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362" r:id="rId6"/>
    <p:sldId id="363" r:id="rId7"/>
    <p:sldId id="377" r:id="rId8"/>
    <p:sldId id="378" r:id="rId9"/>
    <p:sldId id="364" r:id="rId10"/>
    <p:sldId id="381" r:id="rId11"/>
    <p:sldId id="365" r:id="rId12"/>
    <p:sldId id="382" r:id="rId13"/>
    <p:sldId id="383" r:id="rId14"/>
    <p:sldId id="384" r:id="rId15"/>
    <p:sldId id="385" r:id="rId16"/>
    <p:sldId id="386" r:id="rId17"/>
    <p:sldId id="369" r:id="rId18"/>
    <p:sldId id="366" r:id="rId19"/>
    <p:sldId id="367" r:id="rId20"/>
    <p:sldId id="387" r:id="rId21"/>
    <p:sldId id="388" r:id="rId22"/>
    <p:sldId id="368" r:id="rId23"/>
    <p:sldId id="403" r:id="rId24"/>
    <p:sldId id="371" r:id="rId25"/>
    <p:sldId id="380" r:id="rId26"/>
    <p:sldId id="375" r:id="rId27"/>
    <p:sldId id="379" r:id="rId28"/>
    <p:sldId id="361" r:id="rId2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4" autoAdjust="0"/>
    <p:restoredTop sz="71523" autoAdjust="0"/>
  </p:normalViewPr>
  <p:slideViewPr>
    <p:cSldViewPr snapToGrid="0" showGuides="1">
      <p:cViewPr varScale="1">
        <p:scale>
          <a:sx n="66" d="100"/>
          <a:sy n="66" d="100"/>
        </p:scale>
        <p:origin x="1906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2" Type="http://schemas.openxmlformats.org/officeDocument/2006/relationships/tableStyles" Target="tableStyles.xml"/><Relationship Id="rId31" Type="http://schemas.openxmlformats.org/officeDocument/2006/relationships/viewProps" Target="viewProps.xml"/><Relationship Id="rId30" Type="http://schemas.openxmlformats.org/officeDocument/2006/relationships/presProps" Target="presProps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71500" lvl="1" indent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None/>
              <a:defRPr/>
            </a:pPr>
            <a:r>
              <a:rPr lang="cs-CZ" sz="2400" b="1" dirty="0">
                <a:solidFill>
                  <a:srgbClr val="C00000"/>
                </a:solidFill>
              </a:rPr>
              <a:t>1. přímé investice </a:t>
            </a:r>
            <a:r>
              <a:rPr lang="cs-CZ" sz="2400" dirty="0"/>
              <a:t>zachycují jednak přímé domácí investice v zahraničí (debetní položka), jednak zahraniční přímé investice v domácí ekonomice (kreditní položka). </a:t>
            </a:r>
            <a:endParaRPr lang="cs-CZ" sz="2400" dirty="0"/>
          </a:p>
          <a:p>
            <a:pPr marL="1257300" lvl="2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Jedná se o takové investice, které zakládají určitou míru kontroly a řízení podniku. </a:t>
            </a:r>
            <a:endParaRPr lang="cs-CZ" sz="2000" dirty="0"/>
          </a:p>
          <a:p>
            <a:pPr marL="1257300" lvl="2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V České republice jsou definovány jako deseti a více procentní podíl investora na základním kapitálu společnosti. </a:t>
            </a:r>
            <a:endParaRPr lang="cs-CZ" sz="2000" dirty="0"/>
          </a:p>
          <a:p>
            <a:pPr marL="1257300" lvl="2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Kromě tohoto podílu se do přímých investic zahrnuje též reinvestovaný zisk a ostatní kapitál.</a:t>
            </a:r>
            <a:endParaRPr lang="cs-CZ" altLang="cs-CZ" sz="1600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solidFill>
                  <a:srgbClr val="C00000"/>
                </a:solidFill>
              </a:rPr>
              <a:t>2. portfoliové investice </a:t>
            </a:r>
            <a:r>
              <a:rPr lang="cs-CZ" sz="2800" dirty="0"/>
              <a:t>představují majetkové cenné papíry a účasti, jež nespadají do kategorie přímých investic (v případě České republiky se jedná o podíl vlastnictví do 10 %), a dluhové cenné papíry. </a:t>
            </a:r>
            <a:endParaRPr lang="cs-CZ" sz="2800" dirty="0"/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solidFill>
                  <a:srgbClr val="C00000"/>
                </a:solidFill>
              </a:rPr>
              <a:t>3. finanční deriváty </a:t>
            </a:r>
            <a:r>
              <a:rPr lang="cs-CZ" sz="2800" dirty="0"/>
              <a:t>jako jsou např. forwardy, futures a opce. </a:t>
            </a:r>
            <a:endParaRPr lang="cs-CZ" sz="2800" dirty="0"/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solidFill>
                  <a:srgbClr val="C00000"/>
                </a:solidFill>
              </a:rPr>
              <a:t>4. ostatní investice </a:t>
            </a:r>
            <a:r>
              <a:rPr lang="cs-CZ" sz="2800" dirty="0"/>
              <a:t>zahrnují především přijímání a poskytování úvěrů. </a:t>
            </a:r>
            <a:endParaRPr lang="cs-CZ" sz="2800" dirty="0"/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V platební bilanci jsou ostatní investice dále členěny z hlediska časového (na dlouhodobé a krátkodobé) a dle subjektů (centrální banka, obchodní banky, vláda, ostatní sektory).</a:t>
            </a:r>
            <a:endParaRPr lang="cs-CZ" altLang="cs-CZ" sz="1200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Méně</a:t>
            </a:r>
            <a:r>
              <a:rPr lang="en-GB" dirty="0"/>
              <a:t> </a:t>
            </a:r>
            <a:r>
              <a:rPr lang="en-GB" dirty="0" err="1"/>
              <a:t>jasnou</a:t>
            </a:r>
            <a:r>
              <a:rPr lang="en-GB" dirty="0"/>
              <a:t> </a:t>
            </a:r>
            <a:r>
              <a:rPr lang="en-GB" dirty="0" err="1"/>
              <a:t>částí</a:t>
            </a:r>
            <a:r>
              <a:rPr lang="en-GB" dirty="0"/>
              <a:t> </a:t>
            </a:r>
            <a:r>
              <a:rPr lang="en-GB" dirty="0" err="1"/>
              <a:t>finančního</a:t>
            </a:r>
            <a:r>
              <a:rPr lang="en-GB" dirty="0"/>
              <a:t> </a:t>
            </a:r>
            <a:r>
              <a:rPr lang="en-GB" dirty="0" err="1"/>
              <a:t>účtu</a:t>
            </a:r>
            <a:r>
              <a:rPr lang="en-GB" dirty="0"/>
              <a:t> je </a:t>
            </a:r>
            <a:r>
              <a:rPr lang="en-GB" dirty="0" err="1"/>
              <a:t>krátkodobý</a:t>
            </a:r>
            <a:r>
              <a:rPr lang="en-GB" dirty="0"/>
              <a:t> </a:t>
            </a:r>
            <a:r>
              <a:rPr lang="en-GB" dirty="0" err="1"/>
              <a:t>kapitál</a:t>
            </a:r>
            <a:r>
              <a:rPr lang="en-GB" dirty="0"/>
              <a:t>, </a:t>
            </a:r>
            <a:r>
              <a:rPr lang="en-GB" dirty="0" err="1"/>
              <a:t>jehož</a:t>
            </a:r>
            <a:r>
              <a:rPr lang="en-GB" dirty="0"/>
              <a:t> </a:t>
            </a:r>
            <a:r>
              <a:rPr lang="en-GB" dirty="0" err="1"/>
              <a:t>doba</a:t>
            </a:r>
            <a:r>
              <a:rPr lang="en-GB" dirty="0"/>
              <a:t> </a:t>
            </a:r>
            <a:r>
              <a:rPr lang="en-GB" dirty="0" err="1"/>
              <a:t>splatnosti</a:t>
            </a:r>
            <a:r>
              <a:rPr lang="en-GB" dirty="0"/>
              <a:t> je do </a:t>
            </a:r>
            <a:r>
              <a:rPr lang="en-GB" dirty="0" err="1"/>
              <a:t>jednoho</a:t>
            </a:r>
            <a:r>
              <a:rPr lang="en-GB" dirty="0"/>
              <a:t> </a:t>
            </a:r>
            <a:r>
              <a:rPr lang="en-GB" dirty="0" err="1"/>
              <a:t>roku</a:t>
            </a:r>
            <a:r>
              <a:rPr lang="en-GB" dirty="0"/>
              <a:t>. </a:t>
            </a:r>
            <a:r>
              <a:rPr lang="en-GB" dirty="0" err="1"/>
              <a:t>Zahrnuje</a:t>
            </a:r>
            <a:r>
              <a:rPr lang="en-GB" dirty="0"/>
              <a:t> jak </a:t>
            </a:r>
            <a:r>
              <a:rPr lang="en-GB" dirty="0" err="1"/>
              <a:t>změnu</a:t>
            </a:r>
            <a:r>
              <a:rPr lang="en-GB" dirty="0"/>
              <a:t> </a:t>
            </a:r>
            <a:r>
              <a:rPr lang="en-GB" dirty="0" err="1"/>
              <a:t>krátkodobých</a:t>
            </a:r>
            <a:r>
              <a:rPr lang="en-GB" dirty="0"/>
              <a:t> </a:t>
            </a:r>
            <a:r>
              <a:rPr lang="en-GB" dirty="0" err="1"/>
              <a:t>úvěrů</a:t>
            </a:r>
            <a:r>
              <a:rPr lang="en-GB" dirty="0"/>
              <a:t>, </a:t>
            </a:r>
            <a:r>
              <a:rPr lang="en-GB" dirty="0" err="1"/>
              <a:t>nákupy</a:t>
            </a:r>
            <a:r>
              <a:rPr lang="en-GB" dirty="0"/>
              <a:t> a </a:t>
            </a:r>
            <a:r>
              <a:rPr lang="en-GB" dirty="0" err="1"/>
              <a:t>prodeje</a:t>
            </a:r>
            <a:r>
              <a:rPr lang="en-GB" dirty="0"/>
              <a:t> </a:t>
            </a:r>
            <a:r>
              <a:rPr lang="en-GB" dirty="0" err="1"/>
              <a:t>cenných</a:t>
            </a:r>
            <a:r>
              <a:rPr lang="en-GB" dirty="0"/>
              <a:t> </a:t>
            </a:r>
            <a:r>
              <a:rPr lang="en-GB" dirty="0" err="1"/>
              <a:t>papírů</a:t>
            </a:r>
            <a:r>
              <a:rPr lang="en-GB" dirty="0"/>
              <a:t> (</a:t>
            </a:r>
            <a:r>
              <a:rPr lang="en-GB" dirty="0" err="1"/>
              <a:t>například</a:t>
            </a:r>
            <a:r>
              <a:rPr lang="en-GB" dirty="0"/>
              <a:t> </a:t>
            </a:r>
            <a:r>
              <a:rPr lang="en-GB" dirty="0" err="1"/>
              <a:t>pokladničních</a:t>
            </a:r>
            <a:r>
              <a:rPr lang="en-GB" dirty="0"/>
              <a:t> </a:t>
            </a:r>
            <a:r>
              <a:rPr lang="en-GB" dirty="0" err="1"/>
              <a:t>poukázek</a:t>
            </a:r>
            <a:r>
              <a:rPr lang="en-GB" dirty="0"/>
              <a:t>, </a:t>
            </a:r>
            <a:r>
              <a:rPr lang="en-GB" dirty="0" err="1"/>
              <a:t>směnek</a:t>
            </a:r>
            <a:r>
              <a:rPr lang="en-GB" dirty="0"/>
              <a:t>, …), </a:t>
            </a:r>
            <a:r>
              <a:rPr lang="en-GB" dirty="0" err="1"/>
              <a:t>tak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změnu</a:t>
            </a:r>
            <a:r>
              <a:rPr lang="en-GB" dirty="0"/>
              <a:t> </a:t>
            </a:r>
            <a:r>
              <a:rPr lang="en-GB" dirty="0" err="1"/>
              <a:t>stavu</a:t>
            </a:r>
            <a:r>
              <a:rPr lang="en-GB" dirty="0"/>
              <a:t> </a:t>
            </a:r>
            <a:r>
              <a:rPr lang="en-GB" dirty="0" err="1"/>
              <a:t>pohledávek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závazků</a:t>
            </a:r>
            <a:r>
              <a:rPr lang="en-GB" dirty="0"/>
              <a:t> </a:t>
            </a:r>
            <a:r>
              <a:rPr lang="en-GB" dirty="0" err="1"/>
              <a:t>domácích</a:t>
            </a:r>
            <a:r>
              <a:rPr lang="en-GB" dirty="0"/>
              <a:t> </a:t>
            </a:r>
            <a:r>
              <a:rPr lang="en-GB" dirty="0" err="1"/>
              <a:t>subjektů</a:t>
            </a:r>
            <a:r>
              <a:rPr lang="en-GB" dirty="0"/>
              <a:t> </a:t>
            </a:r>
            <a:r>
              <a:rPr lang="en-GB" dirty="0" err="1"/>
              <a:t>vůči</a:t>
            </a:r>
            <a:r>
              <a:rPr lang="en-GB" dirty="0"/>
              <a:t> </a:t>
            </a:r>
            <a:r>
              <a:rPr lang="en-GB" dirty="0" err="1"/>
              <a:t>zahraničí</a:t>
            </a:r>
            <a:r>
              <a:rPr lang="en-GB" dirty="0"/>
              <a:t> a </a:t>
            </a:r>
            <a:r>
              <a:rPr lang="en-GB" dirty="0" err="1"/>
              <a:t>opačně</a:t>
            </a:r>
            <a:r>
              <a:rPr lang="en-GB" dirty="0"/>
              <a:t>. </a:t>
            </a:r>
            <a:endParaRPr lang="cs-CZ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cs-CZ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Transakce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provádějí</a:t>
            </a:r>
            <a:r>
              <a:rPr lang="en-GB" dirty="0"/>
              <a:t> </a:t>
            </a:r>
            <a:r>
              <a:rPr lang="en-GB" dirty="0" err="1"/>
              <a:t>monetární</a:t>
            </a:r>
            <a:r>
              <a:rPr lang="en-GB" dirty="0"/>
              <a:t> </a:t>
            </a:r>
            <a:r>
              <a:rPr lang="en-GB" dirty="0" err="1"/>
              <a:t>autority</a:t>
            </a:r>
            <a:r>
              <a:rPr lang="en-GB" dirty="0"/>
              <a:t> (</a:t>
            </a:r>
            <a:r>
              <a:rPr lang="en-GB" dirty="0" err="1"/>
              <a:t>zpravidla</a:t>
            </a:r>
            <a:r>
              <a:rPr lang="en-GB" dirty="0"/>
              <a:t> </a:t>
            </a:r>
            <a:r>
              <a:rPr lang="en-GB" dirty="0" err="1"/>
              <a:t>centrální</a:t>
            </a:r>
            <a:r>
              <a:rPr lang="en-GB" dirty="0"/>
              <a:t> </a:t>
            </a:r>
            <a:r>
              <a:rPr lang="en-GB" dirty="0" err="1"/>
              <a:t>banka</a:t>
            </a:r>
            <a:r>
              <a:rPr lang="en-GB" dirty="0"/>
              <a:t>)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měnovém</a:t>
            </a:r>
            <a:r>
              <a:rPr lang="en-GB" dirty="0"/>
              <a:t> </a:t>
            </a:r>
            <a:r>
              <a:rPr lang="en-GB" dirty="0" err="1"/>
              <a:t>trhu</a:t>
            </a:r>
            <a:r>
              <a:rPr lang="en-GB" dirty="0"/>
              <a:t> a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vedou</a:t>
            </a:r>
            <a:r>
              <a:rPr lang="en-GB" dirty="0"/>
              <a:t> </a:t>
            </a:r>
            <a:r>
              <a:rPr lang="en-GB" dirty="0" err="1"/>
              <a:t>ke</a:t>
            </a:r>
            <a:r>
              <a:rPr lang="en-GB" dirty="0"/>
              <a:t> </a:t>
            </a:r>
            <a:r>
              <a:rPr lang="en-GB" dirty="0" err="1"/>
              <a:t>změně</a:t>
            </a:r>
            <a:r>
              <a:rPr lang="en-GB" dirty="0"/>
              <a:t> </a:t>
            </a:r>
            <a:r>
              <a:rPr lang="en-GB" dirty="0" err="1"/>
              <a:t>měnových</a:t>
            </a:r>
            <a:r>
              <a:rPr lang="en-GB" dirty="0"/>
              <a:t> </a:t>
            </a:r>
            <a:r>
              <a:rPr lang="en-GB" dirty="0" err="1"/>
              <a:t>rezerv</a:t>
            </a:r>
            <a:r>
              <a:rPr lang="en-GB" dirty="0"/>
              <a:t> </a:t>
            </a:r>
            <a:r>
              <a:rPr lang="en-GB" dirty="0" err="1"/>
              <a:t>země</a:t>
            </a:r>
            <a:r>
              <a:rPr lang="en-GB" dirty="0"/>
              <a:t>,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zachyceny</a:t>
            </a:r>
            <a:r>
              <a:rPr lang="en-GB" dirty="0"/>
              <a:t> </a:t>
            </a:r>
            <a:r>
              <a:rPr lang="en-GB" dirty="0" err="1"/>
              <a:t>bilancí</a:t>
            </a:r>
            <a:r>
              <a:rPr lang="en-GB" dirty="0"/>
              <a:t> </a:t>
            </a:r>
            <a:r>
              <a:rPr lang="en-GB" dirty="0" err="1"/>
              <a:t>rezervních</a:t>
            </a:r>
            <a:r>
              <a:rPr lang="en-GB" dirty="0"/>
              <a:t> </a:t>
            </a:r>
            <a:r>
              <a:rPr lang="en-GB" dirty="0" err="1"/>
              <a:t>aktiv</a:t>
            </a:r>
            <a:r>
              <a:rPr lang="en-GB" dirty="0"/>
              <a:t>. </a:t>
            </a:r>
            <a:endParaRPr lang="cs-CZ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cs-CZ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Měnové</a:t>
            </a:r>
            <a:r>
              <a:rPr lang="en-GB" dirty="0"/>
              <a:t> </a:t>
            </a:r>
            <a:r>
              <a:rPr lang="en-GB" dirty="0" err="1"/>
              <a:t>rezervy</a:t>
            </a:r>
            <a:r>
              <a:rPr lang="en-GB" dirty="0"/>
              <a:t> (</a:t>
            </a:r>
            <a:r>
              <a:rPr lang="en-GB" dirty="0" err="1"/>
              <a:t>zvláště</a:t>
            </a:r>
            <a:r>
              <a:rPr lang="en-GB" dirty="0"/>
              <a:t> </a:t>
            </a:r>
            <a:r>
              <a:rPr lang="en-GB" dirty="0" err="1"/>
              <a:t>pak</a:t>
            </a:r>
            <a:r>
              <a:rPr lang="en-GB" dirty="0"/>
              <a:t> </a:t>
            </a:r>
            <a:r>
              <a:rPr lang="en-GB" dirty="0" err="1"/>
              <a:t>devizové</a:t>
            </a:r>
            <a:r>
              <a:rPr lang="en-GB" dirty="0"/>
              <a:t> </a:t>
            </a:r>
            <a:r>
              <a:rPr lang="en-GB" dirty="0" err="1"/>
              <a:t>rezervy</a:t>
            </a:r>
            <a:r>
              <a:rPr lang="en-GB" dirty="0"/>
              <a:t>)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využívány</a:t>
            </a:r>
            <a:r>
              <a:rPr lang="en-GB" dirty="0"/>
              <a:t> k </a:t>
            </a:r>
            <a:r>
              <a:rPr lang="en-GB" dirty="0" err="1"/>
              <a:t>oficiálním</a:t>
            </a:r>
            <a:r>
              <a:rPr lang="en-GB" dirty="0"/>
              <a:t> </a:t>
            </a:r>
            <a:r>
              <a:rPr lang="en-GB" dirty="0" err="1"/>
              <a:t>intervencím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měnovém</a:t>
            </a:r>
            <a:r>
              <a:rPr lang="en-GB" dirty="0"/>
              <a:t> </a:t>
            </a:r>
            <a:r>
              <a:rPr lang="en-GB" dirty="0" err="1"/>
              <a:t>trhu</a:t>
            </a:r>
            <a:r>
              <a:rPr lang="en-GB" dirty="0"/>
              <a:t>.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prodávány</a:t>
            </a:r>
            <a:r>
              <a:rPr lang="en-GB" dirty="0"/>
              <a:t> </a:t>
            </a:r>
            <a:r>
              <a:rPr lang="en-GB" dirty="0" err="1"/>
              <a:t>tehdy</a:t>
            </a:r>
            <a:r>
              <a:rPr lang="en-GB" dirty="0"/>
              <a:t>, </a:t>
            </a:r>
            <a:r>
              <a:rPr lang="en-GB" dirty="0" err="1"/>
              <a:t>když</a:t>
            </a:r>
            <a:r>
              <a:rPr lang="en-GB" dirty="0"/>
              <a:t> </a:t>
            </a:r>
            <a:r>
              <a:rPr lang="en-GB" dirty="0" err="1"/>
              <a:t>chce</a:t>
            </a:r>
            <a:r>
              <a:rPr lang="en-GB" dirty="0"/>
              <a:t> </a:t>
            </a:r>
            <a:r>
              <a:rPr lang="en-GB" dirty="0" err="1"/>
              <a:t>centrální</a:t>
            </a:r>
            <a:r>
              <a:rPr lang="en-GB" dirty="0"/>
              <a:t> </a:t>
            </a:r>
            <a:r>
              <a:rPr lang="en-GB" dirty="0" err="1"/>
              <a:t>banka</a:t>
            </a:r>
            <a:r>
              <a:rPr lang="en-GB" dirty="0"/>
              <a:t> </a:t>
            </a:r>
            <a:r>
              <a:rPr lang="en-GB" dirty="0" err="1"/>
              <a:t>posílit</a:t>
            </a:r>
            <a:r>
              <a:rPr lang="en-GB" dirty="0"/>
              <a:t> </a:t>
            </a:r>
            <a:r>
              <a:rPr lang="en-GB" dirty="0" err="1"/>
              <a:t>svoji</a:t>
            </a:r>
            <a:r>
              <a:rPr lang="en-GB" dirty="0"/>
              <a:t> </a:t>
            </a:r>
            <a:r>
              <a:rPr lang="en-GB" dirty="0" err="1"/>
              <a:t>domácí</a:t>
            </a:r>
            <a:r>
              <a:rPr lang="en-GB" dirty="0"/>
              <a:t> </a:t>
            </a:r>
            <a:r>
              <a:rPr lang="en-GB" dirty="0" err="1"/>
              <a:t>měnu</a:t>
            </a:r>
            <a:r>
              <a:rPr lang="en-GB" dirty="0"/>
              <a:t> (</a:t>
            </a:r>
            <a:r>
              <a:rPr lang="en-GB" dirty="0" err="1"/>
              <a:t>tu</a:t>
            </a:r>
            <a:r>
              <a:rPr lang="en-GB" dirty="0"/>
              <a:t> </a:t>
            </a:r>
            <a:r>
              <a:rPr lang="en-GB" dirty="0" err="1"/>
              <a:t>nakupuje</a:t>
            </a:r>
            <a:r>
              <a:rPr lang="en-GB" dirty="0"/>
              <a:t> </a:t>
            </a:r>
            <a:r>
              <a:rPr lang="en-GB" dirty="0" err="1"/>
              <a:t>právě</a:t>
            </a:r>
            <a:r>
              <a:rPr lang="en-GB" dirty="0"/>
              <a:t> za </a:t>
            </a:r>
            <a:r>
              <a:rPr lang="en-GB" dirty="0" err="1"/>
              <a:t>tyto</a:t>
            </a:r>
            <a:r>
              <a:rPr lang="en-GB" dirty="0"/>
              <a:t> </a:t>
            </a:r>
            <a:r>
              <a:rPr lang="en-GB" dirty="0" err="1"/>
              <a:t>rezervy</a:t>
            </a:r>
            <a:r>
              <a:rPr lang="en-GB" dirty="0"/>
              <a:t>),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nakupovány</a:t>
            </a:r>
            <a:r>
              <a:rPr lang="en-GB" dirty="0"/>
              <a:t> v </a:t>
            </a:r>
            <a:r>
              <a:rPr lang="en-GB" dirty="0" err="1"/>
              <a:t>případě</a:t>
            </a:r>
            <a:r>
              <a:rPr lang="en-GB" dirty="0"/>
              <a:t> </a:t>
            </a:r>
            <a:r>
              <a:rPr lang="en-GB" dirty="0" err="1"/>
              <a:t>snahy</a:t>
            </a:r>
            <a:r>
              <a:rPr lang="en-GB" dirty="0"/>
              <a:t> o </a:t>
            </a:r>
            <a:r>
              <a:rPr lang="en-GB" dirty="0" err="1"/>
              <a:t>oslabení</a:t>
            </a:r>
            <a:r>
              <a:rPr lang="en-GB" dirty="0"/>
              <a:t> </a:t>
            </a:r>
            <a:r>
              <a:rPr lang="en-GB" dirty="0" err="1"/>
              <a:t>domácí</a:t>
            </a:r>
            <a:r>
              <a:rPr lang="en-GB" dirty="0"/>
              <a:t> </a:t>
            </a:r>
            <a:r>
              <a:rPr lang="en-GB" dirty="0" err="1"/>
              <a:t>měny</a:t>
            </a:r>
            <a:r>
              <a:rPr lang="en-GB" dirty="0"/>
              <a:t>. V </a:t>
            </a:r>
            <a:r>
              <a:rPr lang="en-GB" dirty="0" err="1"/>
              <a:t>položce</a:t>
            </a:r>
            <a:r>
              <a:rPr lang="en-GB" dirty="0"/>
              <a:t> </a:t>
            </a:r>
            <a:r>
              <a:rPr lang="en-GB" dirty="0" err="1"/>
              <a:t>platební</a:t>
            </a:r>
            <a:r>
              <a:rPr lang="en-GB" dirty="0"/>
              <a:t> </a:t>
            </a:r>
            <a:r>
              <a:rPr lang="en-GB" dirty="0" err="1"/>
              <a:t>bilance</a:t>
            </a:r>
            <a:r>
              <a:rPr lang="en-GB" dirty="0"/>
              <a:t> je </a:t>
            </a:r>
            <a:r>
              <a:rPr lang="en-GB" dirty="0" err="1"/>
              <a:t>nyní</a:t>
            </a:r>
            <a:r>
              <a:rPr lang="en-GB" dirty="0"/>
              <a:t> </a:t>
            </a:r>
            <a:r>
              <a:rPr lang="en-GB" dirty="0" err="1"/>
              <a:t>prodej</a:t>
            </a:r>
            <a:r>
              <a:rPr lang="en-GB" dirty="0"/>
              <a:t> </a:t>
            </a:r>
            <a:r>
              <a:rPr lang="en-GB" dirty="0" err="1"/>
              <a:t>měnových</a:t>
            </a:r>
            <a:r>
              <a:rPr lang="en-GB" dirty="0"/>
              <a:t> </a:t>
            </a:r>
            <a:r>
              <a:rPr lang="en-GB" dirty="0" err="1"/>
              <a:t>rezerv</a:t>
            </a:r>
            <a:r>
              <a:rPr lang="en-GB" dirty="0"/>
              <a:t> (</a:t>
            </a:r>
            <a:r>
              <a:rPr lang="en-GB" dirty="0" err="1"/>
              <a:t>jejich</a:t>
            </a:r>
            <a:r>
              <a:rPr lang="en-GB" dirty="0"/>
              <a:t> </a:t>
            </a:r>
            <a:r>
              <a:rPr lang="en-GB" dirty="0" err="1"/>
              <a:t>snížení</a:t>
            </a:r>
            <a:r>
              <a:rPr lang="en-GB" dirty="0"/>
              <a:t> a </a:t>
            </a:r>
            <a:r>
              <a:rPr lang="en-GB" dirty="0" err="1"/>
              <a:t>přeměnu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domácí</a:t>
            </a:r>
            <a:r>
              <a:rPr lang="en-GB" dirty="0"/>
              <a:t> </a:t>
            </a:r>
            <a:r>
              <a:rPr lang="en-GB" dirty="0" err="1"/>
              <a:t>měnu</a:t>
            </a:r>
            <a:r>
              <a:rPr lang="en-GB" dirty="0"/>
              <a:t>) </a:t>
            </a:r>
            <a:r>
              <a:rPr lang="en-GB" dirty="0" err="1"/>
              <a:t>zaznamenán</a:t>
            </a:r>
            <a:r>
              <a:rPr lang="en-GB" dirty="0"/>
              <a:t> </a:t>
            </a:r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debetní</a:t>
            </a:r>
            <a:r>
              <a:rPr lang="en-GB" dirty="0"/>
              <a:t> </a:t>
            </a:r>
            <a:r>
              <a:rPr lang="en-GB" dirty="0" err="1"/>
              <a:t>záznam</a:t>
            </a:r>
            <a:r>
              <a:rPr lang="en-GB" dirty="0"/>
              <a:t>, </a:t>
            </a:r>
            <a:r>
              <a:rPr lang="en-GB" dirty="0" err="1"/>
              <a:t>protože</a:t>
            </a:r>
            <a:r>
              <a:rPr lang="en-GB" dirty="0"/>
              <a:t> </a:t>
            </a:r>
            <a:r>
              <a:rPr lang="en-GB" dirty="0" err="1"/>
              <a:t>jde</a:t>
            </a:r>
            <a:r>
              <a:rPr lang="en-GB" dirty="0"/>
              <a:t> o </a:t>
            </a:r>
            <a:r>
              <a:rPr lang="en-GB" dirty="0" err="1"/>
              <a:t>snížení</a:t>
            </a:r>
            <a:r>
              <a:rPr lang="en-GB" dirty="0"/>
              <a:t> </a:t>
            </a:r>
            <a:r>
              <a:rPr lang="en-GB" dirty="0" err="1"/>
              <a:t>zahraničních</a:t>
            </a:r>
            <a:r>
              <a:rPr lang="en-GB" dirty="0"/>
              <a:t> </a:t>
            </a:r>
            <a:r>
              <a:rPr lang="en-GB" dirty="0" err="1"/>
              <a:t>aktiv</a:t>
            </a:r>
            <a:r>
              <a:rPr lang="en-GB" dirty="0"/>
              <a:t>. </a:t>
            </a:r>
            <a:r>
              <a:rPr lang="en-GB" dirty="0" err="1"/>
              <a:t>Nákup</a:t>
            </a:r>
            <a:r>
              <a:rPr lang="en-GB" dirty="0"/>
              <a:t> </a:t>
            </a:r>
            <a:r>
              <a:rPr lang="en-GB" dirty="0" err="1"/>
              <a:t>rezerv</a:t>
            </a:r>
            <a:r>
              <a:rPr lang="en-GB" dirty="0"/>
              <a:t>, </a:t>
            </a:r>
            <a:r>
              <a:rPr lang="en-GB" dirty="0" err="1"/>
              <a:t>tj</a:t>
            </a:r>
            <a:r>
              <a:rPr lang="en-GB" dirty="0"/>
              <a:t>. </a:t>
            </a:r>
            <a:r>
              <a:rPr lang="en-GB" dirty="0" err="1"/>
              <a:t>nákup</a:t>
            </a:r>
            <a:r>
              <a:rPr lang="en-GB" dirty="0"/>
              <a:t> </a:t>
            </a:r>
            <a:r>
              <a:rPr lang="en-GB" dirty="0" err="1"/>
              <a:t>zahraničních</a:t>
            </a:r>
            <a:r>
              <a:rPr lang="en-GB" dirty="0"/>
              <a:t> </a:t>
            </a:r>
            <a:r>
              <a:rPr lang="en-GB" dirty="0" err="1"/>
              <a:t>aktiv</a:t>
            </a:r>
            <a:r>
              <a:rPr lang="en-GB" dirty="0"/>
              <a:t>, je </a:t>
            </a:r>
            <a:r>
              <a:rPr lang="en-GB" dirty="0" err="1"/>
              <a:t>zaznamenán</a:t>
            </a:r>
            <a:r>
              <a:rPr lang="en-GB" dirty="0"/>
              <a:t> </a:t>
            </a:r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kreditní</a:t>
            </a:r>
            <a:r>
              <a:rPr lang="en-GB" dirty="0"/>
              <a:t> </a:t>
            </a:r>
            <a:r>
              <a:rPr lang="en-GB" dirty="0" err="1"/>
              <a:t>záznam</a:t>
            </a:r>
            <a:r>
              <a:rPr lang="en-GB" dirty="0"/>
              <a:t>. </a:t>
            </a:r>
            <a:r>
              <a:rPr lang="en-GB" dirty="0" err="1"/>
              <a:t>Pozor</a:t>
            </a:r>
            <a:r>
              <a:rPr lang="en-GB" dirty="0"/>
              <a:t> – </a:t>
            </a:r>
            <a:r>
              <a:rPr lang="en-GB" dirty="0" err="1"/>
              <a:t>dle</a:t>
            </a:r>
            <a:r>
              <a:rPr lang="en-GB" dirty="0"/>
              <a:t> </a:t>
            </a:r>
            <a:r>
              <a:rPr lang="en-GB" dirty="0" err="1"/>
              <a:t>předchozí</a:t>
            </a:r>
            <a:r>
              <a:rPr lang="en-GB" dirty="0"/>
              <a:t> </a:t>
            </a:r>
            <a:r>
              <a:rPr lang="en-GB" dirty="0" err="1"/>
              <a:t>metodiky</a:t>
            </a:r>
            <a:r>
              <a:rPr lang="en-GB" dirty="0"/>
              <a:t> </a:t>
            </a:r>
            <a:r>
              <a:rPr lang="en-GB" dirty="0" err="1"/>
              <a:t>byl</a:t>
            </a:r>
            <a:r>
              <a:rPr lang="en-GB" dirty="0"/>
              <a:t> </a:t>
            </a:r>
            <a:r>
              <a:rPr lang="en-GB" dirty="0" err="1"/>
              <a:t>považován</a:t>
            </a:r>
            <a:r>
              <a:rPr lang="en-GB" dirty="0"/>
              <a:t> </a:t>
            </a:r>
            <a:r>
              <a:rPr lang="en-GB" dirty="0" err="1"/>
              <a:t>prodej</a:t>
            </a:r>
            <a:r>
              <a:rPr lang="en-GB" dirty="0"/>
              <a:t> </a:t>
            </a:r>
            <a:r>
              <a:rPr lang="en-GB" dirty="0" err="1"/>
              <a:t>rezerv</a:t>
            </a:r>
            <a:r>
              <a:rPr lang="en-GB" dirty="0"/>
              <a:t> za </a:t>
            </a:r>
            <a:r>
              <a:rPr lang="en-GB" dirty="0" err="1"/>
              <a:t>příliv</a:t>
            </a:r>
            <a:r>
              <a:rPr lang="en-GB" dirty="0"/>
              <a:t> </a:t>
            </a:r>
            <a:r>
              <a:rPr lang="en-GB" dirty="0" err="1"/>
              <a:t>kapitálu</a:t>
            </a:r>
            <a:r>
              <a:rPr lang="en-GB" dirty="0"/>
              <a:t> a </a:t>
            </a:r>
            <a:r>
              <a:rPr lang="en-GB" dirty="0" err="1"/>
              <a:t>byl</a:t>
            </a:r>
            <a:r>
              <a:rPr lang="en-GB" dirty="0"/>
              <a:t> </a:t>
            </a:r>
            <a:r>
              <a:rPr lang="en-GB" dirty="0" err="1"/>
              <a:t>označován</a:t>
            </a:r>
            <a:r>
              <a:rPr lang="en-GB" dirty="0"/>
              <a:t> </a:t>
            </a:r>
            <a:r>
              <a:rPr lang="en-GB" dirty="0" err="1"/>
              <a:t>znaménkem</a:t>
            </a:r>
            <a:r>
              <a:rPr lang="en-GB" dirty="0"/>
              <a:t> plus a </a:t>
            </a:r>
            <a:r>
              <a:rPr lang="en-GB" dirty="0" err="1"/>
              <a:t>nákup</a:t>
            </a:r>
            <a:r>
              <a:rPr lang="en-GB" dirty="0"/>
              <a:t> </a:t>
            </a:r>
            <a:r>
              <a:rPr lang="en-GB" dirty="0" err="1"/>
              <a:t>rezerv</a:t>
            </a:r>
            <a:r>
              <a:rPr lang="en-GB" dirty="0"/>
              <a:t> (</a:t>
            </a:r>
            <a:r>
              <a:rPr lang="en-GB" dirty="0" err="1"/>
              <a:t>jejich</a:t>
            </a:r>
            <a:r>
              <a:rPr lang="en-GB" dirty="0"/>
              <a:t> </a:t>
            </a:r>
            <a:r>
              <a:rPr lang="en-GB" dirty="0" err="1"/>
              <a:t>zvýšení</a:t>
            </a:r>
            <a:r>
              <a:rPr lang="en-GB" dirty="0"/>
              <a:t>) </a:t>
            </a:r>
            <a:r>
              <a:rPr lang="en-GB" dirty="0" err="1"/>
              <a:t>znaménkem</a:t>
            </a:r>
            <a:r>
              <a:rPr lang="en-GB" dirty="0"/>
              <a:t> </a:t>
            </a:r>
            <a:r>
              <a:rPr lang="en-GB" dirty="0" err="1"/>
              <a:t>mínus</a:t>
            </a:r>
            <a:r>
              <a:rPr lang="en-GB" dirty="0"/>
              <a:t>. </a:t>
            </a:r>
            <a:r>
              <a:rPr lang="en-GB" dirty="0" err="1"/>
              <a:t>Celková</a:t>
            </a:r>
            <a:r>
              <a:rPr lang="en-GB" dirty="0"/>
              <a:t> </a:t>
            </a:r>
            <a:r>
              <a:rPr lang="en-GB" dirty="0" err="1"/>
              <a:t>bilance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finančním</a:t>
            </a:r>
            <a:r>
              <a:rPr lang="en-GB" dirty="0"/>
              <a:t> </a:t>
            </a:r>
            <a:r>
              <a:rPr lang="en-GB" dirty="0" err="1"/>
              <a:t>účtu</a:t>
            </a:r>
            <a:r>
              <a:rPr lang="en-GB" dirty="0"/>
              <a:t> se </a:t>
            </a:r>
            <a:r>
              <a:rPr lang="en-GB" dirty="0" err="1"/>
              <a:t>označuje</a:t>
            </a:r>
            <a:r>
              <a:rPr lang="en-GB" dirty="0"/>
              <a:t> </a:t>
            </a:r>
            <a:r>
              <a:rPr lang="en-GB" dirty="0" err="1"/>
              <a:t>termínem</a:t>
            </a:r>
            <a:r>
              <a:rPr lang="en-GB" dirty="0"/>
              <a:t> </a:t>
            </a:r>
            <a:r>
              <a:rPr lang="en-GB" dirty="0" err="1"/>
              <a:t>čisté</a:t>
            </a:r>
            <a:r>
              <a:rPr lang="en-GB" dirty="0"/>
              <a:t> </a:t>
            </a:r>
            <a:r>
              <a:rPr lang="en-GB" dirty="0" err="1"/>
              <a:t>půjčky</a:t>
            </a:r>
            <a:r>
              <a:rPr lang="en-GB" dirty="0"/>
              <a:t> v </a:t>
            </a:r>
            <a:r>
              <a:rPr lang="en-GB" dirty="0" err="1"/>
              <a:t>případě</a:t>
            </a:r>
            <a:r>
              <a:rPr lang="en-GB" dirty="0"/>
              <a:t> </a:t>
            </a:r>
            <a:r>
              <a:rPr lang="en-GB" dirty="0" err="1"/>
              <a:t>kladného</a:t>
            </a:r>
            <a:r>
              <a:rPr lang="en-GB" dirty="0"/>
              <a:t> </a:t>
            </a:r>
            <a:r>
              <a:rPr lang="en-GB" dirty="0" err="1"/>
              <a:t>salda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čisté</a:t>
            </a:r>
            <a:r>
              <a:rPr lang="en-GB" dirty="0"/>
              <a:t> </a:t>
            </a:r>
            <a:r>
              <a:rPr lang="en-GB" dirty="0" err="1"/>
              <a:t>výpůjčky</a:t>
            </a:r>
            <a:r>
              <a:rPr lang="en-GB" dirty="0"/>
              <a:t> v </a:t>
            </a:r>
            <a:r>
              <a:rPr lang="en-GB" dirty="0" err="1"/>
              <a:t>případě</a:t>
            </a:r>
            <a:r>
              <a:rPr lang="en-GB" dirty="0"/>
              <a:t> </a:t>
            </a:r>
            <a:r>
              <a:rPr lang="en-GB" dirty="0" err="1"/>
              <a:t>záporného</a:t>
            </a:r>
            <a:r>
              <a:rPr lang="en-GB" dirty="0"/>
              <a:t> </a:t>
            </a:r>
            <a:r>
              <a:rPr lang="en-GB" dirty="0" err="1"/>
              <a:t>salda</a:t>
            </a:r>
            <a:r>
              <a:rPr lang="en-GB" dirty="0"/>
              <a:t>. </a:t>
            </a:r>
            <a:endParaRPr lang="cs-CZ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cs-CZ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https://www.cnb.cz/cs/statistika/platebni_bilance_stat/platebni_bilance_q/vyvoj-platebni-bilance-komentar/index.html</a:t>
            </a: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Méně</a:t>
            </a:r>
            <a:r>
              <a:rPr lang="en-GB" dirty="0"/>
              <a:t> </a:t>
            </a:r>
            <a:r>
              <a:rPr lang="en-GB" dirty="0" err="1"/>
              <a:t>jasnou</a:t>
            </a:r>
            <a:r>
              <a:rPr lang="en-GB" dirty="0"/>
              <a:t> </a:t>
            </a:r>
            <a:r>
              <a:rPr lang="en-GB" dirty="0" err="1"/>
              <a:t>částí</a:t>
            </a:r>
            <a:r>
              <a:rPr lang="en-GB" dirty="0"/>
              <a:t> </a:t>
            </a:r>
            <a:r>
              <a:rPr lang="en-GB" dirty="0" err="1"/>
              <a:t>finančního</a:t>
            </a:r>
            <a:r>
              <a:rPr lang="en-GB" dirty="0"/>
              <a:t> </a:t>
            </a:r>
            <a:r>
              <a:rPr lang="en-GB" dirty="0" err="1"/>
              <a:t>účtu</a:t>
            </a:r>
            <a:r>
              <a:rPr lang="en-GB" dirty="0"/>
              <a:t> je </a:t>
            </a:r>
            <a:r>
              <a:rPr lang="en-GB" dirty="0" err="1"/>
              <a:t>krátkodobý</a:t>
            </a:r>
            <a:r>
              <a:rPr lang="en-GB" dirty="0"/>
              <a:t> </a:t>
            </a:r>
            <a:r>
              <a:rPr lang="en-GB" dirty="0" err="1"/>
              <a:t>kapitál</a:t>
            </a:r>
            <a:r>
              <a:rPr lang="en-GB" dirty="0"/>
              <a:t>, </a:t>
            </a:r>
            <a:r>
              <a:rPr lang="en-GB" dirty="0" err="1"/>
              <a:t>jehož</a:t>
            </a:r>
            <a:r>
              <a:rPr lang="en-GB" dirty="0"/>
              <a:t> </a:t>
            </a:r>
            <a:r>
              <a:rPr lang="en-GB" dirty="0" err="1"/>
              <a:t>doba</a:t>
            </a:r>
            <a:r>
              <a:rPr lang="en-GB" dirty="0"/>
              <a:t> </a:t>
            </a:r>
            <a:r>
              <a:rPr lang="en-GB" dirty="0" err="1"/>
              <a:t>splatnosti</a:t>
            </a:r>
            <a:r>
              <a:rPr lang="en-GB" dirty="0"/>
              <a:t> je do </a:t>
            </a:r>
            <a:r>
              <a:rPr lang="en-GB" dirty="0" err="1"/>
              <a:t>jednoho</a:t>
            </a:r>
            <a:r>
              <a:rPr lang="en-GB" dirty="0"/>
              <a:t> </a:t>
            </a:r>
            <a:r>
              <a:rPr lang="en-GB" dirty="0" err="1"/>
              <a:t>roku</a:t>
            </a:r>
            <a:r>
              <a:rPr lang="en-GB" dirty="0"/>
              <a:t>. </a:t>
            </a:r>
            <a:r>
              <a:rPr lang="en-GB" dirty="0" err="1"/>
              <a:t>Zahrnuje</a:t>
            </a:r>
            <a:r>
              <a:rPr lang="en-GB" dirty="0"/>
              <a:t> jak </a:t>
            </a:r>
            <a:r>
              <a:rPr lang="en-GB" dirty="0" err="1"/>
              <a:t>změnu</a:t>
            </a:r>
            <a:r>
              <a:rPr lang="en-GB" dirty="0"/>
              <a:t> </a:t>
            </a:r>
            <a:r>
              <a:rPr lang="en-GB" dirty="0" err="1"/>
              <a:t>krátkodobých</a:t>
            </a:r>
            <a:r>
              <a:rPr lang="en-GB" dirty="0"/>
              <a:t> </a:t>
            </a:r>
            <a:r>
              <a:rPr lang="en-GB" dirty="0" err="1"/>
              <a:t>úvěrů</a:t>
            </a:r>
            <a:r>
              <a:rPr lang="en-GB" dirty="0"/>
              <a:t>, </a:t>
            </a:r>
            <a:r>
              <a:rPr lang="en-GB" dirty="0" err="1"/>
              <a:t>nákupy</a:t>
            </a:r>
            <a:r>
              <a:rPr lang="en-GB" dirty="0"/>
              <a:t> a </a:t>
            </a:r>
            <a:r>
              <a:rPr lang="en-GB" dirty="0" err="1"/>
              <a:t>prodeje</a:t>
            </a:r>
            <a:r>
              <a:rPr lang="en-GB" dirty="0"/>
              <a:t> </a:t>
            </a:r>
            <a:r>
              <a:rPr lang="en-GB" dirty="0" err="1"/>
              <a:t>cenných</a:t>
            </a:r>
            <a:r>
              <a:rPr lang="en-GB" dirty="0"/>
              <a:t> </a:t>
            </a:r>
            <a:r>
              <a:rPr lang="en-GB" dirty="0" err="1"/>
              <a:t>papírů</a:t>
            </a:r>
            <a:r>
              <a:rPr lang="en-GB" dirty="0"/>
              <a:t> (</a:t>
            </a:r>
            <a:r>
              <a:rPr lang="en-GB" dirty="0" err="1"/>
              <a:t>například</a:t>
            </a:r>
            <a:r>
              <a:rPr lang="en-GB" dirty="0"/>
              <a:t> </a:t>
            </a:r>
            <a:r>
              <a:rPr lang="en-GB" dirty="0" err="1"/>
              <a:t>pokladničních</a:t>
            </a:r>
            <a:r>
              <a:rPr lang="en-GB" dirty="0"/>
              <a:t> </a:t>
            </a:r>
            <a:r>
              <a:rPr lang="en-GB" dirty="0" err="1"/>
              <a:t>poukázek</a:t>
            </a:r>
            <a:r>
              <a:rPr lang="en-GB" dirty="0"/>
              <a:t>, </a:t>
            </a:r>
            <a:r>
              <a:rPr lang="en-GB" dirty="0" err="1"/>
              <a:t>směnek</a:t>
            </a:r>
            <a:r>
              <a:rPr lang="en-GB" dirty="0"/>
              <a:t>, …), </a:t>
            </a:r>
            <a:r>
              <a:rPr lang="en-GB" dirty="0" err="1"/>
              <a:t>tak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změnu</a:t>
            </a:r>
            <a:r>
              <a:rPr lang="en-GB" dirty="0"/>
              <a:t> </a:t>
            </a:r>
            <a:r>
              <a:rPr lang="en-GB" dirty="0" err="1"/>
              <a:t>stavu</a:t>
            </a:r>
            <a:r>
              <a:rPr lang="en-GB" dirty="0"/>
              <a:t> </a:t>
            </a:r>
            <a:r>
              <a:rPr lang="en-GB" dirty="0" err="1"/>
              <a:t>pohledávek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závazků</a:t>
            </a:r>
            <a:r>
              <a:rPr lang="en-GB" dirty="0"/>
              <a:t> </a:t>
            </a:r>
            <a:r>
              <a:rPr lang="en-GB" dirty="0" err="1"/>
              <a:t>domácích</a:t>
            </a:r>
            <a:r>
              <a:rPr lang="en-GB" dirty="0"/>
              <a:t> </a:t>
            </a:r>
            <a:r>
              <a:rPr lang="en-GB" dirty="0" err="1"/>
              <a:t>subjektů</a:t>
            </a:r>
            <a:r>
              <a:rPr lang="en-GB" dirty="0"/>
              <a:t> </a:t>
            </a:r>
            <a:r>
              <a:rPr lang="en-GB" dirty="0" err="1"/>
              <a:t>vůči</a:t>
            </a:r>
            <a:r>
              <a:rPr lang="en-GB" dirty="0"/>
              <a:t> </a:t>
            </a:r>
            <a:r>
              <a:rPr lang="en-GB" dirty="0" err="1"/>
              <a:t>zahraničí</a:t>
            </a:r>
            <a:r>
              <a:rPr lang="en-GB" dirty="0"/>
              <a:t> a </a:t>
            </a:r>
            <a:r>
              <a:rPr lang="en-GB" dirty="0" err="1"/>
              <a:t>opačně</a:t>
            </a:r>
            <a:r>
              <a:rPr lang="en-GB" dirty="0"/>
              <a:t>. </a:t>
            </a:r>
            <a:endParaRPr lang="cs-CZ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cs-CZ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Transakce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provádějí</a:t>
            </a:r>
            <a:r>
              <a:rPr lang="en-GB" dirty="0"/>
              <a:t> </a:t>
            </a:r>
            <a:r>
              <a:rPr lang="en-GB" dirty="0" err="1"/>
              <a:t>monetární</a:t>
            </a:r>
            <a:r>
              <a:rPr lang="en-GB" dirty="0"/>
              <a:t> </a:t>
            </a:r>
            <a:r>
              <a:rPr lang="en-GB" dirty="0" err="1"/>
              <a:t>autority</a:t>
            </a:r>
            <a:r>
              <a:rPr lang="en-GB" dirty="0"/>
              <a:t> (</a:t>
            </a:r>
            <a:r>
              <a:rPr lang="en-GB" dirty="0" err="1"/>
              <a:t>zpravidla</a:t>
            </a:r>
            <a:r>
              <a:rPr lang="en-GB" dirty="0"/>
              <a:t> </a:t>
            </a:r>
            <a:r>
              <a:rPr lang="en-GB" dirty="0" err="1"/>
              <a:t>centrální</a:t>
            </a:r>
            <a:r>
              <a:rPr lang="en-GB" dirty="0"/>
              <a:t> </a:t>
            </a:r>
            <a:r>
              <a:rPr lang="en-GB" dirty="0" err="1"/>
              <a:t>banka</a:t>
            </a:r>
            <a:r>
              <a:rPr lang="en-GB" dirty="0"/>
              <a:t>)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měnovém</a:t>
            </a:r>
            <a:r>
              <a:rPr lang="en-GB" dirty="0"/>
              <a:t> </a:t>
            </a:r>
            <a:r>
              <a:rPr lang="en-GB" dirty="0" err="1"/>
              <a:t>trhu</a:t>
            </a:r>
            <a:r>
              <a:rPr lang="en-GB" dirty="0"/>
              <a:t> a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vedou</a:t>
            </a:r>
            <a:r>
              <a:rPr lang="en-GB" dirty="0"/>
              <a:t> </a:t>
            </a:r>
            <a:r>
              <a:rPr lang="en-GB" dirty="0" err="1"/>
              <a:t>ke</a:t>
            </a:r>
            <a:r>
              <a:rPr lang="en-GB" dirty="0"/>
              <a:t> </a:t>
            </a:r>
            <a:r>
              <a:rPr lang="en-GB" dirty="0" err="1"/>
              <a:t>změně</a:t>
            </a:r>
            <a:r>
              <a:rPr lang="en-GB" dirty="0"/>
              <a:t> </a:t>
            </a:r>
            <a:r>
              <a:rPr lang="en-GB" dirty="0" err="1"/>
              <a:t>měnových</a:t>
            </a:r>
            <a:r>
              <a:rPr lang="en-GB" dirty="0"/>
              <a:t> </a:t>
            </a:r>
            <a:r>
              <a:rPr lang="en-GB" dirty="0" err="1"/>
              <a:t>rezerv</a:t>
            </a:r>
            <a:r>
              <a:rPr lang="en-GB" dirty="0"/>
              <a:t> </a:t>
            </a:r>
            <a:r>
              <a:rPr lang="en-GB" dirty="0" err="1"/>
              <a:t>země</a:t>
            </a:r>
            <a:r>
              <a:rPr lang="en-GB" dirty="0"/>
              <a:t>,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zachyceny</a:t>
            </a:r>
            <a:r>
              <a:rPr lang="en-GB" dirty="0"/>
              <a:t> </a:t>
            </a:r>
            <a:r>
              <a:rPr lang="en-GB" dirty="0" err="1"/>
              <a:t>bilancí</a:t>
            </a:r>
            <a:r>
              <a:rPr lang="en-GB" dirty="0"/>
              <a:t> </a:t>
            </a:r>
            <a:r>
              <a:rPr lang="en-GB" dirty="0" err="1"/>
              <a:t>rezervních</a:t>
            </a:r>
            <a:r>
              <a:rPr lang="en-GB" dirty="0"/>
              <a:t> </a:t>
            </a:r>
            <a:r>
              <a:rPr lang="en-GB" dirty="0" err="1"/>
              <a:t>aktiv</a:t>
            </a:r>
            <a:r>
              <a:rPr lang="en-GB" dirty="0"/>
              <a:t>. </a:t>
            </a:r>
            <a:endParaRPr lang="cs-CZ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cs-CZ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Měnové</a:t>
            </a:r>
            <a:r>
              <a:rPr lang="en-GB" dirty="0"/>
              <a:t> </a:t>
            </a:r>
            <a:r>
              <a:rPr lang="en-GB" dirty="0" err="1"/>
              <a:t>rezervy</a:t>
            </a:r>
            <a:r>
              <a:rPr lang="en-GB" dirty="0"/>
              <a:t> (</a:t>
            </a:r>
            <a:r>
              <a:rPr lang="en-GB" dirty="0" err="1"/>
              <a:t>zvláště</a:t>
            </a:r>
            <a:r>
              <a:rPr lang="en-GB" dirty="0"/>
              <a:t> </a:t>
            </a:r>
            <a:r>
              <a:rPr lang="en-GB" dirty="0" err="1"/>
              <a:t>pak</a:t>
            </a:r>
            <a:r>
              <a:rPr lang="en-GB" dirty="0"/>
              <a:t> </a:t>
            </a:r>
            <a:r>
              <a:rPr lang="en-GB" dirty="0" err="1"/>
              <a:t>devizové</a:t>
            </a:r>
            <a:r>
              <a:rPr lang="en-GB" dirty="0"/>
              <a:t> </a:t>
            </a:r>
            <a:r>
              <a:rPr lang="en-GB" dirty="0" err="1"/>
              <a:t>rezervy</a:t>
            </a:r>
            <a:r>
              <a:rPr lang="en-GB" dirty="0"/>
              <a:t>)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využívány</a:t>
            </a:r>
            <a:r>
              <a:rPr lang="en-GB" dirty="0"/>
              <a:t> k </a:t>
            </a:r>
            <a:r>
              <a:rPr lang="en-GB" dirty="0" err="1"/>
              <a:t>oficiálním</a:t>
            </a:r>
            <a:r>
              <a:rPr lang="en-GB" dirty="0"/>
              <a:t> </a:t>
            </a:r>
            <a:r>
              <a:rPr lang="en-GB" dirty="0" err="1"/>
              <a:t>intervencím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měnovém</a:t>
            </a:r>
            <a:r>
              <a:rPr lang="en-GB" dirty="0"/>
              <a:t> </a:t>
            </a:r>
            <a:r>
              <a:rPr lang="en-GB" dirty="0" err="1"/>
              <a:t>trhu</a:t>
            </a:r>
            <a:r>
              <a:rPr lang="en-GB" dirty="0"/>
              <a:t>.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prodávány</a:t>
            </a:r>
            <a:r>
              <a:rPr lang="en-GB" dirty="0"/>
              <a:t> </a:t>
            </a:r>
            <a:r>
              <a:rPr lang="en-GB" dirty="0" err="1"/>
              <a:t>tehdy</a:t>
            </a:r>
            <a:r>
              <a:rPr lang="en-GB" dirty="0"/>
              <a:t>, </a:t>
            </a:r>
            <a:r>
              <a:rPr lang="en-GB" dirty="0" err="1"/>
              <a:t>když</a:t>
            </a:r>
            <a:r>
              <a:rPr lang="en-GB" dirty="0"/>
              <a:t> </a:t>
            </a:r>
            <a:r>
              <a:rPr lang="en-GB" dirty="0" err="1"/>
              <a:t>chce</a:t>
            </a:r>
            <a:r>
              <a:rPr lang="en-GB" dirty="0"/>
              <a:t> </a:t>
            </a:r>
            <a:r>
              <a:rPr lang="en-GB" dirty="0" err="1"/>
              <a:t>centrální</a:t>
            </a:r>
            <a:r>
              <a:rPr lang="en-GB" dirty="0"/>
              <a:t> </a:t>
            </a:r>
            <a:r>
              <a:rPr lang="en-GB" dirty="0" err="1"/>
              <a:t>banka</a:t>
            </a:r>
            <a:r>
              <a:rPr lang="en-GB" dirty="0"/>
              <a:t> </a:t>
            </a:r>
            <a:r>
              <a:rPr lang="en-GB" dirty="0" err="1"/>
              <a:t>posílit</a:t>
            </a:r>
            <a:r>
              <a:rPr lang="en-GB" dirty="0"/>
              <a:t> </a:t>
            </a:r>
            <a:r>
              <a:rPr lang="en-GB" dirty="0" err="1"/>
              <a:t>svoji</a:t>
            </a:r>
            <a:r>
              <a:rPr lang="en-GB" dirty="0"/>
              <a:t> </a:t>
            </a:r>
            <a:r>
              <a:rPr lang="en-GB" dirty="0" err="1"/>
              <a:t>domácí</a:t>
            </a:r>
            <a:r>
              <a:rPr lang="en-GB" dirty="0"/>
              <a:t> </a:t>
            </a:r>
            <a:r>
              <a:rPr lang="en-GB" dirty="0" err="1"/>
              <a:t>měnu</a:t>
            </a:r>
            <a:r>
              <a:rPr lang="en-GB" dirty="0"/>
              <a:t> (</a:t>
            </a:r>
            <a:r>
              <a:rPr lang="en-GB" dirty="0" err="1"/>
              <a:t>tu</a:t>
            </a:r>
            <a:r>
              <a:rPr lang="en-GB" dirty="0"/>
              <a:t> </a:t>
            </a:r>
            <a:r>
              <a:rPr lang="en-GB" dirty="0" err="1"/>
              <a:t>nakupuje</a:t>
            </a:r>
            <a:r>
              <a:rPr lang="en-GB" dirty="0"/>
              <a:t> </a:t>
            </a:r>
            <a:r>
              <a:rPr lang="en-GB" dirty="0" err="1"/>
              <a:t>právě</a:t>
            </a:r>
            <a:r>
              <a:rPr lang="en-GB" dirty="0"/>
              <a:t> za </a:t>
            </a:r>
            <a:r>
              <a:rPr lang="en-GB" dirty="0" err="1"/>
              <a:t>tyto</a:t>
            </a:r>
            <a:r>
              <a:rPr lang="en-GB" dirty="0"/>
              <a:t> </a:t>
            </a:r>
            <a:r>
              <a:rPr lang="en-GB" dirty="0" err="1"/>
              <a:t>rezervy</a:t>
            </a:r>
            <a:r>
              <a:rPr lang="en-GB" dirty="0"/>
              <a:t>),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nakupovány</a:t>
            </a:r>
            <a:r>
              <a:rPr lang="en-GB" dirty="0"/>
              <a:t> v </a:t>
            </a:r>
            <a:r>
              <a:rPr lang="en-GB" dirty="0" err="1"/>
              <a:t>případě</a:t>
            </a:r>
            <a:r>
              <a:rPr lang="en-GB" dirty="0"/>
              <a:t> </a:t>
            </a:r>
            <a:r>
              <a:rPr lang="en-GB" dirty="0" err="1"/>
              <a:t>snahy</a:t>
            </a:r>
            <a:r>
              <a:rPr lang="en-GB" dirty="0"/>
              <a:t> o </a:t>
            </a:r>
            <a:r>
              <a:rPr lang="en-GB" dirty="0" err="1"/>
              <a:t>oslabení</a:t>
            </a:r>
            <a:r>
              <a:rPr lang="en-GB" dirty="0"/>
              <a:t> </a:t>
            </a:r>
            <a:r>
              <a:rPr lang="en-GB" dirty="0" err="1"/>
              <a:t>domácí</a:t>
            </a:r>
            <a:r>
              <a:rPr lang="en-GB" dirty="0"/>
              <a:t> </a:t>
            </a:r>
            <a:r>
              <a:rPr lang="en-GB" dirty="0" err="1"/>
              <a:t>měny</a:t>
            </a:r>
            <a:r>
              <a:rPr lang="en-GB" dirty="0"/>
              <a:t>. V </a:t>
            </a:r>
            <a:r>
              <a:rPr lang="en-GB" dirty="0" err="1"/>
              <a:t>položce</a:t>
            </a:r>
            <a:r>
              <a:rPr lang="en-GB" dirty="0"/>
              <a:t> </a:t>
            </a:r>
            <a:r>
              <a:rPr lang="en-GB" dirty="0" err="1"/>
              <a:t>platební</a:t>
            </a:r>
            <a:r>
              <a:rPr lang="en-GB" dirty="0"/>
              <a:t> </a:t>
            </a:r>
            <a:r>
              <a:rPr lang="en-GB" dirty="0" err="1"/>
              <a:t>bilance</a:t>
            </a:r>
            <a:r>
              <a:rPr lang="en-GB" dirty="0"/>
              <a:t> je </a:t>
            </a:r>
            <a:r>
              <a:rPr lang="en-GB" dirty="0" err="1"/>
              <a:t>nyní</a:t>
            </a:r>
            <a:r>
              <a:rPr lang="en-GB" dirty="0"/>
              <a:t> </a:t>
            </a:r>
            <a:r>
              <a:rPr lang="en-GB" dirty="0" err="1"/>
              <a:t>prodej</a:t>
            </a:r>
            <a:r>
              <a:rPr lang="en-GB" dirty="0"/>
              <a:t> </a:t>
            </a:r>
            <a:r>
              <a:rPr lang="en-GB" dirty="0" err="1"/>
              <a:t>měnových</a:t>
            </a:r>
            <a:r>
              <a:rPr lang="en-GB" dirty="0"/>
              <a:t> </a:t>
            </a:r>
            <a:r>
              <a:rPr lang="en-GB" dirty="0" err="1"/>
              <a:t>rezerv</a:t>
            </a:r>
            <a:r>
              <a:rPr lang="en-GB" dirty="0"/>
              <a:t> (</a:t>
            </a:r>
            <a:r>
              <a:rPr lang="en-GB" dirty="0" err="1"/>
              <a:t>jejich</a:t>
            </a:r>
            <a:r>
              <a:rPr lang="en-GB" dirty="0"/>
              <a:t> </a:t>
            </a:r>
            <a:r>
              <a:rPr lang="en-GB" dirty="0" err="1"/>
              <a:t>snížení</a:t>
            </a:r>
            <a:r>
              <a:rPr lang="en-GB" dirty="0"/>
              <a:t> a </a:t>
            </a:r>
            <a:r>
              <a:rPr lang="en-GB" dirty="0" err="1"/>
              <a:t>přeměnu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domácí</a:t>
            </a:r>
            <a:r>
              <a:rPr lang="en-GB" dirty="0"/>
              <a:t> </a:t>
            </a:r>
            <a:r>
              <a:rPr lang="en-GB" dirty="0" err="1"/>
              <a:t>měnu</a:t>
            </a:r>
            <a:r>
              <a:rPr lang="en-GB" dirty="0"/>
              <a:t>) </a:t>
            </a:r>
            <a:r>
              <a:rPr lang="en-GB" dirty="0" err="1"/>
              <a:t>zaznamenán</a:t>
            </a:r>
            <a:r>
              <a:rPr lang="en-GB" dirty="0"/>
              <a:t> </a:t>
            </a:r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debetní</a:t>
            </a:r>
            <a:r>
              <a:rPr lang="en-GB" dirty="0"/>
              <a:t> </a:t>
            </a:r>
            <a:r>
              <a:rPr lang="en-GB" dirty="0" err="1"/>
              <a:t>záznam</a:t>
            </a:r>
            <a:r>
              <a:rPr lang="en-GB" dirty="0"/>
              <a:t>, </a:t>
            </a:r>
            <a:r>
              <a:rPr lang="en-GB" dirty="0" err="1"/>
              <a:t>protože</a:t>
            </a:r>
            <a:r>
              <a:rPr lang="en-GB" dirty="0"/>
              <a:t> </a:t>
            </a:r>
            <a:r>
              <a:rPr lang="en-GB" dirty="0" err="1"/>
              <a:t>jde</a:t>
            </a:r>
            <a:r>
              <a:rPr lang="en-GB" dirty="0"/>
              <a:t> o </a:t>
            </a:r>
            <a:r>
              <a:rPr lang="en-GB" dirty="0" err="1"/>
              <a:t>snížení</a:t>
            </a:r>
            <a:r>
              <a:rPr lang="en-GB" dirty="0"/>
              <a:t> </a:t>
            </a:r>
            <a:r>
              <a:rPr lang="en-GB" dirty="0" err="1"/>
              <a:t>zahraničních</a:t>
            </a:r>
            <a:r>
              <a:rPr lang="en-GB" dirty="0"/>
              <a:t> </a:t>
            </a:r>
            <a:r>
              <a:rPr lang="en-GB" dirty="0" err="1"/>
              <a:t>aktiv</a:t>
            </a:r>
            <a:r>
              <a:rPr lang="en-GB" dirty="0"/>
              <a:t>. </a:t>
            </a:r>
            <a:r>
              <a:rPr lang="en-GB" dirty="0" err="1"/>
              <a:t>Nákup</a:t>
            </a:r>
            <a:r>
              <a:rPr lang="en-GB" dirty="0"/>
              <a:t> </a:t>
            </a:r>
            <a:r>
              <a:rPr lang="en-GB" dirty="0" err="1"/>
              <a:t>rezerv</a:t>
            </a:r>
            <a:r>
              <a:rPr lang="en-GB" dirty="0"/>
              <a:t>, </a:t>
            </a:r>
            <a:r>
              <a:rPr lang="en-GB" dirty="0" err="1"/>
              <a:t>tj</a:t>
            </a:r>
            <a:r>
              <a:rPr lang="en-GB" dirty="0"/>
              <a:t>. </a:t>
            </a:r>
            <a:r>
              <a:rPr lang="en-GB" dirty="0" err="1"/>
              <a:t>nákup</a:t>
            </a:r>
            <a:r>
              <a:rPr lang="en-GB" dirty="0"/>
              <a:t> </a:t>
            </a:r>
            <a:r>
              <a:rPr lang="en-GB" dirty="0" err="1"/>
              <a:t>zahraničních</a:t>
            </a:r>
            <a:r>
              <a:rPr lang="en-GB" dirty="0"/>
              <a:t> </a:t>
            </a:r>
            <a:r>
              <a:rPr lang="en-GB" dirty="0" err="1"/>
              <a:t>aktiv</a:t>
            </a:r>
            <a:r>
              <a:rPr lang="en-GB" dirty="0"/>
              <a:t>, je </a:t>
            </a:r>
            <a:r>
              <a:rPr lang="en-GB" dirty="0" err="1"/>
              <a:t>zaznamenán</a:t>
            </a:r>
            <a:r>
              <a:rPr lang="en-GB" dirty="0"/>
              <a:t> </a:t>
            </a:r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kreditní</a:t>
            </a:r>
            <a:r>
              <a:rPr lang="en-GB" dirty="0"/>
              <a:t> </a:t>
            </a:r>
            <a:r>
              <a:rPr lang="en-GB" dirty="0" err="1"/>
              <a:t>záznam</a:t>
            </a:r>
            <a:r>
              <a:rPr lang="en-GB" dirty="0"/>
              <a:t>. </a:t>
            </a:r>
            <a:r>
              <a:rPr lang="en-GB" dirty="0" err="1"/>
              <a:t>Pozor</a:t>
            </a:r>
            <a:r>
              <a:rPr lang="en-GB" dirty="0"/>
              <a:t> – </a:t>
            </a:r>
            <a:r>
              <a:rPr lang="en-GB" dirty="0" err="1"/>
              <a:t>dle</a:t>
            </a:r>
            <a:r>
              <a:rPr lang="en-GB" dirty="0"/>
              <a:t> </a:t>
            </a:r>
            <a:r>
              <a:rPr lang="en-GB" dirty="0" err="1"/>
              <a:t>předchozí</a:t>
            </a:r>
            <a:r>
              <a:rPr lang="en-GB" dirty="0"/>
              <a:t> </a:t>
            </a:r>
            <a:r>
              <a:rPr lang="en-GB" dirty="0" err="1"/>
              <a:t>metodiky</a:t>
            </a:r>
            <a:r>
              <a:rPr lang="en-GB" dirty="0"/>
              <a:t> </a:t>
            </a:r>
            <a:r>
              <a:rPr lang="en-GB" dirty="0" err="1"/>
              <a:t>byl</a:t>
            </a:r>
            <a:r>
              <a:rPr lang="en-GB" dirty="0"/>
              <a:t> </a:t>
            </a:r>
            <a:r>
              <a:rPr lang="en-GB" dirty="0" err="1"/>
              <a:t>považován</a:t>
            </a:r>
            <a:r>
              <a:rPr lang="en-GB" dirty="0"/>
              <a:t> </a:t>
            </a:r>
            <a:r>
              <a:rPr lang="en-GB" dirty="0" err="1"/>
              <a:t>prodej</a:t>
            </a:r>
            <a:r>
              <a:rPr lang="en-GB" dirty="0"/>
              <a:t> </a:t>
            </a:r>
            <a:r>
              <a:rPr lang="en-GB" dirty="0" err="1"/>
              <a:t>rezerv</a:t>
            </a:r>
            <a:r>
              <a:rPr lang="en-GB" dirty="0"/>
              <a:t> za </a:t>
            </a:r>
            <a:r>
              <a:rPr lang="en-GB" dirty="0" err="1"/>
              <a:t>příliv</a:t>
            </a:r>
            <a:r>
              <a:rPr lang="en-GB" dirty="0"/>
              <a:t> </a:t>
            </a:r>
            <a:r>
              <a:rPr lang="en-GB" dirty="0" err="1"/>
              <a:t>kapitálu</a:t>
            </a:r>
            <a:r>
              <a:rPr lang="en-GB" dirty="0"/>
              <a:t> a </a:t>
            </a:r>
            <a:r>
              <a:rPr lang="en-GB" dirty="0" err="1"/>
              <a:t>byl</a:t>
            </a:r>
            <a:r>
              <a:rPr lang="en-GB" dirty="0"/>
              <a:t> </a:t>
            </a:r>
            <a:r>
              <a:rPr lang="en-GB" dirty="0" err="1"/>
              <a:t>označován</a:t>
            </a:r>
            <a:r>
              <a:rPr lang="en-GB" dirty="0"/>
              <a:t> </a:t>
            </a:r>
            <a:r>
              <a:rPr lang="en-GB" dirty="0" err="1"/>
              <a:t>znaménkem</a:t>
            </a:r>
            <a:r>
              <a:rPr lang="en-GB" dirty="0"/>
              <a:t> plus a </a:t>
            </a:r>
            <a:r>
              <a:rPr lang="en-GB" dirty="0" err="1"/>
              <a:t>nákup</a:t>
            </a:r>
            <a:r>
              <a:rPr lang="en-GB" dirty="0"/>
              <a:t> </a:t>
            </a:r>
            <a:r>
              <a:rPr lang="en-GB" dirty="0" err="1"/>
              <a:t>rezerv</a:t>
            </a:r>
            <a:r>
              <a:rPr lang="en-GB" dirty="0"/>
              <a:t> (</a:t>
            </a:r>
            <a:r>
              <a:rPr lang="en-GB" dirty="0" err="1"/>
              <a:t>jejich</a:t>
            </a:r>
            <a:r>
              <a:rPr lang="en-GB" dirty="0"/>
              <a:t> </a:t>
            </a:r>
            <a:r>
              <a:rPr lang="en-GB" dirty="0" err="1"/>
              <a:t>zvýšení</a:t>
            </a:r>
            <a:r>
              <a:rPr lang="en-GB" dirty="0"/>
              <a:t>) </a:t>
            </a:r>
            <a:r>
              <a:rPr lang="en-GB" dirty="0" err="1"/>
              <a:t>znaménkem</a:t>
            </a:r>
            <a:r>
              <a:rPr lang="en-GB" dirty="0"/>
              <a:t> </a:t>
            </a:r>
            <a:r>
              <a:rPr lang="en-GB" dirty="0" err="1"/>
              <a:t>mínus</a:t>
            </a:r>
            <a:r>
              <a:rPr lang="en-GB" dirty="0"/>
              <a:t>. </a:t>
            </a:r>
            <a:r>
              <a:rPr lang="en-GB" dirty="0" err="1"/>
              <a:t>Celková</a:t>
            </a:r>
            <a:r>
              <a:rPr lang="en-GB" dirty="0"/>
              <a:t> </a:t>
            </a:r>
            <a:r>
              <a:rPr lang="en-GB" dirty="0" err="1"/>
              <a:t>bilance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finančním</a:t>
            </a:r>
            <a:r>
              <a:rPr lang="en-GB" dirty="0"/>
              <a:t> </a:t>
            </a:r>
            <a:r>
              <a:rPr lang="en-GB" dirty="0" err="1"/>
              <a:t>účtu</a:t>
            </a:r>
            <a:r>
              <a:rPr lang="en-GB" dirty="0"/>
              <a:t> se </a:t>
            </a:r>
            <a:r>
              <a:rPr lang="en-GB" dirty="0" err="1"/>
              <a:t>označuje</a:t>
            </a:r>
            <a:r>
              <a:rPr lang="en-GB" dirty="0"/>
              <a:t> </a:t>
            </a:r>
            <a:r>
              <a:rPr lang="en-GB" dirty="0" err="1"/>
              <a:t>termínem</a:t>
            </a:r>
            <a:r>
              <a:rPr lang="en-GB" dirty="0"/>
              <a:t> </a:t>
            </a:r>
            <a:r>
              <a:rPr lang="en-GB" dirty="0" err="1"/>
              <a:t>čisté</a:t>
            </a:r>
            <a:r>
              <a:rPr lang="en-GB" dirty="0"/>
              <a:t> </a:t>
            </a:r>
            <a:r>
              <a:rPr lang="en-GB" dirty="0" err="1"/>
              <a:t>půjčky</a:t>
            </a:r>
            <a:r>
              <a:rPr lang="en-GB" dirty="0"/>
              <a:t> v </a:t>
            </a:r>
            <a:r>
              <a:rPr lang="en-GB" dirty="0" err="1"/>
              <a:t>případě</a:t>
            </a:r>
            <a:r>
              <a:rPr lang="en-GB" dirty="0"/>
              <a:t> </a:t>
            </a:r>
            <a:r>
              <a:rPr lang="en-GB" dirty="0" err="1"/>
              <a:t>kladného</a:t>
            </a:r>
            <a:r>
              <a:rPr lang="en-GB" dirty="0"/>
              <a:t> </a:t>
            </a:r>
            <a:r>
              <a:rPr lang="en-GB" dirty="0" err="1"/>
              <a:t>salda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čisté</a:t>
            </a:r>
            <a:r>
              <a:rPr lang="en-GB" dirty="0"/>
              <a:t> </a:t>
            </a:r>
            <a:r>
              <a:rPr lang="en-GB" dirty="0" err="1"/>
              <a:t>výpůjčky</a:t>
            </a:r>
            <a:r>
              <a:rPr lang="en-GB" dirty="0"/>
              <a:t> v </a:t>
            </a:r>
            <a:r>
              <a:rPr lang="en-GB" dirty="0" err="1"/>
              <a:t>případě</a:t>
            </a:r>
            <a:r>
              <a:rPr lang="en-GB" dirty="0"/>
              <a:t> </a:t>
            </a:r>
            <a:r>
              <a:rPr lang="en-GB" dirty="0" err="1"/>
              <a:t>záporného</a:t>
            </a:r>
            <a:r>
              <a:rPr lang="en-GB" dirty="0"/>
              <a:t> </a:t>
            </a:r>
            <a:r>
              <a:rPr lang="en-GB" dirty="0" err="1"/>
              <a:t>salda</a:t>
            </a:r>
            <a:r>
              <a:rPr lang="en-GB" dirty="0"/>
              <a:t>. </a:t>
            </a:r>
            <a:endParaRPr lang="cs-CZ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cs-CZ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https://www.cnb.cz/cs/statistika/platebni_bilance_stat/platebni_bilance_q/vyvoj-platebni-bilance-komentar/index.html</a:t>
            </a: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Vzhledem</a:t>
            </a:r>
            <a:r>
              <a:rPr lang="en-GB" dirty="0"/>
              <a:t> </a:t>
            </a:r>
            <a:r>
              <a:rPr lang="en-GB" dirty="0" err="1"/>
              <a:t>ke</a:t>
            </a:r>
            <a:r>
              <a:rPr lang="en-GB" dirty="0"/>
              <a:t> </a:t>
            </a:r>
            <a:r>
              <a:rPr lang="en-GB" dirty="0" err="1"/>
              <a:t>stále</a:t>
            </a:r>
            <a:r>
              <a:rPr lang="en-GB" dirty="0"/>
              <a:t> </a:t>
            </a:r>
            <a:r>
              <a:rPr lang="en-GB" dirty="0" err="1"/>
              <a:t>rostoucí</a:t>
            </a:r>
            <a:r>
              <a:rPr lang="en-GB" dirty="0"/>
              <a:t> </a:t>
            </a:r>
            <a:r>
              <a:rPr lang="en-GB" dirty="0" err="1"/>
              <a:t>propojenosti</a:t>
            </a:r>
            <a:r>
              <a:rPr lang="en-GB" dirty="0"/>
              <a:t> </a:t>
            </a:r>
            <a:r>
              <a:rPr lang="en-GB" dirty="0" err="1"/>
              <a:t>světové</a:t>
            </a:r>
            <a:r>
              <a:rPr lang="en-GB" dirty="0"/>
              <a:t> </a:t>
            </a:r>
            <a:r>
              <a:rPr lang="en-GB" dirty="0" err="1"/>
              <a:t>ekonomiky</a:t>
            </a:r>
            <a:r>
              <a:rPr lang="en-GB" dirty="0"/>
              <a:t> </a:t>
            </a:r>
            <a:r>
              <a:rPr lang="en-GB" dirty="0" err="1"/>
              <a:t>všechny</a:t>
            </a:r>
            <a:r>
              <a:rPr lang="en-GB" dirty="0"/>
              <a:t> </a:t>
            </a:r>
            <a:r>
              <a:rPr lang="en-GB" dirty="0" err="1"/>
              <a:t>státy</a:t>
            </a:r>
            <a:r>
              <a:rPr lang="en-GB" dirty="0"/>
              <a:t> </a:t>
            </a:r>
            <a:r>
              <a:rPr lang="en-GB" dirty="0" err="1"/>
              <a:t>bedlivě</a:t>
            </a:r>
            <a:r>
              <a:rPr lang="en-GB" dirty="0"/>
              <a:t> </a:t>
            </a:r>
            <a:r>
              <a:rPr lang="en-GB" dirty="0" err="1"/>
              <a:t>sledují</a:t>
            </a:r>
            <a:r>
              <a:rPr lang="en-GB" dirty="0"/>
              <a:t> </a:t>
            </a:r>
            <a:r>
              <a:rPr lang="en-GB" dirty="0" err="1"/>
              <a:t>mezinárodní</a:t>
            </a:r>
            <a:r>
              <a:rPr lang="en-GB" dirty="0"/>
              <a:t> </a:t>
            </a:r>
            <a:r>
              <a:rPr lang="en-GB" dirty="0" err="1"/>
              <a:t>toky</a:t>
            </a:r>
            <a:r>
              <a:rPr lang="en-GB" dirty="0"/>
              <a:t> a </a:t>
            </a:r>
            <a:r>
              <a:rPr lang="en-GB" dirty="0" err="1"/>
              <a:t>zaznamenávají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je do </a:t>
            </a:r>
            <a:r>
              <a:rPr lang="en-GB" dirty="0" err="1"/>
              <a:t>výkazu</a:t>
            </a:r>
            <a:r>
              <a:rPr lang="en-GB" dirty="0"/>
              <a:t> </a:t>
            </a:r>
            <a:r>
              <a:rPr lang="en-GB" dirty="0" err="1"/>
              <a:t>zvaného</a:t>
            </a:r>
            <a:r>
              <a:rPr lang="en-GB" dirty="0"/>
              <a:t> </a:t>
            </a:r>
            <a:r>
              <a:rPr lang="en-GB" dirty="0" err="1"/>
              <a:t>platební</a:t>
            </a:r>
            <a:r>
              <a:rPr lang="en-GB" dirty="0"/>
              <a:t> </a:t>
            </a:r>
            <a:r>
              <a:rPr lang="en-GB" dirty="0" err="1"/>
              <a:t>bilance</a:t>
            </a:r>
            <a:r>
              <a:rPr lang="en-GB" dirty="0"/>
              <a:t> (PB). </a:t>
            </a:r>
            <a:endParaRPr lang="cs-CZ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r>
              <a:rPr lang="cs-CZ" sz="1200" dirty="0"/>
              <a:t>Platební bilance představuje systematický účetní výkaz, který souhrnně zachycuje veškeré ekonomické transakce mezi tuzemskými rezidenty a rezidenty ostatních zemí (mezi devizovými tuzemci a cizozemci), které se uskutečnilo za určité období, nejčastěji za jeden rok. </a:t>
            </a:r>
            <a:endParaRPr lang="cs-CZ" altLang="cs-CZ" sz="1200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Můžeme</a:t>
            </a:r>
            <a:r>
              <a:rPr lang="en-GB" dirty="0"/>
              <a:t> ji </a:t>
            </a:r>
            <a:r>
              <a:rPr lang="en-GB" dirty="0" err="1"/>
              <a:t>přirovnat</a:t>
            </a:r>
            <a:r>
              <a:rPr lang="en-GB" dirty="0"/>
              <a:t> </a:t>
            </a:r>
            <a:r>
              <a:rPr lang="en-GB" dirty="0" err="1"/>
              <a:t>například</a:t>
            </a:r>
            <a:r>
              <a:rPr lang="en-GB" dirty="0"/>
              <a:t> k </a:t>
            </a:r>
            <a:r>
              <a:rPr lang="en-GB" dirty="0" err="1"/>
              <a:t>rozpočtu</a:t>
            </a:r>
            <a:r>
              <a:rPr lang="en-GB" dirty="0"/>
              <a:t> </a:t>
            </a:r>
            <a:r>
              <a:rPr lang="en-GB" dirty="0" err="1"/>
              <a:t>domácnosti</a:t>
            </a:r>
            <a:r>
              <a:rPr lang="en-GB" dirty="0"/>
              <a:t> </a:t>
            </a:r>
            <a:r>
              <a:rPr lang="en-GB" dirty="0" err="1"/>
              <a:t>či</a:t>
            </a:r>
            <a:r>
              <a:rPr lang="en-GB" dirty="0"/>
              <a:t> </a:t>
            </a:r>
            <a:r>
              <a:rPr lang="en-GB" dirty="0" err="1"/>
              <a:t>jednotlivce</a:t>
            </a:r>
            <a:r>
              <a:rPr lang="en-GB" dirty="0"/>
              <a:t> v </a:t>
            </a:r>
            <a:r>
              <a:rPr lang="en-GB" dirty="0" err="1"/>
              <a:t>průběhu</a:t>
            </a:r>
            <a:r>
              <a:rPr lang="en-GB" dirty="0"/>
              <a:t> </a:t>
            </a:r>
            <a:r>
              <a:rPr lang="en-GB" dirty="0" err="1"/>
              <a:t>roku</a:t>
            </a:r>
            <a:r>
              <a:rPr lang="en-GB" dirty="0"/>
              <a:t> v </a:t>
            </a:r>
            <a:r>
              <a:rPr lang="en-GB" dirty="0" err="1"/>
              <a:t>kombinaci</a:t>
            </a:r>
            <a:r>
              <a:rPr lang="en-GB" dirty="0"/>
              <a:t> se </a:t>
            </a:r>
            <a:r>
              <a:rPr lang="en-GB" dirty="0" err="1"/>
              <a:t>záznamem</a:t>
            </a:r>
            <a:r>
              <a:rPr lang="en-GB" dirty="0"/>
              <a:t> </a:t>
            </a:r>
            <a:r>
              <a:rPr lang="en-GB" dirty="0" err="1"/>
              <a:t>změn</a:t>
            </a:r>
            <a:r>
              <a:rPr lang="en-GB" dirty="0"/>
              <a:t> </a:t>
            </a:r>
            <a:r>
              <a:rPr lang="en-GB" dirty="0" err="1"/>
              <a:t>jeho</a:t>
            </a:r>
            <a:r>
              <a:rPr lang="en-GB" dirty="0"/>
              <a:t> </a:t>
            </a:r>
            <a:r>
              <a:rPr lang="en-GB" dirty="0" err="1"/>
              <a:t>majetku</a:t>
            </a:r>
            <a:r>
              <a:rPr lang="en-GB" dirty="0"/>
              <a:t> a </a:t>
            </a:r>
            <a:r>
              <a:rPr lang="en-GB" dirty="0" err="1"/>
              <a:t>závazků</a:t>
            </a:r>
            <a:r>
              <a:rPr lang="en-GB" dirty="0"/>
              <a:t>. </a:t>
            </a:r>
            <a:r>
              <a:rPr lang="en-GB" dirty="0" err="1"/>
              <a:t>Platí</a:t>
            </a:r>
            <a:r>
              <a:rPr lang="en-GB" dirty="0"/>
              <a:t> </a:t>
            </a:r>
            <a:r>
              <a:rPr lang="en-GB" dirty="0" err="1"/>
              <a:t>zde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podobné</a:t>
            </a:r>
            <a:r>
              <a:rPr lang="en-GB" dirty="0"/>
              <a:t> </a:t>
            </a:r>
            <a:r>
              <a:rPr lang="en-GB" dirty="0" err="1"/>
              <a:t>zásady</a:t>
            </a:r>
            <a:r>
              <a:rPr lang="en-GB" dirty="0"/>
              <a:t>: </a:t>
            </a:r>
            <a:r>
              <a:rPr lang="en-GB" dirty="0" err="1"/>
              <a:t>pokud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výdaje</a:t>
            </a:r>
            <a:r>
              <a:rPr lang="en-GB" dirty="0"/>
              <a:t> </a:t>
            </a:r>
            <a:r>
              <a:rPr lang="en-GB" dirty="0" err="1"/>
              <a:t>vyšší</a:t>
            </a:r>
            <a:r>
              <a:rPr lang="en-GB" dirty="0"/>
              <a:t> </a:t>
            </a:r>
            <a:r>
              <a:rPr lang="en-GB" dirty="0" err="1"/>
              <a:t>než</a:t>
            </a:r>
            <a:r>
              <a:rPr lang="en-GB" dirty="0"/>
              <a:t> </a:t>
            </a:r>
            <a:r>
              <a:rPr lang="en-GB" dirty="0" err="1"/>
              <a:t>příjmy</a:t>
            </a:r>
            <a:r>
              <a:rPr lang="en-GB" dirty="0"/>
              <a:t>, </a:t>
            </a:r>
            <a:r>
              <a:rPr lang="en-GB" dirty="0" err="1"/>
              <a:t>musí</a:t>
            </a:r>
            <a:r>
              <a:rPr lang="en-GB" dirty="0"/>
              <a:t> </a:t>
            </a:r>
            <a:r>
              <a:rPr lang="en-GB" dirty="0" err="1"/>
              <a:t>být</a:t>
            </a:r>
            <a:r>
              <a:rPr lang="en-GB" dirty="0"/>
              <a:t> </a:t>
            </a:r>
            <a:r>
              <a:rPr lang="en-GB" dirty="0" err="1"/>
              <a:t>takto</a:t>
            </a:r>
            <a:r>
              <a:rPr lang="en-GB" dirty="0"/>
              <a:t> </a:t>
            </a:r>
            <a:r>
              <a:rPr lang="en-GB" dirty="0" err="1"/>
              <a:t>vzniklý</a:t>
            </a:r>
            <a:r>
              <a:rPr lang="en-GB" dirty="0"/>
              <a:t> </a:t>
            </a:r>
            <a:r>
              <a:rPr lang="en-GB" dirty="0" err="1"/>
              <a:t>schodek</a:t>
            </a:r>
            <a:r>
              <a:rPr lang="en-GB" dirty="0"/>
              <a:t> </a:t>
            </a:r>
            <a:r>
              <a:rPr lang="en-GB" dirty="0" err="1"/>
              <a:t>kryt</a:t>
            </a:r>
            <a:r>
              <a:rPr lang="en-GB" dirty="0"/>
              <a:t> </a:t>
            </a:r>
            <a:r>
              <a:rPr lang="en-GB" dirty="0" err="1"/>
              <a:t>buď</a:t>
            </a:r>
            <a:r>
              <a:rPr lang="en-GB" dirty="0"/>
              <a:t> z </a:t>
            </a:r>
            <a:r>
              <a:rPr lang="en-GB" dirty="0" err="1"/>
              <a:t>úspor</a:t>
            </a:r>
            <a:r>
              <a:rPr lang="en-GB" dirty="0"/>
              <a:t>, </a:t>
            </a:r>
            <a:r>
              <a:rPr lang="en-GB" dirty="0" err="1"/>
              <a:t>půjčkou</a:t>
            </a:r>
            <a:r>
              <a:rPr lang="en-GB" dirty="0"/>
              <a:t>, </a:t>
            </a:r>
            <a:r>
              <a:rPr lang="en-GB" dirty="0" err="1"/>
              <a:t>či</a:t>
            </a:r>
            <a:r>
              <a:rPr lang="en-GB" dirty="0"/>
              <a:t> </a:t>
            </a:r>
            <a:r>
              <a:rPr lang="en-GB" dirty="0" err="1"/>
              <a:t>prodejem</a:t>
            </a:r>
            <a:r>
              <a:rPr lang="en-GB" dirty="0"/>
              <a:t> </a:t>
            </a:r>
            <a:r>
              <a:rPr lang="en-GB" dirty="0" err="1"/>
              <a:t>aktiv</a:t>
            </a: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 </a:t>
            </a: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 </a:t>
            </a:r>
            <a:r>
              <a:rPr lang="en-GB" dirty="0" err="1"/>
              <a:t>Tento</a:t>
            </a:r>
            <a:r>
              <a:rPr lang="en-GB" dirty="0"/>
              <a:t> </a:t>
            </a:r>
            <a:r>
              <a:rPr lang="en-GB" dirty="0" err="1"/>
              <a:t>vztah</a:t>
            </a:r>
            <a:r>
              <a:rPr lang="en-GB" dirty="0"/>
              <a:t> je </a:t>
            </a:r>
            <a:r>
              <a:rPr lang="en-GB" dirty="0" err="1"/>
              <a:t>platný</a:t>
            </a:r>
            <a:r>
              <a:rPr lang="en-GB" dirty="0"/>
              <a:t> za </a:t>
            </a:r>
            <a:r>
              <a:rPr lang="en-GB" dirty="0" err="1"/>
              <a:t>předpokladu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saldo</a:t>
            </a:r>
            <a:r>
              <a:rPr lang="en-GB" dirty="0"/>
              <a:t> </a:t>
            </a:r>
            <a:r>
              <a:rPr lang="en-GB" dirty="0" err="1"/>
              <a:t>chyb</a:t>
            </a:r>
            <a:r>
              <a:rPr lang="en-GB" dirty="0"/>
              <a:t> a </a:t>
            </a:r>
            <a:r>
              <a:rPr lang="en-GB" dirty="0" err="1"/>
              <a:t>omylů</a:t>
            </a:r>
            <a:r>
              <a:rPr lang="en-GB" dirty="0"/>
              <a:t> je </a:t>
            </a:r>
            <a:r>
              <a:rPr lang="en-GB" dirty="0" err="1"/>
              <a:t>rovno</a:t>
            </a:r>
            <a:r>
              <a:rPr lang="en-GB" dirty="0"/>
              <a:t> </a:t>
            </a:r>
            <a:r>
              <a:rPr lang="en-GB" dirty="0" err="1"/>
              <a:t>nule</a:t>
            </a:r>
            <a:r>
              <a:rPr lang="en-GB" dirty="0"/>
              <a:t> a u </a:t>
            </a:r>
            <a:r>
              <a:rPr lang="en-GB" dirty="0" err="1"/>
              <a:t>položek</a:t>
            </a:r>
            <a:r>
              <a:rPr lang="en-GB" dirty="0"/>
              <a:t> </a:t>
            </a:r>
            <a:r>
              <a:rPr lang="en-GB" dirty="0" err="1"/>
              <a:t>investiční</a:t>
            </a:r>
            <a:r>
              <a:rPr lang="en-GB" dirty="0"/>
              <a:t> </a:t>
            </a:r>
            <a:r>
              <a:rPr lang="en-GB" dirty="0" err="1"/>
              <a:t>pozice</a:t>
            </a:r>
            <a:r>
              <a:rPr lang="en-GB" dirty="0"/>
              <a:t> </a:t>
            </a:r>
            <a:r>
              <a:rPr lang="en-GB" dirty="0" err="1"/>
              <a:t>nedochází</a:t>
            </a:r>
            <a:r>
              <a:rPr lang="en-GB" dirty="0"/>
              <a:t> k </a:t>
            </a:r>
            <a:r>
              <a:rPr lang="en-GB" dirty="0" err="1"/>
              <a:t>přeceňování</a:t>
            </a:r>
            <a:r>
              <a:rPr lang="en-GB" dirty="0"/>
              <a:t>. </a:t>
            </a: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b="1" dirty="0">
                <a:sym typeface="+mn-ea"/>
              </a:rPr>
              <a:t>Širší pojetí:</a:t>
            </a:r>
            <a:endParaRPr lang="cs-CZ" b="1" dirty="0"/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dirty="0">
                <a:sym typeface="+mn-ea"/>
              </a:rPr>
              <a:t>vyjadřuje investiční pozici vůči zahraničí. </a:t>
            </a:r>
            <a:endParaRPr lang="cs-CZ" dirty="0"/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dirty="0">
                <a:sym typeface="+mn-ea"/>
              </a:rPr>
              <a:t>Zahrnuje do dluhu veškeré závazky domácích subjektů (dlužníků) vůči zahraničí (věřitelům), neboli veškeré pohledávky zahraničí vůči domácím subjektům. </a:t>
            </a:r>
            <a:endParaRPr lang="cs-CZ" dirty="0"/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dirty="0">
                <a:sym typeface="+mn-ea"/>
              </a:rPr>
              <a:t>Jde konkrétně zejména o pohledávky v podobě peněžních úvěrů, obligací, vkladů v bankách, pohledávky v podobě dodávek zboží a podobných výkonů, jakož i podíly na kapitálu (představované akciemi a podobnými podíly).</a:t>
            </a:r>
            <a:endParaRPr lang="cs-CZ" dirty="0">
              <a:sym typeface="+mn-ea"/>
            </a:endParaRP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dirty="0"/>
              <a:t>V tomto vymezení jde o hrubý (brutto) dluh. </a:t>
            </a:r>
            <a:endParaRPr lang="cs-CZ" dirty="0"/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dirty="0"/>
              <a:t>Odečteme-li od těchto závazků domácích subjektů analogicky vymezenou investiční pozici v podobě pohledávek vůči zahraničí, získáme čistý (netto) dluh, neboli saldo investiční pozice. </a:t>
            </a:r>
            <a:endParaRPr lang="cs-CZ" dirty="0"/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dirty="0"/>
              <a:t>Z výše uvedeného pojetí platební bilance vyplývá, že vývoj čistého dluhu je vyjádřen saldem běžného účtu platební bilance: aktivní saldo snižuje tento čistý dluh (nebo zvyšuje čistou věřitelskou pozici), pasivní saldo naopak.</a:t>
            </a:r>
            <a:endParaRPr lang="cs-CZ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>Užší (běžnější) pojetí: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>vylučuje ze "širšího dluhu" položky, které nejsou spojeny s povinností plateb úroků nebo jistiny, tedy zejména závazky v podobě FDI a části portfoliových investic.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>Odečteme-li od takto zúžených závazků (hrubého zahraničního dluhu) analogicky vymezené pohledávky vůči zahraničí, získáme čistý dluh.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dirty="0">
                <a:sym typeface="+mn-ea"/>
              </a:rPr>
              <a:t>Stadia zadluženosti Empirické sledování vývoje platební bilance a zahraniční zadluženosti ekonomiky v dlouhodobém procesu rozvoje vykazuje určitá stadia. </a:t>
            </a:r>
            <a:endParaRPr lang="cs-CZ" dirty="0"/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dirty="0">
                <a:sym typeface="+mn-ea"/>
              </a:rPr>
              <a:t>Např. </a:t>
            </a:r>
            <a:r>
              <a:rPr lang="cs-CZ" dirty="0" err="1">
                <a:sym typeface="+mn-ea"/>
              </a:rPr>
              <a:t>Helísek</a:t>
            </a:r>
            <a:r>
              <a:rPr lang="cs-CZ" dirty="0">
                <a:sym typeface="+mn-ea"/>
              </a:rPr>
              <a:t> (2002) uvádí model Světové banky, který vychází z vývoje platební bilance USA a Velké Británie za 150 let a rozlišuje celkem 5 stadií:</a:t>
            </a:r>
            <a:endParaRPr lang="cs-CZ" dirty="0"/>
          </a:p>
          <a:p>
            <a:pPr lvl="1"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rabicPeriod"/>
              <a:defRPr/>
            </a:pPr>
            <a:r>
              <a:rPr lang="cs-CZ" dirty="0">
                <a:sym typeface="+mn-ea"/>
              </a:rPr>
              <a:t>Mladá dlužnická země: čistý export je záporný, čistý příliv kapitálu je kladný a čistý dluh roste. </a:t>
            </a:r>
            <a:endParaRPr lang="cs-CZ" dirty="0"/>
          </a:p>
          <a:p>
            <a:pPr lvl="1"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rabicPeriod"/>
              <a:defRPr/>
            </a:pPr>
            <a:r>
              <a:rPr lang="cs-CZ" dirty="0">
                <a:sym typeface="+mn-ea"/>
              </a:rPr>
              <a:t>Zralá dlužnická země: čistý export se dostává z deficitu do aktiva, čistý příliv kapitálu slábne a růst čistého zahraničního dluhu se zpomaluje. </a:t>
            </a:r>
            <a:endParaRPr lang="cs-CZ" dirty="0"/>
          </a:p>
          <a:p>
            <a:pPr lvl="1"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rabicPeriod"/>
              <a:defRPr/>
            </a:pPr>
            <a:r>
              <a:rPr lang="cs-CZ" dirty="0">
                <a:sym typeface="+mn-ea"/>
              </a:rPr>
              <a:t>Země splácející dluhy: aktivum NX roste, dochází k čistému odlivu kapitálu a k poklesu čistého dluhu. </a:t>
            </a:r>
            <a:endParaRPr lang="cs-CZ" dirty="0"/>
          </a:p>
          <a:p>
            <a:pPr lvl="1"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rabicPeriod"/>
              <a:defRPr/>
            </a:pPr>
            <a:r>
              <a:rPr lang="cs-CZ" dirty="0">
                <a:sym typeface="+mn-ea"/>
              </a:rPr>
              <a:t>Mladá věřitelská země: čistý export se dostává do deficitu, zároveň se však zvyšují příjmy ze zahraničních aktiv (položka důchody v platební bilanci), dochází k čistému (přitom slábnoucímu) odlivu kapitálu, čistý dluh se přeměňuje v čistou věřitelskou pozici. </a:t>
            </a:r>
            <a:endParaRPr lang="cs-CZ" dirty="0"/>
          </a:p>
          <a:p>
            <a:pPr lvl="1"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rabicPeriod"/>
              <a:defRPr/>
            </a:pPr>
            <a:r>
              <a:rPr lang="cs-CZ" dirty="0">
                <a:sym typeface="+mn-ea"/>
              </a:rPr>
              <a:t>Zralá věřitelská země: NX je deficitní, přitom vysoký příliv důchodů umožňuje udržovat nebo i zvyšovat čistou věřitelskou pozici.</a:t>
            </a:r>
            <a:endParaRPr lang="cs-CZ" dirty="0"/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endParaRPr lang="cs-CZ" dirty="0">
              <a:sym typeface="+mn-ea"/>
            </a:endParaRP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dirty="0">
                <a:sym typeface="+mn-ea"/>
              </a:rPr>
              <a:t>Vývoj platební bilance (resp. transakcí, které jsou v ní zachyceny) je hlavní okolností, určující vývoj zadluženosti domácích subjektů (rezidentů) vůči zahraničí. </a:t>
            </a:r>
            <a:endParaRPr lang="cs-CZ" dirty="0"/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dirty="0">
                <a:sym typeface="+mn-ea"/>
              </a:rPr>
              <a:t>Jde o zadluženost jak podnikového sektoru (včetně bank), tak i vlády (včetně např. obcí). </a:t>
            </a:r>
            <a:endParaRPr lang="cs-CZ" dirty="0"/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dirty="0">
                <a:sym typeface="+mn-ea"/>
              </a:rPr>
              <a:t>Zahraničními věřiteli jsou analogicky podniky a vlády, navíc též mezinárodní organizace.</a:t>
            </a:r>
            <a:endParaRPr lang="cs-CZ" altLang="cs-CZ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>Mezinárodní otevřenost národních ekonomik s sebou přináší tvorbu zahraničních dluhů všemi zeměmi.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>V případě rozvinutých zemí jsou však doprovázeny vysokými pohledávkami vůči zahraničí a tedy obvykle i čistou věřitelskou zahraniční pozicí.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>Většina rozvojových zemí jsou naopak zpravidla čistými dlužníky.</a:t>
            </a:r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https://www.cnb.cz/cs/statistika/platebni_bilance_stat/platebni_bilance_q/vyvoj-platebni-bilance-komentar/index.html</a:t>
            </a: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1200" dirty="0"/>
              <a:t>Ekonomické transakce jsou spojeny s toky zboží a služeb, kapitálu a peněz mezi domácí ekonomikou a zahraničím a ve většině případů vyvolávají pohyb deviz, jejich příliv nebo odliv. </a:t>
            </a:r>
            <a:endParaRPr lang="cs-CZ" sz="1200" dirty="0"/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1200" dirty="0"/>
              <a:t>Proto je také platební bilance spojena s devizovým trhem. Položky platební bilance, jež představují příliv finančních prostředků do ekonomiky, jsou položkami kreditními a jsou označovány znaménkem plus. </a:t>
            </a:r>
            <a:endParaRPr lang="cs-CZ" sz="1200" dirty="0"/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1200" dirty="0"/>
              <a:t>Transakce, které vedou k odlivu finančních prostředků ze země, jsou chápány jako debetní a jsou označovány znaménkem mínus. </a:t>
            </a:r>
            <a:endParaRPr lang="cs-CZ" sz="1200" dirty="0"/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1200" dirty="0"/>
              <a:t>Z účetního hlediska je platební bilance výrazem zdrojů a užití fondů, a proto musí být vždy vyrovnaná. Každá kreditní položka nachází v platební bilanci svůj odraz v položce debetní a naopak.</a:t>
            </a:r>
            <a:endParaRPr lang="cs-CZ" altLang="cs-CZ" sz="1200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Platební</a:t>
            </a:r>
            <a:r>
              <a:rPr lang="en-GB" dirty="0"/>
              <a:t> </a:t>
            </a:r>
            <a:r>
              <a:rPr lang="en-GB" dirty="0" err="1"/>
              <a:t>bilanci</a:t>
            </a:r>
            <a:r>
              <a:rPr lang="en-GB" dirty="0"/>
              <a:t> </a:t>
            </a:r>
            <a:r>
              <a:rPr lang="en-GB" dirty="0" err="1"/>
              <a:t>zpravidla</a:t>
            </a:r>
            <a:r>
              <a:rPr lang="en-GB" dirty="0"/>
              <a:t> </a:t>
            </a:r>
            <a:r>
              <a:rPr lang="en-GB" dirty="0" err="1"/>
              <a:t>sestavuje</a:t>
            </a:r>
            <a:r>
              <a:rPr lang="en-GB" dirty="0"/>
              <a:t> </a:t>
            </a:r>
            <a:r>
              <a:rPr lang="en-GB" dirty="0" err="1"/>
              <a:t>centrální</a:t>
            </a:r>
            <a:r>
              <a:rPr lang="en-GB" dirty="0"/>
              <a:t> </a:t>
            </a:r>
            <a:r>
              <a:rPr lang="en-GB" dirty="0" err="1"/>
              <a:t>banka</a:t>
            </a:r>
            <a:r>
              <a:rPr lang="en-GB" dirty="0"/>
              <a:t>. V ČR je to </a:t>
            </a:r>
            <a:r>
              <a:rPr lang="en-GB" dirty="0" err="1"/>
              <a:t>Česká</a:t>
            </a:r>
            <a:r>
              <a:rPr lang="en-GB" dirty="0"/>
              <a:t> </a:t>
            </a:r>
            <a:r>
              <a:rPr lang="en-GB" dirty="0" err="1"/>
              <a:t>národní</a:t>
            </a:r>
            <a:r>
              <a:rPr lang="en-GB" dirty="0"/>
              <a:t> </a:t>
            </a:r>
            <a:r>
              <a:rPr lang="en-GB" dirty="0" err="1"/>
              <a:t>banka</a:t>
            </a:r>
            <a:r>
              <a:rPr lang="en-GB" dirty="0"/>
              <a:t>, </a:t>
            </a:r>
            <a:r>
              <a:rPr lang="en-GB" dirty="0" err="1"/>
              <a:t>která</a:t>
            </a:r>
            <a:r>
              <a:rPr lang="en-GB" dirty="0"/>
              <a:t> </a:t>
            </a:r>
            <a:r>
              <a:rPr lang="en-GB" dirty="0" err="1"/>
              <a:t>shromažďuje</a:t>
            </a:r>
            <a:r>
              <a:rPr lang="en-GB" dirty="0"/>
              <a:t> data o </a:t>
            </a:r>
            <a:r>
              <a:rPr lang="en-GB" dirty="0" err="1"/>
              <a:t>všech</a:t>
            </a:r>
            <a:r>
              <a:rPr lang="en-GB" dirty="0"/>
              <a:t> </a:t>
            </a:r>
            <a:r>
              <a:rPr lang="en-GB" dirty="0" err="1"/>
              <a:t>transakcích</a:t>
            </a:r>
            <a:r>
              <a:rPr lang="en-GB" dirty="0"/>
              <a:t> z </a:t>
            </a:r>
            <a:r>
              <a:rPr lang="en-GB" dirty="0" err="1"/>
              <a:t>různých</a:t>
            </a:r>
            <a:r>
              <a:rPr lang="en-GB" dirty="0"/>
              <a:t> </a:t>
            </a:r>
            <a:r>
              <a:rPr lang="en-GB" dirty="0" err="1"/>
              <a:t>zdrojů</a:t>
            </a:r>
            <a:r>
              <a:rPr lang="en-GB" dirty="0"/>
              <a:t> (</a:t>
            </a:r>
            <a:r>
              <a:rPr lang="en-GB" dirty="0" err="1"/>
              <a:t>například</a:t>
            </a:r>
            <a:r>
              <a:rPr lang="en-GB" dirty="0"/>
              <a:t> od </a:t>
            </a:r>
            <a:r>
              <a:rPr lang="en-GB" dirty="0" err="1"/>
              <a:t>obchodních</a:t>
            </a:r>
            <a:r>
              <a:rPr lang="en-GB" dirty="0"/>
              <a:t> bank, </a:t>
            </a:r>
            <a:r>
              <a:rPr lang="en-GB" dirty="0" err="1"/>
              <a:t>celních</a:t>
            </a:r>
            <a:r>
              <a:rPr lang="en-GB" dirty="0"/>
              <a:t> </a:t>
            </a:r>
            <a:r>
              <a:rPr lang="en-GB" dirty="0" err="1"/>
              <a:t>úřadů</a:t>
            </a:r>
            <a:r>
              <a:rPr lang="en-GB" dirty="0"/>
              <a:t>, </a:t>
            </a:r>
            <a:r>
              <a:rPr lang="en-GB" dirty="0" err="1"/>
              <a:t>Českého</a:t>
            </a:r>
            <a:r>
              <a:rPr lang="en-GB" dirty="0"/>
              <a:t> </a:t>
            </a:r>
            <a:r>
              <a:rPr lang="en-GB" dirty="0" err="1"/>
              <a:t>statistického</a:t>
            </a:r>
            <a:r>
              <a:rPr lang="en-GB" dirty="0"/>
              <a:t> </a:t>
            </a:r>
            <a:r>
              <a:rPr lang="en-GB" dirty="0" err="1"/>
              <a:t>úřadu</a:t>
            </a:r>
            <a:r>
              <a:rPr lang="en-GB" dirty="0"/>
              <a:t> </a:t>
            </a:r>
            <a:r>
              <a:rPr lang="en-GB" dirty="0" err="1"/>
              <a:t>apod</a:t>
            </a:r>
            <a:r>
              <a:rPr lang="en-GB" dirty="0"/>
              <a:t>.) a </a:t>
            </a:r>
            <a:r>
              <a:rPr lang="en-GB" dirty="0" err="1"/>
              <a:t>pravidelně</a:t>
            </a:r>
            <a:r>
              <a:rPr lang="en-GB" dirty="0"/>
              <a:t> </a:t>
            </a:r>
            <a:r>
              <a:rPr lang="en-GB" dirty="0" err="1"/>
              <a:t>publikuje</a:t>
            </a:r>
            <a:r>
              <a:rPr lang="en-GB" dirty="0"/>
              <a:t> </a:t>
            </a:r>
            <a:r>
              <a:rPr lang="en-GB" dirty="0" err="1"/>
              <a:t>výkaz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související</a:t>
            </a:r>
            <a:r>
              <a:rPr lang="en-GB" dirty="0"/>
              <a:t> data.</a:t>
            </a: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Platební</a:t>
            </a:r>
            <a:r>
              <a:rPr lang="en-GB" dirty="0"/>
              <a:t> </a:t>
            </a:r>
            <a:r>
              <a:rPr lang="en-GB" dirty="0" err="1"/>
              <a:t>bilanci</a:t>
            </a:r>
            <a:r>
              <a:rPr lang="en-GB" dirty="0"/>
              <a:t> </a:t>
            </a:r>
            <a:r>
              <a:rPr lang="en-GB" dirty="0" err="1"/>
              <a:t>zpravidla</a:t>
            </a:r>
            <a:r>
              <a:rPr lang="en-GB" dirty="0"/>
              <a:t> </a:t>
            </a:r>
            <a:r>
              <a:rPr lang="en-GB" dirty="0" err="1"/>
              <a:t>sestavuje</a:t>
            </a:r>
            <a:r>
              <a:rPr lang="en-GB" dirty="0"/>
              <a:t> </a:t>
            </a:r>
            <a:r>
              <a:rPr lang="en-GB" dirty="0" err="1"/>
              <a:t>centrální</a:t>
            </a:r>
            <a:r>
              <a:rPr lang="en-GB" dirty="0"/>
              <a:t> </a:t>
            </a:r>
            <a:r>
              <a:rPr lang="en-GB" dirty="0" err="1"/>
              <a:t>banka</a:t>
            </a:r>
            <a:r>
              <a:rPr lang="en-GB" dirty="0"/>
              <a:t>. V ČR je to </a:t>
            </a:r>
            <a:r>
              <a:rPr lang="en-GB" dirty="0" err="1"/>
              <a:t>Česká</a:t>
            </a:r>
            <a:r>
              <a:rPr lang="en-GB" dirty="0"/>
              <a:t> </a:t>
            </a:r>
            <a:r>
              <a:rPr lang="en-GB" dirty="0" err="1"/>
              <a:t>národní</a:t>
            </a:r>
            <a:r>
              <a:rPr lang="en-GB" dirty="0"/>
              <a:t> </a:t>
            </a:r>
            <a:r>
              <a:rPr lang="en-GB" dirty="0" err="1"/>
              <a:t>banka</a:t>
            </a:r>
            <a:r>
              <a:rPr lang="en-GB" dirty="0"/>
              <a:t>, </a:t>
            </a:r>
            <a:r>
              <a:rPr lang="en-GB" dirty="0" err="1"/>
              <a:t>která</a:t>
            </a:r>
            <a:r>
              <a:rPr lang="en-GB" dirty="0"/>
              <a:t> </a:t>
            </a:r>
            <a:r>
              <a:rPr lang="en-GB" dirty="0" err="1"/>
              <a:t>shromažďuje</a:t>
            </a:r>
            <a:r>
              <a:rPr lang="en-GB" dirty="0"/>
              <a:t> data o </a:t>
            </a:r>
            <a:r>
              <a:rPr lang="en-GB" dirty="0" err="1"/>
              <a:t>všech</a:t>
            </a:r>
            <a:r>
              <a:rPr lang="en-GB" dirty="0"/>
              <a:t> </a:t>
            </a:r>
            <a:r>
              <a:rPr lang="en-GB" dirty="0" err="1"/>
              <a:t>transakcích</a:t>
            </a:r>
            <a:r>
              <a:rPr lang="en-GB" dirty="0"/>
              <a:t> z </a:t>
            </a:r>
            <a:r>
              <a:rPr lang="en-GB" dirty="0" err="1"/>
              <a:t>různých</a:t>
            </a:r>
            <a:r>
              <a:rPr lang="en-GB" dirty="0"/>
              <a:t> </a:t>
            </a:r>
            <a:r>
              <a:rPr lang="en-GB" dirty="0" err="1"/>
              <a:t>zdrojů</a:t>
            </a:r>
            <a:r>
              <a:rPr lang="en-GB" dirty="0"/>
              <a:t> (</a:t>
            </a:r>
            <a:r>
              <a:rPr lang="en-GB" dirty="0" err="1"/>
              <a:t>například</a:t>
            </a:r>
            <a:r>
              <a:rPr lang="en-GB" dirty="0"/>
              <a:t> od </a:t>
            </a:r>
            <a:r>
              <a:rPr lang="en-GB" dirty="0" err="1"/>
              <a:t>obchodních</a:t>
            </a:r>
            <a:r>
              <a:rPr lang="en-GB" dirty="0"/>
              <a:t> bank, </a:t>
            </a:r>
            <a:r>
              <a:rPr lang="en-GB" dirty="0" err="1"/>
              <a:t>celních</a:t>
            </a:r>
            <a:r>
              <a:rPr lang="en-GB" dirty="0"/>
              <a:t> </a:t>
            </a:r>
            <a:r>
              <a:rPr lang="en-GB" dirty="0" err="1"/>
              <a:t>úřadů</a:t>
            </a:r>
            <a:r>
              <a:rPr lang="en-GB" dirty="0"/>
              <a:t>, </a:t>
            </a:r>
            <a:r>
              <a:rPr lang="en-GB" dirty="0" err="1"/>
              <a:t>Českého</a:t>
            </a:r>
            <a:r>
              <a:rPr lang="en-GB" dirty="0"/>
              <a:t> </a:t>
            </a:r>
            <a:r>
              <a:rPr lang="en-GB" dirty="0" err="1"/>
              <a:t>statistického</a:t>
            </a:r>
            <a:r>
              <a:rPr lang="en-GB" dirty="0"/>
              <a:t> </a:t>
            </a:r>
            <a:r>
              <a:rPr lang="en-GB" dirty="0" err="1"/>
              <a:t>úřadu</a:t>
            </a:r>
            <a:r>
              <a:rPr lang="en-GB" dirty="0"/>
              <a:t> </a:t>
            </a:r>
            <a:r>
              <a:rPr lang="en-GB" dirty="0" err="1"/>
              <a:t>apod</a:t>
            </a:r>
            <a:r>
              <a:rPr lang="en-GB" dirty="0"/>
              <a:t>.) a </a:t>
            </a:r>
            <a:r>
              <a:rPr lang="en-GB" dirty="0" err="1"/>
              <a:t>pravidelně</a:t>
            </a:r>
            <a:r>
              <a:rPr lang="en-GB" dirty="0"/>
              <a:t> </a:t>
            </a:r>
            <a:r>
              <a:rPr lang="en-GB" dirty="0" err="1"/>
              <a:t>publikuje</a:t>
            </a:r>
            <a:r>
              <a:rPr lang="en-GB" dirty="0"/>
              <a:t> </a:t>
            </a:r>
            <a:r>
              <a:rPr lang="en-GB" dirty="0" err="1"/>
              <a:t>výkaz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související</a:t>
            </a:r>
            <a:r>
              <a:rPr lang="en-GB" dirty="0"/>
              <a:t> data.</a:t>
            </a: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https://www.cnb.cz/export/sites/cnb/cs/menova-politika/.galleries/zpravy-o-vyvoji-platebni-bilance/zprava_o_vyvoji_platebni_bilance_2022.pdf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 smtClean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</a:fld>
            <a:endParaRPr lang="cs-CZ"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r>
              <a:rPr lang="cs-CZ" noProof="0" dirty="0"/>
              <a:t>Mezinárodní obchod se týká především obchodu se zbožím a službami. Základním měřítkem mezinárodního obchodu je obchodní bilance, která vyjadřuje rozdíl mezi exportem a importem výrobků a zboží. </a:t>
            </a:r>
            <a:r>
              <a:rPr lang="cs-CZ" sz="1200" dirty="0"/>
              <a:t>Rozdíl mezi vývozem a dovozem představuje saldo obchodní bilance. </a:t>
            </a:r>
            <a:r>
              <a:rPr lang="cs-CZ" noProof="0" dirty="0"/>
              <a:t>Pokud jejich export převyšuje import, hovoříme o přebytku obchodní bilance, což znamená, že daná země za dané období vyvezla více výrobků a zboží, než dovezla. Deficit (schodek) obchodní bilance znamená větší dovoz než vývoz. </a:t>
            </a:r>
            <a:endParaRPr lang="cs-CZ" noProof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/>
            </a:pPr>
            <a:endParaRPr lang="cs-CZ" noProof="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cs-CZ" noProof="0"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b="1" dirty="0">
                <a:solidFill>
                  <a:srgbClr val="C00000"/>
                </a:solidFill>
              </a:rPr>
              <a:t>bilance služeb </a:t>
            </a:r>
            <a:r>
              <a:rPr lang="cs-CZ" sz="2400" dirty="0"/>
              <a:t>je další součástí běžného účtu a zachycuje pohyb služeb (např. doprava, cestovní ruch) se zahraničím. </a:t>
            </a:r>
            <a:endParaRPr lang="cs-CZ" sz="2400" dirty="0"/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b="1" dirty="0">
                <a:solidFill>
                  <a:srgbClr val="C00000"/>
                </a:solidFill>
              </a:rPr>
              <a:t>bilance výnosů </a:t>
            </a:r>
            <a:r>
              <a:rPr lang="cs-CZ" sz="2400" dirty="0"/>
              <a:t>zachycuje důchody z výrobních faktorů ve vlastnictví domácí země, jež jsou zapojeny v zahraničí, a důchody z výrobních faktorů ve vlastnictví zahraničních subjektů, jež jsou zapojeny v domácí ekonomice, tj. mzdy, zisky, dividendy, úroky. </a:t>
            </a:r>
            <a:endParaRPr lang="cs-CZ" sz="2400" dirty="0"/>
          </a:p>
          <a:p>
            <a:pPr marL="1257300" lvl="2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Jelikož je česká ekonomika příkladem země, která je atraktivní pro zahraniční investory, kteří zde v minulosti zakládali pobočky nadnárodních korporací, tak právě tento podúčet je silně debetní, což je dáno zejména tokem dividend, zisků a úroků do zemí původu investice. </a:t>
            </a:r>
            <a:endParaRPr lang="cs-CZ" sz="2000" dirty="0"/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b="1" dirty="0">
                <a:solidFill>
                  <a:srgbClr val="C00000"/>
                </a:solidFill>
              </a:rPr>
              <a:t>běžné převody </a:t>
            </a:r>
            <a:r>
              <a:rPr lang="cs-CZ" sz="2400" dirty="0"/>
              <a:t>zachycují jednostranné transfery jako příspěvky mezinárodním organizacím, dary a další. </a:t>
            </a:r>
            <a:endParaRPr lang="cs-CZ" altLang="cs-CZ" sz="2400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cs-CZ" noProof="0"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Title Slid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 hasCustomPrompt="1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</a:fld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 hasCustomPrompt="1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</a:fld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303213"/>
            <a:ext cx="955675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Přímá spojnice 3"/>
          <p:cNvCxnSpPr/>
          <p:nvPr userDrawn="1"/>
        </p:nvCxnSpPr>
        <p:spPr>
          <a:xfrm>
            <a:off x="250825" y="933450"/>
            <a:ext cx="7416800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" name="Přímá spojnice 4"/>
          <p:cNvCxnSpPr/>
          <p:nvPr userDrawn="1"/>
        </p:nvCxnSpPr>
        <p:spPr>
          <a:xfrm>
            <a:off x="250825" y="6308725"/>
            <a:ext cx="8661400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Nadpis 1"/>
          <p:cNvSpPr>
            <a:spLocks noGrp="1"/>
          </p:cNvSpPr>
          <p:nvPr>
            <p:ph type="title" hasCustomPrompt="1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r>
              <a:rPr lang="cs-CZ" dirty="0"/>
              <a:t>Název listu</a:t>
            </a:r>
            <a:endParaRPr lang="cs-CZ" dirty="0"/>
          </a:p>
        </p:txBody>
      </p:sp>
      <p:sp>
        <p:nvSpPr>
          <p:cNvPr id="6" name="Zástupný symbol pro zápatí 18"/>
          <p:cNvSpPr>
            <a:spLocks noGrp="1"/>
          </p:cNvSpPr>
          <p:nvPr>
            <p:ph type="ftr" sz="quarter" idx="10"/>
          </p:nvPr>
        </p:nvSpPr>
        <p:spPr>
          <a:xfrm>
            <a:off x="236538" y="6308725"/>
            <a:ext cx="2895600" cy="365125"/>
          </a:xfrm>
        </p:spPr>
        <p:txBody>
          <a:bodyPr/>
          <a:lstStyle>
            <a:lvl1pPr algn="l">
              <a:defRPr sz="800" smtClean="0">
                <a:solidFill>
                  <a:srgbClr val="307871"/>
                </a:solidFill>
                <a:cs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cs-CZ" altLang="cs-CZ" sz="800" b="0" i="0" u="none" strike="noStrike" kern="1200" cap="none" spc="0" normalizeH="0" baseline="0" noProof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Prostor pro doplňující informace, poznámky</a:t>
            </a:r>
            <a:endParaRPr kumimoji="0" lang="cs-CZ" altLang="cs-CZ" sz="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Zástupný symbol pro číslo snímku 19"/>
          <p:cNvSpPr>
            <a:spLocks noGrp="1"/>
          </p:cNvSpPr>
          <p:nvPr>
            <p:ph type="sldNum" sz="quarter" idx="11"/>
          </p:nvPr>
        </p:nvSpPr>
        <p:spPr>
          <a:xfrm>
            <a:off x="7812088" y="6308725"/>
            <a:ext cx="1081087" cy="365125"/>
          </a:xfrm>
        </p:spPr>
        <p:txBody>
          <a:bodyPr/>
          <a:lstStyle>
            <a:lvl1pPr algn="r">
              <a:defRPr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1937C5C-364C-408F-B0EB-BA493B53AFF1}" type="slidenum"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matchingName="Title and Content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matchingName="Section Header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 panose="020F0502020204030204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matchingName="Two Content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matchingName="Comparison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/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/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matchingName="Content with Caption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 panose="020F0502020204030204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matchingName="Picture with Caption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 panose="020F0502020204030204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matchingName="Title and Vertical Text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matchingName="Vertical Title and Text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20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0"/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  <a:defRPr sz="3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–"/>
              <a:defRPr sz="2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–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</a:fld>
            <a:endParaRPr lang="cs-CZ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</p:sldLayoutIdLst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25" y="1703718"/>
            <a:ext cx="8704800" cy="3901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lnSpc>
                <a:spcPct val="150000"/>
              </a:lnSpc>
              <a:buClr>
                <a:srgbClr val="D10202"/>
              </a:buClr>
              <a:buSzPts val="4400"/>
            </a:pPr>
            <a:r>
              <a:rPr lang="cs-CZ" b="1" dirty="0">
                <a:solidFill>
                  <a:srgbClr val="D10202"/>
                </a:solidFill>
              </a:rPr>
              <a:t>Makroekonomie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Platební bilance a zahraniční dluh</a:t>
            </a:r>
            <a:br>
              <a:rPr lang="cs-CZ" b="1" i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XMAK</a:t>
            </a:r>
            <a:endParaRPr b="1" dirty="0"/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 panose="020F0502020204030204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01. </a:t>
            </a:r>
            <a:r>
              <a:rPr lang="cs-CZ" sz="1800" b="1" u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05. </a:t>
            </a:r>
            <a:r>
              <a:rPr lang="cs-CZ" sz="1800" b="1" u="none" dirty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2023</a:t>
            </a:r>
            <a:endParaRPr lang="cs-CZ" sz="1800" b="1" u="none" dirty="0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 panose="020F0502020204030204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 panose="020F0502020204030204"/>
              <a:buNone/>
            </a:pPr>
            <a:endParaRPr sz="1600" b="0" u="none" dirty="0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2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 panose="020F0502020204030204"/>
              <a:buNone/>
            </a:pPr>
            <a:r>
              <a:rPr lang="cs-CZ" sz="1800" b="1" dirty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Autor: doc. Ing. Magdaléna Drastichová, Ph.D.</a:t>
            </a:r>
            <a:endParaRPr sz="18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 panose="020F0502020204030204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 panose="020F0502020204030204"/>
              <a:buNone/>
            </a:pPr>
            <a:endParaRPr lang="cs-CZ" sz="1800" b="1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 panose="020F0502020204030204"/>
              <a:buNone/>
            </a:pPr>
            <a:endParaRPr sz="16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71445"/>
            <a:ext cx="8229600" cy="994368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FINANČNÍ ÚČET</a:t>
            </a:r>
            <a:endParaRPr lang="cs-CZ" alt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104900"/>
            <a:ext cx="8815602" cy="5235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b="1" dirty="0"/>
              <a:t>Z pohledu FÚ PB (tj. domácí ekonomiky):</a:t>
            </a:r>
            <a:endParaRPr lang="cs-CZ" sz="2800" b="1" dirty="0"/>
          </a:p>
          <a:p>
            <a:pPr marL="514350" lvl="0" indent="-51435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lphaUcPeriod"/>
              <a:defRPr/>
            </a:pPr>
            <a:r>
              <a:rPr lang="cs-CZ" sz="2800" b="1" dirty="0">
                <a:solidFill>
                  <a:srgbClr val="FF0000"/>
                </a:solidFill>
              </a:rPr>
              <a:t>KREDITNÍ TRANSAKCE </a:t>
            </a:r>
            <a:r>
              <a:rPr lang="cs-CZ" sz="2800" b="1" dirty="0"/>
              <a:t>– zvýšení kapitálu či jeho výpůjčka – zvýšení zahraničních aktiv nebo zvýšení zahraničních závazků (pasiv): </a:t>
            </a:r>
            <a:endParaRPr lang="cs-CZ" sz="2800" b="1" dirty="0"/>
          </a:p>
          <a:p>
            <a:pPr lvl="0"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Ø"/>
              <a:defRPr/>
            </a:pPr>
            <a:r>
              <a:rPr lang="cs-CZ" sz="2800" b="1" dirty="0"/>
              <a:t>Zvýšení: pořízení AKTIV či PASIV. </a:t>
            </a:r>
            <a:endParaRPr lang="cs-CZ" sz="2800" b="1" dirty="0"/>
          </a:p>
          <a:p>
            <a:pPr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highlight>
                  <a:srgbClr val="FFFF00"/>
                </a:highlight>
              </a:rPr>
              <a:t>Zvýšení zahraničních závazků = přesun zahraničního kapitálu do domácí ekonomiky </a:t>
            </a:r>
            <a:r>
              <a:rPr lang="cs-CZ" sz="2800" b="1" dirty="0"/>
              <a:t>– </a:t>
            </a:r>
            <a:r>
              <a:rPr lang="cs-CZ" sz="2800" b="1" dirty="0">
                <a:highlight>
                  <a:srgbClr val="FFFF00"/>
                </a:highlight>
              </a:rPr>
              <a:t>nákupy domácích aktiv nerezidenty: </a:t>
            </a:r>
            <a:r>
              <a:rPr lang="cs-CZ" sz="2800" b="1" dirty="0"/>
              <a:t>nákupy akcií, dluhopisů, směnek, nemovitostí a také přímých investic – nákupy podílů v podnicích; </a:t>
            </a:r>
            <a:r>
              <a:rPr lang="cs-CZ" sz="2800" b="1" dirty="0">
                <a:highlight>
                  <a:srgbClr val="FFFF00"/>
                </a:highlight>
              </a:rPr>
              <a:t>poskytování úvěrů. </a:t>
            </a:r>
            <a:endParaRPr lang="cs-CZ" sz="2800" b="1" dirty="0">
              <a:highlight>
                <a:srgbClr val="FFFF00"/>
              </a:highlight>
            </a:endParaRPr>
          </a:p>
          <a:p>
            <a:pPr indent="-45720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defRPr/>
            </a:pPr>
            <a:r>
              <a:rPr lang="cs-CZ" sz="2800" b="1" dirty="0">
                <a:highlight>
                  <a:srgbClr val="FFFF00"/>
                </a:highlight>
              </a:rPr>
              <a:t>Zvýšení zahraničních aktiv </a:t>
            </a:r>
            <a:r>
              <a:rPr lang="cs-CZ" sz="2800" b="1" dirty="0"/>
              <a:t>= když domácí subjekty – rezidenti – </a:t>
            </a:r>
            <a:r>
              <a:rPr lang="cs-CZ" sz="2800" b="1" dirty="0">
                <a:highlight>
                  <a:srgbClr val="FFFF00"/>
                </a:highlight>
              </a:rPr>
              <a:t>získají zahraniční aktiva </a:t>
            </a:r>
            <a:r>
              <a:rPr lang="cs-CZ" sz="2800" b="1" dirty="0"/>
              <a:t>nebo </a:t>
            </a:r>
            <a:r>
              <a:rPr lang="cs-CZ" sz="2800" b="1" dirty="0">
                <a:highlight>
                  <a:srgbClr val="FFFF00"/>
                </a:highlight>
              </a:rPr>
              <a:t>poskytnou úvěry do zahraničí.</a:t>
            </a:r>
            <a:endParaRPr lang="cs-CZ" sz="2800" b="1" dirty="0">
              <a:highlight>
                <a:srgbClr val="FFFF00"/>
              </a:highlight>
            </a:endParaRP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endParaRPr lang="cs-CZ" sz="28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6/19</a:t>
            </a:r>
            <a:endParaRPr sz="1200" b="1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71445"/>
            <a:ext cx="8229600" cy="994368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FINANČNÍ ÚČET</a:t>
            </a:r>
            <a:endParaRPr lang="cs-CZ" alt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215342"/>
            <a:ext cx="8815602" cy="5271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b="1" dirty="0"/>
              <a:t>Z pohledu FÚ PB (tj. domácí ekonomiky):</a:t>
            </a:r>
            <a:endParaRPr lang="cs-CZ" sz="2800" b="1" dirty="0"/>
          </a:p>
          <a:p>
            <a:pPr marL="514350" lvl="0" indent="-51435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lphaUcPeriod" startAt="2"/>
              <a:defRPr/>
            </a:pPr>
            <a:r>
              <a:rPr lang="cs-CZ" sz="2800" b="1" dirty="0">
                <a:solidFill>
                  <a:srgbClr val="FF0000"/>
                </a:solidFill>
              </a:rPr>
              <a:t>DEBETNÍ TRANSAKCE </a:t>
            </a:r>
            <a:r>
              <a:rPr lang="cs-CZ" sz="2800" b="1" dirty="0"/>
              <a:t>– snížení kapitálu či jeho zápůjčka – snížení zahraničních závazků (pasiv) nebo snížení zahraničních aktiv: </a:t>
            </a:r>
            <a:endParaRPr lang="cs-CZ" sz="2800" b="1" dirty="0"/>
          </a:p>
          <a:p>
            <a:pPr lvl="0"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Ø"/>
              <a:defRPr/>
            </a:pPr>
            <a:r>
              <a:rPr lang="cs-CZ" sz="2800" b="1" dirty="0"/>
              <a:t>Snížení: pozbytí AKTIV či PASIV. </a:t>
            </a:r>
            <a:endParaRPr lang="cs-CZ" sz="2800" b="1" dirty="0"/>
          </a:p>
          <a:p>
            <a:pPr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highlight>
                  <a:srgbClr val="FFFF00"/>
                </a:highlight>
              </a:rPr>
              <a:t>Snížení pasiv = zahraniční subjekty prodávají dříve nabytá domácí aktiva, jsou jim splaceny úvěry. </a:t>
            </a:r>
            <a:endParaRPr lang="cs-CZ" sz="2800" b="1" dirty="0">
              <a:highlight>
                <a:srgbClr val="FFFF00"/>
              </a:highlight>
            </a:endParaRPr>
          </a:p>
          <a:p>
            <a:pPr indent="-45720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defRPr/>
            </a:pPr>
            <a:r>
              <a:rPr lang="cs-CZ" sz="2800" b="1" dirty="0">
                <a:highlight>
                  <a:srgbClr val="FFFF00"/>
                </a:highlight>
              </a:rPr>
              <a:t>snížení kapitálu rovněž = domácí subjekty prodávají svá aktiva v zahraničí </a:t>
            </a:r>
            <a:r>
              <a:rPr lang="cs-CZ" sz="2800" b="1" dirty="0"/>
              <a:t>nebo </a:t>
            </a:r>
            <a:r>
              <a:rPr lang="cs-CZ" sz="2800" b="1" dirty="0">
                <a:highlight>
                  <a:srgbClr val="FFFF00"/>
                </a:highlight>
              </a:rPr>
              <a:t>jsou spláceny úvěry, </a:t>
            </a:r>
            <a:r>
              <a:rPr lang="cs-CZ" sz="2800" b="1" dirty="0"/>
              <a:t>které dříve poskytly.</a:t>
            </a:r>
            <a:endParaRPr lang="cs-CZ" sz="2800" b="1" dirty="0"/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endParaRPr lang="cs-CZ" sz="28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6/19</a:t>
            </a:r>
            <a:endParaRPr sz="1200" b="1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71445"/>
            <a:ext cx="8229600" cy="994368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FINANČNÍ ÚČET</a:t>
            </a:r>
            <a:endParaRPr lang="cs-CZ" alt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215342"/>
            <a:ext cx="8815602" cy="5402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0000" lnSpcReduction="20000"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b="1" dirty="0"/>
              <a:t>Toky </a:t>
            </a:r>
            <a:r>
              <a:rPr lang="cs-CZ" sz="2800" b="1" dirty="0">
                <a:highlight>
                  <a:srgbClr val="FFFF00"/>
                </a:highlight>
              </a:rPr>
              <a:t>KRÁTKODOBÉHO</a:t>
            </a:r>
            <a:r>
              <a:rPr lang="cs-CZ" sz="2800" b="1" dirty="0"/>
              <a:t> a </a:t>
            </a:r>
            <a:r>
              <a:rPr lang="cs-CZ" sz="2800" b="1" dirty="0">
                <a:highlight>
                  <a:srgbClr val="FFFF00"/>
                </a:highlight>
              </a:rPr>
              <a:t>DLOUHODOBÉHO KAPITÁLU</a:t>
            </a:r>
            <a:endParaRPr lang="cs-CZ" sz="2800" b="1" dirty="0">
              <a:highlight>
                <a:srgbClr val="FFFF00"/>
              </a:highlight>
            </a:endParaRPr>
          </a:p>
          <a:p>
            <a:pPr marL="514350" lvl="0" indent="-51435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v"/>
              <a:defRPr/>
            </a:pPr>
            <a:r>
              <a:rPr lang="cs-CZ" sz="2800" b="1" dirty="0">
                <a:highlight>
                  <a:srgbClr val="FFFF00"/>
                </a:highlight>
              </a:rPr>
              <a:t>DLOUHODOBÝ KAPITÁL </a:t>
            </a:r>
            <a:r>
              <a:rPr lang="cs-CZ" sz="2800" b="1" dirty="0"/>
              <a:t>– zamýšlená doba investice kapitálu = </a:t>
            </a:r>
            <a:r>
              <a:rPr lang="cs-CZ" sz="2800" b="1" dirty="0">
                <a:solidFill>
                  <a:srgbClr val="FF0000"/>
                </a:solidFill>
              </a:rPr>
              <a:t>delší než 1 rok. </a:t>
            </a:r>
            <a:endParaRPr lang="cs-CZ" sz="2800" b="1" dirty="0">
              <a:solidFill>
                <a:srgbClr val="FF0000"/>
              </a:solidFill>
            </a:endParaRPr>
          </a:p>
          <a:p>
            <a:pPr lvl="0"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§"/>
              <a:defRPr/>
            </a:pPr>
            <a:r>
              <a:rPr lang="cs-CZ" sz="2800" b="1" dirty="0"/>
              <a:t>Kapitál  A) </a:t>
            </a:r>
            <a:r>
              <a:rPr lang="cs-CZ" sz="2800" b="1" dirty="0">
                <a:highlight>
                  <a:srgbClr val="FFFF00"/>
                </a:highlight>
              </a:rPr>
              <a:t>investiční (majetkový),</a:t>
            </a:r>
            <a:r>
              <a:rPr lang="cs-CZ" sz="2800" b="1" dirty="0"/>
              <a:t> B) </a:t>
            </a:r>
            <a:r>
              <a:rPr lang="cs-CZ" sz="2800" b="1" dirty="0">
                <a:highlight>
                  <a:srgbClr val="FFFF00"/>
                </a:highlight>
              </a:rPr>
              <a:t>dluhový . </a:t>
            </a:r>
            <a:endParaRPr lang="cs-CZ" sz="2800" b="1" dirty="0">
              <a:highlight>
                <a:srgbClr val="FFFF00"/>
              </a:highlight>
            </a:endParaRPr>
          </a:p>
          <a:p>
            <a:pPr marL="514350" indent="-51435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q"/>
              <a:defRPr/>
            </a:pPr>
            <a:r>
              <a:rPr lang="cs-CZ" sz="2800" b="1" dirty="0">
                <a:solidFill>
                  <a:srgbClr val="FF0000"/>
                </a:solidFill>
              </a:rPr>
              <a:t>Mezinárodní investice </a:t>
            </a:r>
            <a:r>
              <a:rPr lang="cs-CZ" sz="2800" b="1" dirty="0"/>
              <a:t>– dvě skupiny: podle přístupu investora k jejich správě: </a:t>
            </a:r>
            <a:endParaRPr lang="cs-CZ" sz="2800" b="1" dirty="0"/>
          </a:p>
          <a:p>
            <a:pPr marL="571500" lvl="0" indent="-57150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romanLcPeriod"/>
              <a:defRPr/>
            </a:pPr>
            <a:r>
              <a:rPr lang="cs-CZ" sz="2800" b="1" dirty="0">
                <a:highlight>
                  <a:srgbClr val="FFFF00"/>
                </a:highlight>
              </a:rPr>
              <a:t>PŘÍMÉ ZAHRANIČNÍ INVESTICE</a:t>
            </a:r>
            <a:r>
              <a:rPr lang="cs-CZ" sz="2800" b="1" dirty="0"/>
              <a:t> – získání úplné či částečné kontroly nad domácím podnikatelským subjektem a tím i vliv na jeho řízení:</a:t>
            </a:r>
            <a:endParaRPr lang="cs-CZ" sz="2800" b="1" dirty="0"/>
          </a:p>
          <a:p>
            <a:pPr marL="571500" lvl="0" indent="-57150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Ø"/>
              <a:defRPr/>
            </a:pPr>
            <a:r>
              <a:rPr lang="cs-CZ" sz="2800" b="1" dirty="0"/>
              <a:t>založení pobočky zahraniční společnosti v domácí ekonomice, nákup již existující společnosti či zvětšení stávajícího podílu, reinvestovaný zisk. </a:t>
            </a:r>
            <a:endParaRPr lang="cs-CZ" sz="2800" b="1" dirty="0"/>
          </a:p>
          <a:p>
            <a:pPr marL="571500" lvl="0" indent="-57150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romanUcPeriod" startAt="2"/>
              <a:defRPr/>
            </a:pPr>
            <a:r>
              <a:rPr lang="cs-CZ" sz="2800" b="1" dirty="0">
                <a:highlight>
                  <a:srgbClr val="FFFF00"/>
                </a:highlight>
              </a:rPr>
              <a:t>PORTFOLIOVÉ INVESTICE</a:t>
            </a:r>
            <a:r>
              <a:rPr lang="cs-CZ" sz="2800" b="1" dirty="0"/>
              <a:t> – při jejich pořízení se nepředpokládá získání většinového podílu / účasti při řízení určité firmy:</a:t>
            </a:r>
            <a:endParaRPr lang="cs-CZ" sz="2800" b="1" dirty="0"/>
          </a:p>
          <a:p>
            <a:pPr marL="571500" lvl="0" indent="-57150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Ø"/>
              <a:defRPr/>
            </a:pPr>
            <a:r>
              <a:rPr lang="cs-CZ" sz="2800" b="1" dirty="0"/>
              <a:t>nákupy cenných papírů (akcií, dluhopisů) na burzách (velcí investoři: investiční, penzijní fondy; drobní investoři). </a:t>
            </a:r>
            <a:endParaRPr lang="cs-CZ" sz="2800" b="1" dirty="0"/>
          </a:p>
          <a:p>
            <a:pPr indent="-45720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defRPr/>
            </a:pPr>
            <a:r>
              <a:rPr lang="cs-CZ" sz="2800" b="1" dirty="0"/>
              <a:t>Rozlišit </a:t>
            </a:r>
            <a:r>
              <a:rPr lang="cs-CZ" sz="2800" b="1" dirty="0">
                <a:highlight>
                  <a:srgbClr val="FFFF00"/>
                </a:highlight>
              </a:rPr>
              <a:t>přímé a portfoliové investice </a:t>
            </a:r>
            <a:r>
              <a:rPr lang="cs-CZ" sz="2800" b="1" dirty="0"/>
              <a:t>– obtížné =&gt; limit pro obchodní podíl na jmění firmy, který investor vlastní: </a:t>
            </a:r>
            <a:r>
              <a:rPr lang="cs-CZ" sz="2800" b="1" dirty="0">
                <a:highlight>
                  <a:srgbClr val="FFFF00"/>
                </a:highlight>
              </a:rPr>
              <a:t>vlastnictví maximálně 10% podílu v společnosti.</a:t>
            </a:r>
            <a:endParaRPr lang="cs-CZ" sz="2800" b="1" dirty="0">
              <a:highlight>
                <a:srgbClr val="FFFF00"/>
              </a:highlight>
            </a:endParaRPr>
          </a:p>
          <a:p>
            <a:pPr marL="571500" lvl="0" indent="-57150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romanLcPeriod" startAt="2"/>
              <a:defRPr/>
            </a:pPr>
            <a:endParaRPr lang="cs-CZ" sz="28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6/19</a:t>
            </a:r>
            <a:endParaRPr sz="1200" b="1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37144" y="240586"/>
            <a:ext cx="6690168" cy="766411"/>
          </a:xfrm>
        </p:spPr>
        <p:txBody>
          <a:bodyPr>
            <a:noAutofit/>
          </a:bodyPr>
          <a:lstStyle/>
          <a:p>
            <a:r>
              <a:rPr lang="cs-CZ" altLang="cs-CZ" sz="3200" b="1" dirty="0"/>
              <a:t>FINANČNÍ ÚČET</a:t>
            </a:r>
            <a:endParaRPr lang="cs-CZ" altLang="cs-CZ" sz="32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215342"/>
            <a:ext cx="8676706" cy="5125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0000" lnSpcReduction="20000"/>
          </a:bodyPr>
          <a:lstStyle/>
          <a:p>
            <a:pPr marL="571500" lvl="0" indent="-57150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romanLcPeriod" startAt="3"/>
              <a:defRPr/>
            </a:pPr>
            <a:r>
              <a:rPr lang="cs-CZ" sz="2800" b="1" dirty="0">
                <a:solidFill>
                  <a:schemeClr val="tx1"/>
                </a:solidFill>
                <a:highlight>
                  <a:srgbClr val="FFFF00"/>
                </a:highlight>
              </a:rPr>
              <a:t>FINANČNÍ DERIVÁTY </a:t>
            </a:r>
            <a:r>
              <a:rPr lang="cs-CZ" sz="2800" b="1" dirty="0"/>
              <a:t>– </a:t>
            </a:r>
            <a:r>
              <a:rPr lang="cs-CZ" sz="2800" b="1" dirty="0">
                <a:highlight>
                  <a:srgbClr val="FFFF00"/>
                </a:highlight>
              </a:rPr>
              <a:t>obchody, jejichž vypořádání proběhne až v budoucnu:</a:t>
            </a:r>
            <a:endParaRPr lang="cs-CZ" sz="2800" b="1" dirty="0">
              <a:highlight>
                <a:srgbClr val="FFFF00"/>
              </a:highlight>
            </a:endParaRPr>
          </a:p>
          <a:p>
            <a:pPr marL="266700" lvl="0" indent="-26670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Ø"/>
              <a:defRPr/>
            </a:pPr>
            <a:r>
              <a:rPr lang="cs-CZ" sz="2800" b="1" dirty="0"/>
              <a:t>Kontrakty sjednané exportéři k zajištění výše měnového kurzu pro budoucí prodej zahraničních měn, jež za své produkty dostávají. </a:t>
            </a:r>
            <a:endParaRPr lang="cs-CZ" sz="2800" b="1" dirty="0"/>
          </a:p>
          <a:p>
            <a:pPr marL="266700" lvl="0" indent="-26670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Ø"/>
              <a:defRPr/>
            </a:pPr>
            <a:r>
              <a:rPr lang="cs-CZ" sz="2800" b="1" dirty="0"/>
              <a:t>Původně – forma zajištění proti nejisté budoucnosti (například volatilitě cen), nyní často pro spekulaci s cílem dosáhnout zisku (sázka na budoucí změnu). </a:t>
            </a:r>
            <a:endParaRPr lang="cs-CZ" sz="2800" b="1" dirty="0"/>
          </a:p>
          <a:p>
            <a:pPr lvl="0" indent="-45720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Ø"/>
              <a:defRPr/>
            </a:pPr>
            <a:endParaRPr lang="cs-CZ" sz="2800" b="1" dirty="0"/>
          </a:p>
          <a:p>
            <a:pPr marL="571500" lvl="0" indent="-57150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romanLcPeriod" startAt="4"/>
              <a:defRPr/>
            </a:pPr>
            <a:r>
              <a:rPr lang="cs-CZ" sz="2800" b="1" dirty="0">
                <a:highlight>
                  <a:srgbClr val="FFFF00"/>
                </a:highlight>
              </a:rPr>
              <a:t>OSTATNÍ INVESTICE </a:t>
            </a:r>
            <a:r>
              <a:rPr lang="cs-CZ" sz="2800" b="1" dirty="0"/>
              <a:t>– </a:t>
            </a:r>
            <a:r>
              <a:rPr lang="cs-CZ" sz="2800" b="1" dirty="0">
                <a:highlight>
                  <a:srgbClr val="FFFF00"/>
                </a:highlight>
              </a:rPr>
              <a:t>mezinárodní úvěry </a:t>
            </a:r>
            <a:r>
              <a:rPr lang="cs-CZ" sz="2800" b="1" dirty="0"/>
              <a:t>poskytované domácím subjektům zahraničními institucemi a naopak. </a:t>
            </a:r>
            <a:endParaRPr lang="cs-CZ" sz="2800" b="1" dirty="0"/>
          </a:p>
          <a:p>
            <a:pPr marL="266700" indent="-26670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Ø"/>
              <a:defRPr/>
            </a:pPr>
            <a:r>
              <a:rPr lang="cs-CZ" sz="2800" b="1" dirty="0"/>
              <a:t>DLOUHODOBÉ a KRÁTKODOBÉ úvěry; také evidence podle dlužníků: podniky, obchodní banky, vlády a CB. </a:t>
            </a:r>
            <a:endParaRPr lang="cs-CZ" sz="2800" b="1" dirty="0"/>
          </a:p>
          <a:p>
            <a:pPr marL="571500" indent="-57150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v"/>
              <a:defRPr/>
            </a:pPr>
            <a:r>
              <a:rPr lang="cs-CZ" sz="2800" b="1" dirty="0">
                <a:solidFill>
                  <a:srgbClr val="FF0000"/>
                </a:solidFill>
              </a:rPr>
              <a:t>KRÁTKODOBÝ KAPITÁL </a:t>
            </a:r>
            <a:r>
              <a:rPr lang="cs-CZ" sz="2800" b="1" dirty="0"/>
              <a:t>–  </a:t>
            </a:r>
            <a:r>
              <a:rPr lang="cs-CZ" sz="2800" b="1" dirty="0">
                <a:solidFill>
                  <a:srgbClr val="FF0000"/>
                </a:solidFill>
              </a:rPr>
              <a:t>doba splatnosti do 1 roku. </a:t>
            </a:r>
            <a:endParaRPr lang="cs-CZ" sz="2800" b="1" dirty="0">
              <a:solidFill>
                <a:srgbClr val="FF0000"/>
              </a:solidFill>
            </a:endParaRPr>
          </a:p>
          <a:p>
            <a:pPr marL="266700" indent="-26670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Ø"/>
              <a:defRPr/>
            </a:pPr>
            <a:r>
              <a:rPr lang="cs-CZ" sz="2800" b="1" dirty="0"/>
              <a:t>změna krátkodobých úvěrů, nákupy a prodeje cenných papírů: pokladničních poukázek, směnek, …, </a:t>
            </a:r>
            <a:endParaRPr lang="cs-CZ" sz="2800" b="1" dirty="0"/>
          </a:p>
          <a:p>
            <a:pPr marL="266700" indent="-26670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Ø"/>
              <a:defRPr/>
            </a:pPr>
            <a:r>
              <a:rPr lang="cs-CZ" sz="2800" b="1" dirty="0"/>
              <a:t>změna stavu pohledávek / závazků domácích subjektů vůči zahraničí a opačně. </a:t>
            </a:r>
            <a:endParaRPr lang="cs-CZ" sz="2800" b="1" dirty="0"/>
          </a:p>
          <a:p>
            <a:pPr marL="0" indent="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defRPr/>
            </a:pPr>
            <a:endParaRPr lang="cs-CZ" sz="2800" b="1" dirty="0"/>
          </a:p>
          <a:p>
            <a:pPr marL="0" indent="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defRPr/>
            </a:pPr>
            <a:endParaRPr lang="cs-CZ" sz="28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6/19</a:t>
            </a:r>
            <a:endParaRPr sz="1200" b="1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37144" y="240586"/>
            <a:ext cx="6690168" cy="766411"/>
          </a:xfrm>
        </p:spPr>
        <p:txBody>
          <a:bodyPr>
            <a:noAutofit/>
          </a:bodyPr>
          <a:lstStyle/>
          <a:p>
            <a:r>
              <a:rPr lang="cs-CZ" altLang="cs-CZ" sz="3200" b="1" dirty="0"/>
              <a:t>FINANČNÍ ÚČET</a:t>
            </a:r>
            <a:endParaRPr lang="cs-CZ" altLang="cs-CZ" sz="32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215342"/>
            <a:ext cx="8815602" cy="5402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0000" lnSpcReduction="20000"/>
          </a:bodyPr>
          <a:lstStyle/>
          <a:p>
            <a:pPr marL="571500" indent="-5715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romanLcPeriod" startAt="5"/>
              <a:defRPr/>
            </a:pPr>
            <a:r>
              <a:rPr lang="cs-CZ" sz="2800" b="1" dirty="0">
                <a:highlight>
                  <a:srgbClr val="FFFF00"/>
                </a:highlight>
              </a:rPr>
              <a:t>BILANCE REZERVNÍCH AKTIV </a:t>
            </a:r>
            <a:endParaRPr lang="cs-CZ" sz="2800" b="1" dirty="0">
              <a:highlight>
                <a:srgbClr val="FFFF00"/>
              </a:highlight>
            </a:endParaRPr>
          </a:p>
          <a:p>
            <a:pPr marL="266700" indent="-26670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Ø"/>
              <a:defRPr/>
            </a:pPr>
            <a:r>
              <a:rPr lang="cs-CZ" sz="2800" b="1" dirty="0"/>
              <a:t>Transakce prováděné monetárními autoritami (zpravidla CB) na měnovém trhu: vedou ke změně měnových rezerv země.</a:t>
            </a:r>
            <a:endParaRPr lang="cs-CZ" sz="2800" b="1" dirty="0"/>
          </a:p>
          <a:p>
            <a:pPr marL="266700" indent="-26670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Ø"/>
              <a:defRPr/>
            </a:pPr>
            <a:r>
              <a:rPr lang="cs-CZ" sz="2800" b="1" dirty="0"/>
              <a:t>Měnové rezervy (zvláště devizové) – využívány k oficiálním intervencím na měnovém trhu:</a:t>
            </a:r>
            <a:endParaRPr lang="cs-CZ" sz="2800" b="1" dirty="0"/>
          </a:p>
          <a:p>
            <a:pPr marL="266700" indent="-26670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rabicParenR"/>
              <a:defRPr/>
            </a:pPr>
            <a:r>
              <a:rPr lang="cs-CZ" sz="2800" b="1" dirty="0">
                <a:solidFill>
                  <a:srgbClr val="FF0000"/>
                </a:solidFill>
              </a:rPr>
              <a:t>PRODÁVÁNY</a:t>
            </a:r>
            <a:r>
              <a:rPr lang="cs-CZ" sz="2800" b="1" dirty="0"/>
              <a:t>, když chce CB posílit svoji domácí měnu –  tu nakupuje za tyto rezervy, </a:t>
            </a:r>
            <a:endParaRPr lang="cs-CZ" sz="2800" b="1" dirty="0"/>
          </a:p>
          <a:p>
            <a:pPr marL="266700" indent="-26670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rabicParenR"/>
              <a:defRPr/>
            </a:pPr>
            <a:r>
              <a:rPr lang="cs-CZ" sz="2800" b="1" dirty="0">
                <a:solidFill>
                  <a:srgbClr val="FF0000"/>
                </a:solidFill>
              </a:rPr>
              <a:t>NAKUPOVÁNY</a:t>
            </a:r>
            <a:r>
              <a:rPr lang="cs-CZ" sz="2800" b="1" dirty="0"/>
              <a:t> v případě snahy o oslabení domácí měny. </a:t>
            </a:r>
            <a:endParaRPr lang="cs-CZ" sz="2800" b="1" dirty="0"/>
          </a:p>
          <a:p>
            <a:pPr marL="0" indent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defRPr/>
            </a:pPr>
            <a:endParaRPr lang="cs-CZ" sz="2800" b="1" dirty="0"/>
          </a:p>
          <a:p>
            <a:pPr marL="0" indent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defRPr/>
            </a:pPr>
            <a:r>
              <a:rPr lang="cs-CZ" sz="2800" b="1" dirty="0"/>
              <a:t>V položce PB – nyní </a:t>
            </a:r>
            <a:endParaRPr lang="cs-CZ" sz="2800" b="1" dirty="0"/>
          </a:p>
          <a:p>
            <a:pPr marL="266700" indent="-26670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rabicParenR"/>
              <a:defRPr/>
            </a:pPr>
            <a:r>
              <a:rPr lang="cs-CZ" sz="2800" b="1" dirty="0">
                <a:solidFill>
                  <a:srgbClr val="FF0000"/>
                </a:solidFill>
              </a:rPr>
              <a:t>PRODEJ MĚNOVÝCH REZERV: </a:t>
            </a:r>
            <a:r>
              <a:rPr lang="cs-CZ" sz="2800" b="1" dirty="0"/>
              <a:t>jejich snížení, přeměna na domácí měnu = debetní záznam – snížení zahraničních aktiv. </a:t>
            </a:r>
            <a:endParaRPr lang="cs-CZ" sz="2800" b="1" dirty="0"/>
          </a:p>
          <a:p>
            <a:pPr marL="266700" indent="-26670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rabicParenR"/>
              <a:defRPr/>
            </a:pPr>
            <a:r>
              <a:rPr lang="cs-CZ" sz="2800" b="1" dirty="0">
                <a:solidFill>
                  <a:srgbClr val="FF0000"/>
                </a:solidFill>
              </a:rPr>
              <a:t>NÁKUP REZERV, </a:t>
            </a:r>
            <a:r>
              <a:rPr lang="cs-CZ" sz="2800" b="1" dirty="0"/>
              <a:t>tj. nákup zahraničních aktiv = kreditní záznam. Pozor – předchozí metodika – prodej rezerv = příliv kapitálu – znaménko plus a nákup rezerv (zvýšení) – znaménko mínus. </a:t>
            </a:r>
            <a:endParaRPr lang="cs-CZ" sz="2800" b="1" dirty="0"/>
          </a:p>
          <a:p>
            <a:pPr marL="0" indent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defRPr/>
            </a:pPr>
            <a:endParaRPr lang="cs-CZ" sz="2800" b="1" dirty="0"/>
          </a:p>
          <a:p>
            <a:pPr marL="266700" indent="-26670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highlight>
                  <a:srgbClr val="FFFF00"/>
                </a:highlight>
              </a:rPr>
              <a:t>Celková bilance na finančním účtu = </a:t>
            </a:r>
            <a:r>
              <a:rPr lang="cs-CZ" sz="2800" b="1" dirty="0">
                <a:solidFill>
                  <a:srgbClr val="FF0000"/>
                </a:solidFill>
                <a:highlight>
                  <a:srgbClr val="FFFF00"/>
                </a:highlight>
              </a:rPr>
              <a:t>ČISTÉ PŮJČKY </a:t>
            </a:r>
            <a:r>
              <a:rPr lang="cs-CZ" sz="2800" b="1" dirty="0">
                <a:highlight>
                  <a:srgbClr val="FFFF00"/>
                </a:highlight>
              </a:rPr>
              <a:t>v případě kladného salda;  </a:t>
            </a:r>
            <a:r>
              <a:rPr lang="cs-CZ" sz="2800" b="1" dirty="0">
                <a:solidFill>
                  <a:srgbClr val="FF0000"/>
                </a:solidFill>
                <a:highlight>
                  <a:srgbClr val="FFFF00"/>
                </a:highlight>
              </a:rPr>
              <a:t>ČISTÉ VÝPŮJČKY </a:t>
            </a:r>
            <a:r>
              <a:rPr lang="cs-CZ" sz="2800" b="1" dirty="0">
                <a:highlight>
                  <a:srgbClr val="FFFF00"/>
                </a:highlight>
              </a:rPr>
              <a:t>v případě záporného salda. </a:t>
            </a:r>
            <a:endParaRPr lang="cs-CZ" sz="2800" b="1" dirty="0">
              <a:highlight>
                <a:srgbClr val="FFFF00"/>
              </a:highlight>
            </a:endParaRPr>
          </a:p>
          <a:p>
            <a:pPr marL="0" indent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defRPr/>
            </a:pPr>
            <a:endParaRPr lang="cs-CZ" sz="28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6/19</a:t>
            </a:r>
            <a:endParaRPr sz="1200" b="1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714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Platební bilance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725" y="1600835"/>
            <a:ext cx="8644255" cy="4739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charset="0"/>
              <a:buChar char="Ø"/>
              <a:defRPr/>
            </a:pPr>
            <a:r>
              <a:rPr lang="cs-CZ" b="1" dirty="0"/>
              <a:t>Saldo chyb a opomenutí, kurzové rozdíly </a:t>
            </a:r>
            <a:r>
              <a:rPr lang="cs-CZ" dirty="0"/>
              <a:t>zahrnuje veškeré nepřesnosti v evidenci, metodické problémy, kurzové rozdíly atp. </a:t>
            </a:r>
            <a:endParaRPr lang="cs-CZ" dirty="0"/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endParaRPr lang="cs-CZ" b="1" dirty="0"/>
          </a:p>
          <a:p>
            <a:pPr lvl="0"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charset="0"/>
              <a:buChar char="Ø"/>
              <a:defRPr/>
            </a:pPr>
            <a:r>
              <a:rPr lang="cs-CZ" b="1" dirty="0"/>
              <a:t>Změna devizových rezerv </a:t>
            </a:r>
            <a:r>
              <a:rPr lang="cs-CZ" dirty="0"/>
              <a:t>je vyrovnávací položkou. </a:t>
            </a:r>
            <a:endParaRPr lang="cs-CZ" dirty="0"/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dirty="0"/>
              <a:t>V případě aktivní platební bilance dochází ke zvýšení devizových rezerv a při schodkové platební bilanci dochází ke snížení devizových rezerv.</a:t>
            </a:r>
            <a:endParaRPr lang="cs-CZ" altLang="cs-CZ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10/19</a:t>
            </a:r>
            <a:endParaRPr sz="1200" b="1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714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Platební bilance jako celek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257300"/>
            <a:ext cx="8644269" cy="5083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highlight>
                  <a:srgbClr val="FFFF00"/>
                </a:highlight>
              </a:rPr>
              <a:t>Celkový součet všech kreditních záznamů a celkový součet všech debetních záznamů </a:t>
            </a:r>
            <a:r>
              <a:rPr lang="cs-CZ" sz="2800" b="1" dirty="0"/>
              <a:t>se ve skutečnosti téměř </a:t>
            </a:r>
            <a:r>
              <a:rPr lang="cs-CZ" sz="2800" b="1" dirty="0">
                <a:highlight>
                  <a:srgbClr val="FFFF00"/>
                </a:highlight>
              </a:rPr>
              <a:t>nikdy nerovnají</a:t>
            </a:r>
            <a:r>
              <a:rPr lang="cs-CZ" sz="2800" b="1" dirty="0"/>
              <a:t>, ač by dle teorie </a:t>
            </a:r>
            <a:r>
              <a:rPr lang="cs-CZ" sz="2800" b="1" dirty="0">
                <a:highlight>
                  <a:srgbClr val="FFFF00"/>
                </a:highlight>
              </a:rPr>
              <a:t>měly. </a:t>
            </a:r>
            <a:endParaRPr lang="cs-CZ" sz="2800" b="1" dirty="0">
              <a:highlight>
                <a:srgbClr val="FFFF00"/>
              </a:highlight>
            </a:endParaRPr>
          </a:p>
          <a:p>
            <a:pPr lvl="0"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ü"/>
              <a:defRPr/>
            </a:pPr>
            <a:r>
              <a:rPr lang="cs-CZ" sz="2800" b="1" dirty="0"/>
              <a:t>Pravidla podvojného účetnictví – zjištěný rozdíl vyrovnán položkou s opačným znaménkem = </a:t>
            </a:r>
            <a:r>
              <a:rPr lang="cs-CZ" sz="2800" b="1" dirty="0">
                <a:solidFill>
                  <a:srgbClr val="FF0000"/>
                </a:solidFill>
              </a:rPr>
              <a:t>statistická diskrepance – „chyby a opomenutí“. </a:t>
            </a:r>
            <a:endParaRPr lang="cs-CZ" sz="2800" b="1" dirty="0">
              <a:solidFill>
                <a:srgbClr val="FF0000"/>
              </a:solidFill>
            </a:endParaRPr>
          </a:p>
          <a:p>
            <a:pPr lvl="0"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Ø"/>
              <a:defRPr/>
            </a:pPr>
            <a:r>
              <a:rPr lang="cs-CZ" sz="2800" b="1" dirty="0"/>
              <a:t>Nesrovnalosti – vznik při </a:t>
            </a:r>
            <a:r>
              <a:rPr lang="cs-CZ" sz="2800" b="1" i="1" dirty="0">
                <a:solidFill>
                  <a:srgbClr val="FF0000"/>
                </a:solidFill>
              </a:rPr>
              <a:t>sběru dat, kurzových rozdílech a množství nezachytitelných plateb. </a:t>
            </a:r>
            <a:endParaRPr lang="cs-CZ" sz="2800" b="1" i="1" dirty="0">
              <a:solidFill>
                <a:srgbClr val="FF0000"/>
              </a:solidFill>
            </a:endParaRP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b="1" dirty="0"/>
              <a:t>Nemožné: zachytit všechny útraty cizinců během jejich pobytu v zemi, osobní dary, toky kapitálu… </a:t>
            </a:r>
            <a:endParaRPr lang="cs-CZ" sz="2800" b="1" dirty="0"/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b="1" dirty="0"/>
              <a:t>Další problém: záměrné vykazování nadhodnocených / podhodnocených dovozů / vývozů –&gt; </a:t>
            </a:r>
            <a:r>
              <a:rPr lang="cs-CZ" sz="2800" b="1" dirty="0">
                <a:solidFill>
                  <a:srgbClr val="FF0000"/>
                </a:solidFill>
              </a:rPr>
              <a:t>daňové úniky.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7/19</a:t>
            </a:r>
            <a:endParaRPr sz="1200" b="1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714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Kumulativní salda PB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257300"/>
            <a:ext cx="8644269" cy="5083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66700" lvl="1" indent="-174625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1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Součet dílčích sald PB – odrážejí celkový vývoj PB. </a:t>
            </a:r>
            <a:endParaRPr lang="cs-CZ" altLang="cs-CZ" sz="1800" b="1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266700" lvl="1" indent="-174625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endParaRPr lang="cs-CZ" altLang="cs-CZ" sz="1800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266700" lvl="1" indent="-174625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v"/>
              <a:defRPr/>
            </a:pPr>
            <a:r>
              <a:rPr lang="cs-CZ" altLang="cs-CZ" sz="1800" b="1" kern="1200" dirty="0">
                <a:solidFill>
                  <a:schemeClr val="tx1"/>
                </a:solidFill>
                <a:highlight>
                  <a:srgbClr val="FFFF00"/>
                </a:highlight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VÝKONOVÁ BILANCE (VB)</a:t>
            </a:r>
            <a:endParaRPr lang="cs-CZ" altLang="cs-CZ" sz="1800" b="1" kern="1200" dirty="0">
              <a:solidFill>
                <a:schemeClr val="tx1"/>
              </a:solidFill>
              <a:highlight>
                <a:srgbClr val="FFFF00"/>
              </a:highlight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266700" lvl="1" indent="-174625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1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Součet obchodní bilance a bilance služeb </a:t>
            </a:r>
            <a:endParaRPr lang="cs-CZ" altLang="cs-CZ" sz="1800" b="1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266700" lvl="1" indent="-174625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1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přehled o čistém toku zboží. </a:t>
            </a:r>
            <a:endParaRPr lang="cs-CZ" altLang="cs-CZ" sz="1800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266700" lvl="1" indent="-174625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1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nejpřesnější vyjádření </a:t>
            </a:r>
            <a:r>
              <a:rPr lang="cs-CZ" altLang="cs-CZ" sz="1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čistého exportu (NX = X – M): </a:t>
            </a:r>
            <a:r>
              <a:rPr lang="cs-CZ" altLang="cs-CZ" sz="1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použitý v různých ekonomických modelech. </a:t>
            </a:r>
            <a:endParaRPr lang="cs-CZ" altLang="cs-CZ" sz="1800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266700" lvl="1" indent="-174625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v"/>
              <a:defRPr/>
            </a:pPr>
            <a:r>
              <a:rPr lang="cs-CZ" altLang="cs-CZ" sz="1800" b="1" kern="1200" dirty="0">
                <a:solidFill>
                  <a:schemeClr val="tx1"/>
                </a:solidFill>
                <a:highlight>
                  <a:srgbClr val="FFFF00"/>
                </a:highlight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BILANCE NA BĚŽNÉM ÚČTU </a:t>
            </a:r>
            <a:endParaRPr lang="cs-CZ" altLang="cs-CZ" sz="1800" b="1" kern="1200" dirty="0">
              <a:solidFill>
                <a:schemeClr val="tx1"/>
              </a:solidFill>
              <a:highlight>
                <a:srgbClr val="FFFF00"/>
              </a:highlight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266700" lvl="1" indent="-174625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1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Přičtení bilancí prvotních a druhotných důchodů k výkonové bilanci </a:t>
            </a:r>
            <a:r>
              <a:rPr lang="cs-CZ" altLang="cs-CZ" sz="1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 kumulativní saldo za celý </a:t>
            </a:r>
            <a:r>
              <a:rPr lang="cs-CZ" altLang="cs-CZ" sz="1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BÚ.</a:t>
            </a:r>
            <a:endParaRPr lang="cs-CZ" altLang="cs-CZ" sz="1800" b="1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266700" lvl="1" indent="-174625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1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Zachycuje čisté toky zboží, služeb a důchodů. </a:t>
            </a:r>
            <a:endParaRPr lang="cs-CZ" altLang="cs-CZ" sz="1800" b="1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77825" lvl="1" indent="-28575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ü"/>
              <a:defRPr/>
            </a:pPr>
            <a:r>
              <a:rPr lang="cs-CZ" altLang="cs-CZ" sz="1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Deficit BÚ = vývozy nepokrývají dovozy. </a:t>
            </a:r>
            <a:endParaRPr lang="cs-CZ" altLang="cs-CZ" sz="1800" b="1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266700" lvl="1" indent="-174625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1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Hromadění deficitů – &gt; nárůst zadlužení nebo prodej aktiv. </a:t>
            </a:r>
            <a:endParaRPr lang="cs-CZ" altLang="cs-CZ" sz="1800" b="1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77825" lvl="1" indent="-28575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Ø"/>
              <a:defRPr/>
            </a:pPr>
            <a:r>
              <a:rPr lang="cs-CZ" altLang="cs-CZ" sz="1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přetrvávající deficit BÚ v delším období: </a:t>
            </a:r>
            <a:r>
              <a:rPr lang="cs-CZ" altLang="cs-CZ" sz="1800" b="1" kern="1200" dirty="0">
                <a:solidFill>
                  <a:srgbClr val="FF0000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znehodnocení domácí měny </a:t>
            </a:r>
            <a:r>
              <a:rPr lang="cs-CZ" altLang="cs-CZ" sz="1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nebo </a:t>
            </a:r>
            <a:r>
              <a:rPr lang="cs-CZ" altLang="cs-CZ" sz="1800" b="1" kern="1200" dirty="0">
                <a:solidFill>
                  <a:srgbClr val="FF0000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vynucená</a:t>
            </a:r>
            <a:r>
              <a:rPr lang="cs-CZ" altLang="cs-CZ" sz="1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cs-CZ" altLang="cs-CZ" sz="1800" b="1" kern="1200" dirty="0">
                <a:solidFill>
                  <a:srgbClr val="FF0000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devalvace </a:t>
            </a:r>
            <a:r>
              <a:rPr lang="cs-CZ" altLang="cs-CZ" sz="1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 systému fixních kurzů – &gt; následně omezí import a zvýší export, dokud není deficit BÚ snížen na udržitelnou úroveň. </a:t>
            </a:r>
            <a:endParaRPr lang="cs-CZ" altLang="cs-CZ" sz="1800" b="1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8/19</a:t>
            </a:r>
            <a:endParaRPr sz="1200" b="1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714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Kumulativní salda PB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257300"/>
            <a:ext cx="8718697" cy="5083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66700" lvl="1" indent="-174625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16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Krátce po devalvaci / znehodnocení měny se deficit na BÚ obvykle ještě více prohloubí a začne se vyrovnávat až později. </a:t>
            </a:r>
            <a:endParaRPr lang="cs-CZ" altLang="cs-CZ" sz="1600" b="1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266700" lvl="1" indent="-174625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1600" b="1" kern="1200" dirty="0">
                <a:solidFill>
                  <a:schemeClr val="tx1"/>
                </a:solidFill>
                <a:highlight>
                  <a:srgbClr val="FFFF00"/>
                </a:highlight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Vývoj salda BÚ –J-křivka. </a:t>
            </a:r>
            <a:endParaRPr lang="cs-CZ" altLang="cs-CZ" sz="1600" b="1" kern="1200" dirty="0">
              <a:solidFill>
                <a:schemeClr val="tx1"/>
              </a:solidFill>
              <a:highlight>
                <a:srgbClr val="FFFF00"/>
              </a:highlight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77825" lvl="1" indent="-28575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Ø"/>
              <a:defRPr/>
            </a:pPr>
            <a:r>
              <a:rPr lang="cs-CZ" altLang="cs-CZ" sz="16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Firmy uzavírají své dovozní / vývozní kontrakty na určité období dopředu, </a:t>
            </a:r>
            <a:endParaRPr lang="cs-CZ" altLang="cs-CZ" sz="1600" b="1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77825" lvl="1" indent="-28575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Ø"/>
              <a:defRPr/>
            </a:pPr>
            <a:r>
              <a:rPr lang="cs-CZ" altLang="cs-CZ" sz="16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během doby trvání kontraktu – nemožné cenu měnit. </a:t>
            </a:r>
            <a:endParaRPr lang="cs-CZ" altLang="cs-CZ" sz="1600" b="1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266700" lvl="1" indent="-174625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16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Hned po uskutečněné devalvaci / depreciaci – sníží se hodnota vývozů, zvýší hodnota dovozů vyjádřená v domácí měně: </a:t>
            </a:r>
            <a:endParaRPr lang="cs-CZ" altLang="cs-CZ" sz="1600" b="1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762375" lvl="1" indent="-174625" algn="r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Ø"/>
              <a:tabLst>
                <a:tab pos="6551295" algn="l"/>
                <a:tab pos="6632575" algn="l"/>
              </a:tabLst>
              <a:defRPr/>
            </a:pPr>
            <a:r>
              <a:rPr lang="cs-CZ" altLang="cs-CZ" sz="1600" b="1" kern="1200" dirty="0">
                <a:solidFill>
                  <a:schemeClr val="tx1"/>
                </a:solidFill>
                <a:highlight>
                  <a:srgbClr val="00FF00"/>
                </a:highlight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BOD A –</a:t>
            </a:r>
            <a:r>
              <a:rPr lang="cs-CZ" altLang="cs-CZ" sz="16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 ještě větší prohloubení deficitu na BÚ: pohyb po první části křivky z </a:t>
            </a:r>
            <a:r>
              <a:rPr lang="cs-CZ" altLang="cs-CZ" sz="1600" b="1" kern="1200" dirty="0">
                <a:solidFill>
                  <a:schemeClr val="tx1"/>
                </a:solidFill>
                <a:highlight>
                  <a:srgbClr val="00FF00"/>
                </a:highlight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bodu A do bodu B </a:t>
            </a:r>
            <a:r>
              <a:rPr lang="cs-CZ" altLang="cs-CZ" sz="16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– pouze změna </a:t>
            </a:r>
            <a:r>
              <a:rPr lang="cs-CZ" altLang="cs-CZ" sz="1600" b="1" kern="1200" dirty="0">
                <a:solidFill>
                  <a:schemeClr val="tx1"/>
                </a:solidFill>
                <a:highlight>
                  <a:srgbClr val="FFFF00"/>
                </a:highlight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hodnoty</a:t>
            </a:r>
            <a:r>
              <a:rPr lang="cs-CZ" altLang="cs-CZ" sz="16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a </a:t>
            </a:r>
            <a:r>
              <a:rPr lang="cs-CZ" altLang="cs-CZ" sz="1600" b="1" kern="1200" dirty="0">
                <a:solidFill>
                  <a:schemeClr val="tx1"/>
                </a:solidFill>
                <a:highlight>
                  <a:srgbClr val="FFFF00"/>
                </a:highlight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 objemu zahraničního obchodu. </a:t>
            </a:r>
            <a:endParaRPr lang="cs-CZ" altLang="cs-CZ" sz="1600" b="1" kern="1200" dirty="0">
              <a:solidFill>
                <a:schemeClr val="tx1"/>
              </a:solidFill>
              <a:highlight>
                <a:srgbClr val="FFFF00"/>
              </a:highlight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762375" lvl="1" indent="-174625" algn="r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Ø"/>
              <a:tabLst>
                <a:tab pos="6551295" algn="l"/>
                <a:tab pos="6632575" algn="l"/>
              </a:tabLst>
              <a:defRPr/>
            </a:pPr>
            <a:r>
              <a:rPr lang="cs-CZ" altLang="cs-CZ" sz="16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Později: obchodníci uzavírají kontrakty podle nového kurzu – oslabené domácí měny – podporuje </a:t>
            </a:r>
            <a:r>
              <a:rPr lang="cs-CZ" altLang="cs-CZ" sz="1600" b="1" kern="1200" dirty="0">
                <a:solidFill>
                  <a:srgbClr val="FF0000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RŮST VÝVOZU </a:t>
            </a:r>
            <a:r>
              <a:rPr lang="cs-CZ" altLang="cs-CZ" sz="16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–&gt; pro zahraniční subjekty – domácí produkce = </a:t>
            </a:r>
            <a:r>
              <a:rPr lang="cs-CZ" altLang="cs-CZ" sz="1600" b="1" kern="1200" dirty="0">
                <a:solidFill>
                  <a:srgbClr val="FF0000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LEVNĚJŠÍ</a:t>
            </a:r>
            <a:r>
              <a:rPr lang="cs-CZ" altLang="cs-CZ" sz="16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endParaRPr lang="cs-CZ" altLang="cs-CZ" sz="1600" b="1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762375" lvl="1" indent="-174625" algn="r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Ø"/>
              <a:tabLst>
                <a:tab pos="6551295" algn="l"/>
                <a:tab pos="6632575" algn="l"/>
              </a:tabLst>
              <a:defRPr/>
            </a:pPr>
            <a:r>
              <a:rPr lang="cs-CZ" altLang="cs-CZ" sz="16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 zároveň – </a:t>
            </a:r>
            <a:r>
              <a:rPr lang="cs-CZ" altLang="cs-CZ" sz="1600" b="1" kern="1200" dirty="0">
                <a:solidFill>
                  <a:srgbClr val="FF0000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OMEZENÍ DOVOZŮ: </a:t>
            </a:r>
            <a:r>
              <a:rPr lang="cs-CZ" altLang="cs-CZ" sz="16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pro domácí subjekty </a:t>
            </a:r>
            <a:r>
              <a:rPr lang="cs-CZ" altLang="cs-CZ" sz="1600" b="1" kern="1200" dirty="0">
                <a:solidFill>
                  <a:srgbClr val="FF0000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DRAŽŠÍ</a:t>
            </a:r>
            <a:r>
              <a:rPr lang="cs-CZ" altLang="cs-CZ" sz="16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. </a:t>
            </a:r>
            <a:endParaRPr lang="cs-CZ" altLang="cs-CZ" sz="1600" b="1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762375" lvl="1" indent="-174625" algn="r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Ø"/>
              <a:tabLst>
                <a:tab pos="6551295" algn="l"/>
                <a:tab pos="6632575" algn="l"/>
              </a:tabLst>
              <a:defRPr/>
            </a:pPr>
            <a:r>
              <a:rPr lang="cs-CZ" altLang="cs-CZ" sz="16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Deficit na BÚ –  postupně snižovaní – stane se udržitelným, popř. změna na přebytek: pohyb z </a:t>
            </a:r>
            <a:r>
              <a:rPr lang="cs-CZ" altLang="cs-CZ" sz="1600" b="1" kern="1200" dirty="0">
                <a:solidFill>
                  <a:schemeClr val="tx1"/>
                </a:solidFill>
                <a:highlight>
                  <a:srgbClr val="00FF00"/>
                </a:highlight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bodu B do C. </a:t>
            </a:r>
            <a:endParaRPr lang="cs-CZ" altLang="cs-CZ" sz="1600" b="1" kern="1200" dirty="0">
              <a:solidFill>
                <a:schemeClr val="tx1"/>
              </a:solidFill>
              <a:highlight>
                <a:srgbClr val="00FF00"/>
              </a:highlight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762375" lvl="1" indent="-174625" algn="r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Ø"/>
              <a:tabLst>
                <a:tab pos="6551295" algn="l"/>
                <a:tab pos="6632575" algn="l"/>
              </a:tabLst>
              <a:defRPr/>
            </a:pPr>
            <a:endParaRPr lang="cs-CZ" altLang="cs-CZ" sz="1600" b="1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266700" lvl="1" indent="-174625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endParaRPr lang="cs-CZ" altLang="cs-CZ" sz="1600" b="1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8/19</a:t>
            </a:r>
            <a:endParaRPr sz="1200" b="1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1"/>
          <a:srcRect l="17113"/>
          <a:stretch>
            <a:fillRect/>
          </a:stretch>
        </p:blipFill>
        <p:spPr>
          <a:xfrm>
            <a:off x="0" y="3171463"/>
            <a:ext cx="3780614" cy="286367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714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Kumulativní salda PB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400537"/>
            <a:ext cx="8711429" cy="49398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266700" lvl="1" indent="-174625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1800" b="1" kern="1200" dirty="0">
                <a:solidFill>
                  <a:schemeClr val="tx1"/>
                </a:solidFill>
                <a:highlight>
                  <a:srgbClr val="FFFF00"/>
                </a:highlight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Bilance na BÚ </a:t>
            </a:r>
            <a:r>
              <a:rPr lang="cs-CZ" altLang="cs-CZ" sz="1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poskytuje důležité informace o </a:t>
            </a:r>
            <a:r>
              <a:rPr lang="cs-CZ" altLang="cs-CZ" sz="1800" b="1" kern="1200" dirty="0">
                <a:solidFill>
                  <a:srgbClr val="FF0000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celkové poptávce po EXPORTU a IMPORTU, </a:t>
            </a:r>
            <a:endParaRPr lang="cs-CZ" altLang="cs-CZ" sz="1800" b="1" kern="1200" dirty="0">
              <a:solidFill>
                <a:srgbClr val="FF0000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77825" lvl="1" indent="-28575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Ø"/>
              <a:defRPr/>
            </a:pPr>
            <a:r>
              <a:rPr lang="cs-CZ" altLang="cs-CZ" sz="1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=&gt; i o možném vývoji hospodářského cyklu, hospodářské politiky, budoucího měnového kurzu. </a:t>
            </a:r>
            <a:endParaRPr lang="cs-CZ" altLang="cs-CZ" sz="1800" b="1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266700" lvl="1" indent="-174625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endParaRPr lang="cs-CZ" altLang="cs-CZ" sz="1800" b="1" kern="1200" dirty="0">
              <a:solidFill>
                <a:schemeClr val="tx1"/>
              </a:solidFill>
              <a:highlight>
                <a:srgbClr val="FFFF00"/>
              </a:highlight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266700" lvl="1" indent="-174625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1800" b="1" kern="1200" dirty="0">
                <a:solidFill>
                  <a:schemeClr val="tx1"/>
                </a:solidFill>
                <a:highlight>
                  <a:srgbClr val="FFFF00"/>
                </a:highlight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Bilance na FÚ </a:t>
            </a:r>
            <a:r>
              <a:rPr lang="cs-CZ" altLang="cs-CZ" sz="1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zaznamenává </a:t>
            </a:r>
            <a:r>
              <a:rPr lang="cs-CZ" altLang="cs-CZ" sz="1800" b="1" kern="1200" dirty="0">
                <a:solidFill>
                  <a:srgbClr val="FF0000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změnu stavu mezinárodních AKTIV a PASIV, </a:t>
            </a:r>
            <a:endParaRPr lang="cs-CZ" altLang="cs-CZ" sz="1800" b="1" kern="1200" dirty="0">
              <a:solidFill>
                <a:srgbClr val="FF0000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77825" lvl="1" indent="-28575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Ø"/>
              <a:defRPr/>
            </a:pPr>
            <a:r>
              <a:rPr lang="cs-CZ" altLang="cs-CZ" sz="1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což mimo jiné ukazuje, jak deficit či přebytek běžného účtu ovlivnil mezinárodní vlastnictví. </a:t>
            </a:r>
            <a:endParaRPr lang="cs-CZ" altLang="cs-CZ" sz="1800" b="1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266700" lvl="1" indent="-174625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endParaRPr lang="cs-CZ" altLang="cs-CZ" sz="1800" b="1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266700" lvl="1" indent="-174625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1800" b="1" kern="1200" dirty="0">
                <a:solidFill>
                  <a:schemeClr val="tx1"/>
                </a:solidFill>
                <a:highlight>
                  <a:srgbClr val="FFFF00"/>
                </a:highlight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Bilance na BÚ a FÚ </a:t>
            </a:r>
            <a:r>
              <a:rPr lang="cs-CZ" altLang="cs-CZ" sz="1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 obvykle se  do značné míry </a:t>
            </a:r>
            <a:r>
              <a:rPr lang="cs-CZ" altLang="cs-CZ" sz="1800" b="1" kern="1200" dirty="0">
                <a:solidFill>
                  <a:srgbClr val="FF0000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vzájemně rovnají. </a:t>
            </a:r>
            <a:endParaRPr lang="cs-CZ" altLang="cs-CZ" sz="1800" b="1" kern="1200" dirty="0">
              <a:solidFill>
                <a:srgbClr val="FF0000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77825" lvl="1" indent="-28575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Ø"/>
              <a:defRPr/>
            </a:pPr>
            <a:r>
              <a:rPr lang="cs-CZ" altLang="cs-CZ" sz="1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Pokud vzniká nesoulad, může být rozdíl „vyrovnáván“ – CB </a:t>
            </a:r>
            <a:endParaRPr lang="cs-CZ" altLang="cs-CZ" sz="1800" b="1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434975" lvl="1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rabicPeriod"/>
              <a:defRPr/>
            </a:pPr>
            <a:r>
              <a:rPr lang="cs-CZ" altLang="cs-CZ" sz="1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při </a:t>
            </a:r>
            <a:r>
              <a:rPr lang="cs-CZ" altLang="cs-CZ" sz="1800" b="1" kern="1200" dirty="0">
                <a:solidFill>
                  <a:srgbClr val="FF0000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DEFICITU </a:t>
            </a:r>
            <a:r>
              <a:rPr lang="cs-CZ" altLang="cs-CZ" sz="1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na BÚ „</a:t>
            </a:r>
            <a:r>
              <a:rPr lang="cs-CZ" altLang="cs-CZ" sz="1800" b="1" kern="1200" dirty="0">
                <a:solidFill>
                  <a:srgbClr val="FF0000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chybějící“ devizy poskytne </a:t>
            </a:r>
            <a:r>
              <a:rPr lang="cs-CZ" altLang="cs-CZ" sz="1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ze svých rezerv – sníží svá zahraniční aktiva,</a:t>
            </a:r>
            <a:endParaRPr lang="cs-CZ" altLang="cs-CZ" sz="1800" b="1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434975" lvl="1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rabicPeriod"/>
              <a:defRPr/>
            </a:pPr>
            <a:r>
              <a:rPr lang="cs-CZ" altLang="cs-CZ" sz="1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při </a:t>
            </a:r>
            <a:r>
              <a:rPr lang="cs-CZ" altLang="cs-CZ" sz="1800" b="1" kern="1200" dirty="0">
                <a:solidFill>
                  <a:srgbClr val="FF0000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PŘEBYTKU</a:t>
            </a:r>
            <a:r>
              <a:rPr lang="cs-CZ" altLang="cs-CZ" sz="1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naopak „</a:t>
            </a:r>
            <a:r>
              <a:rPr lang="cs-CZ" altLang="cs-CZ" sz="1800" b="1" kern="1200" dirty="0">
                <a:solidFill>
                  <a:srgbClr val="FF0000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přebytečné“ devizy nakoupí. </a:t>
            </a:r>
            <a:endParaRPr lang="cs-CZ" altLang="cs-CZ" sz="1800" b="1" kern="1200" dirty="0">
              <a:solidFill>
                <a:srgbClr val="FF0000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266700" lvl="1" indent="-174625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endParaRPr lang="cs-CZ" altLang="cs-CZ" sz="1800" b="1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266700" lvl="1" indent="-174625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1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Součet sald </a:t>
            </a:r>
            <a:r>
              <a:rPr lang="cs-CZ" altLang="cs-CZ" sz="1800" b="1" kern="1200" dirty="0">
                <a:solidFill>
                  <a:schemeClr val="tx1"/>
                </a:solidFill>
                <a:highlight>
                  <a:srgbClr val="FFFF00"/>
                </a:highlight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BÚ</a:t>
            </a:r>
            <a:r>
              <a:rPr lang="cs-CZ" altLang="cs-CZ" sz="1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kapitálového účtu a účtu chyb a opomenutí dává kumulativní saldo, které je dle zmíněné metodiky rovno saldu </a:t>
            </a:r>
            <a:r>
              <a:rPr lang="cs-CZ" altLang="cs-CZ" sz="1800" b="1" kern="1200" dirty="0">
                <a:solidFill>
                  <a:schemeClr val="tx1"/>
                </a:solidFill>
                <a:highlight>
                  <a:srgbClr val="FFFF00"/>
                </a:highlight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FÚ</a:t>
            </a:r>
            <a:r>
              <a:rPr lang="cs-CZ" altLang="cs-CZ" sz="1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.</a:t>
            </a:r>
            <a:endParaRPr lang="cs-CZ" altLang="cs-CZ" sz="1800" b="1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266700" lvl="1" indent="-174625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endParaRPr lang="cs-CZ" altLang="cs-CZ" sz="1800" b="1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8/19</a:t>
            </a:r>
            <a:endParaRPr sz="1200" b="1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Platební bilance (PB)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736040" cy="4908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342900" lvl="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highlight>
                  <a:srgbClr val="FFFF00"/>
                </a:highlight>
              </a:rPr>
              <a:t>Zachycuje ekonomické transakce domácích subjektů se zahraničím za určité časové období: VÝKAZ </a:t>
            </a:r>
            <a:endParaRPr lang="cs-CZ" sz="2800" b="1" dirty="0">
              <a:highlight>
                <a:srgbClr val="FFFF00"/>
              </a:highlight>
            </a:endParaRPr>
          </a:p>
          <a:p>
            <a:pPr marL="571500" lvl="0" indent="-57150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romanUcPeriod"/>
              <a:defRPr/>
            </a:pPr>
            <a:r>
              <a:rPr lang="cs-CZ" sz="2800" b="1" dirty="0">
                <a:highlight>
                  <a:srgbClr val="FFFF00"/>
                </a:highlight>
              </a:rPr>
              <a:t>peněžních i nepeněžních toků: záznam tokových veličin</a:t>
            </a:r>
            <a:endParaRPr lang="cs-CZ" sz="2800" b="1" dirty="0">
              <a:highlight>
                <a:srgbClr val="FFFF00"/>
              </a:highlight>
            </a:endParaRPr>
          </a:p>
          <a:p>
            <a:pPr marL="571500" lvl="0" indent="-57150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romanUcPeriod"/>
              <a:defRPr/>
            </a:pPr>
            <a:r>
              <a:rPr lang="cs-CZ" sz="2800" b="1" dirty="0">
                <a:highlight>
                  <a:srgbClr val="FFFF00"/>
                </a:highlight>
              </a:rPr>
              <a:t>a změn mezinárodních aktiv a pasiv: záznam změn stavových veličin</a:t>
            </a:r>
            <a:endParaRPr lang="cs-CZ" sz="2800" b="1" dirty="0">
              <a:highlight>
                <a:srgbClr val="FFFF00"/>
              </a:highlight>
            </a:endParaRPr>
          </a:p>
          <a:p>
            <a:pPr marL="342900" lvl="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highlight>
                  <a:srgbClr val="FFFF00"/>
                </a:highlight>
              </a:rPr>
              <a:t>za určité období. </a:t>
            </a:r>
            <a:endParaRPr lang="cs-CZ" sz="2800" b="1" dirty="0">
              <a:highlight>
                <a:srgbClr val="FFFF00"/>
              </a:highlight>
            </a:endParaRPr>
          </a:p>
          <a:p>
            <a:pPr marL="342900" lvl="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Podobné zásady jako u domácnosti / jednotlivce: pokud jsou </a:t>
            </a:r>
            <a:r>
              <a:rPr lang="cs-CZ" sz="2800" b="1" dirty="0"/>
              <a:t>výdaje vyšší než příjmy, </a:t>
            </a:r>
            <a:r>
              <a:rPr lang="cs-CZ" sz="2800" dirty="0"/>
              <a:t>musí být schodek </a:t>
            </a:r>
            <a:r>
              <a:rPr lang="cs-CZ" sz="2800" b="1" dirty="0"/>
              <a:t>kryt z úspor, půjčkou, či prodejem aktiv</a:t>
            </a:r>
            <a:endParaRPr lang="cs-CZ" sz="2800" b="1" dirty="0"/>
          </a:p>
          <a:p>
            <a:pPr marL="342900" lvl="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endParaRPr lang="cs-CZ" sz="2800" dirty="0"/>
          </a:p>
          <a:p>
            <a:pPr marL="342900" lvl="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Statistika je nezbytná pro</a:t>
            </a:r>
            <a:endParaRPr lang="cs-CZ" sz="2800" dirty="0"/>
          </a:p>
          <a:p>
            <a:pPr lvl="0" indent="-45720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Ø"/>
              <a:defRPr/>
            </a:pPr>
            <a:r>
              <a:rPr lang="cs-CZ" sz="2800" dirty="0"/>
              <a:t>zachycení </a:t>
            </a:r>
            <a:r>
              <a:rPr lang="cs-CZ" sz="2800" b="1" dirty="0"/>
              <a:t>současného vývoje, </a:t>
            </a:r>
            <a:endParaRPr lang="cs-CZ" sz="2800" b="1" dirty="0"/>
          </a:p>
          <a:p>
            <a:pPr lvl="0" indent="-45720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Ø"/>
              <a:defRPr/>
            </a:pPr>
            <a:r>
              <a:rPr lang="cs-CZ" sz="2800" dirty="0"/>
              <a:t>ale zejména pro </a:t>
            </a:r>
            <a:r>
              <a:rPr lang="cs-CZ" sz="2800" b="1" dirty="0"/>
              <a:t>odhady budoucího vývoje </a:t>
            </a:r>
            <a:r>
              <a:rPr lang="cs-CZ" sz="2800" dirty="0"/>
              <a:t>měnových kurzů i pro volbu hospodářské politiky,</a:t>
            </a:r>
            <a:endParaRPr lang="cs-CZ" sz="2800" dirty="0"/>
          </a:p>
          <a:p>
            <a:pPr lvl="0" indent="-45720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ü"/>
              <a:defRPr/>
            </a:pPr>
            <a:r>
              <a:rPr lang="cs-CZ" sz="2800" dirty="0"/>
              <a:t>toky (poptávka / nabídka) dnes ovlivňují všechny klíčové ekonomické ukazatele: HDP, úrokové míry, cenovou hladinu, zaměstnanost….</a:t>
            </a:r>
            <a:endParaRPr lang="cs-CZ" sz="28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2/19</a:t>
            </a:r>
            <a:endParaRPr sz="1200" b="1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725" y="1275715"/>
            <a:ext cx="8644255" cy="5064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16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Při analýze PB – velký důraz na vývoj  BÚ:  zejména při p</a:t>
            </a:r>
            <a:r>
              <a:rPr lang="cs-CZ" altLang="cs-CZ" sz="16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řetrvávajících deficitech</a:t>
            </a:r>
            <a:endParaRPr lang="cs-CZ" altLang="cs-CZ" sz="1600" b="1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16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Důležitost také: </a:t>
            </a:r>
            <a:r>
              <a:rPr lang="cs-CZ" altLang="cs-CZ" sz="1600" b="1" kern="1200" dirty="0">
                <a:solidFill>
                  <a:schemeClr val="tx1"/>
                </a:solidFill>
                <a:highlight>
                  <a:srgbClr val="FFFF00"/>
                </a:highlight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celkové postavení země vůči zahraničí:</a:t>
            </a:r>
            <a:r>
              <a:rPr lang="cs-CZ" altLang="cs-CZ" sz="1600" b="1" kern="1200" cap="all" dirty="0">
                <a:solidFill>
                  <a:schemeClr val="tx1"/>
                </a:solidFill>
                <a:highlight>
                  <a:srgbClr val="FFFF00"/>
                </a:highlight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cs-CZ" altLang="cs-CZ" sz="16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finančné krize, propojení ekonomik... zachycuje</a:t>
            </a:r>
            <a:endParaRPr lang="cs-CZ" altLang="cs-CZ" sz="1600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charset="0"/>
              <a:buChar char="Ø"/>
              <a:defRPr/>
            </a:pPr>
            <a:r>
              <a:rPr lang="cs-CZ" altLang="cs-CZ" sz="1600" b="1" kern="1200" cap="all" dirty="0">
                <a:solidFill>
                  <a:schemeClr val="tx1"/>
                </a:solidFill>
                <a:highlight>
                  <a:srgbClr val="FFFF00"/>
                </a:highlight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investiční pozice země (International investment position – IIP). </a:t>
            </a:r>
            <a:endParaRPr lang="cs-CZ" altLang="cs-CZ" sz="1600" b="1" kern="1200" cap="all" dirty="0">
              <a:solidFill>
                <a:schemeClr val="tx1"/>
              </a:solidFill>
              <a:highlight>
                <a:srgbClr val="FFFF00"/>
              </a:highlight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42900" lvl="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charset="0"/>
              <a:buChar char="v"/>
              <a:defRPr/>
            </a:pPr>
            <a:r>
              <a:rPr lang="cs-CZ" altLang="cs-CZ" sz="1600" b="1" kern="1200" dirty="0">
                <a:solidFill>
                  <a:schemeClr val="tx1"/>
                </a:solidFill>
                <a:highlight>
                  <a:srgbClr val="FFFF00"/>
                </a:highlight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Výkaz investiční pozice domácí ekonomiky vůči zbytku světa</a:t>
            </a:r>
            <a:r>
              <a:rPr lang="cs-CZ" altLang="cs-CZ" sz="16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cs-CZ" altLang="cs-CZ" sz="16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  <a:sym typeface="+mn-ea"/>
              </a:rPr>
              <a:t>– </a:t>
            </a:r>
            <a:r>
              <a:rPr lang="cs-CZ" altLang="cs-CZ" sz="16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stavy zahraničních aktiv a pasiv všech sektorů domácí ekonomiky ve vztahu k zahraničí k určitému datu. </a:t>
            </a:r>
            <a:endParaRPr lang="cs-CZ" altLang="cs-CZ" sz="1600" b="1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42900" lvl="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charset="0"/>
              <a:buChar char="Ø"/>
              <a:defRPr/>
            </a:pPr>
            <a:r>
              <a:rPr lang="cs-CZ" altLang="cs-CZ" sz="1600" b="1" kern="1200" dirty="0">
                <a:solidFill>
                  <a:srgbClr val="FF0000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Aktiva </a:t>
            </a:r>
            <a:r>
              <a:rPr lang="cs-CZ" altLang="cs-CZ" sz="1600" b="1" kern="1200" dirty="0">
                <a:solidFill>
                  <a:srgbClr val="FF0000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  <a:sym typeface="+mn-ea"/>
              </a:rPr>
              <a:t>–  </a:t>
            </a:r>
            <a:r>
              <a:rPr lang="cs-CZ" altLang="cs-CZ" sz="1600" b="1" kern="1200" dirty="0">
                <a:solidFill>
                  <a:srgbClr val="FF0000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pohledávky za zahraničními subjekty a majetkem, </a:t>
            </a:r>
            <a:r>
              <a:rPr lang="cs-CZ" altLang="cs-CZ" sz="16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který </a:t>
            </a:r>
            <a:r>
              <a:rPr lang="cs-CZ" altLang="cs-CZ" sz="16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 zahraničí vlastní rezidenti, </a:t>
            </a:r>
            <a:r>
              <a:rPr lang="cs-CZ" altLang="cs-CZ" sz="16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např. akcie či dluhopisy. </a:t>
            </a:r>
            <a:endParaRPr lang="cs-CZ" altLang="cs-CZ" sz="1600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42900" lvl="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charset="0"/>
              <a:buChar char="Ø"/>
              <a:defRPr/>
            </a:pPr>
            <a:r>
              <a:rPr lang="cs-CZ" altLang="cs-CZ" sz="1600" b="1" kern="1200" dirty="0">
                <a:solidFill>
                  <a:srgbClr val="FF0000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Pasiva </a:t>
            </a:r>
            <a:r>
              <a:rPr lang="cs-CZ" altLang="cs-CZ" sz="1600" b="1" kern="1200" dirty="0">
                <a:solidFill>
                  <a:srgbClr val="FF0000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  <a:sym typeface="+mn-ea"/>
              </a:rPr>
              <a:t>– </a:t>
            </a:r>
            <a:r>
              <a:rPr lang="cs-CZ" altLang="cs-CZ" sz="1600" b="1" kern="1200" dirty="0">
                <a:solidFill>
                  <a:srgbClr val="FF0000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závazky domácích subjektů vůči zahraničním subjektům a majetku,</a:t>
            </a:r>
            <a:r>
              <a:rPr lang="cs-CZ" altLang="cs-CZ" sz="16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který v </a:t>
            </a:r>
            <a:r>
              <a:rPr lang="cs-CZ" altLang="cs-CZ" sz="16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domácí ekonomice vlastní nerezidenti. </a:t>
            </a:r>
            <a:endParaRPr lang="cs-CZ" altLang="cs-CZ" sz="1600" b="1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42900" lvl="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charset="0"/>
              <a:buChar char="Ø"/>
              <a:defRPr/>
            </a:pPr>
            <a:r>
              <a:rPr lang="cs-CZ" altLang="cs-CZ" sz="1600" b="1" kern="1200" dirty="0">
                <a:solidFill>
                  <a:srgbClr val="FF0000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Čistá investiční pozice </a:t>
            </a:r>
            <a:r>
              <a:rPr lang="cs-CZ" altLang="cs-CZ" sz="16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 r</a:t>
            </a:r>
            <a:r>
              <a:rPr lang="cs-CZ" altLang="cs-CZ" sz="16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ozdíl stavu zahraničních aktiv a zahraničních pasiv země k danému datu; odpovídá strukturou jednotlivých položek</a:t>
            </a:r>
            <a:r>
              <a:rPr lang="cs-CZ" altLang="cs-CZ" sz="16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cs-CZ" altLang="cs-CZ" sz="1600" b="1" kern="1200" dirty="0">
                <a:solidFill>
                  <a:schemeClr val="tx1"/>
                </a:solidFill>
                <a:highlight>
                  <a:srgbClr val="FFFF00"/>
                </a:highlight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  <a:sym typeface="+mn-ea"/>
              </a:rPr>
              <a:t>FÚ</a:t>
            </a:r>
            <a:r>
              <a:rPr lang="cs-CZ" altLang="cs-CZ" sz="16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avšak = </a:t>
            </a:r>
            <a:r>
              <a:rPr lang="cs-CZ" altLang="cs-CZ" sz="1600" b="1" kern="1200" dirty="0">
                <a:solidFill>
                  <a:srgbClr val="FF0000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stavové veličiny k určitému datu. </a:t>
            </a:r>
            <a:endParaRPr lang="cs-CZ" altLang="cs-CZ" sz="1600" b="1" kern="1200" dirty="0">
              <a:solidFill>
                <a:srgbClr val="FF0000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charset="0"/>
              <a:buChar char="Ø"/>
              <a:defRPr/>
            </a:pPr>
            <a:r>
              <a:rPr lang="cs-CZ" altLang="cs-CZ" sz="16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Doplňuje </a:t>
            </a:r>
            <a:r>
              <a:rPr lang="cs-CZ" altLang="cs-CZ" sz="16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  <a:sym typeface="+mn-ea"/>
              </a:rPr>
              <a:t> PB</a:t>
            </a:r>
            <a:r>
              <a:rPr lang="cs-CZ" altLang="cs-CZ" sz="16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= toková veličina,</a:t>
            </a:r>
            <a:r>
              <a:rPr lang="cs-CZ" altLang="cs-CZ" sz="16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ukazuje </a:t>
            </a:r>
            <a:r>
              <a:rPr lang="cs-CZ" altLang="cs-CZ" sz="16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nashromážděné nevyrovnané salda k danému termínu. </a:t>
            </a:r>
            <a:endParaRPr lang="cs-CZ" altLang="cs-CZ" sz="1600" b="1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charset="0"/>
              <a:buChar char="ü"/>
              <a:defRPr/>
            </a:pPr>
            <a:r>
              <a:rPr lang="cs-CZ" altLang="cs-CZ" sz="16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Za dané období  </a:t>
            </a:r>
            <a:r>
              <a:rPr lang="cs-CZ" altLang="cs-CZ" sz="16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vztah </a:t>
            </a:r>
            <a:r>
              <a:rPr lang="cs-CZ" altLang="cs-CZ" sz="16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  <a:sym typeface="+mn-ea"/>
              </a:rPr>
              <a:t>mezi výkazy</a:t>
            </a:r>
            <a:r>
              <a:rPr lang="cs-CZ" altLang="cs-CZ" sz="16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: </a:t>
            </a:r>
            <a:endParaRPr lang="cs-CZ" altLang="cs-CZ" sz="1600" b="1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0" lvl="0" indent="0" algn="ctr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defRPr/>
            </a:pPr>
            <a:r>
              <a:rPr lang="cs-CZ" altLang="cs-CZ" sz="1600" b="1" kern="1200" cap="all" dirty="0">
                <a:solidFill>
                  <a:srgbClr val="FF0000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saldo běžného účtu + saldo kapitálového účtu = saldo finančního účtu = investiční pozice na konci období – investiční pozice na začátku období </a:t>
            </a:r>
            <a:endParaRPr lang="cs-CZ" altLang="cs-CZ" sz="1600" b="1" kern="1200" cap="all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charset="0"/>
              <a:buChar char="Ø"/>
              <a:defRPr/>
            </a:pPr>
            <a:r>
              <a:rPr lang="cs-CZ" altLang="cs-CZ" sz="16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platný když: saldo chyb a omylů = 0, u položek investiční pozice nedochází k přeceňování. </a:t>
            </a:r>
            <a:endParaRPr lang="cs-CZ" altLang="cs-CZ" sz="1600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9/19</a:t>
            </a:r>
            <a:endParaRPr sz="1200" b="1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457200" y="371445"/>
            <a:ext cx="8229600" cy="1029092"/>
          </a:xfrm>
        </p:spPr>
        <p:txBody>
          <a:bodyPr>
            <a:noAutofit/>
          </a:bodyPr>
          <a:lstStyle/>
          <a:p>
            <a:r>
              <a:rPr lang="cs-CZ" altLang="cs-CZ" sz="3200" b="1" dirty="0"/>
              <a:t>Investiční pozice a zahraniční zadluženost</a:t>
            </a:r>
            <a:endParaRPr lang="cs-CZ" sz="32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725" y="1275715"/>
            <a:ext cx="8644255" cy="50653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1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Analýza struktury IIP rovněž ukazuje:</a:t>
            </a:r>
            <a:endParaRPr lang="cs-CZ" altLang="cs-CZ" sz="1800" b="1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charset="0"/>
              <a:buChar char="Ø"/>
              <a:defRPr/>
            </a:pPr>
            <a:r>
              <a:rPr lang="cs-CZ" altLang="cs-CZ" sz="1800" b="1" kern="1200" dirty="0">
                <a:solidFill>
                  <a:srgbClr val="FF0000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stav a změny struktury majetku a závazků, </a:t>
            </a:r>
            <a:r>
              <a:rPr lang="cs-CZ" altLang="cs-CZ" sz="1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např. velikost zahraničních úvěrů a vkladů; </a:t>
            </a:r>
            <a:endParaRPr lang="cs-CZ" altLang="cs-CZ" sz="1800" b="1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charset="0"/>
              <a:buChar char="Ø"/>
              <a:defRPr/>
            </a:pPr>
            <a:r>
              <a:rPr lang="cs-CZ" altLang="cs-CZ" sz="1800" b="1" kern="1200" dirty="0">
                <a:solidFill>
                  <a:srgbClr val="FF0000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stupeň otevřenosti ekonomiky, </a:t>
            </a:r>
            <a:r>
              <a:rPr lang="cs-CZ" altLang="cs-CZ" sz="1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např. poměr hrubých aktiv a závazků k HDP; </a:t>
            </a:r>
            <a:endParaRPr lang="cs-CZ" altLang="cs-CZ" sz="1800" b="1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charset="0"/>
              <a:buChar char="Ø"/>
              <a:defRPr/>
            </a:pPr>
            <a:r>
              <a:rPr lang="cs-CZ" altLang="cs-CZ" sz="1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schopnost země přilákat portfoliové či přímé zahraniční investice a následně počítat s úrokovými a dividendovými toky; </a:t>
            </a:r>
            <a:endParaRPr lang="cs-CZ" altLang="cs-CZ" sz="1800" b="1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42900" lvl="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charset="0"/>
              <a:buChar char="Ø"/>
              <a:defRPr/>
            </a:pPr>
            <a:r>
              <a:rPr lang="cs-CZ" altLang="cs-CZ" sz="1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závislost ekonomiky na dluhovém či majetkovém financování a indikuje </a:t>
            </a:r>
            <a:r>
              <a:rPr lang="cs-CZ" altLang="cs-CZ" sz="1800" b="1" kern="1200" dirty="0">
                <a:solidFill>
                  <a:srgbClr val="FF0000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udržitelnost vnějšího dluhu. </a:t>
            </a:r>
            <a:endParaRPr lang="cs-CZ" altLang="cs-CZ" sz="1800" b="1" kern="1200" dirty="0">
              <a:solidFill>
                <a:srgbClr val="FF0000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endParaRPr lang="cs-CZ" altLang="cs-CZ" sz="1800" b="1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1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 závislosti na tom, zda má země v daném okamžiku čistou kladnou či zápornou IPP: čistý věřitel / dlužník.</a:t>
            </a:r>
            <a:endParaRPr lang="cs-CZ" altLang="cs-CZ" sz="1800" b="1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charset="0"/>
              <a:buChar char="Ø"/>
              <a:defRPr/>
            </a:pPr>
            <a:r>
              <a:rPr lang="cs-CZ" altLang="cs-CZ" sz="1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čistí věřitelé: Německo, Japonsko... </a:t>
            </a:r>
            <a:endParaRPr lang="cs-CZ" altLang="cs-CZ" sz="1800" b="1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charset="0"/>
              <a:buChar char="Ø"/>
              <a:defRPr/>
            </a:pPr>
            <a:endParaRPr lang="cs-CZ" altLang="cs-CZ" sz="1800" b="1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285750" lvl="0" indent="-28575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defRPr/>
            </a:pPr>
            <a:r>
              <a:rPr lang="cs-CZ" altLang="cs-CZ" sz="1800" b="1" kern="1200" dirty="0">
                <a:solidFill>
                  <a:srgbClr val="FF0000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Část zahraničních pasiv</a:t>
            </a:r>
            <a:r>
              <a:rPr lang="cs-CZ" altLang="cs-CZ" sz="1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= forma zahraničních úvěrů a půjček: zahraniční subjekty poskytují domácím subjektům půjčky, nakupují jejich dluhopisy, ukládají peníze v domácích bankách: </a:t>
            </a:r>
            <a:endParaRPr lang="cs-CZ" altLang="cs-CZ" sz="1800" b="1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285750" lvl="0" indent="-28575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charset="0"/>
              <a:buChar char="Ø"/>
              <a:defRPr/>
            </a:pPr>
            <a:r>
              <a:rPr lang="cs-CZ" altLang="cs-CZ" sz="1800" b="1" kern="1200" dirty="0">
                <a:solidFill>
                  <a:srgbClr val="FF0000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akumace zahraničního dluhu. </a:t>
            </a:r>
            <a:endParaRPr lang="cs-CZ" altLang="cs-CZ" sz="1800" b="1" kern="1200" dirty="0">
              <a:solidFill>
                <a:srgbClr val="FF0000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9/19</a:t>
            </a:r>
            <a:endParaRPr sz="1200" b="1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457200" y="371445"/>
            <a:ext cx="8229600" cy="1029092"/>
          </a:xfrm>
        </p:spPr>
        <p:txBody>
          <a:bodyPr>
            <a:noAutofit/>
          </a:bodyPr>
          <a:lstStyle/>
          <a:p>
            <a:r>
              <a:rPr lang="cs-CZ" altLang="cs-CZ" sz="3200" b="1" dirty="0"/>
              <a:t>Investiční pozice a zahraniční zadluženost</a:t>
            </a:r>
            <a:endParaRPr lang="cs-CZ" sz="32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714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Zahraniční dluh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725" y="1370965"/>
            <a:ext cx="8644255" cy="4969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3600" dirty="0"/>
              <a:t>vyjádřen v zásadě ve dvojím pojetí:</a:t>
            </a:r>
            <a:endParaRPr lang="cs-CZ" sz="10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71550" lvl="1" indent="-51435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AutoNum type="arabicPeriod"/>
              <a:defRPr/>
            </a:pPr>
            <a:r>
              <a:rPr lang="cs-CZ" sz="3200" b="1">
                <a:highlight>
                  <a:srgbClr val="FFFF00"/>
                </a:highlight>
              </a:rPr>
              <a:t>Širší </a:t>
            </a:r>
            <a:r>
              <a:rPr lang="cs-CZ" sz="3200" b="1" dirty="0">
                <a:highlight>
                  <a:srgbClr val="FFFF00"/>
                </a:highlight>
              </a:rPr>
              <a:t>pojetí</a:t>
            </a:r>
            <a:r>
              <a:rPr lang="cs-CZ" sz="3200" b="1" dirty="0"/>
              <a:t> - </a:t>
            </a:r>
            <a:r>
              <a:rPr lang="cs-CZ" sz="3200" b="1" dirty="0">
                <a:sym typeface="+mn-ea"/>
              </a:rPr>
              <a:t>vyjadřuje investiční pozici vůči zahraničí.</a:t>
            </a:r>
            <a:r>
              <a:rPr lang="cs-CZ" sz="3200" b="1" dirty="0"/>
              <a:t>;</a:t>
            </a:r>
            <a:endParaRPr lang="cs-CZ" sz="3200" b="1" dirty="0"/>
          </a:p>
          <a:p>
            <a:pPr marL="971550" lvl="1" indent="-51435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AutoNum type="arabicPeriod"/>
              <a:defRPr/>
            </a:pPr>
            <a:r>
              <a:rPr lang="cs-CZ" sz="3200" b="1" dirty="0">
                <a:highlight>
                  <a:srgbClr val="FFFF00"/>
                </a:highlight>
              </a:rPr>
              <a:t>Užší (běžnější) pojetí </a:t>
            </a:r>
            <a:r>
              <a:rPr lang="cs-CZ" sz="3200" b="1" dirty="0"/>
              <a:t>- v</a:t>
            </a:r>
            <a:r>
              <a:rPr sz="3200" b="1">
                <a:sym typeface="+mn-ea"/>
              </a:rPr>
              <a:t>ylučuje ze "širšího dluhu" položky, které nejsou spojeny s povinností plateb úroků nebo jistiny, tedy zejména závazky v podobě </a:t>
            </a:r>
            <a:r>
              <a:rPr lang="cs-CZ" altLang="cs-CZ" sz="32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  <a:sym typeface="+mn-ea"/>
              </a:rPr>
              <a:t>přímych zahraničních investic</a:t>
            </a:r>
            <a:r>
              <a:rPr sz="3200" b="1">
                <a:sym typeface="+mn-ea"/>
              </a:rPr>
              <a:t> a části portfoliových investic. </a:t>
            </a:r>
            <a:endParaRPr lang="cs-CZ" sz="32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12/19</a:t>
            </a:r>
            <a:endParaRPr sz="1200" b="1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714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2800" b="1" dirty="0"/>
              <a:t>Vývoj platební bilance – 4. čtvrtletí 2023</a:t>
            </a:r>
            <a:br>
              <a:rPr lang="cs-CZ" altLang="cs-CZ" sz="2800" b="1" dirty="0"/>
            </a:br>
            <a:endParaRPr lang="cs-CZ" altLang="cs-CZ"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117600"/>
            <a:ext cx="8644269" cy="5222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66700" lvl="1" indent="-1778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1800" dirty="0"/>
              <a:t>Bilance BÚ PB ve 4. čtvrtletí 2023 – </a:t>
            </a:r>
            <a:r>
              <a:rPr lang="cs-CZ" sz="1800" dirty="0">
                <a:highlight>
                  <a:srgbClr val="FFFF00"/>
                </a:highlight>
              </a:rPr>
              <a:t>přebytek 12 mld. Kč. </a:t>
            </a:r>
            <a:endParaRPr lang="cs-CZ" sz="1800" dirty="0">
              <a:highlight>
                <a:srgbClr val="FFFF00"/>
              </a:highlight>
            </a:endParaRPr>
          </a:p>
          <a:p>
            <a:pPr marL="266700" lvl="1" indent="-17780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1800" dirty="0"/>
              <a:t>FÚ PB – </a:t>
            </a:r>
            <a:r>
              <a:rPr lang="cs-CZ" sz="1800" dirty="0">
                <a:highlight>
                  <a:srgbClr val="FFFF00"/>
                </a:highlight>
              </a:rPr>
              <a:t>odliv finančních prostředků </a:t>
            </a:r>
            <a:r>
              <a:rPr lang="cs-CZ" sz="1800" dirty="0"/>
              <a:t>do zahraničí (čisté půjčky do zahraničí) ve výši </a:t>
            </a:r>
            <a:r>
              <a:rPr lang="cs-CZ" sz="1800" dirty="0">
                <a:highlight>
                  <a:srgbClr val="FFFF00"/>
                </a:highlight>
              </a:rPr>
              <a:t>47,2 mld. Kč </a:t>
            </a:r>
            <a:r>
              <a:rPr lang="cs-CZ" sz="1800" dirty="0"/>
              <a:t>vlivem vyššího nárůstu zahraničních aktiv v porovnání s přírůstkem zahraničních pasiv. </a:t>
            </a:r>
            <a:endParaRPr lang="cs-CZ" sz="1800" dirty="0"/>
          </a:p>
          <a:p>
            <a:pPr marL="266700" lvl="1" indent="-17780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1800" dirty="0"/>
              <a:t>Rezervní aktiva ČNB vzrostla o 75,2 mld. Kč (bez vlivu kurzových rozdílů). </a:t>
            </a:r>
            <a:endParaRPr lang="cs-CZ" sz="1800" dirty="0"/>
          </a:p>
          <a:p>
            <a:pPr marL="266700" lvl="1" indent="-17780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1800" dirty="0"/>
              <a:t>Vznikl přebytek BÚ PB na roční bázi k HDP ve výši 0,4 %, bilance zboží a služeb byla aktivní ve výši 5,2 %.</a:t>
            </a:r>
            <a:endParaRPr lang="cs-CZ" sz="18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15/19</a:t>
            </a:r>
            <a:endParaRPr sz="1200" b="1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3581" y="3497802"/>
            <a:ext cx="8069801" cy="318708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630732" y="3087331"/>
            <a:ext cx="634903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i="1"/>
              <a:t>Běžný účet platební bilance. Poměr běžného účtu a bilance výkonů k HDP</a:t>
            </a:r>
            <a:endParaRPr lang="cs-CZ" i="1"/>
          </a:p>
          <a:p>
            <a:r>
              <a:rPr lang="cs-CZ" i="1"/>
              <a:t>(v mld. Kč, pravá osa v  %)</a:t>
            </a:r>
            <a:endParaRPr lang="cs-CZ" i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16/19</a:t>
            </a:r>
            <a:endParaRPr sz="1200" b="1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093" y="206850"/>
            <a:ext cx="8939814" cy="613356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7604" y="588561"/>
            <a:ext cx="8868791" cy="568087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 panose="020F0502020204030204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714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Platební bilance (PB)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104900"/>
            <a:ext cx="8644269" cy="5235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0000" lnSpcReduction="20000"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Snaha zachytit </a:t>
            </a: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všechny ekonomické transakce mezi domácí ekonomikou a zbytkem světa:</a:t>
            </a:r>
            <a:endParaRPr lang="cs-CZ" altLang="cs-CZ" sz="2800" b="1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42900" lvl="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800" kern="1200" dirty="0">
                <a:solidFill>
                  <a:schemeClr val="tx1"/>
                </a:solidFill>
                <a:highlight>
                  <a:srgbClr val="FFFF00"/>
                </a:highlight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Domácí ekonomika: 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subjekty, které zde mají sídlo – domácí rezidenti; </a:t>
            </a:r>
            <a:r>
              <a:rPr lang="cs-CZ" altLang="cs-CZ" sz="2800" kern="1200" dirty="0">
                <a:solidFill>
                  <a:schemeClr val="tx1"/>
                </a:solidFill>
                <a:highlight>
                  <a:srgbClr val="FFFF00"/>
                </a:highlight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„Zbytek světa“: 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rezidenti ostatních ekonomik.</a:t>
            </a:r>
            <a:endParaRPr lang="cs-CZ" altLang="cs-CZ" sz="2800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42900" lvl="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PB – statistický účetní záznam všech peněžních i nepeněžních transakcí, které nastanou za zvolené období (zpravidla jeden rok); sestaven podle pravidel podvojného účetnictví.</a:t>
            </a:r>
            <a:endParaRPr lang="cs-CZ" altLang="cs-CZ" sz="2800" b="1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42900" lvl="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endParaRPr lang="cs-CZ" altLang="cs-CZ" sz="2800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42900" lvl="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Každá transakce v PB – zaznamenána </a:t>
            </a:r>
            <a:r>
              <a:rPr lang="cs-CZ" altLang="cs-CZ" sz="2800" b="1" kern="1200" dirty="0">
                <a:solidFill>
                  <a:schemeClr val="tx1"/>
                </a:solidFill>
                <a:highlight>
                  <a:srgbClr val="FFFF00"/>
                </a:highlight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dvěma stejnými položkami:</a:t>
            </a:r>
            <a:endParaRPr lang="cs-CZ" altLang="cs-CZ" sz="2800" b="1" kern="1200" dirty="0">
              <a:solidFill>
                <a:schemeClr val="tx1"/>
              </a:solidFill>
              <a:highlight>
                <a:srgbClr val="FFFF00"/>
              </a:highlight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514350" lvl="0" indent="-51435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lphaUcPeriod"/>
              <a:defRPr/>
            </a:pPr>
            <a:r>
              <a:rPr lang="cs-CZ" altLang="cs-CZ" sz="2800" b="1" kern="1200" dirty="0">
                <a:solidFill>
                  <a:schemeClr val="tx1"/>
                </a:solidFill>
                <a:highlight>
                  <a:srgbClr val="FFFF00"/>
                </a:highlight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KREDITNÍ POLOŽKY (záznamy) – příliv aktiv do ekonomiky: </a:t>
            </a: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např. </a:t>
            </a:r>
            <a:r>
              <a:rPr lang="cs-CZ" altLang="cs-CZ" sz="2800" b="1" kern="1200" dirty="0">
                <a:solidFill>
                  <a:srgbClr val="FF0000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export domácího zboží nebo pokles zahraničních aktiv či zvýšení závazků vůči zahraničí = příliv prostředků do země. </a:t>
            </a: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Př. Společnost Vítkovice Steel a.s. prodá do Německa svoje výrobky za 100 mil. EUR, objeví se v PB </a:t>
            </a:r>
            <a:r>
              <a:rPr lang="cs-CZ" altLang="cs-CZ" sz="2800" b="1" kern="1200" dirty="0">
                <a:solidFill>
                  <a:schemeClr val="tx1"/>
                </a:solidFill>
                <a:highlight>
                  <a:srgbClr val="FFFF00"/>
                </a:highlight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kreditní záznam </a:t>
            </a: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 kategorii „vývoz zboží“ (+) a současně </a:t>
            </a:r>
            <a:r>
              <a:rPr lang="cs-CZ" altLang="cs-CZ" sz="2800" b="1" kern="1200" dirty="0">
                <a:solidFill>
                  <a:schemeClr val="tx1"/>
                </a:solidFill>
                <a:highlight>
                  <a:srgbClr val="FFFF00"/>
                </a:highlight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kreditní záznam </a:t>
            </a: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 kategorii „ostatní investice“ (+) (zvýšení zahraničních aktiv – pohledávek o 100 mil. EUR). 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Německý zákazník pro úhradu svých závazků použije eura</a:t>
            </a: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– 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pošle na bankovní účet ocelářů z Ostravy. </a:t>
            </a:r>
            <a:endParaRPr lang="cs-CZ" altLang="cs-CZ" sz="2800" b="1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514350" lvl="0" indent="-51435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lphaUcPeriod"/>
              <a:defRPr/>
            </a:pPr>
            <a:r>
              <a:rPr lang="cs-CZ" altLang="cs-CZ" sz="2800" b="1" kern="1200" dirty="0">
                <a:solidFill>
                  <a:schemeClr val="tx1"/>
                </a:solidFill>
                <a:highlight>
                  <a:srgbClr val="FFFF00"/>
                </a:highlight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DEBETNÍ POLOŽKY – odliv do okolního světa.</a:t>
            </a:r>
            <a:endParaRPr lang="cs-CZ" altLang="cs-CZ" sz="2800" b="1" kern="1200" dirty="0">
              <a:solidFill>
                <a:schemeClr val="tx1"/>
              </a:solidFill>
              <a:highlight>
                <a:srgbClr val="FFFF00"/>
              </a:highlight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3/19</a:t>
            </a:r>
            <a:endParaRPr sz="1200" b="1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887768"/>
            <a:ext cx="8644269" cy="5452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lvl="0" indent="-45720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ü"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Systém podvojného účetnictví zajišťuje, že </a:t>
            </a:r>
            <a:r>
              <a:rPr lang="cs-CZ" altLang="cs-CZ" sz="2800" b="1" kern="12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součet všech kreditních záznamů celé PB se rovná součtu všech debetních záznamů. </a:t>
            </a:r>
            <a:endParaRPr lang="cs-CZ" altLang="cs-CZ" sz="2800" b="1" kern="1200" dirty="0">
              <a:solidFill>
                <a:srgbClr val="FF0000"/>
              </a:solidFill>
              <a:highlight>
                <a:srgbClr val="FFFF00"/>
              </a:highlight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lvl="0" indent="-45720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Ø"/>
              <a:defRPr/>
            </a:pPr>
            <a:r>
              <a:rPr lang="cs-CZ" altLang="cs-CZ" sz="2800" b="1" kern="1200" dirty="0">
                <a:solidFill>
                  <a:schemeClr val="tx1"/>
                </a:solidFill>
                <a:highlight>
                  <a:srgbClr val="FFFF00"/>
                </a:highlight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PB jako celek je vždy účetně vyrovnaná!!!! </a:t>
            </a:r>
            <a:endParaRPr lang="cs-CZ" altLang="cs-CZ" sz="2800" b="1" kern="1200" dirty="0">
              <a:solidFill>
                <a:schemeClr val="tx1"/>
              </a:solidFill>
              <a:highlight>
                <a:srgbClr val="FFFF00"/>
              </a:highlight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lvl="0" indent="-45720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Ø"/>
              <a:defRPr/>
            </a:pPr>
            <a:r>
              <a:rPr lang="cs-CZ" altLang="cs-CZ" sz="2800" b="1" kern="1200" dirty="0">
                <a:solidFill>
                  <a:schemeClr val="tx1"/>
                </a:solidFill>
                <a:highlight>
                  <a:srgbClr val="FFFF00"/>
                </a:highlight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PB = 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souhrnný záznam. Nezachycuje podrobně každou transakci: každý nákup zboží či poskytnutí služeb. Transakce = agregovány do několika kategorií. </a:t>
            </a:r>
            <a:endParaRPr lang="cs-CZ" altLang="cs-CZ" sz="2800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endParaRPr lang="cs-CZ" sz="2800" dirty="0"/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dirty="0"/>
              <a:t>Zpravidla sestavuje </a:t>
            </a:r>
            <a:r>
              <a:rPr lang="cs-CZ" sz="2800" b="1" dirty="0">
                <a:highlight>
                  <a:srgbClr val="FFFF00"/>
                </a:highlight>
              </a:rPr>
              <a:t>CB;</a:t>
            </a:r>
            <a:r>
              <a:rPr lang="cs-CZ" sz="2800" dirty="0"/>
              <a:t> Sestavování výkazu PB – </a:t>
            </a:r>
            <a:r>
              <a:rPr lang="cs-CZ" sz="2800" b="1" dirty="0">
                <a:highlight>
                  <a:srgbClr val="FFFF00"/>
                </a:highlight>
              </a:rPr>
              <a:t>metodika MMF </a:t>
            </a:r>
            <a:r>
              <a:rPr lang="cs-CZ" sz="2800" dirty="0"/>
              <a:t>– srovnatelná statistka jednotlivých zemí; Hlavní kategorie PB dle této metodiky:</a:t>
            </a:r>
            <a:endParaRPr lang="cs-CZ" sz="2800" dirty="0"/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b="1" dirty="0"/>
              <a:t>Běžný účet;</a:t>
            </a:r>
            <a:endParaRPr lang="cs-CZ" sz="2400" b="1" dirty="0"/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b="1" dirty="0"/>
              <a:t>Kapitálový účet;</a:t>
            </a:r>
            <a:endParaRPr lang="cs-CZ" sz="2400" b="1" dirty="0"/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b="1" dirty="0"/>
              <a:t>Finanční účet;</a:t>
            </a:r>
            <a:endParaRPr lang="cs-CZ" sz="2400" b="1" dirty="0"/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b="1" dirty="0"/>
              <a:t>Saldo chyb a opomenutí;</a:t>
            </a:r>
            <a:endParaRPr lang="cs-CZ" sz="2400" b="1" dirty="0"/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b="1" dirty="0"/>
              <a:t>Změna devizových rezerv.</a:t>
            </a:r>
            <a:endParaRPr lang="cs-CZ" altLang="cs-CZ" sz="2400" b="1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4/19</a:t>
            </a:r>
            <a:endParaRPr sz="1200" b="1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86018" y="1404429"/>
            <a:ext cx="8644269" cy="45702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lvl="0" indent="-45720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ü"/>
              <a:defRPr/>
            </a:pPr>
            <a:r>
              <a:rPr lang="cs-CZ" altLang="cs-CZ" sz="24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vyjadřuje jednak rovnost součtů </a:t>
            </a:r>
            <a:r>
              <a:rPr lang="cs-CZ" altLang="cs-CZ" sz="2400" b="1" kern="1200" dirty="0">
                <a:solidFill>
                  <a:schemeClr val="tx1"/>
                </a:solidFill>
                <a:highlight>
                  <a:srgbClr val="FFFF00"/>
                </a:highlight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KREDITNÍCH</a:t>
            </a:r>
            <a:r>
              <a:rPr lang="cs-CZ" altLang="cs-CZ" sz="24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a </a:t>
            </a:r>
            <a:r>
              <a:rPr lang="cs-CZ" altLang="cs-CZ" sz="2400" b="1" kern="1200" dirty="0">
                <a:solidFill>
                  <a:schemeClr val="tx1"/>
                </a:solidFill>
                <a:highlight>
                  <a:srgbClr val="FFFF00"/>
                </a:highlight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DEBETNÍCH POLOŽEK</a:t>
            </a:r>
            <a:endParaRPr lang="cs-CZ" altLang="cs-CZ" sz="2400" b="1" kern="1200" dirty="0">
              <a:solidFill>
                <a:schemeClr val="tx1"/>
              </a:solidFill>
              <a:highlight>
                <a:srgbClr val="FFFF00"/>
              </a:highlight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lvl="0" indent="-45720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ü"/>
              <a:defRPr/>
            </a:pPr>
            <a:r>
              <a:rPr lang="cs-CZ" altLang="cs-CZ" sz="24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 také </a:t>
            </a:r>
            <a:r>
              <a:rPr lang="cs-CZ" altLang="cs-CZ" sz="2400" b="1" kern="1200" dirty="0">
                <a:solidFill>
                  <a:schemeClr val="tx1"/>
                </a:solidFill>
                <a:highlight>
                  <a:srgbClr val="FFFF00"/>
                </a:highlight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ROVNICE ZŮSTATKŮ </a:t>
            </a:r>
            <a:r>
              <a:rPr lang="cs-CZ" altLang="cs-CZ" sz="24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na jednotlivých </a:t>
            </a:r>
            <a:r>
              <a:rPr lang="cs-CZ" altLang="cs-CZ" sz="2400" b="1" kern="1200" dirty="0">
                <a:solidFill>
                  <a:schemeClr val="tx1"/>
                </a:solidFill>
                <a:highlight>
                  <a:srgbClr val="FFFF00"/>
                </a:highlight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ÚČTECH</a:t>
            </a:r>
            <a:r>
              <a:rPr lang="cs-CZ" altLang="cs-CZ" sz="24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:</a:t>
            </a:r>
            <a:endParaRPr lang="cs-CZ" altLang="cs-CZ" sz="2400" b="1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0" lvl="0" indent="0" algn="ctr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defRPr/>
            </a:pPr>
            <a:endParaRPr lang="cs-CZ" altLang="cs-CZ" b="1" kern="1200" dirty="0">
              <a:solidFill>
                <a:srgbClr val="FF0000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0" lvl="0" indent="0" algn="ctr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defRPr/>
            </a:pPr>
            <a:endParaRPr lang="cs-CZ" altLang="cs-CZ" b="1" kern="1200" dirty="0">
              <a:solidFill>
                <a:srgbClr val="FF0000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0" lvl="0" indent="0" algn="ctr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defRPr/>
            </a:pPr>
            <a:r>
              <a:rPr lang="cs-CZ" altLang="cs-CZ" b="1" kern="1200" dirty="0">
                <a:solidFill>
                  <a:srgbClr val="FF0000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BĚŽNÝ ÚČET + KAPITÁLOVÝ ÚČET + SALDO CHYB A OPOMENUTÍ = FINANČNÍ ÚČET </a:t>
            </a:r>
            <a:endParaRPr lang="cs-CZ" altLang="cs-CZ" b="1" kern="1200" dirty="0">
              <a:solidFill>
                <a:srgbClr val="FF0000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lvl="0" indent="-45720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ü"/>
              <a:defRPr/>
            </a:pPr>
            <a:endParaRPr lang="cs-CZ" altLang="cs-CZ" sz="2400" b="1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lvl="0" indent="-45720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ü"/>
              <a:defRPr/>
            </a:pPr>
            <a:endParaRPr lang="cs-CZ" altLang="cs-CZ" sz="2400" b="1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lvl="0" indent="-45720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ü"/>
              <a:defRPr/>
            </a:pPr>
            <a:endParaRPr lang="cs-CZ" altLang="cs-CZ" sz="2400" b="1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lvl="0" indent="-45720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ü"/>
              <a:defRPr/>
            </a:pPr>
            <a:r>
              <a:rPr lang="cs-CZ" altLang="cs-CZ" sz="24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Tab. 16.1 Struktura platební bilance</a:t>
            </a:r>
            <a:endParaRPr lang="cs-CZ" altLang="cs-CZ" sz="2400" b="1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4/19</a:t>
            </a:r>
            <a:endParaRPr sz="1200" b="1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03829" y="365135"/>
            <a:ext cx="454980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altLang="cs-CZ" sz="3200" b="1" kern="1200" dirty="0">
                <a:solidFill>
                  <a:srgbClr val="FF0000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Vyrovnanost PB 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3" name="Arrow: Right 2"/>
          <p:cNvSpPr/>
          <p:nvPr/>
        </p:nvSpPr>
        <p:spPr>
          <a:xfrm>
            <a:off x="6738151" y="5051395"/>
            <a:ext cx="1669002" cy="8167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1"/>
          <a:srcRect t="-29524" r="5435" b="29524"/>
          <a:stretch>
            <a:fillRect/>
          </a:stretch>
        </p:blipFill>
        <p:spPr>
          <a:xfrm>
            <a:off x="0" y="-1482572"/>
            <a:ext cx="4634143" cy="74572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28" y="2689934"/>
            <a:ext cx="4429172" cy="22460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28" y="712706"/>
            <a:ext cx="4278252" cy="197722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714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Dílčí salda PB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104900"/>
            <a:ext cx="8688281" cy="5235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b="1" dirty="0"/>
              <a:t>Běžný účet (BÚ) </a:t>
            </a:r>
            <a:r>
              <a:rPr lang="cs-CZ" sz="2800" dirty="0"/>
              <a:t>zahrnuje dovoz a vývoz výrobků a služeb, výnosy a náklady spojené s mezinárodním pohybem kapitálu a pracovní síly a jednostranné mezinárodní transfery. </a:t>
            </a:r>
            <a:endParaRPr lang="cs-CZ" sz="2800" dirty="0"/>
          </a:p>
          <a:p>
            <a:pPr marL="450850" lvl="1" indent="-27813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§"/>
              <a:defRPr/>
            </a:pPr>
            <a:r>
              <a:rPr lang="cs-CZ" sz="2400" dirty="0"/>
              <a:t>Součástí BÚ jsou tyto podúčty:</a:t>
            </a:r>
            <a:endParaRPr lang="cs-CZ" sz="2400" dirty="0"/>
          </a:p>
          <a:p>
            <a:pPr marL="549275" lvl="2"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rabicPeriod"/>
              <a:defRPr/>
            </a:pPr>
            <a:r>
              <a:rPr lang="cs-CZ" sz="2000" b="1" dirty="0">
                <a:solidFill>
                  <a:srgbClr val="C00000"/>
                </a:solidFill>
              </a:rPr>
              <a:t>OBCHODNÍ BILANCE (OB) </a:t>
            </a:r>
            <a:endParaRPr lang="cs-CZ" sz="2000" b="1" dirty="0">
              <a:solidFill>
                <a:srgbClr val="C00000"/>
              </a:solidFill>
            </a:endParaRPr>
          </a:p>
          <a:p>
            <a:pPr marL="549275" lvl="2"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defRPr/>
            </a:pPr>
            <a:r>
              <a:rPr lang="cs-CZ" sz="2000" b="1" dirty="0"/>
              <a:t>pohyb zboží: dovoz a vývoz, členěna komoditně a teritoriálně.</a:t>
            </a:r>
            <a:endParaRPr lang="cs-CZ" sz="2000" b="1" dirty="0"/>
          </a:p>
          <a:p>
            <a:pPr marL="549275" lvl="2"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defRPr/>
            </a:pPr>
            <a:r>
              <a:rPr lang="cs-CZ" sz="2000" b="1" dirty="0">
                <a:solidFill>
                  <a:srgbClr val="FF0000"/>
                </a:solidFill>
              </a:rPr>
              <a:t>VÝVOZ </a:t>
            </a:r>
            <a:r>
              <a:rPr lang="cs-CZ" sz="2000" dirty="0"/>
              <a:t>= kreditní položka: za prodej zboží v zahraničí plynou do ekonomiky finanční prostředky; </a:t>
            </a:r>
            <a:r>
              <a:rPr lang="cs-CZ" sz="2000" b="1" dirty="0">
                <a:solidFill>
                  <a:srgbClr val="FF0000"/>
                </a:solidFill>
              </a:rPr>
              <a:t>DOVOZ </a:t>
            </a:r>
            <a:r>
              <a:rPr lang="cs-CZ" sz="2000" dirty="0"/>
              <a:t>= debetní položka. </a:t>
            </a:r>
            <a:endParaRPr lang="cs-CZ" sz="2000" dirty="0"/>
          </a:p>
          <a:p>
            <a:pPr marL="358775" lvl="2" indent="-2667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§"/>
              <a:defRPr/>
            </a:pPr>
            <a:r>
              <a:rPr lang="cs-CZ" sz="2000" b="1" dirty="0"/>
              <a:t>OB = rozdíl mezi EXPORTEM a IMPORTEM výrobků. </a:t>
            </a:r>
            <a:endParaRPr lang="cs-CZ" sz="2000" b="1" dirty="0"/>
          </a:p>
          <a:p>
            <a:pPr marL="549275" lvl="2"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lphaUcPeriod"/>
              <a:defRPr/>
            </a:pPr>
            <a:r>
              <a:rPr lang="cs-CZ" sz="2000" b="1" dirty="0"/>
              <a:t>PŘEBYTEK OB: </a:t>
            </a:r>
            <a:r>
              <a:rPr lang="cs-CZ" sz="2000" dirty="0"/>
              <a:t>export převyšuje import – daná země za dané období vyvezla více výrobků a zboží, než dovezla. </a:t>
            </a:r>
            <a:endParaRPr lang="cs-CZ" sz="2000" dirty="0"/>
          </a:p>
          <a:p>
            <a:pPr marL="549275" lvl="2"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lphaUcPeriod"/>
              <a:defRPr/>
            </a:pPr>
            <a:r>
              <a:rPr lang="cs-CZ" sz="2000" b="1" dirty="0"/>
              <a:t>DEFICIT (SCHODEK) OB: </a:t>
            </a:r>
            <a:r>
              <a:rPr lang="cs-CZ" sz="2000" dirty="0"/>
              <a:t>větší dovoz než vývoz.</a:t>
            </a:r>
            <a:endParaRPr lang="cs-CZ" sz="2000" dirty="0"/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endParaRPr lang="cs-CZ" altLang="cs-CZ" sz="2400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5/19</a:t>
            </a:r>
            <a:endParaRPr sz="1200" b="1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86673" y="240586"/>
            <a:ext cx="6933236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Dílčí salda PB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273216"/>
            <a:ext cx="8688281" cy="50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lvl="0"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rabicPeriod" startAt="2"/>
              <a:defRPr/>
            </a:pPr>
            <a:r>
              <a:rPr lang="cs-CZ" altLang="cs-CZ" sz="2000" b="1" kern="1200" dirty="0">
                <a:solidFill>
                  <a:srgbClr val="C00000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BILANCE SLUŽEB </a:t>
            </a:r>
            <a:endParaRPr lang="cs-CZ" altLang="cs-CZ" sz="2000" b="1" kern="1200" dirty="0">
              <a:solidFill>
                <a:srgbClr val="C00000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42900" lvl="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0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rozdíl mezi vyvezenými a dovezenými službami: </a:t>
            </a:r>
            <a:r>
              <a:rPr lang="cs-CZ" altLang="cs-CZ" sz="20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příjmy a výdaji za cestovní ruch, mezinárodní přepravu, finanční služby – např. pojištění, informační služby, platby za užívání patentů, hudby, filmů atd. </a:t>
            </a:r>
            <a:endParaRPr lang="cs-CZ" altLang="cs-CZ" sz="2000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lvl="0"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rabicPeriod" startAt="3"/>
              <a:defRPr/>
            </a:pPr>
            <a:r>
              <a:rPr lang="cs-CZ" altLang="cs-CZ" sz="2000" b="1" kern="1200" dirty="0">
                <a:solidFill>
                  <a:srgbClr val="C00000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BILANCE PRVOTNÍCH DŮCHODŮ </a:t>
            </a:r>
            <a:endParaRPr lang="cs-CZ" altLang="cs-CZ" sz="2000" b="1" kern="1200" dirty="0">
              <a:solidFill>
                <a:srgbClr val="C00000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0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rozdíl mezi platbami za používání kapitálu – výrobních faktorů.</a:t>
            </a:r>
            <a:r>
              <a:rPr lang="cs-CZ" altLang="cs-CZ" sz="20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endParaRPr lang="cs-CZ" altLang="cs-CZ" sz="2000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42900" lvl="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Ø"/>
              <a:defRPr/>
            </a:pPr>
            <a:r>
              <a:rPr lang="cs-CZ" altLang="cs-CZ" sz="20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Zahrnuje </a:t>
            </a:r>
            <a:r>
              <a:rPr lang="cs-CZ" altLang="cs-CZ" sz="20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výnosy domácích rezidentů z již uskutečněných investic v zahraničí </a:t>
            </a:r>
            <a:r>
              <a:rPr lang="cs-CZ" altLang="cs-CZ" sz="20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 </a:t>
            </a:r>
            <a:r>
              <a:rPr lang="cs-CZ" altLang="cs-CZ" sz="20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výnosy zahraničních rezidentů z investic v domácí ekonomice </a:t>
            </a:r>
            <a:r>
              <a:rPr lang="cs-CZ" altLang="cs-CZ" sz="20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(zisky, úroky, dividendy, renty…). </a:t>
            </a:r>
            <a:endParaRPr lang="cs-CZ" altLang="cs-CZ" sz="2000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42900" lvl="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Ø"/>
              <a:defRPr/>
            </a:pPr>
            <a:r>
              <a:rPr lang="cs-CZ" altLang="cs-CZ" sz="20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Zaznamenány </a:t>
            </a:r>
            <a:r>
              <a:rPr lang="cs-CZ" altLang="cs-CZ" sz="20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rovněž náhrady zaměstnanců: příjmy za jejich práci v zahraničí</a:t>
            </a:r>
            <a:r>
              <a:rPr lang="cs-CZ" altLang="cs-CZ" sz="20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za jejich </a:t>
            </a:r>
            <a:r>
              <a:rPr lang="cs-CZ" altLang="cs-CZ" sz="20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lidský kapitál. </a:t>
            </a:r>
            <a:endParaRPr lang="cs-CZ" altLang="cs-CZ" sz="2000" b="1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lvl="0"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rabicPeriod" startAt="4"/>
              <a:defRPr/>
            </a:pPr>
            <a:r>
              <a:rPr lang="cs-CZ" altLang="cs-CZ" sz="2000" b="1" kern="1200" dirty="0">
                <a:solidFill>
                  <a:srgbClr val="C00000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BILANCE DRUHOTNÝCH DŮCHODŮ </a:t>
            </a:r>
            <a:endParaRPr lang="cs-CZ" altLang="cs-CZ" sz="2000" b="1" kern="1200" dirty="0">
              <a:solidFill>
                <a:srgbClr val="C00000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indent="-45720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defRPr/>
            </a:pPr>
            <a:r>
              <a:rPr lang="cs-CZ" altLang="cs-CZ" sz="20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Zachycuje </a:t>
            </a:r>
            <a:r>
              <a:rPr lang="cs-CZ" altLang="cs-CZ" sz="20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jednostranné platby (transfery), </a:t>
            </a:r>
            <a:r>
              <a:rPr lang="cs-CZ" altLang="cs-CZ" sz="20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které nevedou k </a:t>
            </a:r>
            <a:r>
              <a:rPr lang="cs-CZ" altLang="cs-CZ" sz="20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tvorbě závazků </a:t>
            </a:r>
            <a:r>
              <a:rPr lang="cs-CZ" altLang="cs-CZ" sz="20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či </a:t>
            </a:r>
            <a:r>
              <a:rPr lang="cs-CZ" altLang="cs-CZ" sz="20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pohledávek</a:t>
            </a:r>
            <a:r>
              <a:rPr lang="cs-CZ" altLang="cs-CZ" sz="20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vůči </a:t>
            </a:r>
            <a:r>
              <a:rPr lang="cs-CZ" altLang="cs-CZ" sz="20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zahraničním subjektům: </a:t>
            </a:r>
            <a:endParaRPr lang="cs-CZ" altLang="cs-CZ" sz="2000" b="1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indent="-45720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Ø"/>
              <a:defRPr/>
            </a:pPr>
            <a:r>
              <a:rPr lang="cs-CZ" altLang="cs-CZ" sz="20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Daně z příjmu i majetku, pojistné plnění, dary, příspěvky, korekce související s penzemi, mezinárodní spolupráce (např. humanitární pomoc) a jiné transfery, za které nejsou požadovány žádné protislužby. </a:t>
            </a:r>
            <a:endParaRPr lang="cs-CZ" altLang="cs-CZ" sz="2000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endParaRPr lang="cs-CZ" altLang="cs-CZ" sz="2000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5/19</a:t>
            </a:r>
            <a:endParaRPr sz="1200" b="1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63119" y="240586"/>
            <a:ext cx="5968230" cy="864314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Dílčí salda PB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104900"/>
            <a:ext cx="8815602" cy="5235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62500" lnSpcReduction="20000"/>
          </a:bodyPr>
          <a:lstStyle/>
          <a:p>
            <a:pPr marL="514350" indent="-51435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rabicPeriod" startAt="5"/>
              <a:defRPr/>
            </a:pPr>
            <a:r>
              <a:rPr lang="cs-CZ" altLang="cs-CZ" sz="3800" b="1" kern="1200" dirty="0">
                <a:solidFill>
                  <a:srgbClr val="C00000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KAPITÁLOVÝ ÚČET</a:t>
            </a:r>
            <a:endParaRPr lang="cs-CZ" altLang="cs-CZ" sz="3800" b="1" kern="1200" dirty="0">
              <a:solidFill>
                <a:srgbClr val="C00000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b="1" dirty="0"/>
              <a:t>Méně významná položka </a:t>
            </a:r>
            <a:r>
              <a:rPr lang="cs-CZ" altLang="cs-CZ" sz="2800" b="1" dirty="0"/>
              <a:t>PB, </a:t>
            </a:r>
            <a:r>
              <a:rPr lang="cs-CZ" sz="2800" b="1" dirty="0"/>
              <a:t>zaznamenává </a:t>
            </a:r>
            <a:r>
              <a:rPr lang="cs-CZ" sz="2800" b="1" dirty="0">
                <a:solidFill>
                  <a:srgbClr val="FF0000"/>
                </a:solidFill>
              </a:rPr>
              <a:t>kapitálové transfery: </a:t>
            </a:r>
            <a:r>
              <a:rPr lang="cs-CZ" sz="2800" b="1" dirty="0"/>
              <a:t>převody nehmotných práv (patenty, licence, autorská práva a ochranné známky), převody majetku migrantů a odpuštění dluhů. </a:t>
            </a:r>
            <a:endParaRPr lang="cs-CZ" sz="2800" b="1" dirty="0"/>
          </a:p>
          <a:p>
            <a:pPr lvl="0" indent="-45720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Ø"/>
              <a:defRPr/>
            </a:pPr>
            <a:r>
              <a:rPr lang="cs-CZ" sz="2800" b="1" dirty="0"/>
              <a:t>také peněžní toky spojené se </a:t>
            </a:r>
            <a:r>
              <a:rPr lang="cs-CZ" sz="2800" b="1" dirty="0">
                <a:solidFill>
                  <a:srgbClr val="FF0000"/>
                </a:solidFill>
              </a:rPr>
              <a:t>strukturálními fondy EU </a:t>
            </a:r>
            <a:r>
              <a:rPr lang="cs-CZ" sz="2800" b="1" dirty="0"/>
              <a:t>a </a:t>
            </a:r>
            <a:r>
              <a:rPr lang="cs-CZ" sz="2800" b="1" dirty="0">
                <a:solidFill>
                  <a:srgbClr val="FF0000"/>
                </a:solidFill>
              </a:rPr>
              <a:t>obchodování s emisními povolenkami </a:t>
            </a:r>
            <a:r>
              <a:rPr lang="cs-CZ" sz="2800" b="1" dirty="0"/>
              <a:t>(v současnosti). </a:t>
            </a:r>
            <a:endParaRPr lang="cs-CZ" sz="2800" b="1" dirty="0"/>
          </a:p>
          <a:p>
            <a:pPr lvl="0" indent="-45720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Ø"/>
              <a:defRPr/>
            </a:pPr>
            <a:endParaRPr lang="cs-CZ" sz="3800" b="1" dirty="0"/>
          </a:p>
          <a:p>
            <a:pPr marL="514350" indent="-51435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rabicPeriod" startAt="6"/>
              <a:defRPr/>
            </a:pPr>
            <a:r>
              <a:rPr lang="cs-CZ" altLang="cs-CZ" sz="3800" b="1" kern="1200" dirty="0">
                <a:solidFill>
                  <a:srgbClr val="C00000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FINANČNÍ ÚČET</a:t>
            </a:r>
            <a:endParaRPr lang="cs-CZ" altLang="cs-CZ" sz="3800" b="1" kern="1200" dirty="0">
              <a:solidFill>
                <a:srgbClr val="C00000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42900" lvl="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b="1" dirty="0"/>
              <a:t>Bilance na FÚ: čistá změna finančních aktiv a závazků rezidentů v zahraničí a nerezidentů v domácí ekonomice (tj. jejich zvýšení či snížení). </a:t>
            </a:r>
            <a:endParaRPr lang="cs-CZ" sz="2800" b="1" dirty="0"/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b="1" dirty="0"/>
              <a:t>Jednotlivé položky FÚ: zachycují změny stavu </a:t>
            </a:r>
            <a:r>
              <a:rPr lang="cs-CZ" sz="2800" b="1" dirty="0">
                <a:solidFill>
                  <a:srgbClr val="FF0000"/>
                </a:solidFill>
              </a:rPr>
              <a:t>mezinárodního vlastnictví aktiv a pasiv: </a:t>
            </a:r>
            <a:endParaRPr lang="cs-CZ" sz="2800" b="1" dirty="0">
              <a:solidFill>
                <a:srgbClr val="FF0000"/>
              </a:solidFill>
            </a:endParaRPr>
          </a:p>
          <a:p>
            <a:pPr lvl="0"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ü"/>
              <a:defRPr/>
            </a:pPr>
            <a:r>
              <a:rPr lang="cs-CZ" sz="2800" b="1" dirty="0"/>
              <a:t>Vlastníci: jednotlivci, podniky, vládní instituce či CB. </a:t>
            </a:r>
            <a:endParaRPr lang="cs-CZ" sz="2800" b="1" dirty="0"/>
          </a:p>
          <a:p>
            <a:pPr lvl="0" indent="-45720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Char char="ü"/>
              <a:defRPr/>
            </a:pPr>
            <a:r>
              <a:rPr lang="cs-CZ" sz="2800" b="1" dirty="0"/>
              <a:t>Aktiva: cenné papíry (akcie či dluhopisy), komodity jako zlato či rezervní měny nebo přímé zahraniční investice. </a:t>
            </a:r>
            <a:endParaRPr lang="cs-CZ" sz="2800" b="1" dirty="0"/>
          </a:p>
          <a:p>
            <a:pPr marL="342900" lvl="0" algn="just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b="1" dirty="0"/>
              <a:t>FÚ zachycuje skrze </a:t>
            </a:r>
            <a:r>
              <a:rPr lang="cs-CZ" sz="2800" b="1" dirty="0">
                <a:solidFill>
                  <a:srgbClr val="FF0000"/>
                </a:solidFill>
              </a:rPr>
              <a:t>změny stavových veličin pohyb mezinárodního finančního kapitálu; </a:t>
            </a:r>
            <a:r>
              <a:rPr lang="cs-CZ" sz="2800" b="1" dirty="0"/>
              <a:t>ukazuje finanční propojení ekonomiky s okolním světem. </a:t>
            </a:r>
            <a:endParaRPr lang="cs-CZ" sz="2800" b="1" dirty="0"/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800" b="1" dirty="0"/>
              <a:t>Finanční kapitál a jeho změny – rozlišeny na </a:t>
            </a:r>
            <a:r>
              <a:rPr lang="cs-CZ" sz="2800" b="1" dirty="0">
                <a:highlight>
                  <a:srgbClr val="FFFF00"/>
                </a:highlight>
              </a:rPr>
              <a:t>a) investice: přímé, portfoliové a ostatní, b) finanční deriváty a c) rezervní aktiva. </a:t>
            </a:r>
            <a:endParaRPr lang="cs-CZ" sz="2800" b="1" dirty="0">
              <a:highlight>
                <a:srgbClr val="FFFF00"/>
              </a:highlight>
            </a:endParaRP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endParaRPr lang="cs-CZ" sz="28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6/19</a:t>
            </a:r>
            <a:endParaRPr sz="1200" b="1" dirty="0">
              <a:solidFill>
                <a:srgbClr val="FF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/>
      </p:transition>
    </mc:Choice>
    <mc:Fallback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15000</Words>
  <Application>WPS Presentation</Application>
  <PresentationFormat>On-screen Show (4:3)</PresentationFormat>
  <Paragraphs>307</Paragraphs>
  <Slides>26</Slides>
  <Notes>28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38" baseType="lpstr">
      <vt:lpstr>Arial</vt:lpstr>
      <vt:lpstr>SimSun</vt:lpstr>
      <vt:lpstr>Wingdings</vt:lpstr>
      <vt:lpstr>Arial</vt:lpstr>
      <vt:lpstr>Calibri</vt:lpstr>
      <vt:lpstr>Times New Roman</vt:lpstr>
      <vt:lpstr>Calibri</vt:lpstr>
      <vt:lpstr>Consolas</vt:lpstr>
      <vt:lpstr>Microsoft YaHei</vt:lpstr>
      <vt:lpstr>Arial Unicode MS</vt:lpstr>
      <vt:lpstr>Wingdings</vt:lpstr>
      <vt:lpstr>Office Theme</vt:lpstr>
      <vt:lpstr>Makroekonomie Platební bilance a zahraniční dluh XMAK</vt:lpstr>
      <vt:lpstr>Platební bilance (PB)</vt:lpstr>
      <vt:lpstr>Platební bilance (PB)</vt:lpstr>
      <vt:lpstr>PowerPoint 演示文稿</vt:lpstr>
      <vt:lpstr>PowerPoint 演示文稿</vt:lpstr>
      <vt:lpstr>PowerPoint 演示文稿</vt:lpstr>
      <vt:lpstr>Dílčí salda PB</vt:lpstr>
      <vt:lpstr>Dílčí salda PB</vt:lpstr>
      <vt:lpstr>Dílčí salda PB</vt:lpstr>
      <vt:lpstr>FINANČNÍ ÚČET</vt:lpstr>
      <vt:lpstr>FINANČNÍ ÚČET</vt:lpstr>
      <vt:lpstr>FINANČNÍ ÚČET</vt:lpstr>
      <vt:lpstr>FINANČNÍ ÚČET</vt:lpstr>
      <vt:lpstr>FINANČNÍ ÚČET</vt:lpstr>
      <vt:lpstr>Platební bilance</vt:lpstr>
      <vt:lpstr>Platební bilance jako celek</vt:lpstr>
      <vt:lpstr>Kumulativní salda PB</vt:lpstr>
      <vt:lpstr>Kumulativní salda PB</vt:lpstr>
      <vt:lpstr>Kumulativní salda PB</vt:lpstr>
      <vt:lpstr>Investiční pozice a zahraniční zadluženost</vt:lpstr>
      <vt:lpstr>Investiční pozice a zahraniční zadluženost</vt:lpstr>
      <vt:lpstr>Zahraniční dluh</vt:lpstr>
      <vt:lpstr>Vývoj platební bilance – 4. čtvrtletí 2023 </vt:lpstr>
      <vt:lpstr>PowerPoint 演示文稿</vt:lpstr>
      <vt:lpstr>PowerPoint 演示文稿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Magdaléna Drastichová</cp:lastModifiedBy>
  <cp:revision>142</cp:revision>
  <dcterms:created xsi:type="dcterms:W3CDTF">2024-03-29T21:33:00Z</dcterms:created>
  <dcterms:modified xsi:type="dcterms:W3CDTF">2024-05-02T13:49:47Z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2FFC35A82CE24881AF66B1AAD7F0BDCF_13</vt:lpwstr>
  </property>
  <property fmtid="{D5CDD505-2E9C-101B-9397-08002B2CF9AE}" pid="3" name="KSOProductBuildVer">
    <vt:lpwstr>1033-12.2.0.16909</vt:lpwstr>
  </property>
</Properties>
</file>