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autoCompressPictures="0">
  <p:sldMasterIdLst>
    <p:sldMasterId id="2147483648" r:id="rId1"/>
  </p:sldMasterIdLst>
  <p:notesMasterIdLst>
    <p:notesMasterId r:id="rId41"/>
  </p:notesMasterIdLst>
  <p:sldIdLst>
    <p:sldId id="256" r:id="rId2"/>
    <p:sldId id="257" r:id="rId3"/>
    <p:sldId id="421" r:id="rId4"/>
    <p:sldId id="413" r:id="rId5"/>
    <p:sldId id="417" r:id="rId6"/>
    <p:sldId id="436" r:id="rId7"/>
    <p:sldId id="437" r:id="rId8"/>
    <p:sldId id="418" r:id="rId9"/>
    <p:sldId id="419" r:id="rId10"/>
    <p:sldId id="420" r:id="rId11"/>
    <p:sldId id="424" r:id="rId12"/>
    <p:sldId id="438" r:id="rId13"/>
    <p:sldId id="425" r:id="rId14"/>
    <p:sldId id="439" r:id="rId15"/>
    <p:sldId id="440" r:id="rId16"/>
    <p:sldId id="426" r:id="rId17"/>
    <p:sldId id="427" r:id="rId18"/>
    <p:sldId id="428" r:id="rId19"/>
    <p:sldId id="429" r:id="rId20"/>
    <p:sldId id="430" r:id="rId21"/>
    <p:sldId id="441" r:id="rId22"/>
    <p:sldId id="442" r:id="rId23"/>
    <p:sldId id="443" r:id="rId24"/>
    <p:sldId id="432" r:id="rId25"/>
    <p:sldId id="433" r:id="rId26"/>
    <p:sldId id="444" r:id="rId27"/>
    <p:sldId id="445" r:id="rId28"/>
    <p:sldId id="447" r:id="rId29"/>
    <p:sldId id="446" r:id="rId30"/>
    <p:sldId id="448" r:id="rId31"/>
    <p:sldId id="449" r:id="rId32"/>
    <p:sldId id="450" r:id="rId33"/>
    <p:sldId id="453" r:id="rId34"/>
    <p:sldId id="454" r:id="rId35"/>
    <p:sldId id="434" r:id="rId36"/>
    <p:sldId id="451" r:id="rId37"/>
    <p:sldId id="452" r:id="rId38"/>
    <p:sldId id="435" r:id="rId39"/>
    <p:sldId id="361" r:id="rId40"/>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7684" autoAdjust="0"/>
  </p:normalViewPr>
  <p:slideViewPr>
    <p:cSldViewPr snapToGrid="0" showGuides="1">
      <p:cViewPr varScale="1">
        <p:scale>
          <a:sx n="61" d="100"/>
          <a:sy n="61" d="100"/>
        </p:scale>
        <p:origin x="2002"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marR="0" lvl="1"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marR="0" lvl="1"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marL="914400" marR="0" lvl="1" indent="-228600" algn="l"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L="1371600" marR="0" lvl="2" indent="-228600" algn="l"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L="1828800" marR="0" lvl="3" indent="-228600" algn="l"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L="2286000" marR="0" lvl="4" indent="-228600" algn="l"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L="2743200" marR="0" lvl="5" indent="-228600" algn="l"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L="3200400" marR="0" lvl="6" indent="-228600" algn="l"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L="3657600" marR="0" lvl="7" indent="-228600" algn="l"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L="4114800" marR="0" lvl="8" indent="-228600" algn="l"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marR="0" lvl="1"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cs-CZ" sz="1200" b="0" i="0" u="none" strike="noStrike" cap="none">
                <a:solidFill>
                  <a:schemeClr val="dk1"/>
                </a:solidFill>
                <a:latin typeface="Calibri" panose="020F0502020204030204"/>
                <a:ea typeface="Calibri" panose="020F0502020204030204"/>
                <a:cs typeface="Calibri" panose="020F0502020204030204"/>
                <a:sym typeface="Calibri" panose="020F0502020204030204"/>
              </a:rPr>
              <a:t>‹#›</a:t>
            </a:fld>
            <a:endParaRPr sz="1200" b="0" i="0" u="none" strike="noStrike" cap="none">
              <a:solidFill>
                <a:schemeClr val="dk1"/>
              </a:solidFill>
              <a:latin typeface="Calibri" panose="020F0502020204030204"/>
              <a:ea typeface="Calibri" panose="020F0502020204030204"/>
              <a:cs typeface="Calibri" panose="020F0502020204030204"/>
              <a:sym typeface="Calibri" panose="020F0502020204030204"/>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7" name="Google Shape;87;p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cs-CZ"/>
              <a:t>1</a:t>
            </a:fld>
            <a:endParaRPr lang="cs-CZ"/>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cs-CZ" dirty="0"/>
              <a:t>1. </a:t>
            </a:r>
            <a:r>
              <a:rPr lang="en-GB" dirty="0" err="1"/>
              <a:t>Změny</a:t>
            </a:r>
            <a:r>
              <a:rPr lang="en-GB" dirty="0"/>
              <a:t> </a:t>
            </a:r>
            <a:r>
              <a:rPr lang="en-GB" dirty="0" err="1"/>
              <a:t>úrokových</a:t>
            </a:r>
            <a:r>
              <a:rPr lang="en-GB" dirty="0"/>
              <a:t> </a:t>
            </a:r>
            <a:r>
              <a:rPr lang="en-GB" dirty="0" err="1"/>
              <a:t>sazeb</a:t>
            </a:r>
            <a:r>
              <a:rPr lang="en-GB" dirty="0"/>
              <a:t> V </a:t>
            </a:r>
            <a:r>
              <a:rPr lang="en-GB" dirty="0" err="1"/>
              <a:t>dnešním</a:t>
            </a:r>
            <a:r>
              <a:rPr lang="en-GB" dirty="0"/>
              <a:t> </a:t>
            </a:r>
            <a:r>
              <a:rPr lang="en-GB" dirty="0" err="1"/>
              <a:t>světě</a:t>
            </a:r>
            <a:r>
              <a:rPr lang="en-GB" dirty="0"/>
              <a:t>, </a:t>
            </a:r>
            <a:r>
              <a:rPr lang="en-GB" dirty="0" err="1"/>
              <a:t>kdy</a:t>
            </a:r>
            <a:r>
              <a:rPr lang="en-GB" dirty="0"/>
              <a:t> </a:t>
            </a:r>
            <a:r>
              <a:rPr lang="en-GB" dirty="0" err="1"/>
              <a:t>přesun</a:t>
            </a:r>
            <a:r>
              <a:rPr lang="en-GB" dirty="0"/>
              <a:t> </a:t>
            </a:r>
            <a:r>
              <a:rPr lang="en-GB" dirty="0" err="1"/>
              <a:t>finančního</a:t>
            </a:r>
            <a:r>
              <a:rPr lang="en-GB" dirty="0"/>
              <a:t> </a:t>
            </a:r>
            <a:r>
              <a:rPr lang="en-GB" dirty="0" err="1"/>
              <a:t>kapitálu</a:t>
            </a:r>
            <a:r>
              <a:rPr lang="en-GB" dirty="0"/>
              <a:t> z </a:t>
            </a:r>
            <a:r>
              <a:rPr lang="en-GB" dirty="0" err="1"/>
              <a:t>jedné</a:t>
            </a:r>
            <a:r>
              <a:rPr lang="en-GB" dirty="0"/>
              <a:t> </a:t>
            </a:r>
            <a:r>
              <a:rPr lang="en-GB" dirty="0" err="1"/>
              <a:t>země</a:t>
            </a:r>
            <a:r>
              <a:rPr lang="en-GB" dirty="0"/>
              <a:t> do </a:t>
            </a:r>
            <a:r>
              <a:rPr lang="en-GB" dirty="0" err="1"/>
              <a:t>jiné</a:t>
            </a:r>
            <a:r>
              <a:rPr lang="en-GB" dirty="0"/>
              <a:t> </a:t>
            </a:r>
            <a:r>
              <a:rPr lang="en-GB" dirty="0" err="1"/>
              <a:t>není</a:t>
            </a:r>
            <a:r>
              <a:rPr lang="en-GB" dirty="0"/>
              <a:t> </a:t>
            </a:r>
            <a:r>
              <a:rPr lang="en-GB" dirty="0" err="1"/>
              <a:t>zpravidla</a:t>
            </a:r>
            <a:r>
              <a:rPr lang="en-GB" dirty="0"/>
              <a:t> </a:t>
            </a:r>
            <a:r>
              <a:rPr lang="en-GB" dirty="0" err="1"/>
              <a:t>omezen</a:t>
            </a:r>
            <a:r>
              <a:rPr lang="en-GB" dirty="0"/>
              <a:t>, </a:t>
            </a:r>
            <a:r>
              <a:rPr lang="en-GB" dirty="0" err="1"/>
              <a:t>hrají</a:t>
            </a:r>
            <a:r>
              <a:rPr lang="en-GB" dirty="0"/>
              <a:t> </a:t>
            </a:r>
            <a:r>
              <a:rPr lang="en-GB" dirty="0" err="1"/>
              <a:t>úrokové</a:t>
            </a:r>
            <a:r>
              <a:rPr lang="en-GB" dirty="0"/>
              <a:t> </a:t>
            </a:r>
            <a:r>
              <a:rPr lang="en-GB" dirty="0" err="1"/>
              <a:t>sazby</a:t>
            </a:r>
            <a:r>
              <a:rPr lang="en-GB" dirty="0"/>
              <a:t> </a:t>
            </a:r>
            <a:r>
              <a:rPr lang="en-GB" dirty="0" err="1"/>
              <a:t>klíčovou</a:t>
            </a:r>
            <a:r>
              <a:rPr lang="en-GB" dirty="0"/>
              <a:t> </a:t>
            </a:r>
            <a:r>
              <a:rPr lang="en-GB" dirty="0" err="1"/>
              <a:t>roli</a:t>
            </a:r>
            <a:r>
              <a:rPr lang="en-GB" dirty="0"/>
              <a:t>. </a:t>
            </a:r>
            <a:r>
              <a:rPr lang="en-GB" dirty="0" err="1"/>
              <a:t>Důležitý</a:t>
            </a:r>
            <a:r>
              <a:rPr lang="en-GB" dirty="0"/>
              <a:t> je </a:t>
            </a:r>
            <a:r>
              <a:rPr lang="en-GB" dirty="0" err="1"/>
              <a:t>přitom</a:t>
            </a:r>
            <a:r>
              <a:rPr lang="en-GB" dirty="0"/>
              <a:t> </a:t>
            </a:r>
            <a:r>
              <a:rPr lang="en-GB" dirty="0" err="1"/>
              <a:t>úrokový</a:t>
            </a:r>
            <a:r>
              <a:rPr lang="en-GB" dirty="0"/>
              <a:t> </a:t>
            </a:r>
            <a:r>
              <a:rPr lang="en-GB" dirty="0" err="1"/>
              <a:t>diferenciál</a:t>
            </a:r>
            <a:r>
              <a:rPr lang="en-GB" dirty="0"/>
              <a:t>, se </a:t>
            </a:r>
            <a:r>
              <a:rPr lang="en-GB" dirty="0" err="1"/>
              <a:t>kterým</a:t>
            </a:r>
            <a:r>
              <a:rPr lang="en-GB" dirty="0"/>
              <a:t> </a:t>
            </a:r>
            <a:r>
              <a:rPr lang="en-GB" dirty="0" err="1"/>
              <a:t>jsme</a:t>
            </a:r>
            <a:r>
              <a:rPr lang="en-GB" dirty="0"/>
              <a:t> se </a:t>
            </a:r>
            <a:r>
              <a:rPr lang="en-GB" dirty="0" err="1"/>
              <a:t>již</a:t>
            </a:r>
            <a:r>
              <a:rPr lang="en-GB" dirty="0"/>
              <a:t> </a:t>
            </a:r>
            <a:r>
              <a:rPr lang="en-GB" dirty="0" err="1"/>
              <a:t>setkali</a:t>
            </a:r>
            <a:r>
              <a:rPr lang="en-GB" dirty="0"/>
              <a:t> v </a:t>
            </a:r>
            <a:r>
              <a:rPr lang="en-GB" dirty="0" err="1"/>
              <a:t>kapitole</a:t>
            </a:r>
            <a:r>
              <a:rPr lang="en-GB" dirty="0"/>
              <a:t> o </a:t>
            </a:r>
            <a:r>
              <a:rPr lang="en-GB" dirty="0" err="1"/>
              <a:t>penězích</a:t>
            </a:r>
            <a:r>
              <a:rPr lang="en-GB" dirty="0"/>
              <a:t> a </a:t>
            </a:r>
            <a:r>
              <a:rPr lang="en-GB" dirty="0" err="1"/>
              <a:t>který</a:t>
            </a:r>
            <a:r>
              <a:rPr lang="en-GB" dirty="0"/>
              <a:t> je </a:t>
            </a:r>
            <a:r>
              <a:rPr lang="en-GB" dirty="0" err="1"/>
              <a:t>dán</a:t>
            </a:r>
            <a:r>
              <a:rPr lang="en-GB" dirty="0"/>
              <a:t> </a:t>
            </a:r>
            <a:r>
              <a:rPr lang="en-GB" dirty="0" err="1"/>
              <a:t>rozdílem</a:t>
            </a:r>
            <a:r>
              <a:rPr lang="en-GB" dirty="0"/>
              <a:t> </a:t>
            </a:r>
            <a:r>
              <a:rPr lang="en-GB" dirty="0" err="1"/>
              <a:t>mezi</a:t>
            </a:r>
            <a:r>
              <a:rPr lang="en-GB" dirty="0"/>
              <a:t> </a:t>
            </a:r>
            <a:r>
              <a:rPr lang="en-GB" dirty="0" err="1"/>
              <a:t>úrokovou</a:t>
            </a:r>
            <a:r>
              <a:rPr lang="en-GB" dirty="0"/>
              <a:t> </a:t>
            </a:r>
            <a:r>
              <a:rPr lang="en-GB" dirty="0" err="1"/>
              <a:t>mírou</a:t>
            </a:r>
            <a:r>
              <a:rPr lang="en-GB" dirty="0"/>
              <a:t> v </a:t>
            </a:r>
            <a:r>
              <a:rPr lang="en-GB" dirty="0" err="1"/>
              <a:t>tuzemsku</a:t>
            </a:r>
            <a:r>
              <a:rPr lang="en-GB" dirty="0"/>
              <a:t> a v </a:t>
            </a:r>
            <a:r>
              <a:rPr lang="en-GB" dirty="0" err="1"/>
              <a:t>zahraničí</a:t>
            </a:r>
            <a:r>
              <a:rPr lang="en-GB" dirty="0"/>
              <a:t>. </a:t>
            </a:r>
            <a:r>
              <a:rPr lang="en-GB" dirty="0" err="1"/>
              <a:t>Investoři</a:t>
            </a:r>
            <a:r>
              <a:rPr lang="en-GB" dirty="0"/>
              <a:t> </a:t>
            </a:r>
            <a:r>
              <a:rPr lang="en-GB" dirty="0" err="1"/>
              <a:t>budou</a:t>
            </a:r>
            <a:r>
              <a:rPr lang="en-GB" dirty="0"/>
              <a:t> </a:t>
            </a:r>
            <a:r>
              <a:rPr lang="en-GB" dirty="0" err="1"/>
              <a:t>hledat</a:t>
            </a:r>
            <a:r>
              <a:rPr lang="en-GB" dirty="0"/>
              <a:t> </a:t>
            </a:r>
            <a:r>
              <a:rPr lang="en-GB" dirty="0" err="1"/>
              <a:t>vždy</a:t>
            </a:r>
            <a:r>
              <a:rPr lang="en-GB" dirty="0"/>
              <a:t> </a:t>
            </a:r>
            <a:r>
              <a:rPr lang="en-GB" dirty="0" err="1"/>
              <a:t>vyšší</a:t>
            </a:r>
            <a:r>
              <a:rPr lang="en-GB" dirty="0"/>
              <a:t> </a:t>
            </a:r>
            <a:r>
              <a:rPr lang="en-GB" dirty="0" err="1"/>
              <a:t>výnos</a:t>
            </a:r>
            <a:r>
              <a:rPr lang="en-GB" dirty="0"/>
              <a:t> </a:t>
            </a:r>
            <a:r>
              <a:rPr lang="en-GB" dirty="0" err="1"/>
              <a:t>při</a:t>
            </a:r>
            <a:r>
              <a:rPr lang="en-GB" dirty="0"/>
              <a:t> </a:t>
            </a:r>
            <a:r>
              <a:rPr lang="en-GB" dirty="0" err="1"/>
              <a:t>dané</a:t>
            </a:r>
            <a:r>
              <a:rPr lang="en-GB" dirty="0"/>
              <a:t> </a:t>
            </a:r>
            <a:r>
              <a:rPr lang="en-GB" dirty="0" err="1"/>
              <a:t>míře</a:t>
            </a:r>
            <a:r>
              <a:rPr lang="en-GB" dirty="0"/>
              <a:t> </a:t>
            </a:r>
            <a:r>
              <a:rPr lang="en-GB" dirty="0" err="1"/>
              <a:t>rizika</a:t>
            </a:r>
            <a:r>
              <a:rPr lang="en-GB" dirty="0"/>
              <a:t>, a </a:t>
            </a:r>
            <a:r>
              <a:rPr lang="en-GB" dirty="0" err="1"/>
              <a:t>tudíž</a:t>
            </a:r>
            <a:r>
              <a:rPr lang="en-GB" dirty="0"/>
              <a:t> </a:t>
            </a:r>
            <a:r>
              <a:rPr lang="en-GB" dirty="0" err="1"/>
              <a:t>budou</a:t>
            </a:r>
            <a:r>
              <a:rPr lang="en-GB" dirty="0"/>
              <a:t> </a:t>
            </a:r>
            <a:r>
              <a:rPr lang="en-GB" dirty="0" err="1"/>
              <a:t>mít</a:t>
            </a:r>
            <a:r>
              <a:rPr lang="en-GB" dirty="0"/>
              <a:t> </a:t>
            </a:r>
            <a:r>
              <a:rPr lang="en-GB" dirty="0" err="1"/>
              <a:t>snahu</a:t>
            </a:r>
            <a:r>
              <a:rPr lang="en-GB" dirty="0"/>
              <a:t> </a:t>
            </a:r>
            <a:r>
              <a:rPr lang="en-GB" dirty="0" err="1"/>
              <a:t>přesunovat</a:t>
            </a:r>
            <a:r>
              <a:rPr lang="en-GB" dirty="0"/>
              <a:t> </a:t>
            </a:r>
            <a:r>
              <a:rPr lang="en-GB" dirty="0" err="1"/>
              <a:t>kapitál</a:t>
            </a:r>
            <a:r>
              <a:rPr lang="en-GB" dirty="0"/>
              <a:t> tam, </a:t>
            </a:r>
            <a:r>
              <a:rPr lang="en-GB" dirty="0" err="1"/>
              <a:t>kde</a:t>
            </a:r>
            <a:r>
              <a:rPr lang="en-GB" dirty="0"/>
              <a:t> </a:t>
            </a:r>
            <a:r>
              <a:rPr lang="en-GB" dirty="0" err="1"/>
              <a:t>úrokové</a:t>
            </a:r>
            <a:r>
              <a:rPr lang="en-GB" dirty="0"/>
              <a:t> </a:t>
            </a:r>
            <a:r>
              <a:rPr lang="en-GB" dirty="0" err="1"/>
              <a:t>sazby</a:t>
            </a:r>
            <a:r>
              <a:rPr lang="en-GB" dirty="0"/>
              <a:t> </a:t>
            </a:r>
            <a:r>
              <a:rPr lang="en-GB" dirty="0" err="1"/>
              <a:t>vzrostou</a:t>
            </a:r>
            <a:r>
              <a:rPr lang="en-GB" dirty="0"/>
              <a:t>. </a:t>
            </a:r>
            <a:r>
              <a:rPr lang="en-GB" dirty="0" err="1"/>
              <a:t>Pokud</a:t>
            </a:r>
            <a:r>
              <a:rPr lang="en-GB" dirty="0"/>
              <a:t> </a:t>
            </a:r>
            <a:r>
              <a:rPr lang="en-GB" dirty="0" err="1"/>
              <a:t>dojde</a:t>
            </a:r>
            <a:r>
              <a:rPr lang="en-GB" dirty="0"/>
              <a:t> k </a:t>
            </a:r>
            <a:r>
              <a:rPr lang="en-GB" dirty="0" err="1"/>
              <a:t>růstu</a:t>
            </a:r>
            <a:r>
              <a:rPr lang="en-GB" dirty="0"/>
              <a:t> </a:t>
            </a:r>
            <a:r>
              <a:rPr lang="en-GB" dirty="0" err="1"/>
              <a:t>úrokových</a:t>
            </a:r>
            <a:r>
              <a:rPr lang="en-GB" dirty="0"/>
              <a:t> </a:t>
            </a:r>
            <a:r>
              <a:rPr lang="en-GB" dirty="0" err="1"/>
              <a:t>sazeb</a:t>
            </a:r>
            <a:r>
              <a:rPr lang="en-GB" dirty="0"/>
              <a:t> v </a:t>
            </a:r>
            <a:r>
              <a:rPr lang="en-GB" dirty="0" err="1"/>
              <a:t>eurozóně</a:t>
            </a:r>
            <a:r>
              <a:rPr lang="en-GB" dirty="0"/>
              <a:t> (</a:t>
            </a:r>
            <a:r>
              <a:rPr lang="en-GB" dirty="0" err="1"/>
              <a:t>země</a:t>
            </a:r>
            <a:r>
              <a:rPr lang="en-GB" dirty="0"/>
              <a:t>, </a:t>
            </a:r>
            <a:r>
              <a:rPr lang="en-GB" dirty="0" err="1"/>
              <a:t>které</a:t>
            </a:r>
            <a:r>
              <a:rPr lang="en-GB" dirty="0"/>
              <a:t> </a:t>
            </a:r>
            <a:r>
              <a:rPr lang="en-GB" dirty="0" err="1"/>
              <a:t>mají</a:t>
            </a:r>
            <a:r>
              <a:rPr lang="en-GB" dirty="0"/>
              <a:t> </a:t>
            </a:r>
            <a:r>
              <a:rPr lang="en-GB" dirty="0" err="1"/>
              <a:t>společnou</a:t>
            </a:r>
            <a:r>
              <a:rPr lang="en-GB" dirty="0"/>
              <a:t> </a:t>
            </a:r>
            <a:r>
              <a:rPr lang="en-GB" dirty="0" err="1"/>
              <a:t>evropskou</a:t>
            </a:r>
            <a:r>
              <a:rPr lang="en-GB" dirty="0"/>
              <a:t> </a:t>
            </a:r>
            <a:r>
              <a:rPr lang="en-GB" dirty="0" err="1"/>
              <a:t>měnu</a:t>
            </a:r>
            <a:r>
              <a:rPr lang="en-GB" dirty="0"/>
              <a:t> euro), </a:t>
            </a:r>
            <a:r>
              <a:rPr lang="en-GB" dirty="0" err="1"/>
              <a:t>zatímco</a:t>
            </a:r>
            <a:r>
              <a:rPr lang="en-GB" dirty="0"/>
              <a:t> </a:t>
            </a:r>
            <a:r>
              <a:rPr lang="en-GB" dirty="0" err="1"/>
              <a:t>české</a:t>
            </a:r>
            <a:r>
              <a:rPr lang="en-GB" dirty="0"/>
              <a:t> </a:t>
            </a:r>
            <a:r>
              <a:rPr lang="en-GB" dirty="0" err="1"/>
              <a:t>úrokové</a:t>
            </a:r>
            <a:r>
              <a:rPr lang="en-GB" dirty="0"/>
              <a:t> </a:t>
            </a:r>
            <a:r>
              <a:rPr lang="en-GB" dirty="0" err="1"/>
              <a:t>sazby</a:t>
            </a:r>
            <a:r>
              <a:rPr lang="en-GB" dirty="0"/>
              <a:t> </a:t>
            </a:r>
            <a:r>
              <a:rPr lang="en-GB" dirty="0" err="1"/>
              <a:t>zůstanou</a:t>
            </a:r>
            <a:r>
              <a:rPr lang="en-GB" dirty="0"/>
              <a:t> </a:t>
            </a:r>
            <a:r>
              <a:rPr lang="en-GB" dirty="0" err="1"/>
              <a:t>na</a:t>
            </a:r>
            <a:r>
              <a:rPr lang="en-GB" dirty="0"/>
              <a:t> </a:t>
            </a:r>
            <a:r>
              <a:rPr lang="en-GB" dirty="0" err="1"/>
              <a:t>stejné</a:t>
            </a:r>
            <a:r>
              <a:rPr lang="en-GB" dirty="0"/>
              <a:t> </a:t>
            </a:r>
            <a:r>
              <a:rPr lang="en-GB" dirty="0" err="1"/>
              <a:t>úrovni</a:t>
            </a:r>
            <a:r>
              <a:rPr lang="en-GB" dirty="0"/>
              <a:t>, </a:t>
            </a:r>
            <a:r>
              <a:rPr lang="en-GB" dirty="0" err="1"/>
              <a:t>potom</a:t>
            </a:r>
            <a:r>
              <a:rPr lang="en-GB" dirty="0"/>
              <a:t> </a:t>
            </a:r>
            <a:r>
              <a:rPr lang="en-GB" dirty="0" err="1"/>
              <a:t>budou</a:t>
            </a:r>
            <a:r>
              <a:rPr lang="en-GB" dirty="0"/>
              <a:t> </a:t>
            </a:r>
            <a:r>
              <a:rPr lang="en-GB" dirty="0" err="1"/>
              <a:t>investoři</a:t>
            </a:r>
            <a:r>
              <a:rPr lang="en-GB" dirty="0"/>
              <a:t> </a:t>
            </a:r>
            <a:r>
              <a:rPr lang="en-GB" dirty="0" err="1"/>
              <a:t>přesouvat</a:t>
            </a:r>
            <a:r>
              <a:rPr lang="en-GB" dirty="0"/>
              <a:t> </a:t>
            </a:r>
            <a:r>
              <a:rPr lang="en-GB" dirty="0" err="1"/>
              <a:t>svá</a:t>
            </a:r>
            <a:r>
              <a:rPr lang="en-GB" dirty="0"/>
              <a:t> </a:t>
            </a:r>
            <a:r>
              <a:rPr lang="en-GB" dirty="0" err="1"/>
              <a:t>aktiva</a:t>
            </a:r>
            <a:r>
              <a:rPr lang="en-GB" dirty="0"/>
              <a:t> do </a:t>
            </a:r>
            <a:r>
              <a:rPr lang="en-GB" dirty="0" err="1"/>
              <a:t>eurozóny</a:t>
            </a:r>
            <a:r>
              <a:rPr lang="en-GB" dirty="0"/>
              <a:t> a </a:t>
            </a:r>
            <a:r>
              <a:rPr lang="en-GB" dirty="0" err="1"/>
              <a:t>tím</a:t>
            </a:r>
            <a:r>
              <a:rPr lang="en-GB" dirty="0"/>
              <a:t> </a:t>
            </a:r>
            <a:r>
              <a:rPr lang="en-GB" dirty="0" err="1"/>
              <a:t>vzroste</a:t>
            </a:r>
            <a:r>
              <a:rPr lang="en-GB" dirty="0"/>
              <a:t> </a:t>
            </a:r>
            <a:r>
              <a:rPr lang="en-GB" dirty="0" err="1"/>
              <a:t>poptávka</a:t>
            </a:r>
            <a:r>
              <a:rPr lang="en-GB" dirty="0"/>
              <a:t> po </a:t>
            </a:r>
            <a:r>
              <a:rPr lang="en-GB" dirty="0" err="1"/>
              <a:t>euru</a:t>
            </a:r>
            <a:r>
              <a:rPr lang="en-GB" dirty="0"/>
              <a:t>. </a:t>
            </a:r>
            <a:r>
              <a:rPr lang="en-GB" dirty="0" err="1"/>
              <a:t>Investoři</a:t>
            </a:r>
            <a:r>
              <a:rPr lang="en-GB" dirty="0"/>
              <a:t> se </a:t>
            </a:r>
            <a:r>
              <a:rPr lang="en-GB" dirty="0" err="1"/>
              <a:t>budou</a:t>
            </a:r>
            <a:r>
              <a:rPr lang="en-GB" dirty="0"/>
              <a:t> </a:t>
            </a:r>
            <a:r>
              <a:rPr lang="en-GB" dirty="0" err="1"/>
              <a:t>zbavovat</a:t>
            </a:r>
            <a:r>
              <a:rPr lang="en-GB" dirty="0"/>
              <a:t> </a:t>
            </a:r>
            <a:r>
              <a:rPr lang="en-GB" dirty="0" err="1"/>
              <a:t>korun</a:t>
            </a:r>
            <a:r>
              <a:rPr lang="en-GB" dirty="0"/>
              <a:t> a </a:t>
            </a:r>
            <a:r>
              <a:rPr lang="en-GB" dirty="0" err="1"/>
              <a:t>jejich</a:t>
            </a:r>
            <a:r>
              <a:rPr lang="en-GB" dirty="0"/>
              <a:t> </a:t>
            </a:r>
            <a:r>
              <a:rPr lang="en-GB" dirty="0" err="1"/>
              <a:t>nabídka</a:t>
            </a:r>
            <a:r>
              <a:rPr lang="en-GB" dirty="0"/>
              <a:t> </a:t>
            </a:r>
            <a:r>
              <a:rPr lang="en-GB" dirty="0" err="1"/>
              <a:t>vzroste</a:t>
            </a:r>
            <a:r>
              <a:rPr lang="en-GB" dirty="0"/>
              <a:t>. (</a:t>
            </a:r>
            <a:r>
              <a:rPr lang="en-GB" dirty="0" err="1"/>
              <a:t>Zároveň</a:t>
            </a:r>
            <a:r>
              <a:rPr lang="en-GB" dirty="0"/>
              <a:t> </a:t>
            </a:r>
            <a:r>
              <a:rPr lang="en-GB" dirty="0" err="1"/>
              <a:t>dochází</a:t>
            </a:r>
            <a:r>
              <a:rPr lang="en-GB" dirty="0"/>
              <a:t> k </a:t>
            </a:r>
            <a:r>
              <a:rPr lang="en-GB" dirty="0" err="1"/>
              <a:t>tomu</a:t>
            </a:r>
            <a:r>
              <a:rPr lang="en-GB" dirty="0"/>
              <a:t>, </a:t>
            </a:r>
            <a:r>
              <a:rPr lang="en-GB" dirty="0" err="1"/>
              <a:t>že</a:t>
            </a:r>
            <a:r>
              <a:rPr lang="en-GB" dirty="0"/>
              <a:t> </a:t>
            </a:r>
            <a:r>
              <a:rPr lang="en-GB" dirty="0" err="1"/>
              <a:t>česká</a:t>
            </a:r>
            <a:r>
              <a:rPr lang="en-GB" dirty="0"/>
              <a:t> </a:t>
            </a:r>
            <a:r>
              <a:rPr lang="en-GB" dirty="0" err="1"/>
              <a:t>aktiva</a:t>
            </a:r>
            <a:r>
              <a:rPr lang="en-GB" dirty="0"/>
              <a:t> </a:t>
            </a:r>
            <a:r>
              <a:rPr lang="en-GB" dirty="0" err="1"/>
              <a:t>jsou</a:t>
            </a:r>
            <a:r>
              <a:rPr lang="en-GB" dirty="0"/>
              <a:t> </a:t>
            </a:r>
            <a:r>
              <a:rPr lang="en-GB" dirty="0" err="1"/>
              <a:t>méně</a:t>
            </a:r>
            <a:r>
              <a:rPr lang="en-GB" dirty="0"/>
              <a:t> </a:t>
            </a:r>
            <a:r>
              <a:rPr lang="en-GB" dirty="0" err="1"/>
              <a:t>atraktivní</a:t>
            </a:r>
            <a:r>
              <a:rPr lang="en-GB" dirty="0"/>
              <a:t> a </a:t>
            </a:r>
            <a:r>
              <a:rPr lang="en-GB" dirty="0" err="1"/>
              <a:t>poptávka</a:t>
            </a:r>
            <a:r>
              <a:rPr lang="en-GB" dirty="0"/>
              <a:t> po </a:t>
            </a:r>
            <a:r>
              <a:rPr lang="en-GB" dirty="0" err="1"/>
              <a:t>nich</a:t>
            </a:r>
            <a:r>
              <a:rPr lang="en-GB" dirty="0"/>
              <a:t> </a:t>
            </a:r>
            <a:r>
              <a:rPr lang="en-GB" dirty="0" err="1"/>
              <a:t>klesne</a:t>
            </a:r>
            <a:r>
              <a:rPr lang="en-GB" dirty="0"/>
              <a:t> – a </a:t>
            </a:r>
            <a:r>
              <a:rPr lang="en-GB" dirty="0" err="1"/>
              <a:t>tím</a:t>
            </a:r>
            <a:r>
              <a:rPr lang="en-GB" dirty="0"/>
              <a:t> </a:t>
            </a:r>
            <a:r>
              <a:rPr lang="en-GB" dirty="0" err="1"/>
              <a:t>i</a:t>
            </a:r>
            <a:r>
              <a:rPr lang="en-GB" dirty="0"/>
              <a:t> </a:t>
            </a:r>
            <a:r>
              <a:rPr lang="en-GB" dirty="0" err="1"/>
              <a:t>poptávka</a:t>
            </a:r>
            <a:r>
              <a:rPr lang="en-GB" dirty="0"/>
              <a:t> po </a:t>
            </a:r>
            <a:r>
              <a:rPr lang="en-GB" dirty="0" err="1"/>
              <a:t>koruně</a:t>
            </a:r>
            <a:r>
              <a:rPr lang="en-GB" dirty="0"/>
              <a:t> – a </a:t>
            </a:r>
            <a:r>
              <a:rPr lang="en-GB" dirty="0" err="1"/>
              <a:t>současně</a:t>
            </a:r>
            <a:r>
              <a:rPr lang="en-GB" dirty="0"/>
              <a:t> </a:t>
            </a:r>
            <a:r>
              <a:rPr lang="en-GB" dirty="0" err="1"/>
              <a:t>klesne</a:t>
            </a:r>
            <a:r>
              <a:rPr lang="en-GB" dirty="0"/>
              <a:t> </a:t>
            </a:r>
            <a:r>
              <a:rPr lang="en-GB" dirty="0" err="1"/>
              <a:t>i</a:t>
            </a:r>
            <a:r>
              <a:rPr lang="en-GB" dirty="0"/>
              <a:t> </a:t>
            </a:r>
            <a:r>
              <a:rPr lang="en-GB" dirty="0" err="1"/>
              <a:t>nabídka</a:t>
            </a:r>
            <a:r>
              <a:rPr lang="en-GB" dirty="0"/>
              <a:t> </a:t>
            </a:r>
            <a:r>
              <a:rPr lang="en-GB" dirty="0" err="1"/>
              <a:t>eur</a:t>
            </a:r>
            <a:r>
              <a:rPr lang="en-GB" dirty="0"/>
              <a:t>, </a:t>
            </a:r>
            <a:r>
              <a:rPr lang="en-GB" dirty="0" err="1"/>
              <a:t>které</a:t>
            </a:r>
            <a:r>
              <a:rPr lang="en-GB" dirty="0"/>
              <a:t> </a:t>
            </a:r>
            <a:r>
              <a:rPr lang="en-GB" dirty="0" err="1"/>
              <a:t>již</a:t>
            </a:r>
            <a:r>
              <a:rPr lang="en-GB" dirty="0"/>
              <a:t> </a:t>
            </a:r>
            <a:r>
              <a:rPr lang="en-GB" dirty="0" err="1"/>
              <a:t>investoři</a:t>
            </a:r>
            <a:r>
              <a:rPr lang="en-GB" dirty="0"/>
              <a:t> </a:t>
            </a:r>
            <a:r>
              <a:rPr lang="en-GB" dirty="0" err="1"/>
              <a:t>nebudou</a:t>
            </a:r>
            <a:r>
              <a:rPr lang="en-GB" dirty="0"/>
              <a:t> </a:t>
            </a:r>
            <a:r>
              <a:rPr lang="en-GB" dirty="0" err="1"/>
              <a:t>chtít</a:t>
            </a:r>
            <a:r>
              <a:rPr lang="en-GB" dirty="0"/>
              <a:t> </a:t>
            </a:r>
            <a:r>
              <a:rPr lang="en-GB" dirty="0" err="1"/>
              <a:t>směňovat</a:t>
            </a:r>
            <a:r>
              <a:rPr lang="en-GB" dirty="0"/>
              <a:t> za </a:t>
            </a:r>
            <a:r>
              <a:rPr lang="en-GB" dirty="0" err="1"/>
              <a:t>koruny</a:t>
            </a:r>
            <a:r>
              <a:rPr lang="en-GB" dirty="0"/>
              <a:t>). </a:t>
            </a:r>
            <a:r>
              <a:rPr lang="en-GB" dirty="0" err="1"/>
              <a:t>Měnový</a:t>
            </a:r>
            <a:r>
              <a:rPr lang="en-GB" dirty="0"/>
              <a:t> </a:t>
            </a:r>
            <a:r>
              <a:rPr lang="en-GB" dirty="0" err="1"/>
              <a:t>kurz</a:t>
            </a:r>
            <a:r>
              <a:rPr lang="en-GB" dirty="0"/>
              <a:t> EUR </a:t>
            </a:r>
            <a:r>
              <a:rPr lang="en-GB" dirty="0" err="1"/>
              <a:t>takto</a:t>
            </a:r>
            <a:r>
              <a:rPr lang="en-GB" dirty="0"/>
              <a:t> </a:t>
            </a:r>
            <a:r>
              <a:rPr lang="en-GB" dirty="0" err="1"/>
              <a:t>vzroste</a:t>
            </a:r>
            <a:r>
              <a:rPr lang="en-GB" dirty="0"/>
              <a:t> z </a:t>
            </a:r>
            <a:r>
              <a:rPr lang="en-GB" dirty="0" err="1"/>
              <a:t>původní</a:t>
            </a:r>
            <a:r>
              <a:rPr lang="en-GB" dirty="0"/>
              <a:t> </a:t>
            </a:r>
            <a:r>
              <a:rPr lang="en-GB" dirty="0" err="1"/>
              <a:t>rovnovážné</a:t>
            </a:r>
            <a:r>
              <a:rPr lang="en-GB" dirty="0"/>
              <a:t> </a:t>
            </a:r>
            <a:r>
              <a:rPr lang="en-GB" dirty="0" err="1"/>
              <a:t>úrovně</a:t>
            </a:r>
            <a:r>
              <a:rPr lang="en-GB" dirty="0"/>
              <a:t> E*CZK/EUR </a:t>
            </a:r>
            <a:r>
              <a:rPr lang="en-GB" dirty="0" err="1"/>
              <a:t>na</a:t>
            </a:r>
            <a:r>
              <a:rPr lang="en-GB" dirty="0"/>
              <a:t> E*’CZK/EUR, </a:t>
            </a:r>
            <a:r>
              <a:rPr lang="en-GB" dirty="0" err="1"/>
              <a:t>dojde</a:t>
            </a:r>
            <a:r>
              <a:rPr lang="en-GB" dirty="0"/>
              <a:t> </a:t>
            </a:r>
            <a:r>
              <a:rPr lang="en-GB" dirty="0" err="1"/>
              <a:t>tedy</a:t>
            </a:r>
            <a:r>
              <a:rPr lang="en-GB" dirty="0"/>
              <a:t> </a:t>
            </a:r>
            <a:r>
              <a:rPr lang="en-GB" dirty="0" err="1"/>
              <a:t>ke</a:t>
            </a:r>
            <a:r>
              <a:rPr lang="en-GB" dirty="0"/>
              <a:t> </a:t>
            </a:r>
            <a:r>
              <a:rPr lang="en-GB" dirty="0" err="1"/>
              <a:t>zhodnocení</a:t>
            </a:r>
            <a:r>
              <a:rPr lang="en-GB" dirty="0"/>
              <a:t> </a:t>
            </a:r>
            <a:r>
              <a:rPr lang="en-GB" dirty="0" err="1"/>
              <a:t>eura</a:t>
            </a:r>
            <a:r>
              <a:rPr lang="en-GB" dirty="0"/>
              <a:t> </a:t>
            </a:r>
            <a:r>
              <a:rPr lang="en-GB" dirty="0" err="1"/>
              <a:t>vůči</a:t>
            </a:r>
            <a:r>
              <a:rPr lang="en-GB" dirty="0"/>
              <a:t> </a:t>
            </a:r>
            <a:r>
              <a:rPr lang="en-GB" dirty="0" err="1"/>
              <a:t>koruně</a:t>
            </a:r>
            <a:r>
              <a:rPr lang="en-GB" dirty="0"/>
              <a:t>. Kurz </a:t>
            </a:r>
            <a:r>
              <a:rPr lang="en-GB" dirty="0" err="1"/>
              <a:t>koruny</a:t>
            </a:r>
            <a:r>
              <a:rPr lang="en-GB" dirty="0"/>
              <a:t> </a:t>
            </a:r>
            <a:r>
              <a:rPr lang="en-GB" dirty="0" err="1"/>
              <a:t>naopak</a:t>
            </a:r>
            <a:r>
              <a:rPr lang="en-GB" dirty="0"/>
              <a:t> </a:t>
            </a:r>
            <a:r>
              <a:rPr lang="en-GB" dirty="0" err="1"/>
              <a:t>poklesne</a:t>
            </a:r>
            <a:r>
              <a:rPr lang="en-GB" dirty="0"/>
              <a:t> a koruna </a:t>
            </a:r>
            <a:r>
              <a:rPr lang="en-GB" dirty="0" err="1"/>
              <a:t>znehodnotí</a:t>
            </a:r>
            <a:r>
              <a:rPr lang="en-GB" dirty="0"/>
              <a:t> (viz </a:t>
            </a:r>
            <a:r>
              <a:rPr lang="en-GB" dirty="0" err="1"/>
              <a:t>obr</a:t>
            </a:r>
            <a:r>
              <a:rPr lang="en-GB" dirty="0"/>
              <a:t>. 15.3). 2.Změny </a:t>
            </a:r>
            <a:r>
              <a:rPr lang="en-GB" dirty="0" err="1"/>
              <a:t>míry</a:t>
            </a:r>
            <a:r>
              <a:rPr lang="en-GB" dirty="0"/>
              <a:t> </a:t>
            </a:r>
            <a:r>
              <a:rPr lang="en-GB" dirty="0" err="1"/>
              <a:t>inflace</a:t>
            </a:r>
            <a:r>
              <a:rPr lang="en-GB" dirty="0"/>
              <a:t> </a:t>
            </a:r>
            <a:r>
              <a:rPr lang="en-GB" dirty="0" err="1"/>
              <a:t>Průvodním</a:t>
            </a:r>
            <a:r>
              <a:rPr lang="en-GB" dirty="0"/>
              <a:t> </a:t>
            </a:r>
            <a:r>
              <a:rPr lang="en-GB" dirty="0" err="1"/>
              <a:t>znakem</a:t>
            </a:r>
            <a:r>
              <a:rPr lang="en-GB" dirty="0"/>
              <a:t> </a:t>
            </a:r>
            <a:r>
              <a:rPr lang="en-GB" dirty="0" err="1"/>
              <a:t>inflace</a:t>
            </a:r>
            <a:r>
              <a:rPr lang="en-GB" dirty="0"/>
              <a:t> je </a:t>
            </a:r>
            <a:r>
              <a:rPr lang="en-GB" dirty="0" err="1"/>
              <a:t>růst</a:t>
            </a:r>
            <a:r>
              <a:rPr lang="en-GB" dirty="0"/>
              <a:t> </a:t>
            </a:r>
            <a:r>
              <a:rPr lang="en-GB" dirty="0" err="1"/>
              <a:t>cen</a:t>
            </a:r>
            <a:r>
              <a:rPr lang="en-GB" dirty="0"/>
              <a:t> </a:t>
            </a:r>
            <a:r>
              <a:rPr lang="en-GB" dirty="0" err="1"/>
              <a:t>statků</a:t>
            </a:r>
            <a:r>
              <a:rPr lang="en-GB" dirty="0"/>
              <a:t>. </a:t>
            </a:r>
            <a:r>
              <a:rPr lang="en-GB" dirty="0" err="1"/>
              <a:t>Jestliže</a:t>
            </a:r>
            <a:r>
              <a:rPr lang="en-GB" dirty="0"/>
              <a:t> by </a:t>
            </a:r>
            <a:r>
              <a:rPr lang="en-GB" dirty="0" err="1"/>
              <a:t>došlo</a:t>
            </a:r>
            <a:r>
              <a:rPr lang="en-GB" dirty="0"/>
              <a:t> v </a:t>
            </a:r>
            <a:r>
              <a:rPr lang="en-GB" dirty="0" err="1"/>
              <a:t>domácí</a:t>
            </a:r>
            <a:r>
              <a:rPr lang="en-GB" dirty="0"/>
              <a:t> </a:t>
            </a:r>
            <a:r>
              <a:rPr lang="en-GB" dirty="0" err="1"/>
              <a:t>ekonomice</a:t>
            </a:r>
            <a:r>
              <a:rPr lang="en-GB" dirty="0"/>
              <a:t> k </a:t>
            </a:r>
            <a:r>
              <a:rPr lang="en-GB" dirty="0" err="1"/>
              <a:t>náhlému</a:t>
            </a:r>
            <a:r>
              <a:rPr lang="en-GB" dirty="0"/>
              <a:t> </a:t>
            </a:r>
            <a:r>
              <a:rPr lang="en-GB" dirty="0" err="1"/>
              <a:t>růstu</a:t>
            </a:r>
            <a:r>
              <a:rPr lang="en-GB" dirty="0"/>
              <a:t> </a:t>
            </a:r>
            <a:r>
              <a:rPr lang="en-GB" dirty="0" err="1"/>
              <a:t>cen</a:t>
            </a:r>
            <a:r>
              <a:rPr lang="en-GB" dirty="0"/>
              <a:t> a </a:t>
            </a:r>
            <a:r>
              <a:rPr lang="en-GB" dirty="0" err="1"/>
              <a:t>tím</a:t>
            </a:r>
            <a:r>
              <a:rPr lang="en-GB" dirty="0"/>
              <a:t> </a:t>
            </a:r>
            <a:r>
              <a:rPr lang="en-GB" dirty="0" err="1"/>
              <a:t>i</a:t>
            </a:r>
            <a:r>
              <a:rPr lang="en-GB" dirty="0"/>
              <a:t> </a:t>
            </a:r>
            <a:r>
              <a:rPr lang="en-GB" dirty="0" err="1"/>
              <a:t>růstu</a:t>
            </a:r>
            <a:r>
              <a:rPr lang="en-GB" dirty="0"/>
              <a:t> </a:t>
            </a:r>
            <a:r>
              <a:rPr lang="en-GB" dirty="0" err="1"/>
              <a:t>míry</a:t>
            </a:r>
            <a:r>
              <a:rPr lang="en-GB" dirty="0"/>
              <a:t> </a:t>
            </a:r>
            <a:r>
              <a:rPr lang="en-GB" dirty="0" err="1"/>
              <a:t>inflace</a:t>
            </a:r>
            <a:r>
              <a:rPr lang="en-GB" dirty="0"/>
              <a:t>, </a:t>
            </a:r>
            <a:r>
              <a:rPr lang="en-GB" dirty="0" err="1"/>
              <a:t>staly</a:t>
            </a:r>
            <a:r>
              <a:rPr lang="en-GB" dirty="0"/>
              <a:t> by se </a:t>
            </a:r>
            <a:r>
              <a:rPr lang="en-GB" dirty="0" err="1"/>
              <a:t>statky</a:t>
            </a:r>
            <a:r>
              <a:rPr lang="en-GB" dirty="0"/>
              <a:t> </a:t>
            </a:r>
            <a:r>
              <a:rPr lang="en-GB" dirty="0" err="1"/>
              <a:t>této</a:t>
            </a:r>
            <a:r>
              <a:rPr lang="en-GB" dirty="0"/>
              <a:t> </a:t>
            </a:r>
            <a:r>
              <a:rPr lang="en-GB" dirty="0" err="1"/>
              <a:t>země</a:t>
            </a:r>
            <a:r>
              <a:rPr lang="en-GB" dirty="0"/>
              <a:t> </a:t>
            </a:r>
            <a:r>
              <a:rPr lang="en-GB" dirty="0" err="1"/>
              <a:t>při</a:t>
            </a:r>
            <a:r>
              <a:rPr lang="en-GB" dirty="0"/>
              <a:t> </a:t>
            </a:r>
            <a:r>
              <a:rPr lang="en-GB" dirty="0" err="1"/>
              <a:t>neměnném</a:t>
            </a:r>
            <a:r>
              <a:rPr lang="en-GB" dirty="0"/>
              <a:t> </a:t>
            </a:r>
            <a:r>
              <a:rPr lang="en-GB" dirty="0" err="1"/>
              <a:t>měnovém</a:t>
            </a:r>
            <a:r>
              <a:rPr lang="en-GB" dirty="0"/>
              <a:t> </a:t>
            </a:r>
            <a:r>
              <a:rPr lang="en-GB" dirty="0" err="1"/>
              <a:t>kurzu</a:t>
            </a:r>
            <a:r>
              <a:rPr lang="en-GB" dirty="0"/>
              <a:t> </a:t>
            </a:r>
            <a:r>
              <a:rPr lang="en-GB" dirty="0" err="1"/>
              <a:t>dražšími</a:t>
            </a:r>
            <a:r>
              <a:rPr lang="en-GB" dirty="0"/>
              <a:t> </a:t>
            </a:r>
            <a:r>
              <a:rPr lang="en-GB" dirty="0" err="1"/>
              <a:t>vůči</a:t>
            </a:r>
            <a:r>
              <a:rPr lang="en-GB" dirty="0"/>
              <a:t> </a:t>
            </a:r>
            <a:r>
              <a:rPr lang="en-GB" dirty="0" err="1"/>
              <a:t>zahraničním</a:t>
            </a:r>
            <a:r>
              <a:rPr lang="en-GB" dirty="0"/>
              <a:t>. </a:t>
            </a:r>
            <a:r>
              <a:rPr lang="en-GB" dirty="0" err="1"/>
              <a:t>Tím</a:t>
            </a:r>
            <a:r>
              <a:rPr lang="en-GB" dirty="0"/>
              <a:t> by </a:t>
            </a:r>
            <a:r>
              <a:rPr lang="en-GB" dirty="0" err="1"/>
              <a:t>došlo</a:t>
            </a:r>
            <a:r>
              <a:rPr lang="en-GB" dirty="0"/>
              <a:t> k </a:t>
            </a:r>
            <a:r>
              <a:rPr lang="en-GB" dirty="0" err="1"/>
              <a:t>růstu</a:t>
            </a:r>
            <a:r>
              <a:rPr lang="en-GB" dirty="0"/>
              <a:t> </a:t>
            </a:r>
            <a:r>
              <a:rPr lang="en-GB" dirty="0" err="1"/>
              <a:t>poptávky</a:t>
            </a:r>
            <a:r>
              <a:rPr lang="en-GB" dirty="0"/>
              <a:t> po </a:t>
            </a:r>
            <a:r>
              <a:rPr lang="en-GB" dirty="0" err="1"/>
              <a:t>zahraničních</a:t>
            </a:r>
            <a:r>
              <a:rPr lang="en-GB" dirty="0"/>
              <a:t> </a:t>
            </a:r>
            <a:r>
              <a:rPr lang="en-GB" dirty="0" err="1"/>
              <a:t>statcích</a:t>
            </a:r>
            <a:r>
              <a:rPr lang="en-GB" dirty="0"/>
              <a:t> a </a:t>
            </a:r>
            <a:r>
              <a:rPr lang="en-GB" dirty="0" err="1"/>
              <a:t>zároveň</a:t>
            </a:r>
            <a:r>
              <a:rPr lang="en-GB" dirty="0"/>
              <a:t> k </a:t>
            </a:r>
            <a:r>
              <a:rPr lang="en-GB" dirty="0" err="1"/>
              <a:t>poklesu</a:t>
            </a:r>
            <a:r>
              <a:rPr lang="en-GB" dirty="0"/>
              <a:t> </a:t>
            </a:r>
            <a:r>
              <a:rPr lang="en-GB" dirty="0" err="1"/>
              <a:t>poptávky</a:t>
            </a:r>
            <a:r>
              <a:rPr lang="en-GB" dirty="0"/>
              <a:t> po </a:t>
            </a:r>
            <a:r>
              <a:rPr lang="en-GB" dirty="0" err="1"/>
              <a:t>statcích</a:t>
            </a:r>
            <a:r>
              <a:rPr lang="en-GB" dirty="0"/>
              <a:t> </a:t>
            </a:r>
            <a:r>
              <a:rPr lang="en-GB" dirty="0" err="1"/>
              <a:t>domácích</a:t>
            </a:r>
            <a:r>
              <a:rPr lang="en-GB" dirty="0"/>
              <a:t>, </a:t>
            </a:r>
            <a:r>
              <a:rPr lang="en-GB" dirty="0" err="1"/>
              <a:t>na</a:t>
            </a:r>
            <a:r>
              <a:rPr lang="en-GB" dirty="0"/>
              <a:t> </a:t>
            </a:r>
            <a:r>
              <a:rPr lang="en-GB" dirty="0" err="1"/>
              <a:t>měnových</a:t>
            </a:r>
            <a:r>
              <a:rPr lang="en-GB" dirty="0"/>
              <a:t> </a:t>
            </a:r>
            <a:r>
              <a:rPr lang="en-GB" dirty="0" err="1"/>
              <a:t>trzích</a:t>
            </a:r>
            <a:r>
              <a:rPr lang="en-GB" dirty="0"/>
              <a:t> by </a:t>
            </a:r>
            <a:r>
              <a:rPr lang="en-GB" dirty="0" err="1"/>
              <a:t>najednou</a:t>
            </a:r>
            <a:r>
              <a:rPr lang="en-GB" dirty="0"/>
              <a:t> </a:t>
            </a:r>
            <a:r>
              <a:rPr lang="en-GB" dirty="0" err="1"/>
              <a:t>byl</a:t>
            </a:r>
            <a:r>
              <a:rPr lang="en-GB" dirty="0"/>
              <a:t> </a:t>
            </a:r>
            <a:r>
              <a:rPr lang="en-GB" dirty="0" err="1"/>
              <a:t>větší</a:t>
            </a:r>
            <a:r>
              <a:rPr lang="en-GB" dirty="0"/>
              <a:t> </a:t>
            </a:r>
            <a:r>
              <a:rPr lang="en-GB" dirty="0" err="1"/>
              <a:t>zájem</a:t>
            </a:r>
            <a:r>
              <a:rPr lang="en-GB" dirty="0"/>
              <a:t> o </a:t>
            </a:r>
            <a:r>
              <a:rPr lang="en-GB" dirty="0" err="1"/>
              <a:t>zahraniční</a:t>
            </a:r>
            <a:r>
              <a:rPr lang="en-GB" dirty="0"/>
              <a:t> </a:t>
            </a:r>
            <a:r>
              <a:rPr lang="en-GB" dirty="0" err="1"/>
              <a:t>měnu</a:t>
            </a:r>
            <a:r>
              <a:rPr lang="en-GB" dirty="0"/>
              <a:t> a </a:t>
            </a:r>
            <a:r>
              <a:rPr lang="en-GB" dirty="0" err="1"/>
              <a:t>klesl</a:t>
            </a:r>
            <a:r>
              <a:rPr lang="en-GB" dirty="0"/>
              <a:t> by </a:t>
            </a:r>
            <a:r>
              <a:rPr lang="en-GB" dirty="0" err="1"/>
              <a:t>zájem</a:t>
            </a:r>
            <a:r>
              <a:rPr lang="en-GB" dirty="0"/>
              <a:t> o </a:t>
            </a:r>
            <a:r>
              <a:rPr lang="en-GB" dirty="0" err="1"/>
              <a:t>měnu</a:t>
            </a:r>
            <a:r>
              <a:rPr lang="en-GB" dirty="0"/>
              <a:t> </a:t>
            </a:r>
            <a:r>
              <a:rPr lang="en-GB" dirty="0" err="1"/>
              <a:t>domácí</a:t>
            </a:r>
            <a:r>
              <a:rPr lang="en-GB" dirty="0"/>
              <a:t>. </a:t>
            </a:r>
            <a:r>
              <a:rPr lang="en-GB" dirty="0" err="1"/>
              <a:t>Výsledkem</a:t>
            </a:r>
            <a:r>
              <a:rPr lang="en-GB" dirty="0"/>
              <a:t> by </a:t>
            </a:r>
            <a:r>
              <a:rPr lang="en-GB" dirty="0" err="1"/>
              <a:t>tedy</a:t>
            </a:r>
            <a:r>
              <a:rPr lang="en-GB" dirty="0"/>
              <a:t> </a:t>
            </a:r>
            <a:r>
              <a:rPr lang="en-GB" dirty="0" err="1"/>
              <a:t>bylo</a:t>
            </a:r>
            <a:r>
              <a:rPr lang="en-GB" dirty="0"/>
              <a:t> </a:t>
            </a:r>
            <a:r>
              <a:rPr lang="en-GB" dirty="0" err="1"/>
              <a:t>znehodnocení</a:t>
            </a:r>
            <a:r>
              <a:rPr lang="en-GB" dirty="0"/>
              <a:t> </a:t>
            </a:r>
            <a:r>
              <a:rPr lang="en-GB" dirty="0" err="1"/>
              <a:t>domácí</a:t>
            </a:r>
            <a:r>
              <a:rPr lang="en-GB" dirty="0"/>
              <a:t> </a:t>
            </a:r>
            <a:r>
              <a:rPr lang="en-GB" dirty="0" err="1"/>
              <a:t>měny</a:t>
            </a:r>
            <a:r>
              <a:rPr lang="en-GB" dirty="0"/>
              <a:t> </a:t>
            </a:r>
            <a:r>
              <a:rPr lang="en-GB" dirty="0" err="1"/>
              <a:t>vzhledem</a:t>
            </a:r>
            <a:r>
              <a:rPr lang="en-GB" dirty="0"/>
              <a:t> k </a:t>
            </a:r>
            <a:r>
              <a:rPr lang="en-GB" dirty="0" err="1"/>
              <a:t>zahraniční</a:t>
            </a:r>
            <a:r>
              <a:rPr lang="en-GB" dirty="0"/>
              <a:t> </a:t>
            </a:r>
            <a:r>
              <a:rPr lang="en-GB" dirty="0" err="1"/>
              <a:t>měně</a:t>
            </a:r>
            <a:r>
              <a:rPr lang="en-GB" dirty="0"/>
              <a:t>, </a:t>
            </a:r>
            <a:r>
              <a:rPr lang="en-GB" dirty="0" err="1"/>
              <a:t>která</a:t>
            </a:r>
            <a:r>
              <a:rPr lang="en-GB" dirty="0"/>
              <a:t> by </a:t>
            </a:r>
            <a:r>
              <a:rPr lang="en-GB" dirty="0" err="1"/>
              <a:t>posílila</a:t>
            </a:r>
            <a:r>
              <a:rPr lang="en-GB" dirty="0"/>
              <a:t>. </a:t>
            </a:r>
            <a:r>
              <a:rPr lang="en-GB" dirty="0" err="1"/>
              <a:t>úrovně</a:t>
            </a:r>
            <a:r>
              <a:rPr lang="en-GB" dirty="0"/>
              <a:t> E*CZK/EUR </a:t>
            </a:r>
            <a:r>
              <a:rPr lang="en-GB" dirty="0" err="1"/>
              <a:t>na</a:t>
            </a:r>
            <a:r>
              <a:rPr lang="en-GB" dirty="0"/>
              <a:t> E*’CZK/EUR, </a:t>
            </a:r>
            <a:r>
              <a:rPr lang="en-GB" dirty="0" err="1"/>
              <a:t>dojde</a:t>
            </a:r>
            <a:r>
              <a:rPr lang="en-GB" dirty="0"/>
              <a:t> </a:t>
            </a:r>
            <a:r>
              <a:rPr lang="en-GB" dirty="0" err="1"/>
              <a:t>tedy</a:t>
            </a:r>
            <a:r>
              <a:rPr lang="en-GB" dirty="0"/>
              <a:t> </a:t>
            </a:r>
            <a:r>
              <a:rPr lang="en-GB" dirty="0" err="1"/>
              <a:t>ke</a:t>
            </a:r>
            <a:r>
              <a:rPr lang="en-GB" dirty="0"/>
              <a:t> </a:t>
            </a:r>
            <a:r>
              <a:rPr lang="en-GB" dirty="0" err="1"/>
              <a:t>zhodnocení</a:t>
            </a:r>
            <a:r>
              <a:rPr lang="en-GB" dirty="0"/>
              <a:t> </a:t>
            </a:r>
            <a:r>
              <a:rPr lang="en-GB" dirty="0" err="1"/>
              <a:t>eura</a:t>
            </a:r>
            <a:r>
              <a:rPr lang="en-GB" dirty="0"/>
              <a:t> </a:t>
            </a:r>
            <a:r>
              <a:rPr lang="en-GB" dirty="0" err="1"/>
              <a:t>vůči</a:t>
            </a:r>
            <a:r>
              <a:rPr lang="en-GB" dirty="0"/>
              <a:t> </a:t>
            </a:r>
            <a:r>
              <a:rPr lang="en-GB" dirty="0" err="1"/>
              <a:t>koruně</a:t>
            </a:r>
            <a:r>
              <a:rPr lang="en-GB" dirty="0"/>
              <a:t>. Kurz </a:t>
            </a:r>
            <a:r>
              <a:rPr lang="en-GB" dirty="0" err="1"/>
              <a:t>koruny</a:t>
            </a:r>
            <a:r>
              <a:rPr lang="en-GB" dirty="0"/>
              <a:t> </a:t>
            </a:r>
            <a:r>
              <a:rPr lang="en-GB" dirty="0" err="1"/>
              <a:t>naopak</a:t>
            </a:r>
            <a:r>
              <a:rPr lang="en-GB" dirty="0"/>
              <a:t> </a:t>
            </a:r>
            <a:r>
              <a:rPr lang="en-GB" dirty="0" err="1"/>
              <a:t>poklesne</a:t>
            </a:r>
            <a:r>
              <a:rPr lang="en-GB" dirty="0"/>
              <a:t> a koruna </a:t>
            </a:r>
            <a:r>
              <a:rPr lang="en-GB" dirty="0" err="1"/>
              <a:t>znehodnotí</a:t>
            </a:r>
            <a:r>
              <a:rPr lang="en-GB" dirty="0"/>
              <a:t> (viz </a:t>
            </a:r>
            <a:r>
              <a:rPr lang="en-GB" dirty="0" err="1"/>
              <a:t>obr</a:t>
            </a:r>
            <a:r>
              <a:rPr lang="en-GB" dirty="0"/>
              <a:t>. 15.3). </a:t>
            </a:r>
            <a:endParaRPr lang="cs-CZ" dirty="0"/>
          </a:p>
          <a:p>
            <a:pPr marL="0" lvl="0" indent="0" algn="l" rtl="0">
              <a:spcBef>
                <a:spcPts val="0"/>
              </a:spcBef>
              <a:spcAft>
                <a:spcPts val="0"/>
              </a:spcAft>
              <a:buNone/>
            </a:pPr>
            <a:endParaRPr lang="cs-CZ" dirty="0"/>
          </a:p>
          <a:p>
            <a:pPr marL="0" lvl="0" indent="0" algn="l" rtl="0">
              <a:spcBef>
                <a:spcPts val="0"/>
              </a:spcBef>
              <a:spcAft>
                <a:spcPts val="0"/>
              </a:spcAft>
              <a:buNone/>
            </a:pPr>
            <a:endParaRPr lang="cs-CZ" dirty="0"/>
          </a:p>
          <a:p>
            <a:pPr marL="0" lvl="0" indent="0" algn="l" rtl="0">
              <a:spcBef>
                <a:spcPts val="0"/>
              </a:spcBef>
              <a:spcAft>
                <a:spcPts val="0"/>
              </a:spcAft>
              <a:buNone/>
            </a:pPr>
            <a:r>
              <a:rPr lang="en-GB" dirty="0"/>
              <a:t>2.Změny </a:t>
            </a:r>
            <a:r>
              <a:rPr lang="en-GB" dirty="0" err="1"/>
              <a:t>míry</a:t>
            </a:r>
            <a:r>
              <a:rPr lang="en-GB" dirty="0"/>
              <a:t> </a:t>
            </a:r>
            <a:r>
              <a:rPr lang="en-GB" dirty="0" err="1"/>
              <a:t>inflace</a:t>
            </a:r>
            <a:r>
              <a:rPr lang="en-GB" dirty="0"/>
              <a:t> </a:t>
            </a:r>
            <a:r>
              <a:rPr lang="en-GB" dirty="0" err="1"/>
              <a:t>Průvodním</a:t>
            </a:r>
            <a:r>
              <a:rPr lang="en-GB" dirty="0"/>
              <a:t> </a:t>
            </a:r>
            <a:r>
              <a:rPr lang="en-GB" dirty="0" err="1"/>
              <a:t>znakem</a:t>
            </a:r>
            <a:r>
              <a:rPr lang="en-GB" dirty="0"/>
              <a:t> </a:t>
            </a:r>
            <a:r>
              <a:rPr lang="en-GB" dirty="0" err="1"/>
              <a:t>inflace</a:t>
            </a:r>
            <a:r>
              <a:rPr lang="en-GB" dirty="0"/>
              <a:t> je </a:t>
            </a:r>
            <a:r>
              <a:rPr lang="en-GB" dirty="0" err="1"/>
              <a:t>růst</a:t>
            </a:r>
            <a:r>
              <a:rPr lang="en-GB" dirty="0"/>
              <a:t> </a:t>
            </a:r>
            <a:r>
              <a:rPr lang="en-GB" dirty="0" err="1"/>
              <a:t>cen</a:t>
            </a:r>
            <a:r>
              <a:rPr lang="en-GB" dirty="0"/>
              <a:t> </a:t>
            </a:r>
            <a:r>
              <a:rPr lang="en-GB" dirty="0" err="1"/>
              <a:t>statků</a:t>
            </a:r>
            <a:r>
              <a:rPr lang="en-GB" dirty="0"/>
              <a:t>. </a:t>
            </a:r>
            <a:r>
              <a:rPr lang="en-GB" dirty="0" err="1"/>
              <a:t>Jestliže</a:t>
            </a:r>
            <a:r>
              <a:rPr lang="en-GB" dirty="0"/>
              <a:t> by </a:t>
            </a:r>
            <a:r>
              <a:rPr lang="en-GB" dirty="0" err="1"/>
              <a:t>došlo</a:t>
            </a:r>
            <a:r>
              <a:rPr lang="en-GB" dirty="0"/>
              <a:t> v </a:t>
            </a:r>
            <a:r>
              <a:rPr lang="en-GB" dirty="0" err="1"/>
              <a:t>domácí</a:t>
            </a:r>
            <a:r>
              <a:rPr lang="en-GB" dirty="0"/>
              <a:t> </a:t>
            </a:r>
            <a:r>
              <a:rPr lang="en-GB" dirty="0" err="1"/>
              <a:t>ekonomice</a:t>
            </a:r>
            <a:r>
              <a:rPr lang="en-GB" dirty="0"/>
              <a:t> k </a:t>
            </a:r>
            <a:r>
              <a:rPr lang="en-GB" dirty="0" err="1"/>
              <a:t>náhlému</a:t>
            </a:r>
            <a:r>
              <a:rPr lang="en-GB" dirty="0"/>
              <a:t> </a:t>
            </a:r>
            <a:r>
              <a:rPr lang="en-GB" dirty="0" err="1"/>
              <a:t>růstu</a:t>
            </a:r>
            <a:r>
              <a:rPr lang="en-GB" dirty="0"/>
              <a:t> </a:t>
            </a:r>
            <a:r>
              <a:rPr lang="en-GB" dirty="0" err="1"/>
              <a:t>cen</a:t>
            </a:r>
            <a:r>
              <a:rPr lang="en-GB" dirty="0"/>
              <a:t> a </a:t>
            </a:r>
            <a:r>
              <a:rPr lang="en-GB" dirty="0" err="1"/>
              <a:t>tím</a:t>
            </a:r>
            <a:r>
              <a:rPr lang="en-GB" dirty="0"/>
              <a:t> </a:t>
            </a:r>
            <a:r>
              <a:rPr lang="en-GB" dirty="0" err="1"/>
              <a:t>i</a:t>
            </a:r>
            <a:r>
              <a:rPr lang="en-GB" dirty="0"/>
              <a:t> </a:t>
            </a:r>
            <a:r>
              <a:rPr lang="en-GB" dirty="0" err="1"/>
              <a:t>růstu</a:t>
            </a:r>
            <a:r>
              <a:rPr lang="en-GB" dirty="0"/>
              <a:t> </a:t>
            </a:r>
            <a:r>
              <a:rPr lang="en-GB" dirty="0" err="1"/>
              <a:t>míry</a:t>
            </a:r>
            <a:r>
              <a:rPr lang="en-GB" dirty="0"/>
              <a:t> </a:t>
            </a:r>
            <a:r>
              <a:rPr lang="en-GB" dirty="0" err="1"/>
              <a:t>inflace</a:t>
            </a:r>
            <a:r>
              <a:rPr lang="en-GB" dirty="0"/>
              <a:t>, </a:t>
            </a:r>
            <a:r>
              <a:rPr lang="en-GB" dirty="0" err="1"/>
              <a:t>staly</a:t>
            </a:r>
            <a:r>
              <a:rPr lang="en-GB" dirty="0"/>
              <a:t> by se </a:t>
            </a:r>
            <a:r>
              <a:rPr lang="en-GB" dirty="0" err="1"/>
              <a:t>statky</a:t>
            </a:r>
            <a:r>
              <a:rPr lang="en-GB" dirty="0"/>
              <a:t> </a:t>
            </a:r>
            <a:r>
              <a:rPr lang="en-GB" dirty="0" err="1"/>
              <a:t>této</a:t>
            </a:r>
            <a:r>
              <a:rPr lang="en-GB" dirty="0"/>
              <a:t> </a:t>
            </a:r>
            <a:r>
              <a:rPr lang="en-GB" dirty="0" err="1"/>
              <a:t>země</a:t>
            </a:r>
            <a:r>
              <a:rPr lang="en-GB" dirty="0"/>
              <a:t> </a:t>
            </a:r>
            <a:r>
              <a:rPr lang="en-GB" dirty="0" err="1"/>
              <a:t>při</a:t>
            </a:r>
            <a:r>
              <a:rPr lang="en-GB" dirty="0"/>
              <a:t> </a:t>
            </a:r>
            <a:r>
              <a:rPr lang="en-GB" dirty="0" err="1"/>
              <a:t>neměnném</a:t>
            </a:r>
            <a:r>
              <a:rPr lang="en-GB" dirty="0"/>
              <a:t> </a:t>
            </a:r>
            <a:r>
              <a:rPr lang="en-GB" dirty="0" err="1"/>
              <a:t>měnovém</a:t>
            </a:r>
            <a:r>
              <a:rPr lang="en-GB" dirty="0"/>
              <a:t> </a:t>
            </a:r>
            <a:r>
              <a:rPr lang="en-GB" dirty="0" err="1"/>
              <a:t>kurzu</a:t>
            </a:r>
            <a:r>
              <a:rPr lang="en-GB" dirty="0"/>
              <a:t> </a:t>
            </a:r>
            <a:r>
              <a:rPr lang="en-GB" dirty="0" err="1"/>
              <a:t>dražšími</a:t>
            </a:r>
            <a:r>
              <a:rPr lang="en-GB" dirty="0"/>
              <a:t> </a:t>
            </a:r>
            <a:r>
              <a:rPr lang="en-GB" dirty="0" err="1"/>
              <a:t>vůči</a:t>
            </a:r>
            <a:r>
              <a:rPr lang="en-GB" dirty="0"/>
              <a:t> </a:t>
            </a:r>
            <a:r>
              <a:rPr lang="en-GB" dirty="0" err="1"/>
              <a:t>zahraničním</a:t>
            </a:r>
            <a:r>
              <a:rPr lang="en-GB" dirty="0"/>
              <a:t>. </a:t>
            </a:r>
            <a:r>
              <a:rPr lang="en-GB" dirty="0" err="1"/>
              <a:t>Tím</a:t>
            </a:r>
            <a:r>
              <a:rPr lang="en-GB" dirty="0"/>
              <a:t> by </a:t>
            </a:r>
            <a:r>
              <a:rPr lang="en-GB" dirty="0" err="1"/>
              <a:t>došlo</a:t>
            </a:r>
            <a:r>
              <a:rPr lang="en-GB" dirty="0"/>
              <a:t> k </a:t>
            </a:r>
            <a:r>
              <a:rPr lang="en-GB" dirty="0" err="1"/>
              <a:t>růstu</a:t>
            </a:r>
            <a:r>
              <a:rPr lang="en-GB" dirty="0"/>
              <a:t> </a:t>
            </a:r>
            <a:r>
              <a:rPr lang="en-GB" dirty="0" err="1"/>
              <a:t>poptávky</a:t>
            </a:r>
            <a:r>
              <a:rPr lang="en-GB" dirty="0"/>
              <a:t> po </a:t>
            </a:r>
            <a:r>
              <a:rPr lang="en-GB" dirty="0" err="1"/>
              <a:t>zahraničních</a:t>
            </a:r>
            <a:r>
              <a:rPr lang="en-GB" dirty="0"/>
              <a:t> </a:t>
            </a:r>
            <a:r>
              <a:rPr lang="en-GB" dirty="0" err="1"/>
              <a:t>statcích</a:t>
            </a:r>
            <a:r>
              <a:rPr lang="en-GB" dirty="0"/>
              <a:t> a </a:t>
            </a:r>
            <a:r>
              <a:rPr lang="en-GB" dirty="0" err="1"/>
              <a:t>zároveň</a:t>
            </a:r>
            <a:r>
              <a:rPr lang="en-GB" dirty="0"/>
              <a:t> k </a:t>
            </a:r>
            <a:r>
              <a:rPr lang="en-GB" dirty="0" err="1"/>
              <a:t>poklesu</a:t>
            </a:r>
            <a:r>
              <a:rPr lang="en-GB" dirty="0"/>
              <a:t> </a:t>
            </a:r>
            <a:r>
              <a:rPr lang="en-GB" dirty="0" err="1"/>
              <a:t>poptávky</a:t>
            </a:r>
            <a:r>
              <a:rPr lang="en-GB" dirty="0"/>
              <a:t> po </a:t>
            </a:r>
            <a:r>
              <a:rPr lang="en-GB" dirty="0" err="1"/>
              <a:t>statcích</a:t>
            </a:r>
            <a:r>
              <a:rPr lang="en-GB" dirty="0"/>
              <a:t> </a:t>
            </a:r>
            <a:r>
              <a:rPr lang="en-GB" dirty="0" err="1"/>
              <a:t>domácích</a:t>
            </a:r>
            <a:r>
              <a:rPr lang="en-GB" dirty="0"/>
              <a:t>, </a:t>
            </a:r>
            <a:r>
              <a:rPr lang="en-GB" dirty="0" err="1"/>
              <a:t>na</a:t>
            </a:r>
            <a:r>
              <a:rPr lang="en-GB" dirty="0"/>
              <a:t> </a:t>
            </a:r>
            <a:r>
              <a:rPr lang="en-GB" dirty="0" err="1"/>
              <a:t>měnových</a:t>
            </a:r>
            <a:r>
              <a:rPr lang="en-GB" dirty="0"/>
              <a:t> </a:t>
            </a:r>
            <a:r>
              <a:rPr lang="en-GB" dirty="0" err="1"/>
              <a:t>trzích</a:t>
            </a:r>
            <a:r>
              <a:rPr lang="en-GB" dirty="0"/>
              <a:t> by </a:t>
            </a:r>
            <a:r>
              <a:rPr lang="en-GB" dirty="0" err="1"/>
              <a:t>najednou</a:t>
            </a:r>
            <a:r>
              <a:rPr lang="en-GB" dirty="0"/>
              <a:t> </a:t>
            </a:r>
            <a:r>
              <a:rPr lang="en-GB" dirty="0" err="1"/>
              <a:t>byl</a:t>
            </a:r>
            <a:r>
              <a:rPr lang="en-GB" dirty="0"/>
              <a:t> </a:t>
            </a:r>
            <a:r>
              <a:rPr lang="en-GB" dirty="0" err="1"/>
              <a:t>větší</a:t>
            </a:r>
            <a:r>
              <a:rPr lang="en-GB" dirty="0"/>
              <a:t> </a:t>
            </a:r>
            <a:r>
              <a:rPr lang="en-GB" dirty="0" err="1"/>
              <a:t>zájem</a:t>
            </a:r>
            <a:r>
              <a:rPr lang="en-GB" dirty="0"/>
              <a:t> o </a:t>
            </a:r>
            <a:r>
              <a:rPr lang="en-GB" dirty="0" err="1"/>
              <a:t>zahraniční</a:t>
            </a:r>
            <a:r>
              <a:rPr lang="en-GB" dirty="0"/>
              <a:t> </a:t>
            </a:r>
            <a:r>
              <a:rPr lang="en-GB" dirty="0" err="1"/>
              <a:t>měnu</a:t>
            </a:r>
            <a:r>
              <a:rPr lang="en-GB" dirty="0"/>
              <a:t> a </a:t>
            </a:r>
            <a:r>
              <a:rPr lang="en-GB" dirty="0" err="1"/>
              <a:t>klesl</a:t>
            </a:r>
            <a:r>
              <a:rPr lang="en-GB" dirty="0"/>
              <a:t> by </a:t>
            </a:r>
            <a:r>
              <a:rPr lang="en-GB" dirty="0" err="1"/>
              <a:t>zájem</a:t>
            </a:r>
            <a:r>
              <a:rPr lang="en-GB" dirty="0"/>
              <a:t> o </a:t>
            </a:r>
            <a:r>
              <a:rPr lang="en-GB" dirty="0" err="1"/>
              <a:t>měnu</a:t>
            </a:r>
            <a:r>
              <a:rPr lang="en-GB" dirty="0"/>
              <a:t> </a:t>
            </a:r>
            <a:r>
              <a:rPr lang="en-GB" dirty="0" err="1"/>
              <a:t>domácí</a:t>
            </a:r>
            <a:r>
              <a:rPr lang="en-GB" dirty="0"/>
              <a:t>. </a:t>
            </a:r>
            <a:r>
              <a:rPr lang="en-GB" dirty="0" err="1"/>
              <a:t>Výsledkem</a:t>
            </a:r>
            <a:r>
              <a:rPr lang="en-GB" dirty="0"/>
              <a:t> by </a:t>
            </a:r>
            <a:r>
              <a:rPr lang="en-GB" dirty="0" err="1"/>
              <a:t>tedy</a:t>
            </a:r>
            <a:r>
              <a:rPr lang="en-GB" dirty="0"/>
              <a:t> </a:t>
            </a:r>
            <a:r>
              <a:rPr lang="en-GB" dirty="0" err="1"/>
              <a:t>bylo</a:t>
            </a:r>
            <a:r>
              <a:rPr lang="en-GB" dirty="0"/>
              <a:t> </a:t>
            </a:r>
            <a:r>
              <a:rPr lang="en-GB" dirty="0" err="1"/>
              <a:t>znehodnocení</a:t>
            </a:r>
            <a:r>
              <a:rPr lang="en-GB" dirty="0"/>
              <a:t> </a:t>
            </a:r>
            <a:r>
              <a:rPr lang="en-GB" dirty="0" err="1"/>
              <a:t>domácí</a:t>
            </a:r>
            <a:r>
              <a:rPr lang="en-GB" dirty="0"/>
              <a:t> </a:t>
            </a:r>
            <a:r>
              <a:rPr lang="en-GB" dirty="0" err="1"/>
              <a:t>měny</a:t>
            </a:r>
            <a:r>
              <a:rPr lang="en-GB" dirty="0"/>
              <a:t> </a:t>
            </a:r>
            <a:r>
              <a:rPr lang="en-GB" dirty="0" err="1"/>
              <a:t>vzhledem</a:t>
            </a:r>
            <a:r>
              <a:rPr lang="en-GB" dirty="0"/>
              <a:t> k </a:t>
            </a:r>
            <a:r>
              <a:rPr lang="en-GB" dirty="0" err="1"/>
              <a:t>zahraniční</a:t>
            </a:r>
            <a:r>
              <a:rPr lang="en-GB" dirty="0"/>
              <a:t> </a:t>
            </a:r>
            <a:r>
              <a:rPr lang="en-GB" dirty="0" err="1"/>
              <a:t>měně</a:t>
            </a:r>
            <a:r>
              <a:rPr lang="en-GB" dirty="0"/>
              <a:t>, </a:t>
            </a:r>
            <a:r>
              <a:rPr lang="en-GB" dirty="0" err="1"/>
              <a:t>která</a:t>
            </a:r>
            <a:r>
              <a:rPr lang="en-GB" dirty="0"/>
              <a:t> by </a:t>
            </a:r>
            <a:r>
              <a:rPr lang="en-GB" dirty="0" err="1"/>
              <a:t>posílila</a:t>
            </a:r>
            <a:r>
              <a:rPr lang="en-GB" dirty="0"/>
              <a:t>. </a:t>
            </a:r>
            <a:r>
              <a:rPr lang="en-GB" dirty="0" err="1"/>
              <a:t>Jde</a:t>
            </a:r>
            <a:r>
              <a:rPr lang="en-GB" dirty="0"/>
              <a:t> o </a:t>
            </a:r>
            <a:r>
              <a:rPr lang="en-GB" dirty="0" err="1"/>
              <a:t>stejnou</a:t>
            </a:r>
            <a:r>
              <a:rPr lang="en-GB" dirty="0"/>
              <a:t> </a:t>
            </a:r>
            <a:r>
              <a:rPr lang="en-GB" dirty="0" err="1"/>
              <a:t>situaci</a:t>
            </a:r>
            <a:r>
              <a:rPr lang="en-GB" dirty="0"/>
              <a:t> </a:t>
            </a:r>
            <a:r>
              <a:rPr lang="en-GB" dirty="0" err="1"/>
              <a:t>jako</a:t>
            </a:r>
            <a:r>
              <a:rPr lang="en-GB" dirty="0"/>
              <a:t> u </a:t>
            </a:r>
            <a:r>
              <a:rPr lang="en-GB" dirty="0" err="1"/>
              <a:t>úrokových</a:t>
            </a:r>
            <a:r>
              <a:rPr lang="en-GB" dirty="0"/>
              <a:t> </a:t>
            </a:r>
            <a:r>
              <a:rPr lang="en-GB" dirty="0" err="1"/>
              <a:t>sazeb</a:t>
            </a:r>
            <a:r>
              <a:rPr lang="en-GB" dirty="0"/>
              <a:t> (viz </a:t>
            </a:r>
            <a:r>
              <a:rPr lang="en-GB" dirty="0" err="1"/>
              <a:t>obr</a:t>
            </a:r>
            <a:r>
              <a:rPr lang="en-GB" dirty="0"/>
              <a:t>. 15.3). </a:t>
            </a:r>
            <a:r>
              <a:rPr lang="en-GB" dirty="0" err="1"/>
              <a:t>Obr</a:t>
            </a:r>
            <a:r>
              <a:rPr lang="en-GB" dirty="0"/>
              <a:t>. 15.3 </a:t>
            </a:r>
            <a:r>
              <a:rPr lang="en-GB" dirty="0" err="1"/>
              <a:t>Posuny</a:t>
            </a:r>
            <a:r>
              <a:rPr lang="en-GB" dirty="0"/>
              <a:t> </a:t>
            </a:r>
            <a:r>
              <a:rPr lang="en-GB" dirty="0" err="1"/>
              <a:t>poptávky</a:t>
            </a:r>
            <a:r>
              <a:rPr lang="en-GB" dirty="0"/>
              <a:t> a </a:t>
            </a:r>
            <a:r>
              <a:rPr lang="en-GB" dirty="0" err="1"/>
              <a:t>nabídky</a:t>
            </a:r>
            <a:r>
              <a:rPr lang="en-GB" dirty="0"/>
              <a:t> </a:t>
            </a:r>
            <a:r>
              <a:rPr lang="en-GB" dirty="0" err="1"/>
              <a:t>na</a:t>
            </a:r>
            <a:r>
              <a:rPr lang="en-GB" dirty="0"/>
              <a:t> </a:t>
            </a:r>
            <a:r>
              <a:rPr lang="en-GB" dirty="0" err="1"/>
              <a:t>měnových</a:t>
            </a:r>
            <a:r>
              <a:rPr lang="en-GB" dirty="0"/>
              <a:t> </a:t>
            </a:r>
            <a:r>
              <a:rPr lang="en-GB" dirty="0" err="1"/>
              <a:t>trzích</a:t>
            </a:r>
            <a:r>
              <a:rPr lang="cs-CZ" dirty="0"/>
              <a:t>.</a:t>
            </a:r>
          </a:p>
          <a:p>
            <a:pPr marL="0" lvl="0" indent="0" algn="l" rtl="0">
              <a:spcBef>
                <a:spcPts val="0"/>
              </a:spcBef>
              <a:spcAft>
                <a:spcPts val="0"/>
              </a:spcAft>
              <a:buNone/>
            </a:pPr>
            <a:endParaRPr lang="cs-CZ" dirty="0"/>
          </a:p>
          <a:p>
            <a:pPr marL="0" lvl="0" indent="0" algn="l" rtl="0">
              <a:spcBef>
                <a:spcPts val="0"/>
              </a:spcBef>
              <a:spcAft>
                <a:spcPts val="0"/>
              </a:spcAft>
              <a:buNone/>
            </a:pPr>
            <a:r>
              <a:rPr lang="cs-CZ" dirty="0"/>
              <a:t>3.Změna růstu nabídky peněz Růst nabídky peněz má velký vliv na dva předcházející faktory: úrokové míry a inflaci. Zvýšení růstu nabídky peněz vede k většímu růstu cen a tím i vyšší míře inflace a současně tato větší nabídka peněz vede k poklesu úrokových sazeb. Pokud tedy v jedné zemi dojde k relativně rychlejšímu tempu růstu nabídky peněz (a tím i zvýšení míry inflace a snížení úrokových sazeb), mělo by dojít ke znehodnocení měny této země vůči zemi s relativně nižším tempem růstu nabídky peněz. Kurz zahraniční měny vzroste, přesně jak to popisují předcházející odstavce. </a:t>
            </a:r>
          </a:p>
          <a:p>
            <a:pPr marL="0" lvl="0" indent="0" algn="l" rtl="0">
              <a:spcBef>
                <a:spcPts val="0"/>
              </a:spcBef>
              <a:spcAft>
                <a:spcPts val="0"/>
              </a:spcAft>
              <a:buNone/>
            </a:pPr>
            <a:r>
              <a:rPr lang="cs-CZ" dirty="0"/>
              <a:t>4.Změna míry růstu reálného produktu Růst reálného produktu znamená růst agregátní poptávky, což se projevuje zvýšenou spotřebou statků ze strany domácností i firem. Růst spotřeby vyvolá větší poptávku po statcích, a to jak domácích, tak zahraničních. Větší poptávka po zahraničních statcích vyvolá růst poptávky po zahraniční měně, kterou je zapotřebí k zaplacení těchto statků. Na měnových trzích dojde k růstu kurzu zahraniční měny a ke znehodnocení měny domácí, u které došlo k vyššímu růstu produktu. Tato úvaha může vést k názoru, že měna země s vyšším ekonomickým růstem znehodnocuje oproti měně země s nižším růstem či stagnující ekonomikou, jejíž měna by se takto zhodnocovala. Ve skutečnosti tento proces nepůsobí na měnu samostatně, ale současně s ním probíhají i protisměrné procesy na trhu. Pokud by došlo k oslabení měny určité země, staly by se statky této země pro zahraniční levnějšími a jejich poptávané množství by vzrostlo. Na měnových trzích by tedy vzrostla i poptávka po měně této země a došlo by k jejímu opětovnému zhodnocení. Důležitějším faktorem je však dění na trzích finančních aktiv, kde by jednoznačně došlo k růstu poptávky po aktivech země s vyšším růstem produktu (a to jak domácí, tak i zahraniční poptávky) a současně k poklesu poptávky po aktivech země s nižším růstem (investoři vždy preferují při podobné míře rizika vyšší výnosy, a ty očekávají spíše v rychleji rostoucí ekonomice). Tato větší poptávka po finančních aktivech by způsobila i větší poptávku po měně rychle rostoucí ekonomiky, která by tímto posílila. V reálném světě tak většinou převažuje tendence k relativnímu zhodnocování měn rychleji rostoucích ekonomik. </a:t>
            </a:r>
          </a:p>
          <a:p>
            <a:pPr marL="0" lvl="0" indent="0" algn="l" rtl="0">
              <a:spcBef>
                <a:spcPts val="0"/>
              </a:spcBef>
              <a:spcAft>
                <a:spcPts val="0"/>
              </a:spcAft>
              <a:buNone/>
            </a:pPr>
            <a:endParaRPr lang="cs-CZ" dirty="0"/>
          </a:p>
          <a:p>
            <a:pPr marL="0" lvl="0" indent="0" algn="l" rtl="0">
              <a:spcBef>
                <a:spcPts val="0"/>
              </a:spcBef>
              <a:spcAft>
                <a:spcPts val="0"/>
              </a:spcAft>
              <a:buNone/>
            </a:pPr>
            <a:r>
              <a:rPr lang="cs-CZ" dirty="0"/>
              <a:t>5.Očekávání budoucího vývoje měnových kurzů Všechny trhy obvykle reagují na každou informaci, která může mít vliv na budoucí vývoj cen. Čím jsou trhy dokonalejší, tím zpravidla více a rychleji reagují. Měnové trhy nejsou výjimkou a řadíme je spíše mezi dokonalé trhy, takže pokud se objeví nějaká zpráva například o možném snížení úrokových sazeb, vyšší míře očekávané inflace či data o poklesu produktu určité země, reakce obchodníků na těchto trzích bývá rychlá. V případě zmíněných zpráv by došlo k prodejům měny této země a tím k poklesu její hodnoty. Platí tedy, že pokud trhy mají nějaká očekávání ohledně budoucího oslabení či posílení nějaké měny, potom k tomuto oslabení či posílení dojde ihned. Očekávání různých ekonomických subjektů bývají různá a v čase se mění, proto jsou měnové trhy často nestálé a reakce nepřiměřené až chaotické.</a:t>
            </a:r>
          </a:p>
          <a:p>
            <a:pPr marL="0" lvl="0" indent="0" algn="l" rtl="0">
              <a:spcBef>
                <a:spcPts val="0"/>
              </a:spcBef>
              <a:spcAft>
                <a:spcPts val="0"/>
              </a:spcAft>
              <a:buNone/>
            </a:pPr>
            <a:r>
              <a:rPr lang="en-GB" dirty="0"/>
              <a:t> </a:t>
            </a: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506735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342900" lvl="0"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Teorie parity kupní síly:</a:t>
            </a:r>
          </a:p>
          <a:p>
            <a:pPr marL="800100" lvl="1" fontAlgn="base">
              <a:spcBef>
                <a:spcPct val="20000"/>
              </a:spcBef>
              <a:spcAft>
                <a:spcPct val="0"/>
              </a:spcAft>
              <a:buClrTx/>
              <a:buSzPct val="80000"/>
              <a:buFont typeface="Arial" panose="020B0604020202020204" pitchFamily="34" charset="0"/>
              <a:buChar char="•"/>
              <a:defRPr/>
            </a:pP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Absolutní verze </a:t>
            </a: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nominální měnový kurz by měl odpovídat poměru domácí a zahraniční cenové hladině. Tato verze je založena na zákonu jedné ceny (pokud je cenová hladina v EU 30x vyšší bude kurz tendovat k 30 CZK za 1 EUR, bude-li kurz koruny silnější (např. 25 CZK/EUR), potom bude výhodné kupovat zboží v EU a dovážet do ČR (tzv. arbitráž), do bude trvat až do té doby, než dojde k oslabení koruny na 30CZK/EUR). Problémem jsou však tzv. neobchodovatelné statky</a:t>
            </a:r>
          </a:p>
          <a:p>
            <a:pPr marL="800100" lvl="1" fontAlgn="base">
              <a:spcBef>
                <a:spcPct val="20000"/>
              </a:spcBef>
              <a:spcAft>
                <a:spcPct val="0"/>
              </a:spcAft>
              <a:buClrTx/>
              <a:buSzPct val="80000"/>
              <a:buFont typeface="Arial" panose="020B0604020202020204" pitchFamily="34" charset="0"/>
              <a:buChar char="•"/>
              <a:defRPr/>
            </a:pP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Relativní verze </a:t>
            </a: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nesleduje absolutní hodnotu nominálního kurzu, ale pouze relativní změnu za určité období. Důležitá je teda změna kurzu. % změna kurzu je určeno rozdílem měr inflace v obou zemích za určité období</a:t>
            </a:r>
          </a:p>
          <a:p>
            <a:pPr marL="0" lvl="0" indent="0" algn="l"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342900" lvl="0"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Teorie parity kupní síly:</a:t>
            </a:r>
          </a:p>
          <a:p>
            <a:pPr marL="800100" lvl="1" fontAlgn="base">
              <a:spcBef>
                <a:spcPct val="20000"/>
              </a:spcBef>
              <a:spcAft>
                <a:spcPct val="0"/>
              </a:spcAft>
              <a:buClrTx/>
              <a:buSzPct val="80000"/>
              <a:buFont typeface="Arial" panose="020B0604020202020204" pitchFamily="34" charset="0"/>
              <a:buChar char="•"/>
              <a:defRPr/>
            </a:pP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Absolutní verze </a:t>
            </a: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nominální měnový kurz by měl odpovídat poměru domácí a zahraniční cenové hladině. Tato verze je založena na zákonu jedné ceny (pokud je cenová hladina v EU 30x vyšší bude kurz tendovat k 30 CZK za 1 EUR, bude-li kurz koruny silnější (např. 25 CZK/EUR), potom bude výhodné kupovat zboží v EU a dovážet do ČR (tzv. arbitráž), do bude trvat až do té doby, než dojde k oslabení koruny na 30CZK/EUR). Problémem jsou však tzv. neobchodovatelné statky</a:t>
            </a:r>
          </a:p>
          <a:p>
            <a:pPr marL="800100" lvl="1" fontAlgn="base">
              <a:spcBef>
                <a:spcPct val="20000"/>
              </a:spcBef>
              <a:spcAft>
                <a:spcPct val="0"/>
              </a:spcAft>
              <a:buClrTx/>
              <a:buSzPct val="80000"/>
              <a:buFont typeface="Arial" panose="020B0604020202020204" pitchFamily="34" charset="0"/>
              <a:buChar char="•"/>
              <a:defRPr/>
            </a:pP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Relativní verze </a:t>
            </a: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nesleduje absolutní hodnotu nominálního kurzu, ale pouze relativní změnu za určité období. Důležitá je teda změna kurzu. % změna kurzu je určeno rozdílem měr inflace v obou zemích za určité období</a:t>
            </a:r>
          </a:p>
          <a:p>
            <a:pPr marL="0" lvl="0" indent="0" algn="l"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736623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342900" lvl="0"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U dvou podobných ekonomik se však po určitém období měnové kurzy k paritě kupní síly obvykle vracejí nebo alespoň přibližují. Nedostatky absolutní verze vedly ekonomy k preferování verze relativní. </a:t>
            </a:r>
          </a:p>
          <a:p>
            <a:pPr marL="342900" lvl="0" fontAlgn="base">
              <a:spcBef>
                <a:spcPct val="20000"/>
              </a:spcBef>
              <a:spcAft>
                <a:spcPct val="0"/>
              </a:spcAft>
              <a:buClrTx/>
              <a:buSzPct val="80000"/>
              <a:buFont typeface="Arial" panose="020B0604020202020204" pitchFamily="34" charset="0"/>
              <a:buChar char="•"/>
              <a:defRPr/>
            </a:pPr>
            <a:endParaRPr lang="cs-CZ" sz="2800" b="1" kern="1200" dirty="0">
              <a:solidFill>
                <a:schemeClr val="tx1"/>
              </a:solidFill>
              <a:latin typeface="Calibri" panose="020F0502020204030204" pitchFamily="34"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endParaRPr lang="cs-CZ" sz="2800" b="1" kern="1200" dirty="0">
              <a:solidFill>
                <a:schemeClr val="tx1"/>
              </a:solidFill>
              <a:latin typeface="Calibri" panose="020F0502020204030204" pitchFamily="34" charset="0"/>
              <a:cs typeface="Calibri" panose="020F0502020204030204" pitchFamily="34" charset="0"/>
            </a:endParaRPr>
          </a:p>
          <a:p>
            <a:pPr marL="0" lvl="0" indent="0" fontAlgn="base">
              <a:spcBef>
                <a:spcPct val="20000"/>
              </a:spcBef>
              <a:spcAft>
                <a:spcPct val="0"/>
              </a:spcAft>
              <a:buClrTx/>
              <a:buSzPct val="80000"/>
              <a:buFont typeface="Wingdings" panose="05000000000000000000" pitchFamily="2" charset="2"/>
              <a:buNone/>
              <a:defRPr/>
            </a:pP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Big Mac index </a:t>
            </a:r>
          </a:p>
          <a:p>
            <a:pPr lvl="0" indent="-457200" fontAlgn="base">
              <a:spcBef>
                <a:spcPct val="20000"/>
              </a:spcBef>
              <a:spcAft>
                <a:spcPct val="0"/>
              </a:spcAft>
              <a:buClrTx/>
              <a:buSzPct val="80000"/>
              <a:buFont typeface="Wingdings" panose="05000000000000000000" pitchFamily="2" charset="2"/>
              <a:buChar char="ü"/>
              <a:defRPr/>
            </a:pP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Teorie parity kupní síly je každoročně „ověřována“ pomocí tzv. Big Mac indexu. </a:t>
            </a:r>
          </a:p>
          <a:p>
            <a:pPr lvl="0" indent="-457200" fontAlgn="base">
              <a:spcBef>
                <a:spcPct val="20000"/>
              </a:spcBef>
              <a:spcAft>
                <a:spcPct val="0"/>
              </a:spcAft>
              <a:buClrTx/>
              <a:buSzPct val="80000"/>
              <a:buFont typeface="Wingdings" panose="05000000000000000000" pitchFamily="2" charset="2"/>
              <a:buChar char="ü"/>
              <a:defRPr/>
            </a:pP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Ten již od roku 1986 pravidelně publikuje časopis </a:t>
            </a:r>
            <a:r>
              <a:rPr lang="cs-CZ" altLang="cs-CZ" sz="1200" kern="1200" dirty="0" err="1">
                <a:solidFill>
                  <a:schemeClr val="tx1"/>
                </a:solidFill>
                <a:latin typeface="Calibri" panose="020F0502020204030204" pitchFamily="34" charset="0"/>
                <a:ea typeface="Consolas" panose="020B0609020204030204" pitchFamily="49" charset="0"/>
                <a:cs typeface="Calibri" panose="020F0502020204030204" pitchFamily="34" charset="0"/>
              </a:rPr>
              <a:t>The</a:t>
            </a: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r>
              <a:rPr lang="cs-CZ" altLang="cs-CZ" sz="1200" kern="1200" dirty="0" err="1">
                <a:solidFill>
                  <a:schemeClr val="tx1"/>
                </a:solidFill>
                <a:latin typeface="Calibri" panose="020F0502020204030204" pitchFamily="34" charset="0"/>
                <a:ea typeface="Consolas" panose="020B0609020204030204" pitchFamily="49" charset="0"/>
                <a:cs typeface="Calibri" panose="020F0502020204030204" pitchFamily="34" charset="0"/>
              </a:rPr>
              <a:t>Economist</a:t>
            </a: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 porovnává tak kupní sílu v jednotlivých zemích. Hamburger Big Mac je ideálním kandidátem na zboží, na němž lze tuto teorii snadno ověřit – „nejznámější sendvič“ je téměř identický v každé zemi a měl by tedy mít v každé zemi stejnou hodnotu. Nabízí se tak jednoduché srovnání cen v jednotlivých zemích. </a:t>
            </a:r>
          </a:p>
          <a:p>
            <a:pPr marL="342900" lvl="0" fontAlgn="base">
              <a:spcBef>
                <a:spcPct val="20000"/>
              </a:spcBef>
              <a:spcAft>
                <a:spcPct val="0"/>
              </a:spcAft>
              <a:buClrTx/>
              <a:buSzPct val="80000"/>
              <a:buFont typeface="Arial" panose="020B0604020202020204" pitchFamily="34" charset="0"/>
              <a:buChar char="•"/>
              <a:defRPr/>
            </a:pPr>
            <a:endParaRPr lang="cs-CZ" dirty="0"/>
          </a:p>
          <a:p>
            <a:pPr marL="114300" lvl="0" indent="0" fontAlgn="base">
              <a:spcBef>
                <a:spcPct val="20000"/>
              </a:spcBef>
              <a:spcAft>
                <a:spcPct val="0"/>
              </a:spcAft>
              <a:buClrTx/>
              <a:buSzPct val="80000"/>
              <a:buFont typeface="Arial" panose="020B0604020202020204" pitchFamily="34" charset="0"/>
              <a:buNone/>
              <a:defRPr/>
            </a:pPr>
            <a:r>
              <a:rPr lang="en-GB" dirty="0" err="1"/>
              <a:t>Modely</a:t>
            </a:r>
            <a:r>
              <a:rPr lang="en-GB" dirty="0"/>
              <a:t> </a:t>
            </a:r>
            <a:r>
              <a:rPr lang="en-GB" dirty="0" err="1"/>
              <a:t>zabývající</a:t>
            </a:r>
            <a:r>
              <a:rPr lang="en-GB" dirty="0"/>
              <a:t> se </a:t>
            </a:r>
            <a:r>
              <a:rPr lang="en-GB" dirty="0" err="1"/>
              <a:t>faktory</a:t>
            </a:r>
            <a:r>
              <a:rPr lang="en-GB" dirty="0"/>
              <a:t> </a:t>
            </a:r>
            <a:r>
              <a:rPr lang="en-GB" dirty="0" err="1"/>
              <a:t>ovlivňující</a:t>
            </a:r>
            <a:r>
              <a:rPr lang="en-GB" dirty="0"/>
              <a:t> </a:t>
            </a:r>
            <a:r>
              <a:rPr lang="en-GB" dirty="0" err="1"/>
              <a:t>kurz</a:t>
            </a:r>
            <a:r>
              <a:rPr lang="en-GB" dirty="0"/>
              <a:t> v </a:t>
            </a:r>
            <a:r>
              <a:rPr lang="en-GB" dirty="0" err="1"/>
              <a:t>krátkém</a:t>
            </a:r>
            <a:r>
              <a:rPr lang="en-GB" dirty="0"/>
              <a:t> </a:t>
            </a:r>
            <a:r>
              <a:rPr lang="en-GB" dirty="0" err="1"/>
              <a:t>období</a:t>
            </a:r>
            <a:r>
              <a:rPr lang="en-GB" dirty="0"/>
              <a:t> se </a:t>
            </a:r>
            <a:r>
              <a:rPr lang="en-GB" dirty="0" err="1"/>
              <a:t>zaměřují</a:t>
            </a:r>
            <a:r>
              <a:rPr lang="en-GB" dirty="0"/>
              <a:t> </a:t>
            </a:r>
            <a:r>
              <a:rPr lang="en-GB" dirty="0" err="1"/>
              <a:t>na</a:t>
            </a:r>
            <a:r>
              <a:rPr lang="en-GB" dirty="0"/>
              <a:t> </a:t>
            </a:r>
            <a:r>
              <a:rPr lang="en-GB" dirty="0" err="1"/>
              <a:t>otázky</a:t>
            </a:r>
            <a:r>
              <a:rPr lang="en-GB" dirty="0"/>
              <a:t>, </a:t>
            </a:r>
            <a:r>
              <a:rPr lang="en-GB" dirty="0" err="1"/>
              <a:t>proč</a:t>
            </a:r>
            <a:r>
              <a:rPr lang="en-GB" dirty="0"/>
              <a:t> a jak </a:t>
            </a:r>
            <a:r>
              <a:rPr lang="en-GB" dirty="0" err="1"/>
              <a:t>velké</a:t>
            </a:r>
            <a:r>
              <a:rPr lang="en-GB" dirty="0"/>
              <a:t> by </a:t>
            </a:r>
            <a:r>
              <a:rPr lang="en-GB" dirty="0" err="1"/>
              <a:t>měly</a:t>
            </a:r>
            <a:r>
              <a:rPr lang="en-GB" dirty="0"/>
              <a:t> </a:t>
            </a:r>
            <a:r>
              <a:rPr lang="en-GB" dirty="0" err="1"/>
              <a:t>být</a:t>
            </a:r>
            <a:r>
              <a:rPr lang="en-GB" dirty="0"/>
              <a:t> </a:t>
            </a:r>
            <a:r>
              <a:rPr lang="en-GB" dirty="0" err="1"/>
              <a:t>změny</a:t>
            </a:r>
            <a:r>
              <a:rPr lang="en-GB" dirty="0"/>
              <a:t> </a:t>
            </a:r>
            <a:r>
              <a:rPr lang="en-GB" dirty="0" err="1"/>
              <a:t>měnových</a:t>
            </a:r>
            <a:r>
              <a:rPr lang="en-GB" dirty="0"/>
              <a:t> </a:t>
            </a:r>
            <a:r>
              <a:rPr lang="en-GB" dirty="0" err="1"/>
              <a:t>kurzů</a:t>
            </a:r>
            <a:r>
              <a:rPr lang="en-GB" dirty="0"/>
              <a:t>, ale </a:t>
            </a:r>
            <a:r>
              <a:rPr lang="en-GB" dirty="0" err="1"/>
              <a:t>neobjasňují</a:t>
            </a:r>
            <a:r>
              <a:rPr lang="en-GB" dirty="0"/>
              <a:t>, </a:t>
            </a:r>
            <a:r>
              <a:rPr lang="en-GB" dirty="0" err="1"/>
              <a:t>jakou</a:t>
            </a:r>
            <a:r>
              <a:rPr lang="en-GB" dirty="0"/>
              <a:t> by </a:t>
            </a:r>
            <a:r>
              <a:rPr lang="en-GB" dirty="0" err="1"/>
              <a:t>měl</a:t>
            </a:r>
            <a:r>
              <a:rPr lang="en-GB" dirty="0"/>
              <a:t> </a:t>
            </a:r>
            <a:r>
              <a:rPr lang="en-GB" dirty="0" err="1"/>
              <a:t>mít</a:t>
            </a:r>
            <a:r>
              <a:rPr lang="en-GB" dirty="0"/>
              <a:t> </a:t>
            </a:r>
            <a:r>
              <a:rPr lang="en-GB" dirty="0" err="1"/>
              <a:t>měnový</a:t>
            </a:r>
            <a:r>
              <a:rPr lang="en-GB" dirty="0"/>
              <a:t> </a:t>
            </a:r>
            <a:r>
              <a:rPr lang="en-GB" dirty="0" err="1"/>
              <a:t>kurz</a:t>
            </a:r>
            <a:r>
              <a:rPr lang="en-GB" dirty="0"/>
              <a:t> </a:t>
            </a:r>
            <a:r>
              <a:rPr lang="en-GB" dirty="0" err="1"/>
              <a:t>hodnotu</a:t>
            </a:r>
            <a:r>
              <a:rPr lang="en-GB" dirty="0"/>
              <a:t>. </a:t>
            </a:r>
            <a:r>
              <a:rPr lang="en-GB" dirty="0" err="1"/>
              <a:t>Výši</a:t>
            </a:r>
            <a:r>
              <a:rPr lang="en-GB" dirty="0"/>
              <a:t> </a:t>
            </a:r>
            <a:r>
              <a:rPr lang="en-GB" dirty="0" err="1"/>
              <a:t>měnového</a:t>
            </a:r>
            <a:r>
              <a:rPr lang="en-GB" dirty="0"/>
              <a:t> </a:t>
            </a:r>
            <a:r>
              <a:rPr lang="en-GB" dirty="0" err="1"/>
              <a:t>kurzu</a:t>
            </a:r>
            <a:r>
              <a:rPr lang="en-GB" dirty="0"/>
              <a:t> </a:t>
            </a:r>
            <a:r>
              <a:rPr lang="en-GB" dirty="0" err="1"/>
              <a:t>nám</a:t>
            </a:r>
            <a:r>
              <a:rPr lang="en-GB" dirty="0"/>
              <a:t> </a:t>
            </a:r>
            <a:r>
              <a:rPr lang="en-GB" dirty="0" err="1"/>
              <a:t>pomáhají</a:t>
            </a:r>
            <a:r>
              <a:rPr lang="en-GB" dirty="0"/>
              <a:t> </a:t>
            </a:r>
            <a:r>
              <a:rPr lang="en-GB" dirty="0" err="1"/>
              <a:t>určit</a:t>
            </a:r>
            <a:r>
              <a:rPr lang="en-GB" dirty="0"/>
              <a:t> </a:t>
            </a:r>
            <a:r>
              <a:rPr lang="en-GB" dirty="0" err="1"/>
              <a:t>spíše</a:t>
            </a:r>
            <a:r>
              <a:rPr lang="en-GB" dirty="0"/>
              <a:t> </a:t>
            </a:r>
            <a:r>
              <a:rPr lang="en-GB" dirty="0" err="1"/>
              <a:t>dlouhodobější</a:t>
            </a:r>
            <a:r>
              <a:rPr lang="en-GB" dirty="0"/>
              <a:t> </a:t>
            </a:r>
            <a:r>
              <a:rPr lang="en-GB" dirty="0" err="1"/>
              <a:t>modely</a:t>
            </a:r>
            <a:r>
              <a:rPr lang="en-GB" dirty="0"/>
              <a:t>, </a:t>
            </a:r>
            <a:r>
              <a:rPr lang="en-GB" dirty="0" err="1"/>
              <a:t>jako</a:t>
            </a:r>
            <a:r>
              <a:rPr lang="en-GB" dirty="0"/>
              <a:t> je </a:t>
            </a:r>
            <a:r>
              <a:rPr lang="en-GB" dirty="0" err="1"/>
              <a:t>teorie</a:t>
            </a:r>
            <a:r>
              <a:rPr lang="en-GB" dirty="0"/>
              <a:t> parity </a:t>
            </a:r>
            <a:r>
              <a:rPr lang="en-GB" dirty="0" err="1"/>
              <a:t>kupní</a:t>
            </a:r>
            <a:r>
              <a:rPr lang="en-GB" dirty="0"/>
              <a:t> </a:t>
            </a:r>
            <a:r>
              <a:rPr lang="en-GB" dirty="0" err="1"/>
              <a:t>síly</a:t>
            </a:r>
            <a:r>
              <a:rPr lang="en-GB" dirty="0"/>
              <a:t>.</a:t>
            </a: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48202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GB" dirty="0"/>
              <a:t>- </a:t>
            </a:r>
            <a:r>
              <a:rPr lang="en-GB" dirty="0" err="1"/>
              <a:t>rozdíly</a:t>
            </a:r>
            <a:r>
              <a:rPr lang="en-GB" dirty="0"/>
              <a:t> </a:t>
            </a:r>
            <a:r>
              <a:rPr lang="en-GB" dirty="0" err="1"/>
              <a:t>ve</a:t>
            </a:r>
            <a:r>
              <a:rPr lang="en-GB" dirty="0"/>
              <a:t> </a:t>
            </a:r>
            <a:r>
              <a:rPr lang="en-GB" dirty="0" err="1"/>
              <a:t>vybavenosti</a:t>
            </a:r>
            <a:r>
              <a:rPr lang="en-GB" dirty="0"/>
              <a:t> </a:t>
            </a:r>
            <a:r>
              <a:rPr lang="en-GB" dirty="0" err="1"/>
              <a:t>jednotlivých</a:t>
            </a:r>
            <a:r>
              <a:rPr lang="en-GB" dirty="0"/>
              <a:t> </a:t>
            </a:r>
            <a:r>
              <a:rPr lang="en-GB" dirty="0" err="1"/>
              <a:t>zemí</a:t>
            </a:r>
            <a:r>
              <a:rPr lang="en-GB" dirty="0"/>
              <a:t> </a:t>
            </a:r>
            <a:r>
              <a:rPr lang="en-GB" dirty="0" err="1"/>
              <a:t>výrobními</a:t>
            </a:r>
            <a:r>
              <a:rPr lang="en-GB" dirty="0"/>
              <a:t> </a:t>
            </a:r>
            <a:r>
              <a:rPr lang="en-GB" dirty="0" err="1"/>
              <a:t>faktory</a:t>
            </a:r>
            <a:r>
              <a:rPr lang="cs-CZ" dirty="0"/>
              <a:t> – </a:t>
            </a:r>
            <a:r>
              <a:rPr lang="en-GB" dirty="0" err="1"/>
              <a:t>tj</a:t>
            </a:r>
            <a:r>
              <a:rPr lang="en-GB" dirty="0"/>
              <a:t>. </a:t>
            </a:r>
            <a:r>
              <a:rPr lang="en-GB" dirty="0" err="1"/>
              <a:t>půdou</a:t>
            </a:r>
            <a:r>
              <a:rPr lang="en-GB" dirty="0"/>
              <a:t>, </a:t>
            </a:r>
            <a:r>
              <a:rPr lang="en-GB" dirty="0" err="1"/>
              <a:t>prací</a:t>
            </a:r>
            <a:r>
              <a:rPr lang="en-GB" dirty="0"/>
              <a:t> a </a:t>
            </a:r>
            <a:r>
              <a:rPr lang="en-GB" dirty="0" err="1"/>
              <a:t>kapitálem</a:t>
            </a:r>
            <a:r>
              <a:rPr lang="en-GB" dirty="0"/>
              <a:t> </a:t>
            </a:r>
            <a:r>
              <a:rPr lang="en-GB" dirty="0" err="1"/>
              <a:t>včetně</a:t>
            </a:r>
            <a:r>
              <a:rPr lang="en-GB" dirty="0"/>
              <a:t> </a:t>
            </a:r>
            <a:r>
              <a:rPr lang="en-GB" dirty="0" err="1"/>
              <a:t>technologií</a:t>
            </a:r>
            <a:r>
              <a:rPr lang="en-GB" dirty="0"/>
              <a:t> (</a:t>
            </a:r>
            <a:r>
              <a:rPr lang="en-GB" dirty="0" err="1"/>
              <a:t>např</a:t>
            </a:r>
            <a:r>
              <a:rPr lang="en-GB" dirty="0"/>
              <a:t>. </a:t>
            </a:r>
            <a:r>
              <a:rPr lang="en-GB" dirty="0" err="1"/>
              <a:t>země</a:t>
            </a:r>
            <a:r>
              <a:rPr lang="en-GB" dirty="0"/>
              <a:t>, </a:t>
            </a:r>
            <a:r>
              <a:rPr lang="en-GB" dirty="0" err="1"/>
              <a:t>které</a:t>
            </a:r>
            <a:r>
              <a:rPr lang="en-GB" dirty="0"/>
              <a:t> </a:t>
            </a:r>
            <a:r>
              <a:rPr lang="en-GB" dirty="0" err="1"/>
              <a:t>nedisponují</a:t>
            </a:r>
            <a:r>
              <a:rPr lang="en-GB" dirty="0"/>
              <a:t> </a:t>
            </a:r>
            <a:r>
              <a:rPr lang="en-GB" dirty="0" err="1"/>
              <a:t>ropou</a:t>
            </a:r>
            <a:r>
              <a:rPr lang="en-GB" dirty="0"/>
              <a:t>, ji </a:t>
            </a:r>
            <a:r>
              <a:rPr lang="en-GB" dirty="0" err="1"/>
              <a:t>budou</a:t>
            </a:r>
            <a:r>
              <a:rPr lang="en-GB" dirty="0"/>
              <a:t> v </a:t>
            </a:r>
            <a:r>
              <a:rPr lang="en-GB" dirty="0" err="1"/>
              <a:t>rámci</a:t>
            </a:r>
            <a:r>
              <a:rPr lang="en-GB" dirty="0"/>
              <a:t> </a:t>
            </a:r>
            <a:r>
              <a:rPr lang="en-GB" dirty="0" err="1"/>
              <a:t>mezinárodního</a:t>
            </a:r>
            <a:r>
              <a:rPr lang="en-GB" dirty="0"/>
              <a:t> </a:t>
            </a:r>
            <a:r>
              <a:rPr lang="en-GB" dirty="0" err="1"/>
              <a:t>obchodu</a:t>
            </a:r>
            <a:r>
              <a:rPr lang="en-GB" dirty="0"/>
              <a:t> </a:t>
            </a:r>
            <a:r>
              <a:rPr lang="en-GB" dirty="0" err="1"/>
              <a:t>dovážet</a:t>
            </a:r>
            <a:r>
              <a:rPr lang="en-GB" dirty="0"/>
              <a:t>, </a:t>
            </a:r>
            <a:r>
              <a:rPr lang="en-GB" dirty="0" err="1"/>
              <a:t>naopak</a:t>
            </a:r>
            <a:r>
              <a:rPr lang="en-GB" dirty="0"/>
              <a:t> </a:t>
            </a:r>
            <a:r>
              <a:rPr lang="en-GB" dirty="0" err="1"/>
              <a:t>země</a:t>
            </a:r>
            <a:r>
              <a:rPr lang="en-GB" dirty="0"/>
              <a:t>, </a:t>
            </a:r>
            <a:r>
              <a:rPr lang="en-GB" dirty="0" err="1"/>
              <a:t>které</a:t>
            </a:r>
            <a:r>
              <a:rPr lang="en-GB" dirty="0"/>
              <a:t> ji </a:t>
            </a:r>
            <a:r>
              <a:rPr lang="en-GB" dirty="0" err="1"/>
              <a:t>mají</a:t>
            </a:r>
            <a:r>
              <a:rPr lang="en-GB" dirty="0"/>
              <a:t> </a:t>
            </a:r>
            <a:r>
              <a:rPr lang="en-GB" dirty="0" err="1"/>
              <a:t>nadbytek</a:t>
            </a:r>
            <a:r>
              <a:rPr lang="en-GB" dirty="0"/>
              <a:t>, ji </a:t>
            </a:r>
            <a:r>
              <a:rPr lang="en-GB" dirty="0" err="1"/>
              <a:t>budou</a:t>
            </a:r>
            <a:r>
              <a:rPr lang="en-GB" dirty="0"/>
              <a:t> </a:t>
            </a:r>
            <a:r>
              <a:rPr lang="en-GB" dirty="0" err="1"/>
              <a:t>exportovat</a:t>
            </a:r>
            <a:r>
              <a:rPr lang="en-GB" dirty="0"/>
              <a:t>).</a:t>
            </a:r>
          </a:p>
          <a:p>
            <a:pPr marL="0" lvl="0" indent="0" algn="l" rtl="0">
              <a:spcBef>
                <a:spcPts val="0"/>
              </a:spcBef>
              <a:spcAft>
                <a:spcPts val="0"/>
              </a:spcAft>
              <a:buNone/>
            </a:pPr>
            <a:r>
              <a:rPr lang="en-GB" dirty="0"/>
              <a:t> - </a:t>
            </a:r>
            <a:r>
              <a:rPr lang="en-GB" dirty="0" err="1"/>
              <a:t>klimatické</a:t>
            </a:r>
            <a:r>
              <a:rPr lang="en-GB" dirty="0"/>
              <a:t> </a:t>
            </a:r>
            <a:r>
              <a:rPr lang="en-GB" dirty="0" err="1"/>
              <a:t>podmínky</a:t>
            </a:r>
            <a:endParaRPr lang="en-GB" dirty="0"/>
          </a:p>
          <a:p>
            <a:pPr marL="0" lvl="0" indent="0" algn="l" rtl="0">
              <a:spcBef>
                <a:spcPts val="0"/>
              </a:spcBef>
              <a:spcAft>
                <a:spcPts val="0"/>
              </a:spcAft>
              <a:buNone/>
            </a:pPr>
            <a:r>
              <a:rPr lang="en-GB" dirty="0" err="1"/>
              <a:t>tento</a:t>
            </a:r>
            <a:r>
              <a:rPr lang="en-GB" dirty="0"/>
              <a:t> </a:t>
            </a:r>
            <a:r>
              <a:rPr lang="en-GB" dirty="0" err="1"/>
              <a:t>faktor</a:t>
            </a:r>
            <a:r>
              <a:rPr lang="en-GB" dirty="0"/>
              <a:t> je </a:t>
            </a:r>
            <a:r>
              <a:rPr lang="en-GB" dirty="0" err="1"/>
              <a:t>např</a:t>
            </a:r>
            <a:r>
              <a:rPr lang="en-GB" dirty="0"/>
              <a:t>. </a:t>
            </a:r>
            <a:r>
              <a:rPr lang="en-GB" dirty="0" err="1"/>
              <a:t>klíčový</a:t>
            </a:r>
            <a:r>
              <a:rPr lang="en-GB" dirty="0"/>
              <a:t> v </a:t>
            </a:r>
            <a:r>
              <a:rPr lang="en-GB" dirty="0" err="1"/>
              <a:t>zemědělství</a:t>
            </a:r>
            <a:r>
              <a:rPr lang="en-GB" dirty="0"/>
              <a:t> (</a:t>
            </a:r>
            <a:r>
              <a:rPr lang="en-GB" dirty="0" err="1"/>
              <a:t>např</a:t>
            </a:r>
            <a:r>
              <a:rPr lang="en-GB" dirty="0"/>
              <a:t>. v </a:t>
            </a:r>
            <a:r>
              <a:rPr lang="en-GB" dirty="0" err="1"/>
              <a:t>České</a:t>
            </a:r>
            <a:r>
              <a:rPr lang="en-GB" dirty="0"/>
              <a:t> </a:t>
            </a:r>
            <a:r>
              <a:rPr lang="en-GB" dirty="0" err="1"/>
              <a:t>republice</a:t>
            </a:r>
            <a:r>
              <a:rPr lang="en-GB" dirty="0"/>
              <a:t> </a:t>
            </a:r>
            <a:r>
              <a:rPr lang="en-GB" dirty="0" err="1"/>
              <a:t>nejsme</a:t>
            </a:r>
            <a:r>
              <a:rPr lang="en-GB" dirty="0"/>
              <a:t> </a:t>
            </a:r>
            <a:r>
              <a:rPr lang="en-GB" dirty="0" err="1"/>
              <a:t>schopni</a:t>
            </a:r>
            <a:r>
              <a:rPr lang="en-GB" dirty="0"/>
              <a:t> </a:t>
            </a:r>
            <a:r>
              <a:rPr lang="en-GB" dirty="0" err="1"/>
              <a:t>vypěstovat</a:t>
            </a:r>
            <a:r>
              <a:rPr lang="en-GB" dirty="0"/>
              <a:t> </a:t>
            </a:r>
            <a:r>
              <a:rPr lang="en-GB" dirty="0" err="1"/>
              <a:t>tropické</a:t>
            </a:r>
            <a:r>
              <a:rPr lang="en-GB" dirty="0"/>
              <a:t> </a:t>
            </a:r>
            <a:r>
              <a:rPr lang="en-GB" dirty="0" err="1"/>
              <a:t>plodiny</a:t>
            </a:r>
            <a:r>
              <a:rPr lang="en-GB" dirty="0"/>
              <a:t>, a </a:t>
            </a:r>
            <a:r>
              <a:rPr lang="en-GB" dirty="0" err="1"/>
              <a:t>pokud</a:t>
            </a:r>
            <a:r>
              <a:rPr lang="en-GB" dirty="0"/>
              <a:t> </a:t>
            </a:r>
            <a:r>
              <a:rPr lang="en-GB" dirty="0" err="1"/>
              <a:t>ano</a:t>
            </a:r>
            <a:r>
              <a:rPr lang="en-GB" dirty="0"/>
              <a:t>, </a:t>
            </a:r>
            <a:r>
              <a:rPr lang="en-GB" dirty="0" err="1"/>
              <a:t>tak</a:t>
            </a:r>
            <a:r>
              <a:rPr lang="en-GB" dirty="0"/>
              <a:t> za </a:t>
            </a:r>
            <a:r>
              <a:rPr lang="en-GB" dirty="0" err="1"/>
              <a:t>vysokých</a:t>
            </a:r>
            <a:r>
              <a:rPr lang="en-GB" dirty="0"/>
              <a:t> </a:t>
            </a:r>
            <a:r>
              <a:rPr lang="en-GB" dirty="0" err="1"/>
              <a:t>nákladů</a:t>
            </a:r>
            <a:r>
              <a:rPr lang="en-GB" dirty="0"/>
              <a:t> a s </a:t>
            </a:r>
            <a:r>
              <a:rPr lang="en-GB" dirty="0" err="1"/>
              <a:t>výslednou</a:t>
            </a:r>
            <a:r>
              <a:rPr lang="en-GB" dirty="0"/>
              <a:t> </a:t>
            </a:r>
            <a:r>
              <a:rPr lang="en-GB" dirty="0" err="1"/>
              <a:t>nevalnou</a:t>
            </a:r>
            <a:r>
              <a:rPr lang="en-GB" dirty="0"/>
              <a:t> </a:t>
            </a:r>
            <a:r>
              <a:rPr lang="en-GB" dirty="0" err="1"/>
              <a:t>chutí</a:t>
            </a:r>
            <a:r>
              <a:rPr lang="en-GB" dirty="0"/>
              <a:t>, proto </a:t>
            </a:r>
            <a:r>
              <a:rPr lang="en-GB" dirty="0" err="1"/>
              <a:t>tyto</a:t>
            </a:r>
            <a:r>
              <a:rPr lang="en-GB" dirty="0"/>
              <a:t> </a:t>
            </a:r>
            <a:r>
              <a:rPr lang="en-GB" dirty="0" err="1"/>
              <a:t>plodiny</a:t>
            </a:r>
            <a:r>
              <a:rPr lang="en-GB" dirty="0"/>
              <a:t> </a:t>
            </a:r>
            <a:r>
              <a:rPr lang="en-GB" dirty="0" err="1"/>
              <a:t>dovážíme</a:t>
            </a:r>
            <a:r>
              <a:rPr lang="en-GB" dirty="0"/>
              <a:t> ze </a:t>
            </a:r>
            <a:r>
              <a:rPr lang="en-GB" dirty="0" err="1"/>
              <a:t>zahraničí</a:t>
            </a:r>
            <a:r>
              <a:rPr lang="en-GB" dirty="0"/>
              <a:t>).</a:t>
            </a:r>
          </a:p>
          <a:p>
            <a:pPr marL="0" lvl="0" indent="0" algn="l"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cs-CZ" altLang="cs-CZ" sz="1200" dirty="0">
                <a:latin typeface="Calibri" panose="020F0502020204030204" pitchFamily="34" charset="0"/>
                <a:ea typeface="Consolas" panose="020B0609020204030204" pitchFamily="49" charset="0"/>
                <a:cs typeface="Calibri" panose="020F0502020204030204" pitchFamily="34" charset="0"/>
              </a:rPr>
              <a:t>Existenci absolutních výhod můžeme dokumentovat pomocí tab. 14.1, ve které je znázorněna modelová situace dvou zemí, Číny a Japonska. Předpokládejme, že obě země vyrábějí pouze dva druhy zboží – textilní zboží a počítače. Produktivita je měřena počtem jednotek (kusů) produkce za hodinu práce.</a:t>
            </a:r>
          </a:p>
          <a:p>
            <a:pPr marL="0" indent="0" eaLnBrk="1" hangingPunct="1">
              <a:spcBef>
                <a:spcPts val="1200"/>
              </a:spcBef>
              <a:buClr>
                <a:srgbClr val="C00000"/>
              </a:buClr>
              <a:buFont typeface="Arial" panose="020B0604020202020204" pitchFamily="34" charset="0"/>
              <a:buNone/>
            </a:pPr>
            <a:r>
              <a:rPr lang="cs-CZ" sz="2800" b="1" dirty="0">
                <a:solidFill>
                  <a:srgbClr val="C00000"/>
                </a:solidFill>
              </a:rPr>
              <a:t>Teorie absolutních výhod </a:t>
            </a:r>
            <a:r>
              <a:rPr lang="cs-CZ" sz="2800" dirty="0"/>
              <a:t>– tato teorie „otce“ moderní ekonomie Adama Smithe říká, že pokud daná ekonomika je schopna produkovat daný výrobek (např. počítač) oproti jiným zemím s nejnižšími výrobními náklady, potom má tzv. absolutní výhodu. </a:t>
            </a:r>
          </a:p>
          <a:p>
            <a:pPr lvl="1" indent="-457200">
              <a:spcBef>
                <a:spcPts val="1200"/>
              </a:spcBef>
              <a:buClr>
                <a:srgbClr val="C00000"/>
              </a:buClr>
            </a:pPr>
            <a:r>
              <a:rPr lang="cs-CZ" sz="2400" dirty="0"/>
              <a:t>Pak má smysl se specializovat na výrobu tohoto statku a ostatní statky, kde tuto absolutní výhodu daná země nemá, dovážet ze zahraničí. </a:t>
            </a:r>
          </a:p>
          <a:p>
            <a:pPr lvl="1" indent="-457200">
              <a:spcBef>
                <a:spcPts val="1200"/>
              </a:spcBef>
              <a:buClr>
                <a:srgbClr val="C00000"/>
              </a:buClr>
            </a:pPr>
            <a:r>
              <a:rPr lang="cs-CZ" sz="2400" dirty="0"/>
              <a:t>Je tedy pro všechny zúčastněné země výhodnější, aby se soustředily na výrobu těch statků, kde mají tuto absolutní výhodu - jinými slovy řečeno, touto specializací, kdy nevyrábějí dané země všechny výrobky samy, dosahují vyšší úrovně blahobytu, než pokud by se snažily vyrobit všechny výrobky ve vlastní režii. </a:t>
            </a:r>
            <a:endParaRPr lang="cs-CZ" altLang="cs-CZ" sz="1600" dirty="0">
              <a:latin typeface="Calibri" panose="020F0502020204030204" pitchFamily="34" charset="0"/>
              <a:ea typeface="Consolas" panose="020B0609020204030204" pitchFamily="49" charset="0"/>
              <a:cs typeface="Calibri" panose="020F0502020204030204" pitchFamily="34" charset="0"/>
            </a:endParaRPr>
          </a:p>
          <a:p>
            <a:pPr marL="0" lvl="0" indent="0" algn="l"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panose="020B0604020202020204"/>
              <a:buNone/>
              <a:tabLst/>
              <a:defRPr/>
            </a:pPr>
            <a:r>
              <a:rPr lang="en-GB" dirty="0"/>
              <a:t>To, </a:t>
            </a:r>
            <a:r>
              <a:rPr lang="en-GB" dirty="0" err="1"/>
              <a:t>že</a:t>
            </a:r>
            <a:r>
              <a:rPr lang="en-GB" dirty="0"/>
              <a:t> je </a:t>
            </a:r>
            <a:r>
              <a:rPr lang="en-GB" dirty="0" err="1"/>
              <a:t>národní</a:t>
            </a:r>
            <a:r>
              <a:rPr lang="en-GB" dirty="0"/>
              <a:t> </a:t>
            </a:r>
            <a:r>
              <a:rPr lang="en-GB" dirty="0" err="1"/>
              <a:t>měna</a:t>
            </a:r>
            <a:r>
              <a:rPr lang="en-GB" dirty="0"/>
              <a:t> </a:t>
            </a:r>
            <a:r>
              <a:rPr lang="en-GB" dirty="0" err="1"/>
              <a:t>přijímána</a:t>
            </a:r>
            <a:r>
              <a:rPr lang="en-GB" dirty="0"/>
              <a:t> </a:t>
            </a:r>
            <a:r>
              <a:rPr lang="en-GB" dirty="0" err="1"/>
              <a:t>při</a:t>
            </a:r>
            <a:r>
              <a:rPr lang="en-GB" dirty="0"/>
              <a:t> </a:t>
            </a:r>
            <a:r>
              <a:rPr lang="en-GB" dirty="0" err="1"/>
              <a:t>všech</a:t>
            </a:r>
            <a:r>
              <a:rPr lang="en-GB" dirty="0"/>
              <a:t> </a:t>
            </a:r>
            <a:r>
              <a:rPr lang="en-GB" dirty="0" err="1"/>
              <a:t>platbách</a:t>
            </a:r>
            <a:r>
              <a:rPr lang="en-GB" dirty="0"/>
              <a:t>, je </a:t>
            </a:r>
            <a:r>
              <a:rPr lang="en-GB" dirty="0" err="1"/>
              <a:t>stanoveno</a:t>
            </a:r>
            <a:r>
              <a:rPr lang="en-GB" dirty="0"/>
              <a:t> </a:t>
            </a:r>
            <a:r>
              <a:rPr lang="en-GB" dirty="0" err="1"/>
              <a:t>zákonem</a:t>
            </a:r>
            <a:r>
              <a:rPr lang="en-GB" dirty="0"/>
              <a:t> </a:t>
            </a:r>
            <a:r>
              <a:rPr lang="en-GB" dirty="0" err="1"/>
              <a:t>daného</a:t>
            </a:r>
            <a:r>
              <a:rPr lang="en-GB" dirty="0"/>
              <a:t> </a:t>
            </a:r>
            <a:r>
              <a:rPr lang="en-GB" dirty="0" err="1"/>
              <a:t>státu</a:t>
            </a:r>
            <a:r>
              <a:rPr lang="en-GB" dirty="0"/>
              <a:t>.</a:t>
            </a:r>
          </a:p>
          <a:p>
            <a:pPr marL="0" lvl="0" indent="0" algn="l" rtl="0">
              <a:spcBef>
                <a:spcPts val="0"/>
              </a:spcBef>
              <a:spcAft>
                <a:spcPts val="0"/>
              </a:spcAft>
              <a:buNone/>
            </a:pPr>
            <a:r>
              <a:rPr lang="en-GB" dirty="0" err="1"/>
              <a:t>Pokud</a:t>
            </a:r>
            <a:r>
              <a:rPr lang="en-GB" dirty="0"/>
              <a:t> </a:t>
            </a:r>
            <a:r>
              <a:rPr lang="en-GB" dirty="0" err="1"/>
              <a:t>zvolíme</a:t>
            </a:r>
            <a:r>
              <a:rPr lang="en-GB" dirty="0"/>
              <a:t> </a:t>
            </a:r>
            <a:r>
              <a:rPr lang="en-GB" dirty="0" err="1"/>
              <a:t>platbu</a:t>
            </a:r>
            <a:r>
              <a:rPr lang="en-GB" dirty="0"/>
              <a:t> </a:t>
            </a:r>
            <a:r>
              <a:rPr lang="en-GB" dirty="0" err="1"/>
              <a:t>zahraniční</a:t>
            </a:r>
            <a:r>
              <a:rPr lang="en-GB" dirty="0"/>
              <a:t> </a:t>
            </a:r>
            <a:r>
              <a:rPr lang="en-GB" dirty="0" err="1"/>
              <a:t>měnou</a:t>
            </a:r>
            <a:r>
              <a:rPr lang="en-GB" dirty="0"/>
              <a:t> (</a:t>
            </a:r>
            <a:r>
              <a:rPr lang="en-GB" dirty="0" err="1"/>
              <a:t>což</a:t>
            </a:r>
            <a:r>
              <a:rPr lang="en-GB" dirty="0"/>
              <a:t> </a:t>
            </a:r>
            <a:r>
              <a:rPr lang="en-GB" dirty="0" err="1"/>
              <a:t>bývá</a:t>
            </a:r>
            <a:r>
              <a:rPr lang="en-GB" dirty="0"/>
              <a:t> </a:t>
            </a:r>
            <a:r>
              <a:rPr lang="en-GB" dirty="0" err="1"/>
              <a:t>zpravidla</a:t>
            </a:r>
            <a:r>
              <a:rPr lang="en-GB" dirty="0"/>
              <a:t> </a:t>
            </a:r>
            <a:r>
              <a:rPr lang="en-GB" dirty="0" err="1"/>
              <a:t>výhodnější</a:t>
            </a:r>
            <a:r>
              <a:rPr lang="en-GB" dirty="0"/>
              <a:t>), </a:t>
            </a:r>
            <a:r>
              <a:rPr lang="en-GB" dirty="0" err="1"/>
              <a:t>tak</a:t>
            </a:r>
            <a:r>
              <a:rPr lang="en-GB" dirty="0"/>
              <a:t> </a:t>
            </a:r>
            <a:r>
              <a:rPr lang="en-GB" dirty="0" err="1"/>
              <a:t>zahraniční</a:t>
            </a:r>
            <a:r>
              <a:rPr lang="en-GB" dirty="0"/>
              <a:t> </a:t>
            </a:r>
            <a:r>
              <a:rPr lang="en-GB" dirty="0" err="1"/>
              <a:t>měnu</a:t>
            </a:r>
            <a:r>
              <a:rPr lang="en-GB" dirty="0"/>
              <a:t> za </a:t>
            </a:r>
            <a:r>
              <a:rPr lang="en-GB" dirty="0" err="1"/>
              <a:t>nás</a:t>
            </a:r>
            <a:r>
              <a:rPr lang="en-GB" dirty="0"/>
              <a:t> </a:t>
            </a:r>
            <a:r>
              <a:rPr lang="en-GB" dirty="0" err="1"/>
              <a:t>nakoupí</a:t>
            </a:r>
            <a:r>
              <a:rPr lang="en-GB" dirty="0"/>
              <a:t> </a:t>
            </a:r>
            <a:r>
              <a:rPr lang="en-GB" dirty="0" err="1"/>
              <a:t>banka</a:t>
            </a:r>
            <a:r>
              <a:rPr lang="en-GB" dirty="0"/>
              <a:t> </a:t>
            </a:r>
            <a:r>
              <a:rPr lang="en-GB" dirty="0" err="1"/>
              <a:t>či</a:t>
            </a:r>
            <a:r>
              <a:rPr lang="en-GB" dirty="0"/>
              <a:t> </a:t>
            </a:r>
            <a:r>
              <a:rPr lang="en-GB" dirty="0" err="1"/>
              <a:t>zprostředkovatel</a:t>
            </a:r>
            <a:r>
              <a:rPr lang="en-GB" dirty="0"/>
              <a:t> </a:t>
            </a:r>
            <a:r>
              <a:rPr lang="en-GB" dirty="0" err="1"/>
              <a:t>této</a:t>
            </a:r>
            <a:r>
              <a:rPr lang="en-GB" dirty="0"/>
              <a:t> </a:t>
            </a:r>
            <a:r>
              <a:rPr lang="en-GB" dirty="0" err="1"/>
              <a:t>transakce</a:t>
            </a:r>
            <a:r>
              <a:rPr lang="en-GB" dirty="0"/>
              <a:t>.</a:t>
            </a:r>
            <a:endParaRPr lang="cs-CZ" dirty="0"/>
          </a:p>
          <a:p>
            <a:pPr marL="0" lvl="0" indent="0" algn="l" rtl="0">
              <a:spcBef>
                <a:spcPts val="0"/>
              </a:spcBef>
              <a:spcAft>
                <a:spcPts val="0"/>
              </a:spcAft>
              <a:buNone/>
            </a:pPr>
            <a:endParaRPr lang="cs-CZ" dirty="0"/>
          </a:p>
          <a:p>
            <a:pPr marL="0" lvl="0" indent="0" algn="l" rtl="0">
              <a:spcBef>
                <a:spcPts val="0"/>
              </a:spcBef>
              <a:spcAft>
                <a:spcPts val="0"/>
              </a:spcAft>
              <a:buNone/>
            </a:pPr>
            <a:r>
              <a:rPr lang="en-GB" dirty="0" err="1"/>
              <a:t>Měnové</a:t>
            </a:r>
            <a:r>
              <a:rPr lang="en-GB" dirty="0"/>
              <a:t> </a:t>
            </a:r>
            <a:r>
              <a:rPr lang="en-GB" dirty="0" err="1"/>
              <a:t>trhy</a:t>
            </a:r>
            <a:r>
              <a:rPr lang="en-GB" dirty="0"/>
              <a:t> </a:t>
            </a:r>
            <a:r>
              <a:rPr lang="en-GB" dirty="0" err="1"/>
              <a:t>zpravidla</a:t>
            </a:r>
            <a:r>
              <a:rPr lang="en-GB" dirty="0"/>
              <a:t> </a:t>
            </a:r>
            <a:r>
              <a:rPr lang="en-GB" dirty="0" err="1"/>
              <a:t>členíme</a:t>
            </a:r>
            <a:r>
              <a:rPr lang="en-GB" dirty="0"/>
              <a:t> </a:t>
            </a:r>
            <a:r>
              <a:rPr lang="en-GB" dirty="0" err="1"/>
              <a:t>na</a:t>
            </a:r>
            <a:r>
              <a:rPr lang="en-GB" dirty="0"/>
              <a:t> </a:t>
            </a:r>
            <a:r>
              <a:rPr lang="en-GB" dirty="0" err="1"/>
              <a:t>trh</a:t>
            </a:r>
            <a:r>
              <a:rPr lang="en-GB" dirty="0"/>
              <a:t> </a:t>
            </a:r>
            <a:r>
              <a:rPr lang="en-GB" dirty="0" err="1"/>
              <a:t>valut</a:t>
            </a:r>
            <a:r>
              <a:rPr lang="en-GB" dirty="0"/>
              <a:t> – </a:t>
            </a:r>
            <a:r>
              <a:rPr lang="en-GB" dirty="0" err="1"/>
              <a:t>tj</a:t>
            </a:r>
            <a:r>
              <a:rPr lang="en-GB" dirty="0"/>
              <a:t>. </a:t>
            </a:r>
            <a:r>
              <a:rPr lang="en-GB" dirty="0" err="1"/>
              <a:t>trh</a:t>
            </a:r>
            <a:r>
              <a:rPr lang="en-GB" dirty="0"/>
              <a:t> s </a:t>
            </a:r>
            <a:r>
              <a:rPr lang="en-GB" dirty="0" err="1"/>
              <a:t>papírovými</a:t>
            </a:r>
            <a:r>
              <a:rPr lang="en-GB" dirty="0"/>
              <a:t> </a:t>
            </a:r>
            <a:r>
              <a:rPr lang="en-GB" dirty="0" err="1"/>
              <a:t>bankovkami</a:t>
            </a:r>
            <a:r>
              <a:rPr lang="en-GB" dirty="0"/>
              <a:t> a </a:t>
            </a:r>
            <a:r>
              <a:rPr lang="en-GB" dirty="0" err="1"/>
              <a:t>mincemi</a:t>
            </a:r>
            <a:r>
              <a:rPr lang="en-GB" dirty="0"/>
              <a:t>, </a:t>
            </a:r>
            <a:r>
              <a:rPr lang="en-GB" dirty="0" err="1"/>
              <a:t>kterého</a:t>
            </a:r>
            <a:r>
              <a:rPr lang="en-GB" dirty="0"/>
              <a:t> se </a:t>
            </a:r>
            <a:r>
              <a:rPr lang="en-GB" dirty="0" err="1"/>
              <a:t>účastní</a:t>
            </a:r>
            <a:r>
              <a:rPr lang="en-GB" dirty="0"/>
              <a:t> </a:t>
            </a:r>
            <a:r>
              <a:rPr lang="en-GB" dirty="0" err="1"/>
              <a:t>především</a:t>
            </a:r>
            <a:r>
              <a:rPr lang="en-GB" dirty="0"/>
              <a:t> </a:t>
            </a:r>
            <a:r>
              <a:rPr lang="en-GB" dirty="0" err="1"/>
              <a:t>občané</a:t>
            </a:r>
            <a:r>
              <a:rPr lang="en-GB" dirty="0"/>
              <a:t> a </a:t>
            </a:r>
            <a:r>
              <a:rPr lang="en-GB" dirty="0" err="1"/>
              <a:t>který</a:t>
            </a:r>
            <a:r>
              <a:rPr lang="en-GB" dirty="0"/>
              <a:t> se </a:t>
            </a:r>
            <a:r>
              <a:rPr lang="en-GB" dirty="0" err="1"/>
              <a:t>odehrává</a:t>
            </a:r>
            <a:r>
              <a:rPr lang="en-GB" dirty="0"/>
              <a:t> </a:t>
            </a:r>
            <a:r>
              <a:rPr lang="en-GB" dirty="0" err="1"/>
              <a:t>ve</a:t>
            </a:r>
            <a:r>
              <a:rPr lang="en-GB" dirty="0"/>
              <a:t> </a:t>
            </a:r>
            <a:r>
              <a:rPr lang="en-GB" dirty="0" err="1"/>
              <a:t>směnárnách</a:t>
            </a:r>
            <a:r>
              <a:rPr lang="en-GB" dirty="0"/>
              <a:t> </a:t>
            </a:r>
            <a:r>
              <a:rPr lang="en-GB" dirty="0" err="1"/>
              <a:t>či</a:t>
            </a:r>
            <a:r>
              <a:rPr lang="en-GB" dirty="0"/>
              <a:t> </a:t>
            </a:r>
            <a:r>
              <a:rPr lang="en-GB" dirty="0" err="1"/>
              <a:t>pobočkách</a:t>
            </a:r>
            <a:r>
              <a:rPr lang="en-GB" dirty="0"/>
              <a:t> bank – a </a:t>
            </a:r>
            <a:r>
              <a:rPr lang="en-GB" dirty="0" err="1"/>
              <a:t>trh</a:t>
            </a:r>
            <a:r>
              <a:rPr lang="en-GB" dirty="0"/>
              <a:t> </a:t>
            </a:r>
            <a:r>
              <a:rPr lang="en-GB" dirty="0" err="1"/>
              <a:t>deviz</a:t>
            </a:r>
            <a:r>
              <a:rPr lang="en-GB" dirty="0"/>
              <a:t> – </a:t>
            </a:r>
            <a:r>
              <a:rPr lang="en-GB" dirty="0" err="1"/>
              <a:t>tj</a:t>
            </a:r>
            <a:r>
              <a:rPr lang="en-GB" dirty="0"/>
              <a:t>. </a:t>
            </a:r>
            <a:r>
              <a:rPr lang="en-GB" dirty="0" err="1"/>
              <a:t>trh</a:t>
            </a:r>
            <a:r>
              <a:rPr lang="en-GB" dirty="0"/>
              <a:t> </a:t>
            </a:r>
            <a:r>
              <a:rPr lang="en-GB" dirty="0" err="1"/>
              <a:t>měn</a:t>
            </a:r>
            <a:r>
              <a:rPr lang="en-GB" dirty="0"/>
              <a:t> v </a:t>
            </a:r>
            <a:r>
              <a:rPr lang="en-GB" dirty="0" err="1"/>
              <a:t>jejich</a:t>
            </a:r>
            <a:r>
              <a:rPr lang="en-GB" dirty="0"/>
              <a:t> </a:t>
            </a:r>
            <a:r>
              <a:rPr lang="en-GB" dirty="0" err="1"/>
              <a:t>bezhotovostní</a:t>
            </a:r>
            <a:r>
              <a:rPr lang="en-GB" dirty="0"/>
              <a:t> (</a:t>
            </a:r>
            <a:r>
              <a:rPr lang="en-GB" dirty="0" err="1"/>
              <a:t>dematerializované</a:t>
            </a:r>
            <a:r>
              <a:rPr lang="en-GB" dirty="0"/>
              <a:t>) </a:t>
            </a:r>
            <a:r>
              <a:rPr lang="en-GB" dirty="0" err="1"/>
              <a:t>podobě</a:t>
            </a:r>
            <a:r>
              <a:rPr lang="en-GB" dirty="0"/>
              <a:t> (</a:t>
            </a:r>
            <a:r>
              <a:rPr lang="en-GB" dirty="0" err="1"/>
              <a:t>tj</a:t>
            </a:r>
            <a:r>
              <a:rPr lang="en-GB" dirty="0"/>
              <a:t>. </a:t>
            </a:r>
            <a:r>
              <a:rPr lang="en-GB" dirty="0" err="1"/>
              <a:t>například</a:t>
            </a:r>
            <a:r>
              <a:rPr lang="en-GB" dirty="0"/>
              <a:t> </a:t>
            </a:r>
            <a:r>
              <a:rPr lang="en-GB" dirty="0" err="1"/>
              <a:t>transakce</a:t>
            </a:r>
            <a:r>
              <a:rPr lang="en-GB" dirty="0"/>
              <a:t> </a:t>
            </a:r>
            <a:r>
              <a:rPr lang="en-GB" dirty="0" err="1"/>
              <a:t>platební</a:t>
            </a:r>
            <a:r>
              <a:rPr lang="en-GB" dirty="0"/>
              <a:t> </a:t>
            </a:r>
            <a:r>
              <a:rPr lang="en-GB" dirty="0" err="1"/>
              <a:t>kartou</a:t>
            </a:r>
            <a:r>
              <a:rPr lang="en-GB" dirty="0"/>
              <a:t> v </a:t>
            </a:r>
            <a:r>
              <a:rPr lang="en-GB" dirty="0" err="1"/>
              <a:t>zahraničí</a:t>
            </a:r>
            <a:r>
              <a:rPr lang="en-GB" dirty="0"/>
              <a:t> </a:t>
            </a:r>
            <a:r>
              <a:rPr lang="en-GB" dirty="0" err="1"/>
              <a:t>nebo</a:t>
            </a:r>
            <a:r>
              <a:rPr lang="en-GB" dirty="0"/>
              <a:t> v </a:t>
            </a:r>
            <a:r>
              <a:rPr lang="en-GB" dirty="0" err="1"/>
              <a:t>zahraničním</a:t>
            </a:r>
            <a:r>
              <a:rPr lang="en-GB" dirty="0"/>
              <a:t> e-</a:t>
            </a:r>
            <a:r>
              <a:rPr lang="en-GB" dirty="0" err="1"/>
              <a:t>shopu</a:t>
            </a:r>
            <a:r>
              <a:rPr lang="en-GB" dirty="0"/>
              <a:t>, </a:t>
            </a:r>
            <a:r>
              <a:rPr lang="en-GB" dirty="0" err="1"/>
              <a:t>převody</a:t>
            </a:r>
            <a:r>
              <a:rPr lang="en-GB" dirty="0"/>
              <a:t> </a:t>
            </a:r>
            <a:r>
              <a:rPr lang="en-GB" dirty="0" err="1"/>
              <a:t>mezi</a:t>
            </a:r>
            <a:r>
              <a:rPr lang="en-GB" dirty="0"/>
              <a:t> </a:t>
            </a:r>
            <a:r>
              <a:rPr lang="en-GB" dirty="0" err="1"/>
              <a:t>bankovními</a:t>
            </a:r>
            <a:r>
              <a:rPr lang="en-GB" dirty="0"/>
              <a:t> </a:t>
            </a:r>
            <a:r>
              <a:rPr lang="en-GB" dirty="0" err="1"/>
              <a:t>účty</a:t>
            </a:r>
            <a:r>
              <a:rPr lang="en-GB" dirty="0"/>
              <a:t>, </a:t>
            </a:r>
            <a:r>
              <a:rPr lang="en-GB" dirty="0" err="1"/>
              <a:t>čerpání</a:t>
            </a:r>
            <a:r>
              <a:rPr lang="en-GB" dirty="0"/>
              <a:t> </a:t>
            </a:r>
            <a:r>
              <a:rPr lang="en-GB" dirty="0" err="1"/>
              <a:t>či</a:t>
            </a:r>
            <a:r>
              <a:rPr lang="en-GB" dirty="0"/>
              <a:t> </a:t>
            </a:r>
            <a:r>
              <a:rPr lang="en-GB" dirty="0" err="1"/>
              <a:t>splácení</a:t>
            </a:r>
            <a:r>
              <a:rPr lang="en-GB" dirty="0"/>
              <a:t> </a:t>
            </a:r>
            <a:r>
              <a:rPr lang="en-GB" dirty="0" err="1"/>
              <a:t>úvěrů</a:t>
            </a:r>
            <a:r>
              <a:rPr lang="en-GB" dirty="0"/>
              <a:t>, </a:t>
            </a:r>
            <a:r>
              <a:rPr lang="en-GB" dirty="0" err="1"/>
              <a:t>nákup</a:t>
            </a:r>
            <a:r>
              <a:rPr lang="en-GB" dirty="0"/>
              <a:t> </a:t>
            </a:r>
            <a:r>
              <a:rPr lang="en-GB" dirty="0" err="1"/>
              <a:t>zahraničních</a:t>
            </a:r>
            <a:r>
              <a:rPr lang="en-GB" dirty="0"/>
              <a:t> </a:t>
            </a:r>
            <a:r>
              <a:rPr lang="en-GB" dirty="0" err="1"/>
              <a:t>cenných</a:t>
            </a:r>
            <a:r>
              <a:rPr lang="en-GB" dirty="0"/>
              <a:t> </a:t>
            </a:r>
            <a:r>
              <a:rPr lang="en-GB" dirty="0" err="1"/>
              <a:t>papírů</a:t>
            </a:r>
            <a:r>
              <a:rPr lang="en-GB" dirty="0"/>
              <a:t> </a:t>
            </a:r>
            <a:r>
              <a:rPr lang="en-GB" dirty="0" err="1"/>
              <a:t>atd</a:t>
            </a:r>
            <a:r>
              <a:rPr lang="en-GB" dirty="0"/>
              <a:t>.). </a:t>
            </a:r>
            <a:r>
              <a:rPr lang="en-GB" dirty="0" err="1"/>
              <a:t>Hlavními</a:t>
            </a:r>
            <a:r>
              <a:rPr lang="en-GB" dirty="0"/>
              <a:t> </a:t>
            </a:r>
            <a:r>
              <a:rPr lang="en-GB" dirty="0" err="1"/>
              <a:t>účastníky</a:t>
            </a:r>
            <a:r>
              <a:rPr lang="en-GB" dirty="0"/>
              <a:t> </a:t>
            </a:r>
            <a:r>
              <a:rPr lang="en-GB" dirty="0" err="1"/>
              <a:t>devizového</a:t>
            </a:r>
            <a:r>
              <a:rPr lang="en-GB" dirty="0"/>
              <a:t> </a:t>
            </a:r>
            <a:r>
              <a:rPr lang="en-GB" dirty="0" err="1"/>
              <a:t>trhu</a:t>
            </a:r>
            <a:r>
              <a:rPr lang="en-GB" dirty="0"/>
              <a:t> </a:t>
            </a:r>
            <a:r>
              <a:rPr lang="en-GB" dirty="0" err="1"/>
              <a:t>jsou</a:t>
            </a:r>
            <a:r>
              <a:rPr lang="en-GB" dirty="0"/>
              <a:t> </a:t>
            </a:r>
            <a:r>
              <a:rPr lang="en-GB" dirty="0" err="1"/>
              <a:t>hlavně</a:t>
            </a:r>
            <a:r>
              <a:rPr lang="en-GB" dirty="0"/>
              <a:t> </a:t>
            </a:r>
            <a:r>
              <a:rPr lang="en-GB" dirty="0" err="1"/>
              <a:t>banky</a:t>
            </a:r>
            <a:r>
              <a:rPr lang="en-GB" dirty="0"/>
              <a:t> a </a:t>
            </a:r>
            <a:r>
              <a:rPr lang="en-GB" dirty="0" err="1"/>
              <a:t>podniky</a:t>
            </a:r>
            <a:r>
              <a:rPr lang="en-GB" dirty="0"/>
              <a:t>. </a:t>
            </a:r>
            <a:r>
              <a:rPr lang="en-GB" dirty="0" err="1"/>
              <a:t>Devizový</a:t>
            </a:r>
            <a:r>
              <a:rPr lang="en-GB" dirty="0"/>
              <a:t> </a:t>
            </a:r>
            <a:r>
              <a:rPr lang="en-GB" dirty="0" err="1"/>
              <a:t>trh</a:t>
            </a:r>
            <a:r>
              <a:rPr lang="en-GB" dirty="0"/>
              <a:t> je </a:t>
            </a:r>
            <a:r>
              <a:rPr lang="en-GB" dirty="0" err="1"/>
              <a:t>několikanásobně</a:t>
            </a:r>
            <a:r>
              <a:rPr lang="en-GB" dirty="0"/>
              <a:t> </a:t>
            </a:r>
            <a:r>
              <a:rPr lang="en-GB" dirty="0" err="1"/>
              <a:t>větší</a:t>
            </a:r>
            <a:r>
              <a:rPr lang="en-GB" dirty="0"/>
              <a:t> </a:t>
            </a:r>
            <a:r>
              <a:rPr lang="en-GB" dirty="0" err="1"/>
              <a:t>než</a:t>
            </a:r>
            <a:r>
              <a:rPr lang="en-GB" dirty="0"/>
              <a:t> </a:t>
            </a:r>
            <a:r>
              <a:rPr lang="en-GB" dirty="0" err="1"/>
              <a:t>valutový</a:t>
            </a:r>
            <a:r>
              <a:rPr lang="en-GB" dirty="0"/>
              <a:t> </a:t>
            </a:r>
            <a:r>
              <a:rPr lang="en-GB" dirty="0" err="1"/>
              <a:t>trh</a:t>
            </a:r>
            <a:r>
              <a:rPr lang="en-GB" dirty="0"/>
              <a:t> a </a:t>
            </a:r>
            <a:r>
              <a:rPr lang="en-GB" dirty="0" err="1"/>
              <a:t>transakce</a:t>
            </a:r>
            <a:r>
              <a:rPr lang="en-GB" dirty="0"/>
              <a:t> se </a:t>
            </a:r>
            <a:r>
              <a:rPr lang="en-GB" dirty="0" err="1"/>
              <a:t>odehrávají</a:t>
            </a:r>
            <a:r>
              <a:rPr lang="en-GB" dirty="0"/>
              <a:t> </a:t>
            </a:r>
            <a:r>
              <a:rPr lang="en-GB" dirty="0" err="1"/>
              <a:t>elektronicky</a:t>
            </a:r>
            <a:r>
              <a:rPr lang="en-GB" dirty="0"/>
              <a:t>.</a:t>
            </a:r>
            <a:endParaRPr lang="cs-CZ" dirty="0"/>
          </a:p>
          <a:p>
            <a:pPr marL="0" lvl="0" indent="0" algn="l" rtl="0">
              <a:spcBef>
                <a:spcPts val="0"/>
              </a:spcBef>
              <a:spcAft>
                <a:spcPts val="0"/>
              </a:spcAft>
              <a:buNone/>
            </a:pPr>
            <a:endParaRPr lang="cs-CZ" dirty="0"/>
          </a:p>
          <a:p>
            <a:pPr marL="0" lvl="0" indent="0" algn="l" rtl="0">
              <a:spcBef>
                <a:spcPts val="0"/>
              </a:spcBef>
              <a:spcAft>
                <a:spcPts val="0"/>
              </a:spcAft>
              <a:buNone/>
            </a:pPr>
            <a:r>
              <a:rPr lang="en-GB" dirty="0" err="1"/>
              <a:t>Jsou</a:t>
            </a:r>
            <a:r>
              <a:rPr lang="en-GB" dirty="0"/>
              <a:t> </a:t>
            </a:r>
            <a:r>
              <a:rPr lang="en-GB" dirty="0" err="1"/>
              <a:t>na</a:t>
            </a:r>
            <a:r>
              <a:rPr lang="en-GB" dirty="0"/>
              <a:t> </a:t>
            </a:r>
            <a:r>
              <a:rPr lang="en-GB" dirty="0" err="1"/>
              <a:t>něm</a:t>
            </a:r>
            <a:r>
              <a:rPr lang="en-GB" dirty="0"/>
              <a:t> </a:t>
            </a:r>
            <a:r>
              <a:rPr lang="en-GB" dirty="0" err="1"/>
              <a:t>směňovány</a:t>
            </a:r>
            <a:r>
              <a:rPr lang="en-GB" dirty="0"/>
              <a:t> </a:t>
            </a:r>
            <a:r>
              <a:rPr lang="en-GB" dirty="0" err="1"/>
              <a:t>peníze</a:t>
            </a:r>
            <a:r>
              <a:rPr lang="en-GB" dirty="0"/>
              <a:t> za </a:t>
            </a:r>
            <a:r>
              <a:rPr lang="en-GB" dirty="0" err="1"/>
              <a:t>peníze</a:t>
            </a:r>
            <a:r>
              <a:rPr lang="en-GB" dirty="0"/>
              <a:t> (</a:t>
            </a:r>
            <a:r>
              <a:rPr lang="en-GB" dirty="0" err="1"/>
              <a:t>domácí</a:t>
            </a:r>
            <a:r>
              <a:rPr lang="en-GB" dirty="0"/>
              <a:t> za </a:t>
            </a:r>
            <a:r>
              <a:rPr lang="en-GB" dirty="0" err="1"/>
              <a:t>zahraniční</a:t>
            </a:r>
            <a:r>
              <a:rPr lang="en-GB" dirty="0"/>
              <a:t> a </a:t>
            </a:r>
            <a:r>
              <a:rPr lang="en-GB" dirty="0" err="1"/>
              <a:t>naopak</a:t>
            </a:r>
            <a:r>
              <a:rPr lang="en-GB" dirty="0"/>
              <a:t>);</a:t>
            </a:r>
          </a:p>
          <a:p>
            <a:pPr marL="0" lvl="0" indent="0" algn="l" rtl="0">
              <a:spcBef>
                <a:spcPts val="0"/>
              </a:spcBef>
              <a:spcAft>
                <a:spcPts val="0"/>
              </a:spcAft>
              <a:buNone/>
            </a:pPr>
            <a:r>
              <a:rPr lang="en-GB" dirty="0" err="1"/>
              <a:t>Nákup</a:t>
            </a:r>
            <a:r>
              <a:rPr lang="en-GB" dirty="0"/>
              <a:t> </a:t>
            </a:r>
            <a:r>
              <a:rPr lang="en-GB" dirty="0" err="1"/>
              <a:t>jedné</a:t>
            </a:r>
            <a:r>
              <a:rPr lang="en-GB" dirty="0"/>
              <a:t> </a:t>
            </a:r>
            <a:r>
              <a:rPr lang="en-GB" dirty="0" err="1"/>
              <a:t>měny</a:t>
            </a:r>
            <a:r>
              <a:rPr lang="en-GB" dirty="0"/>
              <a:t> je </a:t>
            </a:r>
            <a:r>
              <a:rPr lang="en-GB" dirty="0" err="1"/>
              <a:t>zároveň</a:t>
            </a:r>
            <a:r>
              <a:rPr lang="en-GB" dirty="0"/>
              <a:t> </a:t>
            </a:r>
            <a:r>
              <a:rPr lang="en-GB" dirty="0" err="1"/>
              <a:t>i</a:t>
            </a:r>
            <a:r>
              <a:rPr lang="en-GB" dirty="0"/>
              <a:t> </a:t>
            </a:r>
            <a:r>
              <a:rPr lang="en-GB" dirty="0" err="1"/>
              <a:t>prodejem</a:t>
            </a:r>
            <a:r>
              <a:rPr lang="en-GB" dirty="0"/>
              <a:t> </a:t>
            </a:r>
            <a:r>
              <a:rPr lang="en-GB" dirty="0" err="1"/>
              <a:t>jiné</a:t>
            </a:r>
            <a:r>
              <a:rPr lang="en-GB" dirty="0"/>
              <a:t> </a:t>
            </a:r>
            <a:r>
              <a:rPr lang="en-GB" dirty="0" err="1"/>
              <a:t>měny</a:t>
            </a:r>
            <a:r>
              <a:rPr lang="en-GB" dirty="0"/>
              <a:t>;</a:t>
            </a:r>
          </a:p>
          <a:p>
            <a:pPr marL="0" lvl="0" indent="0" algn="l" rtl="0">
              <a:spcBef>
                <a:spcPts val="0"/>
              </a:spcBef>
              <a:spcAft>
                <a:spcPts val="0"/>
              </a:spcAft>
              <a:buNone/>
            </a:pPr>
            <a:r>
              <a:rPr lang="en-GB" dirty="0" err="1"/>
              <a:t>Rovnovážný</a:t>
            </a:r>
            <a:r>
              <a:rPr lang="en-GB" dirty="0"/>
              <a:t> </a:t>
            </a:r>
            <a:r>
              <a:rPr lang="en-GB" dirty="0" err="1"/>
              <a:t>měnový</a:t>
            </a:r>
            <a:r>
              <a:rPr lang="en-GB" dirty="0"/>
              <a:t> </a:t>
            </a:r>
            <a:r>
              <a:rPr lang="en-GB" dirty="0" err="1"/>
              <a:t>kurz</a:t>
            </a:r>
            <a:r>
              <a:rPr lang="en-GB" dirty="0"/>
              <a:t> – </a:t>
            </a:r>
            <a:r>
              <a:rPr lang="en-GB" dirty="0" err="1"/>
              <a:t>analogie</a:t>
            </a:r>
            <a:r>
              <a:rPr lang="en-GB" dirty="0"/>
              <a:t> s </a:t>
            </a:r>
            <a:r>
              <a:rPr lang="en-GB" dirty="0" err="1"/>
              <a:t>rovnovážnou</a:t>
            </a:r>
            <a:r>
              <a:rPr lang="en-GB" dirty="0"/>
              <a:t> </a:t>
            </a:r>
            <a:r>
              <a:rPr lang="en-GB" dirty="0" err="1"/>
              <a:t>cenou</a:t>
            </a:r>
            <a:r>
              <a:rPr lang="en-GB" dirty="0"/>
              <a:t>;</a:t>
            </a:r>
          </a:p>
          <a:p>
            <a:pPr marL="0" lvl="0" indent="0" algn="l" rtl="0">
              <a:spcBef>
                <a:spcPts val="0"/>
              </a:spcBef>
              <a:spcAft>
                <a:spcPts val="0"/>
              </a:spcAft>
              <a:buNone/>
            </a:pPr>
            <a:r>
              <a:rPr lang="en-GB" dirty="0" err="1"/>
              <a:t>Dva</a:t>
            </a:r>
            <a:r>
              <a:rPr lang="en-GB" dirty="0"/>
              <a:t> </a:t>
            </a:r>
            <a:r>
              <a:rPr lang="en-GB" dirty="0" err="1"/>
              <a:t>zrcadlové</a:t>
            </a:r>
            <a:r>
              <a:rPr lang="en-GB" dirty="0"/>
              <a:t> </a:t>
            </a:r>
            <a:r>
              <a:rPr lang="en-GB" dirty="0" err="1"/>
              <a:t>trhy</a:t>
            </a:r>
            <a:r>
              <a:rPr lang="en-GB" dirty="0"/>
              <a:t> – </a:t>
            </a:r>
            <a:r>
              <a:rPr lang="en-GB" dirty="0" err="1"/>
              <a:t>trh</a:t>
            </a:r>
            <a:r>
              <a:rPr lang="en-GB" dirty="0"/>
              <a:t> </a:t>
            </a:r>
            <a:r>
              <a:rPr lang="en-GB" dirty="0" err="1"/>
              <a:t>českých</a:t>
            </a:r>
            <a:r>
              <a:rPr lang="en-GB" dirty="0"/>
              <a:t> </a:t>
            </a:r>
            <a:r>
              <a:rPr lang="en-GB" dirty="0" err="1"/>
              <a:t>korun</a:t>
            </a:r>
            <a:r>
              <a:rPr lang="en-GB" dirty="0"/>
              <a:t> a </a:t>
            </a:r>
            <a:r>
              <a:rPr lang="en-GB" dirty="0" err="1"/>
              <a:t>eur</a:t>
            </a:r>
            <a:r>
              <a:rPr lang="en-GB" dirty="0"/>
              <a:t>;</a:t>
            </a:r>
          </a:p>
          <a:p>
            <a:pPr marL="0" lvl="0" indent="0" algn="l" rtl="0">
              <a:spcBef>
                <a:spcPts val="0"/>
              </a:spcBef>
              <a:spcAft>
                <a:spcPts val="0"/>
              </a:spcAft>
              <a:buNone/>
            </a:pPr>
            <a:r>
              <a:rPr lang="en-GB" dirty="0" err="1"/>
              <a:t>Klesající</a:t>
            </a:r>
            <a:r>
              <a:rPr lang="en-GB" dirty="0"/>
              <a:t> </a:t>
            </a:r>
            <a:r>
              <a:rPr lang="en-GB" dirty="0" err="1"/>
              <a:t>poptávková</a:t>
            </a:r>
            <a:r>
              <a:rPr lang="en-GB" dirty="0"/>
              <a:t> </a:t>
            </a:r>
            <a:r>
              <a:rPr lang="en-GB" dirty="0" err="1"/>
              <a:t>křivka</a:t>
            </a:r>
            <a:r>
              <a:rPr lang="en-GB" dirty="0"/>
              <a:t> - </a:t>
            </a:r>
            <a:r>
              <a:rPr lang="en-GB" dirty="0" err="1"/>
              <a:t>pokud</a:t>
            </a:r>
            <a:r>
              <a:rPr lang="en-GB" dirty="0"/>
              <a:t> </a:t>
            </a:r>
            <a:r>
              <a:rPr lang="en-GB" dirty="0" err="1"/>
              <a:t>musíme</a:t>
            </a:r>
            <a:r>
              <a:rPr lang="en-GB" dirty="0"/>
              <a:t> </a:t>
            </a:r>
            <a:r>
              <a:rPr lang="en-GB" dirty="0" err="1"/>
              <a:t>vynaložit</a:t>
            </a:r>
            <a:r>
              <a:rPr lang="en-GB" dirty="0"/>
              <a:t> </a:t>
            </a:r>
            <a:r>
              <a:rPr lang="en-GB" dirty="0" err="1"/>
              <a:t>více</a:t>
            </a:r>
            <a:r>
              <a:rPr lang="en-GB" dirty="0"/>
              <a:t> </a:t>
            </a:r>
            <a:r>
              <a:rPr lang="en-GB" dirty="0" err="1"/>
              <a:t>korun</a:t>
            </a:r>
            <a:r>
              <a:rPr lang="en-GB" dirty="0"/>
              <a:t> za euro, </a:t>
            </a:r>
            <a:r>
              <a:rPr lang="en-GB" dirty="0" err="1"/>
              <a:t>potom</a:t>
            </a:r>
            <a:r>
              <a:rPr lang="en-GB" dirty="0"/>
              <a:t> </a:t>
            </a:r>
            <a:r>
              <a:rPr lang="en-GB" dirty="0" err="1"/>
              <a:t>na</a:t>
            </a:r>
            <a:r>
              <a:rPr lang="en-GB" dirty="0"/>
              <a:t> </a:t>
            </a:r>
            <a:r>
              <a:rPr lang="en-GB" dirty="0" err="1"/>
              <a:t>trhu</a:t>
            </a:r>
            <a:r>
              <a:rPr lang="en-GB" dirty="0"/>
              <a:t> </a:t>
            </a:r>
            <a:r>
              <a:rPr lang="en-GB" dirty="0" err="1"/>
              <a:t>eur</a:t>
            </a:r>
            <a:r>
              <a:rPr lang="en-GB" dirty="0"/>
              <a:t> </a:t>
            </a:r>
            <a:r>
              <a:rPr lang="en-GB" dirty="0" err="1"/>
              <a:t>budeme</a:t>
            </a:r>
            <a:r>
              <a:rPr lang="en-GB" dirty="0"/>
              <a:t> </a:t>
            </a:r>
            <a:r>
              <a:rPr lang="en-GB" dirty="0" err="1"/>
              <a:t>menší</a:t>
            </a:r>
            <a:r>
              <a:rPr lang="en-GB" dirty="0"/>
              <a:t> </a:t>
            </a:r>
            <a:r>
              <a:rPr lang="en-GB" dirty="0" err="1"/>
              <a:t>poptávka</a:t>
            </a:r>
            <a:r>
              <a:rPr lang="en-GB" dirty="0"/>
              <a:t> po </a:t>
            </a:r>
            <a:r>
              <a:rPr lang="en-GB" dirty="0" err="1"/>
              <a:t>eurech</a:t>
            </a:r>
            <a:r>
              <a:rPr lang="en-GB" dirty="0"/>
              <a:t> (preference </a:t>
            </a:r>
            <a:r>
              <a:rPr lang="en-GB" dirty="0" err="1"/>
              <a:t>domácích</a:t>
            </a:r>
            <a:r>
              <a:rPr lang="en-GB" dirty="0"/>
              <a:t> </a:t>
            </a:r>
            <a:r>
              <a:rPr lang="en-GB" dirty="0" err="1"/>
              <a:t>výrobků</a:t>
            </a:r>
            <a:r>
              <a:rPr lang="en-GB" dirty="0"/>
              <a:t>).</a:t>
            </a:r>
          </a:p>
          <a:p>
            <a:pPr marL="0" lvl="0" indent="0" algn="l"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cs-CZ" noProof="0" dirty="0"/>
              <a:t>Produktivita při výrobě textilu je v Číně mnohem vyšší než v Japonsku. Za hodinu práce se zde vyrobí 10 jednotek textilního zboží159, ale v Japonsku pouze 4 jednotky. To znamená, že Čína má absolutní výhodu při produkci textilu. Při produkci počítačů dosahuje vyšší produktivity naopak Japonsko, za hodinu práce vyrobí 13 počítačů, zatímco v Číně se jich vyrobí jen 5 kusů. </a:t>
            </a:r>
          </a:p>
          <a:p>
            <a:pPr marL="0" lvl="0" indent="0" algn="l" rtl="0">
              <a:spcBef>
                <a:spcPts val="0"/>
              </a:spcBef>
              <a:spcAft>
                <a:spcPts val="0"/>
              </a:spcAft>
              <a:buNone/>
            </a:pPr>
            <a:endParaRPr lang="cs-CZ" noProof="0" dirty="0"/>
          </a:p>
          <a:p>
            <a:pPr marL="0" lvl="0" indent="0" algn="l" rtl="0">
              <a:spcBef>
                <a:spcPts val="0"/>
              </a:spcBef>
              <a:spcAft>
                <a:spcPts val="0"/>
              </a:spcAft>
              <a:buNone/>
            </a:pPr>
            <a:r>
              <a:rPr lang="cs-CZ" noProof="0" dirty="0"/>
              <a:t>V tab. 14.1 jsou hodnoty vyšších produktivit zvýrazněny tučným písmem. Předpokládejme dále, že Čína má k dispozici celkem 1 000 hodin práce. Z toho polovinu, tedy 500 hodin, využívá na výrobu textilu a druhých 500 hodin na výrobu počítačů. Japonsko má k dispozici 400 hodin práce a polovinu z nich (tedy 200 hodin) věnuje na výrobu textilu a zbylých dvě stě hodin použije na výrobu počítačů. </a:t>
            </a:r>
          </a:p>
          <a:p>
            <a:pPr marL="0" lvl="0" indent="0" algn="l" rtl="0">
              <a:spcBef>
                <a:spcPts val="0"/>
              </a:spcBef>
              <a:spcAft>
                <a:spcPts val="0"/>
              </a:spcAft>
              <a:buNone/>
            </a:pPr>
            <a:endParaRPr lang="cs-CZ" noProof="0"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6326350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lang="cs-CZ" noProof="0" dirty="0"/>
          </a:p>
          <a:p>
            <a:pPr marL="0" lvl="0" indent="0" algn="l" rtl="0">
              <a:spcBef>
                <a:spcPts val="0"/>
              </a:spcBef>
              <a:spcAft>
                <a:spcPts val="0"/>
              </a:spcAft>
              <a:buNone/>
            </a:pPr>
            <a:r>
              <a:rPr lang="cs-CZ" noProof="0" dirty="0"/>
              <a:t>Tab. 14.2 porovnává celkové objemy produkce v obou zemích. Vidíme zde jednak situaci, kdy se obě země spoléhají pouze na vlastní výrobu a neobchodují spolu, za druhé stav po specializaci a vzájemné směně produktů.</a:t>
            </a:r>
          </a:p>
          <a:p>
            <a:pPr marL="0" lvl="0" indent="0" algn="l" rtl="0">
              <a:spcBef>
                <a:spcPts val="0"/>
              </a:spcBef>
              <a:spcAft>
                <a:spcPts val="0"/>
              </a:spcAft>
              <a:buNone/>
            </a:pPr>
            <a:endParaRPr lang="cs-CZ" noProof="0" dirty="0"/>
          </a:p>
          <a:p>
            <a:pPr marL="0" lvl="0" indent="0" algn="just" rtl="0">
              <a:spcBef>
                <a:spcPts val="0"/>
              </a:spcBef>
              <a:spcAft>
                <a:spcPts val="0"/>
              </a:spcAft>
              <a:buNone/>
            </a:pPr>
            <a:r>
              <a:rPr lang="cs-CZ" noProof="0" dirty="0"/>
              <a:t>Pokud by se obě země snažily vyrábět oba produkty, dokázaly by vyrobit menší celkové množství výrobků, než kdyby mezi sebou vzájemně zboží směňovaly. Předpokládejme, že Čína se vzhledem ke své absolutní výhodě bude specializovat na výrobu textilu a přestane produkovat počítače. S celkovým množstvím 1 000 hodin práce dokáže tedy Čína při hodinové produktivitě 10 jednotek textilního zboží vyrobit celkem 10 000 jednotek textilu. To je více, než činí velikost čínské poptávky po textilu. Čína část produkce textilu může vyvézt do Japonska a směnit je za počítače. Naopak v Japonsku je absolutně výhodnější vyrábět počítače, při jejich výrobě je zde dosahována vyšší produktivita. Japonsko se proto bude specializovat na výrobu počítačů a nebude už vyrábět textil. Jelikož má Japonsko k dispozici celkem 400 hodin práce, je schopno při své produktivitě 13 počítačů za hodinu celkem vyprodukovat 5 200 počítačů. Domácí poptávka po počítačích v Japonsku je však nižší, takže země může přebytek své produkce počítačů vyvézt do Číny a směnit je tam za textilní zboží, které po specializaci přestala vyrábět. Výsledkem vzájemného obchodu bude zvýšení produkčních i spotřebních možností u obou zboží v obou zemích.</a:t>
            </a: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3458909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lang="cs-CZ" noProof="0" dirty="0"/>
          </a:p>
          <a:p>
            <a:pPr marL="0" lvl="0" indent="0" algn="l" rtl="0">
              <a:spcBef>
                <a:spcPts val="0"/>
              </a:spcBef>
              <a:spcAft>
                <a:spcPts val="0"/>
              </a:spcAft>
              <a:buNone/>
            </a:pPr>
            <a:r>
              <a:rPr lang="cs-CZ" noProof="0" dirty="0"/>
              <a:t>Tab. 14.2 porovnává celkové objemy produkce v obou zemích. Vidíme zde jednak situaci, kdy se obě země spoléhají pouze na vlastní výrobu a neobchodují spolu, za druhé stav po specializaci a vzájemné směně produktů.</a:t>
            </a:r>
          </a:p>
          <a:p>
            <a:pPr marL="0" lvl="0" indent="0" algn="l" rtl="0">
              <a:spcBef>
                <a:spcPts val="0"/>
              </a:spcBef>
              <a:spcAft>
                <a:spcPts val="0"/>
              </a:spcAft>
              <a:buNone/>
            </a:pPr>
            <a:endParaRPr lang="cs-CZ" noProof="0" dirty="0"/>
          </a:p>
          <a:p>
            <a:pPr marL="0" lvl="0" indent="0" algn="just" rtl="0">
              <a:spcBef>
                <a:spcPts val="0"/>
              </a:spcBef>
              <a:spcAft>
                <a:spcPts val="0"/>
              </a:spcAft>
              <a:buNone/>
            </a:pPr>
            <a:r>
              <a:rPr lang="cs-CZ" noProof="0" dirty="0"/>
              <a:t>Pokud by se obě země snažily vyrábět oba produkty, dokázaly by vyrobit menší celkové množství výrobků, než kdyby mezi sebou vzájemně zboží směňovaly. Předpokládejme, že Čína se vzhledem ke své absolutní výhodě bude specializovat na výrobu textilu a přestane produkovat počítače. S celkovým množstvím 1 000 hodin práce dokáže tedy Čína při hodinové produktivitě 10 jednotek textilního zboží vyrobit celkem 10 000 jednotek textilu. To je více, než činí velikost čínské poptávky po textilu. Čína část produkce textilu může vyvézt do Japonska a směnit je za počítače. Naopak v Japonsku je absolutně výhodnější vyrábět počítače, při jejich výrobě je zde dosahována vyšší produktivita. Japonsko se proto bude specializovat na výrobu počítačů a nebude už vyrábět textil. Jelikož má Japonsko k dispozici celkem 400 hodin práce, je schopno při své produktivitě 13 počítačů za hodinu celkem vyprodukovat 5 200 počítačů. Domácí poptávka po počítačích v Japonsku je však nižší, takže země může přebytek své produkce počítačů vyvézt do Číny a směnit je tam za textilní zboží, které po specializaci přestala vyrábět. Výsledkem vzájemného obchodu bude zvýšení produkčních i spotřebních možností u obou zboží v obou zemích.</a:t>
            </a: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0800022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GB" dirty="0" err="1"/>
              <a:t>Pochopit</a:t>
            </a:r>
            <a:r>
              <a:rPr lang="en-GB" dirty="0"/>
              <a:t>, </a:t>
            </a:r>
            <a:r>
              <a:rPr lang="en-GB" dirty="0" err="1"/>
              <a:t>proč</a:t>
            </a:r>
            <a:r>
              <a:rPr lang="en-GB" dirty="0"/>
              <a:t> </a:t>
            </a:r>
            <a:r>
              <a:rPr lang="en-GB" dirty="0" err="1"/>
              <a:t>si</a:t>
            </a:r>
            <a:r>
              <a:rPr lang="en-GB" dirty="0"/>
              <a:t> </a:t>
            </a:r>
            <a:r>
              <a:rPr lang="en-GB" dirty="0" err="1"/>
              <a:t>zboží</a:t>
            </a:r>
            <a:r>
              <a:rPr lang="en-GB" dirty="0"/>
              <a:t> </a:t>
            </a:r>
            <a:r>
              <a:rPr lang="en-GB" dirty="0" err="1"/>
              <a:t>spolu</a:t>
            </a:r>
            <a:r>
              <a:rPr lang="en-GB" dirty="0"/>
              <a:t> </a:t>
            </a:r>
            <a:r>
              <a:rPr lang="en-GB" dirty="0" err="1"/>
              <a:t>vzájemně</a:t>
            </a:r>
            <a:r>
              <a:rPr lang="en-GB" dirty="0"/>
              <a:t> </a:t>
            </a:r>
            <a:r>
              <a:rPr lang="en-GB" dirty="0" err="1"/>
              <a:t>směňují</a:t>
            </a:r>
            <a:r>
              <a:rPr lang="en-GB" dirty="0"/>
              <a:t> </a:t>
            </a:r>
            <a:r>
              <a:rPr lang="en-GB" dirty="0" err="1"/>
              <a:t>dvě</a:t>
            </a:r>
            <a:r>
              <a:rPr lang="en-GB" dirty="0"/>
              <a:t> </a:t>
            </a:r>
            <a:r>
              <a:rPr lang="en-GB" dirty="0" err="1"/>
              <a:t>země</a:t>
            </a:r>
            <a:r>
              <a:rPr lang="en-GB" dirty="0"/>
              <a:t>, z </a:t>
            </a:r>
            <a:r>
              <a:rPr lang="en-GB" dirty="0" err="1"/>
              <a:t>nichž</a:t>
            </a:r>
            <a:r>
              <a:rPr lang="en-GB" dirty="0"/>
              <a:t> </a:t>
            </a:r>
            <a:r>
              <a:rPr lang="en-GB" dirty="0" err="1"/>
              <a:t>jedna</a:t>
            </a:r>
            <a:r>
              <a:rPr lang="en-GB" dirty="0"/>
              <a:t> </a:t>
            </a:r>
            <a:r>
              <a:rPr lang="en-GB" dirty="0" err="1"/>
              <a:t>má</a:t>
            </a:r>
            <a:r>
              <a:rPr lang="en-GB" dirty="0"/>
              <a:t> </a:t>
            </a:r>
            <a:r>
              <a:rPr lang="en-GB" dirty="0" err="1"/>
              <a:t>vyšší</a:t>
            </a:r>
            <a:r>
              <a:rPr lang="en-GB" dirty="0"/>
              <a:t> </a:t>
            </a:r>
            <a:r>
              <a:rPr lang="en-GB" dirty="0" err="1"/>
              <a:t>produktivitu</a:t>
            </a:r>
            <a:r>
              <a:rPr lang="en-GB" dirty="0"/>
              <a:t> </a:t>
            </a:r>
            <a:r>
              <a:rPr lang="en-GB" dirty="0" err="1"/>
              <a:t>při</a:t>
            </a:r>
            <a:r>
              <a:rPr lang="en-GB" dirty="0"/>
              <a:t> </a:t>
            </a:r>
            <a:r>
              <a:rPr lang="en-GB" dirty="0" err="1"/>
              <a:t>produkci</a:t>
            </a:r>
            <a:r>
              <a:rPr lang="en-GB" dirty="0"/>
              <a:t> </a:t>
            </a:r>
            <a:r>
              <a:rPr lang="en-GB" dirty="0" err="1"/>
              <a:t>jedněch</a:t>
            </a:r>
            <a:r>
              <a:rPr lang="en-GB" dirty="0"/>
              <a:t> </a:t>
            </a:r>
            <a:r>
              <a:rPr lang="en-GB" dirty="0" err="1"/>
              <a:t>směňovaných</a:t>
            </a:r>
            <a:r>
              <a:rPr lang="en-GB" dirty="0"/>
              <a:t> </a:t>
            </a:r>
            <a:r>
              <a:rPr lang="en-GB" dirty="0" err="1"/>
              <a:t>statků</a:t>
            </a:r>
            <a:r>
              <a:rPr lang="en-GB" dirty="0"/>
              <a:t>, </a:t>
            </a:r>
            <a:r>
              <a:rPr lang="en-GB" dirty="0" err="1"/>
              <a:t>zatímco</a:t>
            </a:r>
            <a:r>
              <a:rPr lang="en-GB" dirty="0"/>
              <a:t> </a:t>
            </a:r>
            <a:r>
              <a:rPr lang="en-GB" dirty="0" err="1"/>
              <a:t>druhá</a:t>
            </a:r>
            <a:r>
              <a:rPr lang="en-GB" dirty="0"/>
              <a:t> je </a:t>
            </a:r>
            <a:r>
              <a:rPr lang="en-GB" dirty="0" err="1"/>
              <a:t>produktivnější</a:t>
            </a:r>
            <a:r>
              <a:rPr lang="en-GB" dirty="0"/>
              <a:t> </a:t>
            </a:r>
            <a:r>
              <a:rPr lang="en-GB" dirty="0" err="1"/>
              <a:t>při</a:t>
            </a:r>
            <a:r>
              <a:rPr lang="en-GB" dirty="0"/>
              <a:t> </a:t>
            </a:r>
            <a:r>
              <a:rPr lang="en-GB" dirty="0" err="1"/>
              <a:t>produkci</a:t>
            </a:r>
            <a:r>
              <a:rPr lang="en-GB" dirty="0"/>
              <a:t> </a:t>
            </a:r>
            <a:r>
              <a:rPr lang="en-GB" dirty="0" err="1"/>
              <a:t>jiných</a:t>
            </a:r>
            <a:r>
              <a:rPr lang="en-GB" dirty="0"/>
              <a:t> </a:t>
            </a:r>
            <a:r>
              <a:rPr lang="en-GB" dirty="0" err="1"/>
              <a:t>statků</a:t>
            </a:r>
            <a:r>
              <a:rPr lang="en-GB" dirty="0"/>
              <a:t>, </a:t>
            </a:r>
            <a:r>
              <a:rPr lang="en-GB" dirty="0" err="1"/>
              <a:t>není</a:t>
            </a:r>
            <a:r>
              <a:rPr lang="en-GB" dirty="0"/>
              <a:t> </a:t>
            </a:r>
            <a:r>
              <a:rPr lang="en-GB" dirty="0" err="1"/>
              <a:t>obtížné</a:t>
            </a:r>
            <a:r>
              <a:rPr lang="en-GB" dirty="0"/>
              <a:t>. </a:t>
            </a:r>
            <a:r>
              <a:rPr lang="en-GB" dirty="0" err="1"/>
              <a:t>Mnohem</a:t>
            </a:r>
            <a:r>
              <a:rPr lang="en-GB" dirty="0"/>
              <a:t> </a:t>
            </a:r>
            <a:r>
              <a:rPr lang="en-GB" dirty="0" err="1"/>
              <a:t>obtížnější</a:t>
            </a:r>
            <a:r>
              <a:rPr lang="en-GB" dirty="0"/>
              <a:t> je </a:t>
            </a:r>
            <a:r>
              <a:rPr lang="en-GB" dirty="0" err="1"/>
              <a:t>pochopit</a:t>
            </a:r>
            <a:r>
              <a:rPr lang="en-GB" dirty="0"/>
              <a:t>, </a:t>
            </a:r>
            <a:r>
              <a:rPr lang="en-GB" dirty="0" err="1"/>
              <a:t>proč</a:t>
            </a:r>
            <a:r>
              <a:rPr lang="en-GB" dirty="0"/>
              <a:t> </a:t>
            </a:r>
            <a:r>
              <a:rPr lang="en-GB" dirty="0" err="1"/>
              <a:t>spolu</a:t>
            </a:r>
            <a:r>
              <a:rPr lang="en-GB" dirty="0"/>
              <a:t> </a:t>
            </a:r>
            <a:r>
              <a:rPr lang="en-GB" dirty="0" err="1"/>
              <a:t>obchodují</a:t>
            </a:r>
            <a:r>
              <a:rPr lang="en-GB" dirty="0"/>
              <a:t> </a:t>
            </a:r>
            <a:r>
              <a:rPr lang="en-GB" dirty="0" err="1"/>
              <a:t>země</a:t>
            </a:r>
            <a:r>
              <a:rPr lang="en-GB" dirty="0"/>
              <a:t>, z </a:t>
            </a:r>
            <a:r>
              <a:rPr lang="en-GB" dirty="0" err="1"/>
              <a:t>nichž</a:t>
            </a:r>
            <a:r>
              <a:rPr lang="en-GB" dirty="0"/>
              <a:t> </a:t>
            </a:r>
            <a:r>
              <a:rPr lang="en-GB" dirty="0" err="1"/>
              <a:t>jedna</a:t>
            </a:r>
            <a:r>
              <a:rPr lang="en-GB" dirty="0"/>
              <a:t> </a:t>
            </a:r>
            <a:r>
              <a:rPr lang="en-GB" dirty="0" err="1"/>
              <a:t>má</a:t>
            </a:r>
            <a:r>
              <a:rPr lang="en-GB" dirty="0"/>
              <a:t> </a:t>
            </a:r>
            <a:r>
              <a:rPr lang="en-GB" dirty="0" err="1"/>
              <a:t>při</a:t>
            </a:r>
            <a:r>
              <a:rPr lang="en-GB" dirty="0"/>
              <a:t> </a:t>
            </a:r>
            <a:r>
              <a:rPr lang="en-GB" dirty="0" err="1"/>
              <a:t>výrobě</a:t>
            </a:r>
            <a:r>
              <a:rPr lang="en-GB" dirty="0"/>
              <a:t> </a:t>
            </a:r>
            <a:r>
              <a:rPr lang="en-GB" dirty="0" err="1"/>
              <a:t>všech</a:t>
            </a:r>
            <a:r>
              <a:rPr lang="en-GB" dirty="0"/>
              <a:t> </a:t>
            </a:r>
            <a:r>
              <a:rPr lang="en-GB" dirty="0" err="1"/>
              <a:t>směňovaných</a:t>
            </a:r>
            <a:r>
              <a:rPr lang="en-GB" dirty="0"/>
              <a:t> </a:t>
            </a:r>
            <a:r>
              <a:rPr lang="en-GB" dirty="0" err="1"/>
              <a:t>statků</a:t>
            </a:r>
            <a:r>
              <a:rPr lang="en-GB" dirty="0"/>
              <a:t> </a:t>
            </a:r>
            <a:r>
              <a:rPr lang="en-GB" dirty="0" err="1"/>
              <a:t>vyšší</a:t>
            </a:r>
            <a:r>
              <a:rPr lang="en-GB" dirty="0"/>
              <a:t> a </a:t>
            </a:r>
            <a:r>
              <a:rPr lang="en-GB" dirty="0" err="1"/>
              <a:t>druhá</a:t>
            </a:r>
            <a:r>
              <a:rPr lang="en-GB" dirty="0"/>
              <a:t> </a:t>
            </a:r>
            <a:r>
              <a:rPr lang="en-GB" dirty="0" err="1"/>
              <a:t>nižší</a:t>
            </a:r>
            <a:r>
              <a:rPr lang="en-GB" dirty="0"/>
              <a:t> </a:t>
            </a:r>
            <a:r>
              <a:rPr lang="en-GB" dirty="0" err="1"/>
              <a:t>produktivitu</a:t>
            </a:r>
            <a:r>
              <a:rPr lang="en-GB" dirty="0"/>
              <a:t>. </a:t>
            </a:r>
            <a:r>
              <a:rPr lang="en-GB" dirty="0" err="1"/>
              <a:t>Jinak</a:t>
            </a:r>
            <a:r>
              <a:rPr lang="en-GB" dirty="0"/>
              <a:t> </a:t>
            </a:r>
            <a:r>
              <a:rPr lang="en-GB" dirty="0" err="1"/>
              <a:t>vyjádřeno</a:t>
            </a:r>
            <a:r>
              <a:rPr lang="en-GB" dirty="0"/>
              <a:t>: </a:t>
            </a:r>
            <a:r>
              <a:rPr lang="en-GB" dirty="0" err="1"/>
              <a:t>Proč</a:t>
            </a:r>
            <a:r>
              <a:rPr lang="en-GB" dirty="0"/>
              <a:t> </a:t>
            </a:r>
            <a:r>
              <a:rPr lang="en-GB" dirty="0" err="1"/>
              <a:t>spolu</a:t>
            </a:r>
            <a:r>
              <a:rPr lang="en-GB" dirty="0"/>
              <a:t> </a:t>
            </a:r>
            <a:r>
              <a:rPr lang="en-GB" dirty="0" err="1"/>
              <a:t>obchodují</a:t>
            </a:r>
            <a:r>
              <a:rPr lang="en-GB" dirty="0"/>
              <a:t> </a:t>
            </a:r>
            <a:r>
              <a:rPr lang="en-GB" dirty="0" err="1"/>
              <a:t>země</a:t>
            </a:r>
            <a:r>
              <a:rPr lang="en-GB" dirty="0"/>
              <a:t>, z </a:t>
            </a:r>
            <a:r>
              <a:rPr lang="en-GB" dirty="0" err="1"/>
              <a:t>nichž</a:t>
            </a:r>
            <a:r>
              <a:rPr lang="en-GB" dirty="0"/>
              <a:t> </a:t>
            </a:r>
            <a:r>
              <a:rPr lang="en-GB" dirty="0" err="1"/>
              <a:t>jedna</a:t>
            </a:r>
            <a:r>
              <a:rPr lang="en-GB" dirty="0"/>
              <a:t> </a:t>
            </a:r>
            <a:r>
              <a:rPr lang="en-GB" dirty="0" err="1"/>
              <a:t>má</a:t>
            </a:r>
            <a:r>
              <a:rPr lang="en-GB" dirty="0"/>
              <a:t> </a:t>
            </a:r>
            <a:r>
              <a:rPr lang="en-GB" dirty="0" err="1"/>
              <a:t>absolutní</a:t>
            </a:r>
            <a:r>
              <a:rPr lang="en-GB" dirty="0"/>
              <a:t> </a:t>
            </a:r>
            <a:r>
              <a:rPr lang="en-GB" dirty="0" err="1"/>
              <a:t>výhodu</a:t>
            </a:r>
            <a:r>
              <a:rPr lang="en-GB" dirty="0"/>
              <a:t> </a:t>
            </a:r>
            <a:r>
              <a:rPr lang="en-GB" dirty="0" err="1"/>
              <a:t>při</a:t>
            </a:r>
            <a:r>
              <a:rPr lang="en-GB" dirty="0"/>
              <a:t> </a:t>
            </a:r>
            <a:r>
              <a:rPr lang="en-GB" dirty="0" err="1"/>
              <a:t>výrobě</a:t>
            </a:r>
            <a:r>
              <a:rPr lang="en-GB" dirty="0"/>
              <a:t> </a:t>
            </a:r>
            <a:r>
              <a:rPr lang="en-GB" dirty="0" err="1"/>
              <a:t>všech</a:t>
            </a:r>
            <a:r>
              <a:rPr lang="en-GB" dirty="0"/>
              <a:t> </a:t>
            </a:r>
            <a:r>
              <a:rPr lang="en-GB" dirty="0" err="1"/>
              <a:t>obchodovaných</a:t>
            </a:r>
            <a:r>
              <a:rPr lang="en-GB" dirty="0"/>
              <a:t> </a:t>
            </a:r>
            <a:r>
              <a:rPr lang="en-GB" dirty="0" err="1"/>
              <a:t>statků</a:t>
            </a:r>
            <a:r>
              <a:rPr lang="en-GB" dirty="0"/>
              <a:t>, </a:t>
            </a:r>
            <a:r>
              <a:rPr lang="en-GB" dirty="0" err="1"/>
              <a:t>zatímco</a:t>
            </a:r>
            <a:r>
              <a:rPr lang="en-GB" dirty="0"/>
              <a:t> </a:t>
            </a:r>
            <a:r>
              <a:rPr lang="en-GB" dirty="0" err="1"/>
              <a:t>druhá</a:t>
            </a:r>
            <a:r>
              <a:rPr lang="en-GB" dirty="0"/>
              <a:t> je </a:t>
            </a:r>
            <a:r>
              <a:rPr lang="en-GB" dirty="0" err="1"/>
              <a:t>produkuje</a:t>
            </a:r>
            <a:r>
              <a:rPr lang="en-GB" dirty="0"/>
              <a:t> s </a:t>
            </a:r>
            <a:r>
              <a:rPr lang="en-GB" dirty="0" err="1"/>
              <a:t>absolutní</a:t>
            </a:r>
            <a:r>
              <a:rPr lang="en-GB" dirty="0"/>
              <a:t> </a:t>
            </a:r>
            <a:r>
              <a:rPr lang="en-GB" dirty="0" err="1"/>
              <a:t>nevýhodou</a:t>
            </a:r>
            <a:r>
              <a:rPr lang="en-GB" dirty="0"/>
              <a:t>? </a:t>
            </a:r>
            <a:r>
              <a:rPr lang="en-GB" dirty="0" err="1"/>
              <a:t>Nahlédneme</a:t>
            </a:r>
            <a:r>
              <a:rPr lang="en-GB" dirty="0"/>
              <a:t>-li do </a:t>
            </a:r>
            <a:r>
              <a:rPr lang="en-GB" dirty="0" err="1"/>
              <a:t>statistik</a:t>
            </a:r>
            <a:r>
              <a:rPr lang="en-GB" dirty="0"/>
              <a:t> </a:t>
            </a:r>
            <a:r>
              <a:rPr lang="en-GB" dirty="0" err="1"/>
              <a:t>mezinárodního</a:t>
            </a:r>
            <a:r>
              <a:rPr lang="en-GB" dirty="0"/>
              <a:t> </a:t>
            </a:r>
            <a:r>
              <a:rPr lang="en-GB" dirty="0" err="1"/>
              <a:t>obchodu</a:t>
            </a:r>
            <a:r>
              <a:rPr lang="en-GB" dirty="0"/>
              <a:t>, </a:t>
            </a:r>
            <a:r>
              <a:rPr lang="en-GB" dirty="0" err="1"/>
              <a:t>uvidíme</a:t>
            </a:r>
            <a:r>
              <a:rPr lang="en-GB" dirty="0"/>
              <a:t>, </a:t>
            </a:r>
            <a:r>
              <a:rPr lang="en-GB" dirty="0" err="1"/>
              <a:t>že</a:t>
            </a:r>
            <a:r>
              <a:rPr lang="en-GB" dirty="0"/>
              <a:t> </a:t>
            </a:r>
            <a:r>
              <a:rPr lang="en-GB" dirty="0" err="1"/>
              <a:t>takové</a:t>
            </a:r>
            <a:r>
              <a:rPr lang="en-GB" dirty="0"/>
              <a:t> </a:t>
            </a:r>
            <a:r>
              <a:rPr lang="en-GB" dirty="0" err="1"/>
              <a:t>země</a:t>
            </a:r>
            <a:r>
              <a:rPr lang="en-GB" dirty="0"/>
              <a:t> </a:t>
            </a:r>
            <a:r>
              <a:rPr lang="en-GB" dirty="0" err="1"/>
              <a:t>spolu</a:t>
            </a:r>
            <a:r>
              <a:rPr lang="en-GB" dirty="0"/>
              <a:t> </a:t>
            </a:r>
            <a:r>
              <a:rPr lang="en-GB" dirty="0" err="1"/>
              <a:t>běžně</a:t>
            </a:r>
            <a:r>
              <a:rPr lang="en-GB" dirty="0"/>
              <a:t> a </a:t>
            </a:r>
            <a:r>
              <a:rPr lang="en-GB" dirty="0" err="1"/>
              <a:t>značně</a:t>
            </a:r>
            <a:r>
              <a:rPr lang="en-GB" dirty="0"/>
              <a:t> </a:t>
            </a:r>
            <a:r>
              <a:rPr lang="en-GB" dirty="0" err="1"/>
              <a:t>intenzivně</a:t>
            </a:r>
            <a:r>
              <a:rPr lang="en-GB" dirty="0"/>
              <a:t> </a:t>
            </a:r>
            <a:r>
              <a:rPr lang="en-GB" dirty="0" err="1"/>
              <a:t>obchodují</a:t>
            </a:r>
            <a:r>
              <a:rPr lang="en-GB" dirty="0"/>
              <a:t>.</a:t>
            </a:r>
            <a:endParaRPr lang="cs-CZ" dirty="0"/>
          </a:p>
          <a:p>
            <a:pPr marL="0" lvl="0" indent="0" algn="l" rtl="0">
              <a:spcBef>
                <a:spcPts val="0"/>
              </a:spcBef>
              <a:spcAft>
                <a:spcPts val="0"/>
              </a:spcAft>
              <a:buNone/>
            </a:pPr>
            <a:endParaRPr lang="cs-CZ" dirty="0"/>
          </a:p>
          <a:p>
            <a:pPr marL="342900">
              <a:spcBef>
                <a:spcPts val="1200"/>
              </a:spcBef>
              <a:buClr>
                <a:srgbClr val="C00000"/>
              </a:buClr>
            </a:pPr>
            <a:r>
              <a:rPr lang="cs-CZ" altLang="cs-CZ" sz="1200" dirty="0">
                <a:latin typeface="Calibri" panose="020F0502020204030204" pitchFamily="34" charset="0"/>
                <a:ea typeface="Consolas" panose="020B0609020204030204" pitchFamily="49" charset="0"/>
                <a:cs typeface="Calibri" panose="020F0502020204030204" pitchFamily="34" charset="0"/>
              </a:rPr>
              <a:t>Bude však zapotřebí se podívat na to, kde má země B relativně nejmenší nevýhodu, resp. při výrobě jakého statku je rozdíl v nákladech oproti zemi A nejnižší. </a:t>
            </a:r>
          </a:p>
          <a:p>
            <a:pPr marL="342900">
              <a:spcBef>
                <a:spcPts val="1200"/>
              </a:spcBef>
              <a:buClr>
                <a:srgbClr val="C00000"/>
              </a:buClr>
            </a:pPr>
            <a:r>
              <a:rPr lang="cs-CZ" altLang="cs-CZ" sz="1200" dirty="0">
                <a:latin typeface="Calibri" panose="020F0502020204030204" pitchFamily="34" charset="0"/>
                <a:ea typeface="Consolas" panose="020B0609020204030204" pitchFamily="49" charset="0"/>
                <a:cs typeface="Calibri" panose="020F0502020204030204" pitchFamily="34" charset="0"/>
              </a:rPr>
              <a:t>Naopak u země A se musíme podívat, ve které výrobě je absolutní výhoda ve srovnání se zemí B nejnižší. </a:t>
            </a:r>
          </a:p>
          <a:p>
            <a:pPr marL="342900">
              <a:spcBef>
                <a:spcPts val="1200"/>
              </a:spcBef>
              <a:buClr>
                <a:srgbClr val="C00000"/>
              </a:buClr>
            </a:pPr>
            <a:r>
              <a:rPr lang="cs-CZ" altLang="cs-CZ" sz="1200" dirty="0">
                <a:latin typeface="Calibri" panose="020F0502020204030204" pitchFamily="34" charset="0"/>
                <a:ea typeface="Consolas" panose="020B0609020204030204" pitchFamily="49" charset="0"/>
                <a:cs typeface="Calibri" panose="020F0502020204030204" pitchFamily="34" charset="0"/>
              </a:rPr>
              <a:t>Na tuto otázku pak odpovídá teorie komparativních výhod, která říká, že mezinárodní obchod bude výhodný pro obě země tehdy, pokud se země A bude specializovat na výrobu toho statku, kde má největší absolutní výhodu (přesune tam výrobní faktory i z ostatních výrob, kde </a:t>
            </a:r>
            <a:r>
              <a:rPr lang="cs-CZ" sz="1200" dirty="0"/>
              <a:t>je absolutní výhoda nižší). </a:t>
            </a:r>
          </a:p>
          <a:p>
            <a:pPr marL="342900">
              <a:spcBef>
                <a:spcPts val="1200"/>
              </a:spcBef>
              <a:buClr>
                <a:srgbClr val="C00000"/>
              </a:buClr>
            </a:pPr>
            <a:r>
              <a:rPr lang="cs-CZ" sz="1200" dirty="0"/>
              <a:t>Naopak země B by se měla specializovat na výrobu statku, kde má relativně nejnižší nevýhodu a i sem přesunout výrobní faktory, tak aby došlo k dalšímu zefektivňování výroby. </a:t>
            </a:r>
            <a:endParaRPr lang="cs-CZ" altLang="cs-CZ" sz="1200" dirty="0">
              <a:latin typeface="Calibri" panose="020F0502020204030204" pitchFamily="34" charset="0"/>
              <a:ea typeface="Consolas" panose="020B0609020204030204" pitchFamily="49" charset="0"/>
              <a:cs typeface="Calibri" panose="020F0502020204030204" pitchFamily="34" charset="0"/>
            </a:endParaRPr>
          </a:p>
          <a:p>
            <a:pPr marL="0" lvl="0" indent="0" algn="l"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3340304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8980940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GB" dirty="0" err="1"/>
              <a:t>Jaké</a:t>
            </a:r>
            <a:r>
              <a:rPr lang="en-GB" dirty="0"/>
              <a:t> by </a:t>
            </a:r>
            <a:r>
              <a:rPr lang="en-GB" dirty="0" err="1"/>
              <a:t>tedy</a:t>
            </a:r>
            <a:r>
              <a:rPr lang="en-GB" dirty="0"/>
              <a:t> </a:t>
            </a:r>
            <a:r>
              <a:rPr lang="en-GB" dirty="0" err="1"/>
              <a:t>mělo</a:t>
            </a:r>
            <a:r>
              <a:rPr lang="en-GB" dirty="0"/>
              <a:t> </a:t>
            </a:r>
            <a:r>
              <a:rPr lang="en-GB" dirty="0" err="1"/>
              <a:t>být</a:t>
            </a:r>
            <a:r>
              <a:rPr lang="en-GB" dirty="0"/>
              <a:t> </a:t>
            </a:r>
            <a:r>
              <a:rPr lang="en-GB" dirty="0" err="1"/>
              <a:t>doporučení</a:t>
            </a:r>
            <a:r>
              <a:rPr lang="en-GB" dirty="0"/>
              <a:t> pro </a:t>
            </a:r>
            <a:r>
              <a:rPr lang="en-GB" dirty="0" err="1"/>
              <a:t>výrobce</a:t>
            </a:r>
            <a:r>
              <a:rPr lang="en-GB" dirty="0"/>
              <a:t> a </a:t>
            </a:r>
            <a:r>
              <a:rPr lang="en-GB" dirty="0" err="1"/>
              <a:t>obchodníky</a:t>
            </a:r>
            <a:r>
              <a:rPr lang="en-GB" dirty="0"/>
              <a:t>? </a:t>
            </a:r>
            <a:r>
              <a:rPr lang="en-GB" dirty="0" err="1"/>
              <a:t>Měla</a:t>
            </a:r>
            <a:r>
              <a:rPr lang="en-GB" dirty="0"/>
              <a:t> by Amerika </a:t>
            </a:r>
            <a:r>
              <a:rPr lang="en-GB" dirty="0" err="1"/>
              <a:t>vyrábět</a:t>
            </a:r>
            <a:r>
              <a:rPr lang="en-GB" dirty="0"/>
              <a:t> oba </a:t>
            </a:r>
            <a:r>
              <a:rPr lang="en-GB" dirty="0" err="1"/>
              <a:t>výrobky</a:t>
            </a:r>
            <a:r>
              <a:rPr lang="en-GB" dirty="0"/>
              <a:t> a </a:t>
            </a:r>
            <a:r>
              <a:rPr lang="en-GB" dirty="0" err="1"/>
              <a:t>pokrýt</a:t>
            </a:r>
            <a:r>
              <a:rPr lang="en-GB" dirty="0"/>
              <a:t> </a:t>
            </a:r>
            <a:r>
              <a:rPr lang="en-GB" dirty="0" err="1"/>
              <a:t>svojí</a:t>
            </a:r>
            <a:r>
              <a:rPr lang="en-GB" dirty="0"/>
              <a:t> </a:t>
            </a:r>
            <a:r>
              <a:rPr lang="en-GB" dirty="0" err="1"/>
              <a:t>produkcí</a:t>
            </a:r>
            <a:r>
              <a:rPr lang="en-GB" dirty="0"/>
              <a:t> </a:t>
            </a:r>
            <a:r>
              <a:rPr lang="en-GB" dirty="0" err="1"/>
              <a:t>potřebu</a:t>
            </a:r>
            <a:r>
              <a:rPr lang="en-GB" dirty="0"/>
              <a:t> </a:t>
            </a:r>
            <a:r>
              <a:rPr lang="en-GB" dirty="0" err="1"/>
              <a:t>domácí</a:t>
            </a:r>
            <a:r>
              <a:rPr lang="en-GB" dirty="0"/>
              <a:t> </a:t>
            </a:r>
            <a:r>
              <a:rPr lang="en-GB" dirty="0" err="1"/>
              <a:t>i</a:t>
            </a:r>
            <a:r>
              <a:rPr lang="en-GB" dirty="0"/>
              <a:t> </a:t>
            </a:r>
            <a:r>
              <a:rPr lang="en-GB" dirty="0" err="1"/>
              <a:t>evropskou</a:t>
            </a:r>
            <a:r>
              <a:rPr lang="en-GB" dirty="0"/>
              <a:t>? Pro </a:t>
            </a:r>
            <a:r>
              <a:rPr lang="en-GB" dirty="0" err="1"/>
              <a:t>laika</a:t>
            </a:r>
            <a:r>
              <a:rPr lang="en-GB" dirty="0"/>
              <a:t> je toto </a:t>
            </a:r>
            <a:r>
              <a:rPr lang="en-GB" dirty="0" err="1"/>
              <a:t>řešení</a:t>
            </a:r>
            <a:r>
              <a:rPr lang="en-GB" dirty="0"/>
              <a:t> </a:t>
            </a:r>
            <a:r>
              <a:rPr lang="en-GB" dirty="0" err="1"/>
              <a:t>poměrně</a:t>
            </a:r>
            <a:r>
              <a:rPr lang="en-GB" dirty="0"/>
              <a:t> </a:t>
            </a:r>
            <a:r>
              <a:rPr lang="en-GB" dirty="0" err="1"/>
              <a:t>logické</a:t>
            </a:r>
            <a:r>
              <a:rPr lang="en-GB" dirty="0"/>
              <a:t>. </a:t>
            </a:r>
            <a:r>
              <a:rPr lang="en-GB" dirty="0" err="1"/>
              <a:t>Kdybychom</a:t>
            </a:r>
            <a:r>
              <a:rPr lang="en-GB" dirty="0"/>
              <a:t> se </a:t>
            </a:r>
            <a:r>
              <a:rPr lang="en-GB" dirty="0" err="1"/>
              <a:t>hlouběji</a:t>
            </a:r>
            <a:r>
              <a:rPr lang="en-GB" dirty="0"/>
              <a:t> </a:t>
            </a:r>
            <a:r>
              <a:rPr lang="en-GB" dirty="0" err="1"/>
              <a:t>zamysleli</a:t>
            </a:r>
            <a:r>
              <a:rPr lang="en-GB" dirty="0"/>
              <a:t> </a:t>
            </a:r>
            <a:r>
              <a:rPr lang="en-GB" dirty="0" err="1"/>
              <a:t>nad</a:t>
            </a:r>
            <a:r>
              <a:rPr lang="en-GB" dirty="0"/>
              <a:t> </a:t>
            </a:r>
            <a:r>
              <a:rPr lang="en-GB" dirty="0" err="1"/>
              <a:t>důsledky</a:t>
            </a:r>
            <a:r>
              <a:rPr lang="en-GB" dirty="0"/>
              <a:t> </a:t>
            </a:r>
            <a:r>
              <a:rPr lang="en-GB" dirty="0" err="1"/>
              <a:t>této</a:t>
            </a:r>
            <a:r>
              <a:rPr lang="en-GB" dirty="0"/>
              <a:t> </a:t>
            </a:r>
            <a:r>
              <a:rPr lang="en-GB" dirty="0" err="1"/>
              <a:t>varianty</a:t>
            </a:r>
            <a:r>
              <a:rPr lang="en-GB" dirty="0"/>
              <a:t>, </a:t>
            </a:r>
            <a:r>
              <a:rPr lang="en-GB" dirty="0" err="1"/>
              <a:t>zjistili</a:t>
            </a:r>
            <a:r>
              <a:rPr lang="en-GB" dirty="0"/>
              <a:t> </a:t>
            </a:r>
            <a:r>
              <a:rPr lang="en-GB" dirty="0" err="1"/>
              <a:t>bychom</a:t>
            </a:r>
            <a:r>
              <a:rPr lang="en-GB" dirty="0"/>
              <a:t>, </a:t>
            </a:r>
            <a:r>
              <a:rPr lang="en-GB" dirty="0" err="1"/>
              <a:t>že</a:t>
            </a:r>
            <a:r>
              <a:rPr lang="en-GB" dirty="0"/>
              <a:t> </a:t>
            </a:r>
            <a:r>
              <a:rPr lang="en-GB" dirty="0" err="1"/>
              <a:t>taková</a:t>
            </a:r>
            <a:r>
              <a:rPr lang="en-GB" dirty="0"/>
              <a:t> </a:t>
            </a:r>
            <a:r>
              <a:rPr lang="en-GB" dirty="0" err="1"/>
              <a:t>situace</a:t>
            </a:r>
            <a:r>
              <a:rPr lang="en-GB" dirty="0"/>
              <a:t> </a:t>
            </a:r>
            <a:r>
              <a:rPr lang="en-GB" dirty="0" err="1"/>
              <a:t>nebude</a:t>
            </a:r>
            <a:r>
              <a:rPr lang="en-GB" dirty="0"/>
              <a:t> </a:t>
            </a:r>
            <a:r>
              <a:rPr lang="en-GB" dirty="0" err="1"/>
              <a:t>dlouhodobě</a:t>
            </a:r>
            <a:r>
              <a:rPr lang="en-GB" dirty="0"/>
              <a:t> </a:t>
            </a:r>
            <a:r>
              <a:rPr lang="en-GB" dirty="0" err="1"/>
              <a:t>udržitelná</a:t>
            </a:r>
            <a:r>
              <a:rPr lang="en-GB" dirty="0"/>
              <a:t>. Evropa, </a:t>
            </a:r>
            <a:r>
              <a:rPr lang="en-GB" dirty="0" err="1"/>
              <a:t>jako</a:t>
            </a:r>
            <a:r>
              <a:rPr lang="en-GB" dirty="0"/>
              <a:t> </a:t>
            </a:r>
            <a:r>
              <a:rPr lang="en-GB" dirty="0" err="1"/>
              <a:t>země</a:t>
            </a:r>
            <a:r>
              <a:rPr lang="en-GB" dirty="0"/>
              <a:t> </a:t>
            </a:r>
            <a:r>
              <a:rPr lang="en-GB" dirty="0" err="1"/>
              <a:t>dovážející</a:t>
            </a:r>
            <a:r>
              <a:rPr lang="en-GB" dirty="0"/>
              <a:t> </a:t>
            </a:r>
            <a:r>
              <a:rPr lang="en-GB" dirty="0" err="1"/>
              <a:t>všechny</a:t>
            </a:r>
            <a:r>
              <a:rPr lang="en-GB" dirty="0"/>
              <a:t> </a:t>
            </a:r>
            <a:r>
              <a:rPr lang="en-GB" dirty="0" err="1"/>
              <a:t>produkty</a:t>
            </a:r>
            <a:r>
              <a:rPr lang="en-GB" dirty="0"/>
              <a:t>, </a:t>
            </a:r>
            <a:r>
              <a:rPr lang="en-GB" dirty="0" err="1"/>
              <a:t>nebude</a:t>
            </a:r>
            <a:r>
              <a:rPr lang="en-GB" dirty="0"/>
              <a:t> </a:t>
            </a:r>
            <a:r>
              <a:rPr lang="en-GB" dirty="0" err="1"/>
              <a:t>nic</a:t>
            </a:r>
            <a:r>
              <a:rPr lang="en-GB" dirty="0"/>
              <a:t> </a:t>
            </a:r>
            <a:r>
              <a:rPr lang="en-GB" dirty="0" err="1"/>
              <a:t>vyrábět</a:t>
            </a:r>
            <a:r>
              <a:rPr lang="en-GB" dirty="0"/>
              <a:t>, </a:t>
            </a:r>
            <a:r>
              <a:rPr lang="en-GB" dirty="0" err="1"/>
              <a:t>při</a:t>
            </a:r>
            <a:r>
              <a:rPr lang="en-GB" dirty="0"/>
              <a:t> </a:t>
            </a:r>
            <a:r>
              <a:rPr lang="en-GB" dirty="0" err="1"/>
              <a:t>placení</a:t>
            </a:r>
            <a:r>
              <a:rPr lang="en-GB" dirty="0"/>
              <a:t> za </a:t>
            </a:r>
            <a:r>
              <a:rPr lang="en-GB" dirty="0" err="1"/>
              <a:t>dovozy</a:t>
            </a:r>
            <a:r>
              <a:rPr lang="en-GB" dirty="0"/>
              <a:t> </a:t>
            </a:r>
            <a:r>
              <a:rPr lang="en-GB" dirty="0" err="1"/>
              <a:t>brzy</a:t>
            </a:r>
            <a:r>
              <a:rPr lang="en-GB" dirty="0"/>
              <a:t> </a:t>
            </a:r>
            <a:r>
              <a:rPr lang="en-GB" dirty="0" err="1"/>
              <a:t>vyčerpá</a:t>
            </a:r>
            <a:r>
              <a:rPr lang="en-GB" dirty="0"/>
              <a:t> </a:t>
            </a:r>
            <a:r>
              <a:rPr lang="en-GB" dirty="0" err="1"/>
              <a:t>své</a:t>
            </a:r>
            <a:r>
              <a:rPr lang="en-GB" dirty="0"/>
              <a:t> </a:t>
            </a:r>
            <a:r>
              <a:rPr lang="en-GB" dirty="0" err="1"/>
              <a:t>finanční</a:t>
            </a:r>
            <a:r>
              <a:rPr lang="en-GB" dirty="0"/>
              <a:t> </a:t>
            </a:r>
            <a:r>
              <a:rPr lang="en-GB" dirty="0" err="1"/>
              <a:t>zdroje</a:t>
            </a:r>
            <a:r>
              <a:rPr lang="en-GB" dirty="0"/>
              <a:t> a v tom </a:t>
            </a:r>
            <a:r>
              <a:rPr lang="en-GB" dirty="0" err="1"/>
              <a:t>okamžiku</a:t>
            </a:r>
            <a:r>
              <a:rPr lang="en-GB" dirty="0"/>
              <a:t> se </a:t>
            </a:r>
            <a:r>
              <a:rPr lang="en-GB" dirty="0" err="1"/>
              <a:t>obchodování</a:t>
            </a:r>
            <a:r>
              <a:rPr lang="en-GB" dirty="0"/>
              <a:t> </a:t>
            </a:r>
            <a:r>
              <a:rPr lang="en-GB" dirty="0" err="1"/>
              <a:t>ukončí</a:t>
            </a:r>
            <a:r>
              <a:rPr lang="en-GB" dirty="0"/>
              <a:t>. </a:t>
            </a:r>
            <a:r>
              <a:rPr lang="en-GB" dirty="0" err="1"/>
              <a:t>Takže</a:t>
            </a:r>
            <a:r>
              <a:rPr lang="en-GB" dirty="0"/>
              <a:t> </a:t>
            </a:r>
            <a:r>
              <a:rPr lang="en-GB" dirty="0" err="1"/>
              <a:t>musíme</a:t>
            </a:r>
            <a:r>
              <a:rPr lang="en-GB" dirty="0"/>
              <a:t> </a:t>
            </a:r>
            <a:r>
              <a:rPr lang="en-GB" dirty="0" err="1"/>
              <a:t>najít</a:t>
            </a:r>
            <a:r>
              <a:rPr lang="en-GB" dirty="0"/>
              <a:t> </a:t>
            </a:r>
            <a:r>
              <a:rPr lang="en-GB" dirty="0" err="1"/>
              <a:t>jiné</a:t>
            </a:r>
            <a:r>
              <a:rPr lang="en-GB" dirty="0"/>
              <a:t> </a:t>
            </a:r>
            <a:r>
              <a:rPr lang="en-GB" dirty="0" err="1"/>
              <a:t>řešení</a:t>
            </a:r>
            <a:r>
              <a:rPr lang="en-GB" dirty="0"/>
              <a:t> (</a:t>
            </a:r>
            <a:r>
              <a:rPr lang="en-GB" dirty="0" err="1"/>
              <a:t>samozřejmě</a:t>
            </a:r>
            <a:r>
              <a:rPr lang="en-GB" dirty="0"/>
              <a:t> </a:t>
            </a:r>
            <a:r>
              <a:rPr lang="en-GB" dirty="0" err="1"/>
              <a:t>kromě</a:t>
            </a:r>
            <a:r>
              <a:rPr lang="en-GB" dirty="0"/>
              <a:t> </a:t>
            </a:r>
            <a:r>
              <a:rPr lang="en-GB" dirty="0" err="1"/>
              <a:t>výchozího</a:t>
            </a:r>
            <a:r>
              <a:rPr lang="en-GB" dirty="0"/>
              <a:t> </a:t>
            </a:r>
            <a:r>
              <a:rPr lang="en-GB" dirty="0" err="1"/>
              <a:t>stavu</a:t>
            </a:r>
            <a:r>
              <a:rPr lang="en-GB" dirty="0"/>
              <a:t>, </a:t>
            </a:r>
            <a:r>
              <a:rPr lang="en-GB" dirty="0" err="1"/>
              <a:t>kdy</a:t>
            </a:r>
            <a:r>
              <a:rPr lang="en-GB" dirty="0"/>
              <a:t> </a:t>
            </a:r>
            <a:r>
              <a:rPr lang="en-GB" dirty="0" err="1"/>
              <a:t>jsou</a:t>
            </a:r>
            <a:r>
              <a:rPr lang="en-GB" dirty="0"/>
              <a:t> </a:t>
            </a:r>
            <a:r>
              <a:rPr lang="en-GB" dirty="0" err="1"/>
              <a:t>obě</a:t>
            </a:r>
            <a:r>
              <a:rPr lang="en-GB" dirty="0"/>
              <a:t> </a:t>
            </a:r>
            <a:r>
              <a:rPr lang="en-GB" dirty="0" err="1"/>
              <a:t>oblasti</a:t>
            </a:r>
            <a:r>
              <a:rPr lang="en-GB" dirty="0"/>
              <a:t> </a:t>
            </a:r>
            <a:r>
              <a:rPr lang="en-GB" dirty="0" err="1"/>
              <a:t>soběstačné</a:t>
            </a:r>
            <a:r>
              <a:rPr lang="en-GB" dirty="0"/>
              <a:t>). </a:t>
            </a:r>
            <a:r>
              <a:rPr lang="en-GB" dirty="0" err="1"/>
              <a:t>Řešení</a:t>
            </a:r>
            <a:r>
              <a:rPr lang="en-GB" dirty="0"/>
              <a:t> </a:t>
            </a:r>
            <a:r>
              <a:rPr lang="en-GB" dirty="0" err="1"/>
              <a:t>nabízí</a:t>
            </a:r>
            <a:r>
              <a:rPr lang="en-GB" dirty="0"/>
              <a:t> </a:t>
            </a:r>
            <a:r>
              <a:rPr lang="en-GB" dirty="0" err="1"/>
              <a:t>teorie</a:t>
            </a:r>
            <a:r>
              <a:rPr lang="en-GB" dirty="0"/>
              <a:t> </a:t>
            </a:r>
            <a:r>
              <a:rPr lang="en-GB" dirty="0" err="1"/>
              <a:t>komparativních</a:t>
            </a:r>
            <a:r>
              <a:rPr lang="en-GB" dirty="0"/>
              <a:t> </a:t>
            </a:r>
            <a:r>
              <a:rPr lang="en-GB" dirty="0" err="1"/>
              <a:t>výhod</a:t>
            </a:r>
            <a:r>
              <a:rPr lang="en-GB" dirty="0"/>
              <a:t>.</a:t>
            </a: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9642744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GB" dirty="0"/>
              <a:t>Z tab. 14.4 </a:t>
            </a:r>
            <a:r>
              <a:rPr lang="en-GB" dirty="0" err="1"/>
              <a:t>zjistíme</a:t>
            </a:r>
            <a:r>
              <a:rPr lang="en-GB" dirty="0"/>
              <a:t>, </a:t>
            </a:r>
            <a:r>
              <a:rPr lang="en-GB" dirty="0" err="1"/>
              <a:t>že</a:t>
            </a:r>
            <a:r>
              <a:rPr lang="en-GB" dirty="0"/>
              <a:t> </a:t>
            </a:r>
            <a:r>
              <a:rPr lang="en-GB" dirty="0" err="1"/>
              <a:t>nižší</a:t>
            </a:r>
            <a:r>
              <a:rPr lang="en-GB" dirty="0"/>
              <a:t> </a:t>
            </a:r>
            <a:r>
              <a:rPr lang="en-GB" dirty="0" err="1"/>
              <a:t>alternativní</a:t>
            </a:r>
            <a:r>
              <a:rPr lang="en-GB" dirty="0"/>
              <a:t> </a:t>
            </a:r>
            <a:r>
              <a:rPr lang="en-GB" dirty="0" err="1"/>
              <a:t>náklady</a:t>
            </a:r>
            <a:r>
              <a:rPr lang="en-GB" dirty="0"/>
              <a:t> </a:t>
            </a:r>
            <a:r>
              <a:rPr lang="en-GB" dirty="0" err="1"/>
              <a:t>výroby</a:t>
            </a:r>
            <a:r>
              <a:rPr lang="en-GB" dirty="0"/>
              <a:t> </a:t>
            </a:r>
            <a:r>
              <a:rPr lang="en-GB" dirty="0" err="1"/>
              <a:t>potravin</a:t>
            </a:r>
            <a:r>
              <a:rPr lang="en-GB" dirty="0"/>
              <a:t> </a:t>
            </a:r>
            <a:r>
              <a:rPr lang="en-GB" dirty="0" err="1"/>
              <a:t>má</a:t>
            </a:r>
            <a:r>
              <a:rPr lang="en-GB" dirty="0"/>
              <a:t> Amerika, </a:t>
            </a:r>
            <a:r>
              <a:rPr lang="en-GB" dirty="0" err="1"/>
              <a:t>protože</a:t>
            </a:r>
            <a:r>
              <a:rPr lang="en-GB" dirty="0"/>
              <a:t> </a:t>
            </a:r>
            <a:r>
              <a:rPr lang="en-GB" dirty="0" err="1"/>
              <a:t>vyrábí</a:t>
            </a:r>
            <a:r>
              <a:rPr lang="en-GB" dirty="0"/>
              <a:t>-li </a:t>
            </a:r>
            <a:r>
              <a:rPr lang="en-GB" dirty="0" err="1"/>
              <a:t>jednu</a:t>
            </a:r>
            <a:r>
              <a:rPr lang="en-GB" dirty="0"/>
              <a:t> </a:t>
            </a:r>
            <a:r>
              <a:rPr lang="en-GB" dirty="0" err="1"/>
              <a:t>hodinu</a:t>
            </a:r>
            <a:r>
              <a:rPr lang="en-GB" dirty="0"/>
              <a:t> </a:t>
            </a:r>
            <a:r>
              <a:rPr lang="en-GB" dirty="0" err="1"/>
              <a:t>potraviny</a:t>
            </a:r>
            <a:r>
              <a:rPr lang="en-GB" dirty="0"/>
              <a:t>, </a:t>
            </a:r>
            <a:r>
              <a:rPr lang="en-GB" dirty="0" err="1"/>
              <a:t>obětuje</a:t>
            </a:r>
            <a:r>
              <a:rPr lang="en-GB" dirty="0"/>
              <a:t> </a:t>
            </a:r>
            <a:r>
              <a:rPr lang="en-GB" dirty="0" err="1"/>
              <a:t>jen</a:t>
            </a:r>
            <a:r>
              <a:rPr lang="en-GB" dirty="0"/>
              <a:t> </a:t>
            </a:r>
            <a:r>
              <a:rPr lang="en-GB" dirty="0" err="1"/>
              <a:t>půl</a:t>
            </a:r>
            <a:r>
              <a:rPr lang="en-GB" dirty="0"/>
              <a:t> </a:t>
            </a:r>
            <a:r>
              <a:rPr lang="en-GB" dirty="0" err="1"/>
              <a:t>jednotky</a:t>
            </a:r>
            <a:r>
              <a:rPr lang="en-GB" dirty="0"/>
              <a:t> </a:t>
            </a:r>
            <a:r>
              <a:rPr lang="en-GB" dirty="0" err="1"/>
              <a:t>oděvů</a:t>
            </a:r>
            <a:r>
              <a:rPr lang="en-GB" dirty="0"/>
              <a:t>, </a:t>
            </a:r>
            <a:r>
              <a:rPr lang="en-GB" dirty="0" err="1"/>
              <a:t>které</a:t>
            </a:r>
            <a:r>
              <a:rPr lang="en-GB" dirty="0"/>
              <a:t> </a:t>
            </a:r>
            <a:r>
              <a:rPr lang="en-GB" dirty="0" err="1"/>
              <a:t>nemůže</a:t>
            </a:r>
            <a:r>
              <a:rPr lang="en-GB" dirty="0"/>
              <a:t> </a:t>
            </a:r>
            <a:r>
              <a:rPr lang="en-GB" dirty="0" err="1"/>
              <a:t>ve</a:t>
            </a:r>
            <a:r>
              <a:rPr lang="en-GB" dirty="0"/>
              <a:t> </a:t>
            </a:r>
            <a:r>
              <a:rPr lang="en-GB" dirty="0" err="1"/>
              <a:t>stejné</a:t>
            </a:r>
            <a:r>
              <a:rPr lang="en-GB" dirty="0"/>
              <a:t> </a:t>
            </a:r>
            <a:r>
              <a:rPr lang="en-GB" dirty="0" err="1"/>
              <a:t>hodině</a:t>
            </a:r>
            <a:r>
              <a:rPr lang="en-GB" dirty="0"/>
              <a:t> </a:t>
            </a:r>
            <a:r>
              <a:rPr lang="en-GB" dirty="0" err="1"/>
              <a:t>vyrábět</a:t>
            </a:r>
            <a:r>
              <a:rPr lang="en-GB" dirty="0"/>
              <a:t> (za </a:t>
            </a:r>
            <a:r>
              <a:rPr lang="en-GB" dirty="0" err="1"/>
              <a:t>jednu</a:t>
            </a:r>
            <a:r>
              <a:rPr lang="en-GB" dirty="0"/>
              <a:t> </a:t>
            </a:r>
            <a:r>
              <a:rPr lang="en-GB" dirty="0" err="1"/>
              <a:t>hodinu</a:t>
            </a:r>
            <a:r>
              <a:rPr lang="en-GB" dirty="0"/>
              <a:t> Amerika </a:t>
            </a:r>
            <a:r>
              <a:rPr lang="en-GB" dirty="0" err="1"/>
              <a:t>vyprodukuje</a:t>
            </a:r>
            <a:r>
              <a:rPr lang="en-GB" dirty="0"/>
              <a:t> </a:t>
            </a:r>
            <a:r>
              <a:rPr lang="en-GB" dirty="0" err="1"/>
              <a:t>půl</a:t>
            </a:r>
            <a:r>
              <a:rPr lang="en-GB" dirty="0"/>
              <a:t> </a:t>
            </a:r>
            <a:r>
              <a:rPr lang="en-GB" dirty="0" err="1"/>
              <a:t>jednotky</a:t>
            </a:r>
            <a:r>
              <a:rPr lang="en-GB" dirty="0"/>
              <a:t> </a:t>
            </a:r>
            <a:r>
              <a:rPr lang="en-GB" dirty="0" err="1"/>
              <a:t>oděvů</a:t>
            </a:r>
            <a:r>
              <a:rPr lang="en-GB" dirty="0"/>
              <a:t>, </a:t>
            </a:r>
            <a:r>
              <a:rPr lang="en-GB" dirty="0" err="1"/>
              <a:t>jednu</a:t>
            </a:r>
            <a:r>
              <a:rPr lang="en-GB" dirty="0"/>
              <a:t> </a:t>
            </a:r>
            <a:r>
              <a:rPr lang="en-GB" dirty="0" err="1"/>
              <a:t>jednotku</a:t>
            </a:r>
            <a:r>
              <a:rPr lang="en-GB" dirty="0"/>
              <a:t> </a:t>
            </a:r>
            <a:r>
              <a:rPr lang="en-GB" dirty="0" err="1"/>
              <a:t>oděvů</a:t>
            </a:r>
            <a:r>
              <a:rPr lang="en-GB" dirty="0"/>
              <a:t> </a:t>
            </a:r>
            <a:r>
              <a:rPr lang="en-GB" dirty="0" err="1"/>
              <a:t>tedy</a:t>
            </a:r>
            <a:r>
              <a:rPr lang="en-GB" dirty="0"/>
              <a:t> </a:t>
            </a:r>
            <a:r>
              <a:rPr lang="en-GB" dirty="0" err="1"/>
              <a:t>vyrobí</a:t>
            </a:r>
            <a:r>
              <a:rPr lang="en-GB" dirty="0"/>
              <a:t> za </a:t>
            </a:r>
            <a:r>
              <a:rPr lang="en-GB" dirty="0" err="1"/>
              <a:t>dvě</a:t>
            </a:r>
            <a:r>
              <a:rPr lang="en-GB" dirty="0"/>
              <a:t> </a:t>
            </a:r>
            <a:r>
              <a:rPr lang="en-GB" dirty="0" err="1"/>
              <a:t>hodiny</a:t>
            </a:r>
            <a:r>
              <a:rPr lang="en-GB" dirty="0"/>
              <a:t>, viz tab. 14.3). Evropa by </a:t>
            </a:r>
            <a:r>
              <a:rPr lang="en-GB" dirty="0" err="1"/>
              <a:t>podobně</a:t>
            </a:r>
            <a:r>
              <a:rPr lang="en-GB" dirty="0"/>
              <a:t> </a:t>
            </a:r>
            <a:r>
              <a:rPr lang="en-GB" dirty="0" err="1"/>
              <a:t>na</a:t>
            </a:r>
            <a:r>
              <a:rPr lang="en-GB" dirty="0"/>
              <a:t> </a:t>
            </a:r>
            <a:r>
              <a:rPr lang="en-GB" dirty="0" err="1"/>
              <a:t>výrobu</a:t>
            </a:r>
            <a:r>
              <a:rPr lang="en-GB" dirty="0"/>
              <a:t> </a:t>
            </a:r>
            <a:r>
              <a:rPr lang="en-GB" dirty="0" err="1"/>
              <a:t>jedné</a:t>
            </a:r>
            <a:r>
              <a:rPr lang="en-GB" dirty="0"/>
              <a:t> </a:t>
            </a:r>
            <a:r>
              <a:rPr lang="en-GB" dirty="0" err="1"/>
              <a:t>jednotky</a:t>
            </a:r>
            <a:r>
              <a:rPr lang="en-GB" dirty="0"/>
              <a:t> </a:t>
            </a:r>
            <a:r>
              <a:rPr lang="en-GB" dirty="0" err="1"/>
              <a:t>potravin</a:t>
            </a:r>
            <a:r>
              <a:rPr lang="en-GB" dirty="0"/>
              <a:t> </a:t>
            </a:r>
            <a:r>
              <a:rPr lang="en-GB" dirty="0" err="1"/>
              <a:t>musela</a:t>
            </a:r>
            <a:r>
              <a:rPr lang="en-GB" dirty="0"/>
              <a:t> </a:t>
            </a:r>
            <a:r>
              <a:rPr lang="en-GB" dirty="0" err="1"/>
              <a:t>obětovat</a:t>
            </a:r>
            <a:r>
              <a:rPr lang="en-GB" dirty="0"/>
              <a:t> </a:t>
            </a:r>
            <a:r>
              <a:rPr lang="en-GB" dirty="0" err="1"/>
              <a:t>tři</a:t>
            </a:r>
            <a:r>
              <a:rPr lang="en-GB" dirty="0"/>
              <a:t> </a:t>
            </a:r>
            <a:r>
              <a:rPr lang="en-GB" dirty="0" err="1"/>
              <a:t>čtvrtiny</a:t>
            </a:r>
            <a:r>
              <a:rPr lang="en-GB" dirty="0"/>
              <a:t> </a:t>
            </a:r>
            <a:r>
              <a:rPr lang="en-GB" dirty="0" err="1"/>
              <a:t>jednotky</a:t>
            </a:r>
            <a:r>
              <a:rPr lang="en-GB" dirty="0"/>
              <a:t> </a:t>
            </a:r>
            <a:r>
              <a:rPr lang="en-GB" dirty="0" err="1"/>
              <a:t>oděvů</a:t>
            </a:r>
            <a:r>
              <a:rPr lang="en-GB" dirty="0"/>
              <a:t>. V </a:t>
            </a:r>
            <a:r>
              <a:rPr lang="en-GB" dirty="0" err="1"/>
              <a:t>Evropě</a:t>
            </a:r>
            <a:r>
              <a:rPr lang="en-GB" dirty="0"/>
              <a:t> </a:t>
            </a:r>
            <a:r>
              <a:rPr lang="en-GB" dirty="0" err="1"/>
              <a:t>trvá</a:t>
            </a:r>
            <a:r>
              <a:rPr lang="en-GB" dirty="0"/>
              <a:t> </a:t>
            </a:r>
            <a:r>
              <a:rPr lang="en-GB" dirty="0" err="1"/>
              <a:t>výroba</a:t>
            </a:r>
            <a:r>
              <a:rPr lang="en-GB" dirty="0"/>
              <a:t> </a:t>
            </a:r>
            <a:r>
              <a:rPr lang="en-GB" dirty="0" err="1"/>
              <a:t>jedné</a:t>
            </a:r>
            <a:r>
              <a:rPr lang="en-GB" dirty="0"/>
              <a:t> </a:t>
            </a:r>
            <a:r>
              <a:rPr lang="en-GB" dirty="0" err="1"/>
              <a:t>jednotky</a:t>
            </a:r>
            <a:r>
              <a:rPr lang="en-GB" dirty="0"/>
              <a:t> </a:t>
            </a:r>
            <a:r>
              <a:rPr lang="en-GB" dirty="0" err="1"/>
              <a:t>potravin</a:t>
            </a:r>
            <a:r>
              <a:rPr lang="en-GB" dirty="0"/>
              <a:t> </a:t>
            </a:r>
            <a:r>
              <a:rPr lang="en-GB" dirty="0" err="1"/>
              <a:t>tři</a:t>
            </a:r>
            <a:r>
              <a:rPr lang="en-GB" dirty="0"/>
              <a:t> </a:t>
            </a:r>
            <a:r>
              <a:rPr lang="en-GB" dirty="0" err="1"/>
              <a:t>hodiny</a:t>
            </a:r>
            <a:r>
              <a:rPr lang="en-GB" dirty="0"/>
              <a:t>, za </a:t>
            </a:r>
            <a:r>
              <a:rPr lang="en-GB" dirty="0" err="1"/>
              <a:t>stejné</a:t>
            </a:r>
            <a:r>
              <a:rPr lang="en-GB" dirty="0"/>
              <a:t> </a:t>
            </a:r>
            <a:r>
              <a:rPr lang="en-GB" dirty="0" err="1"/>
              <a:t>tři</a:t>
            </a:r>
            <a:r>
              <a:rPr lang="en-GB" dirty="0"/>
              <a:t> </a:t>
            </a:r>
            <a:r>
              <a:rPr lang="en-GB" dirty="0" err="1"/>
              <a:t>hodiny</a:t>
            </a:r>
            <a:r>
              <a:rPr lang="en-GB" dirty="0"/>
              <a:t> </a:t>
            </a:r>
            <a:r>
              <a:rPr lang="en-GB" dirty="0" err="1"/>
              <a:t>vyprodukuje</a:t>
            </a:r>
            <a:r>
              <a:rPr lang="en-GB" dirty="0"/>
              <a:t> </a:t>
            </a:r>
            <a:r>
              <a:rPr lang="en-GB" dirty="0" err="1"/>
              <a:t>pouze</a:t>
            </a:r>
            <a:r>
              <a:rPr lang="en-GB" dirty="0"/>
              <a:t> 3/4 </a:t>
            </a:r>
            <a:r>
              <a:rPr lang="en-GB" dirty="0" err="1"/>
              <a:t>jednotky</a:t>
            </a:r>
            <a:r>
              <a:rPr lang="en-GB" dirty="0"/>
              <a:t> </a:t>
            </a:r>
            <a:r>
              <a:rPr lang="en-GB" dirty="0" err="1"/>
              <a:t>oděvů</a:t>
            </a:r>
            <a:r>
              <a:rPr lang="en-GB" dirty="0"/>
              <a:t>. </a:t>
            </a:r>
            <a:r>
              <a:rPr lang="en-GB" dirty="0" err="1"/>
              <a:t>Celá</a:t>
            </a:r>
            <a:r>
              <a:rPr lang="en-GB" dirty="0"/>
              <a:t> </a:t>
            </a:r>
            <a:r>
              <a:rPr lang="en-GB" dirty="0" err="1"/>
              <a:t>jednotka</a:t>
            </a:r>
            <a:r>
              <a:rPr lang="en-GB" dirty="0"/>
              <a:t> </a:t>
            </a:r>
            <a:r>
              <a:rPr lang="en-GB" dirty="0" err="1"/>
              <a:t>oděvů</a:t>
            </a:r>
            <a:r>
              <a:rPr lang="en-GB" dirty="0"/>
              <a:t> </a:t>
            </a:r>
            <a:r>
              <a:rPr lang="en-GB" dirty="0" err="1"/>
              <a:t>vyžaduje</a:t>
            </a:r>
            <a:r>
              <a:rPr lang="en-GB" dirty="0"/>
              <a:t> </a:t>
            </a:r>
            <a:r>
              <a:rPr lang="en-GB" dirty="0" err="1"/>
              <a:t>tedy</a:t>
            </a:r>
            <a:r>
              <a:rPr lang="en-GB" dirty="0"/>
              <a:t> </a:t>
            </a:r>
            <a:r>
              <a:rPr lang="en-GB" dirty="0" err="1"/>
              <a:t>čtyři</a:t>
            </a:r>
            <a:r>
              <a:rPr lang="en-GB" dirty="0"/>
              <a:t> </a:t>
            </a:r>
            <a:r>
              <a:rPr lang="en-GB" dirty="0" err="1"/>
              <a:t>hodiny</a:t>
            </a:r>
            <a:r>
              <a:rPr lang="en-GB" dirty="0"/>
              <a:t> </a:t>
            </a:r>
            <a:r>
              <a:rPr lang="en-GB" dirty="0" err="1"/>
              <a:t>práce</a:t>
            </a:r>
            <a:r>
              <a:rPr lang="en-GB" dirty="0"/>
              <a:t>, viz tab. 14.3. </a:t>
            </a:r>
            <a:r>
              <a:rPr lang="en-GB" dirty="0" err="1"/>
              <a:t>Při</a:t>
            </a:r>
            <a:r>
              <a:rPr lang="en-GB" dirty="0"/>
              <a:t> </a:t>
            </a:r>
            <a:r>
              <a:rPr lang="en-GB" dirty="0" err="1"/>
              <a:t>výrobě</a:t>
            </a:r>
            <a:r>
              <a:rPr lang="en-GB" dirty="0"/>
              <a:t> </a:t>
            </a:r>
            <a:r>
              <a:rPr lang="en-GB" dirty="0" err="1"/>
              <a:t>oděvů</a:t>
            </a:r>
            <a:r>
              <a:rPr lang="en-GB" dirty="0"/>
              <a:t> je </a:t>
            </a:r>
            <a:r>
              <a:rPr lang="en-GB" dirty="0" err="1"/>
              <a:t>situace</a:t>
            </a:r>
            <a:r>
              <a:rPr lang="en-GB" dirty="0"/>
              <a:t> </a:t>
            </a:r>
            <a:r>
              <a:rPr lang="en-GB" dirty="0" err="1"/>
              <a:t>opačná</a:t>
            </a:r>
            <a:r>
              <a:rPr lang="en-GB" dirty="0"/>
              <a:t>, </a:t>
            </a:r>
            <a:r>
              <a:rPr lang="en-GB" dirty="0" err="1"/>
              <a:t>protože</a:t>
            </a:r>
            <a:r>
              <a:rPr lang="en-GB" dirty="0"/>
              <a:t> </a:t>
            </a:r>
            <a:r>
              <a:rPr lang="en-GB" dirty="0" err="1"/>
              <a:t>nižších</a:t>
            </a:r>
            <a:r>
              <a:rPr lang="en-GB" dirty="0"/>
              <a:t> </a:t>
            </a:r>
            <a:r>
              <a:rPr lang="en-GB" dirty="0" err="1"/>
              <a:t>alternativních</a:t>
            </a:r>
            <a:r>
              <a:rPr lang="en-GB" dirty="0"/>
              <a:t> </a:t>
            </a:r>
            <a:r>
              <a:rPr lang="en-GB" dirty="0" err="1"/>
              <a:t>nákladů</a:t>
            </a:r>
            <a:r>
              <a:rPr lang="en-GB" dirty="0"/>
              <a:t> </a:t>
            </a:r>
            <a:r>
              <a:rPr lang="en-GB" dirty="0" err="1"/>
              <a:t>dosahuje</a:t>
            </a:r>
            <a:r>
              <a:rPr lang="en-GB" dirty="0"/>
              <a:t> Evropa. </a:t>
            </a:r>
            <a:r>
              <a:rPr lang="en-GB" dirty="0" err="1"/>
              <a:t>Kvůli</a:t>
            </a:r>
            <a:r>
              <a:rPr lang="en-GB" dirty="0"/>
              <a:t> </a:t>
            </a:r>
            <a:r>
              <a:rPr lang="en-GB" dirty="0" err="1"/>
              <a:t>výrobě</a:t>
            </a:r>
            <a:r>
              <a:rPr lang="en-GB" dirty="0"/>
              <a:t> </a:t>
            </a:r>
            <a:r>
              <a:rPr lang="en-GB" dirty="0" err="1"/>
              <a:t>jedné</a:t>
            </a:r>
            <a:r>
              <a:rPr lang="en-GB" dirty="0"/>
              <a:t> </a:t>
            </a:r>
            <a:r>
              <a:rPr lang="en-GB" dirty="0" err="1"/>
              <a:t>jednotky</a:t>
            </a:r>
            <a:r>
              <a:rPr lang="en-GB" dirty="0"/>
              <a:t> </a:t>
            </a:r>
            <a:r>
              <a:rPr lang="en-GB" dirty="0" err="1"/>
              <a:t>oděvů</a:t>
            </a:r>
            <a:r>
              <a:rPr lang="en-GB" dirty="0"/>
              <a:t> se </a:t>
            </a:r>
            <a:r>
              <a:rPr lang="en-GB" dirty="0" err="1"/>
              <a:t>musí</a:t>
            </a:r>
            <a:r>
              <a:rPr lang="en-GB" dirty="0"/>
              <a:t> </a:t>
            </a:r>
            <a:r>
              <a:rPr lang="en-GB" dirty="0" err="1"/>
              <a:t>vzdát</a:t>
            </a:r>
            <a:r>
              <a:rPr lang="en-GB" dirty="0"/>
              <a:t> </a:t>
            </a:r>
            <a:r>
              <a:rPr lang="en-GB" dirty="0" err="1"/>
              <a:t>zhruba</a:t>
            </a:r>
            <a:r>
              <a:rPr lang="en-GB" dirty="0"/>
              <a:t> 1,33 </a:t>
            </a:r>
            <a:r>
              <a:rPr lang="en-GB" dirty="0" err="1"/>
              <a:t>jednotky</a:t>
            </a:r>
            <a:r>
              <a:rPr lang="en-GB" dirty="0"/>
              <a:t> </a:t>
            </a:r>
            <a:r>
              <a:rPr lang="en-GB" dirty="0" err="1"/>
              <a:t>potravin</a:t>
            </a:r>
            <a:r>
              <a:rPr lang="en-GB" dirty="0"/>
              <a:t>. V </a:t>
            </a:r>
            <a:r>
              <a:rPr lang="en-GB" dirty="0" err="1"/>
              <a:t>Americe</a:t>
            </a:r>
            <a:r>
              <a:rPr lang="en-GB" dirty="0"/>
              <a:t> se </a:t>
            </a:r>
            <a:r>
              <a:rPr lang="en-GB" dirty="0" err="1"/>
              <a:t>výrobce</a:t>
            </a:r>
            <a:r>
              <a:rPr lang="en-GB" dirty="0"/>
              <a:t> </a:t>
            </a:r>
            <a:r>
              <a:rPr lang="en-GB" dirty="0" err="1"/>
              <a:t>oděvů</a:t>
            </a:r>
            <a:r>
              <a:rPr lang="en-GB" dirty="0"/>
              <a:t> </a:t>
            </a:r>
            <a:r>
              <a:rPr lang="en-GB" dirty="0" err="1"/>
              <a:t>musí</a:t>
            </a:r>
            <a:r>
              <a:rPr lang="en-GB" dirty="0"/>
              <a:t> </a:t>
            </a:r>
            <a:r>
              <a:rPr lang="en-GB" dirty="0" err="1"/>
              <a:t>vzdát</a:t>
            </a:r>
            <a:r>
              <a:rPr lang="en-GB" dirty="0"/>
              <a:t> </a:t>
            </a:r>
            <a:r>
              <a:rPr lang="en-GB" dirty="0" err="1"/>
              <a:t>celých</a:t>
            </a:r>
            <a:r>
              <a:rPr lang="en-GB" dirty="0"/>
              <a:t> </a:t>
            </a:r>
            <a:r>
              <a:rPr lang="en-GB" dirty="0" err="1"/>
              <a:t>dvou</a:t>
            </a:r>
            <a:r>
              <a:rPr lang="en-GB" dirty="0"/>
              <a:t> </a:t>
            </a:r>
            <a:r>
              <a:rPr lang="en-GB" dirty="0" err="1"/>
              <a:t>jednotek</a:t>
            </a:r>
            <a:r>
              <a:rPr lang="en-GB" dirty="0"/>
              <a:t> </a:t>
            </a:r>
            <a:r>
              <a:rPr lang="en-GB" dirty="0" err="1"/>
              <a:t>potravin</a:t>
            </a:r>
            <a:r>
              <a:rPr lang="en-GB" dirty="0"/>
              <a:t>, </a:t>
            </a:r>
            <a:r>
              <a:rPr lang="en-GB" dirty="0" err="1"/>
              <a:t>které</a:t>
            </a:r>
            <a:r>
              <a:rPr lang="en-GB" dirty="0"/>
              <a:t> </a:t>
            </a:r>
            <a:r>
              <a:rPr lang="en-GB" dirty="0" err="1"/>
              <a:t>nemůže</a:t>
            </a:r>
            <a:r>
              <a:rPr lang="en-GB" dirty="0"/>
              <a:t> </a:t>
            </a:r>
            <a:r>
              <a:rPr lang="en-GB" dirty="0" err="1"/>
              <a:t>vyrábět</a:t>
            </a:r>
            <a:r>
              <a:rPr lang="en-GB" dirty="0"/>
              <a:t>, </a:t>
            </a:r>
            <a:r>
              <a:rPr lang="en-GB" dirty="0" err="1"/>
              <a:t>když</a:t>
            </a:r>
            <a:r>
              <a:rPr lang="en-GB" dirty="0"/>
              <a:t> </a:t>
            </a:r>
            <a:r>
              <a:rPr lang="en-GB" dirty="0" err="1"/>
              <a:t>produkuje</a:t>
            </a:r>
            <a:r>
              <a:rPr lang="en-GB" dirty="0"/>
              <a:t> </a:t>
            </a:r>
            <a:r>
              <a:rPr lang="en-GB" dirty="0" err="1"/>
              <a:t>oděvy</a:t>
            </a:r>
            <a:r>
              <a:rPr lang="en-GB" dirty="0"/>
              <a:t>. </a:t>
            </a:r>
            <a:r>
              <a:rPr lang="en-GB" dirty="0" err="1"/>
              <a:t>Výrobce</a:t>
            </a:r>
            <a:r>
              <a:rPr lang="en-GB" dirty="0"/>
              <a:t>, </a:t>
            </a:r>
            <a:r>
              <a:rPr lang="en-GB" dirty="0" err="1"/>
              <a:t>který</a:t>
            </a:r>
            <a:r>
              <a:rPr lang="en-GB" dirty="0"/>
              <a:t> </a:t>
            </a:r>
            <a:r>
              <a:rPr lang="en-GB" dirty="0" err="1"/>
              <a:t>má</a:t>
            </a:r>
            <a:r>
              <a:rPr lang="en-GB" dirty="0"/>
              <a:t> </a:t>
            </a:r>
            <a:r>
              <a:rPr lang="en-GB" dirty="0" err="1"/>
              <a:t>nižší</a:t>
            </a:r>
            <a:r>
              <a:rPr lang="en-GB" dirty="0"/>
              <a:t> </a:t>
            </a:r>
            <a:r>
              <a:rPr lang="en-GB" dirty="0" err="1"/>
              <a:t>náklady</a:t>
            </a:r>
            <a:r>
              <a:rPr lang="en-GB" dirty="0"/>
              <a:t> </a:t>
            </a:r>
            <a:r>
              <a:rPr lang="en-GB" dirty="0" err="1"/>
              <a:t>obětované</a:t>
            </a:r>
            <a:r>
              <a:rPr lang="en-GB" dirty="0"/>
              <a:t> </a:t>
            </a:r>
            <a:r>
              <a:rPr lang="en-GB" dirty="0" err="1"/>
              <a:t>příležitosti</a:t>
            </a:r>
            <a:r>
              <a:rPr lang="en-GB" dirty="0"/>
              <a:t> </a:t>
            </a:r>
            <a:r>
              <a:rPr lang="en-GB" dirty="0" err="1"/>
              <a:t>ve</a:t>
            </a:r>
            <a:r>
              <a:rPr lang="en-GB" dirty="0"/>
              <a:t> </a:t>
            </a:r>
            <a:r>
              <a:rPr lang="en-GB" dirty="0" err="1"/>
              <a:t>výrobě</a:t>
            </a:r>
            <a:r>
              <a:rPr lang="en-GB" dirty="0"/>
              <a:t> </a:t>
            </a:r>
            <a:r>
              <a:rPr lang="en-GB" dirty="0" err="1"/>
              <a:t>daného</a:t>
            </a:r>
            <a:r>
              <a:rPr lang="en-GB" dirty="0"/>
              <a:t> </a:t>
            </a:r>
            <a:r>
              <a:rPr lang="en-GB" dirty="0" err="1"/>
              <a:t>statku</a:t>
            </a:r>
            <a:r>
              <a:rPr lang="en-GB" dirty="0"/>
              <a:t>, </a:t>
            </a:r>
            <a:r>
              <a:rPr lang="en-GB" dirty="0" err="1"/>
              <a:t>má</a:t>
            </a:r>
            <a:r>
              <a:rPr lang="en-GB" dirty="0"/>
              <a:t> </a:t>
            </a:r>
            <a:r>
              <a:rPr lang="en-GB" dirty="0" err="1"/>
              <a:t>komparativní</a:t>
            </a:r>
            <a:r>
              <a:rPr lang="en-GB" dirty="0"/>
              <a:t> </a:t>
            </a:r>
            <a:r>
              <a:rPr lang="en-GB" dirty="0" err="1"/>
              <a:t>výhodu</a:t>
            </a:r>
            <a:r>
              <a:rPr lang="en-GB" dirty="0"/>
              <a:t> v </a:t>
            </a:r>
            <a:r>
              <a:rPr lang="en-GB" dirty="0" err="1"/>
              <a:t>jeho</a:t>
            </a:r>
            <a:r>
              <a:rPr lang="en-GB" dirty="0"/>
              <a:t> </a:t>
            </a:r>
            <a:r>
              <a:rPr lang="en-GB" dirty="0" err="1"/>
              <a:t>výrobě</a:t>
            </a:r>
            <a:r>
              <a:rPr lang="en-GB" dirty="0"/>
              <a:t>. </a:t>
            </a:r>
            <a:r>
              <a:rPr lang="en-GB" dirty="0" err="1"/>
              <a:t>Rozdíly</a:t>
            </a:r>
            <a:r>
              <a:rPr lang="en-GB" dirty="0"/>
              <a:t> v </a:t>
            </a:r>
            <a:r>
              <a:rPr lang="en-GB" dirty="0" err="1"/>
              <a:t>alternativních</a:t>
            </a:r>
            <a:r>
              <a:rPr lang="en-GB" dirty="0"/>
              <a:t> </a:t>
            </a:r>
            <a:r>
              <a:rPr lang="en-GB" dirty="0" err="1"/>
              <a:t>nákladech</a:t>
            </a:r>
            <a:r>
              <a:rPr lang="en-GB" dirty="0"/>
              <a:t> a v </a:t>
            </a:r>
            <a:r>
              <a:rPr lang="en-GB" dirty="0" err="1"/>
              <a:t>komparativních</a:t>
            </a:r>
            <a:r>
              <a:rPr lang="en-GB" dirty="0"/>
              <a:t> </a:t>
            </a:r>
            <a:r>
              <a:rPr lang="en-GB" dirty="0" err="1"/>
              <a:t>výhodách</a:t>
            </a:r>
            <a:r>
              <a:rPr lang="en-GB" dirty="0"/>
              <a:t> </a:t>
            </a:r>
            <a:r>
              <a:rPr lang="en-GB" dirty="0" err="1"/>
              <a:t>vytvářejí</a:t>
            </a:r>
            <a:r>
              <a:rPr lang="en-GB" dirty="0"/>
              <a:t> </a:t>
            </a:r>
            <a:r>
              <a:rPr lang="en-GB" dirty="0" err="1"/>
              <a:t>prospěch</a:t>
            </a:r>
            <a:r>
              <a:rPr lang="en-GB" dirty="0"/>
              <a:t> z </a:t>
            </a:r>
            <a:r>
              <a:rPr lang="en-GB" dirty="0" err="1"/>
              <a:t>obchodu</a:t>
            </a:r>
            <a:r>
              <a:rPr lang="en-GB" dirty="0"/>
              <a:t>. </a:t>
            </a:r>
            <a:r>
              <a:rPr lang="en-GB" dirty="0" err="1"/>
              <a:t>Když</a:t>
            </a:r>
            <a:r>
              <a:rPr lang="en-GB" dirty="0"/>
              <a:t> se </a:t>
            </a:r>
            <a:r>
              <a:rPr lang="en-GB" dirty="0" err="1"/>
              <a:t>každý</a:t>
            </a:r>
            <a:r>
              <a:rPr lang="en-GB" dirty="0"/>
              <a:t> </a:t>
            </a:r>
            <a:r>
              <a:rPr lang="en-GB" dirty="0" err="1"/>
              <a:t>specializuje</a:t>
            </a:r>
            <a:r>
              <a:rPr lang="en-GB" dirty="0"/>
              <a:t> </a:t>
            </a:r>
            <a:r>
              <a:rPr lang="en-GB" dirty="0" err="1"/>
              <a:t>na</a:t>
            </a:r>
            <a:r>
              <a:rPr lang="en-GB" dirty="0"/>
              <a:t> </a:t>
            </a:r>
            <a:r>
              <a:rPr lang="en-GB" dirty="0" err="1"/>
              <a:t>výrobu</a:t>
            </a:r>
            <a:r>
              <a:rPr lang="en-GB" dirty="0"/>
              <a:t> </a:t>
            </a:r>
            <a:r>
              <a:rPr lang="en-GB" dirty="0" err="1"/>
              <a:t>statku</a:t>
            </a:r>
            <a:r>
              <a:rPr lang="en-GB" dirty="0"/>
              <a:t>, </a:t>
            </a:r>
            <a:r>
              <a:rPr lang="en-GB" dirty="0" err="1"/>
              <a:t>ve</a:t>
            </a:r>
            <a:r>
              <a:rPr lang="en-GB" dirty="0"/>
              <a:t> </a:t>
            </a:r>
            <a:r>
              <a:rPr lang="en-GB" dirty="0" err="1"/>
              <a:t>kterém</a:t>
            </a:r>
            <a:r>
              <a:rPr lang="en-GB" dirty="0"/>
              <a:t> </a:t>
            </a:r>
            <a:r>
              <a:rPr lang="en-GB" dirty="0" err="1"/>
              <a:t>má</a:t>
            </a:r>
            <a:r>
              <a:rPr lang="en-GB" dirty="0"/>
              <a:t> </a:t>
            </a:r>
            <a:r>
              <a:rPr lang="en-GB" dirty="0" err="1"/>
              <a:t>komparativní</a:t>
            </a:r>
            <a:r>
              <a:rPr lang="en-GB" dirty="0"/>
              <a:t> </a:t>
            </a:r>
            <a:r>
              <a:rPr lang="en-GB" dirty="0" err="1"/>
              <a:t>výhodu</a:t>
            </a:r>
            <a:r>
              <a:rPr lang="en-GB" dirty="0"/>
              <a:t>, </a:t>
            </a:r>
            <a:r>
              <a:rPr lang="en-GB" dirty="0" err="1"/>
              <a:t>celková</a:t>
            </a:r>
            <a:r>
              <a:rPr lang="en-GB" dirty="0"/>
              <a:t> </a:t>
            </a:r>
            <a:r>
              <a:rPr lang="en-GB" dirty="0" err="1"/>
              <a:t>produkce</a:t>
            </a:r>
            <a:r>
              <a:rPr lang="en-GB" dirty="0"/>
              <a:t> v </a:t>
            </a:r>
            <a:r>
              <a:rPr lang="en-GB" dirty="0" err="1"/>
              <a:t>ekonomice</a:t>
            </a:r>
            <a:r>
              <a:rPr lang="en-GB" dirty="0"/>
              <a:t> </a:t>
            </a:r>
            <a:r>
              <a:rPr lang="en-GB" dirty="0" err="1"/>
              <a:t>vzroste</a:t>
            </a:r>
            <a:r>
              <a:rPr lang="en-GB" dirty="0"/>
              <a:t> a </a:t>
            </a:r>
            <a:r>
              <a:rPr lang="en-GB" dirty="0" err="1"/>
              <a:t>zvětší</a:t>
            </a:r>
            <a:r>
              <a:rPr lang="en-GB" dirty="0"/>
              <a:t> se </a:t>
            </a:r>
            <a:r>
              <a:rPr lang="en-GB" dirty="0" err="1"/>
              <a:t>velikost</a:t>
            </a:r>
            <a:r>
              <a:rPr lang="en-GB" dirty="0"/>
              <a:t> </a:t>
            </a:r>
            <a:r>
              <a:rPr lang="en-GB" dirty="0" err="1"/>
              <a:t>spotřeby</a:t>
            </a:r>
            <a:r>
              <a:rPr lang="en-GB" dirty="0"/>
              <a:t>. </a:t>
            </a:r>
            <a:r>
              <a:rPr lang="en-GB" dirty="0" err="1"/>
              <a:t>Každý</a:t>
            </a:r>
            <a:r>
              <a:rPr lang="en-GB" dirty="0"/>
              <a:t> </a:t>
            </a:r>
            <a:r>
              <a:rPr lang="en-GB" dirty="0" err="1"/>
              <a:t>na</a:t>
            </a:r>
            <a:r>
              <a:rPr lang="en-GB" dirty="0"/>
              <a:t> tom </a:t>
            </a:r>
            <a:r>
              <a:rPr lang="en-GB" dirty="0" err="1"/>
              <a:t>může</a:t>
            </a:r>
            <a:r>
              <a:rPr lang="en-GB" dirty="0"/>
              <a:t> </a:t>
            </a:r>
            <a:r>
              <a:rPr lang="en-GB" dirty="0" err="1"/>
              <a:t>být</a:t>
            </a:r>
            <a:r>
              <a:rPr lang="en-GB" dirty="0"/>
              <a:t> </a:t>
            </a:r>
            <a:r>
              <a:rPr lang="en-GB" dirty="0" err="1"/>
              <a:t>lépe</a:t>
            </a:r>
            <a:r>
              <a:rPr lang="en-GB" dirty="0"/>
              <a:t>, </a:t>
            </a:r>
            <a:r>
              <a:rPr lang="en-GB" dirty="0" err="1"/>
              <a:t>protože</a:t>
            </a:r>
            <a:r>
              <a:rPr lang="en-GB" dirty="0"/>
              <a:t> </a:t>
            </a:r>
            <a:r>
              <a:rPr lang="en-GB" dirty="0" err="1"/>
              <a:t>si</a:t>
            </a:r>
            <a:r>
              <a:rPr lang="en-GB" dirty="0"/>
              <a:t> </a:t>
            </a:r>
            <a:r>
              <a:rPr lang="en-GB" dirty="0" err="1"/>
              <a:t>může</a:t>
            </a:r>
            <a:r>
              <a:rPr lang="en-GB" dirty="0"/>
              <a:t> </a:t>
            </a:r>
            <a:r>
              <a:rPr lang="en-GB" dirty="0" err="1"/>
              <a:t>pomocí</a:t>
            </a:r>
            <a:r>
              <a:rPr lang="en-GB" dirty="0"/>
              <a:t> </a:t>
            </a:r>
            <a:r>
              <a:rPr lang="en-GB" dirty="0" err="1"/>
              <a:t>směny</a:t>
            </a:r>
            <a:r>
              <a:rPr lang="en-GB" dirty="0"/>
              <a:t> </a:t>
            </a:r>
            <a:r>
              <a:rPr lang="en-GB" dirty="0" err="1"/>
              <a:t>opatřit</a:t>
            </a:r>
            <a:r>
              <a:rPr lang="en-GB" dirty="0"/>
              <a:t> </a:t>
            </a:r>
            <a:r>
              <a:rPr lang="en-GB" dirty="0" err="1"/>
              <a:t>produkt</a:t>
            </a:r>
            <a:r>
              <a:rPr lang="en-GB" dirty="0"/>
              <a:t> za </a:t>
            </a:r>
            <a:r>
              <a:rPr lang="en-GB" dirty="0" err="1"/>
              <a:t>nižší</a:t>
            </a:r>
            <a:r>
              <a:rPr lang="en-GB" dirty="0"/>
              <a:t> </a:t>
            </a:r>
            <a:r>
              <a:rPr lang="en-GB" dirty="0" err="1"/>
              <a:t>cenu</a:t>
            </a:r>
            <a:r>
              <a:rPr lang="en-GB" dirty="0"/>
              <a:t>, </a:t>
            </a:r>
            <a:r>
              <a:rPr lang="en-GB" dirty="0" err="1"/>
              <a:t>než</a:t>
            </a:r>
            <a:r>
              <a:rPr lang="en-GB" dirty="0"/>
              <a:t> </a:t>
            </a:r>
            <a:r>
              <a:rPr lang="en-GB" dirty="0" err="1"/>
              <a:t>jsou</a:t>
            </a:r>
            <a:r>
              <a:rPr lang="en-GB" dirty="0"/>
              <a:t> </a:t>
            </a:r>
            <a:r>
              <a:rPr lang="en-GB" dirty="0" err="1"/>
              <a:t>jeho</a:t>
            </a:r>
            <a:r>
              <a:rPr lang="en-GB" dirty="0"/>
              <a:t> </a:t>
            </a:r>
            <a:r>
              <a:rPr lang="en-GB" dirty="0" err="1"/>
              <a:t>alternativní</a:t>
            </a:r>
            <a:r>
              <a:rPr lang="en-GB" dirty="0"/>
              <a:t> </a:t>
            </a:r>
            <a:r>
              <a:rPr lang="en-GB" dirty="0" err="1"/>
              <a:t>náklady</a:t>
            </a:r>
            <a:r>
              <a:rPr lang="en-GB" dirty="0"/>
              <a:t> </a:t>
            </a:r>
            <a:r>
              <a:rPr lang="en-GB" dirty="0" err="1"/>
              <a:t>vlastní</a:t>
            </a:r>
            <a:r>
              <a:rPr lang="en-GB" dirty="0"/>
              <a:t> </a:t>
            </a:r>
            <a:r>
              <a:rPr lang="en-GB" dirty="0" err="1"/>
              <a:t>výroby</a:t>
            </a:r>
            <a:r>
              <a:rPr lang="en-GB" dirty="0"/>
              <a:t> </a:t>
            </a:r>
            <a:r>
              <a:rPr lang="en-GB" dirty="0" err="1"/>
              <a:t>daného</a:t>
            </a:r>
            <a:r>
              <a:rPr lang="en-GB" dirty="0"/>
              <a:t> </a:t>
            </a:r>
            <a:r>
              <a:rPr lang="en-GB" dirty="0" err="1"/>
              <a:t>zboží</a:t>
            </a:r>
            <a:r>
              <a:rPr lang="en-GB" dirty="0"/>
              <a:t>.</a:t>
            </a: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413798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547326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GB" dirty="0" err="1"/>
              <a:t>Jakmile</a:t>
            </a:r>
            <a:r>
              <a:rPr lang="en-GB" dirty="0"/>
              <a:t> </a:t>
            </a:r>
            <a:r>
              <a:rPr lang="en-GB" dirty="0" err="1"/>
              <a:t>začne</a:t>
            </a:r>
            <a:r>
              <a:rPr lang="en-GB" dirty="0"/>
              <a:t> </a:t>
            </a:r>
            <a:r>
              <a:rPr lang="en-GB" dirty="0" err="1"/>
              <a:t>probíhat</a:t>
            </a:r>
            <a:r>
              <a:rPr lang="en-GB" dirty="0"/>
              <a:t> </a:t>
            </a:r>
            <a:r>
              <a:rPr lang="en-GB" dirty="0" err="1"/>
              <a:t>mezinárodní</a:t>
            </a:r>
            <a:r>
              <a:rPr lang="en-GB" dirty="0"/>
              <a:t> </a:t>
            </a:r>
            <a:r>
              <a:rPr lang="en-GB" dirty="0" err="1"/>
              <a:t>směna</a:t>
            </a:r>
            <a:r>
              <a:rPr lang="en-GB" dirty="0"/>
              <a:t>, </a:t>
            </a:r>
            <a:r>
              <a:rPr lang="en-GB" dirty="0" err="1"/>
              <a:t>začnou</a:t>
            </a:r>
            <a:r>
              <a:rPr lang="en-GB" dirty="0"/>
              <a:t> se </a:t>
            </a:r>
            <a:r>
              <a:rPr lang="en-GB" dirty="0" err="1"/>
              <a:t>měnit</a:t>
            </a:r>
            <a:r>
              <a:rPr lang="en-GB" dirty="0"/>
              <a:t> </a:t>
            </a:r>
            <a:r>
              <a:rPr lang="en-GB" dirty="0" err="1"/>
              <a:t>i</a:t>
            </a:r>
            <a:r>
              <a:rPr lang="en-GB" dirty="0"/>
              <a:t> </a:t>
            </a:r>
            <a:r>
              <a:rPr lang="en-GB" dirty="0" err="1"/>
              <a:t>relativní</a:t>
            </a:r>
            <a:r>
              <a:rPr lang="en-GB" dirty="0"/>
              <a:t> </a:t>
            </a:r>
            <a:r>
              <a:rPr lang="en-GB" dirty="0" err="1"/>
              <a:t>ceny</a:t>
            </a:r>
            <a:r>
              <a:rPr lang="en-GB" dirty="0"/>
              <a:t> </a:t>
            </a:r>
            <a:r>
              <a:rPr lang="en-GB" dirty="0" err="1"/>
              <a:t>zboží</a:t>
            </a:r>
            <a:r>
              <a:rPr lang="en-GB" dirty="0"/>
              <a:t> v </a:t>
            </a:r>
            <a:r>
              <a:rPr lang="en-GB" dirty="0" err="1"/>
              <a:t>obou</a:t>
            </a:r>
            <a:r>
              <a:rPr lang="en-GB" dirty="0"/>
              <a:t> </a:t>
            </a:r>
            <a:r>
              <a:rPr lang="en-GB" dirty="0" err="1"/>
              <a:t>zemích</a:t>
            </a:r>
            <a:r>
              <a:rPr lang="en-GB" dirty="0"/>
              <a:t>. </a:t>
            </a:r>
            <a:r>
              <a:rPr lang="en-GB" dirty="0" err="1"/>
              <a:t>Obr</a:t>
            </a:r>
            <a:r>
              <a:rPr lang="en-GB" dirty="0"/>
              <a:t>. 14.2 </a:t>
            </a:r>
            <a:r>
              <a:rPr lang="en-GB" dirty="0" err="1"/>
              <a:t>ukazuje</a:t>
            </a:r>
            <a:r>
              <a:rPr lang="en-GB" dirty="0"/>
              <a:t> </a:t>
            </a:r>
            <a:r>
              <a:rPr lang="en-GB" dirty="0" err="1"/>
              <a:t>mechanismus</a:t>
            </a:r>
            <a:r>
              <a:rPr lang="en-GB" dirty="0"/>
              <a:t> </a:t>
            </a:r>
            <a:r>
              <a:rPr lang="en-GB" dirty="0" err="1"/>
              <a:t>přizpůsobování</a:t>
            </a:r>
            <a:r>
              <a:rPr lang="en-GB" dirty="0"/>
              <a:t> </a:t>
            </a:r>
            <a:r>
              <a:rPr lang="en-GB" dirty="0" err="1"/>
              <a:t>různé</a:t>
            </a:r>
            <a:r>
              <a:rPr lang="en-GB" dirty="0"/>
              <a:t> </a:t>
            </a:r>
            <a:r>
              <a:rPr lang="en-GB" dirty="0" err="1"/>
              <a:t>úrovně</a:t>
            </a:r>
            <a:r>
              <a:rPr lang="en-GB" dirty="0"/>
              <a:t> </a:t>
            </a:r>
            <a:r>
              <a:rPr lang="en-GB" dirty="0" err="1"/>
              <a:t>národních</a:t>
            </a:r>
            <a:r>
              <a:rPr lang="en-GB" dirty="0"/>
              <a:t> </a:t>
            </a:r>
            <a:r>
              <a:rPr lang="en-GB" dirty="0" err="1"/>
              <a:t>cen</a:t>
            </a:r>
            <a:r>
              <a:rPr lang="en-GB" dirty="0"/>
              <a:t> </a:t>
            </a:r>
            <a:r>
              <a:rPr lang="en-GB" dirty="0" err="1"/>
              <a:t>na</a:t>
            </a:r>
            <a:r>
              <a:rPr lang="en-GB" dirty="0"/>
              <a:t> </a:t>
            </a:r>
            <a:r>
              <a:rPr lang="en-GB" dirty="0" err="1"/>
              <a:t>jednotnou</a:t>
            </a:r>
            <a:r>
              <a:rPr lang="en-GB" dirty="0"/>
              <a:t> </a:t>
            </a:r>
            <a:r>
              <a:rPr lang="en-GB" dirty="0" err="1"/>
              <a:t>výši</a:t>
            </a:r>
            <a:r>
              <a:rPr lang="en-GB" dirty="0"/>
              <a:t> </a:t>
            </a:r>
            <a:r>
              <a:rPr lang="en-GB" dirty="0" err="1"/>
              <a:t>světové</a:t>
            </a:r>
            <a:r>
              <a:rPr lang="en-GB" dirty="0"/>
              <a:t> </a:t>
            </a:r>
            <a:r>
              <a:rPr lang="en-GB" dirty="0" err="1"/>
              <a:t>ceny</a:t>
            </a:r>
            <a:r>
              <a:rPr lang="en-GB" dirty="0"/>
              <a:t>. V </a:t>
            </a:r>
            <a:r>
              <a:rPr lang="en-GB" dirty="0" err="1"/>
              <a:t>levé</a:t>
            </a:r>
            <a:r>
              <a:rPr lang="en-GB" dirty="0"/>
              <a:t> </a:t>
            </a:r>
            <a:r>
              <a:rPr lang="en-GB" dirty="0" err="1"/>
              <a:t>části</a:t>
            </a:r>
            <a:r>
              <a:rPr lang="en-GB" dirty="0"/>
              <a:t> </a:t>
            </a:r>
            <a:r>
              <a:rPr lang="en-GB" dirty="0" err="1"/>
              <a:t>obrázku</a:t>
            </a:r>
            <a:r>
              <a:rPr lang="en-GB" dirty="0"/>
              <a:t> </a:t>
            </a:r>
            <a:r>
              <a:rPr lang="en-GB" dirty="0" err="1"/>
              <a:t>křivka</a:t>
            </a:r>
            <a:r>
              <a:rPr lang="en-GB" dirty="0"/>
              <a:t> S </a:t>
            </a:r>
            <a:r>
              <a:rPr lang="en-GB" dirty="0" err="1"/>
              <a:t>představuje</a:t>
            </a:r>
            <a:r>
              <a:rPr lang="en-GB" dirty="0"/>
              <a:t> </a:t>
            </a:r>
            <a:r>
              <a:rPr lang="en-GB" dirty="0" err="1"/>
              <a:t>původní</a:t>
            </a:r>
            <a:r>
              <a:rPr lang="en-GB" dirty="0"/>
              <a:t> </a:t>
            </a:r>
            <a:r>
              <a:rPr lang="en-GB" dirty="0" err="1"/>
              <a:t>úroveň</a:t>
            </a:r>
            <a:r>
              <a:rPr lang="en-GB" dirty="0"/>
              <a:t> </a:t>
            </a:r>
            <a:r>
              <a:rPr lang="en-GB" dirty="0" err="1"/>
              <a:t>nabídky</a:t>
            </a:r>
            <a:r>
              <a:rPr lang="en-GB" dirty="0"/>
              <a:t> </a:t>
            </a:r>
            <a:r>
              <a:rPr lang="en-GB" dirty="0" err="1"/>
              <a:t>potravin</a:t>
            </a:r>
            <a:r>
              <a:rPr lang="en-GB" dirty="0"/>
              <a:t> v </a:t>
            </a:r>
            <a:r>
              <a:rPr lang="en-GB" dirty="0" err="1"/>
              <a:t>Americe</a:t>
            </a:r>
            <a:r>
              <a:rPr lang="en-GB" dirty="0"/>
              <a:t>, </a:t>
            </a:r>
            <a:r>
              <a:rPr lang="en-GB" dirty="0" err="1"/>
              <a:t>jež</a:t>
            </a:r>
            <a:r>
              <a:rPr lang="en-GB" dirty="0"/>
              <a:t> se </a:t>
            </a:r>
            <a:r>
              <a:rPr lang="en-GB" dirty="0" err="1"/>
              <a:t>střetává</a:t>
            </a:r>
            <a:r>
              <a:rPr lang="en-GB" dirty="0"/>
              <a:t> s </a:t>
            </a:r>
            <a:r>
              <a:rPr lang="en-GB" dirty="0" err="1"/>
              <a:t>poptávkovou</a:t>
            </a:r>
            <a:r>
              <a:rPr lang="en-GB" dirty="0"/>
              <a:t> </a:t>
            </a:r>
            <a:r>
              <a:rPr lang="en-GB" dirty="0" err="1"/>
              <a:t>křivkou</a:t>
            </a:r>
            <a:r>
              <a:rPr lang="en-GB" dirty="0"/>
              <a:t> D v </a:t>
            </a:r>
            <a:r>
              <a:rPr lang="en-GB" dirty="0" err="1"/>
              <a:t>bodě</a:t>
            </a:r>
            <a:r>
              <a:rPr lang="en-GB" dirty="0"/>
              <a:t> K. </a:t>
            </a:r>
            <a:r>
              <a:rPr lang="en-GB" dirty="0" err="1"/>
              <a:t>Tomuto</a:t>
            </a:r>
            <a:r>
              <a:rPr lang="en-GB" dirty="0"/>
              <a:t> </a:t>
            </a:r>
            <a:r>
              <a:rPr lang="en-GB" dirty="0" err="1"/>
              <a:t>rovnovážnému</a:t>
            </a:r>
            <a:r>
              <a:rPr lang="en-GB" dirty="0"/>
              <a:t> </a:t>
            </a:r>
            <a:r>
              <a:rPr lang="en-GB" dirty="0" err="1"/>
              <a:t>stavu</a:t>
            </a:r>
            <a:r>
              <a:rPr lang="en-GB" dirty="0"/>
              <a:t> </a:t>
            </a:r>
            <a:r>
              <a:rPr lang="en-GB" dirty="0" err="1"/>
              <a:t>odpovídá</a:t>
            </a:r>
            <a:r>
              <a:rPr lang="en-GB" dirty="0"/>
              <a:t> </a:t>
            </a:r>
            <a:r>
              <a:rPr lang="en-GB" dirty="0" err="1"/>
              <a:t>poměrná</a:t>
            </a:r>
            <a:r>
              <a:rPr lang="en-GB" dirty="0"/>
              <a:t> </a:t>
            </a:r>
            <a:r>
              <a:rPr lang="en-GB" dirty="0" err="1"/>
              <a:t>cena</a:t>
            </a:r>
            <a:r>
              <a:rPr lang="en-GB" dirty="0"/>
              <a:t> </a:t>
            </a:r>
            <a:r>
              <a:rPr lang="en-GB" dirty="0" err="1"/>
              <a:t>potravin</a:t>
            </a:r>
            <a:r>
              <a:rPr lang="en-GB" dirty="0"/>
              <a:t> (</a:t>
            </a:r>
            <a:r>
              <a:rPr lang="en-GB" dirty="0" err="1"/>
              <a:t>vyjádřená</a:t>
            </a:r>
            <a:r>
              <a:rPr lang="en-GB" dirty="0"/>
              <a:t> </a:t>
            </a:r>
            <a:r>
              <a:rPr lang="en-GB" dirty="0" err="1"/>
              <a:t>počtem</a:t>
            </a:r>
            <a:r>
              <a:rPr lang="en-GB" dirty="0"/>
              <a:t> </a:t>
            </a:r>
            <a:r>
              <a:rPr lang="en-GB" dirty="0" err="1"/>
              <a:t>jednotek</a:t>
            </a:r>
            <a:r>
              <a:rPr lang="en-GB" dirty="0"/>
              <a:t> </a:t>
            </a:r>
            <a:r>
              <a:rPr lang="en-GB" dirty="0" err="1"/>
              <a:t>oděvů</a:t>
            </a:r>
            <a:r>
              <a:rPr lang="en-GB" dirty="0"/>
              <a:t>) PA = 1/2. V </a:t>
            </a:r>
            <a:r>
              <a:rPr lang="en-GB" dirty="0" err="1"/>
              <a:t>pravém</a:t>
            </a:r>
            <a:r>
              <a:rPr lang="en-GB" dirty="0"/>
              <a:t> </a:t>
            </a:r>
            <a:r>
              <a:rPr lang="en-GB" dirty="0" err="1"/>
              <a:t>grafu</a:t>
            </a:r>
            <a:r>
              <a:rPr lang="en-GB" dirty="0"/>
              <a:t> je </a:t>
            </a:r>
            <a:r>
              <a:rPr lang="en-GB" dirty="0" err="1"/>
              <a:t>znázorněna</a:t>
            </a:r>
            <a:r>
              <a:rPr lang="en-GB" dirty="0"/>
              <a:t> </a:t>
            </a:r>
            <a:r>
              <a:rPr lang="en-GB" dirty="0" err="1"/>
              <a:t>obdobná</a:t>
            </a:r>
            <a:r>
              <a:rPr lang="en-GB" dirty="0"/>
              <a:t> </a:t>
            </a:r>
            <a:r>
              <a:rPr lang="en-GB" dirty="0" err="1"/>
              <a:t>situace</a:t>
            </a:r>
            <a:r>
              <a:rPr lang="en-GB" dirty="0"/>
              <a:t> </a:t>
            </a:r>
            <a:r>
              <a:rPr lang="en-GB" dirty="0" err="1"/>
              <a:t>na</a:t>
            </a:r>
            <a:r>
              <a:rPr lang="en-GB" dirty="0"/>
              <a:t> </a:t>
            </a:r>
            <a:r>
              <a:rPr lang="en-GB" dirty="0" err="1"/>
              <a:t>evropském</a:t>
            </a:r>
            <a:r>
              <a:rPr lang="en-GB" dirty="0"/>
              <a:t> </a:t>
            </a:r>
            <a:r>
              <a:rPr lang="en-GB" dirty="0" err="1"/>
              <a:t>trhu</a:t>
            </a:r>
            <a:r>
              <a:rPr lang="en-GB" dirty="0"/>
              <a:t> </a:t>
            </a:r>
            <a:r>
              <a:rPr lang="en-GB" dirty="0" err="1"/>
              <a:t>potravin</a:t>
            </a:r>
            <a:r>
              <a:rPr lang="en-GB" dirty="0"/>
              <a:t>, </a:t>
            </a:r>
            <a:r>
              <a:rPr lang="en-GB" dirty="0" err="1"/>
              <a:t>kdy</a:t>
            </a:r>
            <a:r>
              <a:rPr lang="en-GB" dirty="0"/>
              <a:t> </a:t>
            </a:r>
            <a:r>
              <a:rPr lang="en-GB" dirty="0" err="1"/>
              <a:t>původní</a:t>
            </a:r>
            <a:r>
              <a:rPr lang="en-GB" dirty="0"/>
              <a:t> </a:t>
            </a:r>
            <a:r>
              <a:rPr lang="en-GB" dirty="0" err="1"/>
              <a:t>nabídková</a:t>
            </a:r>
            <a:r>
              <a:rPr lang="en-GB" dirty="0"/>
              <a:t> </a:t>
            </a:r>
            <a:r>
              <a:rPr lang="en-GB" dirty="0" err="1"/>
              <a:t>křivka</a:t>
            </a:r>
            <a:r>
              <a:rPr lang="en-GB" dirty="0"/>
              <a:t> S </a:t>
            </a:r>
            <a:r>
              <a:rPr lang="en-GB" dirty="0" err="1"/>
              <a:t>protíná</a:t>
            </a:r>
            <a:r>
              <a:rPr lang="en-GB" dirty="0"/>
              <a:t> </a:t>
            </a:r>
            <a:r>
              <a:rPr lang="en-GB" dirty="0" err="1"/>
              <a:t>poptávkovou</a:t>
            </a:r>
            <a:r>
              <a:rPr lang="en-GB" dirty="0"/>
              <a:t> </a:t>
            </a:r>
            <a:r>
              <a:rPr lang="en-GB" dirty="0" err="1"/>
              <a:t>křivku</a:t>
            </a:r>
            <a:r>
              <a:rPr lang="en-GB" dirty="0"/>
              <a:t> D v </a:t>
            </a:r>
            <a:r>
              <a:rPr lang="en-GB" dirty="0" err="1"/>
              <a:t>bodě</a:t>
            </a:r>
            <a:r>
              <a:rPr lang="en-GB" dirty="0"/>
              <a:t> M. </a:t>
            </a:r>
            <a:r>
              <a:rPr lang="en-GB" dirty="0" err="1"/>
              <a:t>Trh</a:t>
            </a:r>
            <a:r>
              <a:rPr lang="en-GB" dirty="0"/>
              <a:t> je </a:t>
            </a:r>
            <a:r>
              <a:rPr lang="en-GB" dirty="0" err="1"/>
              <a:t>původně</a:t>
            </a:r>
            <a:r>
              <a:rPr lang="en-GB" dirty="0"/>
              <a:t> v </a:t>
            </a:r>
            <a:r>
              <a:rPr lang="en-GB" dirty="0" err="1"/>
              <a:t>rovnováze</a:t>
            </a:r>
            <a:r>
              <a:rPr lang="en-GB" dirty="0"/>
              <a:t> </a:t>
            </a:r>
            <a:r>
              <a:rPr lang="en-GB" dirty="0" err="1"/>
              <a:t>při</a:t>
            </a:r>
            <a:r>
              <a:rPr lang="en-GB" dirty="0"/>
              <a:t> </a:t>
            </a:r>
            <a:r>
              <a:rPr lang="en-GB" dirty="0" err="1"/>
              <a:t>ceně</a:t>
            </a:r>
            <a:r>
              <a:rPr lang="en-GB" dirty="0"/>
              <a:t> </a:t>
            </a:r>
            <a:r>
              <a:rPr lang="en-GB" dirty="0" err="1"/>
              <a:t>potravin</a:t>
            </a:r>
            <a:r>
              <a:rPr lang="en-GB" dirty="0"/>
              <a:t> PE = 3/4.</a:t>
            </a: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252084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GB" dirty="0"/>
              <a:t>Na </a:t>
            </a:r>
            <a:r>
              <a:rPr lang="en-GB" dirty="0" err="1"/>
              <a:t>evropském</a:t>
            </a:r>
            <a:r>
              <a:rPr lang="en-GB" dirty="0"/>
              <a:t> </a:t>
            </a:r>
            <a:r>
              <a:rPr lang="en-GB" dirty="0" err="1"/>
              <a:t>trhu</a:t>
            </a:r>
            <a:r>
              <a:rPr lang="en-GB" dirty="0"/>
              <a:t> </a:t>
            </a:r>
            <a:r>
              <a:rPr lang="en-GB" dirty="0" err="1"/>
              <a:t>proces</a:t>
            </a:r>
            <a:r>
              <a:rPr lang="en-GB" dirty="0"/>
              <a:t> </a:t>
            </a:r>
            <a:r>
              <a:rPr lang="en-GB" dirty="0" err="1"/>
              <a:t>probíhá</a:t>
            </a:r>
            <a:r>
              <a:rPr lang="en-GB" dirty="0"/>
              <a:t> </a:t>
            </a:r>
            <a:r>
              <a:rPr lang="en-GB" dirty="0" err="1"/>
              <a:t>opačným</a:t>
            </a:r>
            <a:r>
              <a:rPr lang="en-GB" dirty="0"/>
              <a:t> </a:t>
            </a:r>
            <a:r>
              <a:rPr lang="en-GB" dirty="0" err="1"/>
              <a:t>směrem</a:t>
            </a:r>
            <a:r>
              <a:rPr lang="en-GB" dirty="0"/>
              <a:t>. </a:t>
            </a:r>
            <a:r>
              <a:rPr lang="en-GB" dirty="0" err="1"/>
              <a:t>Dovozy</a:t>
            </a:r>
            <a:r>
              <a:rPr lang="en-GB" dirty="0"/>
              <a:t> </a:t>
            </a:r>
            <a:r>
              <a:rPr lang="en-GB" dirty="0" err="1"/>
              <a:t>amerických</a:t>
            </a:r>
            <a:r>
              <a:rPr lang="en-GB" dirty="0"/>
              <a:t> </a:t>
            </a:r>
            <a:r>
              <a:rPr lang="en-GB" dirty="0" err="1"/>
              <a:t>potravin</a:t>
            </a:r>
            <a:r>
              <a:rPr lang="en-GB" dirty="0"/>
              <a:t> </a:t>
            </a:r>
            <a:r>
              <a:rPr lang="en-GB" dirty="0" err="1"/>
              <a:t>zvýší</a:t>
            </a:r>
            <a:r>
              <a:rPr lang="en-GB" dirty="0"/>
              <a:t> </a:t>
            </a:r>
            <a:r>
              <a:rPr lang="en-GB" dirty="0" err="1"/>
              <a:t>evropskou</a:t>
            </a:r>
            <a:r>
              <a:rPr lang="en-GB" dirty="0"/>
              <a:t> </a:t>
            </a:r>
            <a:r>
              <a:rPr lang="en-GB" dirty="0" err="1"/>
              <a:t>nabídku</a:t>
            </a:r>
            <a:r>
              <a:rPr lang="en-GB" dirty="0"/>
              <a:t> (</a:t>
            </a:r>
            <a:r>
              <a:rPr lang="en-GB" dirty="0" err="1"/>
              <a:t>křivka</a:t>
            </a:r>
            <a:r>
              <a:rPr lang="en-GB" dirty="0"/>
              <a:t> S se </a:t>
            </a:r>
            <a:r>
              <a:rPr lang="en-GB" dirty="0" err="1"/>
              <a:t>posouvá</a:t>
            </a:r>
            <a:r>
              <a:rPr lang="en-GB" dirty="0"/>
              <a:t> v </a:t>
            </a:r>
            <a:r>
              <a:rPr lang="en-GB" dirty="0" err="1"/>
              <a:t>pravém</a:t>
            </a:r>
            <a:r>
              <a:rPr lang="en-GB" dirty="0"/>
              <a:t> </a:t>
            </a:r>
            <a:r>
              <a:rPr lang="en-GB" dirty="0" err="1"/>
              <a:t>grafu</a:t>
            </a:r>
            <a:r>
              <a:rPr lang="en-GB" dirty="0"/>
              <a:t> </a:t>
            </a:r>
            <a:r>
              <a:rPr lang="en-GB" dirty="0" err="1"/>
              <a:t>obr</a:t>
            </a:r>
            <a:r>
              <a:rPr lang="en-GB" dirty="0"/>
              <a:t>. 14.3 do </a:t>
            </a:r>
            <a:r>
              <a:rPr lang="en-GB" dirty="0" err="1"/>
              <a:t>polohy</a:t>
            </a:r>
            <a:r>
              <a:rPr lang="en-GB" dirty="0"/>
              <a:t> S’ a </a:t>
            </a:r>
            <a:r>
              <a:rPr lang="en-GB" dirty="0" err="1"/>
              <a:t>protne</a:t>
            </a:r>
            <a:r>
              <a:rPr lang="en-GB" dirty="0"/>
              <a:t> </a:t>
            </a:r>
            <a:r>
              <a:rPr lang="en-GB" dirty="0" err="1"/>
              <a:t>poptávku</a:t>
            </a:r>
            <a:r>
              <a:rPr lang="en-GB" dirty="0"/>
              <a:t> v </a:t>
            </a:r>
            <a:r>
              <a:rPr lang="en-GB" dirty="0" err="1"/>
              <a:t>bodě</a:t>
            </a:r>
            <a:r>
              <a:rPr lang="en-GB" dirty="0"/>
              <a:t> N), </a:t>
            </a:r>
            <a:r>
              <a:rPr lang="en-GB" dirty="0" err="1"/>
              <a:t>cena</a:t>
            </a:r>
            <a:r>
              <a:rPr lang="en-GB" dirty="0"/>
              <a:t> </a:t>
            </a:r>
            <a:r>
              <a:rPr lang="en-GB" dirty="0" err="1"/>
              <a:t>potravin</a:t>
            </a:r>
            <a:r>
              <a:rPr lang="en-GB" dirty="0"/>
              <a:t> se v </a:t>
            </a:r>
            <a:r>
              <a:rPr lang="en-GB" dirty="0" err="1"/>
              <a:t>důsledku</a:t>
            </a:r>
            <a:r>
              <a:rPr lang="en-GB" dirty="0"/>
              <a:t> </a:t>
            </a:r>
            <a:r>
              <a:rPr lang="en-GB" dirty="0" err="1"/>
              <a:t>větší</a:t>
            </a:r>
            <a:r>
              <a:rPr lang="en-GB" dirty="0"/>
              <a:t> </a:t>
            </a:r>
            <a:r>
              <a:rPr lang="en-GB" dirty="0" err="1"/>
              <a:t>nabídky</a:t>
            </a:r>
            <a:r>
              <a:rPr lang="en-GB" dirty="0"/>
              <a:t> </a:t>
            </a:r>
            <a:r>
              <a:rPr lang="en-GB" dirty="0" err="1"/>
              <a:t>stlačuje</a:t>
            </a:r>
            <a:r>
              <a:rPr lang="en-GB" dirty="0"/>
              <a:t> </a:t>
            </a:r>
            <a:r>
              <a:rPr lang="en-GB" dirty="0" err="1"/>
              <a:t>na</a:t>
            </a:r>
            <a:r>
              <a:rPr lang="en-GB" dirty="0"/>
              <a:t> </a:t>
            </a:r>
            <a:r>
              <a:rPr lang="en-GB" dirty="0" err="1"/>
              <a:t>nižší</a:t>
            </a:r>
            <a:r>
              <a:rPr lang="en-GB" dirty="0"/>
              <a:t> </a:t>
            </a:r>
            <a:r>
              <a:rPr lang="en-GB" dirty="0" err="1"/>
              <a:t>úroveň</a:t>
            </a:r>
            <a:r>
              <a:rPr lang="en-GB" dirty="0"/>
              <a:t>. </a:t>
            </a:r>
            <a:r>
              <a:rPr lang="en-GB" dirty="0" err="1"/>
              <a:t>Celý</a:t>
            </a:r>
            <a:r>
              <a:rPr lang="en-GB" dirty="0"/>
              <a:t> </a:t>
            </a:r>
            <a:r>
              <a:rPr lang="en-GB" dirty="0" err="1"/>
              <a:t>proces</a:t>
            </a:r>
            <a:r>
              <a:rPr lang="en-GB" dirty="0"/>
              <a:t> </a:t>
            </a:r>
            <a:r>
              <a:rPr lang="en-GB" dirty="0" err="1"/>
              <a:t>bude</a:t>
            </a:r>
            <a:r>
              <a:rPr lang="en-GB" dirty="0"/>
              <a:t> </a:t>
            </a:r>
            <a:r>
              <a:rPr lang="en-GB" dirty="0" err="1"/>
              <a:t>probíhat</a:t>
            </a:r>
            <a:r>
              <a:rPr lang="en-GB" dirty="0"/>
              <a:t> </a:t>
            </a:r>
            <a:r>
              <a:rPr lang="en-GB" dirty="0" err="1"/>
              <a:t>tak</a:t>
            </a:r>
            <a:r>
              <a:rPr lang="en-GB" dirty="0"/>
              <a:t> </a:t>
            </a:r>
            <a:r>
              <a:rPr lang="en-GB" dirty="0" err="1"/>
              <a:t>dlouho</a:t>
            </a:r>
            <a:r>
              <a:rPr lang="en-GB" dirty="0"/>
              <a:t>, </a:t>
            </a:r>
            <a:r>
              <a:rPr lang="en-GB" dirty="0" err="1"/>
              <a:t>dokud</a:t>
            </a:r>
            <a:r>
              <a:rPr lang="en-GB" dirty="0"/>
              <a:t> se </a:t>
            </a:r>
            <a:r>
              <a:rPr lang="en-GB" dirty="0" err="1"/>
              <a:t>ceny</a:t>
            </a:r>
            <a:r>
              <a:rPr lang="en-GB" dirty="0"/>
              <a:t> </a:t>
            </a:r>
            <a:r>
              <a:rPr lang="en-GB" dirty="0" err="1"/>
              <a:t>potravin</a:t>
            </a:r>
            <a:r>
              <a:rPr lang="en-GB" dirty="0"/>
              <a:t> v </a:t>
            </a:r>
            <a:r>
              <a:rPr lang="en-GB" dirty="0" err="1"/>
              <a:t>obou</a:t>
            </a:r>
            <a:r>
              <a:rPr lang="en-GB" dirty="0"/>
              <a:t> </a:t>
            </a:r>
            <a:r>
              <a:rPr lang="en-GB" dirty="0" err="1"/>
              <a:t>zemích</a:t>
            </a:r>
            <a:r>
              <a:rPr lang="en-GB" dirty="0"/>
              <a:t> </a:t>
            </a:r>
            <a:r>
              <a:rPr lang="en-GB" dirty="0" err="1"/>
              <a:t>nedostanou</a:t>
            </a:r>
            <a:r>
              <a:rPr lang="en-GB" dirty="0"/>
              <a:t> </a:t>
            </a:r>
            <a:r>
              <a:rPr lang="en-GB" dirty="0" err="1"/>
              <a:t>na</a:t>
            </a:r>
            <a:r>
              <a:rPr lang="en-GB" dirty="0"/>
              <a:t> </a:t>
            </a:r>
            <a:r>
              <a:rPr lang="en-GB" dirty="0" err="1"/>
              <a:t>stejnou</a:t>
            </a:r>
            <a:r>
              <a:rPr lang="en-GB" dirty="0"/>
              <a:t> </a:t>
            </a:r>
            <a:r>
              <a:rPr lang="en-GB" dirty="0" err="1"/>
              <a:t>úroveň</a:t>
            </a:r>
            <a:r>
              <a:rPr lang="en-GB" dirty="0"/>
              <a:t>. </a:t>
            </a:r>
            <a:r>
              <a:rPr lang="en-GB" dirty="0" err="1"/>
              <a:t>Tento</a:t>
            </a:r>
            <a:r>
              <a:rPr lang="en-GB" dirty="0"/>
              <a:t> </a:t>
            </a:r>
            <a:r>
              <a:rPr lang="en-GB" dirty="0" err="1"/>
              <a:t>proces</a:t>
            </a:r>
            <a:r>
              <a:rPr lang="en-GB" dirty="0"/>
              <a:t> se v </a:t>
            </a:r>
            <a:r>
              <a:rPr lang="en-GB" dirty="0" err="1"/>
              <a:t>mezinárodním</a:t>
            </a:r>
            <a:r>
              <a:rPr lang="en-GB" dirty="0"/>
              <a:t> </a:t>
            </a:r>
            <a:r>
              <a:rPr lang="en-GB" dirty="0" err="1"/>
              <a:t>obchodě</a:t>
            </a:r>
            <a:r>
              <a:rPr lang="en-GB" dirty="0"/>
              <a:t> </a:t>
            </a:r>
            <a:r>
              <a:rPr lang="en-GB" dirty="0" err="1"/>
              <a:t>nazývá</a:t>
            </a:r>
            <a:r>
              <a:rPr lang="en-GB" dirty="0"/>
              <a:t> „</a:t>
            </a:r>
            <a:r>
              <a:rPr lang="en-GB" dirty="0" err="1"/>
              <a:t>arbitráž</a:t>
            </a:r>
            <a:r>
              <a:rPr lang="en-GB" dirty="0"/>
              <a:t>“ (viz </a:t>
            </a:r>
            <a:r>
              <a:rPr lang="en-GB" dirty="0" err="1"/>
              <a:t>také</a:t>
            </a:r>
            <a:r>
              <a:rPr lang="en-GB" dirty="0"/>
              <a:t> </a:t>
            </a:r>
            <a:r>
              <a:rPr lang="en-GB" dirty="0" err="1"/>
              <a:t>kapitola</a:t>
            </a:r>
            <a:r>
              <a:rPr lang="en-GB" dirty="0"/>
              <a:t> o </a:t>
            </a:r>
            <a:r>
              <a:rPr lang="en-GB" dirty="0" err="1"/>
              <a:t>měnovém</a:t>
            </a:r>
            <a:r>
              <a:rPr lang="en-GB" dirty="0"/>
              <a:t> </a:t>
            </a:r>
            <a:r>
              <a:rPr lang="en-GB" dirty="0" err="1"/>
              <a:t>kurzu</a:t>
            </a:r>
            <a:r>
              <a:rPr lang="en-GB" dirty="0"/>
              <a:t>). </a:t>
            </a:r>
            <a:r>
              <a:rPr lang="en-GB" dirty="0" err="1"/>
              <a:t>Obchodníci</a:t>
            </a:r>
            <a:r>
              <a:rPr lang="en-GB" dirty="0"/>
              <a:t> (</a:t>
            </a:r>
            <a:r>
              <a:rPr lang="en-GB" dirty="0" err="1"/>
              <a:t>arbitražéři</a:t>
            </a:r>
            <a:r>
              <a:rPr lang="en-GB" dirty="0"/>
              <a:t>) </a:t>
            </a:r>
            <a:r>
              <a:rPr lang="en-GB" dirty="0" err="1"/>
              <a:t>nakupují</a:t>
            </a:r>
            <a:r>
              <a:rPr lang="en-GB" dirty="0"/>
              <a:t> </a:t>
            </a:r>
            <a:r>
              <a:rPr lang="en-GB" dirty="0" err="1"/>
              <a:t>zboží</a:t>
            </a:r>
            <a:r>
              <a:rPr lang="en-GB" dirty="0"/>
              <a:t> </a:t>
            </a:r>
            <a:r>
              <a:rPr lang="en-GB" dirty="0" err="1"/>
              <a:t>na</a:t>
            </a:r>
            <a:r>
              <a:rPr lang="en-GB" dirty="0"/>
              <a:t> </a:t>
            </a:r>
            <a:r>
              <a:rPr lang="en-GB" dirty="0" err="1"/>
              <a:t>trzích</a:t>
            </a:r>
            <a:r>
              <a:rPr lang="en-GB" dirty="0"/>
              <a:t> s </a:t>
            </a:r>
            <a:r>
              <a:rPr lang="en-GB" dirty="0" err="1"/>
              <a:t>nižšími</a:t>
            </a:r>
            <a:r>
              <a:rPr lang="en-GB" dirty="0"/>
              <a:t> </a:t>
            </a:r>
            <a:r>
              <a:rPr lang="en-GB" dirty="0" err="1"/>
              <a:t>cenami</a:t>
            </a:r>
            <a:r>
              <a:rPr lang="en-GB" dirty="0"/>
              <a:t> a </a:t>
            </a:r>
            <a:r>
              <a:rPr lang="en-GB" dirty="0" err="1"/>
              <a:t>prodávají</a:t>
            </a:r>
            <a:r>
              <a:rPr lang="en-GB" dirty="0"/>
              <a:t> </a:t>
            </a:r>
            <a:r>
              <a:rPr lang="en-GB" dirty="0" err="1"/>
              <a:t>ho</a:t>
            </a:r>
            <a:r>
              <a:rPr lang="en-GB" dirty="0"/>
              <a:t> </a:t>
            </a:r>
            <a:r>
              <a:rPr lang="en-GB" dirty="0" err="1"/>
              <a:t>na</a:t>
            </a:r>
            <a:r>
              <a:rPr lang="en-GB" dirty="0"/>
              <a:t> </a:t>
            </a:r>
            <a:r>
              <a:rPr lang="en-GB" dirty="0" err="1"/>
              <a:t>trzích</a:t>
            </a:r>
            <a:r>
              <a:rPr lang="en-GB" dirty="0"/>
              <a:t>, </a:t>
            </a:r>
            <a:r>
              <a:rPr lang="en-GB" dirty="0" err="1"/>
              <a:t>kde</a:t>
            </a:r>
            <a:r>
              <a:rPr lang="en-GB" dirty="0"/>
              <a:t> </a:t>
            </a:r>
            <a:r>
              <a:rPr lang="en-GB" dirty="0" err="1"/>
              <a:t>jsou</a:t>
            </a:r>
            <a:r>
              <a:rPr lang="en-GB" dirty="0"/>
              <a:t> </a:t>
            </a:r>
            <a:r>
              <a:rPr lang="en-GB" dirty="0" err="1"/>
              <a:t>ceny</a:t>
            </a:r>
            <a:r>
              <a:rPr lang="en-GB" dirty="0"/>
              <a:t> </a:t>
            </a:r>
            <a:r>
              <a:rPr lang="en-GB" dirty="0" err="1"/>
              <a:t>vyšší</a:t>
            </a:r>
            <a:r>
              <a:rPr lang="en-GB" dirty="0"/>
              <a:t>, </a:t>
            </a:r>
            <a:r>
              <a:rPr lang="en-GB" dirty="0" err="1"/>
              <a:t>až</a:t>
            </a:r>
            <a:r>
              <a:rPr lang="en-GB" dirty="0"/>
              <a:t> do </a:t>
            </a:r>
            <a:r>
              <a:rPr lang="en-GB" dirty="0" err="1"/>
              <a:t>té</a:t>
            </a:r>
            <a:r>
              <a:rPr lang="en-GB" dirty="0"/>
              <a:t> </a:t>
            </a:r>
            <a:r>
              <a:rPr lang="en-GB" dirty="0" err="1"/>
              <a:t>doby</a:t>
            </a:r>
            <a:r>
              <a:rPr lang="en-GB" dirty="0"/>
              <a:t>, </a:t>
            </a:r>
            <a:r>
              <a:rPr lang="en-GB" dirty="0" err="1"/>
              <a:t>než</a:t>
            </a:r>
            <a:r>
              <a:rPr lang="en-GB" dirty="0"/>
              <a:t> se </a:t>
            </a:r>
            <a:r>
              <a:rPr lang="en-GB" dirty="0" err="1"/>
              <a:t>ceny</a:t>
            </a:r>
            <a:r>
              <a:rPr lang="en-GB" dirty="0"/>
              <a:t> </a:t>
            </a:r>
            <a:r>
              <a:rPr lang="en-GB" dirty="0" err="1"/>
              <a:t>daného</a:t>
            </a:r>
            <a:r>
              <a:rPr lang="en-GB" dirty="0"/>
              <a:t> </a:t>
            </a:r>
            <a:r>
              <a:rPr lang="en-GB" dirty="0" err="1"/>
              <a:t>zboží</a:t>
            </a:r>
            <a:r>
              <a:rPr lang="en-GB" dirty="0"/>
              <a:t> </a:t>
            </a:r>
            <a:r>
              <a:rPr lang="en-GB" dirty="0" err="1"/>
              <a:t>vyrovnají</a:t>
            </a:r>
            <a:r>
              <a:rPr lang="en-GB" dirty="0"/>
              <a:t>. </a:t>
            </a:r>
            <a:r>
              <a:rPr lang="en-GB" dirty="0" err="1"/>
              <a:t>Potom</a:t>
            </a:r>
            <a:r>
              <a:rPr lang="en-GB" dirty="0"/>
              <a:t> </a:t>
            </a:r>
            <a:r>
              <a:rPr lang="en-GB" dirty="0" err="1"/>
              <a:t>musí</a:t>
            </a:r>
            <a:r>
              <a:rPr lang="en-GB" dirty="0"/>
              <a:t> </a:t>
            </a:r>
            <a:r>
              <a:rPr lang="en-GB" dirty="0" err="1"/>
              <a:t>obchodníci</a:t>
            </a:r>
            <a:r>
              <a:rPr lang="en-GB" dirty="0"/>
              <a:t> </a:t>
            </a:r>
            <a:r>
              <a:rPr lang="en-GB" dirty="0" err="1"/>
              <a:t>hledat</a:t>
            </a:r>
            <a:r>
              <a:rPr lang="en-GB" dirty="0"/>
              <a:t> </a:t>
            </a:r>
            <a:r>
              <a:rPr lang="en-GB" dirty="0" err="1"/>
              <a:t>jinou</a:t>
            </a:r>
            <a:r>
              <a:rPr lang="en-GB" dirty="0"/>
              <a:t> </a:t>
            </a:r>
            <a:r>
              <a:rPr lang="en-GB" dirty="0" err="1"/>
              <a:t>vhodnou</a:t>
            </a:r>
            <a:r>
              <a:rPr lang="en-GB" dirty="0"/>
              <a:t> </a:t>
            </a:r>
            <a:r>
              <a:rPr lang="en-GB" dirty="0" err="1"/>
              <a:t>komoditu</a:t>
            </a:r>
            <a:r>
              <a:rPr lang="en-GB" dirty="0"/>
              <a:t>, s </a:t>
            </a:r>
            <a:r>
              <a:rPr lang="en-GB" dirty="0" err="1"/>
              <a:t>níž</a:t>
            </a:r>
            <a:r>
              <a:rPr lang="en-GB" dirty="0"/>
              <a:t> by </a:t>
            </a:r>
            <a:r>
              <a:rPr lang="en-GB" dirty="0" err="1"/>
              <a:t>takto</a:t>
            </a:r>
            <a:r>
              <a:rPr lang="en-GB" dirty="0"/>
              <a:t> </a:t>
            </a:r>
            <a:r>
              <a:rPr lang="en-GB" dirty="0" err="1"/>
              <a:t>mohli</a:t>
            </a:r>
            <a:r>
              <a:rPr lang="en-GB" dirty="0"/>
              <a:t> </a:t>
            </a:r>
            <a:r>
              <a:rPr lang="en-GB" dirty="0" err="1"/>
              <a:t>obchodovat</a:t>
            </a:r>
            <a:r>
              <a:rPr lang="en-GB" dirty="0"/>
              <a:t>. </a:t>
            </a:r>
            <a:r>
              <a:rPr lang="en-GB" dirty="0" err="1"/>
              <a:t>Předpokládejme</a:t>
            </a:r>
            <a:r>
              <a:rPr lang="en-GB" dirty="0"/>
              <a:t>, </a:t>
            </a:r>
            <a:r>
              <a:rPr lang="en-GB" dirty="0" err="1"/>
              <a:t>že</a:t>
            </a:r>
            <a:r>
              <a:rPr lang="en-GB" dirty="0"/>
              <a:t> se </a:t>
            </a:r>
            <a:r>
              <a:rPr lang="en-GB" dirty="0" err="1"/>
              <a:t>světová</a:t>
            </a:r>
            <a:r>
              <a:rPr lang="en-GB" dirty="0"/>
              <a:t> </a:t>
            </a:r>
            <a:r>
              <a:rPr lang="en-GB" dirty="0" err="1"/>
              <a:t>cena</a:t>
            </a:r>
            <a:r>
              <a:rPr lang="en-GB" dirty="0"/>
              <a:t> </a:t>
            </a:r>
            <a:r>
              <a:rPr lang="en-GB" dirty="0" err="1"/>
              <a:t>potravin</a:t>
            </a:r>
            <a:r>
              <a:rPr lang="en-GB" dirty="0"/>
              <a:t> </a:t>
            </a:r>
            <a:r>
              <a:rPr lang="en-GB" dirty="0" err="1"/>
              <a:t>ustálí</a:t>
            </a:r>
            <a:r>
              <a:rPr lang="en-GB" dirty="0"/>
              <a:t> </a:t>
            </a:r>
            <a:r>
              <a:rPr lang="en-GB" dirty="0" err="1"/>
              <a:t>na</a:t>
            </a:r>
            <a:r>
              <a:rPr lang="en-GB" dirty="0"/>
              <a:t> </a:t>
            </a:r>
            <a:r>
              <a:rPr lang="en-GB" dirty="0" err="1"/>
              <a:t>hodnotě</a:t>
            </a:r>
            <a:r>
              <a:rPr lang="en-GB" dirty="0"/>
              <a:t> PS = 2/3 </a:t>
            </a:r>
            <a:r>
              <a:rPr lang="en-GB" dirty="0" err="1"/>
              <a:t>jednotky</a:t>
            </a:r>
            <a:r>
              <a:rPr lang="en-GB" dirty="0"/>
              <a:t> </a:t>
            </a:r>
            <a:r>
              <a:rPr lang="en-GB" dirty="0" err="1"/>
              <a:t>oděvů</a:t>
            </a:r>
            <a:r>
              <a:rPr lang="en-GB" dirty="0"/>
              <a:t> za </a:t>
            </a:r>
            <a:r>
              <a:rPr lang="en-GB" dirty="0" err="1"/>
              <a:t>jednu</a:t>
            </a:r>
            <a:r>
              <a:rPr lang="en-GB" dirty="0"/>
              <a:t> </a:t>
            </a:r>
            <a:r>
              <a:rPr lang="en-GB" dirty="0" err="1"/>
              <a:t>jednotku</a:t>
            </a:r>
            <a:r>
              <a:rPr lang="en-GB" dirty="0"/>
              <a:t> </a:t>
            </a:r>
            <a:r>
              <a:rPr lang="en-GB" dirty="0" err="1"/>
              <a:t>potravin</a:t>
            </a:r>
            <a:r>
              <a:rPr lang="en-GB" dirty="0"/>
              <a:t>. Tato </a:t>
            </a:r>
            <a:r>
              <a:rPr lang="en-GB" dirty="0" err="1"/>
              <a:t>hodnota</a:t>
            </a:r>
            <a:r>
              <a:rPr lang="en-GB" dirty="0"/>
              <a:t>, jak </a:t>
            </a:r>
            <a:r>
              <a:rPr lang="en-GB" dirty="0" err="1"/>
              <a:t>vidíme</a:t>
            </a:r>
            <a:r>
              <a:rPr lang="en-GB" dirty="0"/>
              <a:t> v </a:t>
            </a:r>
            <a:r>
              <a:rPr lang="en-GB" dirty="0" err="1"/>
              <a:t>obr</a:t>
            </a:r>
            <a:r>
              <a:rPr lang="en-GB" dirty="0"/>
              <a:t>. 14.2, </a:t>
            </a:r>
            <a:r>
              <a:rPr lang="en-GB" dirty="0" err="1"/>
              <a:t>leží</a:t>
            </a:r>
            <a:r>
              <a:rPr lang="en-GB" dirty="0"/>
              <a:t> v </a:t>
            </a:r>
            <a:r>
              <a:rPr lang="en-GB" dirty="0" err="1"/>
              <a:t>intervalu</a:t>
            </a:r>
            <a:r>
              <a:rPr lang="en-GB" dirty="0"/>
              <a:t> </a:t>
            </a:r>
            <a:r>
              <a:rPr lang="en-GB" dirty="0" err="1"/>
              <a:t>vymezeném</a:t>
            </a:r>
            <a:r>
              <a:rPr lang="en-GB" dirty="0"/>
              <a:t> </a:t>
            </a:r>
            <a:r>
              <a:rPr lang="en-GB" dirty="0" err="1"/>
              <a:t>původní</a:t>
            </a:r>
            <a:r>
              <a:rPr lang="en-GB" dirty="0"/>
              <a:t> </a:t>
            </a:r>
            <a:r>
              <a:rPr lang="en-GB" dirty="0" err="1"/>
              <a:t>nízkou</a:t>
            </a:r>
            <a:r>
              <a:rPr lang="en-GB" dirty="0"/>
              <a:t> </a:t>
            </a:r>
            <a:r>
              <a:rPr lang="en-GB" dirty="0" err="1"/>
              <a:t>americkou</a:t>
            </a:r>
            <a:r>
              <a:rPr lang="en-GB" dirty="0"/>
              <a:t> </a:t>
            </a:r>
            <a:r>
              <a:rPr lang="en-GB" dirty="0" err="1"/>
              <a:t>cenou</a:t>
            </a:r>
            <a:r>
              <a:rPr lang="en-GB" dirty="0"/>
              <a:t> PA (1/2) a </a:t>
            </a:r>
            <a:r>
              <a:rPr lang="en-GB" dirty="0" err="1"/>
              <a:t>vysokou</a:t>
            </a:r>
            <a:r>
              <a:rPr lang="en-GB" dirty="0"/>
              <a:t> </a:t>
            </a:r>
            <a:r>
              <a:rPr lang="en-GB" dirty="0" err="1"/>
              <a:t>evropskou</a:t>
            </a:r>
            <a:r>
              <a:rPr lang="en-GB" dirty="0"/>
              <a:t> </a:t>
            </a:r>
            <a:r>
              <a:rPr lang="en-GB" dirty="0" err="1"/>
              <a:t>cenou</a:t>
            </a:r>
            <a:r>
              <a:rPr lang="en-GB" dirty="0"/>
              <a:t> PE (3/4). </a:t>
            </a:r>
            <a:r>
              <a:rPr lang="en-GB" dirty="0" err="1"/>
              <a:t>Mezinárodní</a:t>
            </a:r>
            <a:r>
              <a:rPr lang="en-GB" dirty="0"/>
              <a:t> </a:t>
            </a:r>
            <a:r>
              <a:rPr lang="en-GB" dirty="0" err="1"/>
              <a:t>směna</a:t>
            </a:r>
            <a:r>
              <a:rPr lang="en-GB" dirty="0"/>
              <a:t> </a:t>
            </a:r>
            <a:r>
              <a:rPr lang="en-GB" dirty="0" err="1"/>
              <a:t>dokáže</a:t>
            </a:r>
            <a:r>
              <a:rPr lang="en-GB" dirty="0"/>
              <a:t> </a:t>
            </a:r>
            <a:r>
              <a:rPr lang="en-GB" dirty="0" err="1"/>
              <a:t>při</a:t>
            </a:r>
            <a:r>
              <a:rPr lang="en-GB" dirty="0"/>
              <a:t> </a:t>
            </a:r>
            <a:r>
              <a:rPr lang="en-GB" dirty="0" err="1"/>
              <a:t>existenci</a:t>
            </a:r>
            <a:r>
              <a:rPr lang="en-GB" dirty="0"/>
              <a:t> </a:t>
            </a:r>
            <a:r>
              <a:rPr lang="en-GB" dirty="0" err="1"/>
              <a:t>komparativních</a:t>
            </a:r>
            <a:r>
              <a:rPr lang="en-GB" dirty="0"/>
              <a:t> </a:t>
            </a:r>
            <a:r>
              <a:rPr lang="en-GB" dirty="0" err="1"/>
              <a:t>výhod</a:t>
            </a:r>
            <a:r>
              <a:rPr lang="en-GB" dirty="0"/>
              <a:t> </a:t>
            </a:r>
            <a:r>
              <a:rPr lang="en-GB" dirty="0" err="1"/>
              <a:t>zajistit</a:t>
            </a:r>
            <a:r>
              <a:rPr lang="en-GB" dirty="0"/>
              <a:t> </a:t>
            </a:r>
            <a:r>
              <a:rPr lang="en-GB" dirty="0" err="1"/>
              <a:t>zlepšení</a:t>
            </a:r>
            <a:r>
              <a:rPr lang="en-GB" dirty="0"/>
              <a:t>. </a:t>
            </a:r>
            <a:r>
              <a:rPr lang="en-GB" dirty="0" err="1"/>
              <a:t>Obě</a:t>
            </a:r>
            <a:r>
              <a:rPr lang="en-GB" dirty="0"/>
              <a:t> </a:t>
            </a:r>
            <a:r>
              <a:rPr lang="en-GB" dirty="0" err="1"/>
              <a:t>oblasti</a:t>
            </a:r>
            <a:r>
              <a:rPr lang="en-GB" dirty="0"/>
              <a:t> </a:t>
            </a:r>
            <a:r>
              <a:rPr lang="en-GB" dirty="0" err="1"/>
              <a:t>jsou</a:t>
            </a:r>
            <a:r>
              <a:rPr lang="en-GB" dirty="0"/>
              <a:t> z </a:t>
            </a:r>
            <a:r>
              <a:rPr lang="en-GB" dirty="0" err="1"/>
              <a:t>hlediska</a:t>
            </a:r>
            <a:r>
              <a:rPr lang="en-GB" dirty="0"/>
              <a:t> </a:t>
            </a:r>
            <a:r>
              <a:rPr lang="en-GB" dirty="0" err="1"/>
              <a:t>úrovně</a:t>
            </a:r>
            <a:r>
              <a:rPr lang="en-GB" dirty="0"/>
              <a:t> </a:t>
            </a:r>
            <a:r>
              <a:rPr lang="en-GB" dirty="0" err="1"/>
              <a:t>spotřeby</a:t>
            </a:r>
            <a:r>
              <a:rPr lang="en-GB" dirty="0"/>
              <a:t> </a:t>
            </a:r>
            <a:r>
              <a:rPr lang="en-GB" dirty="0" err="1"/>
              <a:t>na</a:t>
            </a:r>
            <a:r>
              <a:rPr lang="en-GB" dirty="0"/>
              <a:t> tom </a:t>
            </a:r>
            <a:r>
              <a:rPr lang="en-GB" dirty="0" err="1"/>
              <a:t>lépe</a:t>
            </a:r>
            <a:r>
              <a:rPr lang="en-GB" dirty="0"/>
              <a:t>, </a:t>
            </a:r>
            <a:r>
              <a:rPr lang="en-GB" dirty="0" err="1"/>
              <a:t>když</a:t>
            </a:r>
            <a:r>
              <a:rPr lang="en-GB" dirty="0"/>
              <a:t> </a:t>
            </a:r>
            <a:r>
              <a:rPr lang="en-GB" dirty="0" err="1"/>
              <a:t>spolu</a:t>
            </a:r>
            <a:r>
              <a:rPr lang="en-GB" dirty="0"/>
              <a:t> </a:t>
            </a:r>
            <a:r>
              <a:rPr lang="en-GB" dirty="0" err="1"/>
              <a:t>obchodují</a:t>
            </a:r>
            <a:r>
              <a:rPr lang="en-GB" dirty="0"/>
              <a:t>, </a:t>
            </a:r>
            <a:r>
              <a:rPr lang="en-GB" dirty="0" err="1"/>
              <a:t>neboť</a:t>
            </a:r>
            <a:r>
              <a:rPr lang="en-GB" dirty="0"/>
              <a:t> </a:t>
            </a:r>
            <a:r>
              <a:rPr lang="en-GB" dirty="0" err="1"/>
              <a:t>mohou</a:t>
            </a:r>
            <a:r>
              <a:rPr lang="en-GB" dirty="0"/>
              <a:t> </a:t>
            </a:r>
            <a:r>
              <a:rPr lang="en-GB" dirty="0" err="1"/>
              <a:t>při</a:t>
            </a:r>
            <a:r>
              <a:rPr lang="en-GB" dirty="0"/>
              <a:t> </a:t>
            </a:r>
            <a:r>
              <a:rPr lang="en-GB" dirty="0" err="1"/>
              <a:t>vzájemné</a:t>
            </a:r>
            <a:r>
              <a:rPr lang="en-GB" dirty="0"/>
              <a:t> </a:t>
            </a:r>
            <a:r>
              <a:rPr lang="en-GB" dirty="0" err="1"/>
              <a:t>směně</a:t>
            </a:r>
            <a:r>
              <a:rPr lang="en-GB" dirty="0"/>
              <a:t> </a:t>
            </a:r>
            <a:r>
              <a:rPr lang="en-GB" dirty="0" err="1"/>
              <a:t>získat</a:t>
            </a:r>
            <a:r>
              <a:rPr lang="en-GB" dirty="0"/>
              <a:t> </a:t>
            </a:r>
            <a:r>
              <a:rPr lang="en-GB" dirty="0" err="1"/>
              <a:t>dokonce</a:t>
            </a:r>
            <a:r>
              <a:rPr lang="en-GB" dirty="0"/>
              <a:t> </a:t>
            </a:r>
            <a:r>
              <a:rPr lang="en-GB" dirty="0" err="1"/>
              <a:t>levněji</a:t>
            </a:r>
            <a:r>
              <a:rPr lang="en-GB" dirty="0"/>
              <a:t> </a:t>
            </a:r>
            <a:r>
              <a:rPr lang="en-GB" dirty="0" err="1"/>
              <a:t>více</a:t>
            </a:r>
            <a:r>
              <a:rPr lang="en-GB" dirty="0"/>
              <a:t> </a:t>
            </a:r>
            <a:r>
              <a:rPr lang="en-GB" dirty="0" err="1"/>
              <a:t>výrobků</a:t>
            </a:r>
            <a:r>
              <a:rPr lang="en-GB" dirty="0"/>
              <a:t>, </a:t>
            </a:r>
            <a:r>
              <a:rPr lang="en-GB" dirty="0" err="1"/>
              <a:t>než</a:t>
            </a:r>
            <a:r>
              <a:rPr lang="en-GB" dirty="0"/>
              <a:t> by </a:t>
            </a:r>
            <a:r>
              <a:rPr lang="en-GB" dirty="0" err="1"/>
              <a:t>každá</a:t>
            </a:r>
            <a:r>
              <a:rPr lang="en-GB" dirty="0"/>
              <a:t> z </a:t>
            </a:r>
            <a:r>
              <a:rPr lang="en-GB" dirty="0" err="1"/>
              <a:t>nich</a:t>
            </a:r>
            <a:r>
              <a:rPr lang="en-GB" dirty="0"/>
              <a:t> </a:t>
            </a:r>
            <a:r>
              <a:rPr lang="en-GB" dirty="0" err="1"/>
              <a:t>dokázala</a:t>
            </a:r>
            <a:r>
              <a:rPr lang="en-GB" dirty="0"/>
              <a:t> </a:t>
            </a:r>
            <a:r>
              <a:rPr lang="en-GB" dirty="0" err="1"/>
              <a:t>sama</a:t>
            </a:r>
            <a:r>
              <a:rPr lang="en-GB" dirty="0"/>
              <a:t> </a:t>
            </a:r>
            <a:r>
              <a:rPr lang="en-GB" dirty="0" err="1"/>
              <a:t>vyrobit</a:t>
            </a:r>
            <a:r>
              <a:rPr lang="en-GB" dirty="0"/>
              <a:t>. V </a:t>
            </a:r>
            <a:r>
              <a:rPr lang="en-GB" dirty="0" err="1"/>
              <a:t>praktickém</a:t>
            </a:r>
            <a:r>
              <a:rPr lang="en-GB" dirty="0"/>
              <a:t> </a:t>
            </a:r>
            <a:r>
              <a:rPr lang="en-GB" dirty="0" err="1"/>
              <a:t>životě</a:t>
            </a:r>
            <a:r>
              <a:rPr lang="en-GB" dirty="0"/>
              <a:t> </a:t>
            </a:r>
            <a:r>
              <a:rPr lang="en-GB" dirty="0" err="1"/>
              <a:t>podnikatelé</a:t>
            </a:r>
            <a:r>
              <a:rPr lang="en-GB" dirty="0"/>
              <a:t> a </a:t>
            </a:r>
            <a:r>
              <a:rPr lang="en-GB" dirty="0" err="1"/>
              <a:t>obchodníci</a:t>
            </a:r>
            <a:r>
              <a:rPr lang="en-GB" dirty="0"/>
              <a:t> </a:t>
            </a:r>
            <a:r>
              <a:rPr lang="en-GB" dirty="0" err="1"/>
              <a:t>velmi</a:t>
            </a:r>
            <a:r>
              <a:rPr lang="en-GB" dirty="0"/>
              <a:t> </a:t>
            </a:r>
            <a:r>
              <a:rPr lang="en-GB" dirty="0" err="1"/>
              <a:t>často</a:t>
            </a:r>
            <a:r>
              <a:rPr lang="en-GB" dirty="0"/>
              <a:t> </a:t>
            </a:r>
            <a:r>
              <a:rPr lang="en-GB" dirty="0" err="1"/>
              <a:t>uvažují</a:t>
            </a:r>
            <a:r>
              <a:rPr lang="en-GB" dirty="0"/>
              <a:t> v </a:t>
            </a:r>
            <a:r>
              <a:rPr lang="en-GB" dirty="0" err="1"/>
              <a:t>kategorii</a:t>
            </a:r>
            <a:r>
              <a:rPr lang="en-GB" dirty="0"/>
              <a:t> </a:t>
            </a:r>
            <a:r>
              <a:rPr lang="en-GB" dirty="0" err="1"/>
              <a:t>absolutních</a:t>
            </a:r>
            <a:r>
              <a:rPr lang="en-GB" dirty="0"/>
              <a:t>, </a:t>
            </a:r>
            <a:r>
              <a:rPr lang="en-GB" dirty="0" err="1"/>
              <a:t>nikoli</a:t>
            </a:r>
            <a:r>
              <a:rPr lang="en-GB" dirty="0"/>
              <a:t> </a:t>
            </a:r>
            <a:r>
              <a:rPr lang="en-GB" dirty="0" err="1"/>
              <a:t>relativních</a:t>
            </a:r>
            <a:r>
              <a:rPr lang="en-GB" dirty="0"/>
              <a:t> </a:t>
            </a:r>
            <a:r>
              <a:rPr lang="en-GB" dirty="0" err="1"/>
              <a:t>obchodních</a:t>
            </a:r>
            <a:r>
              <a:rPr lang="en-GB" dirty="0"/>
              <a:t> </a:t>
            </a:r>
            <a:r>
              <a:rPr lang="en-GB" dirty="0" err="1"/>
              <a:t>výhod</a:t>
            </a:r>
            <a:r>
              <a:rPr lang="en-GB" dirty="0"/>
              <a:t>. Je to </a:t>
            </a:r>
            <a:r>
              <a:rPr lang="en-GB" dirty="0" err="1"/>
              <a:t>velmi</a:t>
            </a:r>
            <a:r>
              <a:rPr lang="en-GB" dirty="0"/>
              <a:t> </a:t>
            </a:r>
            <a:r>
              <a:rPr lang="en-GB" dirty="0" err="1"/>
              <a:t>zřetelně</a:t>
            </a:r>
            <a:r>
              <a:rPr lang="en-GB" dirty="0"/>
              <a:t> </a:t>
            </a:r>
            <a:r>
              <a:rPr lang="en-GB" dirty="0" err="1"/>
              <a:t>vidět</a:t>
            </a:r>
            <a:r>
              <a:rPr lang="en-GB" dirty="0"/>
              <a:t> </a:t>
            </a:r>
            <a:r>
              <a:rPr lang="en-GB" dirty="0" err="1"/>
              <a:t>třeba</a:t>
            </a:r>
            <a:r>
              <a:rPr lang="en-GB" dirty="0"/>
              <a:t> </a:t>
            </a:r>
            <a:r>
              <a:rPr lang="en-GB" dirty="0" err="1"/>
              <a:t>na</a:t>
            </a:r>
            <a:r>
              <a:rPr lang="en-GB" dirty="0"/>
              <a:t> </a:t>
            </a:r>
            <a:r>
              <a:rPr lang="en-GB" dirty="0" err="1"/>
              <a:t>dnešních</a:t>
            </a:r>
            <a:r>
              <a:rPr lang="en-GB" dirty="0"/>
              <a:t> </a:t>
            </a:r>
            <a:r>
              <a:rPr lang="en-GB" dirty="0" err="1"/>
              <a:t>liberalizovaných</a:t>
            </a:r>
            <a:r>
              <a:rPr lang="en-GB" dirty="0"/>
              <a:t> </a:t>
            </a:r>
            <a:r>
              <a:rPr lang="en-GB" dirty="0" err="1"/>
              <a:t>kapitálových</a:t>
            </a:r>
            <a:r>
              <a:rPr lang="en-GB" dirty="0"/>
              <a:t> </a:t>
            </a:r>
            <a:r>
              <a:rPr lang="en-GB" dirty="0" err="1"/>
              <a:t>trzích</a:t>
            </a:r>
            <a:r>
              <a:rPr lang="en-GB" dirty="0"/>
              <a:t>. </a:t>
            </a:r>
            <a:r>
              <a:rPr lang="en-GB" dirty="0" err="1"/>
              <a:t>Jakmile</a:t>
            </a:r>
            <a:r>
              <a:rPr lang="en-GB" dirty="0"/>
              <a:t> se tam </a:t>
            </a:r>
            <a:r>
              <a:rPr lang="en-GB" dirty="0" err="1"/>
              <a:t>objeví</a:t>
            </a:r>
            <a:r>
              <a:rPr lang="en-GB" dirty="0"/>
              <a:t> </a:t>
            </a:r>
            <a:r>
              <a:rPr lang="en-GB" dirty="0" err="1"/>
              <a:t>absolutní</a:t>
            </a:r>
            <a:r>
              <a:rPr lang="en-GB" dirty="0"/>
              <a:t> </a:t>
            </a:r>
            <a:r>
              <a:rPr lang="en-GB" dirty="0" err="1"/>
              <a:t>obchodní</a:t>
            </a:r>
            <a:r>
              <a:rPr lang="en-GB" dirty="0"/>
              <a:t> </a:t>
            </a:r>
            <a:r>
              <a:rPr lang="en-GB" dirty="0" err="1"/>
              <a:t>výhoda</a:t>
            </a:r>
            <a:r>
              <a:rPr lang="en-GB" dirty="0"/>
              <a:t>, </a:t>
            </a:r>
            <a:r>
              <a:rPr lang="en-GB" dirty="0" err="1"/>
              <a:t>obchodníci</a:t>
            </a:r>
            <a:r>
              <a:rPr lang="en-GB" dirty="0"/>
              <a:t> se </a:t>
            </a:r>
            <a:r>
              <a:rPr lang="en-GB" dirty="0" err="1"/>
              <a:t>jí</a:t>
            </a:r>
            <a:r>
              <a:rPr lang="en-GB" dirty="0"/>
              <a:t> </a:t>
            </a:r>
            <a:r>
              <a:rPr lang="en-GB" dirty="0" err="1"/>
              <a:t>okamžitě</a:t>
            </a:r>
            <a:r>
              <a:rPr lang="en-GB" dirty="0"/>
              <a:t> </a:t>
            </a:r>
            <a:r>
              <a:rPr lang="en-GB" dirty="0" err="1"/>
              <a:t>chopí</a:t>
            </a:r>
            <a:r>
              <a:rPr lang="en-GB" dirty="0"/>
              <a:t>.</a:t>
            </a: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7160859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5341721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8574700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3533901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GB" dirty="0" err="1"/>
              <a:t>Uvalením</a:t>
            </a:r>
            <a:r>
              <a:rPr lang="en-GB" dirty="0"/>
              <a:t> </a:t>
            </a:r>
            <a:r>
              <a:rPr lang="en-GB" dirty="0" err="1"/>
              <a:t>dovozního</a:t>
            </a:r>
            <a:r>
              <a:rPr lang="en-GB" dirty="0"/>
              <a:t> </a:t>
            </a:r>
            <a:r>
              <a:rPr lang="en-GB" dirty="0" err="1"/>
              <a:t>cla</a:t>
            </a:r>
            <a:r>
              <a:rPr lang="en-GB" dirty="0"/>
              <a:t> se </a:t>
            </a:r>
            <a:r>
              <a:rPr lang="en-GB" dirty="0" err="1"/>
              <a:t>zvýší</a:t>
            </a:r>
            <a:r>
              <a:rPr lang="en-GB" dirty="0"/>
              <a:t> </a:t>
            </a:r>
            <a:r>
              <a:rPr lang="en-GB" dirty="0" err="1"/>
              <a:t>cena</a:t>
            </a:r>
            <a:r>
              <a:rPr lang="en-GB" dirty="0"/>
              <a:t> </a:t>
            </a:r>
            <a:r>
              <a:rPr lang="en-GB" dirty="0" err="1"/>
              <a:t>jablek</a:t>
            </a:r>
            <a:r>
              <a:rPr lang="en-GB" dirty="0"/>
              <a:t> </a:t>
            </a:r>
            <a:r>
              <a:rPr lang="en-GB" dirty="0" err="1"/>
              <a:t>na</a:t>
            </a:r>
            <a:r>
              <a:rPr lang="en-GB" dirty="0"/>
              <a:t> </a:t>
            </a:r>
            <a:r>
              <a:rPr lang="en-GB" dirty="0" err="1"/>
              <a:t>domácím</a:t>
            </a:r>
            <a:r>
              <a:rPr lang="en-GB" dirty="0"/>
              <a:t> </a:t>
            </a:r>
            <a:r>
              <a:rPr lang="en-GB" dirty="0" err="1"/>
              <a:t>trhu</a:t>
            </a:r>
            <a:r>
              <a:rPr lang="en-GB" dirty="0"/>
              <a:t> z P2 </a:t>
            </a:r>
            <a:r>
              <a:rPr lang="en-GB" dirty="0" err="1"/>
              <a:t>na</a:t>
            </a:r>
            <a:r>
              <a:rPr lang="en-GB" dirty="0"/>
              <a:t> P3. </a:t>
            </a:r>
            <a:r>
              <a:rPr lang="en-GB" dirty="0" err="1"/>
              <a:t>Následkem</a:t>
            </a:r>
            <a:r>
              <a:rPr lang="en-GB" dirty="0"/>
              <a:t> </a:t>
            </a:r>
            <a:r>
              <a:rPr lang="en-GB" dirty="0" err="1"/>
              <a:t>cenového</a:t>
            </a:r>
            <a:r>
              <a:rPr lang="en-GB" dirty="0"/>
              <a:t> </a:t>
            </a:r>
            <a:r>
              <a:rPr lang="en-GB" dirty="0" err="1"/>
              <a:t>růstu</a:t>
            </a:r>
            <a:r>
              <a:rPr lang="en-GB" dirty="0"/>
              <a:t> </a:t>
            </a:r>
            <a:r>
              <a:rPr lang="en-GB" dirty="0" err="1"/>
              <a:t>poklesne</a:t>
            </a:r>
            <a:r>
              <a:rPr lang="en-GB" dirty="0"/>
              <a:t> </a:t>
            </a:r>
            <a:r>
              <a:rPr lang="en-GB" dirty="0" err="1"/>
              <a:t>ochota</a:t>
            </a:r>
            <a:r>
              <a:rPr lang="en-GB" dirty="0"/>
              <a:t> </a:t>
            </a:r>
            <a:r>
              <a:rPr lang="en-GB" dirty="0" err="1"/>
              <a:t>spotřebitelů</a:t>
            </a:r>
            <a:r>
              <a:rPr lang="en-GB" dirty="0"/>
              <a:t> </a:t>
            </a:r>
            <a:r>
              <a:rPr lang="en-GB" dirty="0" err="1"/>
              <a:t>nakupovat</a:t>
            </a:r>
            <a:r>
              <a:rPr lang="en-GB" dirty="0"/>
              <a:t> a </a:t>
            </a:r>
            <a:r>
              <a:rPr lang="en-GB" dirty="0" err="1"/>
              <a:t>poptávané</a:t>
            </a:r>
            <a:r>
              <a:rPr lang="en-GB" dirty="0"/>
              <a:t> </a:t>
            </a:r>
            <a:r>
              <a:rPr lang="en-GB" dirty="0" err="1"/>
              <a:t>množství</a:t>
            </a:r>
            <a:r>
              <a:rPr lang="en-GB" dirty="0"/>
              <a:t> </a:t>
            </a:r>
            <a:r>
              <a:rPr lang="en-GB" dirty="0" err="1"/>
              <a:t>při</a:t>
            </a:r>
            <a:r>
              <a:rPr lang="en-GB" dirty="0"/>
              <a:t> </a:t>
            </a:r>
            <a:r>
              <a:rPr lang="en-GB" dirty="0" err="1"/>
              <a:t>ceně</a:t>
            </a:r>
            <a:r>
              <a:rPr lang="en-GB" dirty="0"/>
              <a:t> P3 se </a:t>
            </a:r>
            <a:r>
              <a:rPr lang="en-GB" dirty="0" err="1"/>
              <a:t>sníží</a:t>
            </a:r>
            <a:r>
              <a:rPr lang="en-GB" dirty="0"/>
              <a:t> z Q3 </a:t>
            </a:r>
            <a:r>
              <a:rPr lang="en-GB" dirty="0" err="1"/>
              <a:t>na</a:t>
            </a:r>
            <a:r>
              <a:rPr lang="en-GB" dirty="0"/>
              <a:t> Q4. Na </a:t>
            </a:r>
            <a:r>
              <a:rPr lang="en-GB" dirty="0" err="1"/>
              <a:t>druhé</a:t>
            </a:r>
            <a:r>
              <a:rPr lang="en-GB" dirty="0"/>
              <a:t> </a:t>
            </a:r>
            <a:r>
              <a:rPr lang="en-GB" dirty="0" err="1"/>
              <a:t>straně</a:t>
            </a:r>
            <a:r>
              <a:rPr lang="en-GB" dirty="0"/>
              <a:t> </a:t>
            </a:r>
            <a:r>
              <a:rPr lang="en-GB" dirty="0" err="1"/>
              <a:t>někteří</a:t>
            </a:r>
            <a:r>
              <a:rPr lang="en-GB" dirty="0"/>
              <a:t> </a:t>
            </a:r>
            <a:r>
              <a:rPr lang="en-GB" dirty="0" err="1"/>
              <a:t>další</a:t>
            </a:r>
            <a:r>
              <a:rPr lang="en-GB" dirty="0"/>
              <a:t> </a:t>
            </a:r>
            <a:r>
              <a:rPr lang="en-GB" dirty="0" err="1"/>
              <a:t>domácí</a:t>
            </a:r>
            <a:r>
              <a:rPr lang="en-GB" dirty="0"/>
              <a:t> </a:t>
            </a:r>
            <a:r>
              <a:rPr lang="en-GB" dirty="0" err="1"/>
              <a:t>pěstitelé</a:t>
            </a:r>
            <a:r>
              <a:rPr lang="en-GB" dirty="0"/>
              <a:t> </a:t>
            </a:r>
            <a:r>
              <a:rPr lang="en-GB" dirty="0" err="1"/>
              <a:t>jablek</a:t>
            </a:r>
            <a:r>
              <a:rPr lang="en-GB" dirty="0"/>
              <a:t> </a:t>
            </a:r>
            <a:r>
              <a:rPr lang="en-GB" dirty="0" err="1"/>
              <a:t>budou</a:t>
            </a:r>
            <a:r>
              <a:rPr lang="en-GB" dirty="0"/>
              <a:t> </a:t>
            </a:r>
            <a:r>
              <a:rPr lang="en-GB" dirty="0" err="1"/>
              <a:t>při</a:t>
            </a:r>
            <a:r>
              <a:rPr lang="en-GB" dirty="0"/>
              <a:t> </a:t>
            </a:r>
            <a:r>
              <a:rPr lang="en-GB" dirty="0" err="1"/>
              <a:t>ceně</a:t>
            </a:r>
            <a:r>
              <a:rPr lang="en-GB" dirty="0"/>
              <a:t> P3 </a:t>
            </a:r>
            <a:r>
              <a:rPr lang="en-GB" dirty="0" err="1"/>
              <a:t>schopni</a:t>
            </a:r>
            <a:r>
              <a:rPr lang="en-GB" dirty="0"/>
              <a:t> </a:t>
            </a:r>
            <a:r>
              <a:rPr lang="en-GB" dirty="0" err="1"/>
              <a:t>dodávat</a:t>
            </a:r>
            <a:r>
              <a:rPr lang="en-GB" dirty="0"/>
              <a:t> </a:t>
            </a:r>
            <a:r>
              <a:rPr lang="en-GB" dirty="0" err="1"/>
              <a:t>jablka</a:t>
            </a:r>
            <a:r>
              <a:rPr lang="en-GB" dirty="0"/>
              <a:t> </a:t>
            </a:r>
            <a:r>
              <a:rPr lang="en-GB" dirty="0" err="1"/>
              <a:t>na</a:t>
            </a:r>
            <a:r>
              <a:rPr lang="en-GB" dirty="0"/>
              <a:t> </a:t>
            </a:r>
            <a:r>
              <a:rPr lang="en-GB" dirty="0" err="1"/>
              <a:t>trh</a:t>
            </a:r>
            <a:r>
              <a:rPr lang="en-GB" dirty="0"/>
              <a:t> a </a:t>
            </a:r>
            <a:r>
              <a:rPr lang="en-GB" dirty="0" err="1"/>
              <a:t>celkový</a:t>
            </a:r>
            <a:r>
              <a:rPr lang="en-GB" dirty="0"/>
              <a:t> </a:t>
            </a:r>
            <a:r>
              <a:rPr lang="en-GB" dirty="0" err="1"/>
              <a:t>objem</a:t>
            </a:r>
            <a:r>
              <a:rPr lang="en-GB" dirty="0"/>
              <a:t> </a:t>
            </a:r>
            <a:r>
              <a:rPr lang="en-GB" dirty="0" err="1"/>
              <a:t>prodávané</a:t>
            </a:r>
            <a:r>
              <a:rPr lang="en-GB" dirty="0"/>
              <a:t> </a:t>
            </a:r>
            <a:r>
              <a:rPr lang="en-GB" dirty="0" err="1"/>
              <a:t>domácí</a:t>
            </a:r>
            <a:r>
              <a:rPr lang="en-GB" dirty="0"/>
              <a:t> </a:t>
            </a:r>
            <a:r>
              <a:rPr lang="en-GB" dirty="0" err="1"/>
              <a:t>produkce</a:t>
            </a:r>
            <a:r>
              <a:rPr lang="en-GB" dirty="0"/>
              <a:t> </a:t>
            </a:r>
            <a:r>
              <a:rPr lang="en-GB" dirty="0" err="1"/>
              <a:t>jablek</a:t>
            </a:r>
            <a:r>
              <a:rPr lang="en-GB" dirty="0"/>
              <a:t> se </a:t>
            </a:r>
            <a:r>
              <a:rPr lang="en-GB" dirty="0" err="1"/>
              <a:t>zvýší</a:t>
            </a:r>
            <a:r>
              <a:rPr lang="en-GB" dirty="0"/>
              <a:t> z Q2 </a:t>
            </a:r>
            <a:r>
              <a:rPr lang="en-GB" dirty="0" err="1"/>
              <a:t>na</a:t>
            </a:r>
            <a:r>
              <a:rPr lang="en-GB" dirty="0"/>
              <a:t> Q5. </a:t>
            </a:r>
            <a:r>
              <a:rPr lang="en-GB" dirty="0" err="1"/>
              <a:t>Tím</a:t>
            </a:r>
            <a:r>
              <a:rPr lang="en-GB" dirty="0"/>
              <a:t> se </a:t>
            </a:r>
            <a:r>
              <a:rPr lang="en-GB" dirty="0" err="1"/>
              <a:t>ovšem</a:t>
            </a:r>
            <a:r>
              <a:rPr lang="en-GB" dirty="0"/>
              <a:t> </a:t>
            </a:r>
            <a:r>
              <a:rPr lang="en-GB" dirty="0" err="1"/>
              <a:t>zmenší</a:t>
            </a:r>
            <a:r>
              <a:rPr lang="en-GB" dirty="0"/>
              <a:t> </a:t>
            </a:r>
            <a:r>
              <a:rPr lang="en-GB" dirty="0" err="1"/>
              <a:t>prostor</a:t>
            </a:r>
            <a:r>
              <a:rPr lang="en-GB" dirty="0"/>
              <a:t> pro </a:t>
            </a:r>
            <a:r>
              <a:rPr lang="en-GB" dirty="0" err="1"/>
              <a:t>dovozy</a:t>
            </a:r>
            <a:r>
              <a:rPr lang="en-GB" dirty="0"/>
              <a:t>, </a:t>
            </a:r>
            <a:r>
              <a:rPr lang="en-GB" dirty="0" err="1"/>
              <a:t>které</a:t>
            </a:r>
            <a:r>
              <a:rPr lang="en-GB" dirty="0"/>
              <a:t> </a:t>
            </a:r>
            <a:r>
              <a:rPr lang="en-GB" dirty="0" err="1"/>
              <a:t>potom</a:t>
            </a:r>
            <a:r>
              <a:rPr lang="en-GB" dirty="0"/>
              <a:t> </a:t>
            </a:r>
            <a:r>
              <a:rPr lang="en-GB" dirty="0" err="1"/>
              <a:t>dosahují</a:t>
            </a:r>
            <a:r>
              <a:rPr lang="en-GB" dirty="0"/>
              <a:t> </a:t>
            </a:r>
            <a:r>
              <a:rPr lang="en-GB" dirty="0" err="1"/>
              <a:t>jen</a:t>
            </a:r>
            <a:r>
              <a:rPr lang="en-GB" dirty="0"/>
              <a:t> </a:t>
            </a:r>
            <a:r>
              <a:rPr lang="en-GB" dirty="0" err="1"/>
              <a:t>objemu</a:t>
            </a:r>
            <a:r>
              <a:rPr lang="en-GB" dirty="0"/>
              <a:t> Q4 – Q5. </a:t>
            </a:r>
            <a:r>
              <a:rPr lang="en-GB" dirty="0" err="1"/>
              <a:t>Pojďme</a:t>
            </a:r>
            <a:r>
              <a:rPr lang="en-GB" dirty="0"/>
              <a:t> </a:t>
            </a:r>
            <a:r>
              <a:rPr lang="en-GB" dirty="0" err="1"/>
              <a:t>si</a:t>
            </a:r>
            <a:r>
              <a:rPr lang="en-GB" dirty="0"/>
              <a:t> </a:t>
            </a:r>
            <a:r>
              <a:rPr lang="en-GB" dirty="0" err="1"/>
              <a:t>nyní</a:t>
            </a:r>
            <a:r>
              <a:rPr lang="en-GB" dirty="0"/>
              <a:t> </a:t>
            </a:r>
            <a:r>
              <a:rPr lang="en-GB" dirty="0" err="1"/>
              <a:t>ukázat</a:t>
            </a:r>
            <a:r>
              <a:rPr lang="en-GB" dirty="0"/>
              <a:t>, </a:t>
            </a:r>
            <a:r>
              <a:rPr lang="en-GB" dirty="0" err="1"/>
              <a:t>proč</a:t>
            </a:r>
            <a:r>
              <a:rPr lang="en-GB" dirty="0"/>
              <a:t> je </a:t>
            </a:r>
            <a:r>
              <a:rPr lang="en-GB" dirty="0" err="1"/>
              <a:t>nově</a:t>
            </a:r>
            <a:r>
              <a:rPr lang="en-GB" dirty="0"/>
              <a:t> </a:t>
            </a:r>
            <a:r>
              <a:rPr lang="en-GB" dirty="0" err="1"/>
              <a:t>vzniklá</a:t>
            </a:r>
            <a:r>
              <a:rPr lang="en-GB" dirty="0"/>
              <a:t> </a:t>
            </a:r>
            <a:r>
              <a:rPr lang="en-GB" dirty="0" err="1"/>
              <a:t>situace</a:t>
            </a:r>
            <a:r>
              <a:rPr lang="en-GB" dirty="0"/>
              <a:t> </a:t>
            </a:r>
            <a:r>
              <a:rPr lang="en-GB" dirty="0" err="1"/>
              <a:t>méně</a:t>
            </a:r>
            <a:r>
              <a:rPr lang="en-GB" dirty="0"/>
              <a:t> </a:t>
            </a:r>
            <a:r>
              <a:rPr lang="en-GB" dirty="0" err="1"/>
              <a:t>efektivní</a:t>
            </a:r>
            <a:r>
              <a:rPr lang="en-GB" dirty="0"/>
              <a:t> </a:t>
            </a:r>
            <a:r>
              <a:rPr lang="en-GB" dirty="0" err="1"/>
              <a:t>než</a:t>
            </a:r>
            <a:r>
              <a:rPr lang="en-GB" dirty="0"/>
              <a:t> v </a:t>
            </a:r>
            <a:r>
              <a:rPr lang="en-GB" dirty="0" err="1"/>
              <a:t>případě</a:t>
            </a:r>
            <a:r>
              <a:rPr lang="en-GB" dirty="0"/>
              <a:t>, </a:t>
            </a:r>
            <a:r>
              <a:rPr lang="en-GB" dirty="0" err="1"/>
              <a:t>který</a:t>
            </a:r>
            <a:r>
              <a:rPr lang="en-GB" dirty="0"/>
              <a:t> je </a:t>
            </a:r>
            <a:r>
              <a:rPr lang="en-GB" dirty="0" err="1"/>
              <a:t>popisován</a:t>
            </a:r>
            <a:r>
              <a:rPr lang="en-GB" dirty="0"/>
              <a:t> </a:t>
            </a:r>
            <a:r>
              <a:rPr lang="en-GB" dirty="0" err="1"/>
              <a:t>na</a:t>
            </a:r>
            <a:r>
              <a:rPr lang="en-GB" dirty="0"/>
              <a:t> </a:t>
            </a:r>
            <a:r>
              <a:rPr lang="en-GB" dirty="0" err="1"/>
              <a:t>obr</a:t>
            </a:r>
            <a:r>
              <a:rPr lang="en-GB" dirty="0"/>
              <a:t>. 14.3. </a:t>
            </a:r>
            <a:r>
              <a:rPr lang="en-GB" dirty="0" err="1"/>
              <a:t>První</a:t>
            </a:r>
            <a:r>
              <a:rPr lang="en-GB" dirty="0"/>
              <a:t> </a:t>
            </a:r>
            <a:r>
              <a:rPr lang="en-GB" dirty="0" err="1"/>
              <a:t>část</a:t>
            </a:r>
            <a:r>
              <a:rPr lang="en-GB" dirty="0"/>
              <a:t> </a:t>
            </a:r>
            <a:r>
              <a:rPr lang="en-GB" dirty="0" err="1"/>
              <a:t>neefektivnosti</a:t>
            </a:r>
            <a:r>
              <a:rPr lang="en-GB" dirty="0"/>
              <a:t> </a:t>
            </a:r>
            <a:r>
              <a:rPr lang="en-GB" dirty="0" err="1"/>
              <a:t>vzniklé</a:t>
            </a:r>
            <a:r>
              <a:rPr lang="en-GB" dirty="0"/>
              <a:t> </a:t>
            </a:r>
            <a:r>
              <a:rPr lang="en-GB" dirty="0" err="1"/>
              <a:t>zavedením</a:t>
            </a:r>
            <a:r>
              <a:rPr lang="en-GB" dirty="0"/>
              <a:t> </a:t>
            </a:r>
            <a:r>
              <a:rPr lang="en-GB" dirty="0" err="1"/>
              <a:t>dovozního</a:t>
            </a:r>
            <a:r>
              <a:rPr lang="en-GB" dirty="0"/>
              <a:t> </a:t>
            </a:r>
            <a:r>
              <a:rPr lang="en-GB" dirty="0" err="1"/>
              <a:t>cla</a:t>
            </a:r>
            <a:r>
              <a:rPr lang="en-GB" dirty="0"/>
              <a:t> je </a:t>
            </a:r>
            <a:r>
              <a:rPr lang="en-GB" dirty="0" err="1"/>
              <a:t>spojena</a:t>
            </a:r>
            <a:r>
              <a:rPr lang="en-GB" dirty="0"/>
              <a:t> se </a:t>
            </a:r>
            <a:r>
              <a:rPr lang="en-GB" dirty="0" err="1"/>
              <a:t>snížením</a:t>
            </a:r>
            <a:r>
              <a:rPr lang="en-GB" dirty="0"/>
              <a:t> </a:t>
            </a:r>
            <a:r>
              <a:rPr lang="en-GB" dirty="0" err="1"/>
              <a:t>spotřebitelského</a:t>
            </a:r>
            <a:r>
              <a:rPr lang="en-GB" dirty="0"/>
              <a:t> </a:t>
            </a:r>
            <a:r>
              <a:rPr lang="en-GB" dirty="0" err="1"/>
              <a:t>přebytku</a:t>
            </a:r>
            <a:r>
              <a:rPr lang="en-GB" dirty="0"/>
              <a:t>, </a:t>
            </a:r>
            <a:r>
              <a:rPr lang="en-GB" dirty="0" err="1"/>
              <a:t>protože</a:t>
            </a:r>
            <a:r>
              <a:rPr lang="en-GB" dirty="0"/>
              <a:t> </a:t>
            </a:r>
            <a:r>
              <a:rPr lang="en-GB" dirty="0" err="1"/>
              <a:t>spotřebitelé</a:t>
            </a:r>
            <a:r>
              <a:rPr lang="en-GB" dirty="0"/>
              <a:t> </a:t>
            </a:r>
            <a:r>
              <a:rPr lang="en-GB" dirty="0" err="1"/>
              <a:t>nyní</a:t>
            </a:r>
            <a:r>
              <a:rPr lang="en-GB" dirty="0"/>
              <a:t> </a:t>
            </a:r>
            <a:r>
              <a:rPr lang="en-GB" dirty="0" err="1"/>
              <a:t>jsou</a:t>
            </a:r>
            <a:r>
              <a:rPr lang="en-GB" dirty="0"/>
              <a:t> </a:t>
            </a:r>
            <a:r>
              <a:rPr lang="en-GB" dirty="0" err="1"/>
              <a:t>nuceni</a:t>
            </a:r>
            <a:r>
              <a:rPr lang="en-GB" dirty="0"/>
              <a:t> </a:t>
            </a:r>
            <a:r>
              <a:rPr lang="en-GB" dirty="0" err="1"/>
              <a:t>kupovat</a:t>
            </a:r>
            <a:r>
              <a:rPr lang="en-GB" dirty="0"/>
              <a:t> </a:t>
            </a:r>
            <a:r>
              <a:rPr lang="en-GB" dirty="0" err="1"/>
              <a:t>dražší</a:t>
            </a:r>
            <a:r>
              <a:rPr lang="en-GB" dirty="0"/>
              <a:t> </a:t>
            </a:r>
            <a:r>
              <a:rPr lang="en-GB" dirty="0" err="1"/>
              <a:t>zboží</a:t>
            </a:r>
            <a:r>
              <a:rPr lang="en-GB" dirty="0"/>
              <a:t>, a </a:t>
            </a:r>
            <a:r>
              <a:rPr lang="en-GB" dirty="0" err="1"/>
              <a:t>tedy</a:t>
            </a:r>
            <a:r>
              <a:rPr lang="en-GB" dirty="0"/>
              <a:t> </a:t>
            </a:r>
            <a:r>
              <a:rPr lang="en-GB" dirty="0" err="1"/>
              <a:t>ho</a:t>
            </a:r>
            <a:r>
              <a:rPr lang="en-GB" dirty="0"/>
              <a:t> </a:t>
            </a:r>
            <a:r>
              <a:rPr lang="en-GB" dirty="0" err="1"/>
              <a:t>nakupují</a:t>
            </a:r>
            <a:r>
              <a:rPr lang="en-GB" dirty="0"/>
              <a:t> méně.162 V </a:t>
            </a:r>
            <a:r>
              <a:rPr lang="en-GB" dirty="0" err="1"/>
              <a:t>obrázku</a:t>
            </a:r>
            <a:r>
              <a:rPr lang="en-GB" dirty="0"/>
              <a:t> toto </a:t>
            </a:r>
            <a:r>
              <a:rPr lang="en-GB" dirty="0" err="1"/>
              <a:t>snížení</a:t>
            </a:r>
            <a:r>
              <a:rPr lang="en-GB" dirty="0"/>
              <a:t> </a:t>
            </a:r>
            <a:r>
              <a:rPr lang="en-GB" dirty="0" err="1"/>
              <a:t>spotřebitelského</a:t>
            </a:r>
            <a:r>
              <a:rPr lang="en-GB" dirty="0"/>
              <a:t> </a:t>
            </a:r>
            <a:r>
              <a:rPr lang="en-GB" dirty="0" err="1"/>
              <a:t>přebytku</a:t>
            </a:r>
            <a:r>
              <a:rPr lang="en-GB" dirty="0"/>
              <a:t> </a:t>
            </a:r>
            <a:r>
              <a:rPr lang="en-GB" dirty="0" err="1"/>
              <a:t>představuje</a:t>
            </a:r>
            <a:r>
              <a:rPr lang="en-GB" dirty="0"/>
              <a:t> </a:t>
            </a:r>
            <a:r>
              <a:rPr lang="en-GB" dirty="0" err="1"/>
              <a:t>plochu</a:t>
            </a:r>
            <a:r>
              <a:rPr lang="en-GB" dirty="0"/>
              <a:t> </a:t>
            </a:r>
            <a:r>
              <a:rPr lang="en-GB" dirty="0" err="1"/>
              <a:t>vymezenou</a:t>
            </a:r>
            <a:r>
              <a:rPr lang="en-GB" dirty="0"/>
              <a:t> body P3KMP2. </a:t>
            </a:r>
            <a:endParaRPr lang="cs-CZ" dirty="0"/>
          </a:p>
          <a:p>
            <a:pPr marL="0" lvl="0" indent="0" algn="l" rtl="0">
              <a:spcBef>
                <a:spcPts val="0"/>
              </a:spcBef>
              <a:spcAft>
                <a:spcPts val="0"/>
              </a:spcAft>
              <a:buNone/>
            </a:pPr>
            <a:r>
              <a:rPr lang="en-GB" dirty="0"/>
              <a:t>Na </a:t>
            </a:r>
            <a:r>
              <a:rPr lang="en-GB" dirty="0" err="1"/>
              <a:t>druhé</a:t>
            </a:r>
            <a:r>
              <a:rPr lang="en-GB" dirty="0"/>
              <a:t> </a:t>
            </a:r>
            <a:r>
              <a:rPr lang="en-GB" dirty="0" err="1"/>
              <a:t>straně</a:t>
            </a:r>
            <a:r>
              <a:rPr lang="en-GB" dirty="0"/>
              <a:t> </a:t>
            </a:r>
            <a:r>
              <a:rPr lang="en-GB" dirty="0" err="1"/>
              <a:t>dojde</a:t>
            </a:r>
            <a:r>
              <a:rPr lang="en-GB" dirty="0"/>
              <a:t> k </a:t>
            </a:r>
            <a:r>
              <a:rPr lang="en-GB" dirty="0" err="1"/>
              <a:t>růstu</a:t>
            </a:r>
            <a:r>
              <a:rPr lang="en-GB" dirty="0"/>
              <a:t> </a:t>
            </a:r>
            <a:r>
              <a:rPr lang="en-GB" dirty="0" err="1"/>
              <a:t>tzv</a:t>
            </a:r>
            <a:r>
              <a:rPr lang="en-GB" dirty="0"/>
              <a:t>. </a:t>
            </a:r>
            <a:r>
              <a:rPr lang="en-GB" dirty="0" err="1"/>
              <a:t>přebytku</a:t>
            </a:r>
            <a:r>
              <a:rPr lang="en-GB" dirty="0"/>
              <a:t> </a:t>
            </a:r>
            <a:r>
              <a:rPr lang="en-GB" dirty="0" err="1"/>
              <a:t>výrobce</a:t>
            </a:r>
            <a:r>
              <a:rPr lang="en-GB" dirty="0"/>
              <a:t> u </a:t>
            </a:r>
            <a:r>
              <a:rPr lang="en-GB" dirty="0" err="1"/>
              <a:t>části</a:t>
            </a:r>
            <a:r>
              <a:rPr lang="en-GB" dirty="0"/>
              <a:t> </a:t>
            </a:r>
            <a:r>
              <a:rPr lang="en-GB" dirty="0" err="1"/>
              <a:t>domácích</a:t>
            </a:r>
            <a:r>
              <a:rPr lang="en-GB" dirty="0"/>
              <a:t> </a:t>
            </a:r>
            <a:r>
              <a:rPr lang="en-GB" dirty="0" err="1"/>
              <a:t>pěstitelů</a:t>
            </a:r>
            <a:r>
              <a:rPr lang="en-GB" dirty="0"/>
              <a:t>, </a:t>
            </a:r>
            <a:r>
              <a:rPr lang="en-GB" dirty="0" err="1"/>
              <a:t>kteří</a:t>
            </a:r>
            <a:r>
              <a:rPr lang="en-GB" dirty="0"/>
              <a:t> </a:t>
            </a:r>
            <a:r>
              <a:rPr lang="en-GB" dirty="0" err="1"/>
              <a:t>jsou</a:t>
            </a:r>
            <a:r>
              <a:rPr lang="en-GB" dirty="0"/>
              <a:t> </a:t>
            </a:r>
            <a:r>
              <a:rPr lang="en-GB" dirty="0" err="1"/>
              <a:t>nyní</a:t>
            </a:r>
            <a:r>
              <a:rPr lang="en-GB" dirty="0"/>
              <a:t> </a:t>
            </a:r>
            <a:r>
              <a:rPr lang="en-GB" dirty="0" err="1"/>
              <a:t>při</a:t>
            </a:r>
            <a:r>
              <a:rPr lang="en-GB" dirty="0"/>
              <a:t> </a:t>
            </a:r>
            <a:r>
              <a:rPr lang="en-GB" dirty="0" err="1"/>
              <a:t>ceně</a:t>
            </a:r>
            <a:r>
              <a:rPr lang="en-GB" dirty="0"/>
              <a:t> P3 </a:t>
            </a:r>
            <a:r>
              <a:rPr lang="en-GB" dirty="0" err="1"/>
              <a:t>schopni</a:t>
            </a:r>
            <a:r>
              <a:rPr lang="en-GB" dirty="0"/>
              <a:t> </a:t>
            </a:r>
            <a:r>
              <a:rPr lang="en-GB" dirty="0" err="1"/>
              <a:t>dodávat</a:t>
            </a:r>
            <a:r>
              <a:rPr lang="en-GB" dirty="0"/>
              <a:t> </a:t>
            </a:r>
            <a:r>
              <a:rPr lang="en-GB" dirty="0" err="1"/>
              <a:t>více</a:t>
            </a:r>
            <a:r>
              <a:rPr lang="en-GB" dirty="0"/>
              <a:t> </a:t>
            </a:r>
            <a:r>
              <a:rPr lang="en-GB" dirty="0" err="1"/>
              <a:t>zboží</a:t>
            </a:r>
            <a:r>
              <a:rPr lang="en-GB" dirty="0"/>
              <a:t> </a:t>
            </a:r>
            <a:r>
              <a:rPr lang="en-GB" dirty="0" err="1"/>
              <a:t>na</a:t>
            </a:r>
            <a:r>
              <a:rPr lang="en-GB" dirty="0"/>
              <a:t> </a:t>
            </a:r>
            <a:r>
              <a:rPr lang="en-GB" dirty="0" err="1"/>
              <a:t>trh</a:t>
            </a:r>
            <a:r>
              <a:rPr lang="en-GB" dirty="0"/>
              <a:t>. </a:t>
            </a:r>
            <a:r>
              <a:rPr lang="en-GB" dirty="0" err="1"/>
              <a:t>Původní</a:t>
            </a:r>
            <a:r>
              <a:rPr lang="en-GB" dirty="0"/>
              <a:t> </a:t>
            </a:r>
            <a:r>
              <a:rPr lang="en-GB" dirty="0" err="1"/>
              <a:t>velikost</a:t>
            </a:r>
            <a:r>
              <a:rPr lang="en-GB" dirty="0"/>
              <a:t> </a:t>
            </a:r>
            <a:r>
              <a:rPr lang="en-GB" dirty="0" err="1"/>
              <a:t>přebytku</a:t>
            </a:r>
            <a:r>
              <a:rPr lang="en-GB" dirty="0"/>
              <a:t> </a:t>
            </a:r>
            <a:r>
              <a:rPr lang="en-GB" dirty="0" err="1"/>
              <a:t>výrobců</a:t>
            </a:r>
            <a:r>
              <a:rPr lang="en-GB" dirty="0"/>
              <a:t> </a:t>
            </a:r>
            <a:r>
              <a:rPr lang="en-GB" dirty="0" err="1"/>
              <a:t>byla</a:t>
            </a:r>
            <a:r>
              <a:rPr lang="en-GB" dirty="0"/>
              <a:t> </a:t>
            </a:r>
            <a:r>
              <a:rPr lang="en-GB" dirty="0" err="1"/>
              <a:t>znázorněna</a:t>
            </a:r>
            <a:r>
              <a:rPr lang="en-GB" dirty="0"/>
              <a:t> v </a:t>
            </a:r>
            <a:r>
              <a:rPr lang="en-GB" dirty="0" err="1"/>
              <a:t>obr</a:t>
            </a:r>
            <a:r>
              <a:rPr lang="en-GB" dirty="0"/>
              <a:t>. 14.3 </a:t>
            </a:r>
            <a:r>
              <a:rPr lang="en-GB" dirty="0" err="1"/>
              <a:t>plochou</a:t>
            </a:r>
            <a:r>
              <a:rPr lang="en-GB" dirty="0"/>
              <a:t> </a:t>
            </a:r>
            <a:r>
              <a:rPr lang="en-GB" dirty="0" err="1"/>
              <a:t>ohraničenou</a:t>
            </a:r>
            <a:r>
              <a:rPr lang="en-GB" dirty="0"/>
              <a:t> </a:t>
            </a:r>
            <a:r>
              <a:rPr lang="en-GB" dirty="0" err="1"/>
              <a:t>shora</a:t>
            </a:r>
            <a:r>
              <a:rPr lang="en-GB" dirty="0"/>
              <a:t> </a:t>
            </a:r>
            <a:r>
              <a:rPr lang="en-GB" dirty="0" err="1"/>
              <a:t>křivkou</a:t>
            </a:r>
            <a:r>
              <a:rPr lang="en-GB" dirty="0"/>
              <a:t> </a:t>
            </a:r>
            <a:r>
              <a:rPr lang="en-GB" dirty="0" err="1"/>
              <a:t>světové</a:t>
            </a:r>
            <a:r>
              <a:rPr lang="en-GB" dirty="0"/>
              <a:t> </a:t>
            </a:r>
            <a:r>
              <a:rPr lang="en-GB" dirty="0" err="1"/>
              <a:t>nabídky</a:t>
            </a:r>
            <a:r>
              <a:rPr lang="en-GB" dirty="0"/>
              <a:t> (SSVĚT) – </a:t>
            </a:r>
            <a:r>
              <a:rPr lang="en-GB" dirty="0" err="1"/>
              <a:t>tedy</a:t>
            </a:r>
            <a:r>
              <a:rPr lang="en-GB" dirty="0"/>
              <a:t> </a:t>
            </a:r>
            <a:r>
              <a:rPr lang="en-GB" dirty="0" err="1"/>
              <a:t>úrovní</a:t>
            </a:r>
            <a:r>
              <a:rPr lang="en-GB" dirty="0"/>
              <a:t> </a:t>
            </a:r>
            <a:r>
              <a:rPr lang="en-GB" dirty="0" err="1"/>
              <a:t>tržní</a:t>
            </a:r>
            <a:r>
              <a:rPr lang="en-GB" dirty="0"/>
              <a:t> </a:t>
            </a:r>
            <a:r>
              <a:rPr lang="en-GB" dirty="0" err="1"/>
              <a:t>ceny</a:t>
            </a:r>
            <a:r>
              <a:rPr lang="en-GB" dirty="0"/>
              <a:t> </a:t>
            </a:r>
            <a:r>
              <a:rPr lang="en-GB" dirty="0" err="1"/>
              <a:t>jablek</a:t>
            </a:r>
            <a:r>
              <a:rPr lang="en-GB" dirty="0"/>
              <a:t> – a </a:t>
            </a:r>
            <a:r>
              <a:rPr lang="en-GB" dirty="0" err="1"/>
              <a:t>zdola</a:t>
            </a:r>
            <a:r>
              <a:rPr lang="en-GB" dirty="0"/>
              <a:t> </a:t>
            </a:r>
            <a:r>
              <a:rPr lang="en-GB" dirty="0" err="1"/>
              <a:t>křivkou</a:t>
            </a:r>
            <a:r>
              <a:rPr lang="en-GB" dirty="0"/>
              <a:t> </a:t>
            </a:r>
            <a:r>
              <a:rPr lang="en-GB" dirty="0" err="1"/>
              <a:t>domácí</a:t>
            </a:r>
            <a:r>
              <a:rPr lang="en-GB" dirty="0"/>
              <a:t> </a:t>
            </a:r>
            <a:r>
              <a:rPr lang="en-GB" dirty="0" err="1"/>
              <a:t>nabídky</a:t>
            </a:r>
            <a:r>
              <a:rPr lang="en-GB" dirty="0"/>
              <a:t> SČR. </a:t>
            </a:r>
            <a:r>
              <a:rPr lang="en-GB" dirty="0" err="1"/>
              <a:t>Růst</a:t>
            </a:r>
            <a:r>
              <a:rPr lang="en-GB" dirty="0"/>
              <a:t> </a:t>
            </a:r>
            <a:r>
              <a:rPr lang="en-GB" dirty="0" err="1"/>
              <a:t>přebytku</a:t>
            </a:r>
            <a:r>
              <a:rPr lang="en-GB" dirty="0"/>
              <a:t> </a:t>
            </a:r>
            <a:r>
              <a:rPr lang="en-GB" dirty="0" err="1"/>
              <a:t>výrobců</a:t>
            </a:r>
            <a:r>
              <a:rPr lang="en-GB" dirty="0"/>
              <a:t> </a:t>
            </a:r>
            <a:r>
              <a:rPr lang="en-GB" dirty="0" err="1"/>
              <a:t>částečně</a:t>
            </a:r>
            <a:r>
              <a:rPr lang="en-GB" dirty="0"/>
              <a:t> </a:t>
            </a:r>
            <a:r>
              <a:rPr lang="en-GB" dirty="0" err="1"/>
              <a:t>vykompenzuje</a:t>
            </a:r>
            <a:r>
              <a:rPr lang="en-GB" dirty="0"/>
              <a:t> </a:t>
            </a:r>
            <a:r>
              <a:rPr lang="en-GB" dirty="0" err="1"/>
              <a:t>snížení</a:t>
            </a:r>
            <a:r>
              <a:rPr lang="en-GB" dirty="0"/>
              <a:t> </a:t>
            </a:r>
            <a:r>
              <a:rPr lang="en-GB" dirty="0" err="1"/>
              <a:t>spotřebitelského</a:t>
            </a:r>
            <a:r>
              <a:rPr lang="en-GB" dirty="0"/>
              <a:t> </a:t>
            </a:r>
            <a:r>
              <a:rPr lang="en-GB" dirty="0" err="1"/>
              <a:t>přebytku</a:t>
            </a:r>
            <a:r>
              <a:rPr lang="en-GB" dirty="0"/>
              <a:t> (o </a:t>
            </a:r>
            <a:r>
              <a:rPr lang="en-GB" dirty="0" err="1"/>
              <a:t>plochu</a:t>
            </a:r>
            <a:r>
              <a:rPr lang="en-GB" dirty="0"/>
              <a:t> </a:t>
            </a:r>
            <a:r>
              <a:rPr lang="en-GB" dirty="0" err="1"/>
              <a:t>omezenou</a:t>
            </a:r>
            <a:r>
              <a:rPr lang="en-GB" dirty="0"/>
              <a:t> body P3BAP2), </a:t>
            </a:r>
            <a:r>
              <a:rPr lang="en-GB" dirty="0" err="1"/>
              <a:t>jedná</a:t>
            </a:r>
            <a:r>
              <a:rPr lang="en-GB" dirty="0"/>
              <a:t> se </a:t>
            </a:r>
            <a:r>
              <a:rPr lang="en-GB" dirty="0" err="1"/>
              <a:t>tedy</a:t>
            </a:r>
            <a:r>
              <a:rPr lang="en-GB" dirty="0"/>
              <a:t> o </a:t>
            </a:r>
            <a:r>
              <a:rPr lang="en-GB" dirty="0" err="1"/>
              <a:t>přesun</a:t>
            </a:r>
            <a:r>
              <a:rPr lang="en-GB" dirty="0"/>
              <a:t> </a:t>
            </a:r>
            <a:r>
              <a:rPr lang="en-GB" dirty="0" err="1"/>
              <a:t>prospěchu</a:t>
            </a:r>
            <a:r>
              <a:rPr lang="en-GB" dirty="0"/>
              <a:t> </a:t>
            </a:r>
            <a:r>
              <a:rPr lang="en-GB" dirty="0" err="1"/>
              <a:t>mezi</a:t>
            </a:r>
            <a:r>
              <a:rPr lang="en-GB" dirty="0"/>
              <a:t> </a:t>
            </a:r>
            <a:r>
              <a:rPr lang="en-GB" dirty="0" err="1"/>
              <a:t>jednotlivými</a:t>
            </a:r>
            <a:r>
              <a:rPr lang="en-GB" dirty="0"/>
              <a:t> </a:t>
            </a:r>
            <a:r>
              <a:rPr lang="en-GB" dirty="0" err="1"/>
              <a:t>subjekty</a:t>
            </a:r>
            <a:r>
              <a:rPr lang="en-GB" dirty="0"/>
              <a:t> (</a:t>
            </a:r>
            <a:r>
              <a:rPr lang="en-GB" dirty="0" err="1"/>
              <a:t>výrobci</a:t>
            </a:r>
            <a:r>
              <a:rPr lang="en-GB" dirty="0"/>
              <a:t> a </a:t>
            </a:r>
            <a:r>
              <a:rPr lang="en-GB" dirty="0" err="1"/>
              <a:t>spotřebiteli</a:t>
            </a:r>
            <a:r>
              <a:rPr lang="en-GB" dirty="0"/>
              <a:t>), </a:t>
            </a:r>
            <a:r>
              <a:rPr lang="en-GB" dirty="0" err="1"/>
              <a:t>nikoli</a:t>
            </a:r>
            <a:r>
              <a:rPr lang="en-GB" dirty="0"/>
              <a:t> o </a:t>
            </a:r>
            <a:r>
              <a:rPr lang="en-GB" dirty="0" err="1"/>
              <a:t>ztrátu</a:t>
            </a:r>
            <a:r>
              <a:rPr lang="en-GB" dirty="0"/>
              <a:t> </a:t>
            </a:r>
            <a:r>
              <a:rPr lang="en-GB" dirty="0" err="1"/>
              <a:t>efektivnosti</a:t>
            </a:r>
            <a:r>
              <a:rPr lang="en-GB" dirty="0"/>
              <a:t>. </a:t>
            </a:r>
            <a:r>
              <a:rPr lang="en-GB" dirty="0" err="1"/>
              <a:t>Zbývá</a:t>
            </a:r>
            <a:r>
              <a:rPr lang="en-GB" dirty="0"/>
              <a:t> </a:t>
            </a:r>
            <a:r>
              <a:rPr lang="en-GB" dirty="0" err="1"/>
              <a:t>plocha</a:t>
            </a:r>
            <a:r>
              <a:rPr lang="en-GB" dirty="0"/>
              <a:t> </a:t>
            </a:r>
            <a:r>
              <a:rPr lang="en-GB" dirty="0" err="1"/>
              <a:t>lichoběžníku</a:t>
            </a:r>
            <a:r>
              <a:rPr lang="en-GB" dirty="0"/>
              <a:t> ABKM, o </a:t>
            </a:r>
            <a:r>
              <a:rPr lang="en-GB" dirty="0" err="1"/>
              <a:t>které</a:t>
            </a:r>
            <a:r>
              <a:rPr lang="en-GB" dirty="0"/>
              <a:t> </a:t>
            </a:r>
            <a:r>
              <a:rPr lang="en-GB" dirty="0" err="1"/>
              <a:t>zatím</a:t>
            </a:r>
            <a:r>
              <a:rPr lang="en-GB" dirty="0"/>
              <a:t> </a:t>
            </a:r>
            <a:r>
              <a:rPr lang="en-GB" dirty="0" err="1"/>
              <a:t>nevíme</a:t>
            </a:r>
            <a:r>
              <a:rPr lang="en-GB" dirty="0"/>
              <a:t>, </a:t>
            </a:r>
            <a:r>
              <a:rPr lang="en-GB" dirty="0" err="1"/>
              <a:t>zda</a:t>
            </a:r>
            <a:r>
              <a:rPr lang="en-GB" dirty="0"/>
              <a:t> </a:t>
            </a:r>
            <a:r>
              <a:rPr lang="en-GB" dirty="0" err="1"/>
              <a:t>představuje</a:t>
            </a:r>
            <a:r>
              <a:rPr lang="en-GB" dirty="0"/>
              <a:t> </a:t>
            </a:r>
            <a:r>
              <a:rPr lang="en-GB" dirty="0" err="1"/>
              <a:t>úbytek</a:t>
            </a:r>
            <a:r>
              <a:rPr lang="en-GB" dirty="0"/>
              <a:t> </a:t>
            </a:r>
            <a:r>
              <a:rPr lang="en-GB" dirty="0" err="1"/>
              <a:t>efektivnosti</a:t>
            </a:r>
            <a:r>
              <a:rPr lang="en-GB" dirty="0"/>
              <a:t>, </a:t>
            </a:r>
            <a:r>
              <a:rPr lang="en-GB" dirty="0" err="1"/>
              <a:t>či</a:t>
            </a:r>
            <a:r>
              <a:rPr lang="en-GB" dirty="0"/>
              <a:t> </a:t>
            </a:r>
            <a:r>
              <a:rPr lang="en-GB" dirty="0" err="1"/>
              <a:t>nikoli</a:t>
            </a:r>
            <a:r>
              <a:rPr lang="en-GB" dirty="0"/>
              <a:t>. </a:t>
            </a:r>
            <a:r>
              <a:rPr lang="en-GB" dirty="0" err="1"/>
              <a:t>Část</a:t>
            </a:r>
            <a:r>
              <a:rPr lang="en-GB" dirty="0"/>
              <a:t> </a:t>
            </a:r>
            <a:r>
              <a:rPr lang="en-GB" dirty="0" err="1"/>
              <a:t>plochy</a:t>
            </a:r>
            <a:r>
              <a:rPr lang="en-GB" dirty="0"/>
              <a:t> </a:t>
            </a:r>
            <a:r>
              <a:rPr lang="en-GB" dirty="0" err="1"/>
              <a:t>lichoběžníku</a:t>
            </a:r>
            <a:r>
              <a:rPr lang="en-GB" dirty="0"/>
              <a:t>, </a:t>
            </a:r>
            <a:r>
              <a:rPr lang="en-GB" dirty="0" err="1"/>
              <a:t>čtyřúhelník</a:t>
            </a:r>
            <a:r>
              <a:rPr lang="en-GB" dirty="0"/>
              <a:t> BKLC, </a:t>
            </a:r>
            <a:r>
              <a:rPr lang="en-GB" dirty="0" err="1"/>
              <a:t>představuje</a:t>
            </a:r>
            <a:r>
              <a:rPr lang="en-GB" dirty="0"/>
              <a:t> </a:t>
            </a:r>
            <a:r>
              <a:rPr lang="en-GB" dirty="0" err="1"/>
              <a:t>příjem</a:t>
            </a:r>
            <a:r>
              <a:rPr lang="en-GB" dirty="0"/>
              <a:t> </a:t>
            </a:r>
            <a:r>
              <a:rPr lang="en-GB" dirty="0" err="1"/>
              <a:t>státního</a:t>
            </a:r>
            <a:r>
              <a:rPr lang="en-GB" dirty="0"/>
              <a:t> </a:t>
            </a:r>
            <a:r>
              <a:rPr lang="en-GB" dirty="0" err="1"/>
              <a:t>rozpočtu</a:t>
            </a:r>
            <a:r>
              <a:rPr lang="en-GB" dirty="0"/>
              <a:t> z </a:t>
            </a:r>
            <a:r>
              <a:rPr lang="en-GB" dirty="0" err="1"/>
              <a:t>celních</a:t>
            </a:r>
            <a:r>
              <a:rPr lang="en-GB" dirty="0"/>
              <a:t> </a:t>
            </a:r>
            <a:r>
              <a:rPr lang="en-GB" dirty="0" err="1"/>
              <a:t>poplatků</a:t>
            </a:r>
            <a:r>
              <a:rPr lang="en-GB" dirty="0"/>
              <a:t>. </a:t>
            </a:r>
            <a:r>
              <a:rPr lang="en-GB" dirty="0" err="1"/>
              <a:t>Opět</a:t>
            </a:r>
            <a:r>
              <a:rPr lang="en-GB" dirty="0"/>
              <a:t> se v </a:t>
            </a:r>
            <a:r>
              <a:rPr lang="en-GB" dirty="0" err="1"/>
              <a:t>tomto</a:t>
            </a:r>
            <a:r>
              <a:rPr lang="en-GB" dirty="0"/>
              <a:t> </a:t>
            </a:r>
            <a:r>
              <a:rPr lang="en-GB" dirty="0" err="1"/>
              <a:t>případě</a:t>
            </a:r>
            <a:r>
              <a:rPr lang="en-GB" dirty="0"/>
              <a:t> </a:t>
            </a:r>
            <a:r>
              <a:rPr lang="en-GB" dirty="0" err="1"/>
              <a:t>jedná</a:t>
            </a:r>
            <a:r>
              <a:rPr lang="en-GB" dirty="0"/>
              <a:t> o </a:t>
            </a:r>
            <a:r>
              <a:rPr lang="en-GB" dirty="0" err="1"/>
              <a:t>přesun</a:t>
            </a:r>
            <a:r>
              <a:rPr lang="en-GB" dirty="0"/>
              <a:t> </a:t>
            </a:r>
            <a:r>
              <a:rPr lang="en-GB" dirty="0" err="1"/>
              <a:t>prostředků</a:t>
            </a:r>
            <a:r>
              <a:rPr lang="en-GB" dirty="0"/>
              <a:t> </a:t>
            </a:r>
            <a:r>
              <a:rPr lang="en-GB" dirty="0" err="1"/>
              <a:t>mezi</a:t>
            </a:r>
            <a:r>
              <a:rPr lang="en-GB" dirty="0"/>
              <a:t> </a:t>
            </a:r>
            <a:r>
              <a:rPr lang="en-GB" dirty="0" err="1"/>
              <a:t>subjekty</a:t>
            </a:r>
            <a:r>
              <a:rPr lang="en-GB" dirty="0"/>
              <a:t> (od </a:t>
            </a:r>
            <a:r>
              <a:rPr lang="en-GB" dirty="0" err="1"/>
              <a:t>dovozců</a:t>
            </a:r>
            <a:r>
              <a:rPr lang="en-GB" dirty="0"/>
              <a:t> </a:t>
            </a:r>
            <a:r>
              <a:rPr lang="en-GB" dirty="0" err="1"/>
              <a:t>jablek</a:t>
            </a:r>
            <a:r>
              <a:rPr lang="en-GB" dirty="0"/>
              <a:t> do </a:t>
            </a:r>
            <a:r>
              <a:rPr lang="en-GB" dirty="0" err="1"/>
              <a:t>českého</a:t>
            </a:r>
            <a:r>
              <a:rPr lang="en-GB" dirty="0"/>
              <a:t> </a:t>
            </a:r>
            <a:r>
              <a:rPr lang="en-GB" dirty="0" err="1"/>
              <a:t>státního</a:t>
            </a:r>
            <a:r>
              <a:rPr lang="en-GB" dirty="0"/>
              <a:t> </a:t>
            </a:r>
            <a:r>
              <a:rPr lang="en-GB" dirty="0" err="1"/>
              <a:t>rozpočtu</a:t>
            </a:r>
            <a:r>
              <a:rPr lang="en-GB" dirty="0"/>
              <a:t>). Tyto </a:t>
            </a:r>
            <a:r>
              <a:rPr lang="en-GB" dirty="0" err="1"/>
              <a:t>celní</a:t>
            </a:r>
            <a:r>
              <a:rPr lang="en-GB" dirty="0"/>
              <a:t> </a:t>
            </a:r>
            <a:r>
              <a:rPr lang="en-GB" dirty="0" err="1"/>
              <a:t>poplatky</a:t>
            </a:r>
            <a:r>
              <a:rPr lang="en-GB" dirty="0"/>
              <a:t> </a:t>
            </a:r>
            <a:r>
              <a:rPr lang="en-GB" dirty="0" err="1"/>
              <a:t>mohou</a:t>
            </a:r>
            <a:r>
              <a:rPr lang="en-GB" dirty="0"/>
              <a:t> </a:t>
            </a:r>
            <a:r>
              <a:rPr lang="en-GB" dirty="0" err="1"/>
              <a:t>být</a:t>
            </a:r>
            <a:r>
              <a:rPr lang="en-GB" dirty="0"/>
              <a:t> „</a:t>
            </a:r>
            <a:r>
              <a:rPr lang="en-GB" dirty="0" err="1"/>
              <a:t>vráceny</a:t>
            </a:r>
            <a:r>
              <a:rPr lang="en-GB" dirty="0"/>
              <a:t>“ </a:t>
            </a:r>
            <a:r>
              <a:rPr lang="en-GB" dirty="0" err="1"/>
              <a:t>spotřebitelům</a:t>
            </a:r>
            <a:r>
              <a:rPr lang="en-GB" dirty="0"/>
              <a:t>, </a:t>
            </a:r>
            <a:r>
              <a:rPr lang="en-GB" dirty="0" err="1"/>
              <a:t>kteří</a:t>
            </a:r>
            <a:r>
              <a:rPr lang="en-GB" dirty="0"/>
              <a:t> </a:t>
            </a:r>
            <a:r>
              <a:rPr lang="en-GB" dirty="0" err="1"/>
              <a:t>zavedením</a:t>
            </a:r>
            <a:r>
              <a:rPr lang="en-GB" dirty="0"/>
              <a:t> </a:t>
            </a:r>
            <a:r>
              <a:rPr lang="en-GB" dirty="0" err="1"/>
              <a:t>cla</a:t>
            </a:r>
            <a:r>
              <a:rPr lang="en-GB" dirty="0"/>
              <a:t> </a:t>
            </a:r>
            <a:r>
              <a:rPr lang="en-GB" dirty="0" err="1"/>
              <a:t>přišli</a:t>
            </a:r>
            <a:r>
              <a:rPr lang="en-GB" dirty="0"/>
              <a:t> o </a:t>
            </a:r>
            <a:r>
              <a:rPr lang="en-GB" dirty="0" err="1"/>
              <a:t>část</a:t>
            </a:r>
            <a:r>
              <a:rPr lang="en-GB" dirty="0"/>
              <a:t> </a:t>
            </a:r>
            <a:r>
              <a:rPr lang="en-GB" dirty="0" err="1"/>
              <a:t>svého</a:t>
            </a:r>
            <a:r>
              <a:rPr lang="en-GB" dirty="0"/>
              <a:t> </a:t>
            </a:r>
            <a:r>
              <a:rPr lang="en-GB" dirty="0" err="1"/>
              <a:t>přebytku</a:t>
            </a:r>
            <a:r>
              <a:rPr lang="en-GB" dirty="0"/>
              <a:t>, v </a:t>
            </a:r>
            <a:r>
              <a:rPr lang="en-GB" dirty="0" err="1"/>
              <a:t>nějaké</a:t>
            </a:r>
            <a:r>
              <a:rPr lang="en-GB" dirty="0"/>
              <a:t> </a:t>
            </a:r>
            <a:r>
              <a:rPr lang="en-GB" dirty="0" err="1"/>
              <a:t>jiné</a:t>
            </a:r>
            <a:r>
              <a:rPr lang="en-GB" dirty="0"/>
              <a:t> </a:t>
            </a:r>
            <a:r>
              <a:rPr lang="en-GB" dirty="0" err="1"/>
              <a:t>formě</a:t>
            </a:r>
            <a:r>
              <a:rPr lang="en-GB" dirty="0"/>
              <a:t> (</a:t>
            </a:r>
            <a:r>
              <a:rPr lang="en-GB" dirty="0" err="1"/>
              <a:t>například</a:t>
            </a:r>
            <a:r>
              <a:rPr lang="en-GB" dirty="0"/>
              <a:t> </a:t>
            </a:r>
            <a:r>
              <a:rPr lang="en-GB" dirty="0" err="1"/>
              <a:t>postavením</a:t>
            </a:r>
            <a:r>
              <a:rPr lang="en-GB" dirty="0"/>
              <a:t> </a:t>
            </a:r>
            <a:r>
              <a:rPr lang="en-GB" dirty="0" err="1"/>
              <a:t>nové</a:t>
            </a:r>
            <a:r>
              <a:rPr lang="en-GB" dirty="0"/>
              <a:t> </a:t>
            </a:r>
            <a:r>
              <a:rPr lang="en-GB" dirty="0" err="1"/>
              <a:t>nemocnice</a:t>
            </a:r>
            <a:r>
              <a:rPr lang="en-GB" dirty="0"/>
              <a:t>, </a:t>
            </a:r>
            <a:r>
              <a:rPr lang="en-GB" dirty="0" err="1"/>
              <a:t>školy</a:t>
            </a:r>
            <a:r>
              <a:rPr lang="en-GB" dirty="0"/>
              <a:t> </a:t>
            </a:r>
            <a:r>
              <a:rPr lang="en-GB" dirty="0" err="1"/>
              <a:t>či</a:t>
            </a:r>
            <a:r>
              <a:rPr lang="en-GB" dirty="0"/>
              <a:t> </a:t>
            </a:r>
            <a:r>
              <a:rPr lang="en-GB" dirty="0" err="1"/>
              <a:t>dálnice</a:t>
            </a:r>
            <a:r>
              <a:rPr lang="en-GB" dirty="0"/>
              <a:t>, </a:t>
            </a:r>
            <a:r>
              <a:rPr lang="en-GB" dirty="0" err="1"/>
              <a:t>jež</a:t>
            </a:r>
            <a:r>
              <a:rPr lang="en-GB" dirty="0"/>
              <a:t> </a:t>
            </a:r>
            <a:r>
              <a:rPr lang="en-GB" dirty="0" err="1"/>
              <a:t>budou</a:t>
            </a:r>
            <a:r>
              <a:rPr lang="en-GB" dirty="0"/>
              <a:t> </a:t>
            </a:r>
            <a:r>
              <a:rPr lang="en-GB" dirty="0" err="1"/>
              <a:t>financovány</a:t>
            </a:r>
            <a:r>
              <a:rPr lang="en-GB" dirty="0"/>
              <a:t> z </a:t>
            </a:r>
            <a:r>
              <a:rPr lang="en-GB" dirty="0" err="1"/>
              <a:t>prostředků</a:t>
            </a:r>
            <a:r>
              <a:rPr lang="en-GB" dirty="0"/>
              <a:t> </a:t>
            </a:r>
            <a:r>
              <a:rPr lang="en-GB" dirty="0" err="1"/>
              <a:t>státního</a:t>
            </a:r>
            <a:r>
              <a:rPr lang="en-GB" dirty="0"/>
              <a:t> </a:t>
            </a:r>
            <a:r>
              <a:rPr lang="en-GB" dirty="0" err="1"/>
              <a:t>rozpočtu</a:t>
            </a:r>
            <a:r>
              <a:rPr lang="en-GB" dirty="0"/>
              <a:t>). </a:t>
            </a:r>
            <a:r>
              <a:rPr lang="en-GB" dirty="0" err="1"/>
              <a:t>Nakoknec</a:t>
            </a:r>
            <a:r>
              <a:rPr lang="en-GB" dirty="0"/>
              <a:t> </a:t>
            </a:r>
            <a:r>
              <a:rPr lang="en-GB" dirty="0" err="1"/>
              <a:t>nám</a:t>
            </a:r>
            <a:r>
              <a:rPr lang="en-GB" dirty="0"/>
              <a:t> </a:t>
            </a:r>
            <a:r>
              <a:rPr lang="en-GB" dirty="0" err="1"/>
              <a:t>zůstaly</a:t>
            </a:r>
            <a:r>
              <a:rPr lang="en-GB" dirty="0"/>
              <a:t> </a:t>
            </a:r>
            <a:r>
              <a:rPr lang="en-GB" dirty="0" err="1"/>
              <a:t>dva</a:t>
            </a:r>
            <a:r>
              <a:rPr lang="en-GB" dirty="0"/>
              <a:t> </a:t>
            </a:r>
            <a:r>
              <a:rPr lang="en-GB" dirty="0" err="1"/>
              <a:t>trojúhelníky</a:t>
            </a:r>
            <a:r>
              <a:rPr lang="en-GB" dirty="0"/>
              <a:t> ABC a KLM, u </a:t>
            </a:r>
            <a:r>
              <a:rPr lang="en-GB" dirty="0" err="1"/>
              <a:t>nichž</a:t>
            </a:r>
            <a:r>
              <a:rPr lang="en-GB" dirty="0"/>
              <a:t> </a:t>
            </a:r>
            <a:r>
              <a:rPr lang="en-GB" dirty="0" err="1"/>
              <a:t>nejde</a:t>
            </a:r>
            <a:r>
              <a:rPr lang="en-GB" dirty="0"/>
              <a:t> o </a:t>
            </a:r>
            <a:r>
              <a:rPr lang="en-GB" dirty="0" err="1"/>
              <a:t>přesuny</a:t>
            </a:r>
            <a:r>
              <a:rPr lang="en-GB" dirty="0"/>
              <a:t> </a:t>
            </a:r>
            <a:r>
              <a:rPr lang="en-GB" dirty="0" err="1"/>
              <a:t>prostředků</a:t>
            </a:r>
            <a:r>
              <a:rPr lang="en-GB" dirty="0"/>
              <a:t> od </a:t>
            </a:r>
            <a:r>
              <a:rPr lang="en-GB" dirty="0" err="1"/>
              <a:t>jedněch</a:t>
            </a:r>
            <a:r>
              <a:rPr lang="en-GB" dirty="0"/>
              <a:t> </a:t>
            </a:r>
            <a:r>
              <a:rPr lang="en-GB" dirty="0" err="1"/>
              <a:t>subjektů</a:t>
            </a:r>
            <a:r>
              <a:rPr lang="en-GB" dirty="0"/>
              <a:t> k </a:t>
            </a:r>
            <a:r>
              <a:rPr lang="en-GB" dirty="0" err="1"/>
              <a:t>jiným</a:t>
            </a:r>
            <a:r>
              <a:rPr lang="en-GB" dirty="0"/>
              <a:t>. </a:t>
            </a:r>
            <a:r>
              <a:rPr lang="en-GB" dirty="0" err="1"/>
              <a:t>Jejich</a:t>
            </a:r>
            <a:r>
              <a:rPr lang="en-GB" dirty="0"/>
              <a:t> </a:t>
            </a:r>
            <a:r>
              <a:rPr lang="en-GB" dirty="0" err="1"/>
              <a:t>plocha</a:t>
            </a:r>
            <a:r>
              <a:rPr lang="en-GB" dirty="0"/>
              <a:t> </a:t>
            </a:r>
            <a:r>
              <a:rPr lang="en-GB" dirty="0" err="1"/>
              <a:t>představuje</a:t>
            </a:r>
            <a:r>
              <a:rPr lang="en-GB" dirty="0"/>
              <a:t> </a:t>
            </a:r>
            <a:r>
              <a:rPr lang="en-GB" dirty="0" err="1"/>
              <a:t>grafické</a:t>
            </a:r>
            <a:r>
              <a:rPr lang="en-GB" dirty="0"/>
              <a:t> </a:t>
            </a:r>
            <a:r>
              <a:rPr lang="en-GB" dirty="0" err="1"/>
              <a:t>vyjádření</a:t>
            </a:r>
            <a:r>
              <a:rPr lang="en-GB" dirty="0"/>
              <a:t> </a:t>
            </a:r>
            <a:r>
              <a:rPr lang="en-GB" dirty="0" err="1"/>
              <a:t>skutečné</a:t>
            </a:r>
            <a:r>
              <a:rPr lang="en-GB" dirty="0"/>
              <a:t> </a:t>
            </a:r>
            <a:r>
              <a:rPr lang="en-GB" dirty="0" err="1"/>
              <a:t>ztráty</a:t>
            </a:r>
            <a:r>
              <a:rPr lang="en-GB" dirty="0"/>
              <a:t> efektivnosti.164 V </a:t>
            </a:r>
            <a:r>
              <a:rPr lang="en-GB" dirty="0" err="1"/>
              <a:t>případě</a:t>
            </a:r>
            <a:r>
              <a:rPr lang="en-GB" dirty="0"/>
              <a:t> </a:t>
            </a:r>
            <a:r>
              <a:rPr lang="en-GB" dirty="0" err="1"/>
              <a:t>trojúhelníku</a:t>
            </a:r>
            <a:r>
              <a:rPr lang="en-GB" dirty="0"/>
              <a:t> KLM </a:t>
            </a:r>
            <a:r>
              <a:rPr lang="en-GB" dirty="0" err="1"/>
              <a:t>neefektivnost</a:t>
            </a:r>
            <a:r>
              <a:rPr lang="en-GB" dirty="0"/>
              <a:t> </a:t>
            </a:r>
            <a:r>
              <a:rPr lang="en-GB" dirty="0" err="1"/>
              <a:t>vzniká</a:t>
            </a:r>
            <a:r>
              <a:rPr lang="en-GB" dirty="0"/>
              <a:t> </a:t>
            </a:r>
            <a:r>
              <a:rPr lang="en-GB" dirty="0" err="1"/>
              <a:t>tím</a:t>
            </a:r>
            <a:r>
              <a:rPr lang="en-GB" dirty="0"/>
              <a:t>, </a:t>
            </a:r>
            <a:r>
              <a:rPr lang="en-GB" dirty="0" err="1"/>
              <a:t>že</a:t>
            </a:r>
            <a:r>
              <a:rPr lang="en-GB" dirty="0"/>
              <a:t> </a:t>
            </a:r>
            <a:r>
              <a:rPr lang="en-GB" dirty="0" err="1"/>
              <a:t>spotřebitelé</a:t>
            </a:r>
            <a:r>
              <a:rPr lang="en-GB" dirty="0"/>
              <a:t> </a:t>
            </a:r>
            <a:r>
              <a:rPr lang="en-GB" dirty="0" err="1"/>
              <a:t>nenakoupí</a:t>
            </a:r>
            <a:r>
              <a:rPr lang="en-GB" dirty="0"/>
              <a:t> </a:t>
            </a:r>
            <a:r>
              <a:rPr lang="en-GB" dirty="0" err="1"/>
              <a:t>část</a:t>
            </a:r>
            <a:r>
              <a:rPr lang="en-GB" dirty="0"/>
              <a:t> </a:t>
            </a:r>
            <a:r>
              <a:rPr lang="en-GB" dirty="0" err="1"/>
              <a:t>dražší</a:t>
            </a:r>
            <a:r>
              <a:rPr lang="en-GB" dirty="0"/>
              <a:t> </a:t>
            </a:r>
            <a:r>
              <a:rPr lang="en-GB" dirty="0" err="1"/>
              <a:t>produkce</a:t>
            </a:r>
            <a:r>
              <a:rPr lang="en-GB" dirty="0"/>
              <a:t> (Q3 – Q4), a </a:t>
            </a:r>
            <a:r>
              <a:rPr lang="en-GB" dirty="0" err="1"/>
              <a:t>nemají</a:t>
            </a:r>
            <a:r>
              <a:rPr lang="en-GB" dirty="0"/>
              <a:t> </a:t>
            </a:r>
            <a:r>
              <a:rPr lang="en-GB" dirty="0" err="1"/>
              <a:t>tudíž</a:t>
            </a:r>
            <a:r>
              <a:rPr lang="en-GB" dirty="0"/>
              <a:t> </a:t>
            </a:r>
            <a:r>
              <a:rPr lang="en-GB" dirty="0" err="1"/>
              <a:t>možnost</a:t>
            </a:r>
            <a:r>
              <a:rPr lang="en-GB" dirty="0"/>
              <a:t> </a:t>
            </a:r>
            <a:r>
              <a:rPr lang="en-GB" dirty="0" err="1"/>
              <a:t>získat</a:t>
            </a:r>
            <a:r>
              <a:rPr lang="en-GB" dirty="0"/>
              <a:t> </a:t>
            </a:r>
            <a:r>
              <a:rPr lang="en-GB" dirty="0" err="1"/>
              <a:t>část</a:t>
            </a:r>
            <a:r>
              <a:rPr lang="en-GB" dirty="0"/>
              <a:t> </a:t>
            </a:r>
            <a:r>
              <a:rPr lang="en-GB" dirty="0" err="1"/>
              <a:t>užitku</a:t>
            </a:r>
            <a:r>
              <a:rPr lang="en-GB" dirty="0"/>
              <a:t> ze </a:t>
            </a:r>
            <a:r>
              <a:rPr lang="en-GB" dirty="0" err="1"/>
              <a:t>spotřeby</a:t>
            </a:r>
            <a:r>
              <a:rPr lang="en-GB" dirty="0"/>
              <a:t> </a:t>
            </a:r>
            <a:r>
              <a:rPr lang="en-GB" dirty="0" err="1"/>
              <a:t>tohoto</a:t>
            </a:r>
            <a:r>
              <a:rPr lang="en-GB" dirty="0"/>
              <a:t> </a:t>
            </a:r>
            <a:r>
              <a:rPr lang="en-GB" dirty="0" err="1"/>
              <a:t>množství</a:t>
            </a:r>
            <a:r>
              <a:rPr lang="en-GB" dirty="0"/>
              <a:t> </a:t>
            </a:r>
            <a:r>
              <a:rPr lang="en-GB" dirty="0" err="1"/>
              <a:t>zboží</a:t>
            </a:r>
            <a:r>
              <a:rPr lang="en-GB" dirty="0"/>
              <a:t>. </a:t>
            </a:r>
            <a:r>
              <a:rPr lang="en-GB" dirty="0" err="1"/>
              <a:t>Trojúhelník</a:t>
            </a:r>
            <a:r>
              <a:rPr lang="en-GB" dirty="0"/>
              <a:t> ABC </a:t>
            </a:r>
            <a:r>
              <a:rPr lang="en-GB" dirty="0" err="1"/>
              <a:t>představuje</a:t>
            </a:r>
            <a:r>
              <a:rPr lang="en-GB" dirty="0"/>
              <a:t> </a:t>
            </a:r>
            <a:r>
              <a:rPr lang="en-GB" dirty="0" err="1"/>
              <a:t>neefektivnost</a:t>
            </a:r>
            <a:r>
              <a:rPr lang="en-GB" dirty="0"/>
              <a:t> </a:t>
            </a:r>
            <a:r>
              <a:rPr lang="en-GB" dirty="0" err="1"/>
              <a:t>způsobenou</a:t>
            </a:r>
            <a:r>
              <a:rPr lang="en-GB" dirty="0"/>
              <a:t> </a:t>
            </a:r>
            <a:r>
              <a:rPr lang="en-GB" dirty="0" err="1"/>
              <a:t>tím</a:t>
            </a:r>
            <a:r>
              <a:rPr lang="en-GB" dirty="0"/>
              <a:t>, </a:t>
            </a:r>
            <a:r>
              <a:rPr lang="en-GB" dirty="0" err="1"/>
              <a:t>že</a:t>
            </a:r>
            <a:r>
              <a:rPr lang="en-GB" dirty="0"/>
              <a:t> </a:t>
            </a:r>
            <a:r>
              <a:rPr lang="en-GB" dirty="0" err="1"/>
              <a:t>část</a:t>
            </a:r>
            <a:r>
              <a:rPr lang="en-GB" dirty="0"/>
              <a:t> </a:t>
            </a:r>
            <a:r>
              <a:rPr lang="en-GB" dirty="0" err="1"/>
              <a:t>domácí</a:t>
            </a:r>
            <a:r>
              <a:rPr lang="en-GB" dirty="0"/>
              <a:t> </a:t>
            </a:r>
            <a:r>
              <a:rPr lang="en-GB" dirty="0" err="1"/>
              <a:t>produkce</a:t>
            </a:r>
            <a:r>
              <a:rPr lang="en-GB" dirty="0"/>
              <a:t> </a:t>
            </a:r>
            <a:r>
              <a:rPr lang="en-GB" dirty="0" err="1"/>
              <a:t>jablek</a:t>
            </a:r>
            <a:r>
              <a:rPr lang="en-GB" dirty="0"/>
              <a:t> je </a:t>
            </a:r>
            <a:r>
              <a:rPr lang="en-GB" dirty="0" err="1"/>
              <a:t>vyráběna</a:t>
            </a:r>
            <a:r>
              <a:rPr lang="en-GB" dirty="0"/>
              <a:t> s </a:t>
            </a:r>
            <a:r>
              <a:rPr lang="en-GB" dirty="0" err="1"/>
              <a:t>vyššími</a:t>
            </a:r>
            <a:r>
              <a:rPr lang="en-GB" dirty="0"/>
              <a:t> </a:t>
            </a:r>
            <a:r>
              <a:rPr lang="en-GB" dirty="0" err="1"/>
              <a:t>než</a:t>
            </a:r>
            <a:r>
              <a:rPr lang="en-GB" dirty="0"/>
              <a:t> </a:t>
            </a:r>
            <a:r>
              <a:rPr lang="en-GB" dirty="0" err="1"/>
              <a:t>minimálními</a:t>
            </a:r>
            <a:r>
              <a:rPr lang="en-GB" dirty="0"/>
              <a:t> </a:t>
            </a:r>
            <a:r>
              <a:rPr lang="en-GB" dirty="0" err="1"/>
              <a:t>nutnými</a:t>
            </a:r>
            <a:r>
              <a:rPr lang="en-GB" dirty="0"/>
              <a:t> </a:t>
            </a:r>
            <a:r>
              <a:rPr lang="en-GB" dirty="0" err="1"/>
              <a:t>společenskými</a:t>
            </a:r>
            <a:r>
              <a:rPr lang="en-GB" dirty="0"/>
              <a:t> </a:t>
            </a:r>
            <a:r>
              <a:rPr lang="en-GB" dirty="0" err="1"/>
              <a:t>náklady</a:t>
            </a:r>
            <a:r>
              <a:rPr lang="en-GB" dirty="0"/>
              <a:t> (z </a:t>
            </a:r>
            <a:r>
              <a:rPr lang="en-GB" dirty="0" err="1"/>
              <a:t>pohledu</a:t>
            </a:r>
            <a:r>
              <a:rPr lang="en-GB" dirty="0"/>
              <a:t> </a:t>
            </a:r>
            <a:r>
              <a:rPr lang="en-GB" dirty="0" err="1"/>
              <a:t>světových</a:t>
            </a:r>
            <a:r>
              <a:rPr lang="en-GB" dirty="0"/>
              <a:t> </a:t>
            </a:r>
            <a:r>
              <a:rPr lang="en-GB" dirty="0" err="1"/>
              <a:t>producentů</a:t>
            </a:r>
            <a:r>
              <a:rPr lang="en-GB" dirty="0"/>
              <a:t>), </a:t>
            </a:r>
            <a:r>
              <a:rPr lang="en-GB" dirty="0" err="1"/>
              <a:t>což</a:t>
            </a:r>
            <a:r>
              <a:rPr lang="en-GB" dirty="0"/>
              <a:t> je </a:t>
            </a:r>
            <a:r>
              <a:rPr lang="en-GB" dirty="0" err="1"/>
              <a:t>také</a:t>
            </a:r>
            <a:r>
              <a:rPr lang="en-GB" dirty="0"/>
              <a:t> z </a:t>
            </a:r>
            <a:r>
              <a:rPr lang="en-GB" dirty="0" err="1"/>
              <a:t>ekonomického</a:t>
            </a:r>
            <a:r>
              <a:rPr lang="en-GB" dirty="0"/>
              <a:t> </a:t>
            </a:r>
            <a:r>
              <a:rPr lang="en-GB" dirty="0" err="1"/>
              <a:t>hlediska</a:t>
            </a:r>
            <a:r>
              <a:rPr lang="en-GB" dirty="0"/>
              <a:t> </a:t>
            </a:r>
            <a:r>
              <a:rPr lang="en-GB" dirty="0" err="1"/>
              <a:t>neefektivní</a:t>
            </a:r>
            <a:r>
              <a:rPr lang="en-GB" dirty="0"/>
              <a:t>.</a:t>
            </a: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7166769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Google Shape;229;p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0" name="Google Shape;230;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just" rtl="0">
              <a:spcBef>
                <a:spcPts val="0"/>
              </a:spcBef>
              <a:spcAft>
                <a:spcPts val="0"/>
              </a:spcAft>
              <a:buNone/>
            </a:pPr>
            <a:r>
              <a:rPr lang="en-GB" dirty="0" err="1"/>
              <a:t>Stejně</a:t>
            </a:r>
            <a:r>
              <a:rPr lang="en-GB" dirty="0"/>
              <a:t> </a:t>
            </a:r>
            <a:r>
              <a:rPr lang="en-GB" dirty="0" err="1"/>
              <a:t>jako</a:t>
            </a:r>
            <a:r>
              <a:rPr lang="en-GB" dirty="0"/>
              <a:t> </a:t>
            </a:r>
            <a:r>
              <a:rPr lang="en-GB" dirty="0" err="1"/>
              <a:t>na</a:t>
            </a:r>
            <a:r>
              <a:rPr lang="en-GB" dirty="0"/>
              <a:t> </a:t>
            </a:r>
            <a:r>
              <a:rPr lang="en-GB" dirty="0" err="1"/>
              <a:t>všech</a:t>
            </a:r>
            <a:r>
              <a:rPr lang="en-GB" dirty="0"/>
              <a:t> </a:t>
            </a:r>
            <a:r>
              <a:rPr lang="en-GB" dirty="0" err="1"/>
              <a:t>ostatních</a:t>
            </a:r>
            <a:r>
              <a:rPr lang="en-GB" dirty="0"/>
              <a:t> </a:t>
            </a:r>
            <a:r>
              <a:rPr lang="en-GB" dirty="0" err="1"/>
              <a:t>trzích</a:t>
            </a:r>
            <a:r>
              <a:rPr lang="en-GB" dirty="0"/>
              <a:t> je </a:t>
            </a:r>
            <a:r>
              <a:rPr lang="en-GB" dirty="0" err="1"/>
              <a:t>i</a:t>
            </a:r>
            <a:r>
              <a:rPr lang="en-GB" dirty="0"/>
              <a:t> </a:t>
            </a:r>
            <a:r>
              <a:rPr lang="en-GB" dirty="0" err="1"/>
              <a:t>na</a:t>
            </a:r>
            <a:r>
              <a:rPr lang="en-GB" dirty="0"/>
              <a:t> </a:t>
            </a:r>
            <a:r>
              <a:rPr lang="en-GB" dirty="0" err="1"/>
              <a:t>měnovém</a:t>
            </a:r>
            <a:r>
              <a:rPr lang="en-GB" dirty="0"/>
              <a:t> </a:t>
            </a:r>
            <a:r>
              <a:rPr lang="en-GB" dirty="0" err="1"/>
              <a:t>trhu</a:t>
            </a:r>
            <a:r>
              <a:rPr lang="en-GB" dirty="0"/>
              <a:t> </a:t>
            </a:r>
            <a:r>
              <a:rPr lang="en-GB" dirty="0" err="1"/>
              <a:t>klíčová</a:t>
            </a:r>
            <a:r>
              <a:rPr lang="en-GB" dirty="0"/>
              <a:t> </a:t>
            </a:r>
            <a:r>
              <a:rPr lang="en-GB" dirty="0" err="1"/>
              <a:t>cena</a:t>
            </a:r>
            <a:r>
              <a:rPr lang="en-GB" dirty="0"/>
              <a:t>, za </a:t>
            </a:r>
            <a:r>
              <a:rPr lang="en-GB" dirty="0" err="1"/>
              <a:t>kterou</a:t>
            </a:r>
            <a:r>
              <a:rPr lang="en-GB" dirty="0"/>
              <a:t> se </a:t>
            </a:r>
            <a:r>
              <a:rPr lang="en-GB" dirty="0" err="1"/>
              <a:t>zahraniční</a:t>
            </a:r>
            <a:r>
              <a:rPr lang="en-GB" dirty="0"/>
              <a:t> </a:t>
            </a:r>
            <a:r>
              <a:rPr lang="en-GB" dirty="0" err="1"/>
              <a:t>měna</a:t>
            </a:r>
            <a:r>
              <a:rPr lang="en-GB" dirty="0"/>
              <a:t> </a:t>
            </a:r>
            <a:r>
              <a:rPr lang="en-GB" dirty="0" err="1"/>
              <a:t>prodává</a:t>
            </a:r>
            <a:r>
              <a:rPr lang="en-GB" dirty="0"/>
              <a:t> a </a:t>
            </a:r>
            <a:r>
              <a:rPr lang="en-GB" dirty="0" err="1"/>
              <a:t>nakupuje</a:t>
            </a:r>
            <a:r>
              <a:rPr lang="en-GB" dirty="0"/>
              <a:t>. </a:t>
            </a:r>
            <a:r>
              <a:rPr lang="en-GB" dirty="0" err="1"/>
              <a:t>Zvláštností</a:t>
            </a:r>
            <a:r>
              <a:rPr lang="en-GB" dirty="0"/>
              <a:t> </a:t>
            </a:r>
            <a:r>
              <a:rPr lang="en-GB" dirty="0" err="1"/>
              <a:t>tohoto</a:t>
            </a:r>
            <a:r>
              <a:rPr lang="en-GB" dirty="0"/>
              <a:t> </a:t>
            </a:r>
            <a:r>
              <a:rPr lang="en-GB" dirty="0" err="1"/>
              <a:t>trhu</a:t>
            </a:r>
            <a:r>
              <a:rPr lang="en-GB" dirty="0"/>
              <a:t> je </a:t>
            </a:r>
            <a:r>
              <a:rPr lang="en-GB" dirty="0" err="1"/>
              <a:t>fakt</a:t>
            </a:r>
            <a:r>
              <a:rPr lang="en-GB" dirty="0"/>
              <a:t>, </a:t>
            </a:r>
            <a:r>
              <a:rPr lang="en-GB" dirty="0" err="1"/>
              <a:t>že</a:t>
            </a:r>
            <a:r>
              <a:rPr lang="en-GB" dirty="0"/>
              <a:t> se </a:t>
            </a:r>
            <a:r>
              <a:rPr lang="en-GB" dirty="0" err="1"/>
              <a:t>směňují</a:t>
            </a:r>
            <a:r>
              <a:rPr lang="en-GB" dirty="0"/>
              <a:t> „</a:t>
            </a:r>
            <a:r>
              <a:rPr lang="en-GB" dirty="0" err="1"/>
              <a:t>peníze</a:t>
            </a:r>
            <a:r>
              <a:rPr lang="en-GB" dirty="0"/>
              <a:t> za </a:t>
            </a:r>
            <a:r>
              <a:rPr lang="en-GB" dirty="0" err="1"/>
              <a:t>peníze</a:t>
            </a:r>
            <a:r>
              <a:rPr lang="en-GB" dirty="0"/>
              <a:t>“, a </a:t>
            </a:r>
            <a:r>
              <a:rPr lang="en-GB" dirty="0" err="1"/>
              <a:t>tudíž</a:t>
            </a:r>
            <a:r>
              <a:rPr lang="en-GB" dirty="0"/>
              <a:t> je </a:t>
            </a:r>
            <a:r>
              <a:rPr lang="en-GB" dirty="0" err="1"/>
              <a:t>možné</a:t>
            </a:r>
            <a:r>
              <a:rPr lang="en-GB" dirty="0"/>
              <a:t> </a:t>
            </a:r>
            <a:r>
              <a:rPr lang="en-GB" dirty="0" err="1"/>
              <a:t>pohlížet</a:t>
            </a:r>
            <a:r>
              <a:rPr lang="en-GB" dirty="0"/>
              <a:t> </a:t>
            </a:r>
            <a:r>
              <a:rPr lang="en-GB" dirty="0" err="1"/>
              <a:t>na</a:t>
            </a:r>
            <a:r>
              <a:rPr lang="en-GB" dirty="0"/>
              <a:t> </a:t>
            </a:r>
            <a:r>
              <a:rPr lang="en-GB" dirty="0" err="1"/>
              <a:t>cenu</a:t>
            </a:r>
            <a:r>
              <a:rPr lang="en-GB" dirty="0"/>
              <a:t> ze </a:t>
            </a:r>
            <a:r>
              <a:rPr lang="en-GB" dirty="0" err="1"/>
              <a:t>dvou</a:t>
            </a:r>
            <a:r>
              <a:rPr lang="en-GB" dirty="0"/>
              <a:t> </a:t>
            </a:r>
            <a:r>
              <a:rPr lang="en-GB" dirty="0" err="1"/>
              <a:t>stran</a:t>
            </a:r>
            <a:r>
              <a:rPr lang="en-GB" dirty="0"/>
              <a:t>.</a:t>
            </a:r>
            <a:endParaRPr lang="cs-CZ" dirty="0"/>
          </a:p>
          <a:p>
            <a:pPr marL="0" marR="0" lvl="0" indent="0" algn="just" defTabSz="914400" rtl="0" eaLnBrk="1" fontAlgn="auto" latinLnBrk="0" hangingPunct="1">
              <a:lnSpc>
                <a:spcPct val="100000"/>
              </a:lnSpc>
              <a:spcBef>
                <a:spcPts val="0"/>
              </a:spcBef>
              <a:spcAft>
                <a:spcPts val="0"/>
              </a:spcAft>
              <a:buClr>
                <a:srgbClr val="000000"/>
              </a:buClr>
              <a:buSzPts val="1400"/>
              <a:buFont typeface="Arial" panose="020B0604020202020204"/>
              <a:buNone/>
              <a:tabLst/>
              <a:defRPr/>
            </a:pPr>
            <a:endPar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0" marR="0" lvl="0" indent="0" algn="just" defTabSz="914400" rtl="0" eaLnBrk="1" fontAlgn="auto" latinLnBrk="0" hangingPunct="1">
              <a:lnSpc>
                <a:spcPct val="100000"/>
              </a:lnSpc>
              <a:spcBef>
                <a:spcPts val="0"/>
              </a:spcBef>
              <a:spcAft>
                <a:spcPts val="0"/>
              </a:spcAft>
              <a:buClr>
                <a:srgbClr val="000000"/>
              </a:buClr>
              <a:buSzPts val="1400"/>
              <a:buFont typeface="Arial" panose="020B0604020202020204"/>
              <a:buNone/>
              <a:tabLst/>
              <a:defRPr/>
            </a:pPr>
            <a:endPar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0" marR="0" lvl="0" indent="0" algn="just" defTabSz="914400" rtl="0" eaLnBrk="1" fontAlgn="auto" latinLnBrk="0" hangingPunct="1">
              <a:lnSpc>
                <a:spcPct val="100000"/>
              </a:lnSpc>
              <a:spcBef>
                <a:spcPts val="0"/>
              </a:spcBef>
              <a:spcAft>
                <a:spcPts val="0"/>
              </a:spcAft>
              <a:buClr>
                <a:srgbClr val="000000"/>
              </a:buClr>
              <a:buSzPts val="1400"/>
              <a:buFont typeface="Arial" panose="020B0604020202020204"/>
              <a:buNone/>
              <a:tabLst/>
              <a:defRPr/>
            </a:pP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Rozdíl mezi nákupem a prodejem zahraniční měny (tzv. kurzové rozpětí).</a:t>
            </a:r>
          </a:p>
          <a:p>
            <a:pPr marL="0" lvl="0" indent="0" algn="just"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panose="020B0604020202020204"/>
              <a:buNone/>
              <a:tabLst/>
              <a:defRPr/>
            </a:pP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neříká, kolik korun získáme výměnou za eura, ale kolik zboží si za koruny koupíme v porovnání s množstvím zboží kupeným za eura;</a:t>
            </a:r>
          </a:p>
          <a:p>
            <a:pPr marL="0" lvl="0" indent="0" algn="l"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panose="020B0604020202020204"/>
              <a:buNone/>
              <a:tabLst/>
              <a:defRPr/>
            </a:pP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neříká, kolik korun získáme výměnou za eura, ale kolik zboží si za koruny koupíme v porovnání s množstvím zboží kupeným za eura;</a:t>
            </a:r>
          </a:p>
          <a:p>
            <a:pPr marL="0" lvl="0" indent="0" algn="l"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106050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panose="020B0604020202020204"/>
              <a:buNone/>
              <a:tabLst/>
              <a:defRPr/>
            </a:pP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neříká, kolik korun získáme výměnou za eura, ale kolik zboží si za koruny koupíme v porovnání s množstvím zboží kupeným za eura;</a:t>
            </a:r>
          </a:p>
          <a:p>
            <a:pPr marL="0" lvl="0" indent="0" algn="l"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685866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GB" dirty="0" err="1"/>
              <a:t>Český</a:t>
            </a:r>
            <a:r>
              <a:rPr lang="en-GB" dirty="0"/>
              <a:t> </a:t>
            </a:r>
            <a:r>
              <a:rPr lang="en-GB" dirty="0" err="1"/>
              <a:t>exportér</a:t>
            </a:r>
            <a:r>
              <a:rPr lang="en-GB" dirty="0"/>
              <a:t> </a:t>
            </a:r>
            <a:r>
              <a:rPr lang="en-GB" dirty="0" err="1"/>
              <a:t>dostává</a:t>
            </a:r>
            <a:r>
              <a:rPr lang="en-GB" dirty="0"/>
              <a:t> </a:t>
            </a:r>
            <a:r>
              <a:rPr lang="en-GB" dirty="0" err="1"/>
              <a:t>zaplaceno</a:t>
            </a:r>
            <a:r>
              <a:rPr lang="en-GB" dirty="0"/>
              <a:t> od </a:t>
            </a:r>
            <a:r>
              <a:rPr lang="en-GB" dirty="0" err="1"/>
              <a:t>svého</a:t>
            </a:r>
            <a:r>
              <a:rPr lang="en-GB" dirty="0"/>
              <a:t> </a:t>
            </a:r>
            <a:r>
              <a:rPr lang="en-GB" dirty="0" err="1"/>
              <a:t>německého</a:t>
            </a:r>
            <a:r>
              <a:rPr lang="en-GB" dirty="0"/>
              <a:t> </a:t>
            </a:r>
            <a:r>
              <a:rPr lang="en-GB" dirty="0" err="1"/>
              <a:t>zákazníka</a:t>
            </a:r>
            <a:r>
              <a:rPr lang="en-GB" dirty="0"/>
              <a:t> za </a:t>
            </a:r>
            <a:r>
              <a:rPr lang="en-GB" dirty="0" err="1"/>
              <a:t>tři</a:t>
            </a:r>
            <a:r>
              <a:rPr lang="en-GB" dirty="0"/>
              <a:t> </a:t>
            </a:r>
            <a:r>
              <a:rPr lang="en-GB" dirty="0" err="1"/>
              <a:t>měsíce</a:t>
            </a:r>
            <a:r>
              <a:rPr lang="en-GB" dirty="0"/>
              <a:t> po </a:t>
            </a:r>
            <a:r>
              <a:rPr lang="en-GB" dirty="0" err="1"/>
              <a:t>odeslání</a:t>
            </a:r>
            <a:r>
              <a:rPr lang="en-GB" dirty="0"/>
              <a:t> </a:t>
            </a:r>
            <a:r>
              <a:rPr lang="en-GB" dirty="0" err="1"/>
              <a:t>výrobků</a:t>
            </a:r>
            <a:r>
              <a:rPr lang="en-GB" dirty="0"/>
              <a:t> a </a:t>
            </a:r>
            <a:r>
              <a:rPr lang="en-GB" dirty="0" err="1"/>
              <a:t>vystavení</a:t>
            </a:r>
            <a:r>
              <a:rPr lang="en-GB" dirty="0"/>
              <a:t> </a:t>
            </a:r>
            <a:r>
              <a:rPr lang="en-GB" dirty="0" err="1"/>
              <a:t>faktury</a:t>
            </a:r>
            <a:r>
              <a:rPr lang="en-GB" dirty="0"/>
              <a:t>. V den </a:t>
            </a:r>
            <a:r>
              <a:rPr lang="en-GB" dirty="0" err="1"/>
              <a:t>vystavení</a:t>
            </a:r>
            <a:r>
              <a:rPr lang="en-GB" dirty="0"/>
              <a:t> </a:t>
            </a:r>
            <a:r>
              <a:rPr lang="en-GB" dirty="0" err="1"/>
              <a:t>faktury</a:t>
            </a:r>
            <a:r>
              <a:rPr lang="en-GB" dirty="0"/>
              <a:t> </a:t>
            </a:r>
            <a:r>
              <a:rPr lang="en-GB" dirty="0" err="1"/>
              <a:t>platí</a:t>
            </a:r>
            <a:r>
              <a:rPr lang="en-GB" dirty="0"/>
              <a:t> </a:t>
            </a:r>
            <a:r>
              <a:rPr lang="en-GB" dirty="0" err="1"/>
              <a:t>spotový</a:t>
            </a:r>
            <a:r>
              <a:rPr lang="en-GB" dirty="0"/>
              <a:t> </a:t>
            </a:r>
            <a:r>
              <a:rPr lang="en-GB" dirty="0" err="1"/>
              <a:t>kurz</a:t>
            </a:r>
            <a:r>
              <a:rPr lang="en-GB" dirty="0"/>
              <a:t> </a:t>
            </a:r>
            <a:r>
              <a:rPr lang="en-GB" dirty="0" err="1"/>
              <a:t>eura</a:t>
            </a:r>
            <a:r>
              <a:rPr lang="en-GB" dirty="0"/>
              <a:t> S0 = 24,10 CZK/EUR. </a:t>
            </a:r>
            <a:r>
              <a:rPr lang="en-GB" dirty="0" err="1"/>
              <a:t>Jelikož</a:t>
            </a:r>
            <a:r>
              <a:rPr lang="en-GB" dirty="0"/>
              <a:t> </a:t>
            </a:r>
            <a:r>
              <a:rPr lang="en-GB" dirty="0" err="1"/>
              <a:t>eura</a:t>
            </a:r>
            <a:r>
              <a:rPr lang="en-GB" dirty="0"/>
              <a:t> </a:t>
            </a:r>
            <a:r>
              <a:rPr lang="en-GB" dirty="0" err="1"/>
              <a:t>obdrží</a:t>
            </a:r>
            <a:r>
              <a:rPr lang="en-GB" dirty="0"/>
              <a:t> </a:t>
            </a:r>
            <a:r>
              <a:rPr lang="en-GB" dirty="0" err="1"/>
              <a:t>až</a:t>
            </a:r>
            <a:r>
              <a:rPr lang="en-GB" dirty="0"/>
              <a:t> za </a:t>
            </a:r>
            <a:r>
              <a:rPr lang="en-GB" dirty="0" err="1"/>
              <a:t>tři</a:t>
            </a:r>
            <a:r>
              <a:rPr lang="en-GB" dirty="0"/>
              <a:t> </a:t>
            </a:r>
            <a:r>
              <a:rPr lang="en-GB" dirty="0" err="1"/>
              <a:t>měsíce</a:t>
            </a:r>
            <a:r>
              <a:rPr lang="en-GB" dirty="0"/>
              <a:t>, </a:t>
            </a:r>
            <a:r>
              <a:rPr lang="en-GB" dirty="0" err="1"/>
              <a:t>nemá</a:t>
            </a:r>
            <a:r>
              <a:rPr lang="en-GB" dirty="0"/>
              <a:t> </a:t>
            </a:r>
            <a:r>
              <a:rPr lang="en-GB" dirty="0" err="1"/>
              <a:t>jistotu</a:t>
            </a:r>
            <a:r>
              <a:rPr lang="en-GB" dirty="0"/>
              <a:t>, </a:t>
            </a:r>
            <a:r>
              <a:rPr lang="en-GB" dirty="0" err="1"/>
              <a:t>že</a:t>
            </a:r>
            <a:r>
              <a:rPr lang="en-GB" dirty="0"/>
              <a:t> </a:t>
            </a:r>
            <a:r>
              <a:rPr lang="en-GB" dirty="0" err="1"/>
              <a:t>bude</a:t>
            </a:r>
            <a:r>
              <a:rPr lang="en-GB" dirty="0"/>
              <a:t> </a:t>
            </a:r>
            <a:r>
              <a:rPr lang="en-GB" dirty="0" err="1"/>
              <a:t>platit</a:t>
            </a:r>
            <a:r>
              <a:rPr lang="en-GB" dirty="0"/>
              <a:t> za </a:t>
            </a:r>
            <a:r>
              <a:rPr lang="en-GB" dirty="0" err="1"/>
              <a:t>tři</a:t>
            </a:r>
            <a:r>
              <a:rPr lang="en-GB" dirty="0"/>
              <a:t> </a:t>
            </a:r>
            <a:r>
              <a:rPr lang="en-GB" dirty="0" err="1"/>
              <a:t>měsíce</a:t>
            </a:r>
            <a:r>
              <a:rPr lang="en-GB" dirty="0"/>
              <a:t> </a:t>
            </a:r>
            <a:r>
              <a:rPr lang="en-GB" dirty="0" err="1"/>
              <a:t>stejný</a:t>
            </a:r>
            <a:r>
              <a:rPr lang="en-GB" dirty="0"/>
              <a:t> </a:t>
            </a:r>
            <a:r>
              <a:rPr lang="en-GB" dirty="0" err="1"/>
              <a:t>kurz</a:t>
            </a:r>
            <a:r>
              <a:rPr lang="en-GB" dirty="0"/>
              <a:t>. </a:t>
            </a:r>
            <a:r>
              <a:rPr lang="en-GB" dirty="0" err="1"/>
              <a:t>Spotový</a:t>
            </a:r>
            <a:r>
              <a:rPr lang="en-GB" dirty="0"/>
              <a:t> </a:t>
            </a:r>
            <a:r>
              <a:rPr lang="en-GB" dirty="0" err="1"/>
              <a:t>kurz</a:t>
            </a:r>
            <a:r>
              <a:rPr lang="en-GB" dirty="0"/>
              <a:t> </a:t>
            </a:r>
            <a:r>
              <a:rPr lang="en-GB" dirty="0" err="1"/>
              <a:t>eura</a:t>
            </a:r>
            <a:r>
              <a:rPr lang="en-GB" dirty="0"/>
              <a:t> </a:t>
            </a:r>
            <a:r>
              <a:rPr lang="en-GB" dirty="0" err="1"/>
              <a:t>vůči</a:t>
            </a:r>
            <a:r>
              <a:rPr lang="en-GB" dirty="0"/>
              <a:t> </a:t>
            </a:r>
            <a:r>
              <a:rPr lang="en-GB" dirty="0" err="1"/>
              <a:t>české</a:t>
            </a:r>
            <a:r>
              <a:rPr lang="en-GB" dirty="0"/>
              <a:t> </a:t>
            </a:r>
            <a:r>
              <a:rPr lang="en-GB" dirty="0" err="1"/>
              <a:t>koruně</a:t>
            </a:r>
            <a:r>
              <a:rPr lang="en-GB" dirty="0"/>
              <a:t> se </a:t>
            </a:r>
            <a:r>
              <a:rPr lang="en-GB" dirty="0" err="1"/>
              <a:t>mění</a:t>
            </a:r>
            <a:r>
              <a:rPr lang="en-GB" dirty="0"/>
              <a:t> a </a:t>
            </a:r>
            <a:r>
              <a:rPr lang="en-GB" dirty="0" err="1"/>
              <a:t>může</a:t>
            </a:r>
            <a:r>
              <a:rPr lang="en-GB" dirty="0"/>
              <a:t> </a:t>
            </a:r>
            <a:r>
              <a:rPr lang="en-GB" dirty="0" err="1"/>
              <a:t>být</a:t>
            </a:r>
            <a:r>
              <a:rPr lang="en-GB" dirty="0"/>
              <a:t> </a:t>
            </a:r>
            <a:r>
              <a:rPr lang="en-GB" dirty="0" err="1"/>
              <a:t>vyšší</a:t>
            </a:r>
            <a:r>
              <a:rPr lang="en-GB" dirty="0"/>
              <a:t> </a:t>
            </a:r>
            <a:r>
              <a:rPr lang="en-GB" dirty="0" err="1"/>
              <a:t>anebo</a:t>
            </a:r>
            <a:r>
              <a:rPr lang="en-GB" dirty="0"/>
              <a:t> </a:t>
            </a:r>
            <a:r>
              <a:rPr lang="en-GB" dirty="0" err="1"/>
              <a:t>nižší</a:t>
            </a:r>
            <a:r>
              <a:rPr lang="en-GB" dirty="0"/>
              <a:t>. </a:t>
            </a:r>
            <a:r>
              <a:rPr lang="en-GB" dirty="0" err="1"/>
              <a:t>Exportér</a:t>
            </a:r>
            <a:r>
              <a:rPr lang="en-GB" dirty="0"/>
              <a:t> </a:t>
            </a:r>
            <a:r>
              <a:rPr lang="en-GB" dirty="0" err="1"/>
              <a:t>tedy</a:t>
            </a:r>
            <a:r>
              <a:rPr lang="en-GB" dirty="0"/>
              <a:t> </a:t>
            </a:r>
            <a:r>
              <a:rPr lang="en-GB" dirty="0" err="1"/>
              <a:t>čelí</a:t>
            </a:r>
            <a:r>
              <a:rPr lang="en-GB" dirty="0"/>
              <a:t> </a:t>
            </a:r>
            <a:r>
              <a:rPr lang="en-GB" dirty="0" err="1"/>
              <a:t>riziku</a:t>
            </a:r>
            <a:r>
              <a:rPr lang="en-GB" dirty="0"/>
              <a:t> </a:t>
            </a:r>
            <a:r>
              <a:rPr lang="en-GB" dirty="0" err="1"/>
              <a:t>ztráty</a:t>
            </a:r>
            <a:r>
              <a:rPr lang="en-GB" dirty="0"/>
              <a:t> v </a:t>
            </a:r>
            <a:r>
              <a:rPr lang="en-GB" dirty="0" err="1"/>
              <a:t>případě</a:t>
            </a:r>
            <a:r>
              <a:rPr lang="en-GB" dirty="0"/>
              <a:t>, </a:t>
            </a:r>
            <a:r>
              <a:rPr lang="en-GB" dirty="0" err="1"/>
              <a:t>že</a:t>
            </a:r>
            <a:r>
              <a:rPr lang="en-GB" dirty="0"/>
              <a:t> by euro </a:t>
            </a:r>
            <a:r>
              <a:rPr lang="en-GB" dirty="0" err="1"/>
              <a:t>oslabilo</a:t>
            </a:r>
            <a:r>
              <a:rPr lang="en-GB" dirty="0"/>
              <a:t>. Toto </a:t>
            </a:r>
            <a:r>
              <a:rPr lang="en-GB" dirty="0" err="1"/>
              <a:t>riziko</a:t>
            </a:r>
            <a:r>
              <a:rPr lang="en-GB" dirty="0"/>
              <a:t> </a:t>
            </a:r>
            <a:r>
              <a:rPr lang="en-GB" dirty="0" err="1"/>
              <a:t>může</a:t>
            </a:r>
            <a:r>
              <a:rPr lang="en-GB" dirty="0"/>
              <a:t> </a:t>
            </a:r>
            <a:r>
              <a:rPr lang="en-GB" dirty="0" err="1"/>
              <a:t>odstranit</a:t>
            </a:r>
            <a:r>
              <a:rPr lang="en-GB" dirty="0"/>
              <a:t>, </a:t>
            </a:r>
            <a:r>
              <a:rPr lang="en-GB" dirty="0" err="1"/>
              <a:t>pokud</a:t>
            </a:r>
            <a:r>
              <a:rPr lang="en-GB" dirty="0"/>
              <a:t> </a:t>
            </a:r>
            <a:r>
              <a:rPr lang="en-GB" dirty="0" err="1"/>
              <a:t>už</a:t>
            </a:r>
            <a:r>
              <a:rPr lang="en-GB" dirty="0"/>
              <a:t> </a:t>
            </a:r>
            <a:r>
              <a:rPr lang="en-GB" dirty="0" err="1"/>
              <a:t>dnes</a:t>
            </a:r>
            <a:r>
              <a:rPr lang="en-GB" dirty="0"/>
              <a:t> </a:t>
            </a:r>
            <a:r>
              <a:rPr lang="en-GB" dirty="0" err="1"/>
              <a:t>uzavře</a:t>
            </a:r>
            <a:r>
              <a:rPr lang="en-GB" dirty="0"/>
              <a:t> </a:t>
            </a:r>
            <a:r>
              <a:rPr lang="en-GB" dirty="0" err="1"/>
              <a:t>dohodu</a:t>
            </a:r>
            <a:r>
              <a:rPr lang="en-GB" dirty="0"/>
              <a:t> </a:t>
            </a:r>
            <a:r>
              <a:rPr lang="en-GB" dirty="0" err="1"/>
              <a:t>například</a:t>
            </a:r>
            <a:r>
              <a:rPr lang="en-GB" dirty="0"/>
              <a:t> s </a:t>
            </a:r>
            <a:r>
              <a:rPr lang="en-GB" dirty="0" err="1"/>
              <a:t>bankou</a:t>
            </a:r>
            <a:r>
              <a:rPr lang="en-GB" dirty="0"/>
              <a:t>, </a:t>
            </a:r>
            <a:r>
              <a:rPr lang="en-GB" dirty="0" err="1"/>
              <a:t>že</a:t>
            </a:r>
            <a:r>
              <a:rPr lang="en-GB" dirty="0"/>
              <a:t> </a:t>
            </a:r>
            <a:r>
              <a:rPr lang="en-GB" dirty="0" err="1"/>
              <a:t>tato</a:t>
            </a:r>
            <a:r>
              <a:rPr lang="en-GB" dirty="0"/>
              <a:t> </a:t>
            </a:r>
            <a:r>
              <a:rPr lang="en-GB" dirty="0" err="1"/>
              <a:t>eura</a:t>
            </a:r>
            <a:r>
              <a:rPr lang="en-GB" dirty="0"/>
              <a:t> za </a:t>
            </a:r>
            <a:r>
              <a:rPr lang="en-GB" dirty="0" err="1"/>
              <a:t>tři</a:t>
            </a:r>
            <a:r>
              <a:rPr lang="en-GB" dirty="0"/>
              <a:t> </a:t>
            </a:r>
            <a:r>
              <a:rPr lang="en-GB" dirty="0" err="1"/>
              <a:t>měsíce</a:t>
            </a:r>
            <a:r>
              <a:rPr lang="en-GB" dirty="0"/>
              <a:t> </a:t>
            </a:r>
            <a:r>
              <a:rPr lang="en-GB" dirty="0" err="1"/>
              <a:t>odkoupí</a:t>
            </a:r>
            <a:r>
              <a:rPr lang="en-GB" dirty="0"/>
              <a:t> v </a:t>
            </a:r>
            <a:r>
              <a:rPr lang="en-GB" dirty="0" err="1"/>
              <a:t>termínovém</a:t>
            </a:r>
            <a:r>
              <a:rPr lang="en-GB" dirty="0"/>
              <a:t> </a:t>
            </a:r>
            <a:r>
              <a:rPr lang="en-GB" dirty="0" err="1"/>
              <a:t>kurzu</a:t>
            </a:r>
            <a:r>
              <a:rPr lang="en-GB" dirty="0"/>
              <a:t> F3M = 23,90 CZK/EUR. To je </a:t>
            </a:r>
            <a:r>
              <a:rPr lang="en-GB" dirty="0" err="1"/>
              <a:t>sice</a:t>
            </a:r>
            <a:r>
              <a:rPr lang="en-GB" dirty="0"/>
              <a:t> </a:t>
            </a:r>
            <a:r>
              <a:rPr lang="en-GB" dirty="0" err="1"/>
              <a:t>méně</a:t>
            </a:r>
            <a:r>
              <a:rPr lang="en-GB" dirty="0"/>
              <a:t> </a:t>
            </a:r>
            <a:r>
              <a:rPr lang="en-GB" dirty="0" err="1"/>
              <a:t>než</a:t>
            </a:r>
            <a:r>
              <a:rPr lang="en-GB" dirty="0"/>
              <a:t> </a:t>
            </a:r>
            <a:r>
              <a:rPr lang="en-GB" dirty="0" err="1"/>
              <a:t>spotový</a:t>
            </a:r>
            <a:r>
              <a:rPr lang="en-GB" dirty="0"/>
              <a:t> </a:t>
            </a:r>
            <a:r>
              <a:rPr lang="en-GB" dirty="0" err="1"/>
              <a:t>kurz</a:t>
            </a:r>
            <a:r>
              <a:rPr lang="en-GB" dirty="0"/>
              <a:t>, ale </a:t>
            </a:r>
            <a:r>
              <a:rPr lang="en-GB" dirty="0" err="1"/>
              <a:t>exportér</a:t>
            </a:r>
            <a:r>
              <a:rPr lang="en-GB" dirty="0"/>
              <a:t> </a:t>
            </a:r>
            <a:r>
              <a:rPr lang="en-GB" dirty="0" err="1"/>
              <a:t>bude</a:t>
            </a:r>
            <a:r>
              <a:rPr lang="en-GB" dirty="0"/>
              <a:t> </a:t>
            </a:r>
            <a:r>
              <a:rPr lang="en-GB" dirty="0" err="1"/>
              <a:t>mít</a:t>
            </a:r>
            <a:r>
              <a:rPr lang="en-GB" dirty="0"/>
              <a:t> </a:t>
            </a:r>
            <a:r>
              <a:rPr lang="en-GB" dirty="0" err="1"/>
              <a:t>jistotu</a:t>
            </a:r>
            <a:r>
              <a:rPr lang="en-GB" dirty="0"/>
              <a:t>, za </a:t>
            </a:r>
            <a:r>
              <a:rPr lang="en-GB" dirty="0" err="1"/>
              <a:t>kolik</a:t>
            </a:r>
            <a:r>
              <a:rPr lang="en-GB" dirty="0"/>
              <a:t> v </a:t>
            </a:r>
            <a:r>
              <a:rPr lang="en-GB" dirty="0" err="1"/>
              <a:t>budoucnu</a:t>
            </a:r>
            <a:r>
              <a:rPr lang="en-GB" dirty="0"/>
              <a:t> </a:t>
            </a:r>
            <a:r>
              <a:rPr lang="en-GB" dirty="0" err="1"/>
              <a:t>eura</a:t>
            </a:r>
            <a:r>
              <a:rPr lang="en-GB" dirty="0"/>
              <a:t> </a:t>
            </a:r>
            <a:r>
              <a:rPr lang="en-GB" dirty="0" err="1"/>
              <a:t>prodá</a:t>
            </a:r>
            <a:r>
              <a:rPr lang="en-GB" dirty="0"/>
              <a:t>. </a:t>
            </a:r>
            <a:r>
              <a:rPr lang="en-GB" dirty="0" err="1"/>
              <a:t>Během</a:t>
            </a:r>
            <a:r>
              <a:rPr lang="en-GB" dirty="0"/>
              <a:t> </a:t>
            </a:r>
            <a:r>
              <a:rPr lang="en-GB" dirty="0" err="1"/>
              <a:t>tří</a:t>
            </a:r>
            <a:r>
              <a:rPr lang="en-GB" dirty="0"/>
              <a:t> </a:t>
            </a:r>
            <a:r>
              <a:rPr lang="en-GB" dirty="0" err="1"/>
              <a:t>měsíců</a:t>
            </a:r>
            <a:r>
              <a:rPr lang="en-GB" dirty="0"/>
              <a:t> </a:t>
            </a:r>
            <a:r>
              <a:rPr lang="en-GB" dirty="0" err="1"/>
              <a:t>může</a:t>
            </a:r>
            <a:r>
              <a:rPr lang="en-GB" dirty="0"/>
              <a:t> euro </a:t>
            </a:r>
            <a:r>
              <a:rPr lang="en-GB" dirty="0" err="1"/>
              <a:t>třeba</a:t>
            </a:r>
            <a:r>
              <a:rPr lang="en-GB" dirty="0"/>
              <a:t> </a:t>
            </a:r>
            <a:r>
              <a:rPr lang="en-GB" dirty="0" err="1"/>
              <a:t>oslabit</a:t>
            </a:r>
            <a:r>
              <a:rPr lang="en-GB" dirty="0"/>
              <a:t> a </a:t>
            </a:r>
            <a:r>
              <a:rPr lang="en-GB" dirty="0" err="1"/>
              <a:t>spotový</a:t>
            </a:r>
            <a:r>
              <a:rPr lang="en-GB" dirty="0"/>
              <a:t> </a:t>
            </a:r>
            <a:r>
              <a:rPr lang="en-GB" dirty="0" err="1"/>
              <a:t>kurz</a:t>
            </a:r>
            <a:r>
              <a:rPr lang="en-GB" dirty="0"/>
              <a:t> </a:t>
            </a:r>
            <a:r>
              <a:rPr lang="en-GB" dirty="0" err="1"/>
              <a:t>bude</a:t>
            </a:r>
            <a:r>
              <a:rPr lang="en-GB" dirty="0"/>
              <a:t> S1 = 23,50 CZK/EU. </a:t>
            </a:r>
            <a:r>
              <a:rPr lang="en-GB" dirty="0" err="1"/>
              <a:t>Může</a:t>
            </a:r>
            <a:r>
              <a:rPr lang="en-GB" dirty="0"/>
              <a:t> </a:t>
            </a:r>
            <a:r>
              <a:rPr lang="en-GB" dirty="0" err="1"/>
              <a:t>nastat</a:t>
            </a:r>
            <a:r>
              <a:rPr lang="en-GB" dirty="0"/>
              <a:t> </a:t>
            </a:r>
            <a:r>
              <a:rPr lang="en-GB" dirty="0" err="1"/>
              <a:t>i</a:t>
            </a:r>
            <a:r>
              <a:rPr lang="en-GB" dirty="0"/>
              <a:t> </a:t>
            </a:r>
            <a:r>
              <a:rPr lang="en-GB" dirty="0" err="1"/>
              <a:t>opačný</a:t>
            </a:r>
            <a:r>
              <a:rPr lang="en-GB" dirty="0"/>
              <a:t> </a:t>
            </a:r>
            <a:r>
              <a:rPr lang="en-GB" dirty="0" err="1"/>
              <a:t>posun</a:t>
            </a:r>
            <a:r>
              <a:rPr lang="en-GB" dirty="0"/>
              <a:t> a euro v </a:t>
            </a:r>
            <a:r>
              <a:rPr lang="en-GB" dirty="0" err="1"/>
              <a:t>budoucnu</a:t>
            </a:r>
            <a:r>
              <a:rPr lang="en-GB" dirty="0"/>
              <a:t> </a:t>
            </a:r>
            <a:r>
              <a:rPr lang="en-GB" dirty="0" err="1"/>
              <a:t>posílí</a:t>
            </a:r>
            <a:r>
              <a:rPr lang="en-GB" dirty="0"/>
              <a:t> </a:t>
            </a:r>
            <a:r>
              <a:rPr lang="en-GB" dirty="0" err="1"/>
              <a:t>na</a:t>
            </a:r>
            <a:r>
              <a:rPr lang="en-GB" dirty="0"/>
              <a:t> S2 = 24,60 CZK. </a:t>
            </a:r>
            <a:r>
              <a:rPr lang="en-GB" dirty="0" err="1"/>
              <a:t>Odhadnout</a:t>
            </a:r>
            <a:r>
              <a:rPr lang="en-GB" dirty="0"/>
              <a:t> </a:t>
            </a:r>
            <a:r>
              <a:rPr lang="en-GB" dirty="0" err="1"/>
              <a:t>budoucí</a:t>
            </a:r>
            <a:r>
              <a:rPr lang="en-GB" dirty="0"/>
              <a:t> </a:t>
            </a:r>
            <a:r>
              <a:rPr lang="en-GB" dirty="0" err="1"/>
              <a:t>spotový</a:t>
            </a:r>
            <a:r>
              <a:rPr lang="en-GB" dirty="0"/>
              <a:t> </a:t>
            </a:r>
            <a:r>
              <a:rPr lang="en-GB" dirty="0" err="1"/>
              <a:t>kurz</a:t>
            </a:r>
            <a:r>
              <a:rPr lang="en-GB" dirty="0"/>
              <a:t> je </a:t>
            </a:r>
            <a:r>
              <a:rPr lang="en-GB" dirty="0" err="1"/>
              <a:t>obtížné</a:t>
            </a:r>
            <a:r>
              <a:rPr lang="en-GB" dirty="0"/>
              <a:t> a je </a:t>
            </a:r>
            <a:r>
              <a:rPr lang="en-GB" dirty="0" err="1"/>
              <a:t>na</a:t>
            </a:r>
            <a:r>
              <a:rPr lang="en-GB" dirty="0"/>
              <a:t> </a:t>
            </a:r>
            <a:r>
              <a:rPr lang="en-GB" dirty="0" err="1"/>
              <a:t>exportérovi</a:t>
            </a:r>
            <a:r>
              <a:rPr lang="en-GB" dirty="0"/>
              <a:t>, jak se </a:t>
            </a:r>
            <a:r>
              <a:rPr lang="en-GB" dirty="0" err="1"/>
              <a:t>rozhodne</a:t>
            </a:r>
            <a:r>
              <a:rPr lang="en-GB" dirty="0"/>
              <a:t> – </a:t>
            </a:r>
            <a:r>
              <a:rPr lang="en-GB" dirty="0" err="1"/>
              <a:t>zda</a:t>
            </a:r>
            <a:r>
              <a:rPr lang="en-GB" dirty="0"/>
              <a:t> </a:t>
            </a:r>
            <a:r>
              <a:rPr lang="en-GB" dirty="0" err="1"/>
              <a:t>si</a:t>
            </a:r>
            <a:r>
              <a:rPr lang="en-GB" dirty="0"/>
              <a:t> </a:t>
            </a:r>
            <a:r>
              <a:rPr lang="en-GB" dirty="0" err="1"/>
              <a:t>zvolí</a:t>
            </a:r>
            <a:r>
              <a:rPr lang="en-GB" dirty="0"/>
              <a:t> </a:t>
            </a:r>
            <a:r>
              <a:rPr lang="en-GB" dirty="0" err="1"/>
              <a:t>jistotu</a:t>
            </a:r>
            <a:r>
              <a:rPr lang="en-GB" dirty="0"/>
              <a:t> v </a:t>
            </a:r>
            <a:r>
              <a:rPr lang="en-GB" dirty="0" err="1"/>
              <a:t>podobě</a:t>
            </a:r>
            <a:r>
              <a:rPr lang="en-GB" dirty="0"/>
              <a:t> </a:t>
            </a:r>
            <a:r>
              <a:rPr lang="en-GB" dirty="0" err="1"/>
              <a:t>termínového</a:t>
            </a:r>
            <a:r>
              <a:rPr lang="en-GB" dirty="0"/>
              <a:t> </a:t>
            </a:r>
            <a:r>
              <a:rPr lang="en-GB" dirty="0" err="1"/>
              <a:t>kurzu</a:t>
            </a:r>
            <a:r>
              <a:rPr lang="en-GB" dirty="0"/>
              <a:t>, </a:t>
            </a:r>
            <a:r>
              <a:rPr lang="en-GB" dirty="0" err="1"/>
              <a:t>anebo</a:t>
            </a:r>
            <a:r>
              <a:rPr lang="en-GB" dirty="0"/>
              <a:t> </a:t>
            </a:r>
            <a:r>
              <a:rPr lang="en-GB" dirty="0" err="1"/>
              <a:t>bude</a:t>
            </a:r>
            <a:r>
              <a:rPr lang="en-GB" dirty="0"/>
              <a:t> </a:t>
            </a:r>
            <a:r>
              <a:rPr lang="en-GB" dirty="0" err="1"/>
              <a:t>spekulovat</a:t>
            </a:r>
            <a:r>
              <a:rPr lang="en-GB" dirty="0"/>
              <a:t> (</a:t>
            </a:r>
            <a:r>
              <a:rPr lang="en-GB" dirty="0" err="1"/>
              <a:t>sázet</a:t>
            </a:r>
            <a:r>
              <a:rPr lang="en-GB" dirty="0"/>
              <a:t>) </a:t>
            </a:r>
            <a:r>
              <a:rPr lang="en-GB" dirty="0" err="1"/>
              <a:t>na</a:t>
            </a:r>
            <a:r>
              <a:rPr lang="en-GB" dirty="0"/>
              <a:t> </a:t>
            </a:r>
            <a:r>
              <a:rPr lang="en-GB" dirty="0" err="1"/>
              <a:t>nejistý</a:t>
            </a:r>
            <a:r>
              <a:rPr lang="en-GB" dirty="0"/>
              <a:t> </a:t>
            </a:r>
            <a:r>
              <a:rPr lang="en-GB" dirty="0" err="1"/>
              <a:t>budoucí</a:t>
            </a:r>
            <a:r>
              <a:rPr lang="en-GB" dirty="0"/>
              <a:t> </a:t>
            </a:r>
            <a:r>
              <a:rPr lang="en-GB" dirty="0" err="1"/>
              <a:t>spotový</a:t>
            </a:r>
            <a:r>
              <a:rPr lang="en-GB" dirty="0"/>
              <a:t> </a:t>
            </a:r>
            <a:r>
              <a:rPr lang="en-GB" dirty="0" err="1"/>
              <a:t>kurz</a:t>
            </a:r>
            <a:r>
              <a:rPr lang="en-GB" dirty="0"/>
              <a:t> a </a:t>
            </a:r>
            <a:r>
              <a:rPr lang="en-GB" dirty="0" err="1"/>
              <a:t>prodá</a:t>
            </a:r>
            <a:r>
              <a:rPr lang="en-GB" dirty="0"/>
              <a:t> </a:t>
            </a:r>
            <a:r>
              <a:rPr lang="en-GB" dirty="0" err="1"/>
              <a:t>svá</a:t>
            </a:r>
            <a:r>
              <a:rPr lang="en-GB" dirty="0"/>
              <a:t> </a:t>
            </a:r>
            <a:r>
              <a:rPr lang="en-GB" dirty="0" err="1"/>
              <a:t>eura</a:t>
            </a:r>
            <a:r>
              <a:rPr lang="en-GB" dirty="0"/>
              <a:t>, </a:t>
            </a:r>
            <a:r>
              <a:rPr lang="en-GB" dirty="0" err="1"/>
              <a:t>až</a:t>
            </a:r>
            <a:r>
              <a:rPr lang="en-GB" dirty="0"/>
              <a:t> </a:t>
            </a:r>
            <a:r>
              <a:rPr lang="en-GB" dirty="0" err="1"/>
              <a:t>když</a:t>
            </a:r>
            <a:r>
              <a:rPr lang="en-GB" dirty="0"/>
              <a:t> je </a:t>
            </a:r>
            <a:r>
              <a:rPr lang="en-GB" dirty="0" err="1"/>
              <a:t>bude</a:t>
            </a:r>
            <a:r>
              <a:rPr lang="en-GB" dirty="0"/>
              <a:t> </a:t>
            </a:r>
            <a:r>
              <a:rPr lang="en-GB" dirty="0" err="1"/>
              <a:t>mít</a:t>
            </a:r>
            <a:r>
              <a:rPr lang="en-GB" dirty="0"/>
              <a:t> </a:t>
            </a:r>
            <a:r>
              <a:rPr lang="en-GB" dirty="0" err="1"/>
              <a:t>na</a:t>
            </a:r>
            <a:r>
              <a:rPr lang="en-GB" dirty="0"/>
              <a:t> </a:t>
            </a:r>
            <a:r>
              <a:rPr lang="en-GB" dirty="0" err="1"/>
              <a:t>účtu</a:t>
            </a:r>
            <a:r>
              <a:rPr lang="en-GB" dirty="0"/>
              <a:t>. </a:t>
            </a:r>
            <a:endParaRPr lang="cs-CZ" dirty="0"/>
          </a:p>
          <a:p>
            <a:pPr marL="0" lvl="0" indent="0" algn="l" rtl="0">
              <a:spcBef>
                <a:spcPts val="0"/>
              </a:spcBef>
              <a:spcAft>
                <a:spcPts val="0"/>
              </a:spcAft>
              <a:buNone/>
            </a:pPr>
            <a:endParaRPr lang="cs-CZ" dirty="0"/>
          </a:p>
          <a:p>
            <a:pPr marL="0" marR="0" lvl="0" indent="0" algn="l" defTabSz="914400" rtl="0" eaLnBrk="1" fontAlgn="auto" latinLnBrk="0" hangingPunct="1">
              <a:lnSpc>
                <a:spcPct val="100000"/>
              </a:lnSpc>
              <a:spcBef>
                <a:spcPts val="0"/>
              </a:spcBef>
              <a:spcAft>
                <a:spcPts val="0"/>
              </a:spcAft>
              <a:buClr>
                <a:srgbClr val="000000"/>
              </a:buClr>
              <a:buSzPts val="1400"/>
              <a:buFont typeface="Arial" panose="020B0604020202020204"/>
              <a:buNone/>
              <a:tabLst/>
              <a:defRPr/>
            </a:pP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Nominální efektivní kurz (NEER) </a:t>
            </a: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vyjadřuje se pomocí indexu a uvádí nominální zhodnocení (hodnota indexu na 100) nebo nominální znehodnocení (hodnota indexu pod 100) národní měny vůči koši vybraných měn za určité období oproti základnímu období, ve kterém byla stanovena výchozí hodnota indexu 100.</a:t>
            </a:r>
          </a:p>
          <a:p>
            <a:pPr marL="0" lvl="0" indent="0" algn="l" rtl="0">
              <a:spcBef>
                <a:spcPts val="0"/>
              </a:spcBef>
              <a:spcAft>
                <a:spcPts val="0"/>
              </a:spcAft>
              <a:buNone/>
            </a:pPr>
            <a:r>
              <a:rPr lang="en-GB" dirty="0" err="1"/>
              <a:t>Reálný</a:t>
            </a:r>
            <a:r>
              <a:rPr lang="en-GB" dirty="0"/>
              <a:t> </a:t>
            </a:r>
            <a:r>
              <a:rPr lang="en-GB" dirty="0" err="1"/>
              <a:t>efektivní</a:t>
            </a:r>
            <a:r>
              <a:rPr lang="en-GB" dirty="0"/>
              <a:t> </a:t>
            </a:r>
            <a:r>
              <a:rPr lang="en-GB" dirty="0" err="1"/>
              <a:t>kurz</a:t>
            </a:r>
            <a:r>
              <a:rPr lang="en-GB" dirty="0"/>
              <a:t> </a:t>
            </a:r>
            <a:r>
              <a:rPr lang="en-GB" dirty="0" err="1"/>
              <a:t>koruny</a:t>
            </a:r>
            <a:r>
              <a:rPr lang="en-GB" dirty="0"/>
              <a:t> (REER) je </a:t>
            </a:r>
            <a:r>
              <a:rPr lang="en-GB" dirty="0" err="1"/>
              <a:t>jedním</a:t>
            </a:r>
            <a:r>
              <a:rPr lang="en-GB" dirty="0"/>
              <a:t> z </a:t>
            </a:r>
            <a:r>
              <a:rPr lang="en-GB" dirty="0" err="1"/>
              <a:t>indikátorů</a:t>
            </a:r>
            <a:r>
              <a:rPr lang="en-GB" dirty="0"/>
              <a:t> </a:t>
            </a:r>
            <a:r>
              <a:rPr lang="en-GB" dirty="0" err="1"/>
              <a:t>vývoje</a:t>
            </a:r>
            <a:r>
              <a:rPr lang="en-GB" dirty="0"/>
              <a:t> </a:t>
            </a:r>
            <a:r>
              <a:rPr lang="en-GB" dirty="0" err="1"/>
              <a:t>mezinárodní</a:t>
            </a:r>
            <a:r>
              <a:rPr lang="en-GB" dirty="0"/>
              <a:t> </a:t>
            </a:r>
            <a:r>
              <a:rPr lang="en-GB" dirty="0" err="1"/>
              <a:t>konkurenceschopnosti</a:t>
            </a:r>
            <a:r>
              <a:rPr lang="en-GB" dirty="0"/>
              <a:t> </a:t>
            </a:r>
            <a:r>
              <a:rPr lang="en-GB" dirty="0" err="1"/>
              <a:t>země</a:t>
            </a:r>
            <a:r>
              <a:rPr lang="en-GB" dirty="0"/>
              <a:t> a </a:t>
            </a:r>
            <a:r>
              <a:rPr lang="en-GB" dirty="0" err="1"/>
              <a:t>obecně</a:t>
            </a:r>
            <a:r>
              <a:rPr lang="en-GB" dirty="0"/>
              <a:t> se </a:t>
            </a:r>
            <a:r>
              <a:rPr lang="en-GB" dirty="0" err="1"/>
              <a:t>jím</a:t>
            </a:r>
            <a:r>
              <a:rPr lang="en-GB" dirty="0"/>
              <a:t> </a:t>
            </a:r>
            <a:r>
              <a:rPr lang="en-GB" dirty="0" err="1"/>
              <a:t>rozumí</a:t>
            </a:r>
            <a:r>
              <a:rPr lang="en-GB" dirty="0"/>
              <a:t> </a:t>
            </a:r>
            <a:r>
              <a:rPr lang="en-GB" dirty="0" err="1"/>
              <a:t>různé</a:t>
            </a:r>
            <a:r>
              <a:rPr lang="en-GB" dirty="0"/>
              <a:t> </a:t>
            </a:r>
            <a:r>
              <a:rPr lang="en-GB" dirty="0" err="1"/>
              <a:t>míry</a:t>
            </a:r>
            <a:r>
              <a:rPr lang="en-GB" dirty="0"/>
              <a:t> </a:t>
            </a:r>
            <a:r>
              <a:rPr lang="en-GB" dirty="0" err="1"/>
              <a:t>relativních</a:t>
            </a:r>
            <a:r>
              <a:rPr lang="en-GB" dirty="0"/>
              <a:t> </a:t>
            </a:r>
            <a:r>
              <a:rPr lang="en-GB" dirty="0" err="1"/>
              <a:t>cen</a:t>
            </a:r>
            <a:r>
              <a:rPr lang="en-GB" dirty="0"/>
              <a:t> </a:t>
            </a:r>
            <a:r>
              <a:rPr lang="en-GB" dirty="0" err="1"/>
              <a:t>nebo</a:t>
            </a:r>
            <a:r>
              <a:rPr lang="en-GB" dirty="0"/>
              <a:t> </a:t>
            </a:r>
            <a:r>
              <a:rPr lang="en-GB" dirty="0" err="1"/>
              <a:t>nákladů</a:t>
            </a:r>
            <a:r>
              <a:rPr lang="en-GB" dirty="0"/>
              <a:t> </a:t>
            </a:r>
            <a:r>
              <a:rPr lang="en-GB" dirty="0" err="1"/>
              <a:t>vyjádřené</a:t>
            </a:r>
            <a:r>
              <a:rPr lang="en-GB" dirty="0"/>
              <a:t> v </a:t>
            </a:r>
            <a:r>
              <a:rPr lang="en-GB" dirty="0" err="1"/>
              <a:t>určité</a:t>
            </a:r>
            <a:r>
              <a:rPr lang="en-GB" dirty="0"/>
              <a:t> </a:t>
            </a:r>
            <a:r>
              <a:rPr lang="en-GB" dirty="0" err="1"/>
              <a:t>měně</a:t>
            </a:r>
            <a:r>
              <a:rPr lang="en-GB" dirty="0"/>
              <a:t>. </a:t>
            </a:r>
          </a:p>
          <a:p>
            <a:pPr marL="0" lvl="0" indent="0" algn="l" rtl="0">
              <a:spcBef>
                <a:spcPts val="0"/>
              </a:spcBef>
              <a:spcAft>
                <a:spcPts val="0"/>
              </a:spcAft>
              <a:buNone/>
            </a:pPr>
            <a:r>
              <a:rPr lang="en-GB" dirty="0"/>
              <a:t>Z </a:t>
            </a:r>
            <a:r>
              <a:rPr lang="en-GB" dirty="0" err="1"/>
              <a:t>tohoto</a:t>
            </a:r>
            <a:r>
              <a:rPr lang="en-GB" dirty="0"/>
              <a:t> </a:t>
            </a:r>
            <a:r>
              <a:rPr lang="en-GB" dirty="0" err="1"/>
              <a:t>pohledu</a:t>
            </a:r>
            <a:r>
              <a:rPr lang="en-GB" dirty="0"/>
              <a:t> index REER </a:t>
            </a:r>
            <a:r>
              <a:rPr lang="en-GB" dirty="0" err="1"/>
              <a:t>nad</a:t>
            </a:r>
            <a:r>
              <a:rPr lang="en-GB" dirty="0"/>
              <a:t> 100 </a:t>
            </a:r>
            <a:r>
              <a:rPr lang="en-GB" dirty="0" err="1"/>
              <a:t>signalizuje</a:t>
            </a:r>
            <a:r>
              <a:rPr lang="en-GB" dirty="0"/>
              <a:t> </a:t>
            </a:r>
            <a:r>
              <a:rPr lang="en-GB" dirty="0" err="1"/>
              <a:t>tendenci</a:t>
            </a:r>
            <a:r>
              <a:rPr lang="en-GB" dirty="0"/>
              <a:t> </a:t>
            </a:r>
            <a:r>
              <a:rPr lang="en-GB" dirty="0" err="1"/>
              <a:t>ke</a:t>
            </a:r>
            <a:r>
              <a:rPr lang="en-GB" dirty="0"/>
              <a:t> </a:t>
            </a:r>
            <a:r>
              <a:rPr lang="en-GB" dirty="0" err="1"/>
              <a:t>snižování</a:t>
            </a:r>
            <a:r>
              <a:rPr lang="en-GB" dirty="0"/>
              <a:t> </a:t>
            </a:r>
            <a:r>
              <a:rPr lang="en-GB" dirty="0" err="1"/>
              <a:t>konkurenceschopnosti</a:t>
            </a:r>
            <a:r>
              <a:rPr lang="en-GB" dirty="0"/>
              <a:t> </a:t>
            </a:r>
            <a:r>
              <a:rPr lang="en-GB" dirty="0" err="1"/>
              <a:t>země</a:t>
            </a:r>
            <a:r>
              <a:rPr lang="en-GB" dirty="0"/>
              <a:t> </a:t>
            </a:r>
            <a:r>
              <a:rPr lang="en-GB" dirty="0" err="1"/>
              <a:t>proti</a:t>
            </a:r>
            <a:r>
              <a:rPr lang="en-GB" dirty="0"/>
              <a:t> </a:t>
            </a:r>
            <a:r>
              <a:rPr lang="en-GB" dirty="0" err="1"/>
              <a:t>základnímu</a:t>
            </a:r>
            <a:r>
              <a:rPr lang="en-GB" dirty="0"/>
              <a:t> </a:t>
            </a:r>
            <a:r>
              <a:rPr lang="en-GB" dirty="0" err="1"/>
              <a:t>období</a:t>
            </a:r>
            <a:r>
              <a:rPr lang="en-GB" dirty="0"/>
              <a:t>, </a:t>
            </a:r>
            <a:r>
              <a:rPr lang="en-GB" dirty="0" err="1"/>
              <a:t>pokles</a:t>
            </a:r>
            <a:r>
              <a:rPr lang="en-GB" dirty="0"/>
              <a:t> </a:t>
            </a:r>
            <a:r>
              <a:rPr lang="en-GB" dirty="0" err="1"/>
              <a:t>indexu</a:t>
            </a:r>
            <a:r>
              <a:rPr lang="en-GB" dirty="0"/>
              <a:t> REER pod 100 </a:t>
            </a:r>
            <a:r>
              <a:rPr lang="en-GB" dirty="0" err="1"/>
              <a:t>znamená</a:t>
            </a:r>
            <a:r>
              <a:rPr lang="en-GB" dirty="0"/>
              <a:t> </a:t>
            </a:r>
            <a:r>
              <a:rPr lang="en-GB" dirty="0" err="1"/>
              <a:t>zvyšování</a:t>
            </a:r>
            <a:r>
              <a:rPr lang="en-GB" dirty="0"/>
              <a:t> </a:t>
            </a:r>
            <a:r>
              <a:rPr lang="en-GB" dirty="0" err="1"/>
              <a:t>konkurenceschopnosti</a:t>
            </a:r>
            <a:r>
              <a:rPr lang="en-GB" dirty="0"/>
              <a:t> </a:t>
            </a:r>
            <a:r>
              <a:rPr lang="en-GB" dirty="0" err="1"/>
              <a:t>země</a:t>
            </a:r>
            <a:r>
              <a:rPr lang="en-GB" dirty="0"/>
              <a:t> </a:t>
            </a:r>
            <a:r>
              <a:rPr lang="en-GB" dirty="0" err="1"/>
              <a:t>proti</a:t>
            </a:r>
            <a:r>
              <a:rPr lang="en-GB" dirty="0"/>
              <a:t> </a:t>
            </a:r>
            <a:r>
              <a:rPr lang="en-GB" dirty="0" err="1"/>
              <a:t>základnímu</a:t>
            </a:r>
            <a:r>
              <a:rPr lang="en-GB" dirty="0"/>
              <a:t> </a:t>
            </a:r>
            <a:r>
              <a:rPr lang="en-GB" dirty="0" err="1"/>
              <a:t>období</a:t>
            </a:r>
            <a:r>
              <a:rPr lang="en-GB" dirty="0"/>
              <a:t>.</a:t>
            </a:r>
          </a:p>
          <a:p>
            <a:pPr marL="0" lvl="0" indent="0" algn="l"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GB" dirty="0" err="1"/>
              <a:t>Základní</a:t>
            </a:r>
            <a:r>
              <a:rPr lang="en-GB" dirty="0"/>
              <a:t> </a:t>
            </a:r>
            <a:r>
              <a:rPr lang="en-GB" dirty="0" err="1"/>
              <a:t>vysvětlení</a:t>
            </a:r>
            <a:r>
              <a:rPr lang="en-GB" dirty="0"/>
              <a:t> </a:t>
            </a:r>
            <a:r>
              <a:rPr lang="en-GB" dirty="0" err="1"/>
              <a:t>provedeme</a:t>
            </a:r>
            <a:r>
              <a:rPr lang="en-GB" dirty="0"/>
              <a:t> v </a:t>
            </a:r>
            <a:r>
              <a:rPr lang="en-GB" dirty="0" err="1"/>
              <a:t>levé</a:t>
            </a:r>
            <a:r>
              <a:rPr lang="en-GB" dirty="0"/>
              <a:t> </a:t>
            </a:r>
            <a:r>
              <a:rPr lang="en-GB" dirty="0" err="1"/>
              <a:t>části</a:t>
            </a:r>
            <a:r>
              <a:rPr lang="en-GB" dirty="0"/>
              <a:t> </a:t>
            </a:r>
            <a:r>
              <a:rPr lang="en-GB" dirty="0" err="1"/>
              <a:t>grafu</a:t>
            </a:r>
            <a:r>
              <a:rPr lang="en-GB" dirty="0"/>
              <a:t> s </a:t>
            </a:r>
            <a:r>
              <a:rPr lang="en-GB" dirty="0" err="1"/>
              <a:t>vědomím</a:t>
            </a:r>
            <a:r>
              <a:rPr lang="en-GB" dirty="0"/>
              <a:t>, </a:t>
            </a:r>
            <a:r>
              <a:rPr lang="en-GB" dirty="0" err="1"/>
              <a:t>že</a:t>
            </a:r>
            <a:r>
              <a:rPr lang="en-GB" dirty="0"/>
              <a:t> </a:t>
            </a:r>
            <a:r>
              <a:rPr lang="en-GB" dirty="0" err="1"/>
              <a:t>pravá</a:t>
            </a:r>
            <a:r>
              <a:rPr lang="en-GB" dirty="0"/>
              <a:t> </a:t>
            </a:r>
            <a:r>
              <a:rPr lang="en-GB" dirty="0" err="1"/>
              <a:t>část</a:t>
            </a:r>
            <a:r>
              <a:rPr lang="en-GB" dirty="0"/>
              <a:t> </a:t>
            </a:r>
            <a:r>
              <a:rPr lang="en-GB" dirty="0" err="1"/>
              <a:t>zrcadlově</a:t>
            </a:r>
            <a:r>
              <a:rPr lang="en-GB" dirty="0"/>
              <a:t> (v </a:t>
            </a:r>
            <a:r>
              <a:rPr lang="en-GB" dirty="0" err="1"/>
              <a:t>opačném</a:t>
            </a:r>
            <a:r>
              <a:rPr lang="en-GB" dirty="0"/>
              <a:t> </a:t>
            </a:r>
            <a:r>
              <a:rPr lang="en-GB" dirty="0" err="1"/>
              <a:t>směru</a:t>
            </a:r>
            <a:r>
              <a:rPr lang="en-GB" dirty="0"/>
              <a:t>) </a:t>
            </a:r>
            <a:r>
              <a:rPr lang="en-GB" dirty="0" err="1"/>
              <a:t>odráží</a:t>
            </a:r>
            <a:r>
              <a:rPr lang="en-GB" dirty="0"/>
              <a:t> </a:t>
            </a:r>
            <a:r>
              <a:rPr lang="en-GB" dirty="0" err="1"/>
              <a:t>všechny</a:t>
            </a:r>
            <a:r>
              <a:rPr lang="en-GB" dirty="0"/>
              <a:t> </a:t>
            </a:r>
            <a:r>
              <a:rPr lang="en-GB" dirty="0" err="1"/>
              <a:t>procesy</a:t>
            </a:r>
            <a:r>
              <a:rPr lang="en-GB" dirty="0"/>
              <a:t>, o </a:t>
            </a:r>
            <a:r>
              <a:rPr lang="en-GB" dirty="0" err="1"/>
              <a:t>nichž</a:t>
            </a:r>
            <a:r>
              <a:rPr lang="en-GB" dirty="0"/>
              <a:t> </a:t>
            </a:r>
            <a:r>
              <a:rPr lang="en-GB" dirty="0" err="1"/>
              <a:t>uvažujeme</a:t>
            </a:r>
            <a:r>
              <a:rPr lang="en-GB" dirty="0"/>
              <a:t> v </a:t>
            </a:r>
            <a:r>
              <a:rPr lang="en-GB" dirty="0" err="1"/>
              <a:t>levé</a:t>
            </a:r>
            <a:r>
              <a:rPr lang="en-GB" dirty="0"/>
              <a:t> </a:t>
            </a:r>
            <a:r>
              <a:rPr lang="en-GB" dirty="0" err="1"/>
              <a:t>části</a:t>
            </a:r>
            <a:r>
              <a:rPr lang="en-GB" dirty="0"/>
              <a:t>. Tato „</a:t>
            </a:r>
            <a:r>
              <a:rPr lang="en-GB" dirty="0" err="1"/>
              <a:t>zrcadlovost</a:t>
            </a:r>
            <a:r>
              <a:rPr lang="en-GB" dirty="0"/>
              <a:t>“ </a:t>
            </a:r>
            <a:r>
              <a:rPr lang="en-GB" dirty="0" err="1"/>
              <a:t>pohledů</a:t>
            </a:r>
            <a:r>
              <a:rPr lang="en-GB" dirty="0"/>
              <a:t> </a:t>
            </a:r>
            <a:r>
              <a:rPr lang="en-GB" dirty="0" err="1"/>
              <a:t>plyne</a:t>
            </a:r>
            <a:r>
              <a:rPr lang="en-GB" dirty="0"/>
              <a:t> z </a:t>
            </a:r>
            <a:r>
              <a:rPr lang="en-GB" dirty="0" err="1"/>
              <a:t>výše</a:t>
            </a:r>
            <a:r>
              <a:rPr lang="en-GB" dirty="0"/>
              <a:t> </a:t>
            </a:r>
            <a:r>
              <a:rPr lang="en-GB" dirty="0" err="1"/>
              <a:t>uvedené</a:t>
            </a:r>
            <a:r>
              <a:rPr lang="en-GB" dirty="0"/>
              <a:t> </a:t>
            </a:r>
            <a:r>
              <a:rPr lang="en-GB" dirty="0" err="1"/>
              <a:t>dvojí</a:t>
            </a:r>
            <a:r>
              <a:rPr lang="en-GB" dirty="0"/>
              <a:t> </a:t>
            </a:r>
            <a:r>
              <a:rPr lang="en-GB" dirty="0" err="1"/>
              <a:t>možnosti</a:t>
            </a:r>
            <a:r>
              <a:rPr lang="en-GB" dirty="0"/>
              <a:t> </a:t>
            </a:r>
            <a:r>
              <a:rPr lang="en-GB" dirty="0" err="1"/>
              <a:t>pohledu</a:t>
            </a:r>
            <a:r>
              <a:rPr lang="en-GB" dirty="0"/>
              <a:t> </a:t>
            </a:r>
            <a:r>
              <a:rPr lang="en-GB" dirty="0" err="1"/>
              <a:t>na</a:t>
            </a:r>
            <a:r>
              <a:rPr lang="en-GB" dirty="0"/>
              <a:t> </a:t>
            </a:r>
            <a:r>
              <a:rPr lang="en-GB" dirty="0" err="1"/>
              <a:t>jev</a:t>
            </a:r>
            <a:r>
              <a:rPr lang="en-GB" dirty="0"/>
              <a:t>, </a:t>
            </a:r>
            <a:r>
              <a:rPr lang="en-GB" dirty="0" err="1"/>
              <a:t>kdy</a:t>
            </a:r>
            <a:r>
              <a:rPr lang="en-GB" dirty="0"/>
              <a:t> </a:t>
            </a:r>
            <a:r>
              <a:rPr lang="en-GB" dirty="0" err="1"/>
              <a:t>poptávka</a:t>
            </a:r>
            <a:r>
              <a:rPr lang="en-GB" dirty="0"/>
              <a:t> je </a:t>
            </a:r>
            <a:r>
              <a:rPr lang="en-GB" dirty="0" err="1"/>
              <a:t>zároveň</a:t>
            </a:r>
            <a:r>
              <a:rPr lang="en-GB" dirty="0"/>
              <a:t> </a:t>
            </a:r>
            <a:r>
              <a:rPr lang="en-GB" dirty="0" err="1"/>
              <a:t>nabídkou</a:t>
            </a:r>
            <a:r>
              <a:rPr lang="en-GB" dirty="0"/>
              <a:t> a </a:t>
            </a:r>
            <a:r>
              <a:rPr lang="en-GB" dirty="0" err="1"/>
              <a:t>nabídka</a:t>
            </a:r>
            <a:r>
              <a:rPr lang="en-GB" dirty="0"/>
              <a:t> </a:t>
            </a:r>
            <a:r>
              <a:rPr lang="en-GB" dirty="0" err="1"/>
              <a:t>poptávkou</a:t>
            </a:r>
            <a:r>
              <a:rPr lang="en-GB" dirty="0"/>
              <a:t>. </a:t>
            </a:r>
          </a:p>
          <a:p>
            <a:pPr marL="0" lvl="0" indent="0" algn="l" rtl="0">
              <a:spcBef>
                <a:spcPts val="0"/>
              </a:spcBef>
              <a:spcAft>
                <a:spcPts val="0"/>
              </a:spcAft>
              <a:buNone/>
            </a:pPr>
            <a:endParaRPr lang="en-GB" dirty="0"/>
          </a:p>
          <a:p>
            <a:pPr marL="0" lvl="0" indent="0" algn="l"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2"/>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2"/>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18" name="Google Shape;18;p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lang="cs-CZ"/>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rot="5400000">
            <a:off x="4732338" y="2171701"/>
            <a:ext cx="5851525" cy="20574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2"/>
          <p:cNvSpPr txBox="1">
            <a:spLocks noGrp="1"/>
          </p:cNvSpPr>
          <p:nvPr>
            <p:ph type="body" idx="1"/>
          </p:nvPr>
        </p:nvSpPr>
        <p:spPr>
          <a:xfrm rot="5400000">
            <a:off x="541338" y="190500"/>
            <a:ext cx="5851525" cy="60198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1" name="Google Shape;81;p1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lang="cs-CZ"/>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302585"/>
            <a:ext cx="956040" cy="994283"/>
          </a:xfrm>
          <a:prstGeom prst="rect">
            <a:avLst/>
          </a:prstGeom>
        </p:spPr>
      </p:pic>
      <p:sp>
        <p:nvSpPr>
          <p:cNvPr id="7" name="Nadpis 1"/>
          <p:cNvSpPr>
            <a:spLocks noGrp="1"/>
          </p:cNvSpPr>
          <p:nvPr>
            <p:ph type="title" hasCustomPrompt="1"/>
          </p:nvPr>
        </p:nvSpPr>
        <p:spPr>
          <a:xfrm>
            <a:off x="251520" y="260649"/>
            <a:ext cx="4536504" cy="676937"/>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932723"/>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630932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6309320"/>
            <a:ext cx="2895600" cy="365125"/>
          </a:xfrm>
          <a:prstGeom prst="rect">
            <a:avLst/>
          </a:prstGeom>
        </p:spPr>
        <p:txBody>
          <a:bodyPr/>
          <a:lstStyle>
            <a:lvl1pPr algn="l">
              <a:defRPr sz="800">
                <a:solidFill>
                  <a:srgbClr val="307871"/>
                </a:solidFill>
              </a:defRPr>
            </a:lvl1pPr>
          </a:lstStyle>
          <a:p>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6309320"/>
            <a:ext cx="1080120" cy="365125"/>
          </a:xfrm>
          <a:prstGeom prst="rect">
            <a:avLst/>
          </a:prstGeom>
        </p:spPr>
        <p:txBody>
          <a:bodyPr/>
          <a:lstStyle>
            <a:lvl1pPr algn="r">
              <a:defRPr/>
            </a:lvl1pPr>
          </a:lstStyle>
          <a:p>
            <a:fld id="{560808B9-4D1F-4069-9EB9-CD8802008F4E}" type="slidenum">
              <a:rPr lang="cs-CZ" smtClean="0"/>
              <a:t>‹#›</a:t>
            </a:fld>
            <a:endParaRPr lang="cs-CZ" dirty="0"/>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itulní strana">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Prázdný list">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Titulní strana">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302585"/>
            <a:ext cx="956040" cy="994283"/>
          </a:xfrm>
          <a:prstGeom prst="rect">
            <a:avLst/>
          </a:prstGeom>
        </p:spPr>
      </p:pic>
      <p:sp>
        <p:nvSpPr>
          <p:cNvPr id="7" name="Nadpis 1"/>
          <p:cNvSpPr>
            <a:spLocks noGrp="1"/>
          </p:cNvSpPr>
          <p:nvPr>
            <p:ph type="title" hasCustomPrompt="1"/>
          </p:nvPr>
        </p:nvSpPr>
        <p:spPr>
          <a:xfrm>
            <a:off x="251520" y="260649"/>
            <a:ext cx="4536504" cy="676937"/>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932723"/>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630932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6309320"/>
            <a:ext cx="2895600" cy="365125"/>
          </a:xfrm>
          <a:prstGeom prst="rect">
            <a:avLst/>
          </a:prstGeom>
        </p:spPr>
        <p:txBody>
          <a:bodyPr/>
          <a:lstStyle>
            <a:lvl1pPr algn="l">
              <a:defRPr sz="800">
                <a:solidFill>
                  <a:srgbClr val="307871"/>
                </a:solidFill>
              </a:defRPr>
            </a:lvl1pPr>
          </a:lstStyle>
          <a:p>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6309320"/>
            <a:ext cx="1080120" cy="365125"/>
          </a:xfrm>
          <a:prstGeom prst="rect">
            <a:avLst/>
          </a:prstGeom>
        </p:spPr>
        <p:txBody>
          <a:bodyPr/>
          <a:lstStyle>
            <a:lvl1pPr algn="r">
              <a:defRPr/>
            </a:lvl1pPr>
          </a:lstStyle>
          <a:p>
            <a:fld id="{560808B9-4D1F-4069-9EB9-CD8802008F4E}" type="slidenum">
              <a:rPr lang="cs-CZ" smtClean="0"/>
              <a:t>‹#›</a:t>
            </a:fld>
            <a:endParaRPr lang="cs-CZ" dirty="0"/>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_Prázdný list">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2_List - obecný">
    <p:spTree>
      <p:nvGrpSpPr>
        <p:cNvPr id="1" name=""/>
        <p:cNvGrpSpPr/>
        <p:nvPr/>
      </p:nvGrpSpPr>
      <p:grpSpPr>
        <a:xfrm>
          <a:off x="0" y="0"/>
          <a:ext cx="0" cy="0"/>
          <a:chOff x="0" y="0"/>
          <a:chExt cx="0" cy="0"/>
        </a:xfrm>
      </p:grpSpPr>
      <p:pic>
        <p:nvPicPr>
          <p:cNvPr id="3" name="Obrázek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956550" y="303213"/>
            <a:ext cx="955675" cy="993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4" name="Přímá spojnice 3"/>
          <p:cNvCxnSpPr/>
          <p:nvPr userDrawn="1"/>
        </p:nvCxnSpPr>
        <p:spPr>
          <a:xfrm>
            <a:off x="250825" y="933450"/>
            <a:ext cx="7416800"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5" name="Přímá spojnice 4"/>
          <p:cNvCxnSpPr/>
          <p:nvPr userDrawn="1"/>
        </p:nvCxnSpPr>
        <p:spPr>
          <a:xfrm>
            <a:off x="250825" y="6308725"/>
            <a:ext cx="8661400"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7" name="Nadpis 1"/>
          <p:cNvSpPr>
            <a:spLocks noGrp="1"/>
          </p:cNvSpPr>
          <p:nvPr>
            <p:ph type="title" hasCustomPrompt="1"/>
          </p:nvPr>
        </p:nvSpPr>
        <p:spPr>
          <a:xfrm>
            <a:off x="251520" y="260649"/>
            <a:ext cx="4536504" cy="676937"/>
          </a:xfrm>
          <a:prstGeom prst="rect">
            <a:avLst/>
          </a:prstGeom>
          <a:noFill/>
          <a:ln>
            <a:noFill/>
          </a:ln>
        </p:spPr>
        <p:txBody>
          <a:bodyPr anchor="t">
            <a:noAutofit/>
          </a:bodyPr>
          <a:lstStyle>
            <a:lvl1pPr algn="l">
              <a:defRPr sz="2400"/>
            </a:lvl1pPr>
          </a:lstStyle>
          <a:p>
            <a:r>
              <a:rPr lang="cs-CZ" dirty="0"/>
              <a:t>Název listu</a:t>
            </a:r>
          </a:p>
        </p:txBody>
      </p:sp>
      <p:sp>
        <p:nvSpPr>
          <p:cNvPr id="6" name="Zástupný symbol pro zápatí 18"/>
          <p:cNvSpPr>
            <a:spLocks noGrp="1"/>
          </p:cNvSpPr>
          <p:nvPr>
            <p:ph type="ftr" sz="quarter" idx="10"/>
          </p:nvPr>
        </p:nvSpPr>
        <p:spPr>
          <a:xfrm>
            <a:off x="236538" y="6308725"/>
            <a:ext cx="2895600" cy="365125"/>
          </a:xfrm>
        </p:spPr>
        <p:txBody>
          <a:bodyPr/>
          <a:lstStyle>
            <a:lvl1pPr algn="l">
              <a:defRPr sz="800" smtClean="0">
                <a:solidFill>
                  <a:srgbClr val="307871"/>
                </a:solidFill>
                <a:cs typeface="Times New Roman" panose="02020603050405020304" pitchFamily="18"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800" b="0" i="0" u="none" strike="noStrike" kern="1200" cap="none" spc="0" normalizeH="0" baseline="0" noProof="0">
                <a:ln>
                  <a:noFill/>
                </a:ln>
                <a:solidFill>
                  <a:srgbClr val="307871"/>
                </a:solidFill>
                <a:effectLst/>
                <a:uLnTx/>
                <a:uFillTx/>
                <a:latin typeface="Times New Roman" panose="02020603050405020304" pitchFamily="18" charset="0"/>
                <a:ea typeface="+mn-ea"/>
                <a:cs typeface="Times New Roman" panose="02020603050405020304" pitchFamily="18" charset="0"/>
              </a:rPr>
              <a:t>Prostor pro doplňující informace, poznámky</a:t>
            </a:r>
            <a:endParaRPr kumimoji="0" lang="cs-CZ" altLang="cs-CZ" sz="800" b="0" i="0" u="none" strike="noStrike" kern="1200" cap="none" spc="0" normalizeH="0" baseline="0" noProof="0" dirty="0">
              <a:ln>
                <a:noFill/>
              </a:ln>
              <a:solidFill>
                <a:srgbClr val="307871"/>
              </a:solidFill>
              <a:effectLst/>
              <a:uLnTx/>
              <a:uFillTx/>
              <a:latin typeface="Times New Roman" panose="02020603050405020304" pitchFamily="18" charset="0"/>
              <a:ea typeface="+mn-ea"/>
              <a:cs typeface="Times New Roman" panose="02020603050405020304" pitchFamily="18" charset="0"/>
            </a:endParaRPr>
          </a:p>
        </p:txBody>
      </p:sp>
      <p:sp>
        <p:nvSpPr>
          <p:cNvPr id="8" name="Zástupný symbol pro číslo snímku 19"/>
          <p:cNvSpPr>
            <a:spLocks noGrp="1"/>
          </p:cNvSpPr>
          <p:nvPr>
            <p:ph type="sldNum" sz="quarter" idx="11"/>
          </p:nvPr>
        </p:nvSpPr>
        <p:spPr>
          <a:xfrm>
            <a:off x="7812088" y="6308725"/>
            <a:ext cx="1081087" cy="365125"/>
          </a:xfrm>
        </p:spPr>
        <p:txBody>
          <a:bodyPr/>
          <a:lstStyle>
            <a:lvl1pPr algn="r">
              <a:defRPr smtClean="0"/>
            </a:lvl1pPr>
          </a:lstStyle>
          <a:p>
            <a:pPr marL="0" marR="0" lvl="0" indent="0" algn="r" defTabSz="914400" rtl="0" eaLnBrk="1" fontAlgn="base" latinLnBrk="0" hangingPunct="1">
              <a:lnSpc>
                <a:spcPct val="100000"/>
              </a:lnSpc>
              <a:spcBef>
                <a:spcPct val="0"/>
              </a:spcBef>
              <a:spcAft>
                <a:spcPct val="0"/>
              </a:spcAft>
              <a:buClrTx/>
              <a:buSzTx/>
              <a:buFontTx/>
              <a:buNone/>
              <a:defRPr/>
            </a:pPr>
            <a:fld id="{01937C5C-364C-408F-B0EB-BA493B53AFF1}" type="slidenum">
              <a:rPr kumimoji="0" lang="cs-CZ" sz="1200" b="0" i="0" u="none" strike="noStrike" kern="1200" cap="none" spc="0" normalizeH="0" baseline="0" noProof="0">
                <a:ln>
                  <a:noFill/>
                </a:ln>
                <a:solidFill>
                  <a:srgbClr val="898989"/>
                </a:solidFill>
                <a:effectLst/>
                <a:uLnTx/>
                <a:uFillTx/>
                <a:latin typeface="Times New Roman" panose="02020603050405020304" pitchFamily="18" charset="0"/>
                <a:ea typeface="+mn-ea"/>
                <a:cs typeface="+mn-cs"/>
              </a:rPr>
              <a:t>‹#›</a:t>
            </a:fld>
            <a:endParaRPr kumimoji="0" lang="cs-CZ" sz="1200" b="0" i="0" u="none" strike="noStrike" kern="1200" cap="none" spc="0" normalizeH="0" baseline="0" noProof="0" dirty="0">
              <a:ln>
                <a:noFill/>
              </a:ln>
              <a:solidFill>
                <a:srgbClr val="898989"/>
              </a:solidFill>
              <a:effectLst/>
              <a:uLnTx/>
              <a:uFillTx/>
              <a:latin typeface="Times New Roman" panose="02020603050405020304" pitchFamily="18" charset="0"/>
              <a:ea typeface="+mn-ea"/>
              <a:cs typeface="+mn-cs"/>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3"/>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4" name="Google Shape;24;p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lang="cs-CZ"/>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3_Titulní strana">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4"/>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dk1"/>
              </a:buClr>
              <a:buSzPts val="4000"/>
              <a:buFont typeface="Calibri" panose="020F0502020204030204"/>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4"/>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rm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30" name="Google Shape;30;p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lang="cs-CZ"/>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5"/>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6" name="Google Shape;36;p5"/>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7" name="Google Shape;37;p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lang="cs-CZ"/>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4400"/>
              <a:buFont typeface="Calibri" panose="020F0502020204030204"/>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6"/>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3" name="Google Shape;43;p6"/>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4" name="Google Shape;44;p6"/>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5" name="Google Shape;45;p6"/>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6" name="Google Shape;46;p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lang="cs-CZ"/>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lang="cs-CZ"/>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9"/>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panose="020F0502020204030204"/>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9"/>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rm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61" name="Google Shape;61;p9"/>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2" name="Google Shape;62;p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lang="cs-CZ"/>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10"/>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panose="020F0502020204030204"/>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0"/>
          <p:cNvSpPr>
            <a:spLocks noGrp="1"/>
          </p:cNvSpPr>
          <p:nvPr>
            <p:ph type="pic" idx="2"/>
          </p:nvPr>
        </p:nvSpPr>
        <p:spPr>
          <a:xfrm>
            <a:off x="1792288" y="612775"/>
            <a:ext cx="5486400" cy="4114800"/>
          </a:xfrm>
          <a:prstGeom prst="rect">
            <a:avLst/>
          </a:prstGeom>
          <a:noFill/>
          <a:ln>
            <a:noFill/>
          </a:ln>
        </p:spPr>
      </p:sp>
      <p:sp>
        <p:nvSpPr>
          <p:cNvPr id="68" name="Google Shape;68;p10"/>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9" name="Google Shape;69;p1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lang="cs-CZ"/>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1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1"/>
          <p:cNvSpPr txBox="1">
            <a:spLocks noGrp="1"/>
          </p:cNvSpPr>
          <p:nvPr>
            <p:ph type="body" idx="1"/>
          </p:nvPr>
        </p:nvSpPr>
        <p:spPr>
          <a:xfrm rot="5400000">
            <a:off x="2309019" y="-251618"/>
            <a:ext cx="4525963" cy="82296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5" name="Google Shape;75;p1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lang="cs-CZ"/>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22"/>
          <a:stretch>
            <a:fillRect/>
          </a:stretch>
        </a:blip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marR="0" lvl="0" algn="ctr" rtl="0">
              <a:spcBef>
                <a:spcPts val="0"/>
              </a:spcBef>
              <a:spcAft>
                <a:spcPts val="0"/>
              </a:spcAft>
              <a:buClr>
                <a:schemeClr val="dk1"/>
              </a:buClr>
              <a:buSzPts val="4400"/>
              <a:buFont typeface="Calibri" panose="020F0502020204030204"/>
              <a:buNone/>
              <a:defRPr sz="4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marR="0" lvl="0" indent="-431800" algn="l" rtl="0">
              <a:spcBef>
                <a:spcPts val="640"/>
              </a:spcBef>
              <a:spcAft>
                <a:spcPts val="0"/>
              </a:spcAft>
              <a:buClr>
                <a:schemeClr val="dk1"/>
              </a:buClr>
              <a:buSzPts val="3200"/>
              <a:buFont typeface="Arial" panose="020B0604020202020204"/>
              <a:buChar char="•"/>
              <a:defRPr sz="3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marL="914400" marR="0" lvl="1" indent="-406400" algn="l" rtl="0">
              <a:spcBef>
                <a:spcPts val="560"/>
              </a:spcBef>
              <a:spcAft>
                <a:spcPts val="0"/>
              </a:spcAft>
              <a:buClr>
                <a:schemeClr val="dk1"/>
              </a:buClr>
              <a:buSzPts val="2800"/>
              <a:buFont typeface="Arial" panose="020B0604020202020204"/>
              <a:buChar char="–"/>
              <a:defRPr sz="2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L="1371600" marR="0" lvl="2" indent="-381000" algn="l" rtl="0">
              <a:spcBef>
                <a:spcPts val="480"/>
              </a:spcBef>
              <a:spcAft>
                <a:spcPts val="0"/>
              </a:spcAft>
              <a:buClr>
                <a:schemeClr val="dk1"/>
              </a:buClr>
              <a:buSzPts val="2400"/>
              <a:buFont typeface="Arial" panose="020B0604020202020204"/>
              <a:buChar char="•"/>
              <a:defRPr sz="2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L="1828800" marR="0" lvl="3" indent="-355600" algn="l" rtl="0">
              <a:spcBef>
                <a:spcPts val="400"/>
              </a:spcBef>
              <a:spcAft>
                <a:spcPts val="0"/>
              </a:spcAft>
              <a:buClr>
                <a:schemeClr val="dk1"/>
              </a:buClr>
              <a:buSzPts val="2000"/>
              <a:buFont typeface="Arial" panose="020B0604020202020204"/>
              <a:buChar char="–"/>
              <a:defRPr sz="20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L="2286000" marR="0" lvl="4" indent="-355600" algn="l" rtl="0">
              <a:spcBef>
                <a:spcPts val="400"/>
              </a:spcBef>
              <a:spcAft>
                <a:spcPts val="0"/>
              </a:spcAft>
              <a:buClr>
                <a:schemeClr val="dk1"/>
              </a:buClr>
              <a:buSzPts val="2000"/>
              <a:buFont typeface="Arial" panose="020B0604020202020204"/>
              <a:buChar char="»"/>
              <a:defRPr sz="20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L="2743200" marR="0" lvl="5" indent="-355600" algn="l" rtl="0">
              <a:spcBef>
                <a:spcPts val="400"/>
              </a:spcBef>
              <a:spcAft>
                <a:spcPts val="0"/>
              </a:spcAft>
              <a:buClr>
                <a:schemeClr val="dk1"/>
              </a:buClr>
              <a:buSzPts val="2000"/>
              <a:buFont typeface="Arial" panose="020B0604020202020204"/>
              <a:buChar char="•"/>
              <a:defRPr sz="20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L="3200400" marR="0" lvl="6" indent="-355600" algn="l" rtl="0">
              <a:spcBef>
                <a:spcPts val="400"/>
              </a:spcBef>
              <a:spcAft>
                <a:spcPts val="0"/>
              </a:spcAft>
              <a:buClr>
                <a:schemeClr val="dk1"/>
              </a:buClr>
              <a:buSzPts val="2000"/>
              <a:buFont typeface="Arial" panose="020B0604020202020204"/>
              <a:buChar char="•"/>
              <a:defRPr sz="20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L="3657600" marR="0" lvl="7" indent="-355600" algn="l" rtl="0">
              <a:spcBef>
                <a:spcPts val="400"/>
              </a:spcBef>
              <a:spcAft>
                <a:spcPts val="0"/>
              </a:spcAft>
              <a:buClr>
                <a:schemeClr val="dk1"/>
              </a:buClr>
              <a:buSzPts val="2000"/>
              <a:buFont typeface="Arial" panose="020B0604020202020204"/>
              <a:buChar char="•"/>
              <a:defRPr sz="20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L="4114800" marR="0" lvl="8" indent="-355600" algn="l" rtl="0">
              <a:spcBef>
                <a:spcPts val="400"/>
              </a:spcBef>
              <a:spcAft>
                <a:spcPts val="0"/>
              </a:spcAft>
              <a:buClr>
                <a:schemeClr val="dk1"/>
              </a:buClr>
              <a:buSzPts val="2000"/>
              <a:buFont typeface="Arial" panose="020B0604020202020204"/>
              <a:buChar char="•"/>
              <a:defRPr sz="20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a:endParaRPr/>
          </a:p>
        </p:txBody>
      </p:sp>
      <p:sp>
        <p:nvSpPr>
          <p:cNvPr id="12" name="Google Shape;12;p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1pPr>
            <a:lvl2pPr marR="0" lvl="1"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a:endParaRPr/>
          </a:p>
        </p:txBody>
      </p:sp>
      <p:sp>
        <p:nvSpPr>
          <p:cNvPr id="13" name="Google Shape;13;p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1pPr>
            <a:lvl2pPr marR="0" lvl="1"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a:endParaRPr/>
          </a:p>
        </p:txBody>
      </p:sp>
      <p:sp>
        <p:nvSpPr>
          <p:cNvPr id="14" name="Google Shape;14;p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1pPr>
            <a:lvl2pPr marL="0" marR="0" lvl="1" indent="0" algn="r" rtl="0">
              <a:spcBef>
                <a:spcPts val="0"/>
              </a:spcBef>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2pPr>
            <a:lvl3pPr marL="0" marR="0" lvl="2" indent="0" algn="r" rtl="0">
              <a:spcBef>
                <a:spcPts val="0"/>
              </a:spcBef>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3pPr>
            <a:lvl4pPr marL="0" marR="0" lvl="3" indent="0" algn="r" rtl="0">
              <a:spcBef>
                <a:spcPts val="0"/>
              </a:spcBef>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4pPr>
            <a:lvl5pPr marL="0" marR="0" lvl="4" indent="0" algn="r" rtl="0">
              <a:spcBef>
                <a:spcPts val="0"/>
              </a:spcBef>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5pPr>
            <a:lvl6pPr marL="0" marR="0" lvl="5" indent="0" algn="r" rtl="0">
              <a:spcBef>
                <a:spcPts val="0"/>
              </a:spcBef>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6pPr>
            <a:lvl7pPr marL="0" marR="0" lvl="6" indent="0" algn="r" rtl="0">
              <a:spcBef>
                <a:spcPts val="0"/>
              </a:spcBef>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7pPr>
            <a:lvl8pPr marL="0" marR="0" lvl="7" indent="0" algn="r" rtl="0">
              <a:spcBef>
                <a:spcPts val="0"/>
              </a:spcBef>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8pPr>
            <a:lvl9pPr marL="0" marR="0" lvl="8" indent="0" algn="r" rtl="0">
              <a:spcBef>
                <a:spcPts val="0"/>
              </a:spcBef>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9pPr>
          </a:lstStyle>
          <a:p>
            <a:pPr marL="0" lvl="0" indent="0" algn="r" rtl="0">
              <a:spcBef>
                <a:spcPts val="0"/>
              </a:spcBef>
              <a:spcAft>
                <a:spcPts val="0"/>
              </a:spcAft>
              <a:buNone/>
            </a:pPr>
            <a:fld id="{00000000-1234-1234-1234-123412341234}" type="slidenum">
              <a:rPr lang="cs-CZ"/>
              <a:t>‹#›</a:t>
            </a:fld>
            <a:endParaRPr lang="cs-CZ"/>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Lst>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2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stretch>
            <a:fillRect/>
          </a:stretch>
        </a:blipFill>
        <a:effectLst/>
      </p:bgPr>
    </p:bg>
    <p:spTree>
      <p:nvGrpSpPr>
        <p:cNvPr id="1" name="Shape 88"/>
        <p:cNvGrpSpPr/>
        <p:nvPr/>
      </p:nvGrpSpPr>
      <p:grpSpPr>
        <a:xfrm>
          <a:off x="0" y="0"/>
          <a:ext cx="0" cy="0"/>
          <a:chOff x="0" y="0"/>
          <a:chExt cx="0" cy="0"/>
        </a:xfrm>
      </p:grpSpPr>
      <p:sp>
        <p:nvSpPr>
          <p:cNvPr id="89" name="Google Shape;89;p13"/>
          <p:cNvSpPr txBox="1">
            <a:spLocks noGrp="1"/>
          </p:cNvSpPr>
          <p:nvPr>
            <p:ph type="ctrTitle"/>
          </p:nvPr>
        </p:nvSpPr>
        <p:spPr>
          <a:xfrm>
            <a:off x="289825" y="1703718"/>
            <a:ext cx="8704800" cy="3901282"/>
          </a:xfrm>
          <a:prstGeom prst="rect">
            <a:avLst/>
          </a:prstGeom>
          <a:noFill/>
          <a:ln>
            <a:noFill/>
          </a:ln>
        </p:spPr>
        <p:txBody>
          <a:bodyPr spcFirstLastPara="1" wrap="square" lIns="0" tIns="0" rIns="0" bIns="0" anchor="t" anchorCtr="0">
            <a:noAutofit/>
          </a:bodyPr>
          <a:lstStyle/>
          <a:p>
            <a:pPr lvl="0">
              <a:lnSpc>
                <a:spcPct val="150000"/>
              </a:lnSpc>
              <a:buClr>
                <a:srgbClr val="D10202"/>
              </a:buClr>
              <a:buSzPts val="4400"/>
            </a:pPr>
            <a:r>
              <a:rPr lang="cs-CZ" b="1" dirty="0">
                <a:solidFill>
                  <a:srgbClr val="D10202"/>
                </a:solidFill>
              </a:rPr>
              <a:t>Makroekonomie</a:t>
            </a:r>
            <a:br>
              <a:rPr lang="cs-CZ" b="1" dirty="0">
                <a:solidFill>
                  <a:srgbClr val="D10202"/>
                </a:solidFill>
              </a:rPr>
            </a:br>
            <a:r>
              <a:rPr lang="cs-CZ" b="1" dirty="0">
                <a:solidFill>
                  <a:srgbClr val="D10202"/>
                </a:solidFill>
              </a:rPr>
              <a:t>Měnový kurz, mezinárodní obchod</a:t>
            </a:r>
            <a:br>
              <a:rPr lang="cs-CZ" b="1" dirty="0">
                <a:solidFill>
                  <a:srgbClr val="D10202"/>
                </a:solidFill>
              </a:rPr>
            </a:br>
            <a:r>
              <a:rPr lang="cs-CZ" b="1" dirty="0">
                <a:solidFill>
                  <a:srgbClr val="D10202"/>
                </a:solidFill>
              </a:rPr>
              <a:t> a směna</a:t>
            </a:r>
            <a:br>
              <a:rPr lang="cs-CZ" b="1" i="1" dirty="0">
                <a:solidFill>
                  <a:srgbClr val="D10202"/>
                </a:solidFill>
              </a:rPr>
            </a:br>
            <a:r>
              <a:rPr lang="cs-CZ" b="1" dirty="0">
                <a:solidFill>
                  <a:srgbClr val="D10202"/>
                </a:solidFill>
              </a:rPr>
              <a:t>XMAK</a:t>
            </a:r>
            <a:endParaRPr b="1" dirty="0"/>
          </a:p>
        </p:txBody>
      </p:sp>
      <p:sp>
        <p:nvSpPr>
          <p:cNvPr id="91" name="Google Shape;91;p13" descr="Výsledek obrázku pro ikea logo"/>
          <p:cNvSpPr/>
          <p:nvPr/>
        </p:nvSpPr>
        <p:spPr>
          <a:xfrm>
            <a:off x="4419599" y="1703717"/>
            <a:ext cx="1877683" cy="1877683"/>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panose="020F0502020204030204"/>
              <a:ea typeface="Calibri" panose="020F0502020204030204"/>
              <a:cs typeface="Calibri" panose="020F0502020204030204"/>
              <a:sym typeface="Calibri" panose="020F0502020204030204"/>
            </a:endParaRPr>
          </a:p>
        </p:txBody>
      </p:sp>
      <p:sp>
        <p:nvSpPr>
          <p:cNvPr id="92" name="Google Shape;92;p13"/>
          <p:cNvSpPr txBox="1"/>
          <p:nvPr/>
        </p:nvSpPr>
        <p:spPr>
          <a:xfrm>
            <a:off x="4800942" y="5604868"/>
            <a:ext cx="3878824" cy="725593"/>
          </a:xfrm>
          <a:prstGeom prst="rect">
            <a:avLst/>
          </a:prstGeom>
          <a:noFill/>
          <a:ln>
            <a:noFill/>
          </a:ln>
        </p:spPr>
        <p:txBody>
          <a:bodyPr spcFirstLastPara="1" wrap="square" lIns="0" tIns="0" rIns="0" bIns="0" anchor="t" anchorCtr="0">
            <a:normAutofit/>
          </a:bodyPr>
          <a:lstStyle/>
          <a:p>
            <a:pPr marL="0" marR="0" lvl="0" indent="0" algn="r" rtl="0">
              <a:spcBef>
                <a:spcPts val="0"/>
              </a:spcBef>
              <a:spcAft>
                <a:spcPts val="0"/>
              </a:spcAft>
              <a:buClr>
                <a:schemeClr val="dk1"/>
              </a:buClr>
              <a:buSzPts val="1800"/>
              <a:buFont typeface="Calibri" panose="020F0502020204030204"/>
              <a:buNone/>
            </a:pPr>
            <a:r>
              <a:rPr lang="cs-CZ" sz="1800" b="1" u="none" dirty="0">
                <a:solidFill>
                  <a:schemeClr val="dk1"/>
                </a:solidFill>
                <a:latin typeface="Calibri" panose="020F0502020204030204"/>
                <a:ea typeface="Calibri" panose="020F0502020204030204"/>
                <a:cs typeface="Calibri" panose="020F0502020204030204"/>
                <a:sym typeface="Calibri" panose="020F0502020204030204"/>
              </a:rPr>
              <a:t>24. 04. 2023</a:t>
            </a:r>
          </a:p>
          <a:p>
            <a:pPr marL="0" marR="0" lvl="0" indent="0" algn="r" rtl="0">
              <a:spcBef>
                <a:spcPts val="0"/>
              </a:spcBef>
              <a:spcAft>
                <a:spcPts val="0"/>
              </a:spcAft>
              <a:buClr>
                <a:schemeClr val="dk1"/>
              </a:buClr>
              <a:buSzPts val="1800"/>
              <a:buFont typeface="Calibri" panose="020F0502020204030204"/>
              <a:buNone/>
            </a:pPr>
            <a:r>
              <a:rPr lang="cs-CZ" sz="1800" b="1" u="none" dirty="0">
                <a:solidFill>
                  <a:schemeClr val="dk1"/>
                </a:solidFill>
                <a:latin typeface="Calibri" panose="020F0502020204030204"/>
                <a:ea typeface="Calibri" panose="020F0502020204030204"/>
                <a:cs typeface="Calibri" panose="020F0502020204030204"/>
                <a:sym typeface="Calibri" panose="020F0502020204030204"/>
              </a:rPr>
              <a:t>Olomouc</a:t>
            </a:r>
            <a:endParaRPr dirty="0"/>
          </a:p>
          <a:p>
            <a:pPr marL="0" marR="0" lvl="0" indent="0" algn="l" rtl="0">
              <a:spcBef>
                <a:spcPts val="0"/>
              </a:spcBef>
              <a:spcAft>
                <a:spcPts val="0"/>
              </a:spcAft>
              <a:buClr>
                <a:schemeClr val="dk1"/>
              </a:buClr>
              <a:buSzPts val="1600"/>
              <a:buFont typeface="Calibri" panose="020F0502020204030204"/>
              <a:buNone/>
            </a:pPr>
            <a:endParaRPr sz="1600" b="0" u="none" dirty="0">
              <a:solidFill>
                <a:schemeClr val="dk1"/>
              </a:solidFill>
              <a:latin typeface="Calibri" panose="020F0502020204030204"/>
              <a:ea typeface="Calibri" panose="020F0502020204030204"/>
              <a:cs typeface="Calibri" panose="020F0502020204030204"/>
              <a:sym typeface="Calibri" panose="020F0502020204030204"/>
            </a:endParaRPr>
          </a:p>
        </p:txBody>
      </p:sp>
      <p:sp>
        <p:nvSpPr>
          <p:cNvPr id="2" name="Google Shape;90;p13"/>
          <p:cNvSpPr txBox="1"/>
          <p:nvPr/>
        </p:nvSpPr>
        <p:spPr>
          <a:xfrm>
            <a:off x="464234" y="5884219"/>
            <a:ext cx="4894206" cy="534096"/>
          </a:xfrm>
          <a:prstGeom prst="rect">
            <a:avLst/>
          </a:prstGeom>
          <a:noFill/>
          <a:ln>
            <a:noFill/>
          </a:ln>
        </p:spPr>
        <p:txBody>
          <a:bodyPr spcFirstLastPara="1" wrap="square" lIns="0" tIns="0" rIns="0" bIns="0" anchor="t" anchorCtr="0">
            <a:normAutofit/>
          </a:bodyPr>
          <a:lstStyle/>
          <a:p>
            <a:pPr marL="0" marR="0" lvl="0" indent="0" algn="l" rtl="0">
              <a:spcBef>
                <a:spcPts val="0"/>
              </a:spcBef>
              <a:spcAft>
                <a:spcPts val="0"/>
              </a:spcAft>
              <a:buClr>
                <a:schemeClr val="dk1"/>
              </a:buClr>
              <a:buSzPts val="1800"/>
              <a:buFont typeface="Calibri" panose="020F0502020204030204"/>
              <a:buNone/>
            </a:pPr>
            <a:r>
              <a:rPr lang="cs-CZ" sz="1800" b="1" dirty="0">
                <a:solidFill>
                  <a:schemeClr val="dk1"/>
                </a:solidFill>
                <a:latin typeface="Calibri" panose="020F0502020204030204"/>
                <a:ea typeface="Calibri" panose="020F0502020204030204"/>
                <a:cs typeface="Calibri" panose="020F0502020204030204"/>
                <a:sym typeface="Calibri" panose="020F0502020204030204"/>
              </a:rPr>
              <a:t>Autor: doc. Ing. Magdaléna Drastichová, Ph.D.</a:t>
            </a:r>
            <a:endParaRPr sz="1800" dirty="0"/>
          </a:p>
          <a:p>
            <a:pPr marL="0" marR="0" lvl="0" indent="0" algn="l" rtl="0">
              <a:spcBef>
                <a:spcPts val="0"/>
              </a:spcBef>
              <a:spcAft>
                <a:spcPts val="0"/>
              </a:spcAft>
              <a:buClr>
                <a:schemeClr val="dk1"/>
              </a:buClr>
              <a:buSzPts val="1600"/>
              <a:buFont typeface="Calibri" panose="020F0502020204030204"/>
              <a:buNone/>
            </a:pPr>
            <a:endParaRPr sz="1800" b="0" i="0" u="none" strike="noStrike" cap="none" dirty="0">
              <a:solidFill>
                <a:schemeClr val="dk1"/>
              </a:solidFill>
              <a:latin typeface="Calibri" panose="020F0502020204030204"/>
              <a:ea typeface="Calibri" panose="020F0502020204030204"/>
              <a:cs typeface="Calibri" panose="020F0502020204030204"/>
              <a:sym typeface="Calibri" panose="020F0502020204030204"/>
            </a:endParaRPr>
          </a:p>
          <a:p>
            <a:pPr marL="0" marR="0" lvl="0" indent="0" algn="l" rtl="0">
              <a:spcBef>
                <a:spcPts val="0"/>
              </a:spcBef>
              <a:spcAft>
                <a:spcPts val="0"/>
              </a:spcAft>
              <a:buClr>
                <a:schemeClr val="dk1"/>
              </a:buClr>
              <a:buSzPts val="1800"/>
              <a:buFont typeface="Calibri" panose="020F0502020204030204"/>
              <a:buNone/>
            </a:pPr>
            <a:endParaRPr lang="cs-CZ" sz="1800" b="1" i="0" u="none" strike="noStrike" cap="none">
              <a:solidFill>
                <a:schemeClr val="dk1"/>
              </a:solidFill>
              <a:latin typeface="Calibri" panose="020F0502020204030204"/>
              <a:ea typeface="Calibri" panose="020F0502020204030204"/>
              <a:cs typeface="Calibri" panose="020F0502020204030204"/>
              <a:sym typeface="Calibri" panose="020F0502020204030204"/>
            </a:endParaRPr>
          </a:p>
          <a:p>
            <a:pPr marL="0" marR="0" lvl="0" indent="0" algn="l" rtl="0">
              <a:spcBef>
                <a:spcPts val="0"/>
              </a:spcBef>
              <a:spcAft>
                <a:spcPts val="0"/>
              </a:spcAft>
              <a:buClr>
                <a:schemeClr val="dk1"/>
              </a:buClr>
              <a:buSzPts val="1600"/>
              <a:buFont typeface="Calibri" panose="020F0502020204030204"/>
              <a:buNone/>
            </a:pPr>
            <a:endParaRPr sz="1600" b="0" i="0" u="none" strike="noStrike" cap="none">
              <a:solidFill>
                <a:schemeClr val="dk1"/>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200" b="1" dirty="0"/>
              <a:t>Bilaterální vs. efektivní měnový kurz</a:t>
            </a:r>
            <a:endParaRPr lang="cs-CZ" sz="3200"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10/29</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pic>
        <p:nvPicPr>
          <p:cNvPr id="4" name="Picture 3">
            <a:extLst>
              <a:ext uri="{FF2B5EF4-FFF2-40B4-BE49-F238E27FC236}">
                <a16:creationId xmlns:a16="http://schemas.microsoft.com/office/drawing/2014/main" id="{C8DF5ABE-76D6-A576-20A8-B42EDB5C55FB}"/>
              </a:ext>
            </a:extLst>
          </p:cNvPr>
          <p:cNvPicPr>
            <a:picLocks noChangeAspect="1"/>
          </p:cNvPicPr>
          <p:nvPr/>
        </p:nvPicPr>
        <p:blipFill>
          <a:blip r:embed="rId3"/>
          <a:stretch>
            <a:fillRect/>
          </a:stretch>
        </p:blipFill>
        <p:spPr>
          <a:xfrm>
            <a:off x="300625" y="2958034"/>
            <a:ext cx="8542750" cy="3520880"/>
          </a:xfrm>
          <a:prstGeom prst="rect">
            <a:avLst/>
          </a:prstGeom>
        </p:spPr>
      </p:pic>
      <p:sp>
        <p:nvSpPr>
          <p:cNvPr id="6" name="TextBox 5">
            <a:extLst>
              <a:ext uri="{FF2B5EF4-FFF2-40B4-BE49-F238E27FC236}">
                <a16:creationId xmlns:a16="http://schemas.microsoft.com/office/drawing/2014/main" id="{4165B367-7C2B-23C2-CD8F-BE704A132C2E}"/>
              </a:ext>
            </a:extLst>
          </p:cNvPr>
          <p:cNvSpPr txBox="1"/>
          <p:nvPr/>
        </p:nvSpPr>
        <p:spPr>
          <a:xfrm>
            <a:off x="300624" y="1378050"/>
            <a:ext cx="8655485" cy="1477328"/>
          </a:xfrm>
          <a:prstGeom prst="rect">
            <a:avLst/>
          </a:prstGeom>
          <a:noFill/>
        </p:spPr>
        <p:txBody>
          <a:bodyPr wrap="square">
            <a:spAutoFit/>
          </a:bodyPr>
          <a:lstStyle/>
          <a:p>
            <a:pPr lvl="0" indent="-457200" algn="just" fontAlgn="base">
              <a:spcBef>
                <a:spcPct val="20000"/>
              </a:spcBef>
              <a:spcAft>
                <a:spcPct val="0"/>
              </a:spcAft>
              <a:buClrTx/>
              <a:buSzPct val="80000"/>
              <a:buFont typeface="+mj-lt"/>
              <a:buAutoNum type="romanUcPeriod" startAt="2"/>
              <a:defRPr/>
            </a:pPr>
            <a:r>
              <a:rPr lang="cs-CZ" altLang="cs-CZ" sz="1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Křivka nabídky EUR (SEUR) </a:t>
            </a:r>
            <a:r>
              <a:rPr lang="cs-CZ" altLang="cs-CZ" sz="1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rostoucí charakter – když korunová cena eura roste, evropské subjekty nabízejí českým více EUR a naopak; relativně vysoká hodnota EUR – země EU nakupují pravděpodobně hodně českého zboží, které bude pro ně relativně levné, nabízejí na měnovém trhu více EUR, aby mohli nakoupit CZK k nákupu tohoto zboží.</a:t>
            </a: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Line 3"/>
          <p:cNvSpPr>
            <a:spLocks noChangeShapeType="1"/>
          </p:cNvSpPr>
          <p:nvPr/>
        </p:nvSpPr>
        <p:spPr bwMode="auto">
          <a:xfrm>
            <a:off x="685800" y="3429000"/>
            <a:ext cx="0" cy="2590800"/>
          </a:xfrm>
          <a:prstGeom prst="line">
            <a:avLst/>
          </a:prstGeom>
          <a:noFill/>
          <a:ln w="44450">
            <a:solidFill>
              <a:schemeClr val="tx1"/>
            </a:solidFill>
            <a:round/>
          </a:ln>
          <a:extLst>
            <a:ext uri="{909E8E84-426E-40DD-AFC4-6F175D3DCCD1}">
              <a14:hiddenFill xmlns:a14="http://schemas.microsoft.com/office/drawing/2010/main">
                <a:noFill/>
              </a14:hiddenFill>
            </a:ext>
          </a:extLst>
        </p:spPr>
        <p:txBody>
          <a:bodyPr lIns="90000" tIns="46800" rIns="90000" bIns="46800">
            <a:spAutoFit/>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1508" name="Line 4"/>
          <p:cNvSpPr>
            <a:spLocks noChangeShapeType="1"/>
          </p:cNvSpPr>
          <p:nvPr/>
        </p:nvSpPr>
        <p:spPr bwMode="auto">
          <a:xfrm>
            <a:off x="685800" y="6019800"/>
            <a:ext cx="3124200" cy="0"/>
          </a:xfrm>
          <a:prstGeom prst="line">
            <a:avLst/>
          </a:prstGeom>
          <a:noFill/>
          <a:ln w="44450">
            <a:solidFill>
              <a:schemeClr val="tx1"/>
            </a:solidFill>
            <a:round/>
          </a:ln>
          <a:extLst>
            <a:ext uri="{909E8E84-426E-40DD-AFC4-6F175D3DCCD1}">
              <a14:hiddenFill xmlns:a14="http://schemas.microsoft.com/office/drawing/2010/main">
                <a:noFill/>
              </a14:hiddenFill>
            </a:ext>
          </a:extLst>
        </p:spPr>
        <p:txBody>
          <a:bodyPr lIns="90000" tIns="46800" rIns="90000" bIns="46800">
            <a:spAutoFit/>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1509" name="Line 5"/>
          <p:cNvSpPr>
            <a:spLocks noChangeShapeType="1"/>
          </p:cNvSpPr>
          <p:nvPr/>
        </p:nvSpPr>
        <p:spPr bwMode="auto">
          <a:xfrm>
            <a:off x="4800600" y="3429000"/>
            <a:ext cx="0" cy="2590800"/>
          </a:xfrm>
          <a:prstGeom prst="line">
            <a:avLst/>
          </a:prstGeom>
          <a:noFill/>
          <a:ln w="44450">
            <a:solidFill>
              <a:schemeClr val="tx1"/>
            </a:solidFill>
            <a:round/>
          </a:ln>
          <a:extLst>
            <a:ext uri="{909E8E84-426E-40DD-AFC4-6F175D3DCCD1}">
              <a14:hiddenFill xmlns:a14="http://schemas.microsoft.com/office/drawing/2010/main">
                <a:noFill/>
              </a14:hiddenFill>
            </a:ext>
          </a:extLst>
        </p:spPr>
        <p:txBody>
          <a:bodyPr lIns="90000" tIns="46800" rIns="90000" bIns="46800">
            <a:spAutoFit/>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1510" name="Line 6"/>
          <p:cNvSpPr>
            <a:spLocks noChangeShapeType="1"/>
          </p:cNvSpPr>
          <p:nvPr/>
        </p:nvSpPr>
        <p:spPr bwMode="auto">
          <a:xfrm>
            <a:off x="4800600" y="6019800"/>
            <a:ext cx="3657600" cy="0"/>
          </a:xfrm>
          <a:prstGeom prst="line">
            <a:avLst/>
          </a:prstGeom>
          <a:noFill/>
          <a:ln w="44450">
            <a:solidFill>
              <a:schemeClr val="tx1"/>
            </a:solidFill>
            <a:round/>
          </a:ln>
          <a:extLst>
            <a:ext uri="{909E8E84-426E-40DD-AFC4-6F175D3DCCD1}">
              <a14:hiddenFill xmlns:a14="http://schemas.microsoft.com/office/drawing/2010/main">
                <a:noFill/>
              </a14:hiddenFill>
            </a:ext>
          </a:extLst>
        </p:spPr>
        <p:txBody>
          <a:bodyPr lIns="90000" tIns="46800" rIns="90000" bIns="46800">
            <a:spAutoFit/>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7414" name="Text Box 7"/>
          <p:cNvSpPr txBox="1">
            <a:spLocks noChangeArrowheads="1"/>
          </p:cNvSpPr>
          <p:nvPr/>
        </p:nvSpPr>
        <p:spPr bwMode="auto">
          <a:xfrm>
            <a:off x="0" y="2971800"/>
            <a:ext cx="685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cs-CZ" alt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1512" name="Text Box 8"/>
          <p:cNvSpPr txBox="1">
            <a:spLocks noChangeArrowheads="1"/>
          </p:cNvSpPr>
          <p:nvPr/>
        </p:nvSpPr>
        <p:spPr bwMode="auto">
          <a:xfrm>
            <a:off x="0" y="2924175"/>
            <a:ext cx="18002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20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?Kč/EUR</a:t>
            </a:r>
          </a:p>
        </p:txBody>
      </p:sp>
      <p:sp>
        <p:nvSpPr>
          <p:cNvPr id="21513" name="Text Box 9"/>
          <p:cNvSpPr txBox="1">
            <a:spLocks noChangeArrowheads="1"/>
          </p:cNvSpPr>
          <p:nvPr/>
        </p:nvSpPr>
        <p:spPr bwMode="auto">
          <a:xfrm>
            <a:off x="2484438" y="6021388"/>
            <a:ext cx="215106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20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Množství EUR</a:t>
            </a:r>
          </a:p>
        </p:txBody>
      </p:sp>
      <p:sp>
        <p:nvSpPr>
          <p:cNvPr id="21515" name="Text Box 11"/>
          <p:cNvSpPr txBox="1">
            <a:spLocks noChangeArrowheads="1"/>
          </p:cNvSpPr>
          <p:nvPr/>
        </p:nvSpPr>
        <p:spPr bwMode="auto">
          <a:xfrm>
            <a:off x="6948488" y="6019800"/>
            <a:ext cx="189071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20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Množství korun</a:t>
            </a:r>
          </a:p>
        </p:txBody>
      </p:sp>
      <p:sp>
        <p:nvSpPr>
          <p:cNvPr id="21516" name="Line 12"/>
          <p:cNvSpPr>
            <a:spLocks noChangeShapeType="1"/>
          </p:cNvSpPr>
          <p:nvPr/>
        </p:nvSpPr>
        <p:spPr bwMode="auto">
          <a:xfrm flipV="1">
            <a:off x="1547813" y="3716338"/>
            <a:ext cx="1800225" cy="1944687"/>
          </a:xfrm>
          <a:prstGeom prst="line">
            <a:avLst/>
          </a:prstGeom>
          <a:noFill/>
          <a:ln w="50800">
            <a:solidFill>
              <a:srgbClr val="800000"/>
            </a:solidFill>
            <a:round/>
          </a:ln>
          <a:extLst>
            <a:ext uri="{909E8E84-426E-40DD-AFC4-6F175D3DCCD1}">
              <a14:hiddenFill xmlns:a14="http://schemas.microsoft.com/office/drawing/2010/main">
                <a:noFill/>
              </a14:hiddenFill>
            </a:ext>
          </a:extLst>
        </p:spPr>
        <p:txBody>
          <a:bodyPr lIns="90000" tIns="46800" rIns="90000" bIns="46800">
            <a:spAutoFit/>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1517" name="Text Box 13"/>
          <p:cNvSpPr txBox="1">
            <a:spLocks noChangeArrowheads="1"/>
          </p:cNvSpPr>
          <p:nvPr/>
        </p:nvSpPr>
        <p:spPr bwMode="auto">
          <a:xfrm>
            <a:off x="2987675" y="3213100"/>
            <a:ext cx="83820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2400" b="1" i="0" u="none" strike="noStrike" kern="1200" cap="none" spc="0" normalizeH="0" baseline="0" noProof="0">
                <a:ln>
                  <a:noFill/>
                </a:ln>
                <a:solidFill>
                  <a:srgbClr val="A50021"/>
                </a:solidFill>
                <a:effectLst/>
                <a:uLnTx/>
                <a:uFillTx/>
                <a:latin typeface="Times New Roman" panose="02020603050405020304" pitchFamily="18" charset="0"/>
                <a:ea typeface="+mn-ea"/>
                <a:cs typeface="+mn-cs"/>
              </a:rPr>
              <a:t>S</a:t>
            </a:r>
            <a:r>
              <a:rPr kumimoji="0" lang="cs-CZ" altLang="cs-CZ" sz="2400" b="1" i="0" u="none" strike="noStrike" kern="1200" cap="none" spc="0" normalizeH="0" baseline="-25000" noProof="0">
                <a:ln>
                  <a:noFill/>
                </a:ln>
                <a:solidFill>
                  <a:srgbClr val="A50021"/>
                </a:solidFill>
                <a:effectLst/>
                <a:uLnTx/>
                <a:uFillTx/>
                <a:latin typeface="Times New Roman" panose="02020603050405020304" pitchFamily="18" charset="0"/>
                <a:ea typeface="+mn-ea"/>
                <a:cs typeface="+mn-cs"/>
              </a:rPr>
              <a:t>EUR</a:t>
            </a:r>
          </a:p>
        </p:txBody>
      </p:sp>
      <p:sp>
        <p:nvSpPr>
          <p:cNvPr id="21519" name="Line 15"/>
          <p:cNvSpPr>
            <a:spLocks noChangeShapeType="1"/>
          </p:cNvSpPr>
          <p:nvPr/>
        </p:nvSpPr>
        <p:spPr bwMode="auto">
          <a:xfrm>
            <a:off x="1219200" y="4114800"/>
            <a:ext cx="1828800" cy="1295400"/>
          </a:xfrm>
          <a:prstGeom prst="line">
            <a:avLst/>
          </a:prstGeom>
          <a:noFill/>
          <a:ln w="50800">
            <a:solidFill>
              <a:srgbClr val="800000"/>
            </a:solidFill>
            <a:round/>
          </a:ln>
          <a:extLst>
            <a:ext uri="{909E8E84-426E-40DD-AFC4-6F175D3DCCD1}">
              <a14:hiddenFill xmlns:a14="http://schemas.microsoft.com/office/drawing/2010/main">
                <a:noFill/>
              </a14:hiddenFill>
            </a:ext>
          </a:extLst>
        </p:spPr>
        <p:txBody>
          <a:bodyPr lIns="90000" tIns="46800" rIns="90000" bIns="46800">
            <a:spAutoFit/>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1522" name="Text Box 18"/>
          <p:cNvSpPr txBox="1">
            <a:spLocks noChangeArrowheads="1"/>
          </p:cNvSpPr>
          <p:nvPr/>
        </p:nvSpPr>
        <p:spPr bwMode="auto">
          <a:xfrm>
            <a:off x="2971800" y="5181600"/>
            <a:ext cx="83820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2400" b="1" i="0" u="none" strike="noStrike" kern="1200" cap="none" spc="0" normalizeH="0" baseline="0" noProof="0">
                <a:ln>
                  <a:noFill/>
                </a:ln>
                <a:solidFill>
                  <a:srgbClr val="A50021"/>
                </a:solidFill>
                <a:effectLst/>
                <a:uLnTx/>
                <a:uFillTx/>
                <a:latin typeface="Times New Roman" panose="02020603050405020304" pitchFamily="18" charset="0"/>
                <a:ea typeface="+mn-ea"/>
                <a:cs typeface="+mn-cs"/>
              </a:rPr>
              <a:t>D</a:t>
            </a:r>
            <a:r>
              <a:rPr kumimoji="0" lang="cs-CZ" altLang="cs-CZ" sz="2400" b="1" i="0" u="none" strike="noStrike" kern="1200" cap="none" spc="0" normalizeH="0" baseline="-25000" noProof="0">
                <a:ln>
                  <a:noFill/>
                </a:ln>
                <a:solidFill>
                  <a:srgbClr val="A50021"/>
                </a:solidFill>
                <a:effectLst/>
                <a:uLnTx/>
                <a:uFillTx/>
                <a:latin typeface="Times New Roman" panose="02020603050405020304" pitchFamily="18" charset="0"/>
                <a:ea typeface="+mn-ea"/>
                <a:cs typeface="+mn-cs"/>
              </a:rPr>
              <a:t>EUR</a:t>
            </a:r>
          </a:p>
        </p:txBody>
      </p:sp>
      <p:sp>
        <p:nvSpPr>
          <p:cNvPr id="21525" name="Line 21"/>
          <p:cNvSpPr>
            <a:spLocks noChangeShapeType="1"/>
          </p:cNvSpPr>
          <p:nvPr/>
        </p:nvSpPr>
        <p:spPr bwMode="auto">
          <a:xfrm flipH="1">
            <a:off x="684213" y="4868863"/>
            <a:ext cx="1584325" cy="0"/>
          </a:xfrm>
          <a:prstGeom prst="line">
            <a:avLst/>
          </a:prstGeom>
          <a:noFill/>
          <a:ln w="38100" cap="rnd">
            <a:solidFill>
              <a:schemeClr val="tx1"/>
            </a:solidFill>
            <a:prstDash val="sysDot"/>
            <a:round/>
          </a:ln>
          <a:extLst>
            <a:ext uri="{909E8E84-426E-40DD-AFC4-6F175D3DCCD1}">
              <a14:hiddenFill xmlns:a14="http://schemas.microsoft.com/office/drawing/2010/main">
                <a:noFill/>
              </a14:hiddenFill>
            </a:ext>
          </a:extLst>
        </p:spPr>
        <p:txBody>
          <a:bodyPr lIns="90000" tIns="46800" rIns="90000" bIns="46800">
            <a:spAutoFit/>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1529" name="Text Box 25"/>
          <p:cNvSpPr txBox="1">
            <a:spLocks noChangeArrowheads="1"/>
          </p:cNvSpPr>
          <p:nvPr/>
        </p:nvSpPr>
        <p:spPr bwMode="auto">
          <a:xfrm>
            <a:off x="233363" y="4670425"/>
            <a:ext cx="68580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27</a:t>
            </a:r>
          </a:p>
        </p:txBody>
      </p:sp>
      <p:sp>
        <p:nvSpPr>
          <p:cNvPr id="21530" name="Line 26"/>
          <p:cNvSpPr>
            <a:spLocks noChangeShapeType="1"/>
          </p:cNvSpPr>
          <p:nvPr/>
        </p:nvSpPr>
        <p:spPr bwMode="auto">
          <a:xfrm flipV="1">
            <a:off x="5795963" y="3573463"/>
            <a:ext cx="1871662" cy="2160587"/>
          </a:xfrm>
          <a:prstGeom prst="line">
            <a:avLst/>
          </a:prstGeom>
          <a:noFill/>
          <a:ln w="50800">
            <a:solidFill>
              <a:srgbClr val="800000"/>
            </a:solidFill>
            <a:round/>
          </a:ln>
          <a:extLst>
            <a:ext uri="{909E8E84-426E-40DD-AFC4-6F175D3DCCD1}">
              <a14:hiddenFill xmlns:a14="http://schemas.microsoft.com/office/drawing/2010/main">
                <a:noFill/>
              </a14:hiddenFill>
            </a:ext>
          </a:extLst>
        </p:spPr>
        <p:txBody>
          <a:bodyPr lIns="90000" tIns="46800" rIns="90000" bIns="46800">
            <a:spAutoFit/>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1533" name="Text Box 29"/>
          <p:cNvSpPr txBox="1">
            <a:spLocks noChangeArrowheads="1"/>
          </p:cNvSpPr>
          <p:nvPr/>
        </p:nvSpPr>
        <p:spPr bwMode="auto">
          <a:xfrm>
            <a:off x="7380288" y="3141663"/>
            <a:ext cx="83820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2400" b="1" i="0" u="none" strike="noStrike" kern="1200" cap="none" spc="0" normalizeH="0" baseline="0" noProof="0">
                <a:ln>
                  <a:noFill/>
                </a:ln>
                <a:solidFill>
                  <a:srgbClr val="A50021"/>
                </a:solidFill>
                <a:effectLst/>
                <a:uLnTx/>
                <a:uFillTx/>
                <a:latin typeface="Times New Roman" panose="02020603050405020304" pitchFamily="18" charset="0"/>
                <a:ea typeface="+mn-ea"/>
                <a:cs typeface="+mn-cs"/>
              </a:rPr>
              <a:t>S</a:t>
            </a:r>
            <a:r>
              <a:rPr kumimoji="0" lang="cs-CZ" altLang="cs-CZ" sz="2400" b="1" i="0" u="none" strike="noStrike" kern="1200" cap="none" spc="0" normalizeH="0" baseline="-25000" noProof="0">
                <a:ln>
                  <a:noFill/>
                </a:ln>
                <a:solidFill>
                  <a:srgbClr val="A50021"/>
                </a:solidFill>
                <a:effectLst/>
                <a:uLnTx/>
                <a:uFillTx/>
                <a:latin typeface="Times New Roman" panose="02020603050405020304" pitchFamily="18" charset="0"/>
                <a:ea typeface="+mn-ea"/>
                <a:cs typeface="+mn-cs"/>
              </a:rPr>
              <a:t>CZK</a:t>
            </a:r>
          </a:p>
        </p:txBody>
      </p:sp>
      <p:sp>
        <p:nvSpPr>
          <p:cNvPr id="21536" name="Line 32"/>
          <p:cNvSpPr>
            <a:spLocks noChangeShapeType="1"/>
          </p:cNvSpPr>
          <p:nvPr/>
        </p:nvSpPr>
        <p:spPr bwMode="auto">
          <a:xfrm>
            <a:off x="5181600" y="4419600"/>
            <a:ext cx="1676400" cy="1143000"/>
          </a:xfrm>
          <a:prstGeom prst="line">
            <a:avLst/>
          </a:prstGeom>
          <a:noFill/>
          <a:ln w="50800">
            <a:solidFill>
              <a:srgbClr val="800000"/>
            </a:solidFill>
            <a:round/>
          </a:ln>
          <a:extLst>
            <a:ext uri="{909E8E84-426E-40DD-AFC4-6F175D3DCCD1}">
              <a14:hiddenFill xmlns:a14="http://schemas.microsoft.com/office/drawing/2010/main">
                <a:noFill/>
              </a14:hiddenFill>
            </a:ext>
          </a:extLst>
        </p:spPr>
        <p:txBody>
          <a:bodyPr lIns="90000" tIns="46800" rIns="90000" bIns="46800">
            <a:spAutoFit/>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1537" name="Text Box 33"/>
          <p:cNvSpPr txBox="1">
            <a:spLocks noChangeArrowheads="1"/>
          </p:cNvSpPr>
          <p:nvPr/>
        </p:nvSpPr>
        <p:spPr bwMode="auto">
          <a:xfrm>
            <a:off x="6781800" y="5410200"/>
            <a:ext cx="106680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2400" b="1" i="0" u="none" strike="noStrike" kern="1200" cap="none" spc="0" normalizeH="0" baseline="0" noProof="0">
                <a:ln>
                  <a:noFill/>
                </a:ln>
                <a:solidFill>
                  <a:srgbClr val="A50021"/>
                </a:solidFill>
                <a:effectLst/>
                <a:uLnTx/>
                <a:uFillTx/>
                <a:latin typeface="Times New Roman" panose="02020603050405020304" pitchFamily="18" charset="0"/>
                <a:ea typeface="+mn-ea"/>
                <a:cs typeface="+mn-cs"/>
              </a:rPr>
              <a:t>D</a:t>
            </a:r>
            <a:r>
              <a:rPr kumimoji="0" lang="cs-CZ" altLang="cs-CZ" sz="2400" b="1" i="0" u="none" strike="noStrike" kern="1200" cap="none" spc="0" normalizeH="0" baseline="-25000" noProof="0">
                <a:ln>
                  <a:noFill/>
                </a:ln>
                <a:solidFill>
                  <a:srgbClr val="A50021"/>
                </a:solidFill>
                <a:effectLst/>
                <a:uLnTx/>
                <a:uFillTx/>
                <a:latin typeface="Times New Roman" panose="02020603050405020304" pitchFamily="18" charset="0"/>
                <a:ea typeface="+mn-ea"/>
                <a:cs typeface="+mn-cs"/>
              </a:rPr>
              <a:t>CZK</a:t>
            </a:r>
          </a:p>
        </p:txBody>
      </p:sp>
      <p:sp>
        <p:nvSpPr>
          <p:cNvPr id="17428" name="Text Box 39"/>
          <p:cNvSpPr txBox="1">
            <a:spLocks noChangeArrowheads="1"/>
          </p:cNvSpPr>
          <p:nvPr/>
        </p:nvSpPr>
        <p:spPr bwMode="auto">
          <a:xfrm>
            <a:off x="395288" y="1484313"/>
            <a:ext cx="35814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cs-CZ" altLang="cs-CZ" sz="2800" b="1" i="0" u="none" strike="noStrike" kern="1200" cap="none" spc="0" normalizeH="0" baseline="0" noProof="0" dirty="0">
                <a:ln>
                  <a:noFill/>
                </a:ln>
                <a:solidFill>
                  <a:srgbClr val="000099"/>
                </a:solidFill>
                <a:effectLst/>
                <a:uLnTx/>
                <a:uFillTx/>
                <a:latin typeface="Times New Roman" panose="02020603050405020304" pitchFamily="18" charset="0"/>
                <a:ea typeface="+mn-ea"/>
                <a:cs typeface="+mn-cs"/>
              </a:rPr>
              <a:t>TRH EUR</a:t>
            </a:r>
          </a:p>
        </p:txBody>
      </p:sp>
      <p:sp>
        <p:nvSpPr>
          <p:cNvPr id="21544" name="Text Box 40"/>
          <p:cNvSpPr txBox="1">
            <a:spLocks noChangeArrowheads="1"/>
          </p:cNvSpPr>
          <p:nvPr/>
        </p:nvSpPr>
        <p:spPr bwMode="auto">
          <a:xfrm>
            <a:off x="4643438" y="1484313"/>
            <a:ext cx="35814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cs-CZ" altLang="cs-CZ" sz="2800" b="1" i="0" u="none" strike="noStrike" kern="1200" cap="none" spc="0" normalizeH="0" baseline="0" noProof="0">
                <a:ln>
                  <a:noFill/>
                </a:ln>
                <a:solidFill>
                  <a:srgbClr val="000099"/>
                </a:solidFill>
                <a:effectLst/>
                <a:uLnTx/>
                <a:uFillTx/>
                <a:latin typeface="Times New Roman" panose="02020603050405020304" pitchFamily="18" charset="0"/>
                <a:ea typeface="+mn-ea"/>
                <a:cs typeface="+mn-cs"/>
              </a:rPr>
              <a:t>TRH KORUN</a:t>
            </a:r>
          </a:p>
        </p:txBody>
      </p:sp>
      <p:sp>
        <p:nvSpPr>
          <p:cNvPr id="21552" name="Text Box 48"/>
          <p:cNvSpPr txBox="1">
            <a:spLocks noChangeArrowheads="1"/>
          </p:cNvSpPr>
          <p:nvPr/>
        </p:nvSpPr>
        <p:spPr bwMode="auto">
          <a:xfrm>
            <a:off x="3995738" y="3068638"/>
            <a:ext cx="18002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20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?EUR/Kč</a:t>
            </a:r>
          </a:p>
        </p:txBody>
      </p:sp>
      <p:sp>
        <p:nvSpPr>
          <p:cNvPr id="21553" name="Line 49"/>
          <p:cNvSpPr>
            <a:spLocks noChangeShapeType="1"/>
          </p:cNvSpPr>
          <p:nvPr/>
        </p:nvSpPr>
        <p:spPr bwMode="auto">
          <a:xfrm flipH="1">
            <a:off x="4787900" y="5157788"/>
            <a:ext cx="1512888" cy="0"/>
          </a:xfrm>
          <a:prstGeom prst="line">
            <a:avLst/>
          </a:prstGeom>
          <a:noFill/>
          <a:ln w="38100" cap="rnd">
            <a:solidFill>
              <a:schemeClr val="tx1"/>
            </a:solidFill>
            <a:prstDash val="sysDot"/>
            <a:round/>
          </a:ln>
          <a:extLst>
            <a:ext uri="{909E8E84-426E-40DD-AFC4-6F175D3DCCD1}">
              <a14:hiddenFill xmlns:a14="http://schemas.microsoft.com/office/drawing/2010/main">
                <a:noFill/>
              </a14:hiddenFill>
            </a:ext>
          </a:extLst>
        </p:spPr>
        <p:txBody>
          <a:bodyPr lIns="90000" tIns="46800" rIns="90000" bIns="46800">
            <a:spAutoFit/>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1554" name="Text Box 50"/>
          <p:cNvSpPr txBox="1">
            <a:spLocks noChangeArrowheads="1"/>
          </p:cNvSpPr>
          <p:nvPr/>
        </p:nvSpPr>
        <p:spPr bwMode="auto">
          <a:xfrm>
            <a:off x="3851275" y="5013325"/>
            <a:ext cx="10969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0,0363</a:t>
            </a:r>
          </a:p>
        </p:txBody>
      </p:sp>
      <p:sp>
        <p:nvSpPr>
          <p:cNvPr id="21556" name="Line 52"/>
          <p:cNvSpPr>
            <a:spLocks noChangeShapeType="1"/>
          </p:cNvSpPr>
          <p:nvPr/>
        </p:nvSpPr>
        <p:spPr bwMode="auto">
          <a:xfrm>
            <a:off x="2268538" y="4868863"/>
            <a:ext cx="0" cy="1152525"/>
          </a:xfrm>
          <a:prstGeom prst="line">
            <a:avLst/>
          </a:prstGeom>
          <a:noFill/>
          <a:ln w="38100" cap="rnd">
            <a:solidFill>
              <a:schemeClr val="tx1"/>
            </a:solidFill>
            <a:prstDash val="sysDot"/>
            <a:round/>
          </a:ln>
          <a:extLst>
            <a:ext uri="{909E8E84-426E-40DD-AFC4-6F175D3DCCD1}">
              <a14:hiddenFill xmlns:a14="http://schemas.microsoft.com/office/drawing/2010/main">
                <a:noFill/>
              </a14:hiddenFill>
            </a:ext>
          </a:extLst>
        </p:spPr>
        <p:txBody>
          <a:bodyPr lIns="90000" tIns="46800" rIns="90000" bIns="46800">
            <a:spAutoFit/>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1559" name="Line 55"/>
          <p:cNvSpPr>
            <a:spLocks noChangeShapeType="1"/>
          </p:cNvSpPr>
          <p:nvPr/>
        </p:nvSpPr>
        <p:spPr bwMode="auto">
          <a:xfrm>
            <a:off x="6300788" y="5157788"/>
            <a:ext cx="0" cy="863600"/>
          </a:xfrm>
          <a:prstGeom prst="line">
            <a:avLst/>
          </a:prstGeom>
          <a:noFill/>
          <a:ln w="38100" cap="rnd">
            <a:solidFill>
              <a:schemeClr val="tx1"/>
            </a:solidFill>
            <a:prstDash val="sysDot"/>
            <a:round/>
          </a:ln>
          <a:extLst>
            <a:ext uri="{909E8E84-426E-40DD-AFC4-6F175D3DCCD1}">
              <a14:hiddenFill xmlns:a14="http://schemas.microsoft.com/office/drawing/2010/main">
                <a:noFill/>
              </a14:hiddenFill>
            </a:ext>
          </a:extLst>
        </p:spPr>
        <p:txBody>
          <a:bodyPr lIns="90000" tIns="46800" rIns="90000" bIns="46800">
            <a:spAutoFit/>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7435" name="Rectangle 2"/>
          <p:cNvSpPr>
            <a:spLocks noGrp="1" noChangeArrowheads="1"/>
          </p:cNvSpPr>
          <p:nvPr>
            <p:ph type="title"/>
          </p:nvPr>
        </p:nvSpPr>
        <p:spPr>
          <a:xfrm>
            <a:off x="0" y="307976"/>
            <a:ext cx="9144000" cy="1143000"/>
          </a:xfrm>
          <a:noFill/>
        </p:spPr>
        <p:txBody>
          <a:bodyPr>
            <a:normAutofit/>
          </a:bodyPr>
          <a:lstStyle/>
          <a:p>
            <a:pPr eaLnBrk="1" hangingPunct="1"/>
            <a:r>
              <a:rPr lang="cs-CZ" altLang="cs-CZ" sz="4000" b="1">
                <a:latin typeface="Calibri" panose="020F0502020204030204" pitchFamily="34" charset="0"/>
                <a:ea typeface="Consolas" panose="020B0609020204030204" pitchFamily="49" charset="0"/>
                <a:cs typeface="Calibri" panose="020F0502020204030204" pitchFamily="34" charset="0"/>
              </a:rPr>
              <a:t>Devizový trh</a:t>
            </a:r>
          </a:p>
        </p:txBody>
      </p:sp>
      <p:sp>
        <p:nvSpPr>
          <p:cNvPr id="44" name="Line 21"/>
          <p:cNvSpPr>
            <a:spLocks noChangeShapeType="1"/>
          </p:cNvSpPr>
          <p:nvPr/>
        </p:nvSpPr>
        <p:spPr bwMode="auto">
          <a:xfrm flipH="1">
            <a:off x="684213" y="4508500"/>
            <a:ext cx="1116012" cy="0"/>
          </a:xfrm>
          <a:prstGeom prst="line">
            <a:avLst/>
          </a:prstGeom>
          <a:noFill/>
          <a:ln w="38100" cap="rnd">
            <a:solidFill>
              <a:schemeClr val="tx1"/>
            </a:solidFill>
            <a:prstDash val="sysDot"/>
            <a:round/>
          </a:ln>
          <a:extLst>
            <a:ext uri="{909E8E84-426E-40DD-AFC4-6F175D3DCCD1}">
              <a14:hiddenFill xmlns:a14="http://schemas.microsoft.com/office/drawing/2010/main">
                <a:noFill/>
              </a14:hiddenFill>
            </a:ext>
          </a:extLst>
        </p:spPr>
        <p:txBody>
          <a:bodyPr lIns="90000" tIns="46800" rIns="90000" bIns="46800">
            <a:spAutoFit/>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46" name="Line 52"/>
          <p:cNvSpPr>
            <a:spLocks noChangeShapeType="1"/>
          </p:cNvSpPr>
          <p:nvPr/>
        </p:nvSpPr>
        <p:spPr bwMode="auto">
          <a:xfrm>
            <a:off x="1765300" y="4508500"/>
            <a:ext cx="15875" cy="1511300"/>
          </a:xfrm>
          <a:prstGeom prst="line">
            <a:avLst/>
          </a:prstGeom>
          <a:noFill/>
          <a:ln w="38100" cap="rnd">
            <a:solidFill>
              <a:schemeClr val="tx1"/>
            </a:solidFill>
            <a:prstDash val="sysDot"/>
            <a:round/>
          </a:ln>
          <a:extLst>
            <a:ext uri="{909E8E84-426E-40DD-AFC4-6F175D3DCCD1}">
              <a14:hiddenFill xmlns:a14="http://schemas.microsoft.com/office/drawing/2010/main">
                <a:noFill/>
              </a14:hiddenFill>
            </a:ext>
          </a:extLst>
        </p:spPr>
        <p:txBody>
          <a:bodyPr lIns="90000" tIns="46800" rIns="90000" bIns="46800">
            <a:spAutoFit/>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47" name="Text Box 25"/>
          <p:cNvSpPr txBox="1">
            <a:spLocks noChangeArrowheads="1"/>
          </p:cNvSpPr>
          <p:nvPr/>
        </p:nvSpPr>
        <p:spPr bwMode="auto">
          <a:xfrm>
            <a:off x="241300" y="4246563"/>
            <a:ext cx="68580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30</a:t>
            </a:r>
          </a:p>
        </p:txBody>
      </p:sp>
      <p:sp>
        <p:nvSpPr>
          <p:cNvPr id="48" name="Line 49"/>
          <p:cNvSpPr>
            <a:spLocks noChangeShapeType="1"/>
          </p:cNvSpPr>
          <p:nvPr/>
        </p:nvSpPr>
        <p:spPr bwMode="auto">
          <a:xfrm flipH="1" flipV="1">
            <a:off x="4787900" y="4852988"/>
            <a:ext cx="1008063" cy="15875"/>
          </a:xfrm>
          <a:prstGeom prst="line">
            <a:avLst/>
          </a:prstGeom>
          <a:noFill/>
          <a:ln w="38100" cap="rnd">
            <a:solidFill>
              <a:schemeClr val="tx1"/>
            </a:solidFill>
            <a:prstDash val="sysDot"/>
            <a:round/>
          </a:ln>
          <a:extLst>
            <a:ext uri="{909E8E84-426E-40DD-AFC4-6F175D3DCCD1}">
              <a14:hiddenFill xmlns:a14="http://schemas.microsoft.com/office/drawing/2010/main">
                <a:noFill/>
              </a14:hiddenFill>
            </a:ext>
          </a:extLst>
        </p:spPr>
        <p:txBody>
          <a:bodyPr lIns="90000" tIns="46800" rIns="90000" bIns="46800">
            <a:spAutoFit/>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49" name="Line 55"/>
          <p:cNvSpPr>
            <a:spLocks noChangeShapeType="1"/>
          </p:cNvSpPr>
          <p:nvPr/>
        </p:nvSpPr>
        <p:spPr bwMode="auto">
          <a:xfrm flipH="1">
            <a:off x="5791200" y="4978400"/>
            <a:ext cx="6350" cy="1039813"/>
          </a:xfrm>
          <a:prstGeom prst="line">
            <a:avLst/>
          </a:prstGeom>
          <a:noFill/>
          <a:ln w="38100" cap="rnd">
            <a:solidFill>
              <a:schemeClr val="tx1"/>
            </a:solidFill>
            <a:prstDash val="sysDot"/>
            <a:round/>
          </a:ln>
          <a:extLst>
            <a:ext uri="{909E8E84-426E-40DD-AFC4-6F175D3DCCD1}">
              <a14:hiddenFill xmlns:a14="http://schemas.microsoft.com/office/drawing/2010/main">
                <a:noFill/>
              </a14:hiddenFill>
            </a:ext>
          </a:extLst>
        </p:spPr>
        <p:txBody>
          <a:bodyPr lIns="90000" tIns="46800" rIns="90000" bIns="46800">
            <a:spAutoFit/>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50" name="Text Box 50"/>
          <p:cNvSpPr txBox="1">
            <a:spLocks noChangeArrowheads="1"/>
          </p:cNvSpPr>
          <p:nvPr/>
        </p:nvSpPr>
        <p:spPr bwMode="auto">
          <a:xfrm>
            <a:off x="3854450" y="4546600"/>
            <a:ext cx="1096963" cy="833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0,0400</a:t>
            </a:r>
          </a:p>
          <a:p>
            <a:pPr marL="0" marR="0" lvl="0" indent="0" algn="l" defTabSz="914400" rtl="0" eaLnBrk="1" fontAlgn="base" latinLnBrk="0" hangingPunct="1">
              <a:lnSpc>
                <a:spcPct val="100000"/>
              </a:lnSpc>
              <a:spcBef>
                <a:spcPct val="0"/>
              </a:spcBef>
              <a:spcAft>
                <a:spcPct val="0"/>
              </a:spcAft>
              <a:buClrTx/>
              <a:buSzTx/>
              <a:buFontTx/>
              <a:buNone/>
              <a:defRPr/>
            </a:pPr>
            <a:endParaRPr kumimoji="0" lang="cs-CZ" alt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4"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13/29</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nodeType="clickEffect">
                                  <p:stCondLst>
                                    <p:cond delay="0"/>
                                  </p:stCondLst>
                                  <p:childTnLst>
                                    <p:set>
                                      <p:cBhvr>
                                        <p:cTn id="6" dur="1" fill="hold">
                                          <p:stCondLst>
                                            <p:cond delay="0"/>
                                          </p:stCondLst>
                                        </p:cTn>
                                        <p:tgtEl>
                                          <p:spTgt spid="21507"/>
                                        </p:tgtEl>
                                        <p:attrNameLst>
                                          <p:attrName>style.visibility</p:attrName>
                                        </p:attrNameLst>
                                      </p:cBhvr>
                                      <p:to>
                                        <p:strVal val="visible"/>
                                      </p:to>
                                    </p:set>
                                    <p:anim calcmode="lin" valueType="num">
                                      <p:cBhvr>
                                        <p:cTn id="7" dur="1000" fill="hold"/>
                                        <p:tgtEl>
                                          <p:spTgt spid="21507"/>
                                        </p:tgtEl>
                                        <p:attrNameLst>
                                          <p:attrName>ppt_w</p:attrName>
                                        </p:attrNameLst>
                                      </p:cBhvr>
                                      <p:tavLst>
                                        <p:tav tm="0">
                                          <p:val>
                                            <p:fltVal val="0"/>
                                          </p:val>
                                        </p:tav>
                                        <p:tav tm="100000">
                                          <p:val>
                                            <p:strVal val="#ppt_w"/>
                                          </p:val>
                                        </p:tav>
                                      </p:tavLst>
                                    </p:anim>
                                    <p:anim calcmode="lin" valueType="num">
                                      <p:cBhvr>
                                        <p:cTn id="8" dur="1000" fill="hold"/>
                                        <p:tgtEl>
                                          <p:spTgt spid="21507"/>
                                        </p:tgtEl>
                                        <p:attrNameLst>
                                          <p:attrName>ppt_h</p:attrName>
                                        </p:attrNameLst>
                                      </p:cBhvr>
                                      <p:tavLst>
                                        <p:tav tm="0">
                                          <p:val>
                                            <p:fltVal val="0"/>
                                          </p:val>
                                        </p:tav>
                                        <p:tav tm="100000">
                                          <p:val>
                                            <p:strVal val="#ppt_h"/>
                                          </p:val>
                                        </p:tav>
                                      </p:tavLst>
                                    </p:anim>
                                    <p:anim calcmode="lin" valueType="num">
                                      <p:cBhvr>
                                        <p:cTn id="9" dur="1000" fill="hold"/>
                                        <p:tgtEl>
                                          <p:spTgt spid="21507"/>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1507"/>
                                        </p:tgtEl>
                                        <p:attrNameLst>
                                          <p:attrName>ppt_y</p:attrName>
                                        </p:attrNameLst>
                                      </p:cBhvr>
                                      <p:tavLst>
                                        <p:tav tm="0" fmla="#ppt_y+(sin(-2*pi*(1-$))*-#ppt_x+cos(-2*pi*(1-$))*(1-#ppt_y))*(1-$)">
                                          <p:val>
                                            <p:fltVal val="0"/>
                                          </p:val>
                                        </p:tav>
                                        <p:tav tm="100000">
                                          <p:val>
                                            <p:fltVal val="1"/>
                                          </p:val>
                                        </p:tav>
                                      </p:tavLst>
                                    </p:anim>
                                  </p:childTnLst>
                                </p:cTn>
                              </p:par>
                              <p:par>
                                <p:cTn id="11" presetID="15" presetClass="entr" presetSubtype="0" fill="hold" nodeType="withEffect">
                                  <p:stCondLst>
                                    <p:cond delay="0"/>
                                  </p:stCondLst>
                                  <p:childTnLst>
                                    <p:set>
                                      <p:cBhvr>
                                        <p:cTn id="12" dur="1" fill="hold">
                                          <p:stCondLst>
                                            <p:cond delay="0"/>
                                          </p:stCondLst>
                                        </p:cTn>
                                        <p:tgtEl>
                                          <p:spTgt spid="21508"/>
                                        </p:tgtEl>
                                        <p:attrNameLst>
                                          <p:attrName>style.visibility</p:attrName>
                                        </p:attrNameLst>
                                      </p:cBhvr>
                                      <p:to>
                                        <p:strVal val="visible"/>
                                      </p:to>
                                    </p:set>
                                    <p:anim calcmode="lin" valueType="num">
                                      <p:cBhvr>
                                        <p:cTn id="13" dur="1000" fill="hold"/>
                                        <p:tgtEl>
                                          <p:spTgt spid="21508"/>
                                        </p:tgtEl>
                                        <p:attrNameLst>
                                          <p:attrName>ppt_w</p:attrName>
                                        </p:attrNameLst>
                                      </p:cBhvr>
                                      <p:tavLst>
                                        <p:tav tm="0">
                                          <p:val>
                                            <p:fltVal val="0"/>
                                          </p:val>
                                        </p:tav>
                                        <p:tav tm="100000">
                                          <p:val>
                                            <p:strVal val="#ppt_w"/>
                                          </p:val>
                                        </p:tav>
                                      </p:tavLst>
                                    </p:anim>
                                    <p:anim calcmode="lin" valueType="num">
                                      <p:cBhvr>
                                        <p:cTn id="14" dur="1000" fill="hold"/>
                                        <p:tgtEl>
                                          <p:spTgt spid="21508"/>
                                        </p:tgtEl>
                                        <p:attrNameLst>
                                          <p:attrName>ppt_h</p:attrName>
                                        </p:attrNameLst>
                                      </p:cBhvr>
                                      <p:tavLst>
                                        <p:tav tm="0">
                                          <p:val>
                                            <p:fltVal val="0"/>
                                          </p:val>
                                        </p:tav>
                                        <p:tav tm="100000">
                                          <p:val>
                                            <p:strVal val="#ppt_h"/>
                                          </p:val>
                                        </p:tav>
                                      </p:tavLst>
                                    </p:anim>
                                    <p:anim calcmode="lin" valueType="num">
                                      <p:cBhvr>
                                        <p:cTn id="15" dur="1000" fill="hold"/>
                                        <p:tgtEl>
                                          <p:spTgt spid="21508"/>
                                        </p:tgtEl>
                                        <p:attrNameLst>
                                          <p:attrName>ppt_x</p:attrName>
                                        </p:attrNameLst>
                                      </p:cBhvr>
                                      <p:tavLst>
                                        <p:tav tm="0" fmla="#ppt_x+(cos(-2*pi*(1-$))*-#ppt_x-sin(-2*pi*(1-$))*(1-#ppt_y))*(1-$)">
                                          <p:val>
                                            <p:fltVal val="0"/>
                                          </p:val>
                                        </p:tav>
                                        <p:tav tm="100000">
                                          <p:val>
                                            <p:fltVal val="1"/>
                                          </p:val>
                                        </p:tav>
                                      </p:tavLst>
                                    </p:anim>
                                    <p:anim calcmode="lin" valueType="num">
                                      <p:cBhvr>
                                        <p:cTn id="16" dur="1000" fill="hold"/>
                                        <p:tgtEl>
                                          <p:spTgt spid="21508"/>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7" fill="hold">
                      <p:stCondLst>
                        <p:cond delay="indefinite"/>
                      </p:stCondLst>
                      <p:childTnLst>
                        <p:par>
                          <p:cTn id="18" fill="hold">
                            <p:stCondLst>
                              <p:cond delay="0"/>
                            </p:stCondLst>
                            <p:childTnLst>
                              <p:par>
                                <p:cTn id="19" presetID="38" presetClass="entr" presetSubtype="0" accel="50000" fill="hold" grpId="0" nodeType="clickEffect">
                                  <p:stCondLst>
                                    <p:cond delay="0"/>
                                  </p:stCondLst>
                                  <p:iterate type="lt">
                                    <p:tmPct val="50000"/>
                                  </p:iterate>
                                  <p:childTnLst>
                                    <p:set>
                                      <p:cBhvr>
                                        <p:cTn id="20" dur="1" fill="hold">
                                          <p:stCondLst>
                                            <p:cond delay="0"/>
                                          </p:stCondLst>
                                        </p:cTn>
                                        <p:tgtEl>
                                          <p:spTgt spid="21512"/>
                                        </p:tgtEl>
                                        <p:attrNameLst>
                                          <p:attrName>style.visibility</p:attrName>
                                        </p:attrNameLst>
                                      </p:cBhvr>
                                      <p:to>
                                        <p:strVal val="visible"/>
                                      </p:to>
                                    </p:set>
                                    <p:set>
                                      <p:cBhvr>
                                        <p:cTn id="21" dur="455" fill="hold">
                                          <p:stCondLst>
                                            <p:cond delay="0"/>
                                          </p:stCondLst>
                                        </p:cTn>
                                        <p:tgtEl>
                                          <p:spTgt spid="21512"/>
                                        </p:tgtEl>
                                        <p:attrNameLst>
                                          <p:attrName>style.rotation</p:attrName>
                                        </p:attrNameLst>
                                      </p:cBhvr>
                                      <p:to>
                                        <p:strVal val="-45.0"/>
                                      </p:to>
                                    </p:set>
                                    <p:anim calcmode="lin" valueType="num">
                                      <p:cBhvr>
                                        <p:cTn id="22" dur="455" fill="hold">
                                          <p:stCondLst>
                                            <p:cond delay="455"/>
                                          </p:stCondLst>
                                        </p:cTn>
                                        <p:tgtEl>
                                          <p:spTgt spid="21512"/>
                                        </p:tgtEl>
                                        <p:attrNameLst>
                                          <p:attrName>style.rotation</p:attrName>
                                        </p:attrNameLst>
                                      </p:cBhvr>
                                      <p:tavLst>
                                        <p:tav tm="0">
                                          <p:val>
                                            <p:fltVal val="-45"/>
                                          </p:val>
                                        </p:tav>
                                        <p:tav tm="69900">
                                          <p:val>
                                            <p:fltVal val="45"/>
                                          </p:val>
                                        </p:tav>
                                        <p:tav tm="100000">
                                          <p:val>
                                            <p:fltVal val="0"/>
                                          </p:val>
                                        </p:tav>
                                      </p:tavLst>
                                    </p:anim>
                                    <p:anim calcmode="lin" valueType="num">
                                      <p:cBhvr>
                                        <p:cTn id="23" dur="455" fill="hold">
                                          <p:stCondLst>
                                            <p:cond delay="0"/>
                                          </p:stCondLst>
                                        </p:cTn>
                                        <p:tgtEl>
                                          <p:spTgt spid="21512"/>
                                        </p:tgtEl>
                                        <p:attrNameLst>
                                          <p:attrName>ppt_y</p:attrName>
                                        </p:attrNameLst>
                                      </p:cBhvr>
                                      <p:tavLst>
                                        <p:tav tm="0">
                                          <p:val>
                                            <p:strVal val="#ppt_y-1"/>
                                          </p:val>
                                        </p:tav>
                                        <p:tav tm="100000">
                                          <p:val>
                                            <p:strVal val="#ppt_y-(0.354*#ppt_w-0.172*#ppt_h)"/>
                                          </p:val>
                                        </p:tav>
                                      </p:tavLst>
                                    </p:anim>
                                    <p:anim calcmode="lin" valueType="num">
                                      <p:cBhvr>
                                        <p:cTn id="24" dur="156" decel="50000" autoRev="1" fill="hold">
                                          <p:stCondLst>
                                            <p:cond delay="455"/>
                                          </p:stCondLst>
                                        </p:cTn>
                                        <p:tgtEl>
                                          <p:spTgt spid="21512"/>
                                        </p:tgtEl>
                                        <p:attrNameLst>
                                          <p:attrName>ppt_y</p:attrName>
                                        </p:attrNameLst>
                                      </p:cBhvr>
                                      <p:tavLst>
                                        <p:tav tm="0">
                                          <p:val>
                                            <p:strVal val="#ppt_y-(0.354*#ppt_w-0.172*#ppt_h)"/>
                                          </p:val>
                                        </p:tav>
                                        <p:tav tm="100000">
                                          <p:val>
                                            <p:strVal val="#ppt_y-(0.354*#ppt_w-0.172*#ppt_h)-#ppt_h/2"/>
                                          </p:val>
                                        </p:tav>
                                      </p:tavLst>
                                    </p:anim>
                                    <p:anim calcmode="lin" valueType="num">
                                      <p:cBhvr>
                                        <p:cTn id="25" dur="136" fill="hold">
                                          <p:stCondLst>
                                            <p:cond delay="864"/>
                                          </p:stCondLst>
                                        </p:cTn>
                                        <p:tgtEl>
                                          <p:spTgt spid="21512"/>
                                        </p:tgtEl>
                                        <p:attrNameLst>
                                          <p:attrName>ppt_y</p:attrName>
                                        </p:attrNameLst>
                                      </p:cBhvr>
                                      <p:tavLst>
                                        <p:tav tm="0">
                                          <p:val>
                                            <p:strVal val="#ppt_y-(0.354*#ppt_w-0.172*#ppt_h)"/>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38" presetClass="entr" presetSubtype="0" accel="50000" fill="hold" grpId="0" nodeType="clickEffect">
                                  <p:stCondLst>
                                    <p:cond delay="0"/>
                                  </p:stCondLst>
                                  <p:iterate type="lt">
                                    <p:tmPct val="50000"/>
                                  </p:iterate>
                                  <p:childTnLst>
                                    <p:set>
                                      <p:cBhvr>
                                        <p:cTn id="29" dur="1" fill="hold">
                                          <p:stCondLst>
                                            <p:cond delay="0"/>
                                          </p:stCondLst>
                                        </p:cTn>
                                        <p:tgtEl>
                                          <p:spTgt spid="21513"/>
                                        </p:tgtEl>
                                        <p:attrNameLst>
                                          <p:attrName>style.visibility</p:attrName>
                                        </p:attrNameLst>
                                      </p:cBhvr>
                                      <p:to>
                                        <p:strVal val="visible"/>
                                      </p:to>
                                    </p:set>
                                    <p:set>
                                      <p:cBhvr>
                                        <p:cTn id="30" dur="455" fill="hold">
                                          <p:stCondLst>
                                            <p:cond delay="0"/>
                                          </p:stCondLst>
                                        </p:cTn>
                                        <p:tgtEl>
                                          <p:spTgt spid="21513"/>
                                        </p:tgtEl>
                                        <p:attrNameLst>
                                          <p:attrName>style.rotation</p:attrName>
                                        </p:attrNameLst>
                                      </p:cBhvr>
                                      <p:to>
                                        <p:strVal val="-45.0"/>
                                      </p:to>
                                    </p:set>
                                    <p:anim calcmode="lin" valueType="num">
                                      <p:cBhvr>
                                        <p:cTn id="31" dur="455" fill="hold">
                                          <p:stCondLst>
                                            <p:cond delay="455"/>
                                          </p:stCondLst>
                                        </p:cTn>
                                        <p:tgtEl>
                                          <p:spTgt spid="21513"/>
                                        </p:tgtEl>
                                        <p:attrNameLst>
                                          <p:attrName>style.rotation</p:attrName>
                                        </p:attrNameLst>
                                      </p:cBhvr>
                                      <p:tavLst>
                                        <p:tav tm="0">
                                          <p:val>
                                            <p:fltVal val="-45"/>
                                          </p:val>
                                        </p:tav>
                                        <p:tav tm="69900">
                                          <p:val>
                                            <p:fltVal val="45"/>
                                          </p:val>
                                        </p:tav>
                                        <p:tav tm="100000">
                                          <p:val>
                                            <p:fltVal val="0"/>
                                          </p:val>
                                        </p:tav>
                                      </p:tavLst>
                                    </p:anim>
                                    <p:anim calcmode="lin" valueType="num">
                                      <p:cBhvr>
                                        <p:cTn id="32" dur="455" fill="hold">
                                          <p:stCondLst>
                                            <p:cond delay="0"/>
                                          </p:stCondLst>
                                        </p:cTn>
                                        <p:tgtEl>
                                          <p:spTgt spid="21513"/>
                                        </p:tgtEl>
                                        <p:attrNameLst>
                                          <p:attrName>ppt_y</p:attrName>
                                        </p:attrNameLst>
                                      </p:cBhvr>
                                      <p:tavLst>
                                        <p:tav tm="0">
                                          <p:val>
                                            <p:strVal val="#ppt_y-1"/>
                                          </p:val>
                                        </p:tav>
                                        <p:tav tm="100000">
                                          <p:val>
                                            <p:strVal val="#ppt_y-(0.354*#ppt_w-0.172*#ppt_h)"/>
                                          </p:val>
                                        </p:tav>
                                      </p:tavLst>
                                    </p:anim>
                                    <p:anim calcmode="lin" valueType="num">
                                      <p:cBhvr>
                                        <p:cTn id="33" dur="156" decel="50000" autoRev="1" fill="hold">
                                          <p:stCondLst>
                                            <p:cond delay="455"/>
                                          </p:stCondLst>
                                        </p:cTn>
                                        <p:tgtEl>
                                          <p:spTgt spid="21513"/>
                                        </p:tgtEl>
                                        <p:attrNameLst>
                                          <p:attrName>ppt_y</p:attrName>
                                        </p:attrNameLst>
                                      </p:cBhvr>
                                      <p:tavLst>
                                        <p:tav tm="0">
                                          <p:val>
                                            <p:strVal val="#ppt_y-(0.354*#ppt_w-0.172*#ppt_h)"/>
                                          </p:val>
                                        </p:tav>
                                        <p:tav tm="100000">
                                          <p:val>
                                            <p:strVal val="#ppt_y-(0.354*#ppt_w-0.172*#ppt_h)-#ppt_h/2"/>
                                          </p:val>
                                        </p:tav>
                                      </p:tavLst>
                                    </p:anim>
                                    <p:anim calcmode="lin" valueType="num">
                                      <p:cBhvr>
                                        <p:cTn id="34" dur="136" fill="hold">
                                          <p:stCondLst>
                                            <p:cond delay="864"/>
                                          </p:stCondLst>
                                        </p:cTn>
                                        <p:tgtEl>
                                          <p:spTgt spid="21513"/>
                                        </p:tgtEl>
                                        <p:attrNameLst>
                                          <p:attrName>ppt_y</p:attrName>
                                        </p:attrNameLst>
                                      </p:cBhvr>
                                      <p:tavLst>
                                        <p:tav tm="0">
                                          <p:val>
                                            <p:strVal val="#ppt_y-(0.354*#ppt_w-0.172*#ppt_h)"/>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2" presetClass="entr" presetSubtype="4" fill="hold" nodeType="clickEffect">
                                  <p:stCondLst>
                                    <p:cond delay="0"/>
                                  </p:stCondLst>
                                  <p:childTnLst>
                                    <p:set>
                                      <p:cBhvr>
                                        <p:cTn id="38" dur="1" fill="hold">
                                          <p:stCondLst>
                                            <p:cond delay="0"/>
                                          </p:stCondLst>
                                        </p:cTn>
                                        <p:tgtEl>
                                          <p:spTgt spid="21516"/>
                                        </p:tgtEl>
                                        <p:attrNameLst>
                                          <p:attrName>style.visibility</p:attrName>
                                        </p:attrNameLst>
                                      </p:cBhvr>
                                      <p:to>
                                        <p:strVal val="visible"/>
                                      </p:to>
                                    </p:set>
                                    <p:animEffect transition="in" filter="wipe(down)">
                                      <p:cBhvr>
                                        <p:cTn id="39" dur="500"/>
                                        <p:tgtEl>
                                          <p:spTgt spid="21516"/>
                                        </p:tgtEl>
                                      </p:cBhvr>
                                    </p:animEffect>
                                  </p:childTnLst>
                                </p:cTn>
                              </p:par>
                              <p:par>
                                <p:cTn id="40" presetID="22" presetClass="entr" presetSubtype="4" fill="hold" grpId="0" nodeType="withEffect">
                                  <p:stCondLst>
                                    <p:cond delay="0"/>
                                  </p:stCondLst>
                                  <p:childTnLst>
                                    <p:set>
                                      <p:cBhvr>
                                        <p:cTn id="41" dur="1" fill="hold">
                                          <p:stCondLst>
                                            <p:cond delay="0"/>
                                          </p:stCondLst>
                                        </p:cTn>
                                        <p:tgtEl>
                                          <p:spTgt spid="21517"/>
                                        </p:tgtEl>
                                        <p:attrNameLst>
                                          <p:attrName>style.visibility</p:attrName>
                                        </p:attrNameLst>
                                      </p:cBhvr>
                                      <p:to>
                                        <p:strVal val="visible"/>
                                      </p:to>
                                    </p:set>
                                    <p:animEffect transition="in" filter="wipe(down)">
                                      <p:cBhvr>
                                        <p:cTn id="42" dur="500"/>
                                        <p:tgtEl>
                                          <p:spTgt spid="21517"/>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nodeType="clickEffect">
                                  <p:stCondLst>
                                    <p:cond delay="0"/>
                                  </p:stCondLst>
                                  <p:childTnLst>
                                    <p:set>
                                      <p:cBhvr>
                                        <p:cTn id="46" dur="1" fill="hold">
                                          <p:stCondLst>
                                            <p:cond delay="0"/>
                                          </p:stCondLst>
                                        </p:cTn>
                                        <p:tgtEl>
                                          <p:spTgt spid="21519"/>
                                        </p:tgtEl>
                                        <p:attrNameLst>
                                          <p:attrName>style.visibility</p:attrName>
                                        </p:attrNameLst>
                                      </p:cBhvr>
                                      <p:to>
                                        <p:strVal val="visible"/>
                                      </p:to>
                                    </p:set>
                                    <p:animEffect transition="in" filter="wipe(down)">
                                      <p:cBhvr>
                                        <p:cTn id="47" dur="500"/>
                                        <p:tgtEl>
                                          <p:spTgt spid="21519"/>
                                        </p:tgtEl>
                                      </p:cBhvr>
                                    </p:animEffect>
                                  </p:childTnLst>
                                </p:cTn>
                              </p:par>
                              <p:par>
                                <p:cTn id="48" presetID="22" presetClass="entr" presetSubtype="4" fill="hold" grpId="0" nodeType="withEffect">
                                  <p:stCondLst>
                                    <p:cond delay="0"/>
                                  </p:stCondLst>
                                  <p:childTnLst>
                                    <p:set>
                                      <p:cBhvr>
                                        <p:cTn id="49" dur="1" fill="hold">
                                          <p:stCondLst>
                                            <p:cond delay="0"/>
                                          </p:stCondLst>
                                        </p:cTn>
                                        <p:tgtEl>
                                          <p:spTgt spid="21522"/>
                                        </p:tgtEl>
                                        <p:attrNameLst>
                                          <p:attrName>style.visibility</p:attrName>
                                        </p:attrNameLst>
                                      </p:cBhvr>
                                      <p:to>
                                        <p:strVal val="visible"/>
                                      </p:to>
                                    </p:set>
                                    <p:animEffect transition="in" filter="wipe(down)">
                                      <p:cBhvr>
                                        <p:cTn id="50" dur="500"/>
                                        <p:tgtEl>
                                          <p:spTgt spid="21522"/>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2" fill="hold" nodeType="clickEffect">
                                  <p:stCondLst>
                                    <p:cond delay="0"/>
                                  </p:stCondLst>
                                  <p:childTnLst>
                                    <p:set>
                                      <p:cBhvr>
                                        <p:cTn id="54" dur="1" fill="hold">
                                          <p:stCondLst>
                                            <p:cond delay="0"/>
                                          </p:stCondLst>
                                        </p:cTn>
                                        <p:tgtEl>
                                          <p:spTgt spid="21525"/>
                                        </p:tgtEl>
                                        <p:attrNameLst>
                                          <p:attrName>style.visibility</p:attrName>
                                        </p:attrNameLst>
                                      </p:cBhvr>
                                      <p:to>
                                        <p:strVal val="visible"/>
                                      </p:to>
                                    </p:set>
                                    <p:animEffect transition="in" filter="wipe(right)">
                                      <p:cBhvr>
                                        <p:cTn id="55" dur="500"/>
                                        <p:tgtEl>
                                          <p:spTgt spid="21525"/>
                                        </p:tgtEl>
                                      </p:cBhvr>
                                    </p:animEffect>
                                  </p:childTnLst>
                                </p:cTn>
                              </p:par>
                            </p:childTnLst>
                          </p:cTn>
                        </p:par>
                      </p:childTnLst>
                    </p:cTn>
                  </p:par>
                  <p:par>
                    <p:cTn id="56" fill="hold">
                      <p:stCondLst>
                        <p:cond delay="indefinite"/>
                      </p:stCondLst>
                      <p:childTnLst>
                        <p:par>
                          <p:cTn id="57" fill="hold">
                            <p:stCondLst>
                              <p:cond delay="0"/>
                            </p:stCondLst>
                            <p:childTnLst>
                              <p:par>
                                <p:cTn id="58" presetID="38" presetClass="entr" presetSubtype="0" accel="50000" fill="hold" grpId="0" nodeType="clickEffect">
                                  <p:stCondLst>
                                    <p:cond delay="0"/>
                                  </p:stCondLst>
                                  <p:iterate type="lt">
                                    <p:tmPct val="50000"/>
                                  </p:iterate>
                                  <p:childTnLst>
                                    <p:set>
                                      <p:cBhvr>
                                        <p:cTn id="59" dur="1" fill="hold">
                                          <p:stCondLst>
                                            <p:cond delay="0"/>
                                          </p:stCondLst>
                                        </p:cTn>
                                        <p:tgtEl>
                                          <p:spTgt spid="21529"/>
                                        </p:tgtEl>
                                        <p:attrNameLst>
                                          <p:attrName>style.visibility</p:attrName>
                                        </p:attrNameLst>
                                      </p:cBhvr>
                                      <p:to>
                                        <p:strVal val="visible"/>
                                      </p:to>
                                    </p:set>
                                    <p:set>
                                      <p:cBhvr>
                                        <p:cTn id="60" dur="455" fill="hold">
                                          <p:stCondLst>
                                            <p:cond delay="0"/>
                                          </p:stCondLst>
                                        </p:cTn>
                                        <p:tgtEl>
                                          <p:spTgt spid="21529"/>
                                        </p:tgtEl>
                                        <p:attrNameLst>
                                          <p:attrName>style.rotation</p:attrName>
                                        </p:attrNameLst>
                                      </p:cBhvr>
                                      <p:to>
                                        <p:strVal val="-45.0"/>
                                      </p:to>
                                    </p:set>
                                    <p:anim calcmode="lin" valueType="num">
                                      <p:cBhvr>
                                        <p:cTn id="61" dur="455" fill="hold">
                                          <p:stCondLst>
                                            <p:cond delay="455"/>
                                          </p:stCondLst>
                                        </p:cTn>
                                        <p:tgtEl>
                                          <p:spTgt spid="21529"/>
                                        </p:tgtEl>
                                        <p:attrNameLst>
                                          <p:attrName>style.rotation</p:attrName>
                                        </p:attrNameLst>
                                      </p:cBhvr>
                                      <p:tavLst>
                                        <p:tav tm="0">
                                          <p:val>
                                            <p:fltVal val="-45"/>
                                          </p:val>
                                        </p:tav>
                                        <p:tav tm="69900">
                                          <p:val>
                                            <p:fltVal val="45"/>
                                          </p:val>
                                        </p:tav>
                                        <p:tav tm="100000">
                                          <p:val>
                                            <p:fltVal val="0"/>
                                          </p:val>
                                        </p:tav>
                                      </p:tavLst>
                                    </p:anim>
                                    <p:anim calcmode="lin" valueType="num">
                                      <p:cBhvr>
                                        <p:cTn id="62" dur="455" fill="hold">
                                          <p:stCondLst>
                                            <p:cond delay="0"/>
                                          </p:stCondLst>
                                        </p:cTn>
                                        <p:tgtEl>
                                          <p:spTgt spid="21529"/>
                                        </p:tgtEl>
                                        <p:attrNameLst>
                                          <p:attrName>ppt_y</p:attrName>
                                        </p:attrNameLst>
                                      </p:cBhvr>
                                      <p:tavLst>
                                        <p:tav tm="0">
                                          <p:val>
                                            <p:strVal val="#ppt_y-1"/>
                                          </p:val>
                                        </p:tav>
                                        <p:tav tm="100000">
                                          <p:val>
                                            <p:strVal val="#ppt_y-(0.354*#ppt_w-0.172*#ppt_h)"/>
                                          </p:val>
                                        </p:tav>
                                      </p:tavLst>
                                    </p:anim>
                                    <p:anim calcmode="lin" valueType="num">
                                      <p:cBhvr>
                                        <p:cTn id="63" dur="156" decel="50000" autoRev="1" fill="hold">
                                          <p:stCondLst>
                                            <p:cond delay="455"/>
                                          </p:stCondLst>
                                        </p:cTn>
                                        <p:tgtEl>
                                          <p:spTgt spid="21529"/>
                                        </p:tgtEl>
                                        <p:attrNameLst>
                                          <p:attrName>ppt_y</p:attrName>
                                        </p:attrNameLst>
                                      </p:cBhvr>
                                      <p:tavLst>
                                        <p:tav tm="0">
                                          <p:val>
                                            <p:strVal val="#ppt_y-(0.354*#ppt_w-0.172*#ppt_h)"/>
                                          </p:val>
                                        </p:tav>
                                        <p:tav tm="100000">
                                          <p:val>
                                            <p:strVal val="#ppt_y-(0.354*#ppt_w-0.172*#ppt_h)-#ppt_h/2"/>
                                          </p:val>
                                        </p:tav>
                                      </p:tavLst>
                                    </p:anim>
                                    <p:anim calcmode="lin" valueType="num">
                                      <p:cBhvr>
                                        <p:cTn id="64" dur="136" fill="hold">
                                          <p:stCondLst>
                                            <p:cond delay="864"/>
                                          </p:stCondLst>
                                        </p:cTn>
                                        <p:tgtEl>
                                          <p:spTgt spid="21529"/>
                                        </p:tgtEl>
                                        <p:attrNameLst>
                                          <p:attrName>ppt_y</p:attrName>
                                        </p:attrNameLst>
                                      </p:cBhvr>
                                      <p:tavLst>
                                        <p:tav tm="0">
                                          <p:val>
                                            <p:strVal val="#ppt_y-(0.354*#ppt_w-0.172*#ppt_h)"/>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2" presetClass="entr" presetSubtype="1" fill="hold" nodeType="clickEffect">
                                  <p:stCondLst>
                                    <p:cond delay="0"/>
                                  </p:stCondLst>
                                  <p:childTnLst>
                                    <p:set>
                                      <p:cBhvr>
                                        <p:cTn id="68" dur="1" fill="hold">
                                          <p:stCondLst>
                                            <p:cond delay="0"/>
                                          </p:stCondLst>
                                        </p:cTn>
                                        <p:tgtEl>
                                          <p:spTgt spid="21556"/>
                                        </p:tgtEl>
                                        <p:attrNameLst>
                                          <p:attrName>style.visibility</p:attrName>
                                        </p:attrNameLst>
                                      </p:cBhvr>
                                      <p:to>
                                        <p:strVal val="visible"/>
                                      </p:to>
                                    </p:set>
                                    <p:animEffect transition="in" filter="wipe(up)">
                                      <p:cBhvr>
                                        <p:cTn id="69" dur="500"/>
                                        <p:tgtEl>
                                          <p:spTgt spid="21556"/>
                                        </p:tgtEl>
                                      </p:cBhvr>
                                    </p:animEffect>
                                  </p:childTnLst>
                                </p:cTn>
                              </p:par>
                            </p:childTnLst>
                          </p:cTn>
                        </p:par>
                      </p:childTnLst>
                    </p:cTn>
                  </p:par>
                  <p:par>
                    <p:cTn id="70" fill="hold">
                      <p:stCondLst>
                        <p:cond delay="indefinite"/>
                      </p:stCondLst>
                      <p:childTnLst>
                        <p:par>
                          <p:cTn id="71" fill="hold">
                            <p:stCondLst>
                              <p:cond delay="0"/>
                            </p:stCondLst>
                            <p:childTnLst>
                              <p:par>
                                <p:cTn id="72" presetID="51" presetClass="entr" presetSubtype="0" fill="hold" grpId="0" nodeType="clickEffect">
                                  <p:stCondLst>
                                    <p:cond delay="0"/>
                                  </p:stCondLst>
                                  <p:childTnLst>
                                    <p:set>
                                      <p:cBhvr>
                                        <p:cTn id="73" dur="1" fill="hold">
                                          <p:stCondLst>
                                            <p:cond delay="0"/>
                                          </p:stCondLst>
                                        </p:cTn>
                                        <p:tgtEl>
                                          <p:spTgt spid="21544"/>
                                        </p:tgtEl>
                                        <p:attrNameLst>
                                          <p:attrName>style.visibility</p:attrName>
                                        </p:attrNameLst>
                                      </p:cBhvr>
                                      <p:to>
                                        <p:strVal val="visible"/>
                                      </p:to>
                                    </p:set>
                                    <p:animEffect transition="in" filter="fade">
                                      <p:cBhvr>
                                        <p:cTn id="74" dur="770" decel="100000"/>
                                        <p:tgtEl>
                                          <p:spTgt spid="21544"/>
                                        </p:tgtEl>
                                      </p:cBhvr>
                                    </p:animEffect>
                                    <p:animScale>
                                      <p:cBhvr>
                                        <p:cTn id="75" dur="770" decel="100000"/>
                                        <p:tgtEl>
                                          <p:spTgt spid="21544"/>
                                        </p:tgtEl>
                                      </p:cBhvr>
                                      <p:from x="10000" y="10000"/>
                                      <p:to x="200000" y="450000"/>
                                    </p:animScale>
                                    <p:animScale>
                                      <p:cBhvr>
                                        <p:cTn id="76" dur="1230" accel="100000" fill="hold">
                                          <p:stCondLst>
                                            <p:cond delay="770"/>
                                          </p:stCondLst>
                                        </p:cTn>
                                        <p:tgtEl>
                                          <p:spTgt spid="21544"/>
                                        </p:tgtEl>
                                      </p:cBhvr>
                                      <p:from x="200000" y="450000"/>
                                      <p:to x="100000" y="100000"/>
                                    </p:animScale>
                                    <p:set>
                                      <p:cBhvr>
                                        <p:cTn id="77" dur="770" fill="hold"/>
                                        <p:tgtEl>
                                          <p:spTgt spid="21544"/>
                                        </p:tgtEl>
                                        <p:attrNameLst>
                                          <p:attrName>ppt_x</p:attrName>
                                        </p:attrNameLst>
                                      </p:cBhvr>
                                      <p:to>
                                        <p:strVal val="(0.5)"/>
                                      </p:to>
                                    </p:set>
                                    <p:anim from="(0.5)" to="(#ppt_x)" calcmode="lin" valueType="num">
                                      <p:cBhvr>
                                        <p:cTn id="78" dur="1230" accel="100000" fill="hold">
                                          <p:stCondLst>
                                            <p:cond delay="770"/>
                                          </p:stCondLst>
                                        </p:cTn>
                                        <p:tgtEl>
                                          <p:spTgt spid="21544"/>
                                        </p:tgtEl>
                                        <p:attrNameLst>
                                          <p:attrName>ppt_x</p:attrName>
                                        </p:attrNameLst>
                                      </p:cBhvr>
                                    </p:anim>
                                    <p:set>
                                      <p:cBhvr>
                                        <p:cTn id="79" dur="770" fill="hold"/>
                                        <p:tgtEl>
                                          <p:spTgt spid="21544"/>
                                        </p:tgtEl>
                                        <p:attrNameLst>
                                          <p:attrName>ppt_y</p:attrName>
                                        </p:attrNameLst>
                                      </p:cBhvr>
                                      <p:to>
                                        <p:strVal val="(#ppt_y+0.4)"/>
                                      </p:to>
                                    </p:set>
                                    <p:anim from="(#ppt_y+0.4)" to="(#ppt_y)" calcmode="lin" valueType="num">
                                      <p:cBhvr>
                                        <p:cTn id="80" dur="1230" accel="100000" fill="hold">
                                          <p:stCondLst>
                                            <p:cond delay="770"/>
                                          </p:stCondLst>
                                        </p:cTn>
                                        <p:tgtEl>
                                          <p:spTgt spid="21544"/>
                                        </p:tgtEl>
                                        <p:attrNameLst>
                                          <p:attrName>ppt_y</p:attrName>
                                        </p:attrNameLst>
                                      </p:cBhvr>
                                    </p:anim>
                                  </p:childTnLst>
                                </p:cTn>
                              </p:par>
                            </p:childTnLst>
                          </p:cTn>
                        </p:par>
                      </p:childTnLst>
                    </p:cTn>
                  </p:par>
                  <p:par>
                    <p:cTn id="81" fill="hold">
                      <p:stCondLst>
                        <p:cond delay="indefinite"/>
                      </p:stCondLst>
                      <p:childTnLst>
                        <p:par>
                          <p:cTn id="82" fill="hold">
                            <p:stCondLst>
                              <p:cond delay="0"/>
                            </p:stCondLst>
                            <p:childTnLst>
                              <p:par>
                                <p:cTn id="83" presetID="31" presetClass="entr" presetSubtype="0" fill="hold" nodeType="clickEffect">
                                  <p:stCondLst>
                                    <p:cond delay="0"/>
                                  </p:stCondLst>
                                  <p:iterate type="lt">
                                    <p:tmPct val="5000"/>
                                  </p:iterate>
                                  <p:childTnLst>
                                    <p:set>
                                      <p:cBhvr>
                                        <p:cTn id="84" dur="1" fill="hold">
                                          <p:stCondLst>
                                            <p:cond delay="0"/>
                                          </p:stCondLst>
                                        </p:cTn>
                                        <p:tgtEl>
                                          <p:spTgt spid="21509"/>
                                        </p:tgtEl>
                                        <p:attrNameLst>
                                          <p:attrName>style.visibility</p:attrName>
                                        </p:attrNameLst>
                                      </p:cBhvr>
                                      <p:to>
                                        <p:strVal val="visible"/>
                                      </p:to>
                                    </p:set>
                                    <p:anim calcmode="lin" valueType="num">
                                      <p:cBhvr>
                                        <p:cTn id="85" dur="1000" fill="hold"/>
                                        <p:tgtEl>
                                          <p:spTgt spid="21509"/>
                                        </p:tgtEl>
                                        <p:attrNameLst>
                                          <p:attrName>ppt_w</p:attrName>
                                        </p:attrNameLst>
                                      </p:cBhvr>
                                      <p:tavLst>
                                        <p:tav tm="0">
                                          <p:val>
                                            <p:fltVal val="0"/>
                                          </p:val>
                                        </p:tav>
                                        <p:tav tm="100000">
                                          <p:val>
                                            <p:strVal val="#ppt_w"/>
                                          </p:val>
                                        </p:tav>
                                      </p:tavLst>
                                    </p:anim>
                                    <p:anim calcmode="lin" valueType="num">
                                      <p:cBhvr>
                                        <p:cTn id="86" dur="1000" fill="hold"/>
                                        <p:tgtEl>
                                          <p:spTgt spid="21509"/>
                                        </p:tgtEl>
                                        <p:attrNameLst>
                                          <p:attrName>ppt_h</p:attrName>
                                        </p:attrNameLst>
                                      </p:cBhvr>
                                      <p:tavLst>
                                        <p:tav tm="0">
                                          <p:val>
                                            <p:fltVal val="0"/>
                                          </p:val>
                                        </p:tav>
                                        <p:tav tm="100000">
                                          <p:val>
                                            <p:strVal val="#ppt_h"/>
                                          </p:val>
                                        </p:tav>
                                      </p:tavLst>
                                    </p:anim>
                                    <p:anim calcmode="lin" valueType="num">
                                      <p:cBhvr>
                                        <p:cTn id="87" dur="1000" fill="hold"/>
                                        <p:tgtEl>
                                          <p:spTgt spid="21509"/>
                                        </p:tgtEl>
                                        <p:attrNameLst>
                                          <p:attrName>style.rotation</p:attrName>
                                        </p:attrNameLst>
                                      </p:cBhvr>
                                      <p:tavLst>
                                        <p:tav tm="0">
                                          <p:val>
                                            <p:fltVal val="90"/>
                                          </p:val>
                                        </p:tav>
                                        <p:tav tm="100000">
                                          <p:val>
                                            <p:fltVal val="0"/>
                                          </p:val>
                                        </p:tav>
                                      </p:tavLst>
                                    </p:anim>
                                    <p:animEffect transition="in" filter="fade">
                                      <p:cBhvr>
                                        <p:cTn id="88" dur="1000"/>
                                        <p:tgtEl>
                                          <p:spTgt spid="21509"/>
                                        </p:tgtEl>
                                      </p:cBhvr>
                                    </p:animEffect>
                                  </p:childTnLst>
                                </p:cTn>
                              </p:par>
                              <p:par>
                                <p:cTn id="89" presetID="31" presetClass="entr" presetSubtype="0" fill="hold" nodeType="withEffect">
                                  <p:stCondLst>
                                    <p:cond delay="0"/>
                                  </p:stCondLst>
                                  <p:iterate type="lt">
                                    <p:tmPct val="5000"/>
                                  </p:iterate>
                                  <p:childTnLst>
                                    <p:set>
                                      <p:cBhvr>
                                        <p:cTn id="90" dur="1" fill="hold">
                                          <p:stCondLst>
                                            <p:cond delay="0"/>
                                          </p:stCondLst>
                                        </p:cTn>
                                        <p:tgtEl>
                                          <p:spTgt spid="21510"/>
                                        </p:tgtEl>
                                        <p:attrNameLst>
                                          <p:attrName>style.visibility</p:attrName>
                                        </p:attrNameLst>
                                      </p:cBhvr>
                                      <p:to>
                                        <p:strVal val="visible"/>
                                      </p:to>
                                    </p:set>
                                    <p:anim calcmode="lin" valueType="num">
                                      <p:cBhvr>
                                        <p:cTn id="91" dur="1000" fill="hold"/>
                                        <p:tgtEl>
                                          <p:spTgt spid="21510"/>
                                        </p:tgtEl>
                                        <p:attrNameLst>
                                          <p:attrName>ppt_w</p:attrName>
                                        </p:attrNameLst>
                                      </p:cBhvr>
                                      <p:tavLst>
                                        <p:tav tm="0">
                                          <p:val>
                                            <p:fltVal val="0"/>
                                          </p:val>
                                        </p:tav>
                                        <p:tav tm="100000">
                                          <p:val>
                                            <p:strVal val="#ppt_w"/>
                                          </p:val>
                                        </p:tav>
                                      </p:tavLst>
                                    </p:anim>
                                    <p:anim calcmode="lin" valueType="num">
                                      <p:cBhvr>
                                        <p:cTn id="92" dur="1000" fill="hold"/>
                                        <p:tgtEl>
                                          <p:spTgt spid="21510"/>
                                        </p:tgtEl>
                                        <p:attrNameLst>
                                          <p:attrName>ppt_h</p:attrName>
                                        </p:attrNameLst>
                                      </p:cBhvr>
                                      <p:tavLst>
                                        <p:tav tm="0">
                                          <p:val>
                                            <p:fltVal val="0"/>
                                          </p:val>
                                        </p:tav>
                                        <p:tav tm="100000">
                                          <p:val>
                                            <p:strVal val="#ppt_h"/>
                                          </p:val>
                                        </p:tav>
                                      </p:tavLst>
                                    </p:anim>
                                    <p:anim calcmode="lin" valueType="num">
                                      <p:cBhvr>
                                        <p:cTn id="93" dur="1000" fill="hold"/>
                                        <p:tgtEl>
                                          <p:spTgt spid="21510"/>
                                        </p:tgtEl>
                                        <p:attrNameLst>
                                          <p:attrName>style.rotation</p:attrName>
                                        </p:attrNameLst>
                                      </p:cBhvr>
                                      <p:tavLst>
                                        <p:tav tm="0">
                                          <p:val>
                                            <p:fltVal val="90"/>
                                          </p:val>
                                        </p:tav>
                                        <p:tav tm="100000">
                                          <p:val>
                                            <p:fltVal val="0"/>
                                          </p:val>
                                        </p:tav>
                                      </p:tavLst>
                                    </p:anim>
                                    <p:animEffect transition="in" filter="fade">
                                      <p:cBhvr>
                                        <p:cTn id="94" dur="1000"/>
                                        <p:tgtEl>
                                          <p:spTgt spid="21510"/>
                                        </p:tgtEl>
                                      </p:cBhvr>
                                    </p:animEffect>
                                  </p:childTnLst>
                                </p:cTn>
                              </p:par>
                            </p:childTnLst>
                          </p:cTn>
                        </p:par>
                      </p:childTnLst>
                    </p:cTn>
                  </p:par>
                  <p:par>
                    <p:cTn id="95" fill="hold">
                      <p:stCondLst>
                        <p:cond delay="indefinite"/>
                      </p:stCondLst>
                      <p:childTnLst>
                        <p:par>
                          <p:cTn id="96" fill="hold">
                            <p:stCondLst>
                              <p:cond delay="0"/>
                            </p:stCondLst>
                            <p:childTnLst>
                              <p:par>
                                <p:cTn id="97" presetID="38" presetClass="entr" presetSubtype="0" accel="50000" fill="hold" grpId="0" nodeType="clickEffect">
                                  <p:stCondLst>
                                    <p:cond delay="0"/>
                                  </p:stCondLst>
                                  <p:iterate type="lt">
                                    <p:tmPct val="50000"/>
                                  </p:iterate>
                                  <p:childTnLst>
                                    <p:set>
                                      <p:cBhvr>
                                        <p:cTn id="98" dur="1" fill="hold">
                                          <p:stCondLst>
                                            <p:cond delay="0"/>
                                          </p:stCondLst>
                                        </p:cTn>
                                        <p:tgtEl>
                                          <p:spTgt spid="21515"/>
                                        </p:tgtEl>
                                        <p:attrNameLst>
                                          <p:attrName>style.visibility</p:attrName>
                                        </p:attrNameLst>
                                      </p:cBhvr>
                                      <p:to>
                                        <p:strVal val="visible"/>
                                      </p:to>
                                    </p:set>
                                    <p:set>
                                      <p:cBhvr>
                                        <p:cTn id="99" dur="455" fill="hold">
                                          <p:stCondLst>
                                            <p:cond delay="0"/>
                                          </p:stCondLst>
                                        </p:cTn>
                                        <p:tgtEl>
                                          <p:spTgt spid="21515"/>
                                        </p:tgtEl>
                                        <p:attrNameLst>
                                          <p:attrName>style.rotation</p:attrName>
                                        </p:attrNameLst>
                                      </p:cBhvr>
                                      <p:to>
                                        <p:strVal val="-45.0"/>
                                      </p:to>
                                    </p:set>
                                    <p:anim calcmode="lin" valueType="num">
                                      <p:cBhvr>
                                        <p:cTn id="100" dur="455" fill="hold">
                                          <p:stCondLst>
                                            <p:cond delay="455"/>
                                          </p:stCondLst>
                                        </p:cTn>
                                        <p:tgtEl>
                                          <p:spTgt spid="21515"/>
                                        </p:tgtEl>
                                        <p:attrNameLst>
                                          <p:attrName>style.rotation</p:attrName>
                                        </p:attrNameLst>
                                      </p:cBhvr>
                                      <p:tavLst>
                                        <p:tav tm="0">
                                          <p:val>
                                            <p:fltVal val="-45"/>
                                          </p:val>
                                        </p:tav>
                                        <p:tav tm="69900">
                                          <p:val>
                                            <p:fltVal val="45"/>
                                          </p:val>
                                        </p:tav>
                                        <p:tav tm="100000">
                                          <p:val>
                                            <p:fltVal val="0"/>
                                          </p:val>
                                        </p:tav>
                                      </p:tavLst>
                                    </p:anim>
                                    <p:anim calcmode="lin" valueType="num">
                                      <p:cBhvr>
                                        <p:cTn id="101" dur="455" fill="hold">
                                          <p:stCondLst>
                                            <p:cond delay="0"/>
                                          </p:stCondLst>
                                        </p:cTn>
                                        <p:tgtEl>
                                          <p:spTgt spid="21515"/>
                                        </p:tgtEl>
                                        <p:attrNameLst>
                                          <p:attrName>ppt_y</p:attrName>
                                        </p:attrNameLst>
                                      </p:cBhvr>
                                      <p:tavLst>
                                        <p:tav tm="0">
                                          <p:val>
                                            <p:strVal val="#ppt_y-1"/>
                                          </p:val>
                                        </p:tav>
                                        <p:tav tm="100000">
                                          <p:val>
                                            <p:strVal val="#ppt_y-(0.354*#ppt_w-0.172*#ppt_h)"/>
                                          </p:val>
                                        </p:tav>
                                      </p:tavLst>
                                    </p:anim>
                                    <p:anim calcmode="lin" valueType="num">
                                      <p:cBhvr>
                                        <p:cTn id="102" dur="156" decel="50000" autoRev="1" fill="hold">
                                          <p:stCondLst>
                                            <p:cond delay="455"/>
                                          </p:stCondLst>
                                        </p:cTn>
                                        <p:tgtEl>
                                          <p:spTgt spid="21515"/>
                                        </p:tgtEl>
                                        <p:attrNameLst>
                                          <p:attrName>ppt_y</p:attrName>
                                        </p:attrNameLst>
                                      </p:cBhvr>
                                      <p:tavLst>
                                        <p:tav tm="0">
                                          <p:val>
                                            <p:strVal val="#ppt_y-(0.354*#ppt_w-0.172*#ppt_h)"/>
                                          </p:val>
                                        </p:tav>
                                        <p:tav tm="100000">
                                          <p:val>
                                            <p:strVal val="#ppt_y-(0.354*#ppt_w-0.172*#ppt_h)-#ppt_h/2"/>
                                          </p:val>
                                        </p:tav>
                                      </p:tavLst>
                                    </p:anim>
                                    <p:anim calcmode="lin" valueType="num">
                                      <p:cBhvr>
                                        <p:cTn id="103" dur="136" fill="hold">
                                          <p:stCondLst>
                                            <p:cond delay="864"/>
                                          </p:stCondLst>
                                        </p:cTn>
                                        <p:tgtEl>
                                          <p:spTgt spid="21515"/>
                                        </p:tgtEl>
                                        <p:attrNameLst>
                                          <p:attrName>ppt_y</p:attrName>
                                        </p:attrNameLst>
                                      </p:cBhvr>
                                      <p:tavLst>
                                        <p:tav tm="0">
                                          <p:val>
                                            <p:strVal val="#ppt_y-(0.354*#ppt_w-0.172*#ppt_h)"/>
                                          </p:val>
                                        </p:tav>
                                        <p:tav tm="100000">
                                          <p:val>
                                            <p:strVal val="#ppt_y"/>
                                          </p:val>
                                        </p:tav>
                                      </p:tavLst>
                                    </p:anim>
                                  </p:childTnLst>
                                </p:cTn>
                              </p:par>
                            </p:childTnLst>
                          </p:cTn>
                        </p:par>
                      </p:childTnLst>
                    </p:cTn>
                  </p:par>
                  <p:par>
                    <p:cTn id="104" fill="hold">
                      <p:stCondLst>
                        <p:cond delay="indefinite"/>
                      </p:stCondLst>
                      <p:childTnLst>
                        <p:par>
                          <p:cTn id="105" fill="hold">
                            <p:stCondLst>
                              <p:cond delay="0"/>
                            </p:stCondLst>
                            <p:childTnLst>
                              <p:par>
                                <p:cTn id="106" presetID="38" presetClass="entr" presetSubtype="0" accel="50000" fill="hold" grpId="0" nodeType="clickEffect">
                                  <p:stCondLst>
                                    <p:cond delay="0"/>
                                  </p:stCondLst>
                                  <p:iterate type="lt">
                                    <p:tmPct val="50000"/>
                                  </p:iterate>
                                  <p:childTnLst>
                                    <p:set>
                                      <p:cBhvr>
                                        <p:cTn id="107" dur="1" fill="hold">
                                          <p:stCondLst>
                                            <p:cond delay="0"/>
                                          </p:stCondLst>
                                        </p:cTn>
                                        <p:tgtEl>
                                          <p:spTgt spid="21552"/>
                                        </p:tgtEl>
                                        <p:attrNameLst>
                                          <p:attrName>style.visibility</p:attrName>
                                        </p:attrNameLst>
                                      </p:cBhvr>
                                      <p:to>
                                        <p:strVal val="visible"/>
                                      </p:to>
                                    </p:set>
                                    <p:set>
                                      <p:cBhvr>
                                        <p:cTn id="108" dur="455" fill="hold">
                                          <p:stCondLst>
                                            <p:cond delay="0"/>
                                          </p:stCondLst>
                                        </p:cTn>
                                        <p:tgtEl>
                                          <p:spTgt spid="21552"/>
                                        </p:tgtEl>
                                        <p:attrNameLst>
                                          <p:attrName>style.rotation</p:attrName>
                                        </p:attrNameLst>
                                      </p:cBhvr>
                                      <p:to>
                                        <p:strVal val="-45.0"/>
                                      </p:to>
                                    </p:set>
                                    <p:anim calcmode="lin" valueType="num">
                                      <p:cBhvr>
                                        <p:cTn id="109" dur="455" fill="hold">
                                          <p:stCondLst>
                                            <p:cond delay="455"/>
                                          </p:stCondLst>
                                        </p:cTn>
                                        <p:tgtEl>
                                          <p:spTgt spid="21552"/>
                                        </p:tgtEl>
                                        <p:attrNameLst>
                                          <p:attrName>style.rotation</p:attrName>
                                        </p:attrNameLst>
                                      </p:cBhvr>
                                      <p:tavLst>
                                        <p:tav tm="0">
                                          <p:val>
                                            <p:fltVal val="-45"/>
                                          </p:val>
                                        </p:tav>
                                        <p:tav tm="69900">
                                          <p:val>
                                            <p:fltVal val="45"/>
                                          </p:val>
                                        </p:tav>
                                        <p:tav tm="100000">
                                          <p:val>
                                            <p:fltVal val="0"/>
                                          </p:val>
                                        </p:tav>
                                      </p:tavLst>
                                    </p:anim>
                                    <p:anim calcmode="lin" valueType="num">
                                      <p:cBhvr>
                                        <p:cTn id="110" dur="455" fill="hold">
                                          <p:stCondLst>
                                            <p:cond delay="0"/>
                                          </p:stCondLst>
                                        </p:cTn>
                                        <p:tgtEl>
                                          <p:spTgt spid="21552"/>
                                        </p:tgtEl>
                                        <p:attrNameLst>
                                          <p:attrName>ppt_y</p:attrName>
                                        </p:attrNameLst>
                                      </p:cBhvr>
                                      <p:tavLst>
                                        <p:tav tm="0">
                                          <p:val>
                                            <p:strVal val="#ppt_y-1"/>
                                          </p:val>
                                        </p:tav>
                                        <p:tav tm="100000">
                                          <p:val>
                                            <p:strVal val="#ppt_y-(0.354*#ppt_w-0.172*#ppt_h)"/>
                                          </p:val>
                                        </p:tav>
                                      </p:tavLst>
                                    </p:anim>
                                    <p:anim calcmode="lin" valueType="num">
                                      <p:cBhvr>
                                        <p:cTn id="111" dur="156" decel="50000" autoRev="1" fill="hold">
                                          <p:stCondLst>
                                            <p:cond delay="455"/>
                                          </p:stCondLst>
                                        </p:cTn>
                                        <p:tgtEl>
                                          <p:spTgt spid="21552"/>
                                        </p:tgtEl>
                                        <p:attrNameLst>
                                          <p:attrName>ppt_y</p:attrName>
                                        </p:attrNameLst>
                                      </p:cBhvr>
                                      <p:tavLst>
                                        <p:tav tm="0">
                                          <p:val>
                                            <p:strVal val="#ppt_y-(0.354*#ppt_w-0.172*#ppt_h)"/>
                                          </p:val>
                                        </p:tav>
                                        <p:tav tm="100000">
                                          <p:val>
                                            <p:strVal val="#ppt_y-(0.354*#ppt_w-0.172*#ppt_h)-#ppt_h/2"/>
                                          </p:val>
                                        </p:tav>
                                      </p:tavLst>
                                    </p:anim>
                                    <p:anim calcmode="lin" valueType="num">
                                      <p:cBhvr>
                                        <p:cTn id="112" dur="136" fill="hold">
                                          <p:stCondLst>
                                            <p:cond delay="864"/>
                                          </p:stCondLst>
                                        </p:cTn>
                                        <p:tgtEl>
                                          <p:spTgt spid="21552"/>
                                        </p:tgtEl>
                                        <p:attrNameLst>
                                          <p:attrName>ppt_y</p:attrName>
                                        </p:attrNameLst>
                                      </p:cBhvr>
                                      <p:tavLst>
                                        <p:tav tm="0">
                                          <p:val>
                                            <p:strVal val="#ppt_y-(0.354*#ppt_w-0.172*#ppt_h)"/>
                                          </p:val>
                                        </p:tav>
                                        <p:tav tm="100000">
                                          <p:val>
                                            <p:strVal val="#ppt_y"/>
                                          </p:val>
                                        </p:tav>
                                      </p:tavLst>
                                    </p:anim>
                                  </p:childTnLst>
                                </p:cTn>
                              </p:par>
                            </p:childTnLst>
                          </p:cTn>
                        </p:par>
                      </p:childTnLst>
                    </p:cTn>
                  </p:par>
                  <p:par>
                    <p:cTn id="113" fill="hold">
                      <p:stCondLst>
                        <p:cond delay="indefinite"/>
                      </p:stCondLst>
                      <p:childTnLst>
                        <p:par>
                          <p:cTn id="114" fill="hold">
                            <p:stCondLst>
                              <p:cond delay="0"/>
                            </p:stCondLst>
                            <p:childTnLst>
                              <p:par>
                                <p:cTn id="115" presetID="22" presetClass="entr" presetSubtype="4" fill="hold" nodeType="clickEffect">
                                  <p:stCondLst>
                                    <p:cond delay="0"/>
                                  </p:stCondLst>
                                  <p:childTnLst>
                                    <p:set>
                                      <p:cBhvr>
                                        <p:cTn id="116" dur="1" fill="hold">
                                          <p:stCondLst>
                                            <p:cond delay="0"/>
                                          </p:stCondLst>
                                        </p:cTn>
                                        <p:tgtEl>
                                          <p:spTgt spid="21530"/>
                                        </p:tgtEl>
                                        <p:attrNameLst>
                                          <p:attrName>style.visibility</p:attrName>
                                        </p:attrNameLst>
                                      </p:cBhvr>
                                      <p:to>
                                        <p:strVal val="visible"/>
                                      </p:to>
                                    </p:set>
                                    <p:animEffect transition="in" filter="wipe(down)">
                                      <p:cBhvr>
                                        <p:cTn id="117" dur="500"/>
                                        <p:tgtEl>
                                          <p:spTgt spid="21530"/>
                                        </p:tgtEl>
                                      </p:cBhvr>
                                    </p:animEffect>
                                  </p:childTnLst>
                                </p:cTn>
                              </p:par>
                              <p:par>
                                <p:cTn id="118" presetID="22" presetClass="entr" presetSubtype="4" fill="hold" grpId="0" nodeType="withEffect">
                                  <p:stCondLst>
                                    <p:cond delay="0"/>
                                  </p:stCondLst>
                                  <p:childTnLst>
                                    <p:set>
                                      <p:cBhvr>
                                        <p:cTn id="119" dur="1" fill="hold">
                                          <p:stCondLst>
                                            <p:cond delay="0"/>
                                          </p:stCondLst>
                                        </p:cTn>
                                        <p:tgtEl>
                                          <p:spTgt spid="21533"/>
                                        </p:tgtEl>
                                        <p:attrNameLst>
                                          <p:attrName>style.visibility</p:attrName>
                                        </p:attrNameLst>
                                      </p:cBhvr>
                                      <p:to>
                                        <p:strVal val="visible"/>
                                      </p:to>
                                    </p:set>
                                    <p:animEffect transition="in" filter="wipe(down)">
                                      <p:cBhvr>
                                        <p:cTn id="120" dur="500"/>
                                        <p:tgtEl>
                                          <p:spTgt spid="21533"/>
                                        </p:tgtEl>
                                      </p:cBhvr>
                                    </p:animEffect>
                                  </p:childTnLst>
                                </p:cTn>
                              </p:par>
                            </p:childTnLst>
                          </p:cTn>
                        </p:par>
                      </p:childTnLst>
                    </p:cTn>
                  </p:par>
                  <p:par>
                    <p:cTn id="121" fill="hold">
                      <p:stCondLst>
                        <p:cond delay="indefinite"/>
                      </p:stCondLst>
                      <p:childTnLst>
                        <p:par>
                          <p:cTn id="122" fill="hold">
                            <p:stCondLst>
                              <p:cond delay="0"/>
                            </p:stCondLst>
                            <p:childTnLst>
                              <p:par>
                                <p:cTn id="123" presetID="22" presetClass="entr" presetSubtype="2" fill="hold" nodeType="clickEffect">
                                  <p:stCondLst>
                                    <p:cond delay="0"/>
                                  </p:stCondLst>
                                  <p:childTnLst>
                                    <p:set>
                                      <p:cBhvr>
                                        <p:cTn id="124" dur="1" fill="hold">
                                          <p:stCondLst>
                                            <p:cond delay="0"/>
                                          </p:stCondLst>
                                        </p:cTn>
                                        <p:tgtEl>
                                          <p:spTgt spid="21536"/>
                                        </p:tgtEl>
                                        <p:attrNameLst>
                                          <p:attrName>style.visibility</p:attrName>
                                        </p:attrNameLst>
                                      </p:cBhvr>
                                      <p:to>
                                        <p:strVal val="visible"/>
                                      </p:to>
                                    </p:set>
                                    <p:animEffect transition="in" filter="wipe(right)">
                                      <p:cBhvr>
                                        <p:cTn id="125" dur="500"/>
                                        <p:tgtEl>
                                          <p:spTgt spid="21536"/>
                                        </p:tgtEl>
                                      </p:cBhvr>
                                    </p:animEffect>
                                  </p:childTnLst>
                                </p:cTn>
                              </p:par>
                              <p:par>
                                <p:cTn id="126" presetID="22" presetClass="entr" presetSubtype="2" fill="hold" grpId="0" nodeType="withEffect">
                                  <p:stCondLst>
                                    <p:cond delay="0"/>
                                  </p:stCondLst>
                                  <p:childTnLst>
                                    <p:set>
                                      <p:cBhvr>
                                        <p:cTn id="127" dur="1" fill="hold">
                                          <p:stCondLst>
                                            <p:cond delay="0"/>
                                          </p:stCondLst>
                                        </p:cTn>
                                        <p:tgtEl>
                                          <p:spTgt spid="21537"/>
                                        </p:tgtEl>
                                        <p:attrNameLst>
                                          <p:attrName>style.visibility</p:attrName>
                                        </p:attrNameLst>
                                      </p:cBhvr>
                                      <p:to>
                                        <p:strVal val="visible"/>
                                      </p:to>
                                    </p:set>
                                    <p:animEffect transition="in" filter="wipe(right)">
                                      <p:cBhvr>
                                        <p:cTn id="128" dur="500"/>
                                        <p:tgtEl>
                                          <p:spTgt spid="21537"/>
                                        </p:tgtEl>
                                      </p:cBhvr>
                                    </p:animEffect>
                                  </p:childTnLst>
                                </p:cTn>
                              </p:par>
                            </p:childTnLst>
                          </p:cTn>
                        </p:par>
                      </p:childTnLst>
                    </p:cTn>
                  </p:par>
                  <p:par>
                    <p:cTn id="129" fill="hold">
                      <p:stCondLst>
                        <p:cond delay="indefinite"/>
                      </p:stCondLst>
                      <p:childTnLst>
                        <p:par>
                          <p:cTn id="130" fill="hold">
                            <p:stCondLst>
                              <p:cond delay="0"/>
                            </p:stCondLst>
                            <p:childTnLst>
                              <p:par>
                                <p:cTn id="131" presetID="22" presetClass="entr" presetSubtype="2" fill="hold" nodeType="clickEffect">
                                  <p:stCondLst>
                                    <p:cond delay="0"/>
                                  </p:stCondLst>
                                  <p:childTnLst>
                                    <p:set>
                                      <p:cBhvr>
                                        <p:cTn id="132" dur="1" fill="hold">
                                          <p:stCondLst>
                                            <p:cond delay="0"/>
                                          </p:stCondLst>
                                        </p:cTn>
                                        <p:tgtEl>
                                          <p:spTgt spid="21553"/>
                                        </p:tgtEl>
                                        <p:attrNameLst>
                                          <p:attrName>style.visibility</p:attrName>
                                        </p:attrNameLst>
                                      </p:cBhvr>
                                      <p:to>
                                        <p:strVal val="visible"/>
                                      </p:to>
                                    </p:set>
                                    <p:animEffect transition="in" filter="wipe(right)">
                                      <p:cBhvr>
                                        <p:cTn id="133" dur="500"/>
                                        <p:tgtEl>
                                          <p:spTgt spid="21553"/>
                                        </p:tgtEl>
                                      </p:cBhvr>
                                    </p:animEffect>
                                  </p:childTnLst>
                                </p:cTn>
                              </p:par>
                            </p:childTnLst>
                          </p:cTn>
                        </p:par>
                      </p:childTnLst>
                    </p:cTn>
                  </p:par>
                  <p:par>
                    <p:cTn id="134" fill="hold">
                      <p:stCondLst>
                        <p:cond delay="indefinite"/>
                      </p:stCondLst>
                      <p:childTnLst>
                        <p:par>
                          <p:cTn id="135" fill="hold">
                            <p:stCondLst>
                              <p:cond delay="0"/>
                            </p:stCondLst>
                            <p:childTnLst>
                              <p:par>
                                <p:cTn id="136" presetID="38" presetClass="entr" presetSubtype="0" accel="50000" fill="hold" grpId="0" nodeType="clickEffect">
                                  <p:stCondLst>
                                    <p:cond delay="0"/>
                                  </p:stCondLst>
                                  <p:iterate type="lt">
                                    <p:tmPct val="50000"/>
                                  </p:iterate>
                                  <p:childTnLst>
                                    <p:set>
                                      <p:cBhvr>
                                        <p:cTn id="137" dur="1" fill="hold">
                                          <p:stCondLst>
                                            <p:cond delay="0"/>
                                          </p:stCondLst>
                                        </p:cTn>
                                        <p:tgtEl>
                                          <p:spTgt spid="21554"/>
                                        </p:tgtEl>
                                        <p:attrNameLst>
                                          <p:attrName>style.visibility</p:attrName>
                                        </p:attrNameLst>
                                      </p:cBhvr>
                                      <p:to>
                                        <p:strVal val="visible"/>
                                      </p:to>
                                    </p:set>
                                    <p:set>
                                      <p:cBhvr>
                                        <p:cTn id="138" dur="455" fill="hold">
                                          <p:stCondLst>
                                            <p:cond delay="0"/>
                                          </p:stCondLst>
                                        </p:cTn>
                                        <p:tgtEl>
                                          <p:spTgt spid="21554"/>
                                        </p:tgtEl>
                                        <p:attrNameLst>
                                          <p:attrName>style.rotation</p:attrName>
                                        </p:attrNameLst>
                                      </p:cBhvr>
                                      <p:to>
                                        <p:strVal val="-45.0"/>
                                      </p:to>
                                    </p:set>
                                    <p:anim calcmode="lin" valueType="num">
                                      <p:cBhvr>
                                        <p:cTn id="139" dur="455" fill="hold">
                                          <p:stCondLst>
                                            <p:cond delay="455"/>
                                          </p:stCondLst>
                                        </p:cTn>
                                        <p:tgtEl>
                                          <p:spTgt spid="21554"/>
                                        </p:tgtEl>
                                        <p:attrNameLst>
                                          <p:attrName>style.rotation</p:attrName>
                                        </p:attrNameLst>
                                      </p:cBhvr>
                                      <p:tavLst>
                                        <p:tav tm="0">
                                          <p:val>
                                            <p:fltVal val="-45"/>
                                          </p:val>
                                        </p:tav>
                                        <p:tav tm="69900">
                                          <p:val>
                                            <p:fltVal val="45"/>
                                          </p:val>
                                        </p:tav>
                                        <p:tav tm="100000">
                                          <p:val>
                                            <p:fltVal val="0"/>
                                          </p:val>
                                        </p:tav>
                                      </p:tavLst>
                                    </p:anim>
                                    <p:anim calcmode="lin" valueType="num">
                                      <p:cBhvr>
                                        <p:cTn id="140" dur="455" fill="hold">
                                          <p:stCondLst>
                                            <p:cond delay="0"/>
                                          </p:stCondLst>
                                        </p:cTn>
                                        <p:tgtEl>
                                          <p:spTgt spid="21554"/>
                                        </p:tgtEl>
                                        <p:attrNameLst>
                                          <p:attrName>ppt_y</p:attrName>
                                        </p:attrNameLst>
                                      </p:cBhvr>
                                      <p:tavLst>
                                        <p:tav tm="0">
                                          <p:val>
                                            <p:strVal val="#ppt_y-1"/>
                                          </p:val>
                                        </p:tav>
                                        <p:tav tm="100000">
                                          <p:val>
                                            <p:strVal val="#ppt_y-(0.354*#ppt_w-0.172*#ppt_h)"/>
                                          </p:val>
                                        </p:tav>
                                      </p:tavLst>
                                    </p:anim>
                                    <p:anim calcmode="lin" valueType="num">
                                      <p:cBhvr>
                                        <p:cTn id="141" dur="156" decel="50000" autoRev="1" fill="hold">
                                          <p:stCondLst>
                                            <p:cond delay="455"/>
                                          </p:stCondLst>
                                        </p:cTn>
                                        <p:tgtEl>
                                          <p:spTgt spid="21554"/>
                                        </p:tgtEl>
                                        <p:attrNameLst>
                                          <p:attrName>ppt_y</p:attrName>
                                        </p:attrNameLst>
                                      </p:cBhvr>
                                      <p:tavLst>
                                        <p:tav tm="0">
                                          <p:val>
                                            <p:strVal val="#ppt_y-(0.354*#ppt_w-0.172*#ppt_h)"/>
                                          </p:val>
                                        </p:tav>
                                        <p:tav tm="100000">
                                          <p:val>
                                            <p:strVal val="#ppt_y-(0.354*#ppt_w-0.172*#ppt_h)-#ppt_h/2"/>
                                          </p:val>
                                        </p:tav>
                                      </p:tavLst>
                                    </p:anim>
                                    <p:anim calcmode="lin" valueType="num">
                                      <p:cBhvr>
                                        <p:cTn id="142" dur="136" fill="hold">
                                          <p:stCondLst>
                                            <p:cond delay="864"/>
                                          </p:stCondLst>
                                        </p:cTn>
                                        <p:tgtEl>
                                          <p:spTgt spid="21554"/>
                                        </p:tgtEl>
                                        <p:attrNameLst>
                                          <p:attrName>ppt_y</p:attrName>
                                        </p:attrNameLst>
                                      </p:cBhvr>
                                      <p:tavLst>
                                        <p:tav tm="0">
                                          <p:val>
                                            <p:strVal val="#ppt_y-(0.354*#ppt_w-0.172*#ppt_h)"/>
                                          </p:val>
                                        </p:tav>
                                        <p:tav tm="100000">
                                          <p:val>
                                            <p:strVal val="#ppt_y"/>
                                          </p:val>
                                        </p:tav>
                                      </p:tavLst>
                                    </p:anim>
                                  </p:childTnLst>
                                </p:cTn>
                              </p:par>
                            </p:childTnLst>
                          </p:cTn>
                        </p:par>
                      </p:childTnLst>
                    </p:cTn>
                  </p:par>
                  <p:par>
                    <p:cTn id="143" fill="hold">
                      <p:stCondLst>
                        <p:cond delay="indefinite"/>
                      </p:stCondLst>
                      <p:childTnLst>
                        <p:par>
                          <p:cTn id="144" fill="hold">
                            <p:stCondLst>
                              <p:cond delay="0"/>
                            </p:stCondLst>
                            <p:childTnLst>
                              <p:par>
                                <p:cTn id="145" presetID="22" presetClass="entr" presetSubtype="1" fill="hold" nodeType="clickEffect">
                                  <p:stCondLst>
                                    <p:cond delay="0"/>
                                  </p:stCondLst>
                                  <p:childTnLst>
                                    <p:set>
                                      <p:cBhvr>
                                        <p:cTn id="146" dur="1" fill="hold">
                                          <p:stCondLst>
                                            <p:cond delay="0"/>
                                          </p:stCondLst>
                                        </p:cTn>
                                        <p:tgtEl>
                                          <p:spTgt spid="21559"/>
                                        </p:tgtEl>
                                        <p:attrNameLst>
                                          <p:attrName>style.visibility</p:attrName>
                                        </p:attrNameLst>
                                      </p:cBhvr>
                                      <p:to>
                                        <p:strVal val="visible"/>
                                      </p:to>
                                    </p:set>
                                    <p:animEffect transition="in" filter="wipe(up)">
                                      <p:cBhvr>
                                        <p:cTn id="147" dur="500"/>
                                        <p:tgtEl>
                                          <p:spTgt spid="21559"/>
                                        </p:tgtEl>
                                      </p:cBhvr>
                                    </p:animEffect>
                                  </p:childTnLst>
                                </p:cTn>
                              </p:par>
                            </p:childTnLst>
                          </p:cTn>
                        </p:par>
                      </p:childTnLst>
                    </p:cTn>
                  </p:par>
                  <p:par>
                    <p:cTn id="148" fill="hold">
                      <p:stCondLst>
                        <p:cond delay="indefinite"/>
                      </p:stCondLst>
                      <p:childTnLst>
                        <p:par>
                          <p:cTn id="149" fill="hold">
                            <p:stCondLst>
                              <p:cond delay="0"/>
                            </p:stCondLst>
                            <p:childTnLst>
                              <p:par>
                                <p:cTn id="150" presetID="22" presetClass="entr" presetSubtype="2" fill="hold" nodeType="clickEffect">
                                  <p:stCondLst>
                                    <p:cond delay="0"/>
                                  </p:stCondLst>
                                  <p:childTnLst>
                                    <p:set>
                                      <p:cBhvr>
                                        <p:cTn id="151" dur="1" fill="hold">
                                          <p:stCondLst>
                                            <p:cond delay="0"/>
                                          </p:stCondLst>
                                        </p:cTn>
                                        <p:tgtEl>
                                          <p:spTgt spid="44"/>
                                        </p:tgtEl>
                                        <p:attrNameLst>
                                          <p:attrName>style.visibility</p:attrName>
                                        </p:attrNameLst>
                                      </p:cBhvr>
                                      <p:to>
                                        <p:strVal val="visible"/>
                                      </p:to>
                                    </p:set>
                                    <p:animEffect transition="in" filter="wipe(right)">
                                      <p:cBhvr>
                                        <p:cTn id="152" dur="500"/>
                                        <p:tgtEl>
                                          <p:spTgt spid="44"/>
                                        </p:tgtEl>
                                      </p:cBhvr>
                                    </p:animEffect>
                                  </p:childTnLst>
                                </p:cTn>
                              </p:par>
                            </p:childTnLst>
                          </p:cTn>
                        </p:par>
                      </p:childTnLst>
                    </p:cTn>
                  </p:par>
                  <p:par>
                    <p:cTn id="153" fill="hold">
                      <p:stCondLst>
                        <p:cond delay="indefinite"/>
                      </p:stCondLst>
                      <p:childTnLst>
                        <p:par>
                          <p:cTn id="154" fill="hold">
                            <p:stCondLst>
                              <p:cond delay="0"/>
                            </p:stCondLst>
                            <p:childTnLst>
                              <p:par>
                                <p:cTn id="155" presetID="22" presetClass="entr" presetSubtype="1" fill="hold" nodeType="clickEffect">
                                  <p:stCondLst>
                                    <p:cond delay="0"/>
                                  </p:stCondLst>
                                  <p:childTnLst>
                                    <p:set>
                                      <p:cBhvr>
                                        <p:cTn id="156" dur="1" fill="hold">
                                          <p:stCondLst>
                                            <p:cond delay="0"/>
                                          </p:stCondLst>
                                        </p:cTn>
                                        <p:tgtEl>
                                          <p:spTgt spid="46"/>
                                        </p:tgtEl>
                                        <p:attrNameLst>
                                          <p:attrName>style.visibility</p:attrName>
                                        </p:attrNameLst>
                                      </p:cBhvr>
                                      <p:to>
                                        <p:strVal val="visible"/>
                                      </p:to>
                                    </p:set>
                                    <p:animEffect transition="in" filter="wipe(up)">
                                      <p:cBhvr>
                                        <p:cTn id="157" dur="500"/>
                                        <p:tgtEl>
                                          <p:spTgt spid="46"/>
                                        </p:tgtEl>
                                      </p:cBhvr>
                                    </p:animEffect>
                                  </p:childTnLst>
                                </p:cTn>
                              </p:par>
                            </p:childTnLst>
                          </p:cTn>
                        </p:par>
                      </p:childTnLst>
                    </p:cTn>
                  </p:par>
                  <p:par>
                    <p:cTn id="158" fill="hold">
                      <p:stCondLst>
                        <p:cond delay="indefinite"/>
                      </p:stCondLst>
                      <p:childTnLst>
                        <p:par>
                          <p:cTn id="159" fill="hold">
                            <p:stCondLst>
                              <p:cond delay="0"/>
                            </p:stCondLst>
                            <p:childTnLst>
                              <p:par>
                                <p:cTn id="160" presetID="38" presetClass="entr" presetSubtype="0" accel="50000" fill="hold" grpId="0" nodeType="clickEffect">
                                  <p:stCondLst>
                                    <p:cond delay="0"/>
                                  </p:stCondLst>
                                  <p:iterate type="lt">
                                    <p:tmPct val="50000"/>
                                  </p:iterate>
                                  <p:childTnLst>
                                    <p:set>
                                      <p:cBhvr>
                                        <p:cTn id="161" dur="1" fill="hold">
                                          <p:stCondLst>
                                            <p:cond delay="0"/>
                                          </p:stCondLst>
                                        </p:cTn>
                                        <p:tgtEl>
                                          <p:spTgt spid="47"/>
                                        </p:tgtEl>
                                        <p:attrNameLst>
                                          <p:attrName>style.visibility</p:attrName>
                                        </p:attrNameLst>
                                      </p:cBhvr>
                                      <p:to>
                                        <p:strVal val="visible"/>
                                      </p:to>
                                    </p:set>
                                    <p:set>
                                      <p:cBhvr>
                                        <p:cTn id="162" dur="455" fill="hold">
                                          <p:stCondLst>
                                            <p:cond delay="0"/>
                                          </p:stCondLst>
                                        </p:cTn>
                                        <p:tgtEl>
                                          <p:spTgt spid="47"/>
                                        </p:tgtEl>
                                        <p:attrNameLst>
                                          <p:attrName>style.rotation</p:attrName>
                                        </p:attrNameLst>
                                      </p:cBhvr>
                                      <p:to>
                                        <p:strVal val="-45.0"/>
                                      </p:to>
                                    </p:set>
                                    <p:anim calcmode="lin" valueType="num">
                                      <p:cBhvr>
                                        <p:cTn id="163" dur="455" fill="hold">
                                          <p:stCondLst>
                                            <p:cond delay="455"/>
                                          </p:stCondLst>
                                        </p:cTn>
                                        <p:tgtEl>
                                          <p:spTgt spid="47"/>
                                        </p:tgtEl>
                                        <p:attrNameLst>
                                          <p:attrName>style.rotation</p:attrName>
                                        </p:attrNameLst>
                                      </p:cBhvr>
                                      <p:tavLst>
                                        <p:tav tm="0">
                                          <p:val>
                                            <p:fltVal val="-45"/>
                                          </p:val>
                                        </p:tav>
                                        <p:tav tm="69900">
                                          <p:val>
                                            <p:fltVal val="45"/>
                                          </p:val>
                                        </p:tav>
                                        <p:tav tm="100000">
                                          <p:val>
                                            <p:fltVal val="0"/>
                                          </p:val>
                                        </p:tav>
                                      </p:tavLst>
                                    </p:anim>
                                    <p:anim calcmode="lin" valueType="num">
                                      <p:cBhvr>
                                        <p:cTn id="164" dur="455" fill="hold">
                                          <p:stCondLst>
                                            <p:cond delay="0"/>
                                          </p:stCondLst>
                                        </p:cTn>
                                        <p:tgtEl>
                                          <p:spTgt spid="47"/>
                                        </p:tgtEl>
                                        <p:attrNameLst>
                                          <p:attrName>ppt_y</p:attrName>
                                        </p:attrNameLst>
                                      </p:cBhvr>
                                      <p:tavLst>
                                        <p:tav tm="0">
                                          <p:val>
                                            <p:strVal val="#ppt_y-1"/>
                                          </p:val>
                                        </p:tav>
                                        <p:tav tm="100000">
                                          <p:val>
                                            <p:strVal val="#ppt_y-(0.354*#ppt_w-0.172*#ppt_h)"/>
                                          </p:val>
                                        </p:tav>
                                      </p:tavLst>
                                    </p:anim>
                                    <p:anim calcmode="lin" valueType="num">
                                      <p:cBhvr>
                                        <p:cTn id="165" dur="156" decel="50000" autoRev="1" fill="hold">
                                          <p:stCondLst>
                                            <p:cond delay="455"/>
                                          </p:stCondLst>
                                        </p:cTn>
                                        <p:tgtEl>
                                          <p:spTgt spid="47"/>
                                        </p:tgtEl>
                                        <p:attrNameLst>
                                          <p:attrName>ppt_y</p:attrName>
                                        </p:attrNameLst>
                                      </p:cBhvr>
                                      <p:tavLst>
                                        <p:tav tm="0">
                                          <p:val>
                                            <p:strVal val="#ppt_y-(0.354*#ppt_w-0.172*#ppt_h)"/>
                                          </p:val>
                                        </p:tav>
                                        <p:tav tm="100000">
                                          <p:val>
                                            <p:strVal val="#ppt_y-(0.354*#ppt_w-0.172*#ppt_h)-#ppt_h/2"/>
                                          </p:val>
                                        </p:tav>
                                      </p:tavLst>
                                    </p:anim>
                                    <p:anim calcmode="lin" valueType="num">
                                      <p:cBhvr>
                                        <p:cTn id="166" dur="136" fill="hold">
                                          <p:stCondLst>
                                            <p:cond delay="864"/>
                                          </p:stCondLst>
                                        </p:cTn>
                                        <p:tgtEl>
                                          <p:spTgt spid="47"/>
                                        </p:tgtEl>
                                        <p:attrNameLst>
                                          <p:attrName>ppt_y</p:attrName>
                                        </p:attrNameLst>
                                      </p:cBhvr>
                                      <p:tavLst>
                                        <p:tav tm="0">
                                          <p:val>
                                            <p:strVal val="#ppt_y-(0.354*#ppt_w-0.172*#ppt_h)"/>
                                          </p:val>
                                        </p:tav>
                                        <p:tav tm="100000">
                                          <p:val>
                                            <p:strVal val="#ppt_y"/>
                                          </p:val>
                                        </p:tav>
                                      </p:tavLst>
                                    </p:anim>
                                  </p:childTnLst>
                                </p:cTn>
                              </p:par>
                            </p:childTnLst>
                          </p:cTn>
                        </p:par>
                      </p:childTnLst>
                    </p:cTn>
                  </p:par>
                  <p:par>
                    <p:cTn id="167" fill="hold">
                      <p:stCondLst>
                        <p:cond delay="indefinite"/>
                      </p:stCondLst>
                      <p:childTnLst>
                        <p:par>
                          <p:cTn id="168" fill="hold">
                            <p:stCondLst>
                              <p:cond delay="0"/>
                            </p:stCondLst>
                            <p:childTnLst>
                              <p:par>
                                <p:cTn id="169" presetID="22" presetClass="entr" presetSubtype="2" fill="hold" nodeType="clickEffect">
                                  <p:stCondLst>
                                    <p:cond delay="0"/>
                                  </p:stCondLst>
                                  <p:childTnLst>
                                    <p:set>
                                      <p:cBhvr>
                                        <p:cTn id="170" dur="1" fill="hold">
                                          <p:stCondLst>
                                            <p:cond delay="0"/>
                                          </p:stCondLst>
                                        </p:cTn>
                                        <p:tgtEl>
                                          <p:spTgt spid="48"/>
                                        </p:tgtEl>
                                        <p:attrNameLst>
                                          <p:attrName>style.visibility</p:attrName>
                                        </p:attrNameLst>
                                      </p:cBhvr>
                                      <p:to>
                                        <p:strVal val="visible"/>
                                      </p:to>
                                    </p:set>
                                    <p:animEffect transition="in" filter="wipe(right)">
                                      <p:cBhvr>
                                        <p:cTn id="171" dur="500"/>
                                        <p:tgtEl>
                                          <p:spTgt spid="48"/>
                                        </p:tgtEl>
                                      </p:cBhvr>
                                    </p:animEffect>
                                  </p:childTnLst>
                                </p:cTn>
                              </p:par>
                            </p:childTnLst>
                          </p:cTn>
                        </p:par>
                      </p:childTnLst>
                    </p:cTn>
                  </p:par>
                  <p:par>
                    <p:cTn id="172" fill="hold">
                      <p:stCondLst>
                        <p:cond delay="indefinite"/>
                      </p:stCondLst>
                      <p:childTnLst>
                        <p:par>
                          <p:cTn id="173" fill="hold">
                            <p:stCondLst>
                              <p:cond delay="0"/>
                            </p:stCondLst>
                            <p:childTnLst>
                              <p:par>
                                <p:cTn id="174" presetID="22" presetClass="entr" presetSubtype="1" fill="hold" nodeType="clickEffect">
                                  <p:stCondLst>
                                    <p:cond delay="0"/>
                                  </p:stCondLst>
                                  <p:childTnLst>
                                    <p:set>
                                      <p:cBhvr>
                                        <p:cTn id="175" dur="1" fill="hold">
                                          <p:stCondLst>
                                            <p:cond delay="0"/>
                                          </p:stCondLst>
                                        </p:cTn>
                                        <p:tgtEl>
                                          <p:spTgt spid="49"/>
                                        </p:tgtEl>
                                        <p:attrNameLst>
                                          <p:attrName>style.visibility</p:attrName>
                                        </p:attrNameLst>
                                      </p:cBhvr>
                                      <p:to>
                                        <p:strVal val="visible"/>
                                      </p:to>
                                    </p:set>
                                    <p:animEffect transition="in" filter="wipe(up)">
                                      <p:cBhvr>
                                        <p:cTn id="176" dur="500"/>
                                        <p:tgtEl>
                                          <p:spTgt spid="49"/>
                                        </p:tgtEl>
                                      </p:cBhvr>
                                    </p:animEffect>
                                  </p:childTnLst>
                                </p:cTn>
                              </p:par>
                            </p:childTnLst>
                          </p:cTn>
                        </p:par>
                      </p:childTnLst>
                    </p:cTn>
                  </p:par>
                  <p:par>
                    <p:cTn id="177" fill="hold">
                      <p:stCondLst>
                        <p:cond delay="indefinite"/>
                      </p:stCondLst>
                      <p:childTnLst>
                        <p:par>
                          <p:cTn id="178" fill="hold">
                            <p:stCondLst>
                              <p:cond delay="0"/>
                            </p:stCondLst>
                            <p:childTnLst>
                              <p:par>
                                <p:cTn id="179" presetID="38" presetClass="entr" presetSubtype="0" accel="50000" fill="hold" grpId="0" nodeType="clickEffect">
                                  <p:stCondLst>
                                    <p:cond delay="0"/>
                                  </p:stCondLst>
                                  <p:iterate type="lt">
                                    <p:tmPct val="50000"/>
                                  </p:iterate>
                                  <p:childTnLst>
                                    <p:set>
                                      <p:cBhvr>
                                        <p:cTn id="180" dur="1" fill="hold">
                                          <p:stCondLst>
                                            <p:cond delay="0"/>
                                          </p:stCondLst>
                                        </p:cTn>
                                        <p:tgtEl>
                                          <p:spTgt spid="50"/>
                                        </p:tgtEl>
                                        <p:attrNameLst>
                                          <p:attrName>style.visibility</p:attrName>
                                        </p:attrNameLst>
                                      </p:cBhvr>
                                      <p:to>
                                        <p:strVal val="visible"/>
                                      </p:to>
                                    </p:set>
                                    <p:set>
                                      <p:cBhvr>
                                        <p:cTn id="181" dur="455" fill="hold">
                                          <p:stCondLst>
                                            <p:cond delay="0"/>
                                          </p:stCondLst>
                                        </p:cTn>
                                        <p:tgtEl>
                                          <p:spTgt spid="50"/>
                                        </p:tgtEl>
                                        <p:attrNameLst>
                                          <p:attrName>style.rotation</p:attrName>
                                        </p:attrNameLst>
                                      </p:cBhvr>
                                      <p:to>
                                        <p:strVal val="-45.0"/>
                                      </p:to>
                                    </p:set>
                                    <p:anim calcmode="lin" valueType="num">
                                      <p:cBhvr>
                                        <p:cTn id="182" dur="455" fill="hold">
                                          <p:stCondLst>
                                            <p:cond delay="455"/>
                                          </p:stCondLst>
                                        </p:cTn>
                                        <p:tgtEl>
                                          <p:spTgt spid="50"/>
                                        </p:tgtEl>
                                        <p:attrNameLst>
                                          <p:attrName>style.rotation</p:attrName>
                                        </p:attrNameLst>
                                      </p:cBhvr>
                                      <p:tavLst>
                                        <p:tav tm="0">
                                          <p:val>
                                            <p:fltVal val="-45"/>
                                          </p:val>
                                        </p:tav>
                                        <p:tav tm="69900">
                                          <p:val>
                                            <p:fltVal val="45"/>
                                          </p:val>
                                        </p:tav>
                                        <p:tav tm="100000">
                                          <p:val>
                                            <p:fltVal val="0"/>
                                          </p:val>
                                        </p:tav>
                                      </p:tavLst>
                                    </p:anim>
                                    <p:anim calcmode="lin" valueType="num">
                                      <p:cBhvr>
                                        <p:cTn id="183" dur="455" fill="hold">
                                          <p:stCondLst>
                                            <p:cond delay="0"/>
                                          </p:stCondLst>
                                        </p:cTn>
                                        <p:tgtEl>
                                          <p:spTgt spid="50"/>
                                        </p:tgtEl>
                                        <p:attrNameLst>
                                          <p:attrName>ppt_y</p:attrName>
                                        </p:attrNameLst>
                                      </p:cBhvr>
                                      <p:tavLst>
                                        <p:tav tm="0">
                                          <p:val>
                                            <p:strVal val="#ppt_y-1"/>
                                          </p:val>
                                        </p:tav>
                                        <p:tav tm="100000">
                                          <p:val>
                                            <p:strVal val="#ppt_y-(0.354*#ppt_w-0.172*#ppt_h)"/>
                                          </p:val>
                                        </p:tav>
                                      </p:tavLst>
                                    </p:anim>
                                    <p:anim calcmode="lin" valueType="num">
                                      <p:cBhvr>
                                        <p:cTn id="184" dur="156" decel="50000" autoRev="1" fill="hold">
                                          <p:stCondLst>
                                            <p:cond delay="455"/>
                                          </p:stCondLst>
                                        </p:cTn>
                                        <p:tgtEl>
                                          <p:spTgt spid="50"/>
                                        </p:tgtEl>
                                        <p:attrNameLst>
                                          <p:attrName>ppt_y</p:attrName>
                                        </p:attrNameLst>
                                      </p:cBhvr>
                                      <p:tavLst>
                                        <p:tav tm="0">
                                          <p:val>
                                            <p:strVal val="#ppt_y-(0.354*#ppt_w-0.172*#ppt_h)"/>
                                          </p:val>
                                        </p:tav>
                                        <p:tav tm="100000">
                                          <p:val>
                                            <p:strVal val="#ppt_y-(0.354*#ppt_w-0.172*#ppt_h)-#ppt_h/2"/>
                                          </p:val>
                                        </p:tav>
                                      </p:tavLst>
                                    </p:anim>
                                    <p:anim calcmode="lin" valueType="num">
                                      <p:cBhvr>
                                        <p:cTn id="185" dur="136" fill="hold">
                                          <p:stCondLst>
                                            <p:cond delay="864"/>
                                          </p:stCondLst>
                                        </p:cTn>
                                        <p:tgtEl>
                                          <p:spTgt spid="50"/>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12" grpId="0"/>
      <p:bldP spid="21513" grpId="0"/>
      <p:bldP spid="21515" grpId="0"/>
      <p:bldP spid="21517" grpId="0"/>
      <p:bldP spid="21522" grpId="0"/>
      <p:bldP spid="21529" grpId="0"/>
      <p:bldP spid="21533" grpId="0"/>
      <p:bldP spid="21537" grpId="0"/>
      <p:bldP spid="21544" grpId="0"/>
      <p:bldP spid="21552" grpId="0"/>
      <p:bldP spid="21554" grpId="0"/>
      <p:bldP spid="47" grpId="0"/>
      <p:bldP spid="5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Faktory měnového kurzu </a:t>
            </a:r>
            <a:br>
              <a:rPr lang="cs-CZ" altLang="cs-CZ" sz="3600" b="1" dirty="0"/>
            </a:br>
            <a:r>
              <a:rPr lang="cs-CZ" altLang="cs-CZ" sz="3600" b="1" dirty="0"/>
              <a:t>v krátkém období</a:t>
            </a:r>
            <a:endParaRPr lang="cs-CZ" sz="3600" b="1" dirty="0"/>
          </a:p>
        </p:txBody>
      </p:sp>
      <p:sp>
        <p:nvSpPr>
          <p:cNvPr id="98" name="Google Shape;98;p14"/>
          <p:cNvSpPr txBox="1">
            <a:spLocks noGrp="1"/>
          </p:cNvSpPr>
          <p:nvPr>
            <p:ph type="body" idx="1"/>
          </p:nvPr>
        </p:nvSpPr>
        <p:spPr>
          <a:xfrm>
            <a:off x="212651" y="1841326"/>
            <a:ext cx="8644269" cy="4300682"/>
          </a:xfrm>
          <a:prstGeom prst="rect">
            <a:avLst/>
          </a:prstGeom>
          <a:noFill/>
          <a:ln>
            <a:noFill/>
          </a:ln>
        </p:spPr>
        <p:txBody>
          <a:bodyPr spcFirstLastPara="1" wrap="square" lIns="91425" tIns="45700" rIns="91425" bIns="45700" anchor="t" anchorCtr="0">
            <a:normAutofit/>
          </a:bodyPr>
          <a:lstStyle/>
          <a:p>
            <a:pPr marL="342900" lvl="0" algn="just" fontAlgn="base">
              <a:spcBef>
                <a:spcPct val="20000"/>
              </a:spcBef>
              <a:spcAft>
                <a:spcPct val="0"/>
              </a:spcAft>
              <a:buClrTx/>
              <a:buSzPct val="80000"/>
              <a:buFont typeface="Arial" panose="020B0604020202020204" pitchFamily="34" charset="0"/>
              <a:buChar char="•"/>
              <a:defRPr/>
            </a:pPr>
            <a:r>
              <a:rPr lang="cs-CZ" altLang="cs-CZ" sz="4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Změny úrokových sazeb; </a:t>
            </a:r>
          </a:p>
          <a:p>
            <a:pPr marL="342900" lvl="0" algn="just" fontAlgn="base">
              <a:spcBef>
                <a:spcPct val="20000"/>
              </a:spcBef>
              <a:spcAft>
                <a:spcPct val="0"/>
              </a:spcAft>
              <a:buClrTx/>
              <a:buSzPct val="80000"/>
              <a:buFont typeface="Arial" panose="020B0604020202020204" pitchFamily="34" charset="0"/>
              <a:buChar char="•"/>
              <a:defRPr/>
            </a:pPr>
            <a:r>
              <a:rPr lang="cs-CZ" altLang="cs-CZ" sz="4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Změny míry inflace; </a:t>
            </a:r>
          </a:p>
          <a:p>
            <a:pPr marL="342900" lvl="0" algn="just" fontAlgn="base">
              <a:spcBef>
                <a:spcPct val="20000"/>
              </a:spcBef>
              <a:spcAft>
                <a:spcPct val="0"/>
              </a:spcAft>
              <a:buClrTx/>
              <a:buSzPct val="80000"/>
              <a:buFont typeface="Arial" panose="020B0604020202020204" pitchFamily="34" charset="0"/>
              <a:buChar char="•"/>
              <a:defRPr/>
            </a:pPr>
            <a:r>
              <a:rPr lang="cs-CZ" altLang="cs-CZ" sz="4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Změna růstu nabídky peněz; </a:t>
            </a:r>
          </a:p>
          <a:p>
            <a:pPr marL="342900" lvl="0" algn="just" fontAlgn="base">
              <a:spcBef>
                <a:spcPct val="20000"/>
              </a:spcBef>
              <a:spcAft>
                <a:spcPct val="0"/>
              </a:spcAft>
              <a:buClrTx/>
              <a:buSzPct val="80000"/>
              <a:buFont typeface="Arial" panose="020B0604020202020204" pitchFamily="34" charset="0"/>
              <a:buChar char="•"/>
              <a:defRPr/>
            </a:pPr>
            <a:r>
              <a:rPr lang="cs-CZ" altLang="cs-CZ" sz="4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Změna míry růstu reálného produktu;</a:t>
            </a:r>
          </a:p>
          <a:p>
            <a:pPr marL="342900" lvl="0" algn="just" fontAlgn="base">
              <a:spcBef>
                <a:spcPct val="20000"/>
              </a:spcBef>
              <a:spcAft>
                <a:spcPct val="0"/>
              </a:spcAft>
              <a:buClrTx/>
              <a:buSzPct val="80000"/>
              <a:buFont typeface="Arial" panose="020B0604020202020204" pitchFamily="34" charset="0"/>
              <a:buChar char="•"/>
              <a:defRPr/>
            </a:pPr>
            <a:r>
              <a:rPr lang="cs-CZ" altLang="cs-CZ" sz="4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Vývoj HDP, ekonomický růst.</a:t>
            </a:r>
            <a:endParaRPr lang="cs-CZ" altLang="cs-CZ" sz="36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14/29</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extLst>
      <p:ext uri="{BB962C8B-B14F-4D97-AF65-F5344CB8AC3E}">
        <p14:creationId xmlns:p14="http://schemas.microsoft.com/office/powerpoint/2010/main" val="2035317494"/>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804610"/>
          </a:xfrm>
        </p:spPr>
        <p:txBody>
          <a:bodyPr>
            <a:noAutofit/>
          </a:bodyPr>
          <a:lstStyle/>
          <a:p>
            <a:r>
              <a:rPr lang="cs-CZ" altLang="cs-CZ" sz="2800" b="1" dirty="0"/>
              <a:t>Faktory měnového kurzu v dlouhém období</a:t>
            </a:r>
            <a:endParaRPr lang="cs-CZ" sz="2800" b="1" dirty="0"/>
          </a:p>
        </p:txBody>
      </p:sp>
      <p:sp>
        <p:nvSpPr>
          <p:cNvPr id="98" name="Google Shape;98;p14"/>
          <p:cNvSpPr txBox="1">
            <a:spLocks noGrp="1"/>
          </p:cNvSpPr>
          <p:nvPr>
            <p:ph type="body" idx="1"/>
          </p:nvPr>
        </p:nvSpPr>
        <p:spPr>
          <a:xfrm>
            <a:off x="212651" y="1277655"/>
            <a:ext cx="8680827" cy="4972833"/>
          </a:xfrm>
          <a:prstGeom prst="rect">
            <a:avLst/>
          </a:prstGeom>
          <a:noFill/>
          <a:ln>
            <a:noFill/>
          </a:ln>
        </p:spPr>
        <p:txBody>
          <a:bodyPr spcFirstLastPara="1" wrap="square" lIns="91425" tIns="45700" rIns="91425" bIns="45700" anchor="t" anchorCtr="0">
            <a:normAutofit fontScale="92500" lnSpcReduction="20000"/>
          </a:bodyPr>
          <a:lstStyle/>
          <a:p>
            <a:pPr marL="342900" lvl="0" algn="just" fontAlgn="base">
              <a:spcBef>
                <a:spcPct val="20000"/>
              </a:spcBef>
              <a:spcAft>
                <a:spcPct val="0"/>
              </a:spcAft>
              <a:buClrTx/>
              <a:buSzPct val="80000"/>
              <a:buFont typeface="Arial" panose="020B0604020202020204" pitchFamily="34" charset="0"/>
              <a:buChar char="•"/>
              <a:defRPr/>
            </a:pPr>
            <a:r>
              <a:rPr lang="cs-CZ" altLang="cs-CZ" sz="1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Období delší než 10–20 let: už můžeme zanedbat vliv různých aktuálních zpráv, změn úrokových sazeb a dalších jevů s krátkodobou působností: </a:t>
            </a:r>
          </a:p>
          <a:p>
            <a:pPr lvl="0" indent="-457200" fontAlgn="base">
              <a:spcBef>
                <a:spcPct val="20000"/>
              </a:spcBef>
              <a:spcAft>
                <a:spcPct val="0"/>
              </a:spcAft>
              <a:buClrTx/>
              <a:buSzPct val="80000"/>
              <a:buFont typeface="Wingdings" panose="05000000000000000000" pitchFamily="2" charset="2"/>
              <a:buChar char="Ø"/>
              <a:defRPr/>
            </a:pPr>
            <a:r>
              <a:rPr lang="cs-CZ" altLang="cs-CZ" sz="1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měnové kurzy ovlivněny především </a:t>
            </a:r>
            <a:r>
              <a:rPr lang="cs-CZ" altLang="cs-CZ" sz="1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rozdílným ekonomickým vývojem země:</a:t>
            </a:r>
            <a:r>
              <a:rPr lang="cs-CZ" altLang="cs-CZ" sz="1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zejména vývojem cen a mezinárodního obchodu – popsáno v </a:t>
            </a:r>
            <a:r>
              <a:rPr lang="cs-CZ" altLang="cs-CZ" sz="1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modelu TEORIE PARITY KUPNÍ SÍLY (teorie PKS). </a:t>
            </a:r>
          </a:p>
          <a:p>
            <a:pPr lvl="0" indent="-457200" fontAlgn="base">
              <a:spcBef>
                <a:spcPct val="20000"/>
              </a:spcBef>
              <a:spcAft>
                <a:spcPct val="0"/>
              </a:spcAft>
              <a:buClrTx/>
              <a:buSzPct val="80000"/>
              <a:buFont typeface="Wingdings" panose="05000000000000000000" pitchFamily="2" charset="2"/>
              <a:buChar char="Ø"/>
              <a:defRPr/>
            </a:pPr>
            <a:r>
              <a:rPr lang="cs-CZ" altLang="cs-CZ" sz="1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Jednoduchost tohoto modelu =&gt; platný pouze v dlouhém období a zejména pro měnové kurzy mezi dvěma podobně vyspělými zeměmi. </a:t>
            </a:r>
          </a:p>
          <a:p>
            <a:pPr lvl="0" indent="-457200" fontAlgn="base">
              <a:spcBef>
                <a:spcPct val="20000"/>
              </a:spcBef>
              <a:spcAft>
                <a:spcPct val="0"/>
              </a:spcAft>
              <a:buClrTx/>
              <a:buSzPct val="80000"/>
              <a:buFont typeface="Wingdings" panose="05000000000000000000" pitchFamily="2" charset="2"/>
              <a:buChar char="Ø"/>
              <a:defRPr/>
            </a:pPr>
            <a:endParaRPr lang="cs-CZ" altLang="cs-CZ" sz="1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fontAlgn="base">
              <a:spcBef>
                <a:spcPct val="20000"/>
              </a:spcBef>
              <a:spcAft>
                <a:spcPct val="0"/>
              </a:spcAft>
              <a:buClrTx/>
              <a:buSzPct val="80000"/>
              <a:buFont typeface="Wingdings" panose="05000000000000000000" pitchFamily="2" charset="2"/>
              <a:buChar char="q"/>
              <a:defRPr/>
            </a:pPr>
            <a:r>
              <a:rPr lang="cs-CZ" altLang="cs-CZ" sz="1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Ekonomové zformulovali dvě základní verze tohoto modelu. </a:t>
            </a:r>
          </a:p>
          <a:p>
            <a:pPr marL="514350" lvl="0" indent="-514350" fontAlgn="base">
              <a:spcBef>
                <a:spcPct val="20000"/>
              </a:spcBef>
              <a:spcAft>
                <a:spcPct val="0"/>
              </a:spcAft>
              <a:buClrTx/>
              <a:buSzPct val="80000"/>
              <a:buFont typeface="+mj-lt"/>
              <a:buAutoNum type="arabicPeriod"/>
              <a:defRPr/>
            </a:pPr>
            <a:r>
              <a:rPr lang="cs-CZ" altLang="cs-CZ" sz="19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Absolutní verze teorie PKS</a:t>
            </a:r>
          </a:p>
          <a:p>
            <a:pPr marL="514350" lvl="0" indent="-514350" fontAlgn="base">
              <a:spcBef>
                <a:spcPct val="20000"/>
              </a:spcBef>
              <a:spcAft>
                <a:spcPct val="0"/>
              </a:spcAft>
              <a:buClrTx/>
              <a:buSzPct val="80000"/>
              <a:buFont typeface="Wingdings" panose="05000000000000000000" pitchFamily="2" charset="2"/>
              <a:buChar char="ü"/>
              <a:defRPr/>
            </a:pPr>
            <a:r>
              <a:rPr lang="cs-CZ" altLang="cs-CZ" sz="1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nominální měnový kurz by měl odpovídat poměru domácí a zahraniční cenové hladiny. </a:t>
            </a:r>
          </a:p>
          <a:p>
            <a:pPr marL="514350" lvl="0" indent="-514350" fontAlgn="base">
              <a:spcBef>
                <a:spcPct val="20000"/>
              </a:spcBef>
              <a:spcAft>
                <a:spcPct val="0"/>
              </a:spcAft>
              <a:buClrTx/>
              <a:buSzPct val="80000"/>
              <a:buFont typeface="Wingdings" panose="05000000000000000000" pitchFamily="2" charset="2"/>
              <a:buChar char="§"/>
              <a:defRPr/>
            </a:pPr>
            <a:r>
              <a:rPr lang="cs-CZ" altLang="cs-CZ" sz="1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vychází ze </a:t>
            </a:r>
            <a:r>
              <a:rPr lang="cs-CZ" altLang="cs-CZ" sz="1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zákona jedné ceny, netýká se ovšem cen jednotlivého zboží, ale cenových hladin: </a:t>
            </a:r>
          </a:p>
          <a:p>
            <a:pPr marL="514350" lvl="0" indent="-514350" algn="just" fontAlgn="base">
              <a:spcBef>
                <a:spcPct val="20000"/>
              </a:spcBef>
              <a:spcAft>
                <a:spcPct val="0"/>
              </a:spcAft>
              <a:buClrTx/>
              <a:buSzPct val="80000"/>
              <a:buFont typeface="Wingdings" panose="05000000000000000000" pitchFamily="2" charset="2"/>
              <a:buChar char="Ø"/>
              <a:defRPr/>
            </a:pPr>
            <a:r>
              <a:rPr lang="cs-CZ" altLang="cs-CZ" sz="1800" b="1" i="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Existuje-li na dvou trzích stejné zboží, které se prodává ze odlišné ceny, bude docházet k arbitráži a ceny na těchto trzích se vyrovnají. </a:t>
            </a:r>
          </a:p>
          <a:p>
            <a:pPr marL="514350" lvl="0" indent="-514350" fontAlgn="base">
              <a:spcBef>
                <a:spcPct val="20000"/>
              </a:spcBef>
              <a:spcAft>
                <a:spcPct val="0"/>
              </a:spcAft>
              <a:buClrTx/>
              <a:buSzPct val="80000"/>
              <a:buFont typeface="Wingdings" panose="05000000000000000000" pitchFamily="2" charset="2"/>
              <a:buChar char="ü"/>
              <a:defRPr/>
            </a:pPr>
            <a:r>
              <a:rPr lang="cs-CZ" altLang="cs-CZ" sz="1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Arbitráž = nákup zboží na levnějším trhu a jeho následný prodej na dražším trhu.</a:t>
            </a:r>
          </a:p>
          <a:p>
            <a:pPr marL="514350" lvl="0" indent="-514350" algn="just" fontAlgn="base">
              <a:spcBef>
                <a:spcPct val="20000"/>
              </a:spcBef>
              <a:spcAft>
                <a:spcPct val="0"/>
              </a:spcAft>
              <a:buClrTx/>
              <a:buSzPct val="80000"/>
              <a:buFont typeface="Wingdings" panose="05000000000000000000" pitchFamily="2" charset="2"/>
              <a:buChar char="Ø"/>
              <a:defRPr/>
            </a:pPr>
            <a:r>
              <a:rPr lang="cs-CZ" altLang="cs-CZ" sz="1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Poroste poptávka na levnějším trhu a cena vzroste, současně roste nabídka a klesá cena na dražším trhu. </a:t>
            </a:r>
          </a:p>
          <a:p>
            <a:pPr marL="514350" lvl="0" indent="-514350" algn="just" fontAlgn="base">
              <a:spcBef>
                <a:spcPct val="20000"/>
              </a:spcBef>
              <a:spcAft>
                <a:spcPct val="0"/>
              </a:spcAft>
              <a:buClrTx/>
              <a:buSzPct val="80000"/>
              <a:buFont typeface="Wingdings" panose="05000000000000000000" pitchFamily="2" charset="2"/>
              <a:buChar char="Ø"/>
              <a:defRPr/>
            </a:pPr>
            <a:r>
              <a:rPr lang="cs-CZ" altLang="cs-CZ" sz="1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Nakonec – </a:t>
            </a:r>
            <a:r>
              <a:rPr lang="cs-CZ" altLang="cs-CZ" sz="1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ceny na obou trzích stejné, nebo se budou lišit jen o výši nákladů na přepravu z jednoho trhu na druhý. </a:t>
            </a:r>
          </a:p>
          <a:p>
            <a:pPr marL="342900" lvl="0" fontAlgn="base">
              <a:spcBef>
                <a:spcPct val="20000"/>
              </a:spcBef>
              <a:spcAft>
                <a:spcPct val="0"/>
              </a:spcAft>
              <a:buClrTx/>
              <a:buSzPct val="80000"/>
              <a:buFont typeface="Arial" panose="020B0604020202020204" pitchFamily="34" charset="0"/>
              <a:buChar char="•"/>
              <a:defRPr/>
            </a:pPr>
            <a:endParaRPr lang="cs-CZ" altLang="cs-CZ" sz="1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14/29</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8" name="Google Shape;98;p14"/>
          <p:cNvSpPr txBox="1">
            <a:spLocks noGrp="1"/>
          </p:cNvSpPr>
          <p:nvPr>
            <p:ph type="body" idx="1"/>
          </p:nvPr>
        </p:nvSpPr>
        <p:spPr>
          <a:xfrm>
            <a:off x="212651" y="1277655"/>
            <a:ext cx="8818615" cy="4864353"/>
          </a:xfrm>
          <a:prstGeom prst="rect">
            <a:avLst/>
          </a:prstGeom>
          <a:noFill/>
          <a:ln>
            <a:noFill/>
          </a:ln>
        </p:spPr>
        <p:txBody>
          <a:bodyPr spcFirstLastPara="1" wrap="square" lIns="91425" tIns="45700" rIns="91425" bIns="45700" anchor="t" anchorCtr="0">
            <a:normAutofit/>
          </a:bodyPr>
          <a:lstStyle/>
          <a:p>
            <a:pPr marL="514350" lvl="0" indent="-514350" algn="just" fontAlgn="base">
              <a:spcBef>
                <a:spcPct val="20000"/>
              </a:spcBef>
              <a:spcAft>
                <a:spcPct val="0"/>
              </a:spcAft>
              <a:buClrTx/>
              <a:buSzPct val="80000"/>
              <a:buFont typeface="Wingdings" panose="05000000000000000000" pitchFamily="2" charset="2"/>
              <a:buChar char="§"/>
              <a:defRPr/>
            </a:pP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Dále </a:t>
            </a: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teorie PKS vychází z předpokladu, že všechny ceny se přizpůsobují inflaci, </a:t>
            </a: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tedy ceny všech statků rostou stejnou mírou. Úroveň nominálního měnového kurzu lze podle této teorie zapsat </a:t>
            </a:r>
          </a:p>
          <a:p>
            <a:pPr marL="342900" lvl="0" fontAlgn="base">
              <a:spcBef>
                <a:spcPct val="20000"/>
              </a:spcBef>
              <a:spcAft>
                <a:spcPct val="0"/>
              </a:spcAft>
              <a:buClrTx/>
              <a:buSzPct val="80000"/>
              <a:buFont typeface="Arial" panose="020B0604020202020204" pitchFamily="34" charset="0"/>
              <a:buChar char="•"/>
              <a:defRPr/>
            </a:pPr>
            <a:endPar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14/29</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
        <p:nvSpPr>
          <p:cNvPr id="5" name="Nadpis 1">
            <a:extLst>
              <a:ext uri="{FF2B5EF4-FFF2-40B4-BE49-F238E27FC236}">
                <a16:creationId xmlns:a16="http://schemas.microsoft.com/office/drawing/2014/main" id="{0A4E1599-3073-11E8-93C9-CA3BAFB58414}"/>
              </a:ext>
            </a:extLst>
          </p:cNvPr>
          <p:cNvSpPr>
            <a:spLocks noGrp="1"/>
          </p:cNvSpPr>
          <p:nvPr>
            <p:ph type="title"/>
          </p:nvPr>
        </p:nvSpPr>
        <p:spPr>
          <a:xfrm>
            <a:off x="457200" y="473045"/>
            <a:ext cx="8229600" cy="804610"/>
          </a:xfrm>
        </p:spPr>
        <p:txBody>
          <a:bodyPr>
            <a:noAutofit/>
          </a:bodyPr>
          <a:lstStyle/>
          <a:p>
            <a:r>
              <a:rPr lang="cs-CZ" altLang="cs-CZ" sz="2800" b="1" dirty="0"/>
              <a:t>Faktory měnového kurzu v dlouhém období</a:t>
            </a:r>
            <a:endParaRPr lang="cs-CZ" sz="2800" b="1" dirty="0"/>
          </a:p>
        </p:txBody>
      </p:sp>
      <p:pic>
        <p:nvPicPr>
          <p:cNvPr id="7" name="Picture 6">
            <a:extLst>
              <a:ext uri="{FF2B5EF4-FFF2-40B4-BE49-F238E27FC236}">
                <a16:creationId xmlns:a16="http://schemas.microsoft.com/office/drawing/2014/main" id="{520D121C-5067-ED5C-3661-C902BED6B80B}"/>
              </a:ext>
            </a:extLst>
          </p:cNvPr>
          <p:cNvPicPr>
            <a:picLocks noChangeAspect="1"/>
          </p:cNvPicPr>
          <p:nvPr/>
        </p:nvPicPr>
        <p:blipFill>
          <a:blip r:embed="rId3"/>
          <a:stretch>
            <a:fillRect/>
          </a:stretch>
        </p:blipFill>
        <p:spPr>
          <a:xfrm>
            <a:off x="1728187" y="2579784"/>
            <a:ext cx="1055863" cy="959357"/>
          </a:xfrm>
          <a:prstGeom prst="rect">
            <a:avLst/>
          </a:prstGeom>
        </p:spPr>
      </p:pic>
      <p:pic>
        <p:nvPicPr>
          <p:cNvPr id="9" name="Picture 8">
            <a:extLst>
              <a:ext uri="{FF2B5EF4-FFF2-40B4-BE49-F238E27FC236}">
                <a16:creationId xmlns:a16="http://schemas.microsoft.com/office/drawing/2014/main" id="{E1D04A62-FA59-A103-E28F-7224C33C220C}"/>
              </a:ext>
            </a:extLst>
          </p:cNvPr>
          <p:cNvPicPr>
            <a:picLocks noChangeAspect="1"/>
          </p:cNvPicPr>
          <p:nvPr/>
        </p:nvPicPr>
        <p:blipFill>
          <a:blip r:embed="rId4"/>
          <a:stretch>
            <a:fillRect/>
          </a:stretch>
        </p:blipFill>
        <p:spPr>
          <a:xfrm>
            <a:off x="4045908" y="2579784"/>
            <a:ext cx="4747364" cy="1303403"/>
          </a:xfrm>
          <a:prstGeom prst="rect">
            <a:avLst/>
          </a:prstGeom>
        </p:spPr>
      </p:pic>
      <p:sp>
        <p:nvSpPr>
          <p:cNvPr id="11" name="TextBox 10">
            <a:extLst>
              <a:ext uri="{FF2B5EF4-FFF2-40B4-BE49-F238E27FC236}">
                <a16:creationId xmlns:a16="http://schemas.microsoft.com/office/drawing/2014/main" id="{75A52FAB-4815-46D5-8D94-AFFC3E3BB4E6}"/>
              </a:ext>
            </a:extLst>
          </p:cNvPr>
          <p:cNvSpPr txBox="1"/>
          <p:nvPr/>
        </p:nvSpPr>
        <p:spPr>
          <a:xfrm>
            <a:off x="350729" y="3908238"/>
            <a:ext cx="8680537" cy="2246769"/>
          </a:xfrm>
          <a:prstGeom prst="rect">
            <a:avLst/>
          </a:prstGeom>
          <a:noFill/>
        </p:spPr>
        <p:txBody>
          <a:bodyPr wrap="square">
            <a:spAutoFit/>
          </a:bodyPr>
          <a:lstStyle/>
          <a:p>
            <a:pPr marL="285750" indent="-285750" algn="just">
              <a:buFont typeface="Wingdings" panose="05000000000000000000" pitchFamily="2" charset="2"/>
              <a:buChar char="v"/>
            </a:pPr>
            <a:r>
              <a:rPr lang="cs-CZ" sz="2000" b="1" dirty="0">
                <a:solidFill>
                  <a:srgbClr val="FF0000"/>
                </a:solidFill>
              </a:rPr>
              <a:t>Jestliže arbitráž zajišťuje platnost zákona jedné ceny, pak jednotka domácí měny určité země má stejnou kupní sílu doma i v zahraničí. </a:t>
            </a:r>
          </a:p>
          <a:p>
            <a:pPr marL="285750" indent="-285750" algn="just">
              <a:buFont typeface="Wingdings" panose="05000000000000000000" pitchFamily="2" charset="2"/>
              <a:buChar char="Ø"/>
            </a:pPr>
            <a:r>
              <a:rPr lang="cs-CZ" sz="2000" dirty="0"/>
              <a:t>Za jednotku měny nakoupím stejné množství statků kdekoli na světě. </a:t>
            </a:r>
          </a:p>
          <a:p>
            <a:pPr marL="285750" indent="-285750" algn="just">
              <a:buFont typeface="Wingdings" panose="05000000000000000000" pitchFamily="2" charset="2"/>
              <a:buChar char="§"/>
            </a:pPr>
            <a:r>
              <a:rPr lang="cs-CZ" sz="2000" dirty="0"/>
              <a:t>Teorie PKS </a:t>
            </a:r>
            <a:r>
              <a:rPr lang="cs-CZ" altLang="cs-CZ" sz="20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r>
              <a:rPr lang="cs-CZ" sz="2000" dirty="0"/>
              <a:t>kontroverzní: </a:t>
            </a:r>
            <a:r>
              <a:rPr lang="cs-CZ" sz="2000" b="1" dirty="0"/>
              <a:t>nominální kurzy se od PKS na dlouhou dobu výrazně odchylují. </a:t>
            </a:r>
          </a:p>
          <a:p>
            <a:pPr marL="285750" indent="-285750" algn="just">
              <a:buFont typeface="Wingdings" panose="05000000000000000000" pitchFamily="2" charset="2"/>
              <a:buChar char="§"/>
            </a:pPr>
            <a:r>
              <a:rPr lang="cs-CZ" sz="2000" b="1" dirty="0"/>
              <a:t>Velký problém teorie PKS </a:t>
            </a:r>
            <a:r>
              <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a:t>
            </a:r>
            <a:r>
              <a:rPr lang="cs-CZ" sz="2000" b="1" dirty="0"/>
              <a:t> existence neobchodovatelných statků, </a:t>
            </a:r>
            <a:r>
              <a:rPr lang="cs-CZ" sz="2000" dirty="0"/>
              <a:t>u nichž </a:t>
            </a:r>
            <a:r>
              <a:rPr lang="cs-CZ" sz="2000" b="1" dirty="0"/>
              <a:t>není možné provádět arbitráž </a:t>
            </a:r>
            <a:r>
              <a:rPr lang="cs-CZ" sz="2000" dirty="0"/>
              <a:t>a zajistit tak </a:t>
            </a:r>
            <a:r>
              <a:rPr lang="cs-CZ" sz="2000" b="1" dirty="0"/>
              <a:t>rovnovážnou cenu.</a:t>
            </a:r>
          </a:p>
        </p:txBody>
      </p:sp>
    </p:spTree>
    <p:extLst>
      <p:ext uri="{BB962C8B-B14F-4D97-AF65-F5344CB8AC3E}">
        <p14:creationId xmlns:p14="http://schemas.microsoft.com/office/powerpoint/2010/main" val="2393319689"/>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8" name="Google Shape;98;p14"/>
          <p:cNvSpPr txBox="1">
            <a:spLocks noGrp="1"/>
          </p:cNvSpPr>
          <p:nvPr>
            <p:ph type="body" idx="1"/>
          </p:nvPr>
        </p:nvSpPr>
        <p:spPr>
          <a:xfrm>
            <a:off x="212651" y="1277655"/>
            <a:ext cx="8818615" cy="4864353"/>
          </a:xfrm>
          <a:prstGeom prst="rect">
            <a:avLst/>
          </a:prstGeom>
          <a:noFill/>
          <a:ln>
            <a:noFill/>
          </a:ln>
        </p:spPr>
        <p:txBody>
          <a:bodyPr spcFirstLastPara="1" wrap="square" lIns="91425" tIns="45700" rIns="91425" bIns="45700" anchor="t" anchorCtr="0">
            <a:normAutofit fontScale="92500"/>
          </a:bodyPr>
          <a:lstStyle/>
          <a:p>
            <a:pPr lvl="0" indent="-457200" fontAlgn="base">
              <a:spcBef>
                <a:spcPct val="20000"/>
              </a:spcBef>
              <a:spcAft>
                <a:spcPct val="0"/>
              </a:spcAft>
              <a:buClrTx/>
              <a:buSzPct val="80000"/>
              <a:buFont typeface="+mj-lt"/>
              <a:buAutoNum type="arabicPeriod" startAt="2"/>
              <a:defRPr/>
            </a:pP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Relativní verze teorie PKS </a:t>
            </a:r>
          </a:p>
          <a:p>
            <a:pPr lvl="0" indent="-457200" algn="just" fontAlgn="base">
              <a:spcBef>
                <a:spcPct val="20000"/>
              </a:spcBef>
              <a:spcAft>
                <a:spcPct val="0"/>
              </a:spcAft>
              <a:buClrTx/>
              <a:buSzPct val="80000"/>
              <a:buFont typeface="Wingdings" panose="05000000000000000000" pitchFamily="2" charset="2"/>
              <a:buChar char="ü"/>
              <a:defRPr/>
            </a:pP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nesleduje </a:t>
            </a: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absolutní hodnotu nominálního kurzu, </a:t>
            </a: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ale pouze její </a:t>
            </a: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relativní změnu za určité období. </a:t>
            </a:r>
          </a:p>
          <a:p>
            <a:pPr lvl="0" indent="-457200" algn="just" fontAlgn="base">
              <a:spcBef>
                <a:spcPct val="20000"/>
              </a:spcBef>
              <a:spcAft>
                <a:spcPct val="0"/>
              </a:spcAft>
              <a:buClrTx/>
              <a:buSzPct val="80000"/>
              <a:buFont typeface="Wingdings" panose="05000000000000000000" pitchFamily="2" charset="2"/>
              <a:buChar char="ü"/>
              <a:defRPr/>
            </a:pP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Nesnaží se vysvětlit </a:t>
            </a: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výši měnového kurzu</a:t>
            </a: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ale pouze jak </a:t>
            </a: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by se měl měnový kurz změnit: </a:t>
            </a:r>
          </a:p>
          <a:p>
            <a:pPr lvl="0" indent="-457200" algn="just" fontAlgn="base">
              <a:spcBef>
                <a:spcPct val="20000"/>
              </a:spcBef>
              <a:spcAft>
                <a:spcPct val="0"/>
              </a:spcAft>
              <a:buClrTx/>
              <a:buSzPct val="80000"/>
              <a:buFont typeface="Wingdings" panose="05000000000000000000" pitchFamily="2" charset="2"/>
              <a:buChar char="Ø"/>
              <a:defRPr/>
            </a:pP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procentní změna nominálního kurzu (procentní znehodnocení domácí měny) určena rozdílem měr inflace v obou zemích za určité období:</a:t>
            </a:r>
          </a:p>
          <a:p>
            <a:pPr marL="0" lvl="0" indent="0" algn="ctr" fontAlgn="base">
              <a:spcBef>
                <a:spcPct val="20000"/>
              </a:spcBef>
              <a:spcAft>
                <a:spcPct val="0"/>
              </a:spcAft>
              <a:buClrTx/>
              <a:buSzPct val="80000"/>
              <a:buNone/>
              <a:defRPr/>
            </a:pP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a:t>
            </a:r>
            <a:r>
              <a:rPr lang="el-GR"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Δ</a:t>
            </a: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E = </a:t>
            </a:r>
            <a:r>
              <a:rPr lang="el-GR"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π – π* </a:t>
            </a:r>
            <a:endPar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fontAlgn="base">
              <a:spcBef>
                <a:spcPct val="20000"/>
              </a:spcBef>
              <a:spcAft>
                <a:spcPct val="0"/>
              </a:spcAft>
              <a:buClrTx/>
              <a:buSzPct val="80000"/>
              <a:buFont typeface="Wingdings" panose="05000000000000000000" pitchFamily="2" charset="2"/>
              <a:buChar char="Ø"/>
              <a:defRPr/>
            </a:pP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kde </a:t>
            </a:r>
            <a:r>
              <a:rPr lang="el-GR"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π </a:t>
            </a: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a </a:t>
            </a:r>
            <a:r>
              <a:rPr lang="el-GR"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π* </a:t>
            </a: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procentní míra inflace v obou ekonomikách. </a:t>
            </a:r>
          </a:p>
          <a:p>
            <a:pPr lvl="0" indent="-457200" fontAlgn="base">
              <a:spcBef>
                <a:spcPct val="20000"/>
              </a:spcBef>
              <a:spcAft>
                <a:spcPct val="0"/>
              </a:spcAft>
              <a:buClrTx/>
              <a:buSzPct val="80000"/>
              <a:buFont typeface="Wingdings" panose="05000000000000000000" pitchFamily="2" charset="2"/>
              <a:buChar char="ü"/>
              <a:defRPr/>
            </a:pPr>
            <a:r>
              <a:rPr lang="cs-CZ" altLang="cs-CZ" sz="24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Měna země s relativně vyšší inflací se v čase znehodnocuje </a:t>
            </a: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vzorec. </a:t>
            </a:r>
          </a:p>
          <a:p>
            <a:pPr lvl="0" indent="-457200" fontAlgn="base">
              <a:spcBef>
                <a:spcPct val="20000"/>
              </a:spcBef>
              <a:spcAft>
                <a:spcPct val="0"/>
              </a:spcAft>
              <a:buClrTx/>
              <a:buSzPct val="80000"/>
              <a:buFont typeface="Wingdings" panose="05000000000000000000" pitchFamily="2" charset="2"/>
              <a:buChar char="ü"/>
              <a:defRPr/>
            </a:pP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Změna měnového kurzu – způsobena změnou cenových hladin.</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14/29</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
        <p:nvSpPr>
          <p:cNvPr id="5" name="Nadpis 1">
            <a:extLst>
              <a:ext uri="{FF2B5EF4-FFF2-40B4-BE49-F238E27FC236}">
                <a16:creationId xmlns:a16="http://schemas.microsoft.com/office/drawing/2014/main" id="{0A4E1599-3073-11E8-93C9-CA3BAFB58414}"/>
              </a:ext>
            </a:extLst>
          </p:cNvPr>
          <p:cNvSpPr>
            <a:spLocks noGrp="1"/>
          </p:cNvSpPr>
          <p:nvPr>
            <p:ph type="title"/>
          </p:nvPr>
        </p:nvSpPr>
        <p:spPr>
          <a:xfrm>
            <a:off x="457200" y="473045"/>
            <a:ext cx="8229600" cy="804610"/>
          </a:xfrm>
        </p:spPr>
        <p:txBody>
          <a:bodyPr>
            <a:noAutofit/>
          </a:bodyPr>
          <a:lstStyle/>
          <a:p>
            <a:r>
              <a:rPr lang="cs-CZ" altLang="cs-CZ" sz="2800" b="1" dirty="0"/>
              <a:t>Faktory měnového kurzu v dlouhém období</a:t>
            </a:r>
            <a:endParaRPr lang="cs-CZ" sz="2800" b="1" dirty="0"/>
          </a:p>
        </p:txBody>
      </p:sp>
    </p:spTree>
    <p:extLst>
      <p:ext uri="{BB962C8B-B14F-4D97-AF65-F5344CB8AC3E}">
        <p14:creationId xmlns:p14="http://schemas.microsoft.com/office/powerpoint/2010/main" val="1869463398"/>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Režimy měnového kurzu</a:t>
            </a:r>
            <a:endParaRPr lang="cs-CZ" sz="3600" b="1" dirty="0"/>
          </a:p>
        </p:txBody>
      </p:sp>
      <p:sp>
        <p:nvSpPr>
          <p:cNvPr id="98" name="Google Shape;98;p14"/>
          <p:cNvSpPr txBox="1">
            <a:spLocks noGrp="1"/>
          </p:cNvSpPr>
          <p:nvPr>
            <p:ph type="body" idx="1"/>
          </p:nvPr>
        </p:nvSpPr>
        <p:spPr>
          <a:xfrm>
            <a:off x="212651" y="1616045"/>
            <a:ext cx="8644269" cy="4525963"/>
          </a:xfrm>
          <a:prstGeom prst="rect">
            <a:avLst/>
          </a:prstGeom>
          <a:noFill/>
          <a:ln>
            <a:noFill/>
          </a:ln>
        </p:spPr>
        <p:txBody>
          <a:bodyPr spcFirstLastPara="1" wrap="square" lIns="91425" tIns="45700" rIns="91425" bIns="45700" anchor="t" anchorCtr="0">
            <a:normAutofit lnSpcReduction="10000"/>
          </a:bodyPr>
          <a:lstStyle/>
          <a:p>
            <a:pPr algn="just" eaLnBrk="1" hangingPunct="1">
              <a:spcBef>
                <a:spcPts val="1200"/>
              </a:spcBef>
              <a:buClr>
                <a:srgbClr val="C00000"/>
              </a:buClr>
              <a:buFont typeface="Wingdings" panose="05000000000000000000" pitchFamily="2" charset="2"/>
              <a:buChar char="§"/>
            </a:pPr>
            <a:r>
              <a:rPr lang="cs-CZ" altLang="cs-CZ" sz="2400" b="1" dirty="0">
                <a:solidFill>
                  <a:srgbClr val="A50021"/>
                </a:solidFill>
                <a:latin typeface="Calibri" panose="020F0502020204030204" pitchFamily="34" charset="0"/>
                <a:ea typeface="Consolas" panose="020B0609020204030204" pitchFamily="49" charset="0"/>
                <a:cs typeface="Calibri" panose="020F0502020204030204" pitchFamily="34" charset="0"/>
              </a:rPr>
              <a:t>Režim pevného kurzu </a:t>
            </a:r>
            <a:r>
              <a:rPr lang="cs-CZ" altLang="cs-CZ" sz="2400" dirty="0">
                <a:latin typeface="Calibri" panose="020F0502020204030204" pitchFamily="34" charset="0"/>
                <a:ea typeface="Consolas" panose="020B0609020204030204" pitchFamily="49" charset="0"/>
                <a:cs typeface="Calibri" panose="020F0502020204030204" pitchFamily="34" charset="0"/>
              </a:rPr>
              <a:t>– hodnota nominální kurzu (měnové parity) je dána centrální bankou, která musí provádět oficiální intervence k jeho udržení. Při změně pak hovoříme o devalvaci, resp. revalvaci</a:t>
            </a:r>
            <a:endParaRPr lang="cs-CZ" altLang="cs-CZ" sz="2400" b="1" dirty="0">
              <a:latin typeface="Calibri" panose="020F0502020204030204" pitchFamily="34" charset="0"/>
              <a:ea typeface="Consolas" panose="020B0609020204030204" pitchFamily="49" charset="0"/>
              <a:cs typeface="Calibri" panose="020F0502020204030204" pitchFamily="34" charset="0"/>
            </a:endParaRPr>
          </a:p>
          <a:p>
            <a:pPr algn="just" eaLnBrk="1" hangingPunct="1">
              <a:spcBef>
                <a:spcPts val="1200"/>
              </a:spcBef>
              <a:buClr>
                <a:srgbClr val="C00000"/>
              </a:buClr>
              <a:buFont typeface="Wingdings" panose="05000000000000000000" pitchFamily="2" charset="2"/>
              <a:buChar char="§"/>
            </a:pPr>
            <a:r>
              <a:rPr lang="cs-CZ" altLang="cs-CZ" sz="2400" b="1" dirty="0">
                <a:solidFill>
                  <a:srgbClr val="A50021"/>
                </a:solidFill>
                <a:latin typeface="Calibri" panose="020F0502020204030204" pitchFamily="34" charset="0"/>
                <a:ea typeface="Consolas" panose="020B0609020204030204" pitchFamily="49" charset="0"/>
                <a:cs typeface="Calibri" panose="020F0502020204030204" pitchFamily="34" charset="0"/>
              </a:rPr>
              <a:t>Režim plovoucího kurzu </a:t>
            </a:r>
            <a:r>
              <a:rPr lang="cs-CZ" altLang="cs-CZ" sz="2400" dirty="0">
                <a:latin typeface="Calibri" panose="020F0502020204030204" pitchFamily="34" charset="0"/>
                <a:ea typeface="Consolas" panose="020B0609020204030204" pitchFamily="49" charset="0"/>
                <a:cs typeface="Calibri" panose="020F0502020204030204" pitchFamily="34" charset="0"/>
              </a:rPr>
              <a:t>– nominální kurz se pohybuje bez devizových intervencí centrální banky na základě střetávání nabídky a poptávky</a:t>
            </a:r>
          </a:p>
          <a:p>
            <a:pPr algn="just" eaLnBrk="1" hangingPunct="1">
              <a:spcBef>
                <a:spcPts val="1200"/>
              </a:spcBef>
              <a:buClr>
                <a:srgbClr val="C00000"/>
              </a:buClr>
              <a:buFont typeface="Calibri" panose="020F0502020204030204" pitchFamily="34" charset="0"/>
              <a:buAutoNum type="arabicPeriod"/>
            </a:pPr>
            <a:r>
              <a:rPr lang="cs-CZ" altLang="cs-CZ" sz="2400" b="1" dirty="0">
                <a:latin typeface="Calibri" panose="020F0502020204030204" pitchFamily="34" charset="0"/>
                <a:ea typeface="Consolas" panose="020B0609020204030204" pitchFamily="49" charset="0"/>
                <a:cs typeface="Calibri" panose="020F0502020204030204" pitchFamily="34" charset="0"/>
              </a:rPr>
              <a:t>Čistý </a:t>
            </a:r>
            <a:r>
              <a:rPr lang="cs-CZ" altLang="cs-CZ" sz="2400" b="1" dirty="0" err="1">
                <a:latin typeface="Calibri" panose="020F0502020204030204" pitchFamily="34" charset="0"/>
                <a:ea typeface="Consolas" panose="020B0609020204030204" pitchFamily="49" charset="0"/>
                <a:cs typeface="Calibri" panose="020F0502020204030204" pitchFamily="34" charset="0"/>
              </a:rPr>
              <a:t>floating</a:t>
            </a:r>
            <a:r>
              <a:rPr lang="cs-CZ" altLang="cs-CZ" sz="2400" b="1" dirty="0">
                <a:latin typeface="Calibri" panose="020F0502020204030204" pitchFamily="34" charset="0"/>
                <a:ea typeface="Consolas" panose="020B0609020204030204" pitchFamily="49" charset="0"/>
                <a:cs typeface="Calibri" panose="020F0502020204030204" pitchFamily="34" charset="0"/>
              </a:rPr>
              <a:t> </a:t>
            </a:r>
            <a:r>
              <a:rPr lang="cs-CZ" altLang="cs-CZ" sz="2400" dirty="0">
                <a:latin typeface="Calibri" panose="020F0502020204030204" pitchFamily="34" charset="0"/>
                <a:ea typeface="Consolas" panose="020B0609020204030204" pitchFamily="49" charset="0"/>
                <a:cs typeface="Calibri" panose="020F0502020204030204" pitchFamily="34" charset="0"/>
              </a:rPr>
              <a:t>– bez jakýkoliv zásahů centrální banky</a:t>
            </a:r>
          </a:p>
          <a:p>
            <a:pPr algn="just" eaLnBrk="1" hangingPunct="1">
              <a:spcBef>
                <a:spcPts val="1200"/>
              </a:spcBef>
              <a:buClr>
                <a:srgbClr val="C00000"/>
              </a:buClr>
              <a:buFont typeface="Calibri" panose="020F0502020204030204" pitchFamily="34" charset="0"/>
              <a:buAutoNum type="arabicPeriod"/>
            </a:pPr>
            <a:r>
              <a:rPr lang="cs-CZ" altLang="cs-CZ" sz="2400" b="1" dirty="0">
                <a:latin typeface="Calibri" panose="020F0502020204030204" pitchFamily="34" charset="0"/>
                <a:ea typeface="Consolas" panose="020B0609020204030204" pitchFamily="49" charset="0"/>
                <a:cs typeface="Calibri" panose="020F0502020204030204" pitchFamily="34" charset="0"/>
              </a:rPr>
              <a:t>řízený </a:t>
            </a:r>
            <a:r>
              <a:rPr lang="cs-CZ" altLang="cs-CZ" sz="2400" b="1" dirty="0" err="1">
                <a:latin typeface="Calibri" panose="020F0502020204030204" pitchFamily="34" charset="0"/>
                <a:ea typeface="Consolas" panose="020B0609020204030204" pitchFamily="49" charset="0"/>
                <a:cs typeface="Calibri" panose="020F0502020204030204" pitchFamily="34" charset="0"/>
              </a:rPr>
              <a:t>floating</a:t>
            </a:r>
            <a:r>
              <a:rPr lang="cs-CZ" altLang="cs-CZ" sz="2400" b="1" dirty="0">
                <a:latin typeface="Calibri" panose="020F0502020204030204" pitchFamily="34" charset="0"/>
                <a:ea typeface="Consolas" panose="020B0609020204030204" pitchFamily="49" charset="0"/>
                <a:cs typeface="Calibri" panose="020F0502020204030204" pitchFamily="34" charset="0"/>
              </a:rPr>
              <a:t> </a:t>
            </a:r>
            <a:r>
              <a:rPr lang="cs-CZ" altLang="cs-CZ" sz="2400" dirty="0">
                <a:latin typeface="Calibri" panose="020F0502020204030204" pitchFamily="34" charset="0"/>
                <a:ea typeface="Consolas" panose="020B0609020204030204" pitchFamily="49" charset="0"/>
                <a:cs typeface="Calibri" panose="020F0502020204030204" pitchFamily="34" charset="0"/>
              </a:rPr>
              <a:t>– centrální banka příležitostně intervenuje v případě přílišně rozkolísaného  kurzu nebo dostává-li se měna pod tlak měnových spekulantů</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15/29</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2400" b="1" dirty="0"/>
              <a:t>Režimy měnového kurzu – výhody a nevýhody</a:t>
            </a:r>
            <a:endParaRPr lang="cs-CZ" sz="2400" b="1" dirty="0"/>
          </a:p>
        </p:txBody>
      </p:sp>
      <p:sp>
        <p:nvSpPr>
          <p:cNvPr id="98" name="Google Shape;98;p14"/>
          <p:cNvSpPr txBox="1">
            <a:spLocks noGrp="1"/>
          </p:cNvSpPr>
          <p:nvPr>
            <p:ph type="body" idx="1"/>
          </p:nvPr>
        </p:nvSpPr>
        <p:spPr>
          <a:xfrm>
            <a:off x="212651" y="1616045"/>
            <a:ext cx="8831141" cy="4525963"/>
          </a:xfrm>
          <a:prstGeom prst="rect">
            <a:avLst/>
          </a:prstGeom>
          <a:noFill/>
          <a:ln>
            <a:noFill/>
          </a:ln>
        </p:spPr>
        <p:txBody>
          <a:bodyPr spcFirstLastPara="1" wrap="square" lIns="91425" tIns="45700" rIns="91425" bIns="45700" anchor="t" anchorCtr="0">
            <a:normAutofit fontScale="85000" lnSpcReduction="20000"/>
          </a:bodyPr>
          <a:lstStyle/>
          <a:p>
            <a:pPr marL="0" indent="0" algn="just" eaLnBrk="1" hangingPunct="1">
              <a:spcBef>
                <a:spcPts val="1200"/>
              </a:spcBef>
              <a:buClr>
                <a:srgbClr val="C00000"/>
              </a:buClr>
              <a:buFont typeface="Arial" panose="020B0604020202020204" pitchFamily="34" charset="0"/>
              <a:buNone/>
            </a:pPr>
            <a:r>
              <a:rPr lang="cs-CZ" altLang="cs-CZ" b="1" dirty="0">
                <a:solidFill>
                  <a:srgbClr val="A50021"/>
                </a:solidFill>
                <a:latin typeface="Calibri" panose="020F0502020204030204" pitchFamily="34" charset="0"/>
                <a:ea typeface="Consolas" panose="020B0609020204030204" pitchFamily="49" charset="0"/>
                <a:cs typeface="Calibri" panose="020F0502020204030204" pitchFamily="34" charset="0"/>
              </a:rPr>
              <a:t>Režim pevného kurzu </a:t>
            </a:r>
          </a:p>
          <a:p>
            <a:pPr marL="0" indent="0" algn="just" eaLnBrk="1" hangingPunct="1">
              <a:spcBef>
                <a:spcPts val="1200"/>
              </a:spcBef>
              <a:buClr>
                <a:srgbClr val="C00000"/>
              </a:buClr>
              <a:buFont typeface="Wingdings" panose="05000000000000000000" pitchFamily="2" charset="2"/>
              <a:buChar char="§"/>
            </a:pPr>
            <a:r>
              <a:rPr lang="cs-CZ" altLang="cs-CZ" sz="2400" b="1" dirty="0">
                <a:latin typeface="Calibri" panose="020F0502020204030204" pitchFamily="34" charset="0"/>
                <a:ea typeface="Consolas" panose="020B0609020204030204" pitchFamily="49" charset="0"/>
                <a:cs typeface="Calibri" panose="020F0502020204030204" pitchFamily="34" charset="0"/>
              </a:rPr>
              <a:t>Snižuje rizika spojená s mezinárodním obchodem (nižší výkyvy)</a:t>
            </a:r>
          </a:p>
          <a:p>
            <a:pPr marL="0" indent="0" algn="just" eaLnBrk="1" hangingPunct="1">
              <a:spcBef>
                <a:spcPts val="1200"/>
              </a:spcBef>
              <a:buClr>
                <a:srgbClr val="C00000"/>
              </a:buClr>
              <a:buFont typeface="Wingdings" panose="05000000000000000000" pitchFamily="2" charset="2"/>
              <a:buChar char="§"/>
            </a:pPr>
            <a:r>
              <a:rPr lang="cs-CZ" altLang="cs-CZ" sz="2400" b="1" dirty="0">
                <a:latin typeface="Calibri" panose="020F0502020204030204" pitchFamily="34" charset="0"/>
                <a:ea typeface="Consolas" panose="020B0609020204030204" pitchFamily="49" charset="0"/>
                <a:cs typeface="Calibri" panose="020F0502020204030204" pitchFamily="34" charset="0"/>
              </a:rPr>
              <a:t>Podpora mezinárodní kooperace (společná opatření u fixovaných měn)</a:t>
            </a:r>
          </a:p>
          <a:p>
            <a:pPr marL="0" indent="0" algn="just" eaLnBrk="1" hangingPunct="1">
              <a:spcBef>
                <a:spcPts val="1200"/>
              </a:spcBef>
              <a:buClr>
                <a:srgbClr val="C00000"/>
              </a:buClr>
              <a:buFont typeface="Wingdings" panose="05000000000000000000" pitchFamily="2" charset="2"/>
              <a:buChar char="§"/>
            </a:pPr>
            <a:r>
              <a:rPr lang="cs-CZ" altLang="cs-CZ" sz="2400" b="1" dirty="0">
                <a:latin typeface="Calibri" panose="020F0502020204030204" pitchFamily="34" charset="0"/>
                <a:ea typeface="Consolas" panose="020B0609020204030204" pitchFamily="49" charset="0"/>
                <a:cs typeface="Calibri" panose="020F0502020204030204" pitchFamily="34" charset="0"/>
              </a:rPr>
              <a:t>Vyžaduje disciplinovanou hospodářskou politiku, což často problém (krátkodobé vs. dlouhodobé cíle nebo politické faktory)</a:t>
            </a:r>
          </a:p>
          <a:p>
            <a:pPr marL="0" indent="0" algn="just" eaLnBrk="1" hangingPunct="1">
              <a:spcBef>
                <a:spcPts val="1200"/>
              </a:spcBef>
              <a:buClr>
                <a:srgbClr val="C00000"/>
              </a:buClr>
              <a:buFont typeface="Arial" panose="020B0604020202020204" pitchFamily="34" charset="0"/>
              <a:buNone/>
            </a:pPr>
            <a:r>
              <a:rPr lang="cs-CZ" altLang="cs-CZ" b="1" dirty="0">
                <a:solidFill>
                  <a:srgbClr val="A50021"/>
                </a:solidFill>
                <a:latin typeface="Calibri" panose="020F0502020204030204" pitchFamily="34" charset="0"/>
                <a:ea typeface="Consolas" panose="020B0609020204030204" pitchFamily="49" charset="0"/>
                <a:cs typeface="Calibri" panose="020F0502020204030204" pitchFamily="34" charset="0"/>
              </a:rPr>
              <a:t>Režim plovoucího kurzu </a:t>
            </a:r>
          </a:p>
          <a:p>
            <a:pPr marL="0" indent="0" algn="just" eaLnBrk="1" hangingPunct="1">
              <a:spcBef>
                <a:spcPts val="1200"/>
              </a:spcBef>
              <a:buClr>
                <a:srgbClr val="C00000"/>
              </a:buClr>
              <a:buFont typeface="Wingdings" panose="05000000000000000000" pitchFamily="2" charset="2"/>
              <a:buChar char="§"/>
            </a:pPr>
            <a:r>
              <a:rPr lang="cs-CZ" altLang="cs-CZ" sz="2400" b="1" dirty="0">
                <a:latin typeface="Calibri" panose="020F0502020204030204" pitchFamily="34" charset="0"/>
                <a:ea typeface="Consolas" panose="020B0609020204030204" pitchFamily="49" charset="0"/>
                <a:cs typeface="Calibri" panose="020F0502020204030204" pitchFamily="34" charset="0"/>
              </a:rPr>
              <a:t>Monetární politika a fiskální mohou být nezávislé bez ohledu na vývoj mezinárodních trhů</a:t>
            </a:r>
          </a:p>
          <a:p>
            <a:pPr marL="0" indent="0" algn="just" eaLnBrk="1" hangingPunct="1">
              <a:spcBef>
                <a:spcPts val="1200"/>
              </a:spcBef>
              <a:buClr>
                <a:srgbClr val="C00000"/>
              </a:buClr>
              <a:buFont typeface="Wingdings" panose="05000000000000000000" pitchFamily="2" charset="2"/>
              <a:buChar char="§"/>
            </a:pPr>
            <a:r>
              <a:rPr lang="cs-CZ" altLang="cs-CZ" sz="2400" b="1" dirty="0">
                <a:latin typeface="Calibri" panose="020F0502020204030204" pitchFamily="34" charset="0"/>
                <a:ea typeface="Consolas" panose="020B0609020204030204" pitchFamily="49" charset="0"/>
                <a:cs typeface="Calibri" panose="020F0502020204030204" pitchFamily="34" charset="0"/>
              </a:rPr>
              <a:t>Centrální banky nemusí disponovat tak velkými devizovými rezervami</a:t>
            </a:r>
          </a:p>
          <a:p>
            <a:pPr marL="0" indent="0" algn="just" eaLnBrk="1" hangingPunct="1">
              <a:spcBef>
                <a:spcPts val="1200"/>
              </a:spcBef>
              <a:buClr>
                <a:srgbClr val="C00000"/>
              </a:buClr>
              <a:buFont typeface="Wingdings" panose="05000000000000000000" pitchFamily="2" charset="2"/>
              <a:buChar char="§"/>
            </a:pPr>
            <a:r>
              <a:rPr lang="cs-CZ" altLang="cs-CZ" sz="2400" b="1" dirty="0">
                <a:latin typeface="Calibri" panose="020F0502020204030204" pitchFamily="34" charset="0"/>
                <a:ea typeface="Consolas" panose="020B0609020204030204" pitchFamily="49" charset="0"/>
                <a:cs typeface="Calibri" panose="020F0502020204030204" pitchFamily="34" charset="0"/>
              </a:rPr>
              <a:t>Možné rychlé přizpůsobení ekonomiky v případě externích šoků</a:t>
            </a:r>
          </a:p>
          <a:p>
            <a:pPr marL="0" indent="0" algn="just" eaLnBrk="1" hangingPunct="1">
              <a:spcBef>
                <a:spcPts val="1200"/>
              </a:spcBef>
              <a:buClr>
                <a:srgbClr val="C00000"/>
              </a:buClr>
              <a:buFont typeface="Wingdings" panose="05000000000000000000" pitchFamily="2" charset="2"/>
              <a:buChar char="§"/>
            </a:pPr>
            <a:r>
              <a:rPr lang="cs-CZ" altLang="cs-CZ" sz="2400" b="1" dirty="0">
                <a:latin typeface="Calibri" panose="020F0502020204030204" pitchFamily="34" charset="0"/>
                <a:ea typeface="Consolas" panose="020B0609020204030204" pitchFamily="49" charset="0"/>
                <a:cs typeface="Calibri" panose="020F0502020204030204" pitchFamily="34" charset="0"/>
              </a:rPr>
              <a:t>Nižší riziko podhodnocení či nadhodnocení domácí měny</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16/29</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3908120" y="240586"/>
            <a:ext cx="4948799" cy="1143000"/>
          </a:xfrm>
        </p:spPr>
        <p:txBody>
          <a:bodyPr>
            <a:noAutofit/>
          </a:bodyPr>
          <a:lstStyle/>
          <a:p>
            <a:r>
              <a:rPr lang="cs-CZ" altLang="cs-CZ" sz="3600" b="1" dirty="0"/>
              <a:t>Mezinárodní obchod</a:t>
            </a:r>
            <a:endParaRPr lang="cs-CZ" sz="3600" b="1" dirty="0"/>
          </a:p>
        </p:txBody>
      </p:sp>
      <p:sp>
        <p:nvSpPr>
          <p:cNvPr id="98" name="Google Shape;98;p14"/>
          <p:cNvSpPr txBox="1">
            <a:spLocks noGrp="1"/>
          </p:cNvSpPr>
          <p:nvPr>
            <p:ph type="body" idx="1"/>
          </p:nvPr>
        </p:nvSpPr>
        <p:spPr>
          <a:xfrm>
            <a:off x="212651" y="1383587"/>
            <a:ext cx="8644269" cy="4956828"/>
          </a:xfrm>
          <a:prstGeom prst="rect">
            <a:avLst/>
          </a:prstGeom>
          <a:noFill/>
          <a:ln>
            <a:noFill/>
          </a:ln>
        </p:spPr>
        <p:txBody>
          <a:bodyPr spcFirstLastPara="1" wrap="square" lIns="91425" tIns="45700" rIns="91425" bIns="45700" anchor="t" anchorCtr="0">
            <a:normAutofit fontScale="70000" lnSpcReduction="20000"/>
          </a:bodyPr>
          <a:lstStyle/>
          <a:p>
            <a:pPr indent="-457200" algn="just">
              <a:spcBef>
                <a:spcPts val="1200"/>
              </a:spcBef>
              <a:buClr>
                <a:srgbClr val="C00000"/>
              </a:buClr>
            </a:pPr>
            <a:r>
              <a:rPr lang="cs-CZ" b="1" dirty="0"/>
              <a:t>Vzájemný obchod</a:t>
            </a:r>
            <a:r>
              <a:rPr lang="cs-CZ" dirty="0"/>
              <a:t> – vyměňujeme něco, čeho máme nadbytek, za něco, co nemáme nebo to neumíme vyrobit; případně bychom to vyrobili, ale s vysokými náklady; proces typický pro lidstvo od jeho samotného počátku.</a:t>
            </a:r>
          </a:p>
          <a:p>
            <a:pPr marL="0" indent="0" eaLnBrk="1" hangingPunct="1">
              <a:spcBef>
                <a:spcPts val="1200"/>
              </a:spcBef>
              <a:buClr>
                <a:srgbClr val="C00000"/>
              </a:buClr>
              <a:buFont typeface="Arial" panose="020B0604020202020204" pitchFamily="34" charset="0"/>
              <a:buNone/>
            </a:pPr>
            <a:r>
              <a:rPr lang="cs-CZ" b="1" dirty="0">
                <a:solidFill>
                  <a:srgbClr val="FF0000"/>
                </a:solidFill>
              </a:rPr>
              <a:t>Příčiny existence mezinárodního obchodu</a:t>
            </a:r>
          </a:p>
          <a:p>
            <a:pPr indent="-457200">
              <a:spcBef>
                <a:spcPts val="1200"/>
              </a:spcBef>
              <a:buClr>
                <a:srgbClr val="C00000"/>
              </a:buClr>
              <a:buFont typeface="Wingdings" panose="05000000000000000000" pitchFamily="2" charset="2"/>
              <a:buChar char="v"/>
            </a:pPr>
            <a:r>
              <a:rPr lang="cs-CZ" b="1" dirty="0">
                <a:highlight>
                  <a:srgbClr val="FFFF00"/>
                </a:highlight>
              </a:rPr>
              <a:t>VLIVY NA STRANĚ NABÍDKY</a:t>
            </a:r>
          </a:p>
          <a:p>
            <a:pPr indent="-457200" algn="just" eaLnBrk="1" hangingPunct="1">
              <a:spcBef>
                <a:spcPts val="1200"/>
              </a:spcBef>
              <a:buClr>
                <a:srgbClr val="C00000"/>
              </a:buClr>
              <a:buFont typeface="Wingdings" panose="05000000000000000000" pitchFamily="2" charset="2"/>
              <a:buChar char="ü"/>
            </a:pPr>
            <a:r>
              <a:rPr lang="cs-CZ" b="1" dirty="0"/>
              <a:t>Rozdíly ve vybavenosti jednotlivých zemí výrobními faktory – nerostné surovinové zdroje, půda, práce, a kapitál, technologie …;</a:t>
            </a:r>
          </a:p>
          <a:p>
            <a:pPr indent="-457200" eaLnBrk="1" hangingPunct="1">
              <a:spcBef>
                <a:spcPts val="1200"/>
              </a:spcBef>
              <a:buClr>
                <a:srgbClr val="C00000"/>
              </a:buClr>
              <a:buFont typeface="Wingdings" panose="05000000000000000000" pitchFamily="2" charset="2"/>
              <a:buChar char="ü"/>
            </a:pPr>
            <a:r>
              <a:rPr lang="cs-CZ" b="1" dirty="0"/>
              <a:t>Klimatické podmínky;</a:t>
            </a:r>
          </a:p>
          <a:p>
            <a:pPr indent="-457200" eaLnBrk="1" hangingPunct="1">
              <a:spcBef>
                <a:spcPts val="1200"/>
              </a:spcBef>
              <a:buClr>
                <a:srgbClr val="C00000"/>
              </a:buClr>
              <a:buFont typeface="Wingdings" panose="05000000000000000000" pitchFamily="2" charset="2"/>
              <a:buChar char="ü"/>
            </a:pPr>
            <a:r>
              <a:rPr lang="cs-CZ" b="1" dirty="0"/>
              <a:t>Geografická poloha (přístup k moři), </a:t>
            </a:r>
          </a:p>
          <a:p>
            <a:pPr indent="-457200" eaLnBrk="1" hangingPunct="1">
              <a:spcBef>
                <a:spcPts val="1200"/>
              </a:spcBef>
              <a:buClr>
                <a:srgbClr val="C00000"/>
              </a:buClr>
              <a:buFont typeface="Wingdings" panose="05000000000000000000" pitchFamily="2" charset="2"/>
              <a:buChar char="ü"/>
            </a:pPr>
            <a:r>
              <a:rPr lang="cs-CZ" b="1" dirty="0"/>
              <a:t>Předpoklady pro zemědělskou produkci, další rozdílné podmínky pro výrobu statků.</a:t>
            </a:r>
          </a:p>
          <a:p>
            <a:pPr indent="-457200" eaLnBrk="1" hangingPunct="1">
              <a:spcBef>
                <a:spcPts val="1200"/>
              </a:spcBef>
              <a:buClr>
                <a:srgbClr val="C00000"/>
              </a:buClr>
              <a:buFont typeface="Wingdings" panose="05000000000000000000" pitchFamily="2" charset="2"/>
              <a:buChar char="ü"/>
            </a:pPr>
            <a:r>
              <a:rPr lang="pl-PL" b="1" dirty="0"/>
              <a:t>Úspory z rozsahu (z velkovýroby).</a:t>
            </a:r>
            <a:endParaRPr lang="cs-CZ" b="1" dirty="0"/>
          </a:p>
          <a:p>
            <a:pPr marL="0" indent="0" eaLnBrk="1" hangingPunct="1">
              <a:spcBef>
                <a:spcPts val="1200"/>
              </a:spcBef>
              <a:buClr>
                <a:srgbClr val="C00000"/>
              </a:buClr>
              <a:buFont typeface="Arial" panose="020B0604020202020204" pitchFamily="34" charset="0"/>
              <a:buNone/>
            </a:pPr>
            <a:endParaRPr lang="cs-CZ" altLang="cs-CZ" sz="2400" dirty="0">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17/29</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Mezinárodní obchod</a:t>
            </a:r>
            <a:endParaRPr lang="cs-CZ" sz="3600" b="1" dirty="0"/>
          </a:p>
        </p:txBody>
      </p:sp>
      <p:sp>
        <p:nvSpPr>
          <p:cNvPr id="98" name="Google Shape;98;p14"/>
          <p:cNvSpPr txBox="1">
            <a:spLocks noGrp="1"/>
          </p:cNvSpPr>
          <p:nvPr>
            <p:ph type="body" idx="1"/>
          </p:nvPr>
        </p:nvSpPr>
        <p:spPr>
          <a:xfrm>
            <a:off x="212651" y="1616045"/>
            <a:ext cx="8781037" cy="4724370"/>
          </a:xfrm>
          <a:prstGeom prst="rect">
            <a:avLst/>
          </a:prstGeom>
          <a:noFill/>
          <a:ln>
            <a:noFill/>
          </a:ln>
        </p:spPr>
        <p:txBody>
          <a:bodyPr spcFirstLastPara="1" wrap="square" lIns="91425" tIns="45700" rIns="91425" bIns="45700" anchor="t" anchorCtr="0">
            <a:normAutofit/>
          </a:bodyPr>
          <a:lstStyle/>
          <a:p>
            <a:pPr marL="342900">
              <a:spcBef>
                <a:spcPts val="1200"/>
              </a:spcBef>
              <a:buClr>
                <a:srgbClr val="C00000"/>
              </a:buClr>
              <a:buFont typeface="Wingdings" panose="05000000000000000000" pitchFamily="2" charset="2"/>
              <a:buChar char="v"/>
            </a:pPr>
            <a:r>
              <a:rPr lang="cs-CZ" sz="2400" b="1" dirty="0">
                <a:highlight>
                  <a:srgbClr val="FFFF00"/>
                </a:highlight>
              </a:rPr>
              <a:t>VLIVY NA STRANĚ POPTÁVKY</a:t>
            </a:r>
          </a:p>
          <a:p>
            <a:pPr marL="342900">
              <a:spcBef>
                <a:spcPts val="1200"/>
              </a:spcBef>
              <a:buClr>
                <a:srgbClr val="C00000"/>
              </a:buClr>
              <a:buFont typeface="Wingdings" panose="05000000000000000000" pitchFamily="2" charset="2"/>
              <a:buChar char="ü"/>
            </a:pPr>
            <a:r>
              <a:rPr lang="cs-CZ" sz="2400" b="1" dirty="0">
                <a:highlight>
                  <a:srgbClr val="FFFF00"/>
                </a:highlight>
              </a:rPr>
              <a:t>rozdílné preference spotřebitelů </a:t>
            </a:r>
          </a:p>
          <a:p>
            <a:pPr marL="342900" eaLnBrk="1" hangingPunct="1">
              <a:spcBef>
                <a:spcPts val="1200"/>
              </a:spcBef>
              <a:buClr>
                <a:srgbClr val="C00000"/>
              </a:buClr>
              <a:buFont typeface="Wingdings" panose="05000000000000000000" pitchFamily="2" charset="2"/>
              <a:buChar char="q"/>
            </a:pPr>
            <a:endParaRPr lang="cs-CZ" sz="2400" dirty="0"/>
          </a:p>
          <a:p>
            <a:pPr marL="342900" eaLnBrk="1" hangingPunct="1">
              <a:spcBef>
                <a:spcPts val="1200"/>
              </a:spcBef>
              <a:buClr>
                <a:srgbClr val="C00000"/>
              </a:buClr>
              <a:buFont typeface="Wingdings" panose="05000000000000000000" pitchFamily="2" charset="2"/>
              <a:buChar char="q"/>
            </a:pPr>
            <a:r>
              <a:rPr lang="cs-CZ" sz="2400" dirty="0"/>
              <a:t>Snaha osvětlit příčiny a důsledky mezinárodního obchodu: </a:t>
            </a:r>
            <a:r>
              <a:rPr lang="cs-CZ" sz="2400" b="1" dirty="0"/>
              <a:t>dvě základní teorie</a:t>
            </a:r>
            <a:r>
              <a:rPr lang="cs-CZ" sz="2400" dirty="0"/>
              <a:t>: </a:t>
            </a:r>
          </a:p>
          <a:p>
            <a:pPr indent="-457200">
              <a:spcBef>
                <a:spcPts val="1200"/>
              </a:spcBef>
              <a:buClr>
                <a:srgbClr val="C00000"/>
              </a:buClr>
              <a:buFont typeface="+mj-lt"/>
              <a:buAutoNum type="arabicPeriod"/>
            </a:pPr>
            <a:r>
              <a:rPr lang="cs-CZ" sz="2400" b="1" dirty="0">
                <a:solidFill>
                  <a:srgbClr val="FF0000"/>
                </a:solidFill>
              </a:rPr>
              <a:t>TEORIE ABSOLUTNÍCH VÝHOD;</a:t>
            </a:r>
          </a:p>
          <a:p>
            <a:pPr indent="-457200">
              <a:spcBef>
                <a:spcPts val="1200"/>
              </a:spcBef>
              <a:buClr>
                <a:srgbClr val="C00000"/>
              </a:buClr>
              <a:buFont typeface="+mj-lt"/>
              <a:buAutoNum type="arabicPeriod"/>
            </a:pPr>
            <a:r>
              <a:rPr lang="cs-CZ" sz="2400" b="1" dirty="0">
                <a:solidFill>
                  <a:srgbClr val="FF0000"/>
                </a:solidFill>
              </a:rPr>
              <a:t>TEORIE KOMPARATIVNÍCH VÝHOD.</a:t>
            </a:r>
          </a:p>
          <a:p>
            <a:pPr marL="0" indent="0">
              <a:spcBef>
                <a:spcPts val="1200"/>
              </a:spcBef>
              <a:buClr>
                <a:srgbClr val="C00000"/>
              </a:buClr>
              <a:buNone/>
            </a:pPr>
            <a:endParaRPr lang="cs-CZ" sz="2400" b="1" dirty="0">
              <a:highlight>
                <a:srgbClr val="FFFF00"/>
              </a:highlight>
            </a:endParaRPr>
          </a:p>
          <a:p>
            <a:pPr marL="0" indent="0" eaLnBrk="1" hangingPunct="1">
              <a:spcBef>
                <a:spcPts val="1200"/>
              </a:spcBef>
              <a:buClr>
                <a:srgbClr val="C00000"/>
              </a:buClr>
              <a:buFont typeface="Arial" panose="020B0604020202020204" pitchFamily="34" charset="0"/>
              <a:buNone/>
            </a:pPr>
            <a:endParaRPr lang="cs-CZ" altLang="cs-CZ" sz="2400" dirty="0">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18/29</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Základní východiska</a:t>
            </a:r>
            <a:endParaRPr lang="cs-CZ" sz="3600" b="1" dirty="0"/>
          </a:p>
        </p:txBody>
      </p:sp>
      <p:sp>
        <p:nvSpPr>
          <p:cNvPr id="98" name="Google Shape;98;p14"/>
          <p:cNvSpPr txBox="1">
            <a:spLocks noGrp="1"/>
          </p:cNvSpPr>
          <p:nvPr>
            <p:ph type="body" idx="1"/>
          </p:nvPr>
        </p:nvSpPr>
        <p:spPr>
          <a:xfrm>
            <a:off x="212651" y="1315233"/>
            <a:ext cx="8739325" cy="4826775"/>
          </a:xfrm>
          <a:prstGeom prst="rect">
            <a:avLst/>
          </a:prstGeom>
          <a:noFill/>
          <a:ln>
            <a:noFill/>
          </a:ln>
        </p:spPr>
        <p:txBody>
          <a:bodyPr spcFirstLastPara="1" wrap="square" lIns="91425" tIns="45700" rIns="91425" bIns="45700" anchor="t" anchorCtr="0">
            <a:normAutofit fontScale="85000" lnSpcReduction="20000"/>
          </a:bodyPr>
          <a:lstStyle/>
          <a:p>
            <a:pPr marL="342900" lvl="0"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V rámci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dané ekonomiky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se obchoduje v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domácí měně;</a:t>
            </a:r>
          </a:p>
          <a:p>
            <a:pPr marL="342900" lvl="0" algn="just"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Zahraniční obchod, cestovní ruch... – nutné disponovat zahraniční měnou =&gt; existuje poptávka, nabídka měny;</a:t>
            </a:r>
          </a:p>
          <a:p>
            <a:pPr marL="342900" lvl="0"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V jednom okamžiku –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měnový trh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tvořen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dvěma dílčími trhy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trhem zahraniční měny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a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trhem domácí měny.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Nákup cizí měny = prodej domácí měny:</a:t>
            </a: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Poptávající poptávají cizí měnu a nabízejí za ni domácí měnu. </a:t>
            </a: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Zahraniční subjekty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(turisté, obchodníci, investoři, instituce, …)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nabízejí zahraniční měnu –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zájem o domácí zboží.</a:t>
            </a:r>
          </a:p>
          <a:p>
            <a:pPr lvl="0" indent="-457200" fontAlgn="base">
              <a:spcBef>
                <a:spcPct val="20000"/>
              </a:spcBef>
              <a:spcAft>
                <a:spcPct val="0"/>
              </a:spcAft>
              <a:buClrTx/>
              <a:buSzPct val="80000"/>
              <a:buFont typeface="Wingdings" panose="05000000000000000000" pitchFamily="2" charset="2"/>
              <a:buChar char="v"/>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Dva typy měnových trhů:</a:t>
            </a:r>
          </a:p>
          <a:p>
            <a:pPr lvl="0" indent="-457200"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Trh valut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tj. trh s papírovými bankovkami a mincemi; hlavně domácnosti; směnárny, případně banky;</a:t>
            </a:r>
          </a:p>
          <a:p>
            <a:pPr lvl="0" indent="-457200"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Trh deviz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tj. trh bezhotovostních forem peněz; banky a firmy.</a:t>
            </a:r>
          </a:p>
          <a:p>
            <a:pPr marL="342900" lvl="0"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2/29</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Teorie absolutních výhod</a:t>
            </a:r>
            <a:endParaRPr lang="cs-CZ" sz="3600" b="1" dirty="0"/>
          </a:p>
        </p:txBody>
      </p:sp>
      <p:sp>
        <p:nvSpPr>
          <p:cNvPr id="98" name="Google Shape;98;p14"/>
          <p:cNvSpPr txBox="1">
            <a:spLocks noGrp="1"/>
          </p:cNvSpPr>
          <p:nvPr>
            <p:ph type="body" idx="1"/>
          </p:nvPr>
        </p:nvSpPr>
        <p:spPr>
          <a:xfrm>
            <a:off x="212651" y="1314451"/>
            <a:ext cx="8644269" cy="4827558"/>
          </a:xfrm>
          <a:prstGeom prst="rect">
            <a:avLst/>
          </a:prstGeom>
          <a:noFill/>
          <a:ln>
            <a:noFill/>
          </a:ln>
        </p:spPr>
        <p:txBody>
          <a:bodyPr spcFirstLastPara="1" wrap="square" lIns="91425" tIns="45700" rIns="91425" bIns="45700" anchor="t" anchorCtr="0">
            <a:normAutofit/>
          </a:bodyPr>
          <a:lstStyle/>
          <a:p>
            <a:pPr marL="342900">
              <a:spcBef>
                <a:spcPts val="1200"/>
              </a:spcBef>
              <a:buClr>
                <a:srgbClr val="C00000"/>
              </a:buClr>
            </a:pPr>
            <a:r>
              <a:rPr lang="cs-CZ" altLang="cs-CZ" sz="2000" dirty="0">
                <a:latin typeface="Calibri" panose="020F0502020204030204" pitchFamily="34" charset="0"/>
                <a:ea typeface="Consolas" panose="020B0609020204030204" pitchFamily="49" charset="0"/>
                <a:cs typeface="Calibri" panose="020F0502020204030204" pitchFamily="34" charset="0"/>
              </a:rPr>
              <a:t>Vysvětluje existenci mezinárodního obchodování. </a:t>
            </a:r>
          </a:p>
          <a:p>
            <a:pPr marL="0" indent="0" eaLnBrk="1" hangingPunct="1">
              <a:spcBef>
                <a:spcPts val="1200"/>
              </a:spcBef>
              <a:buClr>
                <a:srgbClr val="C00000"/>
              </a:buClr>
              <a:buFont typeface="Arial" panose="020B0604020202020204" pitchFamily="34" charset="0"/>
              <a:buNone/>
            </a:pPr>
            <a:r>
              <a:rPr lang="cs-CZ" altLang="cs-CZ" sz="2000" b="1" dirty="0">
                <a:latin typeface="Calibri" panose="020F0502020204030204" pitchFamily="34" charset="0"/>
                <a:ea typeface="Consolas" panose="020B0609020204030204" pitchFamily="49" charset="0"/>
                <a:cs typeface="Calibri" panose="020F0502020204030204" pitchFamily="34" charset="0"/>
              </a:rPr>
              <a:t>Absolutní výhodu země dosahuje, jestliže dokáže vyrábět dané zboží s absolutně nižšími náklady (neboli s vyšší produktivitou) než ostatní státy: </a:t>
            </a:r>
          </a:p>
          <a:p>
            <a:pPr marL="342900" algn="just" eaLnBrk="1" hangingPunct="1">
              <a:spcBef>
                <a:spcPts val="1200"/>
              </a:spcBef>
              <a:buClr>
                <a:srgbClr val="C00000"/>
              </a:buClr>
              <a:buFont typeface="Wingdings" panose="05000000000000000000" pitchFamily="2" charset="2"/>
              <a:buChar char="Ø"/>
            </a:pPr>
            <a:r>
              <a:rPr lang="cs-CZ" altLang="cs-CZ" sz="2000" b="1" dirty="0">
                <a:highlight>
                  <a:srgbClr val="FFFF00"/>
                </a:highlight>
                <a:latin typeface="Calibri" panose="020F0502020204030204" pitchFamily="34" charset="0"/>
                <a:ea typeface="Consolas" panose="020B0609020204030204" pitchFamily="49" charset="0"/>
                <a:cs typeface="Calibri" panose="020F0502020204030204" pitchFamily="34" charset="0"/>
              </a:rPr>
              <a:t>se stejným množstvím zdrojů dokáže vyrobit větší objem produkce než zahraniční konkurenti a může toto zboží prodávat za nižší cenu než ostatní země. </a:t>
            </a:r>
          </a:p>
          <a:p>
            <a:pPr marL="342900" algn="just" eaLnBrk="1" hangingPunct="1">
              <a:spcBef>
                <a:spcPts val="1200"/>
              </a:spcBef>
              <a:buClr>
                <a:srgbClr val="C00000"/>
              </a:buClr>
              <a:buFont typeface="Wingdings" panose="05000000000000000000" pitchFamily="2" charset="2"/>
              <a:buChar char="Ø"/>
            </a:pPr>
            <a:r>
              <a:rPr lang="cs-CZ" altLang="cs-CZ" sz="2000" dirty="0">
                <a:latin typeface="Calibri" panose="020F0502020204030204" pitchFamily="34" charset="0"/>
                <a:ea typeface="Consolas" panose="020B0609020204030204" pitchFamily="49" charset="0"/>
                <a:cs typeface="Calibri" panose="020F0502020204030204" pitchFamily="34" charset="0"/>
              </a:rPr>
              <a:t>Pro danou zemi je pak výhodné se </a:t>
            </a:r>
            <a:r>
              <a:rPr lang="cs-CZ" altLang="cs-CZ" sz="2000" b="1" dirty="0">
                <a:latin typeface="Calibri" panose="020F0502020204030204" pitchFamily="34" charset="0"/>
                <a:ea typeface="Consolas" panose="020B0609020204030204" pitchFamily="49" charset="0"/>
                <a:cs typeface="Calibri" panose="020F0502020204030204" pitchFamily="34" charset="0"/>
              </a:rPr>
              <a:t>na výrobu daného zboží specializovat </a:t>
            </a:r>
            <a:r>
              <a:rPr lang="cs-CZ" altLang="cs-CZ" sz="2000" dirty="0">
                <a:latin typeface="Calibri" panose="020F0502020204030204" pitchFamily="34" charset="0"/>
                <a:ea typeface="Consolas" panose="020B0609020204030204" pitchFamily="49" charset="0"/>
                <a:cs typeface="Calibri" panose="020F0502020204030204" pitchFamily="34" charset="0"/>
              </a:rPr>
              <a:t>a dodávat je nejen na domácí trh, ale přebytky vyvážet do zahraničí. </a:t>
            </a:r>
          </a:p>
          <a:p>
            <a:pPr marL="0" indent="0" algn="just" eaLnBrk="1" hangingPunct="1">
              <a:spcBef>
                <a:spcPts val="1200"/>
              </a:spcBef>
              <a:buClr>
                <a:srgbClr val="C00000"/>
              </a:buClr>
              <a:buFont typeface="Arial" panose="020B0604020202020204" pitchFamily="34" charset="0"/>
              <a:buNone/>
            </a:pPr>
            <a:r>
              <a:rPr lang="cs-CZ" altLang="cs-CZ" sz="2000" dirty="0">
                <a:latin typeface="Calibri" panose="020F0502020204030204" pitchFamily="34" charset="0"/>
                <a:ea typeface="Consolas" panose="020B0609020204030204" pitchFamily="49" charset="0"/>
                <a:cs typeface="Calibri" panose="020F0502020204030204" pitchFamily="34" charset="0"/>
              </a:rPr>
              <a:t>O absolutních výhodách z obchodu (nejen v mezinárodním měřítku) se zmiňuje už </a:t>
            </a:r>
            <a:r>
              <a:rPr lang="cs-CZ" altLang="cs-CZ" sz="2000" b="1" dirty="0">
                <a:latin typeface="Calibri" panose="020F0502020204030204" pitchFamily="34" charset="0"/>
                <a:ea typeface="Consolas" panose="020B0609020204030204" pitchFamily="49" charset="0"/>
                <a:cs typeface="Calibri" panose="020F0502020204030204" pitchFamily="34" charset="0"/>
              </a:rPr>
              <a:t>Adam Smith </a:t>
            </a:r>
            <a:r>
              <a:rPr lang="cs-CZ" altLang="cs-CZ" sz="2000" dirty="0">
                <a:latin typeface="Calibri" panose="020F0502020204030204" pitchFamily="34" charset="0"/>
                <a:ea typeface="Consolas" panose="020B0609020204030204" pitchFamily="49" charset="0"/>
                <a:cs typeface="Calibri" panose="020F0502020204030204" pitchFamily="34" charset="0"/>
              </a:rPr>
              <a:t>ve svém slavném díle </a:t>
            </a:r>
            <a:r>
              <a:rPr lang="cs-CZ" altLang="cs-CZ" sz="2000" b="1" i="1" dirty="0">
                <a:latin typeface="Calibri" panose="020F0502020204030204" pitchFamily="34" charset="0"/>
                <a:ea typeface="Consolas" panose="020B0609020204030204" pitchFamily="49" charset="0"/>
                <a:cs typeface="Calibri" panose="020F0502020204030204" pitchFamily="34" charset="0"/>
              </a:rPr>
              <a:t>Pojednání o podstatě a původu bohatství národů, </a:t>
            </a:r>
            <a:r>
              <a:rPr lang="cs-CZ" altLang="cs-CZ" sz="2000" dirty="0">
                <a:latin typeface="Calibri" panose="020F0502020204030204" pitchFamily="34" charset="0"/>
                <a:ea typeface="Consolas" panose="020B0609020204030204" pitchFamily="49" charset="0"/>
                <a:cs typeface="Calibri" panose="020F0502020204030204" pitchFamily="34" charset="0"/>
              </a:rPr>
              <a:t>1776: </a:t>
            </a:r>
            <a:r>
              <a:rPr lang="cs-CZ" altLang="cs-CZ" sz="2000" i="1" dirty="0">
                <a:solidFill>
                  <a:srgbClr val="FF0000"/>
                </a:solidFill>
                <a:latin typeface="Calibri" panose="020F0502020204030204" pitchFamily="34" charset="0"/>
                <a:ea typeface="Consolas" panose="020B0609020204030204" pitchFamily="49" charset="0"/>
                <a:cs typeface="Calibri" panose="020F0502020204030204" pitchFamily="34" charset="0"/>
              </a:rPr>
              <a:t>„Je praktickou zásadou každého prozíravého správce domácnosti nikdy se nepokoušet vyrábět doma statek, jehož domácí výroba stojí více než koupě.“ </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19/29</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Teorie absolutních výhod</a:t>
            </a:r>
            <a:endParaRPr lang="cs-CZ" sz="3600"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19/29</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pic>
        <p:nvPicPr>
          <p:cNvPr id="6" name="Picture 5">
            <a:extLst>
              <a:ext uri="{FF2B5EF4-FFF2-40B4-BE49-F238E27FC236}">
                <a16:creationId xmlns:a16="http://schemas.microsoft.com/office/drawing/2014/main" id="{58861930-FFDC-3FEE-4EF4-F2126C571AA3}"/>
              </a:ext>
            </a:extLst>
          </p:cNvPr>
          <p:cNvPicPr>
            <a:picLocks noChangeAspect="1"/>
          </p:cNvPicPr>
          <p:nvPr/>
        </p:nvPicPr>
        <p:blipFill>
          <a:blip r:embed="rId3"/>
          <a:stretch>
            <a:fillRect/>
          </a:stretch>
        </p:blipFill>
        <p:spPr>
          <a:xfrm>
            <a:off x="125260" y="1616045"/>
            <a:ext cx="8893479" cy="2474105"/>
          </a:xfrm>
          <a:prstGeom prst="rect">
            <a:avLst/>
          </a:prstGeom>
        </p:spPr>
      </p:pic>
      <p:sp>
        <p:nvSpPr>
          <p:cNvPr id="8" name="TextBox 7">
            <a:extLst>
              <a:ext uri="{FF2B5EF4-FFF2-40B4-BE49-F238E27FC236}">
                <a16:creationId xmlns:a16="http://schemas.microsoft.com/office/drawing/2014/main" id="{6F57AB45-BBC7-930F-DCDC-E5516FCDDF5F}"/>
              </a:ext>
            </a:extLst>
          </p:cNvPr>
          <p:cNvSpPr txBox="1"/>
          <p:nvPr/>
        </p:nvSpPr>
        <p:spPr>
          <a:xfrm>
            <a:off x="125260" y="4430452"/>
            <a:ext cx="8893479" cy="1569660"/>
          </a:xfrm>
          <a:prstGeom prst="rect">
            <a:avLst/>
          </a:prstGeom>
          <a:noFill/>
        </p:spPr>
        <p:txBody>
          <a:bodyPr wrap="square">
            <a:spAutoFit/>
          </a:bodyPr>
          <a:lstStyle/>
          <a:p>
            <a:r>
              <a:rPr lang="cs-CZ" sz="1600" dirty="0"/>
              <a:t>V tab. 14.1 jsou hodnoty vyšších produktivit zvýrazněny tučným písmem. </a:t>
            </a:r>
          </a:p>
          <a:p>
            <a:pPr algn="just"/>
            <a:r>
              <a:rPr lang="cs-CZ" sz="1600" b="1" dirty="0"/>
              <a:t>Čína</a:t>
            </a:r>
            <a:r>
              <a:rPr lang="cs-CZ" sz="1600" dirty="0"/>
              <a:t> má k dispozici celkem </a:t>
            </a:r>
            <a:r>
              <a:rPr lang="cs-CZ" sz="1600" b="1" dirty="0"/>
              <a:t>1 000 hodin práce</a:t>
            </a:r>
            <a:r>
              <a:rPr lang="cs-CZ" sz="1600" dirty="0"/>
              <a:t>. Z toho </a:t>
            </a:r>
            <a:r>
              <a:rPr lang="cs-CZ" sz="1600" b="1" dirty="0"/>
              <a:t>polovinu, </a:t>
            </a:r>
            <a:r>
              <a:rPr lang="cs-CZ" sz="1600" dirty="0"/>
              <a:t>tedy 500 hodin, využívá na výrobu textilu a druhých 500 hodin na výrobu počítačů. </a:t>
            </a:r>
          </a:p>
          <a:p>
            <a:endParaRPr lang="cs-CZ" sz="1600" dirty="0"/>
          </a:p>
          <a:p>
            <a:pPr algn="just"/>
            <a:r>
              <a:rPr lang="cs-CZ" sz="1600" b="1" dirty="0"/>
              <a:t>Japonsko</a:t>
            </a:r>
            <a:r>
              <a:rPr lang="cs-CZ" sz="1600" dirty="0"/>
              <a:t> má k dispozici </a:t>
            </a:r>
            <a:r>
              <a:rPr lang="cs-CZ" sz="1600" b="1" dirty="0"/>
              <a:t>400 hodin práce </a:t>
            </a:r>
            <a:r>
              <a:rPr lang="cs-CZ" sz="1600" dirty="0"/>
              <a:t>a </a:t>
            </a:r>
            <a:r>
              <a:rPr lang="cs-CZ" sz="1600" b="1" dirty="0"/>
              <a:t>polovinu</a:t>
            </a:r>
            <a:r>
              <a:rPr lang="cs-CZ" sz="1600" dirty="0"/>
              <a:t> z nich (tedy 200 hodin) věnuje na výrobu textilu a zbylých dvě stě hodin použije na výrobu počítačů. </a:t>
            </a:r>
          </a:p>
        </p:txBody>
      </p:sp>
    </p:spTree>
    <p:extLst>
      <p:ext uri="{BB962C8B-B14F-4D97-AF65-F5344CB8AC3E}">
        <p14:creationId xmlns:p14="http://schemas.microsoft.com/office/powerpoint/2010/main" val="2091875284"/>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Teorie absolutních výhod</a:t>
            </a:r>
            <a:endParaRPr lang="cs-CZ" sz="3600"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19/29</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pic>
        <p:nvPicPr>
          <p:cNvPr id="4" name="Picture 3">
            <a:extLst>
              <a:ext uri="{FF2B5EF4-FFF2-40B4-BE49-F238E27FC236}">
                <a16:creationId xmlns:a16="http://schemas.microsoft.com/office/drawing/2014/main" id="{693AF4EC-5CAC-1B94-8949-2CD1B1433E8E}"/>
              </a:ext>
            </a:extLst>
          </p:cNvPr>
          <p:cNvPicPr>
            <a:picLocks noChangeAspect="1"/>
          </p:cNvPicPr>
          <p:nvPr/>
        </p:nvPicPr>
        <p:blipFill>
          <a:blip r:embed="rId3"/>
          <a:stretch>
            <a:fillRect/>
          </a:stretch>
        </p:blipFill>
        <p:spPr>
          <a:xfrm>
            <a:off x="1" y="1502985"/>
            <a:ext cx="9144000" cy="2677359"/>
          </a:xfrm>
          <a:prstGeom prst="rect">
            <a:avLst/>
          </a:prstGeom>
        </p:spPr>
      </p:pic>
      <p:sp>
        <p:nvSpPr>
          <p:cNvPr id="7" name="TextBox 6">
            <a:extLst>
              <a:ext uri="{FF2B5EF4-FFF2-40B4-BE49-F238E27FC236}">
                <a16:creationId xmlns:a16="http://schemas.microsoft.com/office/drawing/2014/main" id="{01502AEE-DBAA-194E-E5D3-74839C61CCCD}"/>
              </a:ext>
            </a:extLst>
          </p:cNvPr>
          <p:cNvSpPr txBox="1"/>
          <p:nvPr/>
        </p:nvSpPr>
        <p:spPr>
          <a:xfrm>
            <a:off x="200416" y="4180344"/>
            <a:ext cx="8818323" cy="1754326"/>
          </a:xfrm>
          <a:prstGeom prst="rect">
            <a:avLst/>
          </a:prstGeom>
          <a:noFill/>
        </p:spPr>
        <p:txBody>
          <a:bodyPr wrap="square">
            <a:spAutoFit/>
          </a:bodyPr>
          <a:lstStyle/>
          <a:p>
            <a:pPr algn="just"/>
            <a:r>
              <a:rPr lang="cs-CZ" sz="1800" dirty="0"/>
              <a:t>Čína se vzhledem ke své </a:t>
            </a:r>
            <a:r>
              <a:rPr lang="cs-CZ" sz="1800" b="1" dirty="0">
                <a:highlight>
                  <a:srgbClr val="FFFF00"/>
                </a:highlight>
              </a:rPr>
              <a:t>absolutní výhodě </a:t>
            </a:r>
            <a:r>
              <a:rPr lang="cs-CZ" sz="1800" dirty="0"/>
              <a:t>bude specializovat </a:t>
            </a:r>
            <a:r>
              <a:rPr lang="cs-CZ" sz="1800" b="1" dirty="0"/>
              <a:t>na výrobu textilu a přestane produkovat počítače. </a:t>
            </a:r>
          </a:p>
          <a:p>
            <a:pPr marL="285750" indent="-285750" algn="just">
              <a:buFont typeface="Arial" panose="020B0604020202020204" pitchFamily="34" charset="0"/>
              <a:buChar char="•"/>
            </a:pPr>
            <a:r>
              <a:rPr lang="cs-CZ" sz="1800" dirty="0"/>
              <a:t>S celkovým množstvím </a:t>
            </a:r>
            <a:r>
              <a:rPr lang="cs-CZ" sz="1800" b="1" dirty="0"/>
              <a:t>1 000 hodin </a:t>
            </a:r>
            <a:r>
              <a:rPr lang="cs-CZ" sz="1800" dirty="0"/>
              <a:t>práce dokáže Čína při hodinové produktivitě 10 jednotek textilního zboží vyrobit celkem 10 000 jednotek textilu: </a:t>
            </a:r>
          </a:p>
          <a:p>
            <a:pPr marL="285750" indent="-285750" algn="just">
              <a:buFont typeface="Wingdings" panose="05000000000000000000" pitchFamily="2" charset="2"/>
              <a:buChar char="Ø"/>
            </a:pPr>
            <a:r>
              <a:rPr lang="cs-CZ" sz="1800" dirty="0"/>
              <a:t>více, než činí velikost čínské poptávky po textilu: </a:t>
            </a:r>
            <a:r>
              <a:rPr lang="cs-CZ" sz="1800" b="1" dirty="0">
                <a:solidFill>
                  <a:srgbClr val="FF0000"/>
                </a:solidFill>
              </a:rPr>
              <a:t>Čína část produkce textilu může vyvézt do Japonska a směnit je za počítače. </a:t>
            </a:r>
          </a:p>
        </p:txBody>
      </p:sp>
    </p:spTree>
    <p:extLst>
      <p:ext uri="{BB962C8B-B14F-4D97-AF65-F5344CB8AC3E}">
        <p14:creationId xmlns:p14="http://schemas.microsoft.com/office/powerpoint/2010/main" val="1192501346"/>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Teorie absolutních výhod</a:t>
            </a:r>
            <a:endParaRPr lang="cs-CZ" sz="3600"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19/29</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pic>
        <p:nvPicPr>
          <p:cNvPr id="4" name="Picture 3">
            <a:extLst>
              <a:ext uri="{FF2B5EF4-FFF2-40B4-BE49-F238E27FC236}">
                <a16:creationId xmlns:a16="http://schemas.microsoft.com/office/drawing/2014/main" id="{693AF4EC-5CAC-1B94-8949-2CD1B1433E8E}"/>
              </a:ext>
            </a:extLst>
          </p:cNvPr>
          <p:cNvPicPr>
            <a:picLocks noChangeAspect="1"/>
          </p:cNvPicPr>
          <p:nvPr/>
        </p:nvPicPr>
        <p:blipFill>
          <a:blip r:embed="rId3"/>
          <a:stretch>
            <a:fillRect/>
          </a:stretch>
        </p:blipFill>
        <p:spPr>
          <a:xfrm>
            <a:off x="0" y="1307305"/>
            <a:ext cx="9144000" cy="2677359"/>
          </a:xfrm>
          <a:prstGeom prst="rect">
            <a:avLst/>
          </a:prstGeom>
        </p:spPr>
      </p:pic>
      <p:sp>
        <p:nvSpPr>
          <p:cNvPr id="7" name="TextBox 6">
            <a:extLst>
              <a:ext uri="{FF2B5EF4-FFF2-40B4-BE49-F238E27FC236}">
                <a16:creationId xmlns:a16="http://schemas.microsoft.com/office/drawing/2014/main" id="{01502AEE-DBAA-194E-E5D3-74839C61CCCD}"/>
              </a:ext>
            </a:extLst>
          </p:cNvPr>
          <p:cNvSpPr txBox="1"/>
          <p:nvPr/>
        </p:nvSpPr>
        <p:spPr>
          <a:xfrm>
            <a:off x="162838" y="4076631"/>
            <a:ext cx="8818323" cy="2062103"/>
          </a:xfrm>
          <a:prstGeom prst="rect">
            <a:avLst/>
          </a:prstGeom>
          <a:noFill/>
        </p:spPr>
        <p:txBody>
          <a:bodyPr wrap="square">
            <a:spAutoFit/>
          </a:bodyPr>
          <a:lstStyle/>
          <a:p>
            <a:r>
              <a:rPr lang="cs-CZ" sz="1600" dirty="0"/>
              <a:t>Japonsko: </a:t>
            </a:r>
            <a:r>
              <a:rPr lang="cs-CZ" sz="1600" b="1" dirty="0">
                <a:highlight>
                  <a:srgbClr val="FFFF00"/>
                </a:highlight>
              </a:rPr>
              <a:t>absolutně výhodnější </a:t>
            </a:r>
            <a:r>
              <a:rPr lang="cs-CZ" sz="1600" dirty="0"/>
              <a:t>vyrábět </a:t>
            </a:r>
            <a:r>
              <a:rPr lang="cs-CZ" sz="1600" b="1" dirty="0"/>
              <a:t>počítače – </a:t>
            </a:r>
            <a:r>
              <a:rPr lang="cs-CZ" sz="1600" dirty="0"/>
              <a:t>vyšší produktivita: specializace na výrobu počítačů a nebude už vyrábět textil. </a:t>
            </a:r>
          </a:p>
          <a:p>
            <a:pPr marL="285750" indent="-285750" algn="just">
              <a:buFont typeface="Arial" panose="020B0604020202020204" pitchFamily="34" charset="0"/>
              <a:buChar char="•"/>
            </a:pPr>
            <a:r>
              <a:rPr lang="cs-CZ" sz="1600" dirty="0"/>
              <a:t>K dispozici: </a:t>
            </a:r>
            <a:r>
              <a:rPr lang="cs-CZ" sz="1600" b="1" dirty="0"/>
              <a:t>400 hodin práce – </a:t>
            </a:r>
            <a:r>
              <a:rPr lang="cs-CZ" sz="1600" dirty="0"/>
              <a:t>při produktivitě 13 počítačů za hod vyprodukuje 5 200 počítačů. </a:t>
            </a:r>
          </a:p>
          <a:p>
            <a:pPr marL="285750" indent="-285750" algn="just">
              <a:buFont typeface="Wingdings" panose="05000000000000000000" pitchFamily="2" charset="2"/>
              <a:buChar char="Ø"/>
            </a:pPr>
            <a:r>
              <a:rPr lang="cs-CZ" sz="1600" dirty="0"/>
              <a:t>Domácí poptávka po počítačích v Japonsku – nižší, země může přebytek své produkce počítačů vyvézt do Číny a směnit je tam za textilní zboží – po specializaci přestala vyrábět.</a:t>
            </a:r>
          </a:p>
          <a:p>
            <a:pPr marL="285750" indent="-285750" algn="just">
              <a:buFont typeface="Arial" panose="020B0604020202020204" pitchFamily="34" charset="0"/>
              <a:buChar char="•"/>
            </a:pPr>
            <a:r>
              <a:rPr lang="cs-CZ" sz="1600" b="1" dirty="0">
                <a:solidFill>
                  <a:srgbClr val="FF0000"/>
                </a:solidFill>
              </a:rPr>
              <a:t>Výsledek vzájemného obchodu – zvýšení produkčních, spotřebních možností u obou zboží v obou zemích.</a:t>
            </a:r>
          </a:p>
        </p:txBody>
      </p:sp>
    </p:spTree>
    <p:extLst>
      <p:ext uri="{BB962C8B-B14F-4D97-AF65-F5344CB8AC3E}">
        <p14:creationId xmlns:p14="http://schemas.microsoft.com/office/powerpoint/2010/main" val="2083040076"/>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sz="3600" b="1" dirty="0">
                <a:solidFill>
                  <a:srgbClr val="C00000"/>
                </a:solidFill>
              </a:rPr>
              <a:t>Teorie komparativních výhod</a:t>
            </a:r>
            <a:endParaRPr lang="cs-CZ" sz="3600" b="1" dirty="0"/>
          </a:p>
        </p:txBody>
      </p:sp>
      <p:sp>
        <p:nvSpPr>
          <p:cNvPr id="98" name="Google Shape;98;p14"/>
          <p:cNvSpPr txBox="1">
            <a:spLocks noGrp="1"/>
          </p:cNvSpPr>
          <p:nvPr>
            <p:ph type="body" idx="1"/>
          </p:nvPr>
        </p:nvSpPr>
        <p:spPr>
          <a:xfrm>
            <a:off x="212651" y="1314450"/>
            <a:ext cx="8644269" cy="4937759"/>
          </a:xfrm>
          <a:prstGeom prst="rect">
            <a:avLst/>
          </a:prstGeom>
          <a:noFill/>
          <a:ln>
            <a:noFill/>
          </a:ln>
        </p:spPr>
        <p:txBody>
          <a:bodyPr spcFirstLastPara="1" wrap="square" lIns="91425" tIns="45700" rIns="91425" bIns="45700" anchor="t" anchorCtr="0">
            <a:normAutofit fontScale="92500"/>
          </a:bodyPr>
          <a:lstStyle/>
          <a:p>
            <a:pPr indent="-457200" algn="just">
              <a:spcBef>
                <a:spcPts val="1200"/>
              </a:spcBef>
              <a:buClr>
                <a:srgbClr val="C00000"/>
              </a:buClr>
              <a:buFont typeface="Wingdings" panose="05000000000000000000" pitchFamily="2" charset="2"/>
              <a:buChar char="ü"/>
            </a:pPr>
            <a:r>
              <a:rPr lang="cs-CZ" sz="2800" dirty="0"/>
              <a:t>Předchozí teorie předpokládala, že každá země má alespoň jednu absolutní výhodu při výrobě určitého statku. </a:t>
            </a:r>
          </a:p>
          <a:p>
            <a:pPr lvl="1" indent="-457200" algn="just">
              <a:spcBef>
                <a:spcPts val="1200"/>
              </a:spcBef>
              <a:buClr>
                <a:srgbClr val="C00000"/>
              </a:buClr>
            </a:pPr>
            <a:r>
              <a:rPr lang="cs-CZ" sz="2400" dirty="0"/>
              <a:t>V reálné ekonomice – situace, kdy některé země mají absolutní výhodu při výrobě u všech statků (země A) a země, které mají naopak absolutní nevýhodu při výrobě všech statků, neboli vyrábějí všechny statky méně efektivně (země B). </a:t>
            </a:r>
          </a:p>
          <a:p>
            <a:pPr lvl="1" indent="-457200" algn="just">
              <a:spcBef>
                <a:spcPts val="1200"/>
              </a:spcBef>
              <a:buClr>
                <a:srgbClr val="C00000"/>
              </a:buClr>
            </a:pPr>
            <a:r>
              <a:rPr lang="cs-CZ" sz="2400" dirty="0"/>
              <a:t>Pokud bychom se řídili teorií absolutních výhod, k mezinárodnímu obchodu by vlastně ani nedošlo, protože země s absolutní nevýhodou by neměla na co se specializovat. </a:t>
            </a:r>
          </a:p>
          <a:p>
            <a:pPr lvl="1" indent="-457200" algn="just">
              <a:spcBef>
                <a:spcPts val="1200"/>
              </a:spcBef>
              <a:buClr>
                <a:srgbClr val="C00000"/>
              </a:buClr>
            </a:pPr>
            <a:r>
              <a:rPr lang="cs-CZ" sz="2400" dirty="0"/>
              <a:t>I za této situace je tady však možnost, aby země mezi sebou obchodovaly a měly z mezinárodního obchodu užitek. </a:t>
            </a:r>
            <a:endParaRPr lang="cs-CZ" altLang="cs-CZ" sz="1200" dirty="0">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21/29</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pPr marL="0" indent="0" eaLnBrk="1" hangingPunct="1">
              <a:spcBef>
                <a:spcPts val="1200"/>
              </a:spcBef>
              <a:buClr>
                <a:srgbClr val="C00000"/>
              </a:buClr>
              <a:buFont typeface="Arial" panose="020B0604020202020204" pitchFamily="34" charset="0"/>
              <a:buNone/>
            </a:pPr>
            <a:r>
              <a:rPr lang="cs-CZ" sz="3600" b="1" dirty="0">
                <a:solidFill>
                  <a:srgbClr val="C00000"/>
                </a:solidFill>
              </a:rPr>
              <a:t>Teorie komparativních výhod</a:t>
            </a:r>
          </a:p>
        </p:txBody>
      </p:sp>
      <p:sp>
        <p:nvSpPr>
          <p:cNvPr id="98" name="Google Shape;98;p14"/>
          <p:cNvSpPr txBox="1">
            <a:spLocks noGrp="1"/>
          </p:cNvSpPr>
          <p:nvPr>
            <p:ph type="body" idx="1"/>
          </p:nvPr>
        </p:nvSpPr>
        <p:spPr>
          <a:xfrm>
            <a:off x="212651" y="1314450"/>
            <a:ext cx="8644269" cy="4937759"/>
          </a:xfrm>
          <a:prstGeom prst="rect">
            <a:avLst/>
          </a:prstGeom>
          <a:noFill/>
          <a:ln>
            <a:noFill/>
          </a:ln>
        </p:spPr>
        <p:txBody>
          <a:bodyPr spcFirstLastPara="1" wrap="square" lIns="91425" tIns="45700" rIns="91425" bIns="45700" anchor="t" anchorCtr="0">
            <a:normAutofit fontScale="92500" lnSpcReduction="10000"/>
          </a:bodyPr>
          <a:lstStyle/>
          <a:p>
            <a:pPr marL="342900" algn="just">
              <a:spcBef>
                <a:spcPts val="1200"/>
              </a:spcBef>
              <a:buClr>
                <a:srgbClr val="C00000"/>
              </a:buClr>
            </a:pPr>
            <a:r>
              <a:rPr lang="cs-CZ" altLang="cs-CZ" sz="2400" dirty="0">
                <a:latin typeface="Calibri" panose="020F0502020204030204" pitchFamily="34" charset="0"/>
                <a:ea typeface="Consolas" panose="020B0609020204030204" pitchFamily="49" charset="0"/>
                <a:cs typeface="Calibri" panose="020F0502020204030204" pitchFamily="34" charset="0"/>
              </a:rPr>
              <a:t>Předpokládá rozdílnost absolutních úrovní mezi zeměmi, kdy země na nižší úrovni vyrábí vše s vyššími náklady než její partner.</a:t>
            </a:r>
          </a:p>
          <a:p>
            <a:pPr marL="342900" algn="just">
              <a:spcBef>
                <a:spcPts val="1200"/>
              </a:spcBef>
              <a:buClr>
                <a:srgbClr val="C00000"/>
              </a:buClr>
            </a:pPr>
            <a:r>
              <a:rPr lang="cs-CZ" altLang="cs-CZ" sz="2400" b="1" dirty="0">
                <a:latin typeface="Calibri" panose="020F0502020204030204" pitchFamily="34" charset="0"/>
                <a:ea typeface="Consolas" panose="020B0609020204030204" pitchFamily="49" charset="0"/>
                <a:cs typeface="Calibri" panose="020F0502020204030204" pitchFamily="34" charset="0"/>
              </a:rPr>
              <a:t>Absolutní rozdíl však nesmí být u všeho zboží stejný co do míry rozdílů. </a:t>
            </a:r>
          </a:p>
          <a:p>
            <a:pPr marL="342900" algn="just">
              <a:spcBef>
                <a:spcPts val="1200"/>
              </a:spcBef>
              <a:buClr>
                <a:srgbClr val="C00000"/>
              </a:buClr>
              <a:buFont typeface="Wingdings" panose="05000000000000000000" pitchFamily="2" charset="2"/>
              <a:buChar char="Ø"/>
            </a:pPr>
            <a:r>
              <a:rPr lang="cs-CZ" altLang="cs-CZ" sz="2400" b="1" dirty="0">
                <a:latin typeface="Calibri" panose="020F0502020204030204" pitchFamily="34" charset="0"/>
                <a:ea typeface="Consolas" panose="020B0609020204030204" pitchFamily="49" charset="0"/>
                <a:cs typeface="Calibri" panose="020F0502020204030204" pitchFamily="34" charset="0"/>
              </a:rPr>
              <a:t>Pokud relace nákladů je u jednotlivých druhů zboží stejná (například 1 : 2), není důvodu k vzájemné směně. </a:t>
            </a:r>
          </a:p>
          <a:p>
            <a:pPr marL="342900" algn="just">
              <a:spcBef>
                <a:spcPts val="1200"/>
              </a:spcBef>
              <a:buClr>
                <a:srgbClr val="C00000"/>
              </a:buClr>
            </a:pPr>
            <a:r>
              <a:rPr lang="cs-CZ" altLang="cs-CZ" sz="2400" dirty="0">
                <a:latin typeface="Calibri" panose="020F0502020204030204" pitchFamily="34" charset="0"/>
                <a:ea typeface="Consolas" panose="020B0609020204030204" pitchFamily="49" charset="0"/>
                <a:cs typeface="Calibri" panose="020F0502020204030204" pitchFamily="34" charset="0"/>
              </a:rPr>
              <a:t>Možnosti obchodování jsou naopak tím širší, čím větší jsou rozdíly výrobních nákladů ve svých vzájemných strukturálních poměrech.</a:t>
            </a:r>
          </a:p>
          <a:p>
            <a:pPr marL="342900" algn="just">
              <a:spcBef>
                <a:spcPts val="1200"/>
              </a:spcBef>
              <a:buClr>
                <a:srgbClr val="C00000"/>
              </a:buClr>
              <a:buFont typeface="Wingdings" panose="05000000000000000000" pitchFamily="2" charset="2"/>
              <a:buChar char="Ø"/>
            </a:pPr>
            <a:r>
              <a:rPr lang="cs-CZ" altLang="cs-CZ" sz="2400" dirty="0">
                <a:latin typeface="Calibri" panose="020F0502020204030204" pitchFamily="34" charset="0"/>
                <a:ea typeface="Consolas" panose="020B0609020204030204" pitchFamily="49" charset="0"/>
                <a:cs typeface="Calibri" panose="020F0502020204030204" pitchFamily="34" charset="0"/>
              </a:rPr>
              <a:t>Země se potom zaměřuje na vývoz zboží, které má z hlediska této jedné země absolutně nejnižší náklady. </a:t>
            </a:r>
          </a:p>
          <a:p>
            <a:pPr marL="342900" algn="just">
              <a:spcBef>
                <a:spcPts val="1200"/>
              </a:spcBef>
              <a:buClr>
                <a:srgbClr val="C00000"/>
              </a:buClr>
              <a:buFont typeface="Wingdings" panose="05000000000000000000" pitchFamily="2" charset="2"/>
              <a:buChar char="Ø"/>
            </a:pPr>
            <a:r>
              <a:rPr lang="cs-CZ" altLang="cs-CZ" sz="2400" dirty="0">
                <a:latin typeface="Calibri" panose="020F0502020204030204" pitchFamily="34" charset="0"/>
                <a:ea typeface="Consolas" panose="020B0609020204030204" pitchFamily="49" charset="0"/>
                <a:cs typeface="Calibri" panose="020F0502020204030204" pitchFamily="34" charset="0"/>
              </a:rPr>
              <a:t>Dováženo je naopak to zboží, u něhož při domácí výrobě jsou vynaloženy absolutně nejvyšší náklady. </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22/29</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pPr marL="0" indent="0" eaLnBrk="1" hangingPunct="1">
              <a:spcBef>
                <a:spcPts val="1200"/>
              </a:spcBef>
              <a:buClr>
                <a:srgbClr val="C00000"/>
              </a:buClr>
              <a:buFont typeface="Arial" panose="020B0604020202020204" pitchFamily="34" charset="0"/>
              <a:buNone/>
            </a:pPr>
            <a:r>
              <a:rPr lang="cs-CZ" sz="3600" b="1" dirty="0">
                <a:solidFill>
                  <a:srgbClr val="C00000"/>
                </a:solidFill>
              </a:rPr>
              <a:t>Teorie komparativních výhod</a:t>
            </a:r>
          </a:p>
        </p:txBody>
      </p:sp>
      <p:sp>
        <p:nvSpPr>
          <p:cNvPr id="98" name="Google Shape;98;p14"/>
          <p:cNvSpPr txBox="1">
            <a:spLocks noGrp="1"/>
          </p:cNvSpPr>
          <p:nvPr>
            <p:ph type="body" idx="1"/>
          </p:nvPr>
        </p:nvSpPr>
        <p:spPr>
          <a:xfrm>
            <a:off x="212651" y="1478071"/>
            <a:ext cx="8644269" cy="4774138"/>
          </a:xfrm>
          <a:prstGeom prst="rect">
            <a:avLst/>
          </a:prstGeom>
          <a:noFill/>
          <a:ln>
            <a:noFill/>
          </a:ln>
        </p:spPr>
        <p:txBody>
          <a:bodyPr spcFirstLastPara="1" wrap="square" lIns="91425" tIns="45700" rIns="91425" bIns="45700" anchor="t" anchorCtr="0">
            <a:normAutofit/>
          </a:bodyPr>
          <a:lstStyle/>
          <a:p>
            <a:pPr marL="342900" algn="just">
              <a:spcBef>
                <a:spcPts val="1200"/>
              </a:spcBef>
              <a:buClr>
                <a:srgbClr val="C00000"/>
              </a:buClr>
            </a:pPr>
            <a:r>
              <a:rPr lang="cs-CZ" altLang="cs-CZ" sz="2400" dirty="0">
                <a:latin typeface="Calibri" panose="020F0502020204030204" pitchFamily="34" charset="0"/>
                <a:ea typeface="Consolas" panose="020B0609020204030204" pitchFamily="49" charset="0"/>
                <a:cs typeface="Calibri" panose="020F0502020204030204" pitchFamily="34" charset="0"/>
              </a:rPr>
              <a:t>Komparativní / poměrná / srovnávací výhoda znamená, že země dokáže vyrobit s danými zdroji některého zboží relativně více než jiné země. </a:t>
            </a:r>
          </a:p>
          <a:p>
            <a:pPr marL="342900" algn="just">
              <a:spcBef>
                <a:spcPts val="1200"/>
              </a:spcBef>
              <a:buClr>
                <a:srgbClr val="C00000"/>
              </a:buClr>
            </a:pPr>
            <a:r>
              <a:rPr lang="cs-CZ" altLang="cs-CZ" sz="2400" dirty="0">
                <a:latin typeface="Calibri" panose="020F0502020204030204" pitchFamily="34" charset="0"/>
                <a:ea typeface="Consolas" panose="020B0609020204030204" pitchFamily="49" charset="0"/>
                <a:cs typeface="Calibri" panose="020F0502020204030204" pitchFamily="34" charset="0"/>
              </a:rPr>
              <a:t>Existence přínosů z obchodu pramení z toho, že se každá země specializuje na činnosti, ve kterých má </a:t>
            </a:r>
            <a:r>
              <a:rPr lang="cs-CZ" altLang="cs-CZ" sz="2400" b="1" dirty="0">
                <a:highlight>
                  <a:srgbClr val="FFFF00"/>
                </a:highlight>
                <a:latin typeface="Calibri" panose="020F0502020204030204" pitchFamily="34" charset="0"/>
                <a:ea typeface="Consolas" panose="020B0609020204030204" pitchFamily="49" charset="0"/>
                <a:cs typeface="Calibri" panose="020F0502020204030204" pitchFamily="34" charset="0"/>
              </a:rPr>
              <a:t>nižší alternativní náklady.</a:t>
            </a:r>
          </a:p>
          <a:p>
            <a:pPr marL="342900" algn="just">
              <a:spcBef>
                <a:spcPts val="1200"/>
              </a:spcBef>
              <a:buClr>
                <a:srgbClr val="C00000"/>
              </a:buClr>
            </a:pPr>
            <a:endParaRPr lang="cs-CZ" altLang="cs-CZ" sz="2400" b="1" dirty="0">
              <a:highlight>
                <a:srgbClr val="FFFF00"/>
              </a:highlight>
              <a:latin typeface="Calibri" panose="020F0502020204030204" pitchFamily="34" charset="0"/>
              <a:ea typeface="Consolas" panose="020B0609020204030204" pitchFamily="49" charset="0"/>
              <a:cs typeface="Calibri" panose="020F0502020204030204" pitchFamily="34" charset="0"/>
            </a:endParaRPr>
          </a:p>
          <a:p>
            <a:pPr marL="342900" algn="just">
              <a:spcBef>
                <a:spcPts val="1200"/>
              </a:spcBef>
              <a:buClr>
                <a:srgbClr val="C00000"/>
              </a:buClr>
            </a:pPr>
            <a:r>
              <a:rPr lang="cs-CZ" altLang="cs-CZ" sz="2400" b="1" dirty="0">
                <a:solidFill>
                  <a:schemeClr val="tx1"/>
                </a:solidFill>
                <a:latin typeface="Calibri" panose="020F0502020204030204" pitchFamily="34" charset="0"/>
                <a:ea typeface="Consolas" panose="020B0609020204030204" pitchFamily="49" charset="0"/>
                <a:cs typeface="Calibri" panose="020F0502020204030204" pitchFamily="34" charset="0"/>
              </a:rPr>
              <a:t>Teorii komparativních výhod rozpracoval následovník A. Smithe, David Ricardo (1772–1823) v knize </a:t>
            </a:r>
            <a:r>
              <a:rPr lang="cs-CZ" altLang="cs-CZ" sz="2400" b="1" i="1" dirty="0">
                <a:solidFill>
                  <a:schemeClr val="tx1"/>
                </a:solidFill>
                <a:latin typeface="Calibri" panose="020F0502020204030204" pitchFamily="34" charset="0"/>
                <a:ea typeface="Consolas" panose="020B0609020204030204" pitchFamily="49" charset="0"/>
                <a:cs typeface="Calibri" panose="020F0502020204030204" pitchFamily="34" charset="0"/>
              </a:rPr>
              <a:t>Zásady politické ekonomie a zdanění, </a:t>
            </a:r>
            <a:r>
              <a:rPr lang="cs-CZ" altLang="cs-CZ" sz="2400" b="1" dirty="0">
                <a:solidFill>
                  <a:schemeClr val="tx1"/>
                </a:solidFill>
                <a:latin typeface="Calibri" panose="020F0502020204030204" pitchFamily="34" charset="0"/>
                <a:ea typeface="Consolas" panose="020B0609020204030204" pitchFamily="49" charset="0"/>
                <a:cs typeface="Calibri" panose="020F0502020204030204" pitchFamily="34" charset="0"/>
              </a:rPr>
              <a:t>vydané v roce 1817.</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22/29</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extLst>
      <p:ext uri="{BB962C8B-B14F-4D97-AF65-F5344CB8AC3E}">
        <p14:creationId xmlns:p14="http://schemas.microsoft.com/office/powerpoint/2010/main" val="2262171365"/>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pPr marL="0" indent="0" eaLnBrk="1" hangingPunct="1">
              <a:spcBef>
                <a:spcPts val="1200"/>
              </a:spcBef>
              <a:buClr>
                <a:srgbClr val="C00000"/>
              </a:buClr>
              <a:buFont typeface="Arial" panose="020B0604020202020204" pitchFamily="34" charset="0"/>
              <a:buNone/>
            </a:pPr>
            <a:r>
              <a:rPr lang="cs-CZ" sz="3600" b="1" dirty="0">
                <a:solidFill>
                  <a:srgbClr val="C00000"/>
                </a:solidFill>
              </a:rPr>
              <a:t>Teorie komparativních výhod</a:t>
            </a:r>
          </a:p>
        </p:txBody>
      </p:sp>
      <p:sp>
        <p:nvSpPr>
          <p:cNvPr id="98" name="Google Shape;98;p14"/>
          <p:cNvSpPr txBox="1">
            <a:spLocks noGrp="1"/>
          </p:cNvSpPr>
          <p:nvPr>
            <p:ph type="body" idx="1"/>
          </p:nvPr>
        </p:nvSpPr>
        <p:spPr>
          <a:xfrm>
            <a:off x="212651" y="1478071"/>
            <a:ext cx="8644269" cy="4774138"/>
          </a:xfrm>
          <a:prstGeom prst="rect">
            <a:avLst/>
          </a:prstGeom>
          <a:noFill/>
          <a:ln>
            <a:noFill/>
          </a:ln>
        </p:spPr>
        <p:txBody>
          <a:bodyPr spcFirstLastPara="1" wrap="square" lIns="91425" tIns="45700" rIns="91425" bIns="45700" anchor="t" anchorCtr="0">
            <a:normAutofit/>
          </a:bodyPr>
          <a:lstStyle/>
          <a:p>
            <a:pPr marL="342900" algn="just">
              <a:spcBef>
                <a:spcPts val="1200"/>
              </a:spcBef>
              <a:buClr>
                <a:srgbClr val="C00000"/>
              </a:buClr>
            </a:pPr>
            <a:r>
              <a:rPr lang="cs-CZ" altLang="cs-CZ" sz="2400" dirty="0">
                <a:latin typeface="Calibri" panose="020F0502020204030204" pitchFamily="34" charset="0"/>
                <a:ea typeface="Consolas" panose="020B0609020204030204" pitchFamily="49" charset="0"/>
                <a:cs typeface="Calibri" panose="020F0502020204030204" pitchFamily="34" charset="0"/>
              </a:rPr>
              <a:t>Určení komparativní výhody: nutné stanovit alternativní náklady = náklady obětované příležitosti výroby každého statku v jednotlivých oblastech. </a:t>
            </a:r>
          </a:p>
          <a:p>
            <a:pPr marL="342900" algn="just">
              <a:spcBef>
                <a:spcPts val="1200"/>
              </a:spcBef>
              <a:buClr>
                <a:srgbClr val="C00000"/>
              </a:buClr>
            </a:pPr>
            <a:r>
              <a:rPr lang="cs-CZ" altLang="cs-CZ" sz="2400" dirty="0">
                <a:latin typeface="Calibri" panose="020F0502020204030204" pitchFamily="34" charset="0"/>
                <a:ea typeface="Consolas" panose="020B0609020204030204" pitchFamily="49" charset="0"/>
                <a:cs typeface="Calibri" panose="020F0502020204030204" pitchFamily="34" charset="0"/>
              </a:rPr>
              <a:t>Alternativní náklady výroby daného statku se rovnají hodnotě toho, čeho se vzdáme pro jeho získání (tab. 14.4). </a:t>
            </a:r>
          </a:p>
          <a:p>
            <a:pPr marL="342900" algn="just">
              <a:spcBef>
                <a:spcPts val="1200"/>
              </a:spcBef>
              <a:buClr>
                <a:srgbClr val="C00000"/>
              </a:buClr>
              <a:buFont typeface="Wingdings" panose="05000000000000000000" pitchFamily="2" charset="2"/>
              <a:buChar char="Ø"/>
            </a:pPr>
            <a:r>
              <a:rPr lang="cs-CZ" altLang="cs-CZ" sz="2400" b="1" dirty="0">
                <a:latin typeface="Calibri" panose="020F0502020204030204" pitchFamily="34" charset="0"/>
                <a:ea typeface="Consolas" panose="020B0609020204030204" pitchFamily="49" charset="0"/>
                <a:cs typeface="Calibri" panose="020F0502020204030204" pitchFamily="34" charset="0"/>
              </a:rPr>
              <a:t>Vyjadřují také vzájemné směnné poměry mezi jednotlivými statky: za kolik jednotek oděvů můžeme směnit jednu jednotku potravin a opačně</a:t>
            </a:r>
            <a:r>
              <a:rPr lang="cs-CZ" altLang="cs-CZ" sz="2400" b="1" dirty="0">
                <a:solidFill>
                  <a:schemeClr val="tx1"/>
                </a:solidFill>
                <a:latin typeface="Calibri" panose="020F0502020204030204" pitchFamily="34" charset="0"/>
                <a:ea typeface="Consolas" panose="020B0609020204030204" pitchFamily="49" charset="0"/>
                <a:cs typeface="Calibri" panose="020F0502020204030204" pitchFamily="34" charset="0"/>
              </a:rPr>
              <a:t>.</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22/29</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pic>
        <p:nvPicPr>
          <p:cNvPr id="3" name="Obrázek 16">
            <a:extLst>
              <a:ext uri="{FF2B5EF4-FFF2-40B4-BE49-F238E27FC236}">
                <a16:creationId xmlns:a16="http://schemas.microsoft.com/office/drawing/2014/main" id="{7EC6DA0B-B2F6-E9A7-E51E-AC1A19541D65}"/>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a:xfrm>
            <a:off x="953770" y="5060516"/>
            <a:ext cx="7236460" cy="9217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3128637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pPr marL="0" indent="0" eaLnBrk="1" hangingPunct="1">
              <a:spcBef>
                <a:spcPts val="1200"/>
              </a:spcBef>
              <a:buClr>
                <a:srgbClr val="C00000"/>
              </a:buClr>
              <a:buFont typeface="Arial" panose="020B0604020202020204" pitchFamily="34" charset="0"/>
              <a:buNone/>
            </a:pPr>
            <a:r>
              <a:rPr lang="cs-CZ" sz="3600" b="1" dirty="0">
                <a:solidFill>
                  <a:srgbClr val="C00000"/>
                </a:solidFill>
              </a:rPr>
              <a:t>Teorie komparativních výhod</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22/29</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pic>
        <p:nvPicPr>
          <p:cNvPr id="3" name="Obrázek 16">
            <a:extLst>
              <a:ext uri="{FF2B5EF4-FFF2-40B4-BE49-F238E27FC236}">
                <a16:creationId xmlns:a16="http://schemas.microsoft.com/office/drawing/2014/main" id="{7EC6DA0B-B2F6-E9A7-E51E-AC1A19541D65}"/>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a:xfrm>
            <a:off x="953770" y="1616045"/>
            <a:ext cx="7236460" cy="921733"/>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a:extLst>
              <a:ext uri="{FF2B5EF4-FFF2-40B4-BE49-F238E27FC236}">
                <a16:creationId xmlns:a16="http://schemas.microsoft.com/office/drawing/2014/main" id="{130ED444-4E06-7FF2-47BF-F9E945F4802F}"/>
              </a:ext>
            </a:extLst>
          </p:cNvPr>
          <p:cNvPicPr>
            <a:picLocks noChangeAspect="1"/>
          </p:cNvPicPr>
          <p:nvPr/>
        </p:nvPicPr>
        <p:blipFill>
          <a:blip r:embed="rId4"/>
          <a:stretch>
            <a:fillRect/>
          </a:stretch>
        </p:blipFill>
        <p:spPr>
          <a:xfrm>
            <a:off x="75156" y="2859793"/>
            <a:ext cx="8993688" cy="3115122"/>
          </a:xfrm>
          <a:prstGeom prst="rect">
            <a:avLst/>
          </a:prstGeom>
        </p:spPr>
      </p:pic>
    </p:spTree>
    <p:extLst>
      <p:ext uri="{BB962C8B-B14F-4D97-AF65-F5344CB8AC3E}">
        <p14:creationId xmlns:p14="http://schemas.microsoft.com/office/powerpoint/2010/main" val="40948479"/>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pPr marL="0" indent="0" eaLnBrk="1" hangingPunct="1">
              <a:spcBef>
                <a:spcPts val="1200"/>
              </a:spcBef>
              <a:buClr>
                <a:srgbClr val="C00000"/>
              </a:buClr>
              <a:buFont typeface="Arial" panose="020B0604020202020204" pitchFamily="34" charset="0"/>
              <a:buNone/>
            </a:pPr>
            <a:r>
              <a:rPr lang="cs-CZ" sz="3600" b="1" dirty="0">
                <a:solidFill>
                  <a:srgbClr val="C00000"/>
                </a:solidFill>
              </a:rPr>
              <a:t>Teorie komparativních výhod</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22/29</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pic>
        <p:nvPicPr>
          <p:cNvPr id="3" name="Obrázek 16">
            <a:extLst>
              <a:ext uri="{FF2B5EF4-FFF2-40B4-BE49-F238E27FC236}">
                <a16:creationId xmlns:a16="http://schemas.microsoft.com/office/drawing/2014/main" id="{7EC6DA0B-B2F6-E9A7-E51E-AC1A19541D65}"/>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a:xfrm>
            <a:off x="953770" y="1616045"/>
            <a:ext cx="7236460" cy="921733"/>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a:extLst>
              <a:ext uri="{FF2B5EF4-FFF2-40B4-BE49-F238E27FC236}">
                <a16:creationId xmlns:a16="http://schemas.microsoft.com/office/drawing/2014/main" id="{EEE3F288-0271-D284-9C18-03785F83C9FB}"/>
              </a:ext>
            </a:extLst>
          </p:cNvPr>
          <p:cNvPicPr>
            <a:picLocks noChangeAspect="1"/>
          </p:cNvPicPr>
          <p:nvPr/>
        </p:nvPicPr>
        <p:blipFill>
          <a:blip r:embed="rId4"/>
          <a:stretch>
            <a:fillRect/>
          </a:stretch>
        </p:blipFill>
        <p:spPr>
          <a:xfrm>
            <a:off x="237995" y="2909085"/>
            <a:ext cx="8448805" cy="3060022"/>
          </a:xfrm>
          <a:prstGeom prst="rect">
            <a:avLst/>
          </a:prstGeom>
        </p:spPr>
      </p:pic>
    </p:spTree>
    <p:extLst>
      <p:ext uri="{BB962C8B-B14F-4D97-AF65-F5344CB8AC3E}">
        <p14:creationId xmlns:p14="http://schemas.microsoft.com/office/powerpoint/2010/main" val="3802912857"/>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Měnový kurz</a:t>
            </a:r>
            <a:endParaRPr lang="cs-CZ" sz="3600" b="1" dirty="0"/>
          </a:p>
        </p:txBody>
      </p:sp>
      <p:sp>
        <p:nvSpPr>
          <p:cNvPr id="98" name="Google Shape;98;p14"/>
          <p:cNvSpPr txBox="1">
            <a:spLocks noGrp="1"/>
          </p:cNvSpPr>
          <p:nvPr>
            <p:ph type="body" idx="1"/>
          </p:nvPr>
        </p:nvSpPr>
        <p:spPr>
          <a:xfrm>
            <a:off x="212651" y="1315233"/>
            <a:ext cx="8644269" cy="4826775"/>
          </a:xfrm>
          <a:prstGeom prst="rect">
            <a:avLst/>
          </a:prstGeom>
          <a:noFill/>
          <a:ln>
            <a:noFill/>
          </a:ln>
        </p:spPr>
        <p:txBody>
          <a:bodyPr spcFirstLastPara="1" wrap="square" lIns="91425" tIns="45700" rIns="91425" bIns="45700" anchor="t" anchorCtr="0">
            <a:normAutofit fontScale="92500" lnSpcReduction="20000"/>
          </a:bodyPr>
          <a:lstStyle/>
          <a:p>
            <a:pPr marL="342900" lvl="0" algn="just"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Firmy a domácnosti se v praxi setkávají s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nominálním měnovým kurzem;</a:t>
            </a:r>
          </a:p>
          <a:p>
            <a:pPr marL="342900" lvl="0"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Měnová parita (úředně stanovený kurz) vs. měnový kurz;</a:t>
            </a:r>
          </a:p>
          <a:p>
            <a:pPr marL="342900" lvl="0" algn="just"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Jestliže existují trhy s měnami, potom platí, že měnový kurz je výsledkem střetávání nabídky a poptávky na tzv. devizovém trhu;</a:t>
            </a:r>
          </a:p>
          <a:p>
            <a:pPr marL="342900" lvl="0" fontAlgn="base">
              <a:spcBef>
                <a:spcPct val="20000"/>
              </a:spcBef>
              <a:spcAft>
                <a:spcPct val="0"/>
              </a:spcAft>
              <a:buClrTx/>
              <a:buSzPct val="80000"/>
              <a:buFont typeface="Arial" panose="020B0604020202020204" pitchFamily="34" charset="0"/>
              <a:buChar char="•"/>
              <a:defRPr/>
            </a:pPr>
            <a:r>
              <a:rPr lang="cs-CZ" altLang="cs-CZ" sz="2800" b="1" kern="1200" dirty="0" err="1">
                <a:solidFill>
                  <a:schemeClr val="tx1"/>
                </a:solidFill>
                <a:latin typeface="Calibri" panose="020F0502020204030204" pitchFamily="34" charset="0"/>
                <a:ea typeface="Consolas" panose="020B0609020204030204" pitchFamily="49" charset="0"/>
                <a:cs typeface="Calibri" panose="020F0502020204030204" pitchFamily="34" charset="0"/>
              </a:rPr>
              <a:t>Apreciace</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 zhodnocení domácí měny vůči zahraniční ;</a:t>
            </a:r>
          </a:p>
          <a:p>
            <a:pPr marL="342900" lvl="0"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Depreciace</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 znehodnocení domácí měny vůči zahraniční</a:t>
            </a:r>
          </a:p>
          <a:p>
            <a:pPr marL="342900" lvl="0" fontAlgn="base">
              <a:spcBef>
                <a:spcPct val="20000"/>
              </a:spcBef>
              <a:spcAft>
                <a:spcPct val="0"/>
              </a:spcAft>
              <a:buClrTx/>
              <a:buSzPct val="80000"/>
              <a:buFont typeface="Arial" panose="020B0604020202020204" pitchFamily="34" charset="0"/>
              <a:buChar char="•"/>
              <a:defRPr/>
            </a:pPr>
            <a:r>
              <a:rPr lang="cs-CZ" altLang="cs-CZ" sz="2800" b="1" kern="1200" dirty="0">
                <a:solidFill>
                  <a:srgbClr val="C00000"/>
                </a:solidFill>
                <a:latin typeface="Calibri" panose="020F0502020204030204" pitchFamily="34" charset="0"/>
                <a:ea typeface="Consolas" panose="020B0609020204030204" pitchFamily="49" charset="0"/>
                <a:cs typeface="Calibri" panose="020F0502020204030204" pitchFamily="34" charset="0"/>
              </a:rPr>
              <a:t>Revalvace</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 zhodnocení měny (centrální banka oficiálně zvýší měnovou paritu vůči jiné měně);</a:t>
            </a:r>
          </a:p>
          <a:p>
            <a:pPr marL="342900" lvl="0" fontAlgn="base">
              <a:spcBef>
                <a:spcPct val="20000"/>
              </a:spcBef>
              <a:spcAft>
                <a:spcPct val="0"/>
              </a:spcAft>
              <a:buClrTx/>
              <a:buSzPct val="80000"/>
              <a:buFont typeface="Arial" panose="020B0604020202020204" pitchFamily="34" charset="0"/>
              <a:buChar char="•"/>
              <a:defRPr/>
            </a:pPr>
            <a:r>
              <a:rPr lang="cs-CZ" altLang="cs-CZ" sz="2800" b="1" kern="1200" dirty="0">
                <a:solidFill>
                  <a:srgbClr val="C00000"/>
                </a:solidFill>
                <a:latin typeface="Calibri" panose="020F0502020204030204" pitchFamily="34" charset="0"/>
                <a:ea typeface="Consolas" panose="020B0609020204030204" pitchFamily="49" charset="0"/>
                <a:cs typeface="Calibri" panose="020F0502020204030204" pitchFamily="34" charset="0"/>
              </a:rPr>
              <a:t>Devalvace</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 znehodnocení měny (centrální banky oficiálně sníží měnovou paritu vůči jiné měně).</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11/29</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pPr marL="0" indent="0" eaLnBrk="1" hangingPunct="1">
              <a:spcBef>
                <a:spcPts val="1200"/>
              </a:spcBef>
              <a:buClr>
                <a:srgbClr val="C00000"/>
              </a:buClr>
              <a:buFont typeface="Arial" panose="020B0604020202020204" pitchFamily="34" charset="0"/>
              <a:buNone/>
            </a:pPr>
            <a:r>
              <a:rPr lang="cs-CZ" sz="3600" b="1" dirty="0">
                <a:solidFill>
                  <a:srgbClr val="C00000"/>
                </a:solidFill>
              </a:rPr>
              <a:t>Teorie komparativních výhod</a:t>
            </a:r>
          </a:p>
        </p:txBody>
      </p:sp>
      <p:sp>
        <p:nvSpPr>
          <p:cNvPr id="98" name="Google Shape;98;p14"/>
          <p:cNvSpPr txBox="1">
            <a:spLocks noGrp="1"/>
          </p:cNvSpPr>
          <p:nvPr>
            <p:ph type="body" idx="1"/>
          </p:nvPr>
        </p:nvSpPr>
        <p:spPr>
          <a:xfrm>
            <a:off x="212651" y="1478071"/>
            <a:ext cx="8644269" cy="4774138"/>
          </a:xfrm>
          <a:prstGeom prst="rect">
            <a:avLst/>
          </a:prstGeom>
          <a:noFill/>
          <a:ln>
            <a:noFill/>
          </a:ln>
        </p:spPr>
        <p:txBody>
          <a:bodyPr spcFirstLastPara="1" wrap="square" lIns="91425" tIns="45700" rIns="91425" bIns="45700" anchor="t" anchorCtr="0">
            <a:normAutofit/>
          </a:bodyPr>
          <a:lstStyle/>
          <a:p>
            <a:pPr marL="342900" algn="just">
              <a:spcBef>
                <a:spcPts val="1200"/>
              </a:spcBef>
              <a:buClr>
                <a:srgbClr val="C00000"/>
              </a:buClr>
            </a:pPr>
            <a:r>
              <a:rPr lang="cs-CZ" altLang="cs-CZ" sz="2400" b="1" dirty="0">
                <a:solidFill>
                  <a:schemeClr val="tx1"/>
                </a:solidFill>
                <a:latin typeface="Calibri" panose="020F0502020204030204" pitchFamily="34" charset="0"/>
                <a:ea typeface="Consolas" panose="020B0609020204030204" pitchFamily="49" charset="0"/>
                <a:cs typeface="Calibri" panose="020F0502020204030204" pitchFamily="34" charset="0"/>
              </a:rPr>
              <a:t>Obě země mohou po specializaci spotřebovat větší množství potravin, i když spotřeba oděvů zůstala na původní úrovni: pro obě země zlepšení. </a:t>
            </a:r>
          </a:p>
          <a:p>
            <a:pPr marL="342900" algn="just">
              <a:spcBef>
                <a:spcPts val="1200"/>
              </a:spcBef>
              <a:buClr>
                <a:srgbClr val="C00000"/>
              </a:buClr>
            </a:pPr>
            <a:r>
              <a:rPr lang="cs-CZ" altLang="cs-CZ" sz="2400" b="1" dirty="0">
                <a:solidFill>
                  <a:schemeClr val="tx1"/>
                </a:solidFill>
                <a:latin typeface="Calibri" panose="020F0502020204030204" pitchFamily="34" charset="0"/>
                <a:ea typeface="Consolas" panose="020B0609020204030204" pitchFamily="49" charset="0"/>
                <a:cs typeface="Calibri" panose="020F0502020204030204" pitchFamily="34" charset="0"/>
              </a:rPr>
              <a:t>Výsledek mezinárodní směny je tedy v principu (ne co do absolutní výše produkce) stejný jako v případě absolutních výhod. </a:t>
            </a:r>
          </a:p>
          <a:p>
            <a:pPr marL="342900" algn="just">
              <a:spcBef>
                <a:spcPts val="1200"/>
              </a:spcBef>
              <a:buClr>
                <a:srgbClr val="C00000"/>
              </a:buClr>
            </a:pPr>
            <a:r>
              <a:rPr lang="cs-CZ" altLang="cs-CZ" sz="2400" b="1" dirty="0">
                <a:solidFill>
                  <a:schemeClr val="tx1"/>
                </a:solidFill>
                <a:latin typeface="Calibri" panose="020F0502020204030204" pitchFamily="34" charset="0"/>
                <a:ea typeface="Consolas" panose="020B0609020204030204" pitchFamily="49" charset="0"/>
                <a:cs typeface="Calibri" panose="020F0502020204030204" pitchFamily="34" charset="0"/>
              </a:rPr>
              <a:t>Existence komparativních výhod umožní zapojit se do vzájemného obchodu i státům, které </a:t>
            </a:r>
            <a:r>
              <a:rPr lang="cs-CZ" altLang="cs-CZ" sz="2400" b="1" dirty="0">
                <a:solidFill>
                  <a:srgbClr val="FF0000"/>
                </a:solidFill>
                <a:latin typeface="Calibri" panose="020F0502020204030204" pitchFamily="34" charset="0"/>
                <a:ea typeface="Consolas" panose="020B0609020204030204" pitchFamily="49" charset="0"/>
                <a:cs typeface="Calibri" panose="020F0502020204030204" pitchFamily="34" charset="0"/>
              </a:rPr>
              <a:t>nedosahují žádné absolutní výhody při výrobě </a:t>
            </a:r>
            <a:r>
              <a:rPr lang="cs-CZ" altLang="cs-CZ" sz="2400" b="1" dirty="0">
                <a:solidFill>
                  <a:schemeClr val="tx1"/>
                </a:solidFill>
                <a:latin typeface="Calibri" panose="020F0502020204030204" pitchFamily="34" charset="0"/>
                <a:ea typeface="Consolas" panose="020B0609020204030204" pitchFamily="49" charset="0"/>
                <a:cs typeface="Calibri" panose="020F0502020204030204" pitchFamily="34" charset="0"/>
              </a:rPr>
              <a:t>ani jednoho zboží a které by tak byly z mezinárodního obchodování založeném pouze na využití absolutních výhod vyloučeny.</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22/29</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extLst>
      <p:ext uri="{BB962C8B-B14F-4D97-AF65-F5344CB8AC3E}">
        <p14:creationId xmlns:p14="http://schemas.microsoft.com/office/powerpoint/2010/main" val="1582950685"/>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pPr marL="0" indent="0" eaLnBrk="1" hangingPunct="1">
              <a:spcBef>
                <a:spcPts val="1200"/>
              </a:spcBef>
              <a:buClr>
                <a:srgbClr val="C00000"/>
              </a:buClr>
              <a:buFont typeface="Arial" panose="020B0604020202020204" pitchFamily="34" charset="0"/>
              <a:buNone/>
            </a:pPr>
            <a:r>
              <a:rPr lang="cs-CZ" sz="3600" b="1" dirty="0">
                <a:solidFill>
                  <a:srgbClr val="C00000"/>
                </a:solidFill>
              </a:rPr>
              <a:t>Teorie komparativních výhod</a:t>
            </a:r>
          </a:p>
        </p:txBody>
      </p:sp>
      <p:sp>
        <p:nvSpPr>
          <p:cNvPr id="98" name="Google Shape;98;p14"/>
          <p:cNvSpPr txBox="1">
            <a:spLocks noGrp="1"/>
          </p:cNvSpPr>
          <p:nvPr>
            <p:ph type="body" idx="1"/>
          </p:nvPr>
        </p:nvSpPr>
        <p:spPr>
          <a:xfrm>
            <a:off x="212651" y="1478071"/>
            <a:ext cx="8644269" cy="4774138"/>
          </a:xfrm>
          <a:prstGeom prst="rect">
            <a:avLst/>
          </a:prstGeom>
          <a:noFill/>
          <a:ln>
            <a:noFill/>
          </a:ln>
        </p:spPr>
        <p:txBody>
          <a:bodyPr spcFirstLastPara="1" wrap="square" lIns="91425" tIns="45700" rIns="91425" bIns="45700" anchor="t" anchorCtr="0">
            <a:normAutofit fontScale="92500" lnSpcReduction="10000"/>
          </a:bodyPr>
          <a:lstStyle/>
          <a:p>
            <a:pPr marL="342900" algn="just">
              <a:spcBef>
                <a:spcPts val="1200"/>
              </a:spcBef>
              <a:buClr>
                <a:srgbClr val="C00000"/>
              </a:buClr>
            </a:pPr>
            <a:r>
              <a:rPr lang="cs-CZ" altLang="cs-CZ" sz="2400" b="1" dirty="0">
                <a:solidFill>
                  <a:schemeClr val="tx1"/>
                </a:solidFill>
                <a:latin typeface="Calibri" panose="020F0502020204030204" pitchFamily="34" charset="0"/>
                <a:ea typeface="Consolas" panose="020B0609020204030204" pitchFamily="49" charset="0"/>
                <a:cs typeface="Calibri" panose="020F0502020204030204" pitchFamily="34" charset="0"/>
              </a:rPr>
              <a:t>Jakmile začne probíhat mezinárodní směna, začnou se měnit i relativní ceny zboží v obou zemích. </a:t>
            </a:r>
          </a:p>
          <a:p>
            <a:pPr marL="342900" algn="just">
              <a:spcBef>
                <a:spcPts val="1200"/>
              </a:spcBef>
              <a:buClr>
                <a:srgbClr val="C00000"/>
              </a:buClr>
            </a:pPr>
            <a:r>
              <a:rPr lang="cs-CZ" altLang="cs-CZ" sz="2400" b="1" dirty="0">
                <a:solidFill>
                  <a:schemeClr val="tx1"/>
                </a:solidFill>
                <a:latin typeface="Calibri" panose="020F0502020204030204" pitchFamily="34" charset="0"/>
                <a:ea typeface="Consolas" panose="020B0609020204030204" pitchFamily="49" charset="0"/>
                <a:cs typeface="Calibri" panose="020F0502020204030204" pitchFamily="34" charset="0"/>
              </a:rPr>
              <a:t>Obr. 14.2 ukazuje mechanismus přizpůsobování různé úrovně národních cen na jednotnou výši světové ceny. </a:t>
            </a:r>
          </a:p>
          <a:p>
            <a:pPr marL="342900" algn="just">
              <a:spcBef>
                <a:spcPts val="1200"/>
              </a:spcBef>
              <a:buClr>
                <a:srgbClr val="C00000"/>
              </a:buClr>
            </a:pPr>
            <a:r>
              <a:rPr lang="cs-CZ" altLang="cs-CZ" sz="2400" b="1" dirty="0">
                <a:solidFill>
                  <a:schemeClr val="tx1"/>
                </a:solidFill>
                <a:latin typeface="Calibri" panose="020F0502020204030204" pitchFamily="34" charset="0"/>
                <a:ea typeface="Consolas" panose="020B0609020204030204" pitchFamily="49" charset="0"/>
                <a:cs typeface="Calibri" panose="020F0502020204030204" pitchFamily="34" charset="0"/>
              </a:rPr>
              <a:t>V levé části obrázku křivka S představuje původní úroveň nabídky potravin v Americe, jež se střetává s poptávkovou křivkou D v bodě K. </a:t>
            </a:r>
          </a:p>
          <a:p>
            <a:pPr marL="342900" algn="just">
              <a:spcBef>
                <a:spcPts val="1200"/>
              </a:spcBef>
              <a:buClr>
                <a:srgbClr val="C00000"/>
              </a:buClr>
            </a:pPr>
            <a:r>
              <a:rPr lang="cs-CZ" altLang="cs-CZ" sz="2400" b="1" dirty="0">
                <a:solidFill>
                  <a:schemeClr val="tx1"/>
                </a:solidFill>
                <a:latin typeface="Calibri" panose="020F0502020204030204" pitchFamily="34" charset="0"/>
                <a:ea typeface="Consolas" panose="020B0609020204030204" pitchFamily="49" charset="0"/>
                <a:cs typeface="Calibri" panose="020F0502020204030204" pitchFamily="34" charset="0"/>
              </a:rPr>
              <a:t>Tomuto rovnovážnému stavu odpovídá poměrná cena potravin (vyjádřená počtem jednotek oděvů) PA = 1/2. </a:t>
            </a:r>
          </a:p>
          <a:p>
            <a:pPr marL="342900" algn="just">
              <a:spcBef>
                <a:spcPts val="1200"/>
              </a:spcBef>
              <a:buClr>
                <a:srgbClr val="C00000"/>
              </a:buClr>
            </a:pPr>
            <a:r>
              <a:rPr lang="cs-CZ" altLang="cs-CZ" sz="2400" b="1" dirty="0">
                <a:solidFill>
                  <a:schemeClr val="tx1"/>
                </a:solidFill>
                <a:latin typeface="Calibri" panose="020F0502020204030204" pitchFamily="34" charset="0"/>
                <a:ea typeface="Consolas" panose="020B0609020204030204" pitchFamily="49" charset="0"/>
                <a:cs typeface="Calibri" panose="020F0502020204030204" pitchFamily="34" charset="0"/>
              </a:rPr>
              <a:t>V pravém grafu je znázorněna obdobná situace na evropském trhu potravin, kdy původní nabídková křivka S protíná poptávkovou křivku D v bodě M. </a:t>
            </a:r>
          </a:p>
          <a:p>
            <a:pPr marL="342900" algn="just">
              <a:spcBef>
                <a:spcPts val="1200"/>
              </a:spcBef>
              <a:buClr>
                <a:srgbClr val="C00000"/>
              </a:buClr>
            </a:pPr>
            <a:r>
              <a:rPr lang="cs-CZ" altLang="cs-CZ" sz="2400" b="1" dirty="0">
                <a:solidFill>
                  <a:schemeClr val="tx1"/>
                </a:solidFill>
                <a:latin typeface="Calibri" panose="020F0502020204030204" pitchFamily="34" charset="0"/>
                <a:ea typeface="Consolas" panose="020B0609020204030204" pitchFamily="49" charset="0"/>
                <a:cs typeface="Calibri" panose="020F0502020204030204" pitchFamily="34" charset="0"/>
              </a:rPr>
              <a:t>Trh je původně v rovnováze při ceně potravin PE = 3/4.</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22/29</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extLst>
      <p:ext uri="{BB962C8B-B14F-4D97-AF65-F5344CB8AC3E}">
        <p14:creationId xmlns:p14="http://schemas.microsoft.com/office/powerpoint/2010/main" val="1002860554"/>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pPr marL="0" indent="0" eaLnBrk="1" hangingPunct="1">
              <a:spcBef>
                <a:spcPts val="1200"/>
              </a:spcBef>
              <a:buClr>
                <a:srgbClr val="C00000"/>
              </a:buClr>
              <a:buFont typeface="Arial" panose="020B0604020202020204" pitchFamily="34" charset="0"/>
              <a:buNone/>
            </a:pPr>
            <a:r>
              <a:rPr lang="cs-CZ" sz="3600" b="1" dirty="0">
                <a:solidFill>
                  <a:srgbClr val="C00000"/>
                </a:solidFill>
              </a:rPr>
              <a:t>Teorie komparativních výhod</a:t>
            </a:r>
          </a:p>
        </p:txBody>
      </p:sp>
      <p:sp>
        <p:nvSpPr>
          <p:cNvPr id="98" name="Google Shape;98;p14"/>
          <p:cNvSpPr txBox="1">
            <a:spLocks noGrp="1"/>
          </p:cNvSpPr>
          <p:nvPr>
            <p:ph type="body" idx="1"/>
          </p:nvPr>
        </p:nvSpPr>
        <p:spPr>
          <a:xfrm>
            <a:off x="212651" y="4487169"/>
            <a:ext cx="8644269" cy="1765039"/>
          </a:xfrm>
          <a:prstGeom prst="rect">
            <a:avLst/>
          </a:prstGeom>
          <a:noFill/>
          <a:ln>
            <a:noFill/>
          </a:ln>
        </p:spPr>
        <p:txBody>
          <a:bodyPr spcFirstLastPara="1" wrap="square" lIns="91425" tIns="45700" rIns="91425" bIns="45700" anchor="t" anchorCtr="0">
            <a:normAutofit lnSpcReduction="10000"/>
          </a:bodyPr>
          <a:lstStyle/>
          <a:p>
            <a:pPr marL="342900" algn="just">
              <a:spcBef>
                <a:spcPts val="1200"/>
              </a:spcBef>
              <a:buClr>
                <a:srgbClr val="C00000"/>
              </a:buClr>
            </a:pPr>
            <a:r>
              <a:rPr lang="cs-CZ" altLang="cs-CZ" sz="1400" b="1" dirty="0">
                <a:solidFill>
                  <a:schemeClr val="tx1"/>
                </a:solidFill>
                <a:latin typeface="Calibri" panose="020F0502020204030204" pitchFamily="34" charset="0"/>
                <a:ea typeface="Consolas" panose="020B0609020204030204" pitchFamily="49" charset="0"/>
                <a:cs typeface="Calibri" panose="020F0502020204030204" pitchFamily="34" charset="0"/>
              </a:rPr>
              <a:t>Když začnou oblasti vzájemně obchodovat, budou relativně levnější americké potraviny proudit na evropský trh, protože zde mohou američtí obchodníci za ně získat větší množství oděvů než doma (3/4 místo 1/2 jednotky oděvů za jednotku potravin). </a:t>
            </a:r>
          </a:p>
          <a:p>
            <a:pPr marL="342900" algn="just">
              <a:spcBef>
                <a:spcPts val="1200"/>
              </a:spcBef>
              <a:buClr>
                <a:srgbClr val="C00000"/>
              </a:buClr>
            </a:pPr>
            <a:r>
              <a:rPr lang="cs-CZ" altLang="cs-CZ" sz="1400" b="1" dirty="0">
                <a:solidFill>
                  <a:schemeClr val="tx1"/>
                </a:solidFill>
                <a:latin typeface="Calibri" panose="020F0502020204030204" pitchFamily="34" charset="0"/>
                <a:ea typeface="Consolas" panose="020B0609020204030204" pitchFamily="49" charset="0"/>
                <a:cs typeface="Calibri" panose="020F0502020204030204" pitchFamily="34" charset="0"/>
              </a:rPr>
              <a:t>Vývoz potravin sníží nabídku na americkém trhu a křivka S se posouvá směrem k poloze S’, která protne poptávku v bodě L. </a:t>
            </a:r>
          </a:p>
          <a:p>
            <a:pPr marL="342900" algn="just">
              <a:spcBef>
                <a:spcPts val="1200"/>
              </a:spcBef>
              <a:buClr>
                <a:srgbClr val="C00000"/>
              </a:buClr>
            </a:pPr>
            <a:r>
              <a:rPr lang="cs-CZ" altLang="cs-CZ" sz="1400" b="1" dirty="0">
                <a:solidFill>
                  <a:schemeClr val="tx1"/>
                </a:solidFill>
                <a:latin typeface="Calibri" panose="020F0502020204030204" pitchFamily="34" charset="0"/>
                <a:ea typeface="Consolas" panose="020B0609020204030204" pitchFamily="49" charset="0"/>
                <a:cs typeface="Calibri" panose="020F0502020204030204" pitchFamily="34" charset="0"/>
              </a:rPr>
              <a:t>Na americkém trhu se začne projevovat nedostatek potravin a v důsledku toho se zvýší jejich poměrná cena.</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22/29</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pic>
        <p:nvPicPr>
          <p:cNvPr id="4" name="Picture 3">
            <a:extLst>
              <a:ext uri="{FF2B5EF4-FFF2-40B4-BE49-F238E27FC236}">
                <a16:creationId xmlns:a16="http://schemas.microsoft.com/office/drawing/2014/main" id="{1800DCB3-BBED-A2B5-B7AF-98B91BF99D09}"/>
              </a:ext>
            </a:extLst>
          </p:cNvPr>
          <p:cNvPicPr>
            <a:picLocks noChangeAspect="1"/>
          </p:cNvPicPr>
          <p:nvPr/>
        </p:nvPicPr>
        <p:blipFill>
          <a:blip r:embed="rId3"/>
          <a:stretch>
            <a:fillRect/>
          </a:stretch>
        </p:blipFill>
        <p:spPr>
          <a:xfrm>
            <a:off x="875581" y="1555315"/>
            <a:ext cx="7202465" cy="2647836"/>
          </a:xfrm>
          <a:prstGeom prst="rect">
            <a:avLst/>
          </a:prstGeom>
        </p:spPr>
      </p:pic>
    </p:spTree>
    <p:extLst>
      <p:ext uri="{BB962C8B-B14F-4D97-AF65-F5344CB8AC3E}">
        <p14:creationId xmlns:p14="http://schemas.microsoft.com/office/powerpoint/2010/main" val="1025731404"/>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en-GB" altLang="cs-CZ" sz="3200" b="1" dirty="0" err="1"/>
              <a:t>Směnné</a:t>
            </a:r>
            <a:r>
              <a:rPr lang="en-GB" altLang="cs-CZ" sz="3200" b="1" dirty="0"/>
              <a:t> relace (terms of trade) </a:t>
            </a:r>
            <a:endParaRPr lang="cs-CZ" sz="3200" b="1" dirty="0"/>
          </a:p>
        </p:txBody>
      </p:sp>
      <p:sp>
        <p:nvSpPr>
          <p:cNvPr id="98" name="Google Shape;98;p14"/>
          <p:cNvSpPr txBox="1">
            <a:spLocks noGrp="1"/>
          </p:cNvSpPr>
          <p:nvPr>
            <p:ph type="body" idx="1"/>
          </p:nvPr>
        </p:nvSpPr>
        <p:spPr>
          <a:xfrm>
            <a:off x="212651" y="1314450"/>
            <a:ext cx="8644269" cy="4937759"/>
          </a:xfrm>
          <a:prstGeom prst="rect">
            <a:avLst/>
          </a:prstGeom>
          <a:noFill/>
          <a:ln>
            <a:noFill/>
          </a:ln>
        </p:spPr>
        <p:txBody>
          <a:bodyPr spcFirstLastPara="1" wrap="square" lIns="91425" tIns="45700" rIns="91425" bIns="45700" anchor="t" anchorCtr="0">
            <a:normAutofit/>
          </a:bodyPr>
          <a:lstStyle/>
          <a:p>
            <a:pPr indent="-457200">
              <a:spcBef>
                <a:spcPts val="1200"/>
              </a:spcBef>
              <a:buClr>
                <a:srgbClr val="C00000"/>
              </a:buClr>
            </a:pPr>
            <a:r>
              <a:rPr lang="cs-CZ" sz="2800" b="1" dirty="0"/>
              <a:t>Vyjadřují relativní cenu vývozu a dovozu, ukazují tedy poměr vývozních cen k dovozním cenám.</a:t>
            </a:r>
          </a:p>
          <a:p>
            <a:pPr indent="-457200">
              <a:spcBef>
                <a:spcPts val="1200"/>
              </a:spcBef>
              <a:buClr>
                <a:srgbClr val="C00000"/>
              </a:buClr>
            </a:pPr>
            <a:r>
              <a:rPr lang="cs-CZ" sz="2800" b="1" dirty="0"/>
              <a:t>Můžeme je interpretovat jako množství dováženého zboží, které je ekonomika schopna koupit za jednotku vyváženého zboží. </a:t>
            </a:r>
          </a:p>
          <a:p>
            <a:pPr indent="-457200">
              <a:spcBef>
                <a:spcPts val="1200"/>
              </a:spcBef>
              <a:buClr>
                <a:srgbClr val="C00000"/>
              </a:buClr>
            </a:pPr>
            <a:r>
              <a:rPr lang="cs-CZ" sz="2800" b="1" dirty="0"/>
              <a:t>Směnné relace mohou být ovlivněny měnovým kurzem Růst hodnoty měny dané země snižuje totiž domácí ceny jejích dovozů, ale nemusí přímo ovlivnit ceny komodit, které země vyváží.</a:t>
            </a:r>
            <a:endParaRPr lang="cs-CZ" altLang="cs-CZ" sz="2400" b="1" dirty="0">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23/29</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extLst>
      <p:ext uri="{BB962C8B-B14F-4D97-AF65-F5344CB8AC3E}">
        <p14:creationId xmlns:p14="http://schemas.microsoft.com/office/powerpoint/2010/main" val="2669713827"/>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en-GB" altLang="cs-CZ" sz="3200" b="1" dirty="0" err="1"/>
              <a:t>Směnné</a:t>
            </a:r>
            <a:r>
              <a:rPr lang="en-GB" altLang="cs-CZ" sz="3200" b="1" dirty="0"/>
              <a:t> relace (terms of trade) </a:t>
            </a:r>
            <a:endParaRPr lang="cs-CZ" sz="3200" b="1" dirty="0"/>
          </a:p>
        </p:txBody>
      </p:sp>
      <p:sp>
        <p:nvSpPr>
          <p:cNvPr id="98" name="Google Shape;98;p14"/>
          <p:cNvSpPr txBox="1">
            <a:spLocks noGrp="1"/>
          </p:cNvSpPr>
          <p:nvPr>
            <p:ph type="body" idx="1"/>
          </p:nvPr>
        </p:nvSpPr>
        <p:spPr>
          <a:xfrm>
            <a:off x="212651" y="1490597"/>
            <a:ext cx="8644269" cy="4761612"/>
          </a:xfrm>
          <a:prstGeom prst="rect">
            <a:avLst/>
          </a:prstGeom>
          <a:noFill/>
          <a:ln>
            <a:noFill/>
          </a:ln>
        </p:spPr>
        <p:txBody>
          <a:bodyPr spcFirstLastPara="1" wrap="square" lIns="91425" tIns="45700" rIns="91425" bIns="45700" anchor="t" anchorCtr="0">
            <a:normAutofit/>
          </a:bodyPr>
          <a:lstStyle/>
          <a:p>
            <a:pPr indent="-457200">
              <a:spcBef>
                <a:spcPts val="1200"/>
              </a:spcBef>
              <a:buClr>
                <a:srgbClr val="C00000"/>
              </a:buClr>
            </a:pPr>
            <a:r>
              <a:rPr lang="cs-CZ" altLang="cs-CZ" sz="2000" b="1" dirty="0">
                <a:latin typeface="Calibri" panose="020F0502020204030204" pitchFamily="34" charset="0"/>
                <a:ea typeface="Consolas" panose="020B0609020204030204" pitchFamily="49" charset="0"/>
                <a:cs typeface="Calibri" panose="020F0502020204030204" pitchFamily="34" charset="0"/>
              </a:rPr>
              <a:t>Růst cen vyváženého zboží na mezinárodních trzích zvyšuje směnné relace, růst cen dováženého zboží je naopak snižuje.</a:t>
            </a:r>
          </a:p>
          <a:p>
            <a:pPr indent="-457200">
              <a:spcBef>
                <a:spcPts val="1200"/>
              </a:spcBef>
              <a:buClr>
                <a:srgbClr val="C00000"/>
              </a:buClr>
            </a:pPr>
            <a:r>
              <a:rPr lang="cs-CZ" altLang="cs-CZ" sz="2000" b="1" dirty="0">
                <a:latin typeface="Calibri" panose="020F0502020204030204" pitchFamily="34" charset="0"/>
                <a:ea typeface="Consolas" panose="020B0609020204030204" pitchFamily="49" charset="0"/>
                <a:cs typeface="Calibri" panose="020F0502020204030204" pitchFamily="34" charset="0"/>
              </a:rPr>
              <a:t>V teorii jsou směnné relace obvykle stanoveny v intervalu daném </a:t>
            </a:r>
            <a:r>
              <a:rPr lang="cs-CZ" altLang="cs-CZ" sz="2000" b="1" dirty="0">
                <a:solidFill>
                  <a:srgbClr val="FF0000"/>
                </a:solidFill>
                <a:latin typeface="Calibri" panose="020F0502020204030204" pitchFamily="34" charset="0"/>
                <a:ea typeface="Consolas" panose="020B0609020204030204" pitchFamily="49" charset="0"/>
                <a:cs typeface="Calibri" panose="020F0502020204030204" pitchFamily="34" charset="0"/>
              </a:rPr>
              <a:t>alternativními náklady na výrobu daného zboží ve dvou různých oblastech.</a:t>
            </a:r>
          </a:p>
          <a:p>
            <a:pPr indent="-457200">
              <a:spcBef>
                <a:spcPts val="1200"/>
              </a:spcBef>
              <a:buClr>
                <a:srgbClr val="C00000"/>
              </a:buClr>
            </a:pPr>
            <a:r>
              <a:rPr lang="cs-CZ" altLang="cs-CZ" sz="2000" b="1" dirty="0">
                <a:solidFill>
                  <a:schemeClr val="tx1"/>
                </a:solidFill>
                <a:latin typeface="Calibri" panose="020F0502020204030204" pitchFamily="34" charset="0"/>
                <a:ea typeface="Consolas" panose="020B0609020204030204" pitchFamily="49" charset="0"/>
                <a:cs typeface="Calibri" panose="020F0502020204030204" pitchFamily="34" charset="0"/>
              </a:rPr>
              <a:t>Ekonomiky vyvážejí a dovážejí mnoho zboží: měření směnných relací vyžaduje stanovení cenových indexů pro vyvážené a dovážené zboží a jejich porovnání. </a:t>
            </a:r>
          </a:p>
          <a:p>
            <a:pPr indent="-457200">
              <a:spcBef>
                <a:spcPts val="1200"/>
              </a:spcBef>
              <a:buClr>
                <a:srgbClr val="C00000"/>
              </a:buClr>
            </a:pPr>
            <a:r>
              <a:rPr lang="cs-CZ" altLang="cs-CZ" sz="2000" b="1" dirty="0">
                <a:solidFill>
                  <a:schemeClr val="tx1"/>
                </a:solidFill>
                <a:latin typeface="Calibri" panose="020F0502020204030204" pitchFamily="34" charset="0"/>
                <a:ea typeface="Consolas" panose="020B0609020204030204" pitchFamily="49" charset="0"/>
                <a:cs typeface="Calibri" panose="020F0502020204030204" pitchFamily="34" charset="0"/>
              </a:rPr>
              <a:t>Směnné relace (</a:t>
            </a:r>
            <a:r>
              <a:rPr lang="cs-CZ" altLang="cs-CZ" sz="2000" b="1" dirty="0" err="1">
                <a:solidFill>
                  <a:schemeClr val="tx1"/>
                </a:solidFill>
                <a:latin typeface="Calibri" panose="020F0502020204030204" pitchFamily="34" charset="0"/>
                <a:ea typeface="Consolas" panose="020B0609020204030204" pitchFamily="49" charset="0"/>
                <a:cs typeface="Calibri" panose="020F0502020204030204" pitchFamily="34" charset="0"/>
              </a:rPr>
              <a:t>ToT</a:t>
            </a:r>
            <a:r>
              <a:rPr lang="cs-CZ" altLang="cs-CZ" sz="2000" b="1" dirty="0">
                <a:solidFill>
                  <a:schemeClr val="tx1"/>
                </a:solidFill>
                <a:latin typeface="Calibri" panose="020F0502020204030204" pitchFamily="34" charset="0"/>
                <a:ea typeface="Consolas" panose="020B0609020204030204" pitchFamily="49" charset="0"/>
                <a:cs typeface="Calibri" panose="020F0502020204030204" pitchFamily="34" charset="0"/>
              </a:rPr>
              <a:t>) = poměr indexu vývozních cen (</a:t>
            </a:r>
            <a:r>
              <a:rPr lang="cs-CZ" altLang="cs-CZ" sz="2000" b="1" dirty="0" err="1">
                <a:solidFill>
                  <a:schemeClr val="tx1"/>
                </a:solidFill>
                <a:latin typeface="Calibri" panose="020F0502020204030204" pitchFamily="34" charset="0"/>
                <a:ea typeface="Consolas" panose="020B0609020204030204" pitchFamily="49" charset="0"/>
                <a:cs typeface="Calibri" panose="020F0502020204030204" pitchFamily="34" charset="0"/>
              </a:rPr>
              <a:t>Pv</a:t>
            </a:r>
            <a:r>
              <a:rPr lang="cs-CZ" altLang="cs-CZ" sz="2000" b="1" dirty="0">
                <a:solidFill>
                  <a:schemeClr val="tx1"/>
                </a:solidFill>
                <a:latin typeface="Calibri" panose="020F0502020204030204" pitchFamily="34" charset="0"/>
                <a:ea typeface="Consolas" panose="020B0609020204030204" pitchFamily="49" charset="0"/>
                <a:cs typeface="Calibri" panose="020F0502020204030204" pitchFamily="34" charset="0"/>
              </a:rPr>
              <a:t>) dané země k indexu dovozních cen (</a:t>
            </a:r>
            <a:r>
              <a:rPr lang="cs-CZ" altLang="cs-CZ" sz="2000" b="1" dirty="0" err="1">
                <a:solidFill>
                  <a:schemeClr val="tx1"/>
                </a:solidFill>
                <a:latin typeface="Calibri" panose="020F0502020204030204" pitchFamily="34" charset="0"/>
                <a:ea typeface="Consolas" panose="020B0609020204030204" pitchFamily="49" charset="0"/>
                <a:cs typeface="Calibri" panose="020F0502020204030204" pitchFamily="34" charset="0"/>
              </a:rPr>
              <a:t>Pd</a:t>
            </a:r>
            <a:r>
              <a:rPr lang="cs-CZ" altLang="cs-CZ" sz="2000" b="1" dirty="0">
                <a:solidFill>
                  <a:schemeClr val="tx1"/>
                </a:solidFill>
                <a:latin typeface="Calibri" panose="020F0502020204030204" pitchFamily="34" charset="0"/>
                <a:ea typeface="Consolas" panose="020B0609020204030204" pitchFamily="49" charset="0"/>
                <a:cs typeface="Calibri" panose="020F0502020204030204" pitchFamily="34" charset="0"/>
              </a:rPr>
              <a:t>) vynásobený 100.</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23/29</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pic>
        <p:nvPicPr>
          <p:cNvPr id="4" name="Picture 3">
            <a:extLst>
              <a:ext uri="{FF2B5EF4-FFF2-40B4-BE49-F238E27FC236}">
                <a16:creationId xmlns:a16="http://schemas.microsoft.com/office/drawing/2014/main" id="{31B8F4D6-53DD-0A94-7575-65DADF212DFB}"/>
              </a:ext>
            </a:extLst>
          </p:cNvPr>
          <p:cNvPicPr>
            <a:picLocks noChangeAspect="1"/>
          </p:cNvPicPr>
          <p:nvPr/>
        </p:nvPicPr>
        <p:blipFill>
          <a:blip r:embed="rId3"/>
          <a:stretch>
            <a:fillRect/>
          </a:stretch>
        </p:blipFill>
        <p:spPr>
          <a:xfrm>
            <a:off x="5685418" y="4869493"/>
            <a:ext cx="2707020" cy="1143000"/>
          </a:xfrm>
          <a:prstGeom prst="rect">
            <a:avLst/>
          </a:prstGeom>
        </p:spPr>
      </p:pic>
    </p:spTree>
    <p:extLst>
      <p:ext uri="{BB962C8B-B14F-4D97-AF65-F5344CB8AC3E}">
        <p14:creationId xmlns:p14="http://schemas.microsoft.com/office/powerpoint/2010/main" val="1201537988"/>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200" b="1" dirty="0"/>
              <a:t>Obchodní protekcionismus a jeho důsledky</a:t>
            </a:r>
            <a:endParaRPr lang="cs-CZ" sz="3200" b="1" dirty="0"/>
          </a:p>
        </p:txBody>
      </p:sp>
      <p:sp>
        <p:nvSpPr>
          <p:cNvPr id="98" name="Google Shape;98;p14"/>
          <p:cNvSpPr txBox="1">
            <a:spLocks noGrp="1"/>
          </p:cNvSpPr>
          <p:nvPr>
            <p:ph type="body" idx="1"/>
          </p:nvPr>
        </p:nvSpPr>
        <p:spPr>
          <a:xfrm>
            <a:off x="212651" y="1314450"/>
            <a:ext cx="8644269" cy="4937759"/>
          </a:xfrm>
          <a:prstGeom prst="rect">
            <a:avLst/>
          </a:prstGeom>
          <a:noFill/>
          <a:ln>
            <a:noFill/>
          </a:ln>
        </p:spPr>
        <p:txBody>
          <a:bodyPr spcFirstLastPara="1" wrap="square" lIns="91425" tIns="45700" rIns="91425" bIns="45700" anchor="t" anchorCtr="0">
            <a:normAutofit fontScale="92500" lnSpcReduction="10000"/>
          </a:bodyPr>
          <a:lstStyle/>
          <a:p>
            <a:pPr marL="0" indent="0" eaLnBrk="1" hangingPunct="1">
              <a:spcBef>
                <a:spcPts val="1200"/>
              </a:spcBef>
              <a:buClr>
                <a:srgbClr val="C00000"/>
              </a:buClr>
              <a:buFont typeface="Arial" panose="020B0604020202020204" pitchFamily="34" charset="0"/>
              <a:buNone/>
            </a:pPr>
            <a:r>
              <a:rPr lang="cs-CZ" sz="2800" dirty="0"/>
              <a:t>V praxi však realizace mezinárodního obchodu není jednoduchá a státy dost často tíhnou spíše omezování mezinárodního obchodu, obzvlášť tehdy, pokud by měla konkurence ze zahraničí ohrožovat výrobu a zaměstnanost v národní ekonomice. </a:t>
            </a:r>
          </a:p>
          <a:p>
            <a:pPr marL="0" indent="0" eaLnBrk="1" hangingPunct="1">
              <a:spcBef>
                <a:spcPts val="1200"/>
              </a:spcBef>
              <a:buClr>
                <a:srgbClr val="C00000"/>
              </a:buClr>
              <a:buFont typeface="Arial" panose="020B0604020202020204" pitchFamily="34" charset="0"/>
              <a:buNone/>
            </a:pPr>
            <a:r>
              <a:rPr lang="cs-CZ" sz="2800" dirty="0"/>
              <a:t>Mezi základní faktory útlumu mezinárodního obchodu tedy patří: </a:t>
            </a:r>
          </a:p>
          <a:p>
            <a:pPr indent="-457200">
              <a:spcBef>
                <a:spcPts val="1200"/>
              </a:spcBef>
              <a:buClr>
                <a:srgbClr val="C00000"/>
              </a:buClr>
            </a:pPr>
            <a:r>
              <a:rPr lang="cs-CZ" sz="2800" dirty="0"/>
              <a:t>protekcionistická (ochranářská opatření) opatření v podobě cel či dovozních kvót (viz dále), </a:t>
            </a:r>
          </a:p>
          <a:p>
            <a:pPr indent="-457200">
              <a:spcBef>
                <a:spcPts val="1200"/>
              </a:spcBef>
              <a:buClr>
                <a:srgbClr val="C00000"/>
              </a:buClr>
            </a:pPr>
            <a:r>
              <a:rPr lang="cs-CZ" sz="2800" dirty="0"/>
              <a:t>dopravní náklady,</a:t>
            </a:r>
          </a:p>
          <a:p>
            <a:pPr indent="-457200">
              <a:spcBef>
                <a:spcPts val="1200"/>
              </a:spcBef>
              <a:buClr>
                <a:srgbClr val="C00000"/>
              </a:buClr>
            </a:pPr>
            <a:r>
              <a:rPr lang="cs-CZ" sz="2800" dirty="0"/>
              <a:t>deformace cen v podobě např. subvencí (dotací) vývozcům.</a:t>
            </a:r>
            <a:endParaRPr lang="cs-CZ" altLang="cs-CZ" sz="2400" dirty="0">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23/29</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200" b="1" dirty="0"/>
              <a:t>Obchodní protekcionismus a jeho důsledky</a:t>
            </a:r>
            <a:endParaRPr lang="cs-CZ" sz="3200"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23/29</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pic>
        <p:nvPicPr>
          <p:cNvPr id="4" name="Picture 3">
            <a:extLst>
              <a:ext uri="{FF2B5EF4-FFF2-40B4-BE49-F238E27FC236}">
                <a16:creationId xmlns:a16="http://schemas.microsoft.com/office/drawing/2014/main" id="{984BA8F3-B420-90A6-65BB-AC728B52BF81}"/>
              </a:ext>
            </a:extLst>
          </p:cNvPr>
          <p:cNvPicPr>
            <a:picLocks noChangeAspect="1"/>
          </p:cNvPicPr>
          <p:nvPr/>
        </p:nvPicPr>
        <p:blipFill>
          <a:blip r:embed="rId3"/>
          <a:stretch>
            <a:fillRect/>
          </a:stretch>
        </p:blipFill>
        <p:spPr>
          <a:xfrm>
            <a:off x="457200" y="1465732"/>
            <a:ext cx="7960290" cy="4421501"/>
          </a:xfrm>
          <a:prstGeom prst="rect">
            <a:avLst/>
          </a:prstGeom>
        </p:spPr>
      </p:pic>
    </p:spTree>
    <p:extLst>
      <p:ext uri="{BB962C8B-B14F-4D97-AF65-F5344CB8AC3E}">
        <p14:creationId xmlns:p14="http://schemas.microsoft.com/office/powerpoint/2010/main" val="867154462"/>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200" b="1" dirty="0"/>
              <a:t>Obchodní protekcionismus a jeho důsledky</a:t>
            </a:r>
            <a:endParaRPr lang="cs-CZ" sz="3200"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23/29</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pic>
        <p:nvPicPr>
          <p:cNvPr id="5" name="Picture 4">
            <a:extLst>
              <a:ext uri="{FF2B5EF4-FFF2-40B4-BE49-F238E27FC236}">
                <a16:creationId xmlns:a16="http://schemas.microsoft.com/office/drawing/2014/main" id="{88C1514A-E9E9-BB4A-0537-C51CDF9043EF}"/>
              </a:ext>
            </a:extLst>
          </p:cNvPr>
          <p:cNvPicPr>
            <a:picLocks noChangeAspect="1"/>
          </p:cNvPicPr>
          <p:nvPr/>
        </p:nvPicPr>
        <p:blipFill>
          <a:blip r:embed="rId3"/>
          <a:stretch>
            <a:fillRect/>
          </a:stretch>
        </p:blipFill>
        <p:spPr>
          <a:xfrm>
            <a:off x="288100" y="1616045"/>
            <a:ext cx="8632914" cy="4609391"/>
          </a:xfrm>
          <a:prstGeom prst="rect">
            <a:avLst/>
          </a:prstGeom>
        </p:spPr>
      </p:pic>
    </p:spTree>
    <p:extLst>
      <p:ext uri="{BB962C8B-B14F-4D97-AF65-F5344CB8AC3E}">
        <p14:creationId xmlns:p14="http://schemas.microsoft.com/office/powerpoint/2010/main" val="2813202348"/>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sz="3600" b="1" dirty="0"/>
              <a:t>Mezinárodní měnové instituce</a:t>
            </a:r>
            <a:endParaRPr lang="cs-CZ" sz="3600" dirty="0"/>
          </a:p>
        </p:txBody>
      </p:sp>
      <p:sp>
        <p:nvSpPr>
          <p:cNvPr id="98" name="Google Shape;98;p14"/>
          <p:cNvSpPr txBox="1">
            <a:spLocks noGrp="1"/>
          </p:cNvSpPr>
          <p:nvPr>
            <p:ph type="body" idx="1"/>
          </p:nvPr>
        </p:nvSpPr>
        <p:spPr>
          <a:xfrm>
            <a:off x="212651" y="1314450"/>
            <a:ext cx="8644269" cy="4937759"/>
          </a:xfrm>
          <a:prstGeom prst="rect">
            <a:avLst/>
          </a:prstGeom>
          <a:noFill/>
          <a:ln>
            <a:noFill/>
          </a:ln>
        </p:spPr>
        <p:txBody>
          <a:bodyPr spcFirstLastPara="1" wrap="square" lIns="91425" tIns="45700" rIns="91425" bIns="45700" anchor="t" anchorCtr="0">
            <a:normAutofit fontScale="70000" lnSpcReduction="20000"/>
          </a:bodyPr>
          <a:lstStyle/>
          <a:p>
            <a:pPr marL="342900" lvl="0" algn="just">
              <a:lnSpc>
                <a:spcPct val="115000"/>
              </a:lnSpc>
              <a:buFont typeface="Symbol" panose="05050102010706020507" pitchFamily="18" charset="2"/>
              <a:buChar char=""/>
            </a:pPr>
            <a:r>
              <a:rPr lang="cs-CZ" dirty="0">
                <a:latin typeface="Times New Roman" panose="02020603050405020304" pitchFamily="18" charset="0"/>
                <a:ea typeface="Calibri" panose="020F0502020204030204" pitchFamily="34" charset="0"/>
              </a:rPr>
              <a:t>Jednotlivé státy se snaží redukovat negativní dopady světového trhu na národní ekonomiku a vytvářejí proto různé formy spolupráce a kooperace. </a:t>
            </a:r>
          </a:p>
          <a:p>
            <a:pPr marL="342900" lvl="0" algn="just">
              <a:lnSpc>
                <a:spcPct val="115000"/>
              </a:lnSpc>
              <a:buFont typeface="Symbol" panose="05050102010706020507" pitchFamily="18" charset="2"/>
              <a:buChar char=""/>
            </a:pPr>
            <a:r>
              <a:rPr lang="cs-CZ" dirty="0">
                <a:latin typeface="Times New Roman" panose="02020603050405020304" pitchFamily="18" charset="0"/>
                <a:ea typeface="Calibri" panose="020F0502020204030204" pitchFamily="34" charset="0"/>
              </a:rPr>
              <a:t>Jednou z forem mezinárodní spolupráce je koordinace hospodářských politik zemí, vznikající na základě dohod mezi zeměmi a je zaměřena na dílčí otázky hospodářské politiky. </a:t>
            </a:r>
          </a:p>
          <a:p>
            <a:pPr marL="342900" lvl="0" algn="just">
              <a:lnSpc>
                <a:spcPct val="115000"/>
              </a:lnSpc>
              <a:buFont typeface="Symbol" panose="05050102010706020507" pitchFamily="18" charset="2"/>
              <a:buChar char=""/>
            </a:pPr>
            <a:r>
              <a:rPr lang="cs-CZ" dirty="0">
                <a:latin typeface="Times New Roman" panose="02020603050405020304" pitchFamily="18" charset="0"/>
                <a:ea typeface="Calibri" panose="020F0502020204030204" pitchFamily="34" charset="0"/>
              </a:rPr>
              <a:t>Státy si ponechávají pravomoc k regulaci chodu svých ekonomik a při mezinárodních jednáních musí dojít ke shodě mezi zeměmi. </a:t>
            </a:r>
          </a:p>
          <a:p>
            <a:pPr marL="342900" lvl="0" algn="just">
              <a:lnSpc>
                <a:spcPct val="115000"/>
              </a:lnSpc>
              <a:buFont typeface="Symbol" panose="05050102010706020507" pitchFamily="18" charset="2"/>
              <a:buChar char=""/>
            </a:pPr>
            <a:r>
              <a:rPr lang="cs-CZ" dirty="0">
                <a:latin typeface="Times New Roman" panose="02020603050405020304" pitchFamily="18" charset="0"/>
                <a:ea typeface="Calibri" panose="020F0502020204030204" pitchFamily="34" charset="0"/>
              </a:rPr>
              <a:t>Mezinárodní instituce může mít podobu stabilní instituce s permanentní činností analytickou, konzultační, publikační případně jinou činností, například </a:t>
            </a:r>
          </a:p>
          <a:p>
            <a:pPr marL="800100" lvl="1" algn="just">
              <a:lnSpc>
                <a:spcPct val="115000"/>
              </a:lnSpc>
              <a:buFont typeface="Symbol" panose="05050102010706020507" pitchFamily="18" charset="2"/>
              <a:buChar char=""/>
            </a:pPr>
            <a:r>
              <a:rPr lang="cs-CZ" b="1" dirty="0">
                <a:latin typeface="Times New Roman" panose="02020603050405020304" pitchFamily="18" charset="0"/>
                <a:ea typeface="Calibri" panose="020F0502020204030204" pitchFamily="34" charset="0"/>
              </a:rPr>
              <a:t>OECD </a:t>
            </a:r>
            <a:r>
              <a:rPr lang="cs-CZ" dirty="0">
                <a:latin typeface="Times New Roman" panose="02020603050405020304" pitchFamily="18" charset="0"/>
                <a:ea typeface="Calibri" panose="020F0502020204030204" pitchFamily="34" charset="0"/>
              </a:rPr>
              <a:t>(</a:t>
            </a:r>
            <a:r>
              <a:rPr lang="cs-CZ" dirty="0"/>
              <a:t>Organizace pro hospodářskou spolupráci a rozvoj)</a:t>
            </a:r>
            <a:r>
              <a:rPr lang="cs-CZ" dirty="0">
                <a:latin typeface="Times New Roman" panose="02020603050405020304" pitchFamily="18" charset="0"/>
                <a:ea typeface="Calibri" panose="020F0502020204030204" pitchFamily="34" charset="0"/>
              </a:rPr>
              <a:t>, </a:t>
            </a:r>
            <a:r>
              <a:rPr lang="cs-CZ" b="1" dirty="0">
                <a:latin typeface="Times New Roman" panose="02020603050405020304" pitchFamily="18" charset="0"/>
                <a:ea typeface="Calibri" panose="020F0502020204030204" pitchFamily="34" charset="0"/>
              </a:rPr>
              <a:t>MMF </a:t>
            </a:r>
            <a:r>
              <a:rPr lang="cs-CZ" dirty="0">
                <a:latin typeface="Times New Roman" panose="02020603050405020304" pitchFamily="18" charset="0"/>
                <a:ea typeface="Calibri" panose="020F0502020204030204" pitchFamily="34" charset="0"/>
              </a:rPr>
              <a:t>(</a:t>
            </a:r>
            <a:r>
              <a:rPr lang="cs-CZ" dirty="0"/>
              <a:t>Mezinárodní měnový fond)</a:t>
            </a:r>
            <a:r>
              <a:rPr lang="cs-CZ" dirty="0">
                <a:latin typeface="Times New Roman" panose="02020603050405020304" pitchFamily="18" charset="0"/>
                <a:ea typeface="Calibri" panose="020F0502020204030204" pitchFamily="34" charset="0"/>
              </a:rPr>
              <a:t>,</a:t>
            </a:r>
            <a:r>
              <a:rPr lang="cs-CZ" b="1" dirty="0">
                <a:latin typeface="Times New Roman" panose="02020603050405020304" pitchFamily="18" charset="0"/>
                <a:ea typeface="Calibri" panose="020F0502020204030204" pitchFamily="34" charset="0"/>
              </a:rPr>
              <a:t> WTO </a:t>
            </a:r>
            <a:r>
              <a:rPr lang="cs-CZ" dirty="0">
                <a:latin typeface="Times New Roman" panose="02020603050405020304" pitchFamily="18" charset="0"/>
                <a:ea typeface="Calibri" panose="020F0502020204030204" pitchFamily="34" charset="0"/>
              </a:rPr>
              <a:t>(</a:t>
            </a:r>
            <a:r>
              <a:rPr lang="cs-CZ" dirty="0"/>
              <a:t>Světová obchodní organizace)</a:t>
            </a:r>
            <a:r>
              <a:rPr lang="cs-CZ" dirty="0">
                <a:latin typeface="Times New Roman" panose="02020603050405020304" pitchFamily="18" charset="0"/>
                <a:ea typeface="Calibri" panose="020F0502020204030204" pitchFamily="34" charset="0"/>
              </a:rPr>
              <a:t>.</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24/29</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231"/>
        <p:cNvGrpSpPr/>
        <p:nvPr/>
      </p:nvGrpSpPr>
      <p:grpSpPr>
        <a:xfrm>
          <a:off x="0" y="0"/>
          <a:ext cx="0" cy="0"/>
          <a:chOff x="0" y="0"/>
          <a:chExt cx="0" cy="0"/>
        </a:xfrm>
      </p:grpSpPr>
      <p:sp>
        <p:nvSpPr>
          <p:cNvPr id="232" name="Google Shape;232;p33"/>
          <p:cNvSpPr txBox="1">
            <a:spLocks noGrp="1"/>
          </p:cNvSpPr>
          <p:nvPr>
            <p:ph type="title"/>
          </p:nvPr>
        </p:nvSpPr>
        <p:spPr>
          <a:xfrm>
            <a:off x="798534" y="2747962"/>
            <a:ext cx="7772400" cy="1362075"/>
          </a:xfrm>
          <a:prstGeom prst="rect">
            <a:avLst/>
          </a:prstGeom>
          <a:noFill/>
          <a:ln>
            <a:noFill/>
          </a:ln>
        </p:spPr>
        <p:txBody>
          <a:bodyPr spcFirstLastPara="1" wrap="square" lIns="91425" tIns="45700" rIns="91425" bIns="45700" anchor="t" anchorCtr="0">
            <a:normAutofit/>
          </a:bodyPr>
          <a:lstStyle/>
          <a:p>
            <a:pPr marL="0" lvl="0" indent="0" algn="ctr" rtl="0">
              <a:spcBef>
                <a:spcPts val="0"/>
              </a:spcBef>
              <a:spcAft>
                <a:spcPts val="0"/>
              </a:spcAft>
              <a:buClr>
                <a:srgbClr val="FF0000"/>
              </a:buClr>
              <a:buSzPts val="4400"/>
              <a:buFont typeface="Calibri" panose="020F0502020204030204"/>
              <a:buNone/>
            </a:pPr>
            <a:r>
              <a:rPr lang="cs-CZ" sz="4400" dirty="0">
                <a:solidFill>
                  <a:srgbClr val="C00000"/>
                </a:solidFill>
              </a:rPr>
              <a:t>DĚKUJI ZA POZORNOST</a:t>
            </a:r>
            <a:endParaRPr dirty="0">
              <a:solidFill>
                <a:srgbClr val="C00000"/>
              </a:solidFill>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Měnový kurz</a:t>
            </a:r>
            <a:endParaRPr lang="cs-CZ" sz="3600" b="1" dirty="0"/>
          </a:p>
        </p:txBody>
      </p:sp>
      <p:sp>
        <p:nvSpPr>
          <p:cNvPr id="98" name="Google Shape;98;p14"/>
          <p:cNvSpPr txBox="1">
            <a:spLocks noGrp="1"/>
          </p:cNvSpPr>
          <p:nvPr>
            <p:ph type="body" idx="1"/>
          </p:nvPr>
        </p:nvSpPr>
        <p:spPr>
          <a:xfrm>
            <a:off x="212651" y="1315233"/>
            <a:ext cx="8785045" cy="4826775"/>
          </a:xfrm>
          <a:prstGeom prst="rect">
            <a:avLst/>
          </a:prstGeom>
          <a:noFill/>
          <a:ln>
            <a:noFill/>
          </a:ln>
        </p:spPr>
        <p:txBody>
          <a:bodyPr spcFirstLastPara="1" wrap="square" lIns="91425" tIns="45700" rIns="91425" bIns="45700" anchor="t" anchorCtr="0">
            <a:normAutofit fontScale="85000" lnSpcReduction="20000"/>
          </a:bodyPr>
          <a:lstStyle/>
          <a:p>
            <a:pPr marL="342900" lvl="0" algn="just"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Měnový kurz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směnný poměr dvou měn (cena jedné měny vyjádřená v jiné měně)</a:t>
            </a:r>
          </a:p>
          <a:p>
            <a:pPr marL="342900" lvl="0" algn="just"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Nominální měnový kurz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cena jedné měny vyjádřená v jednotkách jiné měny,</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viz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kurzovní lístek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ve směnárnách, bankách;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Rozdíl mezi nákupním a prodejním kurzem =kurzové rozpětí </a:t>
            </a: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kolik jednotek domácí měny je nutné vynaložit k získání jedné jednotky měny zahraniční. </a:t>
            </a:r>
          </a:p>
          <a:p>
            <a:pPr lvl="0" indent="-457200" algn="just" fontAlgn="base">
              <a:spcBef>
                <a:spcPct val="20000"/>
              </a:spcBef>
              <a:spcAft>
                <a:spcPct val="0"/>
              </a:spcAft>
              <a:buClrTx/>
              <a:buSzPct val="80000"/>
              <a:buFont typeface="Wingdings" panose="05000000000000000000" pitchFamily="2" charset="2"/>
              <a:buChar char="ü"/>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PŘÍMÉ KÓTOVÁNÍ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na prvním místě vyjádřena číselně domácí měna; druhá, jednotková měna = měna zahraniční.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Kurz pojmenovaný podle jednotkové měny.</a:t>
            </a: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Růst nominálního kurzu = znehodnocení (pokles hodnoty) domácí měny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a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zhodnocení měny zahraniční,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neboť se jedná o kurz (cenu) zahraniční měny.</a:t>
            </a:r>
          </a:p>
          <a:p>
            <a:pPr marL="342900" lvl="0"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3/29</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Reálný měnový kurz (RER) </a:t>
            </a:r>
            <a:endParaRPr lang="cs-CZ" sz="3600" b="1" dirty="0"/>
          </a:p>
        </p:txBody>
      </p:sp>
      <p:sp>
        <p:nvSpPr>
          <p:cNvPr id="98" name="Google Shape;98;p14"/>
          <p:cNvSpPr txBox="1">
            <a:spLocks noGrp="1"/>
          </p:cNvSpPr>
          <p:nvPr>
            <p:ph type="body" idx="1"/>
          </p:nvPr>
        </p:nvSpPr>
        <p:spPr>
          <a:xfrm>
            <a:off x="212651" y="1426464"/>
            <a:ext cx="8644269" cy="4715544"/>
          </a:xfrm>
          <a:prstGeom prst="rect">
            <a:avLst/>
          </a:prstGeom>
          <a:noFill/>
          <a:ln>
            <a:noFill/>
          </a:ln>
        </p:spPr>
        <p:txBody>
          <a:bodyPr spcFirstLastPara="1" wrap="square" lIns="91425" tIns="45700" rIns="91425" bIns="45700" anchor="t" anchorCtr="0">
            <a:normAutofit fontScale="92500" lnSpcReduction="10000"/>
          </a:bodyPr>
          <a:lstStyle/>
          <a:p>
            <a:pPr marL="0" lvl="0" indent="0" algn="just" fontAlgn="base">
              <a:spcBef>
                <a:spcPct val="20000"/>
              </a:spcBef>
              <a:spcAft>
                <a:spcPct val="0"/>
              </a:spcAft>
              <a:buClrTx/>
              <a:buSzPct val="80000"/>
              <a:buNone/>
              <a:defRPr/>
            </a:pPr>
            <a:r>
              <a:rPr lang="cs-CZ" altLang="cs-CZ" kern="1200" dirty="0">
                <a:solidFill>
                  <a:schemeClr val="tx1"/>
                </a:solidFill>
                <a:latin typeface="Calibri" panose="020F0502020204030204" pitchFamily="34" charset="0"/>
                <a:ea typeface="Consolas" panose="020B0609020204030204" pitchFamily="49" charset="0"/>
                <a:cs typeface="Calibri" panose="020F0502020204030204" pitchFamily="34" charset="0"/>
              </a:rPr>
              <a:t>=</a:t>
            </a:r>
            <a:r>
              <a:rPr lang="cs-CZ" altLang="cs-CZ"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r>
              <a:rPr lang="cs-CZ" altLang="cs-CZ"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Poměr, v jakém se směňují statky jedné země za statky druhé země: </a:t>
            </a:r>
          </a:p>
          <a:p>
            <a:pPr lvl="0" indent="-457200" algn="just" fontAlgn="base">
              <a:spcBef>
                <a:spcPct val="20000"/>
              </a:spcBef>
              <a:spcAft>
                <a:spcPct val="0"/>
              </a:spcAft>
              <a:buClrTx/>
              <a:buSzPct val="80000"/>
              <a:buFont typeface="Wingdings" panose="05000000000000000000" pitchFamily="2" charset="2"/>
              <a:buChar char="Ø"/>
              <a:defRPr/>
            </a:pPr>
            <a:r>
              <a:rPr lang="cs-CZ" altLang="cs-CZ"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poměr zahraničních cen k domácím cenám měřený ve stejné měně:</a:t>
            </a:r>
            <a:r>
              <a:rPr lang="cs-CZ" altLang="cs-CZ" kern="1200" dirty="0">
                <a:solidFill>
                  <a:schemeClr val="tx1"/>
                </a:solidFill>
                <a:latin typeface="Calibri" panose="020F0502020204030204" pitchFamily="34" charset="0"/>
                <a:ea typeface="Consolas" panose="020B0609020204030204" pitchFamily="49" charset="0"/>
                <a:cs typeface="Calibri" panose="020F0502020204030204" pitchFamily="34" charset="0"/>
              </a:rPr>
              <a:t> zahraniční ceny – převedeny na domácí měnu přes nominální měnový kurz.</a:t>
            </a:r>
          </a:p>
          <a:p>
            <a:pPr lvl="0" indent="-457200" algn="just" fontAlgn="base">
              <a:spcBef>
                <a:spcPct val="20000"/>
              </a:spcBef>
              <a:spcAft>
                <a:spcPct val="0"/>
              </a:spcAft>
              <a:buClrTx/>
              <a:buSzPct val="80000"/>
              <a:buFont typeface="Wingdings" panose="05000000000000000000" pitchFamily="2" charset="2"/>
              <a:buChar char="Ø"/>
              <a:defRPr/>
            </a:pPr>
            <a:r>
              <a:rPr lang="cs-CZ" altLang="cs-CZ" kern="1200" dirty="0">
                <a:solidFill>
                  <a:schemeClr val="tx1"/>
                </a:solidFill>
                <a:latin typeface="Calibri" panose="020F0502020204030204" pitchFamily="34" charset="0"/>
                <a:ea typeface="Consolas" panose="020B0609020204030204" pitchFamily="49" charset="0"/>
                <a:cs typeface="Calibri" panose="020F0502020204030204" pitchFamily="34" charset="0"/>
              </a:rPr>
              <a:t>zohledňuje </a:t>
            </a:r>
            <a:r>
              <a:rPr lang="cs-CZ" altLang="cs-CZ"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rozdílnou cenovou hladinu doma a v zahraničí, </a:t>
            </a:r>
            <a:r>
              <a:rPr lang="cs-CZ" altLang="cs-CZ" kern="1200" dirty="0">
                <a:solidFill>
                  <a:schemeClr val="tx1"/>
                </a:solidFill>
                <a:latin typeface="Calibri" panose="020F0502020204030204" pitchFamily="34" charset="0"/>
                <a:ea typeface="Consolas" panose="020B0609020204030204" pitchFamily="49" charset="0"/>
                <a:cs typeface="Calibri" panose="020F0502020204030204" pitchFamily="34" charset="0"/>
              </a:rPr>
              <a:t>udává </a:t>
            </a:r>
            <a:r>
              <a:rPr lang="cs-CZ" altLang="cs-CZ"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kupní sílu domácí produkce v relaci k zahraniční produkci – míru konkurenceschopnosti země v mezinárodním obchodě.</a:t>
            </a:r>
          </a:p>
          <a:p>
            <a:pPr marL="342900" lvl="0" fontAlgn="base">
              <a:spcBef>
                <a:spcPct val="20000"/>
              </a:spcBef>
              <a:spcAft>
                <a:spcPct val="0"/>
              </a:spcAft>
              <a:buClrTx/>
              <a:buSzPct val="80000"/>
              <a:buFont typeface="Arial" panose="020B0604020202020204" pitchFamily="34" charset="0"/>
              <a:buChar char="•"/>
              <a:defRPr/>
            </a:pPr>
            <a:endParaRPr lang="cs-CZ" altLang="cs-CZ"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7/29</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3383280" y="116429"/>
            <a:ext cx="5349240" cy="753093"/>
          </a:xfrm>
        </p:spPr>
        <p:txBody>
          <a:bodyPr>
            <a:noAutofit/>
          </a:bodyPr>
          <a:lstStyle/>
          <a:p>
            <a:r>
              <a:rPr lang="cs-CZ" altLang="cs-CZ" sz="2800" b="1" dirty="0"/>
              <a:t>Reálný měnový kurz (RER) </a:t>
            </a:r>
            <a:endParaRPr lang="cs-CZ" sz="2800"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7/29</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pic>
        <p:nvPicPr>
          <p:cNvPr id="4" name="Picture 3">
            <a:extLst>
              <a:ext uri="{FF2B5EF4-FFF2-40B4-BE49-F238E27FC236}">
                <a16:creationId xmlns:a16="http://schemas.microsoft.com/office/drawing/2014/main" id="{4EB06245-65E4-43A1-F82D-67D020FFA81F}"/>
              </a:ext>
            </a:extLst>
          </p:cNvPr>
          <p:cNvPicPr>
            <a:picLocks noChangeAspect="1"/>
          </p:cNvPicPr>
          <p:nvPr/>
        </p:nvPicPr>
        <p:blipFill rotWithShape="1">
          <a:blip r:embed="rId3"/>
          <a:srcRect t="29892"/>
          <a:stretch/>
        </p:blipFill>
        <p:spPr>
          <a:xfrm>
            <a:off x="1825064" y="1051863"/>
            <a:ext cx="7085764" cy="2791363"/>
          </a:xfrm>
          <a:prstGeom prst="rect">
            <a:avLst/>
          </a:prstGeom>
        </p:spPr>
      </p:pic>
      <p:pic>
        <p:nvPicPr>
          <p:cNvPr id="6" name="Picture 5">
            <a:extLst>
              <a:ext uri="{FF2B5EF4-FFF2-40B4-BE49-F238E27FC236}">
                <a16:creationId xmlns:a16="http://schemas.microsoft.com/office/drawing/2014/main" id="{6B9225F7-650C-B478-2A34-12363E5D76E5}"/>
              </a:ext>
            </a:extLst>
          </p:cNvPr>
          <p:cNvPicPr>
            <a:picLocks noChangeAspect="1"/>
          </p:cNvPicPr>
          <p:nvPr/>
        </p:nvPicPr>
        <p:blipFill>
          <a:blip r:embed="rId4"/>
          <a:stretch>
            <a:fillRect/>
          </a:stretch>
        </p:blipFill>
        <p:spPr>
          <a:xfrm>
            <a:off x="507578" y="1424021"/>
            <a:ext cx="1648999" cy="679100"/>
          </a:xfrm>
          <a:prstGeom prst="rect">
            <a:avLst/>
          </a:prstGeom>
        </p:spPr>
      </p:pic>
      <p:sp>
        <p:nvSpPr>
          <p:cNvPr id="8" name="TextBox 7">
            <a:extLst>
              <a:ext uri="{FF2B5EF4-FFF2-40B4-BE49-F238E27FC236}">
                <a16:creationId xmlns:a16="http://schemas.microsoft.com/office/drawing/2014/main" id="{8AB5F50F-6567-B324-C0A3-F6DF6514025A}"/>
              </a:ext>
            </a:extLst>
          </p:cNvPr>
          <p:cNvSpPr txBox="1"/>
          <p:nvPr/>
        </p:nvSpPr>
        <p:spPr>
          <a:xfrm>
            <a:off x="233172" y="3952654"/>
            <a:ext cx="8677656" cy="2308324"/>
          </a:xfrm>
          <a:prstGeom prst="rect">
            <a:avLst/>
          </a:prstGeom>
          <a:noFill/>
        </p:spPr>
        <p:txBody>
          <a:bodyPr wrap="square">
            <a:spAutoFit/>
          </a:bodyPr>
          <a:lstStyle/>
          <a:p>
            <a:pPr algn="just"/>
            <a:r>
              <a:rPr lang="cs-CZ" sz="1800" dirty="0"/>
              <a:t>Růst </a:t>
            </a:r>
            <a:r>
              <a:rPr lang="cs-CZ" altLang="cs-CZ" sz="1800" b="1" dirty="0"/>
              <a:t>RER </a:t>
            </a:r>
            <a:r>
              <a:rPr lang="cs-CZ" sz="1800" dirty="0"/>
              <a:t>– </a:t>
            </a:r>
            <a:r>
              <a:rPr lang="cs-CZ" sz="1800" b="1" dirty="0">
                <a:highlight>
                  <a:srgbClr val="FFFF00"/>
                </a:highlight>
              </a:rPr>
              <a:t>reálné znehodnocení –  depreciace: </a:t>
            </a:r>
          </a:p>
          <a:p>
            <a:pPr marL="285750" indent="-285750" algn="just">
              <a:buFont typeface="Wingdings" panose="05000000000000000000" pitchFamily="2" charset="2"/>
              <a:buChar char="ü"/>
            </a:pPr>
            <a:r>
              <a:rPr lang="cs-CZ" sz="1800" dirty="0"/>
              <a:t>nutné </a:t>
            </a:r>
            <a:r>
              <a:rPr lang="cs-CZ" sz="1800" b="1" dirty="0"/>
              <a:t>nabídnout více domácích statků za jeden zahraniční </a:t>
            </a:r>
            <a:r>
              <a:rPr lang="cs-CZ" sz="1800" dirty="0"/>
              <a:t>– tj. </a:t>
            </a:r>
            <a:r>
              <a:rPr lang="cs-CZ" sz="1800" b="1" dirty="0"/>
              <a:t>zahraniční zboží je v poměru ke zboží domácímu dražší. </a:t>
            </a:r>
          </a:p>
          <a:p>
            <a:pPr marL="285750" indent="-285750" algn="just">
              <a:buFont typeface="Wingdings" panose="05000000000000000000" pitchFamily="2" charset="2"/>
              <a:buChar char="Ø"/>
            </a:pPr>
            <a:r>
              <a:rPr lang="cs-CZ" sz="1800" dirty="0"/>
              <a:t>V praxi – projeví se </a:t>
            </a:r>
            <a:r>
              <a:rPr lang="cs-CZ" sz="1800" b="1" dirty="0"/>
              <a:t>růstem poptávky po domácích statcích </a:t>
            </a:r>
            <a:r>
              <a:rPr lang="cs-CZ" sz="1800" dirty="0"/>
              <a:t>–  tímto levnější: způsobí růst domácí spotřeby a vývozu, a současně pokles </a:t>
            </a:r>
            <a:r>
              <a:rPr lang="cs-CZ" sz="1800" b="1" dirty="0"/>
              <a:t>poptávky po zahraničních statcích: </a:t>
            </a:r>
            <a:r>
              <a:rPr lang="cs-CZ" sz="1800" dirty="0"/>
              <a:t>způsobí pokles dovozu. </a:t>
            </a:r>
          </a:p>
          <a:p>
            <a:pPr marL="285750" indent="-285750" algn="just">
              <a:buFont typeface="Wingdings" panose="05000000000000000000" pitchFamily="2" charset="2"/>
              <a:buChar char="Ø"/>
            </a:pPr>
            <a:r>
              <a:rPr lang="cs-CZ" sz="1800" dirty="0"/>
              <a:t>Tento jev – popisován jako </a:t>
            </a:r>
            <a:r>
              <a:rPr lang="cs-CZ" sz="1800" b="1" dirty="0"/>
              <a:t>růst cenové konkurenceschopnosti domácích statků </a:t>
            </a:r>
            <a:r>
              <a:rPr lang="cs-CZ" sz="1800" dirty="0"/>
              <a:t>na světových trzích. Pokles RER – vyvolá jev opačný.</a:t>
            </a:r>
          </a:p>
        </p:txBody>
      </p:sp>
    </p:spTree>
    <p:extLst>
      <p:ext uri="{BB962C8B-B14F-4D97-AF65-F5344CB8AC3E}">
        <p14:creationId xmlns:p14="http://schemas.microsoft.com/office/powerpoint/2010/main" val="527595698"/>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3392424" y="128016"/>
            <a:ext cx="5276088" cy="1143000"/>
          </a:xfrm>
        </p:spPr>
        <p:txBody>
          <a:bodyPr>
            <a:noAutofit/>
          </a:bodyPr>
          <a:lstStyle/>
          <a:p>
            <a:r>
              <a:rPr lang="cs-CZ" altLang="cs-CZ" sz="3600" b="1" dirty="0"/>
              <a:t>Reálný měnový kurz (RER) </a:t>
            </a:r>
            <a:endParaRPr lang="cs-CZ" sz="3600"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7/29</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pic>
        <p:nvPicPr>
          <p:cNvPr id="5" name="Picture 4">
            <a:extLst>
              <a:ext uri="{FF2B5EF4-FFF2-40B4-BE49-F238E27FC236}">
                <a16:creationId xmlns:a16="http://schemas.microsoft.com/office/drawing/2014/main" id="{5D15641B-0871-4618-562E-C73D3705690D}"/>
              </a:ext>
            </a:extLst>
          </p:cNvPr>
          <p:cNvPicPr>
            <a:picLocks noChangeAspect="1"/>
          </p:cNvPicPr>
          <p:nvPr/>
        </p:nvPicPr>
        <p:blipFill>
          <a:blip r:embed="rId3"/>
          <a:stretch>
            <a:fillRect/>
          </a:stretch>
        </p:blipFill>
        <p:spPr>
          <a:xfrm>
            <a:off x="1216152" y="1271016"/>
            <a:ext cx="6153912" cy="3904487"/>
          </a:xfrm>
          <a:prstGeom prst="rect">
            <a:avLst/>
          </a:prstGeom>
        </p:spPr>
      </p:pic>
      <p:pic>
        <p:nvPicPr>
          <p:cNvPr id="7" name="Picture 6">
            <a:extLst>
              <a:ext uri="{FF2B5EF4-FFF2-40B4-BE49-F238E27FC236}">
                <a16:creationId xmlns:a16="http://schemas.microsoft.com/office/drawing/2014/main" id="{11018EDC-A395-E9DB-ECB2-464237E93788}"/>
              </a:ext>
            </a:extLst>
          </p:cNvPr>
          <p:cNvPicPr>
            <a:picLocks noChangeAspect="1"/>
          </p:cNvPicPr>
          <p:nvPr/>
        </p:nvPicPr>
        <p:blipFill>
          <a:blip r:embed="rId4"/>
          <a:stretch>
            <a:fillRect/>
          </a:stretch>
        </p:blipFill>
        <p:spPr>
          <a:xfrm>
            <a:off x="1216152" y="5187998"/>
            <a:ext cx="6153912" cy="993346"/>
          </a:xfrm>
          <a:prstGeom prst="rect">
            <a:avLst/>
          </a:prstGeom>
        </p:spPr>
      </p:pic>
    </p:spTree>
    <p:extLst>
      <p:ext uri="{BB962C8B-B14F-4D97-AF65-F5344CB8AC3E}">
        <p14:creationId xmlns:p14="http://schemas.microsoft.com/office/powerpoint/2010/main" val="3931751047"/>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3200400" y="392007"/>
            <a:ext cx="5779008" cy="724819"/>
          </a:xfrm>
        </p:spPr>
        <p:txBody>
          <a:bodyPr>
            <a:noAutofit/>
          </a:bodyPr>
          <a:lstStyle/>
          <a:p>
            <a:r>
              <a:rPr lang="cs-CZ" altLang="cs-CZ" sz="2800" b="1" dirty="0"/>
              <a:t>Bilaterální vs. efektivní měnový kurz</a:t>
            </a:r>
            <a:endParaRPr lang="cs-CZ" sz="2800" b="1" dirty="0"/>
          </a:p>
        </p:txBody>
      </p:sp>
      <p:sp>
        <p:nvSpPr>
          <p:cNvPr id="98" name="Google Shape;98;p14"/>
          <p:cNvSpPr txBox="1">
            <a:spLocks noGrp="1"/>
          </p:cNvSpPr>
          <p:nvPr>
            <p:ph type="body" idx="1"/>
          </p:nvPr>
        </p:nvSpPr>
        <p:spPr>
          <a:xfrm>
            <a:off x="249865" y="1015612"/>
            <a:ext cx="8644269" cy="5324803"/>
          </a:xfrm>
          <a:prstGeom prst="rect">
            <a:avLst/>
          </a:prstGeom>
          <a:noFill/>
          <a:ln>
            <a:noFill/>
          </a:ln>
        </p:spPr>
        <p:txBody>
          <a:bodyPr spcFirstLastPara="1" wrap="square" lIns="91425" tIns="45700" rIns="91425" bIns="45700" anchor="t" anchorCtr="0">
            <a:normAutofit fontScale="92500" lnSpcReduction="10000"/>
          </a:bodyPr>
          <a:lstStyle/>
          <a:p>
            <a:pPr marL="514350" lvl="0" indent="-514350" fontAlgn="base">
              <a:spcBef>
                <a:spcPct val="20000"/>
              </a:spcBef>
              <a:spcAft>
                <a:spcPct val="0"/>
              </a:spcAft>
              <a:buClrTx/>
              <a:buSzPct val="80000"/>
              <a:buFont typeface="+mj-lt"/>
              <a:buAutoNum type="arabicPeriod"/>
              <a:defRPr/>
            </a:pPr>
            <a:r>
              <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Bilaterální měnový kurz </a:t>
            </a:r>
            <a:r>
              <a:rPr lang="cs-CZ" altLang="cs-CZ" sz="20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dvojstranný měnový kurz:  poměr dvou měn (například CZK/GBP, EUR/USD). </a:t>
            </a:r>
          </a:p>
          <a:p>
            <a:pPr marL="342900" lvl="0" algn="just" fontAlgn="base">
              <a:spcBef>
                <a:spcPct val="20000"/>
              </a:spcBef>
              <a:spcAft>
                <a:spcPct val="0"/>
              </a:spcAft>
              <a:buClrTx/>
              <a:buSzPct val="80000"/>
              <a:buFont typeface="Arial" panose="020B0604020202020204" pitchFamily="34" charset="0"/>
              <a:buChar char="•"/>
              <a:defRPr/>
            </a:pPr>
            <a:r>
              <a:rPr lang="cs-CZ" altLang="cs-CZ" sz="20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Domácí měna – vývoj k ostatním měnám různý: dobré vědět, jak se domácí měna chovala v průměru vůči ostatním měnám za určité období. </a:t>
            </a:r>
          </a:p>
          <a:p>
            <a:pPr marL="514350" lvl="0" indent="-514350" algn="just" fontAlgn="base">
              <a:spcBef>
                <a:spcPct val="20000"/>
              </a:spcBef>
              <a:spcAft>
                <a:spcPct val="0"/>
              </a:spcAft>
              <a:buClrTx/>
              <a:buSzPct val="80000"/>
              <a:buFont typeface="+mj-lt"/>
              <a:buAutoNum type="arabicPeriod" startAt="2"/>
              <a:defRPr/>
            </a:pPr>
            <a:r>
              <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Efektivní (multilaterální) měnový kurz </a:t>
            </a:r>
            <a:r>
              <a:rPr lang="cs-CZ" altLang="cs-CZ" sz="20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udává hodnotu domácí měny (CZK) vůči určitému koši měn, často – hlavních obchodních partnerů.</a:t>
            </a:r>
          </a:p>
          <a:p>
            <a:pPr marL="342900" lvl="0" fontAlgn="base">
              <a:spcBef>
                <a:spcPct val="20000"/>
              </a:spcBef>
              <a:spcAft>
                <a:spcPct val="0"/>
              </a:spcAft>
              <a:buClrTx/>
              <a:buSzPct val="80000"/>
              <a:buFont typeface="Arial" panose="020B0604020202020204" pitchFamily="34" charset="0"/>
              <a:buChar char="•"/>
              <a:defRPr/>
            </a:pPr>
            <a:endParaRPr lang="cs-CZ" altLang="cs-CZ" sz="20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endParaRPr lang="cs-CZ" altLang="cs-CZ" sz="20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r>
              <a:rPr lang="cs-CZ" altLang="cs-CZ" sz="20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Obchodní transakce:</a:t>
            </a:r>
          </a:p>
          <a:p>
            <a:pPr lvl="0" indent="-457200" fontAlgn="base">
              <a:spcBef>
                <a:spcPct val="20000"/>
              </a:spcBef>
              <a:spcAft>
                <a:spcPct val="0"/>
              </a:spcAft>
              <a:buClrTx/>
              <a:buSzPct val="80000"/>
              <a:buFont typeface="+mj-lt"/>
              <a:buAutoNum type="arabicPeriod"/>
              <a:defRPr/>
            </a:pPr>
            <a:r>
              <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Spotový (okamžitý, promptní) kurz (S) </a:t>
            </a:r>
            <a:r>
              <a:rPr lang="cs-CZ" altLang="cs-CZ" sz="20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platný v daném čase na měnových trzích a vypořádání transakce proběhne ve stejném čase. </a:t>
            </a:r>
          </a:p>
          <a:p>
            <a:pPr lvl="0" indent="-457200" algn="just" fontAlgn="base">
              <a:spcBef>
                <a:spcPct val="20000"/>
              </a:spcBef>
              <a:spcAft>
                <a:spcPct val="0"/>
              </a:spcAft>
              <a:buClrTx/>
              <a:buSzPct val="80000"/>
              <a:buFont typeface="+mj-lt"/>
              <a:buAutoNum type="arabicPeriod"/>
              <a:defRPr/>
            </a:pPr>
            <a:r>
              <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Termínový kurz (forwardový) (F) </a:t>
            </a:r>
            <a:r>
              <a:rPr lang="cs-CZ" altLang="cs-CZ" sz="20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výše je stanovena v okamžiku uzavření transakce, ale vypořádání transakce v tomto kurzu proběhne až za určitou dobu v budoucnu. </a:t>
            </a:r>
          </a:p>
          <a:p>
            <a:pPr lvl="0" indent="-457200" algn="just" fontAlgn="base">
              <a:spcBef>
                <a:spcPct val="20000"/>
              </a:spcBef>
              <a:spcAft>
                <a:spcPct val="0"/>
              </a:spcAft>
              <a:buClrTx/>
              <a:buSzPct val="80000"/>
              <a:buFont typeface="Wingdings" panose="05000000000000000000" pitchFamily="2" charset="2"/>
              <a:buChar char="Ø"/>
              <a:defRPr/>
            </a:pPr>
            <a:r>
              <a:rPr lang="cs-CZ" altLang="cs-CZ" sz="20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Výši F – ovlivňují očekávané události: rozdíl mezi úrokovými sazbami v domácí a zahraniční ekonomice: domácí úroková sazba vyšší než zahraniční =&gt; lze očekávat oslabování domácí měny – termínové kurzy zahraničních měn vyjádřené v domácí měně vyšší než spotový kurz </a:t>
            </a:r>
          </a:p>
          <a:p>
            <a:pPr marL="342900" lvl="0" fontAlgn="base">
              <a:spcBef>
                <a:spcPct val="20000"/>
              </a:spcBef>
              <a:spcAft>
                <a:spcPct val="0"/>
              </a:spcAft>
              <a:buClrTx/>
              <a:buSzPct val="80000"/>
              <a:buFont typeface="Arial" panose="020B0604020202020204" pitchFamily="34" charset="0"/>
              <a:buChar char="•"/>
              <a:defRPr/>
            </a:pPr>
            <a:endParaRPr lang="cs-CZ" altLang="cs-CZ" sz="20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8/29</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
        <p:nvSpPr>
          <p:cNvPr id="3" name="Nadpis 1">
            <a:extLst>
              <a:ext uri="{FF2B5EF4-FFF2-40B4-BE49-F238E27FC236}">
                <a16:creationId xmlns:a16="http://schemas.microsoft.com/office/drawing/2014/main" id="{C6CD2679-BF92-7A11-7735-11130EF72AA4}"/>
              </a:ext>
            </a:extLst>
          </p:cNvPr>
          <p:cNvSpPr txBox="1">
            <a:spLocks/>
          </p:cNvSpPr>
          <p:nvPr/>
        </p:nvSpPr>
        <p:spPr>
          <a:xfrm>
            <a:off x="2423160" y="2875750"/>
            <a:ext cx="6556248" cy="724819"/>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1800"/>
              <a:buFont typeface="Calibri" panose="020F0502020204030204"/>
              <a:buNone/>
              <a:defRPr sz="4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marR="0" lvl="1" algn="l" rtl="0">
              <a:lnSpc>
                <a:spcPct val="100000"/>
              </a:lnSpc>
              <a:spcBef>
                <a:spcPts val="0"/>
              </a:spcBef>
              <a:spcAft>
                <a:spcPts val="0"/>
              </a:spcAft>
              <a:buClr>
                <a:srgbClr val="000000"/>
              </a:buClr>
              <a:buSzPts val="1400"/>
              <a:buFont typeface="Arial" panose="020B0604020202020204"/>
              <a:buNone/>
              <a:defRPr sz="18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SzPts val="1400"/>
              <a:buFont typeface="Arial" panose="020B0604020202020204"/>
              <a:buNone/>
              <a:defRPr sz="18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SzPts val="1400"/>
              <a:buFont typeface="Arial" panose="020B0604020202020204"/>
              <a:buNone/>
              <a:defRPr sz="18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SzPts val="1400"/>
              <a:buFont typeface="Arial" panose="020B0604020202020204"/>
              <a:buNone/>
              <a:defRPr sz="18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SzPts val="1400"/>
              <a:buFont typeface="Arial" panose="020B0604020202020204"/>
              <a:buNone/>
              <a:defRPr sz="18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SzPts val="1400"/>
              <a:buFont typeface="Arial" panose="020B0604020202020204"/>
              <a:buNone/>
              <a:defRPr sz="18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SzPts val="1400"/>
              <a:buFont typeface="Arial" panose="020B0604020202020204"/>
              <a:buNone/>
              <a:defRPr sz="18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SzPts val="1400"/>
              <a:buFont typeface="Arial" panose="020B0604020202020204"/>
              <a:buNone/>
              <a:defRPr sz="18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a:lstStyle>
          <a:p>
            <a:r>
              <a:rPr lang="cs-CZ" altLang="cs-CZ" sz="2800" b="1" dirty="0"/>
              <a:t>Spotový vs. termínový měnový kurz</a:t>
            </a:r>
            <a:endParaRPr lang="cs-CZ" sz="2800" b="1" dirty="0"/>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Determinace měnového kurzu </a:t>
            </a:r>
            <a:endParaRPr lang="cs-CZ" sz="3600" b="1" dirty="0"/>
          </a:p>
        </p:txBody>
      </p:sp>
      <p:sp>
        <p:nvSpPr>
          <p:cNvPr id="98" name="Google Shape;98;p14"/>
          <p:cNvSpPr txBox="1">
            <a:spLocks noGrp="1"/>
          </p:cNvSpPr>
          <p:nvPr>
            <p:ph type="body" idx="1"/>
          </p:nvPr>
        </p:nvSpPr>
        <p:spPr>
          <a:xfrm>
            <a:off x="212651" y="1315233"/>
            <a:ext cx="8644269" cy="4826775"/>
          </a:xfrm>
          <a:prstGeom prst="rect">
            <a:avLst/>
          </a:prstGeom>
          <a:noFill/>
          <a:ln>
            <a:noFill/>
          </a:ln>
        </p:spPr>
        <p:txBody>
          <a:bodyPr spcFirstLastPara="1" wrap="square" lIns="91425" tIns="45700" rIns="91425" bIns="45700" anchor="t" anchorCtr="0">
            <a:normAutofit fontScale="77500" lnSpcReduction="20000"/>
          </a:bodyPr>
          <a:lstStyle/>
          <a:p>
            <a:pPr marL="342900" lvl="0"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Obě ekonomiky chápou měnový kurz odlišně –&gt;  zdánlivý rozdíl měnového trhu oproti trhu zboží a služeb: na měnovém trhu jsou směňovány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peníze za peníze:</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peníze jedné země za peníze země jiné. </a:t>
            </a:r>
          </a:p>
          <a:p>
            <a:pPr lvl="0" indent="-457200" fontAlgn="base">
              <a:spcBef>
                <a:spcPct val="20000"/>
              </a:spcBef>
              <a:spcAft>
                <a:spcPct val="0"/>
              </a:spcAft>
              <a:buClrTx/>
              <a:buSzPct val="80000"/>
              <a:buFont typeface="Wingdings" panose="05000000000000000000" pitchFamily="2" charset="2"/>
              <a:buChar char="ü"/>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Nákup jedné měny = zároveň prodej měny druhé:</a:t>
            </a:r>
          </a:p>
          <a:p>
            <a:pPr marL="342900" lvl="0" algn="just"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 modelu dvou ekonomik = poptávka po EUR zároveň nabídkou CZK a poptávka po CZK je zároveň nabídkou EUR – obr.: V levé části – trh EUR a v pravé části jeho zrcadlový obraz – trh CZK:</a:t>
            </a:r>
          </a:p>
          <a:p>
            <a:pPr lvl="0" indent="-457200" fontAlgn="base">
              <a:spcBef>
                <a:spcPct val="20000"/>
              </a:spcBef>
              <a:spcAft>
                <a:spcPct val="0"/>
              </a:spcAft>
              <a:buClrTx/>
              <a:buSzPct val="80000"/>
              <a:buFont typeface="Wingdings" panose="05000000000000000000" pitchFamily="2" charset="2"/>
              <a:buChar char="ü"/>
              <a:defRPr/>
            </a:pP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Levý graf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vyjadřující trh EUR: </a:t>
            </a: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Na horizontální ose – množství EUR, na ose vertikální měnový kurz EUR (EEUR) – korunová cena eura (?CZK/EUR): </a:t>
            </a:r>
          </a:p>
          <a:p>
            <a:pPr marL="571500" lvl="0" indent="-571500" fontAlgn="base">
              <a:spcBef>
                <a:spcPct val="20000"/>
              </a:spcBef>
              <a:spcAft>
                <a:spcPct val="0"/>
              </a:spcAft>
              <a:buClrTx/>
              <a:buSzPct val="80000"/>
              <a:buFont typeface="+mj-lt"/>
              <a:buAutoNum type="romanUcPeriod"/>
              <a:defRPr/>
            </a:pP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Křivka poptávky po EUR (DEUR)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klesající charakter: když korunová cena eura roste, české subjekty poptávají méně EUR a naopak. </a:t>
            </a:r>
          </a:p>
          <a:p>
            <a:pPr lvl="0" indent="-457200"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Důvod: když je EUR dražší, české subjekty budou kupovat méně evropského zboží, neboť k zakoupení potřebného množství EUR bude zapotřebí více CZK. </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9/29</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systému Office">
  <a:themeElements>
    <a:clrScheme name="Kancelář">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4742</TotalTime>
  <Words>7652</Words>
  <Application>Microsoft Office PowerPoint</Application>
  <PresentationFormat>On-screen Show (4:3)</PresentationFormat>
  <Paragraphs>336</Paragraphs>
  <Slides>39</Slides>
  <Notes>38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39</vt:i4>
      </vt:variant>
    </vt:vector>
  </HeadingPairs>
  <TitlesOfParts>
    <vt:vector size="45" baseType="lpstr">
      <vt:lpstr>Arial</vt:lpstr>
      <vt:lpstr>Calibri</vt:lpstr>
      <vt:lpstr>Symbol</vt:lpstr>
      <vt:lpstr>Times New Roman</vt:lpstr>
      <vt:lpstr>Wingdings</vt:lpstr>
      <vt:lpstr>Office Theme</vt:lpstr>
      <vt:lpstr>Makroekonomie Měnový kurz, mezinárodní obchod  a směna XMAK</vt:lpstr>
      <vt:lpstr>Základní východiska</vt:lpstr>
      <vt:lpstr>Měnový kurz</vt:lpstr>
      <vt:lpstr>Měnový kurz</vt:lpstr>
      <vt:lpstr>Reálný měnový kurz (RER) </vt:lpstr>
      <vt:lpstr>Reálný měnový kurz (RER) </vt:lpstr>
      <vt:lpstr>Reálný měnový kurz (RER) </vt:lpstr>
      <vt:lpstr>Bilaterální vs. efektivní měnový kurz</vt:lpstr>
      <vt:lpstr>Determinace měnového kurzu </vt:lpstr>
      <vt:lpstr>Bilaterální vs. efektivní měnový kurz</vt:lpstr>
      <vt:lpstr>Devizový trh</vt:lpstr>
      <vt:lpstr>Faktory měnového kurzu  v krátkém období</vt:lpstr>
      <vt:lpstr>Faktory měnového kurzu v dlouhém období</vt:lpstr>
      <vt:lpstr>Faktory měnového kurzu v dlouhém období</vt:lpstr>
      <vt:lpstr>Faktory měnového kurzu v dlouhém období</vt:lpstr>
      <vt:lpstr>Režimy měnového kurzu</vt:lpstr>
      <vt:lpstr>Režimy měnového kurzu – výhody a nevýhody</vt:lpstr>
      <vt:lpstr>Mezinárodní obchod</vt:lpstr>
      <vt:lpstr>Mezinárodní obchod</vt:lpstr>
      <vt:lpstr>Teorie absolutních výhod</vt:lpstr>
      <vt:lpstr>Teorie absolutních výhod</vt:lpstr>
      <vt:lpstr>Teorie absolutních výhod</vt:lpstr>
      <vt:lpstr>Teorie absolutních výhod</vt:lpstr>
      <vt:lpstr>Teorie komparativních výhod</vt:lpstr>
      <vt:lpstr>Teorie komparativních výhod</vt:lpstr>
      <vt:lpstr>Teorie komparativních výhod</vt:lpstr>
      <vt:lpstr>Teorie komparativních výhod</vt:lpstr>
      <vt:lpstr>Teorie komparativních výhod</vt:lpstr>
      <vt:lpstr>Teorie komparativních výhod</vt:lpstr>
      <vt:lpstr>Teorie komparativních výhod</vt:lpstr>
      <vt:lpstr>Teorie komparativních výhod</vt:lpstr>
      <vt:lpstr>Teorie komparativních výhod</vt:lpstr>
      <vt:lpstr>Směnné relace (terms of trade) </vt:lpstr>
      <vt:lpstr>Směnné relace (terms of trade) </vt:lpstr>
      <vt:lpstr>Obchodní protekcionismus a jeho důsledky</vt:lpstr>
      <vt:lpstr>Obchodní protekcionismus a jeho důsledky</vt:lpstr>
      <vt:lpstr>Obchodní protekcionismus a jeho důsledky</vt:lpstr>
      <vt:lpstr>Mezinárodní měnové instituce</vt:lpstr>
      <vt:lpstr>DĚKUJI ZA POZORNOST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Strategická analýza XSAN</dc:title>
  <dc:creator>Škrabal Jaroslav</dc:creator>
  <cp:lastModifiedBy>Drastichová Magdaléna</cp:lastModifiedBy>
  <cp:revision>104</cp:revision>
  <dcterms:created xsi:type="dcterms:W3CDTF">2024-03-29T21:33:04Z</dcterms:created>
  <dcterms:modified xsi:type="dcterms:W3CDTF">2024-05-06T20:59:26Z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8B233455AC7D4D52B8F7E0F45B6CF0E1_13</vt:lpwstr>
  </property>
  <property fmtid="{D5CDD505-2E9C-101B-9397-08002B2CF9AE}" pid="3" name="KSOProductBuildVer">
    <vt:lpwstr>1033-12.2.0.13489</vt:lpwstr>
  </property>
</Properties>
</file>