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80"/>
  </p:notesMasterIdLst>
  <p:sldIdLst>
    <p:sldId id="256" r:id="rId2"/>
    <p:sldId id="257" r:id="rId3"/>
    <p:sldId id="362" r:id="rId4"/>
    <p:sldId id="363" r:id="rId5"/>
    <p:sldId id="364" r:id="rId6"/>
    <p:sldId id="433" r:id="rId7"/>
    <p:sldId id="434" r:id="rId8"/>
    <p:sldId id="435" r:id="rId9"/>
    <p:sldId id="436" r:id="rId10"/>
    <p:sldId id="366" r:id="rId11"/>
    <p:sldId id="309" r:id="rId12"/>
    <p:sldId id="365" r:id="rId13"/>
    <p:sldId id="286" r:id="rId14"/>
    <p:sldId id="367" r:id="rId15"/>
    <p:sldId id="300" r:id="rId16"/>
    <p:sldId id="432" r:id="rId17"/>
    <p:sldId id="368" r:id="rId18"/>
    <p:sldId id="369" r:id="rId19"/>
    <p:sldId id="370" r:id="rId20"/>
    <p:sldId id="291" r:id="rId21"/>
    <p:sldId id="292" r:id="rId22"/>
    <p:sldId id="293" r:id="rId23"/>
    <p:sldId id="313" r:id="rId24"/>
    <p:sldId id="438" r:id="rId25"/>
    <p:sldId id="437" r:id="rId26"/>
    <p:sldId id="439" r:id="rId27"/>
    <p:sldId id="412" r:id="rId28"/>
    <p:sldId id="415" r:id="rId29"/>
    <p:sldId id="372" r:id="rId30"/>
    <p:sldId id="373" r:id="rId31"/>
    <p:sldId id="311" r:id="rId32"/>
    <p:sldId id="440" r:id="rId33"/>
    <p:sldId id="441" r:id="rId34"/>
    <p:sldId id="442" r:id="rId35"/>
    <p:sldId id="289" r:id="rId36"/>
    <p:sldId id="290" r:id="rId37"/>
    <p:sldId id="317" r:id="rId38"/>
    <p:sldId id="443" r:id="rId39"/>
    <p:sldId id="444" r:id="rId40"/>
    <p:sldId id="318" r:id="rId41"/>
    <p:sldId id="319" r:id="rId42"/>
    <p:sldId id="371" r:id="rId43"/>
    <p:sldId id="414" r:id="rId44"/>
    <p:sldId id="413" r:id="rId45"/>
    <p:sldId id="416" r:id="rId46"/>
    <p:sldId id="417" r:id="rId47"/>
    <p:sldId id="445" r:id="rId48"/>
    <p:sldId id="418" r:id="rId49"/>
    <p:sldId id="448" r:id="rId50"/>
    <p:sldId id="446" r:id="rId51"/>
    <p:sldId id="447" r:id="rId52"/>
    <p:sldId id="419" r:id="rId53"/>
    <p:sldId id="449" r:id="rId54"/>
    <p:sldId id="450" r:id="rId55"/>
    <p:sldId id="452" r:id="rId56"/>
    <p:sldId id="421" r:id="rId57"/>
    <p:sldId id="427" r:id="rId58"/>
    <p:sldId id="428" r:id="rId59"/>
    <p:sldId id="429" r:id="rId60"/>
    <p:sldId id="453" r:id="rId61"/>
    <p:sldId id="430" r:id="rId62"/>
    <p:sldId id="431" r:id="rId63"/>
    <p:sldId id="454" r:id="rId64"/>
    <p:sldId id="455" r:id="rId65"/>
    <p:sldId id="422" r:id="rId66"/>
    <p:sldId id="456" r:id="rId67"/>
    <p:sldId id="457" r:id="rId68"/>
    <p:sldId id="423" r:id="rId69"/>
    <p:sldId id="420" r:id="rId70"/>
    <p:sldId id="424" r:id="rId71"/>
    <p:sldId id="426" r:id="rId72"/>
    <p:sldId id="376" r:id="rId73"/>
    <p:sldId id="425" r:id="rId74"/>
    <p:sldId id="458" r:id="rId75"/>
    <p:sldId id="459" r:id="rId76"/>
    <p:sldId id="460" r:id="rId77"/>
    <p:sldId id="383" r:id="rId78"/>
    <p:sldId id="361" r:id="rId7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801" autoAdjust="0"/>
  </p:normalViewPr>
  <p:slideViewPr>
    <p:cSldViewPr snapToGrid="0" showGuides="1">
      <p:cViewPr varScale="1">
        <p:scale>
          <a:sx n="74" d="100"/>
          <a:sy n="74" d="100"/>
        </p:scale>
        <p:origin x="1642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ance.cz/uvery-a-pujcky/" TargetMode="External"/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ance.cz/ucty-a-sporeni/seznamy-a-adresare/" TargetMode="External"/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finance.cz/makrodata-eu/inflace/statistiky/mira-inflace-cpi/" TargetMode="External"/><Relationship Id="rId4" Type="http://schemas.openxmlformats.org/officeDocument/2006/relationships/hyperlink" Target="http://www.finance.cz/makrodata-eu/kurzovni-listky/cnb/" TargetMode="Externa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ance.cz/ucty-a-sporeni/seznamy-a-adresare/" TargetMode="External"/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finance.cz/makrodata-eu/inflace/statistiky/mira-inflace-cpi/" TargetMode="External"/><Relationship Id="rId4" Type="http://schemas.openxmlformats.org/officeDocument/2006/relationships/hyperlink" Target="http://www.finance.cz/makrodata-eu/kurzovni-listky/cnb/" TargetMode="Externa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1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Chování ekonomických subjektů a náklady držby peněz – hotovost + běžný účet jsou velmi likvidní, ale nenesou vysoký úrok a vznikají tak náklady obětované příležitosti v podobě ušlého zisku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1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Důležitý je proto vývoj úrokové míry jakožto zásadního faktoru změny poptávaného množství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1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 spekulační části poptávky hraje roli očekávání změn úrokové míry (při nízké roste)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Předchůdkyne</a:t>
            </a:r>
            <a:r>
              <a:rPr lang="cs-CZ" dirty="0"/>
              <a:t> důležitých makroekonomických teorii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17</a:t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547780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1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Čím nižší jsou rezervy, tím více je poskytnutých úvěrů a tím více je peněz v oběhu</a:t>
            </a:r>
          </a:p>
          <a:p>
            <a:pPr eaLnBrk="1" hangingPunct="1"/>
            <a:r>
              <a:rPr lang="cs-CZ" altLang="cs-CZ" sz="1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Nejdříve platili obchodníci zlatníkům poplatky za uschování peněz, časem se ale ukázalo, že je to velmi výnosný byznys=&gt;přestali je vybírat a začali lákat vkladatele tím, že jim dokonce nabídli odměnu za poskytnutí vkladu</a:t>
            </a:r>
          </a:p>
          <a:p>
            <a:pPr eaLnBrk="1" hangingPunct="1"/>
            <a:r>
              <a:rPr lang="cs-CZ" altLang="cs-CZ" sz="1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Samozřejmě, poplatek za poskytnutí úvěru je vyšší než za poskytnutí vkladu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21</a:t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276197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Centrální banka stanovila PMR ve výši … %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23</a:t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799184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Centrální banka stanovila PMR ve výši … %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24</a:t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004388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Centrální banka stanovila PMR ve výši … %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25</a:t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029251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Centrální banka stanovila PMR ve výši … %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26</a:t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190934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https://www.cnb.cz/cs/menova-politika/</a:t>
            </a:r>
            <a:endParaRPr lang="cs-CZ" dirty="0"/>
          </a:p>
          <a:p>
            <a:r>
              <a:rPr lang="en-GB" dirty="0" err="1"/>
              <a:t>Česká</a:t>
            </a:r>
            <a:r>
              <a:rPr lang="en-GB" dirty="0"/>
              <a:t> </a:t>
            </a:r>
            <a:r>
              <a:rPr lang="en-GB" dirty="0" err="1"/>
              <a:t>národní</a:t>
            </a:r>
            <a:r>
              <a:rPr lang="en-GB" dirty="0"/>
              <a:t> </a:t>
            </a:r>
            <a:r>
              <a:rPr lang="en-GB" dirty="0" err="1"/>
              <a:t>banka</a:t>
            </a:r>
            <a:r>
              <a:rPr lang="en-GB" dirty="0"/>
              <a:t> </a:t>
            </a:r>
            <a:r>
              <a:rPr lang="en-GB" dirty="0" err="1"/>
              <a:t>dohlíží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to, aby </a:t>
            </a:r>
            <a:r>
              <a:rPr lang="en-GB" dirty="0" err="1"/>
              <a:t>inflace</a:t>
            </a:r>
            <a:r>
              <a:rPr lang="en-GB" dirty="0"/>
              <a:t> </a:t>
            </a:r>
            <a:r>
              <a:rPr lang="en-GB" dirty="0" err="1"/>
              <a:t>byla</a:t>
            </a:r>
            <a:r>
              <a:rPr lang="en-GB" dirty="0"/>
              <a:t> </a:t>
            </a:r>
            <a:r>
              <a:rPr lang="en-GB" dirty="0" err="1"/>
              <a:t>nízká</a:t>
            </a:r>
            <a:r>
              <a:rPr lang="en-GB" dirty="0"/>
              <a:t>, </a:t>
            </a:r>
            <a:r>
              <a:rPr lang="en-GB" dirty="0" err="1"/>
              <a:t>stabilní</a:t>
            </a:r>
            <a:r>
              <a:rPr lang="en-GB" dirty="0"/>
              <a:t>, a </a:t>
            </a:r>
            <a:r>
              <a:rPr lang="en-GB" dirty="0" err="1"/>
              <a:t>tím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 </a:t>
            </a:r>
            <a:r>
              <a:rPr lang="en-GB" dirty="0" err="1"/>
              <a:t>předvídatelná</a:t>
            </a:r>
            <a:r>
              <a:rPr lang="en-GB" dirty="0"/>
              <a:t>. </a:t>
            </a:r>
            <a:r>
              <a:rPr lang="en-GB" dirty="0" err="1"/>
              <a:t>Svého</a:t>
            </a:r>
            <a:r>
              <a:rPr lang="en-GB" dirty="0"/>
              <a:t> </a:t>
            </a:r>
            <a:r>
              <a:rPr lang="en-GB" dirty="0" err="1"/>
              <a:t>inflačního</a:t>
            </a:r>
            <a:r>
              <a:rPr lang="en-GB" dirty="0"/>
              <a:t> </a:t>
            </a:r>
            <a:r>
              <a:rPr lang="en-GB" dirty="0" err="1"/>
              <a:t>cíle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 </a:t>
            </a:r>
            <a:r>
              <a:rPr lang="en-GB" dirty="0" err="1"/>
              <a:t>výši</a:t>
            </a:r>
            <a:r>
              <a:rPr lang="en-GB" dirty="0"/>
              <a:t> 2 % ČNB </a:t>
            </a:r>
            <a:r>
              <a:rPr lang="en-GB" dirty="0" err="1"/>
              <a:t>dosahuje</a:t>
            </a:r>
            <a:r>
              <a:rPr lang="en-GB" dirty="0"/>
              <a:t> </a:t>
            </a:r>
            <a:r>
              <a:rPr lang="en-GB" dirty="0" err="1"/>
              <a:t>pomocí</a:t>
            </a:r>
            <a:r>
              <a:rPr lang="en-GB" dirty="0"/>
              <a:t> </a:t>
            </a:r>
            <a:r>
              <a:rPr lang="en-GB" dirty="0" err="1"/>
              <a:t>nastavení</a:t>
            </a:r>
            <a:r>
              <a:rPr lang="en-GB" dirty="0"/>
              <a:t> </a:t>
            </a:r>
            <a:r>
              <a:rPr lang="en-GB" dirty="0" err="1"/>
              <a:t>úrokových</a:t>
            </a:r>
            <a:r>
              <a:rPr lang="en-GB" dirty="0"/>
              <a:t> </a:t>
            </a:r>
            <a:r>
              <a:rPr lang="en-GB" dirty="0" err="1"/>
              <a:t>sazeb</a:t>
            </a:r>
            <a:r>
              <a:rPr lang="en-GB" dirty="0"/>
              <a:t> a </a:t>
            </a:r>
            <a:r>
              <a:rPr lang="en-GB" dirty="0" err="1"/>
              <a:t>dalších</a:t>
            </a:r>
            <a:r>
              <a:rPr lang="en-GB" dirty="0"/>
              <a:t> </a:t>
            </a:r>
            <a:r>
              <a:rPr lang="en-GB" dirty="0" err="1"/>
              <a:t>měnověpolitických</a:t>
            </a:r>
            <a:r>
              <a:rPr lang="en-GB" dirty="0"/>
              <a:t> </a:t>
            </a:r>
            <a:r>
              <a:rPr lang="en-GB" dirty="0" err="1"/>
              <a:t>nástrojů</a:t>
            </a:r>
            <a:r>
              <a:rPr lang="en-GB" dirty="0"/>
              <a:t>. </a:t>
            </a:r>
            <a:r>
              <a:rPr lang="en-GB" dirty="0" err="1"/>
              <a:t>Bankovní</a:t>
            </a:r>
            <a:r>
              <a:rPr lang="en-GB" dirty="0"/>
              <a:t> </a:t>
            </a:r>
            <a:r>
              <a:rPr lang="en-GB" dirty="0" err="1"/>
              <a:t>rada</a:t>
            </a:r>
            <a:r>
              <a:rPr lang="en-GB" dirty="0"/>
              <a:t> </a:t>
            </a:r>
            <a:r>
              <a:rPr lang="en-GB" dirty="0" err="1"/>
              <a:t>přitom</a:t>
            </a:r>
            <a:r>
              <a:rPr lang="en-GB" dirty="0"/>
              <a:t> </a:t>
            </a:r>
            <a:r>
              <a:rPr lang="en-GB" dirty="0" err="1"/>
              <a:t>rozhoduje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 </a:t>
            </a:r>
            <a:r>
              <a:rPr lang="en-GB" dirty="0" err="1"/>
              <a:t>základě</a:t>
            </a:r>
            <a:r>
              <a:rPr lang="en-GB" dirty="0"/>
              <a:t> </a:t>
            </a:r>
            <a:r>
              <a:rPr lang="en-GB" dirty="0" err="1"/>
              <a:t>makroekonomické</a:t>
            </a:r>
            <a:r>
              <a:rPr lang="en-GB" dirty="0"/>
              <a:t> </a:t>
            </a:r>
            <a:r>
              <a:rPr lang="en-GB" dirty="0" err="1"/>
              <a:t>prognózy</a:t>
            </a:r>
            <a:r>
              <a:rPr lang="en-GB" dirty="0"/>
              <a:t> a </a:t>
            </a:r>
            <a:r>
              <a:rPr lang="en-GB" dirty="0" err="1"/>
              <a:t>vyhodnocení</a:t>
            </a:r>
            <a:r>
              <a:rPr lang="en-GB" dirty="0"/>
              <a:t> </a:t>
            </a:r>
            <a:r>
              <a:rPr lang="en-GB" dirty="0" err="1"/>
              <a:t>jejích</a:t>
            </a:r>
            <a:r>
              <a:rPr lang="en-GB" dirty="0"/>
              <a:t> </a:t>
            </a:r>
            <a:r>
              <a:rPr lang="en-GB" dirty="0" err="1"/>
              <a:t>rizik</a:t>
            </a:r>
            <a:r>
              <a:rPr lang="en-GB" dirty="0"/>
              <a:t> a </a:t>
            </a:r>
            <a:r>
              <a:rPr lang="en-GB" dirty="0" err="1"/>
              <a:t>nejistot</a:t>
            </a:r>
            <a:r>
              <a:rPr lang="en-GB" dirty="0"/>
              <a:t>.</a:t>
            </a:r>
            <a:endParaRPr lang="cs-CZ" dirty="0"/>
          </a:p>
          <a:p>
            <a:endParaRPr lang="cs-CZ" dirty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12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</a:t>
            </a:r>
            <a:r>
              <a:rPr kumimoji="0" lang="cs-CZ" alt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rčuje</a:t>
            </a: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měnovou politiku, vydává bankovky a mince, řídí a dohlíží na peněžní oběh, platební styk a zúčtování bank.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Vykonává dohled nad bankovním sektorem, kapitálovým trhem, pojišťovnictvím, penzijním připojištěním, družstevními záložnami, institucemi elektronických peněz a směnárnami.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Jako ústřední banka poskytuje ČNB bankovní služby státu a veřejnému sektoru.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Vede účty organizacím a osobám napojeným na státní rozpočet. </a:t>
            </a:r>
          </a:p>
          <a:p>
            <a:pPr marL="800100" lvl="1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 základě dohody s Ministerstvem financí provádí v souladu s rozpočtovými pravidly operace spojené s emisemi státních dluhopisů a investicemi na finančních trzích.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27</a:t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165092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https://www.cnb.cz/cs/menova-politika/</a:t>
            </a:r>
            <a:endParaRPr lang="cs-CZ" dirty="0"/>
          </a:p>
          <a:p>
            <a:endParaRPr lang="cs-CZ" dirty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Personální nezávislost </a:t>
            </a: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 Sedmičlennou bankovní radu ČNB jmenuje a odvolává prezident republiky bez asistence vlády.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Institucionální nezávislost </a:t>
            </a: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 bankovní rada ČNB při plnění svých zákonem stanovených cílů a výkonu svých dalších činností nesmí přijímat ani vyžadovat pokyny od prezidenta, parlamentu, vlády či jakýchkoli jiných subjektů.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Funkční nezávislost </a:t>
            </a: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 autonomie ČNB při formulování inflačních cílů a nástrojů k jejich dosažení.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Finanční nezávislost </a:t>
            </a: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 zákaz přímého financování veřejného sektoru a jím řízených subjektů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29</a:t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10074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tabLst/>
              <a:defRPr/>
            </a:pPr>
            <a:r>
              <a:rPr lang="cs-CZ" altLang="cs-CZ" sz="1200" b="1" dirty="0">
                <a:ea typeface="Consolas" panose="020B0609020204030204" pitchFamily="49" charset="0"/>
                <a:cs typeface="Consolas" panose="020B0609020204030204" pitchFamily="49" charset="0"/>
              </a:rPr>
              <a:t>Měnová (peněžní) báze </a:t>
            </a:r>
            <a:r>
              <a:rPr lang="cs-CZ" altLang="cs-CZ" sz="1200" dirty="0">
                <a:ea typeface="Consolas" panose="020B0609020204030204" pitchFamily="49" charset="0"/>
                <a:cs typeface="Consolas" panose="020B0609020204030204" pitchFamily="49" charset="0"/>
              </a:rPr>
              <a:t>= oběživo + bankovní rezervy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31</a:t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611453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tabLst/>
              <a:defRPr/>
            </a:pPr>
            <a:r>
              <a:rPr lang="cs-CZ" altLang="cs-CZ" sz="1200" b="1" dirty="0">
                <a:ea typeface="Consolas" panose="020B0609020204030204" pitchFamily="49" charset="0"/>
                <a:cs typeface="Consolas" panose="020B0609020204030204" pitchFamily="49" charset="0"/>
              </a:rPr>
              <a:t>Měnová (peněžní) báze </a:t>
            </a:r>
            <a:r>
              <a:rPr lang="cs-CZ" altLang="cs-CZ" sz="1200" dirty="0">
                <a:ea typeface="Consolas" panose="020B0609020204030204" pitchFamily="49" charset="0"/>
                <a:cs typeface="Consolas" panose="020B0609020204030204" pitchFamily="49" charset="0"/>
              </a:rPr>
              <a:t>= oběživo + bankovní rezervy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altLang="cs-CZ" sz="1200" b="1" dirty="0">
                <a:ea typeface="Consolas" panose="020B0609020204030204" pitchFamily="49" charset="0"/>
                <a:cs typeface="Consolas" panose="020B0609020204030204" pitchFamily="49" charset="0"/>
              </a:rPr>
              <a:t>Peněžní zásoba </a:t>
            </a:r>
            <a:r>
              <a:rPr lang="cs-CZ" altLang="cs-CZ" sz="1200" dirty="0">
                <a:ea typeface="Consolas" panose="020B0609020204030204" pitchFamily="49" charset="0"/>
                <a:cs typeface="Consolas" panose="020B0609020204030204" pitchFamily="49" charset="0"/>
              </a:rPr>
              <a:t>= oběživo + vklady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altLang="cs-CZ" sz="1200" dirty="0">
                <a:ea typeface="Consolas" panose="020B0609020204030204" pitchFamily="49" charset="0"/>
                <a:cs typeface="Consolas" panose="020B0609020204030204" pitchFamily="49" charset="0"/>
              </a:rPr>
              <a:t>Na měnové bázi na základě multiplikačního efektu tvorby vkladů vzniká tzv. peněžní zásoba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altLang="cs-CZ" sz="1200" dirty="0">
                <a:ea typeface="Consolas" panose="020B0609020204030204" pitchFamily="49" charset="0"/>
                <a:cs typeface="Consolas" panose="020B0609020204030204" pitchFamily="49" charset="0"/>
              </a:rPr>
              <a:t>Peněžní multiplikátor udává, jak velký přírůstek peněžní zásoby bude vyvolán určitým přírůstkem měnové báze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altLang="cs-CZ" sz="1200" dirty="0">
                <a:ea typeface="Consolas" panose="020B0609020204030204" pitchFamily="49" charset="0"/>
                <a:cs typeface="Consolas" panose="020B0609020204030204" pitchFamily="49" charset="0"/>
              </a:rPr>
              <a:t>Peněžní multiplikátor bude tím větší, čím menší je míra bankovních rezerv a čím menší podíl peněz drží lidé jako oběživo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32</a:t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640899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Hlavním úkolem ČNB je pečovat o cenovou stabilitu</a:t>
            </a:r>
          </a:p>
          <a:p>
            <a:pPr marL="800100" lvl="1" fontAlgn="base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Podle Ústavy ČR a v souladu s primárním právem EU je hlavním cílem ČNB pečovat o cenovou stabilitu, což je zakotveno také v zákoně o České národní bance. </a:t>
            </a:r>
          </a:p>
          <a:p>
            <a:pPr marL="800100" lvl="1" fontAlgn="base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Cenovou stabilitou se přitom rozumí nikoliv nulová, ale mírně kladná a stabilní inflace, která je při zdravém fungování ekonomiky přirozená.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Měnová politika směřuje inflaci ke 2 %</a:t>
            </a:r>
          </a:p>
          <a:p>
            <a:pPr marL="800100" lvl="1" fontAlgn="base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Při dosahování cenové stability používá ČNB režim cílování inflace, který se opírá o veřejně vyhlášený inflační cíl ve výši 2 % a otevřenou komunikaci centrální banky. </a:t>
            </a:r>
          </a:p>
          <a:p>
            <a:pPr marL="800100" lvl="1" fontAlgn="base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Hlavním nástrojem měnové politiky jsou úrokové sazby, jejichž nastavení se promítá do tržních sazeb a následně ovlivňuje vývoj ekonomiky a inflace.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 úrokových sazbách rozhoduje bankovní rada 8x ročně</a:t>
            </a:r>
          </a:p>
          <a:p>
            <a:pPr marL="800100" lvl="1" fontAlgn="base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Bankovní rada se k měnovým otázkám schází zpravidla osmkrát ročně. </a:t>
            </a:r>
          </a:p>
          <a:p>
            <a:pPr marL="800100" lvl="1" fontAlgn="base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Výsledkem každého jednání je rozhodnutí o tom, zda sazby zůstanou až do příštího jednání na stávající úrovni nebo se změní. </a:t>
            </a:r>
          </a:p>
          <a:p>
            <a:pPr marL="800100" lvl="1" fontAlgn="base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Rozhodnutí bankovní rady učiněné dnes nejvíce ovlivní inflaci za 12 až 18 měsíců, a proto je při rozhodování o sazbách důležitá makroekonomická prognóza. </a:t>
            </a:r>
          </a:p>
          <a:p>
            <a:pPr marL="800100" lvl="1" fontAlgn="base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Ta popisuje budoucí vývoj, jak ho vidí ekonomové ze sekce měnové. </a:t>
            </a:r>
          </a:p>
          <a:p>
            <a:pPr marL="800100" lvl="1" fontAlgn="base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 </a:t>
            </a:r>
            <a:r>
              <a:rPr lang="cs-CZ" altLang="cs-CZ" sz="2400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měnověpolitickém</a:t>
            </a: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jednání členové bankovní rady diskutují aktuální prognózu a hodnotí její rizika a nejistoty.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43</a:t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865814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err="1"/>
              <a:t>Přímé</a:t>
            </a:r>
            <a:r>
              <a:rPr lang="en-GB" b="1" dirty="0"/>
              <a:t> </a:t>
            </a:r>
            <a:r>
              <a:rPr lang="en-GB" b="1" dirty="0" err="1"/>
              <a:t>nástroje</a:t>
            </a:r>
            <a:r>
              <a:rPr lang="en-GB" b="1" dirty="0"/>
              <a:t> </a:t>
            </a:r>
            <a:r>
              <a:rPr lang="en-GB" b="1" dirty="0" err="1"/>
              <a:t>monetární</a:t>
            </a:r>
            <a:r>
              <a:rPr lang="en-GB" b="1" dirty="0"/>
              <a:t> </a:t>
            </a:r>
            <a:r>
              <a:rPr lang="en-GB" b="1" dirty="0" err="1"/>
              <a:t>politiky</a:t>
            </a:r>
            <a:endParaRPr lang="en-GB" b="1" dirty="0"/>
          </a:p>
          <a:p>
            <a:r>
              <a:rPr lang="en-GB" b="1" dirty="0" err="1"/>
              <a:t>Přímé</a:t>
            </a:r>
            <a:r>
              <a:rPr lang="en-GB" dirty="0"/>
              <a:t>, resp. </a:t>
            </a:r>
            <a:r>
              <a:rPr lang="en-GB" b="1" dirty="0" err="1"/>
              <a:t>direktivní</a:t>
            </a:r>
            <a:r>
              <a:rPr lang="en-GB" b="1" dirty="0"/>
              <a:t> </a:t>
            </a:r>
            <a:r>
              <a:rPr lang="en-GB" b="1" dirty="0" err="1"/>
              <a:t>nástroje</a:t>
            </a:r>
            <a:r>
              <a:rPr lang="en-GB" dirty="0"/>
              <a:t>,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vyspělých</a:t>
            </a:r>
            <a:r>
              <a:rPr lang="en-GB" dirty="0"/>
              <a:t> </a:t>
            </a:r>
            <a:r>
              <a:rPr lang="en-GB" dirty="0" err="1"/>
              <a:t>ekonomických</a:t>
            </a:r>
            <a:r>
              <a:rPr lang="en-GB" dirty="0"/>
              <a:t> </a:t>
            </a:r>
            <a:r>
              <a:rPr lang="en-GB" dirty="0" err="1"/>
              <a:t>systémech</a:t>
            </a:r>
            <a:r>
              <a:rPr lang="en-GB" dirty="0"/>
              <a:t> </a:t>
            </a:r>
            <a:r>
              <a:rPr lang="en-GB" b="1" dirty="0" err="1"/>
              <a:t>využívány</a:t>
            </a:r>
            <a:r>
              <a:rPr lang="en-GB" b="1" dirty="0"/>
              <a:t> </a:t>
            </a:r>
            <a:r>
              <a:rPr lang="en-GB" b="1" dirty="0" err="1"/>
              <a:t>velmi</a:t>
            </a:r>
            <a:r>
              <a:rPr lang="en-GB" b="1" dirty="0"/>
              <a:t> </a:t>
            </a:r>
            <a:r>
              <a:rPr lang="en-GB" b="1" dirty="0" err="1"/>
              <a:t>zřídka</a:t>
            </a:r>
            <a:r>
              <a:rPr lang="en-GB" dirty="0"/>
              <a:t> a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/>
              <a:t>použití</a:t>
            </a:r>
            <a:r>
              <a:rPr lang="en-GB" dirty="0"/>
              <a:t> </a:t>
            </a:r>
            <a:r>
              <a:rPr lang="en-GB" dirty="0" err="1"/>
              <a:t>svědčí</a:t>
            </a:r>
            <a:r>
              <a:rPr lang="en-GB" dirty="0"/>
              <a:t> o </a:t>
            </a:r>
            <a:r>
              <a:rPr lang="en-GB" dirty="0" err="1"/>
              <a:t>selhání</a:t>
            </a:r>
            <a:r>
              <a:rPr lang="en-GB" dirty="0"/>
              <a:t> </a:t>
            </a:r>
            <a:r>
              <a:rPr lang="en-GB" dirty="0" err="1"/>
              <a:t>nástrojů</a:t>
            </a:r>
            <a:r>
              <a:rPr lang="en-GB" dirty="0"/>
              <a:t> </a:t>
            </a:r>
            <a:r>
              <a:rPr lang="en-GB" dirty="0" err="1"/>
              <a:t>nepřímých</a:t>
            </a:r>
            <a:r>
              <a:rPr lang="en-GB" dirty="0"/>
              <a:t>. </a:t>
            </a:r>
            <a:r>
              <a:rPr lang="en-GB" dirty="0" err="1"/>
              <a:t>Jedná</a:t>
            </a:r>
            <a:r>
              <a:rPr lang="en-GB" dirty="0"/>
              <a:t> se </a:t>
            </a:r>
            <a:r>
              <a:rPr lang="en-GB" dirty="0" err="1"/>
              <a:t>většinou</a:t>
            </a:r>
            <a:r>
              <a:rPr lang="en-GB" dirty="0"/>
              <a:t> o </a:t>
            </a:r>
            <a:r>
              <a:rPr lang="en-GB" dirty="0" err="1"/>
              <a:t>tyto</a:t>
            </a:r>
            <a:r>
              <a:rPr lang="en-GB" dirty="0"/>
              <a:t> </a:t>
            </a:r>
            <a:r>
              <a:rPr lang="en-GB" dirty="0" err="1"/>
              <a:t>nástroje</a:t>
            </a:r>
            <a:r>
              <a:rPr lang="en-GB" dirty="0"/>
              <a:t>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Pravidla</a:t>
            </a:r>
            <a:r>
              <a:rPr lang="en-GB" b="1" dirty="0"/>
              <a:t> </a:t>
            </a:r>
            <a:r>
              <a:rPr lang="en-GB" b="1" dirty="0" err="1"/>
              <a:t>likvidity</a:t>
            </a:r>
            <a:r>
              <a:rPr lang="en-GB" dirty="0"/>
              <a:t> -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určována</a:t>
            </a:r>
            <a:r>
              <a:rPr lang="en-GB" dirty="0"/>
              <a:t> </a:t>
            </a:r>
            <a:r>
              <a:rPr lang="en-GB" dirty="0" err="1"/>
              <a:t>buď</a:t>
            </a:r>
            <a:r>
              <a:rPr lang="en-GB" dirty="0"/>
              <a:t> </a:t>
            </a:r>
            <a:r>
              <a:rPr lang="en-GB" dirty="0" err="1"/>
              <a:t>stanovením</a:t>
            </a:r>
            <a:r>
              <a:rPr lang="en-GB" dirty="0"/>
              <a:t> </a:t>
            </a:r>
            <a:r>
              <a:rPr lang="en-GB" dirty="0" err="1"/>
              <a:t>závazné</a:t>
            </a:r>
            <a:r>
              <a:rPr lang="en-GB" dirty="0"/>
              <a:t> </a:t>
            </a:r>
            <a:r>
              <a:rPr lang="en-GB" dirty="0" err="1"/>
              <a:t>struktury</a:t>
            </a:r>
            <a:r>
              <a:rPr lang="en-GB" dirty="0"/>
              <a:t> </a:t>
            </a:r>
            <a:r>
              <a:rPr lang="en-GB" dirty="0" err="1"/>
              <a:t>aktiv</a:t>
            </a:r>
            <a:r>
              <a:rPr lang="en-GB" dirty="0"/>
              <a:t> a </a:t>
            </a:r>
            <a:r>
              <a:rPr lang="en-GB" dirty="0" err="1"/>
              <a:t>pasiv</a:t>
            </a:r>
            <a:r>
              <a:rPr lang="en-GB" dirty="0"/>
              <a:t> </a:t>
            </a:r>
            <a:r>
              <a:rPr lang="en-GB" dirty="0" err="1"/>
              <a:t>obchodních</a:t>
            </a:r>
            <a:r>
              <a:rPr lang="en-GB" dirty="0"/>
              <a:t> bank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formou</a:t>
            </a:r>
            <a:r>
              <a:rPr lang="en-GB" dirty="0"/>
              <a:t> </a:t>
            </a:r>
            <a:r>
              <a:rPr lang="en-GB" dirty="0" err="1"/>
              <a:t>některých</a:t>
            </a:r>
            <a:r>
              <a:rPr lang="en-GB" dirty="0"/>
              <a:t> </a:t>
            </a:r>
            <a:r>
              <a:rPr lang="en-GB" dirty="0" err="1"/>
              <a:t>vzájemných</a:t>
            </a:r>
            <a:r>
              <a:rPr lang="en-GB" dirty="0"/>
              <a:t> </a:t>
            </a:r>
            <a:r>
              <a:rPr lang="en-GB" dirty="0" err="1"/>
              <a:t>vazeb</a:t>
            </a:r>
            <a:r>
              <a:rPr lang="en-GB" dirty="0"/>
              <a:t> </a:t>
            </a:r>
            <a:r>
              <a:rPr lang="en-GB" dirty="0" err="1"/>
              <a:t>mezi</a:t>
            </a:r>
            <a:r>
              <a:rPr lang="en-GB" dirty="0"/>
              <a:t> </a:t>
            </a:r>
            <a:r>
              <a:rPr lang="en-GB" dirty="0" err="1"/>
              <a:t>nimi</a:t>
            </a:r>
            <a:r>
              <a:rPr lang="en-GB" dirty="0"/>
              <a:t>. </a:t>
            </a:r>
            <a:r>
              <a:rPr lang="en-GB" dirty="0" err="1"/>
              <a:t>Slouží</a:t>
            </a:r>
            <a:r>
              <a:rPr lang="en-GB" dirty="0"/>
              <a:t> k </a:t>
            </a:r>
            <a:r>
              <a:rPr lang="en-GB" dirty="0" err="1"/>
              <a:t>zajištění</a:t>
            </a:r>
            <a:r>
              <a:rPr lang="en-GB" dirty="0"/>
              <a:t> </a:t>
            </a:r>
            <a:r>
              <a:rPr lang="en-GB" dirty="0" err="1"/>
              <a:t>likvidity</a:t>
            </a:r>
            <a:r>
              <a:rPr lang="en-GB" dirty="0"/>
              <a:t> </a:t>
            </a:r>
            <a:r>
              <a:rPr lang="en-GB" dirty="0" err="1"/>
              <a:t>obchodních</a:t>
            </a:r>
            <a:r>
              <a:rPr lang="en-GB" dirty="0"/>
              <a:t> bank.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Úvěrové</a:t>
            </a:r>
            <a:r>
              <a:rPr lang="en-GB" b="1" dirty="0"/>
              <a:t> </a:t>
            </a:r>
            <a:r>
              <a:rPr lang="en-GB" b="1" dirty="0" err="1"/>
              <a:t>kontingenty</a:t>
            </a:r>
            <a:r>
              <a:rPr lang="en-GB" dirty="0"/>
              <a:t> - </a:t>
            </a:r>
            <a:r>
              <a:rPr lang="en-GB" dirty="0" err="1"/>
              <a:t>spočívají</a:t>
            </a:r>
            <a:r>
              <a:rPr lang="en-GB" dirty="0"/>
              <a:t> v </a:t>
            </a:r>
            <a:r>
              <a:rPr lang="en-GB" dirty="0" err="1"/>
              <a:t>direktivním</a:t>
            </a:r>
            <a:r>
              <a:rPr lang="en-GB" dirty="0"/>
              <a:t> </a:t>
            </a:r>
            <a:r>
              <a:rPr lang="en-GB" dirty="0" err="1"/>
              <a:t>stanovování</a:t>
            </a:r>
            <a:r>
              <a:rPr lang="en-GB" dirty="0"/>
              <a:t> </a:t>
            </a:r>
            <a:r>
              <a:rPr lang="en-GB" dirty="0" err="1"/>
              <a:t>limitů</a:t>
            </a:r>
            <a:r>
              <a:rPr lang="en-GB" dirty="0"/>
              <a:t> </a:t>
            </a:r>
            <a:r>
              <a:rPr lang="en-GB" dirty="0" err="1"/>
              <a:t>úvěrů</a:t>
            </a:r>
            <a:r>
              <a:rPr lang="en-GB" dirty="0"/>
              <a:t>. </a:t>
            </a:r>
            <a:r>
              <a:rPr lang="en-GB" dirty="0" err="1"/>
              <a:t>Rozlišuje</a:t>
            </a:r>
            <a:r>
              <a:rPr lang="en-GB" dirty="0"/>
              <a:t> se </a:t>
            </a:r>
            <a:r>
              <a:rPr lang="en-GB" dirty="0" err="1"/>
              <a:t>relativní</a:t>
            </a:r>
            <a:r>
              <a:rPr lang="en-GB" dirty="0"/>
              <a:t> a </a:t>
            </a:r>
            <a:r>
              <a:rPr lang="en-GB" dirty="0" err="1"/>
              <a:t>absolutní</a:t>
            </a:r>
            <a:r>
              <a:rPr lang="en-GB" dirty="0"/>
              <a:t> </a:t>
            </a:r>
            <a:r>
              <a:rPr lang="en-GB" dirty="0" err="1"/>
              <a:t>úvěrový</a:t>
            </a:r>
            <a:r>
              <a:rPr lang="en-GB" dirty="0"/>
              <a:t> </a:t>
            </a:r>
            <a:r>
              <a:rPr lang="en-GB" dirty="0" err="1"/>
              <a:t>kontingent</a:t>
            </a:r>
            <a:r>
              <a:rPr lang="en-GB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Úrokové</a:t>
            </a:r>
            <a:r>
              <a:rPr lang="en-GB" b="1" dirty="0"/>
              <a:t> </a:t>
            </a:r>
            <a:r>
              <a:rPr lang="en-GB" b="1" dirty="0" err="1"/>
              <a:t>limity</a:t>
            </a:r>
            <a:r>
              <a:rPr lang="en-GB" dirty="0"/>
              <a:t> (</a:t>
            </a:r>
            <a:r>
              <a:rPr lang="en-GB" dirty="0" err="1"/>
              <a:t>úrokové</a:t>
            </a:r>
            <a:r>
              <a:rPr lang="en-GB" dirty="0"/>
              <a:t> </a:t>
            </a:r>
            <a:r>
              <a:rPr lang="en-GB" dirty="0" err="1"/>
              <a:t>stropy</a:t>
            </a:r>
            <a:r>
              <a:rPr lang="en-GB" dirty="0"/>
              <a:t>) - </a:t>
            </a:r>
            <a:r>
              <a:rPr lang="en-GB" dirty="0" err="1"/>
              <a:t>centrální</a:t>
            </a:r>
            <a:r>
              <a:rPr lang="en-GB" dirty="0"/>
              <a:t> </a:t>
            </a:r>
            <a:r>
              <a:rPr lang="en-GB" dirty="0" err="1"/>
              <a:t>banka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komerčním</a:t>
            </a:r>
            <a:r>
              <a:rPr lang="en-GB" dirty="0"/>
              <a:t> </a:t>
            </a:r>
            <a:r>
              <a:rPr lang="en-GB" dirty="0" err="1"/>
              <a:t>bankám</a:t>
            </a:r>
            <a:r>
              <a:rPr lang="en-GB" dirty="0"/>
              <a:t> </a:t>
            </a:r>
            <a:r>
              <a:rPr lang="en-GB" dirty="0" err="1"/>
              <a:t>stanovit</a:t>
            </a:r>
            <a:r>
              <a:rPr lang="en-GB" dirty="0"/>
              <a:t> </a:t>
            </a:r>
            <a:r>
              <a:rPr lang="en-GB" dirty="0" err="1"/>
              <a:t>maximální</a:t>
            </a:r>
            <a:r>
              <a:rPr lang="en-GB" dirty="0"/>
              <a:t> </a:t>
            </a:r>
            <a:r>
              <a:rPr lang="en-GB" dirty="0" err="1"/>
              <a:t>úrokové</a:t>
            </a:r>
            <a:r>
              <a:rPr lang="en-GB" dirty="0"/>
              <a:t> </a:t>
            </a:r>
            <a:r>
              <a:rPr lang="en-GB" dirty="0" err="1"/>
              <a:t>sazby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mohou</a:t>
            </a:r>
            <a:r>
              <a:rPr lang="en-GB" dirty="0"/>
              <a:t> </a:t>
            </a:r>
            <a:r>
              <a:rPr lang="en-GB" dirty="0" err="1"/>
              <a:t>požadovat</a:t>
            </a:r>
            <a:r>
              <a:rPr lang="en-GB" dirty="0"/>
              <a:t> z </a:t>
            </a:r>
            <a:r>
              <a:rPr lang="en-GB" dirty="0" err="1"/>
              <a:t>jimi</a:t>
            </a:r>
            <a:r>
              <a:rPr lang="en-GB" dirty="0"/>
              <a:t> </a:t>
            </a:r>
            <a:r>
              <a:rPr lang="en-GB" dirty="0" err="1"/>
              <a:t>poskytovaných</a:t>
            </a:r>
            <a:r>
              <a:rPr lang="en-GB" dirty="0"/>
              <a:t> </a:t>
            </a:r>
            <a:r>
              <a:rPr lang="en-GB" dirty="0" err="1">
                <a:hlinkClick r:id="rId3"/>
              </a:rPr>
              <a:t>úvěrů</a:t>
            </a:r>
            <a:r>
              <a:rPr lang="en-GB" dirty="0"/>
              <a:t>,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naopak</a:t>
            </a:r>
            <a:r>
              <a:rPr lang="en-GB" dirty="0"/>
              <a:t> </a:t>
            </a:r>
            <a:r>
              <a:rPr lang="en-GB" dirty="0" err="1"/>
              <a:t>minimální</a:t>
            </a:r>
            <a:r>
              <a:rPr lang="en-GB" dirty="0"/>
              <a:t> </a:t>
            </a:r>
            <a:r>
              <a:rPr lang="en-GB" dirty="0" err="1"/>
              <a:t>úrokové</a:t>
            </a:r>
            <a:r>
              <a:rPr lang="en-GB" dirty="0"/>
              <a:t> </a:t>
            </a:r>
            <a:r>
              <a:rPr lang="en-GB" dirty="0" err="1"/>
              <a:t>sazby</a:t>
            </a:r>
            <a:r>
              <a:rPr lang="en-GB" dirty="0"/>
              <a:t> z </a:t>
            </a:r>
            <a:r>
              <a:rPr lang="en-GB" dirty="0" err="1"/>
              <a:t>přijímaných</a:t>
            </a:r>
            <a:r>
              <a:rPr lang="en-GB" dirty="0"/>
              <a:t> </a:t>
            </a:r>
            <a:r>
              <a:rPr lang="en-GB" dirty="0" err="1"/>
              <a:t>depozit</a:t>
            </a:r>
            <a:r>
              <a:rPr lang="en-GB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Povinné</a:t>
            </a:r>
            <a:r>
              <a:rPr lang="en-GB" b="1" dirty="0"/>
              <a:t> </a:t>
            </a:r>
            <a:r>
              <a:rPr lang="en-GB" b="1" dirty="0" err="1"/>
              <a:t>vklady</a:t>
            </a:r>
            <a:r>
              <a:rPr lang="en-GB" dirty="0"/>
              <a:t> - </a:t>
            </a:r>
            <a:r>
              <a:rPr lang="en-GB" dirty="0" err="1"/>
              <a:t>většinou</a:t>
            </a:r>
            <a:r>
              <a:rPr lang="en-GB" dirty="0"/>
              <a:t> se </a:t>
            </a:r>
            <a:r>
              <a:rPr lang="en-GB" dirty="0" err="1"/>
              <a:t>týkají</a:t>
            </a:r>
            <a:r>
              <a:rPr lang="en-GB" dirty="0"/>
              <a:t> </a:t>
            </a:r>
            <a:r>
              <a:rPr lang="en-GB" dirty="0" err="1"/>
              <a:t>centrálních</a:t>
            </a:r>
            <a:r>
              <a:rPr lang="en-GB" dirty="0"/>
              <a:t> </a:t>
            </a:r>
            <a:r>
              <a:rPr lang="en-GB" dirty="0" err="1"/>
              <a:t>institucí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orgánů</a:t>
            </a:r>
            <a:r>
              <a:rPr lang="en-GB" dirty="0"/>
              <a:t> </a:t>
            </a:r>
            <a:r>
              <a:rPr lang="en-GB" dirty="0" err="1"/>
              <a:t>místní</a:t>
            </a:r>
            <a:r>
              <a:rPr lang="en-GB" dirty="0"/>
              <a:t> </a:t>
            </a:r>
            <a:r>
              <a:rPr lang="en-GB" dirty="0" err="1"/>
              <a:t>samosprávy</a:t>
            </a:r>
            <a:r>
              <a:rPr lang="en-GB" dirty="0"/>
              <a:t>. </a:t>
            </a:r>
          </a:p>
          <a:p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46</a:t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457122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https://www.cnb.cz/cs/menova-politika/mp-nastroje/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47</a:t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385760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https://www.cnb.cz/cs/menova-politika/mp-nastroje/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en-GB" b="1" dirty="0" err="1"/>
              <a:t>Nepřímé</a:t>
            </a:r>
            <a:r>
              <a:rPr lang="en-GB" b="1" dirty="0"/>
              <a:t> </a:t>
            </a:r>
            <a:r>
              <a:rPr lang="en-GB" b="1" dirty="0" err="1"/>
              <a:t>nástroje</a:t>
            </a:r>
            <a:r>
              <a:rPr lang="en-GB" b="1" dirty="0"/>
              <a:t> </a:t>
            </a:r>
            <a:r>
              <a:rPr lang="en-GB" b="1" dirty="0" err="1"/>
              <a:t>monetární</a:t>
            </a:r>
            <a:r>
              <a:rPr lang="en-GB" b="1" dirty="0"/>
              <a:t> </a:t>
            </a:r>
            <a:r>
              <a:rPr lang="en-GB" b="1" dirty="0" err="1"/>
              <a:t>politiky</a:t>
            </a:r>
            <a:endParaRPr lang="en-GB" b="1" dirty="0"/>
          </a:p>
          <a:p>
            <a:r>
              <a:rPr lang="en-GB" dirty="0"/>
              <a:t>V </a:t>
            </a:r>
            <a:r>
              <a:rPr lang="en-GB" dirty="0" err="1"/>
              <a:t>moderních</a:t>
            </a:r>
            <a:r>
              <a:rPr lang="en-GB" dirty="0"/>
              <a:t> </a:t>
            </a:r>
            <a:r>
              <a:rPr lang="en-GB" dirty="0" err="1"/>
              <a:t>ekonomikách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mnohem</a:t>
            </a:r>
            <a:r>
              <a:rPr lang="en-GB" dirty="0"/>
              <a:t> </a:t>
            </a:r>
            <a:r>
              <a:rPr lang="en-GB" dirty="0" err="1"/>
              <a:t>častěji</a:t>
            </a:r>
            <a:r>
              <a:rPr lang="en-GB" dirty="0"/>
              <a:t> </a:t>
            </a:r>
            <a:r>
              <a:rPr lang="en-GB" dirty="0" err="1"/>
              <a:t>využívány</a:t>
            </a:r>
            <a:r>
              <a:rPr lang="en-GB" dirty="0"/>
              <a:t> </a:t>
            </a:r>
            <a:r>
              <a:rPr lang="en-GB" b="1" dirty="0" err="1"/>
              <a:t>nepřímé</a:t>
            </a:r>
            <a:r>
              <a:rPr lang="en-GB" b="1" dirty="0"/>
              <a:t> </a:t>
            </a:r>
            <a:r>
              <a:rPr lang="en-GB" b="1" dirty="0" err="1"/>
              <a:t>nástroje</a:t>
            </a:r>
            <a:r>
              <a:rPr lang="en-GB" b="1" dirty="0"/>
              <a:t> </a:t>
            </a:r>
            <a:r>
              <a:rPr lang="en-GB" b="1" dirty="0" err="1"/>
              <a:t>monetární</a:t>
            </a:r>
            <a:r>
              <a:rPr lang="en-GB" b="1" dirty="0"/>
              <a:t> </a:t>
            </a:r>
            <a:r>
              <a:rPr lang="en-GB" b="1" dirty="0" err="1"/>
              <a:t>politiky</a:t>
            </a:r>
            <a:r>
              <a:rPr lang="en-GB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Diskontní</a:t>
            </a:r>
            <a:r>
              <a:rPr lang="en-GB" b="1" dirty="0"/>
              <a:t> </a:t>
            </a:r>
            <a:r>
              <a:rPr lang="en-GB" b="1" dirty="0" err="1"/>
              <a:t>nástroje</a:t>
            </a:r>
            <a:r>
              <a:rPr lang="en-GB" dirty="0"/>
              <a:t> - </a:t>
            </a:r>
            <a:r>
              <a:rPr lang="en-GB" dirty="0" err="1"/>
              <a:t>představují</a:t>
            </a:r>
            <a:r>
              <a:rPr lang="en-GB" dirty="0"/>
              <a:t> </a:t>
            </a:r>
            <a:r>
              <a:rPr lang="en-GB" dirty="0" err="1"/>
              <a:t>úrokové</a:t>
            </a:r>
            <a:r>
              <a:rPr lang="en-GB" dirty="0"/>
              <a:t> </a:t>
            </a:r>
            <a:r>
              <a:rPr lang="en-GB" dirty="0" err="1"/>
              <a:t>sazby</a:t>
            </a:r>
            <a:r>
              <a:rPr lang="en-GB" dirty="0"/>
              <a:t> a </a:t>
            </a:r>
            <a:r>
              <a:rPr lang="en-GB" dirty="0" err="1"/>
              <a:t>další</a:t>
            </a:r>
            <a:r>
              <a:rPr lang="en-GB" dirty="0"/>
              <a:t> </a:t>
            </a:r>
            <a:r>
              <a:rPr lang="en-GB" dirty="0" err="1"/>
              <a:t>podmínky</a:t>
            </a:r>
            <a:r>
              <a:rPr lang="en-GB" dirty="0"/>
              <a:t> </a:t>
            </a:r>
            <a:r>
              <a:rPr lang="en-GB" dirty="0" err="1"/>
              <a:t>úvěrů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centrální</a:t>
            </a:r>
            <a:r>
              <a:rPr lang="en-GB" dirty="0"/>
              <a:t> </a:t>
            </a:r>
            <a:r>
              <a:rPr lang="en-GB" dirty="0" err="1"/>
              <a:t>banka</a:t>
            </a:r>
            <a:r>
              <a:rPr lang="en-GB" dirty="0"/>
              <a:t> </a:t>
            </a:r>
            <a:r>
              <a:rPr lang="en-GB" dirty="0" err="1"/>
              <a:t>poskytuje</a:t>
            </a:r>
            <a:r>
              <a:rPr lang="en-GB" dirty="0"/>
              <a:t> </a:t>
            </a:r>
            <a:r>
              <a:rPr lang="en-GB" dirty="0" err="1"/>
              <a:t>obchodním</a:t>
            </a:r>
            <a:r>
              <a:rPr lang="en-GB" dirty="0"/>
              <a:t> </a:t>
            </a:r>
            <a:r>
              <a:rPr lang="en-GB" dirty="0" err="1"/>
              <a:t>bankám</a:t>
            </a:r>
            <a:r>
              <a:rPr lang="en-GB" dirty="0"/>
              <a:t> v </a:t>
            </a:r>
            <a:r>
              <a:rPr lang="en-GB" dirty="0" err="1"/>
              <a:t>domácí</a:t>
            </a:r>
            <a:r>
              <a:rPr lang="en-GB" dirty="0"/>
              <a:t> </a:t>
            </a:r>
            <a:r>
              <a:rPr lang="en-GB" dirty="0" err="1"/>
              <a:t>měně</a:t>
            </a:r>
            <a:r>
              <a:rPr lang="en-GB" dirty="0"/>
              <a:t> – to </a:t>
            </a:r>
            <a:r>
              <a:rPr lang="en-GB" dirty="0" err="1"/>
              <a:t>významně</a:t>
            </a:r>
            <a:r>
              <a:rPr lang="en-GB" dirty="0"/>
              <a:t> </a:t>
            </a:r>
            <a:r>
              <a:rPr lang="en-GB" dirty="0" err="1"/>
              <a:t>ovlivňuje</a:t>
            </a:r>
            <a:r>
              <a:rPr lang="en-GB" dirty="0"/>
              <a:t> </a:t>
            </a:r>
            <a:r>
              <a:rPr lang="en-GB" dirty="0" err="1"/>
              <a:t>úvěrovou</a:t>
            </a:r>
            <a:r>
              <a:rPr lang="en-GB" dirty="0"/>
              <a:t> </a:t>
            </a:r>
            <a:r>
              <a:rPr lang="en-GB" dirty="0" err="1"/>
              <a:t>kapacitu</a:t>
            </a:r>
            <a:r>
              <a:rPr lang="en-GB" dirty="0"/>
              <a:t> </a:t>
            </a:r>
            <a:r>
              <a:rPr lang="en-GB" dirty="0" err="1"/>
              <a:t>obchodních</a:t>
            </a:r>
            <a:r>
              <a:rPr lang="en-GB" dirty="0"/>
              <a:t> bank.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Operace</a:t>
            </a:r>
            <a:r>
              <a:rPr lang="en-GB" b="1" dirty="0"/>
              <a:t> </a:t>
            </a:r>
            <a:r>
              <a:rPr lang="en-GB" b="1" dirty="0" err="1"/>
              <a:t>na</a:t>
            </a:r>
            <a:r>
              <a:rPr lang="en-GB" b="1" dirty="0"/>
              <a:t> </a:t>
            </a:r>
            <a:r>
              <a:rPr lang="en-GB" b="1" dirty="0" err="1"/>
              <a:t>volném</a:t>
            </a:r>
            <a:r>
              <a:rPr lang="en-GB" b="1" dirty="0"/>
              <a:t> </a:t>
            </a:r>
            <a:r>
              <a:rPr lang="en-GB" b="1" dirty="0" err="1"/>
              <a:t>trhu</a:t>
            </a:r>
            <a:r>
              <a:rPr lang="en-GB" dirty="0"/>
              <a:t> - </a:t>
            </a:r>
            <a:r>
              <a:rPr lang="en-GB" dirty="0" err="1"/>
              <a:t>znamenají</a:t>
            </a:r>
            <a:r>
              <a:rPr lang="en-GB" dirty="0"/>
              <a:t> </a:t>
            </a:r>
            <a:r>
              <a:rPr lang="en-GB" dirty="0" err="1"/>
              <a:t>nákup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prodej</a:t>
            </a:r>
            <a:r>
              <a:rPr lang="en-GB" dirty="0"/>
              <a:t> </a:t>
            </a:r>
            <a:r>
              <a:rPr lang="en-GB" dirty="0" err="1"/>
              <a:t>cenných</a:t>
            </a:r>
            <a:r>
              <a:rPr lang="en-GB" dirty="0"/>
              <a:t> </a:t>
            </a:r>
            <a:r>
              <a:rPr lang="en-GB" dirty="0" err="1"/>
              <a:t>papírů</a:t>
            </a:r>
            <a:r>
              <a:rPr lang="en-GB" dirty="0"/>
              <a:t> </a:t>
            </a:r>
            <a:r>
              <a:rPr lang="en-GB" dirty="0" err="1"/>
              <a:t>centrální</a:t>
            </a:r>
            <a:r>
              <a:rPr lang="en-GB" dirty="0"/>
              <a:t> </a:t>
            </a:r>
            <a:r>
              <a:rPr lang="en-GB" dirty="0" err="1"/>
              <a:t>bankou</a:t>
            </a:r>
            <a:r>
              <a:rPr lang="en-GB" dirty="0"/>
              <a:t> od </a:t>
            </a:r>
            <a:r>
              <a:rPr lang="en-GB" dirty="0" err="1">
                <a:hlinkClick r:id="rId3"/>
              </a:rPr>
              <a:t>komerčních</a:t>
            </a:r>
            <a:r>
              <a:rPr lang="en-GB" dirty="0">
                <a:hlinkClick r:id="rId3"/>
              </a:rPr>
              <a:t> bank</a:t>
            </a:r>
            <a:r>
              <a:rPr lang="en-GB" dirty="0"/>
              <a:t>. </a:t>
            </a:r>
            <a:r>
              <a:rPr lang="en-GB" dirty="0" err="1"/>
              <a:t>Tím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zvyšovány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snižovány</a:t>
            </a:r>
            <a:r>
              <a:rPr lang="en-GB" dirty="0"/>
              <a:t>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/>
              <a:t>likvidní</a:t>
            </a:r>
            <a:r>
              <a:rPr lang="en-GB" dirty="0"/>
              <a:t> </a:t>
            </a:r>
            <a:r>
              <a:rPr lang="en-GB" dirty="0" err="1"/>
              <a:t>rezervy</a:t>
            </a:r>
            <a:r>
              <a:rPr lang="en-GB" dirty="0"/>
              <a:t> a </a:t>
            </a:r>
            <a:r>
              <a:rPr lang="en-GB" dirty="0" err="1"/>
              <a:t>zároveň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/>
              <a:t>úvěrová</a:t>
            </a:r>
            <a:r>
              <a:rPr lang="en-GB" dirty="0"/>
              <a:t> </a:t>
            </a:r>
            <a:r>
              <a:rPr lang="en-GB" dirty="0" err="1"/>
              <a:t>kapacita</a:t>
            </a:r>
            <a:r>
              <a:rPr lang="en-GB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Povinné</a:t>
            </a:r>
            <a:r>
              <a:rPr lang="en-GB" b="1" dirty="0"/>
              <a:t> </a:t>
            </a:r>
            <a:r>
              <a:rPr lang="en-GB" b="1" dirty="0" err="1"/>
              <a:t>minimální</a:t>
            </a:r>
            <a:r>
              <a:rPr lang="en-GB" b="1" dirty="0"/>
              <a:t> </a:t>
            </a:r>
            <a:r>
              <a:rPr lang="en-GB" b="1" dirty="0" err="1"/>
              <a:t>rezervy</a:t>
            </a:r>
            <a:r>
              <a:rPr lang="en-GB" dirty="0"/>
              <a:t> -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stanoveny</a:t>
            </a:r>
            <a:r>
              <a:rPr lang="en-GB" dirty="0"/>
              <a:t> </a:t>
            </a:r>
            <a:r>
              <a:rPr lang="en-GB" dirty="0" err="1"/>
              <a:t>procentem</a:t>
            </a:r>
            <a:r>
              <a:rPr lang="en-GB" dirty="0"/>
              <a:t> z </a:t>
            </a:r>
            <a:r>
              <a:rPr lang="en-GB" dirty="0" err="1"/>
              <a:t>celkové</a:t>
            </a:r>
            <a:r>
              <a:rPr lang="en-GB" dirty="0"/>
              <a:t> </a:t>
            </a:r>
            <a:r>
              <a:rPr lang="en-GB" dirty="0" err="1"/>
              <a:t>sumy</a:t>
            </a:r>
            <a:r>
              <a:rPr lang="en-GB" dirty="0"/>
              <a:t> </a:t>
            </a:r>
            <a:r>
              <a:rPr lang="en-GB" dirty="0" err="1"/>
              <a:t>primárních</a:t>
            </a:r>
            <a:r>
              <a:rPr lang="en-GB" dirty="0"/>
              <a:t> </a:t>
            </a:r>
            <a:r>
              <a:rPr lang="en-GB" dirty="0" err="1"/>
              <a:t>vkladů</a:t>
            </a:r>
            <a:r>
              <a:rPr lang="en-GB" dirty="0"/>
              <a:t> </a:t>
            </a:r>
            <a:r>
              <a:rPr lang="en-GB" dirty="0" err="1"/>
              <a:t>obchodních</a:t>
            </a:r>
            <a:r>
              <a:rPr lang="en-GB" dirty="0"/>
              <a:t> bank. </a:t>
            </a:r>
            <a:r>
              <a:rPr lang="en-GB" dirty="0" err="1"/>
              <a:t>Každá</a:t>
            </a:r>
            <a:r>
              <a:rPr lang="en-GB" dirty="0"/>
              <a:t> </a:t>
            </a:r>
            <a:r>
              <a:rPr lang="en-GB" dirty="0" err="1"/>
              <a:t>změna</a:t>
            </a:r>
            <a:r>
              <a:rPr lang="en-GB" dirty="0"/>
              <a:t> </a:t>
            </a:r>
            <a:r>
              <a:rPr lang="en-GB" dirty="0" err="1"/>
              <a:t>rezerv</a:t>
            </a:r>
            <a:r>
              <a:rPr lang="en-GB" dirty="0"/>
              <a:t> </a:t>
            </a:r>
            <a:r>
              <a:rPr lang="en-GB" dirty="0" err="1"/>
              <a:t>tedy</a:t>
            </a:r>
            <a:r>
              <a:rPr lang="en-GB" dirty="0"/>
              <a:t> </a:t>
            </a:r>
            <a:r>
              <a:rPr lang="en-GB" dirty="0" err="1"/>
              <a:t>ovlivňuje</a:t>
            </a:r>
            <a:r>
              <a:rPr lang="en-GB" dirty="0"/>
              <a:t> </a:t>
            </a:r>
            <a:r>
              <a:rPr lang="en-GB" dirty="0" err="1"/>
              <a:t>úvěrovou</a:t>
            </a:r>
            <a:r>
              <a:rPr lang="en-GB" dirty="0"/>
              <a:t> </a:t>
            </a:r>
            <a:r>
              <a:rPr lang="en-GB" dirty="0" err="1"/>
              <a:t>kapacitu</a:t>
            </a:r>
            <a:r>
              <a:rPr lang="en-GB" dirty="0"/>
              <a:t> </a:t>
            </a:r>
            <a:r>
              <a:rPr lang="en-GB" dirty="0" err="1"/>
              <a:t>obchodních</a:t>
            </a:r>
            <a:r>
              <a:rPr lang="en-GB" dirty="0"/>
              <a:t> bank, </a:t>
            </a:r>
            <a:r>
              <a:rPr lang="en-GB" dirty="0" err="1"/>
              <a:t>protože</a:t>
            </a:r>
            <a:r>
              <a:rPr lang="en-GB" dirty="0"/>
              <a:t> se </a:t>
            </a:r>
            <a:r>
              <a:rPr lang="en-GB" dirty="0" err="1"/>
              <a:t>změní</a:t>
            </a:r>
            <a:r>
              <a:rPr lang="en-GB" dirty="0"/>
              <a:t> </a:t>
            </a:r>
            <a:r>
              <a:rPr lang="en-GB" dirty="0" err="1"/>
              <a:t>objem</a:t>
            </a:r>
            <a:r>
              <a:rPr lang="en-GB" dirty="0"/>
              <a:t> </a:t>
            </a:r>
            <a:r>
              <a:rPr lang="en-GB" dirty="0" err="1"/>
              <a:t>prostředků</a:t>
            </a:r>
            <a:r>
              <a:rPr lang="en-GB" dirty="0"/>
              <a:t>, se </a:t>
            </a:r>
            <a:r>
              <a:rPr lang="en-GB" dirty="0" err="1"/>
              <a:t>kterými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daná</a:t>
            </a:r>
            <a:r>
              <a:rPr lang="en-GB" dirty="0"/>
              <a:t> </a:t>
            </a:r>
            <a:r>
              <a:rPr lang="en-GB" dirty="0" err="1"/>
              <a:t>komerční</a:t>
            </a:r>
            <a:r>
              <a:rPr lang="en-GB" dirty="0"/>
              <a:t> </a:t>
            </a:r>
            <a:r>
              <a:rPr lang="en-GB" dirty="0" err="1"/>
              <a:t>banka</a:t>
            </a:r>
            <a:r>
              <a:rPr lang="en-GB" dirty="0"/>
              <a:t> </a:t>
            </a:r>
            <a:r>
              <a:rPr lang="en-GB" dirty="0" err="1"/>
              <a:t>disponovat</a:t>
            </a:r>
            <a:r>
              <a:rPr lang="en-GB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Konverze</a:t>
            </a:r>
            <a:r>
              <a:rPr lang="en-GB" b="1" dirty="0"/>
              <a:t> a </a:t>
            </a:r>
            <a:r>
              <a:rPr lang="en-GB" b="1" dirty="0" err="1"/>
              <a:t>swapy</a:t>
            </a:r>
            <a:r>
              <a:rPr lang="en-GB" b="1" dirty="0"/>
              <a:t> </a:t>
            </a:r>
            <a:r>
              <a:rPr lang="en-GB" b="1" dirty="0" err="1"/>
              <a:t>cizích</a:t>
            </a:r>
            <a:r>
              <a:rPr lang="en-GB" b="1" dirty="0"/>
              <a:t> </a:t>
            </a:r>
            <a:r>
              <a:rPr lang="en-GB" b="1" dirty="0" err="1"/>
              <a:t>měn</a:t>
            </a:r>
            <a:r>
              <a:rPr lang="en-GB" dirty="0"/>
              <a:t> - </a:t>
            </a:r>
            <a:r>
              <a:rPr lang="en-GB" dirty="0" err="1"/>
              <a:t>Nákupem</a:t>
            </a:r>
            <a:r>
              <a:rPr lang="en-GB" dirty="0"/>
              <a:t> a </a:t>
            </a:r>
            <a:r>
              <a:rPr lang="en-GB" dirty="0" err="1"/>
              <a:t>prodejem</a:t>
            </a:r>
            <a:r>
              <a:rPr lang="en-GB" dirty="0"/>
              <a:t> </a:t>
            </a:r>
            <a:r>
              <a:rPr lang="en-GB" dirty="0" err="1">
                <a:hlinkClick r:id="rId4"/>
              </a:rPr>
              <a:t>cizích</a:t>
            </a:r>
            <a:r>
              <a:rPr lang="en-GB" dirty="0">
                <a:hlinkClick r:id="rId4"/>
              </a:rPr>
              <a:t> </a:t>
            </a:r>
            <a:r>
              <a:rPr lang="en-GB" dirty="0" err="1">
                <a:hlinkClick r:id="rId4"/>
              </a:rPr>
              <a:t>měn</a:t>
            </a:r>
            <a:r>
              <a:rPr lang="en-GB" dirty="0"/>
              <a:t> </a:t>
            </a:r>
            <a:r>
              <a:rPr lang="en-GB" dirty="0" err="1"/>
              <a:t>centrální</a:t>
            </a:r>
            <a:r>
              <a:rPr lang="en-GB" dirty="0"/>
              <a:t> </a:t>
            </a:r>
            <a:r>
              <a:rPr lang="en-GB" dirty="0" err="1"/>
              <a:t>bankou</a:t>
            </a:r>
            <a:r>
              <a:rPr lang="en-GB" dirty="0"/>
              <a:t> od </a:t>
            </a:r>
            <a:r>
              <a:rPr lang="en-GB" dirty="0" err="1"/>
              <a:t>komerčních</a:t>
            </a:r>
            <a:r>
              <a:rPr lang="en-GB" dirty="0"/>
              <a:t> bank je </a:t>
            </a:r>
            <a:r>
              <a:rPr lang="en-GB" dirty="0" err="1"/>
              <a:t>také</a:t>
            </a:r>
            <a:r>
              <a:rPr lang="en-GB" dirty="0"/>
              <a:t> </a:t>
            </a:r>
            <a:r>
              <a:rPr lang="en-GB" dirty="0" err="1"/>
              <a:t>ovlivňována</a:t>
            </a:r>
            <a:r>
              <a:rPr lang="en-GB" dirty="0"/>
              <a:t> </a:t>
            </a:r>
            <a:r>
              <a:rPr lang="en-GB" dirty="0" err="1"/>
              <a:t>úvěrová</a:t>
            </a:r>
            <a:r>
              <a:rPr lang="en-GB" dirty="0"/>
              <a:t> </a:t>
            </a:r>
            <a:r>
              <a:rPr lang="en-GB" dirty="0" err="1"/>
              <a:t>kapacita</a:t>
            </a:r>
            <a:r>
              <a:rPr lang="en-GB" dirty="0"/>
              <a:t> </a:t>
            </a:r>
            <a:r>
              <a:rPr lang="en-GB" dirty="0" err="1"/>
              <a:t>obchodních</a:t>
            </a:r>
            <a:r>
              <a:rPr lang="en-GB" dirty="0"/>
              <a:t> bank – </a:t>
            </a:r>
            <a:r>
              <a:rPr lang="en-GB" dirty="0" err="1"/>
              <a:t>jedná</a:t>
            </a:r>
            <a:r>
              <a:rPr lang="en-GB" dirty="0"/>
              <a:t> se </a:t>
            </a:r>
            <a:r>
              <a:rPr lang="en-GB" dirty="0" err="1"/>
              <a:t>buď</a:t>
            </a:r>
            <a:r>
              <a:rPr lang="en-GB" dirty="0"/>
              <a:t> o </a:t>
            </a:r>
            <a:r>
              <a:rPr lang="en-GB" b="1" dirty="0" err="1"/>
              <a:t>konverze</a:t>
            </a:r>
            <a:r>
              <a:rPr lang="en-GB" b="1" dirty="0"/>
              <a:t> </a:t>
            </a:r>
            <a:r>
              <a:rPr lang="en-GB" b="1" dirty="0" err="1"/>
              <a:t>či</a:t>
            </a:r>
            <a:r>
              <a:rPr lang="en-GB" b="1" dirty="0"/>
              <a:t> </a:t>
            </a:r>
            <a:r>
              <a:rPr lang="en-GB" b="1" dirty="0" err="1"/>
              <a:t>swapy</a:t>
            </a:r>
            <a:r>
              <a:rPr lang="en-GB" b="1" dirty="0"/>
              <a:t> </a:t>
            </a:r>
            <a:r>
              <a:rPr lang="en-GB" b="1" dirty="0" err="1"/>
              <a:t>cizích</a:t>
            </a:r>
            <a:r>
              <a:rPr lang="en-GB" b="1" dirty="0"/>
              <a:t> </a:t>
            </a:r>
            <a:r>
              <a:rPr lang="en-GB" b="1" dirty="0" err="1"/>
              <a:t>měn</a:t>
            </a:r>
            <a:r>
              <a:rPr lang="en-GB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Intervence</a:t>
            </a:r>
            <a:r>
              <a:rPr lang="en-GB" b="1" dirty="0"/>
              <a:t> </a:t>
            </a:r>
            <a:r>
              <a:rPr lang="en-GB" b="1" dirty="0" err="1"/>
              <a:t>ve</a:t>
            </a:r>
            <a:r>
              <a:rPr lang="en-GB" b="1" dirty="0"/>
              <a:t> </a:t>
            </a:r>
            <a:r>
              <a:rPr lang="en-GB" b="1" dirty="0" err="1"/>
              <a:t>prospěch</a:t>
            </a:r>
            <a:r>
              <a:rPr lang="en-GB" b="1" dirty="0"/>
              <a:t> (v </a:t>
            </a:r>
            <a:r>
              <a:rPr lang="en-GB" b="1" dirty="0" err="1"/>
              <a:t>neprospěch</a:t>
            </a:r>
            <a:r>
              <a:rPr lang="en-GB" b="1" dirty="0"/>
              <a:t>) </a:t>
            </a:r>
            <a:r>
              <a:rPr lang="en-GB" b="1" dirty="0" err="1"/>
              <a:t>devizového</a:t>
            </a:r>
            <a:r>
              <a:rPr lang="en-GB" b="1" dirty="0"/>
              <a:t> </a:t>
            </a:r>
            <a:r>
              <a:rPr lang="en-GB" b="1" dirty="0" err="1"/>
              <a:t>kurzu</a:t>
            </a:r>
            <a:r>
              <a:rPr lang="en-GB" dirty="0"/>
              <a:t> - </a:t>
            </a:r>
            <a:r>
              <a:rPr lang="en-GB" dirty="0" err="1"/>
              <a:t>tímto</a:t>
            </a:r>
            <a:r>
              <a:rPr lang="en-GB" dirty="0"/>
              <a:t> </a:t>
            </a:r>
            <a:r>
              <a:rPr lang="en-GB" dirty="0" err="1"/>
              <a:t>nástrojem</a:t>
            </a:r>
            <a:r>
              <a:rPr lang="en-GB" dirty="0"/>
              <a:t> </a:t>
            </a:r>
            <a:r>
              <a:rPr lang="en-GB" dirty="0" err="1"/>
              <a:t>centrální</a:t>
            </a:r>
            <a:r>
              <a:rPr lang="en-GB" dirty="0"/>
              <a:t> </a:t>
            </a:r>
            <a:r>
              <a:rPr lang="en-GB" dirty="0" err="1"/>
              <a:t>banka</a:t>
            </a:r>
            <a:r>
              <a:rPr lang="en-GB" dirty="0"/>
              <a:t> </a:t>
            </a:r>
            <a:r>
              <a:rPr lang="en-GB" dirty="0" err="1"/>
              <a:t>nejčastěji</a:t>
            </a:r>
            <a:r>
              <a:rPr lang="en-GB" dirty="0"/>
              <a:t> </a:t>
            </a:r>
            <a:r>
              <a:rPr lang="en-GB" dirty="0" err="1"/>
              <a:t>ovlivňuje</a:t>
            </a:r>
            <a:r>
              <a:rPr lang="en-GB" dirty="0"/>
              <a:t> </a:t>
            </a:r>
            <a:r>
              <a:rPr lang="en-GB" dirty="0" err="1"/>
              <a:t>vývoj</a:t>
            </a:r>
            <a:r>
              <a:rPr lang="en-GB" dirty="0"/>
              <a:t> </a:t>
            </a:r>
            <a:r>
              <a:rPr lang="en-GB" dirty="0" err="1"/>
              <a:t>obchodní</a:t>
            </a:r>
            <a:r>
              <a:rPr lang="en-GB" dirty="0"/>
              <a:t> </a:t>
            </a:r>
            <a:r>
              <a:rPr lang="en-GB" dirty="0" err="1"/>
              <a:t>bilance</a:t>
            </a:r>
            <a:r>
              <a:rPr lang="en-GB" dirty="0"/>
              <a:t> </a:t>
            </a:r>
            <a:r>
              <a:rPr lang="en-GB" dirty="0" err="1"/>
              <a:t>státu</a:t>
            </a:r>
            <a:r>
              <a:rPr lang="en-GB" dirty="0"/>
              <a:t> a </a:t>
            </a:r>
            <a:r>
              <a:rPr lang="en-GB" dirty="0" err="1">
                <a:hlinkClick r:id="rId5"/>
              </a:rPr>
              <a:t>míru</a:t>
            </a:r>
            <a:r>
              <a:rPr lang="en-GB" dirty="0">
                <a:hlinkClick r:id="rId5"/>
              </a:rPr>
              <a:t> </a:t>
            </a:r>
            <a:r>
              <a:rPr lang="en-GB" dirty="0" err="1">
                <a:hlinkClick r:id="rId5"/>
              </a:rPr>
              <a:t>inflace</a:t>
            </a:r>
            <a:r>
              <a:rPr lang="en-GB" dirty="0"/>
              <a:t>. </a:t>
            </a:r>
          </a:p>
          <a:p>
            <a:r>
              <a:rPr lang="en-GB" dirty="0"/>
              <a:t>V </a:t>
            </a:r>
            <a:r>
              <a:rPr lang="en-GB" dirty="0" err="1"/>
              <a:t>krátkodobém</a:t>
            </a:r>
            <a:r>
              <a:rPr lang="en-GB" dirty="0"/>
              <a:t> </a:t>
            </a:r>
            <a:r>
              <a:rPr lang="en-GB" dirty="0" err="1"/>
              <a:t>časovém</a:t>
            </a:r>
            <a:r>
              <a:rPr lang="en-GB" dirty="0"/>
              <a:t> </a:t>
            </a:r>
            <a:r>
              <a:rPr lang="en-GB" dirty="0" err="1"/>
              <a:t>horizontu</a:t>
            </a:r>
            <a:r>
              <a:rPr lang="en-GB" dirty="0"/>
              <a:t> </a:t>
            </a:r>
            <a:r>
              <a:rPr lang="en-GB" dirty="0" err="1"/>
              <a:t>reguluje</a:t>
            </a:r>
            <a:r>
              <a:rPr lang="en-GB" dirty="0"/>
              <a:t> </a:t>
            </a:r>
            <a:r>
              <a:rPr lang="en-GB" dirty="0" err="1"/>
              <a:t>monetární</a:t>
            </a:r>
            <a:r>
              <a:rPr lang="en-GB" dirty="0"/>
              <a:t> </a:t>
            </a:r>
            <a:r>
              <a:rPr lang="en-GB" dirty="0" err="1"/>
              <a:t>politika</a:t>
            </a:r>
            <a:r>
              <a:rPr lang="en-GB" dirty="0"/>
              <a:t> </a:t>
            </a:r>
            <a:r>
              <a:rPr lang="en-GB" dirty="0" err="1"/>
              <a:t>množství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v </a:t>
            </a:r>
            <a:r>
              <a:rPr lang="en-GB" dirty="0" err="1"/>
              <a:t>oběhu</a:t>
            </a:r>
            <a:r>
              <a:rPr lang="en-GB" dirty="0"/>
              <a:t> a </a:t>
            </a:r>
            <a:r>
              <a:rPr lang="en-GB" dirty="0" err="1"/>
              <a:t>úrokové</a:t>
            </a:r>
            <a:r>
              <a:rPr lang="en-GB" dirty="0"/>
              <a:t> </a:t>
            </a:r>
            <a:r>
              <a:rPr lang="en-GB" dirty="0" err="1"/>
              <a:t>sazby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48</a:t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977792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https://www.cnb.cz/cs/menova-politika/mp-nastroje/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en-GB" b="1" dirty="0" err="1"/>
              <a:t>Nepřímé</a:t>
            </a:r>
            <a:r>
              <a:rPr lang="en-GB" b="1" dirty="0"/>
              <a:t> </a:t>
            </a:r>
            <a:r>
              <a:rPr lang="en-GB" b="1" dirty="0" err="1"/>
              <a:t>nástroje</a:t>
            </a:r>
            <a:r>
              <a:rPr lang="en-GB" b="1" dirty="0"/>
              <a:t> </a:t>
            </a:r>
            <a:r>
              <a:rPr lang="en-GB" b="1" dirty="0" err="1"/>
              <a:t>monetární</a:t>
            </a:r>
            <a:r>
              <a:rPr lang="en-GB" b="1" dirty="0"/>
              <a:t> </a:t>
            </a:r>
            <a:r>
              <a:rPr lang="en-GB" b="1" dirty="0" err="1"/>
              <a:t>politiky</a:t>
            </a:r>
            <a:endParaRPr lang="en-GB" b="1" dirty="0"/>
          </a:p>
          <a:p>
            <a:r>
              <a:rPr lang="en-GB" dirty="0"/>
              <a:t>V </a:t>
            </a:r>
            <a:r>
              <a:rPr lang="en-GB" dirty="0" err="1"/>
              <a:t>moderních</a:t>
            </a:r>
            <a:r>
              <a:rPr lang="en-GB" dirty="0"/>
              <a:t> </a:t>
            </a:r>
            <a:r>
              <a:rPr lang="en-GB" dirty="0" err="1"/>
              <a:t>ekonomikách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mnohem</a:t>
            </a:r>
            <a:r>
              <a:rPr lang="en-GB" dirty="0"/>
              <a:t> </a:t>
            </a:r>
            <a:r>
              <a:rPr lang="en-GB" dirty="0" err="1"/>
              <a:t>častěji</a:t>
            </a:r>
            <a:r>
              <a:rPr lang="en-GB" dirty="0"/>
              <a:t> </a:t>
            </a:r>
            <a:r>
              <a:rPr lang="en-GB" dirty="0" err="1"/>
              <a:t>využívány</a:t>
            </a:r>
            <a:r>
              <a:rPr lang="en-GB" dirty="0"/>
              <a:t> </a:t>
            </a:r>
            <a:r>
              <a:rPr lang="en-GB" b="1" dirty="0" err="1"/>
              <a:t>nepřímé</a:t>
            </a:r>
            <a:r>
              <a:rPr lang="en-GB" b="1" dirty="0"/>
              <a:t> </a:t>
            </a:r>
            <a:r>
              <a:rPr lang="en-GB" b="1" dirty="0" err="1"/>
              <a:t>nástroje</a:t>
            </a:r>
            <a:r>
              <a:rPr lang="en-GB" b="1" dirty="0"/>
              <a:t> </a:t>
            </a:r>
            <a:r>
              <a:rPr lang="en-GB" b="1" dirty="0" err="1"/>
              <a:t>monetární</a:t>
            </a:r>
            <a:r>
              <a:rPr lang="en-GB" b="1" dirty="0"/>
              <a:t> </a:t>
            </a:r>
            <a:r>
              <a:rPr lang="en-GB" b="1" dirty="0" err="1"/>
              <a:t>politiky</a:t>
            </a:r>
            <a:r>
              <a:rPr lang="en-GB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Diskontní</a:t>
            </a:r>
            <a:r>
              <a:rPr lang="en-GB" b="1" dirty="0"/>
              <a:t> </a:t>
            </a:r>
            <a:r>
              <a:rPr lang="en-GB" b="1" dirty="0" err="1"/>
              <a:t>nástroje</a:t>
            </a:r>
            <a:r>
              <a:rPr lang="en-GB" dirty="0"/>
              <a:t> - </a:t>
            </a:r>
            <a:r>
              <a:rPr lang="en-GB" dirty="0" err="1"/>
              <a:t>představují</a:t>
            </a:r>
            <a:r>
              <a:rPr lang="en-GB" dirty="0"/>
              <a:t> </a:t>
            </a:r>
            <a:r>
              <a:rPr lang="en-GB" dirty="0" err="1"/>
              <a:t>úrokové</a:t>
            </a:r>
            <a:r>
              <a:rPr lang="en-GB" dirty="0"/>
              <a:t> </a:t>
            </a:r>
            <a:r>
              <a:rPr lang="en-GB" dirty="0" err="1"/>
              <a:t>sazby</a:t>
            </a:r>
            <a:r>
              <a:rPr lang="en-GB" dirty="0"/>
              <a:t> a </a:t>
            </a:r>
            <a:r>
              <a:rPr lang="en-GB" dirty="0" err="1"/>
              <a:t>další</a:t>
            </a:r>
            <a:r>
              <a:rPr lang="en-GB" dirty="0"/>
              <a:t> </a:t>
            </a:r>
            <a:r>
              <a:rPr lang="en-GB" dirty="0" err="1"/>
              <a:t>podmínky</a:t>
            </a:r>
            <a:r>
              <a:rPr lang="en-GB" dirty="0"/>
              <a:t> </a:t>
            </a:r>
            <a:r>
              <a:rPr lang="en-GB" dirty="0" err="1"/>
              <a:t>úvěrů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centrální</a:t>
            </a:r>
            <a:r>
              <a:rPr lang="en-GB" dirty="0"/>
              <a:t> </a:t>
            </a:r>
            <a:r>
              <a:rPr lang="en-GB" dirty="0" err="1"/>
              <a:t>banka</a:t>
            </a:r>
            <a:r>
              <a:rPr lang="en-GB" dirty="0"/>
              <a:t> </a:t>
            </a:r>
            <a:r>
              <a:rPr lang="en-GB" dirty="0" err="1"/>
              <a:t>poskytuje</a:t>
            </a:r>
            <a:r>
              <a:rPr lang="en-GB" dirty="0"/>
              <a:t> </a:t>
            </a:r>
            <a:r>
              <a:rPr lang="en-GB" dirty="0" err="1"/>
              <a:t>obchodním</a:t>
            </a:r>
            <a:r>
              <a:rPr lang="en-GB" dirty="0"/>
              <a:t> </a:t>
            </a:r>
            <a:r>
              <a:rPr lang="en-GB" dirty="0" err="1"/>
              <a:t>bankám</a:t>
            </a:r>
            <a:r>
              <a:rPr lang="en-GB" dirty="0"/>
              <a:t> v </a:t>
            </a:r>
            <a:r>
              <a:rPr lang="en-GB" dirty="0" err="1"/>
              <a:t>domácí</a:t>
            </a:r>
            <a:r>
              <a:rPr lang="en-GB" dirty="0"/>
              <a:t> </a:t>
            </a:r>
            <a:r>
              <a:rPr lang="en-GB" dirty="0" err="1"/>
              <a:t>měně</a:t>
            </a:r>
            <a:r>
              <a:rPr lang="en-GB" dirty="0"/>
              <a:t> – to </a:t>
            </a:r>
            <a:r>
              <a:rPr lang="en-GB" dirty="0" err="1"/>
              <a:t>významně</a:t>
            </a:r>
            <a:r>
              <a:rPr lang="en-GB" dirty="0"/>
              <a:t> </a:t>
            </a:r>
            <a:r>
              <a:rPr lang="en-GB" dirty="0" err="1"/>
              <a:t>ovlivňuje</a:t>
            </a:r>
            <a:r>
              <a:rPr lang="en-GB" dirty="0"/>
              <a:t> </a:t>
            </a:r>
            <a:r>
              <a:rPr lang="en-GB" dirty="0" err="1"/>
              <a:t>úvěrovou</a:t>
            </a:r>
            <a:r>
              <a:rPr lang="en-GB" dirty="0"/>
              <a:t> </a:t>
            </a:r>
            <a:r>
              <a:rPr lang="en-GB" dirty="0" err="1"/>
              <a:t>kapacitu</a:t>
            </a:r>
            <a:r>
              <a:rPr lang="en-GB" dirty="0"/>
              <a:t> </a:t>
            </a:r>
            <a:r>
              <a:rPr lang="en-GB" dirty="0" err="1"/>
              <a:t>obchodních</a:t>
            </a:r>
            <a:r>
              <a:rPr lang="en-GB" dirty="0"/>
              <a:t> bank.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Operace</a:t>
            </a:r>
            <a:r>
              <a:rPr lang="en-GB" b="1" dirty="0"/>
              <a:t> </a:t>
            </a:r>
            <a:r>
              <a:rPr lang="en-GB" b="1" dirty="0" err="1"/>
              <a:t>na</a:t>
            </a:r>
            <a:r>
              <a:rPr lang="en-GB" b="1" dirty="0"/>
              <a:t> </a:t>
            </a:r>
            <a:r>
              <a:rPr lang="en-GB" b="1" dirty="0" err="1"/>
              <a:t>volném</a:t>
            </a:r>
            <a:r>
              <a:rPr lang="en-GB" b="1" dirty="0"/>
              <a:t> </a:t>
            </a:r>
            <a:r>
              <a:rPr lang="en-GB" b="1" dirty="0" err="1"/>
              <a:t>trhu</a:t>
            </a:r>
            <a:r>
              <a:rPr lang="en-GB" dirty="0"/>
              <a:t> - </a:t>
            </a:r>
            <a:r>
              <a:rPr lang="en-GB" dirty="0" err="1"/>
              <a:t>znamenají</a:t>
            </a:r>
            <a:r>
              <a:rPr lang="en-GB" dirty="0"/>
              <a:t> </a:t>
            </a:r>
            <a:r>
              <a:rPr lang="en-GB" dirty="0" err="1"/>
              <a:t>nákup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prodej</a:t>
            </a:r>
            <a:r>
              <a:rPr lang="en-GB" dirty="0"/>
              <a:t> </a:t>
            </a:r>
            <a:r>
              <a:rPr lang="en-GB" dirty="0" err="1"/>
              <a:t>cenných</a:t>
            </a:r>
            <a:r>
              <a:rPr lang="en-GB" dirty="0"/>
              <a:t> </a:t>
            </a:r>
            <a:r>
              <a:rPr lang="en-GB" dirty="0" err="1"/>
              <a:t>papírů</a:t>
            </a:r>
            <a:r>
              <a:rPr lang="en-GB" dirty="0"/>
              <a:t> </a:t>
            </a:r>
            <a:r>
              <a:rPr lang="en-GB" dirty="0" err="1"/>
              <a:t>centrální</a:t>
            </a:r>
            <a:r>
              <a:rPr lang="en-GB" dirty="0"/>
              <a:t> </a:t>
            </a:r>
            <a:r>
              <a:rPr lang="en-GB" dirty="0" err="1"/>
              <a:t>bankou</a:t>
            </a:r>
            <a:r>
              <a:rPr lang="en-GB" dirty="0"/>
              <a:t> od </a:t>
            </a:r>
            <a:r>
              <a:rPr lang="en-GB" dirty="0" err="1">
                <a:hlinkClick r:id="rId3"/>
              </a:rPr>
              <a:t>komerčních</a:t>
            </a:r>
            <a:r>
              <a:rPr lang="en-GB" dirty="0">
                <a:hlinkClick r:id="rId3"/>
              </a:rPr>
              <a:t> bank</a:t>
            </a:r>
            <a:r>
              <a:rPr lang="en-GB" dirty="0"/>
              <a:t>. </a:t>
            </a:r>
            <a:r>
              <a:rPr lang="en-GB" dirty="0" err="1"/>
              <a:t>Tím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zvyšovány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snižovány</a:t>
            </a:r>
            <a:r>
              <a:rPr lang="en-GB" dirty="0"/>
              <a:t>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/>
              <a:t>likvidní</a:t>
            </a:r>
            <a:r>
              <a:rPr lang="en-GB" dirty="0"/>
              <a:t> </a:t>
            </a:r>
            <a:r>
              <a:rPr lang="en-GB" dirty="0" err="1"/>
              <a:t>rezervy</a:t>
            </a:r>
            <a:r>
              <a:rPr lang="en-GB" dirty="0"/>
              <a:t> a </a:t>
            </a:r>
            <a:r>
              <a:rPr lang="en-GB" dirty="0" err="1"/>
              <a:t>zároveň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/>
              <a:t>úvěrová</a:t>
            </a:r>
            <a:r>
              <a:rPr lang="en-GB" dirty="0"/>
              <a:t> </a:t>
            </a:r>
            <a:r>
              <a:rPr lang="en-GB" dirty="0" err="1"/>
              <a:t>kapacita</a:t>
            </a:r>
            <a:r>
              <a:rPr lang="en-GB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Povinné</a:t>
            </a:r>
            <a:r>
              <a:rPr lang="en-GB" b="1" dirty="0"/>
              <a:t> </a:t>
            </a:r>
            <a:r>
              <a:rPr lang="en-GB" b="1" dirty="0" err="1"/>
              <a:t>minimální</a:t>
            </a:r>
            <a:r>
              <a:rPr lang="en-GB" b="1" dirty="0"/>
              <a:t> </a:t>
            </a:r>
            <a:r>
              <a:rPr lang="en-GB" b="1" dirty="0" err="1"/>
              <a:t>rezervy</a:t>
            </a:r>
            <a:r>
              <a:rPr lang="en-GB" dirty="0"/>
              <a:t> -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stanoveny</a:t>
            </a:r>
            <a:r>
              <a:rPr lang="en-GB" dirty="0"/>
              <a:t> </a:t>
            </a:r>
            <a:r>
              <a:rPr lang="en-GB" dirty="0" err="1"/>
              <a:t>procentem</a:t>
            </a:r>
            <a:r>
              <a:rPr lang="en-GB" dirty="0"/>
              <a:t> z </a:t>
            </a:r>
            <a:r>
              <a:rPr lang="en-GB" dirty="0" err="1"/>
              <a:t>celkové</a:t>
            </a:r>
            <a:r>
              <a:rPr lang="en-GB" dirty="0"/>
              <a:t> </a:t>
            </a:r>
            <a:r>
              <a:rPr lang="en-GB" dirty="0" err="1"/>
              <a:t>sumy</a:t>
            </a:r>
            <a:r>
              <a:rPr lang="en-GB" dirty="0"/>
              <a:t> </a:t>
            </a:r>
            <a:r>
              <a:rPr lang="en-GB" dirty="0" err="1"/>
              <a:t>primárních</a:t>
            </a:r>
            <a:r>
              <a:rPr lang="en-GB" dirty="0"/>
              <a:t> </a:t>
            </a:r>
            <a:r>
              <a:rPr lang="en-GB" dirty="0" err="1"/>
              <a:t>vkladů</a:t>
            </a:r>
            <a:r>
              <a:rPr lang="en-GB" dirty="0"/>
              <a:t> </a:t>
            </a:r>
            <a:r>
              <a:rPr lang="en-GB" dirty="0" err="1"/>
              <a:t>obchodních</a:t>
            </a:r>
            <a:r>
              <a:rPr lang="en-GB" dirty="0"/>
              <a:t> bank. </a:t>
            </a:r>
            <a:r>
              <a:rPr lang="en-GB" dirty="0" err="1"/>
              <a:t>Každá</a:t>
            </a:r>
            <a:r>
              <a:rPr lang="en-GB" dirty="0"/>
              <a:t> </a:t>
            </a:r>
            <a:r>
              <a:rPr lang="en-GB" dirty="0" err="1"/>
              <a:t>změna</a:t>
            </a:r>
            <a:r>
              <a:rPr lang="en-GB" dirty="0"/>
              <a:t> </a:t>
            </a:r>
            <a:r>
              <a:rPr lang="en-GB" dirty="0" err="1"/>
              <a:t>rezerv</a:t>
            </a:r>
            <a:r>
              <a:rPr lang="en-GB" dirty="0"/>
              <a:t> </a:t>
            </a:r>
            <a:r>
              <a:rPr lang="en-GB" dirty="0" err="1"/>
              <a:t>tedy</a:t>
            </a:r>
            <a:r>
              <a:rPr lang="en-GB" dirty="0"/>
              <a:t> </a:t>
            </a:r>
            <a:r>
              <a:rPr lang="en-GB" dirty="0" err="1"/>
              <a:t>ovlivňuje</a:t>
            </a:r>
            <a:r>
              <a:rPr lang="en-GB" dirty="0"/>
              <a:t> </a:t>
            </a:r>
            <a:r>
              <a:rPr lang="en-GB" dirty="0" err="1"/>
              <a:t>úvěrovou</a:t>
            </a:r>
            <a:r>
              <a:rPr lang="en-GB" dirty="0"/>
              <a:t> </a:t>
            </a:r>
            <a:r>
              <a:rPr lang="en-GB" dirty="0" err="1"/>
              <a:t>kapacitu</a:t>
            </a:r>
            <a:r>
              <a:rPr lang="en-GB" dirty="0"/>
              <a:t> </a:t>
            </a:r>
            <a:r>
              <a:rPr lang="en-GB" dirty="0" err="1"/>
              <a:t>obchodních</a:t>
            </a:r>
            <a:r>
              <a:rPr lang="en-GB" dirty="0"/>
              <a:t> bank, </a:t>
            </a:r>
            <a:r>
              <a:rPr lang="en-GB" dirty="0" err="1"/>
              <a:t>protože</a:t>
            </a:r>
            <a:r>
              <a:rPr lang="en-GB" dirty="0"/>
              <a:t> se </a:t>
            </a:r>
            <a:r>
              <a:rPr lang="en-GB" dirty="0" err="1"/>
              <a:t>změní</a:t>
            </a:r>
            <a:r>
              <a:rPr lang="en-GB" dirty="0"/>
              <a:t> </a:t>
            </a:r>
            <a:r>
              <a:rPr lang="en-GB" dirty="0" err="1"/>
              <a:t>objem</a:t>
            </a:r>
            <a:r>
              <a:rPr lang="en-GB" dirty="0"/>
              <a:t> </a:t>
            </a:r>
            <a:r>
              <a:rPr lang="en-GB" dirty="0" err="1"/>
              <a:t>prostředků</a:t>
            </a:r>
            <a:r>
              <a:rPr lang="en-GB" dirty="0"/>
              <a:t>, se </a:t>
            </a:r>
            <a:r>
              <a:rPr lang="en-GB" dirty="0" err="1"/>
              <a:t>kterými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daná</a:t>
            </a:r>
            <a:r>
              <a:rPr lang="en-GB" dirty="0"/>
              <a:t> </a:t>
            </a:r>
            <a:r>
              <a:rPr lang="en-GB" dirty="0" err="1"/>
              <a:t>komerční</a:t>
            </a:r>
            <a:r>
              <a:rPr lang="en-GB" dirty="0"/>
              <a:t> </a:t>
            </a:r>
            <a:r>
              <a:rPr lang="en-GB" dirty="0" err="1"/>
              <a:t>banka</a:t>
            </a:r>
            <a:r>
              <a:rPr lang="en-GB" dirty="0"/>
              <a:t> </a:t>
            </a:r>
            <a:r>
              <a:rPr lang="en-GB" dirty="0" err="1"/>
              <a:t>disponovat</a:t>
            </a:r>
            <a:r>
              <a:rPr lang="en-GB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Konverze</a:t>
            </a:r>
            <a:r>
              <a:rPr lang="en-GB" b="1" dirty="0"/>
              <a:t> a </a:t>
            </a:r>
            <a:r>
              <a:rPr lang="en-GB" b="1" dirty="0" err="1"/>
              <a:t>swapy</a:t>
            </a:r>
            <a:r>
              <a:rPr lang="en-GB" b="1" dirty="0"/>
              <a:t> </a:t>
            </a:r>
            <a:r>
              <a:rPr lang="en-GB" b="1" dirty="0" err="1"/>
              <a:t>cizích</a:t>
            </a:r>
            <a:r>
              <a:rPr lang="en-GB" b="1" dirty="0"/>
              <a:t> </a:t>
            </a:r>
            <a:r>
              <a:rPr lang="en-GB" b="1" dirty="0" err="1"/>
              <a:t>měn</a:t>
            </a:r>
            <a:r>
              <a:rPr lang="en-GB" dirty="0"/>
              <a:t> - </a:t>
            </a:r>
            <a:r>
              <a:rPr lang="en-GB" dirty="0" err="1"/>
              <a:t>Nákupem</a:t>
            </a:r>
            <a:r>
              <a:rPr lang="en-GB" dirty="0"/>
              <a:t> a </a:t>
            </a:r>
            <a:r>
              <a:rPr lang="en-GB" dirty="0" err="1"/>
              <a:t>prodejem</a:t>
            </a:r>
            <a:r>
              <a:rPr lang="en-GB" dirty="0"/>
              <a:t> </a:t>
            </a:r>
            <a:r>
              <a:rPr lang="en-GB" dirty="0" err="1">
                <a:hlinkClick r:id="rId4"/>
              </a:rPr>
              <a:t>cizích</a:t>
            </a:r>
            <a:r>
              <a:rPr lang="en-GB" dirty="0">
                <a:hlinkClick r:id="rId4"/>
              </a:rPr>
              <a:t> </a:t>
            </a:r>
            <a:r>
              <a:rPr lang="en-GB" dirty="0" err="1">
                <a:hlinkClick r:id="rId4"/>
              </a:rPr>
              <a:t>měn</a:t>
            </a:r>
            <a:r>
              <a:rPr lang="en-GB" dirty="0"/>
              <a:t> </a:t>
            </a:r>
            <a:r>
              <a:rPr lang="en-GB" dirty="0" err="1"/>
              <a:t>centrální</a:t>
            </a:r>
            <a:r>
              <a:rPr lang="en-GB" dirty="0"/>
              <a:t> </a:t>
            </a:r>
            <a:r>
              <a:rPr lang="en-GB" dirty="0" err="1"/>
              <a:t>bankou</a:t>
            </a:r>
            <a:r>
              <a:rPr lang="en-GB" dirty="0"/>
              <a:t> od </a:t>
            </a:r>
            <a:r>
              <a:rPr lang="en-GB" dirty="0" err="1"/>
              <a:t>komerčních</a:t>
            </a:r>
            <a:r>
              <a:rPr lang="en-GB" dirty="0"/>
              <a:t> bank je </a:t>
            </a:r>
            <a:r>
              <a:rPr lang="en-GB" dirty="0" err="1"/>
              <a:t>také</a:t>
            </a:r>
            <a:r>
              <a:rPr lang="en-GB" dirty="0"/>
              <a:t> </a:t>
            </a:r>
            <a:r>
              <a:rPr lang="en-GB" dirty="0" err="1"/>
              <a:t>ovlivňována</a:t>
            </a:r>
            <a:r>
              <a:rPr lang="en-GB" dirty="0"/>
              <a:t> </a:t>
            </a:r>
            <a:r>
              <a:rPr lang="en-GB" dirty="0" err="1"/>
              <a:t>úvěrová</a:t>
            </a:r>
            <a:r>
              <a:rPr lang="en-GB" dirty="0"/>
              <a:t> </a:t>
            </a:r>
            <a:r>
              <a:rPr lang="en-GB" dirty="0" err="1"/>
              <a:t>kapacita</a:t>
            </a:r>
            <a:r>
              <a:rPr lang="en-GB" dirty="0"/>
              <a:t> </a:t>
            </a:r>
            <a:r>
              <a:rPr lang="en-GB" dirty="0" err="1"/>
              <a:t>obchodních</a:t>
            </a:r>
            <a:r>
              <a:rPr lang="en-GB" dirty="0"/>
              <a:t> bank – </a:t>
            </a:r>
            <a:r>
              <a:rPr lang="en-GB" dirty="0" err="1"/>
              <a:t>jedná</a:t>
            </a:r>
            <a:r>
              <a:rPr lang="en-GB" dirty="0"/>
              <a:t> se </a:t>
            </a:r>
            <a:r>
              <a:rPr lang="en-GB" dirty="0" err="1"/>
              <a:t>buď</a:t>
            </a:r>
            <a:r>
              <a:rPr lang="en-GB" dirty="0"/>
              <a:t> o </a:t>
            </a:r>
            <a:r>
              <a:rPr lang="en-GB" b="1" dirty="0" err="1"/>
              <a:t>konverze</a:t>
            </a:r>
            <a:r>
              <a:rPr lang="en-GB" b="1" dirty="0"/>
              <a:t> </a:t>
            </a:r>
            <a:r>
              <a:rPr lang="en-GB" b="1" dirty="0" err="1"/>
              <a:t>či</a:t>
            </a:r>
            <a:r>
              <a:rPr lang="en-GB" b="1" dirty="0"/>
              <a:t> </a:t>
            </a:r>
            <a:r>
              <a:rPr lang="en-GB" b="1" dirty="0" err="1"/>
              <a:t>swapy</a:t>
            </a:r>
            <a:r>
              <a:rPr lang="en-GB" b="1" dirty="0"/>
              <a:t> </a:t>
            </a:r>
            <a:r>
              <a:rPr lang="en-GB" b="1" dirty="0" err="1"/>
              <a:t>cizích</a:t>
            </a:r>
            <a:r>
              <a:rPr lang="en-GB" b="1" dirty="0"/>
              <a:t> </a:t>
            </a:r>
            <a:r>
              <a:rPr lang="en-GB" b="1" dirty="0" err="1"/>
              <a:t>měn</a:t>
            </a:r>
            <a:r>
              <a:rPr lang="en-GB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Intervence</a:t>
            </a:r>
            <a:r>
              <a:rPr lang="en-GB" b="1" dirty="0"/>
              <a:t> </a:t>
            </a:r>
            <a:r>
              <a:rPr lang="en-GB" b="1" dirty="0" err="1"/>
              <a:t>ve</a:t>
            </a:r>
            <a:r>
              <a:rPr lang="en-GB" b="1" dirty="0"/>
              <a:t> </a:t>
            </a:r>
            <a:r>
              <a:rPr lang="en-GB" b="1" dirty="0" err="1"/>
              <a:t>prospěch</a:t>
            </a:r>
            <a:r>
              <a:rPr lang="en-GB" b="1" dirty="0"/>
              <a:t> (v </a:t>
            </a:r>
            <a:r>
              <a:rPr lang="en-GB" b="1" dirty="0" err="1"/>
              <a:t>neprospěch</a:t>
            </a:r>
            <a:r>
              <a:rPr lang="en-GB" b="1" dirty="0"/>
              <a:t>) </a:t>
            </a:r>
            <a:r>
              <a:rPr lang="en-GB" b="1" dirty="0" err="1"/>
              <a:t>devizového</a:t>
            </a:r>
            <a:r>
              <a:rPr lang="en-GB" b="1" dirty="0"/>
              <a:t> </a:t>
            </a:r>
            <a:r>
              <a:rPr lang="en-GB" b="1" dirty="0" err="1"/>
              <a:t>kurzu</a:t>
            </a:r>
            <a:r>
              <a:rPr lang="en-GB" dirty="0"/>
              <a:t> - </a:t>
            </a:r>
            <a:r>
              <a:rPr lang="en-GB" dirty="0" err="1"/>
              <a:t>tímto</a:t>
            </a:r>
            <a:r>
              <a:rPr lang="en-GB" dirty="0"/>
              <a:t> </a:t>
            </a:r>
            <a:r>
              <a:rPr lang="en-GB" dirty="0" err="1"/>
              <a:t>nástrojem</a:t>
            </a:r>
            <a:r>
              <a:rPr lang="en-GB" dirty="0"/>
              <a:t> </a:t>
            </a:r>
            <a:r>
              <a:rPr lang="en-GB" dirty="0" err="1"/>
              <a:t>centrální</a:t>
            </a:r>
            <a:r>
              <a:rPr lang="en-GB" dirty="0"/>
              <a:t> </a:t>
            </a:r>
            <a:r>
              <a:rPr lang="en-GB" dirty="0" err="1"/>
              <a:t>banka</a:t>
            </a:r>
            <a:r>
              <a:rPr lang="en-GB" dirty="0"/>
              <a:t> </a:t>
            </a:r>
            <a:r>
              <a:rPr lang="en-GB" dirty="0" err="1"/>
              <a:t>nejčastěji</a:t>
            </a:r>
            <a:r>
              <a:rPr lang="en-GB" dirty="0"/>
              <a:t> </a:t>
            </a:r>
            <a:r>
              <a:rPr lang="en-GB" dirty="0" err="1"/>
              <a:t>ovlivňuje</a:t>
            </a:r>
            <a:r>
              <a:rPr lang="en-GB" dirty="0"/>
              <a:t> </a:t>
            </a:r>
            <a:r>
              <a:rPr lang="en-GB" dirty="0" err="1"/>
              <a:t>vývoj</a:t>
            </a:r>
            <a:r>
              <a:rPr lang="en-GB" dirty="0"/>
              <a:t> </a:t>
            </a:r>
            <a:r>
              <a:rPr lang="en-GB" dirty="0" err="1"/>
              <a:t>obchodní</a:t>
            </a:r>
            <a:r>
              <a:rPr lang="en-GB" dirty="0"/>
              <a:t> </a:t>
            </a:r>
            <a:r>
              <a:rPr lang="en-GB" dirty="0" err="1"/>
              <a:t>bilance</a:t>
            </a:r>
            <a:r>
              <a:rPr lang="en-GB" dirty="0"/>
              <a:t> </a:t>
            </a:r>
            <a:r>
              <a:rPr lang="en-GB" dirty="0" err="1"/>
              <a:t>státu</a:t>
            </a:r>
            <a:r>
              <a:rPr lang="en-GB" dirty="0"/>
              <a:t> a </a:t>
            </a:r>
            <a:r>
              <a:rPr lang="en-GB" dirty="0" err="1">
                <a:hlinkClick r:id="rId5"/>
              </a:rPr>
              <a:t>míru</a:t>
            </a:r>
            <a:r>
              <a:rPr lang="en-GB" dirty="0">
                <a:hlinkClick r:id="rId5"/>
              </a:rPr>
              <a:t> </a:t>
            </a:r>
            <a:r>
              <a:rPr lang="en-GB" dirty="0" err="1">
                <a:hlinkClick r:id="rId5"/>
              </a:rPr>
              <a:t>inflace</a:t>
            </a:r>
            <a:r>
              <a:rPr lang="en-GB" dirty="0"/>
              <a:t>. </a:t>
            </a:r>
          </a:p>
          <a:p>
            <a:r>
              <a:rPr lang="en-GB" dirty="0"/>
              <a:t>V </a:t>
            </a:r>
            <a:r>
              <a:rPr lang="en-GB" dirty="0" err="1"/>
              <a:t>krátkodobém</a:t>
            </a:r>
            <a:r>
              <a:rPr lang="en-GB" dirty="0"/>
              <a:t> </a:t>
            </a:r>
            <a:r>
              <a:rPr lang="en-GB" dirty="0" err="1"/>
              <a:t>časovém</a:t>
            </a:r>
            <a:r>
              <a:rPr lang="en-GB" dirty="0"/>
              <a:t> </a:t>
            </a:r>
            <a:r>
              <a:rPr lang="en-GB" dirty="0" err="1"/>
              <a:t>horizontu</a:t>
            </a:r>
            <a:r>
              <a:rPr lang="en-GB" dirty="0"/>
              <a:t> </a:t>
            </a:r>
            <a:r>
              <a:rPr lang="en-GB" dirty="0" err="1"/>
              <a:t>reguluje</a:t>
            </a:r>
            <a:r>
              <a:rPr lang="en-GB" dirty="0"/>
              <a:t> </a:t>
            </a:r>
            <a:r>
              <a:rPr lang="en-GB" dirty="0" err="1"/>
              <a:t>monetární</a:t>
            </a:r>
            <a:r>
              <a:rPr lang="en-GB" dirty="0"/>
              <a:t> </a:t>
            </a:r>
            <a:r>
              <a:rPr lang="en-GB" dirty="0" err="1"/>
              <a:t>politika</a:t>
            </a:r>
            <a:r>
              <a:rPr lang="en-GB" dirty="0"/>
              <a:t> </a:t>
            </a:r>
            <a:r>
              <a:rPr lang="en-GB" dirty="0" err="1"/>
              <a:t>množství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v </a:t>
            </a:r>
            <a:r>
              <a:rPr lang="en-GB" dirty="0" err="1"/>
              <a:t>oběhu</a:t>
            </a:r>
            <a:r>
              <a:rPr lang="en-GB" dirty="0"/>
              <a:t> a </a:t>
            </a:r>
            <a:r>
              <a:rPr lang="en-GB" dirty="0" err="1"/>
              <a:t>úrokové</a:t>
            </a:r>
            <a:r>
              <a:rPr lang="en-GB" dirty="0"/>
              <a:t> </a:t>
            </a:r>
            <a:r>
              <a:rPr lang="en-GB" dirty="0" err="1"/>
              <a:t>sazby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49</a:t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444227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https://www.cnb.cz/cs/menova-politika/mp-nastroje/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50</a:t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64355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https://www.cnb.cz/cs/menova-politika/mp-nastroje/</a:t>
            </a:r>
            <a:endParaRPr lang="cs-CZ" dirty="0"/>
          </a:p>
          <a:p>
            <a:endParaRPr lang="cs-CZ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51</a:t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314542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Ad a) </a:t>
            </a:r>
            <a:r>
              <a:rPr lang="cs-CZ" altLang="cs-CZ" sz="1200" b="1" dirty="0">
                <a:solidFill>
                  <a:srgbClr val="FF000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Proto „zlevňování“ tohoto úvěru bude výdaje na spotřebu povzbuzovat a „zdražování“ naopak brzdit.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55</a:t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12433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= </a:t>
            </a:r>
          </a:p>
          <a:p>
            <a:r>
              <a:rPr lang="cs-CZ" dirty="0"/>
              <a:t>Z</a:t>
            </a:r>
            <a:r>
              <a:rPr lang="en-GB" dirty="0" err="1"/>
              <a:t>působ</a:t>
            </a:r>
            <a:r>
              <a:rPr lang="en-GB" dirty="0"/>
              <a:t>, </a:t>
            </a:r>
            <a:r>
              <a:rPr lang="en-GB" dirty="0" err="1"/>
              <a:t>kterým</a:t>
            </a:r>
            <a:r>
              <a:rPr lang="en-GB" dirty="0"/>
              <a:t> </a:t>
            </a:r>
            <a:r>
              <a:rPr lang="en-GB" dirty="0" err="1"/>
              <a:t>lidé</a:t>
            </a:r>
            <a:r>
              <a:rPr lang="en-GB" dirty="0"/>
              <a:t> </a:t>
            </a:r>
            <a:r>
              <a:rPr lang="en-GB" dirty="0" err="1"/>
              <a:t>používají</a:t>
            </a:r>
            <a:r>
              <a:rPr lang="en-GB" dirty="0"/>
              <a:t> </a:t>
            </a:r>
            <a:r>
              <a:rPr lang="en-GB" dirty="0" err="1"/>
              <a:t>své</a:t>
            </a:r>
            <a:r>
              <a:rPr lang="en-GB" dirty="0"/>
              <a:t> </a:t>
            </a:r>
            <a:r>
              <a:rPr lang="en-GB" dirty="0" err="1"/>
              <a:t>peněžní</a:t>
            </a:r>
            <a:r>
              <a:rPr lang="en-GB" dirty="0"/>
              <a:t> </a:t>
            </a:r>
            <a:r>
              <a:rPr lang="en-GB" dirty="0" err="1"/>
              <a:t>zůstatky</a:t>
            </a:r>
            <a:r>
              <a:rPr lang="en-GB" dirty="0"/>
              <a:t>, </a:t>
            </a:r>
            <a:r>
              <a:rPr lang="en-GB" dirty="0" err="1"/>
              <a:t>závisí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/>
              <a:t>zvycích</a:t>
            </a:r>
            <a:r>
              <a:rPr lang="en-GB" dirty="0"/>
              <a:t> a 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takových</a:t>
            </a:r>
            <a:r>
              <a:rPr lang="en-GB" dirty="0"/>
              <a:t> </a:t>
            </a:r>
            <a:r>
              <a:rPr lang="en-GB" dirty="0" err="1"/>
              <a:t>charakteristikách</a:t>
            </a:r>
            <a:r>
              <a:rPr lang="en-GB" dirty="0"/>
              <a:t> </a:t>
            </a:r>
            <a:r>
              <a:rPr lang="en-GB" dirty="0" err="1"/>
              <a:t>peněžního</a:t>
            </a:r>
            <a:r>
              <a:rPr lang="en-GB" dirty="0"/>
              <a:t> </a:t>
            </a:r>
            <a:r>
              <a:rPr lang="en-GB" dirty="0" err="1"/>
              <a:t>trhu</a:t>
            </a:r>
            <a:r>
              <a:rPr lang="en-GB" dirty="0"/>
              <a:t>, </a:t>
            </a:r>
            <a:r>
              <a:rPr lang="en-GB" dirty="0" err="1"/>
              <a:t>jako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jeho</a:t>
            </a:r>
            <a:r>
              <a:rPr lang="en-GB" dirty="0"/>
              <a:t> </a:t>
            </a:r>
            <a:r>
              <a:rPr lang="en-GB" dirty="0" err="1"/>
              <a:t>institucionální</a:t>
            </a:r>
            <a:r>
              <a:rPr lang="en-GB" dirty="0"/>
              <a:t> </a:t>
            </a:r>
            <a:r>
              <a:rPr lang="en-GB" dirty="0" err="1"/>
              <a:t>struktura</a:t>
            </a:r>
            <a:r>
              <a:rPr lang="en-GB" dirty="0"/>
              <a:t>, </a:t>
            </a:r>
            <a:r>
              <a:rPr lang="en-GB" dirty="0" err="1"/>
              <a:t>bankovně-technologická</a:t>
            </a:r>
            <a:r>
              <a:rPr lang="en-GB" dirty="0"/>
              <a:t> </a:t>
            </a:r>
            <a:r>
              <a:rPr lang="en-GB" dirty="0" err="1"/>
              <a:t>úroveň</a:t>
            </a:r>
            <a:r>
              <a:rPr lang="en-GB" dirty="0"/>
              <a:t> a </a:t>
            </a:r>
            <a:r>
              <a:rPr lang="en-GB" dirty="0" err="1"/>
              <a:t>psychologie</a:t>
            </a:r>
            <a:r>
              <a:rPr lang="en-GB" dirty="0"/>
              <a:t>. Tyto </a:t>
            </a:r>
            <a:r>
              <a:rPr lang="en-GB" dirty="0" err="1"/>
              <a:t>faktory</a:t>
            </a:r>
            <a:r>
              <a:rPr lang="en-GB" dirty="0"/>
              <a:t> </a:t>
            </a:r>
            <a:r>
              <a:rPr lang="en-GB" dirty="0" err="1"/>
              <a:t>nemají</a:t>
            </a:r>
            <a:r>
              <a:rPr lang="en-GB" dirty="0"/>
              <a:t> </a:t>
            </a:r>
            <a:r>
              <a:rPr lang="en-GB" dirty="0" err="1"/>
              <a:t>tendenci</a:t>
            </a:r>
            <a:r>
              <a:rPr lang="en-GB" dirty="0"/>
              <a:t> </a:t>
            </a:r>
            <a:r>
              <a:rPr lang="en-GB" dirty="0" err="1"/>
              <a:t>měnit</a:t>
            </a:r>
            <a:r>
              <a:rPr lang="en-GB" dirty="0"/>
              <a:t> se v </a:t>
            </a:r>
            <a:r>
              <a:rPr lang="en-GB" dirty="0" err="1"/>
              <a:t>závislosti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změnách</a:t>
            </a:r>
            <a:r>
              <a:rPr lang="en-GB" dirty="0"/>
              <a:t> </a:t>
            </a:r>
            <a:r>
              <a:rPr lang="en-GB" dirty="0" err="1"/>
              <a:t>nabídky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(M). Proto </a:t>
            </a:r>
            <a:r>
              <a:rPr lang="en-GB" dirty="0" err="1"/>
              <a:t>není</a:t>
            </a:r>
            <a:r>
              <a:rPr lang="en-GB" dirty="0"/>
              <a:t> </a:t>
            </a:r>
            <a:r>
              <a:rPr lang="en-GB" dirty="0" err="1"/>
              <a:t>případný</a:t>
            </a:r>
            <a:r>
              <a:rPr lang="en-GB" dirty="0"/>
              <a:t> </a:t>
            </a:r>
            <a:r>
              <a:rPr lang="en-GB" dirty="0" err="1"/>
              <a:t>vzrůst</a:t>
            </a:r>
            <a:r>
              <a:rPr lang="en-GB" dirty="0"/>
              <a:t> M </a:t>
            </a:r>
            <a:r>
              <a:rPr lang="en-GB" dirty="0" err="1"/>
              <a:t>vyrovnáván</a:t>
            </a:r>
            <a:r>
              <a:rPr lang="en-GB" dirty="0"/>
              <a:t> </a:t>
            </a:r>
            <a:r>
              <a:rPr lang="en-GB" dirty="0" err="1"/>
              <a:t>snížením</a:t>
            </a:r>
            <a:r>
              <a:rPr lang="en-GB" dirty="0"/>
              <a:t> V. </a:t>
            </a:r>
            <a:r>
              <a:rPr lang="en-GB" dirty="0" err="1"/>
              <a:t>Místo</a:t>
            </a:r>
            <a:r>
              <a:rPr lang="en-GB" dirty="0"/>
              <a:t> toho se </a:t>
            </a:r>
            <a:r>
              <a:rPr lang="en-GB" dirty="0" err="1"/>
              <a:t>zvýšení</a:t>
            </a:r>
            <a:r>
              <a:rPr lang="en-GB" dirty="0"/>
              <a:t> M </a:t>
            </a:r>
            <a:r>
              <a:rPr lang="en-GB" dirty="0" err="1"/>
              <a:t>projeví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pravé</a:t>
            </a:r>
            <a:r>
              <a:rPr lang="en-GB" dirty="0"/>
              <a:t> </a:t>
            </a:r>
            <a:r>
              <a:rPr lang="en-GB" dirty="0" err="1"/>
              <a:t>straně</a:t>
            </a:r>
            <a:r>
              <a:rPr lang="en-GB" dirty="0"/>
              <a:t> </a:t>
            </a:r>
            <a:r>
              <a:rPr lang="en-GB" dirty="0" err="1"/>
              <a:t>rovnice</a:t>
            </a:r>
            <a:r>
              <a:rPr lang="en-GB" dirty="0"/>
              <a:t> </a:t>
            </a:r>
            <a:r>
              <a:rPr lang="en-GB" dirty="0" err="1"/>
              <a:t>směny</a:t>
            </a:r>
            <a:r>
              <a:rPr lang="en-GB" dirty="0"/>
              <a:t> (P × Q). </a:t>
            </a:r>
            <a:r>
              <a:rPr lang="en-GB" dirty="0" err="1"/>
              <a:t>Pokud</a:t>
            </a:r>
            <a:r>
              <a:rPr lang="en-GB" dirty="0"/>
              <a:t> by </a:t>
            </a:r>
            <a:r>
              <a:rPr lang="en-GB" dirty="0" err="1"/>
              <a:t>však</a:t>
            </a:r>
            <a:r>
              <a:rPr lang="en-GB" dirty="0"/>
              <a:t> </a:t>
            </a:r>
            <a:r>
              <a:rPr lang="en-GB" dirty="0" err="1"/>
              <a:t>byl</a:t>
            </a:r>
            <a:r>
              <a:rPr lang="en-GB" dirty="0"/>
              <a:t> </a:t>
            </a:r>
            <a:r>
              <a:rPr lang="en-GB" dirty="0" err="1"/>
              <a:t>stabilní</a:t>
            </a:r>
            <a:r>
              <a:rPr lang="en-GB" dirty="0"/>
              <a:t> </a:t>
            </a:r>
            <a:r>
              <a:rPr lang="en-GB" dirty="0" err="1"/>
              <a:t>také</a:t>
            </a:r>
            <a:r>
              <a:rPr lang="en-GB" dirty="0"/>
              <a:t> </a:t>
            </a:r>
            <a:r>
              <a:rPr lang="en-GB" dirty="0" err="1"/>
              <a:t>reálný</a:t>
            </a:r>
            <a:r>
              <a:rPr lang="en-GB" dirty="0"/>
              <a:t> </a:t>
            </a:r>
            <a:r>
              <a:rPr lang="en-GB" dirty="0" err="1"/>
              <a:t>produkt</a:t>
            </a:r>
            <a:r>
              <a:rPr lang="en-GB" dirty="0"/>
              <a:t> (Q), </a:t>
            </a:r>
            <a:r>
              <a:rPr lang="en-GB" dirty="0" err="1"/>
              <a:t>měly</a:t>
            </a:r>
            <a:r>
              <a:rPr lang="en-GB" dirty="0"/>
              <a:t> by </a:t>
            </a:r>
            <a:r>
              <a:rPr lang="en-GB" dirty="0" err="1"/>
              <a:t>změny</a:t>
            </a:r>
            <a:r>
              <a:rPr lang="en-GB" dirty="0"/>
              <a:t> v </a:t>
            </a:r>
            <a:r>
              <a:rPr lang="en-GB" dirty="0" err="1"/>
              <a:t>nabídce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(M) za </a:t>
            </a:r>
            <a:r>
              <a:rPr lang="en-GB" dirty="0" err="1"/>
              <a:t>následek</a:t>
            </a:r>
            <a:r>
              <a:rPr lang="en-GB" dirty="0"/>
              <a:t> </a:t>
            </a:r>
            <a:r>
              <a:rPr lang="en-GB" dirty="0" err="1"/>
              <a:t>jen</a:t>
            </a:r>
            <a:r>
              <a:rPr lang="en-GB" dirty="0"/>
              <a:t> </a:t>
            </a:r>
            <a:r>
              <a:rPr lang="en-GB" dirty="0" err="1"/>
              <a:t>změny</a:t>
            </a:r>
            <a:r>
              <a:rPr lang="en-GB" dirty="0"/>
              <a:t> </a:t>
            </a:r>
            <a:r>
              <a:rPr lang="en-GB" dirty="0" err="1"/>
              <a:t>cenové</a:t>
            </a:r>
            <a:r>
              <a:rPr lang="en-GB" dirty="0"/>
              <a:t> </a:t>
            </a:r>
            <a:r>
              <a:rPr lang="en-GB" dirty="0" err="1"/>
              <a:t>hladiny</a:t>
            </a:r>
            <a:r>
              <a:rPr lang="en-GB" dirty="0"/>
              <a:t> (P). </a:t>
            </a:r>
            <a:r>
              <a:rPr lang="en-GB" dirty="0" err="1"/>
              <a:t>Spojení</a:t>
            </a:r>
            <a:r>
              <a:rPr lang="en-GB" dirty="0"/>
              <a:t> </a:t>
            </a:r>
            <a:r>
              <a:rPr lang="en-GB" dirty="0" err="1"/>
              <a:t>nabídky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a </a:t>
            </a:r>
            <a:r>
              <a:rPr lang="en-GB" dirty="0" err="1"/>
              <a:t>cenové</a:t>
            </a:r>
            <a:r>
              <a:rPr lang="en-GB" dirty="0"/>
              <a:t> </a:t>
            </a:r>
            <a:r>
              <a:rPr lang="en-GB" dirty="0" err="1"/>
              <a:t>úrovně</a:t>
            </a:r>
            <a:r>
              <a:rPr lang="en-GB" dirty="0"/>
              <a:t> je </a:t>
            </a:r>
            <a:r>
              <a:rPr lang="en-GB" dirty="0" err="1"/>
              <a:t>tak</a:t>
            </a:r>
            <a:r>
              <a:rPr lang="en-GB" dirty="0"/>
              <a:t> v </a:t>
            </a:r>
            <a:r>
              <a:rPr lang="en-GB" dirty="0" err="1"/>
              <a:t>monetaristické</a:t>
            </a:r>
            <a:r>
              <a:rPr lang="en-GB" dirty="0"/>
              <a:t> </a:t>
            </a:r>
            <a:r>
              <a:rPr lang="en-GB" dirty="0" err="1"/>
              <a:t>teorii</a:t>
            </a:r>
            <a:r>
              <a:rPr lang="en-GB" dirty="0"/>
              <a:t> </a:t>
            </a:r>
            <a:r>
              <a:rPr lang="en-GB" dirty="0" err="1"/>
              <a:t>přímé</a:t>
            </a:r>
            <a:r>
              <a:rPr lang="en-GB" dirty="0"/>
              <a:t> a </a:t>
            </a:r>
            <a:r>
              <a:rPr lang="en-GB" dirty="0" err="1"/>
              <a:t>jednoznačné</a:t>
            </a:r>
            <a:r>
              <a:rPr lang="en-GB" dirty="0"/>
              <a:t>.</a:t>
            </a:r>
            <a:endParaRPr lang="cs-CZ" dirty="0"/>
          </a:p>
          <a:p>
            <a:endParaRPr lang="cs-CZ" dirty="0"/>
          </a:p>
          <a:p>
            <a:r>
              <a:rPr lang="cs-CZ" altLang="cs-CZ" sz="1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monetaristické koncepci nehraje úroková míra tak důležitou roli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61</a:t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815906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cs-CZ" altLang="cs-CZ" sz="1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Monetaristická teorie / celá neoklasická ekonomie </a:t>
            </a: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1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Předpoklad: peníze jsou neutrální vůči reálným ekonomickým veličinám. </a:t>
            </a: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1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změny v množství peněz ovlivňují pouze nominální proměnné, nikoli však reálné proměnné, jako jsou úroveň reálného produktu a míra nezaměstnanosti. </a:t>
            </a: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1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Ekonomové stojící na pozici neutrality peněz odmítají pokusy centrální banky o „makroekonomický management“ v podobě peněžní expanzivní nebo restriktivní monetární politiky. </a:t>
            </a: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1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Předpokládají totiž, že o reálných ekonomických veličinách rozhodují takové faktory, jako jsou výrobní kapacita ekonomiky, produktivita jejích výrobních faktorů, pružnost trhu práce apod., přičemž tyto činitele nelze ovlivňovat peněžními intervencemi centrální banky. </a:t>
            </a: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1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Co však monetaristická ekonomie naopak zdůrazňuje, je silný a přímý vliv nabídky peněz na cenovou hladinu a inflaci. </a:t>
            </a: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1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Vůči reálné ekonomice jsou však peníze neutrální, neboť změna v nabídce peněz vede pouze k proporcionální změně cenové úrovně a nominálních veličin, jako jsou nominální produkt, nominální úroková míra nebo nominální měnový kurz, a nikoli ke změně reálných ekonomických proměnných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64</a:t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387532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Předpokládejme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se </a:t>
            </a:r>
            <a:r>
              <a:rPr lang="en-GB" dirty="0" err="1"/>
              <a:t>ekonomika</a:t>
            </a:r>
            <a:r>
              <a:rPr lang="en-GB" dirty="0"/>
              <a:t> </a:t>
            </a:r>
            <a:r>
              <a:rPr lang="en-GB" dirty="0" err="1"/>
              <a:t>nachází</a:t>
            </a:r>
            <a:r>
              <a:rPr lang="en-GB" dirty="0"/>
              <a:t> v </a:t>
            </a:r>
            <a:r>
              <a:rPr lang="en-GB" dirty="0" err="1"/>
              <a:t>rovnováze</a:t>
            </a:r>
            <a:r>
              <a:rPr lang="en-GB" dirty="0"/>
              <a:t> v </a:t>
            </a:r>
            <a:r>
              <a:rPr lang="en-GB" dirty="0" err="1"/>
              <a:t>bodě</a:t>
            </a:r>
            <a:r>
              <a:rPr lang="en-GB" dirty="0"/>
              <a:t> E1. </a:t>
            </a:r>
            <a:r>
              <a:rPr lang="en-GB" dirty="0" err="1"/>
              <a:t>Řekněme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se </a:t>
            </a:r>
            <a:r>
              <a:rPr lang="en-GB" dirty="0" err="1"/>
              <a:t>nabídka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</a:t>
            </a:r>
            <a:r>
              <a:rPr lang="en-GB" dirty="0" err="1"/>
              <a:t>zvýší</a:t>
            </a:r>
            <a:r>
              <a:rPr lang="en-GB" dirty="0"/>
              <a:t> o 10 %,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povede</a:t>
            </a:r>
            <a:r>
              <a:rPr lang="en-GB" dirty="0"/>
              <a:t> k </a:t>
            </a:r>
            <a:r>
              <a:rPr lang="en-GB" dirty="0" err="1"/>
              <a:t>proporcionálnímu</a:t>
            </a:r>
            <a:r>
              <a:rPr lang="en-GB" dirty="0"/>
              <a:t> </a:t>
            </a:r>
            <a:r>
              <a:rPr lang="en-GB" dirty="0" err="1"/>
              <a:t>růstu</a:t>
            </a:r>
            <a:r>
              <a:rPr lang="en-GB" dirty="0"/>
              <a:t> </a:t>
            </a:r>
            <a:r>
              <a:rPr lang="en-GB" dirty="0" err="1"/>
              <a:t>agregátní</a:t>
            </a:r>
            <a:r>
              <a:rPr lang="en-GB" dirty="0"/>
              <a:t> </a:t>
            </a:r>
            <a:r>
              <a:rPr lang="en-GB" dirty="0" err="1"/>
              <a:t>poptávky</a:t>
            </a:r>
            <a:r>
              <a:rPr lang="en-GB" dirty="0"/>
              <a:t>. </a:t>
            </a:r>
            <a:r>
              <a:rPr lang="en-GB" dirty="0" err="1"/>
              <a:t>Zůstává</a:t>
            </a:r>
            <a:r>
              <a:rPr lang="en-GB" dirty="0"/>
              <a:t>-li </a:t>
            </a:r>
            <a:r>
              <a:rPr lang="en-GB" dirty="0" err="1"/>
              <a:t>při</a:t>
            </a:r>
            <a:r>
              <a:rPr lang="en-GB" dirty="0"/>
              <a:t> </a:t>
            </a:r>
            <a:r>
              <a:rPr lang="en-GB" dirty="0" err="1"/>
              <a:t>růstu</a:t>
            </a:r>
            <a:r>
              <a:rPr lang="en-GB" dirty="0"/>
              <a:t> </a:t>
            </a:r>
            <a:r>
              <a:rPr lang="en-GB" dirty="0" err="1"/>
              <a:t>nabídky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</a:t>
            </a:r>
            <a:r>
              <a:rPr lang="en-GB" dirty="0" err="1"/>
              <a:t>velikost</a:t>
            </a:r>
            <a:r>
              <a:rPr lang="en-GB" dirty="0"/>
              <a:t> </a:t>
            </a:r>
            <a:r>
              <a:rPr lang="en-GB" dirty="0" err="1"/>
              <a:t>reálného</a:t>
            </a:r>
            <a:r>
              <a:rPr lang="en-GB" dirty="0"/>
              <a:t> </a:t>
            </a:r>
            <a:r>
              <a:rPr lang="en-GB" dirty="0" err="1"/>
              <a:t>produktu</a:t>
            </a:r>
            <a:r>
              <a:rPr lang="en-GB" dirty="0"/>
              <a:t> Q* </a:t>
            </a:r>
            <a:r>
              <a:rPr lang="en-GB" dirty="0" err="1"/>
              <a:t>stabilní</a:t>
            </a:r>
            <a:r>
              <a:rPr lang="en-GB" dirty="0"/>
              <a:t> a </a:t>
            </a:r>
            <a:r>
              <a:rPr lang="en-GB" dirty="0" err="1"/>
              <a:t>nemění</a:t>
            </a:r>
            <a:r>
              <a:rPr lang="en-GB" dirty="0"/>
              <a:t>-li se </a:t>
            </a:r>
            <a:r>
              <a:rPr lang="en-GB" dirty="0" err="1"/>
              <a:t>rychlost</a:t>
            </a:r>
            <a:r>
              <a:rPr lang="en-GB" dirty="0"/>
              <a:t> </a:t>
            </a:r>
            <a:r>
              <a:rPr lang="en-GB" dirty="0" err="1"/>
              <a:t>obratu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(V) –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zde</a:t>
            </a:r>
            <a:r>
              <a:rPr lang="en-GB" dirty="0"/>
              <a:t> </a:t>
            </a:r>
            <a:r>
              <a:rPr lang="en-GB" dirty="0" err="1"/>
              <a:t>předpokládáme</a:t>
            </a:r>
            <a:r>
              <a:rPr lang="en-GB" dirty="0"/>
              <a:t>, </a:t>
            </a:r>
            <a:r>
              <a:rPr lang="en-GB" dirty="0" err="1"/>
              <a:t>pak</a:t>
            </a:r>
            <a:r>
              <a:rPr lang="en-GB" dirty="0"/>
              <a:t> </a:t>
            </a:r>
            <a:r>
              <a:rPr lang="en-GB" dirty="0" err="1"/>
              <a:t>cenová</a:t>
            </a:r>
            <a:r>
              <a:rPr lang="en-GB" dirty="0"/>
              <a:t> </a:t>
            </a:r>
            <a:r>
              <a:rPr lang="en-GB" dirty="0" err="1"/>
              <a:t>úroveň</a:t>
            </a:r>
            <a:r>
              <a:rPr lang="en-GB" dirty="0"/>
              <a:t> (P) </a:t>
            </a:r>
            <a:r>
              <a:rPr lang="en-GB" dirty="0" err="1"/>
              <a:t>zůstává</a:t>
            </a:r>
            <a:r>
              <a:rPr lang="en-GB" dirty="0"/>
              <a:t> </a:t>
            </a:r>
            <a:r>
              <a:rPr lang="en-GB" dirty="0" err="1"/>
              <a:t>jediným</a:t>
            </a:r>
            <a:r>
              <a:rPr lang="en-GB" dirty="0"/>
              <a:t> </a:t>
            </a:r>
            <a:r>
              <a:rPr lang="en-GB" dirty="0" err="1"/>
              <a:t>prvkem</a:t>
            </a:r>
            <a:r>
              <a:rPr lang="en-GB" dirty="0"/>
              <a:t>, </a:t>
            </a:r>
            <a:r>
              <a:rPr lang="en-GB" dirty="0" err="1"/>
              <a:t>který</a:t>
            </a:r>
            <a:r>
              <a:rPr lang="en-GB" dirty="0"/>
              <a:t> se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nové</a:t>
            </a:r>
            <a:r>
              <a:rPr lang="en-GB" dirty="0"/>
              <a:t> </a:t>
            </a:r>
            <a:r>
              <a:rPr lang="en-GB" dirty="0" err="1"/>
              <a:t>situaci</a:t>
            </a:r>
            <a:r>
              <a:rPr lang="en-GB" dirty="0"/>
              <a:t> </a:t>
            </a:r>
            <a:r>
              <a:rPr lang="en-GB" dirty="0" err="1"/>
              <a:t>přizpůsobit</a:t>
            </a:r>
            <a:r>
              <a:rPr lang="en-GB" dirty="0"/>
              <a:t>. Proto </a:t>
            </a:r>
            <a:r>
              <a:rPr lang="en-GB" dirty="0" err="1"/>
              <a:t>změna</a:t>
            </a:r>
            <a:r>
              <a:rPr lang="en-GB" dirty="0"/>
              <a:t> v </a:t>
            </a:r>
            <a:r>
              <a:rPr lang="en-GB" dirty="0" err="1"/>
              <a:t>nabídce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</a:t>
            </a:r>
            <a:r>
              <a:rPr lang="en-GB" dirty="0" err="1"/>
              <a:t>ovlivní</a:t>
            </a:r>
            <a:r>
              <a:rPr lang="en-GB" dirty="0"/>
              <a:t> </a:t>
            </a:r>
            <a:r>
              <a:rPr lang="en-GB" dirty="0" err="1"/>
              <a:t>pouze</a:t>
            </a:r>
            <a:r>
              <a:rPr lang="en-GB" dirty="0"/>
              <a:t> </a:t>
            </a:r>
            <a:r>
              <a:rPr lang="en-GB" dirty="0" err="1"/>
              <a:t>úroveň</a:t>
            </a:r>
            <a:r>
              <a:rPr lang="en-GB" dirty="0"/>
              <a:t> cen. V </a:t>
            </a:r>
            <a:r>
              <a:rPr lang="en-GB" dirty="0" err="1"/>
              <a:t>grafické</a:t>
            </a:r>
            <a:r>
              <a:rPr lang="en-GB" dirty="0"/>
              <a:t> </a:t>
            </a:r>
            <a:r>
              <a:rPr lang="en-GB" dirty="0" err="1"/>
              <a:t>řeči</a:t>
            </a:r>
            <a:r>
              <a:rPr lang="en-GB" dirty="0"/>
              <a:t> to </a:t>
            </a:r>
            <a:r>
              <a:rPr lang="en-GB" dirty="0" err="1"/>
              <a:t>znamená</a:t>
            </a:r>
            <a:r>
              <a:rPr lang="en-GB" dirty="0"/>
              <a:t> </a:t>
            </a:r>
            <a:r>
              <a:rPr lang="en-GB" dirty="0" err="1"/>
              <a:t>posun</a:t>
            </a:r>
            <a:r>
              <a:rPr lang="en-GB" dirty="0"/>
              <a:t> AD </a:t>
            </a:r>
            <a:r>
              <a:rPr lang="en-GB" dirty="0" err="1"/>
              <a:t>křivky</a:t>
            </a:r>
            <a:r>
              <a:rPr lang="en-GB" dirty="0"/>
              <a:t> o 10 % </a:t>
            </a:r>
            <a:r>
              <a:rPr lang="en-GB" dirty="0" err="1"/>
              <a:t>nahoru</a:t>
            </a:r>
            <a:r>
              <a:rPr lang="en-GB" dirty="0"/>
              <a:t> po </a:t>
            </a:r>
            <a:r>
              <a:rPr lang="en-GB" dirty="0" err="1"/>
              <a:t>vertikální</a:t>
            </a:r>
            <a:r>
              <a:rPr lang="en-GB" dirty="0"/>
              <a:t> </a:t>
            </a:r>
            <a:r>
              <a:rPr lang="en-GB" dirty="0" err="1"/>
              <a:t>křivce</a:t>
            </a:r>
            <a:r>
              <a:rPr lang="en-GB" dirty="0"/>
              <a:t> LRAS. </a:t>
            </a:r>
            <a:r>
              <a:rPr lang="en-GB" dirty="0" err="1"/>
              <a:t>Posun</a:t>
            </a:r>
            <a:r>
              <a:rPr lang="en-GB" dirty="0"/>
              <a:t> </a:t>
            </a:r>
            <a:r>
              <a:rPr lang="en-GB" dirty="0" err="1"/>
              <a:t>křivky</a:t>
            </a:r>
            <a:r>
              <a:rPr lang="en-GB" dirty="0"/>
              <a:t> </a:t>
            </a:r>
            <a:r>
              <a:rPr lang="en-GB" dirty="0" err="1"/>
              <a:t>agregátní</a:t>
            </a:r>
            <a:r>
              <a:rPr lang="en-GB" dirty="0"/>
              <a:t> </a:t>
            </a:r>
            <a:r>
              <a:rPr lang="en-GB" dirty="0" err="1"/>
              <a:t>poptávky</a:t>
            </a:r>
            <a:r>
              <a:rPr lang="en-GB" dirty="0"/>
              <a:t> </a:t>
            </a:r>
            <a:r>
              <a:rPr lang="en-GB" dirty="0" err="1"/>
              <a:t>odráží</a:t>
            </a:r>
            <a:r>
              <a:rPr lang="en-GB" dirty="0"/>
              <a:t> 10% </a:t>
            </a:r>
            <a:r>
              <a:rPr lang="en-GB" dirty="0" err="1"/>
              <a:t>cenový</a:t>
            </a:r>
            <a:r>
              <a:rPr lang="en-GB" dirty="0"/>
              <a:t> </a:t>
            </a:r>
            <a:r>
              <a:rPr lang="en-GB" dirty="0" err="1"/>
              <a:t>nárůst</a:t>
            </a:r>
            <a:r>
              <a:rPr lang="en-GB" dirty="0"/>
              <a:t>, </a:t>
            </a:r>
            <a:r>
              <a:rPr lang="en-GB" dirty="0" err="1"/>
              <a:t>ke</a:t>
            </a:r>
            <a:r>
              <a:rPr lang="en-GB" dirty="0"/>
              <a:t> </a:t>
            </a:r>
            <a:r>
              <a:rPr lang="en-GB" dirty="0" err="1"/>
              <a:t>kterému</a:t>
            </a:r>
            <a:r>
              <a:rPr lang="en-GB" dirty="0"/>
              <a:t> v </a:t>
            </a:r>
            <a:r>
              <a:rPr lang="en-GB" dirty="0" err="1"/>
              <a:t>důsledku</a:t>
            </a:r>
            <a:r>
              <a:rPr lang="en-GB" dirty="0"/>
              <a:t> </a:t>
            </a:r>
            <a:r>
              <a:rPr lang="en-GB" dirty="0" err="1"/>
              <a:t>dodatečné</a:t>
            </a:r>
            <a:r>
              <a:rPr lang="en-GB" dirty="0"/>
              <a:t> </a:t>
            </a:r>
            <a:r>
              <a:rPr lang="en-GB" dirty="0" err="1"/>
              <a:t>peněžní</a:t>
            </a:r>
            <a:r>
              <a:rPr lang="en-GB" dirty="0"/>
              <a:t> </a:t>
            </a:r>
            <a:r>
              <a:rPr lang="en-GB" dirty="0" err="1"/>
              <a:t>injekce</a:t>
            </a:r>
            <a:r>
              <a:rPr lang="en-GB" dirty="0"/>
              <a:t> </a:t>
            </a:r>
            <a:r>
              <a:rPr lang="en-GB" dirty="0" err="1"/>
              <a:t>dojde</a:t>
            </a:r>
            <a:r>
              <a:rPr lang="en-GB" dirty="0"/>
              <a:t>, a to </a:t>
            </a:r>
            <a:r>
              <a:rPr lang="en-GB" dirty="0" err="1"/>
              <a:t>při</a:t>
            </a:r>
            <a:r>
              <a:rPr lang="en-GB" dirty="0"/>
              <a:t> </a:t>
            </a:r>
            <a:r>
              <a:rPr lang="en-GB" dirty="0" err="1"/>
              <a:t>nezměněné</a:t>
            </a:r>
            <a:r>
              <a:rPr lang="en-GB" dirty="0"/>
              <a:t> </a:t>
            </a:r>
            <a:r>
              <a:rPr lang="en-GB" dirty="0" err="1"/>
              <a:t>úrovni</a:t>
            </a:r>
            <a:r>
              <a:rPr lang="en-GB" dirty="0"/>
              <a:t> </a:t>
            </a:r>
            <a:r>
              <a:rPr lang="en-GB" dirty="0" err="1"/>
              <a:t>agregátní</a:t>
            </a:r>
            <a:r>
              <a:rPr lang="en-GB" dirty="0"/>
              <a:t> </a:t>
            </a:r>
            <a:r>
              <a:rPr lang="en-GB" dirty="0" err="1"/>
              <a:t>nabídky</a:t>
            </a:r>
            <a:r>
              <a:rPr lang="en-GB" dirty="0"/>
              <a:t> Q*. </a:t>
            </a:r>
            <a:r>
              <a:rPr lang="en-GB" dirty="0" err="1"/>
              <a:t>Peněžní</a:t>
            </a:r>
            <a:r>
              <a:rPr lang="en-GB" dirty="0"/>
              <a:t> </a:t>
            </a:r>
            <a:r>
              <a:rPr lang="en-GB" dirty="0" err="1"/>
              <a:t>expanze</a:t>
            </a:r>
            <a:r>
              <a:rPr lang="en-GB" dirty="0"/>
              <a:t> </a:t>
            </a:r>
            <a:r>
              <a:rPr lang="en-GB" dirty="0" err="1"/>
              <a:t>tak</a:t>
            </a:r>
            <a:r>
              <a:rPr lang="en-GB" dirty="0"/>
              <a:t> </a:t>
            </a:r>
            <a:r>
              <a:rPr lang="en-GB" dirty="0" err="1"/>
              <a:t>dle</a:t>
            </a:r>
            <a:r>
              <a:rPr lang="en-GB" dirty="0"/>
              <a:t> </a:t>
            </a:r>
            <a:r>
              <a:rPr lang="en-GB" dirty="0" err="1"/>
              <a:t>monetaristické</a:t>
            </a:r>
            <a:r>
              <a:rPr lang="en-GB" dirty="0"/>
              <a:t> </a:t>
            </a:r>
            <a:r>
              <a:rPr lang="en-GB" dirty="0" err="1"/>
              <a:t>ekonomie</a:t>
            </a:r>
            <a:r>
              <a:rPr lang="en-GB" dirty="0"/>
              <a:t> </a:t>
            </a:r>
            <a:r>
              <a:rPr lang="en-GB" dirty="0" err="1"/>
              <a:t>ovlivňuje</a:t>
            </a:r>
            <a:r>
              <a:rPr lang="en-GB" dirty="0"/>
              <a:t> </a:t>
            </a:r>
            <a:r>
              <a:rPr lang="en-GB" dirty="0" err="1"/>
              <a:t>pouze</a:t>
            </a:r>
            <a:r>
              <a:rPr lang="en-GB" dirty="0"/>
              <a:t> </a:t>
            </a:r>
            <a:r>
              <a:rPr lang="en-GB" dirty="0" err="1"/>
              <a:t>cenovou</a:t>
            </a:r>
            <a:r>
              <a:rPr lang="en-GB" dirty="0"/>
              <a:t> </a:t>
            </a:r>
            <a:r>
              <a:rPr lang="en-GB" dirty="0" err="1"/>
              <a:t>hladinu</a:t>
            </a:r>
            <a:r>
              <a:rPr lang="en-GB" dirty="0"/>
              <a:t>, </a:t>
            </a:r>
            <a:r>
              <a:rPr lang="en-GB" dirty="0" err="1"/>
              <a:t>ponechávajíc</a:t>
            </a:r>
            <a:r>
              <a:rPr lang="en-GB" dirty="0"/>
              <a:t> </a:t>
            </a:r>
            <a:r>
              <a:rPr lang="en-GB" dirty="0" err="1"/>
              <a:t>úroveň</a:t>
            </a:r>
            <a:r>
              <a:rPr lang="en-GB" dirty="0"/>
              <a:t> </a:t>
            </a:r>
            <a:r>
              <a:rPr lang="en-GB" dirty="0" err="1"/>
              <a:t>produkce</a:t>
            </a:r>
            <a:r>
              <a:rPr lang="en-GB" dirty="0"/>
              <a:t> a </a:t>
            </a:r>
            <a:r>
              <a:rPr lang="en-GB" dirty="0" err="1"/>
              <a:t>zaměstnanosti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původní</a:t>
            </a:r>
            <a:r>
              <a:rPr lang="en-GB" dirty="0"/>
              <a:t> </a:t>
            </a:r>
            <a:r>
              <a:rPr lang="en-GB" dirty="0" err="1"/>
              <a:t>úrovni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65</a:t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814423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en-GB" dirty="0"/>
              <a:t>V </a:t>
            </a:r>
            <a:r>
              <a:rPr lang="en-GB" dirty="0" err="1"/>
              <a:t>rámci</a:t>
            </a:r>
            <a:r>
              <a:rPr lang="en-GB" dirty="0"/>
              <a:t> </a:t>
            </a:r>
            <a:r>
              <a:rPr lang="en-GB" dirty="0" err="1"/>
              <a:t>neoklasické</a:t>
            </a:r>
            <a:r>
              <a:rPr lang="en-GB" dirty="0"/>
              <a:t> </a:t>
            </a:r>
            <a:r>
              <a:rPr lang="en-GB" dirty="0" err="1"/>
              <a:t>ekonomie</a:t>
            </a:r>
            <a:r>
              <a:rPr lang="en-GB" dirty="0"/>
              <a:t> </a:t>
            </a:r>
            <a:r>
              <a:rPr lang="en-GB" dirty="0" err="1"/>
              <a:t>existuje</a:t>
            </a:r>
            <a:r>
              <a:rPr lang="en-GB" dirty="0"/>
              <a:t> </a:t>
            </a:r>
            <a:r>
              <a:rPr lang="en-GB" dirty="0" err="1"/>
              <a:t>také</a:t>
            </a:r>
            <a:r>
              <a:rPr lang="en-GB" dirty="0"/>
              <a:t> </a:t>
            </a:r>
            <a:r>
              <a:rPr lang="en-GB" dirty="0" err="1"/>
              <a:t>teorie</a:t>
            </a:r>
            <a:r>
              <a:rPr lang="en-GB" dirty="0"/>
              <a:t>, </a:t>
            </a:r>
            <a:r>
              <a:rPr lang="en-GB" dirty="0" err="1"/>
              <a:t>dle</a:t>
            </a:r>
            <a:r>
              <a:rPr lang="en-GB" dirty="0"/>
              <a:t> </a:t>
            </a:r>
            <a:r>
              <a:rPr lang="en-GB" dirty="0" err="1"/>
              <a:t>níž</a:t>
            </a:r>
            <a:r>
              <a:rPr lang="en-GB" dirty="0"/>
              <a:t> </a:t>
            </a:r>
            <a:r>
              <a:rPr lang="en-GB" dirty="0" err="1"/>
              <a:t>neanticipované</a:t>
            </a:r>
            <a:r>
              <a:rPr lang="en-GB" dirty="0"/>
              <a:t> (</a:t>
            </a:r>
            <a:r>
              <a:rPr lang="en-GB" dirty="0" err="1"/>
              <a:t>nepředvídané</a:t>
            </a:r>
            <a:r>
              <a:rPr lang="en-GB" dirty="0"/>
              <a:t>) </a:t>
            </a:r>
            <a:r>
              <a:rPr lang="en-GB" dirty="0" err="1"/>
              <a:t>změny</a:t>
            </a:r>
            <a:r>
              <a:rPr lang="en-GB" dirty="0"/>
              <a:t> </a:t>
            </a:r>
            <a:r>
              <a:rPr lang="en-GB" dirty="0" err="1"/>
              <a:t>nabídky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</a:t>
            </a:r>
            <a:r>
              <a:rPr lang="en-GB" dirty="0" err="1"/>
              <a:t>mohou</a:t>
            </a:r>
            <a:r>
              <a:rPr lang="en-GB" dirty="0"/>
              <a:t> </a:t>
            </a:r>
            <a:r>
              <a:rPr lang="en-GB" dirty="0" err="1"/>
              <a:t>mít</a:t>
            </a:r>
            <a:r>
              <a:rPr lang="en-GB" dirty="0"/>
              <a:t> </a:t>
            </a:r>
            <a:r>
              <a:rPr lang="en-GB" dirty="0" err="1"/>
              <a:t>krátkodobý</a:t>
            </a:r>
            <a:r>
              <a:rPr lang="en-GB" dirty="0"/>
              <a:t> </a:t>
            </a:r>
            <a:r>
              <a:rPr lang="en-GB" dirty="0" err="1"/>
              <a:t>účinek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reálný</a:t>
            </a:r>
            <a:r>
              <a:rPr lang="en-GB" dirty="0"/>
              <a:t> </a:t>
            </a:r>
            <a:r>
              <a:rPr lang="en-GB" dirty="0" err="1"/>
              <a:t>produkt</a:t>
            </a:r>
            <a:r>
              <a:rPr lang="en-GB" dirty="0"/>
              <a:t>, a </a:t>
            </a:r>
            <a:r>
              <a:rPr lang="en-GB" dirty="0" err="1"/>
              <a:t>nejsou</a:t>
            </a:r>
            <a:r>
              <a:rPr lang="en-GB" dirty="0"/>
              <a:t> </a:t>
            </a:r>
            <a:r>
              <a:rPr lang="en-GB" dirty="0" err="1"/>
              <a:t>tudíž</a:t>
            </a:r>
            <a:r>
              <a:rPr lang="en-GB" dirty="0"/>
              <a:t> v </a:t>
            </a:r>
            <a:r>
              <a:rPr lang="en-GB" dirty="0" err="1"/>
              <a:t>takové</a:t>
            </a:r>
            <a:r>
              <a:rPr lang="en-GB" dirty="0"/>
              <a:t> </a:t>
            </a:r>
            <a:r>
              <a:rPr lang="en-GB" dirty="0" err="1"/>
              <a:t>situaci</a:t>
            </a:r>
            <a:r>
              <a:rPr lang="en-GB" dirty="0"/>
              <a:t> </a:t>
            </a:r>
            <a:r>
              <a:rPr lang="en-GB" dirty="0" err="1"/>
              <a:t>neutrálními</a:t>
            </a:r>
            <a:r>
              <a:rPr lang="en-GB" dirty="0"/>
              <a:t>. </a:t>
            </a:r>
            <a:r>
              <a:rPr lang="en-GB" dirty="0" err="1"/>
              <a:t>Logika</a:t>
            </a:r>
            <a:r>
              <a:rPr lang="en-GB" dirty="0"/>
              <a:t> </a:t>
            </a:r>
            <a:r>
              <a:rPr lang="en-GB" dirty="0" err="1"/>
              <a:t>tohoto</a:t>
            </a:r>
            <a:r>
              <a:rPr lang="en-GB" dirty="0"/>
              <a:t> </a:t>
            </a:r>
            <a:r>
              <a:rPr lang="en-GB" dirty="0" err="1"/>
              <a:t>názoru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být</a:t>
            </a:r>
            <a:r>
              <a:rPr lang="en-GB" dirty="0"/>
              <a:t> </a:t>
            </a:r>
            <a:r>
              <a:rPr lang="en-GB" dirty="0" err="1"/>
              <a:t>vyjádřena</a:t>
            </a:r>
            <a:r>
              <a:rPr lang="en-GB" dirty="0"/>
              <a:t> </a:t>
            </a:r>
            <a:r>
              <a:rPr lang="en-GB" dirty="0" err="1"/>
              <a:t>následovně</a:t>
            </a:r>
            <a:r>
              <a:rPr lang="en-GB" dirty="0"/>
              <a:t>: </a:t>
            </a:r>
            <a:r>
              <a:rPr lang="en-GB" dirty="0" err="1"/>
              <a:t>Předpokládejme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všechny</a:t>
            </a:r>
            <a:r>
              <a:rPr lang="en-GB" dirty="0"/>
              <a:t> </a:t>
            </a:r>
            <a:r>
              <a:rPr lang="en-GB" dirty="0" err="1"/>
              <a:t>subjekty</a:t>
            </a:r>
            <a:r>
              <a:rPr lang="en-GB" dirty="0"/>
              <a:t> v </a:t>
            </a:r>
            <a:r>
              <a:rPr lang="en-GB" dirty="0" err="1"/>
              <a:t>ekonomice</a:t>
            </a:r>
            <a:r>
              <a:rPr lang="en-GB" dirty="0"/>
              <a:t> </a:t>
            </a:r>
            <a:r>
              <a:rPr lang="en-GB" dirty="0" err="1"/>
              <a:t>očekávají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se </a:t>
            </a:r>
            <a:r>
              <a:rPr lang="en-GB" dirty="0" err="1"/>
              <a:t>nabídka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a </a:t>
            </a:r>
            <a:r>
              <a:rPr lang="en-GB" dirty="0" err="1"/>
              <a:t>cenová</a:t>
            </a:r>
            <a:r>
              <a:rPr lang="en-GB" dirty="0"/>
              <a:t> </a:t>
            </a:r>
            <a:r>
              <a:rPr lang="en-GB" dirty="0" err="1"/>
              <a:t>hladina</a:t>
            </a:r>
            <a:r>
              <a:rPr lang="en-GB" dirty="0"/>
              <a:t> </a:t>
            </a:r>
            <a:r>
              <a:rPr lang="en-GB" dirty="0" err="1"/>
              <a:t>nezmění</a:t>
            </a:r>
            <a:r>
              <a:rPr lang="en-GB" dirty="0"/>
              <a:t>. </a:t>
            </a:r>
            <a:r>
              <a:rPr lang="en-GB" dirty="0" err="1"/>
              <a:t>Centrální</a:t>
            </a:r>
            <a:r>
              <a:rPr lang="en-GB" dirty="0"/>
              <a:t> </a:t>
            </a:r>
            <a:r>
              <a:rPr lang="en-GB" dirty="0" err="1"/>
              <a:t>banka</a:t>
            </a:r>
            <a:r>
              <a:rPr lang="en-GB" dirty="0"/>
              <a:t> </a:t>
            </a:r>
            <a:r>
              <a:rPr lang="en-GB" dirty="0" err="1"/>
              <a:t>však</a:t>
            </a:r>
            <a:r>
              <a:rPr lang="en-GB" dirty="0"/>
              <a:t> </a:t>
            </a:r>
            <a:r>
              <a:rPr lang="en-GB" dirty="0" err="1"/>
              <a:t>náhle</a:t>
            </a:r>
            <a:r>
              <a:rPr lang="en-GB" dirty="0"/>
              <a:t> a bez </a:t>
            </a:r>
            <a:r>
              <a:rPr lang="en-GB" dirty="0" err="1"/>
              <a:t>oznámení</a:t>
            </a:r>
            <a:r>
              <a:rPr lang="en-GB" dirty="0"/>
              <a:t> </a:t>
            </a:r>
            <a:r>
              <a:rPr lang="en-GB" dirty="0" err="1"/>
              <a:t>zvýší</a:t>
            </a:r>
            <a:r>
              <a:rPr lang="en-GB" dirty="0"/>
              <a:t> </a:t>
            </a:r>
            <a:r>
              <a:rPr lang="en-GB" dirty="0" err="1"/>
              <a:t>nabídku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. </a:t>
            </a:r>
            <a:r>
              <a:rPr lang="en-GB" dirty="0" err="1"/>
              <a:t>Tento</a:t>
            </a:r>
            <a:r>
              <a:rPr lang="en-GB" dirty="0"/>
              <a:t> </a:t>
            </a:r>
            <a:r>
              <a:rPr lang="en-GB" dirty="0" err="1"/>
              <a:t>monetární</a:t>
            </a:r>
            <a:r>
              <a:rPr lang="en-GB" dirty="0"/>
              <a:t> </a:t>
            </a:r>
            <a:r>
              <a:rPr lang="en-GB" dirty="0" err="1"/>
              <a:t>šok</a:t>
            </a:r>
            <a:r>
              <a:rPr lang="en-GB" dirty="0"/>
              <a:t> </a:t>
            </a:r>
            <a:r>
              <a:rPr lang="en-GB" dirty="0" err="1"/>
              <a:t>expanzivní</a:t>
            </a:r>
            <a:r>
              <a:rPr lang="en-GB" dirty="0"/>
              <a:t> </a:t>
            </a:r>
            <a:r>
              <a:rPr lang="en-GB" dirty="0" err="1"/>
              <a:t>povahy</a:t>
            </a:r>
            <a:r>
              <a:rPr lang="en-GB" dirty="0"/>
              <a:t> </a:t>
            </a:r>
            <a:r>
              <a:rPr lang="en-GB" dirty="0" err="1"/>
              <a:t>zvýší</a:t>
            </a:r>
            <a:r>
              <a:rPr lang="en-GB" dirty="0"/>
              <a:t> </a:t>
            </a:r>
            <a:r>
              <a:rPr lang="en-GB" dirty="0" err="1"/>
              <a:t>ceny</a:t>
            </a:r>
            <a:r>
              <a:rPr lang="en-GB" dirty="0"/>
              <a:t>. </a:t>
            </a:r>
            <a:r>
              <a:rPr lang="en-GB" dirty="0" err="1"/>
              <a:t>Výrobci</a:t>
            </a:r>
            <a:r>
              <a:rPr lang="en-GB" dirty="0"/>
              <a:t> (</a:t>
            </a:r>
            <a:r>
              <a:rPr lang="en-GB" dirty="0" err="1"/>
              <a:t>firmy</a:t>
            </a:r>
            <a:r>
              <a:rPr lang="en-GB" dirty="0"/>
              <a:t>)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mylně</a:t>
            </a:r>
            <a:r>
              <a:rPr lang="en-GB" dirty="0"/>
              <a:t> </a:t>
            </a:r>
            <a:r>
              <a:rPr lang="en-GB" dirty="0" err="1"/>
              <a:t>vysvětlují</a:t>
            </a:r>
            <a:r>
              <a:rPr lang="en-GB" dirty="0"/>
              <a:t> </a:t>
            </a:r>
            <a:r>
              <a:rPr lang="en-GB" dirty="0" err="1"/>
              <a:t>vyšší</a:t>
            </a:r>
            <a:r>
              <a:rPr lang="en-GB" dirty="0"/>
              <a:t> </a:t>
            </a:r>
            <a:r>
              <a:rPr lang="en-GB" dirty="0" err="1"/>
              <a:t>nominální</a:t>
            </a:r>
            <a:r>
              <a:rPr lang="en-GB" dirty="0"/>
              <a:t> </a:t>
            </a:r>
            <a:r>
              <a:rPr lang="en-GB" dirty="0" err="1"/>
              <a:t>cenu</a:t>
            </a:r>
            <a:r>
              <a:rPr lang="en-GB" dirty="0"/>
              <a:t> </a:t>
            </a:r>
            <a:r>
              <a:rPr lang="en-GB" dirty="0" err="1"/>
              <a:t>své</a:t>
            </a:r>
            <a:r>
              <a:rPr lang="en-GB" dirty="0"/>
              <a:t> </a:t>
            </a:r>
            <a:r>
              <a:rPr lang="en-GB" dirty="0" err="1"/>
              <a:t>produkce</a:t>
            </a:r>
            <a:r>
              <a:rPr lang="en-GB" dirty="0"/>
              <a:t> </a:t>
            </a:r>
            <a:r>
              <a:rPr lang="en-GB" dirty="0" err="1"/>
              <a:t>jako</a:t>
            </a:r>
            <a:r>
              <a:rPr lang="en-GB" dirty="0"/>
              <a:t> </a:t>
            </a:r>
            <a:r>
              <a:rPr lang="en-GB" dirty="0" err="1"/>
              <a:t>zvýšení</a:t>
            </a:r>
            <a:r>
              <a:rPr lang="en-GB" dirty="0"/>
              <a:t> </a:t>
            </a:r>
            <a:r>
              <a:rPr lang="en-GB" dirty="0" err="1"/>
              <a:t>její</a:t>
            </a:r>
            <a:r>
              <a:rPr lang="en-GB" dirty="0"/>
              <a:t> </a:t>
            </a:r>
            <a:r>
              <a:rPr lang="en-GB" dirty="0" err="1"/>
              <a:t>relativní</a:t>
            </a:r>
            <a:r>
              <a:rPr lang="en-GB" dirty="0"/>
              <a:t> </a:t>
            </a:r>
            <a:r>
              <a:rPr lang="en-GB" dirty="0" err="1"/>
              <a:t>ceny</a:t>
            </a:r>
            <a:r>
              <a:rPr lang="en-GB" dirty="0"/>
              <a:t> a </a:t>
            </a:r>
            <a:r>
              <a:rPr lang="en-GB" dirty="0" err="1"/>
              <a:t>nezaznamenávají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jde</a:t>
            </a:r>
            <a:r>
              <a:rPr lang="en-GB" dirty="0"/>
              <a:t> o </a:t>
            </a:r>
            <a:r>
              <a:rPr lang="en-GB" dirty="0" err="1"/>
              <a:t>růst</a:t>
            </a:r>
            <a:r>
              <a:rPr lang="en-GB" dirty="0"/>
              <a:t> </a:t>
            </a:r>
            <a:r>
              <a:rPr lang="en-GB" dirty="0" err="1"/>
              <a:t>celkové</a:t>
            </a:r>
            <a:r>
              <a:rPr lang="en-GB" dirty="0"/>
              <a:t> </a:t>
            </a:r>
            <a:r>
              <a:rPr lang="en-GB" dirty="0" err="1"/>
              <a:t>cenové</a:t>
            </a:r>
            <a:r>
              <a:rPr lang="en-GB" dirty="0"/>
              <a:t> </a:t>
            </a:r>
            <a:r>
              <a:rPr lang="en-GB" dirty="0" err="1"/>
              <a:t>hladiny</a:t>
            </a:r>
            <a:r>
              <a:rPr lang="en-GB" dirty="0"/>
              <a:t>. </a:t>
            </a:r>
            <a:r>
              <a:rPr lang="en-GB" dirty="0" err="1"/>
              <a:t>Zvyšují</a:t>
            </a:r>
            <a:r>
              <a:rPr lang="en-GB" dirty="0"/>
              <a:t> proto </a:t>
            </a:r>
            <a:r>
              <a:rPr lang="en-GB" dirty="0" err="1"/>
              <a:t>produkci</a:t>
            </a:r>
            <a:r>
              <a:rPr lang="en-GB" dirty="0"/>
              <a:t> – a proto se </a:t>
            </a:r>
            <a:r>
              <a:rPr lang="en-GB" dirty="0" err="1"/>
              <a:t>neutralita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v </a:t>
            </a:r>
            <a:r>
              <a:rPr lang="en-GB" dirty="0" err="1"/>
              <a:t>krátkém</a:t>
            </a:r>
            <a:r>
              <a:rPr lang="en-GB" dirty="0"/>
              <a:t> </a:t>
            </a:r>
            <a:r>
              <a:rPr lang="en-GB" dirty="0" err="1"/>
              <a:t>období</a:t>
            </a:r>
            <a:r>
              <a:rPr lang="en-GB" dirty="0"/>
              <a:t> </a:t>
            </a:r>
            <a:r>
              <a:rPr lang="en-GB" dirty="0" err="1"/>
              <a:t>neprojevuje</a:t>
            </a:r>
            <a:r>
              <a:rPr lang="en-GB" dirty="0"/>
              <a:t>. </a:t>
            </a:r>
            <a:r>
              <a:rPr lang="en-GB" dirty="0" err="1"/>
              <a:t>Přes</a:t>
            </a:r>
            <a:r>
              <a:rPr lang="en-GB" dirty="0"/>
              <a:t> toto </a:t>
            </a:r>
            <a:r>
              <a:rPr lang="en-GB" dirty="0" err="1"/>
              <a:t>zvýšení</a:t>
            </a:r>
            <a:r>
              <a:rPr lang="en-GB" dirty="0"/>
              <a:t> </a:t>
            </a:r>
            <a:r>
              <a:rPr lang="en-GB" dirty="0" err="1"/>
              <a:t>produkce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tom </a:t>
            </a:r>
            <a:r>
              <a:rPr lang="en-GB" dirty="0" err="1"/>
              <a:t>nejsou</a:t>
            </a:r>
            <a:r>
              <a:rPr lang="en-GB" dirty="0"/>
              <a:t> </a:t>
            </a:r>
            <a:r>
              <a:rPr lang="en-GB" dirty="0" err="1"/>
              <a:t>ekonomicky</a:t>
            </a:r>
            <a:r>
              <a:rPr lang="en-GB" dirty="0"/>
              <a:t> </a:t>
            </a:r>
            <a:r>
              <a:rPr lang="en-GB" dirty="0" err="1"/>
              <a:t>lépe</a:t>
            </a:r>
            <a:r>
              <a:rPr lang="en-GB" dirty="0"/>
              <a:t>, </a:t>
            </a:r>
            <a:r>
              <a:rPr lang="en-GB" dirty="0" err="1"/>
              <a:t>neboť</a:t>
            </a:r>
            <a:r>
              <a:rPr lang="en-GB" dirty="0"/>
              <a:t> se </a:t>
            </a:r>
            <a:r>
              <a:rPr lang="en-GB" dirty="0" err="1"/>
              <a:t>zvyšují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 </a:t>
            </a:r>
            <a:r>
              <a:rPr lang="en-GB" dirty="0" err="1"/>
              <a:t>ceny</a:t>
            </a:r>
            <a:r>
              <a:rPr lang="en-GB" dirty="0"/>
              <a:t> </a:t>
            </a:r>
            <a:r>
              <a:rPr lang="en-GB" dirty="0" err="1"/>
              <a:t>produkce</a:t>
            </a:r>
            <a:r>
              <a:rPr lang="en-GB" dirty="0"/>
              <a:t> </a:t>
            </a:r>
            <a:r>
              <a:rPr lang="en-GB" dirty="0" err="1"/>
              <a:t>jiných</a:t>
            </a:r>
            <a:r>
              <a:rPr lang="en-GB" dirty="0"/>
              <a:t> </a:t>
            </a:r>
            <a:r>
              <a:rPr lang="en-GB" dirty="0" err="1"/>
              <a:t>firem</a:t>
            </a:r>
            <a:r>
              <a:rPr lang="en-GB" dirty="0"/>
              <a:t> a </a:t>
            </a:r>
            <a:r>
              <a:rPr lang="en-GB" dirty="0" err="1"/>
              <a:t>také</a:t>
            </a:r>
            <a:r>
              <a:rPr lang="en-GB" dirty="0"/>
              <a:t> </a:t>
            </a:r>
            <a:r>
              <a:rPr lang="en-GB" dirty="0" err="1"/>
              <a:t>ceny</a:t>
            </a:r>
            <a:r>
              <a:rPr lang="en-GB" dirty="0"/>
              <a:t> </a:t>
            </a:r>
            <a:r>
              <a:rPr lang="en-GB" dirty="0" err="1"/>
              <a:t>všech</a:t>
            </a:r>
            <a:r>
              <a:rPr lang="en-GB" dirty="0"/>
              <a:t> </a:t>
            </a:r>
            <a:r>
              <a:rPr lang="en-GB" dirty="0" err="1"/>
              <a:t>statků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firmy</a:t>
            </a:r>
            <a:r>
              <a:rPr lang="en-GB" dirty="0"/>
              <a:t> </a:t>
            </a:r>
            <a:r>
              <a:rPr lang="en-GB" dirty="0" err="1"/>
              <a:t>nakupují</a:t>
            </a:r>
            <a:r>
              <a:rPr lang="en-GB" dirty="0"/>
              <a:t>. </a:t>
            </a:r>
            <a:r>
              <a:rPr lang="en-GB" dirty="0" err="1"/>
              <a:t>Firmy</a:t>
            </a:r>
            <a:r>
              <a:rPr lang="en-GB" dirty="0"/>
              <a:t> </a:t>
            </a:r>
            <a:r>
              <a:rPr lang="en-GB" dirty="0" err="1"/>
              <a:t>tak</a:t>
            </a:r>
            <a:r>
              <a:rPr lang="en-GB" dirty="0"/>
              <a:t> </a:t>
            </a:r>
            <a:r>
              <a:rPr lang="en-GB" dirty="0" err="1"/>
              <a:t>produkují</a:t>
            </a:r>
            <a:r>
              <a:rPr lang="en-GB" dirty="0"/>
              <a:t> </a:t>
            </a:r>
            <a:r>
              <a:rPr lang="en-GB" dirty="0" err="1"/>
              <a:t>více</a:t>
            </a:r>
            <a:r>
              <a:rPr lang="en-GB" dirty="0"/>
              <a:t>, </a:t>
            </a:r>
            <a:r>
              <a:rPr lang="en-GB" dirty="0" err="1"/>
              <a:t>než</a:t>
            </a:r>
            <a:r>
              <a:rPr lang="en-GB" dirty="0"/>
              <a:t> by </a:t>
            </a:r>
            <a:r>
              <a:rPr lang="en-GB" dirty="0" err="1"/>
              <a:t>produkovaly</a:t>
            </a:r>
            <a:r>
              <a:rPr lang="en-GB" dirty="0"/>
              <a:t>, </a:t>
            </a:r>
            <a:r>
              <a:rPr lang="en-GB" dirty="0" err="1"/>
              <a:t>kdyby</a:t>
            </a:r>
            <a:r>
              <a:rPr lang="en-GB" dirty="0"/>
              <a:t> </a:t>
            </a:r>
            <a:r>
              <a:rPr lang="en-GB" dirty="0" err="1"/>
              <a:t>věděly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se </a:t>
            </a:r>
            <a:r>
              <a:rPr lang="en-GB" dirty="0" err="1"/>
              <a:t>relativní</a:t>
            </a:r>
            <a:r>
              <a:rPr lang="en-GB" dirty="0"/>
              <a:t> </a:t>
            </a:r>
            <a:r>
              <a:rPr lang="en-GB" dirty="0" err="1"/>
              <a:t>ceny</a:t>
            </a:r>
            <a:r>
              <a:rPr lang="en-GB" dirty="0"/>
              <a:t>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/>
              <a:t>produkce</a:t>
            </a:r>
            <a:r>
              <a:rPr lang="en-GB" dirty="0"/>
              <a:t> </a:t>
            </a:r>
            <a:r>
              <a:rPr lang="en-GB" dirty="0" err="1"/>
              <a:t>vlastně</a:t>
            </a:r>
            <a:r>
              <a:rPr lang="en-GB" dirty="0"/>
              <a:t> </a:t>
            </a:r>
            <a:r>
              <a:rPr lang="en-GB" dirty="0" err="1"/>
              <a:t>nezměnily</a:t>
            </a:r>
            <a:r>
              <a:rPr lang="en-GB" dirty="0"/>
              <a:t>. Po </a:t>
            </a:r>
            <a:r>
              <a:rPr lang="en-GB" dirty="0" err="1"/>
              <a:t>poznání</a:t>
            </a:r>
            <a:r>
              <a:rPr lang="en-GB" dirty="0"/>
              <a:t> </a:t>
            </a:r>
            <a:r>
              <a:rPr lang="en-GB" dirty="0" err="1"/>
              <a:t>tohoto</a:t>
            </a:r>
            <a:r>
              <a:rPr lang="en-GB" dirty="0"/>
              <a:t> </a:t>
            </a:r>
            <a:r>
              <a:rPr lang="en-GB" dirty="0" err="1"/>
              <a:t>klamu</a:t>
            </a:r>
            <a:r>
              <a:rPr lang="en-GB" dirty="0"/>
              <a:t> se </a:t>
            </a:r>
            <a:r>
              <a:rPr lang="en-GB" dirty="0" err="1"/>
              <a:t>rozsah</a:t>
            </a:r>
            <a:r>
              <a:rPr lang="en-GB" dirty="0"/>
              <a:t> </a:t>
            </a:r>
            <a:r>
              <a:rPr lang="en-GB" dirty="0" err="1"/>
              <a:t>produkce</a:t>
            </a:r>
            <a:r>
              <a:rPr lang="en-GB" dirty="0"/>
              <a:t> </a:t>
            </a:r>
            <a:r>
              <a:rPr lang="en-GB" dirty="0" err="1"/>
              <a:t>vrátí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svou</a:t>
            </a:r>
            <a:r>
              <a:rPr lang="en-GB" dirty="0"/>
              <a:t> </a:t>
            </a:r>
            <a:r>
              <a:rPr lang="en-GB" dirty="0" err="1"/>
              <a:t>původní</a:t>
            </a:r>
            <a:r>
              <a:rPr lang="en-GB" dirty="0"/>
              <a:t> </a:t>
            </a:r>
            <a:r>
              <a:rPr lang="en-GB" dirty="0" err="1"/>
              <a:t>úroveň</a:t>
            </a:r>
            <a:r>
              <a:rPr lang="en-GB" dirty="0"/>
              <a:t>. Jak </a:t>
            </a:r>
            <a:r>
              <a:rPr lang="en-GB" dirty="0" err="1"/>
              <a:t>jsme</a:t>
            </a:r>
            <a:r>
              <a:rPr lang="en-GB" dirty="0"/>
              <a:t> </a:t>
            </a:r>
            <a:r>
              <a:rPr lang="en-GB" dirty="0" err="1"/>
              <a:t>viděli</a:t>
            </a:r>
            <a:r>
              <a:rPr lang="en-GB" dirty="0"/>
              <a:t>, </a:t>
            </a:r>
            <a:r>
              <a:rPr lang="en-GB" dirty="0" err="1"/>
              <a:t>firmy</a:t>
            </a:r>
            <a:r>
              <a:rPr lang="en-GB" dirty="0"/>
              <a:t> </a:t>
            </a:r>
            <a:r>
              <a:rPr lang="en-GB" dirty="0" err="1"/>
              <a:t>dočasně</a:t>
            </a:r>
            <a:r>
              <a:rPr lang="en-GB" dirty="0"/>
              <a:t> </a:t>
            </a:r>
            <a:r>
              <a:rPr lang="en-GB" dirty="0" err="1"/>
              <a:t>zvýšily</a:t>
            </a:r>
            <a:r>
              <a:rPr lang="en-GB" dirty="0"/>
              <a:t> </a:t>
            </a:r>
            <a:r>
              <a:rPr lang="en-GB" dirty="0" err="1"/>
              <a:t>objem</a:t>
            </a:r>
            <a:r>
              <a:rPr lang="en-GB" dirty="0"/>
              <a:t> </a:t>
            </a:r>
            <a:r>
              <a:rPr lang="en-GB" dirty="0" err="1"/>
              <a:t>své</a:t>
            </a:r>
            <a:r>
              <a:rPr lang="en-GB" dirty="0"/>
              <a:t> </a:t>
            </a:r>
            <a:r>
              <a:rPr lang="en-GB" dirty="0" err="1"/>
              <a:t>produkce</a:t>
            </a:r>
            <a:r>
              <a:rPr lang="en-GB" dirty="0"/>
              <a:t>, </a:t>
            </a:r>
            <a:r>
              <a:rPr lang="en-GB" dirty="0" err="1"/>
              <a:t>protože</a:t>
            </a:r>
            <a:r>
              <a:rPr lang="en-GB" dirty="0"/>
              <a:t> </a:t>
            </a:r>
            <a:r>
              <a:rPr lang="en-GB" dirty="0" err="1"/>
              <a:t>podlehly</a:t>
            </a:r>
            <a:r>
              <a:rPr lang="en-GB" dirty="0"/>
              <a:t> </a:t>
            </a:r>
            <a:r>
              <a:rPr lang="en-GB" dirty="0" err="1"/>
              <a:t>peněžní</a:t>
            </a:r>
            <a:r>
              <a:rPr lang="en-GB" dirty="0"/>
              <a:t> </a:t>
            </a:r>
            <a:r>
              <a:rPr lang="en-GB" dirty="0" err="1"/>
              <a:t>iluzi</a:t>
            </a:r>
            <a:r>
              <a:rPr lang="en-GB" dirty="0"/>
              <a:t> a </a:t>
            </a:r>
            <a:r>
              <a:rPr lang="en-GB" dirty="0" err="1"/>
              <a:t>byly</a:t>
            </a:r>
            <a:r>
              <a:rPr lang="en-GB" dirty="0"/>
              <a:t> </a:t>
            </a:r>
            <a:r>
              <a:rPr lang="en-GB" dirty="0" err="1"/>
              <a:t>tak</a:t>
            </a:r>
            <a:r>
              <a:rPr lang="en-GB" dirty="0"/>
              <a:t> </a:t>
            </a:r>
            <a:r>
              <a:rPr lang="en-GB" dirty="0" err="1"/>
              <a:t>svým</a:t>
            </a:r>
            <a:r>
              <a:rPr lang="en-GB" dirty="0"/>
              <a:t> </a:t>
            </a:r>
            <a:r>
              <a:rPr lang="en-GB" dirty="0" err="1"/>
              <a:t>způsobem</a:t>
            </a:r>
            <a:r>
              <a:rPr lang="en-GB" dirty="0"/>
              <a:t> </a:t>
            </a:r>
            <a:r>
              <a:rPr lang="en-GB" dirty="0" err="1"/>
              <a:t>oklamány</a:t>
            </a:r>
            <a:r>
              <a:rPr lang="en-GB" dirty="0"/>
              <a:t>. </a:t>
            </a:r>
            <a:r>
              <a:rPr lang="en-GB" dirty="0" err="1"/>
              <a:t>Zatímco</a:t>
            </a:r>
            <a:r>
              <a:rPr lang="en-GB" dirty="0"/>
              <a:t> </a:t>
            </a:r>
            <a:r>
              <a:rPr lang="en-GB" dirty="0" err="1"/>
              <a:t>účinek</a:t>
            </a:r>
            <a:r>
              <a:rPr lang="en-GB" dirty="0"/>
              <a:t> </a:t>
            </a:r>
            <a:r>
              <a:rPr lang="en-GB" dirty="0" err="1"/>
              <a:t>vzrůstu</a:t>
            </a:r>
            <a:r>
              <a:rPr lang="en-GB" dirty="0"/>
              <a:t> </a:t>
            </a:r>
            <a:r>
              <a:rPr lang="en-GB" dirty="0" err="1"/>
              <a:t>peněžní</a:t>
            </a:r>
            <a:r>
              <a:rPr lang="en-GB" dirty="0"/>
              <a:t> </a:t>
            </a:r>
            <a:r>
              <a:rPr lang="en-GB" dirty="0" err="1"/>
              <a:t>nabídky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reálný</a:t>
            </a:r>
            <a:r>
              <a:rPr lang="en-GB" dirty="0"/>
              <a:t> </a:t>
            </a:r>
            <a:r>
              <a:rPr lang="en-GB" dirty="0" err="1"/>
              <a:t>produkt</a:t>
            </a:r>
            <a:r>
              <a:rPr lang="en-GB" dirty="0"/>
              <a:t> </a:t>
            </a:r>
            <a:r>
              <a:rPr lang="en-GB" dirty="0" err="1"/>
              <a:t>byl</a:t>
            </a:r>
            <a:r>
              <a:rPr lang="en-GB" dirty="0"/>
              <a:t> </a:t>
            </a:r>
            <a:r>
              <a:rPr lang="en-GB" dirty="0" err="1"/>
              <a:t>přechodný</a:t>
            </a:r>
            <a:r>
              <a:rPr lang="en-GB" dirty="0"/>
              <a:t>, </a:t>
            </a:r>
            <a:r>
              <a:rPr lang="en-GB" dirty="0" err="1"/>
              <a:t>zůstává</a:t>
            </a:r>
            <a:r>
              <a:rPr lang="en-GB" dirty="0"/>
              <a:t> </a:t>
            </a:r>
            <a:r>
              <a:rPr lang="en-GB" dirty="0" err="1"/>
              <a:t>jeho</a:t>
            </a:r>
            <a:r>
              <a:rPr lang="en-GB" dirty="0"/>
              <a:t> </a:t>
            </a:r>
            <a:r>
              <a:rPr lang="en-GB" dirty="0" err="1"/>
              <a:t>účinek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výši</a:t>
            </a:r>
            <a:r>
              <a:rPr lang="en-GB" dirty="0"/>
              <a:t> </a:t>
            </a:r>
            <a:r>
              <a:rPr lang="en-GB" dirty="0" err="1"/>
              <a:t>cenové</a:t>
            </a:r>
            <a:r>
              <a:rPr lang="en-GB" dirty="0"/>
              <a:t> </a:t>
            </a:r>
            <a:r>
              <a:rPr lang="en-GB" dirty="0" err="1"/>
              <a:t>hladiny</a:t>
            </a:r>
            <a:r>
              <a:rPr lang="en-GB" dirty="0"/>
              <a:t> </a:t>
            </a:r>
            <a:r>
              <a:rPr lang="en-GB" dirty="0" err="1"/>
              <a:t>trvalým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66</a:t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041268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en-GB" dirty="0"/>
              <a:t>V </a:t>
            </a:r>
            <a:r>
              <a:rPr lang="en-GB" dirty="0" err="1"/>
              <a:t>rámci</a:t>
            </a:r>
            <a:r>
              <a:rPr lang="en-GB" dirty="0"/>
              <a:t> </a:t>
            </a:r>
            <a:r>
              <a:rPr lang="en-GB" dirty="0" err="1"/>
              <a:t>neoklasické</a:t>
            </a:r>
            <a:r>
              <a:rPr lang="en-GB" dirty="0"/>
              <a:t> </a:t>
            </a:r>
            <a:r>
              <a:rPr lang="en-GB" dirty="0" err="1"/>
              <a:t>ekonomie</a:t>
            </a:r>
            <a:r>
              <a:rPr lang="en-GB" dirty="0"/>
              <a:t> </a:t>
            </a:r>
            <a:r>
              <a:rPr lang="en-GB" dirty="0" err="1"/>
              <a:t>existuje</a:t>
            </a:r>
            <a:r>
              <a:rPr lang="en-GB" dirty="0"/>
              <a:t> </a:t>
            </a:r>
            <a:r>
              <a:rPr lang="en-GB" dirty="0" err="1"/>
              <a:t>také</a:t>
            </a:r>
            <a:r>
              <a:rPr lang="en-GB" dirty="0"/>
              <a:t> </a:t>
            </a:r>
            <a:r>
              <a:rPr lang="en-GB" dirty="0" err="1"/>
              <a:t>teorie</a:t>
            </a:r>
            <a:r>
              <a:rPr lang="en-GB" dirty="0"/>
              <a:t>, </a:t>
            </a:r>
            <a:r>
              <a:rPr lang="en-GB" dirty="0" err="1"/>
              <a:t>dle</a:t>
            </a:r>
            <a:r>
              <a:rPr lang="en-GB" dirty="0"/>
              <a:t> </a:t>
            </a:r>
            <a:r>
              <a:rPr lang="en-GB" dirty="0" err="1"/>
              <a:t>níž</a:t>
            </a:r>
            <a:r>
              <a:rPr lang="en-GB" dirty="0"/>
              <a:t> </a:t>
            </a:r>
            <a:r>
              <a:rPr lang="en-GB" dirty="0" err="1"/>
              <a:t>neanticipované</a:t>
            </a:r>
            <a:r>
              <a:rPr lang="en-GB" dirty="0"/>
              <a:t> (</a:t>
            </a:r>
            <a:r>
              <a:rPr lang="en-GB" dirty="0" err="1"/>
              <a:t>nepředvídané</a:t>
            </a:r>
            <a:r>
              <a:rPr lang="en-GB" dirty="0"/>
              <a:t>) </a:t>
            </a:r>
            <a:r>
              <a:rPr lang="en-GB" dirty="0" err="1"/>
              <a:t>změny</a:t>
            </a:r>
            <a:r>
              <a:rPr lang="en-GB" dirty="0"/>
              <a:t> </a:t>
            </a:r>
            <a:r>
              <a:rPr lang="en-GB" dirty="0" err="1"/>
              <a:t>nabídky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</a:t>
            </a:r>
            <a:r>
              <a:rPr lang="en-GB" dirty="0" err="1"/>
              <a:t>mohou</a:t>
            </a:r>
            <a:r>
              <a:rPr lang="en-GB" dirty="0"/>
              <a:t> </a:t>
            </a:r>
            <a:r>
              <a:rPr lang="en-GB" dirty="0" err="1"/>
              <a:t>mít</a:t>
            </a:r>
            <a:r>
              <a:rPr lang="en-GB" dirty="0"/>
              <a:t> </a:t>
            </a:r>
            <a:r>
              <a:rPr lang="en-GB" dirty="0" err="1"/>
              <a:t>krátkodobý</a:t>
            </a:r>
            <a:r>
              <a:rPr lang="en-GB" dirty="0"/>
              <a:t> </a:t>
            </a:r>
            <a:r>
              <a:rPr lang="en-GB" dirty="0" err="1"/>
              <a:t>účinek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reálný</a:t>
            </a:r>
            <a:r>
              <a:rPr lang="en-GB" dirty="0"/>
              <a:t> </a:t>
            </a:r>
            <a:r>
              <a:rPr lang="en-GB" dirty="0" err="1"/>
              <a:t>produkt</a:t>
            </a:r>
            <a:r>
              <a:rPr lang="en-GB" dirty="0"/>
              <a:t>, a </a:t>
            </a:r>
            <a:r>
              <a:rPr lang="en-GB" dirty="0" err="1"/>
              <a:t>nejsou</a:t>
            </a:r>
            <a:r>
              <a:rPr lang="en-GB" dirty="0"/>
              <a:t> </a:t>
            </a:r>
            <a:r>
              <a:rPr lang="en-GB" dirty="0" err="1"/>
              <a:t>tudíž</a:t>
            </a:r>
            <a:r>
              <a:rPr lang="en-GB" dirty="0"/>
              <a:t> v </a:t>
            </a:r>
            <a:r>
              <a:rPr lang="en-GB" dirty="0" err="1"/>
              <a:t>takové</a:t>
            </a:r>
            <a:r>
              <a:rPr lang="en-GB" dirty="0"/>
              <a:t> </a:t>
            </a:r>
            <a:r>
              <a:rPr lang="en-GB" dirty="0" err="1"/>
              <a:t>situaci</a:t>
            </a:r>
            <a:r>
              <a:rPr lang="en-GB" dirty="0"/>
              <a:t> </a:t>
            </a:r>
            <a:r>
              <a:rPr lang="en-GB" dirty="0" err="1"/>
              <a:t>neutrálními</a:t>
            </a:r>
            <a:r>
              <a:rPr lang="en-GB" dirty="0"/>
              <a:t>. </a:t>
            </a:r>
            <a:r>
              <a:rPr lang="en-GB" dirty="0" err="1"/>
              <a:t>Logika</a:t>
            </a:r>
            <a:r>
              <a:rPr lang="en-GB" dirty="0"/>
              <a:t> </a:t>
            </a:r>
            <a:r>
              <a:rPr lang="en-GB" dirty="0" err="1"/>
              <a:t>tohoto</a:t>
            </a:r>
            <a:r>
              <a:rPr lang="en-GB" dirty="0"/>
              <a:t> </a:t>
            </a:r>
            <a:r>
              <a:rPr lang="en-GB" dirty="0" err="1"/>
              <a:t>názoru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být</a:t>
            </a:r>
            <a:r>
              <a:rPr lang="en-GB" dirty="0"/>
              <a:t> </a:t>
            </a:r>
            <a:r>
              <a:rPr lang="en-GB" dirty="0" err="1"/>
              <a:t>vyjádřena</a:t>
            </a:r>
            <a:r>
              <a:rPr lang="en-GB" dirty="0"/>
              <a:t> </a:t>
            </a:r>
            <a:r>
              <a:rPr lang="en-GB" dirty="0" err="1"/>
              <a:t>následovně</a:t>
            </a:r>
            <a:r>
              <a:rPr lang="en-GB" dirty="0"/>
              <a:t>: </a:t>
            </a:r>
            <a:r>
              <a:rPr lang="en-GB" dirty="0" err="1"/>
              <a:t>Předpokládejme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všechny</a:t>
            </a:r>
            <a:r>
              <a:rPr lang="en-GB" dirty="0"/>
              <a:t> </a:t>
            </a:r>
            <a:r>
              <a:rPr lang="en-GB" dirty="0" err="1"/>
              <a:t>subjekty</a:t>
            </a:r>
            <a:r>
              <a:rPr lang="en-GB" dirty="0"/>
              <a:t> v </a:t>
            </a:r>
            <a:r>
              <a:rPr lang="en-GB" dirty="0" err="1"/>
              <a:t>ekonomice</a:t>
            </a:r>
            <a:r>
              <a:rPr lang="en-GB" dirty="0"/>
              <a:t> </a:t>
            </a:r>
            <a:r>
              <a:rPr lang="en-GB" dirty="0" err="1"/>
              <a:t>očekávají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se </a:t>
            </a:r>
            <a:r>
              <a:rPr lang="en-GB" dirty="0" err="1"/>
              <a:t>nabídka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a </a:t>
            </a:r>
            <a:r>
              <a:rPr lang="en-GB" dirty="0" err="1"/>
              <a:t>cenová</a:t>
            </a:r>
            <a:r>
              <a:rPr lang="en-GB" dirty="0"/>
              <a:t> </a:t>
            </a:r>
            <a:r>
              <a:rPr lang="en-GB" dirty="0" err="1"/>
              <a:t>hladina</a:t>
            </a:r>
            <a:r>
              <a:rPr lang="en-GB" dirty="0"/>
              <a:t> </a:t>
            </a:r>
            <a:r>
              <a:rPr lang="en-GB" dirty="0" err="1"/>
              <a:t>nezmění</a:t>
            </a:r>
            <a:r>
              <a:rPr lang="en-GB" dirty="0"/>
              <a:t>. </a:t>
            </a:r>
            <a:r>
              <a:rPr lang="en-GB" dirty="0" err="1"/>
              <a:t>Centrální</a:t>
            </a:r>
            <a:r>
              <a:rPr lang="en-GB" dirty="0"/>
              <a:t> </a:t>
            </a:r>
            <a:r>
              <a:rPr lang="en-GB" dirty="0" err="1"/>
              <a:t>banka</a:t>
            </a:r>
            <a:r>
              <a:rPr lang="en-GB" dirty="0"/>
              <a:t> </a:t>
            </a:r>
            <a:r>
              <a:rPr lang="en-GB" dirty="0" err="1"/>
              <a:t>však</a:t>
            </a:r>
            <a:r>
              <a:rPr lang="en-GB" dirty="0"/>
              <a:t> </a:t>
            </a:r>
            <a:r>
              <a:rPr lang="en-GB" dirty="0" err="1"/>
              <a:t>náhle</a:t>
            </a:r>
            <a:r>
              <a:rPr lang="en-GB" dirty="0"/>
              <a:t> a bez </a:t>
            </a:r>
            <a:r>
              <a:rPr lang="en-GB" dirty="0" err="1"/>
              <a:t>oznámení</a:t>
            </a:r>
            <a:r>
              <a:rPr lang="en-GB" dirty="0"/>
              <a:t> </a:t>
            </a:r>
            <a:r>
              <a:rPr lang="en-GB" dirty="0" err="1"/>
              <a:t>zvýší</a:t>
            </a:r>
            <a:r>
              <a:rPr lang="en-GB" dirty="0"/>
              <a:t> </a:t>
            </a:r>
            <a:r>
              <a:rPr lang="en-GB" dirty="0" err="1"/>
              <a:t>nabídku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. </a:t>
            </a:r>
            <a:r>
              <a:rPr lang="en-GB" dirty="0" err="1"/>
              <a:t>Tento</a:t>
            </a:r>
            <a:r>
              <a:rPr lang="en-GB" dirty="0"/>
              <a:t> </a:t>
            </a:r>
            <a:r>
              <a:rPr lang="en-GB" dirty="0" err="1"/>
              <a:t>monetární</a:t>
            </a:r>
            <a:r>
              <a:rPr lang="en-GB" dirty="0"/>
              <a:t> </a:t>
            </a:r>
            <a:r>
              <a:rPr lang="en-GB" dirty="0" err="1"/>
              <a:t>šok</a:t>
            </a:r>
            <a:r>
              <a:rPr lang="en-GB" dirty="0"/>
              <a:t> </a:t>
            </a:r>
            <a:r>
              <a:rPr lang="en-GB" dirty="0" err="1"/>
              <a:t>expanzivní</a:t>
            </a:r>
            <a:r>
              <a:rPr lang="en-GB" dirty="0"/>
              <a:t> </a:t>
            </a:r>
            <a:r>
              <a:rPr lang="en-GB" dirty="0" err="1"/>
              <a:t>povahy</a:t>
            </a:r>
            <a:r>
              <a:rPr lang="en-GB" dirty="0"/>
              <a:t> </a:t>
            </a:r>
            <a:r>
              <a:rPr lang="en-GB" dirty="0" err="1"/>
              <a:t>zvýší</a:t>
            </a:r>
            <a:r>
              <a:rPr lang="en-GB" dirty="0"/>
              <a:t> </a:t>
            </a:r>
            <a:r>
              <a:rPr lang="en-GB" dirty="0" err="1"/>
              <a:t>ceny</a:t>
            </a:r>
            <a:r>
              <a:rPr lang="en-GB" dirty="0"/>
              <a:t>. </a:t>
            </a:r>
            <a:r>
              <a:rPr lang="en-GB" dirty="0" err="1"/>
              <a:t>Výrobci</a:t>
            </a:r>
            <a:r>
              <a:rPr lang="en-GB" dirty="0"/>
              <a:t> (</a:t>
            </a:r>
            <a:r>
              <a:rPr lang="en-GB" dirty="0" err="1"/>
              <a:t>firmy</a:t>
            </a:r>
            <a:r>
              <a:rPr lang="en-GB" dirty="0"/>
              <a:t>)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mylně</a:t>
            </a:r>
            <a:r>
              <a:rPr lang="en-GB" dirty="0"/>
              <a:t> </a:t>
            </a:r>
            <a:r>
              <a:rPr lang="en-GB" dirty="0" err="1"/>
              <a:t>vysvětlují</a:t>
            </a:r>
            <a:r>
              <a:rPr lang="en-GB" dirty="0"/>
              <a:t> </a:t>
            </a:r>
            <a:r>
              <a:rPr lang="en-GB" dirty="0" err="1"/>
              <a:t>vyšší</a:t>
            </a:r>
            <a:r>
              <a:rPr lang="en-GB" dirty="0"/>
              <a:t> </a:t>
            </a:r>
            <a:r>
              <a:rPr lang="en-GB" dirty="0" err="1"/>
              <a:t>nominální</a:t>
            </a:r>
            <a:r>
              <a:rPr lang="en-GB" dirty="0"/>
              <a:t> </a:t>
            </a:r>
            <a:r>
              <a:rPr lang="en-GB" dirty="0" err="1"/>
              <a:t>cenu</a:t>
            </a:r>
            <a:r>
              <a:rPr lang="en-GB" dirty="0"/>
              <a:t> </a:t>
            </a:r>
            <a:r>
              <a:rPr lang="en-GB" dirty="0" err="1"/>
              <a:t>své</a:t>
            </a:r>
            <a:r>
              <a:rPr lang="en-GB" dirty="0"/>
              <a:t> </a:t>
            </a:r>
            <a:r>
              <a:rPr lang="en-GB" dirty="0" err="1"/>
              <a:t>produkce</a:t>
            </a:r>
            <a:r>
              <a:rPr lang="en-GB" dirty="0"/>
              <a:t> </a:t>
            </a:r>
            <a:r>
              <a:rPr lang="en-GB" dirty="0" err="1"/>
              <a:t>jako</a:t>
            </a:r>
            <a:r>
              <a:rPr lang="en-GB" dirty="0"/>
              <a:t> </a:t>
            </a:r>
            <a:r>
              <a:rPr lang="en-GB" dirty="0" err="1"/>
              <a:t>zvýšení</a:t>
            </a:r>
            <a:r>
              <a:rPr lang="en-GB" dirty="0"/>
              <a:t> </a:t>
            </a:r>
            <a:r>
              <a:rPr lang="en-GB" dirty="0" err="1"/>
              <a:t>její</a:t>
            </a:r>
            <a:r>
              <a:rPr lang="en-GB" dirty="0"/>
              <a:t> </a:t>
            </a:r>
            <a:r>
              <a:rPr lang="en-GB" dirty="0" err="1"/>
              <a:t>relativní</a:t>
            </a:r>
            <a:r>
              <a:rPr lang="en-GB" dirty="0"/>
              <a:t> </a:t>
            </a:r>
            <a:r>
              <a:rPr lang="en-GB" dirty="0" err="1"/>
              <a:t>ceny</a:t>
            </a:r>
            <a:r>
              <a:rPr lang="en-GB" dirty="0"/>
              <a:t> a </a:t>
            </a:r>
            <a:r>
              <a:rPr lang="en-GB" dirty="0" err="1"/>
              <a:t>nezaznamenávají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jde</a:t>
            </a:r>
            <a:r>
              <a:rPr lang="en-GB" dirty="0"/>
              <a:t> o </a:t>
            </a:r>
            <a:r>
              <a:rPr lang="en-GB" dirty="0" err="1"/>
              <a:t>růst</a:t>
            </a:r>
            <a:r>
              <a:rPr lang="en-GB" dirty="0"/>
              <a:t> </a:t>
            </a:r>
            <a:r>
              <a:rPr lang="en-GB" dirty="0" err="1"/>
              <a:t>celkové</a:t>
            </a:r>
            <a:r>
              <a:rPr lang="en-GB" dirty="0"/>
              <a:t> </a:t>
            </a:r>
            <a:r>
              <a:rPr lang="en-GB" dirty="0" err="1"/>
              <a:t>cenové</a:t>
            </a:r>
            <a:r>
              <a:rPr lang="en-GB" dirty="0"/>
              <a:t> </a:t>
            </a:r>
            <a:r>
              <a:rPr lang="en-GB" dirty="0" err="1"/>
              <a:t>hladiny</a:t>
            </a:r>
            <a:r>
              <a:rPr lang="en-GB" dirty="0"/>
              <a:t>. </a:t>
            </a:r>
            <a:r>
              <a:rPr lang="en-GB" dirty="0" err="1"/>
              <a:t>Zvyšují</a:t>
            </a:r>
            <a:r>
              <a:rPr lang="en-GB" dirty="0"/>
              <a:t> proto </a:t>
            </a:r>
            <a:r>
              <a:rPr lang="en-GB" dirty="0" err="1"/>
              <a:t>produkci</a:t>
            </a:r>
            <a:r>
              <a:rPr lang="en-GB" dirty="0"/>
              <a:t> – a proto se </a:t>
            </a:r>
            <a:r>
              <a:rPr lang="en-GB" dirty="0" err="1"/>
              <a:t>neutralita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v </a:t>
            </a:r>
            <a:r>
              <a:rPr lang="en-GB" dirty="0" err="1"/>
              <a:t>krátkém</a:t>
            </a:r>
            <a:r>
              <a:rPr lang="en-GB" dirty="0"/>
              <a:t> </a:t>
            </a:r>
            <a:r>
              <a:rPr lang="en-GB" dirty="0" err="1"/>
              <a:t>období</a:t>
            </a:r>
            <a:r>
              <a:rPr lang="en-GB" dirty="0"/>
              <a:t> </a:t>
            </a:r>
            <a:r>
              <a:rPr lang="en-GB" dirty="0" err="1"/>
              <a:t>neprojevuje</a:t>
            </a:r>
            <a:r>
              <a:rPr lang="en-GB" dirty="0"/>
              <a:t>. </a:t>
            </a:r>
            <a:r>
              <a:rPr lang="en-GB" dirty="0" err="1"/>
              <a:t>Přes</a:t>
            </a:r>
            <a:r>
              <a:rPr lang="en-GB" dirty="0"/>
              <a:t> toto </a:t>
            </a:r>
            <a:r>
              <a:rPr lang="en-GB" dirty="0" err="1"/>
              <a:t>zvýšení</a:t>
            </a:r>
            <a:r>
              <a:rPr lang="en-GB" dirty="0"/>
              <a:t> </a:t>
            </a:r>
            <a:r>
              <a:rPr lang="en-GB" dirty="0" err="1"/>
              <a:t>produkce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tom </a:t>
            </a:r>
            <a:r>
              <a:rPr lang="en-GB" dirty="0" err="1"/>
              <a:t>nejsou</a:t>
            </a:r>
            <a:r>
              <a:rPr lang="en-GB" dirty="0"/>
              <a:t> </a:t>
            </a:r>
            <a:r>
              <a:rPr lang="en-GB" dirty="0" err="1"/>
              <a:t>ekonomicky</a:t>
            </a:r>
            <a:r>
              <a:rPr lang="en-GB" dirty="0"/>
              <a:t> </a:t>
            </a:r>
            <a:r>
              <a:rPr lang="en-GB" dirty="0" err="1"/>
              <a:t>lépe</a:t>
            </a:r>
            <a:r>
              <a:rPr lang="en-GB" dirty="0"/>
              <a:t>, </a:t>
            </a:r>
            <a:r>
              <a:rPr lang="en-GB" dirty="0" err="1"/>
              <a:t>neboť</a:t>
            </a:r>
            <a:r>
              <a:rPr lang="en-GB" dirty="0"/>
              <a:t> se </a:t>
            </a:r>
            <a:r>
              <a:rPr lang="en-GB" dirty="0" err="1"/>
              <a:t>zvyšují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 </a:t>
            </a:r>
            <a:r>
              <a:rPr lang="en-GB" dirty="0" err="1"/>
              <a:t>ceny</a:t>
            </a:r>
            <a:r>
              <a:rPr lang="en-GB" dirty="0"/>
              <a:t> </a:t>
            </a:r>
            <a:r>
              <a:rPr lang="en-GB" dirty="0" err="1"/>
              <a:t>produkce</a:t>
            </a:r>
            <a:r>
              <a:rPr lang="en-GB" dirty="0"/>
              <a:t> </a:t>
            </a:r>
            <a:r>
              <a:rPr lang="en-GB" dirty="0" err="1"/>
              <a:t>jiných</a:t>
            </a:r>
            <a:r>
              <a:rPr lang="en-GB" dirty="0"/>
              <a:t> </a:t>
            </a:r>
            <a:r>
              <a:rPr lang="en-GB" dirty="0" err="1"/>
              <a:t>firem</a:t>
            </a:r>
            <a:r>
              <a:rPr lang="en-GB" dirty="0"/>
              <a:t> a </a:t>
            </a:r>
            <a:r>
              <a:rPr lang="en-GB" dirty="0" err="1"/>
              <a:t>také</a:t>
            </a:r>
            <a:r>
              <a:rPr lang="en-GB" dirty="0"/>
              <a:t> </a:t>
            </a:r>
            <a:r>
              <a:rPr lang="en-GB" dirty="0" err="1"/>
              <a:t>ceny</a:t>
            </a:r>
            <a:r>
              <a:rPr lang="en-GB" dirty="0"/>
              <a:t> </a:t>
            </a:r>
            <a:r>
              <a:rPr lang="en-GB" dirty="0" err="1"/>
              <a:t>všech</a:t>
            </a:r>
            <a:r>
              <a:rPr lang="en-GB" dirty="0"/>
              <a:t> </a:t>
            </a:r>
            <a:r>
              <a:rPr lang="en-GB" dirty="0" err="1"/>
              <a:t>statků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firmy</a:t>
            </a:r>
            <a:r>
              <a:rPr lang="en-GB" dirty="0"/>
              <a:t> </a:t>
            </a:r>
            <a:r>
              <a:rPr lang="en-GB" dirty="0" err="1"/>
              <a:t>nakupují</a:t>
            </a:r>
            <a:r>
              <a:rPr lang="en-GB" dirty="0"/>
              <a:t>. </a:t>
            </a:r>
            <a:r>
              <a:rPr lang="en-GB" dirty="0" err="1"/>
              <a:t>Firmy</a:t>
            </a:r>
            <a:r>
              <a:rPr lang="en-GB" dirty="0"/>
              <a:t> </a:t>
            </a:r>
            <a:r>
              <a:rPr lang="en-GB" dirty="0" err="1"/>
              <a:t>tak</a:t>
            </a:r>
            <a:r>
              <a:rPr lang="en-GB" dirty="0"/>
              <a:t> </a:t>
            </a:r>
            <a:r>
              <a:rPr lang="en-GB" dirty="0" err="1"/>
              <a:t>produkují</a:t>
            </a:r>
            <a:r>
              <a:rPr lang="en-GB" dirty="0"/>
              <a:t> </a:t>
            </a:r>
            <a:r>
              <a:rPr lang="en-GB" dirty="0" err="1"/>
              <a:t>více</a:t>
            </a:r>
            <a:r>
              <a:rPr lang="en-GB" dirty="0"/>
              <a:t>, </a:t>
            </a:r>
            <a:r>
              <a:rPr lang="en-GB" dirty="0" err="1"/>
              <a:t>než</a:t>
            </a:r>
            <a:r>
              <a:rPr lang="en-GB" dirty="0"/>
              <a:t> by </a:t>
            </a:r>
            <a:r>
              <a:rPr lang="en-GB" dirty="0" err="1"/>
              <a:t>produkovaly</a:t>
            </a:r>
            <a:r>
              <a:rPr lang="en-GB" dirty="0"/>
              <a:t>, </a:t>
            </a:r>
            <a:r>
              <a:rPr lang="en-GB" dirty="0" err="1"/>
              <a:t>kdyby</a:t>
            </a:r>
            <a:r>
              <a:rPr lang="en-GB" dirty="0"/>
              <a:t> </a:t>
            </a:r>
            <a:r>
              <a:rPr lang="en-GB" dirty="0" err="1"/>
              <a:t>věděly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se </a:t>
            </a:r>
            <a:r>
              <a:rPr lang="en-GB" dirty="0" err="1"/>
              <a:t>relativní</a:t>
            </a:r>
            <a:r>
              <a:rPr lang="en-GB" dirty="0"/>
              <a:t> </a:t>
            </a:r>
            <a:r>
              <a:rPr lang="en-GB" dirty="0" err="1"/>
              <a:t>ceny</a:t>
            </a:r>
            <a:r>
              <a:rPr lang="en-GB" dirty="0"/>
              <a:t>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/>
              <a:t>produkce</a:t>
            </a:r>
            <a:r>
              <a:rPr lang="en-GB" dirty="0"/>
              <a:t> </a:t>
            </a:r>
            <a:r>
              <a:rPr lang="en-GB" dirty="0" err="1"/>
              <a:t>vlastně</a:t>
            </a:r>
            <a:r>
              <a:rPr lang="en-GB" dirty="0"/>
              <a:t> </a:t>
            </a:r>
            <a:r>
              <a:rPr lang="en-GB" dirty="0" err="1"/>
              <a:t>nezměnily</a:t>
            </a:r>
            <a:r>
              <a:rPr lang="en-GB" dirty="0"/>
              <a:t>. Po </a:t>
            </a:r>
            <a:r>
              <a:rPr lang="en-GB" dirty="0" err="1"/>
              <a:t>poznání</a:t>
            </a:r>
            <a:r>
              <a:rPr lang="en-GB" dirty="0"/>
              <a:t> </a:t>
            </a:r>
            <a:r>
              <a:rPr lang="en-GB" dirty="0" err="1"/>
              <a:t>tohoto</a:t>
            </a:r>
            <a:r>
              <a:rPr lang="en-GB" dirty="0"/>
              <a:t> </a:t>
            </a:r>
            <a:r>
              <a:rPr lang="en-GB" dirty="0" err="1"/>
              <a:t>klamu</a:t>
            </a:r>
            <a:r>
              <a:rPr lang="en-GB" dirty="0"/>
              <a:t> se </a:t>
            </a:r>
            <a:r>
              <a:rPr lang="en-GB" dirty="0" err="1"/>
              <a:t>rozsah</a:t>
            </a:r>
            <a:r>
              <a:rPr lang="en-GB" dirty="0"/>
              <a:t> </a:t>
            </a:r>
            <a:r>
              <a:rPr lang="en-GB" dirty="0" err="1"/>
              <a:t>produkce</a:t>
            </a:r>
            <a:r>
              <a:rPr lang="en-GB" dirty="0"/>
              <a:t> </a:t>
            </a:r>
            <a:r>
              <a:rPr lang="en-GB" dirty="0" err="1"/>
              <a:t>vrátí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svou</a:t>
            </a:r>
            <a:r>
              <a:rPr lang="en-GB" dirty="0"/>
              <a:t> </a:t>
            </a:r>
            <a:r>
              <a:rPr lang="en-GB" dirty="0" err="1"/>
              <a:t>původní</a:t>
            </a:r>
            <a:r>
              <a:rPr lang="en-GB" dirty="0"/>
              <a:t> </a:t>
            </a:r>
            <a:r>
              <a:rPr lang="en-GB" dirty="0" err="1"/>
              <a:t>úroveň</a:t>
            </a:r>
            <a:r>
              <a:rPr lang="en-GB" dirty="0"/>
              <a:t>. Jak </a:t>
            </a:r>
            <a:r>
              <a:rPr lang="en-GB" dirty="0" err="1"/>
              <a:t>jsme</a:t>
            </a:r>
            <a:r>
              <a:rPr lang="en-GB" dirty="0"/>
              <a:t> </a:t>
            </a:r>
            <a:r>
              <a:rPr lang="en-GB" dirty="0" err="1"/>
              <a:t>viděli</a:t>
            </a:r>
            <a:r>
              <a:rPr lang="en-GB" dirty="0"/>
              <a:t>, </a:t>
            </a:r>
            <a:r>
              <a:rPr lang="en-GB" dirty="0" err="1"/>
              <a:t>firmy</a:t>
            </a:r>
            <a:r>
              <a:rPr lang="en-GB" dirty="0"/>
              <a:t> </a:t>
            </a:r>
            <a:r>
              <a:rPr lang="en-GB" dirty="0" err="1"/>
              <a:t>dočasně</a:t>
            </a:r>
            <a:r>
              <a:rPr lang="en-GB" dirty="0"/>
              <a:t> </a:t>
            </a:r>
            <a:r>
              <a:rPr lang="en-GB" dirty="0" err="1"/>
              <a:t>zvýšily</a:t>
            </a:r>
            <a:r>
              <a:rPr lang="en-GB" dirty="0"/>
              <a:t> </a:t>
            </a:r>
            <a:r>
              <a:rPr lang="en-GB" dirty="0" err="1"/>
              <a:t>objem</a:t>
            </a:r>
            <a:r>
              <a:rPr lang="en-GB" dirty="0"/>
              <a:t> </a:t>
            </a:r>
            <a:r>
              <a:rPr lang="en-GB" dirty="0" err="1"/>
              <a:t>své</a:t>
            </a:r>
            <a:r>
              <a:rPr lang="en-GB" dirty="0"/>
              <a:t> </a:t>
            </a:r>
            <a:r>
              <a:rPr lang="en-GB" dirty="0" err="1"/>
              <a:t>produkce</a:t>
            </a:r>
            <a:r>
              <a:rPr lang="en-GB" dirty="0"/>
              <a:t>, </a:t>
            </a:r>
            <a:r>
              <a:rPr lang="en-GB" dirty="0" err="1"/>
              <a:t>protože</a:t>
            </a:r>
            <a:r>
              <a:rPr lang="en-GB" dirty="0"/>
              <a:t> </a:t>
            </a:r>
            <a:r>
              <a:rPr lang="en-GB" dirty="0" err="1"/>
              <a:t>podlehly</a:t>
            </a:r>
            <a:r>
              <a:rPr lang="en-GB" dirty="0"/>
              <a:t> </a:t>
            </a:r>
            <a:r>
              <a:rPr lang="en-GB" dirty="0" err="1"/>
              <a:t>peněžní</a:t>
            </a:r>
            <a:r>
              <a:rPr lang="en-GB" dirty="0"/>
              <a:t> </a:t>
            </a:r>
            <a:r>
              <a:rPr lang="en-GB" dirty="0" err="1"/>
              <a:t>iluzi</a:t>
            </a:r>
            <a:r>
              <a:rPr lang="en-GB" dirty="0"/>
              <a:t> a </a:t>
            </a:r>
            <a:r>
              <a:rPr lang="en-GB" dirty="0" err="1"/>
              <a:t>byly</a:t>
            </a:r>
            <a:r>
              <a:rPr lang="en-GB" dirty="0"/>
              <a:t> </a:t>
            </a:r>
            <a:r>
              <a:rPr lang="en-GB" dirty="0" err="1"/>
              <a:t>tak</a:t>
            </a:r>
            <a:r>
              <a:rPr lang="en-GB" dirty="0"/>
              <a:t> </a:t>
            </a:r>
            <a:r>
              <a:rPr lang="en-GB" dirty="0" err="1"/>
              <a:t>svým</a:t>
            </a:r>
            <a:r>
              <a:rPr lang="en-GB" dirty="0"/>
              <a:t> </a:t>
            </a:r>
            <a:r>
              <a:rPr lang="en-GB" dirty="0" err="1"/>
              <a:t>způsobem</a:t>
            </a:r>
            <a:r>
              <a:rPr lang="en-GB" dirty="0"/>
              <a:t> </a:t>
            </a:r>
            <a:r>
              <a:rPr lang="en-GB" dirty="0" err="1"/>
              <a:t>oklamány</a:t>
            </a:r>
            <a:r>
              <a:rPr lang="en-GB" dirty="0"/>
              <a:t>. </a:t>
            </a:r>
            <a:r>
              <a:rPr lang="en-GB" dirty="0" err="1"/>
              <a:t>Zatímco</a:t>
            </a:r>
            <a:r>
              <a:rPr lang="en-GB" dirty="0"/>
              <a:t> </a:t>
            </a:r>
            <a:r>
              <a:rPr lang="en-GB" dirty="0" err="1"/>
              <a:t>účinek</a:t>
            </a:r>
            <a:r>
              <a:rPr lang="en-GB" dirty="0"/>
              <a:t> </a:t>
            </a:r>
            <a:r>
              <a:rPr lang="en-GB" dirty="0" err="1"/>
              <a:t>vzrůstu</a:t>
            </a:r>
            <a:r>
              <a:rPr lang="en-GB" dirty="0"/>
              <a:t> </a:t>
            </a:r>
            <a:r>
              <a:rPr lang="en-GB" dirty="0" err="1"/>
              <a:t>peněžní</a:t>
            </a:r>
            <a:r>
              <a:rPr lang="en-GB" dirty="0"/>
              <a:t> </a:t>
            </a:r>
            <a:r>
              <a:rPr lang="en-GB" dirty="0" err="1"/>
              <a:t>nabídky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reálný</a:t>
            </a:r>
            <a:r>
              <a:rPr lang="en-GB" dirty="0"/>
              <a:t> </a:t>
            </a:r>
            <a:r>
              <a:rPr lang="en-GB" dirty="0" err="1"/>
              <a:t>produkt</a:t>
            </a:r>
            <a:r>
              <a:rPr lang="en-GB" dirty="0"/>
              <a:t> </a:t>
            </a:r>
            <a:r>
              <a:rPr lang="en-GB" dirty="0" err="1"/>
              <a:t>byl</a:t>
            </a:r>
            <a:r>
              <a:rPr lang="en-GB" dirty="0"/>
              <a:t> </a:t>
            </a:r>
            <a:r>
              <a:rPr lang="en-GB" dirty="0" err="1"/>
              <a:t>přechodný</a:t>
            </a:r>
            <a:r>
              <a:rPr lang="en-GB" dirty="0"/>
              <a:t>, </a:t>
            </a:r>
            <a:r>
              <a:rPr lang="en-GB" dirty="0" err="1"/>
              <a:t>zůstává</a:t>
            </a:r>
            <a:r>
              <a:rPr lang="en-GB" dirty="0"/>
              <a:t> </a:t>
            </a:r>
            <a:r>
              <a:rPr lang="en-GB" dirty="0" err="1"/>
              <a:t>jeho</a:t>
            </a:r>
            <a:r>
              <a:rPr lang="en-GB" dirty="0"/>
              <a:t> </a:t>
            </a:r>
            <a:r>
              <a:rPr lang="en-GB" dirty="0" err="1"/>
              <a:t>účinek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výši</a:t>
            </a:r>
            <a:r>
              <a:rPr lang="en-GB" dirty="0"/>
              <a:t> </a:t>
            </a:r>
            <a:r>
              <a:rPr lang="en-GB" dirty="0" err="1"/>
              <a:t>cenové</a:t>
            </a:r>
            <a:r>
              <a:rPr lang="en-GB" dirty="0"/>
              <a:t> </a:t>
            </a:r>
            <a:r>
              <a:rPr lang="en-GB" dirty="0" err="1"/>
              <a:t>hladiny</a:t>
            </a:r>
            <a:r>
              <a:rPr lang="en-GB" dirty="0"/>
              <a:t> </a:t>
            </a:r>
            <a:r>
              <a:rPr lang="en-GB" dirty="0" err="1"/>
              <a:t>trvalým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67</a:t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265691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en-GB" sz="4000" dirty="0" err="1"/>
              <a:t>jednání</a:t>
            </a:r>
            <a:r>
              <a:rPr lang="en-GB" sz="4000" dirty="0"/>
              <a:t> </a:t>
            </a:r>
            <a:r>
              <a:rPr lang="en-GB" sz="4000" dirty="0" err="1"/>
              <a:t>monetárních</a:t>
            </a:r>
            <a:r>
              <a:rPr lang="en-GB" sz="4000" dirty="0"/>
              <a:t> </a:t>
            </a:r>
            <a:r>
              <a:rPr lang="en-GB" sz="4000" dirty="0" err="1"/>
              <a:t>autorit</a:t>
            </a:r>
            <a:r>
              <a:rPr lang="en-GB" sz="4000" dirty="0"/>
              <a:t> </a:t>
            </a:r>
            <a:r>
              <a:rPr lang="cs-CZ" sz="4000" dirty="0"/>
              <a:t>=</a:t>
            </a:r>
            <a:r>
              <a:rPr lang="en-GB" sz="4000" dirty="0"/>
              <a:t> </a:t>
            </a:r>
            <a:r>
              <a:rPr lang="en-GB" sz="4000" dirty="0" err="1"/>
              <a:t>víceméně</a:t>
            </a:r>
            <a:r>
              <a:rPr lang="en-GB" sz="4000" dirty="0"/>
              <a:t> </a:t>
            </a:r>
            <a:r>
              <a:rPr lang="en-GB" sz="4000" dirty="0" err="1"/>
              <a:t>pragmatické</a:t>
            </a:r>
            <a:r>
              <a:rPr lang="en-GB" sz="4000" dirty="0"/>
              <a:t>, </a:t>
            </a:r>
            <a:endParaRPr lang="cs-CZ" sz="4000" dirty="0"/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en-GB" sz="4000" dirty="0" err="1"/>
              <a:t>neznamená</a:t>
            </a:r>
            <a:r>
              <a:rPr lang="en-GB" sz="4000" dirty="0"/>
              <a:t> to, </a:t>
            </a:r>
            <a:r>
              <a:rPr lang="en-GB" sz="4000" dirty="0" err="1"/>
              <a:t>že</a:t>
            </a:r>
            <a:r>
              <a:rPr lang="en-GB" sz="4000" dirty="0"/>
              <a:t> </a:t>
            </a:r>
            <a:r>
              <a:rPr lang="en-GB" sz="4000" dirty="0" err="1"/>
              <a:t>nenese</a:t>
            </a:r>
            <a:r>
              <a:rPr lang="en-GB" sz="4000" dirty="0"/>
              <a:t> </a:t>
            </a:r>
            <a:r>
              <a:rPr lang="en-GB" sz="4000" dirty="0" err="1"/>
              <a:t>dominující</a:t>
            </a:r>
            <a:r>
              <a:rPr lang="en-GB" sz="4000" dirty="0"/>
              <a:t> </a:t>
            </a:r>
            <a:r>
              <a:rPr lang="en-GB" sz="4000" dirty="0" err="1"/>
              <a:t>znaky</a:t>
            </a:r>
            <a:r>
              <a:rPr lang="en-GB" sz="4000" dirty="0"/>
              <a:t> </a:t>
            </a:r>
            <a:r>
              <a:rPr lang="en-GB" sz="4000" dirty="0" err="1"/>
              <a:t>keynesovské</a:t>
            </a:r>
            <a:r>
              <a:rPr lang="en-GB" sz="4000" dirty="0"/>
              <a:t> </a:t>
            </a:r>
            <a:r>
              <a:rPr lang="en-GB" sz="4000" dirty="0" err="1"/>
              <a:t>nebo</a:t>
            </a:r>
            <a:r>
              <a:rPr lang="en-GB" sz="4000" dirty="0"/>
              <a:t> </a:t>
            </a:r>
            <a:r>
              <a:rPr lang="en-GB" sz="4000" dirty="0" err="1"/>
              <a:t>monetaristické</a:t>
            </a:r>
            <a:r>
              <a:rPr lang="en-GB" sz="4000" dirty="0"/>
              <a:t> </a:t>
            </a:r>
            <a:r>
              <a:rPr lang="en-GB" sz="4000" dirty="0" err="1"/>
              <a:t>teorie</a:t>
            </a:r>
            <a:r>
              <a:rPr lang="en-GB" sz="4000" dirty="0"/>
              <a:t>. Po </a:t>
            </a:r>
            <a:r>
              <a:rPr lang="en-GB" sz="4000" dirty="0" err="1"/>
              <a:t>druhé</a:t>
            </a:r>
            <a:r>
              <a:rPr lang="en-GB" sz="4000" dirty="0"/>
              <a:t> </a:t>
            </a:r>
            <a:r>
              <a:rPr lang="en-GB" sz="4000" dirty="0" err="1"/>
              <a:t>světové</a:t>
            </a:r>
            <a:r>
              <a:rPr lang="en-GB" sz="4000" dirty="0"/>
              <a:t> </a:t>
            </a:r>
            <a:r>
              <a:rPr lang="en-GB" sz="4000" dirty="0" err="1"/>
              <a:t>válce</a:t>
            </a:r>
            <a:r>
              <a:rPr lang="en-GB" sz="4000" dirty="0"/>
              <a:t> </a:t>
            </a:r>
            <a:r>
              <a:rPr lang="en-GB" sz="4000" dirty="0" err="1"/>
              <a:t>až</a:t>
            </a:r>
            <a:r>
              <a:rPr lang="en-GB" sz="4000" dirty="0"/>
              <a:t> do 70. let </a:t>
            </a:r>
            <a:r>
              <a:rPr lang="en-GB" sz="4000" dirty="0" err="1"/>
              <a:t>měly</a:t>
            </a:r>
            <a:r>
              <a:rPr lang="en-GB" sz="4000" dirty="0"/>
              <a:t> v </a:t>
            </a:r>
            <a:r>
              <a:rPr lang="en-GB" sz="4000" dirty="0" err="1"/>
              <a:t>monetární</a:t>
            </a:r>
            <a:r>
              <a:rPr lang="en-GB" sz="4000" dirty="0"/>
              <a:t> </a:t>
            </a:r>
            <a:r>
              <a:rPr lang="en-GB" sz="4000" dirty="0" err="1"/>
              <a:t>praxi</a:t>
            </a:r>
            <a:r>
              <a:rPr lang="en-GB" sz="4000" dirty="0"/>
              <a:t> </a:t>
            </a:r>
            <a:r>
              <a:rPr lang="en-GB" sz="4000" dirty="0" err="1"/>
              <a:t>rozhodující</a:t>
            </a:r>
            <a:r>
              <a:rPr lang="en-GB" sz="4000" dirty="0"/>
              <a:t> </a:t>
            </a:r>
            <a:r>
              <a:rPr lang="en-GB" sz="4000" dirty="0" err="1"/>
              <a:t>roli</a:t>
            </a:r>
            <a:r>
              <a:rPr lang="en-GB" sz="4000" dirty="0"/>
              <a:t> </a:t>
            </a:r>
            <a:r>
              <a:rPr lang="en-GB" sz="4000" dirty="0" err="1"/>
              <a:t>keynesovké</a:t>
            </a:r>
            <a:r>
              <a:rPr lang="en-GB" sz="4000" dirty="0"/>
              <a:t> </a:t>
            </a:r>
            <a:r>
              <a:rPr lang="en-GB" sz="4000" dirty="0" err="1"/>
              <a:t>teoretické</a:t>
            </a:r>
            <a:r>
              <a:rPr lang="en-GB" sz="4000" dirty="0"/>
              <a:t> </a:t>
            </a:r>
            <a:r>
              <a:rPr lang="en-GB" sz="4000" dirty="0" err="1"/>
              <a:t>recepty</a:t>
            </a:r>
            <a:r>
              <a:rPr lang="en-GB" sz="4000" dirty="0"/>
              <a:t>. </a:t>
            </a:r>
            <a:r>
              <a:rPr lang="en-GB" sz="4000" dirty="0" err="1"/>
              <a:t>Většina</a:t>
            </a:r>
            <a:r>
              <a:rPr lang="en-GB" sz="4000" dirty="0"/>
              <a:t> </a:t>
            </a:r>
            <a:r>
              <a:rPr lang="en-GB" sz="4000" dirty="0" err="1"/>
              <a:t>centrálních</a:t>
            </a:r>
            <a:r>
              <a:rPr lang="en-GB" sz="4000" dirty="0"/>
              <a:t> bank </a:t>
            </a:r>
            <a:r>
              <a:rPr lang="en-GB" sz="4000" dirty="0" err="1"/>
              <a:t>tehdy</a:t>
            </a:r>
            <a:r>
              <a:rPr lang="en-GB" sz="4000" dirty="0"/>
              <a:t> </a:t>
            </a:r>
            <a:r>
              <a:rPr lang="en-GB" sz="4000" dirty="0" err="1"/>
              <a:t>používala</a:t>
            </a:r>
            <a:r>
              <a:rPr lang="en-GB" sz="4000" dirty="0"/>
              <a:t> </a:t>
            </a:r>
            <a:r>
              <a:rPr lang="en-GB" sz="4000" dirty="0" err="1"/>
              <a:t>jako</a:t>
            </a:r>
            <a:r>
              <a:rPr lang="en-GB" sz="4000" dirty="0"/>
              <a:t> </a:t>
            </a:r>
            <a:r>
              <a:rPr lang="en-GB" sz="4000" dirty="0" err="1"/>
              <a:t>svůj</a:t>
            </a:r>
            <a:r>
              <a:rPr lang="en-GB" sz="4000" dirty="0"/>
              <a:t> </a:t>
            </a:r>
            <a:r>
              <a:rPr lang="en-GB" sz="4000" dirty="0" err="1"/>
              <a:t>hlavní</a:t>
            </a:r>
            <a:r>
              <a:rPr lang="en-GB" sz="4000" dirty="0"/>
              <a:t> </a:t>
            </a:r>
            <a:r>
              <a:rPr lang="en-GB" sz="4000" dirty="0" err="1"/>
              <a:t>zprostředkující</a:t>
            </a:r>
            <a:r>
              <a:rPr lang="en-GB" sz="4000" dirty="0"/>
              <a:t> </a:t>
            </a:r>
            <a:r>
              <a:rPr lang="en-GB" sz="4000" dirty="0" err="1"/>
              <a:t>cíl</a:t>
            </a:r>
            <a:r>
              <a:rPr lang="en-GB" sz="4000" dirty="0"/>
              <a:t> </a:t>
            </a:r>
            <a:r>
              <a:rPr lang="en-GB" sz="4000" dirty="0" err="1"/>
              <a:t>úrokovou</a:t>
            </a:r>
            <a:r>
              <a:rPr lang="en-GB" sz="4000" dirty="0"/>
              <a:t> </a:t>
            </a:r>
            <a:r>
              <a:rPr lang="en-GB" sz="4000" dirty="0" err="1"/>
              <a:t>míru</a:t>
            </a:r>
            <a:r>
              <a:rPr lang="en-GB" sz="4000" dirty="0"/>
              <a:t>. V </a:t>
            </a:r>
            <a:r>
              <a:rPr lang="en-GB" sz="4000" dirty="0" err="1"/>
              <a:t>průběhu</a:t>
            </a:r>
            <a:r>
              <a:rPr lang="en-GB" sz="4000" dirty="0"/>
              <a:t> 70. let 20. </a:t>
            </a:r>
            <a:r>
              <a:rPr lang="en-GB" sz="4000" dirty="0" err="1"/>
              <a:t>století</a:t>
            </a:r>
            <a:r>
              <a:rPr lang="en-GB" sz="4000" dirty="0"/>
              <a:t> </a:t>
            </a:r>
            <a:r>
              <a:rPr lang="en-GB" sz="4000" dirty="0" err="1"/>
              <a:t>došlo</a:t>
            </a:r>
            <a:r>
              <a:rPr lang="en-GB" sz="4000" dirty="0"/>
              <a:t> v </a:t>
            </a:r>
            <a:r>
              <a:rPr lang="en-GB" sz="4000" dirty="0" err="1"/>
              <a:t>profesionálním</a:t>
            </a:r>
            <a:r>
              <a:rPr lang="en-GB" sz="4000" dirty="0"/>
              <a:t> </a:t>
            </a:r>
            <a:r>
              <a:rPr lang="en-GB" sz="4000" dirty="0" err="1"/>
              <a:t>ekonomickém</a:t>
            </a:r>
            <a:r>
              <a:rPr lang="en-GB" sz="4000" dirty="0"/>
              <a:t> </a:t>
            </a:r>
            <a:r>
              <a:rPr lang="en-GB" sz="4000" dirty="0" err="1"/>
              <a:t>myšlení</a:t>
            </a:r>
            <a:r>
              <a:rPr lang="en-GB" sz="4000" dirty="0"/>
              <a:t> k </a:t>
            </a:r>
            <a:r>
              <a:rPr lang="en-GB" sz="4000" dirty="0" err="1"/>
              <a:t>přesměrování</a:t>
            </a:r>
            <a:r>
              <a:rPr lang="en-GB" sz="4000" dirty="0"/>
              <a:t> </a:t>
            </a:r>
            <a:r>
              <a:rPr lang="en-GB" sz="4000" dirty="0" err="1"/>
              <a:t>směrem</a:t>
            </a:r>
            <a:r>
              <a:rPr lang="en-GB" sz="4000" dirty="0"/>
              <a:t> k </a:t>
            </a:r>
            <a:r>
              <a:rPr lang="en-GB" sz="4000" dirty="0" err="1"/>
              <a:t>monetarismu</a:t>
            </a:r>
            <a:r>
              <a:rPr lang="en-GB" sz="4000" dirty="0"/>
              <a:t> a </a:t>
            </a:r>
            <a:r>
              <a:rPr lang="en-GB" sz="4000" dirty="0" err="1"/>
              <a:t>jedna</a:t>
            </a:r>
            <a:r>
              <a:rPr lang="en-GB" sz="4000" dirty="0"/>
              <a:t> </a:t>
            </a:r>
            <a:r>
              <a:rPr lang="en-GB" sz="4000" dirty="0" err="1"/>
              <a:t>centrální</a:t>
            </a:r>
            <a:r>
              <a:rPr lang="en-GB" sz="4000" dirty="0"/>
              <a:t> </a:t>
            </a:r>
            <a:r>
              <a:rPr lang="en-GB" sz="4000" dirty="0" err="1"/>
              <a:t>banka</a:t>
            </a:r>
            <a:r>
              <a:rPr lang="en-GB" sz="4000" dirty="0"/>
              <a:t> za </a:t>
            </a:r>
            <a:r>
              <a:rPr lang="en-GB" sz="4000" dirty="0" err="1"/>
              <a:t>druhou</a:t>
            </a:r>
            <a:r>
              <a:rPr lang="en-GB" sz="4000" dirty="0"/>
              <a:t> </a:t>
            </a:r>
            <a:r>
              <a:rPr lang="en-GB" sz="4000" dirty="0" err="1"/>
              <a:t>začala</a:t>
            </a:r>
            <a:r>
              <a:rPr lang="en-GB" sz="4000" dirty="0"/>
              <a:t> </a:t>
            </a:r>
            <a:r>
              <a:rPr lang="en-GB" sz="4000" dirty="0" err="1"/>
              <a:t>sledovat</a:t>
            </a:r>
            <a:r>
              <a:rPr lang="en-GB" sz="4000" dirty="0"/>
              <a:t> </a:t>
            </a:r>
            <a:r>
              <a:rPr lang="en-GB" sz="4000" dirty="0" err="1"/>
              <a:t>jako</a:t>
            </a:r>
            <a:r>
              <a:rPr lang="en-GB" sz="4000" dirty="0"/>
              <a:t> </a:t>
            </a:r>
            <a:r>
              <a:rPr lang="en-GB" sz="4000" dirty="0" err="1"/>
              <a:t>svou</a:t>
            </a:r>
            <a:r>
              <a:rPr lang="en-GB" sz="4000" dirty="0"/>
              <a:t> </a:t>
            </a:r>
            <a:r>
              <a:rPr lang="en-GB" sz="4000" dirty="0" err="1"/>
              <a:t>zprostředkující</a:t>
            </a:r>
            <a:r>
              <a:rPr lang="en-GB" sz="4000" dirty="0"/>
              <a:t> </a:t>
            </a:r>
            <a:r>
              <a:rPr lang="en-GB" sz="4000" dirty="0" err="1"/>
              <a:t>cílovou</a:t>
            </a:r>
            <a:r>
              <a:rPr lang="en-GB" sz="4000" dirty="0"/>
              <a:t> </a:t>
            </a:r>
            <a:r>
              <a:rPr lang="en-GB" sz="4000" dirty="0" err="1"/>
              <a:t>proměnnou</a:t>
            </a:r>
            <a:r>
              <a:rPr lang="en-GB" sz="4000" dirty="0"/>
              <a:t> </a:t>
            </a:r>
            <a:r>
              <a:rPr lang="en-GB" sz="4000" dirty="0" err="1"/>
              <a:t>nabídku</a:t>
            </a:r>
            <a:r>
              <a:rPr lang="en-GB" sz="4000" dirty="0"/>
              <a:t> </a:t>
            </a:r>
            <a:r>
              <a:rPr lang="en-GB" sz="4000" dirty="0" err="1"/>
              <a:t>peněz</a:t>
            </a:r>
            <a:r>
              <a:rPr lang="en-GB" sz="4000" dirty="0"/>
              <a:t> </a:t>
            </a:r>
            <a:r>
              <a:rPr lang="en-GB" sz="4000" dirty="0" err="1"/>
              <a:t>měřenou</a:t>
            </a:r>
            <a:r>
              <a:rPr lang="en-GB" sz="4000" dirty="0"/>
              <a:t> </a:t>
            </a:r>
            <a:r>
              <a:rPr lang="en-GB" sz="4000" dirty="0" err="1"/>
              <a:t>agregáty</a:t>
            </a:r>
            <a:r>
              <a:rPr lang="en-GB" sz="4000" dirty="0"/>
              <a:t> M1 a </a:t>
            </a:r>
            <a:r>
              <a:rPr lang="en-GB" sz="4000" dirty="0" err="1"/>
              <a:t>ještě</a:t>
            </a:r>
            <a:r>
              <a:rPr lang="en-GB" sz="4000" dirty="0"/>
              <a:t> </a:t>
            </a:r>
            <a:r>
              <a:rPr lang="en-GB" sz="4000" dirty="0" err="1"/>
              <a:t>častěji</a:t>
            </a:r>
            <a:r>
              <a:rPr lang="en-GB" sz="4000" dirty="0"/>
              <a:t> </a:t>
            </a:r>
            <a:r>
              <a:rPr lang="en-GB" sz="4000" dirty="0" err="1"/>
              <a:t>agregátem</a:t>
            </a:r>
            <a:r>
              <a:rPr lang="en-GB" sz="4000" dirty="0"/>
              <a:t> M2 a M3. Tato </a:t>
            </a:r>
            <a:r>
              <a:rPr lang="en-GB" sz="4000" dirty="0" err="1"/>
              <a:t>reorientace</a:t>
            </a:r>
            <a:r>
              <a:rPr lang="en-GB" sz="4000" dirty="0"/>
              <a:t> </a:t>
            </a:r>
            <a:r>
              <a:rPr lang="en-GB" sz="4000" dirty="0" err="1"/>
              <a:t>byla</a:t>
            </a:r>
            <a:r>
              <a:rPr lang="en-GB" sz="4000" dirty="0"/>
              <a:t> </a:t>
            </a:r>
            <a:r>
              <a:rPr lang="en-GB" sz="4000" dirty="0" err="1"/>
              <a:t>reakcí</a:t>
            </a:r>
            <a:r>
              <a:rPr lang="en-GB" sz="4000" dirty="0"/>
              <a:t> </a:t>
            </a:r>
            <a:r>
              <a:rPr lang="en-GB" sz="4000" dirty="0" err="1"/>
              <a:t>na</a:t>
            </a:r>
            <a:r>
              <a:rPr lang="en-GB" sz="4000" dirty="0"/>
              <a:t> </a:t>
            </a:r>
            <a:r>
              <a:rPr lang="en-GB" sz="4000" dirty="0" err="1"/>
              <a:t>selhávání</a:t>
            </a:r>
            <a:r>
              <a:rPr lang="en-GB" sz="4000" dirty="0"/>
              <a:t> </a:t>
            </a:r>
            <a:r>
              <a:rPr lang="en-GB" sz="4000" dirty="0" err="1"/>
              <a:t>keynesovských</a:t>
            </a:r>
            <a:r>
              <a:rPr lang="en-GB" sz="4000" dirty="0"/>
              <a:t> </a:t>
            </a:r>
            <a:r>
              <a:rPr lang="en-GB" sz="4000" dirty="0" err="1"/>
              <a:t>doporučení</a:t>
            </a:r>
            <a:r>
              <a:rPr lang="en-GB" sz="4000" dirty="0"/>
              <a:t> </a:t>
            </a:r>
            <a:r>
              <a:rPr lang="en-GB" sz="4000" dirty="0" err="1"/>
              <a:t>při</a:t>
            </a:r>
            <a:r>
              <a:rPr lang="en-GB" sz="4000" dirty="0"/>
              <a:t> </a:t>
            </a:r>
            <a:r>
              <a:rPr lang="en-GB" sz="4000" dirty="0" err="1"/>
              <a:t>řešení</a:t>
            </a:r>
            <a:r>
              <a:rPr lang="en-GB" sz="4000" dirty="0"/>
              <a:t> </a:t>
            </a:r>
            <a:r>
              <a:rPr lang="en-GB" sz="4000" dirty="0" err="1"/>
              <a:t>ekonomických</a:t>
            </a:r>
            <a:r>
              <a:rPr lang="en-GB" sz="4000" dirty="0"/>
              <a:t> </a:t>
            </a:r>
            <a:r>
              <a:rPr lang="en-GB" sz="4000" dirty="0" err="1"/>
              <a:t>problémů</a:t>
            </a:r>
            <a:r>
              <a:rPr lang="en-GB" sz="4000" dirty="0"/>
              <a:t> 70. let. </a:t>
            </a:r>
            <a:r>
              <a:rPr lang="en-GB" sz="4000" dirty="0" err="1"/>
              <a:t>Postupně</a:t>
            </a:r>
            <a:r>
              <a:rPr lang="en-GB" sz="4000" dirty="0"/>
              <a:t> </a:t>
            </a:r>
            <a:r>
              <a:rPr lang="en-GB" sz="4000" dirty="0" err="1"/>
              <a:t>však</a:t>
            </a:r>
            <a:r>
              <a:rPr lang="en-GB" sz="4000" dirty="0"/>
              <a:t> </a:t>
            </a:r>
            <a:r>
              <a:rPr lang="en-GB" sz="4000" dirty="0" err="1"/>
              <a:t>docházelo</a:t>
            </a:r>
            <a:r>
              <a:rPr lang="en-GB" sz="4000" dirty="0"/>
              <a:t> k </a:t>
            </a:r>
            <a:r>
              <a:rPr lang="en-GB" sz="4000" dirty="0" err="1"/>
              <a:t>revizi</a:t>
            </a:r>
            <a:r>
              <a:rPr lang="en-GB" sz="4000" dirty="0"/>
              <a:t> </a:t>
            </a:r>
            <a:r>
              <a:rPr lang="en-GB" sz="4000" dirty="0" err="1"/>
              <a:t>orientace</a:t>
            </a:r>
            <a:r>
              <a:rPr lang="en-GB" sz="4000" dirty="0"/>
              <a:t> </a:t>
            </a:r>
            <a:r>
              <a:rPr lang="en-GB" sz="4000" dirty="0" err="1"/>
              <a:t>na</a:t>
            </a:r>
            <a:r>
              <a:rPr lang="en-GB" sz="4000" dirty="0"/>
              <a:t> </a:t>
            </a:r>
            <a:r>
              <a:rPr lang="en-GB" sz="4000" dirty="0" err="1"/>
              <a:t>hlídání</a:t>
            </a:r>
            <a:r>
              <a:rPr lang="en-GB" sz="4000" dirty="0"/>
              <a:t> </a:t>
            </a:r>
            <a:r>
              <a:rPr lang="en-GB" sz="4000" dirty="0" err="1"/>
              <a:t>nabídky</a:t>
            </a:r>
            <a:r>
              <a:rPr lang="en-GB" sz="4000" dirty="0"/>
              <a:t> </a:t>
            </a:r>
            <a:r>
              <a:rPr lang="en-GB" sz="4000" dirty="0" err="1"/>
              <a:t>peněz</a:t>
            </a:r>
            <a:r>
              <a:rPr lang="en-GB" sz="4000" dirty="0"/>
              <a:t>, </a:t>
            </a:r>
            <a:r>
              <a:rPr lang="en-GB" sz="4000" dirty="0" err="1"/>
              <a:t>neboť</a:t>
            </a:r>
            <a:r>
              <a:rPr lang="en-GB" sz="4000" dirty="0"/>
              <a:t> se </a:t>
            </a:r>
            <a:r>
              <a:rPr lang="en-GB" sz="4000" dirty="0" err="1"/>
              <a:t>ukázalo</a:t>
            </a:r>
            <a:r>
              <a:rPr lang="en-GB" sz="4000" dirty="0"/>
              <a:t>, </a:t>
            </a:r>
            <a:r>
              <a:rPr lang="en-GB" sz="4000" dirty="0" err="1"/>
              <a:t>že</a:t>
            </a:r>
            <a:r>
              <a:rPr lang="en-GB" sz="4000" dirty="0"/>
              <a:t> </a:t>
            </a:r>
            <a:r>
              <a:rPr lang="en-GB" sz="4000" dirty="0" err="1"/>
              <a:t>možnosti</a:t>
            </a:r>
            <a:r>
              <a:rPr lang="en-GB" sz="4000" dirty="0"/>
              <a:t> </a:t>
            </a:r>
            <a:r>
              <a:rPr lang="en-GB" sz="4000" dirty="0" err="1"/>
              <a:t>centrálních</a:t>
            </a:r>
            <a:r>
              <a:rPr lang="en-GB" sz="4000" dirty="0"/>
              <a:t> bank </a:t>
            </a:r>
            <a:r>
              <a:rPr lang="en-GB" sz="4000" dirty="0" err="1"/>
              <a:t>kontrolovat</a:t>
            </a:r>
            <a:r>
              <a:rPr lang="en-GB" sz="4000" dirty="0"/>
              <a:t> </a:t>
            </a:r>
            <a:r>
              <a:rPr lang="en-GB" sz="4000" dirty="0" err="1"/>
              <a:t>nabídku</a:t>
            </a:r>
            <a:r>
              <a:rPr lang="en-GB" sz="4000" dirty="0"/>
              <a:t> </a:t>
            </a:r>
            <a:r>
              <a:rPr lang="en-GB" sz="4000" dirty="0" err="1"/>
              <a:t>peněz</a:t>
            </a:r>
            <a:r>
              <a:rPr lang="en-GB" sz="4000" dirty="0"/>
              <a:t> </a:t>
            </a:r>
            <a:r>
              <a:rPr lang="en-GB" sz="4000" dirty="0" err="1"/>
              <a:t>jsou</a:t>
            </a:r>
            <a:r>
              <a:rPr lang="en-GB" sz="4000" dirty="0"/>
              <a:t> v </a:t>
            </a:r>
            <a:r>
              <a:rPr lang="en-GB" sz="4000" dirty="0" err="1"/>
              <a:t>podmínkách</a:t>
            </a:r>
            <a:r>
              <a:rPr lang="en-GB" sz="4000" dirty="0"/>
              <a:t> </a:t>
            </a:r>
            <a:r>
              <a:rPr lang="en-GB" sz="4000" dirty="0" err="1"/>
              <a:t>soudobého</a:t>
            </a:r>
            <a:r>
              <a:rPr lang="en-GB" sz="4000" dirty="0"/>
              <a:t> </a:t>
            </a:r>
            <a:r>
              <a:rPr lang="en-GB" sz="4000" dirty="0" err="1"/>
              <a:t>peněžnictví</a:t>
            </a:r>
            <a:r>
              <a:rPr lang="en-GB" sz="4000" dirty="0"/>
              <a:t> </a:t>
            </a:r>
            <a:r>
              <a:rPr lang="en-GB" sz="4000" dirty="0" err="1"/>
              <a:t>velmi</a:t>
            </a:r>
            <a:r>
              <a:rPr lang="en-GB" sz="4000" dirty="0"/>
              <a:t> </a:t>
            </a:r>
            <a:r>
              <a:rPr lang="en-GB" sz="4000" dirty="0" err="1"/>
              <a:t>omezené</a:t>
            </a:r>
            <a:r>
              <a:rPr lang="en-GB" sz="4000" dirty="0"/>
              <a:t>. Z </a:t>
            </a:r>
            <a:r>
              <a:rPr lang="en-GB" sz="4000" dirty="0" err="1"/>
              <a:t>dnešního</a:t>
            </a:r>
            <a:r>
              <a:rPr lang="en-GB" sz="4000" dirty="0"/>
              <a:t> </a:t>
            </a:r>
            <a:r>
              <a:rPr lang="en-GB" sz="4000" dirty="0" err="1"/>
              <a:t>pohledu</a:t>
            </a:r>
            <a:r>
              <a:rPr lang="en-GB" sz="4000" dirty="0"/>
              <a:t> je </a:t>
            </a:r>
            <a:r>
              <a:rPr lang="en-GB" sz="4000" dirty="0" err="1"/>
              <a:t>zřejmé</a:t>
            </a:r>
            <a:r>
              <a:rPr lang="en-GB" sz="4000" dirty="0"/>
              <a:t>, </a:t>
            </a:r>
            <a:r>
              <a:rPr lang="en-GB" sz="4000" dirty="0" err="1"/>
              <a:t>že</a:t>
            </a:r>
            <a:r>
              <a:rPr lang="en-GB" sz="4000" dirty="0"/>
              <a:t> </a:t>
            </a:r>
            <a:r>
              <a:rPr lang="en-GB" sz="4000" dirty="0" err="1"/>
              <a:t>zeslabení</a:t>
            </a:r>
            <a:r>
              <a:rPr lang="en-GB" sz="4000" dirty="0"/>
              <a:t> </a:t>
            </a:r>
            <a:r>
              <a:rPr lang="en-GB" sz="4000" dirty="0" err="1"/>
              <a:t>pozornosti</a:t>
            </a:r>
            <a:r>
              <a:rPr lang="en-GB" sz="4000" dirty="0"/>
              <a:t> </a:t>
            </a:r>
            <a:r>
              <a:rPr lang="en-GB" sz="4000" dirty="0" err="1"/>
              <a:t>monetárních</a:t>
            </a:r>
            <a:r>
              <a:rPr lang="en-GB" sz="4000" dirty="0"/>
              <a:t> </a:t>
            </a:r>
            <a:r>
              <a:rPr lang="en-GB" sz="4000" dirty="0" err="1"/>
              <a:t>autorit</a:t>
            </a:r>
            <a:r>
              <a:rPr lang="en-GB" sz="4000" dirty="0"/>
              <a:t> </a:t>
            </a:r>
            <a:r>
              <a:rPr lang="en-GB" sz="4000" dirty="0" err="1"/>
              <a:t>vůči</a:t>
            </a:r>
            <a:r>
              <a:rPr lang="en-GB" sz="4000" dirty="0"/>
              <a:t> </a:t>
            </a:r>
            <a:r>
              <a:rPr lang="en-GB" sz="4000" dirty="0" err="1"/>
              <a:t>vývoji</a:t>
            </a:r>
            <a:r>
              <a:rPr lang="en-GB" sz="4000" dirty="0"/>
              <a:t> </a:t>
            </a:r>
            <a:r>
              <a:rPr lang="en-GB" sz="4000" dirty="0" err="1"/>
              <a:t>peněžní</a:t>
            </a:r>
            <a:r>
              <a:rPr lang="en-GB" sz="4000" dirty="0"/>
              <a:t> </a:t>
            </a:r>
            <a:r>
              <a:rPr lang="en-GB" sz="4000" dirty="0" err="1"/>
              <a:t>masy</a:t>
            </a:r>
            <a:r>
              <a:rPr lang="en-GB" sz="4000" dirty="0"/>
              <a:t> </a:t>
            </a:r>
            <a:r>
              <a:rPr lang="en-GB" sz="4000" dirty="0" err="1"/>
              <a:t>bylo</a:t>
            </a:r>
            <a:r>
              <a:rPr lang="en-GB" sz="4000" dirty="0"/>
              <a:t> </a:t>
            </a:r>
            <a:r>
              <a:rPr lang="en-GB" sz="4000" dirty="0" err="1"/>
              <a:t>chybou</a:t>
            </a:r>
            <a:r>
              <a:rPr lang="en-GB" sz="4000" dirty="0"/>
              <a:t>, </a:t>
            </a:r>
            <a:r>
              <a:rPr lang="en-GB" sz="4000" dirty="0" err="1"/>
              <a:t>neboť</a:t>
            </a:r>
            <a:r>
              <a:rPr lang="en-GB" sz="4000" dirty="0"/>
              <a:t> </a:t>
            </a:r>
            <a:r>
              <a:rPr lang="en-GB" sz="4000" dirty="0" err="1"/>
              <a:t>regulace</a:t>
            </a:r>
            <a:r>
              <a:rPr lang="en-GB" sz="4000" dirty="0"/>
              <a:t> </a:t>
            </a:r>
            <a:r>
              <a:rPr lang="en-GB" sz="4000" dirty="0" err="1"/>
              <a:t>sice</a:t>
            </a:r>
            <a:r>
              <a:rPr lang="en-GB" sz="4000" dirty="0"/>
              <a:t> </a:t>
            </a:r>
            <a:r>
              <a:rPr lang="en-GB" sz="4000" dirty="0" err="1"/>
              <a:t>tvůrčího</a:t>
            </a:r>
            <a:r>
              <a:rPr lang="en-GB" sz="4000" dirty="0"/>
              <a:t>, ale </a:t>
            </a:r>
            <a:r>
              <a:rPr lang="en-GB" sz="4000" dirty="0" err="1"/>
              <a:t>nezodpovědného</a:t>
            </a:r>
            <a:r>
              <a:rPr lang="en-GB" sz="4000" dirty="0"/>
              <a:t> </a:t>
            </a:r>
            <a:r>
              <a:rPr lang="en-GB" sz="4000" dirty="0" err="1"/>
              <a:t>přístupu</a:t>
            </a:r>
            <a:r>
              <a:rPr lang="en-GB" sz="4000" dirty="0"/>
              <a:t> k </a:t>
            </a:r>
            <a:r>
              <a:rPr lang="en-GB" sz="4000" dirty="0" err="1"/>
              <a:t>tvorbě</a:t>
            </a:r>
            <a:r>
              <a:rPr lang="en-GB" sz="4000" dirty="0"/>
              <a:t> </a:t>
            </a:r>
            <a:r>
              <a:rPr lang="en-GB" sz="4000" dirty="0" err="1"/>
              <a:t>nových</a:t>
            </a:r>
            <a:r>
              <a:rPr lang="en-GB" sz="4000" dirty="0"/>
              <a:t> </a:t>
            </a:r>
            <a:r>
              <a:rPr lang="en-GB" sz="4000" dirty="0" err="1"/>
              <a:t>bankovních</a:t>
            </a:r>
            <a:r>
              <a:rPr lang="en-GB" sz="4000" dirty="0"/>
              <a:t> </a:t>
            </a:r>
            <a:r>
              <a:rPr lang="en-GB" sz="4000" dirty="0" err="1"/>
              <a:t>produktů</a:t>
            </a:r>
            <a:r>
              <a:rPr lang="en-GB" sz="4000" dirty="0"/>
              <a:t> </a:t>
            </a:r>
            <a:r>
              <a:rPr lang="en-GB" sz="4000" dirty="0" err="1"/>
              <a:t>mohla</a:t>
            </a:r>
            <a:r>
              <a:rPr lang="en-GB" sz="4000" dirty="0"/>
              <a:t> </a:t>
            </a:r>
            <a:r>
              <a:rPr lang="en-GB" sz="4000" dirty="0" err="1"/>
              <a:t>být</a:t>
            </a:r>
            <a:r>
              <a:rPr lang="en-GB" sz="4000" dirty="0"/>
              <a:t> </a:t>
            </a:r>
            <a:r>
              <a:rPr lang="en-GB" sz="4000" dirty="0" err="1"/>
              <a:t>prevencí</a:t>
            </a:r>
            <a:r>
              <a:rPr lang="en-GB" sz="4000" dirty="0"/>
              <a:t> </a:t>
            </a:r>
            <a:r>
              <a:rPr lang="en-GB" sz="4000" dirty="0" err="1"/>
              <a:t>před</a:t>
            </a:r>
            <a:r>
              <a:rPr lang="en-GB" sz="4000" dirty="0"/>
              <a:t> </a:t>
            </a:r>
            <a:r>
              <a:rPr lang="en-GB" sz="4000" dirty="0" err="1"/>
              <a:t>rozvolněním</a:t>
            </a:r>
            <a:r>
              <a:rPr lang="en-GB" sz="4000" dirty="0"/>
              <a:t> </a:t>
            </a:r>
            <a:r>
              <a:rPr lang="en-GB" sz="4000" dirty="0" err="1"/>
              <a:t>vztahu</a:t>
            </a:r>
            <a:r>
              <a:rPr lang="en-GB" sz="4000" dirty="0"/>
              <a:t> </a:t>
            </a:r>
            <a:r>
              <a:rPr lang="en-GB" sz="4000" dirty="0" err="1"/>
              <a:t>mezi</a:t>
            </a:r>
            <a:r>
              <a:rPr lang="en-GB" sz="4000" dirty="0"/>
              <a:t> </a:t>
            </a:r>
            <a:r>
              <a:rPr lang="en-GB" sz="4000" dirty="0" err="1"/>
              <a:t>peněžním</a:t>
            </a:r>
            <a:r>
              <a:rPr lang="en-GB" sz="4000" dirty="0"/>
              <a:t> a </a:t>
            </a:r>
            <a:r>
              <a:rPr lang="en-GB" sz="4000" dirty="0" err="1"/>
              <a:t>reálným</a:t>
            </a:r>
            <a:r>
              <a:rPr lang="en-GB" sz="4000" dirty="0"/>
              <a:t> </a:t>
            </a:r>
            <a:r>
              <a:rPr lang="en-GB" sz="4000" dirty="0" err="1"/>
              <a:t>hospodářstvím</a:t>
            </a:r>
            <a:r>
              <a:rPr lang="en-GB" sz="4000" dirty="0"/>
              <a:t> a </a:t>
            </a:r>
            <a:r>
              <a:rPr lang="en-GB" sz="4000" dirty="0" err="1"/>
              <a:t>před</a:t>
            </a:r>
            <a:r>
              <a:rPr lang="en-GB" sz="4000" dirty="0"/>
              <a:t> </a:t>
            </a:r>
            <a:r>
              <a:rPr lang="en-GB" sz="4000" dirty="0" err="1"/>
              <a:t>světovou</a:t>
            </a:r>
            <a:r>
              <a:rPr lang="en-GB" sz="4000" dirty="0"/>
              <a:t> </a:t>
            </a:r>
            <a:r>
              <a:rPr lang="en-GB" sz="4000" dirty="0" err="1"/>
              <a:t>finanční</a:t>
            </a:r>
            <a:r>
              <a:rPr lang="en-GB" sz="4000" dirty="0"/>
              <a:t> a </a:t>
            </a:r>
            <a:r>
              <a:rPr lang="en-GB" sz="4000" dirty="0" err="1"/>
              <a:t>hospodářskou</a:t>
            </a:r>
            <a:r>
              <a:rPr lang="en-GB" sz="4000" dirty="0"/>
              <a:t> </a:t>
            </a:r>
            <a:r>
              <a:rPr lang="en-GB" sz="4000" dirty="0" err="1"/>
              <a:t>krizí</a:t>
            </a:r>
            <a:r>
              <a:rPr lang="en-GB" sz="4000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69</a:t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632148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Tradičním</a:t>
            </a:r>
            <a:r>
              <a:rPr lang="en-GB" dirty="0"/>
              <a:t> </a:t>
            </a:r>
            <a:r>
              <a:rPr lang="en-GB" dirty="0" err="1"/>
              <a:t>cílem</a:t>
            </a:r>
            <a:r>
              <a:rPr lang="en-GB" dirty="0"/>
              <a:t> </a:t>
            </a:r>
            <a:r>
              <a:rPr lang="en-GB" dirty="0" err="1"/>
              <a:t>centrálních</a:t>
            </a:r>
            <a:r>
              <a:rPr lang="en-GB" dirty="0"/>
              <a:t> bank </a:t>
            </a:r>
            <a:r>
              <a:rPr lang="en-GB" dirty="0" err="1"/>
              <a:t>bylo</a:t>
            </a:r>
            <a:r>
              <a:rPr lang="en-GB" dirty="0"/>
              <a:t> </a:t>
            </a:r>
            <a:r>
              <a:rPr lang="en-GB" dirty="0" err="1"/>
              <a:t>ovlivňování</a:t>
            </a:r>
            <a:r>
              <a:rPr lang="en-GB" dirty="0"/>
              <a:t> </a:t>
            </a:r>
            <a:r>
              <a:rPr lang="en-GB" dirty="0" err="1"/>
              <a:t>velikosti</a:t>
            </a:r>
            <a:r>
              <a:rPr lang="en-GB" dirty="0"/>
              <a:t> </a:t>
            </a:r>
            <a:r>
              <a:rPr lang="en-GB" dirty="0" err="1"/>
              <a:t>nabídky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</a:t>
            </a:r>
            <a:r>
              <a:rPr lang="en-GB" dirty="0" err="1"/>
              <a:t>podle</a:t>
            </a:r>
            <a:r>
              <a:rPr lang="en-GB" dirty="0"/>
              <a:t>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/>
              <a:t>protiinflačních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protideflačních</a:t>
            </a:r>
            <a:r>
              <a:rPr lang="en-GB" dirty="0"/>
              <a:t> </a:t>
            </a:r>
            <a:r>
              <a:rPr lang="en-GB" dirty="0" err="1"/>
              <a:t>záměrů</a:t>
            </a:r>
            <a:r>
              <a:rPr lang="en-GB" dirty="0"/>
              <a:t>. Z </a:t>
            </a:r>
            <a:r>
              <a:rPr lang="en-GB" dirty="0" err="1"/>
              <a:t>kapitoly</a:t>
            </a:r>
            <a:r>
              <a:rPr lang="en-GB" dirty="0"/>
              <a:t> o </a:t>
            </a:r>
            <a:r>
              <a:rPr lang="en-GB" dirty="0" err="1"/>
              <a:t>úloze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v </a:t>
            </a:r>
            <a:r>
              <a:rPr lang="en-GB" dirty="0" err="1"/>
              <a:t>tržním</a:t>
            </a:r>
            <a:r>
              <a:rPr lang="en-GB" dirty="0"/>
              <a:t> </a:t>
            </a:r>
            <a:r>
              <a:rPr lang="en-GB" dirty="0" err="1"/>
              <a:t>hospodářství</a:t>
            </a:r>
            <a:r>
              <a:rPr lang="en-GB" dirty="0"/>
              <a:t> </a:t>
            </a:r>
            <a:r>
              <a:rPr lang="en-GB" dirty="0" err="1"/>
              <a:t>již</a:t>
            </a:r>
            <a:r>
              <a:rPr lang="en-GB" dirty="0"/>
              <a:t> </a:t>
            </a:r>
            <a:r>
              <a:rPr lang="en-GB" dirty="0" err="1"/>
              <a:t>víme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kontrola</a:t>
            </a:r>
            <a:r>
              <a:rPr lang="en-GB" dirty="0"/>
              <a:t> </a:t>
            </a:r>
            <a:r>
              <a:rPr lang="en-GB" dirty="0" err="1"/>
              <a:t>množství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</a:t>
            </a:r>
            <a:r>
              <a:rPr lang="en-GB" dirty="0" err="1"/>
              <a:t>centrální</a:t>
            </a:r>
            <a:r>
              <a:rPr lang="en-GB" dirty="0"/>
              <a:t> </a:t>
            </a:r>
            <a:r>
              <a:rPr lang="en-GB" dirty="0" err="1"/>
              <a:t>bankou</a:t>
            </a:r>
            <a:r>
              <a:rPr lang="en-GB" dirty="0"/>
              <a:t> </a:t>
            </a:r>
            <a:r>
              <a:rPr lang="en-GB" dirty="0" err="1"/>
              <a:t>není</a:t>
            </a:r>
            <a:r>
              <a:rPr lang="en-GB" dirty="0"/>
              <a:t> </a:t>
            </a:r>
            <a:r>
              <a:rPr lang="en-GB" dirty="0" err="1"/>
              <a:t>zdaleka</a:t>
            </a:r>
            <a:r>
              <a:rPr lang="en-GB" dirty="0"/>
              <a:t> </a:t>
            </a:r>
            <a:r>
              <a:rPr lang="en-GB" dirty="0" err="1"/>
              <a:t>úplná</a:t>
            </a:r>
            <a:r>
              <a:rPr lang="en-GB" dirty="0"/>
              <a:t>. </a:t>
            </a:r>
            <a:r>
              <a:rPr lang="en-GB" dirty="0" err="1"/>
              <a:t>Není</a:t>
            </a:r>
            <a:r>
              <a:rPr lang="en-GB" dirty="0"/>
              <a:t> to </a:t>
            </a:r>
            <a:r>
              <a:rPr lang="en-GB" dirty="0" err="1"/>
              <a:t>jen</a:t>
            </a:r>
            <a:r>
              <a:rPr lang="en-GB" dirty="0"/>
              <a:t> </a:t>
            </a:r>
            <a:r>
              <a:rPr lang="en-GB" dirty="0" err="1"/>
              <a:t>volný</a:t>
            </a:r>
            <a:r>
              <a:rPr lang="en-GB" dirty="0"/>
              <a:t> </a:t>
            </a:r>
            <a:r>
              <a:rPr lang="en-GB" dirty="0" err="1"/>
              <a:t>pohyb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</a:t>
            </a:r>
            <a:r>
              <a:rPr lang="en-GB" dirty="0" err="1"/>
              <a:t>přes</a:t>
            </a:r>
            <a:r>
              <a:rPr lang="en-GB" dirty="0"/>
              <a:t> </a:t>
            </a:r>
            <a:r>
              <a:rPr lang="en-GB" dirty="0" err="1"/>
              <a:t>hranice</a:t>
            </a:r>
            <a:r>
              <a:rPr lang="en-GB" dirty="0"/>
              <a:t> a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/>
              <a:t>poměrně</a:t>
            </a:r>
            <a:r>
              <a:rPr lang="en-GB" dirty="0"/>
              <a:t> </a:t>
            </a:r>
            <a:r>
              <a:rPr lang="en-GB" dirty="0" err="1"/>
              <a:t>snadná</a:t>
            </a:r>
            <a:r>
              <a:rPr lang="en-GB" dirty="0"/>
              <a:t> </a:t>
            </a:r>
            <a:r>
              <a:rPr lang="en-GB" dirty="0" err="1"/>
              <a:t>konverze</a:t>
            </a:r>
            <a:r>
              <a:rPr lang="en-GB" dirty="0"/>
              <a:t> z </a:t>
            </a:r>
            <a:r>
              <a:rPr lang="en-GB" dirty="0" err="1"/>
              <a:t>jedné</a:t>
            </a:r>
            <a:r>
              <a:rPr lang="en-GB" dirty="0"/>
              <a:t> </a:t>
            </a:r>
            <a:r>
              <a:rPr lang="en-GB" dirty="0" err="1"/>
              <a:t>měny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druhou</a:t>
            </a:r>
            <a:r>
              <a:rPr lang="en-GB" dirty="0"/>
              <a:t>, co </a:t>
            </a:r>
            <a:r>
              <a:rPr lang="en-GB" dirty="0" err="1"/>
              <a:t>zeslabuje</a:t>
            </a:r>
            <a:r>
              <a:rPr lang="en-GB" dirty="0"/>
              <a:t> </a:t>
            </a:r>
            <a:r>
              <a:rPr lang="en-GB" dirty="0" err="1"/>
              <a:t>kontrolní</a:t>
            </a:r>
            <a:r>
              <a:rPr lang="en-GB" dirty="0"/>
              <a:t> </a:t>
            </a:r>
            <a:r>
              <a:rPr lang="en-GB" dirty="0" err="1"/>
              <a:t>schopnost</a:t>
            </a:r>
            <a:r>
              <a:rPr lang="en-GB" dirty="0"/>
              <a:t> </a:t>
            </a:r>
            <a:r>
              <a:rPr lang="en-GB" dirty="0" err="1"/>
              <a:t>centrální</a:t>
            </a:r>
            <a:r>
              <a:rPr lang="en-GB" dirty="0"/>
              <a:t> </a:t>
            </a:r>
            <a:r>
              <a:rPr lang="en-GB" dirty="0" err="1"/>
              <a:t>banky</a:t>
            </a:r>
            <a:r>
              <a:rPr lang="en-GB" dirty="0"/>
              <a:t> </a:t>
            </a:r>
            <a:r>
              <a:rPr lang="en-GB" dirty="0" err="1"/>
              <a:t>zejména</a:t>
            </a:r>
            <a:r>
              <a:rPr lang="en-GB" dirty="0"/>
              <a:t> v </a:t>
            </a:r>
            <a:r>
              <a:rPr lang="en-GB" dirty="0" err="1"/>
              <a:t>podmínkách</a:t>
            </a:r>
            <a:r>
              <a:rPr lang="en-GB" dirty="0"/>
              <a:t> </a:t>
            </a:r>
            <a:r>
              <a:rPr lang="en-GB" dirty="0" err="1"/>
              <a:t>malé</a:t>
            </a:r>
            <a:r>
              <a:rPr lang="en-GB" dirty="0"/>
              <a:t> </a:t>
            </a:r>
            <a:r>
              <a:rPr lang="en-GB" dirty="0" err="1"/>
              <a:t>otevřené</a:t>
            </a:r>
            <a:r>
              <a:rPr lang="en-GB" dirty="0"/>
              <a:t> </a:t>
            </a:r>
            <a:r>
              <a:rPr lang="en-GB" dirty="0" err="1"/>
              <a:t>ekonomiky</a:t>
            </a:r>
            <a:r>
              <a:rPr lang="en-GB" dirty="0"/>
              <a:t>. Jak </a:t>
            </a:r>
            <a:r>
              <a:rPr lang="en-GB" dirty="0" err="1"/>
              <a:t>bylo</a:t>
            </a:r>
            <a:r>
              <a:rPr lang="en-GB" dirty="0"/>
              <a:t> </a:t>
            </a:r>
            <a:r>
              <a:rPr lang="en-GB" dirty="0" err="1"/>
              <a:t>uvedeno</a:t>
            </a:r>
            <a:r>
              <a:rPr lang="en-GB" dirty="0"/>
              <a:t> v </a:t>
            </a:r>
            <a:r>
              <a:rPr lang="en-GB" dirty="0" err="1"/>
              <a:t>souvislosti</a:t>
            </a:r>
            <a:r>
              <a:rPr lang="en-GB" dirty="0"/>
              <a:t> s </a:t>
            </a:r>
            <a:r>
              <a:rPr lang="en-GB" dirty="0" err="1"/>
              <a:t>endogenitou</a:t>
            </a:r>
            <a:r>
              <a:rPr lang="en-GB" dirty="0"/>
              <a:t> </a:t>
            </a:r>
            <a:r>
              <a:rPr lang="en-GB" dirty="0" err="1"/>
              <a:t>nabídky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, </a:t>
            </a:r>
            <a:r>
              <a:rPr lang="en-GB" dirty="0" err="1"/>
              <a:t>odvíjí</a:t>
            </a:r>
            <a:r>
              <a:rPr lang="en-GB" dirty="0"/>
              <a:t> se </a:t>
            </a:r>
            <a:r>
              <a:rPr lang="en-GB" dirty="0" err="1"/>
              <a:t>nabídka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</a:t>
            </a:r>
            <a:r>
              <a:rPr lang="en-GB" dirty="0" err="1"/>
              <a:t>především</a:t>
            </a:r>
            <a:r>
              <a:rPr lang="en-GB" dirty="0"/>
              <a:t> od </a:t>
            </a:r>
            <a:r>
              <a:rPr lang="en-GB" dirty="0" err="1"/>
              <a:t>poptávky</a:t>
            </a:r>
            <a:r>
              <a:rPr lang="en-GB" dirty="0"/>
              <a:t> </a:t>
            </a:r>
            <a:r>
              <a:rPr lang="en-GB" dirty="0" err="1"/>
              <a:t>firem</a:t>
            </a:r>
            <a:r>
              <a:rPr lang="en-GB" dirty="0"/>
              <a:t> po </a:t>
            </a:r>
            <a:r>
              <a:rPr lang="en-GB" dirty="0" err="1"/>
              <a:t>úvěrech</a:t>
            </a:r>
            <a:r>
              <a:rPr lang="en-GB" dirty="0"/>
              <a:t>, v </a:t>
            </a:r>
            <a:r>
              <a:rPr lang="en-GB" dirty="0" err="1"/>
              <a:t>důsledku</a:t>
            </a:r>
            <a:r>
              <a:rPr lang="en-GB" dirty="0"/>
              <a:t> </a:t>
            </a:r>
            <a:r>
              <a:rPr lang="en-GB" dirty="0" err="1"/>
              <a:t>čehož</a:t>
            </a:r>
            <a:r>
              <a:rPr lang="en-GB" dirty="0"/>
              <a:t> se do </a:t>
            </a:r>
            <a:r>
              <a:rPr lang="en-GB" dirty="0" err="1"/>
              <a:t>značné</a:t>
            </a:r>
            <a:r>
              <a:rPr lang="en-GB" dirty="0"/>
              <a:t> </a:t>
            </a:r>
            <a:r>
              <a:rPr lang="en-GB" dirty="0" err="1"/>
              <a:t>míry</a:t>
            </a:r>
            <a:r>
              <a:rPr lang="en-GB" dirty="0"/>
              <a:t> </a:t>
            </a:r>
            <a:r>
              <a:rPr lang="en-GB" dirty="0" err="1"/>
              <a:t>vlivu</a:t>
            </a:r>
            <a:r>
              <a:rPr lang="en-GB" dirty="0"/>
              <a:t> </a:t>
            </a:r>
            <a:r>
              <a:rPr lang="en-GB" dirty="0" err="1"/>
              <a:t>centrální</a:t>
            </a:r>
            <a:r>
              <a:rPr lang="en-GB" dirty="0"/>
              <a:t> </a:t>
            </a:r>
            <a:r>
              <a:rPr lang="en-GB" dirty="0" err="1"/>
              <a:t>banky</a:t>
            </a:r>
            <a:r>
              <a:rPr lang="en-GB" dirty="0"/>
              <a:t> </a:t>
            </a:r>
            <a:r>
              <a:rPr lang="en-GB" dirty="0" err="1"/>
              <a:t>vymyká</a:t>
            </a:r>
            <a:r>
              <a:rPr lang="en-GB" dirty="0"/>
              <a:t>. </a:t>
            </a:r>
            <a:r>
              <a:rPr lang="en-GB" dirty="0" err="1"/>
              <a:t>Možná</a:t>
            </a:r>
            <a:r>
              <a:rPr lang="en-GB" dirty="0"/>
              <a:t> </a:t>
            </a:r>
            <a:r>
              <a:rPr lang="en-GB" dirty="0" err="1"/>
              <a:t>jste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všimli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jsme</a:t>
            </a:r>
            <a:r>
              <a:rPr lang="en-GB" dirty="0"/>
              <a:t> se </a:t>
            </a:r>
            <a:r>
              <a:rPr lang="en-GB" dirty="0" err="1"/>
              <a:t>poměrně</a:t>
            </a:r>
            <a:r>
              <a:rPr lang="en-GB" dirty="0"/>
              <a:t> </a:t>
            </a:r>
            <a:r>
              <a:rPr lang="en-GB" dirty="0" err="1"/>
              <a:t>opatrně</a:t>
            </a:r>
            <a:r>
              <a:rPr lang="en-GB" dirty="0"/>
              <a:t> </a:t>
            </a:r>
            <a:r>
              <a:rPr lang="en-GB" dirty="0" err="1"/>
              <a:t>vyjadřovali</a:t>
            </a:r>
            <a:r>
              <a:rPr lang="en-GB" dirty="0"/>
              <a:t> o </a:t>
            </a:r>
            <a:r>
              <a:rPr lang="en-GB" dirty="0" err="1"/>
              <a:t>účincích</a:t>
            </a:r>
            <a:r>
              <a:rPr lang="en-GB" dirty="0"/>
              <a:t> </a:t>
            </a:r>
            <a:r>
              <a:rPr lang="en-GB" dirty="0" err="1"/>
              <a:t>změn</a:t>
            </a:r>
            <a:r>
              <a:rPr lang="en-GB" dirty="0"/>
              <a:t> </a:t>
            </a:r>
            <a:r>
              <a:rPr lang="en-GB" dirty="0" err="1"/>
              <a:t>úrokové</a:t>
            </a:r>
            <a:r>
              <a:rPr lang="en-GB" dirty="0"/>
              <a:t> </a:t>
            </a:r>
            <a:r>
              <a:rPr lang="en-GB" dirty="0" err="1"/>
              <a:t>sazby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investice</a:t>
            </a:r>
            <a:r>
              <a:rPr lang="en-GB" dirty="0"/>
              <a:t>. </a:t>
            </a:r>
            <a:r>
              <a:rPr lang="en-GB" dirty="0" err="1"/>
              <a:t>Tento</a:t>
            </a:r>
            <a:r>
              <a:rPr lang="en-GB" dirty="0"/>
              <a:t> </a:t>
            </a:r>
            <a:r>
              <a:rPr lang="en-GB" dirty="0" err="1"/>
              <a:t>účinek</a:t>
            </a:r>
            <a:r>
              <a:rPr lang="en-GB" dirty="0"/>
              <a:t> je </a:t>
            </a:r>
            <a:r>
              <a:rPr lang="en-GB" dirty="0" err="1"/>
              <a:t>pravděpodobný</a:t>
            </a:r>
            <a:r>
              <a:rPr lang="en-GB" dirty="0"/>
              <a:t>, </a:t>
            </a:r>
            <a:r>
              <a:rPr lang="en-GB" dirty="0" err="1"/>
              <a:t>nikoli</a:t>
            </a:r>
            <a:r>
              <a:rPr lang="en-GB" dirty="0"/>
              <a:t> </a:t>
            </a:r>
            <a:r>
              <a:rPr lang="en-GB" dirty="0" err="1"/>
              <a:t>však</a:t>
            </a:r>
            <a:r>
              <a:rPr lang="en-GB" dirty="0"/>
              <a:t> </a:t>
            </a:r>
            <a:r>
              <a:rPr lang="en-GB" dirty="0" err="1"/>
              <a:t>jistý</a:t>
            </a:r>
            <a:r>
              <a:rPr lang="en-GB" dirty="0"/>
              <a:t>. Jak </a:t>
            </a:r>
            <a:r>
              <a:rPr lang="en-GB" dirty="0" err="1"/>
              <a:t>píše</a:t>
            </a:r>
            <a:r>
              <a:rPr lang="en-GB" dirty="0"/>
              <a:t> Samuelson s </a:t>
            </a:r>
            <a:r>
              <a:rPr lang="en-GB" dirty="0" err="1"/>
              <a:t>Nordhausem</a:t>
            </a:r>
            <a:r>
              <a:rPr lang="en-GB" dirty="0"/>
              <a:t> – „</a:t>
            </a:r>
            <a:r>
              <a:rPr lang="en-GB" dirty="0" err="1"/>
              <a:t>koně</a:t>
            </a:r>
            <a:r>
              <a:rPr lang="en-GB" dirty="0"/>
              <a:t> </a:t>
            </a:r>
            <a:r>
              <a:rPr lang="en-GB" dirty="0" err="1"/>
              <a:t>můžeš</a:t>
            </a:r>
            <a:r>
              <a:rPr lang="en-GB" dirty="0"/>
              <a:t> </a:t>
            </a:r>
            <a:r>
              <a:rPr lang="en-GB" dirty="0" err="1"/>
              <a:t>dovést</a:t>
            </a:r>
            <a:r>
              <a:rPr lang="en-GB" dirty="0"/>
              <a:t> k </a:t>
            </a:r>
            <a:r>
              <a:rPr lang="en-GB" dirty="0" err="1"/>
              <a:t>řece</a:t>
            </a:r>
            <a:r>
              <a:rPr lang="en-GB" dirty="0"/>
              <a:t>, ale </a:t>
            </a:r>
            <a:r>
              <a:rPr lang="en-GB" dirty="0" err="1"/>
              <a:t>nedonutíš</a:t>
            </a:r>
            <a:r>
              <a:rPr lang="en-GB" dirty="0"/>
              <a:t> </a:t>
            </a:r>
            <a:r>
              <a:rPr lang="en-GB" dirty="0" err="1"/>
              <a:t>jej</a:t>
            </a:r>
            <a:r>
              <a:rPr lang="en-GB" dirty="0"/>
              <a:t> </a:t>
            </a:r>
            <a:r>
              <a:rPr lang="en-GB" dirty="0" err="1"/>
              <a:t>pít</a:t>
            </a:r>
            <a:r>
              <a:rPr lang="en-GB" dirty="0"/>
              <a:t>, </a:t>
            </a:r>
            <a:r>
              <a:rPr lang="en-GB" dirty="0" err="1"/>
              <a:t>když</a:t>
            </a:r>
            <a:r>
              <a:rPr lang="en-GB" dirty="0"/>
              <a:t> </a:t>
            </a:r>
            <a:r>
              <a:rPr lang="en-GB" dirty="0" err="1"/>
              <a:t>nechce</a:t>
            </a:r>
            <a:r>
              <a:rPr lang="en-GB" dirty="0"/>
              <a:t>“. </a:t>
            </a:r>
            <a:r>
              <a:rPr lang="en-GB" dirty="0" err="1"/>
              <a:t>Zájem</a:t>
            </a:r>
            <a:r>
              <a:rPr lang="en-GB" dirty="0"/>
              <a:t> o </a:t>
            </a:r>
            <a:r>
              <a:rPr lang="en-GB" dirty="0" err="1"/>
              <a:t>úvěry</a:t>
            </a:r>
            <a:r>
              <a:rPr lang="en-GB" dirty="0"/>
              <a:t> </a:t>
            </a:r>
            <a:r>
              <a:rPr lang="en-GB" dirty="0" err="1"/>
              <a:t>není</a:t>
            </a:r>
            <a:r>
              <a:rPr lang="en-GB" dirty="0"/>
              <a:t> </a:t>
            </a:r>
            <a:r>
              <a:rPr lang="en-GB" dirty="0" err="1"/>
              <a:t>ovlivňován</a:t>
            </a:r>
            <a:r>
              <a:rPr lang="en-GB" dirty="0"/>
              <a:t> </a:t>
            </a:r>
            <a:r>
              <a:rPr lang="en-GB" dirty="0" err="1"/>
              <a:t>jen</a:t>
            </a:r>
            <a:r>
              <a:rPr lang="en-GB" dirty="0"/>
              <a:t> </a:t>
            </a:r>
            <a:r>
              <a:rPr lang="en-GB" dirty="0" err="1"/>
              <a:t>úrokovou</a:t>
            </a:r>
            <a:r>
              <a:rPr lang="en-GB" dirty="0"/>
              <a:t> </a:t>
            </a:r>
            <a:r>
              <a:rPr lang="en-GB" dirty="0" err="1"/>
              <a:t>sazbou</a:t>
            </a:r>
            <a:r>
              <a:rPr lang="en-GB" dirty="0"/>
              <a:t>, ale </a:t>
            </a:r>
            <a:r>
              <a:rPr lang="en-GB" dirty="0" err="1"/>
              <a:t>také</a:t>
            </a:r>
            <a:r>
              <a:rPr lang="en-GB" dirty="0"/>
              <a:t> </a:t>
            </a:r>
            <a:r>
              <a:rPr lang="en-GB" dirty="0" err="1"/>
              <a:t>řadou</a:t>
            </a:r>
            <a:r>
              <a:rPr lang="en-GB" dirty="0"/>
              <a:t> </a:t>
            </a:r>
            <a:r>
              <a:rPr lang="en-GB" dirty="0" err="1"/>
              <a:t>dalších</a:t>
            </a:r>
            <a:r>
              <a:rPr lang="en-GB" dirty="0"/>
              <a:t> </a:t>
            </a:r>
            <a:r>
              <a:rPr lang="en-GB" dirty="0" err="1"/>
              <a:t>faktorů</a:t>
            </a:r>
            <a:r>
              <a:rPr lang="en-GB" dirty="0"/>
              <a:t>, </a:t>
            </a:r>
            <a:r>
              <a:rPr lang="en-GB" dirty="0" err="1"/>
              <a:t>někdy</a:t>
            </a:r>
            <a:r>
              <a:rPr lang="en-GB" dirty="0"/>
              <a:t> </a:t>
            </a:r>
            <a:r>
              <a:rPr lang="en-GB" dirty="0" err="1"/>
              <a:t>souhrnně</a:t>
            </a:r>
            <a:r>
              <a:rPr lang="en-GB" dirty="0"/>
              <a:t> </a:t>
            </a:r>
            <a:r>
              <a:rPr lang="en-GB" dirty="0" err="1"/>
              <a:t>označovaných</a:t>
            </a:r>
            <a:r>
              <a:rPr lang="en-GB" dirty="0"/>
              <a:t> </a:t>
            </a:r>
            <a:r>
              <a:rPr lang="en-GB" dirty="0" err="1"/>
              <a:t>jako</a:t>
            </a:r>
            <a:r>
              <a:rPr lang="en-GB" dirty="0"/>
              <a:t> </a:t>
            </a:r>
            <a:r>
              <a:rPr lang="en-GB" dirty="0" err="1"/>
              <a:t>ekonomický</a:t>
            </a:r>
            <a:r>
              <a:rPr lang="en-GB" dirty="0"/>
              <a:t> sentiment.109 </a:t>
            </a:r>
            <a:r>
              <a:rPr lang="en-GB" dirty="0" err="1"/>
              <a:t>Zjednodušeně</a:t>
            </a:r>
            <a:r>
              <a:rPr lang="en-GB" dirty="0"/>
              <a:t> </a:t>
            </a:r>
            <a:r>
              <a:rPr lang="en-GB" dirty="0" err="1"/>
              <a:t>bychom</a:t>
            </a:r>
            <a:r>
              <a:rPr lang="en-GB" dirty="0"/>
              <a:t> </a:t>
            </a:r>
            <a:r>
              <a:rPr lang="en-GB" dirty="0" err="1"/>
              <a:t>mohli</a:t>
            </a:r>
            <a:r>
              <a:rPr lang="en-GB" dirty="0"/>
              <a:t> </a:t>
            </a:r>
            <a:r>
              <a:rPr lang="en-GB" dirty="0" err="1"/>
              <a:t>říci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jde</a:t>
            </a:r>
            <a:r>
              <a:rPr lang="en-GB" dirty="0"/>
              <a:t> o </a:t>
            </a:r>
            <a:r>
              <a:rPr lang="en-GB" dirty="0" err="1"/>
              <a:t>převládající</a:t>
            </a:r>
            <a:r>
              <a:rPr lang="en-GB" dirty="0"/>
              <a:t> </a:t>
            </a:r>
            <a:r>
              <a:rPr lang="en-GB" dirty="0" err="1"/>
              <a:t>náladu</a:t>
            </a:r>
            <a:r>
              <a:rPr lang="en-GB" dirty="0"/>
              <a:t> </a:t>
            </a:r>
            <a:r>
              <a:rPr lang="en-GB" dirty="0" err="1"/>
              <a:t>mezi</a:t>
            </a:r>
            <a:r>
              <a:rPr lang="en-GB" dirty="0"/>
              <a:t> </a:t>
            </a:r>
            <a:r>
              <a:rPr lang="en-GB" dirty="0" err="1"/>
              <a:t>investory</a:t>
            </a:r>
            <a:r>
              <a:rPr lang="en-GB" dirty="0"/>
              <a:t> a </a:t>
            </a:r>
            <a:r>
              <a:rPr lang="en-GB" dirty="0" err="1"/>
              <a:t>spotřebiteli</a:t>
            </a:r>
            <a:r>
              <a:rPr lang="en-GB" dirty="0"/>
              <a:t>. </a:t>
            </a:r>
            <a:r>
              <a:rPr lang="en-GB" dirty="0" err="1"/>
              <a:t>Podstatnou</a:t>
            </a:r>
            <a:r>
              <a:rPr lang="en-GB" dirty="0"/>
              <a:t> </a:t>
            </a:r>
            <a:r>
              <a:rPr lang="en-GB" dirty="0" err="1"/>
              <a:t>složkou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očekávání</a:t>
            </a:r>
            <a:r>
              <a:rPr lang="en-GB" dirty="0"/>
              <a:t> (</a:t>
            </a:r>
            <a:r>
              <a:rPr lang="en-GB" dirty="0" err="1"/>
              <a:t>expektace</a:t>
            </a:r>
            <a:r>
              <a:rPr lang="en-GB" dirty="0"/>
              <a:t>) </a:t>
            </a:r>
            <a:r>
              <a:rPr lang="en-GB" dirty="0" err="1"/>
              <a:t>investorů</a:t>
            </a:r>
            <a:r>
              <a:rPr lang="en-GB" dirty="0"/>
              <a:t>, </a:t>
            </a:r>
            <a:r>
              <a:rPr lang="en-GB" dirty="0" err="1"/>
              <a:t>pokud</a:t>
            </a:r>
            <a:r>
              <a:rPr lang="en-GB" dirty="0"/>
              <a:t> </a:t>
            </a:r>
            <a:r>
              <a:rPr lang="en-GB" dirty="0" err="1"/>
              <a:t>jde</a:t>
            </a:r>
            <a:r>
              <a:rPr lang="en-GB" dirty="0"/>
              <a:t> o </a:t>
            </a:r>
            <a:r>
              <a:rPr lang="en-GB" dirty="0" err="1"/>
              <a:t>vývoj</a:t>
            </a:r>
            <a:r>
              <a:rPr lang="en-GB" dirty="0"/>
              <a:t> </a:t>
            </a:r>
            <a:r>
              <a:rPr lang="en-GB" dirty="0" err="1"/>
              <a:t>odbytu</a:t>
            </a:r>
            <a:r>
              <a:rPr lang="en-GB" dirty="0"/>
              <a:t> </a:t>
            </a:r>
            <a:r>
              <a:rPr lang="en-GB" dirty="0" err="1"/>
              <a:t>uvažované</a:t>
            </a:r>
            <a:r>
              <a:rPr lang="en-GB" dirty="0"/>
              <a:t> </a:t>
            </a:r>
            <a:r>
              <a:rPr lang="en-GB" dirty="0" err="1"/>
              <a:t>produkce</a:t>
            </a:r>
            <a:r>
              <a:rPr lang="en-GB" dirty="0"/>
              <a:t>, </a:t>
            </a:r>
            <a:r>
              <a:rPr lang="en-GB" dirty="0" err="1"/>
              <a:t>cen</a:t>
            </a:r>
            <a:r>
              <a:rPr lang="en-GB" dirty="0"/>
              <a:t> </a:t>
            </a:r>
            <a:r>
              <a:rPr lang="en-GB" dirty="0" err="1"/>
              <a:t>výrobních</a:t>
            </a:r>
            <a:r>
              <a:rPr lang="en-GB" dirty="0"/>
              <a:t> </a:t>
            </a:r>
            <a:r>
              <a:rPr lang="en-GB" dirty="0" err="1"/>
              <a:t>vstupů</a:t>
            </a:r>
            <a:r>
              <a:rPr lang="en-GB" dirty="0"/>
              <a:t> a </a:t>
            </a:r>
            <a:r>
              <a:rPr lang="en-GB" dirty="0" err="1"/>
              <a:t>výstupů</a:t>
            </a:r>
            <a:r>
              <a:rPr lang="en-GB" dirty="0"/>
              <a:t> </a:t>
            </a:r>
            <a:r>
              <a:rPr lang="en-GB" dirty="0" err="1"/>
              <a:t>apod</a:t>
            </a:r>
            <a:r>
              <a:rPr lang="en-GB" dirty="0"/>
              <a:t>. </a:t>
            </a:r>
            <a:r>
              <a:rPr lang="en-GB" dirty="0" err="1"/>
              <a:t>Pesimistická</a:t>
            </a:r>
            <a:r>
              <a:rPr lang="en-GB" dirty="0"/>
              <a:t> </a:t>
            </a:r>
            <a:r>
              <a:rPr lang="en-GB" dirty="0" err="1"/>
              <a:t>investiční</a:t>
            </a:r>
            <a:r>
              <a:rPr lang="en-GB" dirty="0"/>
              <a:t> a </a:t>
            </a:r>
            <a:r>
              <a:rPr lang="en-GB" dirty="0" err="1"/>
              <a:t>také</a:t>
            </a:r>
            <a:r>
              <a:rPr lang="en-GB" dirty="0"/>
              <a:t> </a:t>
            </a:r>
            <a:r>
              <a:rPr lang="en-GB" dirty="0" err="1"/>
              <a:t>spotřebitelská</a:t>
            </a:r>
            <a:r>
              <a:rPr lang="en-GB" dirty="0"/>
              <a:t> </a:t>
            </a:r>
            <a:r>
              <a:rPr lang="en-GB" dirty="0" err="1"/>
              <a:t>očekávání</a:t>
            </a:r>
            <a:r>
              <a:rPr lang="en-GB" dirty="0"/>
              <a:t> </a:t>
            </a:r>
            <a:r>
              <a:rPr lang="en-GB" dirty="0" err="1"/>
              <a:t>mohou</a:t>
            </a:r>
            <a:r>
              <a:rPr lang="en-GB" dirty="0"/>
              <a:t> </a:t>
            </a:r>
            <a:r>
              <a:rPr lang="en-GB" dirty="0" err="1"/>
              <a:t>zcela</a:t>
            </a:r>
            <a:r>
              <a:rPr lang="en-GB" dirty="0"/>
              <a:t> </a:t>
            </a:r>
            <a:r>
              <a:rPr lang="en-GB" dirty="0" err="1"/>
              <a:t>negovat</a:t>
            </a:r>
            <a:r>
              <a:rPr lang="en-GB" dirty="0"/>
              <a:t> </a:t>
            </a:r>
            <a:r>
              <a:rPr lang="en-GB" dirty="0" err="1"/>
              <a:t>oživující</a:t>
            </a:r>
            <a:r>
              <a:rPr lang="en-GB" dirty="0"/>
              <a:t> </a:t>
            </a:r>
            <a:r>
              <a:rPr lang="en-GB" dirty="0" err="1"/>
              <a:t>vliv</a:t>
            </a:r>
            <a:r>
              <a:rPr lang="en-GB" dirty="0"/>
              <a:t> </a:t>
            </a:r>
            <a:r>
              <a:rPr lang="en-GB" dirty="0" err="1"/>
              <a:t>snížené</a:t>
            </a:r>
            <a:r>
              <a:rPr lang="en-GB" dirty="0"/>
              <a:t> </a:t>
            </a:r>
            <a:r>
              <a:rPr lang="en-GB" dirty="0" err="1"/>
              <a:t>úrokové</a:t>
            </a:r>
            <a:r>
              <a:rPr lang="en-GB" dirty="0"/>
              <a:t> </a:t>
            </a:r>
            <a:r>
              <a:rPr lang="en-GB" dirty="0" err="1"/>
              <a:t>míry</a:t>
            </a:r>
            <a:r>
              <a:rPr lang="en-GB" dirty="0"/>
              <a:t>. </a:t>
            </a:r>
            <a:r>
              <a:rPr lang="en-GB" dirty="0" err="1"/>
              <a:t>Optimistická</a:t>
            </a:r>
            <a:r>
              <a:rPr lang="en-GB" dirty="0"/>
              <a:t> </a:t>
            </a:r>
            <a:r>
              <a:rPr lang="en-GB" dirty="0" err="1"/>
              <a:t>očekávání</a:t>
            </a:r>
            <a:r>
              <a:rPr lang="en-GB" dirty="0"/>
              <a:t>, </a:t>
            </a:r>
            <a:r>
              <a:rPr lang="en-GB" dirty="0" err="1"/>
              <a:t>pokud</a:t>
            </a:r>
            <a:r>
              <a:rPr lang="en-GB" dirty="0"/>
              <a:t> </a:t>
            </a:r>
            <a:r>
              <a:rPr lang="en-GB" dirty="0" err="1"/>
              <a:t>jde</a:t>
            </a:r>
            <a:r>
              <a:rPr lang="en-GB" dirty="0"/>
              <a:t> o </a:t>
            </a:r>
            <a:r>
              <a:rPr lang="en-GB" dirty="0" err="1"/>
              <a:t>odbyt</a:t>
            </a:r>
            <a:r>
              <a:rPr lang="en-GB" dirty="0"/>
              <a:t> a </a:t>
            </a:r>
            <a:r>
              <a:rPr lang="en-GB" dirty="0" err="1"/>
              <a:t>zisky</a:t>
            </a:r>
            <a:r>
              <a:rPr lang="en-GB" dirty="0"/>
              <a:t>, </a:t>
            </a:r>
            <a:r>
              <a:rPr lang="en-GB" dirty="0" err="1"/>
              <a:t>mohou</a:t>
            </a:r>
            <a:r>
              <a:rPr lang="en-GB" dirty="0"/>
              <a:t> </a:t>
            </a:r>
            <a:r>
              <a:rPr lang="en-GB" dirty="0" err="1"/>
              <a:t>negovat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oslabit</a:t>
            </a:r>
            <a:r>
              <a:rPr lang="en-GB" dirty="0"/>
              <a:t> </a:t>
            </a:r>
            <a:r>
              <a:rPr lang="en-GB" dirty="0" err="1"/>
              <a:t>tlumící</a:t>
            </a:r>
            <a:r>
              <a:rPr lang="en-GB" dirty="0"/>
              <a:t> </a:t>
            </a:r>
            <a:r>
              <a:rPr lang="en-GB" dirty="0" err="1"/>
              <a:t>účinek</a:t>
            </a:r>
            <a:r>
              <a:rPr lang="en-GB" dirty="0"/>
              <a:t> </a:t>
            </a:r>
            <a:r>
              <a:rPr lang="en-GB" dirty="0" err="1"/>
              <a:t>zvýšené</a:t>
            </a:r>
            <a:r>
              <a:rPr lang="en-GB" dirty="0"/>
              <a:t> </a:t>
            </a:r>
            <a:r>
              <a:rPr lang="en-GB" dirty="0" err="1"/>
              <a:t>úrokové</a:t>
            </a:r>
            <a:r>
              <a:rPr lang="en-GB" dirty="0"/>
              <a:t> </a:t>
            </a:r>
            <a:r>
              <a:rPr lang="en-GB" dirty="0" err="1"/>
              <a:t>míry</a:t>
            </a:r>
            <a:r>
              <a:rPr lang="en-GB" dirty="0"/>
              <a:t>. </a:t>
            </a:r>
            <a:r>
              <a:rPr lang="en-GB" dirty="0" err="1"/>
              <a:t>Jiným</a:t>
            </a:r>
            <a:r>
              <a:rPr lang="en-GB" dirty="0"/>
              <a:t> </a:t>
            </a:r>
            <a:r>
              <a:rPr lang="en-GB" dirty="0" err="1"/>
              <a:t>problémem</a:t>
            </a:r>
            <a:r>
              <a:rPr lang="en-GB" dirty="0"/>
              <a:t> </a:t>
            </a:r>
            <a:r>
              <a:rPr lang="en-GB" dirty="0" err="1"/>
              <a:t>monetární</a:t>
            </a:r>
            <a:r>
              <a:rPr lang="en-GB" dirty="0"/>
              <a:t> </a:t>
            </a:r>
            <a:r>
              <a:rPr lang="en-GB" dirty="0" err="1"/>
              <a:t>politiky</a:t>
            </a:r>
            <a:r>
              <a:rPr lang="en-GB" dirty="0"/>
              <a:t> je </a:t>
            </a:r>
            <a:r>
              <a:rPr lang="en-GB" dirty="0" err="1"/>
              <a:t>možnost</a:t>
            </a:r>
            <a:r>
              <a:rPr lang="en-GB" dirty="0"/>
              <a:t> </a:t>
            </a:r>
            <a:r>
              <a:rPr lang="en-GB" dirty="0" err="1"/>
              <a:t>konfliktu</a:t>
            </a:r>
            <a:r>
              <a:rPr lang="en-GB" dirty="0"/>
              <a:t> </a:t>
            </a:r>
            <a:r>
              <a:rPr lang="en-GB" dirty="0" err="1"/>
              <a:t>mezi</a:t>
            </a:r>
            <a:r>
              <a:rPr lang="en-GB" dirty="0"/>
              <a:t> </a:t>
            </a:r>
            <a:r>
              <a:rPr lang="en-GB" dirty="0" err="1"/>
              <a:t>jejími</a:t>
            </a:r>
            <a:r>
              <a:rPr lang="en-GB" dirty="0"/>
              <a:t> </a:t>
            </a:r>
            <a:r>
              <a:rPr lang="en-GB" dirty="0" err="1"/>
              <a:t>vnitřními</a:t>
            </a:r>
            <a:r>
              <a:rPr lang="en-GB" dirty="0"/>
              <a:t> a </a:t>
            </a:r>
            <a:r>
              <a:rPr lang="en-GB" dirty="0" err="1"/>
              <a:t>vnějšími</a:t>
            </a:r>
            <a:r>
              <a:rPr lang="en-GB" dirty="0"/>
              <a:t> </a:t>
            </a:r>
            <a:r>
              <a:rPr lang="en-GB" dirty="0" err="1"/>
              <a:t>cíli</a:t>
            </a:r>
            <a:r>
              <a:rPr lang="en-GB" dirty="0"/>
              <a:t>. </a:t>
            </a:r>
            <a:r>
              <a:rPr lang="en-GB" dirty="0" err="1"/>
              <a:t>Zpřísnění</a:t>
            </a:r>
            <a:r>
              <a:rPr lang="en-GB" dirty="0"/>
              <a:t> </a:t>
            </a:r>
            <a:r>
              <a:rPr lang="en-GB" dirty="0" err="1"/>
              <a:t>monetární</a:t>
            </a:r>
            <a:r>
              <a:rPr lang="en-GB" dirty="0"/>
              <a:t> </a:t>
            </a:r>
            <a:r>
              <a:rPr lang="en-GB" dirty="0" err="1"/>
              <a:t>politiky</a:t>
            </a:r>
            <a:r>
              <a:rPr lang="en-GB" dirty="0"/>
              <a:t> </a:t>
            </a:r>
            <a:r>
              <a:rPr lang="en-GB" dirty="0" err="1"/>
              <a:t>formou</a:t>
            </a:r>
            <a:r>
              <a:rPr lang="en-GB" dirty="0"/>
              <a:t> </a:t>
            </a:r>
            <a:r>
              <a:rPr lang="en-GB" dirty="0" err="1"/>
              <a:t>zvýšení</a:t>
            </a:r>
            <a:r>
              <a:rPr lang="en-GB" dirty="0"/>
              <a:t> </a:t>
            </a:r>
            <a:r>
              <a:rPr lang="en-GB" dirty="0" err="1"/>
              <a:t>úrokové</a:t>
            </a:r>
            <a:r>
              <a:rPr lang="en-GB" dirty="0"/>
              <a:t> </a:t>
            </a:r>
            <a:r>
              <a:rPr lang="en-GB" dirty="0" err="1"/>
              <a:t>míry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snaze</a:t>
            </a:r>
            <a:r>
              <a:rPr lang="en-GB" dirty="0"/>
              <a:t> </a:t>
            </a:r>
            <a:r>
              <a:rPr lang="en-GB" dirty="0" err="1"/>
              <a:t>čelit</a:t>
            </a:r>
            <a:r>
              <a:rPr lang="en-GB" dirty="0"/>
              <a:t> </a:t>
            </a:r>
            <a:r>
              <a:rPr lang="en-GB" dirty="0" err="1"/>
              <a:t>inflačním</a:t>
            </a:r>
            <a:r>
              <a:rPr lang="en-GB" dirty="0"/>
              <a:t> </a:t>
            </a:r>
            <a:r>
              <a:rPr lang="en-GB" dirty="0" err="1"/>
              <a:t>tlakům</a:t>
            </a:r>
            <a:r>
              <a:rPr lang="en-GB" dirty="0"/>
              <a:t> </a:t>
            </a:r>
            <a:r>
              <a:rPr lang="en-GB" dirty="0" err="1"/>
              <a:t>znamená</a:t>
            </a:r>
            <a:r>
              <a:rPr lang="en-GB" dirty="0"/>
              <a:t> </a:t>
            </a:r>
            <a:r>
              <a:rPr lang="en-GB" dirty="0" err="1"/>
              <a:t>zároveň</a:t>
            </a:r>
            <a:r>
              <a:rPr lang="en-GB" dirty="0"/>
              <a:t> </a:t>
            </a:r>
            <a:r>
              <a:rPr lang="en-GB" dirty="0" err="1"/>
              <a:t>rozšíření</a:t>
            </a:r>
            <a:r>
              <a:rPr lang="en-GB" dirty="0"/>
              <a:t> </a:t>
            </a:r>
            <a:r>
              <a:rPr lang="en-GB" dirty="0" err="1"/>
              <a:t>úrokového</a:t>
            </a:r>
            <a:r>
              <a:rPr lang="en-GB" dirty="0"/>
              <a:t> </a:t>
            </a:r>
            <a:r>
              <a:rPr lang="en-GB" dirty="0" err="1"/>
              <a:t>diferenciálu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má</a:t>
            </a:r>
            <a:r>
              <a:rPr lang="en-GB" dirty="0"/>
              <a:t> za </a:t>
            </a:r>
            <a:r>
              <a:rPr lang="en-GB" dirty="0" err="1"/>
              <a:t>následek</a:t>
            </a:r>
            <a:r>
              <a:rPr lang="en-GB" dirty="0"/>
              <a:t> </a:t>
            </a:r>
            <a:r>
              <a:rPr lang="en-GB" dirty="0" err="1"/>
              <a:t>příliv</a:t>
            </a:r>
            <a:r>
              <a:rPr lang="en-GB" dirty="0"/>
              <a:t> </a:t>
            </a:r>
            <a:r>
              <a:rPr lang="en-GB" dirty="0" err="1"/>
              <a:t>spekulativního</a:t>
            </a:r>
            <a:r>
              <a:rPr lang="en-GB" dirty="0"/>
              <a:t> </a:t>
            </a:r>
            <a:r>
              <a:rPr lang="en-GB" dirty="0" err="1"/>
              <a:t>kapitálu</a:t>
            </a:r>
            <a:r>
              <a:rPr lang="en-GB" dirty="0"/>
              <a:t> </a:t>
            </a:r>
            <a:r>
              <a:rPr lang="en-GB" dirty="0" err="1"/>
              <a:t>ze</a:t>
            </a:r>
            <a:r>
              <a:rPr lang="en-GB" dirty="0"/>
              <a:t> </a:t>
            </a:r>
            <a:r>
              <a:rPr lang="en-GB" dirty="0" err="1"/>
              <a:t>zahraničí</a:t>
            </a:r>
            <a:r>
              <a:rPr lang="en-GB" dirty="0"/>
              <a:t>, </a:t>
            </a:r>
            <a:r>
              <a:rPr lang="en-GB" dirty="0" err="1"/>
              <a:t>který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znehodnotit</a:t>
            </a:r>
            <a:r>
              <a:rPr lang="en-GB" dirty="0"/>
              <a:t> </a:t>
            </a:r>
            <a:r>
              <a:rPr lang="en-GB" dirty="0" err="1"/>
              <a:t>restriktivní</a:t>
            </a:r>
            <a:r>
              <a:rPr lang="en-GB" dirty="0"/>
              <a:t> </a:t>
            </a:r>
            <a:r>
              <a:rPr lang="en-GB" dirty="0" err="1"/>
              <a:t>snahy</a:t>
            </a:r>
            <a:r>
              <a:rPr lang="en-GB" dirty="0"/>
              <a:t> </a:t>
            </a:r>
            <a:r>
              <a:rPr lang="en-GB" dirty="0" err="1"/>
              <a:t>centrální</a:t>
            </a:r>
            <a:r>
              <a:rPr lang="en-GB" dirty="0"/>
              <a:t> </a:t>
            </a:r>
            <a:r>
              <a:rPr lang="en-GB" dirty="0" err="1"/>
              <a:t>banky</a:t>
            </a:r>
            <a:r>
              <a:rPr lang="en-GB" dirty="0"/>
              <a:t>.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nastat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opačná</a:t>
            </a:r>
            <a:r>
              <a:rPr lang="en-GB" dirty="0"/>
              <a:t> </a:t>
            </a:r>
            <a:r>
              <a:rPr lang="en-GB" dirty="0" err="1"/>
              <a:t>situace</a:t>
            </a:r>
            <a:r>
              <a:rPr lang="en-GB" dirty="0"/>
              <a:t>, </a:t>
            </a:r>
            <a:r>
              <a:rPr lang="en-GB" dirty="0" err="1"/>
              <a:t>kdy</a:t>
            </a:r>
            <a:r>
              <a:rPr lang="en-GB" dirty="0"/>
              <a:t> </a:t>
            </a:r>
            <a:r>
              <a:rPr lang="en-GB" dirty="0" err="1"/>
              <a:t>centrální</a:t>
            </a:r>
            <a:r>
              <a:rPr lang="en-GB" dirty="0"/>
              <a:t> </a:t>
            </a:r>
            <a:r>
              <a:rPr lang="en-GB" dirty="0" err="1"/>
              <a:t>banka</a:t>
            </a:r>
            <a:r>
              <a:rPr lang="en-GB" dirty="0"/>
              <a:t> </a:t>
            </a:r>
            <a:r>
              <a:rPr lang="en-GB" dirty="0" err="1"/>
              <a:t>usiluje</a:t>
            </a:r>
            <a:r>
              <a:rPr lang="en-GB" dirty="0"/>
              <a:t> </a:t>
            </a:r>
            <a:r>
              <a:rPr lang="en-GB" dirty="0" err="1"/>
              <a:t>expanzivní</a:t>
            </a:r>
            <a:r>
              <a:rPr lang="en-GB" dirty="0"/>
              <a:t> </a:t>
            </a:r>
            <a:r>
              <a:rPr lang="en-GB" dirty="0" err="1"/>
              <a:t>politikou</a:t>
            </a:r>
            <a:r>
              <a:rPr lang="en-GB" dirty="0"/>
              <a:t> v </a:t>
            </a:r>
            <a:r>
              <a:rPr lang="en-GB" dirty="0" err="1"/>
              <a:t>podobě</a:t>
            </a:r>
            <a:r>
              <a:rPr lang="en-GB" dirty="0"/>
              <a:t> </a:t>
            </a:r>
            <a:r>
              <a:rPr lang="en-GB" dirty="0" err="1"/>
              <a:t>snížení</a:t>
            </a:r>
            <a:r>
              <a:rPr lang="en-GB" dirty="0"/>
              <a:t> </a:t>
            </a:r>
            <a:r>
              <a:rPr lang="en-GB" dirty="0" err="1"/>
              <a:t>úrokové</a:t>
            </a:r>
            <a:r>
              <a:rPr lang="en-GB" dirty="0"/>
              <a:t> </a:t>
            </a:r>
            <a:r>
              <a:rPr lang="en-GB" dirty="0" err="1"/>
              <a:t>míry</a:t>
            </a:r>
            <a:r>
              <a:rPr lang="en-GB" dirty="0"/>
              <a:t> o </a:t>
            </a:r>
            <a:r>
              <a:rPr lang="en-GB" dirty="0" err="1"/>
              <a:t>povzbuzení</a:t>
            </a:r>
            <a:r>
              <a:rPr lang="en-GB" dirty="0"/>
              <a:t> </a:t>
            </a:r>
            <a:r>
              <a:rPr lang="en-GB" dirty="0" err="1"/>
              <a:t>investiční</a:t>
            </a:r>
            <a:r>
              <a:rPr lang="en-GB" dirty="0"/>
              <a:t> </a:t>
            </a:r>
            <a:r>
              <a:rPr lang="en-GB" dirty="0" err="1"/>
              <a:t>činnosti</a:t>
            </a:r>
            <a:r>
              <a:rPr lang="en-GB" dirty="0"/>
              <a:t>. </a:t>
            </a:r>
            <a:r>
              <a:rPr lang="en-GB" dirty="0" err="1"/>
              <a:t>Snížení</a:t>
            </a:r>
            <a:r>
              <a:rPr lang="en-GB" dirty="0"/>
              <a:t> </a:t>
            </a:r>
            <a:r>
              <a:rPr lang="en-GB" dirty="0" err="1"/>
              <a:t>úrokové</a:t>
            </a:r>
            <a:r>
              <a:rPr lang="en-GB" dirty="0"/>
              <a:t> </a:t>
            </a:r>
            <a:r>
              <a:rPr lang="en-GB" dirty="0" err="1"/>
              <a:t>míry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vést</a:t>
            </a:r>
            <a:r>
              <a:rPr lang="en-GB" dirty="0"/>
              <a:t> k </a:t>
            </a:r>
            <a:r>
              <a:rPr lang="en-GB" dirty="0" err="1"/>
              <a:t>odlivu</a:t>
            </a:r>
            <a:r>
              <a:rPr lang="en-GB" dirty="0"/>
              <a:t> </a:t>
            </a:r>
            <a:r>
              <a:rPr lang="en-GB" dirty="0" err="1"/>
              <a:t>kapitálu</a:t>
            </a:r>
            <a:r>
              <a:rPr lang="en-GB" dirty="0"/>
              <a:t> do </a:t>
            </a:r>
            <a:r>
              <a:rPr lang="en-GB" dirty="0" err="1"/>
              <a:t>zahraničí</a:t>
            </a:r>
            <a:r>
              <a:rPr lang="en-GB" dirty="0"/>
              <a:t>. K </a:t>
            </a:r>
            <a:r>
              <a:rPr lang="en-GB" dirty="0" err="1"/>
              <a:t>zeslabení</a:t>
            </a:r>
            <a:r>
              <a:rPr lang="en-GB" dirty="0"/>
              <a:t> </a:t>
            </a:r>
            <a:r>
              <a:rPr lang="en-GB" dirty="0" err="1"/>
              <a:t>účinků</a:t>
            </a:r>
            <a:r>
              <a:rPr lang="en-GB" dirty="0"/>
              <a:t> </a:t>
            </a:r>
            <a:r>
              <a:rPr lang="en-GB" dirty="0" err="1"/>
              <a:t>monetární</a:t>
            </a:r>
            <a:r>
              <a:rPr lang="en-GB" dirty="0"/>
              <a:t> </a:t>
            </a:r>
            <a:r>
              <a:rPr lang="en-GB" dirty="0" err="1"/>
              <a:t>politiky</a:t>
            </a:r>
            <a:r>
              <a:rPr lang="en-GB" dirty="0"/>
              <a:t> </a:t>
            </a:r>
            <a:r>
              <a:rPr lang="en-GB" dirty="0" err="1"/>
              <a:t>přispívá</a:t>
            </a:r>
            <a:r>
              <a:rPr lang="en-GB" dirty="0"/>
              <a:t> </a:t>
            </a:r>
            <a:r>
              <a:rPr lang="en-GB" dirty="0" err="1"/>
              <a:t>samofinancování</a:t>
            </a:r>
            <a:r>
              <a:rPr lang="en-GB" dirty="0"/>
              <a:t> </a:t>
            </a:r>
            <a:r>
              <a:rPr lang="en-GB" dirty="0" err="1"/>
              <a:t>investic</a:t>
            </a:r>
            <a:r>
              <a:rPr lang="en-GB" dirty="0"/>
              <a:t> </a:t>
            </a:r>
            <a:r>
              <a:rPr lang="en-GB" dirty="0" err="1"/>
              <a:t>firmami</a:t>
            </a:r>
            <a:r>
              <a:rPr lang="en-GB" dirty="0"/>
              <a:t>. Je </a:t>
            </a:r>
            <a:r>
              <a:rPr lang="en-GB" dirty="0" err="1"/>
              <a:t>skutečností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zejména</a:t>
            </a:r>
            <a:r>
              <a:rPr lang="en-GB" dirty="0"/>
              <a:t> </a:t>
            </a:r>
            <a:r>
              <a:rPr lang="en-GB" dirty="0" err="1"/>
              <a:t>větší</a:t>
            </a:r>
            <a:r>
              <a:rPr lang="en-GB" dirty="0"/>
              <a:t> </a:t>
            </a:r>
            <a:r>
              <a:rPr lang="en-GB" dirty="0" err="1"/>
              <a:t>firmy</a:t>
            </a:r>
            <a:r>
              <a:rPr lang="en-GB" dirty="0"/>
              <a:t> </a:t>
            </a:r>
            <a:r>
              <a:rPr lang="en-GB" dirty="0" err="1"/>
              <a:t>často</a:t>
            </a:r>
            <a:r>
              <a:rPr lang="en-GB" dirty="0"/>
              <a:t> </a:t>
            </a:r>
            <a:r>
              <a:rPr lang="en-GB" dirty="0" err="1"/>
              <a:t>financují</a:t>
            </a:r>
            <a:r>
              <a:rPr lang="en-GB" dirty="0"/>
              <a:t> </a:t>
            </a:r>
            <a:r>
              <a:rPr lang="en-GB" dirty="0" err="1"/>
              <a:t>své</a:t>
            </a:r>
            <a:r>
              <a:rPr lang="en-GB" dirty="0"/>
              <a:t> </a:t>
            </a:r>
            <a:r>
              <a:rPr lang="en-GB" dirty="0" err="1"/>
              <a:t>investice</a:t>
            </a:r>
            <a:r>
              <a:rPr lang="en-GB" dirty="0"/>
              <a:t> z </a:t>
            </a:r>
            <a:r>
              <a:rPr lang="en-GB" dirty="0" err="1"/>
              <a:t>vlastních</a:t>
            </a:r>
            <a:r>
              <a:rPr lang="en-GB" dirty="0"/>
              <a:t> </a:t>
            </a:r>
            <a:r>
              <a:rPr lang="en-GB" dirty="0" err="1"/>
              <a:t>zdrojů</a:t>
            </a:r>
            <a:r>
              <a:rPr lang="en-GB" dirty="0"/>
              <a:t> – z </a:t>
            </a:r>
            <a:r>
              <a:rPr lang="en-GB" dirty="0" err="1"/>
              <a:t>nerozdělených</a:t>
            </a:r>
            <a:r>
              <a:rPr lang="en-GB" dirty="0"/>
              <a:t> </a:t>
            </a:r>
            <a:r>
              <a:rPr lang="en-GB" dirty="0" err="1"/>
              <a:t>zisků</a:t>
            </a:r>
            <a:r>
              <a:rPr lang="en-GB" dirty="0"/>
              <a:t>. To </a:t>
            </a:r>
            <a:r>
              <a:rPr lang="en-GB" dirty="0" err="1"/>
              <a:t>znamená</a:t>
            </a:r>
            <a:r>
              <a:rPr lang="en-GB" dirty="0"/>
              <a:t> z </a:t>
            </a:r>
            <a:r>
              <a:rPr lang="en-GB" dirty="0" err="1"/>
              <a:t>té</a:t>
            </a:r>
            <a:r>
              <a:rPr lang="en-GB" dirty="0"/>
              <a:t> </a:t>
            </a:r>
            <a:r>
              <a:rPr lang="en-GB" dirty="0" err="1"/>
              <a:t>části</a:t>
            </a:r>
            <a:r>
              <a:rPr lang="en-GB" dirty="0"/>
              <a:t> </a:t>
            </a:r>
            <a:r>
              <a:rPr lang="en-GB" dirty="0" err="1"/>
              <a:t>zisku</a:t>
            </a:r>
            <a:r>
              <a:rPr lang="en-GB" dirty="0"/>
              <a:t>, </a:t>
            </a:r>
            <a:r>
              <a:rPr lang="en-GB" dirty="0" err="1"/>
              <a:t>která</a:t>
            </a:r>
            <a:r>
              <a:rPr lang="en-GB" dirty="0"/>
              <a:t> </a:t>
            </a:r>
            <a:r>
              <a:rPr lang="en-GB" dirty="0" err="1"/>
              <a:t>nebyla</a:t>
            </a:r>
            <a:r>
              <a:rPr lang="en-GB" dirty="0"/>
              <a:t> </a:t>
            </a:r>
            <a:r>
              <a:rPr lang="en-GB" dirty="0" err="1"/>
              <a:t>rozdělena</a:t>
            </a:r>
            <a:r>
              <a:rPr lang="en-GB" dirty="0"/>
              <a:t> v </a:t>
            </a:r>
            <a:r>
              <a:rPr lang="en-GB" dirty="0" err="1"/>
              <a:t>podobě</a:t>
            </a:r>
            <a:r>
              <a:rPr lang="en-GB" dirty="0"/>
              <a:t> dividend </a:t>
            </a:r>
            <a:r>
              <a:rPr lang="en-GB" dirty="0" err="1"/>
              <a:t>či</a:t>
            </a:r>
            <a:r>
              <a:rPr lang="en-GB" dirty="0"/>
              <a:t> </a:t>
            </a:r>
            <a:r>
              <a:rPr lang="en-GB" dirty="0" err="1"/>
              <a:t>jiných</a:t>
            </a:r>
            <a:r>
              <a:rPr lang="en-GB" dirty="0"/>
              <a:t> </a:t>
            </a:r>
            <a:r>
              <a:rPr lang="en-GB" dirty="0" err="1"/>
              <a:t>důchodů</a:t>
            </a:r>
            <a:r>
              <a:rPr lang="en-GB" dirty="0"/>
              <a:t>, </a:t>
            </a:r>
            <a:r>
              <a:rPr lang="en-GB" dirty="0" err="1"/>
              <a:t>nýbrž</a:t>
            </a:r>
            <a:r>
              <a:rPr lang="en-GB" dirty="0"/>
              <a:t> </a:t>
            </a:r>
            <a:r>
              <a:rPr lang="en-GB" dirty="0" err="1"/>
              <a:t>převedena</a:t>
            </a:r>
            <a:r>
              <a:rPr lang="en-GB" dirty="0"/>
              <a:t> do </a:t>
            </a:r>
            <a:r>
              <a:rPr lang="en-GB" dirty="0" err="1"/>
              <a:t>rezervních</a:t>
            </a:r>
            <a:r>
              <a:rPr lang="en-GB" dirty="0"/>
              <a:t> </a:t>
            </a:r>
            <a:r>
              <a:rPr lang="en-GB" dirty="0" err="1"/>
              <a:t>fondů</a:t>
            </a:r>
            <a:r>
              <a:rPr lang="en-GB" dirty="0"/>
              <a:t> a </a:t>
            </a:r>
            <a:r>
              <a:rPr lang="en-GB" dirty="0" err="1"/>
              <a:t>později</a:t>
            </a:r>
            <a:r>
              <a:rPr lang="en-GB" dirty="0"/>
              <a:t> </a:t>
            </a:r>
            <a:r>
              <a:rPr lang="en-GB" dirty="0" err="1"/>
              <a:t>použita</a:t>
            </a:r>
            <a:r>
              <a:rPr lang="en-GB" dirty="0"/>
              <a:t> k </a:t>
            </a:r>
            <a:r>
              <a:rPr lang="en-GB" dirty="0" err="1"/>
              <a:t>expanzi</a:t>
            </a:r>
            <a:r>
              <a:rPr lang="en-GB" dirty="0"/>
              <a:t> </a:t>
            </a:r>
            <a:r>
              <a:rPr lang="en-GB" dirty="0" err="1"/>
              <a:t>firmy</a:t>
            </a:r>
            <a:r>
              <a:rPr lang="en-GB" dirty="0"/>
              <a:t>. </a:t>
            </a:r>
            <a:r>
              <a:rPr lang="en-GB" dirty="0" err="1"/>
              <a:t>Část</a:t>
            </a:r>
            <a:r>
              <a:rPr lang="en-GB" dirty="0"/>
              <a:t> </a:t>
            </a:r>
            <a:r>
              <a:rPr lang="en-GB" dirty="0" err="1"/>
              <a:t>ekonomiky</a:t>
            </a:r>
            <a:r>
              <a:rPr lang="en-GB" dirty="0"/>
              <a:t> se </a:t>
            </a:r>
            <a:r>
              <a:rPr lang="en-GB" dirty="0" err="1"/>
              <a:t>tak</a:t>
            </a:r>
            <a:r>
              <a:rPr lang="en-GB" dirty="0"/>
              <a:t> </a:t>
            </a:r>
            <a:r>
              <a:rPr lang="en-GB" dirty="0" err="1"/>
              <a:t>vymyká</a:t>
            </a:r>
            <a:r>
              <a:rPr lang="en-GB" dirty="0"/>
              <a:t> </a:t>
            </a:r>
            <a:r>
              <a:rPr lang="en-GB" dirty="0" err="1"/>
              <a:t>bezprostřednímu</a:t>
            </a:r>
            <a:r>
              <a:rPr lang="en-GB" dirty="0"/>
              <a:t> </a:t>
            </a:r>
            <a:r>
              <a:rPr lang="en-GB" dirty="0" err="1"/>
              <a:t>vlivu</a:t>
            </a:r>
            <a:r>
              <a:rPr lang="en-GB" dirty="0"/>
              <a:t> </a:t>
            </a:r>
            <a:r>
              <a:rPr lang="en-GB" dirty="0" err="1"/>
              <a:t>monetární</a:t>
            </a:r>
            <a:r>
              <a:rPr lang="en-GB" dirty="0"/>
              <a:t> </a:t>
            </a:r>
            <a:r>
              <a:rPr lang="en-GB" dirty="0" err="1"/>
              <a:t>politiky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70</a:t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466117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Sektor</a:t>
            </a:r>
            <a:r>
              <a:rPr lang="en-GB" dirty="0"/>
              <a:t> </a:t>
            </a:r>
            <a:r>
              <a:rPr lang="en-GB" dirty="0" err="1"/>
              <a:t>finančních</a:t>
            </a:r>
            <a:r>
              <a:rPr lang="en-GB" dirty="0"/>
              <a:t> </a:t>
            </a:r>
            <a:r>
              <a:rPr lang="en-GB" dirty="0" err="1"/>
              <a:t>služeb</a:t>
            </a:r>
            <a:r>
              <a:rPr lang="en-GB" dirty="0"/>
              <a:t>, </a:t>
            </a:r>
            <a:r>
              <a:rPr lang="en-GB" dirty="0" err="1"/>
              <a:t>který</a:t>
            </a:r>
            <a:r>
              <a:rPr lang="en-GB" dirty="0"/>
              <a:t> </a:t>
            </a:r>
            <a:r>
              <a:rPr lang="en-GB" dirty="0" err="1"/>
              <a:t>má</a:t>
            </a:r>
            <a:r>
              <a:rPr lang="en-GB" dirty="0"/>
              <a:t> </a:t>
            </a:r>
            <a:r>
              <a:rPr lang="en-GB" dirty="0" err="1"/>
              <a:t>sloužit</a:t>
            </a:r>
            <a:r>
              <a:rPr lang="en-GB" dirty="0"/>
              <a:t> </a:t>
            </a:r>
            <a:r>
              <a:rPr lang="en-GB" dirty="0" err="1"/>
              <a:t>skutečným</a:t>
            </a:r>
            <a:r>
              <a:rPr lang="en-GB" dirty="0"/>
              <a:t> </a:t>
            </a:r>
            <a:r>
              <a:rPr lang="en-GB" dirty="0" err="1"/>
              <a:t>potřebám</a:t>
            </a:r>
            <a:r>
              <a:rPr lang="en-GB" dirty="0"/>
              <a:t> </a:t>
            </a:r>
            <a:r>
              <a:rPr lang="en-GB" dirty="0" err="1"/>
              <a:t>výroby</a:t>
            </a:r>
            <a:r>
              <a:rPr lang="en-GB" dirty="0"/>
              <a:t> a </a:t>
            </a:r>
            <a:r>
              <a:rPr lang="en-GB" dirty="0" err="1"/>
              <a:t>směny</a:t>
            </a:r>
            <a:r>
              <a:rPr lang="en-GB" dirty="0"/>
              <a:t>, se od </a:t>
            </a:r>
            <a:r>
              <a:rPr lang="en-GB" dirty="0" err="1"/>
              <a:t>reálné</a:t>
            </a:r>
            <a:r>
              <a:rPr lang="en-GB" dirty="0"/>
              <a:t> </a:t>
            </a:r>
            <a:r>
              <a:rPr lang="en-GB" dirty="0" err="1"/>
              <a:t>ekonomiky</a:t>
            </a:r>
            <a:r>
              <a:rPr lang="en-GB" dirty="0"/>
              <a:t> </a:t>
            </a:r>
            <a:r>
              <a:rPr lang="en-GB" dirty="0" err="1"/>
              <a:t>odtrhl</a:t>
            </a:r>
            <a:r>
              <a:rPr lang="en-GB" dirty="0"/>
              <a:t> a </a:t>
            </a:r>
            <a:r>
              <a:rPr lang="en-GB" dirty="0" err="1"/>
              <a:t>dlouhodobě</a:t>
            </a:r>
            <a:r>
              <a:rPr lang="en-GB" dirty="0"/>
              <a:t> </a:t>
            </a:r>
            <a:r>
              <a:rPr lang="en-GB" dirty="0" err="1"/>
              <a:t>roste</a:t>
            </a:r>
            <a:r>
              <a:rPr lang="en-GB" dirty="0"/>
              <a:t> </a:t>
            </a:r>
            <a:r>
              <a:rPr lang="en-GB" dirty="0" err="1"/>
              <a:t>rychleji</a:t>
            </a:r>
            <a:r>
              <a:rPr lang="en-GB" dirty="0"/>
              <a:t> </a:t>
            </a:r>
            <a:r>
              <a:rPr lang="en-GB" dirty="0" err="1"/>
              <a:t>než</a:t>
            </a:r>
            <a:r>
              <a:rPr lang="en-GB" dirty="0"/>
              <a:t> </a:t>
            </a:r>
            <a:r>
              <a:rPr lang="en-GB" dirty="0" err="1"/>
              <a:t>produkce</a:t>
            </a:r>
            <a:r>
              <a:rPr lang="en-GB" dirty="0"/>
              <a:t> a </a:t>
            </a:r>
            <a:r>
              <a:rPr lang="en-GB" dirty="0" err="1"/>
              <a:t>poskytování</a:t>
            </a:r>
            <a:r>
              <a:rPr lang="en-GB" dirty="0"/>
              <a:t> </a:t>
            </a:r>
            <a:r>
              <a:rPr lang="en-GB" dirty="0" err="1"/>
              <a:t>běžných</a:t>
            </a:r>
            <a:r>
              <a:rPr lang="en-GB" dirty="0"/>
              <a:t> </a:t>
            </a:r>
            <a:r>
              <a:rPr lang="en-GB" dirty="0" err="1"/>
              <a:t>služeb</a:t>
            </a:r>
            <a:r>
              <a:rPr lang="en-GB" dirty="0"/>
              <a:t>. </a:t>
            </a:r>
            <a:r>
              <a:rPr lang="en-GB" dirty="0" err="1"/>
              <a:t>Jeho</a:t>
            </a:r>
            <a:r>
              <a:rPr lang="en-GB" dirty="0"/>
              <a:t> </a:t>
            </a:r>
            <a:r>
              <a:rPr lang="en-GB" dirty="0" err="1"/>
              <a:t>základní</a:t>
            </a:r>
            <a:r>
              <a:rPr lang="en-GB" dirty="0"/>
              <a:t> </a:t>
            </a:r>
            <a:r>
              <a:rPr lang="en-GB" dirty="0" err="1"/>
              <a:t>funkcí</a:t>
            </a:r>
            <a:r>
              <a:rPr lang="en-GB" dirty="0"/>
              <a:t> je </a:t>
            </a:r>
            <a:r>
              <a:rPr lang="en-GB" dirty="0" err="1"/>
              <a:t>přitom</a:t>
            </a:r>
            <a:r>
              <a:rPr lang="en-GB" dirty="0"/>
              <a:t> </a:t>
            </a:r>
            <a:r>
              <a:rPr lang="en-GB" dirty="0" err="1"/>
              <a:t>propojování</a:t>
            </a:r>
            <a:r>
              <a:rPr lang="en-GB" dirty="0"/>
              <a:t> </a:t>
            </a:r>
            <a:r>
              <a:rPr lang="en-GB" dirty="0" err="1"/>
              <a:t>subjektů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chtějí</a:t>
            </a:r>
            <a:r>
              <a:rPr lang="en-GB" dirty="0"/>
              <a:t> </a:t>
            </a:r>
            <a:r>
              <a:rPr lang="en-GB" dirty="0" err="1"/>
              <a:t>zúročit</a:t>
            </a:r>
            <a:r>
              <a:rPr lang="en-GB" dirty="0"/>
              <a:t> </a:t>
            </a:r>
            <a:r>
              <a:rPr lang="en-GB" dirty="0" err="1"/>
              <a:t>své</a:t>
            </a:r>
            <a:r>
              <a:rPr lang="en-GB" dirty="0"/>
              <a:t> </a:t>
            </a:r>
            <a:r>
              <a:rPr lang="en-GB" dirty="0" err="1"/>
              <a:t>jinak</a:t>
            </a:r>
            <a:r>
              <a:rPr lang="en-GB" dirty="0"/>
              <a:t> </a:t>
            </a:r>
            <a:r>
              <a:rPr lang="en-GB" dirty="0" err="1"/>
              <a:t>ladem</a:t>
            </a:r>
            <a:r>
              <a:rPr lang="en-GB" dirty="0"/>
              <a:t> </a:t>
            </a:r>
            <a:r>
              <a:rPr lang="en-GB" dirty="0" err="1"/>
              <a:t>ležící</a:t>
            </a:r>
            <a:r>
              <a:rPr lang="en-GB" dirty="0"/>
              <a:t> </a:t>
            </a:r>
            <a:r>
              <a:rPr lang="en-GB" dirty="0" err="1"/>
              <a:t>peníze</a:t>
            </a:r>
            <a:r>
              <a:rPr lang="en-GB" dirty="0"/>
              <a:t>, se </a:t>
            </a:r>
            <a:r>
              <a:rPr lang="en-GB" dirty="0" err="1"/>
              <a:t>subjekty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mají</a:t>
            </a:r>
            <a:r>
              <a:rPr lang="en-GB" dirty="0"/>
              <a:t> </a:t>
            </a:r>
            <a:r>
              <a:rPr lang="en-GB" dirty="0" err="1"/>
              <a:t>zájem</a:t>
            </a:r>
            <a:r>
              <a:rPr lang="en-GB" dirty="0"/>
              <a:t> </a:t>
            </a:r>
            <a:r>
              <a:rPr lang="en-GB" dirty="0" err="1"/>
              <a:t>reálně</a:t>
            </a:r>
            <a:r>
              <a:rPr lang="en-GB" dirty="0"/>
              <a:t> </a:t>
            </a:r>
            <a:r>
              <a:rPr lang="en-GB" dirty="0" err="1"/>
              <a:t>podnikat</a:t>
            </a:r>
            <a:r>
              <a:rPr lang="en-GB" dirty="0"/>
              <a:t>, </a:t>
            </a:r>
            <a:r>
              <a:rPr lang="en-GB" dirty="0" err="1"/>
              <a:t>investovat</a:t>
            </a:r>
            <a:r>
              <a:rPr lang="en-GB" dirty="0"/>
              <a:t>. </a:t>
            </a:r>
            <a:r>
              <a:rPr lang="en-GB" dirty="0" err="1"/>
              <a:t>Takže</a:t>
            </a:r>
            <a:r>
              <a:rPr lang="en-GB" dirty="0"/>
              <a:t> by se dalo </a:t>
            </a:r>
            <a:r>
              <a:rPr lang="en-GB" dirty="0" err="1"/>
              <a:t>očekávat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finanční</a:t>
            </a:r>
            <a:r>
              <a:rPr lang="en-GB" dirty="0"/>
              <a:t> </a:t>
            </a:r>
            <a:r>
              <a:rPr lang="en-GB" dirty="0" err="1"/>
              <a:t>ekonomika</a:t>
            </a:r>
            <a:r>
              <a:rPr lang="en-GB" dirty="0"/>
              <a:t> </a:t>
            </a:r>
            <a:r>
              <a:rPr lang="en-GB" dirty="0" err="1"/>
              <a:t>bude</a:t>
            </a:r>
            <a:r>
              <a:rPr lang="en-GB" dirty="0"/>
              <a:t> </a:t>
            </a:r>
            <a:r>
              <a:rPr lang="en-GB" dirty="0" err="1"/>
              <a:t>víceméně</a:t>
            </a:r>
            <a:r>
              <a:rPr lang="en-GB" dirty="0"/>
              <a:t> „</a:t>
            </a:r>
            <a:r>
              <a:rPr lang="en-GB" dirty="0" err="1"/>
              <a:t>kopírovat</a:t>
            </a:r>
            <a:r>
              <a:rPr lang="en-GB" dirty="0"/>
              <a:t>“ </a:t>
            </a:r>
            <a:r>
              <a:rPr lang="en-GB" dirty="0" err="1"/>
              <a:t>vývoj</a:t>
            </a:r>
            <a:r>
              <a:rPr lang="en-GB" dirty="0"/>
              <a:t> </a:t>
            </a:r>
            <a:r>
              <a:rPr lang="en-GB" dirty="0" err="1"/>
              <a:t>ekonomiky</a:t>
            </a:r>
            <a:r>
              <a:rPr lang="en-GB" dirty="0"/>
              <a:t> </a:t>
            </a:r>
            <a:r>
              <a:rPr lang="en-GB" dirty="0" err="1"/>
              <a:t>reálné</a:t>
            </a:r>
            <a:r>
              <a:rPr lang="en-GB" dirty="0"/>
              <a:t>. </a:t>
            </a:r>
            <a:r>
              <a:rPr lang="en-GB" dirty="0" err="1"/>
              <a:t>Situace</a:t>
            </a:r>
            <a:r>
              <a:rPr lang="en-GB" dirty="0"/>
              <a:t> je </a:t>
            </a:r>
            <a:r>
              <a:rPr lang="en-GB" dirty="0" err="1"/>
              <a:t>však</a:t>
            </a:r>
            <a:r>
              <a:rPr lang="en-GB" dirty="0"/>
              <a:t> </a:t>
            </a:r>
            <a:r>
              <a:rPr lang="en-GB" dirty="0" err="1"/>
              <a:t>jiná</a:t>
            </a:r>
            <a:r>
              <a:rPr lang="en-GB" dirty="0"/>
              <a:t> a </a:t>
            </a:r>
            <a:r>
              <a:rPr lang="en-GB" dirty="0" err="1"/>
              <a:t>objem</a:t>
            </a:r>
            <a:r>
              <a:rPr lang="en-GB" dirty="0"/>
              <a:t> </a:t>
            </a:r>
            <a:r>
              <a:rPr lang="en-GB" dirty="0" err="1"/>
              <a:t>finančních</a:t>
            </a:r>
            <a:r>
              <a:rPr lang="en-GB" dirty="0"/>
              <a:t> </a:t>
            </a:r>
            <a:r>
              <a:rPr lang="en-GB" dirty="0" err="1"/>
              <a:t>aktiv</a:t>
            </a:r>
            <a:r>
              <a:rPr lang="en-GB" dirty="0"/>
              <a:t> </a:t>
            </a:r>
            <a:r>
              <a:rPr lang="en-GB" dirty="0" err="1"/>
              <a:t>roste</a:t>
            </a:r>
            <a:r>
              <a:rPr lang="en-GB" dirty="0"/>
              <a:t> </a:t>
            </a:r>
            <a:r>
              <a:rPr lang="en-GB" dirty="0" err="1"/>
              <a:t>mnohem</a:t>
            </a:r>
            <a:r>
              <a:rPr lang="en-GB" dirty="0"/>
              <a:t> </a:t>
            </a:r>
            <a:r>
              <a:rPr lang="en-GB" dirty="0" err="1"/>
              <a:t>rychleji</a:t>
            </a:r>
            <a:r>
              <a:rPr lang="en-GB" dirty="0"/>
              <a:t> </a:t>
            </a:r>
            <a:r>
              <a:rPr lang="en-GB" dirty="0" err="1"/>
              <a:t>než</a:t>
            </a:r>
            <a:r>
              <a:rPr lang="en-GB" dirty="0"/>
              <a:t> </a:t>
            </a:r>
            <a:r>
              <a:rPr lang="en-GB" dirty="0" err="1"/>
              <a:t>reálný</a:t>
            </a:r>
            <a:r>
              <a:rPr lang="en-GB" dirty="0"/>
              <a:t> </a:t>
            </a:r>
            <a:r>
              <a:rPr lang="en-GB" dirty="0" err="1"/>
              <a:t>světový</a:t>
            </a:r>
            <a:r>
              <a:rPr lang="en-GB" dirty="0"/>
              <a:t> HDP. </a:t>
            </a:r>
            <a:r>
              <a:rPr lang="en-GB" dirty="0" err="1"/>
              <a:t>Tento</a:t>
            </a:r>
            <a:r>
              <a:rPr lang="en-GB" dirty="0"/>
              <a:t> </a:t>
            </a:r>
            <a:r>
              <a:rPr lang="en-GB" dirty="0" err="1"/>
              <a:t>proces</a:t>
            </a:r>
            <a:r>
              <a:rPr lang="en-GB" dirty="0"/>
              <a:t> je </a:t>
            </a:r>
            <a:r>
              <a:rPr lang="en-GB" dirty="0" err="1"/>
              <a:t>stále</a:t>
            </a:r>
            <a:r>
              <a:rPr lang="en-GB" dirty="0"/>
              <a:t> </a:t>
            </a:r>
            <a:r>
              <a:rPr lang="en-GB" dirty="0" err="1"/>
              <a:t>častěji</a:t>
            </a:r>
            <a:r>
              <a:rPr lang="en-GB" dirty="0"/>
              <a:t> </a:t>
            </a:r>
            <a:r>
              <a:rPr lang="en-GB" dirty="0" err="1"/>
              <a:t>vyjadřován</a:t>
            </a:r>
            <a:r>
              <a:rPr lang="en-GB" dirty="0"/>
              <a:t> </a:t>
            </a:r>
            <a:r>
              <a:rPr lang="en-GB" dirty="0" err="1"/>
              <a:t>novým</a:t>
            </a:r>
            <a:r>
              <a:rPr lang="en-GB" dirty="0"/>
              <a:t> </a:t>
            </a:r>
            <a:r>
              <a:rPr lang="en-GB" dirty="0" err="1"/>
              <a:t>termínem</a:t>
            </a:r>
            <a:r>
              <a:rPr lang="en-GB" dirty="0"/>
              <a:t> „</a:t>
            </a:r>
            <a:r>
              <a:rPr lang="en-GB" dirty="0" err="1"/>
              <a:t>financializace</a:t>
            </a:r>
            <a:r>
              <a:rPr lang="en-GB" dirty="0"/>
              <a:t> ekonomiky“.113 </a:t>
            </a:r>
            <a:r>
              <a:rPr lang="en-GB" dirty="0" err="1"/>
              <a:t>Většina</a:t>
            </a:r>
            <a:r>
              <a:rPr lang="en-GB" dirty="0"/>
              <a:t> </a:t>
            </a:r>
            <a:r>
              <a:rPr lang="en-GB" dirty="0" err="1"/>
              <a:t>světových</a:t>
            </a:r>
            <a:r>
              <a:rPr lang="en-GB" dirty="0"/>
              <a:t> </a:t>
            </a:r>
            <a:r>
              <a:rPr lang="en-GB" dirty="0" err="1"/>
              <a:t>finančních</a:t>
            </a:r>
            <a:r>
              <a:rPr lang="en-GB" dirty="0"/>
              <a:t> </a:t>
            </a:r>
            <a:r>
              <a:rPr lang="en-GB" dirty="0" err="1"/>
              <a:t>aktiv</a:t>
            </a:r>
            <a:r>
              <a:rPr lang="en-GB" dirty="0"/>
              <a:t> </a:t>
            </a:r>
            <a:r>
              <a:rPr lang="en-GB" dirty="0" err="1"/>
              <a:t>neslouží</a:t>
            </a:r>
            <a:r>
              <a:rPr lang="en-GB" dirty="0"/>
              <a:t> k </a:t>
            </a:r>
            <a:r>
              <a:rPr lang="en-GB" dirty="0" err="1"/>
              <a:t>obsluze</a:t>
            </a:r>
            <a:r>
              <a:rPr lang="en-GB" dirty="0"/>
              <a:t> </a:t>
            </a:r>
            <a:r>
              <a:rPr lang="en-GB" dirty="0" err="1"/>
              <a:t>reálné</a:t>
            </a:r>
            <a:r>
              <a:rPr lang="en-GB" dirty="0"/>
              <a:t> </a:t>
            </a:r>
            <a:r>
              <a:rPr lang="en-GB" dirty="0" err="1"/>
              <a:t>ekonomiky</a:t>
            </a:r>
            <a:r>
              <a:rPr lang="en-GB" dirty="0"/>
              <a:t>, ale </a:t>
            </a:r>
            <a:r>
              <a:rPr lang="en-GB" dirty="0" err="1"/>
              <a:t>ke</a:t>
            </a:r>
            <a:r>
              <a:rPr lang="en-GB" dirty="0"/>
              <a:t> </a:t>
            </a:r>
            <a:r>
              <a:rPr lang="en-GB" dirty="0" err="1"/>
              <a:t>spekulačním</a:t>
            </a:r>
            <a:r>
              <a:rPr lang="en-GB" dirty="0"/>
              <a:t> </a:t>
            </a:r>
            <a:r>
              <a:rPr lang="en-GB" dirty="0" err="1"/>
              <a:t>operacím</a:t>
            </a:r>
            <a:r>
              <a:rPr lang="en-GB" dirty="0"/>
              <a:t>. K </a:t>
            </a:r>
            <a:r>
              <a:rPr lang="en-GB" dirty="0" err="1"/>
              <a:t>vytváření</a:t>
            </a:r>
            <a:r>
              <a:rPr lang="en-GB" dirty="0"/>
              <a:t> </a:t>
            </a:r>
            <a:r>
              <a:rPr lang="en-GB" dirty="0" err="1"/>
              <a:t>nekrytých</a:t>
            </a:r>
            <a:r>
              <a:rPr lang="en-GB" dirty="0"/>
              <a:t> </a:t>
            </a:r>
            <a:r>
              <a:rPr lang="en-GB" dirty="0" err="1"/>
              <a:t>virtuálních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, </a:t>
            </a:r>
            <a:r>
              <a:rPr lang="en-GB" dirty="0" err="1"/>
              <a:t>jež</a:t>
            </a:r>
            <a:r>
              <a:rPr lang="en-GB" dirty="0"/>
              <a:t> </a:t>
            </a:r>
            <a:r>
              <a:rPr lang="en-GB" dirty="0" err="1"/>
              <a:t>mají</a:t>
            </a:r>
            <a:r>
              <a:rPr lang="en-GB" dirty="0"/>
              <a:t> </a:t>
            </a:r>
            <a:r>
              <a:rPr lang="en-GB" dirty="0" err="1"/>
              <a:t>vysoký</a:t>
            </a:r>
            <a:r>
              <a:rPr lang="en-GB" dirty="0"/>
              <a:t> </a:t>
            </a:r>
            <a:r>
              <a:rPr lang="en-GB" dirty="0" err="1"/>
              <a:t>inflační</a:t>
            </a:r>
            <a:r>
              <a:rPr lang="en-GB" dirty="0"/>
              <a:t> </a:t>
            </a:r>
            <a:r>
              <a:rPr lang="en-GB" dirty="0" err="1"/>
              <a:t>potenciál</a:t>
            </a:r>
            <a:r>
              <a:rPr lang="en-GB" dirty="0"/>
              <a:t>, </a:t>
            </a:r>
            <a:r>
              <a:rPr lang="en-GB" dirty="0" err="1"/>
              <a:t>napomáhá</a:t>
            </a:r>
            <a:r>
              <a:rPr lang="en-GB" dirty="0"/>
              <a:t> z </a:t>
            </a:r>
            <a:r>
              <a:rPr lang="en-GB" dirty="0" err="1"/>
              <a:t>technologického</a:t>
            </a:r>
            <a:r>
              <a:rPr lang="en-GB" dirty="0"/>
              <a:t> </a:t>
            </a:r>
            <a:r>
              <a:rPr lang="en-GB" dirty="0" err="1"/>
              <a:t>hlediska</a:t>
            </a:r>
            <a:r>
              <a:rPr lang="en-GB" dirty="0"/>
              <a:t> </a:t>
            </a:r>
            <a:r>
              <a:rPr lang="en-GB" dirty="0" err="1"/>
              <a:t>elektronizace</a:t>
            </a:r>
            <a:r>
              <a:rPr lang="en-GB" dirty="0"/>
              <a:t> </a:t>
            </a:r>
            <a:r>
              <a:rPr lang="en-GB" dirty="0" err="1"/>
              <a:t>bankovnictví</a:t>
            </a:r>
            <a:r>
              <a:rPr lang="en-GB" dirty="0"/>
              <a:t> </a:t>
            </a:r>
            <a:r>
              <a:rPr lang="en-GB" dirty="0" err="1"/>
              <a:t>tím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usnadňuje</a:t>
            </a:r>
            <a:r>
              <a:rPr lang="en-GB" dirty="0"/>
              <a:t> a </a:t>
            </a:r>
            <a:r>
              <a:rPr lang="en-GB" dirty="0" err="1"/>
              <a:t>zrychluje</a:t>
            </a:r>
            <a:r>
              <a:rPr lang="en-GB" dirty="0"/>
              <a:t> </a:t>
            </a:r>
            <a:r>
              <a:rPr lang="en-GB" dirty="0" err="1"/>
              <a:t>finanční</a:t>
            </a:r>
            <a:r>
              <a:rPr lang="en-GB" dirty="0"/>
              <a:t> </a:t>
            </a:r>
            <a:r>
              <a:rPr lang="en-GB" dirty="0" err="1"/>
              <a:t>převody</a:t>
            </a:r>
            <a:r>
              <a:rPr lang="en-GB" dirty="0"/>
              <a:t> a </a:t>
            </a:r>
            <a:r>
              <a:rPr lang="en-GB" dirty="0" err="1"/>
              <a:t>obtížně</a:t>
            </a:r>
            <a:r>
              <a:rPr lang="en-GB" dirty="0"/>
              <a:t> </a:t>
            </a:r>
            <a:r>
              <a:rPr lang="en-GB" dirty="0" err="1"/>
              <a:t>předvídatelné</a:t>
            </a:r>
            <a:r>
              <a:rPr lang="en-GB" dirty="0"/>
              <a:t> </a:t>
            </a:r>
            <a:r>
              <a:rPr lang="en-GB" dirty="0" err="1"/>
              <a:t>procesy</a:t>
            </a:r>
            <a:r>
              <a:rPr lang="en-GB" dirty="0"/>
              <a:t>, </a:t>
            </a:r>
            <a:r>
              <a:rPr lang="en-GB" dirty="0" err="1"/>
              <a:t>včetně</a:t>
            </a:r>
            <a:r>
              <a:rPr lang="en-GB" dirty="0"/>
              <a:t> </a:t>
            </a:r>
            <a:r>
              <a:rPr lang="en-GB" dirty="0" err="1"/>
              <a:t>vzniku</a:t>
            </a:r>
            <a:r>
              <a:rPr lang="en-GB" dirty="0"/>
              <a:t> </a:t>
            </a:r>
            <a:r>
              <a:rPr lang="en-GB" dirty="0" err="1"/>
              <a:t>spekulativních</a:t>
            </a:r>
            <a:r>
              <a:rPr lang="en-GB" dirty="0"/>
              <a:t> </a:t>
            </a:r>
            <a:r>
              <a:rPr lang="en-GB" dirty="0" err="1"/>
              <a:t>bublin</a:t>
            </a:r>
            <a:r>
              <a:rPr lang="en-GB" dirty="0"/>
              <a:t>. Z </a:t>
            </a:r>
            <a:r>
              <a:rPr lang="en-GB" dirty="0" err="1"/>
              <a:t>financí</a:t>
            </a:r>
            <a:r>
              <a:rPr lang="en-GB" dirty="0"/>
              <a:t> se </a:t>
            </a:r>
            <a:r>
              <a:rPr lang="en-GB" dirty="0" err="1"/>
              <a:t>stal</a:t>
            </a:r>
            <a:r>
              <a:rPr lang="en-GB" dirty="0"/>
              <a:t> „</a:t>
            </a:r>
            <a:r>
              <a:rPr lang="en-GB" dirty="0" err="1"/>
              <a:t>závoj</a:t>
            </a:r>
            <a:r>
              <a:rPr lang="en-GB" dirty="0"/>
              <a:t>, </a:t>
            </a:r>
            <a:r>
              <a:rPr lang="en-GB" dirty="0" err="1"/>
              <a:t>který</a:t>
            </a:r>
            <a:r>
              <a:rPr lang="en-GB" dirty="0"/>
              <a:t> </a:t>
            </a:r>
            <a:r>
              <a:rPr lang="en-GB" dirty="0" err="1"/>
              <a:t>zakrývá</a:t>
            </a:r>
            <a:r>
              <a:rPr lang="en-GB" dirty="0"/>
              <a:t> to, co se </a:t>
            </a:r>
            <a:r>
              <a:rPr lang="en-GB" dirty="0" err="1"/>
              <a:t>skutečně</a:t>
            </a:r>
            <a:r>
              <a:rPr lang="en-GB" dirty="0"/>
              <a:t> </a:t>
            </a:r>
            <a:r>
              <a:rPr lang="en-GB" dirty="0" err="1"/>
              <a:t>děje</a:t>
            </a:r>
            <a:r>
              <a:rPr lang="en-GB" dirty="0"/>
              <a:t>“.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74</a:t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207437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75</a:t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170182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76</a:t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86750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579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7008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7551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8215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1BF97-E0B6-4A93-97A9-AEF195327F6F}" type="slidenum">
              <a:rPr lang="cs-CZ" altLang="cs-CZ"/>
              <a:t>‹#›</a:t>
            </a:fld>
            <a:endParaRPr lang="cs-CZ" alt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 panose="020F0502020204030204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78A386-B0CC-4F75-AE6F-C648DA4B64B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‹#›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76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5"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25" y="2122714"/>
            <a:ext cx="8704800" cy="3482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 panose="020F0502020204030204"/>
              <a:buNone/>
            </a:pPr>
            <a:r>
              <a:rPr lang="cs-CZ" b="1" dirty="0">
                <a:solidFill>
                  <a:srgbClr val="D10202"/>
                </a:solidFill>
              </a:rPr>
              <a:t>Makroekonomie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 Rovnováha peněžního trhu a monetární politika státu</a:t>
            </a:r>
            <a:br>
              <a:rPr lang="cs-CZ" b="1" i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XMAK</a:t>
            </a:r>
            <a:endParaRPr b="1" dirty="0"/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20. 03. 2023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 panose="020F0502020204030204"/>
              <a:buNone/>
            </a:pPr>
            <a:endParaRPr sz="1600" b="0" u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" name="Google Shape;90;p13">
            <a:extLst>
              <a:ext uri="{FF2B5EF4-FFF2-40B4-BE49-F238E27FC236}">
                <a16:creationId xmlns:a16="http://schemas.microsoft.com/office/drawing/2014/main" id="{6B7613AC-4CA4-4913-A1E0-7B8D7A4CA0E4}"/>
              </a:ext>
            </a:extLst>
          </p:cNvPr>
          <p:cNvSpPr txBox="1"/>
          <p:nvPr/>
        </p:nvSpPr>
        <p:spPr>
          <a:xfrm>
            <a:off x="464234" y="5835756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Autor: doc. Ing. Magdaléna Drastichová, Ph.D.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 panose="020F0502020204030204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64252"/>
            <a:ext cx="8229600" cy="954525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Poptávka po penězích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8/58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" name="Google Shape;98;p14">
            <a:extLst>
              <a:ext uri="{FF2B5EF4-FFF2-40B4-BE49-F238E27FC236}">
                <a16:creationId xmlns:a16="http://schemas.microsoft.com/office/drawing/2014/main" id="{AE6046C5-96B9-4730-AE03-3A29D854D5C1}"/>
              </a:ext>
            </a:extLst>
          </p:cNvPr>
          <p:cNvSpPr txBox="1">
            <a:spLocks/>
          </p:cNvSpPr>
          <p:nvPr/>
        </p:nvSpPr>
        <p:spPr>
          <a:xfrm>
            <a:off x="212651" y="1485901"/>
            <a:ext cx="8762250" cy="5131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§"/>
              <a:defRPr/>
            </a:pPr>
            <a:r>
              <a:rPr lang="cs-CZ" altLang="cs-CZ" sz="1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Jednotlivé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domácnosti, firmy – individuální MD:</a:t>
            </a: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§"/>
              <a:defRPr/>
            </a:pPr>
            <a:r>
              <a:rPr lang="cs-CZ" altLang="cs-CZ" sz="1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trhu peněz </a:t>
            </a:r>
            <a:r>
              <a:rPr lang="cs-CZ" altLang="cs-CZ" sz="1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individuálně poptávané peněžní zůstatky se stávají součástí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tržní MD = celková MD v dané ekonomice;</a:t>
            </a: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§"/>
              <a:defRPr/>
            </a:pPr>
            <a:endParaRPr lang="cs-CZ" altLang="cs-CZ" sz="1800" b="1" kern="1200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§"/>
              <a:defRPr/>
            </a:pPr>
            <a:r>
              <a:rPr lang="cs-CZ" altLang="cs-CZ" sz="1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POPTÁVANÉ MNOŽSTVÍ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vs. </a:t>
            </a:r>
            <a:r>
              <a:rPr lang="cs-CZ" altLang="cs-CZ" sz="1800" b="1" kern="1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POPTÁVKA: </a:t>
            </a: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1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tvar a pohyb po této křivce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vs. </a:t>
            </a:r>
            <a:r>
              <a:rPr lang="cs-CZ" altLang="cs-CZ" sz="1800" b="1" kern="1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Pozice křivky – její umístnění, posun křivky</a:t>
            </a: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endParaRPr lang="cs-CZ" altLang="cs-CZ" sz="1800" b="1" kern="1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lang="cs-CZ" altLang="cs-CZ" sz="1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Tvar poptávkové křivky: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faktory ovlivňující množství poptávaných peněz:</a:t>
            </a: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1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KLESAJÍCÍ: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množství poptávaných peněz roste s poklesem ceny peněz (i) a opačně: MD – </a:t>
            </a:r>
            <a:r>
              <a:rPr lang="cs-CZ" altLang="cs-CZ" sz="18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klesající funkce úrokové míry:</a:t>
            </a: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Souvisí s </a:t>
            </a:r>
            <a:r>
              <a:rPr lang="cs-CZ" altLang="cs-CZ" sz="18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náklady držby peněz: nejlikvidnější aktivum: hotovost + BÚ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nenesou úrok =&gt; </a:t>
            </a:r>
            <a:r>
              <a:rPr lang="cs-CZ" altLang="cs-CZ" sz="18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NÁKLADY OBĚTOVANÉ PŘÍLEŽITOSTI v podobě UŠLÉHO ÚROKU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výše nákladů závislá na výši úrokové míry: čím vyšší </a:t>
            </a:r>
            <a:r>
              <a:rPr lang="cs-CZ" altLang="cs-CZ" sz="20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 vyšší náklady: držba vs. méně likvidní aktiva; u </a:t>
            </a:r>
            <a:r>
              <a:rPr lang="cs-CZ" altLang="cs-CZ" sz="1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spekulační MD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vliv očekávaní změn </a:t>
            </a:r>
            <a:r>
              <a:rPr lang="cs-CZ" altLang="cs-CZ" sz="1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i: vysoká i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 malá </a:t>
            </a:r>
            <a:r>
              <a:rPr lang="cs-CZ" altLang="cs-CZ" sz="1800" b="1" kern="1200" dirty="0" err="1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MDa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očekává se pokles </a:t>
            </a:r>
            <a:r>
              <a:rPr lang="cs-CZ" altLang="cs-CZ" sz="1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(a opačně)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8763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640055" y="1716631"/>
            <a:ext cx="406200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Množství peněz, které jsou lidé ochotni držet a tudíž poptávat roste s poklesem ceny peněz, tj. s poklesem úrokové míry (posuny po křivce MD) 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-522" y="1851048"/>
            <a:ext cx="205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638800" y="5600670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</a:p>
        </p:txBody>
      </p:sp>
      <p:grpSp>
        <p:nvGrpSpPr>
          <p:cNvPr id="2" name="Group 7"/>
          <p:cNvGrpSpPr/>
          <p:nvPr/>
        </p:nvGrpSpPr>
        <p:grpSpPr bwMode="auto">
          <a:xfrm>
            <a:off x="2133600" y="2667000"/>
            <a:ext cx="3505200" cy="3109913"/>
            <a:chOff x="1344" y="1680"/>
            <a:chExt cx="2208" cy="1959"/>
          </a:xfrm>
        </p:grpSpPr>
        <p:sp>
          <p:nvSpPr>
            <p:cNvPr id="9228" name="Freeform 8"/>
            <p:cNvSpPr/>
            <p:nvPr/>
          </p:nvSpPr>
          <p:spPr bwMode="auto">
            <a:xfrm>
              <a:off x="1344" y="1680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235 w 1632"/>
                <a:gd name="T3" fmla="*/ 1041 h 1776"/>
                <a:gd name="T4" fmla="*/ 1005 w 1632"/>
                <a:gd name="T5" fmla="*/ 142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229" name="Text Box 9"/>
            <p:cNvSpPr txBox="1">
              <a:spLocks noChangeArrowheads="1"/>
            </p:cNvSpPr>
            <p:nvPr/>
          </p:nvSpPr>
          <p:spPr bwMode="auto">
            <a:xfrm>
              <a:off x="2880" y="331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</a:p>
          </p:txBody>
        </p:sp>
      </p:grpSp>
      <p:grpSp>
        <p:nvGrpSpPr>
          <p:cNvPr id="3" name="Group 11"/>
          <p:cNvGrpSpPr/>
          <p:nvPr/>
        </p:nvGrpSpPr>
        <p:grpSpPr bwMode="auto">
          <a:xfrm>
            <a:off x="1155889" y="2398169"/>
            <a:ext cx="4814887" cy="3659188"/>
            <a:chOff x="711" y="1584"/>
            <a:chExt cx="3033" cy="2305"/>
          </a:xfrm>
        </p:grpSpPr>
        <p:sp>
          <p:nvSpPr>
            <p:cNvPr id="9226" name="Line 12"/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227" name="Freeform 13"/>
            <p:cNvSpPr/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080" name="Text Box 32"/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42964"/>
          </a:xfrm>
        </p:spPr>
        <p:txBody>
          <a:bodyPr>
            <a:normAutofit/>
          </a:bodyPr>
          <a:lstStyle/>
          <a:p>
            <a:r>
              <a:rPr lang="cs-CZ" sz="4000" b="1" dirty="0"/>
              <a:t>Poptávka po penězích</a:t>
            </a:r>
          </a:p>
        </p:txBody>
      </p:sp>
      <p:sp>
        <p:nvSpPr>
          <p:cNvPr id="16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7/58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utoUpdateAnimBg="0"/>
      <p:bldP spid="2053" grpId="0" autoUpdateAnimBg="0"/>
      <p:bldP spid="2054" grpId="0" autoUpdateAnimBg="0"/>
      <p:bldP spid="208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3">
            <a:extLst>
              <a:ext uri="{FF2B5EF4-FFF2-40B4-BE49-F238E27FC236}">
                <a16:creationId xmlns:a16="http://schemas.microsoft.com/office/drawing/2014/main" id="{110F2874-C169-4CE6-99F1-BB1A71133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Poptávka po penězích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95653" y="1417637"/>
            <a:ext cx="8493370" cy="4922777"/>
          </a:xfrm>
          <a:prstGeom prst="rect">
            <a:avLst/>
          </a:prstGeom>
          <a:noFill/>
          <a:ln>
            <a:solidFill>
              <a:schemeClr val="tx2">
                <a:lumMod val="90000"/>
              </a:schemeClr>
            </a:solidFill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Vliv </a:t>
            </a:r>
            <a:r>
              <a:rPr kumimoji="0" lang="cs-CZ" altLang="cs-CZ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jiných faktorů než ceny – i, </a:t>
            </a:r>
            <a:r>
              <a:rPr kumimoji="0" lang="cs-CZ" altLang="cs-CZ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vliv na MD – pozici křivky MD: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q"/>
              <a:defRPr/>
            </a:pPr>
            <a:endParaRPr lang="cs-CZ" altLang="cs-CZ" b="1" kern="1200" dirty="0">
              <a:solidFill>
                <a:schemeClr val="tx1"/>
              </a:solidFill>
              <a:highlight>
                <a:srgbClr val="00FFFF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q"/>
              <a:defRPr/>
            </a:pPr>
            <a:endParaRPr lang="cs-CZ" altLang="cs-CZ" b="1" kern="1200" dirty="0">
              <a:solidFill>
                <a:schemeClr val="tx1"/>
              </a:solidFill>
              <a:highlight>
                <a:srgbClr val="00FFFF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q"/>
              <a:defRPr/>
            </a:pPr>
            <a:r>
              <a:rPr lang="cs-CZ" altLang="cs-CZ" b="1" kern="1200" dirty="0">
                <a:solidFill>
                  <a:schemeClr val="tx1"/>
                </a:solidFill>
                <a:highlight>
                  <a:srgbClr val="00FFFF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Reálné důchody</a:t>
            </a: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Růst reálných důchodů </a:t>
            </a:r>
            <a:r>
              <a:rPr lang="cs-CZ" altLang="cs-CZ" sz="32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subjekty mohou více nakupovat = uskutečňovat více transakcí </a:t>
            </a:r>
            <a:r>
              <a:rPr lang="cs-CZ" altLang="cs-CZ" sz="32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 potřebují více peněz: </a:t>
            </a:r>
            <a:r>
              <a:rPr lang="cs-CZ" altLang="cs-CZ" sz="32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při stejné i = poptáváno více peněz </a:t>
            </a:r>
            <a:r>
              <a:rPr lang="cs-CZ" altLang="cs-CZ" sz="32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(obr. 6.4);</a:t>
            </a:r>
          </a:p>
          <a:p>
            <a:pPr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q"/>
              <a:defRPr/>
            </a:pPr>
            <a:r>
              <a:rPr lang="cs-CZ" altLang="cs-CZ" b="1" kern="1200" dirty="0">
                <a:solidFill>
                  <a:schemeClr val="tx1"/>
                </a:solidFill>
                <a:highlight>
                  <a:srgbClr val="00FFFF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Cenová hladina</a:t>
            </a: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Růst cenové hladiny při dané úrovni reálných důchodů</a:t>
            </a:r>
            <a:r>
              <a:rPr lang="cs-CZ" altLang="cs-CZ" sz="32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=&gt; růst MD – </a:t>
            </a:r>
            <a:r>
              <a:rPr lang="cs-CZ" altLang="cs-CZ" sz="32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 stejnému objemu transakcí = více peněz</a:t>
            </a:r>
            <a:r>
              <a:rPr lang="cs-CZ" altLang="cs-CZ" sz="32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snižují se </a:t>
            </a:r>
            <a:r>
              <a:rPr lang="cs-CZ" altLang="cs-CZ" sz="32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reální peněžní zůstatky </a:t>
            </a:r>
            <a:r>
              <a:rPr lang="cs-CZ" altLang="cs-CZ" sz="32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snaha o zachovaní původní výše – zvyšujeme </a:t>
            </a:r>
            <a:r>
              <a:rPr lang="cs-CZ" altLang="cs-CZ" sz="32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nominální zůstatek </a:t>
            </a:r>
            <a:r>
              <a:rPr lang="cs-CZ" altLang="cs-CZ" sz="32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(obr. 6.5); </a:t>
            </a:r>
            <a:r>
              <a:rPr lang="cs-CZ" altLang="cs-CZ" sz="32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endParaRPr lang="cs-CZ" altLang="cs-CZ" b="1" kern="1200" dirty="0">
              <a:solidFill>
                <a:schemeClr val="tx1"/>
              </a:solidFill>
              <a:highlight>
                <a:srgbClr val="FF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6/58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85C4DB-B62C-4668-ACEE-A017DAB4D2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608"/>
          <a:stretch/>
        </p:blipFill>
        <p:spPr>
          <a:xfrm>
            <a:off x="1582615" y="1923196"/>
            <a:ext cx="4791808" cy="916720"/>
          </a:xfrm>
          <a:prstGeom prst="rect">
            <a:avLst/>
          </a:prstGeom>
          <a:solidFill>
            <a:schemeClr val="tx2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8763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1676400"/>
            <a:ext cx="205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715000" y="5621337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</a:p>
        </p:txBody>
      </p:sp>
      <p:grpSp>
        <p:nvGrpSpPr>
          <p:cNvPr id="2" name="Group 7"/>
          <p:cNvGrpSpPr/>
          <p:nvPr/>
        </p:nvGrpSpPr>
        <p:grpSpPr bwMode="auto">
          <a:xfrm>
            <a:off x="2133600" y="2667000"/>
            <a:ext cx="3505200" cy="3109913"/>
            <a:chOff x="1344" y="1680"/>
            <a:chExt cx="2208" cy="1959"/>
          </a:xfrm>
        </p:grpSpPr>
        <p:sp>
          <p:nvSpPr>
            <p:cNvPr id="11289" name="Freeform 8"/>
            <p:cNvSpPr/>
            <p:nvPr/>
          </p:nvSpPr>
          <p:spPr bwMode="auto">
            <a:xfrm>
              <a:off x="1344" y="1680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235 w 1632"/>
                <a:gd name="T3" fmla="*/ 1041 h 1776"/>
                <a:gd name="T4" fmla="*/ 1005 w 1632"/>
                <a:gd name="T5" fmla="*/ 142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1290" name="Text Box 9"/>
            <p:cNvSpPr txBox="1">
              <a:spLocks noChangeArrowheads="1"/>
            </p:cNvSpPr>
            <p:nvPr/>
          </p:nvSpPr>
          <p:spPr bwMode="auto">
            <a:xfrm>
              <a:off x="2880" y="331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</a:p>
          </p:txBody>
        </p:sp>
      </p:grpSp>
      <p:grpSp>
        <p:nvGrpSpPr>
          <p:cNvPr id="3" name="Group 11"/>
          <p:cNvGrpSpPr/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11287" name="Line 12"/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1288" name="Freeform 13"/>
            <p:cNvSpPr/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19"/>
          <p:cNvGrpSpPr/>
          <p:nvPr/>
        </p:nvGrpSpPr>
        <p:grpSpPr bwMode="auto">
          <a:xfrm>
            <a:off x="2819400" y="2590800"/>
            <a:ext cx="3581400" cy="2805113"/>
            <a:chOff x="1776" y="1632"/>
            <a:chExt cx="2256" cy="1767"/>
          </a:xfrm>
        </p:grpSpPr>
        <p:sp>
          <p:nvSpPr>
            <p:cNvPr id="11285" name="Freeform 20"/>
            <p:cNvSpPr/>
            <p:nvPr/>
          </p:nvSpPr>
          <p:spPr bwMode="auto">
            <a:xfrm>
              <a:off x="1776" y="1632"/>
              <a:ext cx="1632" cy="1536"/>
            </a:xfrm>
            <a:custGeom>
              <a:avLst/>
              <a:gdLst>
                <a:gd name="T0" fmla="*/ 0 w 1632"/>
                <a:gd name="T1" fmla="*/ 0 h 1776"/>
                <a:gd name="T2" fmla="*/ 384 w 1632"/>
                <a:gd name="T3" fmla="*/ 406 h 1776"/>
                <a:gd name="T4" fmla="*/ 1632 w 1632"/>
                <a:gd name="T5" fmla="*/ 55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1286" name="Text Box 21"/>
            <p:cNvSpPr txBox="1">
              <a:spLocks noChangeArrowheads="1"/>
            </p:cNvSpPr>
            <p:nvPr/>
          </p:nvSpPr>
          <p:spPr bwMode="auto">
            <a:xfrm>
              <a:off x="3360" y="307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5" name="Group 22"/>
          <p:cNvGrpSpPr/>
          <p:nvPr/>
        </p:nvGrpSpPr>
        <p:grpSpPr bwMode="auto">
          <a:xfrm>
            <a:off x="1600200" y="3124200"/>
            <a:ext cx="3810000" cy="3033713"/>
            <a:chOff x="1008" y="1968"/>
            <a:chExt cx="2400" cy="1911"/>
          </a:xfrm>
        </p:grpSpPr>
        <p:sp>
          <p:nvSpPr>
            <p:cNvPr id="11283" name="Freeform 23"/>
            <p:cNvSpPr/>
            <p:nvPr/>
          </p:nvSpPr>
          <p:spPr bwMode="auto">
            <a:xfrm>
              <a:off x="1008" y="1968"/>
              <a:ext cx="1632" cy="1728"/>
            </a:xfrm>
            <a:custGeom>
              <a:avLst/>
              <a:gdLst>
                <a:gd name="T0" fmla="*/ 0 w 1632"/>
                <a:gd name="T1" fmla="*/ 0 h 1776"/>
                <a:gd name="T2" fmla="*/ 384 w 1632"/>
                <a:gd name="T3" fmla="*/ 1041 h 1776"/>
                <a:gd name="T4" fmla="*/ 1632 w 1632"/>
                <a:gd name="T5" fmla="*/ 142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1284" name="Text Box 24"/>
            <p:cNvSpPr txBox="1">
              <a:spLocks noChangeArrowheads="1"/>
            </p:cNvSpPr>
            <p:nvPr/>
          </p:nvSpPr>
          <p:spPr bwMode="auto">
            <a:xfrm>
              <a:off x="2592" y="3552"/>
              <a:ext cx="8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2073" name="Line 25"/>
          <p:cNvSpPr>
            <a:spLocks noChangeShapeType="1"/>
          </p:cNvSpPr>
          <p:nvPr/>
        </p:nvSpPr>
        <p:spPr bwMode="auto">
          <a:xfrm flipH="1">
            <a:off x="2286000" y="4724400"/>
            <a:ext cx="304800" cy="228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4" name="Line 26"/>
          <p:cNvSpPr>
            <a:spLocks noChangeShapeType="1"/>
          </p:cNvSpPr>
          <p:nvPr/>
        </p:nvSpPr>
        <p:spPr bwMode="auto">
          <a:xfrm flipH="1">
            <a:off x="3581400" y="5334000"/>
            <a:ext cx="2286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5" name="Line 27"/>
          <p:cNvSpPr>
            <a:spLocks noChangeShapeType="1"/>
          </p:cNvSpPr>
          <p:nvPr/>
        </p:nvSpPr>
        <p:spPr bwMode="auto">
          <a:xfrm flipH="1">
            <a:off x="1752600" y="3352800"/>
            <a:ext cx="381000" cy="152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6" name="Line 28"/>
          <p:cNvSpPr>
            <a:spLocks noChangeShapeType="1"/>
          </p:cNvSpPr>
          <p:nvPr/>
        </p:nvSpPr>
        <p:spPr bwMode="auto">
          <a:xfrm flipV="1">
            <a:off x="3124200" y="4572000"/>
            <a:ext cx="3810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7" name="Line 29"/>
          <p:cNvSpPr>
            <a:spLocks noChangeShapeType="1"/>
          </p:cNvSpPr>
          <p:nvPr/>
        </p:nvSpPr>
        <p:spPr bwMode="auto">
          <a:xfrm flipV="1">
            <a:off x="2362200" y="3352800"/>
            <a:ext cx="3810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8" name="Line 30"/>
          <p:cNvSpPr>
            <a:spLocks noChangeShapeType="1"/>
          </p:cNvSpPr>
          <p:nvPr/>
        </p:nvSpPr>
        <p:spPr bwMode="auto">
          <a:xfrm flipV="1">
            <a:off x="4419600" y="5029200"/>
            <a:ext cx="304800" cy="228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80" name="Text Box 32"/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2081" name="Text Box 33"/>
          <p:cNvSpPr txBox="1">
            <a:spLocks noChangeArrowheads="1"/>
          </p:cNvSpPr>
          <p:nvPr/>
        </p:nvSpPr>
        <p:spPr bwMode="auto">
          <a:xfrm>
            <a:off x="4038600" y="1884892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a) Úroveň reálných důchodů </a:t>
            </a:r>
          </a:p>
        </p:txBody>
      </p:sp>
      <p:sp>
        <p:nvSpPr>
          <p:cNvPr id="2082" name="Text Box 34"/>
          <p:cNvSpPr txBox="1">
            <a:spLocks noChangeArrowheads="1"/>
          </p:cNvSpPr>
          <p:nvPr/>
        </p:nvSpPr>
        <p:spPr bwMode="auto">
          <a:xfrm>
            <a:off x="4081095" y="2511689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b) Cenová hladina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77715" y="564357"/>
            <a:ext cx="8229600" cy="1143000"/>
          </a:xfrm>
        </p:spPr>
        <p:txBody>
          <a:bodyPr/>
          <a:lstStyle/>
          <a:p>
            <a:r>
              <a:rPr lang="cs-CZ" b="1" dirty="0"/>
              <a:t>Poptávka po penězích</a:t>
            </a:r>
          </a:p>
        </p:txBody>
      </p:sp>
      <p:sp>
        <p:nvSpPr>
          <p:cNvPr id="2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9/58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1" name="Text Box 27">
            <a:extLst>
              <a:ext uri="{FF2B5EF4-FFF2-40B4-BE49-F238E27FC236}">
                <a16:creationId xmlns:a16="http://schemas.microsoft.com/office/drawing/2014/main" id="{7C2A2698-A1FC-41DD-B51C-A0CB4558A9E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239717" y="4940162"/>
            <a:ext cx="1688122" cy="12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Snížení cenové hladiny, důchodu </a:t>
            </a:r>
          </a:p>
        </p:txBody>
      </p:sp>
      <p:sp>
        <p:nvSpPr>
          <p:cNvPr id="32" name="Text Box 27">
            <a:extLst>
              <a:ext uri="{FF2B5EF4-FFF2-40B4-BE49-F238E27FC236}">
                <a16:creationId xmlns:a16="http://schemas.microsoft.com/office/drawing/2014/main" id="{763603ED-2E4E-4FFF-A8D5-37A146814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1438" y="3595687"/>
            <a:ext cx="1849315" cy="95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32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–"/>
              <a:defRPr sz="28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–"/>
              <a:defRPr sz="20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»"/>
              <a:defRPr sz="20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514600" marR="0" lvl="5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»"/>
              <a:defRPr sz="20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2971800" marR="0" lvl="6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»"/>
              <a:defRPr sz="20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429000" marR="0" lvl="7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»"/>
              <a:defRPr sz="20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3886200" marR="0" lvl="8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»"/>
              <a:defRPr sz="20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indent="0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cs-CZ" altLang="cs-CZ" sz="1600" b="1" kern="1200" dirty="0">
                <a:solidFill>
                  <a:srgbClr val="000099"/>
                </a:solidFill>
                <a:latin typeface="Tahoma" panose="020B0604030504040204" pitchFamily="34" charset="0"/>
                <a:ea typeface="+mn-ea"/>
                <a:cs typeface="+mn-cs"/>
              </a:rPr>
              <a:t>Zvýšení cenové hladiny, důchodu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utoUpdateAnimBg="0"/>
      <p:bldP spid="2054" grpId="0" autoUpdateAnimBg="0"/>
      <p:bldP spid="2080" grpId="0" autoUpdateAnimBg="0"/>
      <p:bldP spid="2081" grpId="0"/>
      <p:bldP spid="2082" grpId="0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Zástupný symbol pro obsah 2"/>
          <p:cNvSpPr>
            <a:spLocks noGrp="1"/>
          </p:cNvSpPr>
          <p:nvPr>
            <p:ph type="body" idx="1"/>
          </p:nvPr>
        </p:nvSpPr>
        <p:spPr>
          <a:xfrm>
            <a:off x="307731" y="1318846"/>
            <a:ext cx="8634046" cy="5372100"/>
          </a:xfrm>
        </p:spPr>
        <p:txBody>
          <a:bodyPr>
            <a:normAutofit fontScale="77500" lnSpcReduction="20000"/>
          </a:bodyPr>
          <a:lstStyle/>
          <a:p>
            <a:pPr algn="just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600" dirty="0">
                <a:latin typeface="+mj-lt"/>
              </a:rPr>
              <a:t>Velká rozmanitost </a:t>
            </a:r>
            <a:r>
              <a:rPr lang="cs-CZ" altLang="cs-CZ" sz="2600" b="1" dirty="0">
                <a:latin typeface="+mj-lt"/>
              </a:rPr>
              <a:t>prostředků</a:t>
            </a:r>
            <a:r>
              <a:rPr lang="cs-CZ" altLang="cs-CZ" sz="2600" dirty="0">
                <a:latin typeface="+mj-lt"/>
              </a:rPr>
              <a:t> schopných </a:t>
            </a:r>
            <a:r>
              <a:rPr lang="cs-CZ" altLang="cs-CZ" sz="2600" b="1" dirty="0">
                <a:latin typeface="+mj-lt"/>
              </a:rPr>
              <a:t>plnit peněžní funkce – ztěžuje definici peněz (co je x není); </a:t>
            </a:r>
          </a:p>
          <a:p>
            <a:pPr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600" b="1" dirty="0">
                <a:solidFill>
                  <a:srgbClr val="FF0000"/>
                </a:solidFill>
                <a:latin typeface="+mj-lt"/>
              </a:rPr>
              <a:t>Likvidita – stupeň finančních připravenosti aktiv k platbám</a:t>
            </a:r>
          </a:p>
          <a:p>
            <a:pPr algn="just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Ø"/>
            </a:pPr>
            <a:r>
              <a:rPr lang="cs-CZ" altLang="cs-CZ" sz="2600" b="1" dirty="0">
                <a:latin typeface="+mj-lt"/>
              </a:rPr>
              <a:t>Hotovostní (mince a bankovky) </a:t>
            </a:r>
            <a:r>
              <a:rPr lang="cs-CZ" altLang="cs-CZ" sz="2600" dirty="0">
                <a:latin typeface="+mj-lt"/>
              </a:rPr>
              <a:t>a </a:t>
            </a:r>
            <a:r>
              <a:rPr lang="cs-CZ" altLang="cs-CZ" sz="2600" b="1" dirty="0">
                <a:latin typeface="+mj-lt"/>
              </a:rPr>
              <a:t>bezhotovostní peníze (depozita – vklady na účtech);</a:t>
            </a:r>
            <a:r>
              <a:rPr lang="cs-CZ" altLang="cs-CZ" sz="2600" dirty="0">
                <a:latin typeface="+mj-lt"/>
              </a:rPr>
              <a:t> některá aktiva – podoba různých </a:t>
            </a:r>
            <a:r>
              <a:rPr lang="cs-CZ" altLang="cs-CZ" sz="2600" b="1" dirty="0">
                <a:latin typeface="+mj-lt"/>
              </a:rPr>
              <a:t>cenných papírů;</a:t>
            </a:r>
          </a:p>
          <a:p>
            <a:pPr algn="just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Ø"/>
            </a:pPr>
            <a:r>
              <a:rPr lang="cs-CZ" altLang="cs-CZ" sz="2600" b="1" dirty="0">
                <a:latin typeface="+mj-lt"/>
              </a:rPr>
              <a:t>Makroekonomie – celohospodářská funkce peněz; avšak poptávka a nabídka peněz – do značné míry určovány mikroekonomicky. =&gt;&gt;</a:t>
            </a:r>
          </a:p>
          <a:p>
            <a:pPr algn="just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600" dirty="0">
                <a:latin typeface="+mj-lt"/>
              </a:rPr>
              <a:t>Rozlišujeme peníze v různě širokém pojetí: několik </a:t>
            </a:r>
            <a:r>
              <a:rPr lang="cs-CZ" altLang="cs-CZ" sz="2600" b="1" dirty="0">
                <a:solidFill>
                  <a:srgbClr val="FF0000"/>
                </a:solidFill>
                <a:latin typeface="+mj-lt"/>
              </a:rPr>
              <a:t>peněžních (monetárních) agregátů, </a:t>
            </a:r>
            <a:r>
              <a:rPr lang="cs-CZ" altLang="cs-CZ" sz="2600" dirty="0">
                <a:latin typeface="+mj-lt"/>
              </a:rPr>
              <a:t>které se od sebe odlišují </a:t>
            </a:r>
            <a:r>
              <a:rPr lang="cs-CZ" altLang="cs-CZ" sz="2600" b="1" dirty="0">
                <a:latin typeface="+mj-lt"/>
              </a:rPr>
              <a:t>stupněm likvidity.</a:t>
            </a:r>
          </a:p>
          <a:p>
            <a:pPr algn="just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ü"/>
            </a:pPr>
            <a:r>
              <a:rPr lang="cs-CZ" altLang="cs-CZ" sz="2600" b="1" dirty="0">
                <a:latin typeface="+mj-lt"/>
              </a:rPr>
              <a:t>Národohospodářský účinek </a:t>
            </a:r>
            <a:r>
              <a:rPr lang="cs-CZ" altLang="cs-CZ" sz="2600" b="1" dirty="0">
                <a:highlight>
                  <a:srgbClr val="FFFF00"/>
                </a:highlight>
                <a:latin typeface="+mj-lt"/>
              </a:rPr>
              <a:t>různě likvidních aktiv </a:t>
            </a:r>
            <a:r>
              <a:rPr lang="cs-CZ" altLang="cs-CZ" sz="2600" b="1" dirty="0">
                <a:latin typeface="+mj-lt"/>
              </a:rPr>
              <a:t>– </a:t>
            </a:r>
            <a:r>
              <a:rPr lang="cs-CZ" altLang="cs-CZ" sz="2600" b="1" dirty="0">
                <a:solidFill>
                  <a:srgbClr val="FF0000"/>
                </a:solidFill>
                <a:latin typeface="+mj-lt"/>
              </a:rPr>
              <a:t>rozdílný </a:t>
            </a:r>
            <a:r>
              <a:rPr lang="cs-CZ" altLang="cs-CZ" sz="2600" b="1" dirty="0">
                <a:latin typeface="+mj-lt"/>
              </a:rPr>
              <a:t>=&gt;&gt; velký význam pro makroekonomické analýzy rozlišovat peníze podle rychlosti a nákladů, s jakými se mohou reálně uplatnit na trhu.  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§"/>
            </a:pPr>
            <a:endParaRPr lang="cs-CZ" altLang="cs-CZ" sz="2200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§"/>
            </a:pPr>
            <a:endParaRPr lang="cs-CZ" altLang="cs-CZ" sz="2200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§"/>
            </a:pPr>
            <a:endParaRPr lang="cs-CZ" altLang="cs-CZ" sz="2200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Peněžní agregáty</a:t>
            </a: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21/58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149469" y="1107831"/>
            <a:ext cx="8818685" cy="5600700"/>
          </a:xfrm>
        </p:spPr>
        <p:txBody>
          <a:bodyPr>
            <a:normAutofit fontScale="70000" lnSpcReduction="20000"/>
          </a:bodyPr>
          <a:lstStyle/>
          <a:p>
            <a:pPr marL="571500" indent="-457200" algn="just" eaLnBrk="1" hangingPunct="1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+mj-lt"/>
              <a:buAutoNum type="arabicPeriod"/>
            </a:pPr>
            <a:r>
              <a:rPr lang="cs-CZ" altLang="cs-CZ" sz="2200" b="1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M1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nejlikvidnější aktiva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cs-CZ" altLang="cs-CZ" sz="22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„úzké peníze“;</a:t>
            </a:r>
          </a:p>
          <a:p>
            <a:pPr algn="just" eaLnBrk="1" hangingPunct="1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Ø"/>
            </a:pP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Hotovostní oběživo (bankovky a mince) v oběhu 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+ </a:t>
            </a:r>
          </a:p>
          <a:p>
            <a:pPr algn="just" eaLnBrk="1" hangingPunct="1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Ø"/>
            </a:pP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netermínované vklady,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tj. vklady na běžných účtech – „vklady na požádaní“: lze okamžitě převést na oběživo nebo použít k bezhotovostní platbě; </a:t>
            </a:r>
          </a:p>
          <a:p>
            <a:pPr marL="571500" indent="-457200" algn="just" eaLnBrk="1" hangingPunct="1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+mj-lt"/>
              <a:buAutoNum type="arabicPeriod" startAt="2"/>
            </a:pPr>
            <a:r>
              <a:rPr lang="cs-CZ" altLang="cs-CZ" sz="2200" b="1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M2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cs-CZ" altLang="cs-CZ" sz="22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„střední peníze“: </a:t>
            </a: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M1+ termínované vklady:</a:t>
            </a:r>
          </a:p>
          <a:p>
            <a:pPr algn="just" eaLnBrk="1" hangingPunct="1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Ø"/>
            </a:pP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„úzké peníze“ + terminované vklady se splatností do 2 let a vklady s výpovědní lhůtou do 3 měsíců;</a:t>
            </a:r>
          </a:p>
          <a:p>
            <a:pPr algn="just" eaLnBrk="1" hangingPunct="1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ü"/>
            </a:pP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terminované vklady – čerpání ujednáno k stanovenému datu, nebo po uplynutí výpovědní lhůty </a:t>
            </a:r>
            <a:r>
              <a:rPr lang="cs-CZ" altLang="cs-CZ" sz="2400" b="1" dirty="0">
                <a:latin typeface="+mj-lt"/>
              </a:rPr>
              <a:t>=&gt;&gt; </a:t>
            </a:r>
            <a:r>
              <a:rPr lang="cs-CZ" altLang="cs-CZ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nemohou být použity k platbám bezprostředně či v libovolném čase, avšak mohou být </a:t>
            </a:r>
            <a:r>
              <a:rPr lang="cs-CZ" altLang="cs-CZ" sz="2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„peníze“ přeměněny v budoucnu</a:t>
            </a:r>
            <a:r>
              <a:rPr lang="cs-CZ" altLang="cs-CZ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cs-CZ" altLang="cs-CZ" sz="2000" b="1" dirty="0">
                <a:latin typeface="+mj-lt"/>
              </a:rPr>
              <a:t>=&gt;&gt; </a:t>
            </a:r>
            <a:r>
              <a:rPr lang="cs-CZ" altLang="cs-CZ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označovány jako </a:t>
            </a:r>
            <a:r>
              <a:rPr lang="cs-CZ" altLang="cs-CZ" sz="22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„quasi peníze“/“téměř peníze“;</a:t>
            </a:r>
          </a:p>
          <a:p>
            <a:pPr algn="just" eaLnBrk="1" hangingPunct="1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ü"/>
            </a:pPr>
            <a:r>
              <a:rPr lang="cs-CZ" altLang="cs-CZ" sz="22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Nejčastěji používaný agregát, výše stabilnější.    </a:t>
            </a:r>
          </a:p>
          <a:p>
            <a:pPr marL="571500" indent="-457200" algn="just" eaLnBrk="1" hangingPunct="1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+mj-lt"/>
              <a:buAutoNum type="arabicPeriod" startAt="3"/>
            </a:pPr>
            <a:r>
              <a:rPr lang="cs-CZ" altLang="cs-CZ" sz="2200" b="1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M3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cs-CZ" altLang="cs-CZ" sz="22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„široké peníze“: </a:t>
            </a: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M2+ obchodovatelná aktiva s vysokou mírou likvidity (blízké substituty neterminovaných vkladů)</a:t>
            </a:r>
          </a:p>
          <a:p>
            <a:pPr algn="just" eaLnBrk="1" hangingPunct="1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ü"/>
            </a:pP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Dluhopisy (zejména státní), akcie/podílové listy fondů peněžního trhu a papíry peněžního trhu, </a:t>
            </a:r>
            <a:r>
              <a:rPr lang="cs-CZ" altLang="cs-CZ" sz="22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repo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operace.</a:t>
            </a:r>
          </a:p>
          <a:p>
            <a:pPr algn="just" eaLnBrk="1" hangingPunct="1"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ü"/>
            </a:pP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Stabilnější než </a:t>
            </a:r>
            <a:r>
              <a:rPr lang="cs-CZ" altLang="cs-CZ" sz="2200" b="1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M1 a M2;</a:t>
            </a:r>
            <a:endParaRPr lang="cs-CZ" altLang="cs-CZ" sz="22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3193"/>
          </a:xfrm>
        </p:spPr>
        <p:txBody>
          <a:bodyPr>
            <a:normAutofit/>
          </a:bodyPr>
          <a:lstStyle/>
          <a:p>
            <a:r>
              <a:rPr lang="cs-CZ" sz="3600" b="1" dirty="0"/>
              <a:t>Peněžní agregáty</a:t>
            </a:r>
          </a:p>
        </p:txBody>
      </p:sp>
      <p:sp>
        <p:nvSpPr>
          <p:cNvPr id="6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22/58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3193"/>
          </a:xfrm>
        </p:spPr>
        <p:txBody>
          <a:bodyPr>
            <a:normAutofit/>
          </a:bodyPr>
          <a:lstStyle/>
          <a:p>
            <a:r>
              <a:rPr lang="cs-CZ" sz="3200" b="1" dirty="0"/>
              <a:t>Hlavní peněžní agregáty</a:t>
            </a:r>
          </a:p>
        </p:txBody>
      </p:sp>
      <p:sp>
        <p:nvSpPr>
          <p:cNvPr id="6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22/58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B17B7C-82FE-45F2-BA76-7D36FE551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62" y="1257301"/>
            <a:ext cx="8590083" cy="25761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676347-E401-41A2-A6F6-D45A176CA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60" y="3982916"/>
            <a:ext cx="4262776" cy="6728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BDF195-F09C-4EB7-B818-2AA39C262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6073" y="4045887"/>
            <a:ext cx="3646708" cy="4475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7ACEAC-BC17-4656-A18B-095145A991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720" y="4433654"/>
            <a:ext cx="3646707" cy="7442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8B0DB59-4DA9-4EE3-92F8-48D0EEDF3C63}"/>
              </a:ext>
            </a:extLst>
          </p:cNvPr>
          <p:cNvSpPr txBox="1"/>
          <p:nvPr/>
        </p:nvSpPr>
        <p:spPr>
          <a:xfrm>
            <a:off x="0" y="5181482"/>
            <a:ext cx="895696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600" b="1" dirty="0">
                <a:solidFill>
                  <a:srgbClr val="FF0000"/>
                </a:solidFill>
              </a:rPr>
              <a:t>MS</a:t>
            </a:r>
            <a:r>
              <a:rPr lang="cs-CZ" sz="1600" b="1" dirty="0"/>
              <a:t> – celkové množství peněz (= </a:t>
            </a:r>
            <a:r>
              <a:rPr lang="cs-CZ" sz="1600" b="1" dirty="0">
                <a:solidFill>
                  <a:srgbClr val="FF0000"/>
                </a:solidFill>
              </a:rPr>
              <a:t>peněžní zásoba</a:t>
            </a:r>
            <a:r>
              <a:rPr lang="cs-CZ" sz="1600" b="1" dirty="0"/>
              <a:t>), které v ekonomice s určitou </a:t>
            </a:r>
            <a:r>
              <a:rPr lang="cs-CZ" sz="1600" b="1" dirty="0">
                <a:solidFill>
                  <a:srgbClr val="FF0000"/>
                </a:solidFill>
              </a:rPr>
              <a:t>rychlosti</a:t>
            </a:r>
            <a:r>
              <a:rPr lang="cs-CZ" sz="1600" b="1" dirty="0"/>
              <a:t> obíhají;</a:t>
            </a:r>
          </a:p>
          <a:p>
            <a:pPr algn="just"/>
            <a:r>
              <a:rPr lang="cs-CZ" sz="1600" b="1" dirty="0"/>
              <a:t>Bankovní sektor: </a:t>
            </a:r>
            <a:r>
              <a:rPr lang="cs-CZ" sz="1600" b="1" dirty="0">
                <a:highlight>
                  <a:srgbClr val="FFFF00"/>
                </a:highlight>
              </a:rPr>
              <a:t>centrální banka = centrální bankovnictví </a:t>
            </a:r>
            <a:r>
              <a:rPr lang="cs-CZ" sz="1600" b="1" dirty="0"/>
              <a:t>plus </a:t>
            </a:r>
            <a:r>
              <a:rPr lang="cs-CZ" sz="1600" b="1" dirty="0">
                <a:highlight>
                  <a:srgbClr val="FFFF00"/>
                </a:highlight>
              </a:rPr>
              <a:t>komerční banky = komerční bankovnictví</a:t>
            </a:r>
          </a:p>
        </p:txBody>
      </p:sp>
    </p:spTree>
    <p:extLst>
      <p:ext uri="{BB962C8B-B14F-4D97-AF65-F5344CB8AC3E}">
        <p14:creationId xmlns:p14="http://schemas.microsoft.com/office/powerpoint/2010/main" val="6028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335108" cy="5027124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Zjednodušený pohled na to, jak makroekonomika funguje.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Zkoumá </a:t>
            </a:r>
            <a:r>
              <a:rPr lang="cs-CZ" altLang="cs-CZ" sz="22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vztah mezi množstvím peněz v oběhu a cenovou hladinou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Předpoklad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: </a:t>
            </a:r>
            <a:r>
              <a:rPr lang="cs-CZ" altLang="cs-CZ" sz="22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CENY ZBOŽÍ 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závislé na </a:t>
            </a:r>
            <a:r>
              <a:rPr lang="cs-CZ" altLang="cs-CZ" sz="22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MNOŽSTVÍ PENĚZ </a:t>
            </a: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</a:t>
            </a:r>
            <a:r>
              <a:rPr lang="cs-CZ" altLang="cs-CZ" sz="22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OBĚHU: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ClrTx/>
              <a:buSzPct val="80000"/>
              <a:buFont typeface="Wingdings" panose="05000000000000000000" pitchFamily="2" charset="2"/>
              <a:buChar char="Ø"/>
            </a:pP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Roste-li </a:t>
            </a:r>
            <a:r>
              <a:rPr lang="cs-CZ" altLang="cs-CZ" sz="22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MNOŽSTVÍ PENĚZ</a:t>
            </a: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roste proporcionálně i </a:t>
            </a:r>
            <a:r>
              <a:rPr lang="cs-CZ" altLang="cs-CZ" sz="22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CENOVÁ HLADINA.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ClrTx/>
              <a:buSzPct val="80000"/>
              <a:buFont typeface="Wingdings" panose="05000000000000000000" pitchFamily="2" charset="2"/>
              <a:buChar char="ü"/>
            </a:pP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Modernější verze KTP – nepřijímají tezi původní KTP: vliv V a Q –  proměnlivé – spolupůsobí na utváření P, pokročilejší KPT – výraz v </a:t>
            </a:r>
            <a:r>
              <a:rPr lang="cs-CZ" altLang="cs-CZ" sz="22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rovnici směny </a:t>
            </a: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(Irving </a:t>
            </a:r>
            <a:r>
              <a:rPr lang="cs-CZ" altLang="cs-CZ" sz="2200" b="1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Fisher</a:t>
            </a: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):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80000"/>
              <a:buFont typeface="Arial" panose="020B0604020202020204" pitchFamily="34" charset="0"/>
              <a:buChar char="•"/>
            </a:pPr>
            <a:endParaRPr lang="cs-CZ" altLang="cs-CZ" sz="2200" b="1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ROVNICE SMĚNY: dává do souvztažnosti objem statků na trhu s peněžními toky na trhu: jak se toky statků vyrovnávají s tokem peněz na jejich nákup:</a:t>
            </a:r>
            <a:endParaRPr lang="cs-CZ" altLang="cs-CZ" sz="22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114300" indent="0" algn="ctr" eaLnBrk="1" hangingPunct="1">
              <a:spcBef>
                <a:spcPct val="0"/>
              </a:spcBef>
              <a:spcAft>
                <a:spcPts val="600"/>
              </a:spcAft>
              <a:buClrTx/>
              <a:buSzPct val="80000"/>
              <a:buNone/>
            </a:pPr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M*V=P*Q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M=množství peněz v oběhu (peněžní zásoba); V=rychlost obratu peněz; P=cenová hladina (CPI); Q=reálný produkt; P*Q = nominální produkt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	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Rychlost obratu peněz (V) 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rychlost, s jakou peníze přecházejí mezi ekonomickými subjekty čili udává, kolik prodejů a koupí zprostředkuje za rok jedna peněžní jednotka (relativně stálá)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§"/>
            </a:pPr>
            <a:endParaRPr lang="cs-CZ" altLang="cs-CZ" sz="2200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§"/>
            </a:pPr>
            <a:endParaRPr lang="cs-CZ" altLang="cs-CZ" sz="2200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Kvantitativní teorie peněz (KTP)</a:t>
            </a: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23/58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" name="Arrow: Curved Up 1">
            <a:extLst>
              <a:ext uri="{FF2B5EF4-FFF2-40B4-BE49-F238E27FC236}">
                <a16:creationId xmlns:a16="http://schemas.microsoft.com/office/drawing/2014/main" id="{2C89CA61-29B5-4B2E-AEC8-BE3A3BE68B85}"/>
              </a:ext>
            </a:extLst>
          </p:cNvPr>
          <p:cNvSpPr/>
          <p:nvPr/>
        </p:nvSpPr>
        <p:spPr>
          <a:xfrm rot="15978623">
            <a:off x="7950735" y="2356944"/>
            <a:ext cx="1364805" cy="94962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8675" name="Zástupný symbol pro obsah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57200" y="1417638"/>
                <a:ext cx="8229600" cy="5165724"/>
              </a:xfrm>
            </p:spPr>
            <p:txBody>
              <a:bodyPr>
                <a:normAutofit lnSpcReduction="10000"/>
              </a:bodyPr>
              <a:lstStyle/>
              <a:p>
                <a:pPr eaLnBrk="1" hangingPunct="1">
                  <a:spcBef>
                    <a:spcPct val="0"/>
                  </a:spcBef>
                  <a:spcAft>
                    <a:spcPts val="600"/>
                  </a:spcAft>
                  <a:buClrTx/>
                  <a:buSzPct val="80000"/>
                  <a:buFont typeface="Arial" panose="020B0604020202020204" pitchFamily="34" charset="0"/>
                  <a:buChar char="•"/>
                </a:pPr>
                <a:r>
                  <a:rPr lang="cs-CZ" altLang="cs-CZ" sz="2600" b="1" dirty="0">
                    <a:highlight>
                      <a:srgbClr val="FFFF00"/>
                    </a:highlight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REÁLNÝ PRODUKT (Q) </a:t>
                </a:r>
                <a:r>
                  <a:rPr lang="cs-CZ" altLang="cs-CZ" sz="2600" b="1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vynásobený úrovni </a:t>
                </a:r>
                <a:r>
                  <a:rPr lang="cs-CZ" altLang="cs-CZ" sz="2600" b="1" dirty="0">
                    <a:highlight>
                      <a:srgbClr val="FFFF00"/>
                    </a:highlight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CENOVÉ HLADINY (P) </a:t>
                </a:r>
                <a:r>
                  <a:rPr lang="cs-CZ" altLang="cs-CZ" sz="2600" b="1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= </a:t>
                </a:r>
                <a:r>
                  <a:rPr lang="cs-CZ" altLang="cs-CZ" sz="2600" b="1" dirty="0">
                    <a:highlight>
                      <a:srgbClr val="FFFF00"/>
                    </a:highlight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NOMINÁLNÍ PRODUKT:</a:t>
                </a:r>
              </a:p>
              <a:p>
                <a:pPr eaLnBrk="1" hangingPunct="1">
                  <a:spcBef>
                    <a:spcPct val="0"/>
                  </a:spcBef>
                  <a:spcAft>
                    <a:spcPts val="600"/>
                  </a:spcAft>
                  <a:buClrTx/>
                  <a:buSzPct val="80000"/>
                  <a:buFont typeface="Arial" panose="020B0604020202020204" pitchFamily="34" charset="0"/>
                  <a:buChar char="•"/>
                </a:pPr>
                <a:r>
                  <a:rPr lang="cs-CZ" altLang="cs-CZ" sz="2600" b="1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Potom platí:</a:t>
                </a:r>
              </a:p>
              <a:p>
                <a:pPr marL="114300" indent="0" eaLnBrk="1" hangingPunct="1">
                  <a:spcBef>
                    <a:spcPct val="0"/>
                  </a:spcBef>
                  <a:spcAft>
                    <a:spcPts val="600"/>
                  </a:spcAft>
                  <a:buClrTx/>
                  <a:buSzPct val="8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200" b="1" i="1" smtClean="0">
                          <a:latin typeface="Cambria Math" panose="02040503050406030204" pitchFamily="18" charset="0"/>
                          <a:ea typeface="Consolas" panose="020B0609020204030204" pitchFamily="49" charset="0"/>
                          <a:cs typeface="Consolas" panose="020B0609020204030204" pitchFamily="49" charset="0"/>
                        </a:rPr>
                        <m:t>𝑽</m:t>
                      </m:r>
                      <m:r>
                        <a:rPr lang="cs-CZ" altLang="cs-CZ" sz="2200" b="1" i="1" smtClean="0">
                          <a:latin typeface="Cambria Math" panose="02040503050406030204" pitchFamily="18" charset="0"/>
                          <a:ea typeface="Consolas" panose="020B0609020204030204" pitchFamily="49" charset="0"/>
                          <a:cs typeface="Consolas" panose="020B0609020204030204" pitchFamily="49" charset="0"/>
                        </a:rPr>
                        <m:t>=</m:t>
                      </m:r>
                      <m:f>
                        <m:fPr>
                          <m:ctrlPr>
                            <a:rPr lang="cs-CZ" alt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200" b="1" i="1" smtClean="0">
                              <a:latin typeface="Cambria Math" panose="02040503050406030204" pitchFamily="18" charset="0"/>
                            </a:rPr>
                            <m:t>𝒏𝒐𝒎𝒊𝒏</m:t>
                          </m:r>
                          <m:r>
                            <a:rPr lang="cs-CZ" altLang="cs-CZ" sz="2200" b="1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cs-CZ" altLang="cs-CZ" sz="2200" b="1" i="1" smtClean="0">
                              <a:latin typeface="Cambria Math" panose="02040503050406030204" pitchFamily="18" charset="0"/>
                            </a:rPr>
                            <m:t>𝒍𝒏</m:t>
                          </m:r>
                          <m:r>
                            <a:rPr lang="cs-CZ" altLang="cs-CZ" sz="2200" b="1" i="1" smtClean="0">
                              <a:latin typeface="Cambria Math" panose="02040503050406030204" pitchFamily="18" charset="0"/>
                            </a:rPr>
                            <m:t>í </m:t>
                          </m:r>
                          <m:r>
                            <a:rPr lang="cs-CZ" altLang="cs-CZ" sz="2200" b="1" i="1" smtClean="0">
                              <a:latin typeface="Cambria Math" panose="02040503050406030204" pitchFamily="18" charset="0"/>
                            </a:rPr>
                            <m:t>𝒑𝒓𝒐𝒅𝒖𝒌𝒕</m:t>
                          </m:r>
                        </m:num>
                        <m:den>
                          <m:r>
                            <a:rPr lang="cs-CZ" altLang="cs-CZ" sz="2200" b="1" i="1" smtClean="0">
                              <a:latin typeface="Cambria Math" panose="02040503050406030204" pitchFamily="18" charset="0"/>
                            </a:rPr>
                            <m:t>𝒑𝒆𝒏</m:t>
                          </m:r>
                          <m:r>
                            <a:rPr lang="cs-CZ" altLang="cs-CZ" sz="2200" b="1" i="1" smtClean="0">
                              <a:latin typeface="Cambria Math" panose="02040503050406030204" pitchFamily="18" charset="0"/>
                            </a:rPr>
                            <m:t>ěž</m:t>
                          </m:r>
                          <m:r>
                            <a:rPr lang="cs-CZ" altLang="cs-CZ" sz="22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cs-CZ" altLang="cs-CZ" sz="2200" b="1" i="1" smtClean="0">
                              <a:latin typeface="Cambria Math" panose="02040503050406030204" pitchFamily="18" charset="0"/>
                            </a:rPr>
                            <m:t>í </m:t>
                          </m:r>
                          <m:r>
                            <a:rPr lang="cs-CZ" altLang="cs-CZ" sz="22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cs-CZ" altLang="cs-CZ" sz="2200" b="1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cs-CZ" altLang="cs-CZ" sz="2200" b="1" i="1" smtClean="0">
                              <a:latin typeface="Cambria Math" panose="02040503050406030204" pitchFamily="18" charset="0"/>
                            </a:rPr>
                            <m:t>𝒔𝒐𝒃𝒂</m:t>
                          </m:r>
                        </m:den>
                      </m:f>
                    </m:oMath>
                  </m:oMathPara>
                </a14:m>
                <a:endParaRPr lang="cs-CZ" altLang="cs-CZ" sz="2200" b="1" dirty="0">
                  <a:latin typeface="Calibri" panose="020F0502020204030204" pitchFamily="34" charset="0"/>
                  <a:ea typeface="Consolas" panose="020B0609020204030204" pitchFamily="49" charset="0"/>
                  <a:cs typeface="Calibri" panose="020F0502020204030204" pitchFamily="34" charset="0"/>
                </a:endParaRPr>
              </a:p>
              <a:p>
                <a:pPr eaLnBrk="1" hangingPunct="1">
                  <a:spcBef>
                    <a:spcPct val="0"/>
                  </a:spcBef>
                  <a:spcAft>
                    <a:spcPts val="600"/>
                  </a:spcAft>
                  <a:buClrTx/>
                  <a:buSzPct val="80000"/>
                  <a:buFont typeface="Arial" panose="020B0604020202020204" pitchFamily="34" charset="0"/>
                  <a:buChar char="•"/>
                </a:pPr>
                <a:r>
                  <a:rPr lang="cs-CZ" altLang="cs-CZ" sz="2600" b="1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Souvislosti:</a:t>
                </a:r>
              </a:p>
              <a:p>
                <a:pPr lvl="1">
                  <a:spcBef>
                    <a:spcPct val="0"/>
                  </a:spcBef>
                  <a:spcAft>
                    <a:spcPts val="600"/>
                  </a:spcAft>
                  <a:buClrTx/>
                  <a:buSzPct val="80000"/>
                  <a:buFont typeface="+mj-lt"/>
                  <a:buAutoNum type="arabicPeriod"/>
                </a:pPr>
                <a:r>
                  <a:rPr lang="cs-CZ" altLang="cs-CZ" sz="2200" b="1" dirty="0">
                    <a:highlight>
                      <a:srgbClr val="FFFF00"/>
                    </a:highlight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Úroveň cen </a:t>
                </a:r>
                <a:r>
                  <a:rPr lang="cs-CZ" altLang="cs-CZ" sz="2200" b="1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se mění </a:t>
                </a:r>
                <a:r>
                  <a:rPr lang="cs-CZ" altLang="cs-CZ" sz="2200" b="1" dirty="0">
                    <a:highlight>
                      <a:srgbClr val="FFFF00"/>
                    </a:highlight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přímo úměrně </a:t>
                </a:r>
                <a:r>
                  <a:rPr lang="cs-CZ" altLang="cs-CZ" sz="2200" b="1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k množství </a:t>
                </a:r>
                <a:r>
                  <a:rPr lang="cs-CZ" altLang="cs-CZ" sz="2200" b="1" dirty="0">
                    <a:highlight>
                      <a:srgbClr val="FFFF00"/>
                    </a:highlight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peněz v oběhu</a:t>
                </a:r>
                <a:r>
                  <a:rPr lang="cs-CZ" altLang="cs-CZ" sz="2200" b="1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;</a:t>
                </a:r>
              </a:p>
              <a:p>
                <a:pPr lvl="1">
                  <a:spcBef>
                    <a:spcPct val="0"/>
                  </a:spcBef>
                  <a:spcAft>
                    <a:spcPts val="600"/>
                  </a:spcAft>
                  <a:buClrTx/>
                  <a:buSzPct val="80000"/>
                  <a:buFont typeface="+mj-lt"/>
                  <a:buAutoNum type="arabicPeriod"/>
                </a:pPr>
                <a:r>
                  <a:rPr lang="cs-CZ" altLang="cs-CZ" sz="2200" b="1" dirty="0">
                    <a:highlight>
                      <a:srgbClr val="FFFF00"/>
                    </a:highlight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Úroveň cen </a:t>
                </a:r>
                <a:r>
                  <a:rPr lang="cs-CZ" altLang="cs-CZ" sz="2200" b="1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se mění</a:t>
                </a:r>
                <a:r>
                  <a:rPr lang="cs-CZ" altLang="cs-CZ" sz="2200" b="1" dirty="0">
                    <a:highlight>
                      <a:srgbClr val="FFFF00"/>
                    </a:highlight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 přímo úměrně</a:t>
                </a:r>
                <a:r>
                  <a:rPr lang="cs-CZ" altLang="cs-CZ" sz="2200" b="1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 k </a:t>
                </a:r>
                <a:r>
                  <a:rPr lang="cs-CZ" altLang="cs-CZ" sz="2200" b="1" dirty="0">
                    <a:highlight>
                      <a:srgbClr val="FFFF00"/>
                    </a:highlight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rychlosti obratu peněz</a:t>
                </a:r>
                <a:r>
                  <a:rPr lang="cs-CZ" altLang="cs-CZ" sz="2200" b="1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;</a:t>
                </a:r>
              </a:p>
              <a:p>
                <a:pPr lvl="1">
                  <a:spcBef>
                    <a:spcPct val="0"/>
                  </a:spcBef>
                  <a:spcAft>
                    <a:spcPts val="600"/>
                  </a:spcAft>
                  <a:buClrTx/>
                  <a:buSzPct val="80000"/>
                  <a:buFont typeface="+mj-lt"/>
                  <a:buAutoNum type="arabicPeriod"/>
                </a:pPr>
                <a:r>
                  <a:rPr lang="cs-CZ" altLang="cs-CZ" sz="2200" b="1" dirty="0">
                    <a:highlight>
                      <a:srgbClr val="FFFF00"/>
                    </a:highlight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Úroveň cen</a:t>
                </a:r>
                <a:r>
                  <a:rPr lang="cs-CZ" altLang="cs-CZ" sz="2200" b="1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 mění </a:t>
                </a:r>
                <a:r>
                  <a:rPr lang="cs-CZ" altLang="cs-CZ" sz="2200" b="1" dirty="0">
                    <a:highlight>
                      <a:srgbClr val="FFFF00"/>
                    </a:highlight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nepřímo úměrně </a:t>
                </a:r>
                <a:r>
                  <a:rPr lang="cs-CZ" altLang="cs-CZ" sz="2200" b="1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k </a:t>
                </a:r>
                <a:r>
                  <a:rPr lang="cs-CZ" altLang="cs-CZ" sz="2200" b="1" dirty="0">
                    <a:highlight>
                      <a:srgbClr val="FFFF00"/>
                    </a:highlight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objemu produkce = </a:t>
                </a:r>
                <a:r>
                  <a:rPr lang="cs-CZ" altLang="cs-CZ" sz="2200" b="1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reálnému produktu;</a:t>
                </a:r>
              </a:p>
              <a:p>
                <a:pPr marL="447675" lvl="1" indent="-298450" algn="just">
                  <a:spcBef>
                    <a:spcPct val="0"/>
                  </a:spcBef>
                  <a:spcAft>
                    <a:spcPts val="600"/>
                  </a:spcAft>
                  <a:buClrTx/>
                  <a:buSzPct val="80000"/>
                  <a:buNone/>
                </a:pPr>
                <a:r>
                  <a:rPr lang="cs-CZ" altLang="cs-CZ" sz="2200" b="1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Při růstu </a:t>
                </a:r>
                <a:r>
                  <a:rPr lang="cs-CZ" altLang="cs-CZ" sz="22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M</a:t>
                </a:r>
                <a:r>
                  <a:rPr lang="cs-CZ" altLang="cs-CZ" sz="2200" b="1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 bude růst i </a:t>
                </a:r>
                <a:r>
                  <a:rPr lang="cs-CZ" altLang="cs-CZ" sz="22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P</a:t>
                </a:r>
                <a:r>
                  <a:rPr lang="cs-CZ" altLang="cs-CZ" sz="2200" b="1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 – za předpokladu fixního </a:t>
                </a:r>
                <a:r>
                  <a:rPr lang="cs-CZ" altLang="cs-CZ" sz="22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Q</a:t>
                </a:r>
                <a:r>
                  <a:rPr lang="cs-CZ" altLang="cs-CZ" sz="2200" b="1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 a </a:t>
                </a:r>
                <a:r>
                  <a:rPr lang="cs-CZ" altLang="cs-CZ" sz="22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V</a:t>
                </a:r>
                <a:r>
                  <a:rPr lang="cs-CZ" altLang="cs-CZ" sz="2200" b="1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: dochází k </a:t>
                </a:r>
                <a:r>
                  <a:rPr lang="cs-CZ" altLang="cs-CZ" sz="22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inflaci.</a:t>
                </a:r>
              </a:p>
            </p:txBody>
          </p:sp>
        </mc:Choice>
        <mc:Fallback>
          <p:sp>
            <p:nvSpPr>
              <p:cNvPr id="28675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417638"/>
                <a:ext cx="8229600" cy="5165724"/>
              </a:xfrm>
              <a:blipFill>
                <a:blip r:embed="rId2"/>
                <a:stretch>
                  <a:fillRect t="-1889" r="-9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Kvantitativní teorie peněz</a:t>
            </a: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24/58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332509" y="1417638"/>
            <a:ext cx="8499764" cy="4922777"/>
          </a:xfrm>
        </p:spPr>
        <p:txBody>
          <a:bodyPr>
            <a:norm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Existuje těsný vztah mezi velikostí </a:t>
            </a:r>
            <a:r>
              <a:rPr kumimoji="0" lang="cs-CZ" altLang="cs-CZ" sz="2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</a:t>
            </a:r>
            <a:r>
              <a:rPr kumimoji="0" lang="cs-CZ" altLang="cs-CZ" sz="2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</a:t>
            </a:r>
            <a:r>
              <a:rPr kumimoji="0" lang="cs-CZ" altLang="cs-CZ" sz="2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velikostí nominálního domácího produktu (spíše v LR)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Peníze </a:t>
            </a:r>
            <a:r>
              <a:rPr kumimoji="0" lang="cs-CZ" altLang="cs-CZ" sz="2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nejsou neutrální </a:t>
            </a:r>
            <a:r>
              <a:rPr kumimoji="0" lang="cs-CZ" altLang="cs-CZ" sz="2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krátkém období (1-2 roky) – změny </a:t>
            </a:r>
            <a:r>
              <a:rPr kumimoji="0" lang="cs-CZ" altLang="cs-CZ" sz="2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 </a:t>
            </a:r>
            <a:r>
              <a:rPr kumimoji="0" lang="cs-CZ" altLang="cs-CZ" sz="2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mají účinek na </a:t>
            </a:r>
            <a:r>
              <a:rPr kumimoji="0" lang="cs-CZ" altLang="cs-CZ" sz="2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změny reálných veličin: reálná úrok. míra, reálný měnový kurz a na reálný Y;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Peníze </a:t>
            </a:r>
            <a:r>
              <a:rPr kumimoji="0" lang="cs-CZ" altLang="cs-CZ" sz="2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jsou neutrální </a:t>
            </a:r>
            <a:r>
              <a:rPr kumimoji="0" lang="cs-CZ" altLang="cs-CZ" sz="2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dlouhém období: ovlivňují pouze </a:t>
            </a:r>
            <a:r>
              <a:rPr kumimoji="0" lang="cs-CZ" altLang="cs-CZ" sz="2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P, zatímco reálné veličiny se nemění;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Inflace jakožto výlučně peněžní jev: </a:t>
            </a:r>
            <a:r>
              <a:rPr kumimoji="0" lang="cs-CZ" altLang="cs-CZ" sz="2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jedinou příčinou je nadměrný </a:t>
            </a:r>
            <a:r>
              <a:rPr kumimoji="0" lang="cs-CZ" altLang="cs-CZ" sz="2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růst peněžní zásoby (M).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Nová kvantitativní teorie</a:t>
            </a: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25/58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6810" y="349952"/>
            <a:ext cx="8229600" cy="965281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Peníze v ekonomice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195754"/>
            <a:ext cx="8737918" cy="5144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arabicPeriod"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Reálná ekonomika: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kombinace VF – produkovány užitečné statky; vs. 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arabicPeriod"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Peněžní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ekonomika: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peníze v různých podobách a utváření cen.</a:t>
            </a:r>
          </a:p>
          <a:p>
            <a:pPr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Bez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peněžních procesů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by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reálné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probíhaly jen stěží: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peníze v úloze měřítka cen a účetní jednotky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měření procesů v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peněžní (hodnotové) podobě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následné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srovnání efektivnosti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historii – i snahy o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odstranění peněz.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Peníze = takový statek, který v určité společnosti slouží jako všeobecně přijímaný prostředek směny (platidlo);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cokoli, co je lidmi akceptováno jako peníze – tj. všeobecně přijímáno jako prostředek směny nebo jako platební prostředek.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 pohledu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práva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se používá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zákonné platidlo,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tj.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měna daného státu.</a:t>
            </a: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8994" y="3763108"/>
            <a:ext cx="8229600" cy="655788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800" b="1" dirty="0"/>
              <a:t>Účetní bilance zlatníka (předchůdce banky)</a:t>
            </a:r>
          </a:p>
        </p:txBody>
      </p:sp>
      <p:graphicFrame>
        <p:nvGraphicFramePr>
          <p:cNvPr id="6158" name="Group 14"/>
          <p:cNvGraphicFramePr>
            <a:graphicFrameLocks noGrp="1"/>
          </p:cNvGraphicFramePr>
          <p:nvPr>
            <p:ph idx="4294967295"/>
          </p:nvPr>
        </p:nvGraphicFramePr>
        <p:xfrm>
          <a:off x="538096" y="4348420"/>
          <a:ext cx="8229600" cy="103632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AKTIVA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PASIVA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Rezervy 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Vklad 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618994" y="5384740"/>
            <a:ext cx="8067805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Za uchování zlata u zlatníka platil obchodník poplatek</a:t>
            </a: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5825761" y="4899918"/>
            <a:ext cx="1874837" cy="503237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1573823" y="4862146"/>
            <a:ext cx="1952164" cy="522594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16/58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8848088-722E-4F0E-86C8-E37235AC2DD1}"/>
              </a:ext>
            </a:extLst>
          </p:cNvPr>
          <p:cNvSpPr txBox="1">
            <a:spLocks noChangeArrowheads="1"/>
          </p:cNvSpPr>
          <p:nvPr/>
        </p:nvSpPr>
        <p:spPr>
          <a:xfrm>
            <a:off x="298939" y="1309255"/>
            <a:ext cx="8704384" cy="2595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just"/>
            <a:r>
              <a:rPr lang="cs-CZ" altLang="cs-CZ" sz="2400" b="1" dirty="0">
                <a:highlight>
                  <a:srgbClr val="FFFF00"/>
                </a:highlight>
              </a:rPr>
              <a:t>Obchodní banky (KB) </a:t>
            </a:r>
            <a:r>
              <a:rPr lang="cs-CZ" altLang="cs-CZ" sz="2400" b="1" dirty="0"/>
              <a:t>= hlavní skupina mezi finančními institucemi; na </a:t>
            </a:r>
            <a:r>
              <a:rPr lang="cs-CZ" altLang="cs-CZ" sz="2400" b="1" dirty="0">
                <a:solidFill>
                  <a:srgbClr val="FF0000"/>
                </a:solidFill>
              </a:rPr>
              <a:t>ziskovém principu </a:t>
            </a:r>
            <a:r>
              <a:rPr lang="cs-CZ" altLang="cs-CZ" sz="2400" b="1" dirty="0"/>
              <a:t>přebírají </a:t>
            </a:r>
            <a:r>
              <a:rPr lang="cs-CZ" altLang="cs-CZ" sz="2400" b="1" dirty="0">
                <a:solidFill>
                  <a:srgbClr val="FF0000"/>
                </a:solidFill>
              </a:rPr>
              <a:t>úspory</a:t>
            </a:r>
            <a:r>
              <a:rPr lang="cs-CZ" altLang="cs-CZ" sz="2400" b="1" dirty="0"/>
              <a:t> od jedněch subjektu = domácnosti, firmy; a </a:t>
            </a:r>
            <a:r>
              <a:rPr lang="cs-CZ" altLang="cs-CZ" sz="2400" b="1" dirty="0">
                <a:solidFill>
                  <a:srgbClr val="FF0000"/>
                </a:solidFill>
              </a:rPr>
              <a:t>půjčují</a:t>
            </a:r>
            <a:r>
              <a:rPr lang="cs-CZ" altLang="cs-CZ" sz="2400" b="1" dirty="0"/>
              <a:t> jiným domácnostem a firmám: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cs-CZ" altLang="cs-CZ" sz="2400" b="1" dirty="0">
                <a:solidFill>
                  <a:srgbClr val="FF0000"/>
                </a:solidFill>
              </a:rPr>
              <a:t>PASIVNÍ</a:t>
            </a:r>
            <a:r>
              <a:rPr lang="cs-CZ" altLang="cs-CZ" sz="2400" b="1" dirty="0"/>
              <a:t> (přijímaní vkladu, dlužník), </a:t>
            </a:r>
            <a:r>
              <a:rPr lang="cs-CZ" altLang="cs-CZ" sz="2400" b="1" dirty="0">
                <a:solidFill>
                  <a:srgbClr val="FF0000"/>
                </a:solidFill>
              </a:rPr>
              <a:t>AKTIVNÍ </a:t>
            </a:r>
            <a:r>
              <a:rPr lang="cs-CZ" altLang="cs-CZ" sz="2400" b="1" dirty="0"/>
              <a:t>(poskytovaní úvěrů, věřitel), </a:t>
            </a:r>
            <a:r>
              <a:rPr lang="cs-CZ" altLang="cs-CZ" sz="2400" b="1" dirty="0">
                <a:solidFill>
                  <a:srgbClr val="FF0000"/>
                </a:solidFill>
              </a:rPr>
              <a:t>NEUTRÁLNÍ </a:t>
            </a:r>
            <a:r>
              <a:rPr lang="cs-CZ" altLang="cs-CZ" sz="2400" b="1" dirty="0"/>
              <a:t>operace (různé služby):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cs-CZ" altLang="cs-CZ" sz="2400" b="1" dirty="0">
                <a:highlight>
                  <a:srgbClr val="FFFF00"/>
                </a:highlight>
              </a:rPr>
              <a:t>Úroková marže </a:t>
            </a:r>
            <a:r>
              <a:rPr lang="cs-CZ" altLang="cs-CZ" sz="2400" b="1" dirty="0"/>
              <a:t>– rozdíl mezi i u aktivních a pasivních operací; ne úrokový </a:t>
            </a:r>
            <a:r>
              <a:rPr lang="cs-CZ" altLang="cs-CZ" sz="2400" b="1" dirty="0">
                <a:highlight>
                  <a:srgbClr val="FFFF00"/>
                </a:highlight>
              </a:rPr>
              <a:t>diferenciál!</a:t>
            </a:r>
          </a:p>
          <a:p>
            <a:pPr algn="just"/>
            <a:r>
              <a:rPr lang="cs-CZ" altLang="cs-CZ" sz="2400" b="1" dirty="0"/>
              <a:t>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3417D8-B492-45B5-A0D6-AEAACE2C9640}"/>
              </a:ext>
            </a:extLst>
          </p:cNvPr>
          <p:cNvSpPr txBox="1"/>
          <p:nvPr/>
        </p:nvSpPr>
        <p:spPr>
          <a:xfrm>
            <a:off x="4195696" y="372193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highlight>
                  <a:srgbClr val="00FF00"/>
                </a:highlight>
              </a:rPr>
              <a:t>Jak banky tvoří peníze</a:t>
            </a:r>
            <a:endParaRPr lang="en-GB" sz="2800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9826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61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9" grpId="0" animBg="1"/>
      <p:bldP spid="6160" grpId="0" animBg="1"/>
      <p:bldP spid="616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cs-CZ" altLang="cs-CZ" sz="3200" b="1" dirty="0"/>
              <a:t>Účetní bilance zlatníka (předchůdce banky)</a:t>
            </a:r>
          </a:p>
        </p:txBody>
      </p:sp>
      <p:graphicFrame>
        <p:nvGraphicFramePr>
          <p:cNvPr id="7171" name="Group 3"/>
          <p:cNvGraphicFramePr>
            <a:graphicFrameLocks noGrp="1"/>
          </p:cNvGraphicFramePr>
          <p:nvPr>
            <p:ph idx="4294967295"/>
          </p:nvPr>
        </p:nvGraphicFramePr>
        <p:xfrm>
          <a:off x="762000" y="4357386"/>
          <a:ext cx="7924800" cy="1548384"/>
        </p:xfrm>
        <a:graphic>
          <a:graphicData uri="http://schemas.openxmlformats.org/drawingml/2006/table">
            <a:tbl>
              <a:tblPr/>
              <a:tblGrid>
                <a:gridCol w="396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3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AKTIVA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PASIVA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39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Rezervy 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Poskytnuté úvěry 75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Vklad 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5697414" y="4904336"/>
            <a:ext cx="2233247" cy="609198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1052487" y="5400852"/>
            <a:ext cx="3276600" cy="431800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457200" y="5867256"/>
            <a:ext cx="8511295" cy="10156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None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75 liber jako nové peníze = </a:t>
            </a:r>
            <a:r>
              <a:rPr lang="cs-CZ" altLang="cs-CZ" sz="2400" b="1" kern="1200" dirty="0">
                <a:highlight>
                  <a:srgbClr val="FFFF00"/>
                </a:highlight>
                <a:latin typeface="Times New Roman" panose="02020603050405020304" pitchFamily="18" charset="0"/>
              </a:rPr>
              <a:t>v oběhu 175 liber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1596146" y="4896421"/>
            <a:ext cx="2016125" cy="431800"/>
          </a:xfrm>
          <a:prstGeom prst="rect">
            <a:avLst/>
          </a:prstGeom>
          <a:noFill/>
          <a:ln w="63500">
            <a:solidFill>
              <a:srgbClr val="008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" name="Google Shape;99;p14"/>
          <p:cNvSpPr txBox="1"/>
          <p:nvPr/>
        </p:nvSpPr>
        <p:spPr>
          <a:xfrm>
            <a:off x="425681" y="6322131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17/58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117F19F2-10ED-46D3-A9BB-5EF3EFBBDE8E}"/>
              </a:ext>
            </a:extLst>
          </p:cNvPr>
          <p:cNvSpPr txBox="1">
            <a:spLocks noChangeArrowheads="1"/>
          </p:cNvSpPr>
          <p:nvPr/>
        </p:nvSpPr>
        <p:spPr>
          <a:xfrm>
            <a:off x="316352" y="2272010"/>
            <a:ext cx="851129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just"/>
            <a:r>
              <a:rPr lang="cs-CZ" altLang="cs-CZ" sz="2400" b="1" dirty="0"/>
              <a:t>  </a:t>
            </a:r>
            <a:r>
              <a:rPr lang="cs-CZ" altLang="cs-CZ" sz="2300" b="1" dirty="0"/>
              <a:t>Rozhodnutí bankéřů uchovávat jen část vkladů – zrod </a:t>
            </a:r>
            <a:r>
              <a:rPr lang="cs-CZ" altLang="cs-CZ" sz="2300" b="1" dirty="0">
                <a:highlight>
                  <a:srgbClr val="FFFF00"/>
                </a:highlight>
              </a:rPr>
              <a:t>bankovnictví s částečnými rezervami = s částečným krytím vkladů: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altLang="cs-CZ" sz="2400" b="1" dirty="0">
                <a:highlight>
                  <a:srgbClr val="FFFF00"/>
                </a:highlight>
              </a:rPr>
              <a:t> </a:t>
            </a:r>
            <a:r>
              <a:rPr lang="cs-CZ" altLang="cs-CZ" sz="2300" b="1" dirty="0">
                <a:highlight>
                  <a:srgbClr val="FFFF00"/>
                </a:highlight>
              </a:rPr>
              <a:t>bankéři získali schopnost tvořit peníze půjčovaným části vkladů;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altLang="cs-CZ" sz="2300" b="1" dirty="0">
                <a:highlight>
                  <a:srgbClr val="FFFF00"/>
                </a:highlight>
              </a:rPr>
              <a:t>Čím nižší rezervy, tím více poskytnutých úvěrů a více peněz v oběhu;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altLang="cs-CZ" sz="2300" b="1" dirty="0"/>
              <a:t>Nejdříve platili obchodníci zlatníkům poplatky za uschování peněz, časem – velmi výnosný byznys =&gt; začali lákat vkladatele tím, že jim dokonce nabídli odměnu za poskytnutí vkladu.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cs-CZ" altLang="cs-CZ" sz="24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4362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2" grpId="0" animBg="1"/>
      <p:bldP spid="7183" grpId="0" animBg="1"/>
      <p:bldP spid="7187" grpId="0" animBg="1"/>
      <p:bldP spid="718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4354"/>
            <a:ext cx="8229600" cy="4842486"/>
          </a:xfrm>
        </p:spPr>
        <p:txBody>
          <a:bodyPr>
            <a:normAutofit fontScale="62500" lnSpcReduction="20000"/>
          </a:bodyPr>
          <a:lstStyle/>
          <a:p>
            <a:pPr eaLnBrk="1" hangingPunct="1"/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Naznačený systém: 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PLNOHODNOTNÉ PENÍZE 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z </a:t>
            </a:r>
            <a:r>
              <a:rPr lang="cs-CZ" altLang="cs-CZ" sz="2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drahých kovů,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NEPLNOHODNOTNÉ PENÍZE </a:t>
            </a:r>
            <a:r>
              <a:rPr lang="cs-CZ" altLang="cs-CZ" sz="2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bankovky 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emitované bankami – na požádaní </a:t>
            </a:r>
            <a:r>
              <a:rPr lang="cs-CZ" altLang="cs-CZ" sz="2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směnitelné za zlato.  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cs-CZ" altLang="cs-CZ" sz="28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cs-CZ" altLang="cs-CZ" sz="28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Likvidace práva obchodních bank emitovat vlastní bankovky – </a:t>
            </a:r>
            <a:r>
              <a:rPr lang="cs-CZ" altLang="cs-CZ" sz="2800" b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CENTRÁLNÍ BANKA (CB): monopol na emisi hotovostního oběživa:</a:t>
            </a:r>
          </a:p>
          <a:p>
            <a:pPr marL="628650" indent="-514350" algn="just" eaLnBrk="1" hangingPunct="1">
              <a:buFont typeface="+mj-lt"/>
              <a:buAutoNum type="arabicPeriod"/>
            </a:pP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Makroekonomické příčiny regulace bank: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cs-CZ" altLang="cs-CZ" sz="2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Produkt bankovnictví </a:t>
            </a: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nabídka peněz – </a:t>
            </a:r>
            <a:r>
              <a:rPr lang="cs-CZ" altLang="cs-CZ" sz="2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význam pro ekonomickou rovnováhu: změnám v poptávce se automaticky nepřizpůsobuje, soukromé ziskové kritérium bank – určovaní množství peněz v ekonomice? </a:t>
            </a:r>
          </a:p>
          <a:p>
            <a:pPr marL="628650" indent="-514350" algn="just">
              <a:buFont typeface="+mj-lt"/>
              <a:buAutoNum type="arabicPeriod" startAt="2"/>
            </a:pP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Makroekonomické příčiny regulace bank: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Jistoty vkladatelů; zisk </a:t>
            </a:r>
            <a:r>
              <a:rPr lang="cs-CZ" altLang="cs-CZ" sz="2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vs. </a:t>
            </a: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jistota </a:t>
            </a:r>
            <a:r>
              <a:rPr lang="cs-CZ" altLang="cs-CZ" sz="2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banka zkrachuje – peníze ztrácejí </a:t>
            </a: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vkladatelé </a:t>
            </a:r>
            <a:r>
              <a:rPr lang="cs-CZ" altLang="cs-CZ" sz="2800" b="1" dirty="0"/>
              <a:t>=&gt; pravidla obezřetného chování bank – CB: vymezuje druh aktiv, transakcí KB atd.</a:t>
            </a:r>
            <a:endParaRPr lang="cs-CZ" altLang="cs-CZ" sz="2800" b="1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cs-CZ" altLang="cs-CZ" sz="2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Nebezpečí - </a:t>
            </a:r>
            <a:r>
              <a:rPr lang="cs-CZ" alt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RUN</a:t>
            </a:r>
            <a:r>
              <a:rPr lang="cs-CZ" altLang="cs-CZ" sz="2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na banky – pojištění vkladů – &gt; Fond pojištění vkladů = povinnost pro všechny banky, </a:t>
            </a:r>
            <a:r>
              <a:rPr lang="cs-CZ" alt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role morálního hazardu? 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cs-CZ" altLang="cs-CZ" sz="2800" b="1" dirty="0">
                <a:solidFill>
                  <a:schemeClr val="tx1"/>
                </a:solidFill>
                <a:highlight>
                  <a:srgbClr val="00FFFF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 druhé straně: Myšlenka svobodného bankovnictví – rakouská škola – F.A. von Hayek. 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51693" y="591161"/>
            <a:ext cx="8229600" cy="894739"/>
          </a:xfrm>
        </p:spPr>
        <p:txBody>
          <a:bodyPr>
            <a:noAutofit/>
          </a:bodyPr>
          <a:lstStyle/>
          <a:p>
            <a:r>
              <a:rPr lang="cs-CZ" sz="2800" b="1" dirty="0"/>
              <a:t>Makro-/mikroekonomické příčiny regulace bank</a:t>
            </a:r>
          </a:p>
        </p:txBody>
      </p:sp>
      <p:sp>
        <p:nvSpPr>
          <p:cNvPr id="6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18/58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D53E17D4-5CF1-4EC3-B3D5-EC8A2BAC1481}"/>
              </a:ext>
            </a:extLst>
          </p:cNvPr>
          <p:cNvSpPr/>
          <p:nvPr/>
        </p:nvSpPr>
        <p:spPr>
          <a:xfrm rot="16200000" flipH="1">
            <a:off x="8543126" y="2828126"/>
            <a:ext cx="709380" cy="4923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5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773" y="1600200"/>
            <a:ext cx="8655627" cy="4525963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cs-CZ" altLang="cs-CZ" sz="2400" b="1" dirty="0">
                <a:highlight>
                  <a:srgbClr val="00FFFF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Proces, v němž se z jedné koruny vytvoří několik dodatečných korun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i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Předpoklady: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731836"/>
            <a:ext cx="8229600" cy="685801"/>
          </a:xfrm>
        </p:spPr>
        <p:txBody>
          <a:bodyPr>
            <a:normAutofit fontScale="90000"/>
          </a:bodyPr>
          <a:lstStyle/>
          <a:p>
            <a:r>
              <a:rPr lang="cs-CZ" sz="3600" b="1" dirty="0"/>
              <a:t>Jak banky tvoří peníze a peněžní multiplikátor</a:t>
            </a:r>
          </a:p>
        </p:txBody>
      </p:sp>
      <p:sp>
        <p:nvSpPr>
          <p:cNvPr id="6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19/58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6AAAE4-781E-4C6D-B5AE-46155225E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64" y="2743200"/>
            <a:ext cx="8988136" cy="3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61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731836"/>
            <a:ext cx="8229600" cy="685801"/>
          </a:xfrm>
        </p:spPr>
        <p:txBody>
          <a:bodyPr>
            <a:normAutofit fontScale="90000"/>
          </a:bodyPr>
          <a:lstStyle/>
          <a:p>
            <a:r>
              <a:rPr lang="cs-CZ" sz="3600" b="1" dirty="0"/>
              <a:t>Jak banky tvoří peníze a peněžní multiplikátor</a:t>
            </a:r>
          </a:p>
        </p:txBody>
      </p:sp>
      <p:sp>
        <p:nvSpPr>
          <p:cNvPr id="6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19/58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12DEB4-8A1D-4F84-8F78-F1D2E76C5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7637"/>
            <a:ext cx="8686800" cy="479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6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773" y="1600200"/>
            <a:ext cx="8655627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PENĚŽNÍ MULTIPLIKÁTOR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udává </a:t>
            </a:r>
            <a:r>
              <a:rPr lang="cs-CZ" altLang="cs-CZ" sz="2400" b="1" i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maximální objem depozitních peněz, které mohou být vytvořeny jednou korunou přebytečných rezerv obchodní banky při dané míře PMR;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731836"/>
            <a:ext cx="8229600" cy="685801"/>
          </a:xfrm>
        </p:spPr>
        <p:txBody>
          <a:bodyPr>
            <a:normAutofit fontScale="90000"/>
          </a:bodyPr>
          <a:lstStyle/>
          <a:p>
            <a:r>
              <a:rPr lang="cs-CZ" sz="3600" b="1" dirty="0"/>
              <a:t>Jak banky tvoří peníze a peněžní multiplikátor</a:t>
            </a:r>
          </a:p>
        </p:txBody>
      </p:sp>
      <p:sp>
        <p:nvSpPr>
          <p:cNvPr id="6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19/58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BFFC67-8CDC-4923-88CB-D96EEBD02A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4" t="2581" r="-2344" b="34516"/>
          <a:stretch/>
        </p:blipFill>
        <p:spPr>
          <a:xfrm>
            <a:off x="363682" y="2878282"/>
            <a:ext cx="8520545" cy="22087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B601C2-16DB-4DFF-9037-538AEA1B91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806"/>
          <a:stretch/>
        </p:blipFill>
        <p:spPr>
          <a:xfrm>
            <a:off x="259773" y="5216958"/>
            <a:ext cx="8427027" cy="77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51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082" y="1444336"/>
            <a:ext cx="8842663" cy="4896079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400" b="1" i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 </a:t>
            </a:r>
            <a:r>
              <a:rPr lang="cs-CZ" altLang="cs-CZ" sz="2400" b="1" i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maximální částka nových peněz, která může být vytvořena bankovním systémem na základě částky přebytečných rezerv – </a:t>
            </a:r>
            <a:r>
              <a:rPr lang="cs-CZ" altLang="cs-CZ" sz="2400" b="1" i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E: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b="1" i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400" b="1" i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-----------------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altLang="cs-CZ" sz="2400" b="1" i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Destrukce peněz </a:t>
            </a:r>
            <a:r>
              <a:rPr lang="cs-CZ" altLang="cs-CZ" sz="2400" b="1" i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opačný proces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altLang="cs-CZ" sz="2400" b="1" i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Peněžní multiplikátor – teoretický vs. reálny: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400" b="1" i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 – horní hranice přírůstku nabídky peněz, banka drží rezervy na úrovni PMR;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400" b="1" i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Reálny – nižší: </a:t>
            </a:r>
            <a:r>
              <a:rPr lang="cs-CZ" altLang="cs-CZ" sz="2400" b="1" i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opatrnostní motiv, technická obtížnost udržovat přesně PMR; ziskově zaměřené banky – držba rezerv –prohlubují cyklické výkyvy =&gt; CB vhodnými nástroji usměrňuje anticyklickým směrem</a:t>
            </a:r>
          </a:p>
          <a:p>
            <a:pPr algn="just" eaLnBrk="1" hangingPunct="1">
              <a:lnSpc>
                <a:spcPct val="90000"/>
              </a:lnSpc>
            </a:pPr>
            <a:r>
              <a:rPr lang="cs-CZ" altLang="cs-CZ" sz="2400" b="1" i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REZERVNÍ DEFICIT  </a:t>
            </a:r>
            <a:r>
              <a:rPr lang="cs-CZ" altLang="cs-CZ" sz="2400" b="1" i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 mezibankovní úvěry; </a:t>
            </a:r>
            <a:r>
              <a:rPr lang="cs-CZ" altLang="cs-CZ" sz="2400" b="1" i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VĚŘITEL POSLEDNÍ INSTANCE </a:t>
            </a:r>
            <a:r>
              <a:rPr lang="cs-CZ" altLang="cs-CZ" sz="2400" b="1" i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</a:t>
            </a:r>
            <a:r>
              <a:rPr lang="cs-CZ" altLang="cs-CZ" sz="2400" b="1" i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CB;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b="1" i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504682"/>
          </a:xfrm>
        </p:spPr>
        <p:txBody>
          <a:bodyPr>
            <a:normAutofit fontScale="90000"/>
          </a:bodyPr>
          <a:lstStyle/>
          <a:p>
            <a:r>
              <a:rPr lang="cs-CZ" sz="3600" b="1" dirty="0"/>
              <a:t>Jak banky tvoří peníze a peněžní multiplikátor</a:t>
            </a:r>
          </a:p>
        </p:txBody>
      </p:sp>
      <p:sp>
        <p:nvSpPr>
          <p:cNvPr id="6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19/58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A2CAB9-CCEF-4400-9C53-8BAA9F2C7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519" y="2140529"/>
            <a:ext cx="2286000" cy="57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7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238991" y="1417638"/>
            <a:ext cx="8697191" cy="4922777"/>
          </a:xfrm>
        </p:spPr>
        <p:txBody>
          <a:bodyPr>
            <a:normAutofit fontScale="850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Zodpovědnost za regulaci bankovního systému a dohled nad jeho fungováním; CB = nejvyšší monetární autorita: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zřízena Ústavou České republiky a svou činnost vyvíjí v souladu se zákonem č. 6/1993 Sb.; vrcholný subjekt peněžní politiky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Hlavní cíl</a:t>
            </a:r>
            <a:r>
              <a:rPr kumimoji="0" lang="cs-CZ" altLang="cs-CZ" sz="2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ČNB: pečovat o cenovou stabilitu, finanční stabilitu; dále: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Emituje hotovostní oběživo: bankovky a mince; stanovuje míru povinných minimálních rezerv, základní úrokové sazby: reposazbu, diskontní, lombardní;</a:t>
            </a:r>
          </a:p>
          <a:p>
            <a:pPr marL="342900" algn="just" fontAlgn="base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Prostřednictvím nabídky peněz KB ovlivňuje celkovou nabídku peněz v ekonomice;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„BANKA BANK“ – KB si u ní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ukládají rezervy, půjčují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 „BANKA STÁTU“ –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vede účty, provádí operace pro vládu;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vydává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bankovní licence; vrcholní instituce dohledu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nad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finančním trhem;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ovlivňuje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kurz měny intervencemi na měnových trzích;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lang="cs-CZ" altLang="cs-CZ" sz="2400" b="1" kern="1200" dirty="0">
                <a:solidFill>
                  <a:prstClr val="black"/>
                </a:solidFill>
                <a:highlight>
                  <a:srgbClr val="00FFFF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enová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stabilita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nikoliv nulová, ale mírně kladná a stabilní inflace, která je při zdravém fungování ekonomiky přirozená.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Role centrální banky (CB)</a:t>
            </a: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29/58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6030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457200" y="1203386"/>
            <a:ext cx="8416636" cy="4922777"/>
          </a:xfrm>
        </p:spPr>
        <p:txBody>
          <a:bodyPr>
            <a:normAutofit/>
          </a:bodyPr>
          <a:lstStyle/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emisní funkce </a:t>
            </a:r>
            <a:r>
              <a:rPr lang="cs-CZ" altLang="cs-CZ" sz="22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emise hotovostních peněz (bankovek a mincí),</a:t>
            </a:r>
          </a:p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funkce vrcholného subjektu měnové politiky – jde o základní činnost centrální banky (CB),</a:t>
            </a:r>
          </a:p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funkce banky bank</a:t>
            </a:r>
            <a:r>
              <a:rPr lang="cs-CZ" altLang="cs-CZ" sz="22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CB vede účty ostatním bankám v dané zemi, přijímá od nich vklady a poskytuje jim úvěry,</a:t>
            </a:r>
          </a:p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regulace a dohled nad fungováním bankovního systému </a:t>
            </a:r>
            <a:r>
              <a:rPr lang="cs-CZ" altLang="cs-CZ" sz="22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CB kontroluje a prosazuje pravidla činnosti bankovních institucí,</a:t>
            </a:r>
          </a:p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funkce banky státu </a:t>
            </a:r>
            <a:r>
              <a:rPr lang="cs-CZ" altLang="cs-CZ" sz="22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CB vede účty a provádí některé operace pro vládu a orgány veřejné správy,</a:t>
            </a:r>
          </a:p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funkce správce devizových rezerv </a:t>
            </a:r>
            <a:r>
              <a:rPr lang="cs-CZ" altLang="cs-CZ" sz="22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CB shromažďuje devizové rezervy a operuje s nimi na devizovém trhu,</a:t>
            </a:r>
          </a:p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funkce reprezentanta státu v mezinárodních organizacích </a:t>
            </a:r>
            <a:r>
              <a:rPr lang="cs-CZ" altLang="cs-CZ" sz="22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CB je mluvčím vlády v měnových otázkách vůči zahraničí a reprezentuje zemi na zasedáních MMF, Světové banky a dalších institucí.</a:t>
            </a:r>
          </a:p>
          <a:p>
            <a:pPr marL="342900" lvl="0" fontAlgn="base">
              <a:spcBef>
                <a:spcPct val="0"/>
              </a:spcBef>
              <a:spcAft>
                <a:spcPts val="12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200" b="1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631886"/>
          </a:xfrm>
        </p:spPr>
        <p:txBody>
          <a:bodyPr>
            <a:noAutofit/>
          </a:bodyPr>
          <a:lstStyle/>
          <a:p>
            <a:r>
              <a:rPr lang="cs-CZ" sz="3600" b="1" dirty="0"/>
              <a:t>Funkce centrální banky (podrobně)</a:t>
            </a: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34/58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2461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155864" y="1318846"/>
            <a:ext cx="8873836" cy="4926090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Nezávislá na vládě a dalších politických strukturách – nezávislost: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540327"/>
            <a:ext cx="8229600" cy="683040"/>
          </a:xfrm>
        </p:spPr>
        <p:txBody>
          <a:bodyPr>
            <a:normAutofit fontScale="90000"/>
          </a:bodyPr>
          <a:lstStyle/>
          <a:p>
            <a:r>
              <a:rPr lang="cs-CZ" sz="4000" b="1" dirty="0"/>
              <a:t>Role centrální banky</a:t>
            </a: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30/58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3D7536-C57F-4D7E-8CEE-CC7204553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62" y="2041588"/>
            <a:ext cx="8073738" cy="374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5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Funkce peněz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86274" y="1315233"/>
            <a:ext cx="8693957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Prostředek směny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zprostředkovávají koupi a prodej zboží a služeb, přinesly tak zjednodušení obchodu ve srovnání s barterovou směnou;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Zúčtovací jednotka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peníze vyjadřují ceny statků, hmotná a nehmotná aktiva (tzv. oceňování) – kalkulační proces;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Uchovatel hodnoty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lze uchovat hodnotu pro budoucí spotřebu a na základě současné odložené spotřeby akumulovat peníze a vytvářet budoucí bohatství.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457200" y="1288473"/>
            <a:ext cx="8229600" cy="4837690"/>
          </a:xfrm>
        </p:spPr>
        <p:txBody>
          <a:bodyPr>
            <a:normAutofit lnSpcReduction="10000"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Demografický deficit – nezávislost – nejlepší ze špatných možností;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Avšak </a:t>
            </a:r>
            <a:r>
              <a:rPr lang="cs-CZ" altLang="cs-CZ" sz="24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 absolutní izolace, nutná koordinace monetární a fiskální politiky.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Nejvyšší řídící orgán –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Bankovní rada: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určuje měnovou politiku a nástroje pro její uskutečňování a rozhoduje o zásadních měnově politických opatřeních České národní banky a opatřeních v oblasti dohledu nad finančním trhem.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G</a:t>
            </a:r>
            <a:r>
              <a:rPr kumimoji="0" lang="cs-CZ" altLang="cs-CZ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uvernér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: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Aleš Michl (od 1. července 2022),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2 viceguvernéři: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Jan </a:t>
            </a:r>
            <a:r>
              <a:rPr kumimoji="0" lang="cs-CZ" alt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Frait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 Eva Zamrazilová;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4 členové: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Tomáš Holub; Karina Kubelková; Jan Kubíček; Jan Procházka.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Role centrální banky</a:t>
            </a: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33/58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5975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Utváření nabídky peněz - CB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771" y="1309255"/>
            <a:ext cx="8423029" cy="2119745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altLang="cs-CZ" sz="2400" b="1" dirty="0">
                <a:highlight>
                  <a:srgbClr val="FFFF00"/>
                </a:highlight>
                <a:ea typeface="Consolas" panose="020B0609020204030204" pitchFamily="49" charset="0"/>
                <a:cs typeface="Consolas" panose="020B0609020204030204" pitchFamily="49" charset="0"/>
              </a:rPr>
              <a:t>Složitý proces: CB – emisí hotovostního oběživa: bankovky a mince; KB – poskytováním úvěrů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altLang="cs-CZ" sz="2400" b="1" dirty="0">
                <a:ea typeface="Consolas" panose="020B0609020204030204" pitchFamily="49" charset="0"/>
                <a:cs typeface="Consolas" panose="020B0609020204030204" pitchFamily="49" charset="0"/>
              </a:rPr>
              <a:t>Vliv CB – nástroje monetární politiky, pravidla pro chování (zejména úvěrové) obchodních bank; nepřímý vliv na úrokovou míru na peněžním trhu = vliv na MD; působení CB na monetární veličinu: 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endParaRPr lang="cs-CZ" altLang="cs-CZ" sz="2800" b="1" dirty="0"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endParaRPr lang="cs-CZ" altLang="cs-CZ" sz="2800" b="1" dirty="0"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endParaRPr lang="cs-CZ" altLang="cs-CZ" sz="2800" b="1" dirty="0"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20/58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2FCB83-D5C9-4952-83F6-454FAE18C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168" y="3224599"/>
            <a:ext cx="7361959" cy="325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Utváření nabídky peněz</a:t>
            </a:r>
          </a:p>
        </p:txBody>
      </p:sp>
      <p:sp>
        <p:nvSpPr>
          <p:cNvPr id="6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20/58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5CF877-75D5-4DA4-9781-F073750D2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27" y="3129624"/>
            <a:ext cx="8749146" cy="3210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3287B8-4882-46FF-B923-D1001E360E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841" y="1225727"/>
            <a:ext cx="8229599" cy="162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7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259773" y="1330036"/>
            <a:ext cx="8717972" cy="5455228"/>
          </a:xfrm>
        </p:spPr>
        <p:txBody>
          <a:bodyPr>
            <a:normAutofit fontScale="62500" lnSpcReduction="20000"/>
          </a:bodyPr>
          <a:lstStyle/>
          <a:p>
            <a:pPr marL="342900" lvl="0" algn="just" fontAlgn="base">
              <a:lnSpc>
                <a:spcPct val="12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100" b="1" kern="12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Expanzivní </a:t>
            </a:r>
            <a:r>
              <a:rPr lang="cs-CZ" altLang="cs-CZ" sz="31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vs. </a:t>
            </a:r>
            <a:r>
              <a:rPr lang="cs-CZ" altLang="cs-CZ" sz="3100" b="1" kern="1200" dirty="0">
                <a:solidFill>
                  <a:prstClr val="black"/>
                </a:solidFill>
                <a:highlight>
                  <a:srgbClr val="00FFFF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Restriktivní </a:t>
            </a:r>
            <a:r>
              <a:rPr lang="cs-CZ" altLang="cs-CZ" sz="31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politika:</a:t>
            </a:r>
          </a:p>
          <a:p>
            <a:pPr lvl="0" indent="-457200" algn="just" fontAlgn="base">
              <a:lnSpc>
                <a:spcPct val="120000"/>
              </a:lnSpc>
              <a:spcBef>
                <a:spcPct val="0"/>
              </a:spcBef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3100" b="1" kern="12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Rozšiřuje </a:t>
            </a:r>
            <a:r>
              <a:rPr lang="cs-CZ" altLang="cs-CZ" sz="31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vs. </a:t>
            </a:r>
            <a:r>
              <a:rPr lang="cs-CZ" altLang="cs-CZ" sz="3100" b="1" kern="1200" dirty="0">
                <a:solidFill>
                  <a:prstClr val="black"/>
                </a:solidFill>
                <a:highlight>
                  <a:srgbClr val="00FFFF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Omezuje </a:t>
            </a:r>
            <a:r>
              <a:rPr lang="cs-CZ" altLang="cs-CZ" sz="31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MB a tím M</a:t>
            </a:r>
            <a:endParaRPr lang="cs-CZ" altLang="cs-CZ" sz="3100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algn="just" fontAlgn="base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600" b="1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algn="just" fontAlgn="base">
              <a:lnSpc>
                <a:spcPct val="12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6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Působení CB na M na peněžním trhu </a:t>
            </a:r>
            <a:r>
              <a:rPr lang="cs-CZ" altLang="cs-CZ" sz="26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působení </a:t>
            </a:r>
            <a:r>
              <a:rPr lang="cs-CZ" altLang="cs-CZ" sz="26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zvnějšku, mimo vlastní ekonomiku</a:t>
            </a:r>
            <a:r>
              <a:rPr lang="cs-CZ" altLang="cs-CZ" sz="26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: takto formovaná </a:t>
            </a:r>
            <a:r>
              <a:rPr lang="cs-CZ" altLang="cs-CZ" sz="26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 = exogenní monetární veličina:</a:t>
            </a:r>
          </a:p>
          <a:p>
            <a:pPr marL="342900" lvl="0" algn="just" fontAlgn="base">
              <a:lnSpc>
                <a:spcPct val="12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lang="cs-CZ" altLang="cs-CZ" sz="26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Vývoj množství peněz v ekonomice se stále více </a:t>
            </a:r>
            <a:r>
              <a:rPr lang="cs-CZ" altLang="cs-CZ" sz="26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vlivu CB (exogenní instituce) vymyká </a:t>
            </a:r>
            <a:r>
              <a:rPr lang="cs-CZ" altLang="cs-CZ" sz="26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příčiny: </a:t>
            </a:r>
          </a:p>
          <a:p>
            <a:pPr marL="363538" lvl="0" indent="-363538" algn="just" fontAlgn="base">
              <a:lnSpc>
                <a:spcPct val="12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+mj-lt"/>
              <a:buAutoNum type="romanLcPeriod"/>
              <a:defRPr/>
            </a:pPr>
            <a:r>
              <a:rPr lang="cs-CZ" altLang="cs-CZ" sz="2600" b="1" kern="1200" dirty="0">
                <a:solidFill>
                  <a:prstClr val="black"/>
                </a:solidFill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Zdroj úvěrů – vklady </a:t>
            </a:r>
            <a:r>
              <a:rPr lang="cs-CZ" altLang="cs-CZ" sz="26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CB nemá kontrolu nad vklady domácností, firem;</a:t>
            </a:r>
          </a:p>
          <a:p>
            <a:pPr marL="363538" lvl="0" indent="-363538" algn="just" fontAlgn="base">
              <a:lnSpc>
                <a:spcPct val="12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+mj-lt"/>
              <a:buAutoNum type="romanLcPeriod"/>
              <a:defRPr/>
            </a:pPr>
            <a:r>
              <a:rPr lang="cs-CZ" altLang="cs-CZ" sz="26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CB nemá kontrolu nad objemem peněžních prostředku vypůjčených KB klientům, kromě PMR banky vytvářejí i rezervy dobrovolné;</a:t>
            </a:r>
          </a:p>
          <a:p>
            <a:pPr marL="363538" lvl="0" indent="-363538" algn="just" fontAlgn="base">
              <a:lnSpc>
                <a:spcPct val="12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+mj-lt"/>
              <a:buAutoNum type="romanLcPeriod"/>
              <a:defRPr/>
            </a:pPr>
            <a:r>
              <a:rPr lang="cs-CZ" altLang="cs-CZ" sz="26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Sektor stínového bankovnictví – sektor nebankovních institucí – vymykají se dohledu CB;</a:t>
            </a:r>
          </a:p>
          <a:p>
            <a:pPr marL="363538" lvl="0" indent="-363538" algn="just" fontAlgn="base">
              <a:lnSpc>
                <a:spcPct val="12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+mj-lt"/>
              <a:buAutoNum type="romanLcPeriod"/>
              <a:defRPr/>
            </a:pPr>
            <a:r>
              <a:rPr lang="cs-CZ" altLang="cs-CZ" sz="26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Otevíraní ekonomik – mezistátní mobilita peněz – změny devízových rezerv.   </a:t>
            </a:r>
          </a:p>
          <a:p>
            <a:pPr marL="363538" lvl="0" indent="-363538" algn="just" fontAlgn="base">
              <a:lnSpc>
                <a:spcPct val="12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+mj-lt"/>
              <a:buAutoNum type="romanLcPeriod"/>
              <a:defRPr/>
            </a:pPr>
            <a:r>
              <a:rPr lang="cs-CZ" altLang="cs-CZ" sz="26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Rozhodující činitel v procesu utváření M – faktory </a:t>
            </a:r>
            <a:r>
              <a:rPr lang="cs-CZ" altLang="cs-CZ" sz="2600" b="1" kern="1200" dirty="0">
                <a:solidFill>
                  <a:prstClr val="black"/>
                </a:solidFill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endogenní povahy = působí uvnitř ekonomiky.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/>
              <a:t>Utváření nabídky peněz</a:t>
            </a:r>
            <a:endParaRPr lang="cs-CZ" b="1" dirty="0"/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27/58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1962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259773" y="1330036"/>
            <a:ext cx="8717972" cy="5455228"/>
          </a:xfrm>
        </p:spPr>
        <p:txBody>
          <a:bodyPr>
            <a:normAutofit/>
          </a:bodyPr>
          <a:lstStyle/>
          <a:p>
            <a:pPr marL="342900" lvl="0" algn="just" fontAlgn="base">
              <a:lnSpc>
                <a:spcPct val="12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600" b="1" kern="1200" dirty="0">
              <a:solidFill>
                <a:prstClr val="black"/>
              </a:solidFill>
              <a:highlight>
                <a:srgbClr val="00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9772" y="575974"/>
            <a:ext cx="8499763" cy="639762"/>
          </a:xfrm>
        </p:spPr>
        <p:txBody>
          <a:bodyPr>
            <a:noAutofit/>
          </a:bodyPr>
          <a:lstStyle/>
          <a:p>
            <a:r>
              <a:rPr lang="cs-CZ" sz="2800" b="1" dirty="0"/>
              <a:t>Nabídka peněz – převážné endogenně utvářená veličina</a:t>
            </a: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27/58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8B77654A-417B-4195-BF40-2993FD03CBA7}"/>
              </a:ext>
            </a:extLst>
          </p:cNvPr>
          <p:cNvSpPr txBox="1">
            <a:spLocks/>
          </p:cNvSpPr>
          <p:nvPr/>
        </p:nvSpPr>
        <p:spPr>
          <a:xfrm>
            <a:off x="166255" y="1215736"/>
            <a:ext cx="8717972" cy="5721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342900" algn="just" fontAlgn="base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18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Dominantní faktor </a:t>
            </a:r>
            <a:r>
              <a:rPr lang="cs-CZ" altLang="cs-CZ" sz="18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vliv na utváření </a:t>
            </a:r>
            <a:r>
              <a:rPr lang="cs-CZ" altLang="cs-CZ" sz="1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MS</a:t>
            </a:r>
            <a:r>
              <a:rPr lang="cs-CZ" altLang="cs-CZ" sz="18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na peněžním trhu </a:t>
            </a:r>
            <a:r>
              <a:rPr lang="cs-CZ" altLang="cs-CZ" sz="18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</a:t>
            </a:r>
            <a:r>
              <a:rPr lang="cs-CZ" altLang="cs-CZ" sz="18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dynamika, pohyb ekonomiky, </a:t>
            </a:r>
            <a:r>
              <a:rPr lang="cs-CZ" altLang="cs-CZ" sz="1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MD </a:t>
            </a:r>
            <a:r>
              <a:rPr lang="cs-CZ" altLang="cs-CZ" sz="18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 toho plynoucí:</a:t>
            </a:r>
          </a:p>
          <a:p>
            <a:pPr marL="342900" algn="just" fontAlgn="base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1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MS</a:t>
            </a:r>
            <a:r>
              <a:rPr lang="cs-CZ" altLang="cs-CZ" sz="18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ovlivňována hlavně poptávkou firem, domácností po úvěrech a ochotou </a:t>
            </a:r>
            <a:r>
              <a:rPr lang="cs-CZ" altLang="cs-CZ" sz="1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KB </a:t>
            </a:r>
            <a:r>
              <a:rPr lang="cs-CZ" altLang="cs-CZ" sz="18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tuto poptávku uspokojovat:</a:t>
            </a:r>
          </a:p>
          <a:p>
            <a:pPr marL="342900" algn="just" fontAlgn="base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1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Peníze tvořené uvěrovou činností KB </a:t>
            </a:r>
            <a:r>
              <a:rPr lang="cs-CZ" altLang="cs-CZ" sz="18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vznikají/zanikají v závislosti na </a:t>
            </a:r>
            <a:r>
              <a:rPr lang="cs-CZ" altLang="cs-CZ" sz="1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zájmu firem a domácnosti o úvěry.  </a:t>
            </a:r>
          </a:p>
          <a:p>
            <a:pPr marL="342900" algn="just" fontAlgn="base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1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MS –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iniciována hlavně MD, působené dalších – CB, mezistátní mobilita peněz;</a:t>
            </a:r>
          </a:p>
          <a:p>
            <a:pPr marL="342900" algn="just" fontAlgn="base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v"/>
              <a:defRPr/>
            </a:pPr>
            <a:r>
              <a:rPr lang="cs-CZ" altLang="cs-CZ" sz="1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Pojetí MS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jako</a:t>
            </a:r>
            <a:r>
              <a:rPr lang="cs-CZ" altLang="cs-CZ" sz="1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endogenně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utvářené:</a:t>
            </a:r>
          </a:p>
          <a:p>
            <a:pPr indent="-457200" algn="just" fontAlgn="base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+mj-lt"/>
              <a:buAutoNum type="arabicPeriod"/>
              <a:defRPr/>
            </a:pPr>
            <a:r>
              <a:rPr lang="cs-CZ" altLang="cs-CZ" sz="1800" b="1" kern="1200" dirty="0">
                <a:solidFill>
                  <a:schemeClr val="tx1"/>
                </a:solidFill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ABSOLUTNÍ ENDOGENITA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horizontální tvar MS, banky přizpůsobují svou nabídku peněz (úvěrů) poptávce po penězích při dané úrokové míre automaticky a pružné </a:t>
            </a:r>
          </a:p>
          <a:p>
            <a:pPr indent="-457200" algn="just" fontAlgn="base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+mj-lt"/>
              <a:buAutoNum type="arabicPeriod"/>
              <a:defRPr/>
            </a:pPr>
            <a:r>
              <a:rPr lang="cs-CZ" altLang="cs-CZ" sz="1800" b="1" kern="1200" dirty="0">
                <a:solidFill>
                  <a:schemeClr val="tx1"/>
                </a:solidFill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RELATIVNÍ ENDOGENITA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není dokonale elastická – pravidla poskytování úvěrů (selektivní přístup), obezřetnosti bank</a:t>
            </a:r>
          </a:p>
        </p:txBody>
      </p:sp>
    </p:spTree>
    <p:extLst>
      <p:ext uri="{BB962C8B-B14F-4D97-AF65-F5344CB8AC3E}">
        <p14:creationId xmlns:p14="http://schemas.microsoft.com/office/powerpoint/2010/main" val="326333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092635" y="2136557"/>
            <a:ext cx="436556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Určuje ji centrální banka a bankovní sektor a MS nezávisí na úrokové míře (exogenní makro veličina)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45256" y="1904206"/>
            <a:ext cx="15454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562600" y="5626893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</a:p>
        </p:txBody>
      </p:sp>
      <p:grpSp>
        <p:nvGrpSpPr>
          <p:cNvPr id="2" name="Group 10"/>
          <p:cNvGrpSpPr/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14348" name="Line 11"/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4349" name="Freeform 12"/>
            <p:cNvSpPr/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grpSp>
        <p:nvGrpSpPr>
          <p:cNvPr id="3" name="Group 30"/>
          <p:cNvGrpSpPr/>
          <p:nvPr/>
        </p:nvGrpSpPr>
        <p:grpSpPr bwMode="auto">
          <a:xfrm>
            <a:off x="2555875" y="2205038"/>
            <a:ext cx="1296988" cy="3960812"/>
            <a:chOff x="1610" y="1389"/>
            <a:chExt cx="817" cy="2495"/>
          </a:xfrm>
        </p:grpSpPr>
        <p:sp>
          <p:nvSpPr>
            <p:cNvPr id="14346" name="Line 28"/>
            <p:cNvSpPr>
              <a:spLocks noChangeShapeType="1"/>
            </p:cNvSpPr>
            <p:nvPr/>
          </p:nvSpPr>
          <p:spPr bwMode="auto">
            <a:xfrm flipV="1">
              <a:off x="1746" y="1661"/>
              <a:ext cx="0" cy="2223"/>
            </a:xfrm>
            <a:prstGeom prst="line">
              <a:avLst/>
            </a:prstGeom>
            <a:noFill/>
            <a:ln w="63500">
              <a:solidFill>
                <a:srgbClr val="8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4347" name="Text Box 29"/>
            <p:cNvSpPr txBox="1">
              <a:spLocks noChangeArrowheads="1"/>
            </p:cNvSpPr>
            <p:nvPr/>
          </p:nvSpPr>
          <p:spPr bwMode="auto">
            <a:xfrm>
              <a:off x="1610" y="1389"/>
              <a:ext cx="8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4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MS</a:t>
              </a:r>
            </a:p>
          </p:txBody>
        </p:sp>
      </p:grp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89012"/>
          </a:xfrm>
        </p:spPr>
        <p:txBody>
          <a:bodyPr>
            <a:normAutofit/>
          </a:bodyPr>
          <a:lstStyle/>
          <a:p>
            <a:r>
              <a:rPr lang="cs-CZ" sz="4000" b="1" dirty="0"/>
              <a:t>Nabídka peněz</a:t>
            </a:r>
          </a:p>
        </p:txBody>
      </p:sp>
      <p:sp>
        <p:nvSpPr>
          <p:cNvPr id="5" name="Zástupný text 4"/>
          <p:cNvSpPr>
            <a:spLocks noGrp="1"/>
          </p:cNvSpPr>
          <p:nvPr>
            <p:ph type="body" idx="1"/>
          </p:nvPr>
        </p:nvSpPr>
        <p:spPr>
          <a:xfrm>
            <a:off x="359046" y="1175147"/>
            <a:ext cx="8480153" cy="863264"/>
          </a:xfrm>
        </p:spPr>
        <p:txBody>
          <a:bodyPr>
            <a:normAutofit/>
          </a:bodyPr>
          <a:lstStyle/>
          <a:p>
            <a:pPr algn="just"/>
            <a:r>
              <a:rPr lang="cs-CZ" sz="2000" b="1" dirty="0">
                <a:highlight>
                  <a:srgbClr val="FFFF00"/>
                </a:highlight>
              </a:rPr>
              <a:t>Utváření exogenně!</a:t>
            </a:r>
          </a:p>
        </p:txBody>
      </p:sp>
      <p:sp>
        <p:nvSpPr>
          <p:cNvPr id="16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11/58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879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63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640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63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/>
      <p:bldP spid="16390" grpId="0"/>
      <p:bldP spid="1640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0" y="1676400"/>
            <a:ext cx="205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38800" y="6172200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</a:p>
        </p:txBody>
      </p:sp>
      <p:grpSp>
        <p:nvGrpSpPr>
          <p:cNvPr id="2" name="Group 7"/>
          <p:cNvGrpSpPr/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15382" name="Line 8"/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5383" name="Freeform 9"/>
            <p:cNvSpPr/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grpSp>
        <p:nvGrpSpPr>
          <p:cNvPr id="3" name="Group 11"/>
          <p:cNvGrpSpPr/>
          <p:nvPr/>
        </p:nvGrpSpPr>
        <p:grpSpPr bwMode="auto">
          <a:xfrm>
            <a:off x="2555875" y="2205038"/>
            <a:ext cx="1296988" cy="3960812"/>
            <a:chOff x="1610" y="1389"/>
            <a:chExt cx="817" cy="2495"/>
          </a:xfrm>
        </p:grpSpPr>
        <p:sp>
          <p:nvSpPr>
            <p:cNvPr id="15380" name="Line 12"/>
            <p:cNvSpPr>
              <a:spLocks noChangeShapeType="1"/>
            </p:cNvSpPr>
            <p:nvPr/>
          </p:nvSpPr>
          <p:spPr bwMode="auto">
            <a:xfrm flipV="1">
              <a:off x="1746" y="1661"/>
              <a:ext cx="0" cy="2223"/>
            </a:xfrm>
            <a:prstGeom prst="line">
              <a:avLst/>
            </a:prstGeom>
            <a:noFill/>
            <a:ln w="63500">
              <a:solidFill>
                <a:srgbClr val="8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5381" name="Text Box 13"/>
            <p:cNvSpPr txBox="1">
              <a:spLocks noChangeArrowheads="1"/>
            </p:cNvSpPr>
            <p:nvPr/>
          </p:nvSpPr>
          <p:spPr bwMode="auto">
            <a:xfrm>
              <a:off x="1610" y="1389"/>
              <a:ext cx="8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4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MS</a:t>
              </a:r>
            </a:p>
          </p:txBody>
        </p:sp>
      </p:grpSp>
      <p:sp>
        <p:nvSpPr>
          <p:cNvPr id="17423" name="Line 15"/>
          <p:cNvSpPr>
            <a:spLocks noChangeShapeType="1"/>
          </p:cNvSpPr>
          <p:nvPr/>
        </p:nvSpPr>
        <p:spPr bwMode="auto">
          <a:xfrm flipV="1">
            <a:off x="3563938" y="2636838"/>
            <a:ext cx="0" cy="3529012"/>
          </a:xfrm>
          <a:prstGeom prst="line">
            <a:avLst/>
          </a:prstGeom>
          <a:noFill/>
          <a:ln w="63500">
            <a:solidFill>
              <a:srgbClr val="80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348038" y="2205038"/>
            <a:ext cx="1296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 flipV="1">
            <a:off x="1908175" y="2636838"/>
            <a:ext cx="0" cy="3529012"/>
          </a:xfrm>
          <a:prstGeom prst="line">
            <a:avLst/>
          </a:prstGeom>
          <a:noFill/>
          <a:ln w="63500">
            <a:solidFill>
              <a:srgbClr val="80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1692275" y="2205038"/>
            <a:ext cx="1296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>
            <a:off x="2843213" y="31416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>
            <a:off x="2916238" y="53006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>
            <a:off x="2916238" y="42211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2" name="Line 24"/>
          <p:cNvSpPr>
            <a:spLocks noChangeShapeType="1"/>
          </p:cNvSpPr>
          <p:nvPr/>
        </p:nvSpPr>
        <p:spPr bwMode="auto">
          <a:xfrm flipH="1">
            <a:off x="2051050" y="3573463"/>
            <a:ext cx="5762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3" name="Line 25"/>
          <p:cNvSpPr>
            <a:spLocks noChangeShapeType="1"/>
          </p:cNvSpPr>
          <p:nvPr/>
        </p:nvSpPr>
        <p:spPr bwMode="auto">
          <a:xfrm flipH="1">
            <a:off x="2124075" y="4652963"/>
            <a:ext cx="5762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4067175" y="2781300"/>
            <a:ext cx="431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ZVÝŠENÍ NABÍDKY PENĚZ</a:t>
            </a:r>
          </a:p>
        </p:txBody>
      </p:sp>
      <p:sp>
        <p:nvSpPr>
          <p:cNvPr id="17435" name="Text Box 27"/>
          <p:cNvSpPr txBox="1">
            <a:spLocks noChangeArrowheads="1"/>
          </p:cNvSpPr>
          <p:nvPr/>
        </p:nvSpPr>
        <p:spPr bwMode="auto">
          <a:xfrm>
            <a:off x="4284663" y="3573463"/>
            <a:ext cx="4319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SNÍŽENÍ NABÍDKY PENĚZ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Nabídka peněz</a:t>
            </a:r>
          </a:p>
        </p:txBody>
      </p:sp>
      <p:sp>
        <p:nvSpPr>
          <p:cNvPr id="26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12/58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1648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74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74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74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74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74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  <p:bldP spid="17418" grpId="0"/>
      <p:bldP spid="17424" grpId="0"/>
      <p:bldP spid="17427" grpId="0"/>
      <p:bldP spid="17434" grpId="0"/>
      <p:bldP spid="17434" grpId="1"/>
      <p:bldP spid="17435" grpId="0"/>
      <p:bldP spid="17435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8763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66040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0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1676400"/>
            <a:ext cx="205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702300" y="4799157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</a:p>
        </p:txBody>
      </p:sp>
      <p:grpSp>
        <p:nvGrpSpPr>
          <p:cNvPr id="2" name="Group 7"/>
          <p:cNvGrpSpPr/>
          <p:nvPr/>
        </p:nvGrpSpPr>
        <p:grpSpPr bwMode="auto">
          <a:xfrm>
            <a:off x="2133600" y="2667000"/>
            <a:ext cx="3505200" cy="3109913"/>
            <a:chOff x="1344" y="1680"/>
            <a:chExt cx="2208" cy="1959"/>
          </a:xfrm>
        </p:grpSpPr>
        <p:sp>
          <p:nvSpPr>
            <p:cNvPr id="16411" name="Freeform 8"/>
            <p:cNvSpPr/>
            <p:nvPr/>
          </p:nvSpPr>
          <p:spPr bwMode="auto">
            <a:xfrm>
              <a:off x="1344" y="1680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235 w 1632"/>
                <a:gd name="T3" fmla="*/ 1041 h 1776"/>
                <a:gd name="T4" fmla="*/ 1005 w 1632"/>
                <a:gd name="T5" fmla="*/ 142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6412" name="Text Box 9"/>
            <p:cNvSpPr txBox="1">
              <a:spLocks noChangeArrowheads="1"/>
            </p:cNvSpPr>
            <p:nvPr/>
          </p:nvSpPr>
          <p:spPr bwMode="auto">
            <a:xfrm>
              <a:off x="2880" y="331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</a:p>
          </p:txBody>
        </p:sp>
      </p:grpSp>
      <p:grpSp>
        <p:nvGrpSpPr>
          <p:cNvPr id="3" name="Group 11"/>
          <p:cNvGrpSpPr/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16409" name="Line 12"/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6410" name="Freeform 13"/>
            <p:cNvSpPr/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080" name="Text Box 32"/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grpSp>
        <p:nvGrpSpPr>
          <p:cNvPr id="14" name="Group 30"/>
          <p:cNvGrpSpPr/>
          <p:nvPr/>
        </p:nvGrpSpPr>
        <p:grpSpPr bwMode="auto">
          <a:xfrm>
            <a:off x="2933700" y="2209800"/>
            <a:ext cx="1296988" cy="3960813"/>
            <a:chOff x="1610" y="1389"/>
            <a:chExt cx="817" cy="2495"/>
          </a:xfrm>
        </p:grpSpPr>
        <p:sp>
          <p:nvSpPr>
            <p:cNvPr id="16407" name="Line 28"/>
            <p:cNvSpPr>
              <a:spLocks noChangeShapeType="1"/>
            </p:cNvSpPr>
            <p:nvPr/>
          </p:nvSpPr>
          <p:spPr bwMode="auto">
            <a:xfrm flipV="1">
              <a:off x="1746" y="1661"/>
              <a:ext cx="0" cy="2223"/>
            </a:xfrm>
            <a:prstGeom prst="line">
              <a:avLst/>
            </a:prstGeom>
            <a:noFill/>
            <a:ln w="63500">
              <a:solidFill>
                <a:srgbClr val="8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6408" name="Text Box 29"/>
            <p:cNvSpPr txBox="1">
              <a:spLocks noChangeArrowheads="1"/>
            </p:cNvSpPr>
            <p:nvPr/>
          </p:nvSpPr>
          <p:spPr bwMode="auto">
            <a:xfrm>
              <a:off x="1610" y="1389"/>
              <a:ext cx="8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4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MS</a:t>
              </a:r>
            </a:p>
          </p:txBody>
        </p:sp>
      </p:grpSp>
      <p:cxnSp>
        <p:nvCxnSpPr>
          <p:cNvPr id="5" name="Přímá spojnice 4"/>
          <p:cNvCxnSpPr/>
          <p:nvPr/>
        </p:nvCxnSpPr>
        <p:spPr>
          <a:xfrm flipH="1">
            <a:off x="1187450" y="5013325"/>
            <a:ext cx="196215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H="1">
            <a:off x="1128713" y="4149725"/>
            <a:ext cx="12827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 flipH="1">
            <a:off x="1128713" y="5410200"/>
            <a:ext cx="3290887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>
            <a:off x="2411413" y="4149725"/>
            <a:ext cx="4762" cy="20208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 flipH="1">
            <a:off x="4419600" y="5410200"/>
            <a:ext cx="0" cy="8064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2946400" y="6178550"/>
            <a:ext cx="11207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4067175" y="6180138"/>
            <a:ext cx="1122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2168525" y="6165850"/>
            <a:ext cx="11207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450850" y="3795713"/>
            <a:ext cx="11223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468313" y="4681538"/>
            <a:ext cx="1120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450850" y="5141913"/>
            <a:ext cx="1122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3149600" y="4505325"/>
            <a:ext cx="1120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 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Rovnováha na trhu peněz</a:t>
            </a:r>
          </a:p>
        </p:txBody>
      </p:sp>
      <p:sp>
        <p:nvSpPr>
          <p:cNvPr id="31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13/58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2772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utoUpdateAnimBg="0"/>
      <p:bldP spid="2053" grpId="0" autoUpdateAnimBg="0"/>
      <p:bldP spid="2054" grpId="0" autoUpdateAnimBg="0"/>
      <p:bldP spid="2080" grpId="0" autoUpdateAnimBg="0"/>
      <p:bldP spid="32" grpId="0" autoUpdateAnimBg="0"/>
      <p:bldP spid="33" grpId="0" autoUpdateAnimBg="0"/>
      <p:bldP spid="34" grpId="0" autoUpdateAnimBg="0"/>
      <p:bldP spid="35" grpId="0" autoUpdateAnimBg="0"/>
      <p:bldP spid="36" grpId="0" autoUpdateAnimBg="0"/>
      <p:bldP spid="37" grpId="0" autoUpdateAnimBg="0"/>
      <p:bldP spid="38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259773" y="1330036"/>
            <a:ext cx="8717972" cy="5455228"/>
          </a:xfrm>
        </p:spPr>
        <p:txBody>
          <a:bodyPr>
            <a:normAutofit/>
          </a:bodyPr>
          <a:lstStyle/>
          <a:p>
            <a:pPr marL="342900" lvl="0" algn="just" fontAlgn="base">
              <a:lnSpc>
                <a:spcPct val="12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600" b="1" kern="1200" dirty="0">
              <a:solidFill>
                <a:prstClr val="black"/>
              </a:solidFill>
              <a:highlight>
                <a:srgbClr val="00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9772" y="575974"/>
            <a:ext cx="8499763" cy="639762"/>
          </a:xfrm>
        </p:spPr>
        <p:txBody>
          <a:bodyPr>
            <a:noAutofit/>
          </a:bodyPr>
          <a:lstStyle/>
          <a:p>
            <a:r>
              <a:rPr lang="cs-CZ" sz="2800" b="1" dirty="0"/>
              <a:t>Nabídka peněz – převážné endogenně utvářená veličina</a:t>
            </a: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27/58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8B77654A-417B-4195-BF40-2993FD03CBA7}"/>
              </a:ext>
            </a:extLst>
          </p:cNvPr>
          <p:cNvSpPr txBox="1">
            <a:spLocks/>
          </p:cNvSpPr>
          <p:nvPr/>
        </p:nvSpPr>
        <p:spPr>
          <a:xfrm>
            <a:off x="166255" y="2410690"/>
            <a:ext cx="8717972" cy="452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342900" algn="just" fontAlgn="base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1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2D996B-D464-4C77-B3F5-FDEA9B15D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21" y="1330036"/>
            <a:ext cx="8385463" cy="431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70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259773" y="1330036"/>
            <a:ext cx="8717972" cy="5455228"/>
          </a:xfrm>
        </p:spPr>
        <p:txBody>
          <a:bodyPr>
            <a:normAutofit/>
          </a:bodyPr>
          <a:lstStyle/>
          <a:p>
            <a:pPr marL="342900" lvl="0" algn="just" fontAlgn="base">
              <a:lnSpc>
                <a:spcPct val="12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600" b="1" kern="1200" dirty="0">
              <a:solidFill>
                <a:prstClr val="black"/>
              </a:solidFill>
              <a:highlight>
                <a:srgbClr val="00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9772" y="575974"/>
            <a:ext cx="8499763" cy="639762"/>
          </a:xfrm>
        </p:spPr>
        <p:txBody>
          <a:bodyPr>
            <a:noAutofit/>
          </a:bodyPr>
          <a:lstStyle/>
          <a:p>
            <a:r>
              <a:rPr lang="cs-CZ" sz="2800" b="1" dirty="0"/>
              <a:t>Rovnováha na trhu peněz</a:t>
            </a: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27/58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8B77654A-417B-4195-BF40-2993FD03CBA7}"/>
              </a:ext>
            </a:extLst>
          </p:cNvPr>
          <p:cNvSpPr txBox="1">
            <a:spLocks/>
          </p:cNvSpPr>
          <p:nvPr/>
        </p:nvSpPr>
        <p:spPr>
          <a:xfrm>
            <a:off x="103909" y="4748645"/>
            <a:ext cx="8717972" cy="1610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342900" algn="just" fontAlgn="base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Cena – vznik vzájemným působením MD a MS; avšak výsledná i – není čistě tržní.</a:t>
            </a:r>
          </a:p>
          <a:p>
            <a:pPr marL="342900" algn="just" fontAlgn="base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„rovnovážná“ = v souladu s cíli hospodářské politiky – stabilita cenové hladiny.</a:t>
            </a:r>
          </a:p>
          <a:p>
            <a:pPr marL="342900" algn="just" fontAlgn="base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q"/>
              <a:defRPr/>
            </a:pPr>
            <a:r>
              <a:rPr lang="cs-CZ" altLang="cs-CZ" sz="1800" b="1" kern="1200" dirty="0">
                <a:solidFill>
                  <a:schemeClr val="tx1"/>
                </a:solidFill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Finanční trh: trh </a:t>
            </a:r>
            <a:r>
              <a:rPr lang="cs-CZ" altLang="cs-CZ" sz="1800" b="1" kern="1200" dirty="0" err="1">
                <a:solidFill>
                  <a:schemeClr val="tx1"/>
                </a:solidFill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zapůjčitelných</a:t>
            </a:r>
            <a:r>
              <a:rPr lang="cs-CZ" altLang="cs-CZ" sz="1800" b="1" kern="1200" dirty="0">
                <a:solidFill>
                  <a:schemeClr val="tx1"/>
                </a:solidFill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fondů vs. Trh peněz!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584840-9C40-4259-A863-B100BFDD2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19" y="1215736"/>
            <a:ext cx="8499762" cy="341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7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Vlastnosti peněz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dělitelnost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hlavní výhoda peněz, lze je rozložit na menší jednotky (např. koruna a haléře vs. mušle)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zaměnitelnost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účastníkům směny je jedno, v jaké formě či složení peníze vydají/přijmou, dokud platí, že dohromady dají smluvenou cenu (10x100 Kč= 1x 1000 Kč)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přenositelnost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oproti drahým kovům výrazně lehčí a jsou tak nižší transakční náklady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trvalost a trvanlivost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není navržena žádná expirace, delší životnost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8763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1676400"/>
            <a:ext cx="205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638800" y="5653087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</a:p>
        </p:txBody>
      </p:sp>
      <p:grpSp>
        <p:nvGrpSpPr>
          <p:cNvPr id="2" name="Group 7"/>
          <p:cNvGrpSpPr/>
          <p:nvPr/>
        </p:nvGrpSpPr>
        <p:grpSpPr bwMode="auto">
          <a:xfrm>
            <a:off x="2133600" y="2667000"/>
            <a:ext cx="3505200" cy="3109913"/>
            <a:chOff x="1344" y="1680"/>
            <a:chExt cx="2208" cy="1959"/>
          </a:xfrm>
        </p:grpSpPr>
        <p:sp>
          <p:nvSpPr>
            <p:cNvPr id="17440" name="Freeform 8"/>
            <p:cNvSpPr/>
            <p:nvPr/>
          </p:nvSpPr>
          <p:spPr bwMode="auto">
            <a:xfrm>
              <a:off x="1344" y="1680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235 w 1632"/>
                <a:gd name="T3" fmla="*/ 1041 h 1776"/>
                <a:gd name="T4" fmla="*/ 1005 w 1632"/>
                <a:gd name="T5" fmla="*/ 142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7441" name="Text Box 9"/>
            <p:cNvSpPr txBox="1">
              <a:spLocks noChangeArrowheads="1"/>
            </p:cNvSpPr>
            <p:nvPr/>
          </p:nvSpPr>
          <p:spPr bwMode="auto">
            <a:xfrm>
              <a:off x="2880" y="331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</a:p>
          </p:txBody>
        </p:sp>
      </p:grpSp>
      <p:grpSp>
        <p:nvGrpSpPr>
          <p:cNvPr id="3" name="Group 11"/>
          <p:cNvGrpSpPr/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17438" name="Line 12"/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7439" name="Freeform 13"/>
            <p:cNvSpPr/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19"/>
          <p:cNvGrpSpPr/>
          <p:nvPr/>
        </p:nvGrpSpPr>
        <p:grpSpPr bwMode="auto">
          <a:xfrm>
            <a:off x="2667000" y="2622550"/>
            <a:ext cx="3581400" cy="2805113"/>
            <a:chOff x="1776" y="1632"/>
            <a:chExt cx="2256" cy="1767"/>
          </a:xfrm>
        </p:grpSpPr>
        <p:sp>
          <p:nvSpPr>
            <p:cNvPr id="17436" name="Freeform 20"/>
            <p:cNvSpPr/>
            <p:nvPr/>
          </p:nvSpPr>
          <p:spPr bwMode="auto">
            <a:xfrm>
              <a:off x="1776" y="1632"/>
              <a:ext cx="1632" cy="1536"/>
            </a:xfrm>
            <a:custGeom>
              <a:avLst/>
              <a:gdLst>
                <a:gd name="T0" fmla="*/ 0 w 1632"/>
                <a:gd name="T1" fmla="*/ 0 h 1776"/>
                <a:gd name="T2" fmla="*/ 384 w 1632"/>
                <a:gd name="T3" fmla="*/ 406 h 1776"/>
                <a:gd name="T4" fmla="*/ 1632 w 1632"/>
                <a:gd name="T5" fmla="*/ 55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7437" name="Text Box 21"/>
            <p:cNvSpPr txBox="1">
              <a:spLocks noChangeArrowheads="1"/>
            </p:cNvSpPr>
            <p:nvPr/>
          </p:nvSpPr>
          <p:spPr bwMode="auto">
            <a:xfrm>
              <a:off x="3360" y="307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5" name="Group 22"/>
          <p:cNvGrpSpPr/>
          <p:nvPr/>
        </p:nvGrpSpPr>
        <p:grpSpPr bwMode="auto">
          <a:xfrm>
            <a:off x="1600200" y="3124200"/>
            <a:ext cx="3810000" cy="3033713"/>
            <a:chOff x="1008" y="1968"/>
            <a:chExt cx="2400" cy="1911"/>
          </a:xfrm>
        </p:grpSpPr>
        <p:sp>
          <p:nvSpPr>
            <p:cNvPr id="17434" name="Freeform 23"/>
            <p:cNvSpPr/>
            <p:nvPr/>
          </p:nvSpPr>
          <p:spPr bwMode="auto">
            <a:xfrm>
              <a:off x="1008" y="1968"/>
              <a:ext cx="1632" cy="1728"/>
            </a:xfrm>
            <a:custGeom>
              <a:avLst/>
              <a:gdLst>
                <a:gd name="T0" fmla="*/ 0 w 1632"/>
                <a:gd name="T1" fmla="*/ 0 h 1776"/>
                <a:gd name="T2" fmla="*/ 384 w 1632"/>
                <a:gd name="T3" fmla="*/ 1041 h 1776"/>
                <a:gd name="T4" fmla="*/ 1632 w 1632"/>
                <a:gd name="T5" fmla="*/ 142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7435" name="Text Box 24"/>
            <p:cNvSpPr txBox="1">
              <a:spLocks noChangeArrowheads="1"/>
            </p:cNvSpPr>
            <p:nvPr/>
          </p:nvSpPr>
          <p:spPr bwMode="auto">
            <a:xfrm>
              <a:off x="2592" y="3552"/>
              <a:ext cx="8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2073" name="Line 25"/>
          <p:cNvSpPr>
            <a:spLocks noChangeShapeType="1"/>
          </p:cNvSpPr>
          <p:nvPr/>
        </p:nvSpPr>
        <p:spPr bwMode="auto">
          <a:xfrm flipH="1">
            <a:off x="2286000" y="4724400"/>
            <a:ext cx="304800" cy="228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4" name="Line 26"/>
          <p:cNvSpPr>
            <a:spLocks noChangeShapeType="1"/>
          </p:cNvSpPr>
          <p:nvPr/>
        </p:nvSpPr>
        <p:spPr bwMode="auto">
          <a:xfrm flipH="1">
            <a:off x="3581400" y="5334000"/>
            <a:ext cx="2286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5" name="Line 27"/>
          <p:cNvSpPr>
            <a:spLocks noChangeShapeType="1"/>
          </p:cNvSpPr>
          <p:nvPr/>
        </p:nvSpPr>
        <p:spPr bwMode="auto">
          <a:xfrm flipH="1">
            <a:off x="1752600" y="3352800"/>
            <a:ext cx="381000" cy="152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6" name="Line 28"/>
          <p:cNvSpPr>
            <a:spLocks noChangeShapeType="1"/>
          </p:cNvSpPr>
          <p:nvPr/>
        </p:nvSpPr>
        <p:spPr bwMode="auto">
          <a:xfrm flipV="1">
            <a:off x="3124200" y="4572000"/>
            <a:ext cx="3810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7" name="Line 29"/>
          <p:cNvSpPr>
            <a:spLocks noChangeShapeType="1"/>
          </p:cNvSpPr>
          <p:nvPr/>
        </p:nvSpPr>
        <p:spPr bwMode="auto">
          <a:xfrm flipV="1">
            <a:off x="2362200" y="3352800"/>
            <a:ext cx="3810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8" name="Line 30"/>
          <p:cNvSpPr>
            <a:spLocks noChangeShapeType="1"/>
          </p:cNvSpPr>
          <p:nvPr/>
        </p:nvSpPr>
        <p:spPr bwMode="auto">
          <a:xfrm flipV="1">
            <a:off x="4419600" y="5029200"/>
            <a:ext cx="304800" cy="228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80" name="Text Box 32"/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grpSp>
        <p:nvGrpSpPr>
          <p:cNvPr id="27" name="Group 30"/>
          <p:cNvGrpSpPr/>
          <p:nvPr/>
        </p:nvGrpSpPr>
        <p:grpSpPr bwMode="auto">
          <a:xfrm>
            <a:off x="2627313" y="2205038"/>
            <a:ext cx="1298575" cy="3960812"/>
            <a:chOff x="1610" y="1389"/>
            <a:chExt cx="817" cy="2495"/>
          </a:xfrm>
        </p:grpSpPr>
        <p:sp>
          <p:nvSpPr>
            <p:cNvPr id="17432" name="Line 28"/>
            <p:cNvSpPr>
              <a:spLocks noChangeShapeType="1"/>
            </p:cNvSpPr>
            <p:nvPr/>
          </p:nvSpPr>
          <p:spPr bwMode="auto">
            <a:xfrm flipV="1">
              <a:off x="1746" y="1661"/>
              <a:ext cx="0" cy="2223"/>
            </a:xfrm>
            <a:prstGeom prst="line">
              <a:avLst/>
            </a:prstGeom>
            <a:noFill/>
            <a:ln w="63500">
              <a:solidFill>
                <a:srgbClr val="8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7433" name="Text Box 29"/>
            <p:cNvSpPr txBox="1">
              <a:spLocks noChangeArrowheads="1"/>
            </p:cNvSpPr>
            <p:nvPr/>
          </p:nvSpPr>
          <p:spPr bwMode="auto">
            <a:xfrm>
              <a:off x="1610" y="1389"/>
              <a:ext cx="8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4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MS</a:t>
              </a:r>
            </a:p>
          </p:txBody>
        </p:sp>
      </p:grpSp>
      <p:cxnSp>
        <p:nvCxnSpPr>
          <p:cNvPr id="30" name="Přímá spojnice 29"/>
          <p:cNvCxnSpPr/>
          <p:nvPr/>
        </p:nvCxnSpPr>
        <p:spPr>
          <a:xfrm flipH="1">
            <a:off x="1143000" y="4797425"/>
            <a:ext cx="1676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 flipH="1">
            <a:off x="1143000" y="3432175"/>
            <a:ext cx="1676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 flipH="1">
            <a:off x="1136650" y="5516563"/>
            <a:ext cx="1676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606425" y="4535488"/>
            <a:ext cx="11223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635000" y="3111500"/>
            <a:ext cx="1120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706438" y="5184775"/>
            <a:ext cx="11223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Rovnováha na trhu peněz</a:t>
            </a:r>
          </a:p>
        </p:txBody>
      </p:sp>
      <p:sp>
        <p:nvSpPr>
          <p:cNvPr id="37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14/58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8416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utoUpdateAnimBg="0"/>
      <p:bldP spid="2054" grpId="0" autoUpdateAnimBg="0"/>
      <p:bldP spid="2080" grpId="0" autoUpdateAnimBg="0"/>
      <p:bldP spid="34" grpId="0" autoUpdateAnimBg="0"/>
      <p:bldP spid="35" grpId="0" autoUpdateAnimBg="0"/>
      <p:bldP spid="36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-1" y="1676400"/>
            <a:ext cx="26273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867400" y="5470016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</a:p>
        </p:txBody>
      </p:sp>
      <p:grpSp>
        <p:nvGrpSpPr>
          <p:cNvPr id="2" name="Group 7"/>
          <p:cNvGrpSpPr/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18463" name="Line 8"/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464" name="Freeform 9"/>
            <p:cNvSpPr/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grpSp>
        <p:nvGrpSpPr>
          <p:cNvPr id="3" name="Group 11"/>
          <p:cNvGrpSpPr/>
          <p:nvPr/>
        </p:nvGrpSpPr>
        <p:grpSpPr bwMode="auto">
          <a:xfrm>
            <a:off x="2555875" y="2205038"/>
            <a:ext cx="1296988" cy="3960812"/>
            <a:chOff x="1610" y="1389"/>
            <a:chExt cx="817" cy="2495"/>
          </a:xfrm>
        </p:grpSpPr>
        <p:sp>
          <p:nvSpPr>
            <p:cNvPr id="18461" name="Line 12"/>
            <p:cNvSpPr>
              <a:spLocks noChangeShapeType="1"/>
            </p:cNvSpPr>
            <p:nvPr/>
          </p:nvSpPr>
          <p:spPr bwMode="auto">
            <a:xfrm flipV="1">
              <a:off x="1746" y="1661"/>
              <a:ext cx="0" cy="2223"/>
            </a:xfrm>
            <a:prstGeom prst="line">
              <a:avLst/>
            </a:prstGeom>
            <a:noFill/>
            <a:ln w="63500">
              <a:solidFill>
                <a:srgbClr val="8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462" name="Text Box 13"/>
            <p:cNvSpPr txBox="1">
              <a:spLocks noChangeArrowheads="1"/>
            </p:cNvSpPr>
            <p:nvPr/>
          </p:nvSpPr>
          <p:spPr bwMode="auto">
            <a:xfrm>
              <a:off x="1610" y="1389"/>
              <a:ext cx="8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4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MS</a:t>
              </a:r>
            </a:p>
          </p:txBody>
        </p:sp>
      </p:grpSp>
      <p:sp>
        <p:nvSpPr>
          <p:cNvPr id="17423" name="Line 15"/>
          <p:cNvSpPr>
            <a:spLocks noChangeShapeType="1"/>
          </p:cNvSpPr>
          <p:nvPr/>
        </p:nvSpPr>
        <p:spPr bwMode="auto">
          <a:xfrm flipV="1">
            <a:off x="3563938" y="2636838"/>
            <a:ext cx="0" cy="3529012"/>
          </a:xfrm>
          <a:prstGeom prst="line">
            <a:avLst/>
          </a:prstGeom>
          <a:noFill/>
          <a:ln w="63500">
            <a:solidFill>
              <a:srgbClr val="80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348038" y="2205038"/>
            <a:ext cx="1296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 flipV="1">
            <a:off x="1908175" y="2636838"/>
            <a:ext cx="0" cy="3529012"/>
          </a:xfrm>
          <a:prstGeom prst="line">
            <a:avLst/>
          </a:prstGeom>
          <a:noFill/>
          <a:ln w="63500">
            <a:solidFill>
              <a:srgbClr val="80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1692275" y="2205038"/>
            <a:ext cx="1296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>
            <a:off x="2843213" y="31416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>
            <a:off x="2916238" y="53006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>
            <a:off x="2916238" y="42211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2" name="Line 24"/>
          <p:cNvSpPr>
            <a:spLocks noChangeShapeType="1"/>
          </p:cNvSpPr>
          <p:nvPr/>
        </p:nvSpPr>
        <p:spPr bwMode="auto">
          <a:xfrm flipH="1">
            <a:off x="2051050" y="3573463"/>
            <a:ext cx="5762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3" name="Line 25"/>
          <p:cNvSpPr>
            <a:spLocks noChangeShapeType="1"/>
          </p:cNvSpPr>
          <p:nvPr/>
        </p:nvSpPr>
        <p:spPr bwMode="auto">
          <a:xfrm flipH="1">
            <a:off x="2124075" y="4652963"/>
            <a:ext cx="5762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3852862" y="2589212"/>
            <a:ext cx="43195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ZVÝŠENÍ NABÍDKY PENĚZ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Měnová expanze</a:t>
            </a:r>
          </a:p>
        </p:txBody>
      </p:sp>
      <p:sp>
        <p:nvSpPr>
          <p:cNvPr id="17435" name="Text Box 27"/>
          <p:cNvSpPr txBox="1">
            <a:spLocks noChangeArrowheads="1"/>
          </p:cNvSpPr>
          <p:nvPr/>
        </p:nvSpPr>
        <p:spPr bwMode="auto">
          <a:xfrm>
            <a:off x="3852863" y="4296061"/>
            <a:ext cx="43195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SNÍŽENÍ NABÍDKY PENĚZ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Měnová restrikce</a:t>
            </a:r>
          </a:p>
        </p:txBody>
      </p:sp>
      <p:grpSp>
        <p:nvGrpSpPr>
          <p:cNvPr id="24" name="Group 7"/>
          <p:cNvGrpSpPr/>
          <p:nvPr/>
        </p:nvGrpSpPr>
        <p:grpSpPr bwMode="auto">
          <a:xfrm>
            <a:off x="1522413" y="2606675"/>
            <a:ext cx="3625850" cy="3414713"/>
            <a:chOff x="1344" y="1680"/>
            <a:chExt cx="2208" cy="1959"/>
          </a:xfrm>
        </p:grpSpPr>
        <p:sp>
          <p:nvSpPr>
            <p:cNvPr id="18459" name="Freeform 8"/>
            <p:cNvSpPr/>
            <p:nvPr/>
          </p:nvSpPr>
          <p:spPr bwMode="auto">
            <a:xfrm>
              <a:off x="1344" y="1680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235 w 1632"/>
                <a:gd name="T3" fmla="*/ 1041 h 1776"/>
                <a:gd name="T4" fmla="*/ 1005 w 1632"/>
                <a:gd name="T5" fmla="*/ 142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460" name="Text Box 9"/>
            <p:cNvSpPr txBox="1">
              <a:spLocks noChangeArrowheads="1"/>
            </p:cNvSpPr>
            <p:nvPr/>
          </p:nvSpPr>
          <p:spPr bwMode="auto">
            <a:xfrm>
              <a:off x="2880" y="331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</a:p>
          </p:txBody>
        </p:sp>
      </p:grpSp>
      <p:cxnSp>
        <p:nvCxnSpPr>
          <p:cNvPr id="27" name="Přímá spojnice 26"/>
          <p:cNvCxnSpPr/>
          <p:nvPr/>
        </p:nvCxnSpPr>
        <p:spPr>
          <a:xfrm flipH="1">
            <a:off x="1069975" y="5013325"/>
            <a:ext cx="1676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 flipH="1">
            <a:off x="1095375" y="4221163"/>
            <a:ext cx="812800" cy="15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 flipH="1">
            <a:off x="1128713" y="5516563"/>
            <a:ext cx="2363787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641350" y="3922713"/>
            <a:ext cx="1122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609600" y="4689475"/>
            <a:ext cx="11223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609600" y="5232400"/>
            <a:ext cx="11223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Rovnováha na trhu peněz</a:t>
            </a:r>
          </a:p>
        </p:txBody>
      </p:sp>
      <p:sp>
        <p:nvSpPr>
          <p:cNvPr id="35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15/58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4415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74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74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74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174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74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  <p:bldP spid="17418" grpId="0"/>
      <p:bldP spid="17424" grpId="0"/>
      <p:bldP spid="17427" grpId="0"/>
      <p:bldP spid="17434" grpId="0"/>
      <p:bldP spid="17434" grpId="1"/>
      <p:bldP spid="17435" grpId="0"/>
      <p:bldP spid="17435" grpId="1"/>
      <p:bldP spid="32" grpId="0" autoUpdateAnimBg="0"/>
      <p:bldP spid="33" grpId="0" autoUpdateAnimBg="0"/>
      <p:bldP spid="34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Stát jako ekonomický subjekt – dvě centra: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Nositelé hospodářské politiky</a:t>
            </a: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26/58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4302" t="44160" r="24535" b="12222"/>
          <a:stretch>
            <a:fillRect/>
          </a:stretch>
        </p:blipFill>
        <p:spPr>
          <a:xfrm>
            <a:off x="875581" y="2192482"/>
            <a:ext cx="7527851" cy="371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60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32917" t="50123" r="22986" b="14074"/>
          <a:stretch>
            <a:fillRect/>
          </a:stretch>
        </p:blipFill>
        <p:spPr>
          <a:xfrm>
            <a:off x="457200" y="1757362"/>
            <a:ext cx="8482881" cy="3683000"/>
          </a:xfrm>
          <a:prstGeom prst="rect">
            <a:avLst/>
          </a:prstGeom>
        </p:spPr>
      </p:pic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203919" y="1417638"/>
            <a:ext cx="8482881" cy="4922777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Viz obr. 10.1.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Nástroje a cíle monetární politiky</a:t>
            </a: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28/58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4321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270164" y="1319646"/>
            <a:ext cx="8717972" cy="5153890"/>
          </a:xfrm>
        </p:spPr>
        <p:txBody>
          <a:bodyPr>
            <a:normAutofit fontScale="70000" lnSpcReduction="20000"/>
          </a:bodyPr>
          <a:lstStyle/>
          <a:p>
            <a:pPr marL="342900" lvl="0" algn="just" fontAlgn="base">
              <a:lnSpc>
                <a:spcPct val="12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1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Monetární politika je </a:t>
            </a:r>
            <a:r>
              <a:rPr lang="cs-CZ" altLang="cs-CZ" sz="3100" b="1" kern="1200" dirty="0">
                <a:solidFill>
                  <a:prstClr val="black"/>
                </a:solidFill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proces, oblast ekonomické politiky</a:t>
            </a:r>
          </a:p>
          <a:p>
            <a:pPr lvl="0" indent="-457200" algn="just" fontAlgn="base">
              <a:lnSpc>
                <a:spcPct val="120000"/>
              </a:lnSpc>
              <a:spcBef>
                <a:spcPct val="0"/>
              </a:spcBef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31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 které se centrální banka prostřednictvím svých nástrojů snaží o dosažení předem stanovených cílů;</a:t>
            </a:r>
          </a:p>
          <a:p>
            <a:pPr lvl="0" indent="-457200" algn="just" fontAlgn="base">
              <a:lnSpc>
                <a:spcPct val="120000"/>
              </a:lnSpc>
              <a:spcBef>
                <a:spcPct val="0"/>
              </a:spcBef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31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Působením na monetární veličiny: </a:t>
            </a:r>
            <a:r>
              <a:rPr lang="cs-CZ" altLang="cs-CZ" sz="31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MS, i</a:t>
            </a:r>
            <a:r>
              <a:rPr lang="cs-CZ" altLang="cs-CZ" sz="31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</a:p>
          <a:p>
            <a:pPr lvl="0" indent="-457200" fontAlgn="base">
              <a:lnSpc>
                <a:spcPct val="120000"/>
              </a:lnSpc>
              <a:spcBef>
                <a:spcPct val="0"/>
              </a:spcBef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lang="cs-CZ" altLang="cs-CZ" sz="31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Nositel MP – centrální banka: v ČR Česká národní banka, v zemích eurozóny ESCB v čele s ECB;</a:t>
            </a:r>
          </a:p>
          <a:p>
            <a:pPr marL="342900" lvl="0" fontAlgn="base">
              <a:lnSpc>
                <a:spcPct val="12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3100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algn="just" fontAlgn="base">
              <a:lnSpc>
                <a:spcPct val="12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0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Pokud je naplněn </a:t>
            </a:r>
            <a:r>
              <a:rPr lang="cs-CZ" altLang="cs-CZ" sz="30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primární cíl –</a:t>
            </a:r>
            <a:r>
              <a:rPr lang="cs-CZ" altLang="cs-CZ" sz="30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CENOVÁ STABILITA </a:t>
            </a:r>
            <a:r>
              <a:rPr lang="cs-CZ" altLang="cs-CZ" sz="30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může CB podporovat HP vlády za účelem dosažení ekonomického růstu (tzv. alternativní cíl, případ i ČNB nebo ECB); </a:t>
            </a:r>
          </a:p>
          <a:p>
            <a:pPr marL="342900" lvl="0" fontAlgn="base">
              <a:lnSpc>
                <a:spcPct val="12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0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Tradiční cíl CB </a:t>
            </a:r>
            <a:r>
              <a:rPr lang="cs-CZ" altLang="cs-CZ" sz="30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ještě </a:t>
            </a:r>
            <a:r>
              <a:rPr lang="cs-CZ" altLang="cs-CZ" sz="30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FINANČNÍ STABILITA: </a:t>
            </a:r>
          </a:p>
          <a:p>
            <a:pPr lvl="0" indent="-457200" fontAlgn="base">
              <a:lnSpc>
                <a:spcPct val="120000"/>
              </a:lnSpc>
              <a:spcBef>
                <a:spcPct val="0"/>
              </a:spcBef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30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Situace, když </a:t>
            </a:r>
            <a:r>
              <a:rPr lang="cs-CZ" altLang="cs-CZ" sz="30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finanční systém </a:t>
            </a:r>
            <a:r>
              <a:rPr lang="cs-CZ" altLang="cs-CZ" sz="30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plní své </a:t>
            </a:r>
            <a:r>
              <a:rPr lang="cs-CZ" altLang="cs-CZ" sz="30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funkce bez závažných poruch a nežádoucích účinku na ekonomiku </a:t>
            </a:r>
            <a:r>
              <a:rPr lang="cs-CZ" altLang="cs-CZ" sz="30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vykazuje vysokou míru </a:t>
            </a:r>
            <a:r>
              <a:rPr lang="cs-CZ" altLang="cs-CZ" sz="30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odolnosti vůči šokům; </a:t>
            </a:r>
            <a:r>
              <a:rPr lang="cs-CZ" altLang="cs-CZ" sz="30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všechny složky ekonomické politiky </a:t>
            </a:r>
            <a:r>
              <a:rPr lang="cs-CZ" altLang="cs-CZ" sz="30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makro obezřetnost nutná!</a:t>
            </a:r>
            <a:endParaRPr lang="cs-CZ" altLang="cs-CZ" sz="30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Monetární politika (MP)</a:t>
            </a: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27/58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7785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457200" y="1537855"/>
            <a:ext cx="8364682" cy="4588308"/>
          </a:xfrm>
        </p:spPr>
        <p:txBody>
          <a:bodyPr>
            <a:normAutofit lnSpcReduction="10000"/>
          </a:bodyPr>
          <a:lstStyle/>
          <a:p>
            <a:pPr marL="342900" lvl="0" algn="just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Přímé – administrativní </a:t>
            </a:r>
          </a:p>
          <a:p>
            <a:pPr marL="800100" lvl="1" algn="just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Přímo dopadají do rozhodovacího mechanismu obchodních a dalších bank a omezují tak jejich podnikatelskou samostatnost</a:t>
            </a:r>
          </a:p>
          <a:p>
            <a:pPr marL="800100" lvl="1" algn="just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Jsou převážně selektivní a adresné</a:t>
            </a:r>
          </a:p>
          <a:p>
            <a:pPr marL="800100" lvl="1" algn="just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Nejsou považovány za tržně konformní a ve vyspělých ekonomikách bývají uplatněny pouze přechodně</a:t>
            </a:r>
          </a:p>
          <a:p>
            <a:pPr marL="342900" lvl="0" algn="just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b="1" kern="1200" dirty="0">
              <a:solidFill>
                <a:srgbClr val="C0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algn="just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Nepřímé – tržní </a:t>
            </a:r>
          </a:p>
          <a:p>
            <a:pPr marL="800100" lvl="1" algn="just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Působí plošně na celý bankovní systém</a:t>
            </a:r>
          </a:p>
          <a:p>
            <a:pPr marL="800100" lvl="1" algn="just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Jednotné podmínky pro všechny bankovní instituce</a:t>
            </a:r>
          </a:p>
          <a:p>
            <a:pPr marL="800100" lvl="1" algn="just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Jde o nástroje tržní, tzn. že jsou mnohem více užívány než nástroje přímé</a:t>
            </a:r>
          </a:p>
          <a:p>
            <a:pPr marL="342900" lvl="0" algn="just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200" b="1" kern="1200" dirty="0">
              <a:solidFill>
                <a:srgbClr val="C0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algn="just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200" b="1" kern="1200" dirty="0">
              <a:solidFill>
                <a:srgbClr val="C0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63188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Nástroje monetární politiky</a:t>
            </a: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40/58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457200" y="1203386"/>
            <a:ext cx="8458200" cy="4922777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cs-CZ" sz="2800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Pravidla likvidity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stanovení závazné struktury pasiv a aktiv centrální bankou bankám komerčním;</a:t>
            </a:r>
            <a:endParaRPr lang="cs-CZ" altLang="cs-CZ" sz="28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cs-CZ" sz="2800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Úvěrové stropy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(limity, kontingenty) – čili kolik smí banka poskytnout úvěrů určitým segmentům trhu;</a:t>
            </a: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cs-CZ" sz="2800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Limity úrokových sazeb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stanovení maximálních úrokových sazeb z úvěrů a maximálních nebo minimálních úrokových sazeb z vkladů;</a:t>
            </a: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cs-CZ" sz="2800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Povinné vklady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uložení některým subjektům vést své účty, popř. Provádět další operace výhradně přes centrální banku;</a:t>
            </a: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cs-CZ" sz="2800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Doporučení, výzvy, dohody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jsou nezávazné, přesto účinné, protože komerční banky většinou respektují přání či výzvy centrální banky.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63188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Přímé nástroje</a:t>
            </a: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41/58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457200" y="1292469"/>
            <a:ext cx="8229600" cy="5125916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cs-CZ" altLang="cs-CZ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Úrokové sazby –  </a:t>
            </a:r>
            <a:r>
              <a:rPr lang="cs-CZ" altLang="cs-CZ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dvoutýdenní </a:t>
            </a:r>
            <a:r>
              <a:rPr lang="cs-CZ" altLang="cs-CZ" b="1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repo</a:t>
            </a:r>
            <a:r>
              <a:rPr lang="cs-CZ" altLang="cs-CZ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sazba, lombardní sazba, diskontní sazba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cs-CZ" altLang="cs-CZ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Operace na volném trhu</a:t>
            </a:r>
            <a:r>
              <a:rPr lang="cs-CZ" altLang="cs-CZ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nejpoužívanější nástroj měnové politiky, jedná se většinou o nákup či prodej vládních cenných papírů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altLang="cs-CZ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Povinné minimální rezervy</a:t>
            </a:r>
            <a:r>
              <a:rPr lang="cs-CZ" altLang="cs-CZ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povinně vytvářené vklady komerčních bank u centrální banky (2 %)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cs-CZ" altLang="cs-CZ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Kurzové (devizové) intervence</a:t>
            </a:r>
            <a:r>
              <a:rPr lang="cs-CZ" altLang="cs-CZ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provádějí se s cílem regulace měnového kurzu,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endParaRPr lang="cs-CZ" altLang="cs-CZ" sz="2800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63188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Nepřímé nástroje</a:t>
            </a: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42/58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4422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311727" y="1292469"/>
            <a:ext cx="8562109" cy="5047946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ČNB uvedla do souladu s nástroji ECB: tři hlavní úrokové míry:</a:t>
            </a:r>
          </a:p>
          <a:p>
            <a:pPr marL="628650" indent="-514350" eaLnBrk="1" hangingPunct="1">
              <a:buFont typeface="+mj-lt"/>
              <a:buAutoNum type="arabicPeriod"/>
            </a:pPr>
            <a:r>
              <a:rPr lang="cs-CZ" altLang="cs-CZ" sz="2400" b="1" dirty="0">
                <a:highlight>
                  <a:srgbClr val="00FFFF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Dvoutýdenní </a:t>
            </a:r>
            <a:r>
              <a:rPr lang="cs-CZ" altLang="cs-CZ" sz="2400" b="1" dirty="0" err="1">
                <a:highlight>
                  <a:srgbClr val="00FFFF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repo</a:t>
            </a:r>
            <a:r>
              <a:rPr lang="cs-CZ" altLang="cs-CZ" sz="2400" b="1" dirty="0">
                <a:highlight>
                  <a:srgbClr val="00FFFF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sazba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vyhlášená 2T </a:t>
            </a:r>
            <a:r>
              <a:rPr lang="cs-CZ" altLang="cs-CZ" sz="24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repo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sazba = maximální sazba, za kterou mohou KB ukládat přebytečné prostředky v ČNB: 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sz="2400" b="1" dirty="0">
                <a:highlight>
                  <a:srgbClr val="00FF00"/>
                </a:highlight>
              </a:rPr>
              <a:t>PŘEBYTEK LIKVIDITY </a:t>
            </a:r>
            <a:r>
              <a:rPr lang="cs-CZ" sz="2400" dirty="0"/>
              <a:t>v ČR; ČNB vyhlašuje i objem </a:t>
            </a:r>
            <a:r>
              <a:rPr lang="cs-CZ" sz="2400" b="1" dirty="0"/>
              <a:t>vkladů</a:t>
            </a:r>
            <a:r>
              <a:rPr lang="cs-CZ" sz="2400" dirty="0"/>
              <a:t>, který je ochotná přijat.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cs-CZ" sz="2400" b="1" dirty="0"/>
              <a:t>ČNB stahuje peněžní prostředky z oběhu</a:t>
            </a:r>
            <a:r>
              <a:rPr lang="cs-CZ" sz="2400" dirty="0"/>
              <a:t>, když </a:t>
            </a:r>
            <a:r>
              <a:rPr lang="cs-CZ" sz="2400" b="1" dirty="0"/>
              <a:t>přijímá vklady od KB: </a:t>
            </a:r>
            <a:r>
              <a:rPr lang="cs-CZ" sz="2400" dirty="0"/>
              <a:t>prodejem svých cenných papírů – dluhopisů; zpětným nákupem svých dluhopisů </a:t>
            </a:r>
            <a:r>
              <a:rPr lang="cs-CZ" sz="2400" b="1" dirty="0">
                <a:highlight>
                  <a:srgbClr val="00FF00"/>
                </a:highlight>
              </a:rPr>
              <a:t>uvolňuje</a:t>
            </a:r>
            <a:r>
              <a:rPr lang="cs-CZ" sz="2400" dirty="0"/>
              <a:t> ČNB peněžní prostředky zpět do oběhu: </a:t>
            </a:r>
            <a:r>
              <a:rPr lang="cs-CZ" sz="2400" b="1" dirty="0">
                <a:highlight>
                  <a:srgbClr val="00FF00"/>
                </a:highlight>
              </a:rPr>
              <a:t>JISTINA</a:t>
            </a:r>
            <a:r>
              <a:rPr lang="cs-CZ" sz="2400" dirty="0"/>
              <a:t> plus </a:t>
            </a:r>
            <a:r>
              <a:rPr lang="cs-CZ" sz="2400" b="1" dirty="0">
                <a:highlight>
                  <a:srgbClr val="00FF00"/>
                </a:highlight>
              </a:rPr>
              <a:t>ÚROK.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cs-CZ" sz="2400" b="1" dirty="0">
                <a:highlight>
                  <a:srgbClr val="00FF00"/>
                </a:highlight>
              </a:rPr>
              <a:t>= Operace na volném trhu</a:t>
            </a:r>
            <a:r>
              <a:rPr lang="cs-CZ" sz="2400" dirty="0"/>
              <a:t> – hlavní smysl – </a:t>
            </a:r>
            <a:r>
              <a:rPr lang="cs-CZ" sz="2400" b="1" dirty="0"/>
              <a:t>ovlivňování ÚROKOVÉ MÍRY.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cs-CZ" altLang="cs-CZ" sz="2000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63188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Nepřímé nástroje - </a:t>
            </a:r>
            <a:r>
              <a:rPr lang="cs-CZ" altLang="cs-CZ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ÚROKOVÉ SAZBY </a:t>
            </a:r>
            <a:endParaRPr lang="cs-CZ" b="1" dirty="0"/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42/58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311727" y="1292469"/>
            <a:ext cx="8562109" cy="5125916"/>
          </a:xfrm>
        </p:spPr>
        <p:txBody>
          <a:bodyPr>
            <a:normAutofit/>
          </a:bodyPr>
          <a:lstStyle/>
          <a:p>
            <a:pPr marL="628650" indent="-514350" algn="just" eaLnBrk="1" hangingPunct="1">
              <a:buFont typeface="+mj-lt"/>
              <a:buAutoNum type="arabicPeriod" startAt="2"/>
            </a:pPr>
            <a:r>
              <a:rPr lang="cs-CZ" altLang="cs-CZ" sz="2800" b="1" dirty="0">
                <a:highlight>
                  <a:srgbClr val="00FFFF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Diskontní sazba 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</a:t>
            </a:r>
            <a:r>
              <a:rPr lang="cs-CZ" sz="2800" dirty="0"/>
              <a:t>za diskontní sazbu si KB likviditu u centrální banky v depozitní facilitě přes noc (</a:t>
            </a:r>
            <a:r>
              <a:rPr lang="cs-CZ" sz="2800" dirty="0" err="1"/>
              <a:t>overnight</a:t>
            </a:r>
            <a:r>
              <a:rPr lang="cs-CZ" sz="2800" dirty="0"/>
              <a:t>) ukládají;</a:t>
            </a:r>
            <a:r>
              <a:rPr lang="cs-CZ" sz="2800" b="1" dirty="0"/>
              <a:t> </a:t>
            </a:r>
          </a:p>
          <a:p>
            <a:pPr marL="628650" indent="-514350" algn="just" eaLnBrk="1" hangingPunct="1">
              <a:buFont typeface="+mj-lt"/>
              <a:buAutoNum type="arabicPeriod" startAt="2"/>
            </a:pPr>
            <a:r>
              <a:rPr lang="cs-CZ" sz="2800" b="1" dirty="0">
                <a:highlight>
                  <a:srgbClr val="00FFFF"/>
                </a:highlight>
              </a:rPr>
              <a:t>Lombardní sazba 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</a:t>
            </a:r>
            <a:r>
              <a:rPr lang="cs-CZ" sz="2800" dirty="0"/>
              <a:t>za lombardní sazbu si KB mohou přes noc likviditu od ČNB půjčit oproti poskytnuté zástavě v rámci zápůjční facility. 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cs-CZ" sz="2800" b="1" dirty="0"/>
              <a:t>Obe transakce 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</a:t>
            </a:r>
            <a:r>
              <a:rPr lang="cs-CZ" sz="2800" b="1" dirty="0"/>
              <a:t> automaticky během účetního dne ČNB, pokud mají KB s ní uzavřenou smlouvu o </a:t>
            </a:r>
            <a:r>
              <a:rPr lang="cs-CZ" sz="2800" b="1" dirty="0">
                <a:highlight>
                  <a:srgbClr val="FFFF00"/>
                </a:highlight>
              </a:rPr>
              <a:t>AUTOMATICKÝCH FACILITÁCH.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cs-CZ" altLang="cs-CZ" sz="28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Plus: slovní intervence = prohlášení a komentáře.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cs-CZ" altLang="cs-CZ" sz="2400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63188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Nepřímé nástroje - </a:t>
            </a:r>
            <a:r>
              <a:rPr lang="cs-CZ" altLang="cs-CZ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ÚROKOVÉ SAZBY </a:t>
            </a:r>
            <a:endParaRPr lang="cs-CZ" b="1" dirty="0"/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42/58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8310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842188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Historie peněz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Barterový obchod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Komoditní peníze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(ve formě plátna, kožešin, drahých kovů ale i cigaret ve vězení apod.)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Postupně převažovalo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zlato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stříbro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(viz Václav a jeho platba Němcům 120 volů a 500 hřiven stříbra)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Stříbrné mince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(běžné transakce) a zlato (větší obchody)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 rozvojem manufaktur se zrychloval obchod a drahé kovy byly postupně nahrazovány modernějšími formami, tj.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papírovými bankovkami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(speciální dlužní úpisy komerčních bank na základě uložení zlata v bance) – postupně přechod plně do rukou státu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Státovky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(nahradily zlaté a stříbrné mince, přičemž jejich emitent (panovník, stát) dával slib, že později státovky vymění za mince z drahých kovů. Panovník nebo stát musel použít tzv. nucený kurs.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207819" y="1292469"/>
            <a:ext cx="8645236" cy="5125916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cs-CZ" altLang="cs-CZ" sz="3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Tři základní typy úvěrů poskytované KB:</a:t>
            </a:r>
          </a:p>
          <a:p>
            <a:pPr marL="446088" lvl="1" indent="-269875">
              <a:buFont typeface="Consolas" panose="020B0609020204030204" pitchFamily="49" charset="0"/>
              <a:buChar char="–"/>
            </a:pPr>
            <a:r>
              <a:rPr lang="cs-CZ" altLang="cs-CZ" sz="2400" b="1" dirty="0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DISKONTNÍ FACILITA</a:t>
            </a:r>
            <a:r>
              <a:rPr lang="cs-CZ" altLang="cs-CZ" sz="2400" dirty="0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poskytuje bankám možnost uložit přes noc u ČNB bez zajištění svou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přebytečnou likviditu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úročenou diskontní  úrokovou sazbou, která je v ekonomice nejnižší;</a:t>
            </a:r>
          </a:p>
          <a:p>
            <a:pPr marL="446088" lvl="1" indent="-269875" algn="just">
              <a:buFont typeface="Consolas" panose="020B0609020204030204" pitchFamily="49" charset="0"/>
              <a:buChar char="–"/>
            </a:pPr>
            <a:r>
              <a:rPr lang="cs-CZ" altLang="cs-CZ" sz="2400" b="1" dirty="0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DVOUTÝDENNÍ REPO-OPERACE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při </a:t>
            </a:r>
            <a:r>
              <a:rPr lang="cs-CZ" altLang="cs-CZ" sz="24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repo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operacích ČNB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přijímá od bank přebytečnou likviditu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bankám předává jako kolaterál dohodnuté cenné papíry. Obě strany se zároveň zavazují, že po uplynutí doby splatnosti proběhne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reverzní transakce,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níž ČNB jako dlužník vrátí věřitelské bance zapůjčenou jistinu zvýšenou o dohodnutý úrok a věřitelská banka vrátí ČNB poskytnutý kolaterál; </a:t>
            </a:r>
          </a:p>
          <a:p>
            <a:pPr marL="446088" lvl="1" indent="-269875" algn="just">
              <a:buFont typeface="Consolas" panose="020B0609020204030204" pitchFamily="49" charset="0"/>
              <a:buChar char="–"/>
            </a:pPr>
            <a:r>
              <a:rPr lang="cs-CZ" altLang="cs-CZ" sz="2400" b="1" dirty="0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LOMBARDNÍ ÚVĚR</a:t>
            </a:r>
            <a:r>
              <a:rPr lang="cs-CZ" altLang="cs-CZ" sz="2400" dirty="0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poskytován bankám s mimořádnými problémy s likviditou proti zástavě cenných papírů, úročený nejvyšší úrokovou sazbou v ekonomice.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cs-CZ" altLang="cs-CZ" sz="2800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631886"/>
          </a:xfrm>
        </p:spPr>
        <p:txBody>
          <a:bodyPr>
            <a:normAutofit fontScale="90000"/>
          </a:bodyPr>
          <a:lstStyle/>
          <a:p>
            <a:r>
              <a:rPr lang="cs-CZ" altLang="cs-CZ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Úrokové sazby</a:t>
            </a:r>
            <a:endParaRPr lang="cs-CZ" b="1" dirty="0"/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42/58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0508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63188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Nepřímé nástroje - </a:t>
            </a:r>
            <a:r>
              <a:rPr lang="cs-CZ" altLang="cs-CZ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ÚROKOVÉ SAZBY </a:t>
            </a:r>
            <a:endParaRPr lang="cs-CZ" b="1" dirty="0"/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42/58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C5E863-3602-47F6-A47F-25658B675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02" y="1203387"/>
            <a:ext cx="8691995" cy="3389396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1165AC0F-2B71-41E3-BF8C-01EAEC1282B6}"/>
              </a:ext>
            </a:extLst>
          </p:cNvPr>
          <p:cNvSpPr txBox="1">
            <a:spLocks/>
          </p:cNvSpPr>
          <p:nvPr/>
        </p:nvSpPr>
        <p:spPr>
          <a:xfrm>
            <a:off x="457200" y="4592783"/>
            <a:ext cx="798021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cs-CZ" sz="3600" b="1" dirty="0"/>
              <a:t>Povinné minimální rezervy</a:t>
            </a:r>
            <a:endParaRPr lang="en-GB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E8F9A2-4A75-4797-A776-D81F786BEF60}"/>
              </a:ext>
            </a:extLst>
          </p:cNvPr>
          <p:cNvSpPr txBox="1"/>
          <p:nvPr/>
        </p:nvSpPr>
        <p:spPr>
          <a:xfrm>
            <a:off x="374073" y="5121133"/>
            <a:ext cx="8156863" cy="1066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  <a:sym typeface="Calibri" panose="020F0502020204030204"/>
              </a:rPr>
              <a:t>CB</a:t>
            </a:r>
            <a:r>
              <a:rPr kumimoji="0" lang="cs-CZ" alt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  <a:sym typeface="Calibri" panose="020F0502020204030204"/>
              </a:rPr>
              <a:t> ovlivňuje </a:t>
            </a:r>
            <a:r>
              <a:rPr kumimoji="0" lang="cs-CZ" altLang="cs-CZ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  <a:sym typeface="Calibri" panose="020F0502020204030204"/>
              </a:rPr>
              <a:t>úverotvornou</a:t>
            </a:r>
            <a:r>
              <a:rPr kumimoji="0" lang="cs-CZ" alt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  <a:sym typeface="Calibri" panose="020F0502020204030204"/>
              </a:rPr>
              <a:t> - i </a:t>
            </a:r>
            <a:r>
              <a:rPr kumimoji="0" lang="cs-CZ" altLang="cs-CZ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  <a:sym typeface="Calibri" panose="020F0502020204030204"/>
              </a:rPr>
              <a:t>penězotvornou</a:t>
            </a:r>
            <a:r>
              <a:rPr kumimoji="0" lang="cs-CZ" alt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  <a:sym typeface="Calibri" panose="020F0502020204030204"/>
              </a:rPr>
              <a:t> schopnost obchodních bank; ochrana před runy na banky.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  <a:sym typeface="Calibri" panose="020F0502020204030204"/>
              </a:rPr>
              <a:t>Nízká, úloha zeslábla.</a:t>
            </a:r>
          </a:p>
        </p:txBody>
      </p:sp>
    </p:spTree>
    <p:extLst>
      <p:ext uri="{BB962C8B-B14F-4D97-AF65-F5344CB8AC3E}">
        <p14:creationId xmlns:p14="http://schemas.microsoft.com/office/powerpoint/2010/main" val="153813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631886"/>
          </a:xfrm>
        </p:spPr>
        <p:txBody>
          <a:bodyPr>
            <a:normAutofit fontScale="90000"/>
          </a:bodyPr>
          <a:lstStyle/>
          <a:p>
            <a:r>
              <a:rPr lang="cs-CZ" b="1"/>
              <a:t>Monetární politika</a:t>
            </a:r>
            <a:endParaRPr lang="cs-CZ" b="1" dirty="0"/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43/58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aphicFrame>
        <p:nvGraphicFramePr>
          <p:cNvPr id="5" name="Group 44"/>
          <p:cNvGraphicFramePr/>
          <p:nvPr>
            <p:extLst>
              <p:ext uri="{D42A27DB-BD31-4B8C-83A1-F6EECF244321}">
                <p14:modId xmlns:p14="http://schemas.microsoft.com/office/powerpoint/2010/main" val="1611295612"/>
              </p:ext>
            </p:extLst>
          </p:nvPr>
        </p:nvGraphicFramePr>
        <p:xfrm>
          <a:off x="190500" y="1354929"/>
          <a:ext cx="8763000" cy="4985485"/>
        </p:xfrm>
        <a:graphic>
          <a:graphicData uri="http://schemas.openxmlformats.org/drawingml/2006/table">
            <a:tbl>
              <a:tblPr/>
              <a:tblGrid>
                <a:gridCol w="292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67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Nástroje</a:t>
                      </a:r>
                    </a:p>
                  </a:txBody>
                  <a:tcPr marL="90000" marR="90000" marT="46797" marB="467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Monetární expanze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Monetární restrikce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</a:rPr>
                        <a:t>Diskontní sazba</a:t>
                      </a:r>
                    </a:p>
                  </a:txBody>
                  <a:tcPr marL="90000" marR="90000" marT="46797" marB="467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Snížení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Zvýšení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57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</a:rPr>
                        <a:t>Repo sazba</a:t>
                      </a:r>
                    </a:p>
                  </a:txBody>
                  <a:tcPr marL="90000" marR="90000" marT="46797" marB="467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Snížení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Zvýšení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7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</a:rPr>
                        <a:t>Lombardní sazba</a:t>
                      </a:r>
                    </a:p>
                  </a:txBody>
                  <a:tcPr marL="90000" marR="90000" marT="46797" marB="467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Snížení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Zvýšení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6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</a:rPr>
                        <a:t>Operace na volném trhu</a:t>
                      </a:r>
                    </a:p>
                  </a:txBody>
                  <a:tcPr marL="90000" marR="90000" marT="46797" marB="467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Nákup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Prodej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7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</a:rPr>
                        <a:t>PMR</a:t>
                      </a:r>
                    </a:p>
                  </a:txBody>
                  <a:tcPr marL="90000" marR="90000" marT="46797" marB="467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Snížení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Zvýšení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57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</a:rPr>
                        <a:t>Konverze, swapy</a:t>
                      </a:r>
                    </a:p>
                  </a:txBody>
                  <a:tcPr marL="90000" marR="90000" marT="46797" marB="467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Nákup deviz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Prodej deviz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457200" y="1589809"/>
            <a:ext cx="8229600" cy="4914900"/>
          </a:xfrm>
        </p:spPr>
        <p:txBody>
          <a:bodyPr>
            <a:normAutofit fontScale="92500" lnSpcReduction="20000"/>
          </a:bodyPr>
          <a:lstStyle/>
          <a:p>
            <a:pPr marL="114300" indent="0" algn="just" eaLnBrk="1" hangingPunct="1">
              <a:buNone/>
            </a:pPr>
            <a:r>
              <a:rPr lang="cs-CZ" altLang="cs-CZ" sz="2800" b="1" dirty="0">
                <a:solidFill>
                  <a:srgbClr val="FF000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Keynesovský pohled na úlohu a možnosti monetární politiky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cs-CZ" altLang="cs-CZ" sz="2800" b="1" dirty="0">
                <a:solidFill>
                  <a:schemeClr val="tx1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Hlavní smysl MP – ovlivňování </a:t>
            </a:r>
            <a:r>
              <a:rPr lang="cs-CZ" alt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úrokové míry: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cs-CZ" alt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směrem dolů při expanzivní politice, směrem nahoru při politice restriktivní;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endParaRPr lang="cs-CZ" altLang="cs-CZ" sz="2800" b="1" dirty="0">
              <a:solidFill>
                <a:schemeClr val="tx1"/>
              </a:solidFill>
              <a:highlight>
                <a:srgbClr val="FFFF00"/>
              </a:highlight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cs-CZ" alt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Konečný cíl MP – změna makroekonomických výsledků ekonomiky = v keynesovském modelu </a:t>
            </a:r>
            <a:r>
              <a:rPr lang="cs-CZ" altLang="cs-CZ" sz="2800" b="1" dirty="0">
                <a:solidFill>
                  <a:schemeClr val="tx1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vyžaduje</a:t>
            </a:r>
            <a:r>
              <a:rPr lang="cs-CZ" alt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změny ve výši agregátních výdajů: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cs-CZ" altLang="cs-CZ" sz="2800" b="1" dirty="0">
              <a:solidFill>
                <a:schemeClr val="tx1"/>
              </a:solidFill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marL="114300" indent="0" algn="just" eaLnBrk="1" hangingPunct="1">
              <a:buNone/>
            </a:pPr>
            <a:r>
              <a:rPr lang="cs-CZ" altLang="cs-CZ" sz="2800" b="1" dirty="0">
                <a:solidFill>
                  <a:schemeClr val="tx1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 </a:t>
            </a: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44/58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44EB143-F7A0-4BBB-B024-5CD6D7917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5814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>
                <a:highlight>
                  <a:srgbClr val="FFFF00"/>
                </a:highlight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Keynesovský vs. Neoklasický pohled</a:t>
            </a:r>
            <a:br>
              <a:rPr lang="cs-CZ" altLang="cs-CZ" sz="3200" b="1" dirty="0">
                <a:highlight>
                  <a:srgbClr val="FFFF00"/>
                </a:highlight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</a:b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03405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311727" y="1194956"/>
            <a:ext cx="8530937" cy="5145460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cs-CZ" altLang="cs-CZ" sz="2000" b="1" dirty="0">
                <a:solidFill>
                  <a:schemeClr val="tx1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Otázka: jak </a:t>
            </a:r>
            <a:r>
              <a:rPr lang="cs-CZ" altLang="cs-CZ" sz="2000" b="1" dirty="0">
                <a:solidFill>
                  <a:schemeClr val="tx1"/>
                </a:solidFill>
                <a:highlight>
                  <a:srgbClr val="FFFF00"/>
                </a:highlight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změny v úrokové míře ovlivňují chování spotřebitelů, investorů a vlády: </a:t>
            </a:r>
            <a:r>
              <a:rPr lang="cs-CZ" altLang="cs-CZ" sz="2000" b="1" dirty="0">
                <a:solidFill>
                  <a:schemeClr val="tx1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mikroekonomické pozadí makroekonomických důsledků monetární politiky: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cs-CZ" altLang="cs-CZ" sz="2000" b="1" dirty="0">
                <a:solidFill>
                  <a:schemeClr val="tx1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trhu kapitálu (</a:t>
            </a:r>
            <a:r>
              <a:rPr lang="cs-CZ" altLang="cs-CZ" sz="2000" b="1" dirty="0" err="1">
                <a:solidFill>
                  <a:schemeClr val="tx1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zapůjčitelných</a:t>
            </a:r>
            <a:r>
              <a:rPr lang="cs-CZ" altLang="cs-CZ" sz="2000" b="1" dirty="0">
                <a:solidFill>
                  <a:schemeClr val="tx1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fondů) – </a:t>
            </a:r>
            <a:r>
              <a:rPr lang="cs-CZ" altLang="cs-CZ" sz="2000" b="1" dirty="0">
                <a:solidFill>
                  <a:schemeClr val="tx1"/>
                </a:solidFill>
                <a:highlight>
                  <a:srgbClr val="00FF00"/>
                </a:highlight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úroková míra = mezní náklady na kapitál:</a:t>
            </a:r>
            <a:r>
              <a:rPr lang="cs-CZ" altLang="cs-CZ" sz="2000" b="1" dirty="0">
                <a:solidFill>
                  <a:schemeClr val="tx1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srovnávána s očekávanou mezní efektivností investice = </a:t>
            </a:r>
            <a:r>
              <a:rPr lang="cs-CZ" altLang="cs-CZ" sz="2000" b="1" dirty="0">
                <a:solidFill>
                  <a:schemeClr val="tx1"/>
                </a:solidFill>
                <a:highlight>
                  <a:srgbClr val="00FFFF"/>
                </a:highlight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očekávaný výnos z této investice / očekávaná rentabilita: </a:t>
            </a:r>
          </a:p>
          <a:p>
            <a:pPr marL="571500" indent="-457200" algn="just" eaLnBrk="1" hangingPunct="1">
              <a:buFont typeface="+mj-lt"/>
              <a:buAutoNum type="arabicPeriod"/>
            </a:pPr>
            <a:r>
              <a:rPr lang="cs-CZ" altLang="cs-CZ" sz="2000" b="1" dirty="0">
                <a:solidFill>
                  <a:srgbClr val="FF000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ÚROKOVÁ MÍRA KLESÁ: </a:t>
            </a:r>
            <a:r>
              <a:rPr lang="cs-CZ" altLang="cs-CZ" sz="2000" b="1" dirty="0">
                <a:solidFill>
                  <a:schemeClr val="tx1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roste objem výdajů firem na investice. </a:t>
            </a:r>
          </a:p>
          <a:p>
            <a:pPr marL="571500" indent="-457200" algn="just" eaLnBrk="1" hangingPunct="1">
              <a:buFont typeface="+mj-lt"/>
              <a:buAutoNum type="arabicPeriod"/>
            </a:pPr>
            <a:r>
              <a:rPr lang="cs-CZ" altLang="cs-CZ" sz="2000" b="1" dirty="0">
                <a:solidFill>
                  <a:srgbClr val="FF000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ÚROKOVÁ MÍRA ROSTE: </a:t>
            </a:r>
            <a:r>
              <a:rPr lang="cs-CZ" altLang="cs-CZ" sz="2000" b="1" dirty="0">
                <a:solidFill>
                  <a:schemeClr val="tx1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uskutečněno méně investičních záměrů.  </a:t>
            </a: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44/58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44EB143-F7A0-4BBB-B024-5CD6D7917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5814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2000" b="1" dirty="0">
                <a:solidFill>
                  <a:srgbClr val="FF000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Keynesovský pohled na úlohu a možnosti monetární politiky</a:t>
            </a:r>
            <a:br>
              <a:rPr lang="cs-CZ" altLang="cs-CZ" sz="2000" b="1" dirty="0">
                <a:solidFill>
                  <a:srgbClr val="FF000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</a:br>
            <a:br>
              <a:rPr lang="cs-CZ" altLang="cs-CZ" sz="2000" b="1" dirty="0">
                <a:highlight>
                  <a:srgbClr val="FFFF00"/>
                </a:highlight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</a:br>
            <a:endParaRPr lang="en-GB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20D2BD-B2CC-4D98-8F48-6337CFCDC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571" y="4577379"/>
            <a:ext cx="4353791" cy="190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04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311727" y="1423554"/>
            <a:ext cx="8530937" cy="4916861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cs-CZ" altLang="cs-CZ" sz="2000" b="1" dirty="0">
                <a:solidFill>
                  <a:schemeClr val="tx1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Úrok pro </a:t>
            </a:r>
            <a:r>
              <a:rPr lang="cs-CZ" altLang="cs-CZ" sz="2000" b="1" dirty="0">
                <a:solidFill>
                  <a:schemeClr val="tx1"/>
                </a:solidFill>
                <a:highlight>
                  <a:srgbClr val="00FFFF"/>
                </a:highlight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samofinancujícího se investora </a:t>
            </a:r>
            <a:r>
              <a:rPr lang="cs-CZ" altLang="cs-CZ" sz="2000" b="1" dirty="0">
                <a:solidFill>
                  <a:schemeClr val="tx1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cs-CZ" altLang="cs-CZ" sz="2000" b="1" dirty="0">
                <a:solidFill>
                  <a:srgbClr val="FF000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NÁKLADY OBĚTOVANÉ PŘÍLEŽITOSTI;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cs-CZ" altLang="cs-CZ" sz="2000" b="1" dirty="0">
              <a:solidFill>
                <a:srgbClr val="FF0000"/>
              </a:solidFill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cs-CZ" altLang="cs-CZ" sz="2000" b="1" dirty="0">
                <a:solidFill>
                  <a:schemeClr val="tx1"/>
                </a:solidFill>
                <a:highlight>
                  <a:srgbClr val="00FF00"/>
                </a:highlight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Vliv změny úrokové míry na spotřební výdaje domácností a na výdaje vlády </a:t>
            </a:r>
            <a:r>
              <a:rPr lang="cs-CZ" altLang="cs-CZ" sz="2000" b="1" dirty="0">
                <a:solidFill>
                  <a:schemeClr val="tx1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(vláda – také úvěry):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cs-CZ" altLang="cs-CZ" sz="2000" b="1" dirty="0">
                <a:solidFill>
                  <a:srgbClr val="FF000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Spotřební výdaje domácností – změny úrokové míry dvěma cestami: </a:t>
            </a:r>
          </a:p>
          <a:p>
            <a:pPr marL="571500" indent="-457200" algn="just" eaLnBrk="1" hangingPunct="1">
              <a:buFont typeface="+mj-lt"/>
              <a:buAutoNum type="alphaLcParenR"/>
            </a:pPr>
            <a:r>
              <a:rPr lang="cs-CZ" altLang="cs-CZ" sz="2000" b="1" dirty="0">
                <a:solidFill>
                  <a:srgbClr val="FF000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Předměty dlouhodobé spotřeby: </a:t>
            </a:r>
            <a:r>
              <a:rPr lang="cs-CZ" altLang="cs-CZ" sz="2000" b="1" dirty="0">
                <a:solidFill>
                  <a:schemeClr val="tx1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auta a jiné dražší statky, jsou často nakupovány na</a:t>
            </a:r>
            <a:r>
              <a:rPr lang="cs-CZ" altLang="cs-CZ" sz="2000" b="1" dirty="0">
                <a:solidFill>
                  <a:srgbClr val="FF000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spotřebitelský úvěr.</a:t>
            </a:r>
          </a:p>
          <a:p>
            <a:pPr marL="571500" indent="-457200" algn="just" eaLnBrk="1" hangingPunct="1">
              <a:buFont typeface="+mj-lt"/>
              <a:buAutoNum type="alphaLcParenR"/>
            </a:pPr>
            <a:r>
              <a:rPr lang="cs-CZ" altLang="cs-CZ" sz="2000" b="1" dirty="0">
                <a:solidFill>
                  <a:srgbClr val="FF000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Úroková míra = ALTERNATIVNÍ NÁKLAD současné spotřeby. </a:t>
            </a:r>
          </a:p>
          <a:p>
            <a:pPr marL="571500" indent="-457200" algn="just" eaLnBrk="1" hangingPunct="1">
              <a:buFont typeface="+mj-lt"/>
              <a:buAutoNum type="alphaLcParenR"/>
            </a:pPr>
            <a:endParaRPr lang="cs-CZ" altLang="cs-CZ" sz="2000" b="1" dirty="0">
              <a:solidFill>
                <a:srgbClr val="FF0000"/>
              </a:solidFill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marL="114300" indent="0" algn="just" eaLnBrk="1" hangingPunct="1">
              <a:buNone/>
            </a:pPr>
            <a:r>
              <a:rPr lang="cs-CZ" altLang="cs-CZ" sz="2000" b="1" dirty="0">
                <a:solidFill>
                  <a:srgbClr val="FF000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ZUŽOVÁNÍ A UZAVÍRÁNÍ DEFLAČNÍ (RECESNÍ) MEZERY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cs-CZ" altLang="cs-CZ" sz="2000" b="1" dirty="0">
                <a:solidFill>
                  <a:schemeClr val="tx1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účinek </a:t>
            </a:r>
            <a:r>
              <a:rPr lang="cs-CZ" altLang="cs-CZ" sz="2000" b="1" dirty="0">
                <a:solidFill>
                  <a:srgbClr val="FF000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expanzivní monetární politiky </a:t>
            </a:r>
            <a:r>
              <a:rPr lang="cs-CZ" altLang="cs-CZ" sz="2000" b="1" dirty="0">
                <a:solidFill>
                  <a:schemeClr val="tx1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se dostavuje jen do stavu plného využití zdrojů = hranice produkčních možností; pokračování = inflační mezera.</a:t>
            </a: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44/58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44EB143-F7A0-4BBB-B024-5CD6D7917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02850"/>
            <a:ext cx="8229600" cy="530741"/>
          </a:xfrm>
        </p:spPr>
        <p:txBody>
          <a:bodyPr>
            <a:noAutofit/>
          </a:bodyPr>
          <a:lstStyle/>
          <a:p>
            <a:r>
              <a:rPr lang="cs-CZ" altLang="cs-CZ" sz="2000" b="1" dirty="0">
                <a:solidFill>
                  <a:srgbClr val="FF000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Keynesovský pohled na úlohu a možnosti monetární politiky</a:t>
            </a:r>
            <a:br>
              <a:rPr lang="cs-CZ" altLang="cs-CZ" sz="2000" b="1" dirty="0">
                <a:solidFill>
                  <a:srgbClr val="FF000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</a:br>
            <a:br>
              <a:rPr lang="cs-CZ" altLang="cs-CZ" sz="2000" b="1" dirty="0">
                <a:highlight>
                  <a:srgbClr val="FFFF00"/>
                </a:highlight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</a:b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3762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-70644" y="414338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cs-CZ" altLang="cs-CZ" b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Keynesiánské pojetí MP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1557337"/>
            <a:ext cx="8553450" cy="4697989"/>
          </a:xfrm>
        </p:spPr>
        <p:txBody>
          <a:bodyPr>
            <a:normAutofit/>
          </a:bodyPr>
          <a:lstStyle/>
          <a:p>
            <a:pPr eaLnBrk="1" hangingPunct="1">
              <a:buClrTx/>
              <a:buFont typeface="Arial" panose="020B0604020202020204" pitchFamily="34" charset="0"/>
              <a:buChar char="•"/>
            </a:pPr>
            <a:r>
              <a:rPr lang="cs-CZ" altLang="cs-CZ" sz="2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Hlavní smysl MP = ovlivňování úrokové míry</a:t>
            </a:r>
          </a:p>
          <a:p>
            <a:pPr eaLnBrk="1" hangingPunct="1">
              <a:buClrTx/>
              <a:buFont typeface="Arial" panose="020B0604020202020204" pitchFamily="34" charset="0"/>
              <a:buChar char="•"/>
            </a:pPr>
            <a:r>
              <a:rPr lang="cs-CZ" altLang="cs-CZ" sz="2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Keynesiánský transmisní mechanismus: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cs-CZ" altLang="cs-CZ" b="1" dirty="0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EXPANZIVNÍ MONETÁRNÍ POLITIKA</a:t>
            </a:r>
          </a:p>
          <a:p>
            <a:pPr algn="ctr" eaLnBrk="1" hangingPunct="1">
              <a:buClrTx/>
              <a:buFont typeface="Arial" panose="020B0604020202020204" pitchFamily="34" charset="0"/>
              <a:buChar char="•"/>
            </a:pPr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</a:t>
            </a:r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MS</a:t>
            </a:r>
            <a:r>
              <a:rPr lang="en-US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</a:t>
            </a:r>
            <a:r>
              <a:rPr lang="en-US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</a:t>
            </a:r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i </a:t>
            </a:r>
            <a:r>
              <a:rPr lang="en-US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</a:t>
            </a:r>
            <a:r>
              <a:rPr lang="en-US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</a:t>
            </a:r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I, C, G </a:t>
            </a:r>
            <a:r>
              <a:rPr lang="en-US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</a:t>
            </a:r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</a:t>
            </a:r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AD </a:t>
            </a:r>
            <a:r>
              <a:rPr lang="en-US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</a:t>
            </a:r>
            <a:r>
              <a:rPr lang="en-US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</a:t>
            </a:r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Y</a:t>
            </a:r>
          </a:p>
          <a:p>
            <a:pPr algn="ctr" eaLnBrk="1" hangingPunct="1">
              <a:buClrTx/>
              <a:buFont typeface="Arial" panose="020B0604020202020204" pitchFamily="34" charset="0"/>
              <a:buChar char="•"/>
            </a:pPr>
            <a:endParaRPr lang="cs-CZ" altLang="cs-CZ" sz="28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buClrTx/>
              <a:buFont typeface="Arial" panose="020B0604020202020204" pitchFamily="34" charset="0"/>
              <a:buChar char="•"/>
            </a:pPr>
            <a:endParaRPr lang="cs-CZ" altLang="cs-CZ" sz="28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Opak – </a:t>
            </a:r>
            <a:r>
              <a:rPr lang="cs-CZ" altLang="cs-CZ" sz="2800" b="1" dirty="0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RESTRIKTIVNÍ MONETÁRNÍ POLITIKA: </a:t>
            </a:r>
            <a:r>
              <a:rPr lang="cs-CZ" altLang="cs-CZ" sz="2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inflační mezera - prodej obligací, zvýšení hlavních úrokových sazeb CB.</a:t>
            </a:r>
          </a:p>
          <a:p>
            <a:pPr algn="ctr" eaLnBrk="1" hangingPunct="1">
              <a:buClrTx/>
              <a:buFont typeface="Arial" panose="020B0604020202020204" pitchFamily="34" charset="0"/>
              <a:buChar char="•"/>
            </a:pPr>
            <a:endParaRPr lang="en-US" altLang="cs-CZ" sz="40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017140" y="3172619"/>
            <a:ext cx="1150937" cy="6477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2607913" y="3146570"/>
            <a:ext cx="634052" cy="6477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4135583" y="3144045"/>
            <a:ext cx="1264992" cy="6477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6160440" y="3186402"/>
            <a:ext cx="1073888" cy="6477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7728073" y="3140438"/>
            <a:ext cx="831272" cy="6477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45/58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28676" grpId="1" animBg="1"/>
      <p:bldP spid="28677" grpId="0" animBg="1"/>
      <p:bldP spid="28677" grpId="1" animBg="1"/>
      <p:bldP spid="28678" grpId="0" animBg="1"/>
      <p:bldP spid="28678" grpId="1" animBg="1"/>
      <p:bldP spid="28679" grpId="0" animBg="1"/>
      <p:bldP spid="28679" grpId="1" animBg="1"/>
      <p:bldP spid="28680" grpId="0" animBg="1"/>
      <p:bldP spid="28680" grpId="1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73025" y="554037"/>
            <a:ext cx="9144000" cy="92392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Efekt zvýšení nabídky peněz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0" y="1676400"/>
            <a:ext cx="205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38800" y="6172200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</a:p>
        </p:txBody>
      </p:sp>
      <p:grpSp>
        <p:nvGrpSpPr>
          <p:cNvPr id="2" name="Group 7"/>
          <p:cNvGrpSpPr/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18458" name="Line 8"/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459" name="Freeform 9"/>
            <p:cNvSpPr/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grpSp>
        <p:nvGrpSpPr>
          <p:cNvPr id="3" name="Group 11"/>
          <p:cNvGrpSpPr/>
          <p:nvPr/>
        </p:nvGrpSpPr>
        <p:grpSpPr bwMode="auto">
          <a:xfrm>
            <a:off x="2555875" y="2205038"/>
            <a:ext cx="1296988" cy="3960812"/>
            <a:chOff x="1610" y="1389"/>
            <a:chExt cx="817" cy="2495"/>
          </a:xfrm>
        </p:grpSpPr>
        <p:sp>
          <p:nvSpPr>
            <p:cNvPr id="18456" name="Line 12"/>
            <p:cNvSpPr>
              <a:spLocks noChangeShapeType="1"/>
            </p:cNvSpPr>
            <p:nvPr/>
          </p:nvSpPr>
          <p:spPr bwMode="auto">
            <a:xfrm flipV="1">
              <a:off x="1746" y="1661"/>
              <a:ext cx="0" cy="2223"/>
            </a:xfrm>
            <a:prstGeom prst="line">
              <a:avLst/>
            </a:prstGeom>
            <a:noFill/>
            <a:ln w="63500">
              <a:solidFill>
                <a:srgbClr val="8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457" name="Text Box 13"/>
            <p:cNvSpPr txBox="1">
              <a:spLocks noChangeArrowheads="1"/>
            </p:cNvSpPr>
            <p:nvPr/>
          </p:nvSpPr>
          <p:spPr bwMode="auto">
            <a:xfrm>
              <a:off x="1610" y="1389"/>
              <a:ext cx="8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4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MS</a:t>
              </a:r>
              <a:r>
                <a:rPr kumimoji="0" lang="cs-CZ" altLang="cs-CZ" sz="24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</a:p>
          </p:txBody>
        </p:sp>
      </p:grpSp>
      <p:sp>
        <p:nvSpPr>
          <p:cNvPr id="17423" name="Line 15"/>
          <p:cNvSpPr>
            <a:spLocks noChangeShapeType="1"/>
          </p:cNvSpPr>
          <p:nvPr/>
        </p:nvSpPr>
        <p:spPr bwMode="auto">
          <a:xfrm flipV="1">
            <a:off x="3563938" y="2636838"/>
            <a:ext cx="0" cy="3529012"/>
          </a:xfrm>
          <a:prstGeom prst="line">
            <a:avLst/>
          </a:prstGeom>
          <a:noFill/>
          <a:ln w="63500">
            <a:solidFill>
              <a:srgbClr val="80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348038" y="2205038"/>
            <a:ext cx="1296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>
            <a:off x="2916238" y="31416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>
            <a:off x="2916238" y="53006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>
            <a:off x="2916238" y="42211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4067175" y="2781300"/>
            <a:ext cx="431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ZVÝŠENÍ NABÍDKY PENĚZ</a:t>
            </a:r>
          </a:p>
        </p:txBody>
      </p:sp>
      <p:grpSp>
        <p:nvGrpSpPr>
          <p:cNvPr id="24" name="Group 7"/>
          <p:cNvGrpSpPr/>
          <p:nvPr/>
        </p:nvGrpSpPr>
        <p:grpSpPr bwMode="auto">
          <a:xfrm>
            <a:off x="2133600" y="2667000"/>
            <a:ext cx="3505200" cy="3109913"/>
            <a:chOff x="1344" y="1680"/>
            <a:chExt cx="2208" cy="1959"/>
          </a:xfrm>
        </p:grpSpPr>
        <p:sp>
          <p:nvSpPr>
            <p:cNvPr id="18454" name="Freeform 8"/>
            <p:cNvSpPr/>
            <p:nvPr/>
          </p:nvSpPr>
          <p:spPr bwMode="auto">
            <a:xfrm>
              <a:off x="1344" y="1680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184 w 1632"/>
                <a:gd name="T3" fmla="*/ 933 h 1776"/>
                <a:gd name="T4" fmla="*/ 789 w 1632"/>
                <a:gd name="T5" fmla="*/ 1278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455" name="Text Box 9"/>
            <p:cNvSpPr txBox="1">
              <a:spLocks noChangeArrowheads="1"/>
            </p:cNvSpPr>
            <p:nvPr/>
          </p:nvSpPr>
          <p:spPr bwMode="auto">
            <a:xfrm>
              <a:off x="2880" y="331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</a:p>
          </p:txBody>
        </p:sp>
      </p:grpSp>
      <p:cxnSp>
        <p:nvCxnSpPr>
          <p:cNvPr id="5" name="Přímá spojnice 4"/>
          <p:cNvCxnSpPr/>
          <p:nvPr/>
        </p:nvCxnSpPr>
        <p:spPr>
          <a:xfrm flipH="1">
            <a:off x="1143000" y="4724400"/>
            <a:ext cx="1628775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 flipH="1">
            <a:off x="1143000" y="5157788"/>
            <a:ext cx="2392363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Line 23"/>
          <p:cNvSpPr>
            <a:spLocks noChangeShapeType="1"/>
          </p:cNvSpPr>
          <p:nvPr/>
        </p:nvSpPr>
        <p:spPr bwMode="auto">
          <a:xfrm>
            <a:off x="307975" y="4708525"/>
            <a:ext cx="0" cy="541338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685800" y="4391025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650875" y="4913313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8453" name="TextovéPole 7"/>
          <p:cNvSpPr txBox="1">
            <a:spLocks noChangeArrowheads="1"/>
          </p:cNvSpPr>
          <p:nvPr/>
        </p:nvSpPr>
        <p:spPr bwMode="auto">
          <a:xfrm>
            <a:off x="2327564" y="1692276"/>
            <a:ext cx="620337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Snížení i bude mít vliv na C, I, G </a:t>
            </a:r>
          </a:p>
        </p:txBody>
      </p:sp>
      <p:sp>
        <p:nvSpPr>
          <p:cNvPr id="28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46/58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74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74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74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74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74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7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770" decel="100000"/>
                                        <p:tgtEl>
                                          <p:spTgt spid="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9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77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770" decel="100000"/>
                                        <p:tgtEl>
                                          <p:spTgt spid="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1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3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  <p:bldP spid="17418" grpId="0"/>
      <p:bldP spid="17424" grpId="0"/>
      <p:bldP spid="17434" grpId="0"/>
      <p:bldP spid="17434" grpId="1"/>
      <p:bldP spid="33" grpId="0"/>
      <p:bldP spid="3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33338" y="451644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cs-CZ" altLang="cs-CZ" b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Keynesiánské pojetí MP</a:t>
            </a:r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1187450" y="2924175"/>
            <a:ext cx="0" cy="25908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1187450" y="5514975"/>
            <a:ext cx="31242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730250" y="2543175"/>
            <a:ext cx="8382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AE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4083050" y="5514975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 flipV="1">
            <a:off x="2482850" y="3076575"/>
            <a:ext cx="0" cy="24384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V="1">
            <a:off x="1187450" y="4292600"/>
            <a:ext cx="2879725" cy="792163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 flipV="1">
            <a:off x="1187450" y="3141663"/>
            <a:ext cx="2376488" cy="23749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2195513" y="5516563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Y*</a:t>
            </a:r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 flipV="1">
            <a:off x="1187450" y="3789363"/>
            <a:ext cx="2879725" cy="792162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3995738" y="4149725"/>
            <a:ext cx="8636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AE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3995738" y="3573463"/>
            <a:ext cx="8636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AE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>
            <a:off x="1763713" y="4941888"/>
            <a:ext cx="0" cy="574675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1403350" y="5516563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r>
              <a:rPr kumimoji="0" lang="cs-CZ" altLang="cs-CZ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1403350" y="5516563"/>
            <a:ext cx="1296988" cy="6477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1835150" y="5589588"/>
            <a:ext cx="50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30741" name="Line 21"/>
          <p:cNvSpPr>
            <a:spLocks noChangeShapeType="1"/>
          </p:cNvSpPr>
          <p:nvPr/>
        </p:nvSpPr>
        <p:spPr bwMode="auto">
          <a:xfrm flipV="1">
            <a:off x="1547813" y="4581525"/>
            <a:ext cx="0" cy="287338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 flipV="1">
            <a:off x="3132138" y="4149725"/>
            <a:ext cx="0" cy="287338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1763713" y="4868863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1979613" y="3716338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0745" name="Line 25"/>
          <p:cNvSpPr>
            <a:spLocks noChangeShapeType="1"/>
          </p:cNvSpPr>
          <p:nvPr/>
        </p:nvSpPr>
        <p:spPr bwMode="auto">
          <a:xfrm>
            <a:off x="1619250" y="6308725"/>
            <a:ext cx="8651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3419475" y="2852738"/>
            <a:ext cx="22320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45</a:t>
            </a:r>
            <a:r>
              <a:rPr kumimoji="0" lang="en-US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º</a:t>
            </a: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AE=Y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747" name="Text Box 27"/>
          <p:cNvSpPr txBox="1">
            <a:spLocks noChangeArrowheads="1"/>
          </p:cNvSpPr>
          <p:nvPr/>
        </p:nvSpPr>
        <p:spPr bwMode="auto">
          <a:xfrm>
            <a:off x="611188" y="4581525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Δ</a:t>
            </a: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19481" name="Text Box 28"/>
          <p:cNvSpPr txBox="1">
            <a:spLocks noChangeArrowheads="1"/>
          </p:cNvSpPr>
          <p:nvPr/>
        </p:nvSpPr>
        <p:spPr bwMode="auto">
          <a:xfrm>
            <a:off x="250825" y="1419225"/>
            <a:ext cx="8642350" cy="9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Účinky expanzivní monetární politiky v modelu důchod výdaje – uzavření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RECESNÍ MEZERY</a:t>
            </a:r>
          </a:p>
        </p:txBody>
      </p:sp>
      <p:sp>
        <p:nvSpPr>
          <p:cNvPr id="26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47/58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70" decel="100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770" decel="100000"/>
                                        <p:tgtEl>
                                          <p:spTgt spid="307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307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307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307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2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2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10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/>
      <p:bldP spid="30728" grpId="0"/>
      <p:bldP spid="30733" grpId="0"/>
      <p:bldP spid="30735" grpId="0"/>
      <p:bldP spid="30736" grpId="0"/>
      <p:bldP spid="30738" grpId="0"/>
      <p:bldP spid="30739" grpId="0" animBg="1"/>
      <p:bldP spid="30739" grpId="1" animBg="1"/>
      <p:bldP spid="30740" grpId="0"/>
      <p:bldP spid="30743" grpId="0"/>
      <p:bldP spid="30744" grpId="0"/>
      <p:bldP spid="30746" grpId="0"/>
      <p:bldP spid="3074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49213" y="510382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cs-CZ" altLang="cs-CZ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Keynesiánské pojetí MP</a:t>
            </a:r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1187450" y="2924175"/>
            <a:ext cx="0" cy="25908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1187450" y="5514975"/>
            <a:ext cx="31242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730250" y="2543175"/>
            <a:ext cx="8382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AE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4083050" y="5514975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 flipV="1">
            <a:off x="2195513" y="3122613"/>
            <a:ext cx="0" cy="24384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V="1">
            <a:off x="1309688" y="3427413"/>
            <a:ext cx="2879725" cy="792162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 flipV="1">
            <a:off x="1200150" y="3141663"/>
            <a:ext cx="2376488" cy="23749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2195513" y="5611813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Y*</a:t>
            </a:r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 flipV="1">
            <a:off x="1309688" y="3944938"/>
            <a:ext cx="2879725" cy="792162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4189413" y="3316288"/>
            <a:ext cx="8636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AE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4224338" y="3952875"/>
            <a:ext cx="8636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AE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>
            <a:off x="2903538" y="3779838"/>
            <a:ext cx="22225" cy="1735137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2925763" y="5589588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r>
              <a:rPr kumimoji="0" lang="cs-CZ" altLang="cs-CZ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2255838" y="5561013"/>
            <a:ext cx="1296987" cy="6477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2576513" y="5611813"/>
            <a:ext cx="503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30741" name="Line 21"/>
          <p:cNvSpPr>
            <a:spLocks noChangeShapeType="1"/>
          </p:cNvSpPr>
          <p:nvPr/>
        </p:nvSpPr>
        <p:spPr bwMode="auto">
          <a:xfrm flipH="1">
            <a:off x="1778000" y="4202113"/>
            <a:ext cx="0" cy="358775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2484438" y="3316288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2241550" y="4494213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0745" name="Line 25"/>
          <p:cNvSpPr>
            <a:spLocks noChangeShapeType="1"/>
          </p:cNvSpPr>
          <p:nvPr/>
        </p:nvSpPr>
        <p:spPr bwMode="auto">
          <a:xfrm flipH="1">
            <a:off x="2314575" y="6453188"/>
            <a:ext cx="10080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3419475" y="2852738"/>
            <a:ext cx="22320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45</a:t>
            </a:r>
            <a:r>
              <a:rPr kumimoji="0" lang="en-US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º</a:t>
            </a: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AE=Y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747" name="Text Box 27"/>
          <p:cNvSpPr txBox="1">
            <a:spLocks noChangeArrowheads="1"/>
          </p:cNvSpPr>
          <p:nvPr/>
        </p:nvSpPr>
        <p:spPr bwMode="auto">
          <a:xfrm>
            <a:off x="611188" y="4581525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Δ</a:t>
            </a: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20504" name="Text Box 28"/>
          <p:cNvSpPr txBox="1">
            <a:spLocks noChangeArrowheads="1"/>
          </p:cNvSpPr>
          <p:nvPr/>
        </p:nvSpPr>
        <p:spPr bwMode="auto">
          <a:xfrm>
            <a:off x="250825" y="1419225"/>
            <a:ext cx="8642350" cy="9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Účinky restriktivní monetární politiky v modelu důchod výdaje – uzavření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INFLAČNÍ MEZERY</a:t>
            </a:r>
          </a:p>
        </p:txBody>
      </p:sp>
      <p:sp>
        <p:nvSpPr>
          <p:cNvPr id="26" name="Line 21"/>
          <p:cNvSpPr>
            <a:spLocks noChangeShapeType="1"/>
          </p:cNvSpPr>
          <p:nvPr/>
        </p:nvSpPr>
        <p:spPr bwMode="auto">
          <a:xfrm flipH="1">
            <a:off x="3406775" y="3756025"/>
            <a:ext cx="0" cy="360363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7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48/58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70" decel="100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770" decel="100000"/>
                                        <p:tgtEl>
                                          <p:spTgt spid="307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307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307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2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/>
      <p:bldP spid="30728" grpId="0"/>
      <p:bldP spid="30733" grpId="0"/>
      <p:bldP spid="30735" grpId="0"/>
      <p:bldP spid="30736" grpId="0"/>
      <p:bldP spid="30738" grpId="0"/>
      <p:bldP spid="30739" grpId="0" animBg="1"/>
      <p:bldP spid="30739" grpId="1" animBg="1"/>
      <p:bldP spid="30740" grpId="0"/>
      <p:bldP spid="30743" grpId="0"/>
      <p:bldP spid="30744" grpId="0"/>
      <p:bldP spid="30746" grpId="0"/>
      <p:bldP spid="307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842188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Trh peněz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93957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Peníze – zboží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svého druhu, se kterým se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obchoduje na trhu =&gt; poptávka, nabídka – vzájemným působením obě strany trhu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utvářejí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cenu peněz = ÚROKOVOU MÍRU (zdůvodnění – kap. 6.3.2: půjčovaní peněz, držet vs. uložit): </a:t>
            </a: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Utváření</a:t>
            </a:r>
            <a:r>
              <a:rPr lang="cs-CZ" altLang="cs-CZ" sz="2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ceny peněz –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dnešním peněžnictví modifikováno</a:t>
            </a:r>
            <a:r>
              <a:rPr lang="cs-CZ" altLang="cs-CZ" sz="2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intervencemi CB; </a:t>
            </a: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v"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Poptávka po penězích (MD): množství peněz poptávaných při určité ceně = úrokové míre:</a:t>
            </a: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2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Peníze poptávané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které si </a:t>
            </a:r>
            <a:r>
              <a:rPr lang="cs-CZ" altLang="cs-CZ" sz="2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domácnosti a firmy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přejí</a:t>
            </a:r>
            <a:r>
              <a:rPr lang="cs-CZ" altLang="cs-CZ" sz="2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držet v co nejlikvidnější formě: hotovost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nebo </a:t>
            </a:r>
            <a:r>
              <a:rPr lang="cs-CZ" altLang="cs-CZ" sz="2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vklady na neterminovaných účtech =  peněžní agregát M1. </a:t>
            </a: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6/58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3088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371331" y="322118"/>
            <a:ext cx="8460942" cy="11430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cs-CZ" altLang="cs-CZ" sz="36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Keynesiánské pojetí MP</a:t>
            </a:r>
          </a:p>
        </p:txBody>
      </p:sp>
      <p:sp>
        <p:nvSpPr>
          <p:cNvPr id="27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48/58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0550DF-8043-4E0B-B651-C1EDAD966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309255"/>
            <a:ext cx="8460942" cy="503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8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" y="496888"/>
            <a:ext cx="9144000" cy="6477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Monetaristické pojetí MP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" y="1257299"/>
            <a:ext cx="8753475" cy="5103813"/>
          </a:xfrm>
          <a:noFill/>
        </p:spPr>
        <p:txBody>
          <a:bodyPr>
            <a:normAutofit fontScale="85000" lnSpcReduction="10000"/>
          </a:bodyPr>
          <a:lstStyle/>
          <a:p>
            <a:pPr algn="just">
              <a:spcBef>
                <a:spcPts val="180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zpochybňují o vlivu monetární politiky na reálný produkt a zaměstnanost = 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řešeny tržními silami a dlouhodobě se přibližují svým optimálním hodnotám) =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››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Neutralita peněz: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peníze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nemají vliv na reálné veličiny;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zdůrazňuje naopak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silný a přímý vliv nabídky peněz na cenovou hladinu a inflaci.</a:t>
            </a:r>
          </a:p>
          <a:p>
            <a:pPr algn="just">
              <a:spcBef>
                <a:spcPts val="180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MONETARISTICKÉ INTERPRETACE ROVNICE SMĚNY:</a:t>
            </a:r>
          </a:p>
          <a:p>
            <a:pPr marL="114300" indent="0" algn="ctr" eaLnBrk="1" hangingPunct="1">
              <a:spcBef>
                <a:spcPts val="1800"/>
              </a:spcBef>
              <a:buClrTx/>
              <a:buNone/>
            </a:pPr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</a:t>
            </a:r>
            <a:r>
              <a:rPr lang="en-US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·</a:t>
            </a:r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V=P</a:t>
            </a:r>
            <a:r>
              <a:rPr lang="en-US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·</a:t>
            </a:r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Y</a:t>
            </a:r>
            <a:endParaRPr lang="en-US" altLang="cs-CZ" sz="40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>
              <a:spcBef>
                <a:spcPts val="180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Při předpokladu relativně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stabilní V a Y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vede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zvýšení nabídky peněz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jen k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zvýšení cenové hladiny (inflace); vzrůst M není vyrovnáván snížením V</a:t>
            </a:r>
          </a:p>
          <a:p>
            <a:pPr algn="just">
              <a:spcBef>
                <a:spcPts val="180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Jsou </a:t>
            </a: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proti aktivistické monetární politice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která reaguje na </a:t>
            </a: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inflační nebo deflační odchylky skutečného produktu od produktu potenciálního a na odchylky skutečné nezaměstnanosti od její přirozené míry.</a:t>
            </a:r>
          </a:p>
          <a:p>
            <a:pPr eaLnBrk="1" hangingPunct="1">
              <a:spcBef>
                <a:spcPts val="1800"/>
              </a:spcBef>
              <a:buClrTx/>
              <a:buFont typeface="Arial" panose="020B0604020202020204" pitchFamily="34" charset="0"/>
              <a:buChar char="•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636819" y="3325091"/>
            <a:ext cx="2076160" cy="6477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49/58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animBg="1"/>
      <p:bldP spid="29703" grpId="1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" y="496888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cs-CZ" altLang="cs-CZ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Monetaristické pojetí MP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" y="1537854"/>
            <a:ext cx="8836602" cy="4674033"/>
          </a:xfrm>
          <a:noFill/>
        </p:spPr>
        <p:txBody>
          <a:bodyPr>
            <a:normAutofit fontScale="92500"/>
          </a:bodyPr>
          <a:lstStyle/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cs-CZ" altLang="cs-CZ" sz="2400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monetaristické koncepci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nehraje úroková míra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zdaleka tak důležitou úlohu jako v </a:t>
            </a:r>
            <a:r>
              <a:rPr lang="cs-CZ" altLang="cs-CZ" sz="2400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koncepci keynesovské.</a:t>
            </a: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endParaRPr lang="cs-CZ" altLang="cs-CZ" sz="24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Nabídka peněz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by se měla vyvíjet v souladu s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vývojem reálného produktu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tak aby byla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stabilní cenová hladina:</a:t>
            </a: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předvídatelný a stabilní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vývoj nabídky peněz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aby nedocházelo k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monetárním šokům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inflačním či deflačním překvapením, které mohou vyvolat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odklon ekonomiky od dlouhodobé rovnováhy.</a:t>
            </a: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Větší vliv než aktivistická MP: faktory typu </a:t>
            </a:r>
            <a:r>
              <a:rPr lang="cs-CZ" altLang="cs-CZ" sz="2400" b="1" dirty="0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technologie, produkční kapacita, populační trendy, pružnost a efektivnost trhu práce a další charakteristiky ovlivňující produkční potenciál ekonomiky: </a:t>
            </a: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Imunní vůči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monetární intervenci centrální banky imunní.</a:t>
            </a:r>
          </a:p>
          <a:p>
            <a:pPr eaLnBrk="1" hangingPunct="1">
              <a:spcBef>
                <a:spcPts val="1800"/>
              </a:spcBef>
              <a:buClrTx/>
              <a:buFont typeface="Arial" panose="020B0604020202020204" pitchFamily="34" charset="0"/>
              <a:buChar char="•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5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50/58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" y="496888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cs-CZ" altLang="cs-CZ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Monetaristické pojetí MP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" y="1537854"/>
            <a:ext cx="9036050" cy="4674033"/>
          </a:xfrm>
          <a:noFill/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Pokud inflační nebo recesní mezera nastane – další opatření v podobě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změny nabídky peněz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dalším prohlubování nerovnováhy</a:t>
            </a: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Monetaristické pravidlo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pokud roste ekonomika, měla by se odpovídajícím způsobem i zvyšovat nabídka peněz:</a:t>
            </a: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Požadavek stabilního a předvídatelného růstu nabídky peněz.</a:t>
            </a: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Každoroční přírůstek má odpovídat typickému tempu růstu reálného produktu.</a:t>
            </a: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Tempo nárůstu nabídky peněz má být udržováno dlouhodobě a nezávisle na fázi ekonomického cyklu a změnách reálných ekonomických veličin. </a:t>
            </a:r>
          </a:p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</a:t>
            </a:r>
            <a:r>
              <a:rPr lang="cs-CZ" altLang="cs-CZ" sz="2400" b="1" dirty="0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Stabilizován vztah mezi nabídkou peněz a růstem reálného produktu;</a:t>
            </a:r>
            <a:endParaRPr lang="cs-CZ" altLang="cs-CZ" sz="2400" dirty="0">
              <a:highlight>
                <a:srgbClr val="00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5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50/58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5479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" y="496888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cs-CZ" altLang="cs-CZ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Monetaristické pojetí MP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" y="1537854"/>
            <a:ext cx="9036050" cy="4823258"/>
          </a:xfrm>
          <a:noFill/>
        </p:spPr>
        <p:txBody>
          <a:bodyPr>
            <a:normAutofit fontScale="85000" lnSpcReduction="20000"/>
          </a:bodyPr>
          <a:lstStyle/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Monetaristické stanovisko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souvisí s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obecnější FILOZOFIÍ MONETARISMU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NEOKLASICKÉ EKONOMIE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:</a:t>
            </a: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TRŽNÍ EKONOMIKA = VNITŘNĚ STABILNÍ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intervenční zásahy vlády / centrální banky tuto stabilitu ohrožují. </a:t>
            </a: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 </a:t>
            </a: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TEORIÍ NEUTRALITY PENĚZ. </a:t>
            </a: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endParaRPr lang="cs-CZ" altLang="cs-CZ" sz="24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Monetaristická teorie / celá neoklasická ekonomie </a:t>
            </a: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v"/>
            </a:pP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Předpoklad: peníze jsou neutrální vůči reálným ekonomickým veličinám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</a:p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Změny v množství peněz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ovlivňují pouze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nominální proměnné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nikoli však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reálné proměnné: úroveň reálného produktu a míra nezaměstnanosti; proporcionální změna cenové úrovně a nominálních veličin: nominální produkt, nominální úroková míra nebo nominální měnový kurz. </a:t>
            </a: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Ekonomové na pozici neutrality peněz odmítají pokusy centrální banky o „MAKROEKONOMICKÝ MANAGEMENT“ v podobě </a:t>
            </a: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peněžní expanzivní nebo restriktivní monetární politiky:</a:t>
            </a: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 reálných ekonomických veličinách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rozhodují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faktory: výrobní kapacita ekonomiky, produktivita jejích výrobních faktorů, pružnost trhu práce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apod.: </a:t>
            </a: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2400" b="1" dirty="0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silný a přímý vliv nabídky peněz </a:t>
            </a:r>
            <a:r>
              <a:rPr lang="cs-CZ" altLang="cs-CZ" sz="2400" dirty="0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 </a:t>
            </a:r>
            <a:r>
              <a:rPr lang="cs-CZ" altLang="cs-CZ" sz="2400" b="1" dirty="0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cenovou hladinu a inflaci. </a:t>
            </a: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5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50/58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3938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3555" name="Group 22"/>
          <p:cNvGrpSpPr/>
          <p:nvPr/>
        </p:nvGrpSpPr>
        <p:grpSpPr bwMode="auto">
          <a:xfrm>
            <a:off x="685800" y="2362200"/>
            <a:ext cx="5562600" cy="4329113"/>
            <a:chOff x="432" y="1488"/>
            <a:chExt cx="3504" cy="2727"/>
          </a:xfrm>
        </p:grpSpPr>
        <p:sp>
          <p:nvSpPr>
            <p:cNvPr id="23575" name="Text Box 4"/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23576" name="Text Box 5"/>
            <p:cNvSpPr txBox="1">
              <a:spLocks noChangeArrowheads="1"/>
            </p:cNvSpPr>
            <p:nvPr/>
          </p:nvSpPr>
          <p:spPr bwMode="auto">
            <a:xfrm>
              <a:off x="3552" y="38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</a:p>
          </p:txBody>
        </p:sp>
        <p:grpSp>
          <p:nvGrpSpPr>
            <p:cNvPr id="23577" name="Group 7"/>
            <p:cNvGrpSpPr/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23578" name="Line 8"/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3579" name="Freeform 9"/>
              <p:cNvSpPr/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696" name="Group 24"/>
          <p:cNvGrpSpPr/>
          <p:nvPr/>
        </p:nvGrpSpPr>
        <p:grpSpPr bwMode="auto">
          <a:xfrm>
            <a:off x="2470150" y="3473450"/>
            <a:ext cx="4419600" cy="2652713"/>
            <a:chOff x="1200" y="1680"/>
            <a:chExt cx="2784" cy="1671"/>
          </a:xfrm>
        </p:grpSpPr>
        <p:sp>
          <p:nvSpPr>
            <p:cNvPr id="23573" name="Freeform 10"/>
            <p:cNvSpPr/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16466 w 1632"/>
                <a:gd name="T3" fmla="*/ 127 h 1776"/>
                <a:gd name="T4" fmla="*/ 69917 w 1632"/>
                <a:gd name="T5" fmla="*/ 175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574" name="Text Box 11"/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28687" name="Line 15"/>
          <p:cNvSpPr>
            <a:spLocks noChangeShapeType="1"/>
          </p:cNvSpPr>
          <p:nvPr/>
        </p:nvSpPr>
        <p:spPr bwMode="auto">
          <a:xfrm flipH="1">
            <a:off x="1128713" y="5438775"/>
            <a:ext cx="2452687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544513" y="5126038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3470275" y="6173788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Y*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8697" name="Group 25"/>
          <p:cNvGrpSpPr/>
          <p:nvPr/>
        </p:nvGrpSpPr>
        <p:grpSpPr bwMode="auto">
          <a:xfrm>
            <a:off x="2590800" y="2165350"/>
            <a:ext cx="1371600" cy="4006850"/>
            <a:chOff x="1619" y="1364"/>
            <a:chExt cx="864" cy="2524"/>
          </a:xfrm>
        </p:grpSpPr>
        <p:sp>
          <p:nvSpPr>
            <p:cNvPr id="23571" name="Line 18"/>
            <p:cNvSpPr>
              <a:spLocks noChangeShapeType="1"/>
            </p:cNvSpPr>
            <p:nvPr/>
          </p:nvSpPr>
          <p:spPr bwMode="auto">
            <a:xfrm flipV="1">
              <a:off x="2256" y="1680"/>
              <a:ext cx="0" cy="220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572" name="Text Box 19"/>
            <p:cNvSpPr txBox="1">
              <a:spLocks noChangeArrowheads="1"/>
            </p:cNvSpPr>
            <p:nvPr/>
          </p:nvSpPr>
          <p:spPr bwMode="auto">
            <a:xfrm>
              <a:off x="1619" y="1364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LRAS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3602038" y="50038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3562" name="Text Box 2"/>
          <p:cNvSpPr txBox="1">
            <a:spLocks noChangeArrowheads="1"/>
          </p:cNvSpPr>
          <p:nvPr/>
        </p:nvSpPr>
        <p:spPr bwMode="auto">
          <a:xfrm>
            <a:off x="114300" y="693629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Monetaristické pojetí měnové politiky</a:t>
            </a:r>
          </a:p>
        </p:txBody>
      </p:sp>
      <p:grpSp>
        <p:nvGrpSpPr>
          <p:cNvPr id="26" name="Group 24"/>
          <p:cNvGrpSpPr/>
          <p:nvPr/>
        </p:nvGrpSpPr>
        <p:grpSpPr bwMode="auto">
          <a:xfrm>
            <a:off x="2855913" y="2630488"/>
            <a:ext cx="4419600" cy="2652712"/>
            <a:chOff x="1200" y="1680"/>
            <a:chExt cx="2784" cy="1671"/>
          </a:xfrm>
        </p:grpSpPr>
        <p:sp>
          <p:nvSpPr>
            <p:cNvPr id="23569" name="Freeform 10"/>
            <p:cNvSpPr/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16466 w 1632"/>
                <a:gd name="T3" fmla="*/ 127 h 1776"/>
                <a:gd name="T4" fmla="*/ 69917 w 1632"/>
                <a:gd name="T5" fmla="*/ 175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570" name="Text Box 11"/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30" name="Line 15"/>
          <p:cNvSpPr>
            <a:spLocks noChangeShapeType="1"/>
          </p:cNvSpPr>
          <p:nvPr/>
        </p:nvSpPr>
        <p:spPr bwMode="auto">
          <a:xfrm flipH="1">
            <a:off x="1143000" y="4392613"/>
            <a:ext cx="2355850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519113" y="4078288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cxnSp>
        <p:nvCxnSpPr>
          <p:cNvPr id="3" name="Přímá spojnice se šipkou 2"/>
          <p:cNvCxnSpPr/>
          <p:nvPr/>
        </p:nvCxnSpPr>
        <p:spPr>
          <a:xfrm flipV="1">
            <a:off x="319088" y="4375150"/>
            <a:ext cx="0" cy="9937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21"/>
          <p:cNvSpPr txBox="1">
            <a:spLocks noChangeArrowheads="1"/>
          </p:cNvSpPr>
          <p:nvPr/>
        </p:nvSpPr>
        <p:spPr bwMode="auto">
          <a:xfrm>
            <a:off x="3649663" y="3900488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23568" name="Text Box 12"/>
          <p:cNvSpPr txBox="1">
            <a:spLocks noChangeArrowheads="1"/>
          </p:cNvSpPr>
          <p:nvPr/>
        </p:nvSpPr>
        <p:spPr bwMode="auto">
          <a:xfrm>
            <a:off x="457200" y="1539875"/>
            <a:ext cx="8572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Důsledky expanzivní monetární expanze: monetaristický pohled</a:t>
            </a:r>
          </a:p>
        </p:txBody>
      </p:sp>
      <p:sp>
        <p:nvSpPr>
          <p:cNvPr id="28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51/58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/>
      <p:bldP spid="28689" grpId="0"/>
      <p:bldP spid="28693" grpId="0"/>
      <p:bldP spid="32" grpId="0"/>
      <p:bldP spid="40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" y="496888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cs-CZ" altLang="cs-CZ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Monetaristické pojetí MP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" y="1475509"/>
            <a:ext cx="8722302" cy="4885603"/>
          </a:xfrm>
          <a:noFill/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v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 rámci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neoklasické ekonomie:</a:t>
            </a:r>
          </a:p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teorie, dle níž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neanticipované (nepředvídané) změny nabídky peněz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</a:t>
            </a: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krátkodobý účinek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na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reálný produkt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a </a:t>
            </a: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nejsou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tudíž v takové situaci </a:t>
            </a:r>
            <a:r>
              <a:rPr lang="cs-CZ" altLang="cs-CZ" sz="2400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NEUTRÁLNÍMI.</a:t>
            </a:r>
          </a:p>
          <a:p>
            <a:pPr algn="just">
              <a:spcBef>
                <a:spcPts val="0"/>
              </a:spcBef>
              <a:buClrTx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Předpoklad</a:t>
            </a:r>
            <a:endParaRPr lang="cs-CZ" altLang="cs-CZ" sz="2400" dirty="0">
              <a:highlight>
                <a:srgbClr val="FF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Všechny subjekty v ekonomice očekávají, že se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nabídka peněz a cenová hladina nezmění.</a:t>
            </a:r>
          </a:p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CB náhle / bez oznámení zvýší nabídku peněz = </a:t>
            </a:r>
            <a:r>
              <a:rPr lang="cs-CZ" altLang="cs-CZ" sz="2400" b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monetární šok expanzivní povahy zvýší ceny: </a:t>
            </a:r>
          </a:p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firmy) si mylně vysvětlují vyšší nominální cenu své produkce jako zvýšení její relativní ceny a nezaznamenávají, že jde o růst celkové cenové hladiny =&gt; zvyšují produkci – neutralita peněz se v krátkém období neprojevuje. </a:t>
            </a:r>
          </a:p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nejsou na tom ekonomicky lépe –</a:t>
            </a: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zvyšují se i ceny produkce jiných firem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také ceny všech statků, které firmy nakupují. </a:t>
            </a:r>
          </a:p>
        </p:txBody>
      </p:sp>
      <p:sp>
        <p:nvSpPr>
          <p:cNvPr id="5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50/58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0462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" y="496888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cs-CZ" altLang="cs-CZ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Monetaristické pojetí MP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" y="1475509"/>
            <a:ext cx="8722302" cy="4885603"/>
          </a:xfrm>
          <a:noFill/>
        </p:spPr>
        <p:txBody>
          <a:bodyPr>
            <a:normAutofit/>
          </a:bodyPr>
          <a:lstStyle/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Firmy produkují více, než by produkovaly, kdyby věděly, že se relativní ceny jejich produkce vlastně nezměnily = </a:t>
            </a: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podlehly </a:t>
            </a:r>
            <a:r>
              <a:rPr lang="cs-CZ" altLang="cs-CZ" sz="2400" b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PENĚŽNÍ ILUZI:</a:t>
            </a:r>
          </a:p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Následně: rozsah se produkce vrátí na svou původní úroveň. </a:t>
            </a:r>
          </a:p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endParaRPr lang="cs-CZ" altLang="cs-CZ" sz="2400" b="1" dirty="0">
              <a:highlight>
                <a:srgbClr val="FF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Účinek vzrůstu peněžní nabídky na reálný produkt = PŘECHODNÝ, účinek na výši cenové hladiny = TRVALÝ. </a:t>
            </a:r>
          </a:p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endParaRPr lang="cs-CZ" altLang="cs-CZ" sz="24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dlouhém období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neanticipovaná změna nabídky peněz vůči reálné ekonomice neutrální.</a:t>
            </a:r>
          </a:p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Případ krátkodobé ne-neutrality peněz = jen za předpokladu neanticipovaných, tzn. </a:t>
            </a:r>
            <a:r>
              <a:rPr lang="cs-CZ" altLang="cs-CZ" sz="2400" b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nepředvídaných změn v nabídce peněz. </a:t>
            </a:r>
          </a:p>
        </p:txBody>
      </p:sp>
      <p:sp>
        <p:nvSpPr>
          <p:cNvPr id="5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50/58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8182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4579" name="Group 22"/>
          <p:cNvGrpSpPr/>
          <p:nvPr/>
        </p:nvGrpSpPr>
        <p:grpSpPr bwMode="auto">
          <a:xfrm>
            <a:off x="685800" y="2362200"/>
            <a:ext cx="5562600" cy="4329113"/>
            <a:chOff x="432" y="1488"/>
            <a:chExt cx="3504" cy="2727"/>
          </a:xfrm>
        </p:grpSpPr>
        <p:sp>
          <p:nvSpPr>
            <p:cNvPr id="24604" name="Text Box 4"/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24605" name="Text Box 5"/>
            <p:cNvSpPr txBox="1">
              <a:spLocks noChangeArrowheads="1"/>
            </p:cNvSpPr>
            <p:nvPr/>
          </p:nvSpPr>
          <p:spPr bwMode="auto">
            <a:xfrm>
              <a:off x="3552" y="38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</a:p>
          </p:txBody>
        </p:sp>
        <p:grpSp>
          <p:nvGrpSpPr>
            <p:cNvPr id="24606" name="Group 7"/>
            <p:cNvGrpSpPr/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24607" name="Line 8"/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4608" name="Freeform 9"/>
              <p:cNvSpPr/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696" name="Group 24"/>
          <p:cNvGrpSpPr/>
          <p:nvPr/>
        </p:nvGrpSpPr>
        <p:grpSpPr bwMode="auto">
          <a:xfrm>
            <a:off x="2470150" y="3473450"/>
            <a:ext cx="4419600" cy="2652713"/>
            <a:chOff x="1200" y="1680"/>
            <a:chExt cx="2784" cy="1671"/>
          </a:xfrm>
        </p:grpSpPr>
        <p:sp>
          <p:nvSpPr>
            <p:cNvPr id="24602" name="Freeform 10"/>
            <p:cNvSpPr/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16466 w 1632"/>
                <a:gd name="T3" fmla="*/ 127 h 1776"/>
                <a:gd name="T4" fmla="*/ 69917 w 1632"/>
                <a:gd name="T5" fmla="*/ 175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4603" name="Text Box 11"/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28687" name="Line 15"/>
          <p:cNvSpPr>
            <a:spLocks noChangeShapeType="1"/>
          </p:cNvSpPr>
          <p:nvPr/>
        </p:nvSpPr>
        <p:spPr bwMode="auto">
          <a:xfrm flipH="1">
            <a:off x="1128713" y="5438775"/>
            <a:ext cx="2452687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544513" y="5126038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3470275" y="6173788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Y*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8697" name="Group 25"/>
          <p:cNvGrpSpPr/>
          <p:nvPr/>
        </p:nvGrpSpPr>
        <p:grpSpPr bwMode="auto">
          <a:xfrm>
            <a:off x="2590800" y="2165350"/>
            <a:ext cx="1371600" cy="4006850"/>
            <a:chOff x="1619" y="1364"/>
            <a:chExt cx="864" cy="2524"/>
          </a:xfrm>
        </p:grpSpPr>
        <p:sp>
          <p:nvSpPr>
            <p:cNvPr id="24600" name="Line 18"/>
            <p:cNvSpPr>
              <a:spLocks noChangeShapeType="1"/>
            </p:cNvSpPr>
            <p:nvPr/>
          </p:nvSpPr>
          <p:spPr bwMode="auto">
            <a:xfrm flipV="1">
              <a:off x="2256" y="1680"/>
              <a:ext cx="0" cy="220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4601" name="Text Box 19"/>
            <p:cNvSpPr txBox="1">
              <a:spLocks noChangeArrowheads="1"/>
            </p:cNvSpPr>
            <p:nvPr/>
          </p:nvSpPr>
          <p:spPr bwMode="auto">
            <a:xfrm>
              <a:off x="1619" y="1364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LRAS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3954463" y="5068888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4586" name="Text Box 2"/>
          <p:cNvSpPr txBox="1">
            <a:spLocks noChangeArrowheads="1"/>
          </p:cNvSpPr>
          <p:nvPr/>
        </p:nvSpPr>
        <p:spPr bwMode="auto">
          <a:xfrm>
            <a:off x="0" y="555520"/>
            <a:ext cx="9144000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Monetaristické pojetí měnové politiky – neanticipovaná změna MS</a:t>
            </a:r>
          </a:p>
        </p:txBody>
      </p:sp>
      <p:grpSp>
        <p:nvGrpSpPr>
          <p:cNvPr id="26" name="Group 24"/>
          <p:cNvGrpSpPr/>
          <p:nvPr/>
        </p:nvGrpSpPr>
        <p:grpSpPr bwMode="auto">
          <a:xfrm>
            <a:off x="2855913" y="2630488"/>
            <a:ext cx="4419600" cy="2652712"/>
            <a:chOff x="1200" y="1680"/>
            <a:chExt cx="2784" cy="1671"/>
          </a:xfrm>
        </p:grpSpPr>
        <p:sp>
          <p:nvSpPr>
            <p:cNvPr id="24598" name="Freeform 10"/>
            <p:cNvSpPr/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16466 w 1632"/>
                <a:gd name="T3" fmla="*/ 127 h 1776"/>
                <a:gd name="T4" fmla="*/ 69917 w 1632"/>
                <a:gd name="T5" fmla="*/ 175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4599" name="Text Box 11"/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30" name="Line 15"/>
          <p:cNvSpPr>
            <a:spLocks noChangeShapeType="1"/>
          </p:cNvSpPr>
          <p:nvPr/>
        </p:nvSpPr>
        <p:spPr bwMode="auto">
          <a:xfrm flipH="1">
            <a:off x="1157288" y="4764088"/>
            <a:ext cx="3151187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519113" y="4546600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cxnSp>
        <p:nvCxnSpPr>
          <p:cNvPr id="3" name="Přímá spojnice se šipkou 2"/>
          <p:cNvCxnSpPr/>
          <p:nvPr/>
        </p:nvCxnSpPr>
        <p:spPr>
          <a:xfrm flipV="1">
            <a:off x="319088" y="4375150"/>
            <a:ext cx="0" cy="9937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21"/>
          <p:cNvSpPr txBox="1">
            <a:spLocks noChangeArrowheads="1"/>
          </p:cNvSpPr>
          <p:nvPr/>
        </p:nvSpPr>
        <p:spPr bwMode="auto">
          <a:xfrm>
            <a:off x="4618038" y="4244975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grpSp>
        <p:nvGrpSpPr>
          <p:cNvPr id="28" name="Group 24"/>
          <p:cNvGrpSpPr/>
          <p:nvPr/>
        </p:nvGrpSpPr>
        <p:grpSpPr bwMode="auto">
          <a:xfrm rot="-4817070">
            <a:off x="1996281" y="2105820"/>
            <a:ext cx="3870325" cy="3871912"/>
            <a:chOff x="1200" y="1680"/>
            <a:chExt cx="2379" cy="1978"/>
          </a:xfrm>
        </p:grpSpPr>
        <p:sp>
          <p:nvSpPr>
            <p:cNvPr id="24596" name="Freeform 10"/>
            <p:cNvSpPr/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16466 w 1632"/>
                <a:gd name="T3" fmla="*/ 127 h 1776"/>
                <a:gd name="T4" fmla="*/ 69917 w 1632"/>
                <a:gd name="T5" fmla="*/ 175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4597" name="Text Box 11"/>
            <p:cNvSpPr txBox="1">
              <a:spLocks noChangeArrowheads="1"/>
            </p:cNvSpPr>
            <p:nvPr/>
          </p:nvSpPr>
          <p:spPr bwMode="auto">
            <a:xfrm rot="4817070">
              <a:off x="3084" y="3164"/>
              <a:ext cx="667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SRAS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3698875" y="3884613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34" name="Line 15"/>
          <p:cNvSpPr>
            <a:spLocks noChangeShapeType="1"/>
          </p:cNvSpPr>
          <p:nvPr/>
        </p:nvSpPr>
        <p:spPr bwMode="auto">
          <a:xfrm flipH="1">
            <a:off x="1143000" y="4341813"/>
            <a:ext cx="2459038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547688" y="3959225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36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52/58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/>
      <p:bldP spid="28689" grpId="0"/>
      <p:bldP spid="28693" grpId="0"/>
      <p:bldP spid="32" grpId="0"/>
      <p:bldP spid="40" grpId="0"/>
      <p:bldP spid="33" grpId="0"/>
      <p:bldP spid="35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228599" y="1203386"/>
            <a:ext cx="8769927" cy="5146615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cs-CZ" sz="1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Keynesiánský TM </a:t>
            </a:r>
            <a:r>
              <a:rPr lang="cs-CZ" altLang="cs-CZ" sz="1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založen na </a:t>
            </a:r>
            <a:r>
              <a:rPr lang="cs-CZ" altLang="cs-CZ" sz="1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ovlivňování úrokové míry</a:t>
            </a:r>
          </a:p>
          <a:p>
            <a:pPr algn="just"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cs-CZ" sz="1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Monetaristický TM </a:t>
            </a:r>
            <a:r>
              <a:rPr lang="cs-CZ" altLang="cs-CZ" sz="1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založen na </a:t>
            </a:r>
            <a:r>
              <a:rPr lang="cs-CZ" altLang="cs-CZ" sz="1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ovlivňování peněžní zásoby</a:t>
            </a:r>
          </a:p>
          <a:p>
            <a:pPr algn="just" eaLnBrk="1" hangingPunct="1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cs-CZ" altLang="cs-CZ" sz="1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</a:t>
            </a:r>
            <a:r>
              <a:rPr lang="cs-CZ" altLang="cs-CZ" sz="1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1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současnosti – kombinace obou přístupů:</a:t>
            </a:r>
          </a:p>
          <a:p>
            <a:pPr algn="just"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altLang="cs-CZ" sz="1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v době inflačních tlaků: spíše kontrola nabídky peněz;   </a:t>
            </a:r>
          </a:p>
          <a:p>
            <a:pPr algn="just"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altLang="cs-CZ" sz="1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v době recese: spíše keynesovská doporučení – snižování úrokové sazby.</a:t>
            </a:r>
          </a:p>
          <a:p>
            <a:pPr algn="just"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cs-CZ" altLang="cs-CZ" sz="1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Jednání monetárních autorit = víceméně </a:t>
            </a:r>
            <a:r>
              <a:rPr lang="cs-CZ" altLang="cs-CZ" sz="1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PRAGMATICKÉ;</a:t>
            </a:r>
          </a:p>
          <a:p>
            <a:pPr algn="just"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cs-CZ" altLang="cs-CZ" sz="1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 druhé světové válce </a:t>
            </a: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až</a:t>
            </a:r>
            <a:r>
              <a:rPr lang="cs-CZ" altLang="cs-CZ" sz="1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do 70. let: v monetární praxi </a:t>
            </a: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rozhodující </a:t>
            </a:r>
            <a:r>
              <a:rPr lang="cs-CZ" altLang="cs-CZ" sz="1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 keynesovské teoretické recepty. </a:t>
            </a:r>
          </a:p>
          <a:p>
            <a:pPr algn="just"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Většina CB – </a:t>
            </a:r>
            <a:r>
              <a:rPr lang="cs-CZ" altLang="cs-CZ" sz="1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hlavní zprostředkující cíl = úrokovou míra. </a:t>
            </a:r>
          </a:p>
          <a:p>
            <a:pPr algn="just"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cs-CZ" altLang="cs-CZ" sz="1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70. let 20. století – </a:t>
            </a: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přesměrování k </a:t>
            </a:r>
            <a:r>
              <a:rPr lang="cs-CZ" altLang="cs-CZ" sz="1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monetarismu a CB – zprostředkující cílová proměnná – NABÍDKU PENĚZ: M1 </a:t>
            </a: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 ještě častěji </a:t>
            </a:r>
            <a:r>
              <a:rPr lang="cs-CZ" altLang="cs-CZ" sz="1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M2 a M3: </a:t>
            </a:r>
          </a:p>
          <a:p>
            <a:pPr algn="just"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altLang="cs-CZ" sz="1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reakce </a:t>
            </a: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 selhávání </a:t>
            </a:r>
            <a:r>
              <a:rPr lang="cs-CZ" altLang="cs-CZ" sz="1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keynesovských doporučení </a:t>
            </a: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při řešení </a:t>
            </a:r>
            <a:r>
              <a:rPr lang="cs-CZ" altLang="cs-CZ" sz="1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ekonomických problémů 70. let.</a:t>
            </a:r>
          </a:p>
          <a:p>
            <a:pPr algn="just"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cs-CZ" altLang="cs-CZ" sz="1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Postupně – revize orientace na hlídání nabídky peněz: možnosti CB </a:t>
            </a: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kontrolovat</a:t>
            </a:r>
            <a:r>
              <a:rPr lang="cs-CZ" altLang="cs-CZ" sz="1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nabídku peněz – </a:t>
            </a: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podmínkách </a:t>
            </a:r>
            <a:r>
              <a:rPr lang="cs-CZ" altLang="cs-CZ" sz="1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soudobého peněžnictví velmi omezené...</a:t>
            </a:r>
            <a:r>
              <a:rPr lang="cs-CZ" altLang="cs-CZ" sz="1800" b="1" dirty="0">
                <a:solidFill>
                  <a:srgbClr val="FF0000"/>
                </a:solidFill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chyba?</a:t>
            </a:r>
          </a:p>
          <a:p>
            <a:pPr algn="just"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cs-CZ" altLang="cs-CZ" sz="1800" b="1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cs-CZ" altLang="cs-CZ" sz="1800" b="1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63188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Transmisní mechanismy MP – </a:t>
            </a:r>
            <a:r>
              <a:rPr lang="cs-CZ" b="1" dirty="0" err="1"/>
              <a:t>shnrutí</a:t>
            </a:r>
            <a:r>
              <a:rPr lang="cs-CZ" b="1" dirty="0"/>
              <a:t> </a:t>
            </a: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44/58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842188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Poptávka po penězích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6/58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" name="Google Shape;98;p14">
            <a:extLst>
              <a:ext uri="{FF2B5EF4-FFF2-40B4-BE49-F238E27FC236}">
                <a16:creationId xmlns:a16="http://schemas.microsoft.com/office/drawing/2014/main" id="{4E24E8D7-4975-408D-8BF6-EEFCB2DCB7C7}"/>
              </a:ext>
            </a:extLst>
          </p:cNvPr>
          <p:cNvSpPr txBox="1">
            <a:spLocks/>
          </p:cNvSpPr>
          <p:nvPr/>
        </p:nvSpPr>
        <p:spPr>
          <a:xfrm>
            <a:off x="212651" y="1315233"/>
            <a:ext cx="8693957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MD –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přání ekonomických subjektů držet určitou velikost </a:t>
            </a:r>
            <a:r>
              <a:rPr lang="cs-CZ" altLang="cs-CZ" sz="2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ZÁSOBY PENĚZ = PENĚŽNÍCH ZŮSTATKŮ:</a:t>
            </a:r>
          </a:p>
          <a:p>
            <a:pPr marL="514350" indent="-51435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arabicPeriod"/>
              <a:defRPr/>
            </a:pPr>
            <a:r>
              <a:rPr lang="cs-CZ" altLang="cs-CZ" sz="2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NOMINÁLNÍ PENĚŽNÍ ZŮSTATEK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zásoba peněz jako takových, bez přihlédnutí k cenám statků;</a:t>
            </a:r>
          </a:p>
          <a:p>
            <a:pPr marL="514350" indent="-51435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arabicPeriod"/>
              <a:defRPr/>
            </a:pPr>
            <a:r>
              <a:rPr lang="cs-CZ" altLang="cs-CZ" sz="2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REÁLNÝ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PENĚŽNÍ ZŮSTATEK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</a:t>
            </a:r>
            <a:r>
              <a:rPr lang="cs-CZ" altLang="cs-CZ" sz="2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zásoba peněz ve vztahu k cenám, důležitá – kupní síla zůstatku; důležitější!</a:t>
            </a:r>
          </a:p>
          <a:p>
            <a:pPr marL="514350" indent="-51435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q"/>
              <a:defRPr/>
            </a:pPr>
            <a:endParaRPr lang="cs-CZ" altLang="cs-CZ" sz="2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514350" indent="-51435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Peníze – poptávané pro své vlastnosti: </a:t>
            </a:r>
            <a:r>
              <a:rPr lang="cs-CZ" altLang="cs-CZ" sz="2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motivy MD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podněcují ekonomické subjekty k </a:t>
            </a:r>
            <a:r>
              <a:rPr lang="cs-CZ" altLang="cs-CZ" sz="28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držbě peněz v nejlikvidnější podobě –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podle motivů rozlišujeme:</a:t>
            </a:r>
            <a:endParaRPr lang="cs-CZ" altLang="cs-CZ" sz="2800" b="1" kern="1200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78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3" y="529935"/>
            <a:ext cx="9144000" cy="801977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cs-CZ" altLang="cs-CZ" sz="36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Omezení měnové politiky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4" y="1433945"/>
            <a:ext cx="8674967" cy="5081154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  <a:buClrTx/>
            </a:pPr>
            <a:r>
              <a:rPr lang="cs-CZ" altLang="cs-CZ" sz="1800" b="1" dirty="0" err="1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Endogenita</a:t>
            </a:r>
            <a:r>
              <a:rPr lang="cs-CZ" altLang="cs-CZ" sz="1800" b="1" dirty="0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nabídky peněz </a:t>
            </a:r>
            <a:r>
              <a:rPr lang="cs-CZ" altLang="cs-CZ" sz="1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nabídka peněz se odvíjí od poptávky firem po úvěrech, v důsledku čehož se do značné míry vlivu centrální banky vymyká</a:t>
            </a:r>
          </a:p>
          <a:p>
            <a:pPr>
              <a:spcBef>
                <a:spcPts val="1200"/>
              </a:spcBef>
              <a:buClrTx/>
            </a:pPr>
            <a:r>
              <a:rPr lang="cs-CZ" altLang="cs-CZ" sz="1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Zájem o úvěry není ovlivňován jen úrokovou sazbou, ale řadou dalších faktorů = </a:t>
            </a:r>
            <a:r>
              <a:rPr lang="cs-CZ" altLang="cs-CZ" sz="1800" b="1" dirty="0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ekonomický sentiment</a:t>
            </a:r>
            <a:r>
              <a:rPr lang="cs-CZ" altLang="cs-CZ" sz="1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: optimistická vs. pesimistická očekávání ekonomických subjektů, zejména firem</a:t>
            </a:r>
          </a:p>
          <a:p>
            <a:pPr algn="just">
              <a:spcBef>
                <a:spcPts val="1200"/>
              </a:spcBef>
              <a:buClrTx/>
            </a:pPr>
            <a:r>
              <a:rPr lang="cs-CZ" altLang="cs-CZ" sz="1800" b="1" dirty="0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Samofinancování investic firmami </a:t>
            </a:r>
            <a:r>
              <a:rPr lang="cs-CZ" altLang="cs-CZ" sz="1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(bez úvěrování).</a:t>
            </a:r>
          </a:p>
          <a:p>
            <a:pPr algn="just">
              <a:spcBef>
                <a:spcPts val="1200"/>
              </a:spcBef>
              <a:buClrTx/>
            </a:pPr>
            <a:r>
              <a:rPr lang="cs-CZ" altLang="cs-CZ" sz="1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Konflikt mezi vnitřními a vnějšími cíli CB: efekt na měnový kurz (apreciace a depreciace).</a:t>
            </a:r>
          </a:p>
          <a:p>
            <a:pPr algn="just">
              <a:spcBef>
                <a:spcPts val="1200"/>
              </a:spcBef>
              <a:buClrTx/>
            </a:pPr>
            <a:r>
              <a:rPr lang="cs-CZ" altLang="cs-CZ" sz="1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Expanzivní/restriktivní MP vede ke snížení/zvýšení úrokové míry, což ale může vyvolat odliv/příliv kapitálu ze země = záporný/kladný </a:t>
            </a:r>
            <a:r>
              <a:rPr lang="cs-CZ" altLang="cs-CZ" sz="1800" b="1" dirty="0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úrokový diferenciál</a:t>
            </a:r>
            <a:r>
              <a:rPr lang="cs-CZ" altLang="cs-CZ" sz="1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</a:t>
            </a:r>
          </a:p>
          <a:p>
            <a:pPr algn="just">
              <a:spcBef>
                <a:spcPts val="1200"/>
              </a:spcBef>
              <a:buClrTx/>
            </a:pPr>
            <a:r>
              <a:rPr lang="cs-CZ" altLang="cs-CZ" sz="1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Pozor na časová zpoždění (1 měsíc / 2 roky)=&gt; argument proti využívání MP jako proticyklického nástroje: </a:t>
            </a:r>
            <a:r>
              <a:rPr lang="cs-CZ" altLang="cs-CZ" sz="1800" b="1" dirty="0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expanzivní účinky  </a:t>
            </a:r>
            <a:r>
              <a:rPr lang="cs-CZ" altLang="cs-CZ" sz="1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vhodné ekonomiku tlumit; </a:t>
            </a:r>
            <a:r>
              <a:rPr lang="cs-CZ" altLang="cs-CZ" sz="1800" b="1" dirty="0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restriktivní</a:t>
            </a:r>
            <a:r>
              <a:rPr lang="cs-CZ" altLang="cs-CZ" sz="1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účinky = vhodnější stimulace.</a:t>
            </a:r>
            <a:endParaRPr lang="cs-CZ" altLang="cs-CZ" sz="16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53/58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42863" y="436563"/>
            <a:ext cx="9144000" cy="92392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Past likvidity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0" y="2070100"/>
            <a:ext cx="2057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999164" y="5740400"/>
            <a:ext cx="3276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</a:p>
        </p:txBody>
      </p:sp>
      <p:grpSp>
        <p:nvGrpSpPr>
          <p:cNvPr id="2" name="Group 7"/>
          <p:cNvGrpSpPr/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27668" name="Line 8"/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7669" name="Freeform 9"/>
            <p:cNvSpPr/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grpSp>
        <p:nvGrpSpPr>
          <p:cNvPr id="3" name="Group 11"/>
          <p:cNvGrpSpPr/>
          <p:nvPr/>
        </p:nvGrpSpPr>
        <p:grpSpPr bwMode="auto">
          <a:xfrm>
            <a:off x="3348038" y="2241550"/>
            <a:ext cx="1296987" cy="3960813"/>
            <a:chOff x="1610" y="1389"/>
            <a:chExt cx="817" cy="2495"/>
          </a:xfrm>
        </p:grpSpPr>
        <p:sp>
          <p:nvSpPr>
            <p:cNvPr id="27666" name="Line 12"/>
            <p:cNvSpPr>
              <a:spLocks noChangeShapeType="1"/>
            </p:cNvSpPr>
            <p:nvPr/>
          </p:nvSpPr>
          <p:spPr bwMode="auto">
            <a:xfrm flipV="1">
              <a:off x="1746" y="1661"/>
              <a:ext cx="0" cy="2223"/>
            </a:xfrm>
            <a:prstGeom prst="line">
              <a:avLst/>
            </a:prstGeom>
            <a:noFill/>
            <a:ln w="63500">
              <a:solidFill>
                <a:srgbClr val="8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7667" name="Text Box 13"/>
            <p:cNvSpPr txBox="1">
              <a:spLocks noChangeArrowheads="1"/>
            </p:cNvSpPr>
            <p:nvPr/>
          </p:nvSpPr>
          <p:spPr bwMode="auto">
            <a:xfrm>
              <a:off x="1610" y="1389"/>
              <a:ext cx="8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4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MS</a:t>
              </a:r>
              <a:r>
                <a:rPr kumimoji="0" lang="cs-CZ" altLang="cs-CZ" sz="24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</a:p>
          </p:txBody>
        </p:sp>
      </p:grpSp>
      <p:sp>
        <p:nvSpPr>
          <p:cNvPr id="17423" name="Line 15"/>
          <p:cNvSpPr>
            <a:spLocks noChangeShapeType="1"/>
          </p:cNvSpPr>
          <p:nvPr/>
        </p:nvSpPr>
        <p:spPr bwMode="auto">
          <a:xfrm flipV="1">
            <a:off x="4229100" y="2644775"/>
            <a:ext cx="0" cy="3529013"/>
          </a:xfrm>
          <a:prstGeom prst="line">
            <a:avLst/>
          </a:prstGeom>
          <a:noFill/>
          <a:ln w="63500">
            <a:solidFill>
              <a:srgbClr val="80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4229100" y="2216150"/>
            <a:ext cx="1296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>
            <a:off x="3632200" y="3295650"/>
            <a:ext cx="5762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>
            <a:off x="3652838" y="48688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>
            <a:off x="3632200" y="4175125"/>
            <a:ext cx="5762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4445001" y="4770828"/>
            <a:ext cx="4319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ZVÝŠENÍ NABÍDKY PENĚZ</a:t>
            </a:r>
          </a:p>
        </p:txBody>
      </p:sp>
      <p:sp>
        <p:nvSpPr>
          <p:cNvPr id="27663" name="TextovéPole 7"/>
          <p:cNvSpPr txBox="1">
            <a:spLocks noChangeArrowheads="1"/>
          </p:cNvSpPr>
          <p:nvPr/>
        </p:nvSpPr>
        <p:spPr bwMode="auto">
          <a:xfrm>
            <a:off x="5100638" y="1457692"/>
            <a:ext cx="3738561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Zpravidla –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 i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velmi nízká a </a:t>
            </a:r>
            <a:r>
              <a:rPr kumimoji="0" lang="cs-CZ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ekon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. subjekty očekávají její růst, zvyšuje se spekulační D.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Další růst MS vede jen ke zvýšení peněžních zůstatků domácností a firem.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Ekonomické subjekty budou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očekávat vzrůst úrokové míry,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a bude se proto zvyšovat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spekulační poptávka po penězích </a:t>
            </a:r>
          </a:p>
        </p:txBody>
      </p:sp>
      <p:sp>
        <p:nvSpPr>
          <p:cNvPr id="9" name="Volný tvar 8"/>
          <p:cNvSpPr/>
          <p:nvPr/>
        </p:nvSpPr>
        <p:spPr>
          <a:xfrm>
            <a:off x="1576388" y="2825750"/>
            <a:ext cx="4552950" cy="2635250"/>
          </a:xfrm>
          <a:custGeom>
            <a:avLst/>
            <a:gdLst>
              <a:gd name="connsiteX0" fmla="*/ 34649 w 4552058"/>
              <a:gd name="connsiteY0" fmla="*/ 0 h 2537694"/>
              <a:gd name="connsiteX1" fmla="*/ 662446 w 4552058"/>
              <a:gd name="connsiteY1" fmla="*/ 2210938 h 2537694"/>
              <a:gd name="connsiteX2" fmla="*/ 4552058 w 4552058"/>
              <a:gd name="connsiteY2" fmla="*/ 2483893 h 253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52058" h="2537694">
                <a:moveTo>
                  <a:pt x="34649" y="0"/>
                </a:moveTo>
                <a:cubicBezTo>
                  <a:pt x="-27903" y="898478"/>
                  <a:pt x="-90455" y="1796956"/>
                  <a:pt x="662446" y="2210938"/>
                </a:cubicBezTo>
                <a:cubicBezTo>
                  <a:pt x="1415347" y="2624920"/>
                  <a:pt x="2983702" y="2554406"/>
                  <a:pt x="4552058" y="2483893"/>
                </a:cubicBezTo>
              </a:path>
            </a:pathLst>
          </a:custGeom>
          <a:noFill/>
          <a:ln w="5715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6227763" y="52324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MD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2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54/58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74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74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74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74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74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  <p:bldP spid="17418" grpId="0"/>
      <p:bldP spid="17424" grpId="0"/>
      <p:bldP spid="17434" grpId="0"/>
      <p:bldP spid="17434" grpId="1"/>
      <p:bldP spid="3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457200" y="1252604"/>
            <a:ext cx="8478982" cy="4873560"/>
          </a:xfrm>
        </p:spPr>
        <p:txBody>
          <a:bodyPr>
            <a:normAutofit fontScale="925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Centrální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banka pomocí nástrojů monetární politiky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realizuje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expanzivní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nebo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restriktivní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politiku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Jejími důsledky jsou změny v úrokových sazbách a v množství peněz v oběhu.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To vyvolává rozpor v jejím úsilí o stabilitu nabídky peněz a o stabilitu úrokové míry.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Dilema centrální banky spočívá v tom, že současně nemůže zvyšovat a snižovat nabídku peněz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tj. současně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realizovat expanzivní i restriktivní politiku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Pokud je jako cíl preferována stabilita úrokové míry, musí centrální banka kompenzovat změny v poptávce po penězích změnami v nabídce peněz, tj. peněžní nabídka peněz je přizpůsobována peněžní poptávce.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Pokud je cílem stabilita nabídky peněz, musí se při změnách poptávky po penězích měnit úroková míra. CB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nemůže sledovat oba cíle najednou – udržovat stabilní úrokové sazby a konstantní množství peněz v ekonomice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Její rozhodnutí o tom, který cíl bude upřednostněn, musí proto vždy vycházet z konkrétní situace na trhu peněz a v ekonomice.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Dilema centrální banky</a:t>
            </a: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35/58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2158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93688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cs-CZ" altLang="cs-CZ" b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Dilema centrální banky</a:t>
            </a:r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>
            <a:off x="685800" y="3429000"/>
            <a:ext cx="0" cy="25908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685800" y="6019800"/>
            <a:ext cx="31242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4800600" y="3429000"/>
            <a:ext cx="0" cy="25908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4800600" y="6019800"/>
            <a:ext cx="36576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0" y="2971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228600" y="30480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3581400" y="60198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4343400" y="3048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8153400" y="6019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</a:t>
            </a:r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 flipV="1">
            <a:off x="1981200" y="3581400"/>
            <a:ext cx="0" cy="24384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1676400" y="31242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</a:t>
            </a:r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1066800" y="4572000"/>
            <a:ext cx="1676400" cy="11430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>
            <a:off x="1219200" y="4114800"/>
            <a:ext cx="1828800" cy="12954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>
            <a:off x="1295400" y="3657600"/>
            <a:ext cx="1981200" cy="13716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3276600" y="47244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MD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2971800" y="51816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MD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2667000" y="55626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MD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1524" name="Line 20"/>
          <p:cNvSpPr>
            <a:spLocks noChangeShapeType="1"/>
          </p:cNvSpPr>
          <p:nvPr/>
        </p:nvSpPr>
        <p:spPr bwMode="auto">
          <a:xfrm flipH="1">
            <a:off x="685800" y="5181600"/>
            <a:ext cx="12954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25" name="Line 21"/>
          <p:cNvSpPr>
            <a:spLocks noChangeShapeType="1"/>
          </p:cNvSpPr>
          <p:nvPr/>
        </p:nvSpPr>
        <p:spPr bwMode="auto">
          <a:xfrm flipH="1">
            <a:off x="685800" y="4648200"/>
            <a:ext cx="12954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26" name="Line 22"/>
          <p:cNvSpPr>
            <a:spLocks noChangeShapeType="1"/>
          </p:cNvSpPr>
          <p:nvPr/>
        </p:nvSpPr>
        <p:spPr bwMode="auto">
          <a:xfrm flipH="1">
            <a:off x="685800" y="4114800"/>
            <a:ext cx="12954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228600" y="5105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228600" y="3810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6</a:t>
            </a:r>
          </a:p>
        </p:txBody>
      </p:sp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228600" y="4343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21530" name="Line 26"/>
          <p:cNvSpPr>
            <a:spLocks noChangeShapeType="1"/>
          </p:cNvSpPr>
          <p:nvPr/>
        </p:nvSpPr>
        <p:spPr bwMode="auto">
          <a:xfrm flipV="1">
            <a:off x="5791200" y="3581400"/>
            <a:ext cx="0" cy="24384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5486400" y="31242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1532" name="Line 28"/>
          <p:cNvSpPr>
            <a:spLocks noChangeShapeType="1"/>
          </p:cNvSpPr>
          <p:nvPr/>
        </p:nvSpPr>
        <p:spPr bwMode="auto">
          <a:xfrm flipV="1">
            <a:off x="6629400" y="3581400"/>
            <a:ext cx="0" cy="2438400"/>
          </a:xfrm>
          <a:prstGeom prst="line">
            <a:avLst/>
          </a:prstGeom>
          <a:noFill/>
          <a:ln w="50800">
            <a:solidFill>
              <a:srgbClr val="8000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6324600" y="31242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21534" name="Line 30"/>
          <p:cNvSpPr>
            <a:spLocks noChangeShapeType="1"/>
          </p:cNvSpPr>
          <p:nvPr/>
        </p:nvSpPr>
        <p:spPr bwMode="auto">
          <a:xfrm>
            <a:off x="5791200" y="3962400"/>
            <a:ext cx="838200" cy="0"/>
          </a:xfrm>
          <a:prstGeom prst="line">
            <a:avLst/>
          </a:prstGeom>
          <a:noFill/>
          <a:ln w="41275">
            <a:solidFill>
              <a:srgbClr val="008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35" name="Line 31"/>
          <p:cNvSpPr>
            <a:spLocks noChangeShapeType="1"/>
          </p:cNvSpPr>
          <p:nvPr/>
        </p:nvSpPr>
        <p:spPr bwMode="auto">
          <a:xfrm>
            <a:off x="5791200" y="5562600"/>
            <a:ext cx="838200" cy="0"/>
          </a:xfrm>
          <a:prstGeom prst="line">
            <a:avLst/>
          </a:prstGeom>
          <a:noFill/>
          <a:ln w="41275">
            <a:solidFill>
              <a:srgbClr val="008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36" name="Line 32"/>
          <p:cNvSpPr>
            <a:spLocks noChangeShapeType="1"/>
          </p:cNvSpPr>
          <p:nvPr/>
        </p:nvSpPr>
        <p:spPr bwMode="auto">
          <a:xfrm>
            <a:off x="5181600" y="4419600"/>
            <a:ext cx="1676400" cy="11430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37" name="Text Box 33"/>
          <p:cNvSpPr txBox="1">
            <a:spLocks noChangeArrowheads="1"/>
          </p:cNvSpPr>
          <p:nvPr/>
        </p:nvSpPr>
        <p:spPr bwMode="auto">
          <a:xfrm>
            <a:off x="6781800" y="54102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MD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1538" name="Line 34"/>
          <p:cNvSpPr>
            <a:spLocks noChangeShapeType="1"/>
          </p:cNvSpPr>
          <p:nvPr/>
        </p:nvSpPr>
        <p:spPr bwMode="auto">
          <a:xfrm flipH="1">
            <a:off x="4800600" y="4800600"/>
            <a:ext cx="9906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39" name="Line 35"/>
          <p:cNvSpPr>
            <a:spLocks noChangeShapeType="1"/>
          </p:cNvSpPr>
          <p:nvPr/>
        </p:nvSpPr>
        <p:spPr bwMode="auto">
          <a:xfrm>
            <a:off x="5791200" y="4800600"/>
            <a:ext cx="8382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40" name="Line 36"/>
          <p:cNvSpPr>
            <a:spLocks noChangeShapeType="1"/>
          </p:cNvSpPr>
          <p:nvPr/>
        </p:nvSpPr>
        <p:spPr bwMode="auto">
          <a:xfrm>
            <a:off x="5334000" y="3886200"/>
            <a:ext cx="1905000" cy="12954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41" name="Text Box 37"/>
          <p:cNvSpPr txBox="1">
            <a:spLocks noChangeArrowheads="1"/>
          </p:cNvSpPr>
          <p:nvPr/>
        </p:nvSpPr>
        <p:spPr bwMode="auto">
          <a:xfrm>
            <a:off x="7162800" y="50292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MD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21542" name="Text Box 38"/>
          <p:cNvSpPr txBox="1">
            <a:spLocks noChangeArrowheads="1"/>
          </p:cNvSpPr>
          <p:nvPr/>
        </p:nvSpPr>
        <p:spPr bwMode="auto">
          <a:xfrm>
            <a:off x="4419600" y="4572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26663" name="Text Box 39"/>
          <p:cNvSpPr txBox="1">
            <a:spLocks noChangeArrowheads="1"/>
          </p:cNvSpPr>
          <p:nvPr/>
        </p:nvSpPr>
        <p:spPr bwMode="auto">
          <a:xfrm>
            <a:off x="381000" y="1981200"/>
            <a:ext cx="35814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STABILITA NABÍDKY PENĚZ (CEN)</a:t>
            </a:r>
          </a:p>
        </p:txBody>
      </p:sp>
      <p:sp>
        <p:nvSpPr>
          <p:cNvPr id="21544" name="Text Box 40"/>
          <p:cNvSpPr txBox="1">
            <a:spLocks noChangeArrowheads="1"/>
          </p:cNvSpPr>
          <p:nvPr/>
        </p:nvSpPr>
        <p:spPr bwMode="auto">
          <a:xfrm>
            <a:off x="4724400" y="1981200"/>
            <a:ext cx="3581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STABILITA ÚROKOVÉ MÍRY</a:t>
            </a:r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 flipV="1">
            <a:off x="2268538" y="5084763"/>
            <a:ext cx="215900" cy="2159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 flipV="1">
            <a:off x="1116013" y="4292600"/>
            <a:ext cx="287337" cy="288925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47" name="Line 43"/>
          <p:cNvSpPr>
            <a:spLocks noChangeShapeType="1"/>
          </p:cNvSpPr>
          <p:nvPr/>
        </p:nvSpPr>
        <p:spPr bwMode="auto">
          <a:xfrm flipV="1">
            <a:off x="2627313" y="4797425"/>
            <a:ext cx="215900" cy="2159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 flipV="1">
            <a:off x="1474788" y="4005263"/>
            <a:ext cx="287337" cy="288925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 flipV="1">
            <a:off x="6588125" y="5013325"/>
            <a:ext cx="215900" cy="2159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50" name="Line 46"/>
          <p:cNvSpPr>
            <a:spLocks noChangeShapeType="1"/>
          </p:cNvSpPr>
          <p:nvPr/>
        </p:nvSpPr>
        <p:spPr bwMode="auto">
          <a:xfrm flipV="1">
            <a:off x="5435600" y="4221163"/>
            <a:ext cx="287338" cy="288925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71" name="TextovéPole 1"/>
          <p:cNvSpPr txBox="1">
            <a:spLocks noChangeArrowheads="1"/>
          </p:cNvSpPr>
          <p:nvPr/>
        </p:nvSpPr>
        <p:spPr bwMode="auto">
          <a:xfrm>
            <a:off x="228600" y="1253390"/>
            <a:ext cx="8610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CB se musí dle konkrétní situace rozhodnout mezi zprostředkujícími cíli:</a:t>
            </a:r>
          </a:p>
        </p:txBody>
      </p:sp>
      <p:sp>
        <p:nvSpPr>
          <p:cNvPr id="48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36/58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5121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215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215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15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15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10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1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1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215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215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215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2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2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20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2000"/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8" dur="500"/>
                                        <p:tgtEl>
                                          <p:spTgt spid="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21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21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21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21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215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21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5" dur="500" tmFilter="0, 0; .2, .5; .8, .5; 1, 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6" dur="250" autoRev="1" fill="hold"/>
                                        <p:tgtEl>
                                          <p:spTgt spid="215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8" dur="500" tmFilter="0, 0; .2, .5; .8, .5; 1, 0"/>
                                        <p:tgtEl>
                                          <p:spTgt spid="215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9" dur="250" autoRev="1" fill="hold"/>
                                        <p:tgtEl>
                                          <p:spTgt spid="215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2000"/>
                                        <p:tgtEl>
                                          <p:spTgt spid="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2000"/>
                                        <p:tgtEl>
                                          <p:spTgt spid="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5000"/>
                                        <p:tgtEl>
                                          <p:spTgt spid="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50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50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/>
      <p:bldP spid="21513" grpId="0"/>
      <p:bldP spid="21514" grpId="0"/>
      <p:bldP spid="21515" grpId="0"/>
      <p:bldP spid="21517" grpId="0"/>
      <p:bldP spid="21521" grpId="0"/>
      <p:bldP spid="21522" grpId="0"/>
      <p:bldP spid="21523" grpId="0"/>
      <p:bldP spid="21527" grpId="0"/>
      <p:bldP spid="21528" grpId="0"/>
      <p:bldP spid="21529" grpId="0"/>
      <p:bldP spid="21531" grpId="0"/>
      <p:bldP spid="21533" grpId="0"/>
      <p:bldP spid="21537" grpId="0"/>
      <p:bldP spid="21541" grpId="0"/>
      <p:bldP spid="21542" grpId="0"/>
      <p:bldP spid="21544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3" y="529935"/>
            <a:ext cx="9144000" cy="801977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cs-CZ" altLang="cs-CZ" sz="36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Financializace ekonomik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4" y="1433945"/>
            <a:ext cx="8674967" cy="5081154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  <a:buClrTx/>
            </a:pPr>
            <a:r>
              <a:rPr lang="cs-CZ" altLang="cs-CZ" sz="16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Očekávaní: finanční ekonomika bude víceméně „kopírovat“ vývoj ekonomiky reálné;</a:t>
            </a:r>
          </a:p>
          <a:p>
            <a:pPr algn="just">
              <a:spcBef>
                <a:spcPts val="120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16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Situace: objem finančních aktiv roste mnohem rychleji než reálný světový HDP. </a:t>
            </a:r>
          </a:p>
          <a:p>
            <a:pPr algn="just">
              <a:spcBef>
                <a:spcPts val="120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16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Tento proces vyjadřován novým termínem </a:t>
            </a:r>
            <a:r>
              <a:rPr lang="cs-CZ" altLang="cs-CZ" sz="1600" b="1" dirty="0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„financializace ekonomiky“</a:t>
            </a:r>
          </a:p>
          <a:p>
            <a:pPr algn="just">
              <a:spcBef>
                <a:spcPts val="120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16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Většina světových finančních aktiv neslouží k obsluze reálné ekonomiky, ale ke spekulačním operacím.</a:t>
            </a:r>
          </a:p>
          <a:p>
            <a:pPr algn="just">
              <a:spcBef>
                <a:spcPts val="1200"/>
              </a:spcBef>
              <a:buClrTx/>
              <a:buFont typeface="Wingdings" panose="05000000000000000000" pitchFamily="2" charset="2"/>
              <a:buChar char="Ø"/>
            </a:pPr>
            <a:endParaRPr lang="cs-CZ" altLang="cs-CZ" sz="16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114300" indent="0" algn="ctr">
              <a:spcBef>
                <a:spcPts val="1200"/>
              </a:spcBef>
              <a:buClrTx/>
              <a:buNone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Monetární politika v krizové ekonomice</a:t>
            </a:r>
          </a:p>
          <a:p>
            <a:pPr algn="just">
              <a:spcBef>
                <a:spcPts val="1200"/>
              </a:spcBef>
              <a:buClrTx/>
              <a:buFont typeface="Wingdings" panose="05000000000000000000" pitchFamily="2" charset="2"/>
              <a:buChar char="§"/>
            </a:pPr>
            <a:r>
              <a:rPr lang="cs-CZ" altLang="cs-CZ" sz="16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Neúčinnost tradičních nástrojů monetární politiky při řešení připomenutých krizových situací a obava z deflace přinutily centrální banky k použití nestandardních postupů:</a:t>
            </a:r>
          </a:p>
          <a:p>
            <a:pPr algn="just">
              <a:spcBef>
                <a:spcPts val="1200"/>
              </a:spcBef>
              <a:buClrTx/>
              <a:buFont typeface="+mj-lt"/>
              <a:buAutoNum type="arabicPeriod"/>
            </a:pPr>
            <a:r>
              <a:rPr lang="cs-CZ" altLang="cs-CZ" sz="1600" b="1" dirty="0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POUŽITÍ ZÁPORNÉ ÚROKOVÉ SAZBY, </a:t>
            </a:r>
          </a:p>
          <a:p>
            <a:pPr algn="just">
              <a:spcBef>
                <a:spcPts val="1200"/>
              </a:spcBef>
              <a:buClrTx/>
              <a:buFont typeface="+mj-lt"/>
              <a:buAutoNum type="arabicPeriod"/>
            </a:pPr>
            <a:r>
              <a:rPr lang="cs-CZ" altLang="cs-CZ" sz="1600" b="1" dirty="0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KVANTITATIVNÍ UVOLŇOVÁNÍ MONETÁRNÍ POLITIKY: </a:t>
            </a:r>
            <a:r>
              <a:rPr lang="cs-CZ" altLang="cs-CZ" sz="16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CB vykupuje dlouhodobé dluhopisy vlády, komerčních bank a korporací za peníze, které sama – jak se i v době elektronických peněz říká – </a:t>
            </a:r>
            <a:r>
              <a:rPr lang="cs-CZ" altLang="cs-CZ" sz="16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tiskne.</a:t>
            </a:r>
            <a:endParaRPr lang="cs-CZ" altLang="cs-CZ" sz="1600" b="1" dirty="0">
              <a:solidFill>
                <a:srgbClr val="FF0000"/>
              </a:solidFill>
              <a:highlight>
                <a:srgbClr val="00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53/58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6097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3" y="529935"/>
            <a:ext cx="9144000" cy="801977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cs-CZ" altLang="cs-CZ" sz="36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Snahy o stabilizaci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4" y="1433944"/>
            <a:ext cx="8674967" cy="5183469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  <a:buClrTx/>
            </a:pP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Reakcí na důsledky finanční krize vzešlé z poměrů panujících na finančních trzích – opatření, které mají napomoci ke stabilizaci finančního systému a k předcházení podobných krizí. </a:t>
            </a:r>
          </a:p>
          <a:p>
            <a:pPr algn="just">
              <a:spcBef>
                <a:spcPts val="1200"/>
              </a:spcBef>
              <a:buClrTx/>
              <a:buFont typeface="Wingdings" panose="05000000000000000000" pitchFamily="2" charset="2"/>
              <a:buChar char="ü"/>
            </a:pP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Opatření směřovala do těchto oblastí:</a:t>
            </a:r>
          </a:p>
          <a:p>
            <a:pPr algn="just">
              <a:spcBef>
                <a:spcPts val="120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zpřísnění požadavků na kapitálové vybavení bank s cílem vytvářet nárazníky (polštáře) pro případ kapitálových ztrát, </a:t>
            </a:r>
          </a:p>
          <a:p>
            <a:pPr algn="just">
              <a:spcBef>
                <a:spcPts val="120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zpřísnění požadavků na </a:t>
            </a:r>
            <a:r>
              <a:rPr lang="cs-CZ" altLang="cs-CZ" sz="1800" b="1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likviditu bank </a:t>
            </a: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tzn. na schopnost dostát svým závazkům v kterémkoli okamžiku, </a:t>
            </a:r>
          </a:p>
          <a:p>
            <a:pPr algn="just">
              <a:spcBef>
                <a:spcPts val="120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zeslabení motivace bank k vysoce riskantním obchodům, </a:t>
            </a:r>
          </a:p>
          <a:p>
            <a:pPr algn="just">
              <a:spcBef>
                <a:spcPts val="120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regulace nebankovních úvěrových institucí (tzv. stínového bankovnictví),</a:t>
            </a:r>
          </a:p>
          <a:p>
            <a:pPr algn="just">
              <a:spcBef>
                <a:spcPts val="120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omezení „daňových rájů“ umožňujících praní tzv. špinavých peněz a daňové úniky, </a:t>
            </a:r>
          </a:p>
          <a:p>
            <a:pPr algn="just">
              <a:spcBef>
                <a:spcPts val="120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provázání odměn bankéřů s výsledky bank jimi řízených.</a:t>
            </a:r>
          </a:p>
          <a:p>
            <a:pPr algn="just">
              <a:spcBef>
                <a:spcPts val="1200"/>
              </a:spcBef>
              <a:buClrTx/>
              <a:buFont typeface="Wingdings" panose="05000000000000000000" pitchFamily="2" charset="2"/>
              <a:buChar char="Ø"/>
            </a:pPr>
            <a:endParaRPr lang="cs-CZ" altLang="cs-CZ" sz="1800" b="1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53/58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6267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3" y="529935"/>
            <a:ext cx="9144000" cy="801977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cs-CZ" altLang="cs-CZ" sz="36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Snahy o stabilizaci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4" y="1433945"/>
            <a:ext cx="8674967" cy="5081154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  <a:buClrTx/>
            </a:pP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 stabilizaci finančního systému mají napomoci zátěžové testy: prověřují odolnost finančních institucí vůči dalším šokům a krizím. </a:t>
            </a:r>
          </a:p>
          <a:p>
            <a:pPr algn="just">
              <a:spcBef>
                <a:spcPts val="1200"/>
              </a:spcBef>
              <a:buClrTx/>
            </a:pPr>
            <a:r>
              <a:rPr lang="cs-CZ" altLang="cs-CZ" sz="1800" b="1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MIKROZÁTĚŽOVÉ TESTY </a:t>
            </a: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určeny k prověřování odolnosti jednotlivých bank;</a:t>
            </a:r>
          </a:p>
          <a:p>
            <a:pPr algn="just">
              <a:spcBef>
                <a:spcPts val="1200"/>
              </a:spcBef>
              <a:buClrTx/>
            </a:pPr>
            <a:r>
              <a:rPr lang="cs-CZ" altLang="cs-CZ" sz="1800" b="1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MAKROZÁTĚŽOVÉ TESTY </a:t>
            </a: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hodnocení odolnosti bankovního sektoru jako celku.</a:t>
            </a:r>
          </a:p>
          <a:p>
            <a:pPr algn="just">
              <a:spcBef>
                <a:spcPts val="1200"/>
              </a:spcBef>
              <a:buClrTx/>
            </a:pPr>
            <a:endParaRPr lang="cs-CZ" altLang="cs-CZ" sz="1800" b="1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114300" indent="0" algn="ctr">
              <a:spcBef>
                <a:spcPts val="1200"/>
              </a:spcBef>
              <a:buClrTx/>
              <a:buNone/>
            </a:pPr>
            <a:r>
              <a:rPr lang="cs-CZ" alt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MODERNÍ MĚNOVÁ TEORIE</a:t>
            </a:r>
          </a:p>
          <a:p>
            <a:pPr algn="just">
              <a:spcBef>
                <a:spcPts val="1200"/>
              </a:spcBef>
              <a:buClrTx/>
            </a:pP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Problém nedostatečné agregátní poptávky,</a:t>
            </a:r>
          </a:p>
          <a:p>
            <a:pPr algn="just">
              <a:spcBef>
                <a:spcPts val="1200"/>
              </a:spcBef>
              <a:buClrTx/>
            </a:pP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Mnohem větší důraz na </a:t>
            </a:r>
            <a:r>
              <a:rPr lang="cs-CZ" altLang="cs-CZ" sz="1800" b="1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fiskální politiku,</a:t>
            </a: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stát emitující vlastní měnu nemůže zbankrotovat, Množství a tok peněz v oběhu jsou v této teorii regulovány </a:t>
            </a:r>
            <a:r>
              <a:rPr lang="cs-CZ" altLang="cs-CZ" sz="1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DANĚMI.</a:t>
            </a:r>
            <a:endParaRPr lang="cs-CZ" altLang="cs-CZ" sz="1800" b="1" dirty="0">
              <a:solidFill>
                <a:srgbClr val="FF0000"/>
              </a:solidFill>
              <a:highlight>
                <a:srgbClr val="FF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>
              <a:spcBef>
                <a:spcPts val="1200"/>
              </a:spcBef>
              <a:buClrTx/>
            </a:pP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CB = role instituce víceméně </a:t>
            </a:r>
            <a:r>
              <a:rPr lang="cs-CZ" altLang="cs-CZ" sz="1800" b="1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pasivně registrující vývoj nabídky peněz</a:t>
            </a: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</a:p>
          <a:p>
            <a:pPr algn="just">
              <a:spcBef>
                <a:spcPts val="1200"/>
              </a:spcBef>
              <a:buClrTx/>
            </a:pP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Zřetelně se zde projevuje </a:t>
            </a:r>
            <a:r>
              <a:rPr lang="cs-CZ" altLang="cs-CZ" sz="1800" b="1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vliv endogenního pojetí nabídky peněz</a:t>
            </a: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</a:t>
            </a:r>
          </a:p>
          <a:p>
            <a:pPr algn="just">
              <a:spcBef>
                <a:spcPts val="1200"/>
              </a:spcBef>
              <a:buClrTx/>
            </a:pPr>
            <a:endParaRPr lang="cs-CZ" altLang="cs-CZ" sz="1800" b="1" dirty="0">
              <a:solidFill>
                <a:schemeClr val="tx1"/>
              </a:solidFill>
              <a:highlight>
                <a:srgbClr val="00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53/58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200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Tx/>
            </a:pPr>
            <a:fld id="{560808B9-4D1F-4069-9EB9-CD8802008F4E}" type="slidenum">
              <a:rPr lang="cs-CZ" sz="1800" kern="1200">
                <a:solidFill>
                  <a:srgbClr val="307871"/>
                </a:solidFill>
                <a:latin typeface="Times New Roman" panose="02020603050405020304"/>
                <a:ea typeface="+mn-ea"/>
                <a:cs typeface="+mn-cs"/>
              </a:rPr>
              <a:t>77</a:t>
            </a:fld>
            <a:endParaRPr lang="cs-CZ" sz="1800" kern="1200" dirty="0">
              <a:solidFill>
                <a:srgbClr val="307871"/>
              </a:solid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95654" y="1224643"/>
            <a:ext cx="834829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cs-CZ" sz="3200" kern="1200" dirty="0">
                <a:solidFill>
                  <a:schemeClr val="tx1"/>
                </a:solidFill>
                <a:latin typeface="Times New Roman" panose="02020603050405020304"/>
                <a:ea typeface="+mn-ea"/>
                <a:cs typeface="+mn-cs"/>
              </a:rPr>
              <a:t>Původní rovnováha na peněžním trhu byla ovlivněna následujícími skutečnostmi: </a:t>
            </a:r>
          </a:p>
          <a:p>
            <a:pPr marL="342900" indent="-342900">
              <a:buClrTx/>
              <a:buFontTx/>
              <a:buAutoNum type="alphaLcParenR"/>
            </a:pPr>
            <a:r>
              <a:rPr lang="cs-CZ" sz="3200" kern="1200" dirty="0">
                <a:solidFill>
                  <a:schemeClr val="tx1"/>
                </a:solidFill>
                <a:latin typeface="Times New Roman" panose="02020603050405020304"/>
                <a:ea typeface="+mn-ea"/>
                <a:cs typeface="+mn-cs"/>
              </a:rPr>
              <a:t>cenová hladina vzrostla, </a:t>
            </a:r>
          </a:p>
          <a:p>
            <a:pPr marL="342900" indent="-342900">
              <a:buClrTx/>
              <a:buFontTx/>
              <a:buAutoNum type="alphaLcParenR"/>
            </a:pPr>
            <a:r>
              <a:rPr lang="cs-CZ" sz="3200" kern="1200" dirty="0">
                <a:solidFill>
                  <a:schemeClr val="tx1"/>
                </a:solidFill>
                <a:latin typeface="Times New Roman" panose="02020603050405020304"/>
                <a:ea typeface="+mn-ea"/>
                <a:cs typeface="+mn-cs"/>
              </a:rPr>
              <a:t>centrální banka zvýšila požadavky na povinné bankovní rezervy, </a:t>
            </a:r>
          </a:p>
          <a:p>
            <a:pPr marL="342900" indent="-342900">
              <a:buClrTx/>
              <a:buFontTx/>
              <a:buAutoNum type="alphaLcParenR"/>
            </a:pPr>
            <a:r>
              <a:rPr lang="cs-CZ" sz="3200" kern="1200" dirty="0">
                <a:solidFill>
                  <a:schemeClr val="tx1"/>
                </a:solidFill>
                <a:latin typeface="Times New Roman" panose="02020603050405020304"/>
                <a:ea typeface="+mn-ea"/>
                <a:cs typeface="+mn-cs"/>
              </a:rPr>
              <a:t>reálný produkt v ekonomice klesl,</a:t>
            </a:r>
          </a:p>
          <a:p>
            <a:pPr marL="342900" indent="-342900">
              <a:buClrTx/>
              <a:buFontTx/>
              <a:buAutoNum type="alphaLcParenR"/>
            </a:pPr>
            <a:r>
              <a:rPr lang="cs-CZ" sz="3200" kern="1200" dirty="0">
                <a:solidFill>
                  <a:schemeClr val="tx1"/>
                </a:solidFill>
                <a:latin typeface="Times New Roman" panose="02020603050405020304"/>
                <a:ea typeface="+mn-ea"/>
                <a:cs typeface="+mn-cs"/>
              </a:rPr>
              <a:t>centrální banka snížila diskontní sazbu. </a:t>
            </a:r>
          </a:p>
          <a:p>
            <a:pPr>
              <a:buClrTx/>
            </a:pPr>
            <a:r>
              <a:rPr lang="cs-CZ" sz="3200" kern="1200" dirty="0">
                <a:solidFill>
                  <a:schemeClr val="tx1"/>
                </a:solidFill>
                <a:latin typeface="Times New Roman" panose="02020603050405020304"/>
                <a:ea typeface="+mn-ea"/>
                <a:cs typeface="+mn-cs"/>
              </a:rPr>
              <a:t>Za jinak nezměněných okolností graficky ilustrujte každou z uvažovaných situací. </a:t>
            </a:r>
          </a:p>
        </p:txBody>
      </p:sp>
      <p:sp>
        <p:nvSpPr>
          <p:cNvPr id="7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57/58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 panose="020F0502020204030204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49865" y="3557048"/>
            <a:ext cx="8644269" cy="3060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q"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Transakční poptávka 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Souvisí s rozpadem směnného aktu – zboží za zboží: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 – Z, 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 dvě operace po vzniku peněz: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 – P a P – Z: operace – časově oddělené 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nutné pro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domácnosti a firmy 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mít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peněžní zůstatky;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založena na funkci peněz jako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prostředku směny: 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ekonomické subjekty tak drží určitou peněžní zásobu.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Časový nesoulad: kupuji pořád, ale výplata 1x za měsíc =&gt;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transakční motiv k MD 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zesilován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desynchronizaci výdajů a příjmů 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(obr. 6.2), vliv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výše příjmů, frekvence výplat, spotřební zvyklostí.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6/58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F999E2-E86D-412E-96AC-EC9B35950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56" y="736377"/>
            <a:ext cx="7904285" cy="269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6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49865" y="782515"/>
            <a:ext cx="8762250" cy="602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q"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Transakční poptávka 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cs-CZ" altLang="cs-CZ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Souvisí s ní ještě -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opatrnostní motiv k držbě peněz: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Vliv opatrnostního motivu – držba více peněz: náklady držby vs. pocit jistoty;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lang="cs-CZ" altLang="cs-CZ" sz="1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Opatrnostní poptávka po penězích: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dodatečné peníze jako zabezpečení proti nepředvídatelným událostem – přiřazujeme k </a:t>
            </a:r>
            <a:r>
              <a:rPr lang="cs-CZ" altLang="cs-CZ" sz="1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transakční poptávce.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q"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Spekulační (majetková) poptávka </a:t>
            </a: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MD ve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funkci uchovatele hodnoty: motiv – snaha diverzifikovat portfolio,  nebo o připravenost k finanční investici, celkově – snaha držet peníze jako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AKTIVUM:</a:t>
            </a: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Ekonomické subjekty –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bohatství </a:t>
            </a:r>
            <a:r>
              <a:rPr kumimoji="0" lang="cs-CZ" altLang="cs-CZ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podobě různých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aktiv:</a:t>
            </a: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Struktura těchto aktiv –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portfolio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:</a:t>
            </a: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diverzifikace</a:t>
            </a:r>
            <a:r>
              <a:rPr kumimoji="0" lang="cs-CZ" altLang="cs-CZ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s cílem snížení rizika:</a:t>
            </a: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peníze v portfoliu jako bezpečné aktivum, </a:t>
            </a: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peníze v portfoliu </a:t>
            </a:r>
            <a:r>
              <a:rPr kumimoji="0" lang="cs-CZ" altLang="cs-CZ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zájmu připravenosti na pohotovou reakci na nákup jiných aktiv – cenných papírů – akcie, obligace:</a:t>
            </a:r>
          </a:p>
          <a:p>
            <a:pPr marL="809625" indent="-36195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1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Spekulujeme s penězi – držíme peněžní rezervu v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co nejlikvidnější podobě</a:t>
            </a:r>
            <a:r>
              <a:rPr lang="cs-CZ" altLang="cs-CZ" sz="1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pokud je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cena</a:t>
            </a:r>
            <a:r>
              <a:rPr lang="cs-CZ" altLang="cs-CZ" sz="1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vysoká,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obětujeme současný úrok v očekávaní vyššího v budoucnu</a:t>
            </a: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1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1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1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1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6/58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52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7568</TotalTime>
  <Words>9079</Words>
  <Application>Microsoft Office PowerPoint</Application>
  <PresentationFormat>On-screen Show (4:3)</PresentationFormat>
  <Paragraphs>836</Paragraphs>
  <Slides>78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6" baseType="lpstr">
      <vt:lpstr>Arial</vt:lpstr>
      <vt:lpstr>Calibri</vt:lpstr>
      <vt:lpstr>Cambria Math</vt:lpstr>
      <vt:lpstr>Consolas</vt:lpstr>
      <vt:lpstr>Tahoma</vt:lpstr>
      <vt:lpstr>Times New Roman</vt:lpstr>
      <vt:lpstr>Wingdings</vt:lpstr>
      <vt:lpstr>1_Office Theme</vt:lpstr>
      <vt:lpstr>Makroekonomie  Rovnováha peněžního trhu a monetární politika státu XMAK</vt:lpstr>
      <vt:lpstr>Peníze v ekonomice</vt:lpstr>
      <vt:lpstr>Funkce peněz</vt:lpstr>
      <vt:lpstr>Vlastnosti peněz</vt:lpstr>
      <vt:lpstr>Historie peněz</vt:lpstr>
      <vt:lpstr>Trh peněz</vt:lpstr>
      <vt:lpstr>Poptávka po penězích</vt:lpstr>
      <vt:lpstr>PowerPoint Presentation</vt:lpstr>
      <vt:lpstr>PowerPoint Presentation</vt:lpstr>
      <vt:lpstr>Poptávka po penězích</vt:lpstr>
      <vt:lpstr>Poptávka po penězích</vt:lpstr>
      <vt:lpstr>Poptávka po penězích</vt:lpstr>
      <vt:lpstr>Poptávka po penězích</vt:lpstr>
      <vt:lpstr>Peněžní agregáty</vt:lpstr>
      <vt:lpstr>Peněžní agregáty</vt:lpstr>
      <vt:lpstr>Hlavní peněžní agregáty</vt:lpstr>
      <vt:lpstr>Kvantitativní teorie peněz (KTP)</vt:lpstr>
      <vt:lpstr>Kvantitativní teorie peněz</vt:lpstr>
      <vt:lpstr>Nová kvantitativní teorie</vt:lpstr>
      <vt:lpstr>Účetní bilance zlatníka (předchůdce banky)</vt:lpstr>
      <vt:lpstr>Účetní bilance zlatníka (předchůdce banky)</vt:lpstr>
      <vt:lpstr>Makro-/mikroekonomické příčiny regulace bank</vt:lpstr>
      <vt:lpstr>Jak banky tvoří peníze a peněžní multiplikátor</vt:lpstr>
      <vt:lpstr>Jak banky tvoří peníze a peněžní multiplikátor</vt:lpstr>
      <vt:lpstr>Jak banky tvoří peníze a peněžní multiplikátor</vt:lpstr>
      <vt:lpstr>Jak banky tvoří peníze a peněžní multiplikátor</vt:lpstr>
      <vt:lpstr>Role centrální banky (CB)</vt:lpstr>
      <vt:lpstr>Funkce centrální banky (podrobně)</vt:lpstr>
      <vt:lpstr>Role centrální banky</vt:lpstr>
      <vt:lpstr>Role centrální banky</vt:lpstr>
      <vt:lpstr>Utváření nabídky peněz - CB</vt:lpstr>
      <vt:lpstr>Utváření nabídky peněz</vt:lpstr>
      <vt:lpstr>Utváření nabídky peněz</vt:lpstr>
      <vt:lpstr>Nabídka peněz – převážné endogenně utvářená veličina</vt:lpstr>
      <vt:lpstr>Nabídka peněz</vt:lpstr>
      <vt:lpstr>Nabídka peněz</vt:lpstr>
      <vt:lpstr>Rovnováha na trhu peněz</vt:lpstr>
      <vt:lpstr>Nabídka peněz – převážné endogenně utvářená veličina</vt:lpstr>
      <vt:lpstr>Rovnováha na trhu peněz</vt:lpstr>
      <vt:lpstr>Rovnováha na trhu peněz</vt:lpstr>
      <vt:lpstr>Rovnováha na trhu peněz</vt:lpstr>
      <vt:lpstr>Nositelé hospodářské politiky</vt:lpstr>
      <vt:lpstr>Nástroje a cíle monetární politiky</vt:lpstr>
      <vt:lpstr>Monetární politika (MP)</vt:lpstr>
      <vt:lpstr>Nástroje monetární politiky</vt:lpstr>
      <vt:lpstr>Přímé nástroje</vt:lpstr>
      <vt:lpstr>Nepřímé nástroje</vt:lpstr>
      <vt:lpstr>Nepřímé nástroje - ÚROKOVÉ SAZBY </vt:lpstr>
      <vt:lpstr>Nepřímé nástroje - ÚROKOVÉ SAZBY </vt:lpstr>
      <vt:lpstr>Úrokové sazby</vt:lpstr>
      <vt:lpstr>Nepřímé nástroje - ÚROKOVÉ SAZBY </vt:lpstr>
      <vt:lpstr>Monetární politika</vt:lpstr>
      <vt:lpstr>Keynesovský vs. Neoklasický pohled </vt:lpstr>
      <vt:lpstr>Keynesovský pohled na úlohu a možnosti monetární politiky  </vt:lpstr>
      <vt:lpstr>Keynesovský pohled na úlohu a možnosti monetární politiky  </vt:lpstr>
      <vt:lpstr>Keynesiánské pojetí MP</vt:lpstr>
      <vt:lpstr>PowerPoint Presentation</vt:lpstr>
      <vt:lpstr>Keynesiánské pojetí MP</vt:lpstr>
      <vt:lpstr>Keynesiánské pojetí MP</vt:lpstr>
      <vt:lpstr>Keynesiánské pojetí MP</vt:lpstr>
      <vt:lpstr>Monetaristické pojetí MP</vt:lpstr>
      <vt:lpstr>Monetaristické pojetí MP</vt:lpstr>
      <vt:lpstr>Monetaristické pojetí MP</vt:lpstr>
      <vt:lpstr>Monetaristické pojetí MP</vt:lpstr>
      <vt:lpstr>PowerPoint Presentation</vt:lpstr>
      <vt:lpstr>Monetaristické pojetí MP</vt:lpstr>
      <vt:lpstr>Monetaristické pojetí MP</vt:lpstr>
      <vt:lpstr>PowerPoint Presentation</vt:lpstr>
      <vt:lpstr>Transmisní mechanismy MP – shnrutí </vt:lpstr>
      <vt:lpstr>Omezení měnové politiky</vt:lpstr>
      <vt:lpstr>PowerPoint Presentation</vt:lpstr>
      <vt:lpstr>Dilema centrální banky</vt:lpstr>
      <vt:lpstr>Dilema centrální banky</vt:lpstr>
      <vt:lpstr>Financializace ekonomik</vt:lpstr>
      <vt:lpstr>Snahy o stabilizaci</vt:lpstr>
      <vt:lpstr>Snahy o stabilizaci</vt:lpstr>
      <vt:lpstr>Příklad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Strategická analýza XSAN</dc:title>
  <dc:creator>Škrabal Jaroslav</dc:creator>
  <cp:lastModifiedBy>Drastichová Magdaléna</cp:lastModifiedBy>
  <cp:revision>157</cp:revision>
  <dcterms:created xsi:type="dcterms:W3CDTF">2024-03-20T15:46:56Z</dcterms:created>
  <dcterms:modified xsi:type="dcterms:W3CDTF">2024-03-25T21:57:08Z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948C83315DE94491A6D4402986B5ED22_13</vt:lpwstr>
  </property>
  <property fmtid="{D5CDD505-2E9C-101B-9397-08002B2CF9AE}" pid="3" name="KSOProductBuildVer">
    <vt:lpwstr>1033-12.2.0.13489</vt:lpwstr>
  </property>
</Properties>
</file>