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63"/>
  </p:notesMasterIdLst>
  <p:sldIdLst>
    <p:sldId id="256" r:id="rId5"/>
    <p:sldId id="257" r:id="rId6"/>
    <p:sldId id="362" r:id="rId7"/>
    <p:sldId id="374" r:id="rId8"/>
    <p:sldId id="364" r:id="rId9"/>
    <p:sldId id="376" r:id="rId10"/>
    <p:sldId id="378" r:id="rId11"/>
    <p:sldId id="375" r:id="rId12"/>
    <p:sldId id="377" r:id="rId13"/>
    <p:sldId id="363" r:id="rId14"/>
    <p:sldId id="371" r:id="rId15"/>
    <p:sldId id="372" r:id="rId16"/>
    <p:sldId id="287" r:id="rId17"/>
    <p:sldId id="379" r:id="rId18"/>
    <p:sldId id="380" r:id="rId19"/>
    <p:sldId id="384" r:id="rId20"/>
    <p:sldId id="365" r:id="rId21"/>
    <p:sldId id="264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88" r:id="rId31"/>
    <p:sldId id="385" r:id="rId32"/>
    <p:sldId id="289" r:id="rId33"/>
    <p:sldId id="386" r:id="rId34"/>
    <p:sldId id="387" r:id="rId35"/>
    <p:sldId id="388" r:id="rId36"/>
    <p:sldId id="275" r:id="rId37"/>
    <p:sldId id="389" r:id="rId38"/>
    <p:sldId id="290" r:id="rId39"/>
    <p:sldId id="382" r:id="rId40"/>
    <p:sldId id="383" r:id="rId41"/>
    <p:sldId id="381" r:id="rId42"/>
    <p:sldId id="274" r:id="rId43"/>
    <p:sldId id="367" r:id="rId44"/>
    <p:sldId id="277" r:id="rId45"/>
    <p:sldId id="276" r:id="rId46"/>
    <p:sldId id="390" r:id="rId47"/>
    <p:sldId id="391" r:id="rId48"/>
    <p:sldId id="368" r:id="rId49"/>
    <p:sldId id="292" r:id="rId50"/>
    <p:sldId id="296" r:id="rId51"/>
    <p:sldId id="373" r:id="rId52"/>
    <p:sldId id="279" r:id="rId53"/>
    <p:sldId id="392" r:id="rId54"/>
    <p:sldId id="298" r:id="rId55"/>
    <p:sldId id="300" r:id="rId56"/>
    <p:sldId id="297" r:id="rId57"/>
    <p:sldId id="299" r:id="rId58"/>
    <p:sldId id="303" r:id="rId59"/>
    <p:sldId id="293" r:id="rId60"/>
    <p:sldId id="295" r:id="rId61"/>
    <p:sldId id="361" r:id="rId6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1462" autoAdjust="0"/>
  </p:normalViewPr>
  <p:slideViewPr>
    <p:cSldViewPr snapToGrid="0">
      <p:cViewPr varScale="1">
        <p:scale>
          <a:sx n="102" d="100"/>
          <a:sy n="102" d="100"/>
        </p:scale>
        <p:origin x="244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4446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1650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3419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2385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noProof="0" dirty="0"/>
              <a:t>Na straně agregátní poptávky hrají roli zejména spotřební výdaje domácností (C) a soukromé domácí investice (I). Jejich změna se projeví ve změně celkových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noProof="0" dirty="0"/>
              <a:t>agregátních výdajů, následně produktu a cenové hladiny.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noProof="0" dirty="0"/>
              <a:t>Hlavní část celkových agregátních výdajů tvoří </a:t>
            </a:r>
            <a:r>
              <a:rPr lang="cs-CZ" b="1" noProof="0" dirty="0"/>
              <a:t>výdaje domácností </a:t>
            </a:r>
            <a:r>
              <a:rPr lang="cs-CZ" noProof="0" dirty="0"/>
              <a:t>na spotřebu, zpravidla více než 50 % HDP ve vyspělých tržních ekonomikách. Obecně platí, že s rostoucím důchodem rostou výdaje na spotřebu. Obvykle se mění i struktura spotřebních výdajů: s rostoucím důchodem klesá podíl výdajů vynaložených na potraviny na celkových výdajích domácností a spotřebitelé začínají substituovat statky méně kvalitní za více kvalitní. Po dosažení určité hranice důchodu mohou spotřebitelé nakupovat tzv. luxusní zboží, pro které platí, že výdaje s nimi spojené rostou rychleji než důchod.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Další hlavní složkou agregátní poptávky jsou </a:t>
            </a:r>
            <a:r>
              <a:rPr lang="cs-CZ" sz="1800" b="1" noProof="0" dirty="0">
                <a:solidFill>
                  <a:srgbClr val="000000"/>
                </a:solidFill>
                <a:effectLst/>
                <a:latin typeface="Helvetica-Bold"/>
              </a:rPr>
              <a:t>plánované investi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</a:t>
            </a:r>
            <a:r>
              <a:rPr lang="cs-CZ" sz="1800" b="1" noProof="0" dirty="0">
                <a:solidFill>
                  <a:srgbClr val="000000"/>
                </a:solidFill>
                <a:effectLst/>
                <a:latin typeface="Helvetica-Bold"/>
              </a:rPr>
              <a:t>ní výdaje firem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. R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ů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st investi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ních výdaj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ů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zvyšuje velikost agregátních výdaj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ů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a následn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ě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se zvyšuje produkt a zam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ě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stnanost. Investice mají vliv na akumulaci kapitálu. V krátkém období investice stimulují produkt a zam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ě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stnanost a v dlouhém období jsou zdrojem r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ů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stu potenciálního produktu – podporují ekonomický r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ů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st. Firma investuje (tvo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ř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í dodate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né kapitálové statky), pokud o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ekává, že jí tato investice p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ř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inese zisk. Porovnává p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ř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íjmy z investice s investi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ními náklady. D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ů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ležitou roli hraje i o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ekávání – investice závisí na tom, jak firmy hodnotí souvislosti budoucího vývoje. S o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ekáváním, jak se bude ekonomika vyvíjet, je vždy spojena ur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itá míra nejistoty, která m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ů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že ovlivnit ochotu investovat. </a:t>
            </a:r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3422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0852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0733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1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menu </a:t>
            </a:r>
            <a:r>
              <a:rPr lang="cs-CZ" altLang="cs-CZ" sz="12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costs</a:t>
            </a:r>
            <a:r>
              <a:rPr lang="cs-CZ" altLang="cs-CZ" sz="1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firem – příklad nepružnosti cen –  neochota firem nést náklady, které jsou spojeny s přeceněním jimi nabízeného zboží (tisk nových katalogů a ceníků)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5424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přímo úměrný vztah mezi produktem a cenovou hladinou – SRAS je rostoucí funkcí cenové hladiny</a:t>
            </a:r>
            <a:endParaRPr kumimoji="0" lang="cs-CZ" altLang="cs-CZ" sz="1200" b="1" i="0" u="none" strike="noStrike" kern="1200" cap="none" spc="0" normalizeH="0" baseline="0" noProof="0" dirty="0">
              <a:ln>
                <a:noFill/>
              </a:ln>
              <a:solidFill>
                <a:srgbClr val="33996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90998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Posun doprava – růst SRAS i LRAS: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roste pracovní síla v ekonomice,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zvyšuje lidský kapitál ekonomiky,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objeveny nové zdroje surovin,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mění pomalu strukturální skladba HDP,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zvyšuje kapitálová zásoba ekonomiky,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rozvíjí technika a technologie,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lepší klimatické podmínky,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posilovány podněty k práci a podnikání.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1654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dirty="0"/>
              <a:t>Nabídkové šoky pozitivní </a:t>
            </a:r>
            <a:r>
              <a:rPr lang="cs-CZ" sz="1200" dirty="0"/>
              <a:t>vedou buďto k </a:t>
            </a:r>
            <a:r>
              <a:rPr lang="cs-CZ" sz="1200" b="1" dirty="0"/>
              <a:t>růstu objemu vyráběné a nabízení produkce</a:t>
            </a:r>
            <a:r>
              <a:rPr lang="cs-CZ" sz="1200" dirty="0"/>
              <a:t>, nebo </a:t>
            </a:r>
            <a:r>
              <a:rPr lang="cs-CZ" sz="1200" b="1" dirty="0"/>
              <a:t>k poklesu cenové hladiny</a:t>
            </a:r>
            <a:r>
              <a:rPr lang="cs-CZ" sz="1200" dirty="0"/>
              <a:t>, popřípadě k oběma změnám současně,</a:t>
            </a:r>
          </a:p>
          <a:p>
            <a:r>
              <a:rPr lang="cs-CZ" sz="1200" b="1" dirty="0"/>
              <a:t>Nabídkové šoky negativní</a:t>
            </a:r>
            <a:r>
              <a:rPr lang="cs-CZ" sz="1200" dirty="0"/>
              <a:t>, které jsou naopak spojeny buďto </a:t>
            </a:r>
            <a:r>
              <a:rPr lang="cs-CZ" sz="1200" b="1" dirty="0"/>
              <a:t>s poklesem objemu nabízené produkce</a:t>
            </a:r>
            <a:r>
              <a:rPr lang="cs-CZ" sz="1200" dirty="0"/>
              <a:t>, nebo </a:t>
            </a:r>
            <a:r>
              <a:rPr lang="cs-CZ" sz="1200" b="1" dirty="0"/>
              <a:t>s růstem cenové hladiny</a:t>
            </a:r>
            <a:r>
              <a:rPr lang="cs-CZ" sz="1200" dirty="0"/>
              <a:t>, popřípadě vzájemnou kombinaci obou těchto změn.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45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14246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1411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8005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0132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2840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0727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915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5399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1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67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372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27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05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76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580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7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E9B4C870-5C3A-495F-A3CB-FDC6F21CC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B9C613E0-229E-4392-9E81-CCA338D90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ABE67799-634A-45CB-A07D-E671ABFD1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1BF97-E0B6-4A93-97A9-AEF195327F6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136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61" r:id="rId11"/>
    <p:sldLayoutId id="2147483663" r:id="rId12"/>
    <p:sldLayoutId id="2147483668" r:id="rId13"/>
    <p:sldLayoutId id="2147483665" r:id="rId14"/>
    <p:sldLayoutId id="2147483667" r:id="rId15"/>
    <p:sldLayoutId id="2147483670" r:id="rId16"/>
    <p:sldLayoutId id="2147483671" r:id="rId17"/>
    <p:sldLayoutId id="2147483672" r:id="rId18"/>
    <p:sldLayoutId id="2147483685" r:id="rId1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1703718"/>
            <a:ext cx="8704800" cy="3901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Makroekonomie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i="1" dirty="0">
                <a:solidFill>
                  <a:srgbClr val="D10202"/>
                </a:solidFill>
              </a:rPr>
              <a:t>Agregátní poptávka, agregátní nabídka a potencionální produkt</a:t>
            </a:r>
            <a:br>
              <a:rPr lang="cs-CZ" b="1" i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XMAK</a:t>
            </a:r>
            <a:endParaRPr b="1" dirty="0"/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27. 02. 2024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90;p13">
            <a:extLst>
              <a:ext uri="{FF2B5EF4-FFF2-40B4-BE49-F238E27FC236}">
                <a16:creationId xmlns:a16="http://schemas.microsoft.com/office/drawing/2014/main" id="{BC4F4D45-933A-40C3-BC67-8FC43FAB9ACB}"/>
              </a:ext>
            </a:extLst>
          </p:cNvPr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doc. Ing. Magdaléna Drastichová,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Agregátní poptávka (AD)</a:t>
            </a:r>
            <a:endParaRPr lang="cs-CZ" sz="36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FE40F1D-6FC4-42AB-8D78-3B1FB20EDD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46" t="30000" r="21607" b="17142"/>
          <a:stretch/>
        </p:blipFill>
        <p:spPr>
          <a:xfrm>
            <a:off x="457199" y="1616045"/>
            <a:ext cx="8598877" cy="434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3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82546"/>
            <a:ext cx="8229600" cy="732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b="1" dirty="0"/>
              <a:t>Změny agregátní poptávky (AD)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0" y="1292613"/>
            <a:ext cx="8817049" cy="4849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sz="2800" b="1" i="1" dirty="0"/>
              <a:t>Změny vedoucí k </a:t>
            </a:r>
            <a:r>
              <a:rPr lang="cs-CZ" sz="2800" b="1" i="1" dirty="0">
                <a:solidFill>
                  <a:srgbClr val="FF0000"/>
                </a:solidFill>
              </a:rPr>
              <a:t>POSUNU KŘIVKY AGREGÁTNÍ POPTÁVKY</a:t>
            </a:r>
            <a:r>
              <a:rPr lang="cs-CZ" sz="2800" b="1" i="1" dirty="0"/>
              <a:t> =</a:t>
            </a:r>
            <a:r>
              <a:rPr lang="cs-CZ" sz="2800" dirty="0"/>
              <a:t> </a:t>
            </a:r>
            <a:r>
              <a:rPr lang="cs-CZ" sz="2800" b="1" i="1" dirty="0"/>
              <a:t>poptávkové šoky</a:t>
            </a:r>
            <a:r>
              <a:rPr lang="cs-CZ" sz="2800" dirty="0"/>
              <a:t>, rozlišujeme </a:t>
            </a:r>
          </a:p>
          <a:p>
            <a:pPr marL="628650" indent="-514350">
              <a:buFont typeface="+mj-lt"/>
              <a:buAutoNum type="arabicPeriod"/>
            </a:pPr>
            <a:r>
              <a:rPr lang="cs-CZ" sz="2800" b="1" dirty="0">
                <a:solidFill>
                  <a:srgbClr val="FF0000"/>
                </a:solidFill>
              </a:rPr>
              <a:t>NEGATIVNÍ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/>
              <a:t>= vedou k posunu křivky AD směrem doleva, tzn. z </a:t>
            </a:r>
            <a:r>
              <a:rPr lang="cs-CZ" sz="2800" b="1" dirty="0"/>
              <a:t>AD</a:t>
            </a:r>
            <a:r>
              <a:rPr lang="cs-CZ" sz="2800" b="1" baseline="-25000" dirty="0"/>
              <a:t>0</a:t>
            </a:r>
            <a:r>
              <a:rPr lang="cs-CZ" sz="2800" b="1" dirty="0"/>
              <a:t> na AD</a:t>
            </a:r>
            <a:r>
              <a:rPr lang="cs-CZ" sz="2800" b="1" baseline="-25000" dirty="0"/>
              <a:t>2</a:t>
            </a:r>
            <a:r>
              <a:rPr lang="cs-CZ" sz="2800" b="1" dirty="0"/>
              <a:t>; </a:t>
            </a:r>
          </a:p>
          <a:p>
            <a:pPr marL="628650" indent="-514350">
              <a:buFont typeface="+mj-lt"/>
              <a:buAutoNum type="arabicPeriod"/>
            </a:pPr>
            <a:r>
              <a:rPr lang="cs-CZ" sz="2800" b="1" dirty="0">
                <a:solidFill>
                  <a:srgbClr val="FF0000"/>
                </a:solidFill>
              </a:rPr>
              <a:t>POZITIVNÍ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/>
              <a:t>poptávkové šoky = vedou k posunu křivky AD směrem doprava, tzn. z </a:t>
            </a:r>
            <a:r>
              <a:rPr lang="cs-CZ" sz="2800" b="1" dirty="0"/>
              <a:t>AD</a:t>
            </a:r>
            <a:r>
              <a:rPr lang="cs-CZ" sz="2800" b="1" baseline="-25000" dirty="0"/>
              <a:t>0</a:t>
            </a:r>
            <a:r>
              <a:rPr lang="cs-CZ" sz="2800" b="1" dirty="0"/>
              <a:t> na AD</a:t>
            </a:r>
            <a:r>
              <a:rPr lang="cs-CZ" sz="2800" b="1" baseline="-25000" dirty="0"/>
              <a:t>1</a:t>
            </a:r>
            <a:r>
              <a:rPr lang="cs-CZ" sz="2800" b="1" dirty="0"/>
              <a:t>. </a:t>
            </a:r>
          </a:p>
          <a:p>
            <a:pPr marL="4572000" lvl="8" indent="0" algn="just">
              <a:buNone/>
            </a:pPr>
            <a:r>
              <a:rPr lang="cs-CZ" sz="1800" b="1" dirty="0">
                <a:solidFill>
                  <a:srgbClr val="FF0000"/>
                </a:solidFill>
              </a:rPr>
              <a:t>Tvar AD </a:t>
            </a:r>
            <a:r>
              <a:rPr lang="cs-CZ" sz="1800" b="1" dirty="0"/>
              <a:t>-  záleží na tom, jaký je vliv cenové hladiny (P) na makroekonomický výstup (Q). Se zvyšující se strmostí AD se snižuje vliv změny P na změny úrovně poptávaného množství statků v ekonomice</a:t>
            </a:r>
            <a:r>
              <a:rPr lang="cs-CZ" sz="1600" b="1" dirty="0"/>
              <a:t>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Plátno 89">
            <a:extLst>
              <a:ext uri="{FF2B5EF4-FFF2-40B4-BE49-F238E27FC236}">
                <a16:creationId xmlns:a16="http://schemas.microsoft.com/office/drawing/2014/main" id="{497175BF-9889-4B99-82E3-E1746A5BBF86}"/>
              </a:ext>
            </a:extLst>
          </p:cNvPr>
          <p:cNvGrpSpPr>
            <a:grpSpLocks/>
          </p:cNvGrpSpPr>
          <p:nvPr/>
        </p:nvGrpSpPr>
        <p:grpSpPr bwMode="auto">
          <a:xfrm>
            <a:off x="457201" y="4206539"/>
            <a:ext cx="4404946" cy="1935469"/>
            <a:chOff x="0" y="0"/>
            <a:chExt cx="37338" cy="24796"/>
          </a:xfrm>
          <a:solidFill>
            <a:schemeClr val="bg1"/>
          </a:solidFill>
        </p:grpSpPr>
        <p:sp>
          <p:nvSpPr>
            <p:cNvPr id="6" name="AutoShape 14">
              <a:extLst>
                <a:ext uri="{FF2B5EF4-FFF2-40B4-BE49-F238E27FC236}">
                  <a16:creationId xmlns:a16="http://schemas.microsoft.com/office/drawing/2014/main" id="{7BEF298D-779C-48AB-BB2D-A0512FC3F77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37338" cy="24003"/>
            </a:xfrm>
            <a:prstGeom prst="rect">
              <a:avLst/>
            </a:pr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/>
            </a:p>
          </p:txBody>
        </p:sp>
        <p:sp>
          <p:nvSpPr>
            <p:cNvPr id="7" name="Text Box 86">
              <a:extLst>
                <a:ext uri="{FF2B5EF4-FFF2-40B4-BE49-F238E27FC236}">
                  <a16:creationId xmlns:a16="http://schemas.microsoft.com/office/drawing/2014/main" id="{C1C93E7E-BA82-49CF-922A-A51659CE3D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142"/>
              <a:ext cx="6953" cy="65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</a:t>
              </a:r>
              <a:endParaRPr kumimoji="0" 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(cenová</a:t>
              </a:r>
              <a:endParaRPr kumimoji="0" 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hladina)</a:t>
              </a:r>
              <a:endPara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Line 87">
              <a:extLst>
                <a:ext uri="{FF2B5EF4-FFF2-40B4-BE49-F238E27FC236}">
                  <a16:creationId xmlns:a16="http://schemas.microsoft.com/office/drawing/2014/main" id="{90265BCA-B522-456F-986F-01DABC113A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5" y="20574"/>
              <a:ext cx="20574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/>
            </a:p>
          </p:txBody>
        </p:sp>
        <p:sp>
          <p:nvSpPr>
            <p:cNvPr id="9" name="Text Box 88">
              <a:extLst>
                <a:ext uri="{FF2B5EF4-FFF2-40B4-BE49-F238E27FC236}">
                  <a16:creationId xmlns:a16="http://schemas.microsoft.com/office/drawing/2014/main" id="{EDA8D7D5-B52A-45AF-899B-E269ED94E5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" y="21367"/>
              <a:ext cx="14478" cy="34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Y</a:t>
              </a:r>
              <a:r>
                <a:rPr kumimoji="0" lang="cs-CZ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(reálný produkt)</a:t>
              </a:r>
              <a:endPara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89">
              <a:extLst>
                <a:ext uri="{FF2B5EF4-FFF2-40B4-BE49-F238E27FC236}">
                  <a16:creationId xmlns:a16="http://schemas.microsoft.com/office/drawing/2014/main" id="{2904E4B6-B6B4-4872-BAA0-0F66A6AAA5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3" y="16002"/>
              <a:ext cx="6858" cy="34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AD</a:t>
              </a:r>
              <a:r>
                <a:rPr kumimoji="0" lang="cs-CZ" sz="14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0</a:t>
              </a: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Arc 90">
              <a:extLst>
                <a:ext uri="{FF2B5EF4-FFF2-40B4-BE49-F238E27FC236}">
                  <a16:creationId xmlns:a16="http://schemas.microsoft.com/office/drawing/2014/main" id="{F57A1EB8-4B58-4E94-84ED-869E2F6B3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" y="6660"/>
              <a:ext cx="14859" cy="13049"/>
            </a:xfrm>
            <a:custGeom>
              <a:avLst/>
              <a:gdLst>
                <a:gd name="T0" fmla="*/ 1403694 w 21600"/>
                <a:gd name="T1" fmla="*/ 1304925 h 21600"/>
                <a:gd name="T2" fmla="*/ 1169 w 21600"/>
                <a:gd name="T3" fmla="*/ 0 h 21600"/>
                <a:gd name="T4" fmla="*/ 1485900 w 21600"/>
                <a:gd name="T5" fmla="*/ 4970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0405" y="22420"/>
                  </a:moveTo>
                  <a:cubicBezTo>
                    <a:pt x="8957" y="21786"/>
                    <a:pt x="0" y="12319"/>
                    <a:pt x="0" y="854"/>
                  </a:cubicBezTo>
                  <a:cubicBezTo>
                    <a:pt x="0" y="569"/>
                    <a:pt x="5" y="284"/>
                    <a:pt x="16" y="-1"/>
                  </a:cubicBezTo>
                </a:path>
                <a:path w="21600" h="21600" stroke="0" extrusionOk="0">
                  <a:moveTo>
                    <a:pt x="20405" y="22420"/>
                  </a:moveTo>
                  <a:cubicBezTo>
                    <a:pt x="8957" y="21786"/>
                    <a:pt x="0" y="12319"/>
                    <a:pt x="0" y="854"/>
                  </a:cubicBezTo>
                  <a:cubicBezTo>
                    <a:pt x="0" y="569"/>
                    <a:pt x="5" y="284"/>
                    <a:pt x="16" y="-1"/>
                  </a:cubicBezTo>
                  <a:lnTo>
                    <a:pt x="21600" y="854"/>
                  </a:lnTo>
                  <a:lnTo>
                    <a:pt x="20405" y="22420"/>
                  </a:lnTo>
                  <a:close/>
                </a:path>
              </a:pathLst>
            </a:custGeom>
            <a:grp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/>
            </a:p>
          </p:txBody>
        </p:sp>
        <p:sp>
          <p:nvSpPr>
            <p:cNvPr id="12" name="Arc 91">
              <a:extLst>
                <a:ext uri="{FF2B5EF4-FFF2-40B4-BE49-F238E27FC236}">
                  <a16:creationId xmlns:a16="http://schemas.microsoft.com/office/drawing/2014/main" id="{DC017038-185E-4424-8B30-2A1475911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7" y="4572"/>
              <a:ext cx="14859" cy="13049"/>
            </a:xfrm>
            <a:custGeom>
              <a:avLst/>
              <a:gdLst>
                <a:gd name="T0" fmla="*/ 1403694 w 21600"/>
                <a:gd name="T1" fmla="*/ 1304925 h 21600"/>
                <a:gd name="T2" fmla="*/ 1169 w 21600"/>
                <a:gd name="T3" fmla="*/ 0 h 21600"/>
                <a:gd name="T4" fmla="*/ 1485900 w 21600"/>
                <a:gd name="T5" fmla="*/ 4970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0405" y="22420"/>
                  </a:moveTo>
                  <a:cubicBezTo>
                    <a:pt x="8957" y="21786"/>
                    <a:pt x="0" y="12319"/>
                    <a:pt x="0" y="854"/>
                  </a:cubicBezTo>
                  <a:cubicBezTo>
                    <a:pt x="0" y="569"/>
                    <a:pt x="5" y="284"/>
                    <a:pt x="16" y="-1"/>
                  </a:cubicBezTo>
                </a:path>
                <a:path w="21600" h="21600" stroke="0" extrusionOk="0">
                  <a:moveTo>
                    <a:pt x="20405" y="22420"/>
                  </a:moveTo>
                  <a:cubicBezTo>
                    <a:pt x="8957" y="21786"/>
                    <a:pt x="0" y="12319"/>
                    <a:pt x="0" y="854"/>
                  </a:cubicBezTo>
                  <a:cubicBezTo>
                    <a:pt x="0" y="569"/>
                    <a:pt x="5" y="284"/>
                    <a:pt x="16" y="-1"/>
                  </a:cubicBezTo>
                  <a:lnTo>
                    <a:pt x="21600" y="854"/>
                  </a:lnTo>
                  <a:lnTo>
                    <a:pt x="20405" y="22420"/>
                  </a:lnTo>
                  <a:close/>
                </a:path>
              </a:pathLst>
            </a:custGeom>
            <a:grp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/>
            </a:p>
          </p:txBody>
        </p:sp>
        <p:sp>
          <p:nvSpPr>
            <p:cNvPr id="13" name="Arc 92">
              <a:extLst>
                <a:ext uri="{FF2B5EF4-FFF2-40B4-BE49-F238E27FC236}">
                  <a16:creationId xmlns:a16="http://schemas.microsoft.com/office/drawing/2014/main" id="{924CB0F4-9DEF-4266-8EFF-D5CCC9977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6" y="2286"/>
              <a:ext cx="14859" cy="13049"/>
            </a:xfrm>
            <a:custGeom>
              <a:avLst/>
              <a:gdLst>
                <a:gd name="T0" fmla="*/ 1403694 w 21600"/>
                <a:gd name="T1" fmla="*/ 1304925 h 21600"/>
                <a:gd name="T2" fmla="*/ 1169 w 21600"/>
                <a:gd name="T3" fmla="*/ 0 h 21600"/>
                <a:gd name="T4" fmla="*/ 1485900 w 21600"/>
                <a:gd name="T5" fmla="*/ 4970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0405" y="22420"/>
                  </a:moveTo>
                  <a:cubicBezTo>
                    <a:pt x="8957" y="21786"/>
                    <a:pt x="0" y="12319"/>
                    <a:pt x="0" y="854"/>
                  </a:cubicBezTo>
                  <a:cubicBezTo>
                    <a:pt x="0" y="569"/>
                    <a:pt x="5" y="284"/>
                    <a:pt x="16" y="-1"/>
                  </a:cubicBezTo>
                </a:path>
                <a:path w="21600" h="21600" stroke="0" extrusionOk="0">
                  <a:moveTo>
                    <a:pt x="20405" y="22420"/>
                  </a:moveTo>
                  <a:cubicBezTo>
                    <a:pt x="8957" y="21786"/>
                    <a:pt x="0" y="12319"/>
                    <a:pt x="0" y="854"/>
                  </a:cubicBezTo>
                  <a:cubicBezTo>
                    <a:pt x="0" y="569"/>
                    <a:pt x="5" y="284"/>
                    <a:pt x="16" y="-1"/>
                  </a:cubicBezTo>
                  <a:lnTo>
                    <a:pt x="21600" y="854"/>
                  </a:lnTo>
                  <a:lnTo>
                    <a:pt x="20405" y="22420"/>
                  </a:lnTo>
                  <a:close/>
                </a:path>
              </a:pathLst>
            </a:custGeom>
            <a:grp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/>
            </a:p>
          </p:txBody>
        </p:sp>
        <p:sp>
          <p:nvSpPr>
            <p:cNvPr id="14" name="Text Box 93">
              <a:extLst>
                <a:ext uri="{FF2B5EF4-FFF2-40B4-BE49-F238E27FC236}">
                  <a16:creationId xmlns:a16="http://schemas.microsoft.com/office/drawing/2014/main" id="{FEC19C71-CAF0-4A00-AE67-2D8B5F9158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32" y="13716"/>
              <a:ext cx="6858" cy="34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AD</a:t>
              </a:r>
              <a:r>
                <a:rPr kumimoji="0" lang="cs-CZ" sz="14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</a:t>
              </a: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94">
              <a:extLst>
                <a:ext uri="{FF2B5EF4-FFF2-40B4-BE49-F238E27FC236}">
                  <a16:creationId xmlns:a16="http://schemas.microsoft.com/office/drawing/2014/main" id="{FE857BA9-407A-4B23-8CC2-118705411A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1" y="15820"/>
              <a:ext cx="4421" cy="29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AD</a:t>
              </a:r>
              <a:r>
                <a:rPr kumimoji="0" lang="cs-CZ" sz="1400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</a:t>
              </a:r>
              <a:endPara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Line 95">
              <a:extLst>
                <a:ext uri="{FF2B5EF4-FFF2-40B4-BE49-F238E27FC236}">
                  <a16:creationId xmlns:a16="http://schemas.microsoft.com/office/drawing/2014/main" id="{24689E1B-EC45-4E01-88AD-619CD08A8D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15" y="1143"/>
              <a:ext cx="0" cy="19431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/>
            </a:p>
          </p:txBody>
        </p:sp>
        <p:sp>
          <p:nvSpPr>
            <p:cNvPr id="17" name="Line 96">
              <a:extLst>
                <a:ext uri="{FF2B5EF4-FFF2-40B4-BE49-F238E27FC236}">
                  <a16:creationId xmlns:a16="http://schemas.microsoft.com/office/drawing/2014/main" id="{4E08A9EC-CC5D-43EC-BCDF-8B68232A51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73" y="10287"/>
              <a:ext cx="3429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/>
            </a:p>
          </p:txBody>
        </p:sp>
        <p:sp>
          <p:nvSpPr>
            <p:cNvPr id="18" name="Line 97">
              <a:extLst>
                <a:ext uri="{FF2B5EF4-FFF2-40B4-BE49-F238E27FC236}">
                  <a16:creationId xmlns:a16="http://schemas.microsoft.com/office/drawing/2014/main" id="{D5D9434E-C00B-46EF-806C-2B448F1360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44" y="12573"/>
              <a:ext cx="3429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/>
            </a:p>
          </p:txBody>
        </p:sp>
      </p:grpSp>
    </p:spTree>
    <p:extLst>
      <p:ext uri="{BB962C8B-B14F-4D97-AF65-F5344CB8AC3E}">
        <p14:creationId xmlns:p14="http://schemas.microsoft.com/office/powerpoint/2010/main" val="405020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b="1" dirty="0"/>
              <a:t>Poptávkové šoky pozitivní a negativní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741118"/>
            <a:ext cx="8644269" cy="440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28650" indent="-514350" algn="just">
              <a:buFont typeface="+mj-lt"/>
              <a:buAutoNum type="arabicPeriod"/>
            </a:pPr>
            <a:r>
              <a:rPr lang="cs-CZ" sz="2400" b="1" dirty="0"/>
              <a:t>Poptávkové školy pozitivní</a:t>
            </a:r>
            <a:r>
              <a:rPr lang="cs-CZ" sz="2400" dirty="0"/>
              <a:t> – posun do pozice AD2,</a:t>
            </a:r>
          </a:p>
          <a:p>
            <a:pPr marL="628650" indent="-514350" algn="just">
              <a:buFont typeface="+mj-lt"/>
              <a:buAutoNum type="arabicPeriod"/>
            </a:pPr>
            <a:r>
              <a:rPr lang="cs-CZ" sz="2400" b="1" dirty="0"/>
              <a:t>Poptávkové šoky negativní</a:t>
            </a:r>
            <a:r>
              <a:rPr lang="cs-CZ" sz="2400" dirty="0"/>
              <a:t> - p</a:t>
            </a:r>
            <a:r>
              <a:rPr lang="it-IT" sz="2400" dirty="0"/>
              <a:t>osun křivky AD do pozice AD1</a:t>
            </a:r>
            <a:r>
              <a:rPr lang="cs-CZ" sz="2400" dirty="0"/>
              <a:t>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5CD46D-1DA3-4D8A-A1ED-0CEBC7782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898141"/>
            <a:ext cx="5917224" cy="314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0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5AE8DA3B-D752-4BEC-8990-5844DF13F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646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Změny polohy křivky AD</a:t>
            </a: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4215C4D6-4BF6-49B1-AF4F-937D12B8A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0" y="5805487"/>
            <a:ext cx="327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 </a:t>
            </a:r>
          </a:p>
        </p:txBody>
      </p:sp>
      <p:grpSp>
        <p:nvGrpSpPr>
          <p:cNvPr id="10272" name="Group 32">
            <a:extLst>
              <a:ext uri="{FF2B5EF4-FFF2-40B4-BE49-F238E27FC236}">
                <a16:creationId xmlns:a16="http://schemas.microsoft.com/office/drawing/2014/main" id="{AF66783B-0A78-46EF-BB58-A899B8D7B630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667000"/>
            <a:ext cx="3505200" cy="3109913"/>
            <a:chOff x="1344" y="1680"/>
            <a:chExt cx="2208" cy="1959"/>
          </a:xfrm>
        </p:grpSpPr>
        <p:sp>
          <p:nvSpPr>
            <p:cNvPr id="6173" name="Freeform 7">
              <a:extLst>
                <a:ext uri="{FF2B5EF4-FFF2-40B4-BE49-F238E27FC236}">
                  <a16:creationId xmlns:a16="http://schemas.microsoft.com/office/drawing/2014/main" id="{B68A119E-A597-4744-AD96-C6ED06BC5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08 w 1632"/>
                <a:gd name="T3" fmla="*/ 986 h 1776"/>
                <a:gd name="T4" fmla="*/ 890 w 1632"/>
                <a:gd name="T5" fmla="*/ 135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174" name="Text Box 8">
              <a:extLst>
                <a:ext uri="{FF2B5EF4-FFF2-40B4-BE49-F238E27FC236}">
                  <a16:creationId xmlns:a16="http://schemas.microsoft.com/office/drawing/2014/main" id="{883196DF-2AFF-407F-BBC0-549C45D18F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sp>
        <p:nvSpPr>
          <p:cNvPr id="10249" name="Text Box 9">
            <a:extLst>
              <a:ext uri="{FF2B5EF4-FFF2-40B4-BE49-F238E27FC236}">
                <a16:creationId xmlns:a16="http://schemas.microsoft.com/office/drawing/2014/main" id="{9C3B513E-9B15-4776-B599-0FBD9CB7A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989" y="2504747"/>
            <a:ext cx="39360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AD</a:t>
            </a: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=C+I+G+NX</a:t>
            </a:r>
          </a:p>
        </p:txBody>
      </p:sp>
      <p:grpSp>
        <p:nvGrpSpPr>
          <p:cNvPr id="10250" name="Group 10">
            <a:extLst>
              <a:ext uri="{FF2B5EF4-FFF2-40B4-BE49-F238E27FC236}">
                <a16:creationId xmlns:a16="http://schemas.microsoft.com/office/drawing/2014/main" id="{437E4B29-1350-4014-A5F1-BFC223793538}"/>
              </a:ext>
            </a:extLst>
          </p:cNvPr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6171" name="Line 11">
              <a:extLst>
                <a:ext uri="{FF2B5EF4-FFF2-40B4-BE49-F238E27FC236}">
                  <a16:creationId xmlns:a16="http://schemas.microsoft.com/office/drawing/2014/main" id="{6F891BF1-F624-44F8-9BC0-B40DA01EC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172" name="Freeform 12">
              <a:extLst>
                <a:ext uri="{FF2B5EF4-FFF2-40B4-BE49-F238E27FC236}">
                  <a16:creationId xmlns:a16="http://schemas.microsoft.com/office/drawing/2014/main" id="{B111B324-A29F-453A-B82A-6772A251E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253" name="Text Box 13">
            <a:extLst>
              <a:ext uri="{FF2B5EF4-FFF2-40B4-BE49-F238E27FC236}">
                <a16:creationId xmlns:a16="http://schemas.microsoft.com/office/drawing/2014/main" id="{262CC114-C1D9-4354-A9B6-E318A59F5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657600"/>
            <a:ext cx="449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Každá z těchto komponent ovlivní polohu křivky AD</a:t>
            </a:r>
          </a:p>
        </p:txBody>
      </p:sp>
      <p:sp>
        <p:nvSpPr>
          <p:cNvPr id="10254" name="AutoShape 14">
            <a:extLst>
              <a:ext uri="{FF2B5EF4-FFF2-40B4-BE49-F238E27FC236}">
                <a16:creationId xmlns:a16="http://schemas.microsoft.com/office/drawing/2014/main" id="{2D511882-DF3D-4DD0-B643-7C1E7D1EB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1242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rgbClr val="339966"/>
          </a:solidFill>
          <a:ln w="0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55" name="AutoShape 15">
            <a:extLst>
              <a:ext uri="{FF2B5EF4-FFF2-40B4-BE49-F238E27FC236}">
                <a16:creationId xmlns:a16="http://schemas.microsoft.com/office/drawing/2014/main" id="{6DF67BC7-D70B-45CF-8692-ECF6D4823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1242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rgbClr val="339966"/>
          </a:solidFill>
          <a:ln w="0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56" name="AutoShape 16">
            <a:extLst>
              <a:ext uri="{FF2B5EF4-FFF2-40B4-BE49-F238E27FC236}">
                <a16:creationId xmlns:a16="http://schemas.microsoft.com/office/drawing/2014/main" id="{46FEAB29-397D-417B-B313-D910DA4DF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1242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rgbClr val="339966"/>
          </a:solidFill>
          <a:ln w="0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57" name="AutoShape 17">
            <a:extLst>
              <a:ext uri="{FF2B5EF4-FFF2-40B4-BE49-F238E27FC236}">
                <a16:creationId xmlns:a16="http://schemas.microsoft.com/office/drawing/2014/main" id="{3E60A98A-8FC5-4B9D-9DD8-AB181D0FE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1242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rgbClr val="339966"/>
          </a:solidFill>
          <a:ln w="0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0273" name="Group 33">
            <a:extLst>
              <a:ext uri="{FF2B5EF4-FFF2-40B4-BE49-F238E27FC236}">
                <a16:creationId xmlns:a16="http://schemas.microsoft.com/office/drawing/2014/main" id="{80379713-187C-453E-8D04-7BF6B88F9942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2590800"/>
            <a:ext cx="3581400" cy="2805113"/>
            <a:chOff x="1776" y="1632"/>
            <a:chExt cx="2256" cy="1767"/>
          </a:xfrm>
        </p:grpSpPr>
        <p:sp>
          <p:nvSpPr>
            <p:cNvPr id="6169" name="Freeform 18">
              <a:extLst>
                <a:ext uri="{FF2B5EF4-FFF2-40B4-BE49-F238E27FC236}">
                  <a16:creationId xmlns:a16="http://schemas.microsoft.com/office/drawing/2014/main" id="{A4C280A0-0BDA-441D-ACD5-C9877472D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1632"/>
              <a:ext cx="1632" cy="1536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304 h 1776"/>
                <a:gd name="T4" fmla="*/ 1632 w 1632"/>
                <a:gd name="T5" fmla="*/ 416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170" name="Text Box 20">
              <a:extLst>
                <a:ext uri="{FF2B5EF4-FFF2-40B4-BE49-F238E27FC236}">
                  <a16:creationId xmlns:a16="http://schemas.microsoft.com/office/drawing/2014/main" id="{15C8EA8B-F822-4510-90C3-286E8F1014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3072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0274" name="Group 34">
            <a:extLst>
              <a:ext uri="{FF2B5EF4-FFF2-40B4-BE49-F238E27FC236}">
                <a16:creationId xmlns:a16="http://schemas.microsoft.com/office/drawing/2014/main" id="{9243EB8B-937A-455B-90C5-1550D6478E8D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124200"/>
            <a:ext cx="3810000" cy="3033713"/>
            <a:chOff x="1008" y="1968"/>
            <a:chExt cx="2400" cy="1911"/>
          </a:xfrm>
        </p:grpSpPr>
        <p:sp>
          <p:nvSpPr>
            <p:cNvPr id="6167" name="Freeform 19">
              <a:extLst>
                <a:ext uri="{FF2B5EF4-FFF2-40B4-BE49-F238E27FC236}">
                  <a16:creationId xmlns:a16="http://schemas.microsoft.com/office/drawing/2014/main" id="{177A96F0-57D7-44F8-858C-6DA873556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1968"/>
              <a:ext cx="1632" cy="1728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986 h 1776"/>
                <a:gd name="T4" fmla="*/ 1632 w 1632"/>
                <a:gd name="T5" fmla="*/ 135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168" name="Text Box 21">
              <a:extLst>
                <a:ext uri="{FF2B5EF4-FFF2-40B4-BE49-F238E27FC236}">
                  <a16:creationId xmlns:a16="http://schemas.microsoft.com/office/drawing/2014/main" id="{DA795470-2A31-4690-B54A-0630CE5FE7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3552"/>
              <a:ext cx="8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10262" name="Line 22">
            <a:extLst>
              <a:ext uri="{FF2B5EF4-FFF2-40B4-BE49-F238E27FC236}">
                <a16:creationId xmlns:a16="http://schemas.microsoft.com/office/drawing/2014/main" id="{1BD35D21-5036-401D-9F01-451F3B412D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4724400"/>
            <a:ext cx="304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63" name="Line 23">
            <a:extLst>
              <a:ext uri="{FF2B5EF4-FFF2-40B4-BE49-F238E27FC236}">
                <a16:creationId xmlns:a16="http://schemas.microsoft.com/office/drawing/2014/main" id="{638F4459-C23C-4892-9D61-E2804F10C8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5334000"/>
            <a:ext cx="2286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64" name="Line 24">
            <a:extLst>
              <a:ext uri="{FF2B5EF4-FFF2-40B4-BE49-F238E27FC236}">
                <a16:creationId xmlns:a16="http://schemas.microsoft.com/office/drawing/2014/main" id="{41437AE4-04DE-48A4-A9CB-40BAC745A2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52600" y="3352800"/>
            <a:ext cx="3810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66" name="Line 26">
            <a:extLst>
              <a:ext uri="{FF2B5EF4-FFF2-40B4-BE49-F238E27FC236}">
                <a16:creationId xmlns:a16="http://schemas.microsoft.com/office/drawing/2014/main" id="{7B126242-1606-4894-9B9E-A9282A70CF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4572000"/>
            <a:ext cx="381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67" name="Line 27">
            <a:extLst>
              <a:ext uri="{FF2B5EF4-FFF2-40B4-BE49-F238E27FC236}">
                <a16:creationId xmlns:a16="http://schemas.microsoft.com/office/drawing/2014/main" id="{F2D27958-86DA-4AB7-81B7-D0188A5162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3352800"/>
            <a:ext cx="381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68" name="Line 28">
            <a:extLst>
              <a:ext uri="{FF2B5EF4-FFF2-40B4-BE49-F238E27FC236}">
                <a16:creationId xmlns:a16="http://schemas.microsoft.com/office/drawing/2014/main" id="{87EE7BB8-A538-41DD-BB4F-FB31A23AC2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5029200"/>
            <a:ext cx="304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70" name="AutoShape 30">
            <a:extLst>
              <a:ext uri="{FF2B5EF4-FFF2-40B4-BE49-F238E27FC236}">
                <a16:creationId xmlns:a16="http://schemas.microsoft.com/office/drawing/2014/main" id="{9249E59E-4656-4232-8AE5-EBBAA3F8B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572000"/>
            <a:ext cx="1371600" cy="1371600"/>
          </a:xfrm>
          <a:prstGeom prst="curvedLeftArrow">
            <a:avLst>
              <a:gd name="adj1" fmla="val 20000"/>
              <a:gd name="adj2" fmla="val 40000"/>
              <a:gd name="adj3" fmla="val 33333"/>
            </a:avLst>
          </a:prstGeom>
          <a:solidFill>
            <a:schemeClr val="accent1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71" name="Text Box 31">
            <a:extLst>
              <a:ext uri="{FF2B5EF4-FFF2-40B4-BE49-F238E27FC236}">
                <a16:creationId xmlns:a16="http://schemas.microsoft.com/office/drawing/2014/main" id="{4D2E6E18-BAFC-4544-92F6-D28FBA391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218598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</a:p>
        </p:txBody>
      </p:sp>
      <p:sp>
        <p:nvSpPr>
          <p:cNvPr id="31" name="Google Shape;99;p14">
            <a:extLst>
              <a:ext uri="{FF2B5EF4-FFF2-40B4-BE49-F238E27FC236}">
                <a16:creationId xmlns:a16="http://schemas.microsoft.com/office/drawing/2014/main" id="{F8298182-7AE6-470D-B409-BFD2AC103E1E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102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35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51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35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  <p:bldP spid="10253" grpId="0"/>
      <p:bldP spid="10254" grpId="0" animBg="1"/>
      <p:bldP spid="10255" grpId="0" animBg="1"/>
      <p:bldP spid="10256" grpId="0" animBg="1"/>
      <p:bldP spid="10257" grpId="0" animBg="1"/>
      <p:bldP spid="10270" grpId="0" animBg="1"/>
      <p:bldP spid="102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473045"/>
            <a:ext cx="8308731" cy="696332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PŘÍKLADY POSITIVNÍCH (NEGATIVNÍCH) POPTÁVKOVÝCH ŠOKŮ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98644" y="1363048"/>
            <a:ext cx="8746711" cy="4870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(pokles)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bohatství domácností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s ním související růst (pokles) spotřebních výdajů;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Pokles (růst)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míry zdanění příjmů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fyzických a právnických osob, stimulující (oslabující) růst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spotřebních a investičních výdajů;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Pokles (růst)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úrokové míry 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stimulující (oslabující) růst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investičních výdajů, 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případně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spotřebních 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nebo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vládních; 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Optimistická (pesimistická) očekávání ohledně budoucího hospodářského vývoje, např. optimistická očekávání spotřebitelů a investorů – podněcují investiční / spotřební výdaje;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(pokles) populace – růst (poklesu) spotřebních výdajů, případně investičních (výstavba rodinných domků); 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v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(pokles) peněžní zásoby –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rostoucí (klesající) poptávka po statcích;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727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473045"/>
            <a:ext cx="8308731" cy="696332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PŘÍKLADY POSITIVNÍCH (NEGATIVNÍCH) POPTÁVKOVÝCH ŠOKŮ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8208" y="1169377"/>
            <a:ext cx="8659607" cy="5064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v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Zvýšení (snížení) vládních výdajů nebo transferových plateb – rozhodnutím vlády,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Zvýšení (snížení)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exportu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např. zvýšení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čistého exportu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může být stimulováno růstem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zahraničního důchodu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růstem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zahraniční cenové hladiny, 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znehodnocením domácí měny, proexportními opatřeními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vlády nebo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liberalizací zahraničního obchodu,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Snížení (zvýšení)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importu,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např. snížení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dovozu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vlivem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znehodnocení domácí měny: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domácí ekonomické subjekty přesměrují své výdaje na nákup relativně levnějšího domácího zboží; zavedení nebo zvýšení dovozních cel a jiných ochranářských opatření,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Očekávaná inflace: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 očekávaným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růstem cenové hladiny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růst plánovaných výdajů,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Ostatní okolnosti,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hospodářská politika státu, změna preferencí spotřebitelů…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138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069666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Změny polohy křivky AD: SHRNUTÍ, KLASIFIKACE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1057E1-C2EF-42C8-BD4F-471F142C3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35" y="1542711"/>
            <a:ext cx="8544921" cy="473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0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995270"/>
          </a:xfrm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Změny polohy křivky AD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741118"/>
            <a:ext cx="8644269" cy="440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C=výdaje (spotřeba) domácností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(faktor AD) 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bohatství spotřebitelů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očekávání spotřebitelů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zadlužení spotřebitelů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daně placené spotřebiteli a transferové platby </a:t>
            </a:r>
          </a:p>
          <a:p>
            <a:pPr algn="just"/>
            <a:endParaRPr lang="cs-CZ" sz="2400" b="1" dirty="0"/>
          </a:p>
          <a:p>
            <a:pPr algn="just"/>
            <a:r>
              <a:rPr lang="cs-CZ" sz="2400" b="1" dirty="0"/>
              <a:t>Úrokové míry: </a:t>
            </a:r>
            <a:r>
              <a:rPr lang="cs-CZ" sz="2400" dirty="0"/>
              <a:t>↑ úrokové míry → ↓ AD; ↓ úrokové míry → ↑ AD;</a:t>
            </a:r>
          </a:p>
          <a:p>
            <a:pPr lvl="0" algn="just"/>
            <a:r>
              <a:rPr lang="cs-CZ" sz="2400" b="1" dirty="0"/>
              <a:t>Růst autonomní spotřeby: </a:t>
            </a:r>
            <a:r>
              <a:rPr lang="cs-CZ" sz="2400" dirty="0"/>
              <a:t>↑ spotřebitelských výdajů → ↑ AD; ↓spotřebitelských výdajů → ↓AD),</a:t>
            </a:r>
          </a:p>
          <a:p>
            <a:pPr lvl="0" algn="just"/>
            <a:r>
              <a:rPr lang="cs-CZ" sz="2400" b="1" dirty="0"/>
              <a:t>Očekávání spotřebitelů:</a:t>
            </a:r>
            <a:r>
              <a:rPr lang="cs-CZ" sz="2400" dirty="0"/>
              <a:t> očekávání nižšího reálného důchodu → ↓ AD</a:t>
            </a:r>
          </a:p>
          <a:p>
            <a:pPr marL="457200" lvl="1" indent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None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136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341324A4-C24D-4428-8468-FA41EF4F3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850"/>
            <a:ext cx="91440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Agregátní poptávka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1A843A11-ABF8-4E0A-BC26-BDD5DE458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AE01D8E2-F955-4BBC-A8F4-A23F8D96A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990600"/>
            <a:ext cx="89281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Příklad 1: </a:t>
            </a:r>
            <a:r>
              <a:rPr kumimoji="0" lang="cs-CZ" altLang="cs-CZ" sz="28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pokles míry zdanění zvyšuje disponibilní důchod (Y</a:t>
            </a:r>
            <a:r>
              <a:rPr kumimoji="0" lang="cs-CZ" altLang="cs-CZ" sz="2800" b="1" i="0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D</a:t>
            </a:r>
            <a:r>
              <a:rPr kumimoji="0" lang="cs-CZ" altLang="cs-CZ" sz="28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), a tím i spotřební výdaje=&gt;kam se posune křivka AD?</a:t>
            </a:r>
          </a:p>
        </p:txBody>
      </p:sp>
      <p:sp>
        <p:nvSpPr>
          <p:cNvPr id="12295" name="Freeform 7">
            <a:extLst>
              <a:ext uri="{FF2B5EF4-FFF2-40B4-BE49-F238E27FC236}">
                <a16:creationId xmlns:a16="http://schemas.microsoft.com/office/drawing/2014/main" id="{A99D6BC3-BBF1-47CA-916D-D68A901E0BB3}"/>
              </a:ext>
            </a:extLst>
          </p:cNvPr>
          <p:cNvSpPr>
            <a:spLocks/>
          </p:cNvSpPr>
          <p:nvPr/>
        </p:nvSpPr>
        <p:spPr bwMode="auto">
          <a:xfrm>
            <a:off x="1752600" y="2819400"/>
            <a:ext cx="2438400" cy="2743200"/>
          </a:xfrm>
          <a:custGeom>
            <a:avLst/>
            <a:gdLst>
              <a:gd name="T0" fmla="*/ 0 w 1632"/>
              <a:gd name="T1" fmla="*/ 0 h 1776"/>
              <a:gd name="T2" fmla="*/ 2147483646 w 1632"/>
              <a:gd name="T3" fmla="*/ 2147483646 h 1776"/>
              <a:gd name="T4" fmla="*/ 2147483646 w 1632"/>
              <a:gd name="T5" fmla="*/ 2147483646 h 17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32" h="1776">
                <a:moveTo>
                  <a:pt x="0" y="0"/>
                </a:moveTo>
                <a:cubicBezTo>
                  <a:pt x="56" y="500"/>
                  <a:pt x="112" y="1000"/>
                  <a:pt x="384" y="1296"/>
                </a:cubicBezTo>
                <a:cubicBezTo>
                  <a:pt x="656" y="1592"/>
                  <a:pt x="1144" y="1684"/>
                  <a:pt x="1632" y="1776"/>
                </a:cubicBezTo>
              </a:path>
            </a:pathLst>
          </a:custGeom>
          <a:noFill/>
          <a:ln w="635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96" name="Text Box 8">
            <a:extLst>
              <a:ext uri="{FF2B5EF4-FFF2-40B4-BE49-F238E27FC236}">
                <a16:creationId xmlns:a16="http://schemas.microsoft.com/office/drawing/2014/main" id="{102CA839-CF20-4367-A39C-176B69B0C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2578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AD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12305" name="Group 17">
            <a:extLst>
              <a:ext uri="{FF2B5EF4-FFF2-40B4-BE49-F238E27FC236}">
                <a16:creationId xmlns:a16="http://schemas.microsoft.com/office/drawing/2014/main" id="{D4741977-4F04-4225-80B0-1FF962951619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362200"/>
            <a:ext cx="5867400" cy="3933825"/>
            <a:chOff x="432" y="1488"/>
            <a:chExt cx="3696" cy="2478"/>
          </a:xfrm>
        </p:grpSpPr>
        <p:sp>
          <p:nvSpPr>
            <p:cNvPr id="8205" name="Text Box 5">
              <a:extLst>
                <a:ext uri="{FF2B5EF4-FFF2-40B4-BE49-F238E27FC236}">
                  <a16:creationId xmlns:a16="http://schemas.microsoft.com/office/drawing/2014/main" id="{43C3AC05-50FA-4913-82A8-1EB57A0F4B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8206" name="Text Box 6">
              <a:extLst>
                <a:ext uri="{FF2B5EF4-FFF2-40B4-BE49-F238E27FC236}">
                  <a16:creationId xmlns:a16="http://schemas.microsoft.com/office/drawing/2014/main" id="{26C5BB00-3974-4B94-9735-57372883A9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3639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8207" name="Group 10">
              <a:extLst>
                <a:ext uri="{FF2B5EF4-FFF2-40B4-BE49-F238E27FC236}">
                  <a16:creationId xmlns:a16="http://schemas.microsoft.com/office/drawing/2014/main" id="{C5EAF814-0E10-44B7-94DE-CBD75EEADB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8208" name="Line 11">
                <a:extLst>
                  <a:ext uri="{FF2B5EF4-FFF2-40B4-BE49-F238E27FC236}">
                    <a16:creationId xmlns:a16="http://schemas.microsoft.com/office/drawing/2014/main" id="{36E69EA3-916C-4B05-B293-DA5BA72CF5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209" name="Freeform 12">
                <a:extLst>
                  <a:ext uri="{FF2B5EF4-FFF2-40B4-BE49-F238E27FC236}">
                    <a16:creationId xmlns:a16="http://schemas.microsoft.com/office/drawing/2014/main" id="{8156275C-D913-45E3-B65F-DD22F91F7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306" name="Group 18">
            <a:extLst>
              <a:ext uri="{FF2B5EF4-FFF2-40B4-BE49-F238E27FC236}">
                <a16:creationId xmlns:a16="http://schemas.microsoft.com/office/drawing/2014/main" id="{015E10D8-3BB7-4714-932E-8D5EB4DBB451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590800"/>
            <a:ext cx="3733800" cy="2728913"/>
            <a:chOff x="1632" y="1632"/>
            <a:chExt cx="2352" cy="1719"/>
          </a:xfrm>
        </p:grpSpPr>
        <p:sp>
          <p:nvSpPr>
            <p:cNvPr id="8203" name="Freeform 13">
              <a:extLst>
                <a:ext uri="{FF2B5EF4-FFF2-40B4-BE49-F238E27FC236}">
                  <a16:creationId xmlns:a16="http://schemas.microsoft.com/office/drawing/2014/main" id="{4E2F89C1-A95B-46A7-88C3-4FE93CC6A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1632"/>
              <a:ext cx="1632" cy="1584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413 h 1776"/>
                <a:gd name="T4" fmla="*/ 1632 w 1632"/>
                <a:gd name="T5" fmla="*/ 56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204" name="Text Box 14">
              <a:extLst>
                <a:ext uri="{FF2B5EF4-FFF2-40B4-BE49-F238E27FC236}">
                  <a16:creationId xmlns:a16="http://schemas.microsoft.com/office/drawing/2014/main" id="{71A7E625-0920-4FC8-8AC8-EBB0FB0F20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12303" name="Line 15">
            <a:extLst>
              <a:ext uri="{FF2B5EF4-FFF2-40B4-BE49-F238E27FC236}">
                <a16:creationId xmlns:a16="http://schemas.microsoft.com/office/drawing/2014/main" id="{B4C88F16-BED0-47E9-A102-4450F268C7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3657600"/>
            <a:ext cx="5334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304" name="Line 16">
            <a:extLst>
              <a:ext uri="{FF2B5EF4-FFF2-40B4-BE49-F238E27FC236}">
                <a16:creationId xmlns:a16="http://schemas.microsoft.com/office/drawing/2014/main" id="{20D04E82-EED0-43D3-BF9E-F591C71A57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4876800"/>
            <a:ext cx="4572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Google Shape;99;p14">
            <a:extLst>
              <a:ext uri="{FF2B5EF4-FFF2-40B4-BE49-F238E27FC236}">
                <a16:creationId xmlns:a16="http://schemas.microsoft.com/office/drawing/2014/main" id="{57B7F4CA-6D15-49D1-85D8-2E5D3D4C7CF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2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23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23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CB82D38B-6AD1-488A-B9FF-E1942E630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115888"/>
            <a:ext cx="9144000" cy="646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Agregátní poptávka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9F4D9AEA-C551-4F65-A1DB-8CA497ADF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7C8B3131-7D85-480D-BBE2-C5EA0A27F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2000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Příklad 2: </a:t>
            </a:r>
            <a:r>
              <a:rPr kumimoji="0" lang="cs-CZ" altLang="cs-CZ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spotřebitelé, kteří si v minulosti vypůjčili příliš a mají tedy vysokou míru zadlužení, musejí omezit své spotřební výdaje (C) =&gt; kam se posune křivka AD?</a:t>
            </a:r>
          </a:p>
        </p:txBody>
      </p:sp>
      <p:grpSp>
        <p:nvGrpSpPr>
          <p:cNvPr id="14356" name="Group 20">
            <a:extLst>
              <a:ext uri="{FF2B5EF4-FFF2-40B4-BE49-F238E27FC236}">
                <a16:creationId xmlns:a16="http://schemas.microsoft.com/office/drawing/2014/main" id="{382A44E1-CBB0-42C2-8904-B96F910B6B54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2819400"/>
            <a:ext cx="3581400" cy="2957513"/>
            <a:chOff x="1104" y="1776"/>
            <a:chExt cx="2256" cy="1863"/>
          </a:xfrm>
        </p:grpSpPr>
        <p:sp>
          <p:nvSpPr>
            <p:cNvPr id="9233" name="Freeform 7">
              <a:extLst>
                <a:ext uri="{FF2B5EF4-FFF2-40B4-BE49-F238E27FC236}">
                  <a16:creationId xmlns:a16="http://schemas.microsoft.com/office/drawing/2014/main" id="{87D776EC-9260-4AA1-9AE7-53B80184F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1776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08 w 1632"/>
                <a:gd name="T3" fmla="*/ 986 h 1776"/>
                <a:gd name="T4" fmla="*/ 890 w 1632"/>
                <a:gd name="T5" fmla="*/ 135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34" name="Text Box 8">
              <a:extLst>
                <a:ext uri="{FF2B5EF4-FFF2-40B4-BE49-F238E27FC236}">
                  <a16:creationId xmlns:a16="http://schemas.microsoft.com/office/drawing/2014/main" id="{8577E87D-C95C-4205-A226-E022625F6F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312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4354" name="Group 18">
            <a:extLst>
              <a:ext uri="{FF2B5EF4-FFF2-40B4-BE49-F238E27FC236}">
                <a16:creationId xmlns:a16="http://schemas.microsoft.com/office/drawing/2014/main" id="{87646D3A-D047-4038-9005-833617575FDC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362200"/>
            <a:ext cx="5867400" cy="3932238"/>
            <a:chOff x="432" y="1488"/>
            <a:chExt cx="3696" cy="2477"/>
          </a:xfrm>
        </p:grpSpPr>
        <p:sp>
          <p:nvSpPr>
            <p:cNvPr id="9228" name="Text Box 5">
              <a:extLst>
                <a:ext uri="{FF2B5EF4-FFF2-40B4-BE49-F238E27FC236}">
                  <a16:creationId xmlns:a16="http://schemas.microsoft.com/office/drawing/2014/main" id="{A914D702-8EC9-4B16-91FF-DBBA2BBEFA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9229" name="Text Box 6">
              <a:extLst>
                <a:ext uri="{FF2B5EF4-FFF2-40B4-BE49-F238E27FC236}">
                  <a16:creationId xmlns:a16="http://schemas.microsoft.com/office/drawing/2014/main" id="{879562B7-6C85-4F1C-A6CC-A891673144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363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9230" name="Group 9">
              <a:extLst>
                <a:ext uri="{FF2B5EF4-FFF2-40B4-BE49-F238E27FC236}">
                  <a16:creationId xmlns:a16="http://schemas.microsoft.com/office/drawing/2014/main" id="{DB7E4CB9-B156-400F-B523-423F647282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9231" name="Line 10">
                <a:extLst>
                  <a:ext uri="{FF2B5EF4-FFF2-40B4-BE49-F238E27FC236}">
                    <a16:creationId xmlns:a16="http://schemas.microsoft.com/office/drawing/2014/main" id="{85A3F285-F7BD-4852-AA29-E4ED7D0EBD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232" name="Freeform 11">
                <a:extLst>
                  <a:ext uri="{FF2B5EF4-FFF2-40B4-BE49-F238E27FC236}">
                    <a16:creationId xmlns:a16="http://schemas.microsoft.com/office/drawing/2014/main" id="{79CF129F-1BFC-416C-BC30-58ECB981B2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355" name="Group 19">
            <a:extLst>
              <a:ext uri="{FF2B5EF4-FFF2-40B4-BE49-F238E27FC236}">
                <a16:creationId xmlns:a16="http://schemas.microsoft.com/office/drawing/2014/main" id="{A344A9DC-8A91-403A-9248-4100E50E95F0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590800"/>
            <a:ext cx="3733800" cy="2728913"/>
            <a:chOff x="1632" y="1632"/>
            <a:chExt cx="2352" cy="1719"/>
          </a:xfrm>
        </p:grpSpPr>
        <p:sp>
          <p:nvSpPr>
            <p:cNvPr id="9226" name="Freeform 12">
              <a:extLst>
                <a:ext uri="{FF2B5EF4-FFF2-40B4-BE49-F238E27FC236}">
                  <a16:creationId xmlns:a16="http://schemas.microsoft.com/office/drawing/2014/main" id="{699A00F2-DC54-470B-8C92-5AEAE2476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1632"/>
              <a:ext cx="1632" cy="1584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413 h 1776"/>
                <a:gd name="T4" fmla="*/ 1632 w 1632"/>
                <a:gd name="T5" fmla="*/ 56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27" name="Text Box 13">
              <a:extLst>
                <a:ext uri="{FF2B5EF4-FFF2-40B4-BE49-F238E27FC236}">
                  <a16:creationId xmlns:a16="http://schemas.microsoft.com/office/drawing/2014/main" id="{9F4B903B-7DA1-4155-959A-CD69D446C3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14352" name="Line 16">
            <a:extLst>
              <a:ext uri="{FF2B5EF4-FFF2-40B4-BE49-F238E27FC236}">
                <a16:creationId xmlns:a16="http://schemas.microsoft.com/office/drawing/2014/main" id="{A2EFCB29-E7E4-414C-89BA-432C1D9A34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7400" y="3352800"/>
            <a:ext cx="5334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53" name="Line 17">
            <a:extLst>
              <a:ext uri="{FF2B5EF4-FFF2-40B4-BE49-F238E27FC236}">
                <a16:creationId xmlns:a16="http://schemas.microsoft.com/office/drawing/2014/main" id="{D17E7878-50BF-4598-B99D-A4B8CA11DF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0400" y="4876800"/>
            <a:ext cx="4572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" name="Google Shape;99;p14">
            <a:extLst>
              <a:ext uri="{FF2B5EF4-FFF2-40B4-BE49-F238E27FC236}">
                <a16:creationId xmlns:a16="http://schemas.microsoft.com/office/drawing/2014/main" id="{141538C6-9B44-4776-9B7D-DF2AFBB4A86D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3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43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43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Model AS-AD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JEDNODUCHÝ KEYNESIÁNSKÝ MODEL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zabýval pouze změnami reálného produktu, tj.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cenová hladina – fixní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AS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agregátní nabídka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agregátní poptávka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Model AS-AD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reflektuje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změny cenové hladiny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altLang="cs-CZ" sz="24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Cenová hladina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všeobecná úroveň cen,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měří se pomocí cenových indexů; s růstem cenové hladiny musejí ekonomické subjekty vydávat na stejné množství statků a služeb větší množství peněz.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cs-CZ" altLang="cs-CZ" sz="2400" b="1" dirty="0"/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400" b="1" dirty="0"/>
              <a:t>Model AS-AD: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vztah </a:t>
            </a:r>
            <a:r>
              <a:rPr kumimoji="0" lang="cs-CZ" altLang="cs-CZ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cenové hladiny (P)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</a:t>
            </a:r>
            <a:r>
              <a:rPr kumimoji="0" lang="cs-CZ" altLang="cs-CZ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reálného produktu (Y)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>
            <a:extLst>
              <a:ext uri="{FF2B5EF4-FFF2-40B4-BE49-F238E27FC236}">
                <a16:creationId xmlns:a16="http://schemas.microsoft.com/office/drawing/2014/main" id="{29A7CD49-E152-408C-B272-72A81149A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CE7446B5-E952-40E3-B5E8-79784EDE2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406" y="750628"/>
            <a:ext cx="847578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</a:t>
            </a: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investiční výdaje firem</a:t>
            </a: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B7C6ED1F-B5F1-46A6-A65B-0B7062CD2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530" y="1484300"/>
            <a:ext cx="8692661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altLang="cs-CZ" sz="3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Consolas" panose="020B0609020204030204" pitchFamily="49" charset="0"/>
                <a:cs typeface="Consolas" panose="020B0609020204030204" pitchFamily="49" charset="0"/>
              </a:rPr>
              <a:t>úrokové míry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altLang="cs-CZ" sz="3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Consolas" panose="020B0609020204030204" pitchFamily="49" charset="0"/>
                <a:cs typeface="Consolas" panose="020B0609020204030204" pitchFamily="49" charset="0"/>
              </a:rPr>
              <a:t>očekávání zisků z investičních projektů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altLang="cs-CZ" sz="3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Consolas" panose="020B0609020204030204" pitchFamily="49" charset="0"/>
                <a:cs typeface="Consolas" panose="020B0609020204030204" pitchFamily="49" charset="0"/>
              </a:rPr>
              <a:t>míra zdanění firem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altLang="cs-CZ" sz="3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Consolas" panose="020B0609020204030204" pitchFamily="49" charset="0"/>
                <a:cs typeface="Consolas" panose="020B0609020204030204" pitchFamily="49" charset="0"/>
              </a:rPr>
              <a:t>objem přebytečných výrobních kapacit </a:t>
            </a:r>
          </a:p>
          <a:p>
            <a:pPr eaLnBrk="0" fontAlgn="base" hangingPunct="0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sz="3200" b="1" dirty="0"/>
          </a:p>
          <a:p>
            <a:pPr eaLnBrk="0" fontAlgn="base" hangingPunct="0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sz="3200" b="1" dirty="0"/>
              <a:t>Očekávání zisků z investičních projektů:</a:t>
            </a:r>
            <a:r>
              <a:rPr lang="cs-CZ" sz="3200" dirty="0"/>
              <a:t> očekávání vyšších zisků → ↑ AD;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kumimoji="0" lang="cs-CZ" altLang="cs-CZ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Google Shape;99;p14">
            <a:extLst>
              <a:ext uri="{FF2B5EF4-FFF2-40B4-BE49-F238E27FC236}">
                <a16:creationId xmlns:a16="http://schemas.microsoft.com/office/drawing/2014/main" id="{2773635E-1768-4305-BA4A-A3B2F8BADA65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>
            <a:extLst>
              <a:ext uri="{FF2B5EF4-FFF2-40B4-BE49-F238E27FC236}">
                <a16:creationId xmlns:a16="http://schemas.microsoft.com/office/drawing/2014/main" id="{88B12F03-BAB5-435B-A9BA-3DD764959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19125C10-6081-44C8-954C-72FCEE8F4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52500"/>
            <a:ext cx="8991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Příklad 1:</a:t>
            </a:r>
            <a:r>
              <a:rPr kumimoji="0" lang="cs-CZ" altLang="cs-CZ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↑úrokové míry→?↓nižší investiční výdaje (I) =&gt;kam se posune křivka AD?</a:t>
            </a:r>
          </a:p>
        </p:txBody>
      </p:sp>
      <p:grpSp>
        <p:nvGrpSpPr>
          <p:cNvPr id="16402" name="Group 18">
            <a:extLst>
              <a:ext uri="{FF2B5EF4-FFF2-40B4-BE49-F238E27FC236}">
                <a16:creationId xmlns:a16="http://schemas.microsoft.com/office/drawing/2014/main" id="{DC168BBE-A76F-4990-A0F9-EA5808780341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2819400"/>
            <a:ext cx="3581400" cy="2957513"/>
            <a:chOff x="1104" y="1776"/>
            <a:chExt cx="2256" cy="1863"/>
          </a:xfrm>
        </p:grpSpPr>
        <p:sp>
          <p:nvSpPr>
            <p:cNvPr id="11281" name="Freeform 7">
              <a:extLst>
                <a:ext uri="{FF2B5EF4-FFF2-40B4-BE49-F238E27FC236}">
                  <a16:creationId xmlns:a16="http://schemas.microsoft.com/office/drawing/2014/main" id="{F5337871-9C35-407F-954A-1AA203DDB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1776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08 w 1632"/>
                <a:gd name="T3" fmla="*/ 986 h 1776"/>
                <a:gd name="T4" fmla="*/ 890 w 1632"/>
                <a:gd name="T5" fmla="*/ 135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282" name="Text Box 8">
              <a:extLst>
                <a:ext uri="{FF2B5EF4-FFF2-40B4-BE49-F238E27FC236}">
                  <a16:creationId xmlns:a16="http://schemas.microsoft.com/office/drawing/2014/main" id="{80403782-A1C4-4528-8D47-C23FDE52F1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312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6400" name="Group 16">
            <a:extLst>
              <a:ext uri="{FF2B5EF4-FFF2-40B4-BE49-F238E27FC236}">
                <a16:creationId xmlns:a16="http://schemas.microsoft.com/office/drawing/2014/main" id="{3B4A38AC-8D98-444A-B4CD-AF41F41A8961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362200"/>
            <a:ext cx="5753100" cy="3933825"/>
            <a:chOff x="432" y="1488"/>
            <a:chExt cx="3624" cy="2478"/>
          </a:xfrm>
        </p:grpSpPr>
        <p:sp>
          <p:nvSpPr>
            <p:cNvPr id="11276" name="Text Box 5">
              <a:extLst>
                <a:ext uri="{FF2B5EF4-FFF2-40B4-BE49-F238E27FC236}">
                  <a16:creationId xmlns:a16="http://schemas.microsoft.com/office/drawing/2014/main" id="{56E78A29-26B2-4537-8999-5CD2A3FD61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11277" name="Text Box 6">
              <a:extLst>
                <a:ext uri="{FF2B5EF4-FFF2-40B4-BE49-F238E27FC236}">
                  <a16:creationId xmlns:a16="http://schemas.microsoft.com/office/drawing/2014/main" id="{4827460F-7D2C-4A26-9D14-242B1D4198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2" y="3639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11278" name="Group 9">
              <a:extLst>
                <a:ext uri="{FF2B5EF4-FFF2-40B4-BE49-F238E27FC236}">
                  <a16:creationId xmlns:a16="http://schemas.microsoft.com/office/drawing/2014/main" id="{86DE6606-5EE5-461A-A703-B31A82AD30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11279" name="Line 10">
                <a:extLst>
                  <a:ext uri="{FF2B5EF4-FFF2-40B4-BE49-F238E27FC236}">
                    <a16:creationId xmlns:a16="http://schemas.microsoft.com/office/drawing/2014/main" id="{D08B20E6-86DF-45B2-90C3-30E1499556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280" name="Freeform 11">
                <a:extLst>
                  <a:ext uri="{FF2B5EF4-FFF2-40B4-BE49-F238E27FC236}">
                    <a16:creationId xmlns:a16="http://schemas.microsoft.com/office/drawing/2014/main" id="{783A002D-68CC-4FE4-BC78-5707EE897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401" name="Group 17">
            <a:extLst>
              <a:ext uri="{FF2B5EF4-FFF2-40B4-BE49-F238E27FC236}">
                <a16:creationId xmlns:a16="http://schemas.microsoft.com/office/drawing/2014/main" id="{7DB3939B-3412-478D-AAA3-2599053EB3CB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590800"/>
            <a:ext cx="3733800" cy="2728913"/>
            <a:chOff x="1632" y="1632"/>
            <a:chExt cx="2352" cy="1719"/>
          </a:xfrm>
        </p:grpSpPr>
        <p:sp>
          <p:nvSpPr>
            <p:cNvPr id="11274" name="Freeform 12">
              <a:extLst>
                <a:ext uri="{FF2B5EF4-FFF2-40B4-BE49-F238E27FC236}">
                  <a16:creationId xmlns:a16="http://schemas.microsoft.com/office/drawing/2014/main" id="{0DF90E33-41AC-4EF8-9D7C-059B50450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1632"/>
              <a:ext cx="1632" cy="1584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413 h 1776"/>
                <a:gd name="T4" fmla="*/ 1632 w 1632"/>
                <a:gd name="T5" fmla="*/ 56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275" name="Text Box 13">
              <a:extLst>
                <a:ext uri="{FF2B5EF4-FFF2-40B4-BE49-F238E27FC236}">
                  <a16:creationId xmlns:a16="http://schemas.microsoft.com/office/drawing/2014/main" id="{BD799AB7-2DF4-4BD2-87BE-181334F165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16398" name="Line 14">
            <a:extLst>
              <a:ext uri="{FF2B5EF4-FFF2-40B4-BE49-F238E27FC236}">
                <a16:creationId xmlns:a16="http://schemas.microsoft.com/office/drawing/2014/main" id="{9126E5AE-72E6-444B-A377-88D0C5DAC6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7400" y="3352800"/>
            <a:ext cx="5334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99" name="Line 15">
            <a:extLst>
              <a:ext uri="{FF2B5EF4-FFF2-40B4-BE49-F238E27FC236}">
                <a16:creationId xmlns:a16="http://schemas.microsoft.com/office/drawing/2014/main" id="{1DCCC4C6-2A80-4858-AFD0-2C629558BD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0400" y="4876800"/>
            <a:ext cx="4572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273" name="Text Box 2">
            <a:extLst>
              <a:ext uri="{FF2B5EF4-FFF2-40B4-BE49-F238E27FC236}">
                <a16:creationId xmlns:a16="http://schemas.microsoft.com/office/drawing/2014/main" id="{EAC5F20B-E479-4BAA-8B10-20AD2A111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75"/>
            <a:ext cx="9144000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Agregátní poptávka</a:t>
            </a:r>
          </a:p>
        </p:txBody>
      </p:sp>
      <p:sp>
        <p:nvSpPr>
          <p:cNvPr id="19" name="Google Shape;99;p14">
            <a:extLst>
              <a:ext uri="{FF2B5EF4-FFF2-40B4-BE49-F238E27FC236}">
                <a16:creationId xmlns:a16="http://schemas.microsoft.com/office/drawing/2014/main" id="{BACF8981-A6B3-4A14-A21F-2B013F921E9D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3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3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63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>
            <a:extLst>
              <a:ext uri="{FF2B5EF4-FFF2-40B4-BE49-F238E27FC236}">
                <a16:creationId xmlns:a16="http://schemas.microsoft.com/office/drawing/2014/main" id="{2BF31E3B-650D-4589-AF05-D3BCB1015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7B436D38-BA1B-4CE8-84BF-00A4F7014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654" y="990600"/>
            <a:ext cx="8497521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Příklad</a:t>
            </a:r>
            <a:r>
              <a:rPr kumimoji="0" lang="cs-CZ" altLang="cs-CZ" sz="2400" b="1" i="0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4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2: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↓ zdanění firem → ↑ zisku firem ↑ investičních stimulů =&gt; kam se posune křivka AD?</a:t>
            </a:r>
          </a:p>
        </p:txBody>
      </p:sp>
      <p:grpSp>
        <p:nvGrpSpPr>
          <p:cNvPr id="17425" name="Group 17">
            <a:extLst>
              <a:ext uri="{FF2B5EF4-FFF2-40B4-BE49-F238E27FC236}">
                <a16:creationId xmlns:a16="http://schemas.microsoft.com/office/drawing/2014/main" id="{525E220D-8764-4AC8-8841-226E4D91BDCD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2819400"/>
            <a:ext cx="3581400" cy="2957513"/>
            <a:chOff x="1104" y="1776"/>
            <a:chExt cx="2256" cy="1863"/>
          </a:xfrm>
        </p:grpSpPr>
        <p:sp>
          <p:nvSpPr>
            <p:cNvPr id="12305" name="Freeform 7">
              <a:extLst>
                <a:ext uri="{FF2B5EF4-FFF2-40B4-BE49-F238E27FC236}">
                  <a16:creationId xmlns:a16="http://schemas.microsoft.com/office/drawing/2014/main" id="{2CB8F336-9EAC-4934-A634-3EFA75E27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1776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08 w 1632"/>
                <a:gd name="T3" fmla="*/ 986 h 1776"/>
                <a:gd name="T4" fmla="*/ 890 w 1632"/>
                <a:gd name="T5" fmla="*/ 135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306" name="Text Box 8">
              <a:extLst>
                <a:ext uri="{FF2B5EF4-FFF2-40B4-BE49-F238E27FC236}">
                  <a16:creationId xmlns:a16="http://schemas.microsoft.com/office/drawing/2014/main" id="{2D6423B9-EA3D-497B-AC7D-E1A970A57A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312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7424" name="Group 16">
            <a:extLst>
              <a:ext uri="{FF2B5EF4-FFF2-40B4-BE49-F238E27FC236}">
                <a16:creationId xmlns:a16="http://schemas.microsoft.com/office/drawing/2014/main" id="{9968B639-93F5-4264-8D36-0891A1A74508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362200"/>
            <a:ext cx="5799138" cy="3940175"/>
            <a:chOff x="432" y="1488"/>
            <a:chExt cx="3653" cy="2482"/>
          </a:xfrm>
        </p:grpSpPr>
        <p:sp>
          <p:nvSpPr>
            <p:cNvPr id="12300" name="Text Box 5">
              <a:extLst>
                <a:ext uri="{FF2B5EF4-FFF2-40B4-BE49-F238E27FC236}">
                  <a16:creationId xmlns:a16="http://schemas.microsoft.com/office/drawing/2014/main" id="{F695FDA2-4D84-4CC2-8194-D37D9CE288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12301" name="Text Box 6">
              <a:extLst>
                <a:ext uri="{FF2B5EF4-FFF2-40B4-BE49-F238E27FC236}">
                  <a16:creationId xmlns:a16="http://schemas.microsoft.com/office/drawing/2014/main" id="{5A756B05-4503-40FC-8C10-D2257CF43F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1" y="3643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12302" name="Group 9">
              <a:extLst>
                <a:ext uri="{FF2B5EF4-FFF2-40B4-BE49-F238E27FC236}">
                  <a16:creationId xmlns:a16="http://schemas.microsoft.com/office/drawing/2014/main" id="{DAB94153-DA97-4C52-8A46-0491249AA6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12303" name="Line 10">
                <a:extLst>
                  <a:ext uri="{FF2B5EF4-FFF2-40B4-BE49-F238E27FC236}">
                    <a16:creationId xmlns:a16="http://schemas.microsoft.com/office/drawing/2014/main" id="{88F950AA-DE21-4BEA-8EF1-E30677BDA6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304" name="Freeform 11">
                <a:extLst>
                  <a:ext uri="{FF2B5EF4-FFF2-40B4-BE49-F238E27FC236}">
                    <a16:creationId xmlns:a16="http://schemas.microsoft.com/office/drawing/2014/main" id="{B35C98C1-6E4D-4858-961C-3BD570C44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426" name="Group 18">
            <a:extLst>
              <a:ext uri="{FF2B5EF4-FFF2-40B4-BE49-F238E27FC236}">
                <a16:creationId xmlns:a16="http://schemas.microsoft.com/office/drawing/2014/main" id="{C1EA91F7-05C3-4F38-92E5-865A723A57EA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590800"/>
            <a:ext cx="3733800" cy="2728913"/>
            <a:chOff x="1632" y="1632"/>
            <a:chExt cx="2352" cy="1719"/>
          </a:xfrm>
        </p:grpSpPr>
        <p:sp>
          <p:nvSpPr>
            <p:cNvPr id="12298" name="Freeform 12">
              <a:extLst>
                <a:ext uri="{FF2B5EF4-FFF2-40B4-BE49-F238E27FC236}">
                  <a16:creationId xmlns:a16="http://schemas.microsoft.com/office/drawing/2014/main" id="{7519D678-B71B-4E95-96BF-35E17FC36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1632"/>
              <a:ext cx="1632" cy="1584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413 h 1776"/>
                <a:gd name="T4" fmla="*/ 1632 w 1632"/>
                <a:gd name="T5" fmla="*/ 56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299" name="Text Box 13">
              <a:extLst>
                <a:ext uri="{FF2B5EF4-FFF2-40B4-BE49-F238E27FC236}">
                  <a16:creationId xmlns:a16="http://schemas.microsoft.com/office/drawing/2014/main" id="{CAA55B5C-BD6B-439E-946A-A9BF414BF6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17422" name="Line 14">
            <a:extLst>
              <a:ext uri="{FF2B5EF4-FFF2-40B4-BE49-F238E27FC236}">
                <a16:creationId xmlns:a16="http://schemas.microsoft.com/office/drawing/2014/main" id="{40BFF86D-82FB-40FD-9300-1BB7ABF70F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3657600"/>
            <a:ext cx="5334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3" name="Line 15">
            <a:extLst>
              <a:ext uri="{FF2B5EF4-FFF2-40B4-BE49-F238E27FC236}">
                <a16:creationId xmlns:a16="http://schemas.microsoft.com/office/drawing/2014/main" id="{C7979B44-C9BB-45F3-8DE1-E47081B3D3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4876800"/>
            <a:ext cx="4572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97" name="Text Box 2">
            <a:extLst>
              <a:ext uri="{FF2B5EF4-FFF2-40B4-BE49-F238E27FC236}">
                <a16:creationId xmlns:a16="http://schemas.microsoft.com/office/drawing/2014/main" id="{0E138D0C-9579-4AA6-9BCB-3D34379A1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75"/>
            <a:ext cx="9144000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Agregátní poptávka</a:t>
            </a:r>
          </a:p>
        </p:txBody>
      </p:sp>
      <p:sp>
        <p:nvSpPr>
          <p:cNvPr id="19" name="Google Shape;99;p14">
            <a:extLst>
              <a:ext uri="{FF2B5EF4-FFF2-40B4-BE49-F238E27FC236}">
                <a16:creationId xmlns:a16="http://schemas.microsoft.com/office/drawing/2014/main" id="{244B74D2-9F7D-487C-A1EA-D6FF1AC2F5E5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4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74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74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>
            <a:extLst>
              <a:ext uri="{FF2B5EF4-FFF2-40B4-BE49-F238E27FC236}">
                <a16:creationId xmlns:a16="http://schemas.microsoft.com/office/drawing/2014/main" id="{0B215EBF-3D2B-4AF8-8FCD-B0D6B035F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E46472B9-D3BF-4D73-B15E-D2DE0C6A2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447800"/>
            <a:ext cx="88566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Příklad 1: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růst vládních výdajů =&gt; kam se posune křivka AD?</a:t>
            </a:r>
          </a:p>
        </p:txBody>
      </p:sp>
      <p:grpSp>
        <p:nvGrpSpPr>
          <p:cNvPr id="18450" name="Group 18">
            <a:extLst>
              <a:ext uri="{FF2B5EF4-FFF2-40B4-BE49-F238E27FC236}">
                <a16:creationId xmlns:a16="http://schemas.microsoft.com/office/drawing/2014/main" id="{48292C38-2281-4957-8622-CC659AE8CFE2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2819400"/>
            <a:ext cx="3581400" cy="2957513"/>
            <a:chOff x="1104" y="1776"/>
            <a:chExt cx="2256" cy="1863"/>
          </a:xfrm>
        </p:grpSpPr>
        <p:sp>
          <p:nvSpPr>
            <p:cNvPr id="13330" name="Freeform 7">
              <a:extLst>
                <a:ext uri="{FF2B5EF4-FFF2-40B4-BE49-F238E27FC236}">
                  <a16:creationId xmlns:a16="http://schemas.microsoft.com/office/drawing/2014/main" id="{06EFEAA4-9E48-46A4-B6AD-DB4E765E0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1776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08 w 1632"/>
                <a:gd name="T3" fmla="*/ 986 h 1776"/>
                <a:gd name="T4" fmla="*/ 890 w 1632"/>
                <a:gd name="T5" fmla="*/ 135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31" name="Text Box 8">
              <a:extLst>
                <a:ext uri="{FF2B5EF4-FFF2-40B4-BE49-F238E27FC236}">
                  <a16:creationId xmlns:a16="http://schemas.microsoft.com/office/drawing/2014/main" id="{EFA470F5-30C7-43BD-8B78-99253BAFD5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312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8449" name="Group 17">
            <a:extLst>
              <a:ext uri="{FF2B5EF4-FFF2-40B4-BE49-F238E27FC236}">
                <a16:creationId xmlns:a16="http://schemas.microsoft.com/office/drawing/2014/main" id="{5B45DE54-65E0-4D55-A2F4-DCA90095C9A6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362200"/>
            <a:ext cx="5562600" cy="4329113"/>
            <a:chOff x="432" y="1488"/>
            <a:chExt cx="3504" cy="2727"/>
          </a:xfrm>
        </p:grpSpPr>
        <p:sp>
          <p:nvSpPr>
            <p:cNvPr id="13325" name="Text Box 5">
              <a:extLst>
                <a:ext uri="{FF2B5EF4-FFF2-40B4-BE49-F238E27FC236}">
                  <a16:creationId xmlns:a16="http://schemas.microsoft.com/office/drawing/2014/main" id="{62A82C51-9807-4EA0-BC1F-F89C3702A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13326" name="Text Box 6">
              <a:extLst>
                <a:ext uri="{FF2B5EF4-FFF2-40B4-BE49-F238E27FC236}">
                  <a16:creationId xmlns:a16="http://schemas.microsoft.com/office/drawing/2014/main" id="{253D2DBD-1571-4758-9618-2B3D080CDA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38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13327" name="Group 9">
              <a:extLst>
                <a:ext uri="{FF2B5EF4-FFF2-40B4-BE49-F238E27FC236}">
                  <a16:creationId xmlns:a16="http://schemas.microsoft.com/office/drawing/2014/main" id="{CE0372B1-A9B8-4A29-8903-8F1101B2A2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13328" name="Line 10">
                <a:extLst>
                  <a:ext uri="{FF2B5EF4-FFF2-40B4-BE49-F238E27FC236}">
                    <a16:creationId xmlns:a16="http://schemas.microsoft.com/office/drawing/2014/main" id="{17B85BCD-BC40-49DA-B7D4-91B3D3D36C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329" name="Freeform 11">
                <a:extLst>
                  <a:ext uri="{FF2B5EF4-FFF2-40B4-BE49-F238E27FC236}">
                    <a16:creationId xmlns:a16="http://schemas.microsoft.com/office/drawing/2014/main" id="{EBDB7F79-62F8-4247-81DE-E3AB07180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8451" name="Group 19">
            <a:extLst>
              <a:ext uri="{FF2B5EF4-FFF2-40B4-BE49-F238E27FC236}">
                <a16:creationId xmlns:a16="http://schemas.microsoft.com/office/drawing/2014/main" id="{FB6FDE00-77CB-41D6-8A37-C8CDA0C995EA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590800"/>
            <a:ext cx="3733800" cy="2728913"/>
            <a:chOff x="1632" y="1632"/>
            <a:chExt cx="2352" cy="1719"/>
          </a:xfrm>
        </p:grpSpPr>
        <p:sp>
          <p:nvSpPr>
            <p:cNvPr id="13323" name="Freeform 12">
              <a:extLst>
                <a:ext uri="{FF2B5EF4-FFF2-40B4-BE49-F238E27FC236}">
                  <a16:creationId xmlns:a16="http://schemas.microsoft.com/office/drawing/2014/main" id="{450459A4-05CF-4D2D-83E9-0F5243D41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1632"/>
              <a:ext cx="1632" cy="1584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413 h 1776"/>
                <a:gd name="T4" fmla="*/ 1632 w 1632"/>
                <a:gd name="T5" fmla="*/ 56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24" name="Text Box 13">
              <a:extLst>
                <a:ext uri="{FF2B5EF4-FFF2-40B4-BE49-F238E27FC236}">
                  <a16:creationId xmlns:a16="http://schemas.microsoft.com/office/drawing/2014/main" id="{1ECD3E27-2320-40B8-AB12-F828C8422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18446" name="Line 14">
            <a:extLst>
              <a:ext uri="{FF2B5EF4-FFF2-40B4-BE49-F238E27FC236}">
                <a16:creationId xmlns:a16="http://schemas.microsoft.com/office/drawing/2014/main" id="{54A812AD-F0E3-43C8-A014-2FBCE51ACB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3657600"/>
            <a:ext cx="5334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47" name="Line 15">
            <a:extLst>
              <a:ext uri="{FF2B5EF4-FFF2-40B4-BE49-F238E27FC236}">
                <a16:creationId xmlns:a16="http://schemas.microsoft.com/office/drawing/2014/main" id="{831F8CCA-ECAB-429B-BD3A-4CE8011281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4876800"/>
            <a:ext cx="4572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48" name="Text Box 16">
            <a:extLst>
              <a:ext uri="{FF2B5EF4-FFF2-40B4-BE49-F238E27FC236}">
                <a16:creationId xmlns:a16="http://schemas.microsoft.com/office/drawing/2014/main" id="{B8447C74-DBA9-4EC0-B17B-725385AD5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915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fontAlgn="base"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kumimoji="0" lang="cs-CZ" altLang="cs-CZ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G=výdaje vlády na nákup statků a služeb </a:t>
            </a:r>
            <a:r>
              <a:rPr lang="cs-CZ" altLang="cs-CZ" sz="2800" b="1" kern="1200" dirty="0">
                <a:solidFill>
                  <a:srgbClr val="FF0000"/>
                </a:solidFill>
                <a:cs typeface="Calibri" panose="020F0502020204030204" pitchFamily="34" charset="0"/>
              </a:rPr>
              <a:t>(faktor AD)</a:t>
            </a:r>
            <a:r>
              <a:rPr kumimoji="0" lang="cs-CZ" altLang="cs-CZ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0" name="Google Shape;99;p14">
            <a:extLst>
              <a:ext uri="{FF2B5EF4-FFF2-40B4-BE49-F238E27FC236}">
                <a16:creationId xmlns:a16="http://schemas.microsoft.com/office/drawing/2014/main" id="{9AEAD9F7-22B4-4E41-AEA3-7295786CF91F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4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84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84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>
            <a:extLst>
              <a:ext uri="{FF2B5EF4-FFF2-40B4-BE49-F238E27FC236}">
                <a16:creationId xmlns:a16="http://schemas.microsoft.com/office/drawing/2014/main" id="{06C44FB9-1381-41BB-BC5C-2EDB96130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39" name="Text Box 4">
            <a:extLst>
              <a:ext uri="{FF2B5EF4-FFF2-40B4-BE49-F238E27FC236}">
                <a16:creationId xmlns:a16="http://schemas.microsoft.com/office/drawing/2014/main" id="{91135DD6-743A-49D4-8202-1A6283D37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581" y="955920"/>
            <a:ext cx="769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NX = výdaje na čistý export (faktor AD) </a:t>
            </a:r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999AA6B3-AF0D-4D08-AA0E-DCFA6C4D9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09800"/>
            <a:ext cx="8458200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národní důchod v zahraničí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měnové kurzy</a:t>
            </a:r>
          </a:p>
        </p:txBody>
      </p:sp>
      <p:sp>
        <p:nvSpPr>
          <p:cNvPr id="6" name="Google Shape;99;p14">
            <a:extLst>
              <a:ext uri="{FF2B5EF4-FFF2-40B4-BE49-F238E27FC236}">
                <a16:creationId xmlns:a16="http://schemas.microsoft.com/office/drawing/2014/main" id="{08D421A2-FA1A-441D-9BB9-537E27201FAD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>
            <a:extLst>
              <a:ext uri="{FF2B5EF4-FFF2-40B4-BE49-F238E27FC236}">
                <a16:creationId xmlns:a16="http://schemas.microsoft.com/office/drawing/2014/main" id="{E15AA005-FEC5-4064-9392-9ED5FC0B3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C2D99678-FFC1-422E-BC44-A3E40BF2F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8200"/>
            <a:ext cx="8928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Příklad 1: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růst národního důchodu v zahraničí (např. Německo) =&gt; růst poptávky po zboží z ČR=&gt;kam se posune křivka AD?</a:t>
            </a:r>
          </a:p>
        </p:txBody>
      </p:sp>
      <p:grpSp>
        <p:nvGrpSpPr>
          <p:cNvPr id="20497" name="Group 17">
            <a:extLst>
              <a:ext uri="{FF2B5EF4-FFF2-40B4-BE49-F238E27FC236}">
                <a16:creationId xmlns:a16="http://schemas.microsoft.com/office/drawing/2014/main" id="{F48D439A-7D8A-4060-A110-EEB4AFDE1F80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2819400"/>
            <a:ext cx="3581400" cy="2957513"/>
            <a:chOff x="1104" y="1776"/>
            <a:chExt cx="2256" cy="1863"/>
          </a:xfrm>
        </p:grpSpPr>
        <p:sp>
          <p:nvSpPr>
            <p:cNvPr id="15377" name="Freeform 7">
              <a:extLst>
                <a:ext uri="{FF2B5EF4-FFF2-40B4-BE49-F238E27FC236}">
                  <a16:creationId xmlns:a16="http://schemas.microsoft.com/office/drawing/2014/main" id="{B1A0E609-1C7D-41F6-A2DE-CE0210432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1776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08 w 1632"/>
                <a:gd name="T3" fmla="*/ 986 h 1776"/>
                <a:gd name="T4" fmla="*/ 890 w 1632"/>
                <a:gd name="T5" fmla="*/ 135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78" name="Text Box 8">
              <a:extLst>
                <a:ext uri="{FF2B5EF4-FFF2-40B4-BE49-F238E27FC236}">
                  <a16:creationId xmlns:a16="http://schemas.microsoft.com/office/drawing/2014/main" id="{25A32671-1F64-4E1B-A5E4-B71398DEB3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312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0496" name="Group 16">
            <a:extLst>
              <a:ext uri="{FF2B5EF4-FFF2-40B4-BE49-F238E27FC236}">
                <a16:creationId xmlns:a16="http://schemas.microsoft.com/office/drawing/2014/main" id="{E23DC7F0-F6F0-43E2-9F91-722E8E6530AA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362200"/>
            <a:ext cx="5791200" cy="3948113"/>
            <a:chOff x="432" y="1488"/>
            <a:chExt cx="3648" cy="2487"/>
          </a:xfrm>
        </p:grpSpPr>
        <p:sp>
          <p:nvSpPr>
            <p:cNvPr id="15372" name="Text Box 5">
              <a:extLst>
                <a:ext uri="{FF2B5EF4-FFF2-40B4-BE49-F238E27FC236}">
                  <a16:creationId xmlns:a16="http://schemas.microsoft.com/office/drawing/2014/main" id="{37126C0F-BBE7-488A-9EA4-8172F2BB6A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15373" name="Text Box 6">
              <a:extLst>
                <a:ext uri="{FF2B5EF4-FFF2-40B4-BE49-F238E27FC236}">
                  <a16:creationId xmlns:a16="http://schemas.microsoft.com/office/drawing/2014/main" id="{2DD56B66-D822-485A-8F73-3E6C45943E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364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15374" name="Group 9">
              <a:extLst>
                <a:ext uri="{FF2B5EF4-FFF2-40B4-BE49-F238E27FC236}">
                  <a16:creationId xmlns:a16="http://schemas.microsoft.com/office/drawing/2014/main" id="{6A7A5E94-1A72-4BA5-A51B-F666B81E7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15375" name="Line 10">
                <a:extLst>
                  <a:ext uri="{FF2B5EF4-FFF2-40B4-BE49-F238E27FC236}">
                    <a16:creationId xmlns:a16="http://schemas.microsoft.com/office/drawing/2014/main" id="{8EA65CF7-342C-442C-BD96-B0AC5E6491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376" name="Freeform 11">
                <a:extLst>
                  <a:ext uri="{FF2B5EF4-FFF2-40B4-BE49-F238E27FC236}">
                    <a16:creationId xmlns:a16="http://schemas.microsoft.com/office/drawing/2014/main" id="{5DFA0E35-BCA0-46BE-B972-6103C47B49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498" name="Group 18">
            <a:extLst>
              <a:ext uri="{FF2B5EF4-FFF2-40B4-BE49-F238E27FC236}">
                <a16:creationId xmlns:a16="http://schemas.microsoft.com/office/drawing/2014/main" id="{C905A8CA-9425-40D7-9096-F968589B052E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590800"/>
            <a:ext cx="3733800" cy="2728913"/>
            <a:chOff x="1632" y="1632"/>
            <a:chExt cx="2352" cy="1719"/>
          </a:xfrm>
        </p:grpSpPr>
        <p:sp>
          <p:nvSpPr>
            <p:cNvPr id="15370" name="Freeform 12">
              <a:extLst>
                <a:ext uri="{FF2B5EF4-FFF2-40B4-BE49-F238E27FC236}">
                  <a16:creationId xmlns:a16="http://schemas.microsoft.com/office/drawing/2014/main" id="{2C5F4C5E-93E2-4CE5-B7A5-55C740453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1632"/>
              <a:ext cx="1632" cy="1584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413 h 1776"/>
                <a:gd name="T4" fmla="*/ 1632 w 1632"/>
                <a:gd name="T5" fmla="*/ 56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71" name="Text Box 13">
              <a:extLst>
                <a:ext uri="{FF2B5EF4-FFF2-40B4-BE49-F238E27FC236}">
                  <a16:creationId xmlns:a16="http://schemas.microsoft.com/office/drawing/2014/main" id="{DC6683AE-69D4-4FBD-B5AF-347ED39C50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20494" name="Line 14">
            <a:extLst>
              <a:ext uri="{FF2B5EF4-FFF2-40B4-BE49-F238E27FC236}">
                <a16:creationId xmlns:a16="http://schemas.microsoft.com/office/drawing/2014/main" id="{A16512CD-401C-41EA-9C82-2D6302C313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3657600"/>
            <a:ext cx="5334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495" name="Line 15">
            <a:extLst>
              <a:ext uri="{FF2B5EF4-FFF2-40B4-BE49-F238E27FC236}">
                <a16:creationId xmlns:a16="http://schemas.microsoft.com/office/drawing/2014/main" id="{E5F8330A-7109-4CBA-A68D-82B2874985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4876800"/>
            <a:ext cx="4572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9" name="Text Box 2">
            <a:extLst>
              <a:ext uri="{FF2B5EF4-FFF2-40B4-BE49-F238E27FC236}">
                <a16:creationId xmlns:a16="http://schemas.microsoft.com/office/drawing/2014/main" id="{6ADC4988-BB40-4990-A988-BA3D75F1C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75"/>
            <a:ext cx="9144000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Agregátní poptávka</a:t>
            </a:r>
          </a:p>
        </p:txBody>
      </p:sp>
      <p:sp>
        <p:nvSpPr>
          <p:cNvPr id="19" name="Google Shape;99;p14">
            <a:extLst>
              <a:ext uri="{FF2B5EF4-FFF2-40B4-BE49-F238E27FC236}">
                <a16:creationId xmlns:a16="http://schemas.microsoft.com/office/drawing/2014/main" id="{7E2CEF0F-0349-49E1-8DC0-1C34F89DB2E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>
            <a:extLst>
              <a:ext uri="{FF2B5EF4-FFF2-40B4-BE49-F238E27FC236}">
                <a16:creationId xmlns:a16="http://schemas.microsoft.com/office/drawing/2014/main" id="{58D55676-95C4-437D-BA54-9FE96E618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3DB0EEAD-D169-4BAF-A1A5-4E81A12B0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838200"/>
            <a:ext cx="858361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ahoma" panose="020B0604030504040204" pitchFamily="34" charset="0"/>
                <a:cs typeface="Calibri" panose="020F0502020204030204" pitchFamily="34" charset="0"/>
              </a:rPr>
              <a:t>Příklad 2: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Tahoma" panose="020B0604030504040204" pitchFamily="34" charset="0"/>
                <a:cs typeface="Calibri" panose="020F0502020204030204" pitchFamily="34" charset="0"/>
              </a:rPr>
              <a:t>znehodnocení kurzu domácí měny (např. koruny vůči euru)=&gt;zboží z ČR je pro Němce levnější=&gt;kam se posune křivka AD?</a:t>
            </a:r>
          </a:p>
        </p:txBody>
      </p:sp>
      <p:grpSp>
        <p:nvGrpSpPr>
          <p:cNvPr id="21521" name="Group 17">
            <a:extLst>
              <a:ext uri="{FF2B5EF4-FFF2-40B4-BE49-F238E27FC236}">
                <a16:creationId xmlns:a16="http://schemas.microsoft.com/office/drawing/2014/main" id="{F569A9D6-A955-46A7-AD2B-ABD742CEE2B0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2819400"/>
            <a:ext cx="3581400" cy="2957513"/>
            <a:chOff x="1104" y="1776"/>
            <a:chExt cx="2256" cy="1863"/>
          </a:xfrm>
        </p:grpSpPr>
        <p:sp>
          <p:nvSpPr>
            <p:cNvPr id="16401" name="Freeform 7">
              <a:extLst>
                <a:ext uri="{FF2B5EF4-FFF2-40B4-BE49-F238E27FC236}">
                  <a16:creationId xmlns:a16="http://schemas.microsoft.com/office/drawing/2014/main" id="{64698DBF-9F31-4629-9B4E-309AB1E8F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1776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08 w 1632"/>
                <a:gd name="T3" fmla="*/ 986 h 1776"/>
                <a:gd name="T4" fmla="*/ 890 w 1632"/>
                <a:gd name="T5" fmla="*/ 135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6402" name="Text Box 8">
              <a:extLst>
                <a:ext uri="{FF2B5EF4-FFF2-40B4-BE49-F238E27FC236}">
                  <a16:creationId xmlns:a16="http://schemas.microsoft.com/office/drawing/2014/main" id="{BB3D4B2C-A146-44E5-9CAC-32F726F0A4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312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1520" name="Group 16">
            <a:extLst>
              <a:ext uri="{FF2B5EF4-FFF2-40B4-BE49-F238E27FC236}">
                <a16:creationId xmlns:a16="http://schemas.microsoft.com/office/drawing/2014/main" id="{900B7D66-F05A-4394-80AA-8B0EBDCB357A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362200"/>
            <a:ext cx="5775325" cy="3973513"/>
            <a:chOff x="432" y="1488"/>
            <a:chExt cx="3638" cy="2503"/>
          </a:xfrm>
        </p:grpSpPr>
        <p:sp>
          <p:nvSpPr>
            <p:cNvPr id="16396" name="Text Box 5">
              <a:extLst>
                <a:ext uri="{FF2B5EF4-FFF2-40B4-BE49-F238E27FC236}">
                  <a16:creationId xmlns:a16="http://schemas.microsoft.com/office/drawing/2014/main" id="{C568CBBE-27A3-4D5E-9BBD-F4A8D64C11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16397" name="Text Box 6">
              <a:extLst>
                <a:ext uri="{FF2B5EF4-FFF2-40B4-BE49-F238E27FC236}">
                  <a16:creationId xmlns:a16="http://schemas.microsoft.com/office/drawing/2014/main" id="{FB38CDD7-BE4A-4B91-892D-470A7B187A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6" y="3664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16398" name="Group 9">
              <a:extLst>
                <a:ext uri="{FF2B5EF4-FFF2-40B4-BE49-F238E27FC236}">
                  <a16:creationId xmlns:a16="http://schemas.microsoft.com/office/drawing/2014/main" id="{2CA0105C-26C0-4BA2-B092-8FFF054993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16399" name="Line 10">
                <a:extLst>
                  <a:ext uri="{FF2B5EF4-FFF2-40B4-BE49-F238E27FC236}">
                    <a16:creationId xmlns:a16="http://schemas.microsoft.com/office/drawing/2014/main" id="{B134FDA7-7607-4427-97DB-8B18DA1364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00" name="Freeform 11">
                <a:extLst>
                  <a:ext uri="{FF2B5EF4-FFF2-40B4-BE49-F238E27FC236}">
                    <a16:creationId xmlns:a16="http://schemas.microsoft.com/office/drawing/2014/main" id="{803BD942-C657-4FAB-BC49-523B0EFA3A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522" name="Group 18">
            <a:extLst>
              <a:ext uri="{FF2B5EF4-FFF2-40B4-BE49-F238E27FC236}">
                <a16:creationId xmlns:a16="http://schemas.microsoft.com/office/drawing/2014/main" id="{AB88A65E-9BC5-4665-8763-3F563C472E41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590800"/>
            <a:ext cx="3733800" cy="2728913"/>
            <a:chOff x="1632" y="1632"/>
            <a:chExt cx="2352" cy="1719"/>
          </a:xfrm>
        </p:grpSpPr>
        <p:sp>
          <p:nvSpPr>
            <p:cNvPr id="16394" name="Freeform 12">
              <a:extLst>
                <a:ext uri="{FF2B5EF4-FFF2-40B4-BE49-F238E27FC236}">
                  <a16:creationId xmlns:a16="http://schemas.microsoft.com/office/drawing/2014/main" id="{15DABB16-3454-4C1D-B650-2D3592B89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1632"/>
              <a:ext cx="1632" cy="1584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413 h 1776"/>
                <a:gd name="T4" fmla="*/ 1632 w 1632"/>
                <a:gd name="T5" fmla="*/ 56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6395" name="Text Box 13">
              <a:extLst>
                <a:ext uri="{FF2B5EF4-FFF2-40B4-BE49-F238E27FC236}">
                  <a16:creationId xmlns:a16="http://schemas.microsoft.com/office/drawing/2014/main" id="{B96BA877-FDCC-4AA0-A06E-35B4C1A1CB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21518" name="Line 14">
            <a:extLst>
              <a:ext uri="{FF2B5EF4-FFF2-40B4-BE49-F238E27FC236}">
                <a16:creationId xmlns:a16="http://schemas.microsoft.com/office/drawing/2014/main" id="{62733D14-F0D9-4C1A-8FD5-858C1A29EF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3657600"/>
            <a:ext cx="5334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9" name="Line 15">
            <a:extLst>
              <a:ext uri="{FF2B5EF4-FFF2-40B4-BE49-F238E27FC236}">
                <a16:creationId xmlns:a16="http://schemas.microsoft.com/office/drawing/2014/main" id="{81523357-BD1E-4CDC-B52E-1D2BD4D4F9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4876800"/>
            <a:ext cx="4572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93" name="Text Box 2">
            <a:extLst>
              <a:ext uri="{FF2B5EF4-FFF2-40B4-BE49-F238E27FC236}">
                <a16:creationId xmlns:a16="http://schemas.microsoft.com/office/drawing/2014/main" id="{75A3D59E-57DD-4AFD-B2AA-7E26D6C8D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75"/>
            <a:ext cx="9144000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Agregátní poptávka</a:t>
            </a:r>
          </a:p>
        </p:txBody>
      </p:sp>
      <p:sp>
        <p:nvSpPr>
          <p:cNvPr id="19" name="Google Shape;99;p14">
            <a:extLst>
              <a:ext uri="{FF2B5EF4-FFF2-40B4-BE49-F238E27FC236}">
                <a16:creationId xmlns:a16="http://schemas.microsoft.com/office/drawing/2014/main" id="{AAABF1E9-0AD9-4712-8E0C-29A69768A92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15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15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15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E77E2EC9-A079-4F38-B874-54041349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8" y="595994"/>
            <a:ext cx="7968343" cy="79715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cs-CZ" altLang="cs-CZ" b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Agregátní nabídka (AS)</a:t>
            </a: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AFCC1335-0DEA-45A6-B0DE-0675EBEFA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435975" cy="4525963"/>
          </a:xfrm>
        </p:spPr>
        <p:txBody>
          <a:bodyPr>
            <a:normAutofit fontScale="85000" lnSpcReduction="10000"/>
          </a:bodyPr>
          <a:lstStyle/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Vyjadřuje závislost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nabízeného reálného produktu (GDP)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cenové hladině (P): </a:t>
            </a:r>
          </a:p>
          <a:p>
            <a:pPr marL="533400" indent="-261938" eaLnBrk="1" hangingPunct="1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 velký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produkt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budou chtít výrobci vyrábět při různých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úrovních cenové hladiny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tj. </a:t>
            </a:r>
          </a:p>
          <a:p>
            <a:pPr marL="533400" indent="-261938" algn="just" eaLnBrk="1" hangingPunct="1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vzájemný vztah mezi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celkovým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nabízeným množstvím produkce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úrovní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cenové hladiny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dané ekonomice. </a:t>
            </a:r>
          </a:p>
          <a:p>
            <a:pPr marL="614362" eaLnBrk="1" hangingPunct="1">
              <a:buClrTx/>
              <a:buSzPct val="80000"/>
              <a:buFont typeface="Wingdings" panose="05000000000000000000" pitchFamily="2" charset="2"/>
              <a:buChar char="ü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446088" indent="-358775">
              <a:buClrTx/>
              <a:buSzPct val="80000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Křivka AS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výsledek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agregace jednotlivých tržních nabídek. </a:t>
            </a:r>
          </a:p>
          <a:p>
            <a:pPr marL="446088" indent="-358775">
              <a:buClrTx/>
              <a:buSzPct val="80000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446088" indent="-358775">
              <a:buClrTx/>
              <a:buSzPct val="80000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Tvar křivky AS: vysvětlují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jednotlivé ekonomické školy různým způsobem:</a:t>
            </a:r>
          </a:p>
          <a:p>
            <a:pPr marL="446088" indent="-358775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KRÁTKODOBÁ AS </a:t>
            </a: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(SRAS,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nemění se ceny VF) vs.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DLOUHODOBÁ AS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LRAS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pPr marL="446088" indent="-358775">
              <a:buClrTx/>
              <a:buSzPct val="80000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Většina ekonomů:</a:t>
            </a:r>
          </a:p>
          <a:p>
            <a:pPr marL="544513" indent="-457200">
              <a:buClrTx/>
              <a:buSzPct val="80000"/>
              <a:buFont typeface="+mj-lt"/>
              <a:buAutoNum type="arabicPeriod"/>
            </a:pP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KRÁTKODOBÉ HLEDISKO: AS ROSTOUCÍ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zleva doprava </a:t>
            </a:r>
          </a:p>
          <a:p>
            <a:pPr marL="544513" indent="-457200">
              <a:buClrTx/>
              <a:buSzPct val="80000"/>
              <a:buFont typeface="+mj-lt"/>
              <a:buAutoNum type="arabicPeriod"/>
            </a:pP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DLOUHODOBÉ HLEDISKO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VERTIKÁLNÍ.</a:t>
            </a:r>
          </a:p>
          <a:p>
            <a:pPr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1B1CFC56-0828-4A9F-8DE7-A45AA377AFD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E77E2EC9-A079-4F38-B874-54041349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8" y="595994"/>
            <a:ext cx="7968343" cy="623206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cs-CZ" altLang="cs-CZ" sz="3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Tvar křivky AS – několik pojetí: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1B1CFC56-0828-4A9F-8DE7-A45AA377AFD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297096-8D2B-4DB9-96FC-F7D46D239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14" y="1328057"/>
            <a:ext cx="8479971" cy="493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9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C64176F2-F306-4BCB-9162-C202CD838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79" y="661306"/>
            <a:ext cx="8229600" cy="821645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NEO/KLASICKÁ AS - shrnutí</a:t>
            </a: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79328F0E-E37B-47C1-9BB2-43347B0D85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Nabízený reálný produkt není ovlivněn změnami cenové hladiny</a:t>
            </a:r>
          </a:p>
          <a:p>
            <a:pPr algn="just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Podmínka: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ceny a mzdy jsou dokonale pružné a domácnosti mají úplné informace o cenách a mzdách</a:t>
            </a: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Ekonomika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tak trvale operuje na úrovni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potenciálního produktu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Y*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přirozené míře nezaměstnanosti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u*</a:t>
            </a: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Tvar: vertikála na úrovni Y*</a:t>
            </a: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Existuje pouze v dlouhém období</a:t>
            </a: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DBC1DF9-AD41-45DF-AE42-96126960E8E7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520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933724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Agregátní poptávka (AD)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277062"/>
            <a:ext cx="8644269" cy="5210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zachycuje vzájemný vztah mezi celkovým poptávaným množstvím produkce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Q</a:t>
            </a:r>
            <a:r>
              <a:rPr kumimoji="0" lang="cs-CZ" altLang="cs-CZ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úrovní celkové cenové hladiny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(P);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 rostoucí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celkové poptávané množství produkce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Q</a:t>
            </a:r>
            <a:r>
              <a:rPr kumimoji="0" lang="cs-CZ" altLang="cs-CZ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klesá. </a:t>
            </a: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Funkční vztah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Q</a:t>
            </a:r>
            <a:r>
              <a:rPr kumimoji="0" lang="cs-CZ" altLang="cs-CZ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f(P)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</a:t>
            </a:r>
            <a:r>
              <a:rPr lang="cs-CZ" altLang="cs-CZ" sz="2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případě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 negativní. </a:t>
            </a: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 =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SUMA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všech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TRŽNÍCH POPTÁVEK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má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TYPICKÝ KLESAJÍCÍ TVAR FUNKCE.</a:t>
            </a: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Vyjadřuje, co by všechno jednotlivé subjekty ekonomiky nakupovaly při různých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cenových hladinách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na co také mají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finanční prostředky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jedná se o tzv.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koupěschopné poptávky. </a:t>
            </a: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 = tvoří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plánované výdaje všech ekonomických subjektů. </a:t>
            </a: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Struktura AD: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skládá se z PLÁNOVANÝCH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spotřebních výdajů domácností (C), plánovaných investičních výdajů firem (I), z vládních výdajů na nákup statků a služeb (G) a z čistého exportu (NX). </a:t>
            </a: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Jednotlivé tržní subjekty = DOMÁCNOSTI, FIRMY, VLÁDA a ZAHRANIČNÍ SUBJEKTY.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None/>
              <a:tabLst/>
              <a:defRPr/>
            </a:pPr>
            <a:r>
              <a:rPr lang="en-GB" sz="2000" b="1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AD = C + I + G + NX</a:t>
            </a:r>
            <a:endParaRPr lang="cs-CZ" sz="2000" b="1" i="1" u="none" strike="noStrike" baseline="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468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E77E2EC9-A079-4F38-B874-54041349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8" y="595994"/>
            <a:ext cx="7968343" cy="797152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Tvar křivky AS – několik pojetí: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1B1CFC56-0828-4A9F-8DE7-A45AA377AFD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EE05EC-E722-4158-B715-5917871E8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29" y="1393146"/>
            <a:ext cx="8675914" cy="494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0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E77E2EC9-A079-4F38-B874-54041349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8" y="595994"/>
            <a:ext cx="7968343" cy="54700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Tvar křivky AS – několik pojetí: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1B1CFC56-0828-4A9F-8DE7-A45AA377AFD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82047F-C417-4710-B25B-259E13A6B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33" y="1324016"/>
            <a:ext cx="8634910" cy="493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6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E77E2EC9-A079-4F38-B874-54041349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8" y="595994"/>
            <a:ext cx="7968343" cy="54700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Tvar křivky AS – několik pojetí: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1B1CFC56-0828-4A9F-8DE7-A45AA377AFD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AAE917-F4C0-4F51-ABCC-80A318A29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337703"/>
            <a:ext cx="8229599" cy="500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9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>
            <a:extLst>
              <a:ext uri="{FF2B5EF4-FFF2-40B4-BE49-F238E27FC236}">
                <a16:creationId xmlns:a16="http://schemas.microsoft.com/office/drawing/2014/main" id="{EFCBDFF5-B45C-4AB4-9862-BF33A5F55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2BF4C7FF-746A-4326-9FA0-C0800DFB2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08050"/>
            <a:ext cx="79851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Křivka dlouhodobé AS=LRAS</a:t>
            </a:r>
          </a:p>
        </p:txBody>
      </p:sp>
      <p:grpSp>
        <p:nvGrpSpPr>
          <p:cNvPr id="23568" name="Group 16">
            <a:extLst>
              <a:ext uri="{FF2B5EF4-FFF2-40B4-BE49-F238E27FC236}">
                <a16:creationId xmlns:a16="http://schemas.microsoft.com/office/drawing/2014/main" id="{DE301A25-DAB4-4B06-B7D2-3D304A7A6B10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362200"/>
            <a:ext cx="5791200" cy="3957638"/>
            <a:chOff x="432" y="1488"/>
            <a:chExt cx="3648" cy="2493"/>
          </a:xfrm>
        </p:grpSpPr>
        <p:sp>
          <p:nvSpPr>
            <p:cNvPr id="21516" name="Text Box 5">
              <a:extLst>
                <a:ext uri="{FF2B5EF4-FFF2-40B4-BE49-F238E27FC236}">
                  <a16:creationId xmlns:a16="http://schemas.microsoft.com/office/drawing/2014/main" id="{BCD1634B-310D-4014-BBA8-A48E70F80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21517" name="Text Box 6">
              <a:extLst>
                <a:ext uri="{FF2B5EF4-FFF2-40B4-BE49-F238E27FC236}">
                  <a16:creationId xmlns:a16="http://schemas.microsoft.com/office/drawing/2014/main" id="{74B27C9E-D6D4-4876-8633-5F5B009876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3654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21518" name="Group 8">
              <a:extLst>
                <a:ext uri="{FF2B5EF4-FFF2-40B4-BE49-F238E27FC236}">
                  <a16:creationId xmlns:a16="http://schemas.microsoft.com/office/drawing/2014/main" id="{4806B371-3B60-4B9C-92D1-832EF7670F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21519" name="Line 9">
                <a:extLst>
                  <a:ext uri="{FF2B5EF4-FFF2-40B4-BE49-F238E27FC236}">
                    <a16:creationId xmlns:a16="http://schemas.microsoft.com/office/drawing/2014/main" id="{56AF8023-9ACB-41DD-814F-C1E06E6DA9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1520" name="Freeform 10">
                <a:extLst>
                  <a:ext uri="{FF2B5EF4-FFF2-40B4-BE49-F238E27FC236}">
                    <a16:creationId xmlns:a16="http://schemas.microsoft.com/office/drawing/2014/main" id="{CE28A4B8-C010-48AD-97EA-999A2F95F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1509" name="Text Box 11">
            <a:extLst>
              <a:ext uri="{FF2B5EF4-FFF2-40B4-BE49-F238E27FC236}">
                <a16:creationId xmlns:a16="http://schemas.microsoft.com/office/drawing/2014/main" id="{15DAB975-CFAC-45D9-A7CB-E2133B64E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8768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1" i="0" u="none" strike="noStrike" kern="1200" cap="none" spc="0" normalizeH="0" baseline="0" noProof="0">
              <a:ln>
                <a:noFill/>
              </a:ln>
              <a:solidFill>
                <a:srgbClr val="33996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pSp>
        <p:nvGrpSpPr>
          <p:cNvPr id="23569" name="Group 17">
            <a:extLst>
              <a:ext uri="{FF2B5EF4-FFF2-40B4-BE49-F238E27FC236}">
                <a16:creationId xmlns:a16="http://schemas.microsoft.com/office/drawing/2014/main" id="{6C417109-B411-4CF2-9353-AF8A5517654D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2362200"/>
            <a:ext cx="1371600" cy="3810000"/>
            <a:chOff x="1920" y="1488"/>
            <a:chExt cx="864" cy="2400"/>
          </a:xfrm>
        </p:grpSpPr>
        <p:sp>
          <p:nvSpPr>
            <p:cNvPr id="21514" name="Text Box 7">
              <a:extLst>
                <a:ext uri="{FF2B5EF4-FFF2-40B4-BE49-F238E27FC236}">
                  <a16:creationId xmlns:a16="http://schemas.microsoft.com/office/drawing/2014/main" id="{DA347F33-0945-4A6D-AAC5-EEDB20C1A0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488"/>
              <a:ext cx="8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</a:p>
          </p:txBody>
        </p:sp>
        <p:sp>
          <p:nvSpPr>
            <p:cNvPr id="21515" name="Line 13">
              <a:extLst>
                <a:ext uri="{FF2B5EF4-FFF2-40B4-BE49-F238E27FC236}">
                  <a16:creationId xmlns:a16="http://schemas.microsoft.com/office/drawing/2014/main" id="{A7C189B2-CF48-4B9D-89E1-FBECE513DC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0" y="1632"/>
              <a:ext cx="0" cy="2256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3566" name="Text Box 14">
            <a:extLst>
              <a:ext uri="{FF2B5EF4-FFF2-40B4-BE49-F238E27FC236}">
                <a16:creationId xmlns:a16="http://schemas.microsoft.com/office/drawing/2014/main" id="{24113499-289B-4ABA-B800-DD33BE54D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1722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</a:p>
        </p:txBody>
      </p:sp>
      <p:sp>
        <p:nvSpPr>
          <p:cNvPr id="23567" name="Text Box 15">
            <a:extLst>
              <a:ext uri="{FF2B5EF4-FFF2-40B4-BE49-F238E27FC236}">
                <a16:creationId xmlns:a16="http://schemas.microsoft.com/office/drawing/2014/main" id="{E3AA2570-F897-4BEC-A5FF-16E9B89BC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838" y="1136650"/>
            <a:ext cx="354186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fontAlgn="base"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+mj-lt"/>
                <a:ea typeface="+mn-ea"/>
                <a:cs typeface="Tahoma" panose="020B0604030504040204" pitchFamily="34" charset="0"/>
              </a:rPr>
              <a:t>VERTIKÁLNÍ tvar: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ahoma" panose="020B0604030504040204" pitchFamily="34" charset="0"/>
              </a:rPr>
              <a:t>vztah mezi reálným produktem (Y, Q) a cenovou hladinou (P) při plné zaměstnanosti</a:t>
            </a:r>
            <a:r>
              <a:rPr lang="cs-CZ" altLang="cs-CZ" sz="2800" dirty="0">
                <a:latin typeface="+mj-lt"/>
                <a:ea typeface="Consolas" panose="020B0609020204030204" pitchFamily="49" charset="0"/>
                <a:cs typeface="Calibri" panose="020F0502020204030204" pitchFamily="34" charset="0"/>
              </a:rPr>
              <a:t> (</a:t>
            </a:r>
            <a:r>
              <a:rPr lang="cs-CZ" altLang="cs-CZ" sz="2800" b="1" dirty="0">
                <a:latin typeface="+mj-lt"/>
                <a:ea typeface="Consolas" panose="020B0609020204030204" pitchFamily="49" charset="0"/>
                <a:cs typeface="Calibri" panose="020F0502020204030204" pitchFamily="34" charset="0"/>
              </a:rPr>
              <a:t>u*)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ahoma" panose="020B0604030504040204" pitchFamily="34" charset="0"/>
              </a:rPr>
              <a:t>, je totožná s potencionálním produktem</a:t>
            </a:r>
            <a:r>
              <a:rPr lang="cs-CZ" altLang="cs-CZ" sz="2800" b="1" dirty="0">
                <a:latin typeface="+mj-lt"/>
                <a:ea typeface="Consolas" panose="020B0609020204030204" pitchFamily="49" charset="0"/>
                <a:cs typeface="Calibri" panose="020F0502020204030204" pitchFamily="34" charset="0"/>
              </a:rPr>
              <a:t> (Y*).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1513" name="Text Box 2">
            <a:extLst>
              <a:ext uri="{FF2B5EF4-FFF2-40B4-BE49-F238E27FC236}">
                <a16:creationId xmlns:a16="http://schemas.microsoft.com/office/drawing/2014/main" id="{1D5F1E82-0CB3-4BA6-B98B-20D2A71F4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3825"/>
            <a:ext cx="9144000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Agregátní nabídka</a:t>
            </a:r>
          </a:p>
        </p:txBody>
      </p:sp>
      <p:sp>
        <p:nvSpPr>
          <p:cNvPr id="17" name="Google Shape;99;p14">
            <a:extLst>
              <a:ext uri="{FF2B5EF4-FFF2-40B4-BE49-F238E27FC236}">
                <a16:creationId xmlns:a16="http://schemas.microsoft.com/office/drawing/2014/main" id="{7DA22112-2B60-465E-8807-0E779B095D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699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35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235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35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66" grpId="0"/>
      <p:bldP spid="23566" grpId="1"/>
      <p:bldP spid="2356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1B1CFC56-0828-4A9F-8DE7-A45AA377AFD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1AEA82-9AA5-47DE-AF74-8D071242E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4" y="703782"/>
            <a:ext cx="8469086" cy="555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7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FF9A5154-146F-4132-8984-D99CB0A38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25" y="544059"/>
            <a:ext cx="8229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marL="342900" algn="just" eaLnBrk="1" hangingPunct="1">
              <a:buClrTx/>
              <a:buSzPct val="80000"/>
            </a:pPr>
            <a:r>
              <a:rPr lang="cs-CZ" altLang="cs-CZ" sz="36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MODELY vysvětlujících rostoucí tvar SRAS:</a:t>
            </a:r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280E5A42-885B-491F-BA98-E028BCB94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885" y="1484313"/>
            <a:ext cx="8653340" cy="4633458"/>
          </a:xfrm>
        </p:spPr>
        <p:txBody>
          <a:bodyPr>
            <a:normAutofit fontScale="92500"/>
          </a:bodyPr>
          <a:lstStyle/>
          <a:p>
            <a:pPr marL="514350" indent="-514350" algn="just" eaLnBrk="1" hangingPunct="1">
              <a:buClrTx/>
              <a:buSzPct val="80000"/>
              <a:buFont typeface="+mj-lt"/>
              <a:buAutoNum type="romanUcPeriod"/>
            </a:pPr>
            <a:r>
              <a:rPr lang="cs-CZ" altLang="cs-CZ" sz="2800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Model založený na </a:t>
            </a:r>
            <a:r>
              <a:rPr lang="cs-CZ" altLang="cs-CZ" sz="28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mzdové strnulosti:</a:t>
            </a:r>
            <a:r>
              <a:rPr lang="cs-CZ" altLang="cs-CZ" sz="2800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nominální mzdy jsou krátkodobě nepružné 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vlivem např. kolektivních mzdových dohod a trhy se tak nevyčišťují, </a:t>
            </a:r>
            <a:r>
              <a:rPr lang="cs-CZ" altLang="cs-CZ" sz="2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 poklesem P = reálná mzda vyšší než kolik je firma ochotna platit 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 propouštění a snižování rozsahu produkce (Q)</a:t>
            </a:r>
          </a:p>
          <a:p>
            <a:pPr marL="514350" indent="-514350" algn="just" eaLnBrk="1" hangingPunct="1">
              <a:buClrTx/>
              <a:buSzPct val="80000"/>
              <a:buFont typeface="+mj-lt"/>
              <a:buAutoNum type="romanUcPeriod"/>
            </a:pPr>
            <a:r>
              <a:rPr lang="cs-CZ" altLang="cs-CZ" sz="2800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Model založený na </a:t>
            </a:r>
            <a:r>
              <a:rPr lang="cs-CZ" altLang="cs-CZ" sz="28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mylném vnímání cenové hladiny: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ceny i mzdy jsou sice pružné, ale ekonomické subjekty si mylně vykládají změnu cenové hladiny – např. mzdy;</a:t>
            </a:r>
          </a:p>
          <a:p>
            <a:pPr marL="514350" indent="-514350" algn="just" eaLnBrk="1" hangingPunct="1">
              <a:buClrTx/>
              <a:buSzPct val="80000"/>
              <a:buFont typeface="+mj-lt"/>
              <a:buAutoNum type="romanUcPeriod"/>
            </a:pPr>
            <a:r>
              <a:rPr lang="cs-CZ" altLang="cs-CZ" sz="2800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Model založený na </a:t>
            </a:r>
            <a:r>
              <a:rPr lang="cs-CZ" altLang="cs-CZ" sz="28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neúplných informacích o cenách: 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subjekty si uvědomí </a:t>
            </a:r>
            <a:r>
              <a:rPr lang="cs-CZ" altLang="cs-CZ" sz="2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změny cenové hladiny se zpožděním 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 důvodu postupného šíření informací.</a:t>
            </a:r>
          </a:p>
          <a:p>
            <a:pPr marL="342900"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8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71B0639D-18F4-4395-9AC3-1B0A5561BFF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FF9A5154-146F-4132-8984-D99CB0A38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847725"/>
            <a:ext cx="8426450" cy="49121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MODELY vysvětlujících rostoucí tvar SRAS:</a:t>
            </a:r>
            <a:b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</a:b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280E5A42-885B-491F-BA98-E028BCB94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885" y="1338943"/>
            <a:ext cx="8653340" cy="4811486"/>
          </a:xfrm>
        </p:spPr>
        <p:txBody>
          <a:bodyPr>
            <a:normAutofit/>
          </a:bodyPr>
          <a:lstStyle/>
          <a:p>
            <a:pPr marL="342900"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Přístupy ekonomických směrů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hlásící se k myšlenkám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KONZERVATIVNÍ EKONOMIE: </a:t>
            </a:r>
          </a:p>
          <a:p>
            <a:pPr marL="342900" algn="just" eaLnBrk="1" hangingPunct="1">
              <a:buClrTx/>
              <a:buSzPct val="80000"/>
              <a:buFont typeface="Wingdings" panose="05000000000000000000" pitchFamily="2" charset="2"/>
              <a:buChar char="ü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1) MONETARISMUS </a:t>
            </a:r>
            <a:r>
              <a:rPr lang="cs-CZ" altLang="cs-CZ" sz="2400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</a:t>
            </a: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2) ŠKOLA RACIONÁLNÍCH OČEKÁVÁNÍ</a:t>
            </a:r>
            <a:r>
              <a:rPr lang="cs-CZ" altLang="cs-CZ" sz="2400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</a:p>
          <a:p>
            <a:pPr marL="342900"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eaLnBrk="1" hangingPunct="1">
              <a:buClrTx/>
              <a:buSzPct val="80000"/>
              <a:buFont typeface="Wingdings" panose="05000000000000000000" pitchFamily="2" charset="2"/>
              <a:buChar char="v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 1) Křivka SRAS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rostoucí proto, že v krátkém období domácnosti, popř. i firmy,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nesprávně vnímají cenovou hladinu. </a:t>
            </a:r>
          </a:p>
          <a:p>
            <a:pPr marL="342900" algn="just" eaLnBrk="1" hangingPunct="1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Podléhají tzv. </a:t>
            </a: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 ILUZI: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 svém rozhodování reagují na </a:t>
            </a: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ZMĚNY NOMINÁLNÍCH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nikoliv </a:t>
            </a: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REÁLNÝCH VELIČIN. </a:t>
            </a:r>
          </a:p>
          <a:p>
            <a:pPr marL="533400" indent="-358775" algn="just" eaLnBrk="1" hangingPunct="1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základě </a:t>
            </a: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 iluze: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ekonomické subjekty mylně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interpretují změny nominálních veličin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jako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změny veličin reálných –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následně se projeví ve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změně jejich ekonomické výkonnosti.</a:t>
            </a:r>
          </a:p>
          <a:p>
            <a:pPr marL="342900"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71B0639D-18F4-4395-9AC3-1B0A5561BFF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720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FF9A5154-146F-4132-8984-D99CB0A38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847725"/>
            <a:ext cx="8426450" cy="49121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MODELY vysvětlujících rostoucí tvar SRAS:</a:t>
            </a:r>
            <a:b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</a:b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280E5A42-885B-491F-BA98-E028BCB94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885" y="1338942"/>
            <a:ext cx="8837944" cy="5001473"/>
          </a:xfrm>
        </p:spPr>
        <p:txBody>
          <a:bodyPr>
            <a:normAutofit fontScale="92500" lnSpcReduction="10000"/>
          </a:bodyPr>
          <a:lstStyle/>
          <a:p>
            <a:pPr marL="342900" algn="just" eaLnBrk="1" hangingPunct="1">
              <a:buClrTx/>
              <a:buSzPct val="80000"/>
              <a:buFont typeface="Wingdings" panose="05000000000000000000" pitchFamily="2" charset="2"/>
              <a:buChar char="ü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POJETÍ KEYNESIÁNSKÉ: </a:t>
            </a:r>
          </a:p>
          <a:p>
            <a:pPr marL="342900" algn="just" eaLnBrk="1" hangingPunct="1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Předpoklad: v rámci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krátkého období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nejsou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mzdy a ceny dokonale pružné,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vyznačují se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určitou strnulostí (rigiditou),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která jim brání v tom, aby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rychle přizpůsobily změnám,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 nimž na příslušném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trhu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dochází. </a:t>
            </a:r>
          </a:p>
          <a:p>
            <a:pPr marL="342900" algn="just" eaLnBrk="1" hangingPunct="1">
              <a:buClrTx/>
              <a:buSzPct val="80000"/>
              <a:buFont typeface="Wingdings" panose="05000000000000000000" pitchFamily="2" charset="2"/>
              <a:buChar char="Ø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Cenová i mzdová strnulost: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krátkém období – poměrně významný vliv na ziskovost jednotlivých firem, a tím také na jejich ekonomickou výkonnost. </a:t>
            </a:r>
          </a:p>
          <a:p>
            <a:pPr marL="342900" algn="just" eaLnBrk="1" hangingPunct="1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 příčiny strnulosti mezd a cen: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dlouhodobé smlouvy mezi zaměstnanci a zaměstnavateli o výši nominální mzdy;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menu </a:t>
            </a:r>
            <a:r>
              <a:rPr lang="cs-CZ" altLang="cs-CZ" sz="2400" b="1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costs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…</a:t>
            </a:r>
          </a:p>
          <a:p>
            <a:pPr marL="0" indent="0" algn="just" eaLnBrk="1" hangingPunct="1">
              <a:buClrTx/>
              <a:buSzPct val="80000"/>
              <a:buNone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---------</a:t>
            </a:r>
          </a:p>
          <a:p>
            <a:pPr marL="342900" algn="just">
              <a:buClrTx/>
              <a:buSzPct val="80000"/>
              <a:buFont typeface="Wingdings" panose="05000000000000000000" pitchFamily="2" charset="2"/>
              <a:buChar char="q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POZITIVNĚ SKLONĚNÁ KŘIVKA SRAS</a:t>
            </a:r>
            <a:r>
              <a:rPr lang="cs-CZ" altLang="cs-CZ" sz="2400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akceptujeme teorii, že v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krátkém období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jsou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některé náklady firem konstantní: pro firmy – výhodné v případě růstu poptávky prodávat dodatečný výstup za vyšší ceny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</a:p>
          <a:p>
            <a:pPr marL="342900"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71B0639D-18F4-4395-9AC3-1B0A5561BFF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198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FF9A5154-146F-4132-8984-D99CB0A38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25" y="544059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Agregátní nabídka  krátkodobá (SRAS)</a:t>
            </a:r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280E5A42-885B-491F-BA98-E028BCB94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884" y="1484313"/>
            <a:ext cx="8760325" cy="4525962"/>
          </a:xfrm>
        </p:spPr>
        <p:txBody>
          <a:bodyPr>
            <a:normAutofit/>
          </a:bodyPr>
          <a:lstStyle/>
          <a:p>
            <a:pPr marL="342900"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POZITIVNÍ FUNKČNÍ VZTAH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mezi nabízeným množstvím produkce a cenovou hladinou.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Funkční vztah: Q</a:t>
            </a:r>
            <a:r>
              <a:rPr lang="cs-CZ" altLang="cs-CZ" sz="2400" b="1" baseline="-250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f(P). </a:t>
            </a:r>
          </a:p>
          <a:p>
            <a:pPr marL="342900"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Křivka SRAS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rostoucí zleva doprava.</a:t>
            </a:r>
          </a:p>
          <a:p>
            <a:pPr marL="3852863" lvl="8" indent="-85725" algn="just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17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KRÁTKODOBÉ HLEDISKO: </a:t>
            </a:r>
            <a:r>
              <a:rPr lang="cs-CZ" altLang="cs-CZ" sz="17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situace, kdy má </a:t>
            </a:r>
            <a:r>
              <a:rPr lang="cs-CZ" altLang="cs-CZ" sz="17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celkový produkt ekonomiky nízkou úroveň: SRAS – velmi cenově pružná, blíží se horizontále. </a:t>
            </a:r>
          </a:p>
          <a:p>
            <a:pPr marL="3852863" lvl="8" indent="-85725" algn="just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17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852863" lvl="8" indent="-85725" algn="just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17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AD: z </a:t>
            </a:r>
            <a:r>
              <a:rPr lang="cs-CZ" altLang="cs-CZ" sz="17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 na AD´ </a:t>
            </a:r>
            <a:r>
              <a:rPr lang="cs-CZ" altLang="cs-CZ" sz="17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 firmy jsou ochotny zvyšovat svůj výstup z </a:t>
            </a:r>
            <a:r>
              <a:rPr lang="cs-CZ" altLang="cs-CZ" sz="17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Q1 na Q2</a:t>
            </a:r>
            <a:r>
              <a:rPr lang="cs-CZ" altLang="cs-CZ" sz="17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pokud mohou současně zvyšovat ceny své produkce z </a:t>
            </a:r>
            <a:r>
              <a:rPr lang="cs-CZ" altLang="cs-CZ" sz="17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P1 na P2. </a:t>
            </a:r>
          </a:p>
          <a:p>
            <a:pPr marL="4052888" lvl="8" indent="-285750" algn="just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17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velmi pružná SRAS </a:t>
            </a:r>
            <a:r>
              <a:rPr lang="cs-CZ" altLang="cs-CZ" sz="17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ekonomika nevyužívá veškeré své disponibilní zdroje: v případě růstu AD </a:t>
            </a:r>
            <a:r>
              <a:rPr lang="cs-CZ" altLang="cs-CZ" sz="17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roste více výkon ekonomiky (Q) než cenová hladina (P). 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71B0639D-18F4-4395-9AC3-1B0A5561BFF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06EA2E-135E-4284-9DD0-9FF315D56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84" y="2721429"/>
            <a:ext cx="3645459" cy="337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6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>
            <a:extLst>
              <a:ext uri="{FF2B5EF4-FFF2-40B4-BE49-F238E27FC236}">
                <a16:creationId xmlns:a16="http://schemas.microsoft.com/office/drawing/2014/main" id="{A2ADF1DA-FAC2-4131-ADD8-78E9E3007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8DAAEE4C-4E2E-4C6A-8F93-CF119F14C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836613"/>
            <a:ext cx="866457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fontAlgn="base"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lang="cs-CZ" altLang="cs-CZ" sz="2000" b="1" kern="1200" dirty="0">
                <a:ea typeface="Consolas" panose="020B0609020204030204" pitchFamily="49" charset="0"/>
                <a:cs typeface="Calibri" panose="020F0502020204030204" pitchFamily="34" charset="0"/>
              </a:rPr>
              <a:t>V krátkém období mohou </a:t>
            </a:r>
            <a:r>
              <a:rPr lang="cs-CZ" altLang="cs-CZ" sz="2000" b="1" kern="1200" dirty="0">
                <a:solidFill>
                  <a:srgbClr val="FF0000"/>
                </a:solidFill>
                <a:ea typeface="Consolas" panose="020B0609020204030204" pitchFamily="49" charset="0"/>
                <a:cs typeface="Calibri" panose="020F0502020204030204" pitchFamily="34" charset="0"/>
              </a:rPr>
              <a:t>firmy</a:t>
            </a:r>
            <a:r>
              <a:rPr lang="cs-CZ" altLang="cs-CZ" sz="2000" b="1" kern="1200" dirty="0">
                <a:ea typeface="Consolas" panose="020B0609020204030204" pitchFamily="49" charset="0"/>
                <a:cs typeface="Calibri" panose="020F0502020204030204" pitchFamily="34" charset="0"/>
              </a:rPr>
              <a:t> zvýšit </a:t>
            </a:r>
            <a:r>
              <a:rPr lang="cs-CZ" altLang="cs-CZ" sz="2000" b="1" kern="1200" dirty="0">
                <a:solidFill>
                  <a:srgbClr val="FF0000"/>
                </a:solidFill>
                <a:ea typeface="Consolas" panose="020B0609020204030204" pitchFamily="49" charset="0"/>
                <a:cs typeface="Calibri" panose="020F0502020204030204" pitchFamily="34" charset="0"/>
              </a:rPr>
              <a:t>objem vyráběné produkce</a:t>
            </a:r>
            <a:r>
              <a:rPr lang="cs-CZ" altLang="cs-CZ" sz="2000" b="1" kern="1200" dirty="0">
                <a:ea typeface="Consolas" panose="020B0609020204030204" pitchFamily="49" charset="0"/>
                <a:cs typeface="Calibri" panose="020F0502020204030204" pitchFamily="34" charset="0"/>
              </a:rPr>
              <a:t> pouze zapojením </a:t>
            </a:r>
            <a:r>
              <a:rPr lang="cs-CZ" altLang="cs-CZ" sz="2000" b="1" kern="1200" dirty="0">
                <a:solidFill>
                  <a:srgbClr val="FF0000"/>
                </a:solidFill>
                <a:ea typeface="Consolas" panose="020B0609020204030204" pitchFamily="49" charset="0"/>
                <a:cs typeface="Calibri" panose="020F0502020204030204" pitchFamily="34" charset="0"/>
              </a:rPr>
              <a:t>VĚTŠÍHO MNOŽSTVÍ PRÁCE</a:t>
            </a:r>
            <a:r>
              <a:rPr lang="cs-CZ" altLang="cs-CZ" sz="2000" b="1" kern="1200" dirty="0">
                <a:ea typeface="Consolas" panose="020B0609020204030204" pitchFamily="49" charset="0"/>
                <a:cs typeface="Calibri" panose="020F0502020204030204" pitchFamily="34" charset="0"/>
              </a:rPr>
              <a:t>:</a:t>
            </a:r>
          </a:p>
          <a:p>
            <a:pPr marL="342900" lvl="0" indent="-342900" fontAlgn="base">
              <a:spcBef>
                <a:spcPct val="5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cs-CZ" altLang="cs-CZ" sz="2000" b="1" kern="1200" dirty="0">
                <a:ea typeface="Consolas" panose="020B0609020204030204" pitchFamily="49" charset="0"/>
                <a:cs typeface="Calibri" panose="020F0502020204030204" pitchFamily="34" charset="0"/>
              </a:rPr>
              <a:t>výše </a:t>
            </a:r>
            <a:r>
              <a:rPr lang="cs-CZ" altLang="cs-CZ" sz="2000" b="1" kern="1200" dirty="0">
                <a:solidFill>
                  <a:srgbClr val="FF0000"/>
                </a:solidFill>
                <a:ea typeface="Consolas" panose="020B0609020204030204" pitchFamily="49" charset="0"/>
                <a:cs typeface="Calibri" panose="020F0502020204030204" pitchFamily="34" charset="0"/>
              </a:rPr>
              <a:t>této dodatečné produkce </a:t>
            </a:r>
            <a:r>
              <a:rPr lang="cs-CZ" altLang="cs-CZ" sz="2000" b="1" kern="1200" dirty="0">
                <a:ea typeface="Consolas" panose="020B0609020204030204" pitchFamily="49" charset="0"/>
                <a:cs typeface="Calibri" panose="020F0502020204030204" pitchFamily="34" charset="0"/>
              </a:rPr>
              <a:t>– závislá na </a:t>
            </a:r>
            <a:r>
              <a:rPr lang="cs-CZ" altLang="cs-CZ" sz="2000" b="1" kern="1200" dirty="0">
                <a:solidFill>
                  <a:srgbClr val="FF0000"/>
                </a:solidFill>
                <a:ea typeface="Consolas" panose="020B0609020204030204" pitchFamily="49" charset="0"/>
                <a:cs typeface="Calibri" panose="020F0502020204030204" pitchFamily="34" charset="0"/>
              </a:rPr>
              <a:t>množství nově pronajaté práce</a:t>
            </a:r>
            <a:r>
              <a:rPr lang="cs-CZ" altLang="cs-CZ" sz="2000" b="1" kern="1200" dirty="0">
                <a:ea typeface="Consolas" panose="020B0609020204030204" pitchFamily="49" charset="0"/>
                <a:cs typeface="Calibri" panose="020F0502020204030204" pitchFamily="34" charset="0"/>
              </a:rPr>
              <a:t>, na její </a:t>
            </a:r>
            <a:r>
              <a:rPr lang="cs-CZ" altLang="cs-CZ" sz="2000" b="1" kern="1200" dirty="0">
                <a:solidFill>
                  <a:srgbClr val="FF0000"/>
                </a:solidFill>
                <a:ea typeface="Consolas" panose="020B0609020204030204" pitchFamily="49" charset="0"/>
                <a:cs typeface="Calibri" panose="020F0502020204030204" pitchFamily="34" charset="0"/>
              </a:rPr>
              <a:t>mezní produktivitě </a:t>
            </a:r>
            <a:r>
              <a:rPr lang="cs-CZ" altLang="cs-CZ" sz="2000" b="1" kern="1200" dirty="0">
                <a:ea typeface="Consolas" panose="020B0609020204030204" pitchFamily="49" charset="0"/>
                <a:cs typeface="Calibri" panose="020F0502020204030204" pitchFamily="34" charset="0"/>
              </a:rPr>
              <a:t>(účinnosti vynakládané práce). 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BF223A11-6393-4679-BBDE-6606E5041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362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0B5E0DD4-8844-4375-8D1A-1EE614399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5565" y="58293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</a:p>
        </p:txBody>
      </p:sp>
      <p:grpSp>
        <p:nvGrpSpPr>
          <p:cNvPr id="22538" name="Group 10">
            <a:extLst>
              <a:ext uri="{FF2B5EF4-FFF2-40B4-BE49-F238E27FC236}">
                <a16:creationId xmlns:a16="http://schemas.microsoft.com/office/drawing/2014/main" id="{1286D485-BB4A-4992-A8E0-7EA5F89C3D9B}"/>
              </a:ext>
            </a:extLst>
          </p:cNvPr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9468" name="Line 11">
              <a:extLst>
                <a:ext uri="{FF2B5EF4-FFF2-40B4-BE49-F238E27FC236}">
                  <a16:creationId xmlns:a16="http://schemas.microsoft.com/office/drawing/2014/main" id="{083212B4-8CD8-42FE-9140-9DBCD838DD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9469" name="Freeform 12">
              <a:extLst>
                <a:ext uri="{FF2B5EF4-FFF2-40B4-BE49-F238E27FC236}">
                  <a16:creationId xmlns:a16="http://schemas.microsoft.com/office/drawing/2014/main" id="{D2457ED3-BE05-4BD7-B619-EA6195F2B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2541" name="Text Box 13">
            <a:extLst>
              <a:ext uri="{FF2B5EF4-FFF2-40B4-BE49-F238E27FC236}">
                <a16:creationId xmlns:a16="http://schemas.microsoft.com/office/drawing/2014/main" id="{23D2C9C1-CB48-4534-BEBB-986F11CC2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4814" y="3168759"/>
            <a:ext cx="266836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fontAlgn="base"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lang="cs-CZ" altLang="cs-CZ" sz="2800" b="1" kern="1200" dirty="0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Sklon křivky </a:t>
            </a:r>
            <a:r>
              <a:rPr lang="cs-CZ" altLang="cs-CZ" sz="2800" b="1" kern="1200" dirty="0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  <a:cs typeface="Tahoma" panose="020B0604030504040204" pitchFamily="34" charset="0"/>
              </a:rPr>
              <a:t>MPPL</a:t>
            </a:r>
            <a:r>
              <a:rPr lang="cs-CZ" altLang="cs-CZ" sz="2800" b="1" kern="1200" dirty="0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lang="cs-CZ" altLang="cs-CZ" sz="2800" b="1" kern="1200" dirty="0">
                <a:highlight>
                  <a:srgbClr val="FFFF00"/>
                </a:highligh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ovlivňuje </a:t>
            </a:r>
            <a:r>
              <a:rPr lang="cs-CZ" altLang="cs-CZ" sz="2800" b="1" kern="1200" dirty="0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sklon SRAS.</a:t>
            </a:r>
          </a:p>
        </p:txBody>
      </p:sp>
      <p:grpSp>
        <p:nvGrpSpPr>
          <p:cNvPr id="22547" name="Group 19">
            <a:extLst>
              <a:ext uri="{FF2B5EF4-FFF2-40B4-BE49-F238E27FC236}">
                <a16:creationId xmlns:a16="http://schemas.microsoft.com/office/drawing/2014/main" id="{90577141-7678-48D0-AC96-E1629295A87B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514600"/>
            <a:ext cx="3810000" cy="3048000"/>
            <a:chOff x="1152" y="1584"/>
            <a:chExt cx="2400" cy="1920"/>
          </a:xfrm>
        </p:grpSpPr>
        <p:sp>
          <p:nvSpPr>
            <p:cNvPr id="19466" name="Text Box 8">
              <a:extLst>
                <a:ext uri="{FF2B5EF4-FFF2-40B4-BE49-F238E27FC236}">
                  <a16:creationId xmlns:a16="http://schemas.microsoft.com/office/drawing/2014/main" id="{59C487C9-2EBF-443A-B90A-815DEAF7B8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1584"/>
              <a:ext cx="8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</a:p>
          </p:txBody>
        </p:sp>
        <p:sp>
          <p:nvSpPr>
            <p:cNvPr id="19467" name="Freeform 18">
              <a:extLst>
                <a:ext uri="{FF2B5EF4-FFF2-40B4-BE49-F238E27FC236}">
                  <a16:creationId xmlns:a16="http://schemas.microsoft.com/office/drawing/2014/main" id="{2F0927F8-A671-4348-8838-4C2DA98FE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1632"/>
              <a:ext cx="1536" cy="1872"/>
            </a:xfrm>
            <a:custGeom>
              <a:avLst/>
              <a:gdLst>
                <a:gd name="T0" fmla="*/ 0 w 1680"/>
                <a:gd name="T1" fmla="*/ 2366 h 1824"/>
                <a:gd name="T2" fmla="*/ 489 w 1680"/>
                <a:gd name="T3" fmla="*/ 1740 h 1824"/>
                <a:gd name="T4" fmla="*/ 686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9465" name="Text Box 2">
            <a:extLst>
              <a:ext uri="{FF2B5EF4-FFF2-40B4-BE49-F238E27FC236}">
                <a16:creationId xmlns:a16="http://schemas.microsoft.com/office/drawing/2014/main" id="{47CAFC98-E9AD-4756-A624-57E7A0CA5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9063"/>
            <a:ext cx="9144000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SKLON KŘIVKY SRAS</a:t>
            </a:r>
          </a:p>
        </p:txBody>
      </p:sp>
      <p:sp>
        <p:nvSpPr>
          <p:cNvPr id="14" name="Google Shape;99;p14">
            <a:extLst>
              <a:ext uri="{FF2B5EF4-FFF2-40B4-BE49-F238E27FC236}">
                <a16:creationId xmlns:a16="http://schemas.microsoft.com/office/drawing/2014/main" id="{C579E6D6-5DB6-4221-9DCD-2CEEEE01F0A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5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225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225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  <p:bldP spid="22534" grpId="0"/>
      <p:bldP spid="225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Agregátní poptávka (AD) – shrnutí definic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406769"/>
            <a:ext cx="8644269" cy="473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Celkové / agregátní množství produktu, </a:t>
            </a:r>
            <a:r>
              <a:rPr kumimoji="0" lang="cs-CZ" altLang="cs-CZ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které bude při dané </a:t>
            </a: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úrovni cen </a:t>
            </a:r>
            <a:r>
              <a:rPr kumimoji="0" lang="cs-CZ" altLang="cs-CZ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dobrovolně nakoupeno. </a:t>
            </a: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Celkové zamýšlené výdaje všech subjektů </a:t>
            </a:r>
            <a:r>
              <a:rPr kumimoji="0" lang="cs-CZ" altLang="cs-CZ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ekonomice při </a:t>
            </a: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určité cenové hladině 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Různá </a:t>
            </a: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množství reálného produktu, </a:t>
            </a:r>
            <a:r>
              <a:rPr kumimoji="0" lang="cs-CZ" altLang="cs-CZ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která chtějí ekonomické subjekty – </a:t>
            </a: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DOMÁCNOSTI, FIRMY, STÁT </a:t>
            </a:r>
            <a:r>
              <a:rPr kumimoji="0" lang="cs-CZ" altLang="cs-CZ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</a:t>
            </a: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ZAHRANIČÍ</a:t>
            </a:r>
            <a:r>
              <a:rPr kumimoji="0" lang="cs-CZ" altLang="cs-CZ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koupit při různých </a:t>
            </a: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úrovních cenové hladiny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Souhrn celkových výdajů </a:t>
            </a:r>
            <a:r>
              <a:rPr kumimoji="0" lang="cs-CZ" altLang="cs-CZ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 všech </a:t>
            </a: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výrobních sektorech </a:t>
            </a:r>
            <a:r>
              <a:rPr kumimoji="0" lang="cs-CZ" altLang="cs-CZ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</a:t>
            </a: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SPOTŘEBU,</a:t>
            </a: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</a:t>
            </a: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SOUKROMÉ INVESTICE</a:t>
            </a:r>
            <a:r>
              <a:rPr kumimoji="0" lang="cs-CZ" altLang="cs-CZ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na </a:t>
            </a: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VLÁDNÍ NÁKUPY STATKŮ </a:t>
            </a:r>
            <a:r>
              <a:rPr kumimoji="0" lang="cs-CZ" altLang="cs-CZ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na </a:t>
            </a: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ČISTÉ VÝVOZY.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3/47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11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C64176F2-F306-4BCB-9162-C202CD838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79" y="661306"/>
            <a:ext cx="8229600" cy="82164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3600" b="1" dirty="0"/>
              <a:t>Faktory ovlivňující </a:t>
            </a:r>
            <a:r>
              <a:rPr lang="cs-CZ" sz="3600" b="1" dirty="0">
                <a:highlight>
                  <a:srgbClr val="FFFF00"/>
                </a:highlight>
              </a:rPr>
              <a:t>SRAS</a:t>
            </a: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79328F0E-E37B-47C1-9BB2-43347B0D8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721" y="1482951"/>
            <a:ext cx="8376558" cy="531112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cs-CZ" sz="2400" b="1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b="1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b="1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b="1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b="1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b="1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b="1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b="1" dirty="0">
              <a:highlight>
                <a:srgbClr val="FFFF00"/>
              </a:highlight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highlight>
                  <a:srgbClr val="FFFF00"/>
                </a:highlight>
              </a:rPr>
              <a:t>Ceny výrobních faktorů:</a:t>
            </a:r>
            <a:r>
              <a:rPr lang="cs-CZ" sz="2400" dirty="0">
                <a:highlight>
                  <a:srgbClr val="FFFF00"/>
                </a:highlight>
              </a:rPr>
              <a:t> </a:t>
            </a:r>
            <a:r>
              <a:rPr lang="cs-CZ" sz="2400" b="1" dirty="0"/>
              <a:t>↑ ceny VF, např. mzdy → ↓ SRAS; ↓ ceny VF, např. mzdy → ↑ SRAS.</a:t>
            </a:r>
          </a:p>
          <a:p>
            <a:pPr marL="0" indent="0">
              <a:buNone/>
            </a:pPr>
            <a:endParaRPr lang="cs-CZ" sz="2400" b="1" dirty="0"/>
          </a:p>
          <a:p>
            <a:pPr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9AD84BE9-7AE2-42EC-8F9C-207A851CCA6E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D75F0D-80BD-4EBC-8585-0B959F341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65" y="1573134"/>
            <a:ext cx="7504418" cy="318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3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>
            <a:extLst>
              <a:ext uri="{FF2B5EF4-FFF2-40B4-BE49-F238E27FC236}">
                <a16:creationId xmlns:a16="http://schemas.microsoft.com/office/drawing/2014/main" id="{CD91A3B7-1BD9-4EF3-8B83-946942108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94708ADC-EF12-47C8-ABF1-19A7B5AF4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38200"/>
            <a:ext cx="864325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Calibri" panose="020F0502020204030204" pitchFamily="34" charset="0"/>
              </a:rPr>
              <a:t>Posuny křivky AS v SR =&gt; nabídkové šoky – pozitivní x negativní, zpravidla změny cen VF = pouze ale posun SRAS</a:t>
            </a:r>
          </a:p>
        </p:txBody>
      </p:sp>
      <p:sp>
        <p:nvSpPr>
          <p:cNvPr id="25607" name="Text Box 7">
            <a:extLst>
              <a:ext uri="{FF2B5EF4-FFF2-40B4-BE49-F238E27FC236}">
                <a16:creationId xmlns:a16="http://schemas.microsoft.com/office/drawing/2014/main" id="{0DA16AC9-91B2-4598-B5DB-A8EB0A564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514600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SRAS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25617" name="Group 17">
            <a:extLst>
              <a:ext uri="{FF2B5EF4-FFF2-40B4-BE49-F238E27FC236}">
                <a16:creationId xmlns:a16="http://schemas.microsoft.com/office/drawing/2014/main" id="{6813341E-DA29-4113-BD39-D5BB929DBEBC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362200"/>
            <a:ext cx="5829300" cy="3916363"/>
            <a:chOff x="432" y="1488"/>
            <a:chExt cx="3672" cy="2467"/>
          </a:xfrm>
        </p:grpSpPr>
        <p:sp>
          <p:nvSpPr>
            <p:cNvPr id="22542" name="Text Box 5">
              <a:extLst>
                <a:ext uri="{FF2B5EF4-FFF2-40B4-BE49-F238E27FC236}">
                  <a16:creationId xmlns:a16="http://schemas.microsoft.com/office/drawing/2014/main" id="{73A2A105-C2CB-4F47-93E9-8EF66DD071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22543" name="Text Box 6">
              <a:extLst>
                <a:ext uri="{FF2B5EF4-FFF2-40B4-BE49-F238E27FC236}">
                  <a16:creationId xmlns:a16="http://schemas.microsoft.com/office/drawing/2014/main" id="{08A3955E-20C1-42A7-AC02-2045EED6EC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0" y="362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22544" name="Group 8">
              <a:extLst>
                <a:ext uri="{FF2B5EF4-FFF2-40B4-BE49-F238E27FC236}">
                  <a16:creationId xmlns:a16="http://schemas.microsoft.com/office/drawing/2014/main" id="{3F6DD7D9-7C9E-4218-82A9-39C46BA556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22545" name="Line 9">
                <a:extLst>
                  <a:ext uri="{FF2B5EF4-FFF2-40B4-BE49-F238E27FC236}">
                    <a16:creationId xmlns:a16="http://schemas.microsoft.com/office/drawing/2014/main" id="{80256631-57CD-4D9E-A678-CB50CBB0A6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2546" name="Freeform 10">
                <a:extLst>
                  <a:ext uri="{FF2B5EF4-FFF2-40B4-BE49-F238E27FC236}">
                    <a16:creationId xmlns:a16="http://schemas.microsoft.com/office/drawing/2014/main" id="{4A12C8BC-B873-4DB6-98DD-1565CB04D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5611" name="Freeform 11">
            <a:extLst>
              <a:ext uri="{FF2B5EF4-FFF2-40B4-BE49-F238E27FC236}">
                <a16:creationId xmlns:a16="http://schemas.microsoft.com/office/drawing/2014/main" id="{C7E1CB6F-D063-48F7-8575-3D83F6C2EBF2}"/>
              </a:ext>
            </a:extLst>
          </p:cNvPr>
          <p:cNvSpPr>
            <a:spLocks/>
          </p:cNvSpPr>
          <p:nvPr/>
        </p:nvSpPr>
        <p:spPr bwMode="auto">
          <a:xfrm>
            <a:off x="1828800" y="2590800"/>
            <a:ext cx="2438400" cy="2971800"/>
          </a:xfrm>
          <a:custGeom>
            <a:avLst/>
            <a:gdLst>
              <a:gd name="T0" fmla="*/ 0 w 1680"/>
              <a:gd name="T1" fmla="*/ 2147483646 h 1824"/>
              <a:gd name="T2" fmla="*/ 2147483646 w 1680"/>
              <a:gd name="T3" fmla="*/ 2147483646 h 1824"/>
              <a:gd name="T4" fmla="*/ 2147483646 w 1680"/>
              <a:gd name="T5" fmla="*/ 0 h 18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0" h="1824">
                <a:moveTo>
                  <a:pt x="0" y="1824"/>
                </a:moveTo>
                <a:cubicBezTo>
                  <a:pt x="460" y="1736"/>
                  <a:pt x="920" y="1648"/>
                  <a:pt x="1200" y="1344"/>
                </a:cubicBezTo>
                <a:cubicBezTo>
                  <a:pt x="1480" y="1040"/>
                  <a:pt x="1600" y="224"/>
                  <a:pt x="1680" y="0"/>
                </a:cubicBezTo>
              </a:path>
            </a:pathLst>
          </a:custGeom>
          <a:noFill/>
          <a:ln w="635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612" name="Rectangle 12">
            <a:extLst>
              <a:ext uri="{FF2B5EF4-FFF2-40B4-BE49-F238E27FC236}">
                <a16:creationId xmlns:a16="http://schemas.microsoft.com/office/drawing/2014/main" id="{39D7E68E-5A8D-4913-8732-50F67A7C9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43" y="1524000"/>
            <a:ext cx="864325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Příklad 1: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POKLES CEN SUROVIN→ POKLES NÁKLADŮ FIREM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→ při dané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cenové hladině firmy vyrobí větší množství produktu </a:t>
            </a:r>
          </a:p>
        </p:txBody>
      </p:sp>
      <p:grpSp>
        <p:nvGrpSpPr>
          <p:cNvPr id="25618" name="Group 18">
            <a:extLst>
              <a:ext uri="{FF2B5EF4-FFF2-40B4-BE49-F238E27FC236}">
                <a16:creationId xmlns:a16="http://schemas.microsoft.com/office/drawing/2014/main" id="{A93E9AC1-2746-432D-B86C-B482A1E23012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2819400"/>
            <a:ext cx="3581400" cy="3048000"/>
            <a:chOff x="2064" y="1776"/>
            <a:chExt cx="2256" cy="1920"/>
          </a:xfrm>
        </p:grpSpPr>
        <p:sp>
          <p:nvSpPr>
            <p:cNvPr id="22540" name="Freeform 13">
              <a:extLst>
                <a:ext uri="{FF2B5EF4-FFF2-40B4-BE49-F238E27FC236}">
                  <a16:creationId xmlns:a16="http://schemas.microsoft.com/office/drawing/2014/main" id="{200C4E25-1551-4E03-9513-5D628D3F2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1776"/>
              <a:ext cx="1488" cy="1920"/>
            </a:xfrm>
            <a:custGeom>
              <a:avLst/>
              <a:gdLst>
                <a:gd name="T0" fmla="*/ 0 w 1680"/>
                <a:gd name="T1" fmla="*/ 3046 h 1824"/>
                <a:gd name="T2" fmla="*/ 357 w 1680"/>
                <a:gd name="T3" fmla="*/ 2243 h 1824"/>
                <a:gd name="T4" fmla="*/ 499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2541" name="Text Box 14">
              <a:extLst>
                <a:ext uri="{FF2B5EF4-FFF2-40B4-BE49-F238E27FC236}">
                  <a16:creationId xmlns:a16="http://schemas.microsoft.com/office/drawing/2014/main" id="{54C9F4FF-CFCB-4950-AF3A-07BDDF428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1824"/>
              <a:ext cx="8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25615" name="Line 15">
            <a:extLst>
              <a:ext uri="{FF2B5EF4-FFF2-40B4-BE49-F238E27FC236}">
                <a16:creationId xmlns:a16="http://schemas.microsoft.com/office/drawing/2014/main" id="{A707E8B8-9AF2-4C87-9DFE-0305A52C5D9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5181600"/>
            <a:ext cx="685800" cy="381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616" name="Line 16">
            <a:extLst>
              <a:ext uri="{FF2B5EF4-FFF2-40B4-BE49-F238E27FC236}">
                <a16:creationId xmlns:a16="http://schemas.microsoft.com/office/drawing/2014/main" id="{E2E0826E-180A-4B91-A8E3-7CA02B4CBD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505200"/>
            <a:ext cx="1066800" cy="381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9" name="Text Box 2">
            <a:extLst>
              <a:ext uri="{FF2B5EF4-FFF2-40B4-BE49-F238E27FC236}">
                <a16:creationId xmlns:a16="http://schemas.microsoft.com/office/drawing/2014/main" id="{BA3B2416-DCA2-4926-A8C1-4B66AED5E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3825"/>
            <a:ext cx="9144000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Agregátní nabídka</a:t>
            </a:r>
          </a:p>
        </p:txBody>
      </p:sp>
      <p:sp>
        <p:nvSpPr>
          <p:cNvPr id="19" name="Google Shape;99;p14">
            <a:extLst>
              <a:ext uri="{FF2B5EF4-FFF2-40B4-BE49-F238E27FC236}">
                <a16:creationId xmlns:a16="http://schemas.microsoft.com/office/drawing/2014/main" id="{8DAEEA29-E6ED-401D-B174-2B99B43D86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56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56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56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7" grpId="0"/>
      <p:bldP spid="256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>
            <a:extLst>
              <a:ext uri="{FF2B5EF4-FFF2-40B4-BE49-F238E27FC236}">
                <a16:creationId xmlns:a16="http://schemas.microsoft.com/office/drawing/2014/main" id="{FB64D067-A39E-45D5-9AEE-E68AAA530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555" name="Text Box 5">
            <a:extLst>
              <a:ext uri="{FF2B5EF4-FFF2-40B4-BE49-F238E27FC236}">
                <a16:creationId xmlns:a16="http://schemas.microsoft.com/office/drawing/2014/main" id="{ABC59B0B-7DAE-40E3-B769-6268BF7DB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362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</a:p>
        </p:txBody>
      </p:sp>
      <p:sp>
        <p:nvSpPr>
          <p:cNvPr id="23556" name="Text Box 6">
            <a:extLst>
              <a:ext uri="{FF2B5EF4-FFF2-40B4-BE49-F238E27FC236}">
                <a16:creationId xmlns:a16="http://schemas.microsoft.com/office/drawing/2014/main" id="{37720277-B418-4A35-8D4E-87788FC74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0" y="5804807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</a:p>
        </p:txBody>
      </p:sp>
      <p:grpSp>
        <p:nvGrpSpPr>
          <p:cNvPr id="23557" name="Group 8">
            <a:extLst>
              <a:ext uri="{FF2B5EF4-FFF2-40B4-BE49-F238E27FC236}">
                <a16:creationId xmlns:a16="http://schemas.microsoft.com/office/drawing/2014/main" id="{C258A7A3-E49C-4897-B5C5-800DAB071370}"/>
              </a:ext>
            </a:extLst>
          </p:cNvPr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23568" name="Line 9">
              <a:extLst>
                <a:ext uri="{FF2B5EF4-FFF2-40B4-BE49-F238E27FC236}">
                  <a16:creationId xmlns:a16="http://schemas.microsoft.com/office/drawing/2014/main" id="{4D74CD7A-9AC3-495C-9D84-76AF062659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69" name="Freeform 10">
              <a:extLst>
                <a:ext uri="{FF2B5EF4-FFF2-40B4-BE49-F238E27FC236}">
                  <a16:creationId xmlns:a16="http://schemas.microsoft.com/office/drawing/2014/main" id="{851D0947-CD1E-4519-9886-E03AF2070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4597" name="Group 21">
            <a:extLst>
              <a:ext uri="{FF2B5EF4-FFF2-40B4-BE49-F238E27FC236}">
                <a16:creationId xmlns:a16="http://schemas.microsoft.com/office/drawing/2014/main" id="{334BABF4-A5C4-4405-9B54-8545D51182CD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514600"/>
            <a:ext cx="3810000" cy="3048000"/>
            <a:chOff x="1152" y="1584"/>
            <a:chExt cx="2400" cy="1920"/>
          </a:xfrm>
        </p:grpSpPr>
        <p:sp>
          <p:nvSpPr>
            <p:cNvPr id="23566" name="Text Box 7">
              <a:extLst>
                <a:ext uri="{FF2B5EF4-FFF2-40B4-BE49-F238E27FC236}">
                  <a16:creationId xmlns:a16="http://schemas.microsoft.com/office/drawing/2014/main" id="{FED2306B-009E-4C6C-8E7B-F154FB763A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1584"/>
              <a:ext cx="8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3567" name="Freeform 12">
              <a:extLst>
                <a:ext uri="{FF2B5EF4-FFF2-40B4-BE49-F238E27FC236}">
                  <a16:creationId xmlns:a16="http://schemas.microsoft.com/office/drawing/2014/main" id="{FFDE52BC-9AFC-4A2A-AD1D-8B9B29375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1632"/>
              <a:ext cx="1536" cy="1872"/>
            </a:xfrm>
            <a:custGeom>
              <a:avLst/>
              <a:gdLst>
                <a:gd name="T0" fmla="*/ 0 w 1680"/>
                <a:gd name="T1" fmla="*/ 2366 h 1824"/>
                <a:gd name="T2" fmla="*/ 489 w 1680"/>
                <a:gd name="T3" fmla="*/ 1740 h 1824"/>
                <a:gd name="T4" fmla="*/ 686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4589" name="Rectangle 13">
            <a:extLst>
              <a:ext uri="{FF2B5EF4-FFF2-40B4-BE49-F238E27FC236}">
                <a16:creationId xmlns:a16="http://schemas.microsoft.com/office/drawing/2014/main" id="{63C9E3E3-482F-42D5-B501-3F6372CB9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971550"/>
            <a:ext cx="877388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Příklad 2</a:t>
            </a:r>
            <a:r>
              <a:rPr kumimoji="0" lang="cs-CZ" altLang="cs-CZ" sz="2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: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RŮST CEN ROPY → ZVÝŠENÍ NÁKLADŮ FIREM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→ při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dané cenové hladině firmy vyrobí menší množství produktu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grpSp>
        <p:nvGrpSpPr>
          <p:cNvPr id="24596" name="Group 20">
            <a:extLst>
              <a:ext uri="{FF2B5EF4-FFF2-40B4-BE49-F238E27FC236}">
                <a16:creationId xmlns:a16="http://schemas.microsoft.com/office/drawing/2014/main" id="{34814B11-9490-49F3-AC72-C06A14FABB0E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2819400"/>
            <a:ext cx="3581400" cy="3048000"/>
            <a:chOff x="2064" y="1776"/>
            <a:chExt cx="2256" cy="1920"/>
          </a:xfrm>
        </p:grpSpPr>
        <p:sp>
          <p:nvSpPr>
            <p:cNvPr id="23564" name="Freeform 14">
              <a:extLst>
                <a:ext uri="{FF2B5EF4-FFF2-40B4-BE49-F238E27FC236}">
                  <a16:creationId xmlns:a16="http://schemas.microsoft.com/office/drawing/2014/main" id="{31447FC9-62D5-4650-912F-0E21E6B1C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1776"/>
              <a:ext cx="1488" cy="1920"/>
            </a:xfrm>
            <a:custGeom>
              <a:avLst/>
              <a:gdLst>
                <a:gd name="T0" fmla="*/ 0 w 1680"/>
                <a:gd name="T1" fmla="*/ 3046 h 1824"/>
                <a:gd name="T2" fmla="*/ 357 w 1680"/>
                <a:gd name="T3" fmla="*/ 2243 h 1824"/>
                <a:gd name="T4" fmla="*/ 499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65" name="Text Box 15">
              <a:extLst>
                <a:ext uri="{FF2B5EF4-FFF2-40B4-BE49-F238E27FC236}">
                  <a16:creationId xmlns:a16="http://schemas.microsoft.com/office/drawing/2014/main" id="{237B5286-EE83-4DF6-84BF-19FCC4F348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1824"/>
              <a:ext cx="8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24594" name="Line 18">
            <a:extLst>
              <a:ext uri="{FF2B5EF4-FFF2-40B4-BE49-F238E27FC236}">
                <a16:creationId xmlns:a16="http://schemas.microsoft.com/office/drawing/2014/main" id="{61CDB4E4-3668-47D2-860A-3D5517DCFBE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57600" y="4876800"/>
            <a:ext cx="609600" cy="457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95" name="Line 19">
            <a:extLst>
              <a:ext uri="{FF2B5EF4-FFF2-40B4-BE49-F238E27FC236}">
                <a16:creationId xmlns:a16="http://schemas.microsoft.com/office/drawing/2014/main" id="{2E9FBA53-8CB6-4953-A408-83875ADB06A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67200" y="3429000"/>
            <a:ext cx="10668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563" name="Text Box 2">
            <a:extLst>
              <a:ext uri="{FF2B5EF4-FFF2-40B4-BE49-F238E27FC236}">
                <a16:creationId xmlns:a16="http://schemas.microsoft.com/office/drawing/2014/main" id="{498A366E-DE1A-49DB-9C49-F9B3FA803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3825"/>
            <a:ext cx="9144000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Tahoma" panose="020B0604030504040204" pitchFamily="34" charset="0"/>
                <a:cs typeface="Calibri" panose="020F0502020204030204" pitchFamily="34" charset="0"/>
              </a:rPr>
              <a:t>Agregátní nabídka</a:t>
            </a:r>
          </a:p>
        </p:txBody>
      </p:sp>
      <p:sp>
        <p:nvSpPr>
          <p:cNvPr id="18" name="Google Shape;99;p14">
            <a:extLst>
              <a:ext uri="{FF2B5EF4-FFF2-40B4-BE49-F238E27FC236}">
                <a16:creationId xmlns:a16="http://schemas.microsoft.com/office/drawing/2014/main" id="{3D2CC5EE-D24F-4337-AD5B-5A79BAC8D18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C64176F2-F306-4BCB-9162-C202CD838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683368"/>
            <a:ext cx="8229600" cy="58533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sv-SE" sz="3600" b="1" dirty="0">
                <a:solidFill>
                  <a:srgbClr val="FF0000"/>
                </a:solidFill>
              </a:rPr>
              <a:t>Faktory ovlivňující SRAS i LRAS</a:t>
            </a: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79328F0E-E37B-47C1-9BB2-43347B0D8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1" y="1268702"/>
            <a:ext cx="8553449" cy="4857462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sz="2800" b="1" dirty="0"/>
              <a:t>Množství výrobních faktorů;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b="1" dirty="0"/>
              <a:t>Produktivita výrobních faktorů, lidský kapitál a technologie výroby (nové technologie!),;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b="1" dirty="0"/>
              <a:t>Zdroje surovin a energií;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cs-CZ" sz="2800" b="1" dirty="0"/>
              <a:t>Klimatické, přírodní a politické vlivy / podmínky;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cs-CZ" sz="2800" b="1" dirty="0"/>
              <a:t>Podnikatelské prostředí, </a:t>
            </a:r>
            <a:r>
              <a:rPr lang="pl-PL" sz="2800" b="1" dirty="0"/>
              <a:t>podněty k práci a podnikání</a:t>
            </a:r>
            <a:r>
              <a:rPr lang="cs-CZ" sz="2800" b="1" dirty="0"/>
              <a:t>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cs-CZ" sz="2800" b="1" dirty="0"/>
              <a:t>Změna strukturální skladby HDP.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cs-CZ" sz="2800" b="1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cs-CZ" sz="2800" b="1" dirty="0">
                <a:solidFill>
                  <a:srgbClr val="FF0000"/>
                </a:solidFill>
              </a:rPr>
              <a:t>Co se stane když</a:t>
            </a: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roste pracovní síla v ekonomice,</a:t>
            </a: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zvyšuje lidský kapitál ekonomiky,</a:t>
            </a: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objeveny nové zdroje surovin,</a:t>
            </a: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zvyšuje kapitálová zásoba ekonomiky,</a:t>
            </a: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rozvíjí technika a technologie,</a:t>
            </a: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lepší klimatické podmínky,</a:t>
            </a: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posilovány podněty k práci a podnikání</a:t>
            </a: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?</a:t>
            </a: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8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9AD84BE9-7AE2-42EC-8F9C-207A851CCA6E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688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C64176F2-F306-4BCB-9162-C202CD838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683368"/>
            <a:ext cx="8229600" cy="58533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sv-SE" sz="3600" b="1" dirty="0"/>
              <a:t>Faktory ovlivňující SRAS i LRAS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9AD84BE9-7AE2-42EC-8F9C-207A851CCA6E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16E466-539A-44E7-A83F-E3047C98F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063" y="1439859"/>
            <a:ext cx="5998029" cy="456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8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C64176F2-F306-4BCB-9162-C202CD838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79" y="661306"/>
            <a:ext cx="8229600" cy="82164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cs-CZ" sz="3600" b="1" dirty="0"/>
              <a:t>Změny krátkodobé (SRAS) a dlouhodobé (LRAS) agregátní nabídky</a:t>
            </a: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79328F0E-E37B-47C1-9BB2-43347B0D8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40215"/>
          </a:xfrm>
        </p:spPr>
        <p:txBody>
          <a:bodyPr/>
          <a:lstStyle/>
          <a:p>
            <a:pPr algn="just"/>
            <a:r>
              <a:rPr lang="cs-CZ" sz="2400" b="1" dirty="0"/>
              <a:t>Změny na nabídkové straně ekonomiky </a:t>
            </a:r>
            <a:r>
              <a:rPr lang="cs-CZ" sz="2400" dirty="0"/>
              <a:t>– </a:t>
            </a:r>
            <a:r>
              <a:rPr lang="cs-CZ" sz="2400" b="1" dirty="0"/>
              <a:t>NABÍDKOVÉ ŠOKY</a:t>
            </a:r>
            <a:r>
              <a:rPr lang="cs-CZ" sz="2400" dirty="0"/>
              <a:t>, rozlišujeme </a:t>
            </a:r>
          </a:p>
          <a:p>
            <a:pPr marL="571500" indent="-457200">
              <a:buFont typeface="+mj-lt"/>
              <a:buAutoNum type="arabicPeriod"/>
            </a:pPr>
            <a:r>
              <a:rPr lang="cs-CZ" sz="2400" b="1" dirty="0">
                <a:highlight>
                  <a:srgbClr val="FFFF00"/>
                </a:highlight>
              </a:rPr>
              <a:t>NEGATIVNÍ</a:t>
            </a:r>
            <a:r>
              <a:rPr lang="cs-CZ" sz="2400" dirty="0"/>
              <a:t> = vedou k posunu křivky </a:t>
            </a:r>
            <a:r>
              <a:rPr lang="cs-CZ" sz="2400" b="1" dirty="0"/>
              <a:t>AS směrem doleva</a:t>
            </a:r>
            <a:r>
              <a:rPr lang="cs-CZ" sz="2400" dirty="0"/>
              <a:t>, tzn. z </a:t>
            </a:r>
            <a:r>
              <a:rPr lang="cs-CZ" sz="2400" b="1" dirty="0"/>
              <a:t>AS0 </a:t>
            </a:r>
            <a:r>
              <a:rPr lang="cs-CZ" sz="2400" dirty="0"/>
              <a:t>na </a:t>
            </a:r>
            <a:r>
              <a:rPr lang="cs-CZ" sz="2400" b="1" dirty="0"/>
              <a:t>AS2: ↑ P, ↓ Q; </a:t>
            </a:r>
          </a:p>
          <a:p>
            <a:pPr marL="571500" indent="-457200">
              <a:buFont typeface="+mj-lt"/>
              <a:buAutoNum type="arabicPeriod"/>
            </a:pPr>
            <a:r>
              <a:rPr lang="cs-CZ" sz="2400" b="1" dirty="0">
                <a:highlight>
                  <a:srgbClr val="FFFF00"/>
                </a:highlight>
              </a:rPr>
              <a:t>POZITIVNÍ</a:t>
            </a:r>
            <a:r>
              <a:rPr lang="cs-CZ" sz="2400" dirty="0">
                <a:highlight>
                  <a:srgbClr val="FFFF00"/>
                </a:highlight>
              </a:rPr>
              <a:t> </a:t>
            </a:r>
            <a:r>
              <a:rPr lang="cs-CZ" sz="2400" dirty="0"/>
              <a:t>= vedou k posunu křivky </a:t>
            </a:r>
            <a:r>
              <a:rPr lang="cs-CZ" sz="2400" b="1" dirty="0"/>
              <a:t>AS </a:t>
            </a:r>
            <a:r>
              <a:rPr lang="cs-CZ" sz="2400" dirty="0"/>
              <a:t>směrem doprava, tzn. z </a:t>
            </a:r>
            <a:r>
              <a:rPr lang="cs-CZ" sz="2400" b="1" dirty="0"/>
              <a:t>AS0</a:t>
            </a:r>
            <a:r>
              <a:rPr lang="cs-CZ" sz="2400" dirty="0"/>
              <a:t> na </a:t>
            </a:r>
            <a:r>
              <a:rPr lang="cs-CZ" sz="2400" b="1" dirty="0"/>
              <a:t>AS1</a:t>
            </a:r>
            <a:r>
              <a:rPr lang="cs-CZ" sz="2400" dirty="0"/>
              <a:t>:</a:t>
            </a:r>
            <a:r>
              <a:rPr lang="cs-CZ" sz="2400" b="1" dirty="0"/>
              <a:t>↑ Q, ↓ P; </a:t>
            </a:r>
          </a:p>
          <a:p>
            <a:pPr marL="571500" indent="-457200">
              <a:buFont typeface="+mj-lt"/>
              <a:buAutoNum type="arabicPeriod"/>
            </a:pPr>
            <a:r>
              <a:rPr lang="cs-CZ" sz="2400" dirty="0"/>
              <a:t> </a:t>
            </a:r>
          </a:p>
          <a:p>
            <a:pPr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grpSp>
        <p:nvGrpSpPr>
          <p:cNvPr id="4" name="Plátno 69">
            <a:extLst>
              <a:ext uri="{FF2B5EF4-FFF2-40B4-BE49-F238E27FC236}">
                <a16:creationId xmlns:a16="http://schemas.microsoft.com/office/drawing/2014/main" id="{FFB4842C-4D6C-48C9-9339-5F88AC87AF7C}"/>
              </a:ext>
            </a:extLst>
          </p:cNvPr>
          <p:cNvGrpSpPr>
            <a:grpSpLocks/>
          </p:cNvGrpSpPr>
          <p:nvPr/>
        </p:nvGrpSpPr>
        <p:grpSpPr bwMode="auto">
          <a:xfrm>
            <a:off x="944728" y="4008348"/>
            <a:ext cx="3419295" cy="2433577"/>
            <a:chOff x="0" y="0"/>
            <a:chExt cx="29718" cy="24003"/>
          </a:xfrm>
        </p:grpSpPr>
        <p:sp>
          <p:nvSpPr>
            <p:cNvPr id="5" name="AutoShape 14">
              <a:extLst>
                <a:ext uri="{FF2B5EF4-FFF2-40B4-BE49-F238E27FC236}">
                  <a16:creationId xmlns:a16="http://schemas.microsoft.com/office/drawing/2014/main" id="{63EC45C9-E886-4968-94F7-CB92611CEA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29718" cy="2400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800"/>
            </a:p>
          </p:txBody>
        </p:sp>
        <p:sp>
          <p:nvSpPr>
            <p:cNvPr id="6" name="Arc 64">
              <a:extLst>
                <a:ext uri="{FF2B5EF4-FFF2-40B4-BE49-F238E27FC236}">
                  <a16:creationId xmlns:a16="http://schemas.microsoft.com/office/drawing/2014/main" id="{8809A3F6-1430-448C-B482-1C977BEFA9C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001" y="4572"/>
              <a:ext cx="10287" cy="13454"/>
            </a:xfrm>
            <a:custGeom>
              <a:avLst/>
              <a:gdLst>
                <a:gd name="T0" fmla="*/ 200311 w 21600"/>
                <a:gd name="T1" fmla="*/ 0 h 21600"/>
                <a:gd name="T2" fmla="*/ 1028700 w 21600"/>
                <a:gd name="T3" fmla="*/ 1345406 h 21600"/>
                <a:gd name="T4" fmla="*/ 0 w 21600"/>
                <a:gd name="T5" fmla="*/ 134540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4206" y="-1"/>
                  </a:moveTo>
                  <a:cubicBezTo>
                    <a:pt x="14316" y="2006"/>
                    <a:pt x="21600" y="10878"/>
                    <a:pt x="21600" y="21186"/>
                  </a:cubicBezTo>
                </a:path>
                <a:path w="21600" h="21600" stroke="0" extrusionOk="0">
                  <a:moveTo>
                    <a:pt x="4206" y="-1"/>
                  </a:moveTo>
                  <a:cubicBezTo>
                    <a:pt x="14316" y="2006"/>
                    <a:pt x="21600" y="10878"/>
                    <a:pt x="21600" y="21186"/>
                  </a:cubicBezTo>
                  <a:lnTo>
                    <a:pt x="0" y="21186"/>
                  </a:lnTo>
                  <a:lnTo>
                    <a:pt x="4206" y="-1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800"/>
            </a:p>
          </p:txBody>
        </p:sp>
        <p:sp>
          <p:nvSpPr>
            <p:cNvPr id="7" name="Text Box 65">
              <a:extLst>
                <a:ext uri="{FF2B5EF4-FFF2-40B4-BE49-F238E27FC236}">
                  <a16:creationId xmlns:a16="http://schemas.microsoft.com/office/drawing/2014/main" id="{3551797F-BB18-412C-973C-5B3DDB9A08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286"/>
              <a:ext cx="3429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</a:t>
              </a:r>
              <a:endParaRPr kumimoji="0" lang="cs-CZ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Line 66">
              <a:extLst>
                <a:ext uri="{FF2B5EF4-FFF2-40B4-BE49-F238E27FC236}">
                  <a16:creationId xmlns:a16="http://schemas.microsoft.com/office/drawing/2014/main" id="{1364E880-323F-4D9B-8A8B-1C82341686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29" y="2286"/>
              <a:ext cx="7" cy="171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800"/>
            </a:p>
          </p:txBody>
        </p:sp>
        <p:sp>
          <p:nvSpPr>
            <p:cNvPr id="9" name="Text Box 67">
              <a:extLst>
                <a:ext uri="{FF2B5EF4-FFF2-40B4-BE49-F238E27FC236}">
                  <a16:creationId xmlns:a16="http://schemas.microsoft.com/office/drawing/2014/main" id="{2AC53E89-EA27-4CC5-92F0-C64FE2087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" y="19431"/>
              <a:ext cx="3429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Y</a:t>
              </a:r>
              <a:r>
                <a:rPr kumimoji="0" lang="cs-CZ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endParaRPr kumimoji="0" lang="cs-CZ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68">
              <a:extLst>
                <a:ext uri="{FF2B5EF4-FFF2-40B4-BE49-F238E27FC236}">
                  <a16:creationId xmlns:a16="http://schemas.microsoft.com/office/drawing/2014/main" id="{A6370B48-C52C-43C1-B44B-33428DFC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17" y="4572"/>
              <a:ext cx="8001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SRAS</a:t>
              </a:r>
              <a:r>
                <a:rPr kumimoji="0" lang="cs-CZ" sz="16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</a:t>
              </a:r>
              <a:endParaRPr kumimoji="0" lang="cs-CZ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Arc 69">
              <a:extLst>
                <a:ext uri="{FF2B5EF4-FFF2-40B4-BE49-F238E27FC236}">
                  <a16:creationId xmlns:a16="http://schemas.microsoft.com/office/drawing/2014/main" id="{99A925DF-1F79-4714-8B3A-BB2DB351D11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429" y="3429"/>
              <a:ext cx="10287" cy="13327"/>
            </a:xfrm>
            <a:custGeom>
              <a:avLst/>
              <a:gdLst>
                <a:gd name="T0" fmla="*/ 242364 w 21600"/>
                <a:gd name="T1" fmla="*/ 0 h 21600"/>
                <a:gd name="T2" fmla="*/ 1028700 w 21600"/>
                <a:gd name="T3" fmla="*/ 1332706 h 21600"/>
                <a:gd name="T4" fmla="*/ 0 w 21600"/>
                <a:gd name="T5" fmla="*/ 133270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5088" y="0"/>
                  </a:moveTo>
                  <a:cubicBezTo>
                    <a:pt x="14777" y="2348"/>
                    <a:pt x="21600" y="11022"/>
                    <a:pt x="21600" y="20992"/>
                  </a:cubicBezTo>
                </a:path>
                <a:path w="21600" h="21600" stroke="0" extrusionOk="0">
                  <a:moveTo>
                    <a:pt x="5088" y="0"/>
                  </a:moveTo>
                  <a:cubicBezTo>
                    <a:pt x="14777" y="2348"/>
                    <a:pt x="21600" y="11022"/>
                    <a:pt x="21600" y="20992"/>
                  </a:cubicBezTo>
                  <a:lnTo>
                    <a:pt x="0" y="20992"/>
                  </a:lnTo>
                  <a:lnTo>
                    <a:pt x="5088" y="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800"/>
            </a:p>
          </p:txBody>
        </p:sp>
        <p:sp>
          <p:nvSpPr>
            <p:cNvPr id="12" name="Arc 70">
              <a:extLst>
                <a:ext uri="{FF2B5EF4-FFF2-40B4-BE49-F238E27FC236}">
                  <a16:creationId xmlns:a16="http://schemas.microsoft.com/office/drawing/2014/main" id="{E8661F41-2041-4206-87DF-E596C8BD811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2573" y="5715"/>
              <a:ext cx="10287" cy="13255"/>
            </a:xfrm>
            <a:custGeom>
              <a:avLst/>
              <a:gdLst>
                <a:gd name="T0" fmla="*/ 266652 w 21600"/>
                <a:gd name="T1" fmla="*/ 0 h 21600"/>
                <a:gd name="T2" fmla="*/ 1028700 w 21600"/>
                <a:gd name="T3" fmla="*/ 1325563 h 21600"/>
                <a:gd name="T4" fmla="*/ 0 w 21600"/>
                <a:gd name="T5" fmla="*/ 1325563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5598" y="0"/>
                  </a:moveTo>
                  <a:cubicBezTo>
                    <a:pt x="15037" y="2533"/>
                    <a:pt x="21600" y="11088"/>
                    <a:pt x="21600" y="20862"/>
                  </a:cubicBezTo>
                </a:path>
                <a:path w="21600" h="21600" stroke="0" extrusionOk="0">
                  <a:moveTo>
                    <a:pt x="5598" y="0"/>
                  </a:moveTo>
                  <a:cubicBezTo>
                    <a:pt x="15037" y="2533"/>
                    <a:pt x="21600" y="11088"/>
                    <a:pt x="21600" y="20862"/>
                  </a:cubicBezTo>
                  <a:lnTo>
                    <a:pt x="0" y="20862"/>
                  </a:lnTo>
                  <a:lnTo>
                    <a:pt x="5598" y="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800"/>
            </a:p>
          </p:txBody>
        </p:sp>
        <p:sp>
          <p:nvSpPr>
            <p:cNvPr id="13" name="Line 71">
              <a:extLst>
                <a:ext uri="{FF2B5EF4-FFF2-40B4-BE49-F238E27FC236}">
                  <a16:creationId xmlns:a16="http://schemas.microsoft.com/office/drawing/2014/main" id="{915FF7AA-6293-4FFA-8D78-762E46230A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" y="19431"/>
              <a:ext cx="217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800"/>
            </a:p>
          </p:txBody>
        </p:sp>
        <p:sp>
          <p:nvSpPr>
            <p:cNvPr id="14" name="Line 72">
              <a:extLst>
                <a:ext uri="{FF2B5EF4-FFF2-40B4-BE49-F238E27FC236}">
                  <a16:creationId xmlns:a16="http://schemas.microsoft.com/office/drawing/2014/main" id="{244B47EA-6145-42E2-82DE-49BB308ED9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" y="9144"/>
              <a:ext cx="34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800"/>
            </a:p>
          </p:txBody>
        </p:sp>
        <p:sp>
          <p:nvSpPr>
            <p:cNvPr id="15" name="Line 73">
              <a:extLst>
                <a:ext uri="{FF2B5EF4-FFF2-40B4-BE49-F238E27FC236}">
                  <a16:creationId xmlns:a16="http://schemas.microsoft.com/office/drawing/2014/main" id="{EBF8980E-D95C-42D3-A18C-82652AFD50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573" y="11430"/>
              <a:ext cx="34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800"/>
            </a:p>
          </p:txBody>
        </p:sp>
        <p:sp>
          <p:nvSpPr>
            <p:cNvPr id="16" name="Text Box 74">
              <a:extLst>
                <a:ext uri="{FF2B5EF4-FFF2-40B4-BE49-F238E27FC236}">
                  <a16:creationId xmlns:a16="http://schemas.microsoft.com/office/drawing/2014/main" id="{0BF17E71-5E76-47E7-91B0-23014DEC5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" y="2286"/>
              <a:ext cx="6858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SRAS</a:t>
              </a:r>
              <a:r>
                <a:rPr kumimoji="0" lang="cs-CZ" sz="16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</a:t>
              </a:r>
              <a:endParaRPr kumimoji="0" lang="cs-CZ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75">
              <a:extLst>
                <a:ext uri="{FF2B5EF4-FFF2-40B4-BE49-F238E27FC236}">
                  <a16:creationId xmlns:a16="http://schemas.microsoft.com/office/drawing/2014/main" id="{84698BA2-66F5-4DB1-8888-AB702DB462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59" y="2286"/>
              <a:ext cx="6858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SRAS</a:t>
              </a:r>
              <a:r>
                <a:rPr kumimoji="0" lang="cs-CZ" sz="16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0</a:t>
              </a:r>
              <a:endParaRPr kumimoji="0" lang="cs-CZ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Plátno 56">
            <a:extLst>
              <a:ext uri="{FF2B5EF4-FFF2-40B4-BE49-F238E27FC236}">
                <a16:creationId xmlns:a16="http://schemas.microsoft.com/office/drawing/2014/main" id="{F1128A2B-1A40-444A-8800-4C1392B376E0}"/>
              </a:ext>
            </a:extLst>
          </p:cNvPr>
          <p:cNvGrpSpPr>
            <a:grpSpLocks/>
          </p:cNvGrpSpPr>
          <p:nvPr/>
        </p:nvGrpSpPr>
        <p:grpSpPr bwMode="auto">
          <a:xfrm>
            <a:off x="4856041" y="3962393"/>
            <a:ext cx="3627774" cy="2378023"/>
            <a:chOff x="0" y="-473"/>
            <a:chExt cx="27432" cy="24476"/>
          </a:xfrm>
          <a:solidFill>
            <a:schemeClr val="bg1"/>
          </a:solidFill>
        </p:grpSpPr>
        <p:sp>
          <p:nvSpPr>
            <p:cNvPr id="19" name="AutoShape 37">
              <a:extLst>
                <a:ext uri="{FF2B5EF4-FFF2-40B4-BE49-F238E27FC236}">
                  <a16:creationId xmlns:a16="http://schemas.microsoft.com/office/drawing/2014/main" id="{BB855049-0152-434B-989B-A7B513B7B63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27432" cy="2400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/>
            </a:p>
          </p:txBody>
        </p:sp>
        <p:sp>
          <p:nvSpPr>
            <p:cNvPr id="20" name="Text Box 47">
              <a:extLst>
                <a:ext uri="{FF2B5EF4-FFF2-40B4-BE49-F238E27FC236}">
                  <a16:creationId xmlns:a16="http://schemas.microsoft.com/office/drawing/2014/main" id="{69106A1D-56D1-4731-B5C9-E93A934B5F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286"/>
              <a:ext cx="3429" cy="34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</a:t>
              </a: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 Box 48">
              <a:extLst>
                <a:ext uri="{FF2B5EF4-FFF2-40B4-BE49-F238E27FC236}">
                  <a16:creationId xmlns:a16="http://schemas.microsoft.com/office/drawing/2014/main" id="{710826F4-DDB9-4A21-8AD1-44D869BC32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17" y="19431"/>
              <a:ext cx="3429" cy="34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Y</a:t>
              </a:r>
              <a:r>
                <a:rPr kumimoji="0" lang="cs-CZ" sz="1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49">
              <a:extLst>
                <a:ext uri="{FF2B5EF4-FFF2-40B4-BE49-F238E27FC236}">
                  <a16:creationId xmlns:a16="http://schemas.microsoft.com/office/drawing/2014/main" id="{F3447CBB-67F8-459C-954E-4C9AB667CF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83" y="0"/>
              <a:ext cx="6858" cy="34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LRAS</a:t>
              </a:r>
              <a:r>
                <a:rPr kumimoji="0" lang="cs-CZ" sz="14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</a:t>
              </a: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Line 50">
              <a:extLst>
                <a:ext uri="{FF2B5EF4-FFF2-40B4-BE49-F238E27FC236}">
                  <a16:creationId xmlns:a16="http://schemas.microsoft.com/office/drawing/2014/main" id="{A6F9B3D6-4CBF-4748-90D9-A0C8F21DBC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" y="19431"/>
              <a:ext cx="20574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/>
            </a:p>
          </p:txBody>
        </p:sp>
        <p:sp>
          <p:nvSpPr>
            <p:cNvPr id="24" name="Line 51">
              <a:extLst>
                <a:ext uri="{FF2B5EF4-FFF2-40B4-BE49-F238E27FC236}">
                  <a16:creationId xmlns:a16="http://schemas.microsoft.com/office/drawing/2014/main" id="{EC529C12-0F56-47CE-B538-E30FDD9446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29" y="2286"/>
              <a:ext cx="0" cy="17145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/>
            </a:p>
          </p:txBody>
        </p:sp>
        <p:sp>
          <p:nvSpPr>
            <p:cNvPr id="25" name="Line 52">
              <a:extLst>
                <a:ext uri="{FF2B5EF4-FFF2-40B4-BE49-F238E27FC236}">
                  <a16:creationId xmlns:a16="http://schemas.microsoft.com/office/drawing/2014/main" id="{F650421E-A7E5-4EB6-8326-EAAA8E3953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58" y="4572"/>
              <a:ext cx="0" cy="14859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/>
            </a:p>
          </p:txBody>
        </p:sp>
        <p:sp>
          <p:nvSpPr>
            <p:cNvPr id="26" name="Line 53">
              <a:extLst>
                <a:ext uri="{FF2B5EF4-FFF2-40B4-BE49-F238E27FC236}">
                  <a16:creationId xmlns:a16="http://schemas.microsoft.com/office/drawing/2014/main" id="{46B42113-0ED0-4A1A-8712-6D7F37C259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716" y="4572"/>
              <a:ext cx="0" cy="14859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/>
            </a:p>
          </p:txBody>
        </p:sp>
        <p:sp>
          <p:nvSpPr>
            <p:cNvPr id="27" name="Line 54">
              <a:extLst>
                <a:ext uri="{FF2B5EF4-FFF2-40B4-BE49-F238E27FC236}">
                  <a16:creationId xmlns:a16="http://schemas.microsoft.com/office/drawing/2014/main" id="{28096B7E-5464-422B-BD07-86ED2BB582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574" y="4572"/>
              <a:ext cx="0" cy="14859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/>
            </a:p>
          </p:txBody>
        </p:sp>
        <p:sp>
          <p:nvSpPr>
            <p:cNvPr id="28" name="Text Box 55">
              <a:extLst>
                <a:ext uri="{FF2B5EF4-FFF2-40B4-BE49-F238E27FC236}">
                  <a16:creationId xmlns:a16="http://schemas.microsoft.com/office/drawing/2014/main" id="{F36C3531-8A4A-46C3-A64F-F16CF5B635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74" y="-473"/>
              <a:ext cx="6858" cy="34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LRAS</a:t>
              </a:r>
              <a:r>
                <a:rPr kumimoji="0" lang="cs-CZ" sz="1400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0</a:t>
              </a:r>
              <a:endPara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 Box 56">
              <a:extLst>
                <a:ext uri="{FF2B5EF4-FFF2-40B4-BE49-F238E27FC236}">
                  <a16:creationId xmlns:a16="http://schemas.microsoft.com/office/drawing/2014/main" id="{C7C4895B-BD8C-4832-993C-496FF6EFD4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7" y="38"/>
              <a:ext cx="6858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LRAS</a:t>
              </a:r>
              <a:r>
                <a:rPr kumimoji="0" lang="cs-CZ" sz="1400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</a:t>
              </a:r>
              <a:endPara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Line 57">
              <a:extLst>
                <a:ext uri="{FF2B5EF4-FFF2-40B4-BE49-F238E27FC236}">
                  <a16:creationId xmlns:a16="http://schemas.microsoft.com/office/drawing/2014/main" id="{0C203035-30DB-4D16-A602-F725E8DCE4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59" y="9144"/>
              <a:ext cx="4572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/>
            </a:p>
          </p:txBody>
        </p:sp>
        <p:sp>
          <p:nvSpPr>
            <p:cNvPr id="31" name="Line 58">
              <a:extLst>
                <a:ext uri="{FF2B5EF4-FFF2-40B4-BE49-F238E27FC236}">
                  <a16:creationId xmlns:a16="http://schemas.microsoft.com/office/drawing/2014/main" id="{68D4528D-B965-496B-9543-FB4CCA0B80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01" y="11430"/>
              <a:ext cx="4572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/>
            </a:p>
          </p:txBody>
        </p:sp>
        <p:sp>
          <p:nvSpPr>
            <p:cNvPr id="32" name="Text Box 59">
              <a:extLst>
                <a:ext uri="{FF2B5EF4-FFF2-40B4-BE49-F238E27FC236}">
                  <a16:creationId xmlns:a16="http://schemas.microsoft.com/office/drawing/2014/main" id="{A0D121FA-E317-432A-B9B8-CD3ECF13AA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" y="19431"/>
              <a:ext cx="5715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Y</a:t>
              </a:r>
              <a:r>
                <a:rPr kumimoji="0" lang="cs-CZ" sz="1400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kumimoji="0" lang="cs-CZ" sz="1400" b="1" i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*</a:t>
              </a:r>
              <a:r>
                <a:rPr kumimoji="0" lang="cs-CZ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endPara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 Box 60">
              <a:extLst>
                <a:ext uri="{FF2B5EF4-FFF2-40B4-BE49-F238E27FC236}">
                  <a16:creationId xmlns:a16="http://schemas.microsoft.com/office/drawing/2014/main" id="{108F8ED8-C1EC-48E9-9D4B-BF30A3BFC1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" y="19431"/>
              <a:ext cx="5715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  Y</a:t>
              </a:r>
              <a:r>
                <a:rPr kumimoji="0" lang="cs-CZ" sz="14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kumimoji="0" lang="cs-CZ" sz="1400" b="1" i="0" u="none" strike="noStrike" cap="none" normalizeH="0" baseline="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*</a:t>
              </a:r>
              <a:r>
                <a:rPr kumimoji="0" lang="cs-CZ" sz="1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 Box 61">
              <a:extLst>
                <a:ext uri="{FF2B5EF4-FFF2-40B4-BE49-F238E27FC236}">
                  <a16:creationId xmlns:a16="http://schemas.microsoft.com/office/drawing/2014/main" id="{392B2B4F-9749-44DA-9A6D-4A21D01C10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" y="19431"/>
              <a:ext cx="5715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Y</a:t>
              </a:r>
              <a:r>
                <a:rPr kumimoji="0" lang="cs-CZ" sz="14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0</a:t>
              </a:r>
              <a:r>
                <a:rPr kumimoji="0" lang="cs-CZ" sz="1400" b="1" i="0" u="none" strike="noStrike" cap="none" normalizeH="0" baseline="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*</a:t>
              </a:r>
              <a:r>
                <a:rPr kumimoji="0" lang="cs-CZ" sz="1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Google Shape;99;p14">
            <a:extLst>
              <a:ext uri="{FF2B5EF4-FFF2-40B4-BE49-F238E27FC236}">
                <a16:creationId xmlns:a16="http://schemas.microsoft.com/office/drawing/2014/main" id="{0EB5C532-E36D-4D40-AD62-C9D6004B0D9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932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F9FB2BC2-82D4-44F2-8579-7EF7A49F4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653142"/>
            <a:ext cx="7976507" cy="511402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cs-CZ" altLang="cs-CZ" sz="3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Makroekonomická rovnováha</a:t>
            </a:r>
          </a:p>
        </p:txBody>
      </p:sp>
      <p:sp>
        <p:nvSpPr>
          <p:cNvPr id="26627" name="Zástupný symbol pro obsah 2">
            <a:extLst>
              <a:ext uri="{FF2B5EF4-FFF2-40B4-BE49-F238E27FC236}">
                <a16:creationId xmlns:a16="http://schemas.microsoft.com/office/drawing/2014/main" id="{862C4F12-49FD-4AFB-AF0B-4B4C6C692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349829"/>
            <a:ext cx="8414657" cy="4776334"/>
          </a:xfrm>
        </p:spPr>
        <p:txBody>
          <a:bodyPr>
            <a:normAutofit lnSpcReduction="10000"/>
          </a:bodyPr>
          <a:lstStyle/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Průsečík AD a AS =&gt; 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určuje rovnovážnou </a:t>
            </a: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úroveň cenové hladiny (P)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</a:t>
            </a: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rovnovážný produkt (Y)</a:t>
            </a:r>
          </a:p>
          <a:p>
            <a:pPr algn="just" eaLnBrk="1" hangingPunct="1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 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vyšší (nižší) než rovnovážná =&gt; nabízené množství produktu </a:t>
            </a: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(Q) 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vyšší (nižší) než poptávané =&gt; </a:t>
            </a: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přebytek (nedostatek) produktu </a:t>
            </a:r>
          </a:p>
          <a:p>
            <a:pPr algn="just" eaLnBrk="1" hangingPunct="1">
              <a:buClrTx/>
              <a:buSzPct val="80000"/>
              <a:buFont typeface="Wingdings" panose="05000000000000000000" pitchFamily="2" charset="2"/>
              <a:buChar char="v"/>
            </a:pPr>
            <a:endParaRPr lang="cs-CZ" altLang="cs-CZ" sz="24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ClrTx/>
              <a:buSzPct val="80000"/>
              <a:buFont typeface="Wingdings" panose="05000000000000000000" pitchFamily="2" charset="2"/>
              <a:buChar char="v"/>
            </a:pP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Makroekonomická rovnováha = takový stav, který nesignalizuje potřebu změny</a:t>
            </a:r>
          </a:p>
          <a:p>
            <a:pPr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Rovnováha v </a:t>
            </a: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SR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</a:t>
            </a: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LR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=&gt; krátkodobá rovnováha může –  </a:t>
            </a:r>
            <a:r>
              <a:rPr lang="cs-CZ" alt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(1) pod úrovní Y*, (2) na úrovní Y* nebo (3) za úrovní Y*</a:t>
            </a:r>
          </a:p>
          <a:p>
            <a:pPr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Rovnováha v </a:t>
            </a: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LR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změny mohou být dosaženy změnou AS, ne AD.</a:t>
            </a:r>
          </a:p>
          <a:p>
            <a:pPr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68A84C0A-95D8-4BBA-8828-F88EFEC2558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082485BF-5E1F-4E53-9B16-B6DA40E35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06" y="568552"/>
            <a:ext cx="8229600" cy="60710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600" b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Makroekonomická rovnováha</a:t>
            </a:r>
          </a:p>
        </p:txBody>
      </p:sp>
      <p:sp>
        <p:nvSpPr>
          <p:cNvPr id="27651" name="Zástupný symbol pro obsah 2">
            <a:extLst>
              <a:ext uri="{FF2B5EF4-FFF2-40B4-BE49-F238E27FC236}">
                <a16:creationId xmlns:a16="http://schemas.microsoft.com/office/drawing/2014/main" id="{B709BB8D-2A51-48F7-8DE9-C45EDF8D1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69521"/>
            <a:ext cx="8507413" cy="5528129"/>
          </a:xfrm>
        </p:spPr>
        <p:txBody>
          <a:bodyPr/>
          <a:lstStyle/>
          <a:p>
            <a:pPr marL="0" indent="0" eaLnBrk="1" hangingPunct="1">
              <a:buClr>
                <a:srgbClr val="FFC000"/>
              </a:buClr>
              <a:buSzPct val="80000"/>
              <a:buFont typeface="Arial" panose="020B0604020202020204" pitchFamily="34" charset="0"/>
              <a:buNone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Rovnováha v modelu AS-AD předpokládá rovnováhu na:</a:t>
            </a:r>
          </a:p>
          <a:p>
            <a:pPr indent="-457200" algn="just" eaLnBrk="1" hangingPunct="1">
              <a:buClrTx/>
              <a:buSzPct val="80000"/>
              <a:buFont typeface="+mj-lt"/>
              <a:buAutoNum type="arabicPeriod"/>
            </a:pP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Trhu statků a služeb</a:t>
            </a:r>
          </a:p>
          <a:p>
            <a:pPr indent="-457200" algn="just" eaLnBrk="1" hangingPunct="1">
              <a:buClrTx/>
              <a:buSzPct val="80000"/>
              <a:buFont typeface="+mj-lt"/>
              <a:buAutoNum type="arabicPeriod"/>
            </a:pP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Trhu práce a ostatních VF</a:t>
            </a:r>
          </a:p>
          <a:p>
            <a:pPr indent="-457200" algn="just" eaLnBrk="1" hangingPunct="1">
              <a:spcBef>
                <a:spcPts val="1200"/>
              </a:spcBef>
              <a:buClrTx/>
              <a:buSzPct val="80000"/>
              <a:buFont typeface="+mj-lt"/>
              <a:buAutoNum type="arabicPeriod"/>
            </a:pP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Finančním trhu: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střetává se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nabídka kapitálu – </a:t>
            </a:r>
            <a:r>
              <a:rPr lang="cs-CZ" altLang="cs-CZ" sz="2400" b="1" dirty="0">
                <a:solidFill>
                  <a:srgbClr val="7030A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úspory,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poptávkou po kapitálu – </a:t>
            </a:r>
            <a:r>
              <a:rPr lang="cs-CZ" altLang="cs-CZ" sz="2400" b="1" dirty="0">
                <a:solidFill>
                  <a:srgbClr val="7030A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investice.</a:t>
            </a:r>
          </a:p>
          <a:p>
            <a:pPr marL="0" indent="0" eaLnBrk="1" hangingPunct="1">
              <a:spcBef>
                <a:spcPts val="1200"/>
              </a:spcBef>
              <a:buClrTx/>
              <a:buSzPct val="80000"/>
              <a:buFont typeface="Calibri" panose="020F0502020204030204" pitchFamily="34" charset="0"/>
              <a:buAutoNum type="arabicPeriod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0" indent="0" eaLnBrk="1" hangingPunct="1">
              <a:buClr>
                <a:srgbClr val="FFC000"/>
              </a:buClr>
              <a:buSzPct val="80000"/>
              <a:buFont typeface="Arial" panose="020B0604020202020204" pitchFamily="34" charset="0"/>
              <a:buNone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Problémy spojené s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obnovováním rovnováhy:</a:t>
            </a:r>
          </a:p>
          <a:p>
            <a:pPr marL="342900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CENOVÁ PRUŽNOST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tj. zda-</a:t>
            </a:r>
            <a:r>
              <a:rPr lang="cs-CZ" altLang="cs-CZ" sz="22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jak rychle reagují ceny na změnu proporcí mezi S a D na dílčích trzích (např. VF);</a:t>
            </a:r>
          </a:p>
          <a:p>
            <a:pPr marL="342900"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MECHANISMUS UTVÁŘENÍ ROVNOVÁHY NA FINANČNÍCH </a:t>
            </a:r>
            <a:r>
              <a:rPr lang="cs-CZ" altLang="cs-CZ" sz="2200" b="1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TRZÍch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čili mechanismus 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přeměny úspor v investice;</a:t>
            </a:r>
          </a:p>
          <a:p>
            <a:pPr marL="342900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KLASICKÝ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vs. 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KEYNESIÁNSKÝ MODEL.</a:t>
            </a:r>
          </a:p>
          <a:p>
            <a:pPr marL="0" indent="0" eaLnBrk="1" hangingPunct="1"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E6C68856-11DB-4857-A419-5C1BC5E6CF4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7FEF95-BDD7-4CE0-8088-0F5C2E09A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978573"/>
            <a:ext cx="2272506" cy="12341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082485BF-5E1F-4E53-9B16-B6DA40E35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002" y="1207379"/>
            <a:ext cx="8229600" cy="60710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Makroekonomická rovnováha</a:t>
            </a:r>
            <a:br>
              <a:rPr lang="cs-CZ" altLang="cs-CZ" sz="36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</a:br>
            <a:r>
              <a:rPr lang="cs-CZ" altLang="cs-CZ" sz="36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</a:t>
            </a:r>
            <a:r>
              <a:rPr lang="cs-CZ" sz="3600" b="1" dirty="0"/>
              <a:t>rátkodobá a dlouhodobá makroekonomická rovnováha</a:t>
            </a:r>
            <a:br>
              <a:rPr lang="cs-CZ" sz="3600" b="1" dirty="0"/>
            </a:br>
            <a:endParaRPr lang="cs-CZ" altLang="cs-CZ" sz="36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grpSp>
        <p:nvGrpSpPr>
          <p:cNvPr id="6" name="Plátno 118">
            <a:extLst>
              <a:ext uri="{FF2B5EF4-FFF2-40B4-BE49-F238E27FC236}">
                <a16:creationId xmlns:a16="http://schemas.microsoft.com/office/drawing/2014/main" id="{EC94B5FE-9287-4F32-870D-3A0001C7E704}"/>
              </a:ext>
            </a:extLst>
          </p:cNvPr>
          <p:cNvGrpSpPr>
            <a:grpSpLocks/>
          </p:cNvGrpSpPr>
          <p:nvPr/>
        </p:nvGrpSpPr>
        <p:grpSpPr bwMode="auto">
          <a:xfrm>
            <a:off x="348580" y="2127154"/>
            <a:ext cx="3960440" cy="3384376"/>
            <a:chOff x="0" y="0"/>
            <a:chExt cx="27432" cy="24003"/>
          </a:xfrm>
        </p:grpSpPr>
        <p:sp>
          <p:nvSpPr>
            <p:cNvPr id="7" name="AutoShape 15">
              <a:extLst>
                <a:ext uri="{FF2B5EF4-FFF2-40B4-BE49-F238E27FC236}">
                  <a16:creationId xmlns:a16="http://schemas.microsoft.com/office/drawing/2014/main" id="{10553A41-30A8-4309-9D0B-8CB118D3A6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27432" cy="2400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3600"/>
            </a:p>
          </p:txBody>
        </p:sp>
        <p:sp>
          <p:nvSpPr>
            <p:cNvPr id="8" name="Arc 116">
              <a:extLst>
                <a:ext uri="{FF2B5EF4-FFF2-40B4-BE49-F238E27FC236}">
                  <a16:creationId xmlns:a16="http://schemas.microsoft.com/office/drawing/2014/main" id="{3941B442-29CF-48DC-85E8-D151E60BAC4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453" y="3429"/>
              <a:ext cx="10842" cy="13716"/>
            </a:xfrm>
            <a:custGeom>
              <a:avLst/>
              <a:gdLst>
                <a:gd name="T0" fmla="*/ 0 w 21600"/>
                <a:gd name="T1" fmla="*/ 1969 h 21600"/>
                <a:gd name="T2" fmla="*/ 1084263 w 21600"/>
                <a:gd name="T3" fmla="*/ 1371600 h 21600"/>
                <a:gd name="T4" fmla="*/ 55216 w 21600"/>
                <a:gd name="T5" fmla="*/ 137160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31"/>
                  </a:moveTo>
                  <a:cubicBezTo>
                    <a:pt x="385" y="10"/>
                    <a:pt x="772" y="0"/>
                    <a:pt x="1159" y="0"/>
                  </a:cubicBezTo>
                  <a:cubicBezTo>
                    <a:pt x="13088" y="0"/>
                    <a:pt x="22759" y="9670"/>
                    <a:pt x="22759" y="21600"/>
                  </a:cubicBezTo>
                </a:path>
                <a:path w="21600" h="21600" stroke="0" extrusionOk="0">
                  <a:moveTo>
                    <a:pt x="0" y="31"/>
                  </a:moveTo>
                  <a:cubicBezTo>
                    <a:pt x="385" y="10"/>
                    <a:pt x="772" y="0"/>
                    <a:pt x="1159" y="0"/>
                  </a:cubicBezTo>
                  <a:cubicBezTo>
                    <a:pt x="13088" y="0"/>
                    <a:pt x="22759" y="9670"/>
                    <a:pt x="22759" y="21600"/>
                  </a:cubicBezTo>
                  <a:lnTo>
                    <a:pt x="1159" y="21600"/>
                  </a:lnTo>
                  <a:lnTo>
                    <a:pt x="0" y="31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3600"/>
            </a:p>
          </p:txBody>
        </p:sp>
        <p:sp>
          <p:nvSpPr>
            <p:cNvPr id="9" name="Text Box 117">
              <a:extLst>
                <a:ext uri="{FF2B5EF4-FFF2-40B4-BE49-F238E27FC236}">
                  <a16:creationId xmlns:a16="http://schemas.microsoft.com/office/drawing/2014/main" id="{BEDCE902-D605-4161-AE94-D461DBF9F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286"/>
              <a:ext cx="4572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P</a:t>
              </a:r>
              <a:endParaRPr kumimoji="0" 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Line 118">
              <a:extLst>
                <a:ext uri="{FF2B5EF4-FFF2-40B4-BE49-F238E27FC236}">
                  <a16:creationId xmlns:a16="http://schemas.microsoft.com/office/drawing/2014/main" id="{A89BFE3E-96B7-4B64-B999-AFBAA31799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" y="20574"/>
              <a:ext cx="205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3600"/>
            </a:p>
          </p:txBody>
        </p:sp>
        <p:sp>
          <p:nvSpPr>
            <p:cNvPr id="11" name="Text Box 119">
              <a:extLst>
                <a:ext uri="{FF2B5EF4-FFF2-40B4-BE49-F238E27FC236}">
                  <a16:creationId xmlns:a16="http://schemas.microsoft.com/office/drawing/2014/main" id="{65CD0897-5526-4E32-BE27-C0ACC6568E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74" y="20574"/>
              <a:ext cx="4572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Y </a:t>
              </a:r>
              <a:endParaRPr kumimoji="0" lang="cs-CZ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120">
              <a:extLst>
                <a:ext uri="{FF2B5EF4-FFF2-40B4-BE49-F238E27FC236}">
                  <a16:creationId xmlns:a16="http://schemas.microsoft.com/office/drawing/2014/main" id="{C5A9693C-2046-42D7-B89B-82BCC1771D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19" y="2857"/>
              <a:ext cx="6858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SRAS</a:t>
              </a:r>
              <a:endParaRPr kumimoji="0" lang="cs-CZ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121">
              <a:extLst>
                <a:ext uri="{FF2B5EF4-FFF2-40B4-BE49-F238E27FC236}">
                  <a16:creationId xmlns:a16="http://schemas.microsoft.com/office/drawing/2014/main" id="{3B2F6C28-CA2A-4607-A936-8127064BD9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87" y="20574"/>
              <a:ext cx="5715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Y</a:t>
              </a:r>
              <a:r>
                <a:rPr kumimoji="0" lang="cs-CZ" sz="16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E</a:t>
              </a:r>
              <a:endParaRPr kumimoji="0" lang="cs-CZ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Arc 122">
              <a:extLst>
                <a:ext uri="{FF2B5EF4-FFF2-40B4-BE49-F238E27FC236}">
                  <a16:creationId xmlns:a16="http://schemas.microsoft.com/office/drawing/2014/main" id="{68D8412F-E2D7-4F5E-AD13-271F8B9D9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" y="4572"/>
              <a:ext cx="14859" cy="13049"/>
            </a:xfrm>
            <a:custGeom>
              <a:avLst/>
              <a:gdLst>
                <a:gd name="T0" fmla="*/ 1403694 w 21600"/>
                <a:gd name="T1" fmla="*/ 1304925 h 21600"/>
                <a:gd name="T2" fmla="*/ 1169 w 21600"/>
                <a:gd name="T3" fmla="*/ 0 h 21600"/>
                <a:gd name="T4" fmla="*/ 1485900 w 21600"/>
                <a:gd name="T5" fmla="*/ 4970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0405" y="22420"/>
                  </a:moveTo>
                  <a:cubicBezTo>
                    <a:pt x="8957" y="21786"/>
                    <a:pt x="0" y="12319"/>
                    <a:pt x="0" y="854"/>
                  </a:cubicBezTo>
                  <a:cubicBezTo>
                    <a:pt x="0" y="569"/>
                    <a:pt x="5" y="284"/>
                    <a:pt x="16" y="-1"/>
                  </a:cubicBezTo>
                </a:path>
                <a:path w="21600" h="21600" stroke="0" extrusionOk="0">
                  <a:moveTo>
                    <a:pt x="20405" y="22420"/>
                  </a:moveTo>
                  <a:cubicBezTo>
                    <a:pt x="8957" y="21786"/>
                    <a:pt x="0" y="12319"/>
                    <a:pt x="0" y="854"/>
                  </a:cubicBezTo>
                  <a:cubicBezTo>
                    <a:pt x="0" y="569"/>
                    <a:pt x="5" y="284"/>
                    <a:pt x="16" y="-1"/>
                  </a:cubicBezTo>
                  <a:lnTo>
                    <a:pt x="21600" y="854"/>
                  </a:lnTo>
                  <a:lnTo>
                    <a:pt x="20405" y="2242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3600"/>
            </a:p>
          </p:txBody>
        </p:sp>
        <p:sp>
          <p:nvSpPr>
            <p:cNvPr id="15" name="Line 123">
              <a:extLst>
                <a:ext uri="{FF2B5EF4-FFF2-40B4-BE49-F238E27FC236}">
                  <a16:creationId xmlns:a16="http://schemas.microsoft.com/office/drawing/2014/main" id="{F8B7BC6C-7BFD-4231-B174-CCF8748B4C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29" y="2286"/>
              <a:ext cx="0" cy="18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3600"/>
            </a:p>
          </p:txBody>
        </p:sp>
        <p:sp>
          <p:nvSpPr>
            <p:cNvPr id="16" name="Text Box 124">
              <a:extLst>
                <a:ext uri="{FF2B5EF4-FFF2-40B4-BE49-F238E27FC236}">
                  <a16:creationId xmlns:a16="http://schemas.microsoft.com/office/drawing/2014/main" id="{2613129A-5973-4440-874E-9CA9423516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1" y="14859"/>
              <a:ext cx="6858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AD</a:t>
              </a:r>
              <a:endParaRPr kumimoji="0" lang="cs-CZ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Line 125">
              <a:extLst>
                <a:ext uri="{FF2B5EF4-FFF2-40B4-BE49-F238E27FC236}">
                  <a16:creationId xmlns:a16="http://schemas.microsoft.com/office/drawing/2014/main" id="{0820FAF1-3C18-4A3F-8BFA-BF219BEC56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73" y="16002"/>
              <a:ext cx="0" cy="45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3600"/>
            </a:p>
          </p:txBody>
        </p:sp>
        <p:sp>
          <p:nvSpPr>
            <p:cNvPr id="18" name="Line 126">
              <a:extLst>
                <a:ext uri="{FF2B5EF4-FFF2-40B4-BE49-F238E27FC236}">
                  <a16:creationId xmlns:a16="http://schemas.microsoft.com/office/drawing/2014/main" id="{D1D517CB-AB24-4708-8EBE-078FB78059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29" y="16002"/>
              <a:ext cx="9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3600"/>
            </a:p>
          </p:txBody>
        </p:sp>
        <p:sp>
          <p:nvSpPr>
            <p:cNvPr id="19" name="Text Box 127">
              <a:extLst>
                <a:ext uri="{FF2B5EF4-FFF2-40B4-BE49-F238E27FC236}">
                  <a16:creationId xmlns:a16="http://schemas.microsoft.com/office/drawing/2014/main" id="{2C63E19F-F335-4934-9AAA-C3CF0E0DC9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4859"/>
              <a:ext cx="4572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P</a:t>
              </a:r>
              <a:r>
                <a:rPr kumimoji="0" lang="cs-CZ" sz="16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E</a:t>
              </a:r>
              <a:endParaRPr kumimoji="0" lang="cs-CZ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128">
              <a:extLst>
                <a:ext uri="{FF2B5EF4-FFF2-40B4-BE49-F238E27FC236}">
                  <a16:creationId xmlns:a16="http://schemas.microsoft.com/office/drawing/2014/main" id="{5CD32CD1-C59B-4E5D-8F87-67BAABA01B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87" y="12573"/>
              <a:ext cx="4572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E</a:t>
              </a:r>
              <a:endParaRPr kumimoji="0" lang="cs-CZ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Plátno 104">
            <a:extLst>
              <a:ext uri="{FF2B5EF4-FFF2-40B4-BE49-F238E27FC236}">
                <a16:creationId xmlns:a16="http://schemas.microsoft.com/office/drawing/2014/main" id="{068B9BD3-D660-47EB-BEB5-5B3B85CAC760}"/>
              </a:ext>
            </a:extLst>
          </p:cNvPr>
          <p:cNvGrpSpPr>
            <a:grpSpLocks/>
          </p:cNvGrpSpPr>
          <p:nvPr/>
        </p:nvGrpSpPr>
        <p:grpSpPr bwMode="auto">
          <a:xfrm>
            <a:off x="4223118" y="2271170"/>
            <a:ext cx="4320480" cy="3240360"/>
            <a:chOff x="0" y="0"/>
            <a:chExt cx="29718" cy="24003"/>
          </a:xfrm>
        </p:grpSpPr>
        <p:sp>
          <p:nvSpPr>
            <p:cNvPr id="22" name="AutoShape 40">
              <a:extLst>
                <a:ext uri="{FF2B5EF4-FFF2-40B4-BE49-F238E27FC236}">
                  <a16:creationId xmlns:a16="http://schemas.microsoft.com/office/drawing/2014/main" id="{839E2B20-7B32-4C21-A64E-6D259ECA9F1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29718" cy="2400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3600"/>
            </a:p>
          </p:txBody>
        </p:sp>
        <p:sp>
          <p:nvSpPr>
            <p:cNvPr id="23" name="Line 100">
              <a:extLst>
                <a:ext uri="{FF2B5EF4-FFF2-40B4-BE49-F238E27FC236}">
                  <a16:creationId xmlns:a16="http://schemas.microsoft.com/office/drawing/2014/main" id="{061512F1-49A7-41DA-9CA5-1FD51E1C34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73" y="3429"/>
              <a:ext cx="0" cy="1714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3600"/>
            </a:p>
          </p:txBody>
        </p:sp>
        <p:sp>
          <p:nvSpPr>
            <p:cNvPr id="24" name="Arc 101">
              <a:extLst>
                <a:ext uri="{FF2B5EF4-FFF2-40B4-BE49-F238E27FC236}">
                  <a16:creationId xmlns:a16="http://schemas.microsoft.com/office/drawing/2014/main" id="{F86B1F7A-1D32-4706-9E02-7C428A1EFE3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715" y="3429"/>
              <a:ext cx="10287" cy="13716"/>
            </a:xfrm>
            <a:custGeom>
              <a:avLst/>
              <a:gdLst>
                <a:gd name="T0" fmla="*/ 0 w 21600"/>
                <a:gd name="T1" fmla="*/ 0 h 21600"/>
                <a:gd name="T2" fmla="*/ 1028700 w 21600"/>
                <a:gd name="T3" fmla="*/ 1371600 h 21600"/>
                <a:gd name="T4" fmla="*/ 0 w 21600"/>
                <a:gd name="T5" fmla="*/ 137160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3600"/>
            </a:p>
          </p:txBody>
        </p:sp>
        <p:sp>
          <p:nvSpPr>
            <p:cNvPr id="25" name="Text Box 102">
              <a:extLst>
                <a:ext uri="{FF2B5EF4-FFF2-40B4-BE49-F238E27FC236}">
                  <a16:creationId xmlns:a16="http://schemas.microsoft.com/office/drawing/2014/main" id="{D36E5CC2-9F39-4055-B796-ACDB063D4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286"/>
              <a:ext cx="4572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  P</a:t>
              </a:r>
              <a:endParaRPr kumimoji="0" lang="cs-CZ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 Box 103">
              <a:extLst>
                <a:ext uri="{FF2B5EF4-FFF2-40B4-BE49-F238E27FC236}">
                  <a16:creationId xmlns:a16="http://schemas.microsoft.com/office/drawing/2014/main" id="{FB384089-93D0-44D3-BE36-957AFE1E10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5" y="20574"/>
              <a:ext cx="4572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Y </a:t>
              </a:r>
              <a:endParaRPr kumimoji="0" lang="cs-CZ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104">
              <a:extLst>
                <a:ext uri="{FF2B5EF4-FFF2-40B4-BE49-F238E27FC236}">
                  <a16:creationId xmlns:a16="http://schemas.microsoft.com/office/drawing/2014/main" id="{3664D5EF-63CD-4843-A29F-6D579F73E8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" y="1143"/>
              <a:ext cx="6858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LRAS</a:t>
              </a:r>
              <a:endParaRPr kumimoji="0" lang="cs-CZ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 Box 105">
              <a:extLst>
                <a:ext uri="{FF2B5EF4-FFF2-40B4-BE49-F238E27FC236}">
                  <a16:creationId xmlns:a16="http://schemas.microsoft.com/office/drawing/2014/main" id="{C37899D1-E592-48D3-B1DB-27EE13F0C6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59" y="2286"/>
              <a:ext cx="8001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 dirty="0">
                  <a:ln>
                    <a:noFill/>
                  </a:ln>
                  <a:solidFill>
                    <a:srgbClr val="339966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 </a:t>
              </a:r>
              <a:r>
                <a:rPr kumimoji="0" lang="cs-CZ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SRAS</a:t>
              </a:r>
              <a:endParaRPr kumimoji="0" lang="cs-CZ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 Box 106">
              <a:extLst>
                <a:ext uri="{FF2B5EF4-FFF2-40B4-BE49-F238E27FC236}">
                  <a16:creationId xmlns:a16="http://schemas.microsoft.com/office/drawing/2014/main" id="{F75B4F0F-3F97-4782-9849-3ADE17D70D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87" y="20574"/>
              <a:ext cx="5715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Y</a:t>
              </a:r>
              <a:r>
                <a:rPr kumimoji="0" lang="cs-CZ" sz="16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E</a:t>
              </a:r>
              <a:endParaRPr kumimoji="0" lang="cs-CZ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Arc 107">
              <a:extLst>
                <a:ext uri="{FF2B5EF4-FFF2-40B4-BE49-F238E27FC236}">
                  <a16:creationId xmlns:a16="http://schemas.microsoft.com/office/drawing/2014/main" id="{F2776621-7747-42EB-83FA-A6DD94081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" y="3429"/>
              <a:ext cx="14859" cy="13049"/>
            </a:xfrm>
            <a:custGeom>
              <a:avLst/>
              <a:gdLst>
                <a:gd name="T0" fmla="*/ 1403694 w 21600"/>
                <a:gd name="T1" fmla="*/ 1304925 h 21600"/>
                <a:gd name="T2" fmla="*/ 1169 w 21600"/>
                <a:gd name="T3" fmla="*/ 0 h 21600"/>
                <a:gd name="T4" fmla="*/ 1485900 w 21600"/>
                <a:gd name="T5" fmla="*/ 4970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0405" y="22420"/>
                  </a:moveTo>
                  <a:cubicBezTo>
                    <a:pt x="8957" y="21786"/>
                    <a:pt x="0" y="12319"/>
                    <a:pt x="0" y="854"/>
                  </a:cubicBezTo>
                  <a:cubicBezTo>
                    <a:pt x="0" y="569"/>
                    <a:pt x="5" y="284"/>
                    <a:pt x="16" y="-1"/>
                  </a:cubicBezTo>
                </a:path>
                <a:path w="21600" h="21600" stroke="0" extrusionOk="0">
                  <a:moveTo>
                    <a:pt x="20405" y="22420"/>
                  </a:moveTo>
                  <a:cubicBezTo>
                    <a:pt x="8957" y="21786"/>
                    <a:pt x="0" y="12319"/>
                    <a:pt x="0" y="854"/>
                  </a:cubicBezTo>
                  <a:cubicBezTo>
                    <a:pt x="0" y="569"/>
                    <a:pt x="5" y="284"/>
                    <a:pt x="16" y="-1"/>
                  </a:cubicBezTo>
                  <a:lnTo>
                    <a:pt x="21600" y="854"/>
                  </a:lnTo>
                  <a:lnTo>
                    <a:pt x="20405" y="2242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3600"/>
            </a:p>
          </p:txBody>
        </p:sp>
        <p:sp>
          <p:nvSpPr>
            <p:cNvPr id="31" name="Line 108">
              <a:extLst>
                <a:ext uri="{FF2B5EF4-FFF2-40B4-BE49-F238E27FC236}">
                  <a16:creationId xmlns:a16="http://schemas.microsoft.com/office/drawing/2014/main" id="{D8B56BD2-B052-4EDC-A5DE-39BBBD720C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" y="20574"/>
              <a:ext cx="18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3600"/>
            </a:p>
          </p:txBody>
        </p:sp>
        <p:sp>
          <p:nvSpPr>
            <p:cNvPr id="32" name="Line 109">
              <a:extLst>
                <a:ext uri="{FF2B5EF4-FFF2-40B4-BE49-F238E27FC236}">
                  <a16:creationId xmlns:a16="http://schemas.microsoft.com/office/drawing/2014/main" id="{1ECC56A6-094B-4164-87D9-13DDEED5CF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72" y="2286"/>
              <a:ext cx="0" cy="18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3600"/>
            </a:p>
          </p:txBody>
        </p:sp>
        <p:sp>
          <p:nvSpPr>
            <p:cNvPr id="33" name="Text Box 110">
              <a:extLst>
                <a:ext uri="{FF2B5EF4-FFF2-40B4-BE49-F238E27FC236}">
                  <a16:creationId xmlns:a16="http://schemas.microsoft.com/office/drawing/2014/main" id="{B0394C9A-667C-48EB-ABDE-04F6B2A51F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74" y="14859"/>
              <a:ext cx="6858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AD</a:t>
              </a:r>
              <a:endParaRPr kumimoji="0" lang="cs-CZ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 Box 111">
              <a:extLst>
                <a:ext uri="{FF2B5EF4-FFF2-40B4-BE49-F238E27FC236}">
                  <a16:creationId xmlns:a16="http://schemas.microsoft.com/office/drawing/2014/main" id="{7AA78733-0CFF-429F-AD21-881521A04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73" y="11430"/>
              <a:ext cx="4572" cy="4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E</a:t>
              </a:r>
              <a:endParaRPr kumimoji="0" lang="cs-CZ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Line 112">
              <a:extLst>
                <a:ext uri="{FF2B5EF4-FFF2-40B4-BE49-F238E27FC236}">
                  <a16:creationId xmlns:a16="http://schemas.microsoft.com/office/drawing/2014/main" id="{8B3BCC22-070F-43B1-841A-7E45BBAE73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72" y="13716"/>
              <a:ext cx="800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3600"/>
            </a:p>
          </p:txBody>
        </p:sp>
        <p:sp>
          <p:nvSpPr>
            <p:cNvPr id="36" name="Text Box 113">
              <a:extLst>
                <a:ext uri="{FF2B5EF4-FFF2-40B4-BE49-F238E27FC236}">
                  <a16:creationId xmlns:a16="http://schemas.microsoft.com/office/drawing/2014/main" id="{BBE1442A-596F-4761-B6F1-DA0120BF1C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" y="12573"/>
              <a:ext cx="4572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P</a:t>
              </a:r>
              <a:r>
                <a:rPr kumimoji="0" lang="cs-CZ" sz="16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E</a:t>
              </a:r>
              <a:endParaRPr kumimoji="0" lang="cs-CZ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Google Shape;99;p14">
            <a:extLst>
              <a:ext uri="{FF2B5EF4-FFF2-40B4-BE49-F238E27FC236}">
                <a16:creationId xmlns:a16="http://schemas.microsoft.com/office/drawing/2014/main" id="{9DF08867-13B2-4393-9BE1-0A1CD29FB0FB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382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>
            <a:extLst>
              <a:ext uri="{FF2B5EF4-FFF2-40B4-BE49-F238E27FC236}">
                <a16:creationId xmlns:a16="http://schemas.microsoft.com/office/drawing/2014/main" id="{6A52EB59-4165-496F-90EB-53D16C82A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Google Shape;99;p14">
            <a:extLst>
              <a:ext uri="{FF2B5EF4-FFF2-40B4-BE49-F238E27FC236}">
                <a16:creationId xmlns:a16="http://schemas.microsoft.com/office/drawing/2014/main" id="{7AEAD5DC-F6CB-4FF7-9933-00947FBEF23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12F297-8E43-41A1-AC54-4032F3362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91886"/>
            <a:ext cx="8915400" cy="6030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98118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Agregátní poptávka (AD)</a:t>
            </a:r>
            <a:br>
              <a:rPr lang="cs-CZ" altLang="cs-CZ" sz="3600" b="1" dirty="0"/>
            </a:br>
            <a:r>
              <a:rPr lang="cs-CZ" altLang="cs-CZ" sz="3600" b="1" dirty="0"/>
              <a:t>Posuny po křivce AD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741118"/>
            <a:ext cx="8644269" cy="440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EFEKT BOHATSTVÍ: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zvýšení P snižuje reálnou hodnotu peněžních zůstatků 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finančních aktiv a omezení jejich výdajů;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EFEKT ÚROKOVÉ MÍRY: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zvýšení P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vede ke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zvýšení poptávky po penězích 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tím pádem i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úrokové míry 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snížení spotřebních a investičních výdajů – odložení na později;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EFEKT MEZINÁRODNÍHO OBCHODU: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cenové hladiny 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způsobuje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preferenci dovozů 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snížení poptávaného množství reálného domácího produktu.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079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>
            <a:extLst>
              <a:ext uri="{FF2B5EF4-FFF2-40B4-BE49-F238E27FC236}">
                <a16:creationId xmlns:a16="http://schemas.microsoft.com/office/drawing/2014/main" id="{6A52EB59-4165-496F-90EB-53D16C82A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Google Shape;99;p14">
            <a:extLst>
              <a:ext uri="{FF2B5EF4-FFF2-40B4-BE49-F238E27FC236}">
                <a16:creationId xmlns:a16="http://schemas.microsoft.com/office/drawing/2014/main" id="{7AEAD5DC-F6CB-4FF7-9933-00947FBEF23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435D46-1DC8-4BD5-BDA6-0EAC92F9F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2" y="609600"/>
            <a:ext cx="8893628" cy="573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>
            <a:extLst>
              <a:ext uri="{FF2B5EF4-FFF2-40B4-BE49-F238E27FC236}">
                <a16:creationId xmlns:a16="http://schemas.microsoft.com/office/drawing/2014/main" id="{8D60381B-2878-448D-8410-CFD73125D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0292"/>
            <a:ext cx="8237764" cy="707345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cs-CZ" altLang="cs-CZ" sz="36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Dosahování makroekonomické rovnováhy</a:t>
            </a:r>
          </a:p>
        </p:txBody>
      </p:sp>
      <p:sp>
        <p:nvSpPr>
          <p:cNvPr id="32771" name="Zástupný symbol pro obsah 2">
            <a:extLst>
              <a:ext uri="{FF2B5EF4-FFF2-40B4-BE49-F238E27FC236}">
                <a16:creationId xmlns:a16="http://schemas.microsoft.com/office/drawing/2014/main" id="{3A404402-913E-4707-BB45-B6B8355E3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85225" cy="4997450"/>
          </a:xfrm>
        </p:spPr>
        <p:txBody>
          <a:bodyPr>
            <a:normAutofit/>
          </a:bodyPr>
          <a:lstStyle/>
          <a:p>
            <a:pPr marL="342900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Neo/Klasické pojetí</a:t>
            </a:r>
            <a:r>
              <a:rPr lang="cs-CZ" altLang="cs-CZ" sz="28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</a:t>
            </a:r>
            <a:r>
              <a:rPr lang="cs-CZ" alt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předpoklady:</a:t>
            </a:r>
          </a:p>
          <a:p>
            <a:pPr marL="800100" lvl="1" algn="just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Pružnost cen: </a:t>
            </a: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samoregulace trhů 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pomocí </a:t>
            </a: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cenového mechanismu;</a:t>
            </a:r>
          </a:p>
          <a:p>
            <a:pPr marL="800100" lvl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algn="just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Vývoj úspor a investic</a:t>
            </a:r>
            <a:r>
              <a:rPr lang="cs-CZ" altLang="cs-CZ" sz="24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výlučně dle vývoje úrokové míry: růst úrokové míry motivuje domácnosti </a:t>
            </a:r>
            <a:r>
              <a:rPr lang="cs-CZ" altLang="cs-CZ" sz="2400" b="1" dirty="0">
                <a:solidFill>
                  <a:srgbClr val="7030A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 tvorbě S 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následuje </a:t>
            </a:r>
            <a:r>
              <a:rPr lang="cs-CZ" altLang="cs-CZ" sz="2400" b="1" dirty="0">
                <a:solidFill>
                  <a:srgbClr val="7030A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přeměna v I: </a:t>
            </a:r>
          </a:p>
          <a:p>
            <a:pPr marL="1077913" lvl="1" indent="-358775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Úroková míra 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jako vyčišťující faktor na </a:t>
            </a: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trhu kapitálu.</a:t>
            </a:r>
          </a:p>
          <a:p>
            <a:pPr marL="800100" lvl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algn="just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Cenový mechanismus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zareaguje na výkyvy </a:t>
            </a: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tak, že navrátí skutečný výkon ekonomiky na úroveň potenciálu.  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21FC79CA-6E0F-4856-923F-2168A30FCB2F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>
            <a:extLst>
              <a:ext uri="{FF2B5EF4-FFF2-40B4-BE49-F238E27FC236}">
                <a16:creationId xmlns:a16="http://schemas.microsoft.com/office/drawing/2014/main" id="{D517775D-EC6B-4033-BF38-1114FF7D7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33795" name="Group 22">
            <a:extLst>
              <a:ext uri="{FF2B5EF4-FFF2-40B4-BE49-F238E27FC236}">
                <a16:creationId xmlns:a16="http://schemas.microsoft.com/office/drawing/2014/main" id="{D81EBAA9-91F4-402C-965E-0A0516C9821F}"/>
              </a:ext>
            </a:extLst>
          </p:cNvPr>
          <p:cNvGrpSpPr>
            <a:grpSpLocks/>
          </p:cNvGrpSpPr>
          <p:nvPr/>
        </p:nvGrpSpPr>
        <p:grpSpPr bwMode="auto">
          <a:xfrm>
            <a:off x="672306" y="2327956"/>
            <a:ext cx="5859463" cy="3981450"/>
            <a:chOff x="432" y="1488"/>
            <a:chExt cx="3691" cy="2508"/>
          </a:xfrm>
        </p:grpSpPr>
        <p:sp>
          <p:nvSpPr>
            <p:cNvPr id="33819" name="Text Box 4">
              <a:extLst>
                <a:ext uri="{FF2B5EF4-FFF2-40B4-BE49-F238E27FC236}">
                  <a16:creationId xmlns:a16="http://schemas.microsoft.com/office/drawing/2014/main" id="{620D25F9-C785-4435-AA24-164D2A73A6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33820" name="Text Box 5">
              <a:extLst>
                <a:ext uri="{FF2B5EF4-FFF2-40B4-BE49-F238E27FC236}">
                  <a16:creationId xmlns:a16="http://schemas.microsoft.com/office/drawing/2014/main" id="{752A326D-7DD0-4880-83A9-F8BF23B67A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9" y="3669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33821" name="Group 7">
              <a:extLst>
                <a:ext uri="{FF2B5EF4-FFF2-40B4-BE49-F238E27FC236}">
                  <a16:creationId xmlns:a16="http://schemas.microsoft.com/office/drawing/2014/main" id="{BB08419B-B6B4-4ADB-9B81-A939BAFE32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33822" name="Line 8">
                <a:extLst>
                  <a:ext uri="{FF2B5EF4-FFF2-40B4-BE49-F238E27FC236}">
                    <a16:creationId xmlns:a16="http://schemas.microsoft.com/office/drawing/2014/main" id="{82B71D0B-8415-4350-A887-2B9907DCCC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823" name="Freeform 9">
                <a:extLst>
                  <a:ext uri="{FF2B5EF4-FFF2-40B4-BE49-F238E27FC236}">
                    <a16:creationId xmlns:a16="http://schemas.microsoft.com/office/drawing/2014/main" id="{8842926A-3AE6-41E8-BD39-6BE6D96CB3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95" name="Group 23">
            <a:extLst>
              <a:ext uri="{FF2B5EF4-FFF2-40B4-BE49-F238E27FC236}">
                <a16:creationId xmlns:a16="http://schemas.microsoft.com/office/drawing/2014/main" id="{9A4EC0FB-5CEE-4791-A646-861C523A94C7}"/>
              </a:ext>
            </a:extLst>
          </p:cNvPr>
          <p:cNvGrpSpPr>
            <a:grpSpLocks/>
          </p:cNvGrpSpPr>
          <p:nvPr/>
        </p:nvGrpSpPr>
        <p:grpSpPr bwMode="auto">
          <a:xfrm>
            <a:off x="1200149" y="1951038"/>
            <a:ext cx="2693987" cy="3268662"/>
            <a:chOff x="1200" y="1493"/>
            <a:chExt cx="1560" cy="2059"/>
          </a:xfrm>
        </p:grpSpPr>
        <p:sp>
          <p:nvSpPr>
            <p:cNvPr id="33817" name="Text Box 6">
              <a:extLst>
                <a:ext uri="{FF2B5EF4-FFF2-40B4-BE49-F238E27FC236}">
                  <a16:creationId xmlns:a16="http://schemas.microsoft.com/office/drawing/2014/main" id="{10C099E3-AEF9-4689-B5DC-C02837A26A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6" y="1493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3818" name="Freeform 13">
              <a:extLst>
                <a:ext uri="{FF2B5EF4-FFF2-40B4-BE49-F238E27FC236}">
                  <a16:creationId xmlns:a16="http://schemas.microsoft.com/office/drawing/2014/main" id="{B1A9D21B-C276-47D4-B7FB-6122B4C05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632"/>
              <a:ext cx="1488" cy="1920"/>
            </a:xfrm>
            <a:custGeom>
              <a:avLst/>
              <a:gdLst>
                <a:gd name="T0" fmla="*/ 0 w 1680"/>
                <a:gd name="T1" fmla="*/ 3046 h 1824"/>
                <a:gd name="T2" fmla="*/ 357 w 1680"/>
                <a:gd name="T3" fmla="*/ 2243 h 1824"/>
                <a:gd name="T4" fmla="*/ 499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87" name="Line 15">
            <a:extLst>
              <a:ext uri="{FF2B5EF4-FFF2-40B4-BE49-F238E27FC236}">
                <a16:creationId xmlns:a16="http://schemas.microsoft.com/office/drawing/2014/main" id="{A74DE2C5-7411-40AB-8459-6E3594E656B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89025" y="4935538"/>
            <a:ext cx="2473325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8" name="Text Box 16">
            <a:extLst>
              <a:ext uri="{FF2B5EF4-FFF2-40B4-BE49-F238E27FC236}">
                <a16:creationId xmlns:a16="http://schemas.microsoft.com/office/drawing/2014/main" id="{9B233ECC-5D63-48F9-BA1A-3AFE2A58E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4392613"/>
            <a:ext cx="6096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8689" name="Text Box 17">
            <a:extLst>
              <a:ext uri="{FF2B5EF4-FFF2-40B4-BE49-F238E27FC236}">
                <a16:creationId xmlns:a16="http://schemas.microsoft.com/office/drawing/2014/main" id="{D339BACD-96F1-43FC-ADD9-7D75BCBDA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275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97" name="Group 25">
            <a:extLst>
              <a:ext uri="{FF2B5EF4-FFF2-40B4-BE49-F238E27FC236}">
                <a16:creationId xmlns:a16="http://schemas.microsoft.com/office/drawing/2014/main" id="{DFA96A75-61E7-4A74-9650-8C50CF4C0581}"/>
              </a:ext>
            </a:extLst>
          </p:cNvPr>
          <p:cNvGrpSpPr>
            <a:grpSpLocks/>
          </p:cNvGrpSpPr>
          <p:nvPr/>
        </p:nvGrpSpPr>
        <p:grpSpPr bwMode="auto">
          <a:xfrm>
            <a:off x="3602038" y="2366963"/>
            <a:ext cx="1389062" cy="3805237"/>
            <a:chOff x="2256" y="1491"/>
            <a:chExt cx="875" cy="2397"/>
          </a:xfrm>
        </p:grpSpPr>
        <p:sp>
          <p:nvSpPr>
            <p:cNvPr id="33815" name="Line 18">
              <a:extLst>
                <a:ext uri="{FF2B5EF4-FFF2-40B4-BE49-F238E27FC236}">
                  <a16:creationId xmlns:a16="http://schemas.microsoft.com/office/drawing/2014/main" id="{B38E93BD-6725-4685-AEBB-CBB6C54291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3816" name="Text Box 19">
              <a:extLst>
                <a:ext uri="{FF2B5EF4-FFF2-40B4-BE49-F238E27FC236}">
                  <a16:creationId xmlns:a16="http://schemas.microsoft.com/office/drawing/2014/main" id="{DECC93F6-DFB5-4100-9D36-27792920B5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7" y="1491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93" name="Text Box 21">
            <a:extLst>
              <a:ext uri="{FF2B5EF4-FFF2-40B4-BE49-F238E27FC236}">
                <a16:creationId xmlns:a16="http://schemas.microsoft.com/office/drawing/2014/main" id="{008E0B0F-B55D-4A57-AA79-200BE80EC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113" y="426878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3802" name="Text Box 2">
            <a:extLst>
              <a:ext uri="{FF2B5EF4-FFF2-40B4-BE49-F238E27FC236}">
                <a16:creationId xmlns:a16="http://schemas.microsoft.com/office/drawing/2014/main" id="{4161748D-F596-4D57-BF43-0D3C776FE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3825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Model AS-AD – obnovování rovnováhy v klasickém přístupu</a:t>
            </a:r>
          </a:p>
        </p:txBody>
      </p:sp>
      <p:sp>
        <p:nvSpPr>
          <p:cNvPr id="25" name="Text Box 17">
            <a:extLst>
              <a:ext uri="{FF2B5EF4-FFF2-40B4-BE49-F238E27FC236}">
                <a16:creationId xmlns:a16="http://schemas.microsoft.com/office/drawing/2014/main" id="{B21F9EE3-4BF7-444E-8338-7FA1E7AB7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588" y="61991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26" name="Group 24">
            <a:extLst>
              <a:ext uri="{FF2B5EF4-FFF2-40B4-BE49-F238E27FC236}">
                <a16:creationId xmlns:a16="http://schemas.microsoft.com/office/drawing/2014/main" id="{0E76E1D5-3773-4E01-8D03-AB57E832117C}"/>
              </a:ext>
            </a:extLst>
          </p:cNvPr>
          <p:cNvGrpSpPr>
            <a:grpSpLocks/>
          </p:cNvGrpSpPr>
          <p:nvPr/>
        </p:nvGrpSpPr>
        <p:grpSpPr bwMode="auto">
          <a:xfrm>
            <a:off x="1392238" y="3173413"/>
            <a:ext cx="4419600" cy="2652712"/>
            <a:chOff x="1200" y="1680"/>
            <a:chExt cx="2784" cy="1671"/>
          </a:xfrm>
        </p:grpSpPr>
        <p:sp>
          <p:nvSpPr>
            <p:cNvPr id="33813" name="Freeform 10">
              <a:extLst>
                <a:ext uri="{FF2B5EF4-FFF2-40B4-BE49-F238E27FC236}">
                  <a16:creationId xmlns:a16="http://schemas.microsoft.com/office/drawing/2014/main" id="{0CEF3D57-5190-43D2-A673-9186BB05F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4024 w 1632"/>
                <a:gd name="T3" fmla="*/ 304 h 1776"/>
                <a:gd name="T4" fmla="*/ 17086 w 1632"/>
                <a:gd name="T5" fmla="*/ 416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3814" name="Text Box 11">
              <a:extLst>
                <a:ext uri="{FF2B5EF4-FFF2-40B4-BE49-F238E27FC236}">
                  <a16:creationId xmlns:a16="http://schemas.microsoft.com/office/drawing/2014/main" id="{874FA936-6CB1-4F91-A412-44E527D5E3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30" name="Line 15">
            <a:extLst>
              <a:ext uri="{FF2B5EF4-FFF2-40B4-BE49-F238E27FC236}">
                <a16:creationId xmlns:a16="http://schemas.microsoft.com/office/drawing/2014/main" id="{589E6EE5-6F70-4BD0-B1B5-4B79F3102A0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128713" y="5475288"/>
            <a:ext cx="2338387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6">
            <a:extLst>
              <a:ext uri="{FF2B5EF4-FFF2-40B4-BE49-F238E27FC236}">
                <a16:creationId xmlns:a16="http://schemas.microsoft.com/office/drawing/2014/main" id="{756D1950-4D59-4E40-8C48-9E79CEC1F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914900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A863E094-F2CE-4685-904D-71E010FB7483}"/>
              </a:ext>
            </a:extLst>
          </p:cNvPr>
          <p:cNvCxnSpPr/>
          <p:nvPr/>
        </p:nvCxnSpPr>
        <p:spPr>
          <a:xfrm>
            <a:off x="395288" y="4584700"/>
            <a:ext cx="0" cy="7858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1">
            <a:extLst>
              <a:ext uri="{FF2B5EF4-FFF2-40B4-BE49-F238E27FC236}">
                <a16:creationId xmlns:a16="http://schemas.microsoft.com/office/drawing/2014/main" id="{53F8D361-0160-4853-8D56-9A9C9A057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6650" y="5441950"/>
            <a:ext cx="609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37" name="Přímá spojnice se šipkou 36">
            <a:extLst>
              <a:ext uri="{FF2B5EF4-FFF2-40B4-BE49-F238E27FC236}">
                <a16:creationId xmlns:a16="http://schemas.microsoft.com/office/drawing/2014/main" id="{6CFB6154-38EF-493B-ABC4-BE441E8E7845}"/>
              </a:ext>
            </a:extLst>
          </p:cNvPr>
          <p:cNvCxnSpPr/>
          <p:nvPr/>
        </p:nvCxnSpPr>
        <p:spPr>
          <a:xfrm>
            <a:off x="2413000" y="6505575"/>
            <a:ext cx="94138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23">
            <a:extLst>
              <a:ext uri="{FF2B5EF4-FFF2-40B4-BE49-F238E27FC236}">
                <a16:creationId xmlns:a16="http://schemas.microsoft.com/office/drawing/2014/main" id="{644DA7C9-8F8C-4F88-8322-37CF777B0D70}"/>
              </a:ext>
            </a:extLst>
          </p:cNvPr>
          <p:cNvGrpSpPr>
            <a:grpSpLocks/>
          </p:cNvGrpSpPr>
          <p:nvPr/>
        </p:nvGrpSpPr>
        <p:grpSpPr bwMode="auto">
          <a:xfrm>
            <a:off x="2247900" y="2946400"/>
            <a:ext cx="3727450" cy="2962275"/>
            <a:chOff x="1200" y="1538"/>
            <a:chExt cx="2377" cy="2014"/>
          </a:xfrm>
        </p:grpSpPr>
        <p:sp>
          <p:nvSpPr>
            <p:cNvPr id="33811" name="Text Box 6">
              <a:extLst>
                <a:ext uri="{FF2B5EF4-FFF2-40B4-BE49-F238E27FC236}">
                  <a16:creationId xmlns:a16="http://schemas.microsoft.com/office/drawing/2014/main" id="{E18C35FA-FECD-47B6-98CA-83BA1F692F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3" y="1538"/>
              <a:ext cx="864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3812" name="Freeform 13">
              <a:extLst>
                <a:ext uri="{FF2B5EF4-FFF2-40B4-BE49-F238E27FC236}">
                  <a16:creationId xmlns:a16="http://schemas.microsoft.com/office/drawing/2014/main" id="{82751B4C-0579-40D7-9C71-3FBFC27E4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632"/>
              <a:ext cx="1488" cy="1920"/>
            </a:xfrm>
            <a:custGeom>
              <a:avLst/>
              <a:gdLst>
                <a:gd name="T0" fmla="*/ 0 w 1680"/>
                <a:gd name="T1" fmla="*/ 3046 h 1824"/>
                <a:gd name="T2" fmla="*/ 357 w 1680"/>
                <a:gd name="T3" fmla="*/ 2243 h 1824"/>
                <a:gd name="T4" fmla="*/ 499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33" name="Google Shape;99;p14">
            <a:extLst>
              <a:ext uri="{FF2B5EF4-FFF2-40B4-BE49-F238E27FC236}">
                <a16:creationId xmlns:a16="http://schemas.microsoft.com/office/drawing/2014/main" id="{73BB2166-5D06-4893-9E05-96BA133143A6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41/47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  <p:bldP spid="28693" grpId="0"/>
      <p:bldP spid="25" grpId="0"/>
      <p:bldP spid="32" grpId="0"/>
      <p:bldP spid="4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>
            <a:extLst>
              <a:ext uri="{FF2B5EF4-FFF2-40B4-BE49-F238E27FC236}">
                <a16:creationId xmlns:a16="http://schemas.microsoft.com/office/drawing/2014/main" id="{925C466D-A27F-4A58-B576-7BF85561E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83770"/>
            <a:ext cx="8017329" cy="633867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cs-CZ" altLang="cs-CZ" sz="3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Dosahování makroekonomické rovnováhy</a:t>
            </a:r>
          </a:p>
        </p:txBody>
      </p:sp>
      <p:sp>
        <p:nvSpPr>
          <p:cNvPr id="34819" name="Zástupný symbol pro obsah 2">
            <a:extLst>
              <a:ext uri="{FF2B5EF4-FFF2-40B4-BE49-F238E27FC236}">
                <a16:creationId xmlns:a16="http://schemas.microsoft.com/office/drawing/2014/main" id="{2F28146B-610C-487E-A660-3AC58C0E3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824" y="1417637"/>
            <a:ext cx="8729889" cy="5180013"/>
          </a:xfrm>
        </p:spPr>
        <p:txBody>
          <a:bodyPr>
            <a:normAutofit/>
          </a:bodyPr>
          <a:lstStyle/>
          <a:p>
            <a:pPr marL="0" indent="0" algn="just" eaLnBrk="1" hangingPunct="1">
              <a:buClrTx/>
              <a:buSzPct val="80000"/>
              <a:buNone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Keynesiánské pojetí – předpoklady:</a:t>
            </a:r>
          </a:p>
          <a:p>
            <a:pPr marL="342900"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Nepružnost cen směrem dolů: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samoregulace trhů pomocí cenového mechanismu je tak nižší;</a:t>
            </a:r>
          </a:p>
          <a:p>
            <a:pPr marL="342900"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Cenová stabilita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jako projev nedokonalosti konkurence, zejména v monopolním nebo oligopolním prostředí;</a:t>
            </a:r>
          </a:p>
          <a:p>
            <a:pPr marL="342900"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Existence </a:t>
            </a: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</a:t>
            </a:r>
            <a:r>
              <a:rPr lang="cs-CZ" altLang="cs-CZ" sz="2400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podléhající </a:t>
            </a: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státní regulaci;</a:t>
            </a:r>
          </a:p>
          <a:p>
            <a:pPr marL="342900"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Vývoj úspor a investic</a:t>
            </a:r>
            <a:r>
              <a:rPr lang="cs-CZ" altLang="cs-CZ" sz="2400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není výlučně dle vývoje úrokové míry: </a:t>
            </a:r>
          </a:p>
          <a:p>
            <a:pPr marL="533400" indent="-358775" algn="just" eaLnBrk="1" hangingPunct="1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nižší citlivost investic na úrokovou míru </a:t>
            </a:r>
          </a:p>
          <a:p>
            <a:pPr marL="533400" indent="-358775" algn="just" eaLnBrk="1" hangingPunct="1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úspory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funkcí důchodu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úroková míra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není tak schopna zabezpečovat automaticky obnovu rovnováhy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finančního trhu,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neprobíhá </a:t>
            </a:r>
            <a:r>
              <a:rPr lang="cs-CZ" altLang="cs-CZ" sz="2400" b="1" dirty="0">
                <a:solidFill>
                  <a:srgbClr val="7030A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automatická přeměna S v I.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AEBEB540-E2E9-47F4-BDD3-29F0EC2E5C66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42/47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08A07555-49CB-4257-9712-EDD0C8099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92" y="612320"/>
            <a:ext cx="8270421" cy="726623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kumimoji="0" lang="cs-CZ" altLang="cs-CZ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Calibri"/>
              </a:rPr>
              <a:t>Dosahování makroekonomické rovnováhy</a:t>
            </a:r>
            <a:endParaRPr lang="cs-CZ" altLang="cs-CZ" b="1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5843" name="Zástupný symbol pro obsah 2">
            <a:extLst>
              <a:ext uri="{FF2B5EF4-FFF2-40B4-BE49-F238E27FC236}">
                <a16:creationId xmlns:a16="http://schemas.microsoft.com/office/drawing/2014/main" id="{B0594034-40FB-43D9-8105-9B1799AEE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421" y="1338943"/>
            <a:ext cx="8695192" cy="5258707"/>
          </a:xfrm>
        </p:spPr>
        <p:txBody>
          <a:bodyPr/>
          <a:lstStyle/>
          <a:p>
            <a:pPr algn="just" eaLnBrk="1" hangingPunct="1">
              <a:buClrTx/>
              <a:buSzPct val="80000"/>
              <a:buFont typeface="Wingdings" panose="05000000000000000000" pitchFamily="2" charset="2"/>
              <a:buChar char="§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 zaostává za AS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 omezený výkon ekonomiky, který je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 úrovní potenciálního produktu </a:t>
            </a:r>
            <a:r>
              <a:rPr lang="cs-CZ" alt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Y*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 v ekonomice nejsou využívány výrobní kapacity a vzniká vysoká nezaměstnanost</a:t>
            </a:r>
          </a:p>
          <a:p>
            <a:pPr algn="just" eaLnBrk="1" hangingPunct="1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Příčiny: </a:t>
            </a:r>
          </a:p>
          <a:p>
            <a:pPr marL="628650" indent="-514350" algn="just" eaLnBrk="1" hangingPunct="1">
              <a:buClrTx/>
              <a:buSzPct val="80000"/>
              <a:buFont typeface="+mj-lt"/>
              <a:buAutoNum type="romanLcPeriod"/>
            </a:pP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zaostávání výdajů na C </a:t>
            </a:r>
            <a:r>
              <a:rPr lang="cs-CZ" altLang="cs-CZ" sz="24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růstem důchodu; </a:t>
            </a:r>
          </a:p>
          <a:p>
            <a:pPr marL="628650" indent="-514350" algn="just" eaLnBrk="1" hangingPunct="1">
              <a:buClrTx/>
              <a:buSzPct val="80000"/>
              <a:buFont typeface="+mj-lt"/>
              <a:buAutoNum type="romanLcPeriod"/>
            </a:pP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poruchy</a:t>
            </a:r>
            <a:r>
              <a:rPr lang="cs-CZ" altLang="cs-CZ" sz="24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v mechanismu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přeměny S v I; </a:t>
            </a:r>
          </a:p>
          <a:p>
            <a:pPr marL="628650" indent="-514350" algn="just" eaLnBrk="1" hangingPunct="1">
              <a:buClrTx/>
              <a:buSzPct val="80000"/>
              <a:buFont typeface="+mj-lt"/>
              <a:buAutoNum type="romanLcPeriod"/>
            </a:pP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závislost I</a:t>
            </a:r>
            <a:r>
              <a:rPr lang="cs-CZ" altLang="cs-CZ" sz="24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na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jiných veličinách než je úroková míra, </a:t>
            </a:r>
            <a:r>
              <a:rPr lang="cs-CZ" altLang="cs-CZ" sz="24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např. očekávání budoucího vývoje spojená s rizikem a nejistotou.</a:t>
            </a:r>
          </a:p>
          <a:p>
            <a:pPr eaLnBrk="1" hangingPunct="1">
              <a:buClrTx/>
              <a:buSzPct val="80000"/>
              <a:buFont typeface="Wingdings" panose="05000000000000000000" pitchFamily="2" charset="2"/>
              <a:buChar char="§"/>
            </a:pP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ClrTx/>
              <a:buSzPct val="80000"/>
              <a:buFont typeface="Wingdings" panose="05000000000000000000" pitchFamily="2" charset="2"/>
              <a:buChar char="§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Stimulací AD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možno dosáhnout úrovně výkonu ekonomiky blízkého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Y*, vzestup Y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doprovázen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vzestupem P. </a:t>
            </a:r>
          </a:p>
          <a:p>
            <a:pPr eaLnBrk="1" hangingPunct="1">
              <a:buClrTx/>
              <a:buSzPct val="80000"/>
              <a:buFont typeface="Wingdings" panose="05000000000000000000" pitchFamily="2" charset="2"/>
              <a:buChar char="§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DFCDA57E-1C81-48DF-AF1F-1000100EFDF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43/47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>
            <a:extLst>
              <a:ext uri="{FF2B5EF4-FFF2-40B4-BE49-F238E27FC236}">
                <a16:creationId xmlns:a16="http://schemas.microsoft.com/office/drawing/2014/main" id="{4C650B0A-BF3E-41C8-925C-59BAB572C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36867" name="Group 27">
            <a:extLst>
              <a:ext uri="{FF2B5EF4-FFF2-40B4-BE49-F238E27FC236}">
                <a16:creationId xmlns:a16="http://schemas.microsoft.com/office/drawing/2014/main" id="{64609417-2E8D-41FA-90FD-9E2055BD8F22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362200"/>
            <a:ext cx="5824538" cy="3875088"/>
            <a:chOff x="432" y="1488"/>
            <a:chExt cx="3669" cy="2441"/>
          </a:xfrm>
        </p:grpSpPr>
        <p:sp>
          <p:nvSpPr>
            <p:cNvPr id="36901" name="Text Box 4">
              <a:extLst>
                <a:ext uri="{FF2B5EF4-FFF2-40B4-BE49-F238E27FC236}">
                  <a16:creationId xmlns:a16="http://schemas.microsoft.com/office/drawing/2014/main" id="{09B70CDE-9863-4512-8966-0F0141331F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36902" name="Text Box 5">
              <a:extLst>
                <a:ext uri="{FF2B5EF4-FFF2-40B4-BE49-F238E27FC236}">
                  <a16:creationId xmlns:a16="http://schemas.microsoft.com/office/drawing/2014/main" id="{4B424676-278E-4908-8FC0-25C9D080A0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7" y="3602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36903" name="Group 7">
              <a:extLst>
                <a:ext uri="{FF2B5EF4-FFF2-40B4-BE49-F238E27FC236}">
                  <a16:creationId xmlns:a16="http://schemas.microsoft.com/office/drawing/2014/main" id="{E44F90C2-A653-4662-B8B0-6DC63FE461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36904" name="Line 8">
                <a:extLst>
                  <a:ext uri="{FF2B5EF4-FFF2-40B4-BE49-F238E27FC236}">
                    <a16:creationId xmlns:a16="http://schemas.microsoft.com/office/drawing/2014/main" id="{0E85FF7D-D037-4411-98DE-E04752A1C2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6905" name="Freeform 9">
                <a:extLst>
                  <a:ext uri="{FF2B5EF4-FFF2-40B4-BE49-F238E27FC236}">
                    <a16:creationId xmlns:a16="http://schemas.microsoft.com/office/drawing/2014/main" id="{FC150A3C-FB35-46CB-8060-D2827CAB2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724" name="Group 28">
            <a:extLst>
              <a:ext uri="{FF2B5EF4-FFF2-40B4-BE49-F238E27FC236}">
                <a16:creationId xmlns:a16="http://schemas.microsoft.com/office/drawing/2014/main" id="{037ADD46-A34C-4D0C-938F-95DFDC9B0378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2971800"/>
            <a:ext cx="4267200" cy="2728913"/>
            <a:chOff x="816" y="1872"/>
            <a:chExt cx="2688" cy="1719"/>
          </a:xfrm>
        </p:grpSpPr>
        <p:sp>
          <p:nvSpPr>
            <p:cNvPr id="36899" name="Freeform 10">
              <a:extLst>
                <a:ext uri="{FF2B5EF4-FFF2-40B4-BE49-F238E27FC236}">
                  <a16:creationId xmlns:a16="http://schemas.microsoft.com/office/drawing/2014/main" id="{70B5C921-0D2C-4BDA-A5A7-806B3B75D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872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4024 w 1632"/>
                <a:gd name="T3" fmla="*/ 304 h 1776"/>
                <a:gd name="T4" fmla="*/ 17086 w 1632"/>
                <a:gd name="T5" fmla="*/ 416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6900" name="Text Box 11">
              <a:extLst>
                <a:ext uri="{FF2B5EF4-FFF2-40B4-BE49-F238E27FC236}">
                  <a16:creationId xmlns:a16="http://schemas.microsoft.com/office/drawing/2014/main" id="{D327E9A5-ECFA-4E8A-8222-F899CD8078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326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9725" name="Group 29">
            <a:extLst>
              <a:ext uri="{FF2B5EF4-FFF2-40B4-BE49-F238E27FC236}">
                <a16:creationId xmlns:a16="http://schemas.microsoft.com/office/drawing/2014/main" id="{015A0E94-F058-4E2F-B080-C8283E3424E7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2438400"/>
            <a:ext cx="4267200" cy="2971800"/>
            <a:chOff x="816" y="1536"/>
            <a:chExt cx="2688" cy="1872"/>
          </a:xfrm>
        </p:grpSpPr>
        <p:sp>
          <p:nvSpPr>
            <p:cNvPr id="36897" name="Text Box 6">
              <a:extLst>
                <a:ext uri="{FF2B5EF4-FFF2-40B4-BE49-F238E27FC236}">
                  <a16:creationId xmlns:a16="http://schemas.microsoft.com/office/drawing/2014/main" id="{ECFBC64D-8E96-4F52-85DC-0616E2DB9D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1536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6898" name="Freeform 13">
              <a:extLst>
                <a:ext uri="{FF2B5EF4-FFF2-40B4-BE49-F238E27FC236}">
                  <a16:creationId xmlns:a16="http://schemas.microsoft.com/office/drawing/2014/main" id="{9AB6063A-8964-4AC8-BA57-BB7BE9844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584"/>
              <a:ext cx="1824" cy="1824"/>
            </a:xfrm>
            <a:custGeom>
              <a:avLst/>
              <a:gdLst>
                <a:gd name="T0" fmla="*/ 0 w 1680"/>
                <a:gd name="T1" fmla="*/ 1824 h 1824"/>
                <a:gd name="T2" fmla="*/ 2733 w 1680"/>
                <a:gd name="T3" fmla="*/ 1344 h 1824"/>
                <a:gd name="T4" fmla="*/ 3823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9713" name="Text Box 17">
            <a:extLst>
              <a:ext uri="{FF2B5EF4-FFF2-40B4-BE49-F238E27FC236}">
                <a16:creationId xmlns:a16="http://schemas.microsoft.com/office/drawing/2014/main" id="{45B16CA1-E5F9-4F28-93A5-57C082936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172200"/>
            <a:ext cx="838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  <a:endParaRPr kumimoji="0" lang="cs-CZ" altLang="cs-CZ" sz="20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9726" name="Group 30">
            <a:extLst>
              <a:ext uri="{FF2B5EF4-FFF2-40B4-BE49-F238E27FC236}">
                <a16:creationId xmlns:a16="http://schemas.microsoft.com/office/drawing/2014/main" id="{ECC95DE4-8DFB-432B-8911-A6EEAEE83B9A}"/>
              </a:ext>
            </a:extLst>
          </p:cNvPr>
          <p:cNvGrpSpPr>
            <a:grpSpLocks/>
          </p:cNvGrpSpPr>
          <p:nvPr/>
        </p:nvGrpSpPr>
        <p:grpSpPr bwMode="auto">
          <a:xfrm>
            <a:off x="2916238" y="2205038"/>
            <a:ext cx="1371600" cy="3962400"/>
            <a:chOff x="1824" y="1392"/>
            <a:chExt cx="864" cy="2496"/>
          </a:xfrm>
        </p:grpSpPr>
        <p:sp>
          <p:nvSpPr>
            <p:cNvPr id="36895" name="Line 18">
              <a:extLst>
                <a:ext uri="{FF2B5EF4-FFF2-40B4-BE49-F238E27FC236}">
                  <a16:creationId xmlns:a16="http://schemas.microsoft.com/office/drawing/2014/main" id="{B855BE12-22BC-4B25-929C-98389B4915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6896" name="Text Box 19">
              <a:extLst>
                <a:ext uri="{FF2B5EF4-FFF2-40B4-BE49-F238E27FC236}">
                  <a16:creationId xmlns:a16="http://schemas.microsoft.com/office/drawing/2014/main" id="{57017186-A2BE-43F2-929C-5596327560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1392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9716" name="Text Box 20">
            <a:extLst>
              <a:ext uri="{FF2B5EF4-FFF2-40B4-BE49-F238E27FC236}">
                <a16:creationId xmlns:a16="http://schemas.microsoft.com/office/drawing/2014/main" id="{6AB9EF91-BD61-40BC-A3A2-73B06F6B6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993" y="1441564"/>
            <a:ext cx="330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Recesní mezera</a:t>
            </a:r>
          </a:p>
        </p:txBody>
      </p:sp>
      <p:sp>
        <p:nvSpPr>
          <p:cNvPr id="29717" name="Text Box 21">
            <a:extLst>
              <a:ext uri="{FF2B5EF4-FFF2-40B4-BE49-F238E27FC236}">
                <a16:creationId xmlns:a16="http://schemas.microsoft.com/office/drawing/2014/main" id="{951F5E92-C511-495D-A5DA-114A0ACB2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663" y="5029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9718" name="Freeform 22">
            <a:extLst>
              <a:ext uri="{FF2B5EF4-FFF2-40B4-BE49-F238E27FC236}">
                <a16:creationId xmlns:a16="http://schemas.microsoft.com/office/drawing/2014/main" id="{663A4F6A-A7AE-4536-8E5F-E05A92748174}"/>
              </a:ext>
            </a:extLst>
          </p:cNvPr>
          <p:cNvSpPr>
            <a:spLocks/>
          </p:cNvSpPr>
          <p:nvPr/>
        </p:nvSpPr>
        <p:spPr bwMode="auto">
          <a:xfrm>
            <a:off x="2700338" y="5084763"/>
            <a:ext cx="900112" cy="1587"/>
          </a:xfrm>
          <a:custGeom>
            <a:avLst/>
            <a:gdLst>
              <a:gd name="T0" fmla="*/ 0 w 567"/>
              <a:gd name="T1" fmla="*/ 0 h 1"/>
              <a:gd name="T2" fmla="*/ 2147483646 w 567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67" h="1">
                <a:moveTo>
                  <a:pt x="0" y="0"/>
                </a:moveTo>
                <a:lnTo>
                  <a:pt x="567" y="0"/>
                </a:lnTo>
              </a:path>
            </a:pathLst>
          </a:custGeom>
          <a:solidFill>
            <a:srgbClr val="008000"/>
          </a:solidFill>
          <a:ln w="47625" cap="flat" cmpd="sng">
            <a:solidFill>
              <a:srgbClr val="008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720" name="Line 24">
            <a:extLst>
              <a:ext uri="{FF2B5EF4-FFF2-40B4-BE49-F238E27FC236}">
                <a16:creationId xmlns:a16="http://schemas.microsoft.com/office/drawing/2014/main" id="{5D583041-C4EC-4174-AAE3-DE36C53F83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5105400"/>
            <a:ext cx="0" cy="106680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721" name="Text Box 25">
            <a:extLst>
              <a:ext uri="{FF2B5EF4-FFF2-40B4-BE49-F238E27FC236}">
                <a16:creationId xmlns:a16="http://schemas.microsoft.com/office/drawing/2014/main" id="{5D92A412-225E-4239-BE1C-3343A7695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6172200"/>
            <a:ext cx="609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0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9722" name="Text Box 26">
            <a:extLst>
              <a:ext uri="{FF2B5EF4-FFF2-40B4-BE49-F238E27FC236}">
                <a16:creationId xmlns:a16="http://schemas.microsoft.com/office/drawing/2014/main" id="{796FEE08-8BB7-4942-984F-D831428AA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396" y="6184900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&lt;</a:t>
            </a:r>
            <a:endParaRPr kumimoji="0" lang="cs-CZ" altLang="cs-CZ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727" name="Rectangle 31">
            <a:extLst>
              <a:ext uri="{FF2B5EF4-FFF2-40B4-BE49-F238E27FC236}">
                <a16:creationId xmlns:a16="http://schemas.microsoft.com/office/drawing/2014/main" id="{5A0F3B5A-E018-437A-A9C1-5305D5FF3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6237288"/>
            <a:ext cx="1511300" cy="4318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6879" name="Text Box 2">
            <a:extLst>
              <a:ext uri="{FF2B5EF4-FFF2-40B4-BE49-F238E27FC236}">
                <a16:creationId xmlns:a16="http://schemas.microsoft.com/office/drawing/2014/main" id="{D0F67B22-8903-4B81-A6DC-EA3071F92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3825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Model AS-AD – recesní mezera a stimulace AD v keynesiánském modelu</a:t>
            </a:r>
          </a:p>
        </p:txBody>
      </p:sp>
      <p:sp>
        <p:nvSpPr>
          <p:cNvPr id="28" name="Line 24">
            <a:extLst>
              <a:ext uri="{FF2B5EF4-FFF2-40B4-BE49-F238E27FC236}">
                <a16:creationId xmlns:a16="http://schemas.microsoft.com/office/drawing/2014/main" id="{DA54BC5B-EDEB-443F-B358-9AFB81D414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5225" y="5091113"/>
            <a:ext cx="1500188" cy="1270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" name="Text Box 4">
            <a:extLst>
              <a:ext uri="{FF2B5EF4-FFF2-40B4-BE49-F238E27FC236}">
                <a16:creationId xmlns:a16="http://schemas.microsoft.com/office/drawing/2014/main" id="{32288710-6937-4339-9B36-D4B53BC05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" y="4824413"/>
            <a:ext cx="6096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30" name="Group 28">
            <a:extLst>
              <a:ext uri="{FF2B5EF4-FFF2-40B4-BE49-F238E27FC236}">
                <a16:creationId xmlns:a16="http://schemas.microsoft.com/office/drawing/2014/main" id="{E41DE4B7-B53E-49F3-A2B2-2B6A864C2F86}"/>
              </a:ext>
            </a:extLst>
          </p:cNvPr>
          <p:cNvGrpSpPr>
            <a:grpSpLocks/>
          </p:cNvGrpSpPr>
          <p:nvPr/>
        </p:nvGrpSpPr>
        <p:grpSpPr bwMode="auto">
          <a:xfrm>
            <a:off x="1819275" y="2695575"/>
            <a:ext cx="4270375" cy="2592388"/>
            <a:chOff x="816" y="1872"/>
            <a:chExt cx="2690" cy="1633"/>
          </a:xfrm>
        </p:grpSpPr>
        <p:sp>
          <p:nvSpPr>
            <p:cNvPr id="36893" name="Freeform 10">
              <a:extLst>
                <a:ext uri="{FF2B5EF4-FFF2-40B4-BE49-F238E27FC236}">
                  <a16:creationId xmlns:a16="http://schemas.microsoft.com/office/drawing/2014/main" id="{CC9D871E-3158-4282-B43E-E09D71FF7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872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4024 w 1632"/>
                <a:gd name="T3" fmla="*/ 304 h 1776"/>
                <a:gd name="T4" fmla="*/ 17086 w 1632"/>
                <a:gd name="T5" fmla="*/ 416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6894" name="Text Box 11">
              <a:extLst>
                <a:ext uri="{FF2B5EF4-FFF2-40B4-BE49-F238E27FC236}">
                  <a16:creationId xmlns:a16="http://schemas.microsoft.com/office/drawing/2014/main" id="{46B0C48A-D20D-40EE-8958-4A6B8BB8BC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4" y="3178"/>
              <a:ext cx="672" cy="327"/>
            </a:xfrm>
            <a:prstGeom prst="rect">
              <a:avLst/>
            </a:prstGeom>
            <a:noFill/>
            <a:ln w="635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F7B273C5-4686-4754-95B2-08555FD14CF7}"/>
              </a:ext>
            </a:extLst>
          </p:cNvPr>
          <p:cNvCxnSpPr/>
          <p:nvPr/>
        </p:nvCxnSpPr>
        <p:spPr>
          <a:xfrm flipV="1">
            <a:off x="1644650" y="3709988"/>
            <a:ext cx="269875" cy="1063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427FBDBD-E17F-470D-B188-FA1FE7EB5B49}"/>
              </a:ext>
            </a:extLst>
          </p:cNvPr>
          <p:cNvCxnSpPr/>
          <p:nvPr/>
        </p:nvCxnSpPr>
        <p:spPr>
          <a:xfrm flipV="1">
            <a:off x="1914525" y="4273550"/>
            <a:ext cx="271463" cy="1063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>
            <a:extLst>
              <a:ext uri="{FF2B5EF4-FFF2-40B4-BE49-F238E27FC236}">
                <a16:creationId xmlns:a16="http://schemas.microsoft.com/office/drawing/2014/main" id="{FFE0B08B-9330-4605-86FC-0C2C25268DF7}"/>
              </a:ext>
            </a:extLst>
          </p:cNvPr>
          <p:cNvCxnSpPr/>
          <p:nvPr/>
        </p:nvCxnSpPr>
        <p:spPr>
          <a:xfrm flipV="1">
            <a:off x="4343400" y="5172075"/>
            <a:ext cx="271463" cy="1079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21">
            <a:extLst>
              <a:ext uri="{FF2B5EF4-FFF2-40B4-BE49-F238E27FC236}">
                <a16:creationId xmlns:a16="http://schemas.microsoft.com/office/drawing/2014/main" id="{AA3A7AFF-E6A6-4F57-9B89-D8F0B743A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038" y="412115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8" name="Line 24">
            <a:extLst>
              <a:ext uri="{FF2B5EF4-FFF2-40B4-BE49-F238E27FC236}">
                <a16:creationId xmlns:a16="http://schemas.microsoft.com/office/drawing/2014/main" id="{4C2C0104-C145-42AD-B9EF-E17F6DA8D5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5225" y="4760913"/>
            <a:ext cx="1976438" cy="20637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9" name="Line 24">
            <a:extLst>
              <a:ext uri="{FF2B5EF4-FFF2-40B4-BE49-F238E27FC236}">
                <a16:creationId xmlns:a16="http://schemas.microsoft.com/office/drawing/2014/main" id="{603A95B2-753F-49D6-A3AD-49B7BF7097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97225" y="4845050"/>
            <a:ext cx="6350" cy="1304925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0" name="Text Box 4">
            <a:extLst>
              <a:ext uri="{FF2B5EF4-FFF2-40B4-BE49-F238E27FC236}">
                <a16:creationId xmlns:a16="http://schemas.microsoft.com/office/drawing/2014/main" id="{D4F0B345-A9E6-4987-8F1C-1C526A193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3" y="4227513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41" name="Přímá spojnice se šipkou 40">
            <a:extLst>
              <a:ext uri="{FF2B5EF4-FFF2-40B4-BE49-F238E27FC236}">
                <a16:creationId xmlns:a16="http://schemas.microsoft.com/office/drawing/2014/main" id="{5E8BC9AA-ACA5-4DBB-95C0-B20C19C45217}"/>
              </a:ext>
            </a:extLst>
          </p:cNvPr>
          <p:cNvCxnSpPr/>
          <p:nvPr/>
        </p:nvCxnSpPr>
        <p:spPr>
          <a:xfrm flipV="1">
            <a:off x="542925" y="4379913"/>
            <a:ext cx="7938" cy="7239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5">
            <a:extLst>
              <a:ext uri="{FF2B5EF4-FFF2-40B4-BE49-F238E27FC236}">
                <a16:creationId xmlns:a16="http://schemas.microsoft.com/office/drawing/2014/main" id="{587A9C39-2AD5-4333-B154-2EF7FE760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6260" y="6191250"/>
            <a:ext cx="5564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44" name="Přímá spojnice se šipkou 43">
            <a:extLst>
              <a:ext uri="{FF2B5EF4-FFF2-40B4-BE49-F238E27FC236}">
                <a16:creationId xmlns:a16="http://schemas.microsoft.com/office/drawing/2014/main" id="{22CC86EE-5C4B-477C-888C-E860D745528F}"/>
              </a:ext>
            </a:extLst>
          </p:cNvPr>
          <p:cNvCxnSpPr/>
          <p:nvPr/>
        </p:nvCxnSpPr>
        <p:spPr>
          <a:xfrm flipV="1">
            <a:off x="2497138" y="6626225"/>
            <a:ext cx="873125" cy="15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Google Shape;99;p14">
            <a:extLst>
              <a:ext uri="{FF2B5EF4-FFF2-40B4-BE49-F238E27FC236}">
                <a16:creationId xmlns:a16="http://schemas.microsoft.com/office/drawing/2014/main" id="{47384B89-64CE-48B5-A6E4-8FD9AC6C46FB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44/47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17FD04D-3319-4244-984A-63C283C65ED7}"/>
              </a:ext>
            </a:extLst>
          </p:cNvPr>
          <p:cNvCxnSpPr/>
          <p:nvPr/>
        </p:nvCxnSpPr>
        <p:spPr>
          <a:xfrm>
            <a:off x="2339975" y="2057400"/>
            <a:ext cx="755650" cy="2971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97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97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 tmFilter="0,0; .5, 1; 1, 1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4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2000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1" dur="20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3" grpId="0"/>
      <p:bldP spid="29716" grpId="0"/>
      <p:bldP spid="29716" grpId="1"/>
      <p:bldP spid="29717" grpId="0"/>
      <p:bldP spid="29721" grpId="0"/>
      <p:bldP spid="29722" grpId="0"/>
      <p:bldP spid="29722" grpId="1"/>
      <p:bldP spid="29727" grpId="0" animBg="1"/>
      <p:bldP spid="29727" grpId="1" animBg="1"/>
      <p:bldP spid="29727" grpId="2" animBg="1"/>
      <p:bldP spid="29" grpId="0"/>
      <p:bldP spid="37" grpId="0"/>
      <p:bldP spid="40" grpId="0"/>
      <p:bldP spid="4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>
            <a:extLst>
              <a:ext uri="{FF2B5EF4-FFF2-40B4-BE49-F238E27FC236}">
                <a16:creationId xmlns:a16="http://schemas.microsoft.com/office/drawing/2014/main" id="{36F1B178-E6B2-4811-B974-A67BA31D3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37891" name="Group 22">
            <a:extLst>
              <a:ext uri="{FF2B5EF4-FFF2-40B4-BE49-F238E27FC236}">
                <a16:creationId xmlns:a16="http://schemas.microsoft.com/office/drawing/2014/main" id="{C9A80C15-D97F-4B16-87D0-B9148C327280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362200"/>
            <a:ext cx="5811838" cy="3983038"/>
            <a:chOff x="432" y="1488"/>
            <a:chExt cx="3661" cy="2509"/>
          </a:xfrm>
        </p:grpSpPr>
        <p:sp>
          <p:nvSpPr>
            <p:cNvPr id="37918" name="Text Box 4">
              <a:extLst>
                <a:ext uri="{FF2B5EF4-FFF2-40B4-BE49-F238E27FC236}">
                  <a16:creationId xmlns:a16="http://schemas.microsoft.com/office/drawing/2014/main" id="{44919F4F-3160-4380-A838-7164B3AED7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37919" name="Text Box 5">
              <a:extLst>
                <a:ext uri="{FF2B5EF4-FFF2-40B4-BE49-F238E27FC236}">
                  <a16:creationId xmlns:a16="http://schemas.microsoft.com/office/drawing/2014/main" id="{0EEDDE97-D1F9-4CEE-9FB5-7F89E684D6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9" y="3670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37920" name="Group 7">
              <a:extLst>
                <a:ext uri="{FF2B5EF4-FFF2-40B4-BE49-F238E27FC236}">
                  <a16:creationId xmlns:a16="http://schemas.microsoft.com/office/drawing/2014/main" id="{378AE467-3989-4ED0-A151-6076ACBB09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37921" name="Line 8">
                <a:extLst>
                  <a:ext uri="{FF2B5EF4-FFF2-40B4-BE49-F238E27FC236}">
                    <a16:creationId xmlns:a16="http://schemas.microsoft.com/office/drawing/2014/main" id="{2AA61FE8-7552-4132-B90A-ECC5FFF705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922" name="Freeform 9">
                <a:extLst>
                  <a:ext uri="{FF2B5EF4-FFF2-40B4-BE49-F238E27FC236}">
                    <a16:creationId xmlns:a16="http://schemas.microsoft.com/office/drawing/2014/main" id="{3639897D-7B81-4221-B53C-58C2BB501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96" name="Group 24">
            <a:extLst>
              <a:ext uri="{FF2B5EF4-FFF2-40B4-BE49-F238E27FC236}">
                <a16:creationId xmlns:a16="http://schemas.microsoft.com/office/drawing/2014/main" id="{99006AF8-14C6-4B34-AA88-32E89498839D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2667000"/>
            <a:ext cx="4419600" cy="2652713"/>
            <a:chOff x="1200" y="1680"/>
            <a:chExt cx="2784" cy="1671"/>
          </a:xfrm>
        </p:grpSpPr>
        <p:sp>
          <p:nvSpPr>
            <p:cNvPr id="37916" name="Freeform 10">
              <a:extLst>
                <a:ext uri="{FF2B5EF4-FFF2-40B4-BE49-F238E27FC236}">
                  <a16:creationId xmlns:a16="http://schemas.microsoft.com/office/drawing/2014/main" id="{E9B9750F-A4C1-4729-9374-4E15D99A6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4024 w 1632"/>
                <a:gd name="T3" fmla="*/ 304 h 1776"/>
                <a:gd name="T4" fmla="*/ 17086 w 1632"/>
                <a:gd name="T5" fmla="*/ 416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917" name="Text Box 11">
              <a:extLst>
                <a:ext uri="{FF2B5EF4-FFF2-40B4-BE49-F238E27FC236}">
                  <a16:creationId xmlns:a16="http://schemas.microsoft.com/office/drawing/2014/main" id="{3012DDA9-3FA4-40E2-A1EE-3E492A16E6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8695" name="Group 23">
            <a:extLst>
              <a:ext uri="{FF2B5EF4-FFF2-40B4-BE49-F238E27FC236}">
                <a16:creationId xmlns:a16="http://schemas.microsoft.com/office/drawing/2014/main" id="{3C5C5499-5826-42B8-B22E-06274E7D4E8B}"/>
              </a:ext>
            </a:extLst>
          </p:cNvPr>
          <p:cNvGrpSpPr>
            <a:grpSpLocks/>
          </p:cNvGrpSpPr>
          <p:nvPr/>
        </p:nvGrpSpPr>
        <p:grpSpPr bwMode="auto">
          <a:xfrm>
            <a:off x="1468438" y="2362200"/>
            <a:ext cx="3741737" cy="3048000"/>
            <a:chOff x="1200" y="1632"/>
            <a:chExt cx="2357" cy="1920"/>
          </a:xfrm>
        </p:grpSpPr>
        <p:sp>
          <p:nvSpPr>
            <p:cNvPr id="37914" name="Text Box 6">
              <a:extLst>
                <a:ext uri="{FF2B5EF4-FFF2-40B4-BE49-F238E27FC236}">
                  <a16:creationId xmlns:a16="http://schemas.microsoft.com/office/drawing/2014/main" id="{C8F940E1-7566-4545-B4EE-0A0327442E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3" y="1825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915" name="Freeform 13">
              <a:extLst>
                <a:ext uri="{FF2B5EF4-FFF2-40B4-BE49-F238E27FC236}">
                  <a16:creationId xmlns:a16="http://schemas.microsoft.com/office/drawing/2014/main" id="{7752A886-E200-482C-AA0F-DA8C4A38B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632"/>
              <a:ext cx="1488" cy="1920"/>
            </a:xfrm>
            <a:custGeom>
              <a:avLst/>
              <a:gdLst>
                <a:gd name="T0" fmla="*/ 0 w 1680"/>
                <a:gd name="T1" fmla="*/ 3046 h 1824"/>
                <a:gd name="T2" fmla="*/ 357 w 1680"/>
                <a:gd name="T3" fmla="*/ 2243 h 1824"/>
                <a:gd name="T4" fmla="*/ 499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87" name="Line 15">
            <a:extLst>
              <a:ext uri="{FF2B5EF4-FFF2-40B4-BE49-F238E27FC236}">
                <a16:creationId xmlns:a16="http://schemas.microsoft.com/office/drawing/2014/main" id="{04CC48DC-1A4E-4EFF-9177-2F7724EE91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3000" y="4648200"/>
            <a:ext cx="1981200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8" name="Text Box 16">
            <a:extLst>
              <a:ext uri="{FF2B5EF4-FFF2-40B4-BE49-F238E27FC236}">
                <a16:creationId xmlns:a16="http://schemas.microsoft.com/office/drawing/2014/main" id="{BBA84E0B-24FF-4DB5-9410-B3C152AD5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4392613"/>
            <a:ext cx="6096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8689" name="Text Box 17">
            <a:extLst>
              <a:ext uri="{FF2B5EF4-FFF2-40B4-BE49-F238E27FC236}">
                <a16:creationId xmlns:a16="http://schemas.microsoft.com/office/drawing/2014/main" id="{039E0494-A272-4358-8B7B-B937A156B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275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97" name="Group 25">
            <a:extLst>
              <a:ext uri="{FF2B5EF4-FFF2-40B4-BE49-F238E27FC236}">
                <a16:creationId xmlns:a16="http://schemas.microsoft.com/office/drawing/2014/main" id="{7891F822-D796-4F4D-A6BE-5BA08ED4D401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165350"/>
            <a:ext cx="1371600" cy="4006850"/>
            <a:chOff x="1619" y="1364"/>
            <a:chExt cx="864" cy="2524"/>
          </a:xfrm>
        </p:grpSpPr>
        <p:sp>
          <p:nvSpPr>
            <p:cNvPr id="37912" name="Line 18">
              <a:extLst>
                <a:ext uri="{FF2B5EF4-FFF2-40B4-BE49-F238E27FC236}">
                  <a16:creationId xmlns:a16="http://schemas.microsoft.com/office/drawing/2014/main" id="{7F374B03-39F3-468C-AF59-833D12B148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913" name="Text Box 19">
              <a:extLst>
                <a:ext uri="{FF2B5EF4-FFF2-40B4-BE49-F238E27FC236}">
                  <a16:creationId xmlns:a16="http://schemas.microsoft.com/office/drawing/2014/main" id="{2C9793ED-14C3-4C9B-AC1D-902998AA27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9" y="1364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93" name="Text Box 21">
            <a:extLst>
              <a:ext uri="{FF2B5EF4-FFF2-40B4-BE49-F238E27FC236}">
                <a16:creationId xmlns:a16="http://schemas.microsoft.com/office/drawing/2014/main" id="{DDC6B1EB-F0F5-4F2A-838F-299DCFE2E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488" y="408305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</a:p>
        </p:txBody>
      </p:sp>
      <p:sp>
        <p:nvSpPr>
          <p:cNvPr id="37899" name="Text Box 2">
            <a:extLst>
              <a:ext uri="{FF2B5EF4-FFF2-40B4-BE49-F238E27FC236}">
                <a16:creationId xmlns:a16="http://schemas.microsoft.com/office/drawing/2014/main" id="{2067CFCD-BAD0-4B4E-BA9D-E165241A3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3825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Model AS-AD – negativní poptávkový šok: např. snížení G</a:t>
            </a:r>
          </a:p>
        </p:txBody>
      </p:sp>
      <p:sp>
        <p:nvSpPr>
          <p:cNvPr id="24" name="Line 15">
            <a:extLst>
              <a:ext uri="{FF2B5EF4-FFF2-40B4-BE49-F238E27FC236}">
                <a16:creationId xmlns:a16="http://schemas.microsoft.com/office/drawing/2014/main" id="{24B50A3D-A53E-473A-A97A-2EF893CD0AB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22613" y="4602163"/>
            <a:ext cx="1587" cy="1571625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" name="Text Box 17">
            <a:extLst>
              <a:ext uri="{FF2B5EF4-FFF2-40B4-BE49-F238E27FC236}">
                <a16:creationId xmlns:a16="http://schemas.microsoft.com/office/drawing/2014/main" id="{C099FA8D-CD8A-401A-8F28-3085BAA07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616585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26" name="Group 24">
            <a:extLst>
              <a:ext uri="{FF2B5EF4-FFF2-40B4-BE49-F238E27FC236}">
                <a16:creationId xmlns:a16="http://schemas.microsoft.com/office/drawing/2014/main" id="{562FE201-F2A6-462A-81FD-1916EFDE1D36}"/>
              </a:ext>
            </a:extLst>
          </p:cNvPr>
          <p:cNvGrpSpPr>
            <a:grpSpLocks/>
          </p:cNvGrpSpPr>
          <p:nvPr/>
        </p:nvGrpSpPr>
        <p:grpSpPr bwMode="auto">
          <a:xfrm>
            <a:off x="1392238" y="3173413"/>
            <a:ext cx="4419600" cy="2652712"/>
            <a:chOff x="1200" y="1680"/>
            <a:chExt cx="2784" cy="1671"/>
          </a:xfrm>
        </p:grpSpPr>
        <p:sp>
          <p:nvSpPr>
            <p:cNvPr id="37910" name="Freeform 10">
              <a:extLst>
                <a:ext uri="{FF2B5EF4-FFF2-40B4-BE49-F238E27FC236}">
                  <a16:creationId xmlns:a16="http://schemas.microsoft.com/office/drawing/2014/main" id="{58BB169B-2CF2-433C-AA8D-664C74BB5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4024 w 1632"/>
                <a:gd name="T3" fmla="*/ 304 h 1776"/>
                <a:gd name="T4" fmla="*/ 17086 w 1632"/>
                <a:gd name="T5" fmla="*/ 416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911" name="Text Box 11">
              <a:extLst>
                <a:ext uri="{FF2B5EF4-FFF2-40B4-BE49-F238E27FC236}">
                  <a16:creationId xmlns:a16="http://schemas.microsoft.com/office/drawing/2014/main" id="{E07B2562-DC03-4900-8379-F3C39B611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0" name="Line 15">
            <a:extLst>
              <a:ext uri="{FF2B5EF4-FFF2-40B4-BE49-F238E27FC236}">
                <a16:creationId xmlns:a16="http://schemas.microsoft.com/office/drawing/2014/main" id="{D4B5E6E5-57D7-41D9-AA8F-65875FDCF2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28713" y="5105400"/>
            <a:ext cx="1282700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" name="Line 15">
            <a:extLst>
              <a:ext uri="{FF2B5EF4-FFF2-40B4-BE49-F238E27FC236}">
                <a16:creationId xmlns:a16="http://schemas.microsoft.com/office/drawing/2014/main" id="{38E00F8F-EF68-4AB3-8E82-9AAF15BF63D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11413" y="5135563"/>
            <a:ext cx="1587" cy="1038225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6">
            <a:extLst>
              <a:ext uri="{FF2B5EF4-FFF2-40B4-BE49-F238E27FC236}">
                <a16:creationId xmlns:a16="http://schemas.microsoft.com/office/drawing/2014/main" id="{936BD869-14FA-480B-A894-32BC618A5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914900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3" name="Text Box 17">
            <a:extLst>
              <a:ext uri="{FF2B5EF4-FFF2-40B4-BE49-F238E27FC236}">
                <a16:creationId xmlns:a16="http://schemas.microsoft.com/office/drawing/2014/main" id="{EBC25777-76BB-481F-B264-F07787059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552F3D2D-CD3D-4ADB-B9BF-11BC1B9F5700}"/>
              </a:ext>
            </a:extLst>
          </p:cNvPr>
          <p:cNvCxnSpPr/>
          <p:nvPr/>
        </p:nvCxnSpPr>
        <p:spPr>
          <a:xfrm>
            <a:off x="323850" y="4602163"/>
            <a:ext cx="0" cy="7858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>
            <a:extLst>
              <a:ext uri="{FF2B5EF4-FFF2-40B4-BE49-F238E27FC236}">
                <a16:creationId xmlns:a16="http://schemas.microsoft.com/office/drawing/2014/main" id="{1402600F-CF99-4D27-AB06-94EE6B46271F}"/>
              </a:ext>
            </a:extLst>
          </p:cNvPr>
          <p:cNvCxnSpPr>
            <a:stCxn id="25" idx="2"/>
          </p:cNvCxnSpPr>
          <p:nvPr/>
        </p:nvCxnSpPr>
        <p:spPr>
          <a:xfrm flipH="1">
            <a:off x="2133600" y="6684963"/>
            <a:ext cx="1143000" cy="79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1">
            <a:extLst>
              <a:ext uri="{FF2B5EF4-FFF2-40B4-BE49-F238E27FC236}">
                <a16:creationId xmlns:a16="http://schemas.microsoft.com/office/drawing/2014/main" id="{63A3E67C-203C-42EF-A9F9-7339D5EA4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313" y="4602163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</a:p>
        </p:txBody>
      </p:sp>
      <p:sp>
        <p:nvSpPr>
          <p:cNvPr id="35" name="Google Shape;99;p14">
            <a:extLst>
              <a:ext uri="{FF2B5EF4-FFF2-40B4-BE49-F238E27FC236}">
                <a16:creationId xmlns:a16="http://schemas.microsoft.com/office/drawing/2014/main" id="{CA718703-751E-4754-999D-25D8BB8D1A4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45/47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  <p:bldP spid="28693" grpId="0"/>
      <p:bldP spid="25" grpId="0"/>
      <p:bldP spid="32" grpId="0"/>
      <p:bldP spid="33" grpId="0"/>
      <p:bldP spid="4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>
            <a:extLst>
              <a:ext uri="{FF2B5EF4-FFF2-40B4-BE49-F238E27FC236}">
                <a16:creationId xmlns:a16="http://schemas.microsoft.com/office/drawing/2014/main" id="{8D813F14-176F-4E4C-B72E-24E07FFA0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38915" name="Group 22">
            <a:extLst>
              <a:ext uri="{FF2B5EF4-FFF2-40B4-BE49-F238E27FC236}">
                <a16:creationId xmlns:a16="http://schemas.microsoft.com/office/drawing/2014/main" id="{107A8307-C2B1-4A8F-A92E-97794DCE8281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362200"/>
            <a:ext cx="5770563" cy="3921125"/>
            <a:chOff x="432" y="1488"/>
            <a:chExt cx="3635" cy="2470"/>
          </a:xfrm>
        </p:grpSpPr>
        <p:sp>
          <p:nvSpPr>
            <p:cNvPr id="38934" name="Text Box 4">
              <a:extLst>
                <a:ext uri="{FF2B5EF4-FFF2-40B4-BE49-F238E27FC236}">
                  <a16:creationId xmlns:a16="http://schemas.microsoft.com/office/drawing/2014/main" id="{DDCBF4B2-08AA-4F94-B3A5-DC0EE2163A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38935" name="Text Box 5">
              <a:extLst>
                <a:ext uri="{FF2B5EF4-FFF2-40B4-BE49-F238E27FC236}">
                  <a16:creationId xmlns:a16="http://schemas.microsoft.com/office/drawing/2014/main" id="{101D2D3B-5A3E-486C-8DA1-61CD86C20F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3" y="3631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38936" name="Group 7">
              <a:extLst>
                <a:ext uri="{FF2B5EF4-FFF2-40B4-BE49-F238E27FC236}">
                  <a16:creationId xmlns:a16="http://schemas.microsoft.com/office/drawing/2014/main" id="{0A5B2824-0811-4444-9BD0-AF5E207082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38937" name="Line 8">
                <a:extLst>
                  <a:ext uri="{FF2B5EF4-FFF2-40B4-BE49-F238E27FC236}">
                    <a16:creationId xmlns:a16="http://schemas.microsoft.com/office/drawing/2014/main" id="{10D7CC72-E603-4D45-B257-769A6D4BD4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938" name="Freeform 9">
                <a:extLst>
                  <a:ext uri="{FF2B5EF4-FFF2-40B4-BE49-F238E27FC236}">
                    <a16:creationId xmlns:a16="http://schemas.microsoft.com/office/drawing/2014/main" id="{3844BA2F-7A30-426A-ABF8-4FC29E104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96" name="Group 24">
            <a:extLst>
              <a:ext uri="{FF2B5EF4-FFF2-40B4-BE49-F238E27FC236}">
                <a16:creationId xmlns:a16="http://schemas.microsoft.com/office/drawing/2014/main" id="{AAD6EB73-0D1F-47CB-94D5-AB63A5C69418}"/>
              </a:ext>
            </a:extLst>
          </p:cNvPr>
          <p:cNvGrpSpPr>
            <a:grpSpLocks/>
          </p:cNvGrpSpPr>
          <p:nvPr/>
        </p:nvGrpSpPr>
        <p:grpSpPr bwMode="auto">
          <a:xfrm>
            <a:off x="2470150" y="3473449"/>
            <a:ext cx="4110038" cy="2438400"/>
            <a:chOff x="1200" y="1680"/>
            <a:chExt cx="2589" cy="1536"/>
          </a:xfrm>
        </p:grpSpPr>
        <p:sp>
          <p:nvSpPr>
            <p:cNvPr id="38932" name="Freeform 10">
              <a:extLst>
                <a:ext uri="{FF2B5EF4-FFF2-40B4-BE49-F238E27FC236}">
                  <a16:creationId xmlns:a16="http://schemas.microsoft.com/office/drawing/2014/main" id="{E7819E58-F5EE-46C7-AFC7-BE9122497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4024 w 1632"/>
                <a:gd name="T3" fmla="*/ 304 h 1776"/>
                <a:gd name="T4" fmla="*/ 17086 w 1632"/>
                <a:gd name="T5" fmla="*/ 416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933" name="Text Box 11">
              <a:extLst>
                <a:ext uri="{FF2B5EF4-FFF2-40B4-BE49-F238E27FC236}">
                  <a16:creationId xmlns:a16="http://schemas.microsoft.com/office/drawing/2014/main" id="{D7E800AE-DA2E-4E04-8F8D-ED55CE329D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7" y="2866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28687" name="Line 15">
            <a:extLst>
              <a:ext uri="{FF2B5EF4-FFF2-40B4-BE49-F238E27FC236}">
                <a16:creationId xmlns:a16="http://schemas.microsoft.com/office/drawing/2014/main" id="{E8464AD0-0F45-4AED-9B4C-8D907D7233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28713" y="5438775"/>
            <a:ext cx="2452687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8" name="Text Box 16">
            <a:extLst>
              <a:ext uri="{FF2B5EF4-FFF2-40B4-BE49-F238E27FC236}">
                <a16:creationId xmlns:a16="http://schemas.microsoft.com/office/drawing/2014/main" id="{A28E7595-EDFA-46C1-ADA3-1E6395910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5126038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8689" name="Text Box 17">
            <a:extLst>
              <a:ext uri="{FF2B5EF4-FFF2-40B4-BE49-F238E27FC236}">
                <a16:creationId xmlns:a16="http://schemas.microsoft.com/office/drawing/2014/main" id="{6D3657F4-55EA-4ECA-AE35-067EF5403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275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97" name="Group 25">
            <a:extLst>
              <a:ext uri="{FF2B5EF4-FFF2-40B4-BE49-F238E27FC236}">
                <a16:creationId xmlns:a16="http://schemas.microsoft.com/office/drawing/2014/main" id="{56DE3ECA-EE5F-41DB-9B20-4BC2DABBE280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165350"/>
            <a:ext cx="1371600" cy="4006850"/>
            <a:chOff x="1619" y="1364"/>
            <a:chExt cx="864" cy="2524"/>
          </a:xfrm>
        </p:grpSpPr>
        <p:sp>
          <p:nvSpPr>
            <p:cNvPr id="38930" name="Line 18">
              <a:extLst>
                <a:ext uri="{FF2B5EF4-FFF2-40B4-BE49-F238E27FC236}">
                  <a16:creationId xmlns:a16="http://schemas.microsoft.com/office/drawing/2014/main" id="{9E97B8DF-E00D-499D-BFF0-244D9EEC86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931" name="Text Box 19">
              <a:extLst>
                <a:ext uri="{FF2B5EF4-FFF2-40B4-BE49-F238E27FC236}">
                  <a16:creationId xmlns:a16="http://schemas.microsoft.com/office/drawing/2014/main" id="{02891914-2894-4B5C-A837-09C892C65E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9" y="1364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93" name="Text Box 21">
            <a:extLst>
              <a:ext uri="{FF2B5EF4-FFF2-40B4-BE49-F238E27FC236}">
                <a16:creationId xmlns:a16="http://schemas.microsoft.com/office/drawing/2014/main" id="{8AC4F68D-C42E-4904-A309-E37933091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2038" y="5003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</a:p>
        </p:txBody>
      </p:sp>
      <p:sp>
        <p:nvSpPr>
          <p:cNvPr id="38922" name="Text Box 2">
            <a:extLst>
              <a:ext uri="{FF2B5EF4-FFF2-40B4-BE49-F238E27FC236}">
                <a16:creationId xmlns:a16="http://schemas.microsoft.com/office/drawing/2014/main" id="{97D016D8-A684-47A1-B8A3-94B1B8DCA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3825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Model AS-AD – dlouhodobá rovnováha a poptávkový šok</a:t>
            </a:r>
          </a:p>
        </p:txBody>
      </p:sp>
      <p:grpSp>
        <p:nvGrpSpPr>
          <p:cNvPr id="26" name="Group 24">
            <a:extLst>
              <a:ext uri="{FF2B5EF4-FFF2-40B4-BE49-F238E27FC236}">
                <a16:creationId xmlns:a16="http://schemas.microsoft.com/office/drawing/2014/main" id="{AE7810EF-0AC6-4485-A90D-E38F198AC77B}"/>
              </a:ext>
            </a:extLst>
          </p:cNvPr>
          <p:cNvGrpSpPr>
            <a:grpSpLocks/>
          </p:cNvGrpSpPr>
          <p:nvPr/>
        </p:nvGrpSpPr>
        <p:grpSpPr bwMode="auto">
          <a:xfrm>
            <a:off x="2855913" y="2630488"/>
            <a:ext cx="4271963" cy="2500312"/>
            <a:chOff x="1200" y="1680"/>
            <a:chExt cx="2691" cy="1575"/>
          </a:xfrm>
        </p:grpSpPr>
        <p:sp>
          <p:nvSpPr>
            <p:cNvPr id="38928" name="Freeform 10">
              <a:extLst>
                <a:ext uri="{FF2B5EF4-FFF2-40B4-BE49-F238E27FC236}">
                  <a16:creationId xmlns:a16="http://schemas.microsoft.com/office/drawing/2014/main" id="{D7D626BF-9780-4AD2-92DF-365DBC296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4024 w 1632"/>
                <a:gd name="T3" fmla="*/ 304 h 1776"/>
                <a:gd name="T4" fmla="*/ 17086 w 1632"/>
                <a:gd name="T5" fmla="*/ 416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929" name="Text Box 11">
              <a:extLst>
                <a:ext uri="{FF2B5EF4-FFF2-40B4-BE49-F238E27FC236}">
                  <a16:creationId xmlns:a16="http://schemas.microsoft.com/office/drawing/2014/main" id="{1BB32ACB-3E7E-4376-AA41-341F915D40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9" y="2928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0" name="Line 15">
            <a:extLst>
              <a:ext uri="{FF2B5EF4-FFF2-40B4-BE49-F238E27FC236}">
                <a16:creationId xmlns:a16="http://schemas.microsoft.com/office/drawing/2014/main" id="{C819F891-FE55-4666-8D55-C8AE5A9081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3000" y="4392613"/>
            <a:ext cx="2355850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6">
            <a:extLst>
              <a:ext uri="{FF2B5EF4-FFF2-40B4-BE49-F238E27FC236}">
                <a16:creationId xmlns:a16="http://schemas.microsoft.com/office/drawing/2014/main" id="{1DAF2B00-CB50-47D9-9686-3904B76AD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4078288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BE90712E-0616-42BC-8CE2-2AE85D6BB57F}"/>
              </a:ext>
            </a:extLst>
          </p:cNvPr>
          <p:cNvCxnSpPr/>
          <p:nvPr/>
        </p:nvCxnSpPr>
        <p:spPr>
          <a:xfrm flipV="1">
            <a:off x="319088" y="4375150"/>
            <a:ext cx="0" cy="9937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1">
            <a:extLst>
              <a:ext uri="{FF2B5EF4-FFF2-40B4-BE49-F238E27FC236}">
                <a16:creationId xmlns:a16="http://schemas.microsoft.com/office/drawing/2014/main" id="{BCBE1E90-2433-4B9B-8722-38764C119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63" y="390048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</a:p>
        </p:txBody>
      </p:sp>
      <p:sp>
        <p:nvSpPr>
          <p:cNvPr id="27" name="Google Shape;99;p14">
            <a:extLst>
              <a:ext uri="{FF2B5EF4-FFF2-40B4-BE49-F238E27FC236}">
                <a16:creationId xmlns:a16="http://schemas.microsoft.com/office/drawing/2014/main" id="{DE6FA387-1B26-4F6A-A09F-DE678C310C0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46/47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" name="Group 23">
            <a:extLst>
              <a:ext uri="{FF2B5EF4-FFF2-40B4-BE49-F238E27FC236}">
                <a16:creationId xmlns:a16="http://schemas.microsoft.com/office/drawing/2014/main" id="{40CA0F5E-39C8-43E0-B266-6E6ECE6FCDD2}"/>
              </a:ext>
            </a:extLst>
          </p:cNvPr>
          <p:cNvGrpSpPr>
            <a:grpSpLocks/>
          </p:cNvGrpSpPr>
          <p:nvPr/>
        </p:nvGrpSpPr>
        <p:grpSpPr bwMode="auto">
          <a:xfrm>
            <a:off x="1751012" y="2424906"/>
            <a:ext cx="3741737" cy="3048000"/>
            <a:chOff x="1200" y="1632"/>
            <a:chExt cx="2357" cy="1920"/>
          </a:xfrm>
        </p:grpSpPr>
        <p:sp>
          <p:nvSpPr>
            <p:cNvPr id="34" name="Text Box 6">
              <a:extLst>
                <a:ext uri="{FF2B5EF4-FFF2-40B4-BE49-F238E27FC236}">
                  <a16:creationId xmlns:a16="http://schemas.microsoft.com/office/drawing/2014/main" id="{745149E5-31F9-40D8-B1F3-E85AB9FB84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3" y="1825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54EA6D28-D4F5-4EF5-9656-4B81B6BC6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632"/>
              <a:ext cx="1488" cy="1920"/>
            </a:xfrm>
            <a:custGeom>
              <a:avLst/>
              <a:gdLst>
                <a:gd name="T0" fmla="*/ 0 w 1680"/>
                <a:gd name="T1" fmla="*/ 3046 h 1824"/>
                <a:gd name="T2" fmla="*/ 357 w 1680"/>
                <a:gd name="T3" fmla="*/ 2243 h 1824"/>
                <a:gd name="T4" fmla="*/ 499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  <p:bldP spid="28693" grpId="0"/>
      <p:bldP spid="32" grpId="0"/>
      <p:bldP spid="4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933724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Posuny po křivce AD – </a:t>
            </a:r>
            <a:r>
              <a:rPr lang="cs-CZ" altLang="cs-CZ" sz="3600" b="1" dirty="0">
                <a:highlight>
                  <a:srgbClr val="FFFF00"/>
                </a:highlight>
              </a:rPr>
              <a:t>vysvětlení</a:t>
            </a:r>
            <a:r>
              <a:rPr lang="cs-CZ" altLang="cs-CZ" sz="3600" b="1" dirty="0"/>
              <a:t> 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277062"/>
            <a:ext cx="8644269" cy="5210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cenové hladině (P) –závislé zejména složky C, I a NX, G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spíše za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konstantní. </a:t>
            </a:r>
          </a:p>
          <a:p>
            <a:pPr marL="342900"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Vztah mezi vývojem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velikostí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NEPŘÍMO ÚMĚRNÝ: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pokles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PLÁNOVANÉ AGREGÁTNÍ VÝDAJE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rostou:</a:t>
            </a:r>
          </a:p>
          <a:p>
            <a:pPr marL="342900"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Pokles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 bezprostřední dopad na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spotřební výdaje domácností (C):</a:t>
            </a:r>
          </a:p>
          <a:p>
            <a:pPr marL="342900"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DISPONIBILNÍ DŮCHOD (Y</a:t>
            </a:r>
            <a:r>
              <a:rPr kumimoji="0" lang="cs-CZ" altLang="cs-CZ" sz="2000" b="1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)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NOMINÁLNĚ STEJNÝ,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ale jeho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REÁLNÁ HODNOTA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zvyšuje =&gt; </a:t>
            </a:r>
          </a:p>
          <a:p>
            <a:pPr marL="342900"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 stejný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Y</a:t>
            </a:r>
            <a:r>
              <a:rPr kumimoji="0" lang="cs-CZ" altLang="cs-CZ" sz="2000" b="1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můžeme koupit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více statků.</a:t>
            </a:r>
          </a:p>
          <a:p>
            <a:pPr marL="342900"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Chování spotřebitele,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jenž se cítí za takových podmínek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bohatším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cs-CZ" altLang="cs-CZ" sz="2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popisováno tzv. </a:t>
            </a: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Pigouovým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efektem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neboli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efektem reálných peněžních zůstatků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také označovaným jako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efekt bohatství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</a:p>
          <a:p>
            <a:pPr marL="342900"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Domácnosti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ochotny zvyšovat své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celkové výdaje na nákup statků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116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933724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Posuny po křivce AD – </a:t>
            </a:r>
            <a:r>
              <a:rPr lang="cs-CZ" altLang="cs-CZ" sz="3600" b="1" dirty="0">
                <a:highlight>
                  <a:srgbClr val="FFFF00"/>
                </a:highlight>
              </a:rPr>
              <a:t>vysvětlení</a:t>
            </a:r>
            <a:r>
              <a:rPr lang="cs-CZ" altLang="cs-CZ" sz="3600" b="1" dirty="0"/>
              <a:t> 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345223"/>
            <a:ext cx="8665535" cy="5142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 startAt="2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Pokles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pro nákup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běžných výdajů domácností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postačuje držba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nižší nominální sumy peněžních prostředků = růst kupní síly peněz: </a:t>
            </a: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Klesne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poptávka po penězích,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domácnosti budou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chtít držet méně peněz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vzroste poptávka po ostatních finančních aktivech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např. po akciích a obligacích,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RŮST JEJICH CENY, POKLES NOMINÁLNÍ ÚROKOVÉ SAZBY. </a:t>
            </a:r>
          </a:p>
          <a:p>
            <a:pPr marL="623888" indent="-350838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Pokles úrokové sazby – impuls stimulující investiční výdaje firem (I), případně spotřební výdaje domácností na dlouhodobé spotřební statky (C)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 RŮST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Tento jev =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Keynesův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efekt úrokových měr.</a:t>
            </a: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2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933724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Posuny po křivce AD – </a:t>
            </a:r>
            <a:r>
              <a:rPr lang="cs-CZ" altLang="cs-CZ" sz="3600" b="1" dirty="0">
                <a:highlight>
                  <a:srgbClr val="FFFF00"/>
                </a:highlight>
              </a:rPr>
              <a:t>vysvětlení</a:t>
            </a:r>
            <a:r>
              <a:rPr lang="cs-CZ" altLang="cs-CZ" sz="3600" b="1" dirty="0"/>
              <a:t> 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595845"/>
            <a:ext cx="8644269" cy="489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 startAt="3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Klesající domácí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může stimulovat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poptávku zahraničních ekonomických subjektů po statcích domácí ekonomiky. </a:t>
            </a: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Navíc možný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pokles domácí poptávky po relativně dražším dováženém zboží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 část domácích výdajů – přesun na produkci domácích výrobců. </a:t>
            </a: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Efekt změny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na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čistý export (NX) domácí ekonomiky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podmíněn řadou okolností: </a:t>
            </a: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altLang="cs-CZ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vývoj nominálního měnového kurzu a zahraničních cen, cenové elasticity poptávky zahraničních subjektů po zboží domácí ekonomiky, cenové elasticity poptávky domácích subjektů po zahraničním zboží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…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553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933724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Posuny po křivce AD – </a:t>
            </a:r>
            <a:r>
              <a:rPr lang="cs-CZ" altLang="cs-CZ" sz="3600" b="1" dirty="0">
                <a:highlight>
                  <a:srgbClr val="FFFF00"/>
                </a:highlight>
              </a:rPr>
              <a:t>vysvětlení</a:t>
            </a:r>
            <a:r>
              <a:rPr lang="cs-CZ" altLang="cs-CZ" sz="3600" b="1" dirty="0"/>
              <a:t> 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277062"/>
            <a:ext cx="8644269" cy="5210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Pokud pokles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vyvolá následně pokles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úrokových měr:</a:t>
            </a: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domácí ekonomické subjekty usilují o umístění svých finančních prostředků tam, kde dosáhnou vyššího zhodnocení, např. v zahraničí: </a:t>
            </a: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pokles výnosnosti domácích finančních aktiv, domácí subjekty nakupují zahraniční finanční aktiva s vyšší výnosností. </a:t>
            </a: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Devizový trh: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zvýšení nabídky domácí měny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tlak na její znehodnocení. </a:t>
            </a: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Důsledek znehodnocení domácní měny = zdražení zahraničního zboží na domácím trhu a lepší podmínky pro domácí vývozce. </a:t>
            </a: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Vytvořeny podmínky pro zvýšení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NX.</a:t>
            </a: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---------------</a:t>
            </a: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Změna jakékoli složky agregátní poptávky: C, I, G, NX – tlak na posun křivky AD.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407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C6E2AD65BA15249A7B05B7D5E97129C" ma:contentTypeVersion="15" ma:contentTypeDescription="Vytvoří nový dokument" ma:contentTypeScope="" ma:versionID="4b424006f4a097d50b9d2b24c8b1283d">
  <xsd:schema xmlns:xsd="http://www.w3.org/2001/XMLSchema" xmlns:xs="http://www.w3.org/2001/XMLSchema" xmlns:p="http://schemas.microsoft.com/office/2006/metadata/properties" xmlns:ns3="bf7e5f55-07d1-4868-9b85-42c16e5f375e" xmlns:ns4="6f60b1d1-a4e8-4e81-b0d2-f5a86210fe53" targetNamespace="http://schemas.microsoft.com/office/2006/metadata/properties" ma:root="true" ma:fieldsID="0f6cf52edfa76a65320447689d5352be" ns3:_="" ns4:_="">
    <xsd:import namespace="bf7e5f55-07d1-4868-9b85-42c16e5f375e"/>
    <xsd:import namespace="6f60b1d1-a4e8-4e81-b0d2-f5a86210fe5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MediaServiceSearchPropertie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7e5f55-07d1-4868-9b85-42c16e5f37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0b1d1-a4e8-4e81-b0d2-f5a86210fe53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f7e5f55-07d1-4868-9b85-42c16e5f375e" xsi:nil="true"/>
  </documentManagement>
</p:properties>
</file>

<file path=customXml/itemProps1.xml><?xml version="1.0" encoding="utf-8"?>
<ds:datastoreItem xmlns:ds="http://schemas.openxmlformats.org/officeDocument/2006/customXml" ds:itemID="{4C85ED38-669E-416E-AF4D-4715D50660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7e5f55-07d1-4868-9b85-42c16e5f375e"/>
    <ds:schemaRef ds:uri="6f60b1d1-a4e8-4e81-b0d2-f5a86210f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E6CB59-9144-4B4D-8680-F0601B37F1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D46607-4425-4EBE-B2EE-9B80E3637F90}">
  <ds:schemaRefs>
    <ds:schemaRef ds:uri="http://schemas.openxmlformats.org/package/2006/metadata/core-properties"/>
    <ds:schemaRef ds:uri="http://schemas.microsoft.com/office/2006/metadata/properties"/>
    <ds:schemaRef ds:uri="http://purl.org/dc/dcmitype/"/>
    <ds:schemaRef ds:uri="bf7e5f55-07d1-4868-9b85-42c16e5f375e"/>
    <ds:schemaRef ds:uri="6f60b1d1-a4e8-4e81-b0d2-f5a86210fe53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11348</TotalTime>
  <Words>3636</Words>
  <Application>Microsoft Office PowerPoint</Application>
  <PresentationFormat>Předvádění na obrazovce (4:3)</PresentationFormat>
  <Paragraphs>483</Paragraphs>
  <Slides>58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7" baseType="lpstr">
      <vt:lpstr>Arial</vt:lpstr>
      <vt:lpstr>Calibri</vt:lpstr>
      <vt:lpstr>Consolas</vt:lpstr>
      <vt:lpstr>Helvetica</vt:lpstr>
      <vt:lpstr>Helvetica-Bold</vt:lpstr>
      <vt:lpstr>Tahoma</vt:lpstr>
      <vt:lpstr>Times New Roman</vt:lpstr>
      <vt:lpstr>Wingdings</vt:lpstr>
      <vt:lpstr>Office Theme</vt:lpstr>
      <vt:lpstr>Makroekonomie Agregátní poptávka, agregátní nabídka a potencionální produkt XMAK</vt:lpstr>
      <vt:lpstr>Model AS-AD</vt:lpstr>
      <vt:lpstr>Agregátní poptávka (AD)</vt:lpstr>
      <vt:lpstr>Agregátní poptávka (AD) – shrnutí definic</vt:lpstr>
      <vt:lpstr>Agregátní poptávka (AD) Posuny po křivce AD</vt:lpstr>
      <vt:lpstr>Posuny po křivce AD – vysvětlení </vt:lpstr>
      <vt:lpstr>Posuny po křivce AD – vysvětlení </vt:lpstr>
      <vt:lpstr>Posuny po křivce AD – vysvětlení </vt:lpstr>
      <vt:lpstr>Posuny po křivce AD – vysvětlení </vt:lpstr>
      <vt:lpstr>Agregátní poptávka (AD)</vt:lpstr>
      <vt:lpstr>Změny agregátní poptávky (AD)</vt:lpstr>
      <vt:lpstr>Poptávkové šoky pozitivní a negativní</vt:lpstr>
      <vt:lpstr>Prezentace aplikace PowerPoint</vt:lpstr>
      <vt:lpstr>PŘÍKLADY POSITIVNÍCH (NEGATIVNÍCH) POPTÁVKOVÝCH ŠOKŮ</vt:lpstr>
      <vt:lpstr>PŘÍKLADY POSITIVNÍCH (NEGATIVNÍCH) POPTÁVKOVÝCH ŠOKŮ</vt:lpstr>
      <vt:lpstr>Změny polohy křivky AD: SHRNUTÍ, KLASIFIKACE</vt:lpstr>
      <vt:lpstr>Změny polohy křivky AD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Agregátní nabídka (AS)</vt:lpstr>
      <vt:lpstr>Tvar křivky AS – několik pojetí:</vt:lpstr>
      <vt:lpstr>NEO/KLASICKÁ AS - shrnutí</vt:lpstr>
      <vt:lpstr>Tvar křivky AS – několik pojetí:</vt:lpstr>
      <vt:lpstr>Tvar křivky AS – několik pojetí:</vt:lpstr>
      <vt:lpstr>Tvar křivky AS – několik pojetí:</vt:lpstr>
      <vt:lpstr>Prezentace aplikace PowerPoint</vt:lpstr>
      <vt:lpstr>Prezentace aplikace PowerPoint</vt:lpstr>
      <vt:lpstr>MODELY vysvětlujících rostoucí tvar SRAS:</vt:lpstr>
      <vt:lpstr>MODELY vysvětlujících rostoucí tvar SRAS: </vt:lpstr>
      <vt:lpstr>MODELY vysvětlujících rostoucí tvar SRAS: </vt:lpstr>
      <vt:lpstr>Agregátní nabídka  krátkodobá (SRAS)</vt:lpstr>
      <vt:lpstr>Prezentace aplikace PowerPoint</vt:lpstr>
      <vt:lpstr>Faktory ovlivňující SRAS</vt:lpstr>
      <vt:lpstr>Prezentace aplikace PowerPoint</vt:lpstr>
      <vt:lpstr>Prezentace aplikace PowerPoint</vt:lpstr>
      <vt:lpstr>Faktory ovlivňující SRAS i LRAS</vt:lpstr>
      <vt:lpstr>Faktory ovlivňující SRAS i LRAS</vt:lpstr>
      <vt:lpstr>Změny krátkodobé (SRAS) a dlouhodobé (LRAS) agregátní nabídky</vt:lpstr>
      <vt:lpstr>Makroekonomická rovnováha</vt:lpstr>
      <vt:lpstr>Makroekonomická rovnováha</vt:lpstr>
      <vt:lpstr>Makroekonomická rovnováha krátkodobá a dlouhodobá makroekonomická rovnováha </vt:lpstr>
      <vt:lpstr>Prezentace aplikace PowerPoint</vt:lpstr>
      <vt:lpstr>Prezentace aplikace PowerPoint</vt:lpstr>
      <vt:lpstr>Dosahování makroekonomické rovnováhy</vt:lpstr>
      <vt:lpstr>Prezentace aplikace PowerPoint</vt:lpstr>
      <vt:lpstr>Dosahování makroekonomické rovnováhy</vt:lpstr>
      <vt:lpstr>Dosahování makroekonomické rovnováhy</vt:lpstr>
      <vt:lpstr>Prezentace aplikace PowerPoint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Drastichová Magdaléna</cp:lastModifiedBy>
  <cp:revision>96</cp:revision>
  <dcterms:modified xsi:type="dcterms:W3CDTF">2024-03-12T10:12:10Z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0x0101008C6E2AD65BA15249A7B05B7D5E97129C</vt:lpwstr>
  </property>
</Properties>
</file>