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2"/>
  </p:notesMasterIdLst>
  <p:sldIdLst>
    <p:sldId id="256" r:id="rId2"/>
    <p:sldId id="362" r:id="rId3"/>
    <p:sldId id="363" r:id="rId4"/>
    <p:sldId id="365" r:id="rId5"/>
    <p:sldId id="364" r:id="rId6"/>
    <p:sldId id="285" r:id="rId7"/>
    <p:sldId id="286" r:id="rId8"/>
    <p:sldId id="257" r:id="rId9"/>
    <p:sldId id="366" r:id="rId10"/>
    <p:sldId id="271" r:id="rId11"/>
    <p:sldId id="289" r:id="rId12"/>
    <p:sldId id="284" r:id="rId13"/>
    <p:sldId id="273" r:id="rId14"/>
    <p:sldId id="292" r:id="rId15"/>
    <p:sldId id="277" r:id="rId16"/>
    <p:sldId id="293" r:id="rId17"/>
    <p:sldId id="294" r:id="rId18"/>
    <p:sldId id="295" r:id="rId19"/>
    <p:sldId id="297" r:id="rId20"/>
    <p:sldId id="298" r:id="rId21"/>
    <p:sldId id="280" r:id="rId22"/>
    <p:sldId id="281" r:id="rId23"/>
    <p:sldId id="274" r:id="rId24"/>
    <p:sldId id="301" r:id="rId25"/>
    <p:sldId id="302" r:id="rId26"/>
    <p:sldId id="304" r:id="rId27"/>
    <p:sldId id="306" r:id="rId28"/>
    <p:sldId id="309" r:id="rId29"/>
    <p:sldId id="310" r:id="rId30"/>
    <p:sldId id="313" r:id="rId31"/>
    <p:sldId id="314" r:id="rId32"/>
    <p:sldId id="316" r:id="rId33"/>
    <p:sldId id="326" r:id="rId34"/>
    <p:sldId id="327" r:id="rId35"/>
    <p:sldId id="328" r:id="rId36"/>
    <p:sldId id="329" r:id="rId37"/>
    <p:sldId id="330" r:id="rId38"/>
    <p:sldId id="331" r:id="rId39"/>
    <p:sldId id="333" r:id="rId40"/>
    <p:sldId id="334" r:id="rId41"/>
    <p:sldId id="305" r:id="rId42"/>
    <p:sldId id="296" r:id="rId43"/>
    <p:sldId id="358" r:id="rId44"/>
    <p:sldId id="336" r:id="rId45"/>
    <p:sldId id="337" r:id="rId46"/>
    <p:sldId id="308" r:id="rId47"/>
    <p:sldId id="307" r:id="rId48"/>
    <p:sldId id="338" r:id="rId49"/>
    <p:sldId id="339" r:id="rId50"/>
    <p:sldId id="361" r:id="rId5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27" autoAdjust="0"/>
  </p:normalViewPr>
  <p:slideViewPr>
    <p:cSldViewPr snapToGrid="0">
      <p:cViewPr varScale="1">
        <p:scale>
          <a:sx n="87" d="100"/>
          <a:sy n="87" d="100"/>
        </p:scale>
        <p:origin x="12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6/11/relationships/changesInfo" Target="changesInfos/changesInfo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stichová Magdaléna" userId="1a6265d6-de40-440e-a90a-ddfe3cb1d98e" providerId="ADAL" clId="{3E9AD076-9A8B-46AA-872E-02D3270BBAB1}"/>
    <pc:docChg chg="undo custSel modSld">
      <pc:chgData name="Drastichová Magdaléna" userId="1a6265d6-de40-440e-a90a-ddfe3cb1d98e" providerId="ADAL" clId="{3E9AD076-9A8B-46AA-872E-02D3270BBAB1}" dt="2024-02-26T22:00:28.758" v="453" actId="113"/>
      <pc:docMkLst>
        <pc:docMk/>
      </pc:docMkLst>
      <pc:sldChg chg="modSp mod">
        <pc:chgData name="Drastichová Magdaléna" userId="1a6265d6-de40-440e-a90a-ddfe3cb1d98e" providerId="ADAL" clId="{3E9AD076-9A8B-46AA-872E-02D3270BBAB1}" dt="2024-02-26T21:21:22.751" v="21" actId="14100"/>
        <pc:sldMkLst>
          <pc:docMk/>
          <pc:sldMk cId="0" sldId="274"/>
        </pc:sldMkLst>
        <pc:spChg chg="mod">
          <ac:chgData name="Drastichová Magdaléna" userId="1a6265d6-de40-440e-a90a-ddfe3cb1d98e" providerId="ADAL" clId="{3E9AD076-9A8B-46AA-872E-02D3270BBAB1}" dt="2024-02-26T21:20:36.706" v="14" actId="20577"/>
          <ac:spMkLst>
            <pc:docMk/>
            <pc:sldMk cId="0" sldId="274"/>
            <ac:spMk id="18" creationId="{A413D1E5-0770-488A-BC43-40E5ABB8AA1C}"/>
          </ac:spMkLst>
        </pc:spChg>
        <pc:spChg chg="mod">
          <ac:chgData name="Drastichová Magdaléna" userId="1a6265d6-de40-440e-a90a-ddfe3cb1d98e" providerId="ADAL" clId="{3E9AD076-9A8B-46AA-872E-02D3270BBAB1}" dt="2024-02-26T21:21:15.120" v="20" actId="1076"/>
          <ac:spMkLst>
            <pc:docMk/>
            <pc:sldMk cId="0" sldId="274"/>
            <ac:spMk id="9236" creationId="{7D99BE3E-01DD-4FD1-BFA9-B22A7276A812}"/>
          </ac:spMkLst>
        </pc:spChg>
        <pc:spChg chg="mod">
          <ac:chgData name="Drastichová Magdaléna" userId="1a6265d6-de40-440e-a90a-ddfe3cb1d98e" providerId="ADAL" clId="{3E9AD076-9A8B-46AA-872E-02D3270BBAB1}" dt="2024-02-26T21:14:30.981" v="2" actId="6549"/>
          <ac:spMkLst>
            <pc:docMk/>
            <pc:sldMk cId="0" sldId="274"/>
            <ac:spMk id="9240" creationId="{4120F843-BD5D-4D37-B21B-D9F5A8EFE1DB}"/>
          </ac:spMkLst>
        </pc:spChg>
        <pc:spChg chg="mod">
          <ac:chgData name="Drastichová Magdaléna" userId="1a6265d6-de40-440e-a90a-ddfe3cb1d98e" providerId="ADAL" clId="{3E9AD076-9A8B-46AA-872E-02D3270BBAB1}" dt="2024-02-26T21:21:22.751" v="21" actId="14100"/>
          <ac:spMkLst>
            <pc:docMk/>
            <pc:sldMk cId="0" sldId="274"/>
            <ac:spMk id="45067" creationId="{80FB4B07-52A8-4E2D-A8FF-9D2F9D16C5B2}"/>
          </ac:spMkLst>
        </pc:spChg>
      </pc:sldChg>
      <pc:sldChg chg="modSp">
        <pc:chgData name="Drastichová Magdaléna" userId="1a6265d6-de40-440e-a90a-ddfe3cb1d98e" providerId="ADAL" clId="{3E9AD076-9A8B-46AA-872E-02D3270BBAB1}" dt="2024-02-26T21:27:08.432" v="26" actId="113"/>
        <pc:sldMkLst>
          <pc:docMk/>
          <pc:sldMk cId="2580377879" sldId="301"/>
        </pc:sldMkLst>
        <pc:spChg chg="mod">
          <ac:chgData name="Drastichová Magdaléna" userId="1a6265d6-de40-440e-a90a-ddfe3cb1d98e" providerId="ADAL" clId="{3E9AD076-9A8B-46AA-872E-02D3270BBAB1}" dt="2024-02-26T21:21:43.670" v="22" actId="113"/>
          <ac:spMkLst>
            <pc:docMk/>
            <pc:sldMk cId="2580377879" sldId="301"/>
            <ac:spMk id="32780" creationId="{3CA82CAE-B503-48EF-BB81-305D0517DACE}"/>
          </ac:spMkLst>
        </pc:spChg>
        <pc:spChg chg="mod">
          <ac:chgData name="Drastichová Magdaléna" userId="1a6265d6-de40-440e-a90a-ddfe3cb1d98e" providerId="ADAL" clId="{3E9AD076-9A8B-46AA-872E-02D3270BBAB1}" dt="2024-02-26T21:27:04.583" v="25" actId="113"/>
          <ac:spMkLst>
            <pc:docMk/>
            <pc:sldMk cId="2580377879" sldId="301"/>
            <ac:spMk id="32781" creationId="{CB018679-B202-4B35-BBBB-23B2BABC56D6}"/>
          </ac:spMkLst>
        </pc:spChg>
        <pc:spChg chg="mod">
          <ac:chgData name="Drastichová Magdaléna" userId="1a6265d6-de40-440e-a90a-ddfe3cb1d98e" providerId="ADAL" clId="{3E9AD076-9A8B-46AA-872E-02D3270BBAB1}" dt="2024-02-26T21:25:24.314" v="24" actId="113"/>
          <ac:spMkLst>
            <pc:docMk/>
            <pc:sldMk cId="2580377879" sldId="301"/>
            <ac:spMk id="32782" creationId="{03C66267-23FF-4F71-AAAA-BF5F49913E3F}"/>
          </ac:spMkLst>
        </pc:spChg>
        <pc:spChg chg="mod">
          <ac:chgData name="Drastichová Magdaléna" userId="1a6265d6-de40-440e-a90a-ddfe3cb1d98e" providerId="ADAL" clId="{3E9AD076-9A8B-46AA-872E-02D3270BBAB1}" dt="2024-02-26T21:27:08.432" v="26" actId="113"/>
          <ac:spMkLst>
            <pc:docMk/>
            <pc:sldMk cId="2580377879" sldId="301"/>
            <ac:spMk id="32789" creationId="{854EFECB-282F-4DE4-B852-F85AFF447D47}"/>
          </ac:spMkLst>
        </pc:spChg>
      </pc:sldChg>
      <pc:sldChg chg="modSp">
        <pc:chgData name="Drastichová Magdaléna" userId="1a6265d6-de40-440e-a90a-ddfe3cb1d98e" providerId="ADAL" clId="{3E9AD076-9A8B-46AA-872E-02D3270BBAB1}" dt="2024-02-26T21:28:27.977" v="28" actId="113"/>
        <pc:sldMkLst>
          <pc:docMk/>
          <pc:sldMk cId="0" sldId="302"/>
        </pc:sldMkLst>
        <pc:spChg chg="mod">
          <ac:chgData name="Drastichová Magdaléna" userId="1a6265d6-de40-440e-a90a-ddfe3cb1d98e" providerId="ADAL" clId="{3E9AD076-9A8B-46AA-872E-02D3270BBAB1}" dt="2024-02-26T21:28:24.333" v="27" actId="113"/>
          <ac:spMkLst>
            <pc:docMk/>
            <pc:sldMk cId="0" sldId="302"/>
            <ac:spMk id="26" creationId="{C5930870-5C83-4813-9F6B-EA80C82A3D84}"/>
          </ac:spMkLst>
        </pc:spChg>
        <pc:spChg chg="mod">
          <ac:chgData name="Drastichová Magdaléna" userId="1a6265d6-de40-440e-a90a-ddfe3cb1d98e" providerId="ADAL" clId="{3E9AD076-9A8B-46AA-872E-02D3270BBAB1}" dt="2024-02-26T21:28:27.977" v="28" actId="113"/>
          <ac:spMkLst>
            <pc:docMk/>
            <pc:sldMk cId="0" sldId="302"/>
            <ac:spMk id="28" creationId="{1C5B7C4F-83E8-460C-AB5F-6BE52EDCD22F}"/>
          </ac:spMkLst>
        </pc:spChg>
      </pc:sldChg>
      <pc:sldChg chg="addSp delSp modSp mod modAnim">
        <pc:chgData name="Drastichová Magdaléna" userId="1a6265d6-de40-440e-a90a-ddfe3cb1d98e" providerId="ADAL" clId="{3E9AD076-9A8B-46AA-872E-02D3270BBAB1}" dt="2024-02-26T21:33:29.646" v="62" actId="1076"/>
        <pc:sldMkLst>
          <pc:docMk/>
          <pc:sldMk cId="0" sldId="304"/>
        </pc:sldMkLst>
        <pc:spChg chg="add mod">
          <ac:chgData name="Drastichová Magdaléna" userId="1a6265d6-de40-440e-a90a-ddfe3cb1d98e" providerId="ADAL" clId="{3E9AD076-9A8B-46AA-872E-02D3270BBAB1}" dt="2024-02-26T21:32:57.614" v="55" actId="1076"/>
          <ac:spMkLst>
            <pc:docMk/>
            <pc:sldMk cId="0" sldId="304"/>
            <ac:spMk id="27" creationId="{0F1F0A51-9104-467C-846C-E6643C33B63E}"/>
          </ac:spMkLst>
        </pc:spChg>
        <pc:spChg chg="add mod">
          <ac:chgData name="Drastichová Magdaléna" userId="1a6265d6-de40-440e-a90a-ddfe3cb1d98e" providerId="ADAL" clId="{3E9AD076-9A8B-46AA-872E-02D3270BBAB1}" dt="2024-02-26T21:33:29.646" v="62" actId="1076"/>
          <ac:spMkLst>
            <pc:docMk/>
            <pc:sldMk cId="0" sldId="304"/>
            <ac:spMk id="28" creationId="{00966D91-0D15-4EEC-B1FF-26B2CD6FCE15}"/>
          </ac:spMkLst>
        </pc:spChg>
        <pc:spChg chg="del mod">
          <ac:chgData name="Drastichová Magdaléna" userId="1a6265d6-de40-440e-a90a-ddfe3cb1d98e" providerId="ADAL" clId="{3E9AD076-9A8B-46AA-872E-02D3270BBAB1}" dt="2024-02-26T21:32:51.403" v="53" actId="478"/>
          <ac:spMkLst>
            <pc:docMk/>
            <pc:sldMk cId="0" sldId="304"/>
            <ac:spMk id="32780" creationId="{A8FBEC05-E2B3-48AF-900B-693CBC35AA9C}"/>
          </ac:spMkLst>
        </pc:spChg>
        <pc:spChg chg="mod">
          <ac:chgData name="Drastichová Magdaléna" userId="1a6265d6-de40-440e-a90a-ddfe3cb1d98e" providerId="ADAL" clId="{3E9AD076-9A8B-46AA-872E-02D3270BBAB1}" dt="2024-02-26T21:30:39.708" v="34" actId="1076"/>
          <ac:spMkLst>
            <pc:docMk/>
            <pc:sldMk cId="0" sldId="304"/>
            <ac:spMk id="32781" creationId="{58EFDF78-FAAF-4822-9C77-355F90239FAC}"/>
          </ac:spMkLst>
        </pc:spChg>
        <pc:spChg chg="mod">
          <ac:chgData name="Drastichová Magdaléna" userId="1a6265d6-de40-440e-a90a-ddfe3cb1d98e" providerId="ADAL" clId="{3E9AD076-9A8B-46AA-872E-02D3270BBAB1}" dt="2024-02-26T21:32:27.277" v="51" actId="1076"/>
          <ac:spMkLst>
            <pc:docMk/>
            <pc:sldMk cId="0" sldId="304"/>
            <ac:spMk id="32782" creationId="{2CBF45B6-6E43-4EE6-B101-8252979EE6F5}"/>
          </ac:spMkLst>
        </pc:spChg>
        <pc:spChg chg="mod">
          <ac:chgData name="Drastichová Magdaléna" userId="1a6265d6-de40-440e-a90a-ddfe3cb1d98e" providerId="ADAL" clId="{3E9AD076-9A8B-46AA-872E-02D3270BBAB1}" dt="2024-02-26T21:32:00.490" v="44" actId="14100"/>
          <ac:spMkLst>
            <pc:docMk/>
            <pc:sldMk cId="0" sldId="304"/>
            <ac:spMk id="32789" creationId="{F9065104-091D-457C-BCAE-9CE94AD2DDA5}"/>
          </ac:spMkLst>
        </pc:spChg>
      </pc:sldChg>
      <pc:sldChg chg="modSp">
        <pc:chgData name="Drastichová Magdaléna" userId="1a6265d6-de40-440e-a90a-ddfe3cb1d98e" providerId="ADAL" clId="{3E9AD076-9A8B-46AA-872E-02D3270BBAB1}" dt="2024-02-26T21:58:05.119" v="424" actId="113"/>
        <pc:sldMkLst>
          <pc:docMk/>
          <pc:sldMk cId="0" sldId="305"/>
        </pc:sldMkLst>
        <pc:spChg chg="mod">
          <ac:chgData name="Drastichová Magdaléna" userId="1a6265d6-de40-440e-a90a-ddfe3cb1d98e" providerId="ADAL" clId="{3E9AD076-9A8B-46AA-872E-02D3270BBAB1}" dt="2024-02-26T21:58:05.119" v="424" actId="113"/>
          <ac:spMkLst>
            <pc:docMk/>
            <pc:sldMk cId="0" sldId="305"/>
            <ac:spMk id="28" creationId="{698616BC-1B85-471F-8084-8E3D6BF9A01D}"/>
          </ac:spMkLst>
        </pc:spChg>
        <pc:spChg chg="mod">
          <ac:chgData name="Drastichová Magdaléna" userId="1a6265d6-de40-440e-a90a-ddfe3cb1d98e" providerId="ADAL" clId="{3E9AD076-9A8B-46AA-872E-02D3270BBAB1}" dt="2024-02-26T21:57:54.166" v="423" actId="1076"/>
          <ac:spMkLst>
            <pc:docMk/>
            <pc:sldMk cId="0" sldId="305"/>
            <ac:spMk id="43" creationId="{49B66445-E717-4B5E-8F13-547745BFFF88}"/>
          </ac:spMkLst>
        </pc:spChg>
      </pc:sldChg>
      <pc:sldChg chg="addSp delSp modSp mod modAnim">
        <pc:chgData name="Drastichová Magdaléna" userId="1a6265d6-de40-440e-a90a-ddfe3cb1d98e" providerId="ADAL" clId="{3E9AD076-9A8B-46AA-872E-02D3270BBAB1}" dt="2024-02-26T21:34:58.482" v="76" actId="113"/>
        <pc:sldMkLst>
          <pc:docMk/>
          <pc:sldMk cId="0" sldId="306"/>
        </pc:sldMkLst>
        <pc:spChg chg="add mod">
          <ac:chgData name="Drastichová Magdaléna" userId="1a6265d6-de40-440e-a90a-ddfe3cb1d98e" providerId="ADAL" clId="{3E9AD076-9A8B-46AA-872E-02D3270BBAB1}" dt="2024-02-26T21:34:13.379" v="67" actId="1076"/>
          <ac:spMkLst>
            <pc:docMk/>
            <pc:sldMk cId="0" sldId="306"/>
            <ac:spMk id="29" creationId="{549B5EFE-5B38-4497-892F-51C43BD5F6AB}"/>
          </ac:spMkLst>
        </pc:spChg>
        <pc:spChg chg="add mod">
          <ac:chgData name="Drastichová Magdaléna" userId="1a6265d6-de40-440e-a90a-ddfe3cb1d98e" providerId="ADAL" clId="{3E9AD076-9A8B-46AA-872E-02D3270BBAB1}" dt="2024-02-26T21:34:23.008" v="68" actId="1076"/>
          <ac:spMkLst>
            <pc:docMk/>
            <pc:sldMk cId="0" sldId="306"/>
            <ac:spMk id="31" creationId="{8616D014-65C0-4909-8E65-B9C56B257833}"/>
          </ac:spMkLst>
        </pc:spChg>
        <pc:spChg chg="del mod">
          <ac:chgData name="Drastichová Magdaléna" userId="1a6265d6-de40-440e-a90a-ddfe3cb1d98e" providerId="ADAL" clId="{3E9AD076-9A8B-46AA-872E-02D3270BBAB1}" dt="2024-02-26T21:33:00.695" v="56" actId="478"/>
          <ac:spMkLst>
            <pc:docMk/>
            <pc:sldMk cId="0" sldId="306"/>
            <ac:spMk id="32780" creationId="{82F11E24-C812-44C5-A601-8CB5062BB340}"/>
          </ac:spMkLst>
        </pc:spChg>
        <pc:spChg chg="mod">
          <ac:chgData name="Drastichová Magdaléna" userId="1a6265d6-de40-440e-a90a-ddfe3cb1d98e" providerId="ADAL" clId="{3E9AD076-9A8B-46AA-872E-02D3270BBAB1}" dt="2024-02-26T21:34:50.828" v="74" actId="207"/>
          <ac:spMkLst>
            <pc:docMk/>
            <pc:sldMk cId="0" sldId="306"/>
            <ac:spMk id="32782" creationId="{D7B33F56-44C3-4B98-83AA-A67CFE43C838}"/>
          </ac:spMkLst>
        </pc:spChg>
        <pc:spChg chg="mod">
          <ac:chgData name="Drastichová Magdaléna" userId="1a6265d6-de40-440e-a90a-ddfe3cb1d98e" providerId="ADAL" clId="{3E9AD076-9A8B-46AA-872E-02D3270BBAB1}" dt="2024-02-26T21:34:58.482" v="76" actId="113"/>
          <ac:spMkLst>
            <pc:docMk/>
            <pc:sldMk cId="0" sldId="306"/>
            <ac:spMk id="32789" creationId="{9C2EA853-1C2F-450C-9572-C3872D32B273}"/>
          </ac:spMkLst>
        </pc:spChg>
      </pc:sldChg>
      <pc:sldChg chg="modSp">
        <pc:chgData name="Drastichová Magdaléna" userId="1a6265d6-de40-440e-a90a-ddfe3cb1d98e" providerId="ADAL" clId="{3E9AD076-9A8B-46AA-872E-02D3270BBAB1}" dt="2024-02-26T21:59:49.302" v="446" actId="122"/>
        <pc:sldMkLst>
          <pc:docMk/>
          <pc:sldMk cId="0" sldId="307"/>
        </pc:sldMkLst>
        <pc:spChg chg="mod">
          <ac:chgData name="Drastichová Magdaléna" userId="1a6265d6-de40-440e-a90a-ddfe3cb1d98e" providerId="ADAL" clId="{3E9AD076-9A8B-46AA-872E-02D3270BBAB1}" dt="2024-02-26T21:59:49.302" v="446" actId="122"/>
          <ac:spMkLst>
            <pc:docMk/>
            <pc:sldMk cId="0" sldId="307"/>
            <ac:spMk id="6147" creationId="{F7FC8FE8-4915-4EE6-8248-C9DC6B4708DA}"/>
          </ac:spMkLst>
        </pc:spChg>
      </pc:sldChg>
      <pc:sldChg chg="modSp">
        <pc:chgData name="Drastichová Magdaléna" userId="1a6265d6-de40-440e-a90a-ddfe3cb1d98e" providerId="ADAL" clId="{3E9AD076-9A8B-46AA-872E-02D3270BBAB1}" dt="2024-02-26T21:59:37.366" v="444" actId="113"/>
        <pc:sldMkLst>
          <pc:docMk/>
          <pc:sldMk cId="0" sldId="308"/>
        </pc:sldMkLst>
        <pc:spChg chg="mod">
          <ac:chgData name="Drastichová Magdaléna" userId="1a6265d6-de40-440e-a90a-ddfe3cb1d98e" providerId="ADAL" clId="{3E9AD076-9A8B-46AA-872E-02D3270BBAB1}" dt="2024-02-26T21:59:37.366" v="444" actId="113"/>
          <ac:spMkLst>
            <pc:docMk/>
            <pc:sldMk cId="0" sldId="308"/>
            <ac:spMk id="6147" creationId="{FC6348F9-24E7-475D-84AD-0614F808E4CC}"/>
          </ac:spMkLst>
        </pc:spChg>
      </pc:sldChg>
      <pc:sldChg chg="modSp">
        <pc:chgData name="Drastichová Magdaléna" userId="1a6265d6-de40-440e-a90a-ddfe3cb1d98e" providerId="ADAL" clId="{3E9AD076-9A8B-46AA-872E-02D3270BBAB1}" dt="2024-02-26T21:37:35.885" v="84" actId="113"/>
        <pc:sldMkLst>
          <pc:docMk/>
          <pc:sldMk cId="943261210" sldId="309"/>
        </pc:sldMkLst>
        <pc:spChg chg="mod">
          <ac:chgData name="Drastichová Magdaléna" userId="1a6265d6-de40-440e-a90a-ddfe3cb1d98e" providerId="ADAL" clId="{3E9AD076-9A8B-46AA-872E-02D3270BBAB1}" dt="2024-02-26T21:36:28.761" v="82" actId="113"/>
          <ac:spMkLst>
            <pc:docMk/>
            <pc:sldMk cId="943261210" sldId="309"/>
            <ac:spMk id="28" creationId="{C144DAAB-B1BC-4D96-AD9A-5728EB8166DF}"/>
          </ac:spMkLst>
        </pc:spChg>
        <pc:spChg chg="mod">
          <ac:chgData name="Drastichová Magdaléna" userId="1a6265d6-de40-440e-a90a-ddfe3cb1d98e" providerId="ADAL" clId="{3E9AD076-9A8B-46AA-872E-02D3270BBAB1}" dt="2024-02-26T21:37:35.885" v="84" actId="113"/>
          <ac:spMkLst>
            <pc:docMk/>
            <pc:sldMk cId="943261210" sldId="309"/>
            <ac:spMk id="37" creationId="{B481BD55-88FE-4463-9925-EFC401A7C01F}"/>
          </ac:spMkLst>
        </pc:spChg>
        <pc:spChg chg="mod">
          <ac:chgData name="Drastichová Magdaléna" userId="1a6265d6-de40-440e-a90a-ddfe3cb1d98e" providerId="ADAL" clId="{3E9AD076-9A8B-46AA-872E-02D3270BBAB1}" dt="2024-02-26T21:37:28.613" v="83" actId="1076"/>
          <ac:spMkLst>
            <pc:docMk/>
            <pc:sldMk cId="943261210" sldId="309"/>
            <ac:spMk id="43" creationId="{276A98BE-2D59-4DB6-9DB6-4015E55B7556}"/>
          </ac:spMkLst>
        </pc:spChg>
      </pc:sldChg>
      <pc:sldChg chg="addSp delSp modSp mod delAnim modAnim">
        <pc:chgData name="Drastichová Magdaléna" userId="1a6265d6-de40-440e-a90a-ddfe3cb1d98e" providerId="ADAL" clId="{3E9AD076-9A8B-46AA-872E-02D3270BBAB1}" dt="2024-02-26T21:43:41.778" v="218" actId="123"/>
        <pc:sldMkLst>
          <pc:docMk/>
          <pc:sldMk cId="0" sldId="310"/>
        </pc:sldMkLst>
        <pc:spChg chg="del mod">
          <ac:chgData name="Drastichová Magdaléna" userId="1a6265d6-de40-440e-a90a-ddfe3cb1d98e" providerId="ADAL" clId="{3E9AD076-9A8B-46AA-872E-02D3270BBAB1}" dt="2024-02-26T21:42:36.169" v="195" actId="478"/>
          <ac:spMkLst>
            <pc:docMk/>
            <pc:sldMk cId="0" sldId="310"/>
            <ac:spMk id="11" creationId="{209CDC16-5788-4061-B980-6565E12915AF}"/>
          </ac:spMkLst>
        </pc:spChg>
        <pc:spChg chg="del">
          <ac:chgData name="Drastichová Magdaléna" userId="1a6265d6-de40-440e-a90a-ddfe3cb1d98e" providerId="ADAL" clId="{3E9AD076-9A8B-46AA-872E-02D3270BBAB1}" dt="2024-02-26T21:42:34.602" v="194" actId="478"/>
          <ac:spMkLst>
            <pc:docMk/>
            <pc:sldMk cId="0" sldId="310"/>
            <ac:spMk id="12" creationId="{C838592C-4B2F-453C-8F5D-14E5BE1D2BA5}"/>
          </ac:spMkLst>
        </pc:spChg>
        <pc:spChg chg="add del">
          <ac:chgData name="Drastichová Magdaléna" userId="1a6265d6-de40-440e-a90a-ddfe3cb1d98e" providerId="ADAL" clId="{3E9AD076-9A8B-46AA-872E-02D3270BBAB1}" dt="2024-02-26T21:43:16.536" v="206" actId="22"/>
          <ac:spMkLst>
            <pc:docMk/>
            <pc:sldMk cId="0" sldId="310"/>
            <ac:spMk id="20" creationId="{5C1B726A-DB6A-4DF7-8566-45FE297D5568}"/>
          </ac:spMkLst>
        </pc:spChg>
        <pc:spChg chg="del">
          <ac:chgData name="Drastichová Magdaléna" userId="1a6265d6-de40-440e-a90a-ddfe3cb1d98e" providerId="ADAL" clId="{3E9AD076-9A8B-46AA-872E-02D3270BBAB1}" dt="2024-02-26T21:42:38.587" v="197" actId="478"/>
          <ac:spMkLst>
            <pc:docMk/>
            <pc:sldMk cId="0" sldId="310"/>
            <ac:spMk id="22" creationId="{7D3A65FF-DA87-4630-8CDA-9A73A0A106C9}"/>
          </ac:spMkLst>
        </pc:spChg>
        <pc:spChg chg="del">
          <ac:chgData name="Drastichová Magdaléna" userId="1a6265d6-de40-440e-a90a-ddfe3cb1d98e" providerId="ADAL" clId="{3E9AD076-9A8B-46AA-872E-02D3270BBAB1}" dt="2024-02-26T21:42:27.482" v="189" actId="478"/>
          <ac:spMkLst>
            <pc:docMk/>
            <pc:sldMk cId="0" sldId="310"/>
            <ac:spMk id="25" creationId="{90DAB8AB-A201-4D9D-9909-26F47FD8B10D}"/>
          </ac:spMkLst>
        </pc:spChg>
        <pc:spChg chg="del">
          <ac:chgData name="Drastichová Magdaléna" userId="1a6265d6-de40-440e-a90a-ddfe3cb1d98e" providerId="ADAL" clId="{3E9AD076-9A8B-46AA-872E-02D3270BBAB1}" dt="2024-02-26T21:42:29.502" v="191" actId="478"/>
          <ac:spMkLst>
            <pc:docMk/>
            <pc:sldMk cId="0" sldId="310"/>
            <ac:spMk id="26" creationId="{483D0CC3-6221-4B1D-B46D-848DC3FC15EE}"/>
          </ac:spMkLst>
        </pc:spChg>
        <pc:spChg chg="add mod">
          <ac:chgData name="Drastichová Magdaléna" userId="1a6265d6-de40-440e-a90a-ddfe3cb1d98e" providerId="ADAL" clId="{3E9AD076-9A8B-46AA-872E-02D3270BBAB1}" dt="2024-02-26T21:43:41.778" v="218" actId="123"/>
          <ac:spMkLst>
            <pc:docMk/>
            <pc:sldMk cId="0" sldId="310"/>
            <ac:spMk id="27" creationId="{EDD3B1C0-D2AE-4DBB-B879-1CF4A5F3242C}"/>
          </ac:spMkLst>
        </pc:spChg>
        <pc:spChg chg="del mod">
          <ac:chgData name="Drastichová Magdaléna" userId="1a6265d6-de40-440e-a90a-ddfe3cb1d98e" providerId="ADAL" clId="{3E9AD076-9A8B-46AA-872E-02D3270BBAB1}" dt="2024-02-26T21:42:26.441" v="188" actId="478"/>
          <ac:spMkLst>
            <pc:docMk/>
            <pc:sldMk cId="0" sldId="310"/>
            <ac:spMk id="28" creationId="{09729C24-0021-4AD1-8138-8E5B228B052C}"/>
          </ac:spMkLst>
        </pc:spChg>
        <pc:spChg chg="del">
          <ac:chgData name="Drastichová Magdaléna" userId="1a6265d6-de40-440e-a90a-ddfe3cb1d98e" providerId="ADAL" clId="{3E9AD076-9A8B-46AA-872E-02D3270BBAB1}" dt="2024-02-26T21:42:28.556" v="190" actId="478"/>
          <ac:spMkLst>
            <pc:docMk/>
            <pc:sldMk cId="0" sldId="310"/>
            <ac:spMk id="29" creationId="{4E92FE47-FD02-486B-B888-E5C605B1C747}"/>
          </ac:spMkLst>
        </pc:spChg>
        <pc:spChg chg="del mod">
          <ac:chgData name="Drastichová Magdaléna" userId="1a6265d6-de40-440e-a90a-ddfe3cb1d98e" providerId="ADAL" clId="{3E9AD076-9A8B-46AA-872E-02D3270BBAB1}" dt="2024-02-26T21:42:24.105" v="186" actId="478"/>
          <ac:spMkLst>
            <pc:docMk/>
            <pc:sldMk cId="0" sldId="310"/>
            <ac:spMk id="30" creationId="{186FFC2D-B2F1-4EDF-A440-B371990DFE88}"/>
          </ac:spMkLst>
        </pc:spChg>
        <pc:spChg chg="mod">
          <ac:chgData name="Drastichová Magdaléna" userId="1a6265d6-de40-440e-a90a-ddfe3cb1d98e" providerId="ADAL" clId="{3E9AD076-9A8B-46AA-872E-02D3270BBAB1}" dt="2024-02-26T21:42:55.716" v="203" actId="6549"/>
          <ac:spMkLst>
            <pc:docMk/>
            <pc:sldMk cId="0" sldId="310"/>
            <ac:spMk id="36890" creationId="{27C9BADB-E7D1-47C0-879C-19962A984816}"/>
          </ac:spMkLst>
        </pc:spChg>
        <pc:spChg chg="mod">
          <ac:chgData name="Drastichová Magdaléna" userId="1a6265d6-de40-440e-a90a-ddfe3cb1d98e" providerId="ADAL" clId="{3E9AD076-9A8B-46AA-872E-02D3270BBAB1}" dt="2024-02-26T21:38:35.822" v="98" actId="14100"/>
          <ac:spMkLst>
            <pc:docMk/>
            <pc:sldMk cId="0" sldId="310"/>
            <ac:spMk id="46082" creationId="{7870143D-6CBB-4E95-860E-A2811961AE0B}"/>
          </ac:spMkLst>
        </pc:spChg>
        <pc:spChg chg="mod">
          <ac:chgData name="Drastichová Magdaléna" userId="1a6265d6-de40-440e-a90a-ddfe3cb1d98e" providerId="ADAL" clId="{3E9AD076-9A8B-46AA-872E-02D3270BBAB1}" dt="2024-02-26T21:40:57.950" v="169" actId="404"/>
          <ac:spMkLst>
            <pc:docMk/>
            <pc:sldMk cId="0" sldId="310"/>
            <ac:spMk id="46083" creationId="{98B25FCE-FABC-4B79-9E68-276738E05EE5}"/>
          </ac:spMkLst>
        </pc:spChg>
        <pc:picChg chg="add mod">
          <ac:chgData name="Drastichová Magdaléna" userId="1a6265d6-de40-440e-a90a-ddfe3cb1d98e" providerId="ADAL" clId="{3E9AD076-9A8B-46AA-872E-02D3270BBAB1}" dt="2024-02-26T21:42:17.164" v="179" actId="1076"/>
          <ac:picMkLst>
            <pc:docMk/>
            <pc:sldMk cId="0" sldId="310"/>
            <ac:picMk id="3" creationId="{8EA7B273-E17B-4891-927F-E91C451911ED}"/>
          </ac:picMkLst>
        </pc:picChg>
        <pc:cxnChg chg="del">
          <ac:chgData name="Drastichová Magdaléna" userId="1a6265d6-de40-440e-a90a-ddfe3cb1d98e" providerId="ADAL" clId="{3E9AD076-9A8B-46AA-872E-02D3270BBAB1}" dt="2024-02-26T21:42:30.449" v="192" actId="478"/>
          <ac:cxnSpMkLst>
            <pc:docMk/>
            <pc:sldMk cId="0" sldId="310"/>
            <ac:cxnSpMk id="9" creationId="{8CBB9EED-D2E8-4E75-8F98-89FFF4B3454C}"/>
          </ac:cxnSpMkLst>
        </pc:cxnChg>
        <pc:cxnChg chg="del">
          <ac:chgData name="Drastichová Magdaléna" userId="1a6265d6-de40-440e-a90a-ddfe3cb1d98e" providerId="ADAL" clId="{3E9AD076-9A8B-46AA-872E-02D3270BBAB1}" dt="2024-02-26T21:42:37.024" v="196" actId="478"/>
          <ac:cxnSpMkLst>
            <pc:docMk/>
            <pc:sldMk cId="0" sldId="310"/>
            <ac:cxnSpMk id="23" creationId="{DA1D9284-57FC-4C52-842A-FACD662F7A48}"/>
          </ac:cxnSpMkLst>
        </pc:cxnChg>
        <pc:cxnChg chg="del">
          <ac:chgData name="Drastichová Magdaléna" userId="1a6265d6-de40-440e-a90a-ddfe3cb1d98e" providerId="ADAL" clId="{3E9AD076-9A8B-46AA-872E-02D3270BBAB1}" dt="2024-02-26T21:42:39.579" v="198" actId="478"/>
          <ac:cxnSpMkLst>
            <pc:docMk/>
            <pc:sldMk cId="0" sldId="310"/>
            <ac:cxnSpMk id="24" creationId="{9BA91657-E618-4B81-85A6-2B0FD9B70AA8}"/>
          </ac:cxnSpMkLst>
        </pc:cxnChg>
      </pc:sldChg>
      <pc:sldChg chg="delSp modSp mod delAnim">
        <pc:chgData name="Drastichová Magdaléna" userId="1a6265d6-de40-440e-a90a-ddfe3cb1d98e" providerId="ADAL" clId="{3E9AD076-9A8B-46AA-872E-02D3270BBAB1}" dt="2024-02-26T21:46:06.769" v="255"/>
        <pc:sldMkLst>
          <pc:docMk/>
          <pc:sldMk cId="711070235" sldId="313"/>
        </pc:sldMkLst>
        <pc:spChg chg="mod">
          <ac:chgData name="Drastichová Magdaléna" userId="1a6265d6-de40-440e-a90a-ddfe3cb1d98e" providerId="ADAL" clId="{3E9AD076-9A8B-46AA-872E-02D3270BBAB1}" dt="2024-02-26T21:46:06.769" v="255"/>
          <ac:spMkLst>
            <pc:docMk/>
            <pc:sldMk cId="711070235" sldId="313"/>
            <ac:spMk id="36890" creationId="{27C9BADB-E7D1-47C0-879C-19962A984816}"/>
          </ac:spMkLst>
        </pc:spChg>
        <pc:spChg chg="del">
          <ac:chgData name="Drastichová Magdaléna" userId="1a6265d6-de40-440e-a90a-ddfe3cb1d98e" providerId="ADAL" clId="{3E9AD076-9A8B-46AA-872E-02D3270BBAB1}" dt="2024-02-26T21:45:51.807" v="253" actId="478"/>
          <ac:spMkLst>
            <pc:docMk/>
            <pc:sldMk cId="711070235" sldId="313"/>
            <ac:spMk id="46083" creationId="{98B25FCE-FABC-4B79-9E68-276738E05EE5}"/>
          </ac:spMkLst>
        </pc:spChg>
        <pc:picChg chg="del mod">
          <ac:chgData name="Drastichová Magdaléna" userId="1a6265d6-de40-440e-a90a-ddfe3cb1d98e" providerId="ADAL" clId="{3E9AD076-9A8B-46AA-872E-02D3270BBAB1}" dt="2024-02-26T21:44:11.562" v="230" actId="478"/>
          <ac:picMkLst>
            <pc:docMk/>
            <pc:sldMk cId="711070235" sldId="313"/>
            <ac:picMk id="16" creationId="{B7F1DEE9-0EC1-4974-B4C3-BC864D99236F}"/>
          </ac:picMkLst>
        </pc:picChg>
      </pc:sldChg>
      <pc:sldChg chg="delSp modSp mod">
        <pc:chgData name="Drastichová Magdaléna" userId="1a6265d6-de40-440e-a90a-ddfe3cb1d98e" providerId="ADAL" clId="{3E9AD076-9A8B-46AA-872E-02D3270BBAB1}" dt="2024-02-26T21:46:48.352" v="261" actId="113"/>
        <pc:sldMkLst>
          <pc:docMk/>
          <pc:sldMk cId="0" sldId="314"/>
        </pc:sldMkLst>
        <pc:spChg chg="mod">
          <ac:chgData name="Drastichová Magdaléna" userId="1a6265d6-de40-440e-a90a-ddfe3cb1d98e" providerId="ADAL" clId="{3E9AD076-9A8B-46AA-872E-02D3270BBAB1}" dt="2024-02-26T21:46:48.352" v="261" actId="113"/>
          <ac:spMkLst>
            <pc:docMk/>
            <pc:sldMk cId="0" sldId="314"/>
            <ac:spMk id="37" creationId="{47FC958D-FEE2-435C-BD4F-2529DC680DBF}"/>
          </ac:spMkLst>
        </pc:spChg>
        <pc:spChg chg="mod">
          <ac:chgData name="Drastichová Magdaléna" userId="1a6265d6-de40-440e-a90a-ddfe3cb1d98e" providerId="ADAL" clId="{3E9AD076-9A8B-46AA-872E-02D3270BBAB1}" dt="2024-02-26T21:46:40.779" v="260" actId="1076"/>
          <ac:spMkLst>
            <pc:docMk/>
            <pc:sldMk cId="0" sldId="314"/>
            <ac:spMk id="43" creationId="{E1F55D6B-AB62-411D-818B-E45FDC727174}"/>
          </ac:spMkLst>
        </pc:spChg>
        <pc:spChg chg="mod">
          <ac:chgData name="Drastichová Magdaléna" userId="1a6265d6-de40-440e-a90a-ddfe3cb1d98e" providerId="ADAL" clId="{3E9AD076-9A8B-46AA-872E-02D3270BBAB1}" dt="2024-02-26T21:46:17.517" v="258" actId="1076"/>
          <ac:spMkLst>
            <pc:docMk/>
            <pc:sldMk cId="0" sldId="314"/>
            <ac:spMk id="11278" creationId="{86713E23-83F6-4562-9552-06EE3C8BA6C3}"/>
          </ac:spMkLst>
        </pc:spChg>
        <pc:spChg chg="del mod">
          <ac:chgData name="Drastichová Magdaléna" userId="1a6265d6-de40-440e-a90a-ddfe3cb1d98e" providerId="ADAL" clId="{3E9AD076-9A8B-46AA-872E-02D3270BBAB1}" dt="2024-02-26T21:46:14.833" v="257" actId="478"/>
          <ac:spMkLst>
            <pc:docMk/>
            <pc:sldMk cId="0" sldId="314"/>
            <ac:spMk id="48141" creationId="{3D1E5A38-033E-4B22-A422-4C46BBA09975}"/>
          </ac:spMkLst>
        </pc:spChg>
        <pc:cxnChg chg="mod">
          <ac:chgData name="Drastichová Magdaléna" userId="1a6265d6-de40-440e-a90a-ddfe3cb1d98e" providerId="ADAL" clId="{3E9AD076-9A8B-46AA-872E-02D3270BBAB1}" dt="2024-02-26T21:46:32.382" v="259" actId="1076"/>
          <ac:cxnSpMkLst>
            <pc:docMk/>
            <pc:sldMk cId="0" sldId="314"/>
            <ac:cxnSpMk id="41" creationId="{FE5EB879-018E-4CFD-AA3D-E58BB6270780}"/>
          </ac:cxnSpMkLst>
        </pc:cxnChg>
      </pc:sldChg>
      <pc:sldChg chg="addSp delSp modSp mod">
        <pc:chgData name="Drastichová Magdaléna" userId="1a6265d6-de40-440e-a90a-ddfe3cb1d98e" providerId="ADAL" clId="{3E9AD076-9A8B-46AA-872E-02D3270BBAB1}" dt="2024-02-26T21:48:30.767" v="292"/>
        <pc:sldMkLst>
          <pc:docMk/>
          <pc:sldMk cId="0" sldId="316"/>
        </pc:sldMkLst>
        <pc:spChg chg="add del mod">
          <ac:chgData name="Drastichová Magdaléna" userId="1a6265d6-de40-440e-a90a-ddfe3cb1d98e" providerId="ADAL" clId="{3E9AD076-9A8B-46AA-872E-02D3270BBAB1}" dt="2024-02-26T21:47:02.375" v="263" actId="478"/>
          <ac:spMkLst>
            <pc:docMk/>
            <pc:sldMk cId="0" sldId="316"/>
            <ac:spMk id="3" creationId="{7A05025F-3BBE-4FE0-8962-9EAB30242C1C}"/>
          </ac:spMkLst>
        </pc:spChg>
        <pc:spChg chg="mod">
          <ac:chgData name="Drastichová Magdaléna" userId="1a6265d6-de40-440e-a90a-ddfe3cb1d98e" providerId="ADAL" clId="{3E9AD076-9A8B-46AA-872E-02D3270BBAB1}" dt="2024-02-26T21:47:18.826" v="271" actId="20577"/>
          <ac:spMkLst>
            <pc:docMk/>
            <pc:sldMk cId="0" sldId="316"/>
            <ac:spMk id="5" creationId="{D0AA3B0F-1402-42D9-82C4-5572AD76DA22}"/>
          </ac:spMkLst>
        </pc:spChg>
        <pc:spChg chg="del">
          <ac:chgData name="Drastichová Magdaléna" userId="1a6265d6-de40-440e-a90a-ddfe3cb1d98e" providerId="ADAL" clId="{3E9AD076-9A8B-46AA-872E-02D3270BBAB1}" dt="2024-02-26T21:47:00.926" v="262" actId="478"/>
          <ac:spMkLst>
            <pc:docMk/>
            <pc:sldMk cId="0" sldId="316"/>
            <ac:spMk id="50178" creationId="{C3ED8AE4-E478-415D-B42C-01B11BBDD750}"/>
          </ac:spMkLst>
        </pc:spChg>
        <pc:spChg chg="mod">
          <ac:chgData name="Drastichová Magdaléna" userId="1a6265d6-de40-440e-a90a-ddfe3cb1d98e" providerId="ADAL" clId="{3E9AD076-9A8B-46AA-872E-02D3270BBAB1}" dt="2024-02-26T21:48:30.767" v="292"/>
          <ac:spMkLst>
            <pc:docMk/>
            <pc:sldMk cId="0" sldId="316"/>
            <ac:spMk id="50179" creationId="{A9E53A32-35DA-453F-8172-D00F629B7A98}"/>
          </ac:spMkLst>
        </pc:spChg>
      </pc:sldChg>
      <pc:sldChg chg="modSp mod">
        <pc:chgData name="Drastichová Magdaléna" userId="1a6265d6-de40-440e-a90a-ddfe3cb1d98e" providerId="ADAL" clId="{3E9AD076-9A8B-46AA-872E-02D3270BBAB1}" dt="2024-02-26T21:50:01.957" v="325" actId="179"/>
        <pc:sldMkLst>
          <pc:docMk/>
          <pc:sldMk cId="379739964" sldId="326"/>
        </pc:sldMkLst>
        <pc:spChg chg="mod">
          <ac:chgData name="Drastichová Magdaléna" userId="1a6265d6-de40-440e-a90a-ddfe3cb1d98e" providerId="ADAL" clId="{3E9AD076-9A8B-46AA-872E-02D3270BBAB1}" dt="2024-02-26T21:48:35.736" v="293" actId="1076"/>
          <ac:spMkLst>
            <pc:docMk/>
            <pc:sldMk cId="379739964" sldId="326"/>
            <ac:spMk id="2" creationId="{00000000-0000-0000-0000-000000000000}"/>
          </ac:spMkLst>
        </pc:spChg>
        <pc:spChg chg="mod">
          <ac:chgData name="Drastichová Magdaléna" userId="1a6265d6-de40-440e-a90a-ddfe3cb1d98e" providerId="ADAL" clId="{3E9AD076-9A8B-46AA-872E-02D3270BBAB1}" dt="2024-02-26T21:50:01.957" v="325" actId="179"/>
          <ac:spMkLst>
            <pc:docMk/>
            <pc:sldMk cId="379739964" sldId="326"/>
            <ac:spMk id="5" creationId="{5062BA04-B7DA-4388-81E8-9F6DE19946D4}"/>
          </ac:spMkLst>
        </pc:spChg>
      </pc:sldChg>
      <pc:sldChg chg="modSp mod">
        <pc:chgData name="Drastichová Magdaléna" userId="1a6265d6-de40-440e-a90a-ddfe3cb1d98e" providerId="ADAL" clId="{3E9AD076-9A8B-46AA-872E-02D3270BBAB1}" dt="2024-02-26T21:50:37.401" v="331" actId="113"/>
        <pc:sldMkLst>
          <pc:docMk/>
          <pc:sldMk cId="3088750408" sldId="327"/>
        </pc:sldMkLst>
        <pc:spChg chg="mod">
          <ac:chgData name="Drastichová Magdaléna" userId="1a6265d6-de40-440e-a90a-ddfe3cb1d98e" providerId="ADAL" clId="{3E9AD076-9A8B-46AA-872E-02D3270BBAB1}" dt="2024-02-26T21:50:37.401" v="331" actId="113"/>
          <ac:spMkLst>
            <pc:docMk/>
            <pc:sldMk cId="3088750408" sldId="327"/>
            <ac:spMk id="5" creationId="{5062BA04-B7DA-4388-81E8-9F6DE19946D4}"/>
          </ac:spMkLst>
        </pc:spChg>
      </pc:sldChg>
      <pc:sldChg chg="modSp mod">
        <pc:chgData name="Drastichová Magdaléna" userId="1a6265d6-de40-440e-a90a-ddfe3cb1d98e" providerId="ADAL" clId="{3E9AD076-9A8B-46AA-872E-02D3270BBAB1}" dt="2024-02-26T21:53:01.502" v="371" actId="113"/>
        <pc:sldMkLst>
          <pc:docMk/>
          <pc:sldMk cId="3691278231" sldId="328"/>
        </pc:sldMkLst>
        <pc:spChg chg="mod">
          <ac:chgData name="Drastichová Magdaléna" userId="1a6265d6-de40-440e-a90a-ddfe3cb1d98e" providerId="ADAL" clId="{3E9AD076-9A8B-46AA-872E-02D3270BBAB1}" dt="2024-02-26T21:53:01.502" v="371" actId="113"/>
          <ac:spMkLst>
            <pc:docMk/>
            <pc:sldMk cId="3691278231" sldId="328"/>
            <ac:spMk id="5" creationId="{5062BA04-B7DA-4388-81E8-9F6DE19946D4}"/>
          </ac:spMkLst>
        </pc:spChg>
      </pc:sldChg>
      <pc:sldChg chg="modSp mod">
        <pc:chgData name="Drastichová Magdaléna" userId="1a6265d6-de40-440e-a90a-ddfe3cb1d98e" providerId="ADAL" clId="{3E9AD076-9A8B-46AA-872E-02D3270BBAB1}" dt="2024-02-26T21:54:49.975" v="395" actId="20577"/>
        <pc:sldMkLst>
          <pc:docMk/>
          <pc:sldMk cId="842507641" sldId="329"/>
        </pc:sldMkLst>
        <pc:spChg chg="mod">
          <ac:chgData name="Drastichová Magdaléna" userId="1a6265d6-de40-440e-a90a-ddfe3cb1d98e" providerId="ADAL" clId="{3E9AD076-9A8B-46AA-872E-02D3270BBAB1}" dt="2024-02-26T21:53:16.995" v="375" actId="404"/>
          <ac:spMkLst>
            <pc:docMk/>
            <pc:sldMk cId="842507641" sldId="329"/>
            <ac:spMk id="2" creationId="{00000000-0000-0000-0000-000000000000}"/>
          </ac:spMkLst>
        </pc:spChg>
        <pc:spChg chg="mod">
          <ac:chgData name="Drastichová Magdaléna" userId="1a6265d6-de40-440e-a90a-ddfe3cb1d98e" providerId="ADAL" clId="{3E9AD076-9A8B-46AA-872E-02D3270BBAB1}" dt="2024-02-26T21:54:49.975" v="395" actId="20577"/>
          <ac:spMkLst>
            <pc:docMk/>
            <pc:sldMk cId="842507641" sldId="329"/>
            <ac:spMk id="5" creationId="{5062BA04-B7DA-4388-81E8-9F6DE19946D4}"/>
          </ac:spMkLst>
        </pc:spChg>
      </pc:sldChg>
      <pc:sldChg chg="modSp mod">
        <pc:chgData name="Drastichová Magdaléna" userId="1a6265d6-de40-440e-a90a-ddfe3cb1d98e" providerId="ADAL" clId="{3E9AD076-9A8B-46AA-872E-02D3270BBAB1}" dt="2024-02-26T21:56:11.757" v="411" actId="207"/>
        <pc:sldMkLst>
          <pc:docMk/>
          <pc:sldMk cId="3204350241" sldId="330"/>
        </pc:sldMkLst>
        <pc:spChg chg="mod">
          <ac:chgData name="Drastichová Magdaléna" userId="1a6265d6-de40-440e-a90a-ddfe3cb1d98e" providerId="ADAL" clId="{3E9AD076-9A8B-46AA-872E-02D3270BBAB1}" dt="2024-02-26T21:56:11.757" v="411" actId="207"/>
          <ac:spMkLst>
            <pc:docMk/>
            <pc:sldMk cId="3204350241" sldId="330"/>
            <ac:spMk id="5" creationId="{5062BA04-B7DA-4388-81E8-9F6DE19946D4}"/>
          </ac:spMkLst>
        </pc:spChg>
      </pc:sldChg>
      <pc:sldChg chg="modSp mod">
        <pc:chgData name="Drastichová Magdaléna" userId="1a6265d6-de40-440e-a90a-ddfe3cb1d98e" providerId="ADAL" clId="{3E9AD076-9A8B-46AA-872E-02D3270BBAB1}" dt="2024-02-26T21:56:42.002" v="413" actId="1076"/>
        <pc:sldMkLst>
          <pc:docMk/>
          <pc:sldMk cId="908745801" sldId="333"/>
        </pc:sldMkLst>
        <pc:spChg chg="mod">
          <ac:chgData name="Drastichová Magdaléna" userId="1a6265d6-de40-440e-a90a-ddfe3cb1d98e" providerId="ADAL" clId="{3E9AD076-9A8B-46AA-872E-02D3270BBAB1}" dt="2024-02-26T21:56:42.002" v="413" actId="1076"/>
          <ac:spMkLst>
            <pc:docMk/>
            <pc:sldMk cId="908745801" sldId="333"/>
            <ac:spMk id="9236" creationId="{432959C2-A6B6-4898-B6BB-C8C2C10CBC00}"/>
          </ac:spMkLst>
        </pc:spChg>
      </pc:sldChg>
      <pc:sldChg chg="modSp mod">
        <pc:chgData name="Drastichová Magdaléna" userId="1a6265d6-de40-440e-a90a-ddfe3cb1d98e" providerId="ADAL" clId="{3E9AD076-9A8B-46AA-872E-02D3270BBAB1}" dt="2024-02-26T21:57:46.599" v="422" actId="14100"/>
        <pc:sldMkLst>
          <pc:docMk/>
          <pc:sldMk cId="0" sldId="334"/>
        </pc:sldMkLst>
        <pc:spChg chg="mod">
          <ac:chgData name="Drastichová Magdaléna" userId="1a6265d6-de40-440e-a90a-ddfe3cb1d98e" providerId="ADAL" clId="{3E9AD076-9A8B-46AA-872E-02D3270BBAB1}" dt="2024-02-26T21:57:46.599" v="422" actId="14100"/>
          <ac:spMkLst>
            <pc:docMk/>
            <pc:sldMk cId="0" sldId="334"/>
            <ac:spMk id="6147" creationId="{EED4412E-2AE4-482A-A914-C15FE0D1F24F}"/>
          </ac:spMkLst>
        </pc:spChg>
      </pc:sldChg>
      <pc:sldChg chg="modSp mod modAnim">
        <pc:chgData name="Drastichová Magdaléna" userId="1a6265d6-de40-440e-a90a-ddfe3cb1d98e" providerId="ADAL" clId="{3E9AD076-9A8B-46AA-872E-02D3270BBAB1}" dt="2024-02-26T21:59:14.901" v="439" actId="14100"/>
        <pc:sldMkLst>
          <pc:docMk/>
          <pc:sldMk cId="0" sldId="336"/>
        </pc:sldMkLst>
        <pc:spChg chg="mod">
          <ac:chgData name="Drastichová Magdaléna" userId="1a6265d6-de40-440e-a90a-ddfe3cb1d98e" providerId="ADAL" clId="{3E9AD076-9A8B-46AA-872E-02D3270BBAB1}" dt="2024-02-26T21:59:14.901" v="439" actId="14100"/>
          <ac:spMkLst>
            <pc:docMk/>
            <pc:sldMk cId="0" sldId="336"/>
            <ac:spMk id="6147" creationId="{37641990-C1CA-452F-8F1F-F30FDBEB8B23}"/>
          </ac:spMkLst>
        </pc:spChg>
      </pc:sldChg>
      <pc:sldChg chg="modSp">
        <pc:chgData name="Drastichová Magdaléna" userId="1a6265d6-de40-440e-a90a-ddfe3cb1d98e" providerId="ADAL" clId="{3E9AD076-9A8B-46AA-872E-02D3270BBAB1}" dt="2024-02-26T21:59:26.244" v="441" actId="115"/>
        <pc:sldMkLst>
          <pc:docMk/>
          <pc:sldMk cId="0" sldId="337"/>
        </pc:sldMkLst>
        <pc:spChg chg="mod">
          <ac:chgData name="Drastichová Magdaléna" userId="1a6265d6-de40-440e-a90a-ddfe3cb1d98e" providerId="ADAL" clId="{3E9AD076-9A8B-46AA-872E-02D3270BBAB1}" dt="2024-02-26T21:59:26.244" v="441" actId="115"/>
          <ac:spMkLst>
            <pc:docMk/>
            <pc:sldMk cId="0" sldId="337"/>
            <ac:spMk id="6147" creationId="{7A39BE52-B893-4126-9525-DECCEA6164EA}"/>
          </ac:spMkLst>
        </pc:spChg>
      </pc:sldChg>
      <pc:sldChg chg="modSp modAnim">
        <pc:chgData name="Drastichová Magdaléna" userId="1a6265d6-de40-440e-a90a-ddfe3cb1d98e" providerId="ADAL" clId="{3E9AD076-9A8B-46AA-872E-02D3270BBAB1}" dt="2024-02-26T22:00:28.758" v="453" actId="113"/>
        <pc:sldMkLst>
          <pc:docMk/>
          <pc:sldMk cId="0" sldId="338"/>
        </pc:sldMkLst>
        <pc:spChg chg="mod">
          <ac:chgData name="Drastichová Magdaléna" userId="1a6265d6-de40-440e-a90a-ddfe3cb1d98e" providerId="ADAL" clId="{3E9AD076-9A8B-46AA-872E-02D3270BBAB1}" dt="2024-02-26T22:00:28.758" v="453" actId="113"/>
          <ac:spMkLst>
            <pc:docMk/>
            <pc:sldMk cId="0" sldId="338"/>
            <ac:spMk id="6147" creationId="{0BA98CE8-6A6A-4FC0-93C4-65BC6507338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29BA43D-CF33-4DD1-B3E0-2B6E99A2F6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F3AD25D-2574-48E6-ABEC-4B7DA1D78A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44113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42059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466C3D9-28CC-4B8B-A649-7CD76325CE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A635FC9-DA71-4CA5-BCF1-70845CB54A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cs-CZ" sz="1200" b="1" i="1" dirty="0"/>
              <a:t>mezní sklon k úsporám</a:t>
            </a:r>
            <a:r>
              <a:rPr lang="cs-CZ" sz="1200" dirty="0"/>
              <a:t> (</a:t>
            </a:r>
            <a:r>
              <a:rPr lang="cs-CZ" sz="1200" dirty="0" err="1"/>
              <a:t>mps</a:t>
            </a:r>
            <a:r>
              <a:rPr lang="cs-CZ" sz="1200" dirty="0"/>
              <a:t>) – vyjadřuje, jak se změní úspory při změně reálného důchodu.</a:t>
            </a:r>
          </a:p>
          <a:p>
            <a:r>
              <a:rPr lang="cs-CZ" sz="1200" dirty="0"/>
              <a:t>Jedná se o konstantu </a:t>
            </a:r>
            <a:r>
              <a:rPr lang="cs-CZ" sz="1200" i="1" dirty="0"/>
              <a:t>vyjadřující sklon funkce úspor</a:t>
            </a:r>
            <a:r>
              <a:rPr lang="cs-CZ" sz="1200" dirty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23188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1162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78798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43298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45415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B50711A-21A2-4FB1-AA07-01C675C5E6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E6D6E9B-A77C-4886-A0BC-A12FCEB10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7587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80060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23432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32332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EE8FF6F-A07A-42C4-A21C-DCB86A7309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91E5226-9E7B-417F-BDE9-2437CA804B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CDEFCF6-6C99-4D5D-BADB-AFA9810D58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2E434DA-FF7B-4C1F-A498-F2E0194381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9448156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39C87CD4-1FBF-467A-B9A8-D8A5C501B9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D8B99953-D39B-43FA-927A-47A7F54157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750ECFCF-0BD8-49C6-92B2-31EFB44D01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B011282B-BDC2-4D30-9D3C-752C37E07F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149A5AA7-565B-4E7B-8E78-671AB0B473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7C58DE8-D6D4-415C-B91E-1B4520D6C1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0192BDE7-4D9A-45CF-954C-B1952523CF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784D41E7-B174-4E05-BE73-738B2DB3F3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1774854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B605AB7-258F-455B-928F-9362C1C4F0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6B95876F-859D-4DF7-9A57-AC2E0D4C7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90284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B605AB7-258F-455B-928F-9362C1C4F0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6B95876F-859D-4DF7-9A57-AC2E0D4C7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62973555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6E2E051-34E7-4F5A-82DF-84A944B2E8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1E9B7BC-3AB7-4A30-AC7A-CA3236F49B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90931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66747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704922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997059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160812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371522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9C7311C-4552-4353-A138-91596EB2DE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04A8282-A0F1-4927-966F-C948D65D8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84600162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8A6B0BD-FD61-42D2-AFF2-E01457BCFE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3C1500F-7E3D-4A23-AD0B-049F291F7A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167174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7A9CC84-C574-472E-86BB-A9F251AA1B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A27FFB8-DEB1-41DE-B379-90B0C89D8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cs-CZ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15386E8-1BC3-4029-8E3F-D3C9E54B5A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55AC2AB-240E-462A-9E74-80A4FA8E14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AEB3B95-C88A-4929-9FDC-8B972E0EE6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88AECF7-2A42-425A-9DE2-9958EDBF45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33709348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8D263016-FAB5-493C-90D7-6A7D8CFA5F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80CBB10-272A-49C8-853A-492DC9DEA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C000C95-50CB-4B9C-9C3C-623EF4BD16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043100D-78CA-4911-AD91-4D6C32369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C1AA9D0-FA8C-49DE-9A08-7DBFCC4BAA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EA18A7F-51A5-440F-9AAD-E6D16C8D2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29CDA02D-F342-4DDB-8A40-F26E9EE7B2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1EF5A53-C45A-4993-BDA3-BDBBA3FC01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4896F9B-870E-437E-809F-FA576239A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F9E451B4-6754-4F5C-8B0E-708ED42594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27D4E66F-77DF-4D98-A3D6-05FD55D3EC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B1DAD9D3-25CF-4378-8F64-D77B24A21B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5902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06080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9427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2812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71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67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72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27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905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76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580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77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1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1" r:id="rId12"/>
    <p:sldLayoutId id="2147483663" r:id="rId13"/>
    <p:sldLayoutId id="2147483668" r:id="rId14"/>
    <p:sldLayoutId id="2147483665" r:id="rId15"/>
    <p:sldLayoutId id="2147483667" r:id="rId16"/>
    <p:sldLayoutId id="2147483670" r:id="rId17"/>
    <p:sldLayoutId id="2147483671" r:id="rId18"/>
    <p:sldLayoutId id="2147483672" r:id="rId1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029522"/>
            <a:ext cx="8704800" cy="3575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Makroekonomie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i="1" dirty="0">
                <a:solidFill>
                  <a:srgbClr val="D10202"/>
                </a:solidFill>
              </a:rPr>
              <a:t>Spotřeba, úspory, investice</a:t>
            </a:r>
            <a:br>
              <a:rPr lang="cs-CZ" b="1" i="1" dirty="0">
                <a:solidFill>
                  <a:srgbClr val="D10202"/>
                </a:solidFill>
              </a:rPr>
            </a:br>
            <a:r>
              <a:rPr lang="cs-CZ" b="1" i="1" dirty="0">
                <a:solidFill>
                  <a:srgbClr val="D10202"/>
                </a:solidFill>
              </a:rPr>
              <a:t>X</a:t>
            </a:r>
            <a:r>
              <a:rPr lang="cs-CZ" b="1" dirty="0">
                <a:solidFill>
                  <a:srgbClr val="D10202"/>
                </a:solidFill>
              </a:rPr>
              <a:t>MAK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doc. Ing. Magdaléna Drastichová, Ph.D.</a:t>
            </a:r>
            <a:endParaRPr lang="cs-CZ"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27. 02. 2023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7E40CDB-27F3-4AD7-8FEE-A33FDC23DB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Spotřební funkce</a:t>
            </a:r>
            <a:endParaRPr lang="en-US" altLang="cs-CZ" sz="3600" b="1" dirty="0"/>
          </a:p>
        </p:txBody>
      </p:sp>
      <p:sp>
        <p:nvSpPr>
          <p:cNvPr id="45060" name="Line 4">
            <a:extLst>
              <a:ext uri="{FF2B5EF4-FFF2-40B4-BE49-F238E27FC236}">
                <a16:creationId xmlns:a16="http://schemas.microsoft.com/office/drawing/2014/main" id="{66A277A5-614F-4D50-9FB6-C0BD06EA82E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2276475"/>
            <a:ext cx="0" cy="36734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1" name="Line 5">
            <a:extLst>
              <a:ext uri="{FF2B5EF4-FFF2-40B4-BE49-F238E27FC236}">
                <a16:creationId xmlns:a16="http://schemas.microsoft.com/office/drawing/2014/main" id="{7F344601-108C-484A-8894-4AC9F35A4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5949950"/>
            <a:ext cx="64817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3462E0D9-516B-4C8F-8432-4EA952E60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2492375"/>
            <a:ext cx="3455987" cy="34575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3" name="Text Box 7">
            <a:extLst>
              <a:ext uri="{FF2B5EF4-FFF2-40B4-BE49-F238E27FC236}">
                <a16:creationId xmlns:a16="http://schemas.microsoft.com/office/drawing/2014/main" id="{43CA419C-615C-4F0B-A626-01141F5E8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198913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45</a:t>
            </a:r>
            <a:r>
              <a:rPr kumimoji="0" lang="en-US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°</a:t>
            </a: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(Y=C)</a:t>
            </a: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26706624-4601-467A-8F74-33D020F4E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7732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5" name="Text Box 9">
            <a:extLst>
              <a:ext uri="{FF2B5EF4-FFF2-40B4-BE49-F238E27FC236}">
                <a16:creationId xmlns:a16="http://schemas.microsoft.com/office/drawing/2014/main" id="{46C97A1E-9C28-4757-9CF8-FFE62ABFC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703" y="5797551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6" name="Line 10">
            <a:extLst>
              <a:ext uri="{FF2B5EF4-FFF2-40B4-BE49-F238E27FC236}">
                <a16:creationId xmlns:a16="http://schemas.microsoft.com/office/drawing/2014/main" id="{EF13B92A-5BB3-42EE-BD23-7331FF2A6D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3213100"/>
            <a:ext cx="4968875" cy="1439863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7" name="Line 11">
            <a:extLst>
              <a:ext uri="{FF2B5EF4-FFF2-40B4-BE49-F238E27FC236}">
                <a16:creationId xmlns:a16="http://schemas.microsoft.com/office/drawing/2014/main" id="{2EC030FF-C922-413B-A47B-69527D323C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4581525"/>
            <a:ext cx="5256212" cy="1368425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8" name="Text Box 12">
            <a:extLst>
              <a:ext uri="{FF2B5EF4-FFF2-40B4-BE49-F238E27FC236}">
                <a16:creationId xmlns:a16="http://schemas.microsoft.com/office/drawing/2014/main" id="{62305274-D510-46AF-9915-BC463471D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2852738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C=</a:t>
            </a:r>
            <a:r>
              <a:rPr kumimoji="0" lang="cs-CZ" altLang="cs-CZ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kumimoji="0" lang="cs-CZ" altLang="cs-CZ" sz="1800" b="1" i="0" u="none" strike="noStrike" kern="1200" cap="none" spc="0" normalizeH="0" baseline="-2500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+mpc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*Y</a:t>
            </a:r>
            <a:endParaRPr kumimoji="0" lang="en-US" altLang="cs-CZ" sz="18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9" name="Text Box 13">
            <a:extLst>
              <a:ext uri="{FF2B5EF4-FFF2-40B4-BE49-F238E27FC236}">
                <a16:creationId xmlns:a16="http://schemas.microsoft.com/office/drawing/2014/main" id="{1951205B-D223-4F61-86E1-6F023C367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4149725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lang="cs-CZ" altLang="cs-CZ" sz="1800" b="1" kern="1200" baseline="-25000" dirty="0">
                <a:solidFill>
                  <a:srgbClr val="292929"/>
                </a:solidFill>
              </a:rPr>
              <a:t>I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</a:t>
            </a:r>
            <a:r>
              <a:rPr kumimoji="0" lang="cs-CZ" altLang="cs-CZ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mpc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*Y</a:t>
            </a:r>
            <a:endParaRPr kumimoji="0" lang="en-US" altLang="cs-CZ" sz="18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0" name="Line 14">
            <a:extLst>
              <a:ext uri="{FF2B5EF4-FFF2-40B4-BE49-F238E27FC236}">
                <a16:creationId xmlns:a16="http://schemas.microsoft.com/office/drawing/2014/main" id="{8E5C67D4-1605-43B7-AF16-66739F018D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4652963"/>
            <a:ext cx="0" cy="1296987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1" name="Line 15">
            <a:extLst>
              <a:ext uri="{FF2B5EF4-FFF2-40B4-BE49-F238E27FC236}">
                <a16:creationId xmlns:a16="http://schemas.microsoft.com/office/drawing/2014/main" id="{CCAD62EE-E241-492D-8D9B-692065E5E5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2924175"/>
            <a:ext cx="0" cy="792163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2" name="Line 16">
            <a:extLst>
              <a:ext uri="{FF2B5EF4-FFF2-40B4-BE49-F238E27FC236}">
                <a16:creationId xmlns:a16="http://schemas.microsoft.com/office/drawing/2014/main" id="{D8DE58AB-DC37-4D7B-943C-6804FA6D31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3789363"/>
            <a:ext cx="0" cy="21605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3" name="Text Box 17">
            <a:extLst>
              <a:ext uri="{FF2B5EF4-FFF2-40B4-BE49-F238E27FC236}">
                <a16:creationId xmlns:a16="http://schemas.microsoft.com/office/drawing/2014/main" id="{4663B261-35F9-4007-B51D-92B82A6C1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149725"/>
            <a:ext cx="97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Šipka doprava 16">
            <a:extLst>
              <a:ext uri="{FF2B5EF4-FFF2-40B4-BE49-F238E27FC236}">
                <a16:creationId xmlns:a16="http://schemas.microsoft.com/office/drawing/2014/main" id="{603E3B1D-56C5-40C9-839F-9CDE3458AE52}"/>
              </a:ext>
            </a:extLst>
          </p:cNvPr>
          <p:cNvSpPr/>
          <p:nvPr/>
        </p:nvSpPr>
        <p:spPr>
          <a:xfrm rot="3428043">
            <a:off x="1413669" y="3374232"/>
            <a:ext cx="1214437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6B50418E-52FD-4A54-9372-0E05C9FA7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1785938"/>
            <a:ext cx="25717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Do tohoto bodu je spotřeba vyšší než disponibilní důchod. 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A258DC8F-58B9-4E09-AF0D-11C6E4E7C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4901521"/>
            <a:ext cx="4143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Jak by vypadala křivka, kdybychom neměli žádné autonomní výdaje?  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46C00A86-3526-4DCF-9E28-1816709C5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188" y="3000375"/>
            <a:ext cx="1285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ÚSPORY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F4A07AAC-212B-475C-9222-45F762497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25" y="4572000"/>
            <a:ext cx="171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SPOTŘEBA</a:t>
            </a:r>
          </a:p>
        </p:txBody>
      </p:sp>
      <p:sp>
        <p:nvSpPr>
          <p:cNvPr id="7193" name="Text Box 25">
            <a:extLst>
              <a:ext uri="{FF2B5EF4-FFF2-40B4-BE49-F238E27FC236}">
                <a16:creationId xmlns:a16="http://schemas.microsoft.com/office/drawing/2014/main" id="{0B14E4B0-2CE6-486B-9DDF-13F68869F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2" y="1785938"/>
            <a:ext cx="324961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kumimoji="0" lang="cs-CZ" altLang="cs-CZ" sz="1800" b="1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 autonomní spotřeba, tj. spotřeba, která nezávisí na výši důchodu</a:t>
            </a:r>
            <a:endParaRPr kumimoji="0" lang="en-US" altLang="cs-CZ" sz="18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Google Shape;99;p14">
            <a:extLst>
              <a:ext uri="{FF2B5EF4-FFF2-40B4-BE49-F238E27FC236}">
                <a16:creationId xmlns:a16="http://schemas.microsoft.com/office/drawing/2014/main" id="{FAFA1EF7-3E98-4688-B5E2-8E2D11BBA729}"/>
              </a:ext>
            </a:extLst>
          </p:cNvPr>
          <p:cNvSpPr txBox="1"/>
          <p:nvPr/>
        </p:nvSpPr>
        <p:spPr>
          <a:xfrm>
            <a:off x="314176" y="6517887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0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20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20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4" grpId="0"/>
      <p:bldP spid="45065" grpId="0"/>
      <p:bldP spid="45068" grpId="0"/>
      <p:bldP spid="45069" grpId="0"/>
      <p:bldP spid="45073" grpId="0"/>
      <p:bldP spid="17" grpId="0" animBg="1"/>
      <p:bldP spid="17" grpId="1" animBg="1"/>
      <p:bldP spid="18" grpId="0"/>
      <p:bldP spid="19" grpId="0"/>
      <p:bldP spid="19" grpId="1"/>
      <p:bldP spid="20" grpId="0"/>
      <p:bldP spid="21" grpId="0"/>
      <p:bldP spid="719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/>
              <a:t>Spotřební funkce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2" y="1440493"/>
            <a:ext cx="8593146" cy="4701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altLang="cs-CZ" sz="2800" b="1" dirty="0"/>
              <a:t>C</a:t>
            </a:r>
            <a:r>
              <a:rPr lang="cs-CZ" altLang="cs-CZ" sz="2800" b="1" baseline="-25000" dirty="0"/>
              <a:t>A</a:t>
            </a:r>
            <a:r>
              <a:rPr lang="cs-CZ" altLang="cs-CZ" sz="2800" dirty="0"/>
              <a:t> (</a:t>
            </a:r>
            <a:r>
              <a:rPr lang="cs-CZ" altLang="cs-CZ" sz="2800" b="1" dirty="0"/>
              <a:t>C</a:t>
            </a:r>
            <a:r>
              <a:rPr lang="cs-CZ" altLang="cs-CZ" sz="2800" b="1" baseline="-25000" dirty="0"/>
              <a:t>0</a:t>
            </a:r>
            <a:r>
              <a:rPr lang="cs-CZ" altLang="cs-CZ" sz="2800" dirty="0"/>
              <a:t>)– </a:t>
            </a:r>
            <a:r>
              <a:rPr lang="cs-CZ" altLang="cs-CZ" sz="2800" b="1" dirty="0"/>
              <a:t>autonomní</a:t>
            </a:r>
            <a:r>
              <a:rPr lang="cs-CZ" altLang="cs-CZ" sz="2800" dirty="0"/>
              <a:t> spotřební výdaje, které </a:t>
            </a:r>
            <a:r>
              <a:rPr lang="cs-CZ" altLang="cs-CZ" sz="2800" b="1" u="sng" dirty="0"/>
              <a:t>nezávisí</a:t>
            </a:r>
            <a:r>
              <a:rPr lang="cs-CZ" altLang="cs-CZ" sz="2800" dirty="0"/>
              <a:t> na velikosti důchodu, autonomní spotřeba vyjadřuje spotřební výdaje, když je důchod roven nule</a:t>
            </a:r>
          </a:p>
          <a:p>
            <a:pPr algn="just"/>
            <a:r>
              <a:rPr lang="cs-CZ" altLang="cs-CZ" sz="2800" b="1" dirty="0"/>
              <a:t>C</a:t>
            </a:r>
            <a:r>
              <a:rPr lang="cs-CZ" altLang="cs-CZ" sz="2800" b="1" baseline="-25000" dirty="0"/>
              <a:t>I</a:t>
            </a:r>
            <a:r>
              <a:rPr lang="cs-CZ" altLang="cs-CZ" sz="2800" dirty="0"/>
              <a:t> (</a:t>
            </a:r>
            <a:r>
              <a:rPr lang="cs-CZ" altLang="cs-CZ" sz="2800" b="1" dirty="0"/>
              <a:t>C</a:t>
            </a:r>
            <a:r>
              <a:rPr lang="cs-CZ" altLang="cs-CZ" sz="2800" b="1" baseline="-25000" dirty="0"/>
              <a:t>1</a:t>
            </a:r>
            <a:r>
              <a:rPr lang="cs-CZ" altLang="cs-CZ" sz="2800" dirty="0"/>
              <a:t>)– </a:t>
            </a:r>
            <a:r>
              <a:rPr lang="cs-CZ" altLang="cs-CZ" sz="2800" b="1" dirty="0"/>
              <a:t>indukovaná</a:t>
            </a:r>
            <a:r>
              <a:rPr lang="cs-CZ" altLang="cs-CZ" sz="2800" dirty="0"/>
              <a:t> spotřeba (spotřební výdaje), je </a:t>
            </a:r>
            <a:r>
              <a:rPr lang="cs-CZ" altLang="cs-CZ" sz="2800" b="1" dirty="0"/>
              <a:t>funkcí důchodu </a:t>
            </a:r>
            <a:r>
              <a:rPr lang="cs-CZ" altLang="cs-CZ" sz="2800" dirty="0"/>
              <a:t>a je násobkem </a:t>
            </a:r>
            <a:r>
              <a:rPr lang="cs-CZ" altLang="cs-CZ" sz="2800" b="1" dirty="0"/>
              <a:t>mezního sklonu ke spotřebě (</a:t>
            </a:r>
            <a:r>
              <a:rPr lang="cs-CZ" altLang="cs-CZ" sz="2800" b="1" dirty="0" err="1"/>
              <a:t>mpc</a:t>
            </a:r>
            <a:r>
              <a:rPr lang="cs-CZ" altLang="cs-CZ" sz="2800" b="1" dirty="0"/>
              <a:t>) </a:t>
            </a:r>
            <a:r>
              <a:rPr lang="cs-CZ" altLang="cs-CZ" sz="2800" dirty="0"/>
              <a:t>a </a:t>
            </a:r>
            <a:r>
              <a:rPr lang="cs-CZ" altLang="cs-CZ" sz="2800" b="1" dirty="0"/>
              <a:t>důchodu (Y):  C</a:t>
            </a:r>
            <a:r>
              <a:rPr lang="cs-CZ" altLang="cs-CZ" sz="2800" b="1" baseline="-25000" dirty="0"/>
              <a:t>I</a:t>
            </a:r>
            <a:r>
              <a:rPr lang="cs-CZ" altLang="cs-CZ" sz="2800" b="1" dirty="0"/>
              <a:t>=</a:t>
            </a:r>
            <a:r>
              <a:rPr lang="cs-CZ" altLang="cs-CZ" sz="2800" b="1" dirty="0" err="1"/>
              <a:t>mpc</a:t>
            </a:r>
            <a:r>
              <a:rPr lang="cs-CZ" altLang="cs-CZ" sz="2800" b="1" dirty="0"/>
              <a:t>*Y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altLang="cs-CZ" sz="28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800" b="1" dirty="0" err="1">
                <a:solidFill>
                  <a:srgbClr val="FF0000"/>
                </a:solidFill>
              </a:rPr>
              <a:t>mpc</a:t>
            </a:r>
            <a:r>
              <a:rPr lang="cs-CZ" altLang="cs-CZ" sz="2800" dirty="0">
                <a:solidFill>
                  <a:srgbClr val="FF0000"/>
                </a:solidFill>
              </a:rPr>
              <a:t> </a:t>
            </a:r>
            <a:r>
              <a:rPr lang="cs-CZ" altLang="cs-CZ" sz="2800" dirty="0"/>
              <a:t>– </a:t>
            </a:r>
            <a:r>
              <a:rPr lang="cs-CZ" altLang="cs-CZ" sz="2800" b="1" dirty="0"/>
              <a:t>mezní sklon ke spotřebě: </a:t>
            </a:r>
            <a:r>
              <a:rPr lang="cs-CZ" altLang="cs-CZ" sz="2800" dirty="0"/>
              <a:t>velikost, o kterou se zvýší </a:t>
            </a:r>
            <a:r>
              <a:rPr lang="cs-CZ" altLang="cs-CZ" sz="2800" b="1" dirty="0"/>
              <a:t>spotřební výdaje </a:t>
            </a:r>
            <a:r>
              <a:rPr lang="cs-CZ" altLang="cs-CZ" sz="2800" dirty="0"/>
              <a:t>při zvýšení </a:t>
            </a:r>
            <a:r>
              <a:rPr lang="cs-CZ" altLang="cs-CZ" sz="2800" b="1" dirty="0"/>
              <a:t>důchodu</a:t>
            </a:r>
            <a:r>
              <a:rPr lang="cs-CZ" altLang="cs-CZ" sz="2800" dirty="0"/>
              <a:t> o každou dodatečnou </a:t>
            </a:r>
            <a:r>
              <a:rPr lang="cs-CZ" altLang="cs-CZ" sz="2800" b="1" dirty="0"/>
              <a:t>jednotku.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547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/>
              <a:t>Spotřební funkce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2" y="1440493"/>
            <a:ext cx="8593146" cy="4701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C=</a:t>
            </a:r>
            <a:r>
              <a:rPr kumimoji="0" lang="cs-CZ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kumimoji="0" lang="cs-CZ" altLang="cs-CZ" sz="2400" b="1" i="0" u="none" strike="noStrike" kern="1200" cap="none" spc="0" normalizeH="0" baseline="-2500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+mpc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*Y</a:t>
            </a:r>
            <a:r>
              <a:rPr lang="cs-CZ" altLang="cs-CZ" sz="2400" b="1" kern="1200" baseline="-25000" dirty="0">
                <a:solidFill>
                  <a:srgbClr val="292929"/>
                </a:solidFill>
                <a:latin typeface="Arial" panose="020B0604020202020204" pitchFamily="34" charset="0"/>
                <a:ea typeface="+mn-ea"/>
                <a:cs typeface="+mn-cs"/>
              </a:rPr>
              <a:t>D</a:t>
            </a:r>
            <a:endParaRPr kumimoji="0" lang="en-US" altLang="cs-CZ" sz="24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algn="just">
              <a:lnSpc>
                <a:spcPct val="11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kumimoji="0" lang="cs-CZ" altLang="cs-CZ" sz="2400" b="1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lang="cs-CZ" sz="2400" b="1" dirty="0"/>
              <a:t> = autonomní spotřeba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cs-CZ" sz="2400" dirty="0"/>
              <a:t>pouze ty výdaje domácnosti na statky, jejichž výše nezávisí na velikosti jejich disponibilního důchodu. 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cs-CZ" sz="2400" dirty="0"/>
              <a:t>Domácnosti je musí vynaložit, i když je jejich důchod nulový (nájem, jídlo, atd.);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cs-CZ" sz="2400" b="1" i="1" dirty="0" err="1"/>
              <a:t>mpc</a:t>
            </a:r>
            <a:r>
              <a:rPr lang="cs-CZ" sz="2400" b="1" i="1" dirty="0"/>
              <a:t> = mezní sklon ke spotřebě</a:t>
            </a:r>
            <a:r>
              <a:rPr lang="cs-CZ" sz="2400" dirty="0"/>
              <a:t> (</a:t>
            </a:r>
            <a:r>
              <a:rPr lang="cs-CZ" sz="2400" dirty="0" err="1"/>
              <a:t>mpc</a:t>
            </a:r>
            <a:r>
              <a:rPr lang="cs-CZ" sz="2400" dirty="0"/>
              <a:t>) – vyjadřuje, jak se změní spotřební výdaje domácnosti při změně reálného důchodu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cs-CZ" sz="2400" dirty="0"/>
              <a:t>0 &lt; </a:t>
            </a:r>
            <a:r>
              <a:rPr lang="cs-CZ" sz="2400" dirty="0" err="1"/>
              <a:t>mpc</a:t>
            </a:r>
            <a:r>
              <a:rPr lang="cs-CZ" sz="2400" dirty="0"/>
              <a:t> &lt; 1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cs-CZ" sz="2400" b="1" i="1" dirty="0" err="1"/>
              <a:t>mpc</a:t>
            </a:r>
            <a:r>
              <a:rPr lang="cs-CZ" sz="2400" b="1" i="1" dirty="0"/>
              <a:t>*Y</a:t>
            </a:r>
            <a:r>
              <a:rPr lang="cs-CZ" sz="2400" b="1" i="1" baseline="-25000" dirty="0"/>
              <a:t>D</a:t>
            </a:r>
            <a:r>
              <a:rPr lang="cs-CZ" sz="2400" b="1" i="1" dirty="0"/>
              <a:t> = indukovaná spotřeba (C</a:t>
            </a:r>
            <a:r>
              <a:rPr lang="cs-CZ" sz="2400" b="1" kern="1200" baseline="-25000" dirty="0">
                <a:solidFill>
                  <a:srgbClr val="292929"/>
                </a:solidFill>
                <a:latin typeface="Arial" panose="020B0604020202020204" pitchFamily="34" charset="0"/>
                <a:ea typeface="+mn-ea"/>
                <a:cs typeface="+mn-cs"/>
              </a:rPr>
              <a:t>I</a:t>
            </a:r>
            <a:r>
              <a:rPr lang="cs-CZ" sz="2400" b="1" i="1" dirty="0"/>
              <a:t>)</a:t>
            </a:r>
            <a:r>
              <a:rPr lang="cs-CZ" sz="2400" dirty="0"/>
              <a:t> – složka spotřeby závislá na výši důchodu, s růstem důchodu se zvyšuje ochota spotřebitelů více spotřebovávat.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endParaRPr lang="cs-CZ" sz="24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69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>
            <a:extLst>
              <a:ext uri="{FF2B5EF4-FFF2-40B4-BE49-F238E27FC236}">
                <a16:creationId xmlns:a16="http://schemas.microsoft.com/office/drawing/2014/main" id="{6AD8D7CF-3E64-4164-B8EC-7615057CF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830" y="635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altLang="cs-CZ" sz="3600" b="1" dirty="0" err="1"/>
              <a:t>Úsporová</a:t>
            </a:r>
            <a:r>
              <a:rPr lang="cs-CZ" altLang="cs-CZ" sz="3600" b="1" dirty="0"/>
              <a:t> funkce</a:t>
            </a:r>
          </a:p>
        </p:txBody>
      </p:sp>
      <p:cxnSp>
        <p:nvCxnSpPr>
          <p:cNvPr id="4" name="Přímá spojovací čára 3">
            <a:extLst>
              <a:ext uri="{FF2B5EF4-FFF2-40B4-BE49-F238E27FC236}">
                <a16:creationId xmlns:a16="http://schemas.microsoft.com/office/drawing/2014/main" id="{8A65AE15-62B9-4AC6-9E01-6895EB4D032B}"/>
              </a:ext>
            </a:extLst>
          </p:cNvPr>
          <p:cNvCxnSpPr/>
          <p:nvPr/>
        </p:nvCxnSpPr>
        <p:spPr>
          <a:xfrm rot="5400000">
            <a:off x="-1414462" y="4275138"/>
            <a:ext cx="4573587" cy="158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>
            <a:extLst>
              <a:ext uri="{FF2B5EF4-FFF2-40B4-BE49-F238E27FC236}">
                <a16:creationId xmlns:a16="http://schemas.microsoft.com/office/drawing/2014/main" id="{30C12740-0615-442A-8DAB-518E491A1685}"/>
              </a:ext>
            </a:extLst>
          </p:cNvPr>
          <p:cNvCxnSpPr/>
          <p:nvPr/>
        </p:nvCxnSpPr>
        <p:spPr>
          <a:xfrm>
            <a:off x="900113" y="4365625"/>
            <a:ext cx="7286625" cy="158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7" name="TextovéPole 7">
            <a:extLst>
              <a:ext uri="{FF2B5EF4-FFF2-40B4-BE49-F238E27FC236}">
                <a16:creationId xmlns:a16="http://schemas.microsoft.com/office/drawing/2014/main" id="{CF25C2FE-6495-4B3F-8D0A-7C1385A46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38" y="4500563"/>
            <a:ext cx="785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</a:p>
        </p:txBody>
      </p:sp>
      <p:sp>
        <p:nvSpPr>
          <p:cNvPr id="8198" name="TextovéPole 8">
            <a:extLst>
              <a:ext uri="{FF2B5EF4-FFF2-40B4-BE49-F238E27FC236}">
                <a16:creationId xmlns:a16="http://schemas.microsoft.com/office/drawing/2014/main" id="{08848B6D-CCB5-4403-BCA4-BCC48028C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1785938"/>
            <a:ext cx="857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</a:t>
            </a:r>
          </a:p>
        </p:txBody>
      </p:sp>
      <p:cxnSp>
        <p:nvCxnSpPr>
          <p:cNvPr id="11" name="Přímá spojovací čára 10">
            <a:extLst>
              <a:ext uri="{FF2B5EF4-FFF2-40B4-BE49-F238E27FC236}">
                <a16:creationId xmlns:a16="http://schemas.microsoft.com/office/drawing/2014/main" id="{EBB7C88C-1DC8-4794-958D-A9D36CD95CA2}"/>
              </a:ext>
            </a:extLst>
          </p:cNvPr>
          <p:cNvCxnSpPr/>
          <p:nvPr/>
        </p:nvCxnSpPr>
        <p:spPr>
          <a:xfrm flipV="1">
            <a:off x="914400" y="3573463"/>
            <a:ext cx="5429250" cy="200025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TextovéPole 12">
            <a:extLst>
              <a:ext uri="{FF2B5EF4-FFF2-40B4-BE49-F238E27FC236}">
                <a16:creationId xmlns:a16="http://schemas.microsoft.com/office/drawing/2014/main" id="{CDAC2D82-A55D-41BF-83B6-849CFD864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3284538"/>
            <a:ext cx="3000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S= -C</a:t>
            </a:r>
            <a:r>
              <a:rPr kumimoji="0" lang="cs-CZ" altLang="cs-CZ" sz="1800" b="1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+(1-mpc)*Y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15" name="Přímá spojovací šipka 14">
            <a:extLst>
              <a:ext uri="{FF2B5EF4-FFF2-40B4-BE49-F238E27FC236}">
                <a16:creationId xmlns:a16="http://schemas.microsoft.com/office/drawing/2014/main" id="{92741F54-6B03-4A70-A070-BFDFE62BC062}"/>
              </a:ext>
            </a:extLst>
          </p:cNvPr>
          <p:cNvCxnSpPr/>
          <p:nvPr/>
        </p:nvCxnSpPr>
        <p:spPr>
          <a:xfrm rot="5400000">
            <a:off x="42069" y="5007769"/>
            <a:ext cx="1285875" cy="158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2" name="TextovéPole 15">
            <a:extLst>
              <a:ext uri="{FF2B5EF4-FFF2-40B4-BE49-F238E27FC236}">
                <a16:creationId xmlns:a16="http://schemas.microsoft.com/office/drawing/2014/main" id="{9631CE18-89D0-4366-958C-C5E7433EF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5572125"/>
            <a:ext cx="6429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-C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17" name="Šipka doprava 16">
            <a:extLst>
              <a:ext uri="{FF2B5EF4-FFF2-40B4-BE49-F238E27FC236}">
                <a16:creationId xmlns:a16="http://schemas.microsoft.com/office/drawing/2014/main" id="{23E6EC72-19A1-4C28-9921-42FA88F63EF2}"/>
              </a:ext>
            </a:extLst>
          </p:cNvPr>
          <p:cNvSpPr>
            <a:spLocks noChangeArrowheads="1"/>
          </p:cNvSpPr>
          <p:nvPr/>
        </p:nvSpPr>
        <p:spPr bwMode="auto">
          <a:xfrm rot="3912132">
            <a:off x="3110707" y="3450431"/>
            <a:ext cx="1320800" cy="41433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algn="ctr">
            <a:solidFill>
              <a:srgbClr val="956F00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04" name="TextovéPole 18">
            <a:extLst>
              <a:ext uri="{FF2B5EF4-FFF2-40B4-BE49-F238E27FC236}">
                <a16:creationId xmlns:a16="http://schemas.microsoft.com/office/drawing/2014/main" id="{4E567260-D394-4952-BC62-591B491BE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101" y="2557169"/>
            <a:ext cx="32845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Až do tohoto bodu jsou úspory</a:t>
            </a:r>
          </a:p>
        </p:txBody>
      </p:sp>
      <p:sp>
        <p:nvSpPr>
          <p:cNvPr id="8205" name="TextovéPole 19">
            <a:extLst>
              <a:ext uri="{FF2B5EF4-FFF2-40B4-BE49-F238E27FC236}">
                <a16:creationId xmlns:a16="http://schemas.microsoft.com/office/drawing/2014/main" id="{D32F9FA7-85F5-48D4-8F10-2FEF1A76C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813" y="4429125"/>
            <a:ext cx="642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S=0</a:t>
            </a:r>
          </a:p>
        </p:txBody>
      </p:sp>
      <p:sp>
        <p:nvSpPr>
          <p:cNvPr id="8206" name="TextovéPole 20">
            <a:extLst>
              <a:ext uri="{FF2B5EF4-FFF2-40B4-BE49-F238E27FC236}">
                <a16:creationId xmlns:a16="http://schemas.microsoft.com/office/drawing/2014/main" id="{AB1468AA-AE5B-4559-9C6A-590CA922D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1550" y="4822628"/>
            <a:ext cx="48577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Rovnice </a:t>
            </a:r>
            <a:r>
              <a:rPr kumimoji="0" lang="cs-CZ" altLang="cs-CZ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úsporové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křivky se dá zapsat i jako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S= -</a:t>
            </a:r>
            <a:r>
              <a:rPr kumimoji="0" lang="cs-CZ" altLang="cs-CZ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kumimoji="0" lang="cs-CZ" altLang="cs-CZ" sz="1800" b="1" i="0" u="none" strike="noStrike" kern="1200" cap="none" spc="0" normalizeH="0" baseline="-2500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+mps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*Y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, neboť </a:t>
            </a:r>
            <a:r>
              <a:rPr kumimoji="0" lang="cs-CZ" altLang="cs-CZ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plati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mps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+ </a:t>
            </a:r>
            <a:r>
              <a:rPr kumimoji="0" lang="cs-CZ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mpc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= 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208" name="Text Box 16">
            <a:extLst>
              <a:ext uri="{FF2B5EF4-FFF2-40B4-BE49-F238E27FC236}">
                <a16:creationId xmlns:a16="http://schemas.microsoft.com/office/drawing/2014/main" id="{0642802A-2686-43F4-A679-1533A27ED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614" y="2592681"/>
            <a:ext cx="1366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ZÁPORNÉ</a:t>
            </a:r>
            <a:endParaRPr kumimoji="0" lang="en-US" altLang="cs-CZ" sz="1800" b="1" i="0" u="none" strike="noStrike" kern="120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209" name="Text Box 17">
            <a:extLst>
              <a:ext uri="{FF2B5EF4-FFF2-40B4-BE49-F238E27FC236}">
                <a16:creationId xmlns:a16="http://schemas.microsoft.com/office/drawing/2014/main" id="{4A042DBD-893B-4C37-A9FA-9226FA065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2451" y="2614309"/>
            <a:ext cx="576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</a:t>
            </a:r>
            <a:r>
              <a:rPr kumimoji="0" lang="en-US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&gt;</a:t>
            </a:r>
          </a:p>
        </p:txBody>
      </p:sp>
      <p:sp>
        <p:nvSpPr>
          <p:cNvPr id="8210" name="Text Box 18">
            <a:extLst>
              <a:ext uri="{FF2B5EF4-FFF2-40B4-BE49-F238E27FC236}">
                <a16:creationId xmlns:a16="http://schemas.microsoft.com/office/drawing/2014/main" id="{516032D6-2391-4578-BB27-AFEC2B7CE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4" y="2060575"/>
            <a:ext cx="29178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Čerpám naspořené finance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nebo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Půjčím si</a:t>
            </a:r>
            <a:endParaRPr kumimoji="0" lang="en-US" altLang="cs-CZ" sz="18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Google Shape;99;p14">
            <a:extLst>
              <a:ext uri="{FF2B5EF4-FFF2-40B4-BE49-F238E27FC236}">
                <a16:creationId xmlns:a16="http://schemas.microsoft.com/office/drawing/2014/main" id="{5A1ABD62-C52F-4423-B9F7-519B72442D01}"/>
              </a:ext>
            </a:extLst>
          </p:cNvPr>
          <p:cNvSpPr txBox="1"/>
          <p:nvPr/>
        </p:nvSpPr>
        <p:spPr>
          <a:xfrm>
            <a:off x="279251" y="648892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8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  <p:bldP spid="8200" grpId="0"/>
      <p:bldP spid="8202" grpId="0"/>
      <p:bldP spid="17" grpId="0" animBg="1"/>
      <p:bldP spid="8204" grpId="0"/>
      <p:bldP spid="8205" grpId="0"/>
      <p:bldP spid="8208" grpId="0"/>
      <p:bldP spid="82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967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 err="1"/>
              <a:t>Úsporová</a:t>
            </a:r>
            <a:r>
              <a:rPr lang="cs-CZ" sz="3600" b="1" dirty="0"/>
              <a:t> funkce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440493"/>
            <a:ext cx="8685163" cy="4701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r>
              <a:rPr lang="cs-CZ" altLang="cs-CZ" sz="2800" b="1" dirty="0"/>
              <a:t>Rostoucí funkce důchodu:</a:t>
            </a:r>
          </a:p>
          <a:p>
            <a:r>
              <a:rPr lang="cs-CZ" altLang="cs-CZ" sz="2800" b="1" dirty="0"/>
              <a:t>S</a:t>
            </a:r>
            <a:r>
              <a:rPr lang="cs-CZ" altLang="cs-CZ" sz="2800" b="1" baseline="-25000" dirty="0"/>
              <a:t>A</a:t>
            </a:r>
            <a:r>
              <a:rPr lang="cs-CZ" altLang="cs-CZ" sz="2800" dirty="0"/>
              <a:t> – </a:t>
            </a:r>
            <a:r>
              <a:rPr lang="cs-CZ" altLang="cs-CZ" sz="2800" b="1" dirty="0"/>
              <a:t>autonomní</a:t>
            </a:r>
            <a:r>
              <a:rPr lang="cs-CZ" altLang="cs-CZ" sz="2800" dirty="0"/>
              <a:t> </a:t>
            </a:r>
            <a:r>
              <a:rPr lang="cs-CZ" altLang="cs-CZ" sz="2800" b="1" dirty="0"/>
              <a:t>úspory</a:t>
            </a:r>
            <a:r>
              <a:rPr lang="cs-CZ" altLang="cs-CZ" sz="2800" dirty="0"/>
              <a:t>, které </a:t>
            </a:r>
            <a:r>
              <a:rPr lang="cs-CZ" altLang="cs-CZ" sz="2800" b="1" u="sng" dirty="0"/>
              <a:t>nezávisí</a:t>
            </a:r>
            <a:r>
              <a:rPr lang="cs-CZ" altLang="cs-CZ" sz="2800" dirty="0"/>
              <a:t> na velikosti důchodu, </a:t>
            </a:r>
            <a:r>
              <a:rPr lang="cs-CZ" altLang="cs-CZ" sz="2800" b="1" dirty="0"/>
              <a:t>autonomní úspory </a:t>
            </a:r>
            <a:r>
              <a:rPr lang="cs-CZ" altLang="cs-CZ" sz="2800" dirty="0"/>
              <a:t>vyjadřují velikost úspor, když je důchod roven nule, platí </a:t>
            </a:r>
            <a:r>
              <a:rPr lang="cs-CZ" altLang="cs-CZ" b="1" dirty="0">
                <a:solidFill>
                  <a:srgbClr val="C00000"/>
                </a:solidFill>
              </a:rPr>
              <a:t>S</a:t>
            </a:r>
            <a:r>
              <a:rPr lang="cs-CZ" altLang="cs-CZ" b="1" baseline="-25000" dirty="0">
                <a:solidFill>
                  <a:srgbClr val="C00000"/>
                </a:solidFill>
              </a:rPr>
              <a:t>A</a:t>
            </a:r>
            <a:r>
              <a:rPr lang="cs-CZ" altLang="cs-CZ" b="1" dirty="0">
                <a:solidFill>
                  <a:srgbClr val="C00000"/>
                </a:solidFill>
              </a:rPr>
              <a:t>=-C</a:t>
            </a:r>
            <a:r>
              <a:rPr lang="cs-CZ" altLang="cs-CZ" b="1" baseline="-25000" dirty="0">
                <a:solidFill>
                  <a:srgbClr val="C00000"/>
                </a:solidFill>
              </a:rPr>
              <a:t>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0"/>
              <a:t>Pokud </a:t>
            </a:r>
            <a:r>
              <a:rPr lang="cs-CZ" sz="2800" b="1" dirty="0"/>
              <a:t>domácnosti</a:t>
            </a:r>
            <a:r>
              <a:rPr lang="cs-CZ" sz="2800" dirty="0"/>
              <a:t> mají </a:t>
            </a:r>
            <a:r>
              <a:rPr lang="cs-CZ" sz="2800" b="1" dirty="0"/>
              <a:t>důchod nulový </a:t>
            </a:r>
            <a:r>
              <a:rPr lang="cs-CZ" sz="2800" dirty="0"/>
              <a:t>musí odčerpat své </a:t>
            </a:r>
            <a:r>
              <a:rPr lang="cs-CZ" sz="2800" b="1" dirty="0"/>
              <a:t>úspory</a:t>
            </a:r>
            <a:r>
              <a:rPr lang="cs-CZ" sz="2800" dirty="0"/>
              <a:t> na příslušné výdaje nebo si je </a:t>
            </a:r>
            <a:r>
              <a:rPr lang="cs-CZ" sz="2800" b="1" dirty="0"/>
              <a:t>půjčit </a:t>
            </a:r>
            <a:r>
              <a:rPr lang="cs-CZ" sz="2800" dirty="0"/>
              <a:t>od jiných subjektů,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altLang="cs-CZ" sz="2800" b="1" baseline="-25000" dirty="0">
              <a:solidFill>
                <a:srgbClr val="C00000"/>
              </a:solidFill>
            </a:endParaRPr>
          </a:p>
          <a:p>
            <a:r>
              <a:rPr lang="cs-CZ" altLang="cs-CZ" sz="2800" b="1" dirty="0"/>
              <a:t>S</a:t>
            </a:r>
            <a:r>
              <a:rPr lang="cs-CZ" altLang="cs-CZ" sz="2800" b="1" baseline="-25000" dirty="0"/>
              <a:t>I</a:t>
            </a:r>
            <a:r>
              <a:rPr lang="cs-CZ" altLang="cs-CZ" sz="2800" dirty="0"/>
              <a:t> – </a:t>
            </a:r>
            <a:r>
              <a:rPr lang="cs-CZ" altLang="cs-CZ" sz="2800" b="1" dirty="0"/>
              <a:t>indukované úspory</a:t>
            </a:r>
            <a:r>
              <a:rPr lang="cs-CZ" altLang="cs-CZ" sz="2800" dirty="0"/>
              <a:t>, které jsou </a:t>
            </a:r>
            <a:r>
              <a:rPr lang="cs-CZ" altLang="cs-CZ" sz="2800" b="1" dirty="0"/>
              <a:t>funkcí důchodu </a:t>
            </a:r>
            <a:r>
              <a:rPr lang="cs-CZ" altLang="cs-CZ" sz="2800" dirty="0"/>
              <a:t>a jsou násobkem </a:t>
            </a:r>
            <a:r>
              <a:rPr lang="cs-CZ" altLang="cs-CZ" sz="2800" b="1" dirty="0"/>
              <a:t>mezního sklonu k úsporám (</a:t>
            </a:r>
            <a:r>
              <a:rPr lang="cs-CZ" altLang="cs-CZ" sz="2800" b="1" dirty="0" err="1"/>
              <a:t>mps</a:t>
            </a:r>
            <a:r>
              <a:rPr lang="cs-CZ" altLang="cs-CZ" sz="2800" b="1" dirty="0"/>
              <a:t>) </a:t>
            </a:r>
            <a:r>
              <a:rPr lang="cs-CZ" altLang="cs-CZ" sz="2800" dirty="0"/>
              <a:t>a </a:t>
            </a:r>
            <a:r>
              <a:rPr lang="cs-CZ" altLang="cs-CZ" sz="2800" b="1" dirty="0"/>
              <a:t>důchodu (Y)  S</a:t>
            </a:r>
            <a:r>
              <a:rPr lang="cs-CZ" altLang="cs-CZ" sz="2800" b="1" baseline="-25000" dirty="0"/>
              <a:t>I</a:t>
            </a:r>
            <a:r>
              <a:rPr lang="cs-CZ" altLang="cs-CZ" sz="2800" b="1" dirty="0"/>
              <a:t>=</a:t>
            </a:r>
            <a:r>
              <a:rPr lang="cs-CZ" altLang="cs-CZ" sz="2800" b="1" dirty="0" err="1"/>
              <a:t>mps</a:t>
            </a:r>
            <a:r>
              <a:rPr lang="cs-CZ" altLang="cs-CZ" sz="2800" b="1" dirty="0"/>
              <a:t>*Y </a:t>
            </a:r>
            <a:r>
              <a:rPr lang="cs-CZ" altLang="cs-CZ" sz="2800" dirty="0"/>
              <a:t>nebo </a:t>
            </a:r>
            <a:r>
              <a:rPr lang="cs-CZ" altLang="cs-CZ" sz="2800" b="1" dirty="0"/>
              <a:t>také S</a:t>
            </a:r>
            <a:r>
              <a:rPr lang="cs-CZ" altLang="cs-CZ" sz="2800" b="1" baseline="-25000" dirty="0"/>
              <a:t>I</a:t>
            </a:r>
            <a:r>
              <a:rPr lang="cs-CZ" altLang="cs-CZ" sz="2800" b="1" dirty="0"/>
              <a:t>= (1-mpc)*Y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2800" b="1" dirty="0"/>
          </a:p>
          <a:p>
            <a:r>
              <a:rPr lang="cs-CZ" altLang="cs-CZ" sz="2800" b="1" dirty="0" err="1">
                <a:solidFill>
                  <a:srgbClr val="FF0000"/>
                </a:solidFill>
              </a:rPr>
              <a:t>mps</a:t>
            </a:r>
            <a:r>
              <a:rPr lang="cs-CZ" altLang="cs-CZ" sz="2800" dirty="0"/>
              <a:t> – </a:t>
            </a:r>
            <a:r>
              <a:rPr lang="cs-CZ" altLang="cs-CZ" sz="2800" b="1" dirty="0"/>
              <a:t>mezní sklon k úsporám: poměr přírůstku úspor k přírůstku důchodu = </a:t>
            </a:r>
            <a:r>
              <a:rPr lang="cs-CZ" sz="2800" b="1" i="1" dirty="0"/>
              <a:t>sklon funkce úspor</a:t>
            </a:r>
            <a:r>
              <a:rPr lang="cs-CZ" altLang="cs-CZ" sz="2800" b="1" dirty="0"/>
              <a:t>:  </a:t>
            </a:r>
            <a:r>
              <a:rPr lang="cs-CZ" sz="2800" dirty="0"/>
              <a:t>0 &lt; </a:t>
            </a:r>
            <a:r>
              <a:rPr lang="cs-CZ" sz="2800" dirty="0" err="1"/>
              <a:t>mps</a:t>
            </a:r>
            <a:r>
              <a:rPr lang="cs-CZ" sz="2800" dirty="0"/>
              <a:t> &lt; 1; </a:t>
            </a:r>
            <a:r>
              <a:rPr lang="cs-CZ" sz="2800" dirty="0" err="1"/>
              <a:t>mpc</a:t>
            </a:r>
            <a:r>
              <a:rPr lang="cs-CZ" sz="2800" dirty="0"/>
              <a:t> + </a:t>
            </a:r>
            <a:r>
              <a:rPr lang="cs-CZ" sz="2800" dirty="0" err="1"/>
              <a:t>mps</a:t>
            </a:r>
            <a:r>
              <a:rPr lang="cs-CZ" sz="2800" dirty="0"/>
              <a:t> = 1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2800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072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49865" y="1696916"/>
            <a:ext cx="8644269" cy="414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r>
              <a:rPr lang="cs-CZ" sz="3200" b="1" dirty="0"/>
              <a:t>Autory</a:t>
            </a:r>
            <a:r>
              <a:rPr lang="cs-CZ" sz="3200" dirty="0"/>
              <a:t> modelu: A. H. </a:t>
            </a:r>
            <a:r>
              <a:rPr lang="cs-CZ" sz="3200" dirty="0" err="1"/>
              <a:t>Hansen</a:t>
            </a:r>
            <a:r>
              <a:rPr lang="cs-CZ" sz="3200" dirty="0"/>
              <a:t>, L. R. Klein, P. A. </a:t>
            </a:r>
            <a:r>
              <a:rPr lang="cs-CZ" sz="3200" dirty="0" err="1"/>
              <a:t>Samuelson</a:t>
            </a:r>
            <a:r>
              <a:rPr lang="cs-CZ" sz="3200" dirty="0"/>
              <a:t>,</a:t>
            </a:r>
          </a:p>
          <a:p>
            <a:pPr lvl="0"/>
            <a:r>
              <a:rPr lang="cs-CZ" sz="3200" b="1" dirty="0"/>
              <a:t>Další označení modelu</a:t>
            </a:r>
            <a:r>
              <a:rPr lang="cs-CZ" sz="3200" dirty="0"/>
              <a:t>: model multiplikátoru, model důchod – výdaje, model s linií 45°.</a:t>
            </a:r>
          </a:p>
          <a:p>
            <a:pPr lvl="0"/>
            <a:endParaRPr lang="cs-CZ" sz="3200" b="1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3200" b="1" dirty="0"/>
              <a:t>Výdajový model </a:t>
            </a:r>
            <a:r>
              <a:rPr lang="cs-CZ" sz="3200" dirty="0"/>
              <a:t>popisuje </a:t>
            </a:r>
            <a:r>
              <a:rPr lang="cs-CZ" sz="3200" b="1" dirty="0"/>
              <a:t>mechanismus, </a:t>
            </a:r>
            <a:r>
              <a:rPr lang="cs-CZ" sz="3200" dirty="0"/>
              <a:t>kterým </a:t>
            </a:r>
            <a:r>
              <a:rPr lang="cs-CZ" sz="3200" b="1" dirty="0"/>
              <a:t>agregátní výdaje </a:t>
            </a:r>
            <a:r>
              <a:rPr lang="cs-CZ" sz="3200" dirty="0"/>
              <a:t>ovlivňují </a:t>
            </a:r>
            <a:r>
              <a:rPr lang="cs-CZ" sz="3200" b="1" dirty="0">
                <a:highlight>
                  <a:srgbClr val="FFFF00"/>
                </a:highlight>
              </a:rPr>
              <a:t>reálný produkt – důchod: AE - &gt; 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3200" b="1" dirty="0"/>
              <a:t>Určení</a:t>
            </a:r>
            <a:r>
              <a:rPr lang="cs-CZ" altLang="cs-CZ" sz="3200" dirty="0"/>
              <a:t> </a:t>
            </a:r>
            <a:r>
              <a:rPr lang="cs-CZ" altLang="cs-CZ" sz="3200" b="1" dirty="0">
                <a:highlight>
                  <a:srgbClr val="FFFF00"/>
                </a:highlight>
              </a:rPr>
              <a:t>ROVNOVÁŽNÉHO PRODUKTU - DŮCHODU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cs-CZ" sz="3200" b="1" dirty="0">
              <a:highlight>
                <a:srgbClr val="FFFF00"/>
              </a:highlight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E71D923A-C493-4E5D-8A76-3A0C2E340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985" y="378069"/>
            <a:ext cx="8229600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  <a:t>JEDNODUCHÝ KEYNESIÁNSKÝ MODEL</a:t>
            </a:r>
            <a:r>
              <a:rPr lang="cs-CZ" altLang="cs-CZ" sz="2800" b="1" dirty="0">
                <a:latin typeface="Corbel" panose="020B0503020204020204" pitchFamily="34" charset="0"/>
              </a:rPr>
              <a:t> </a:t>
            </a:r>
            <a:br>
              <a:rPr lang="cs-CZ" altLang="cs-CZ" sz="2800" b="1" dirty="0">
                <a:latin typeface="Corbel" panose="020B0503020204020204" pitchFamily="34" charset="0"/>
              </a:rPr>
            </a:br>
            <a:r>
              <a:rPr lang="cs-CZ" altLang="cs-CZ" sz="2800" b="1" dirty="0" err="1">
                <a:latin typeface="Corbel" panose="020B0503020204020204" pitchFamily="34" charset="0"/>
              </a:rPr>
              <a:t>Model</a:t>
            </a:r>
            <a:r>
              <a:rPr lang="cs-CZ" altLang="cs-CZ" sz="2800" b="1" dirty="0">
                <a:latin typeface="Corbel" panose="020B0503020204020204" pitchFamily="34" charset="0"/>
              </a:rPr>
              <a:t> s linií 45</a:t>
            </a:r>
            <a: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  <a:t>º </a:t>
            </a:r>
            <a:endParaRPr lang="cs-CZ" sz="2800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4DDC9D4-2393-4CB0-946B-1158FF67CFD4}"/>
              </a:ext>
            </a:extLst>
          </p:cNvPr>
          <p:cNvSpPr/>
          <p:nvPr/>
        </p:nvSpPr>
        <p:spPr>
          <a:xfrm>
            <a:off x="7575288" y="3429000"/>
            <a:ext cx="1143000" cy="404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79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  <a:t>JEDNODUCHÝ KEYNESIÁNSKÝ MODEL</a:t>
            </a:r>
            <a:r>
              <a:rPr lang="cs-CZ" altLang="cs-CZ" sz="2800" b="1" dirty="0">
                <a:latin typeface="Corbel" panose="020B0503020204020204" pitchFamily="34" charset="0"/>
              </a:rPr>
              <a:t> </a:t>
            </a:r>
            <a:br>
              <a:rPr lang="cs-CZ" altLang="cs-CZ" sz="2800" b="1" dirty="0">
                <a:latin typeface="Corbel" panose="020B0503020204020204" pitchFamily="34" charset="0"/>
              </a:rPr>
            </a:br>
            <a:r>
              <a:rPr lang="cs-CZ" altLang="cs-CZ" sz="2800" b="1" dirty="0" err="1">
                <a:latin typeface="Corbel" panose="020B0503020204020204" pitchFamily="34" charset="0"/>
              </a:rPr>
              <a:t>Model</a:t>
            </a:r>
            <a:r>
              <a:rPr lang="cs-CZ" altLang="cs-CZ" sz="2800" b="1" dirty="0">
                <a:latin typeface="Corbel" panose="020B0503020204020204" pitchFamily="34" charset="0"/>
              </a:rPr>
              <a:t> s linií 45</a:t>
            </a:r>
            <a: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  <a:t>º </a:t>
            </a:r>
            <a:endParaRPr lang="cs-CZ"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2" y="1776045"/>
            <a:ext cx="8711540" cy="4485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altLang="cs-CZ" sz="2800" b="1" dirty="0">
                <a:solidFill>
                  <a:srgbClr val="FF0000"/>
                </a:solidFill>
              </a:rPr>
              <a:t>VÝDAJOVÝ MODEL = POPTÁVKOVĚ ORIENTOVANÝ, </a:t>
            </a:r>
            <a:r>
              <a:rPr lang="cs-CZ" altLang="cs-CZ" sz="2800" dirty="0"/>
              <a:t>tj. </a:t>
            </a:r>
            <a:r>
              <a:rPr lang="cs-CZ" altLang="cs-CZ" sz="2800" b="1" dirty="0"/>
              <a:t>popisuje mechanismus, kterým </a:t>
            </a:r>
            <a:r>
              <a:rPr lang="cs-CZ" altLang="cs-CZ" sz="2800" b="1" dirty="0">
                <a:solidFill>
                  <a:srgbClr val="FF0000"/>
                </a:solidFill>
              </a:rPr>
              <a:t>AGREGÁTNÍ VÝDAJE </a:t>
            </a:r>
            <a:r>
              <a:rPr lang="cs-CZ" altLang="cs-CZ" sz="2800" b="1" dirty="0"/>
              <a:t>ovlivňují </a:t>
            </a:r>
            <a:r>
              <a:rPr lang="cs-CZ" altLang="cs-CZ" sz="2800" b="1" dirty="0">
                <a:solidFill>
                  <a:srgbClr val="FF0000"/>
                </a:solidFill>
              </a:rPr>
              <a:t>REÁLNÝ PRODUKT</a:t>
            </a:r>
          </a:p>
          <a:p>
            <a:r>
              <a:rPr lang="cs-CZ" altLang="cs-CZ" sz="2800" b="1" dirty="0">
                <a:solidFill>
                  <a:srgbClr val="FF0000"/>
                </a:solidFill>
              </a:rPr>
              <a:t>AGREGÁTNÍ VÝDAJE </a:t>
            </a:r>
            <a:r>
              <a:rPr lang="cs-CZ" altLang="cs-CZ" sz="2800" dirty="0">
                <a:solidFill>
                  <a:srgbClr val="FF0000"/>
                </a:solidFill>
              </a:rPr>
              <a:t>(</a:t>
            </a:r>
            <a:r>
              <a:rPr lang="cs-CZ" altLang="cs-CZ" sz="2800" b="1" dirty="0">
                <a:solidFill>
                  <a:srgbClr val="FF0000"/>
                </a:solidFill>
              </a:rPr>
              <a:t>AE</a:t>
            </a:r>
            <a:r>
              <a:rPr lang="cs-CZ" altLang="cs-CZ" sz="2800" dirty="0">
                <a:solidFill>
                  <a:srgbClr val="FF0000"/>
                </a:solidFill>
              </a:rPr>
              <a:t>) </a:t>
            </a:r>
            <a:r>
              <a:rPr lang="cs-CZ" altLang="cs-CZ" sz="2800" dirty="0"/>
              <a:t>= stimul </a:t>
            </a:r>
            <a:r>
              <a:rPr lang="cs-CZ" altLang="cs-CZ" sz="2800" b="1" dirty="0"/>
              <a:t>růstu PRODUKTU: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800" b="1" dirty="0">
                <a:solidFill>
                  <a:srgbClr val="FF0000"/>
                </a:solidFill>
              </a:rPr>
              <a:t>Dvou, tří a </a:t>
            </a:r>
            <a:r>
              <a:rPr lang="cs-CZ" altLang="cs-CZ" sz="2800" b="1" dirty="0" err="1">
                <a:solidFill>
                  <a:srgbClr val="FF0000"/>
                </a:solidFill>
              </a:rPr>
              <a:t>čtyřsektorová</a:t>
            </a:r>
            <a:r>
              <a:rPr lang="cs-CZ" altLang="cs-CZ" sz="2800" b="1" dirty="0">
                <a:solidFill>
                  <a:srgbClr val="FF0000"/>
                </a:solidFill>
              </a:rPr>
              <a:t> verze</a:t>
            </a:r>
          </a:p>
          <a:p>
            <a:r>
              <a:rPr lang="cs-CZ" altLang="cs-CZ" sz="2800" b="1" dirty="0">
                <a:solidFill>
                  <a:srgbClr val="FF0000"/>
                </a:solidFill>
              </a:rPr>
              <a:t>AGREGÁTNÍ VÝDAJE AE = hodnota plánovaných výdajů na nákup výrobků a služeb</a:t>
            </a:r>
            <a:r>
              <a:rPr lang="cs-CZ" altLang="cs-CZ" sz="2800" dirty="0">
                <a:solidFill>
                  <a:srgbClr val="FF0000"/>
                </a:solidFill>
              </a:rPr>
              <a:t>, </a:t>
            </a:r>
            <a:r>
              <a:rPr lang="cs-CZ" altLang="cs-CZ" sz="2800" dirty="0"/>
              <a:t>jež jsou ekonomické subjekty ochotny vydat při určité </a:t>
            </a:r>
            <a:r>
              <a:rPr lang="cs-CZ" altLang="cs-CZ" sz="2800" b="1" dirty="0">
                <a:solidFill>
                  <a:srgbClr val="FF0000"/>
                </a:solidFill>
              </a:rPr>
              <a:t>úrovní REÁLNÉHO PRODUKTU - DŮCHODU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4228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2" y="1616045"/>
            <a:ext cx="8593146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r>
              <a:rPr lang="cs-CZ" altLang="cs-CZ" b="1" dirty="0"/>
              <a:t>Předpoklady modelu:</a:t>
            </a:r>
          </a:p>
          <a:p>
            <a:pPr lvl="1"/>
            <a:r>
              <a:rPr lang="cs-CZ" altLang="cs-CZ" b="1" dirty="0"/>
              <a:t>cenová hladina </a:t>
            </a:r>
            <a:r>
              <a:rPr lang="cs-CZ" sz="2800" b="1" dirty="0"/>
              <a:t>–</a:t>
            </a:r>
            <a:r>
              <a:rPr lang="cs-CZ" altLang="cs-CZ" dirty="0"/>
              <a:t> stálá,</a:t>
            </a:r>
          </a:p>
          <a:p>
            <a:pPr lvl="1" algn="just"/>
            <a:r>
              <a:rPr lang="cs-CZ" altLang="cs-CZ" b="1" dirty="0"/>
              <a:t>zásoba kapitálu </a:t>
            </a:r>
            <a:r>
              <a:rPr lang="cs-CZ" sz="2800" b="1" dirty="0"/>
              <a:t>–</a:t>
            </a:r>
            <a:r>
              <a:rPr lang="cs-CZ" altLang="cs-CZ" dirty="0"/>
              <a:t> </a:t>
            </a:r>
            <a:r>
              <a:rPr lang="cs-CZ" altLang="cs-CZ" b="1" dirty="0"/>
              <a:t>dostatečná</a:t>
            </a:r>
            <a:r>
              <a:rPr lang="cs-CZ" altLang="cs-CZ" dirty="0"/>
              <a:t>, může být </a:t>
            </a:r>
            <a:r>
              <a:rPr lang="cs-CZ" altLang="cs-CZ" b="1" dirty="0"/>
              <a:t>vyrobena produkce,</a:t>
            </a:r>
            <a:r>
              <a:rPr lang="cs-CZ" altLang="cs-CZ" dirty="0"/>
              <a:t> která je </a:t>
            </a:r>
            <a:r>
              <a:rPr lang="cs-CZ" altLang="cs-CZ" b="1" dirty="0"/>
              <a:t>poptávaná, </a:t>
            </a:r>
          </a:p>
          <a:p>
            <a:pPr lvl="1"/>
            <a:r>
              <a:rPr lang="cs-CZ" altLang="cs-CZ" dirty="0"/>
              <a:t>existuje </a:t>
            </a:r>
            <a:r>
              <a:rPr lang="cs-CZ" altLang="cs-CZ" b="1" dirty="0"/>
              <a:t>produkční mezera,</a:t>
            </a:r>
          </a:p>
          <a:p>
            <a:pPr lvl="1"/>
            <a:r>
              <a:rPr lang="cs-CZ" altLang="cs-CZ" b="1" dirty="0"/>
              <a:t>nabídka práce </a:t>
            </a:r>
            <a:r>
              <a:rPr lang="cs-CZ" sz="2800" b="1" dirty="0"/>
              <a:t>–</a:t>
            </a:r>
            <a:r>
              <a:rPr lang="cs-CZ" altLang="cs-CZ" b="1" dirty="0"/>
              <a:t> dostatečná</a:t>
            </a:r>
            <a:r>
              <a:rPr lang="cs-CZ" altLang="cs-CZ" dirty="0"/>
              <a:t>, může být </a:t>
            </a:r>
            <a:r>
              <a:rPr lang="cs-CZ" altLang="cs-CZ" b="1" dirty="0"/>
              <a:t>vyrobena produkce, </a:t>
            </a:r>
            <a:r>
              <a:rPr lang="cs-CZ" altLang="cs-CZ" dirty="0"/>
              <a:t>která je </a:t>
            </a:r>
            <a:r>
              <a:rPr lang="cs-CZ" altLang="cs-CZ" b="1" dirty="0"/>
              <a:t>poptávaná</a:t>
            </a:r>
            <a:r>
              <a:rPr lang="cs-CZ" altLang="cs-CZ" dirty="0"/>
              <a:t> při dané stálé </a:t>
            </a:r>
            <a:r>
              <a:rPr lang="cs-CZ" altLang="cs-CZ" b="1" dirty="0"/>
              <a:t>nominální mzdě,</a:t>
            </a:r>
          </a:p>
          <a:p>
            <a:pPr lvl="1"/>
            <a:r>
              <a:rPr lang="cs-CZ" altLang="cs-CZ" dirty="0"/>
              <a:t>všechny </a:t>
            </a:r>
            <a:r>
              <a:rPr lang="cs-CZ" altLang="cs-CZ" b="1" dirty="0"/>
              <a:t>nominální veličiny </a:t>
            </a:r>
            <a:r>
              <a:rPr lang="cs-CZ" altLang="cs-CZ" dirty="0"/>
              <a:t>jsou </a:t>
            </a:r>
            <a:r>
              <a:rPr lang="cs-CZ" altLang="cs-CZ" b="1" dirty="0"/>
              <a:t>reálnými veličinami</a:t>
            </a:r>
            <a:r>
              <a:rPr lang="cs-CZ" altLang="cs-CZ" dirty="0"/>
              <a:t>,</a:t>
            </a:r>
          </a:p>
          <a:p>
            <a:pPr lvl="1"/>
            <a:r>
              <a:rPr lang="cs-CZ" altLang="cs-CZ" b="1" dirty="0"/>
              <a:t>ekonomika je uzavřená </a:t>
            </a:r>
            <a:r>
              <a:rPr lang="cs-CZ" sz="2800" dirty="0"/>
              <a:t>→ platí pouze pro 2- a 3-sektorový model!</a:t>
            </a:r>
            <a:endParaRPr lang="cs-CZ" alt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DEC17977-F721-45F8-A6B3-457DA8BBF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889763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  <a:t>JEDNODUCHÝ KEYNESIÁNSKÝ MODEL</a:t>
            </a:r>
            <a:r>
              <a:rPr lang="cs-CZ" altLang="cs-CZ" sz="2800" b="1" dirty="0">
                <a:latin typeface="Corbel" panose="020B0503020204020204" pitchFamily="34" charset="0"/>
              </a:rPr>
              <a:t> </a:t>
            </a:r>
            <a:br>
              <a:rPr lang="cs-CZ" altLang="cs-CZ" sz="2800" b="1" dirty="0">
                <a:latin typeface="Corbel" panose="020B0503020204020204" pitchFamily="34" charset="0"/>
              </a:rPr>
            </a:br>
            <a:r>
              <a:rPr lang="cs-CZ" altLang="cs-CZ" sz="2800" b="1" dirty="0" err="1">
                <a:latin typeface="Corbel" panose="020B0503020204020204" pitchFamily="34" charset="0"/>
              </a:rPr>
              <a:t>Model</a:t>
            </a:r>
            <a:r>
              <a:rPr lang="cs-CZ" altLang="cs-CZ" sz="2800" b="1" dirty="0">
                <a:latin typeface="Corbel" panose="020B0503020204020204" pitchFamily="34" charset="0"/>
              </a:rPr>
              <a:t> s linií 45</a:t>
            </a:r>
            <a: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  <a:t>º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72642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68689" y="1230923"/>
            <a:ext cx="8773087" cy="4739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536575" lvl="1" indent="-263525" algn="just"/>
            <a:r>
              <a:rPr lang="cs-CZ" altLang="cs-CZ" sz="2400" b="1" dirty="0"/>
              <a:t>Poměrně proměnlivé; </a:t>
            </a:r>
            <a:r>
              <a:rPr lang="cs-CZ" altLang="cs-CZ" sz="2400" dirty="0"/>
              <a:t>závisí na: </a:t>
            </a:r>
          </a:p>
          <a:p>
            <a:pPr marL="615950" lvl="1" algn="just">
              <a:buFont typeface="Wingdings" panose="05000000000000000000" pitchFamily="2" charset="2"/>
              <a:buChar char="Ø"/>
            </a:pPr>
            <a:r>
              <a:rPr lang="cs-CZ" altLang="cs-CZ" sz="2400" b="1" dirty="0"/>
              <a:t>poptávce po produkci firem, </a:t>
            </a:r>
          </a:p>
          <a:p>
            <a:pPr marL="615950" lvl="1" algn="just">
              <a:buFont typeface="Wingdings" panose="05000000000000000000" pitchFamily="2" charset="2"/>
              <a:buChar char="Ø"/>
            </a:pPr>
            <a:r>
              <a:rPr lang="cs-CZ" altLang="cs-CZ" sz="2400" b="1" dirty="0"/>
              <a:t>očekáváních podnikatelů ohledně dalšího vývoje ekonomiky, </a:t>
            </a:r>
          </a:p>
          <a:p>
            <a:pPr marL="615950" lvl="1" algn="just">
              <a:buFont typeface="Wingdings" panose="05000000000000000000" pitchFamily="2" charset="2"/>
              <a:buChar char="Ø"/>
            </a:pPr>
            <a:r>
              <a:rPr lang="cs-CZ" altLang="cs-CZ" sz="2400" b="1" dirty="0"/>
              <a:t>inflaci, </a:t>
            </a:r>
          </a:p>
          <a:p>
            <a:pPr marL="615950" lvl="1" algn="just">
              <a:buFont typeface="Wingdings" panose="05000000000000000000" pitchFamily="2" charset="2"/>
              <a:buChar char="Ø"/>
            </a:pPr>
            <a:r>
              <a:rPr lang="cs-CZ" altLang="cs-CZ" sz="2400" b="1" dirty="0"/>
              <a:t>nastavení podnikatelského prostředí, </a:t>
            </a:r>
          </a:p>
          <a:p>
            <a:pPr marL="615950" lvl="1" algn="just">
              <a:buFont typeface="Wingdings" panose="05000000000000000000" pitchFamily="2" charset="2"/>
              <a:buChar char="Ø"/>
            </a:pPr>
            <a:r>
              <a:rPr lang="cs-CZ" altLang="cs-CZ" sz="2400" b="1" dirty="0"/>
              <a:t>pohybu měnových kurzů, </a:t>
            </a:r>
          </a:p>
          <a:p>
            <a:pPr marL="615950" lvl="1" algn="just">
              <a:buFont typeface="Wingdings" panose="05000000000000000000" pitchFamily="2" charset="2"/>
              <a:buChar char="Ø"/>
            </a:pPr>
            <a:r>
              <a:rPr lang="cs-CZ" altLang="cs-CZ" sz="2400" b="1" dirty="0"/>
              <a:t>politickém vývoji</a:t>
            </a:r>
          </a:p>
          <a:p>
            <a:pPr marL="615950" lvl="1" algn="just">
              <a:buFont typeface="Wingdings" panose="05000000000000000000" pitchFamily="2" charset="2"/>
              <a:buChar char="Ø"/>
            </a:pPr>
            <a:r>
              <a:rPr lang="cs-CZ" altLang="cs-CZ" sz="2400" b="1" dirty="0"/>
              <a:t>akcí vlády: investiční pobídky, změny sazby daně ze zisku, existencí minimální mzdy atd. </a:t>
            </a:r>
          </a:p>
          <a:p>
            <a:pPr marL="536575" lvl="1" indent="-263525" algn="just"/>
            <a:endParaRPr lang="cs-CZ" altLang="cs-CZ" sz="2400" b="1" dirty="0"/>
          </a:p>
          <a:p>
            <a:pPr marL="536575" lvl="1" indent="-263525" algn="just"/>
            <a:r>
              <a:rPr lang="cs-CZ" altLang="cs-CZ" sz="2400" b="1" dirty="0">
                <a:highlight>
                  <a:srgbClr val="FFFF00"/>
                </a:highlight>
              </a:rPr>
              <a:t>Investice se nemění se změnou reálného důchodu!</a:t>
            </a:r>
          </a:p>
          <a:p>
            <a:pPr marL="536575" lvl="1" indent="-263525" algn="just"/>
            <a:r>
              <a:rPr lang="cs-CZ" altLang="cs-CZ" sz="2400" b="1" dirty="0"/>
              <a:t>Investice</a:t>
            </a:r>
            <a:r>
              <a:rPr lang="cs-CZ" altLang="cs-CZ" sz="2400" dirty="0"/>
              <a:t> mají </a:t>
            </a:r>
            <a:r>
              <a:rPr lang="cs-CZ" altLang="cs-CZ" sz="2400" b="1" dirty="0"/>
              <a:t>MULTIPLIKAČNÍ EFEKT </a:t>
            </a:r>
            <a:r>
              <a:rPr lang="cs-CZ" altLang="cs-CZ" sz="2400" dirty="0"/>
              <a:t>na </a:t>
            </a:r>
            <a:r>
              <a:rPr lang="cs-CZ" altLang="cs-CZ" sz="2400" b="1" dirty="0"/>
              <a:t>produkt: PRODUKT </a:t>
            </a:r>
            <a:r>
              <a:rPr lang="cs-CZ" altLang="cs-CZ" sz="2400" dirty="0"/>
              <a:t>roste </a:t>
            </a:r>
            <a:r>
              <a:rPr lang="cs-CZ" altLang="cs-CZ" sz="2400" b="1" dirty="0"/>
              <a:t>RYCHLEJI – VÍCENÁSOBNĚ </a:t>
            </a:r>
            <a:r>
              <a:rPr lang="cs-CZ" altLang="cs-CZ" sz="2400" dirty="0"/>
              <a:t>než </a:t>
            </a:r>
            <a:r>
              <a:rPr lang="cs-CZ" altLang="cs-CZ" sz="2400" b="1" dirty="0"/>
              <a:t>INVESTICE</a:t>
            </a:r>
            <a:r>
              <a:rPr lang="cs-CZ" altLang="cs-CZ" sz="2400" dirty="0"/>
              <a:t>, které jej vyvolaly.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135F1D-A95B-4AF5-B672-AFADC349893E}"/>
              </a:ext>
            </a:extLst>
          </p:cNvPr>
          <p:cNvSpPr txBox="1"/>
          <p:nvPr/>
        </p:nvSpPr>
        <p:spPr>
          <a:xfrm>
            <a:off x="3938954" y="472544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marR="0" lvl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Investice firem:</a:t>
            </a:r>
          </a:p>
        </p:txBody>
      </p:sp>
    </p:spTree>
    <p:extLst>
      <p:ext uri="{BB962C8B-B14F-4D97-AF65-F5344CB8AC3E}">
        <p14:creationId xmlns:p14="http://schemas.microsoft.com/office/powerpoint/2010/main" val="32615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>
            <a:extLst>
              <a:ext uri="{FF2B5EF4-FFF2-40B4-BE49-F238E27FC236}">
                <a16:creationId xmlns:a16="http://schemas.microsoft.com/office/drawing/2014/main" id="{9EC9CB5C-E917-4EF0-8BD9-D74C7CDC4D8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3629" y="393582"/>
            <a:ext cx="7158038" cy="977107"/>
          </a:xfrm>
        </p:spPr>
        <p:txBody>
          <a:bodyPr>
            <a:normAutofit/>
          </a:bodyPr>
          <a:lstStyle/>
          <a:p>
            <a:r>
              <a:rPr lang="cs-CZ" altLang="cs-CZ" sz="3600" b="1" dirty="0"/>
              <a:t>Investiční funkce</a:t>
            </a:r>
          </a:p>
        </p:txBody>
      </p:sp>
      <p:cxnSp>
        <p:nvCxnSpPr>
          <p:cNvPr id="4" name="Přímá spojovací čára 3">
            <a:extLst>
              <a:ext uri="{FF2B5EF4-FFF2-40B4-BE49-F238E27FC236}">
                <a16:creationId xmlns:a16="http://schemas.microsoft.com/office/drawing/2014/main" id="{AB8060B3-2416-432D-BB0F-99715E19EEE6}"/>
              </a:ext>
            </a:extLst>
          </p:cNvPr>
          <p:cNvCxnSpPr/>
          <p:nvPr/>
        </p:nvCxnSpPr>
        <p:spPr>
          <a:xfrm rot="5400000">
            <a:off x="-1413667" y="3637430"/>
            <a:ext cx="4573587" cy="158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>
            <a:extLst>
              <a:ext uri="{FF2B5EF4-FFF2-40B4-BE49-F238E27FC236}">
                <a16:creationId xmlns:a16="http://schemas.microsoft.com/office/drawing/2014/main" id="{24A6E0D8-D124-4B71-B04C-10E23C5FED3F}"/>
              </a:ext>
            </a:extLst>
          </p:cNvPr>
          <p:cNvCxnSpPr/>
          <p:nvPr/>
        </p:nvCxnSpPr>
        <p:spPr>
          <a:xfrm>
            <a:off x="900113" y="4365625"/>
            <a:ext cx="7286625" cy="158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3" name="TextovéPole 7">
            <a:extLst>
              <a:ext uri="{FF2B5EF4-FFF2-40B4-BE49-F238E27FC236}">
                <a16:creationId xmlns:a16="http://schemas.microsoft.com/office/drawing/2014/main" id="{850ECE0F-4E18-4B9A-9605-2E85E6206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38" y="4500563"/>
            <a:ext cx="785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</a:p>
        </p:txBody>
      </p:sp>
      <p:sp>
        <p:nvSpPr>
          <p:cNvPr id="32774" name="TextovéPole 8">
            <a:extLst>
              <a:ext uri="{FF2B5EF4-FFF2-40B4-BE49-F238E27FC236}">
                <a16:creationId xmlns:a16="http://schemas.microsoft.com/office/drawing/2014/main" id="{BE37CCB5-28A4-4F55-943E-30A052FA7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505626"/>
            <a:ext cx="857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</a:t>
            </a:r>
          </a:p>
        </p:txBody>
      </p:sp>
      <p:sp>
        <p:nvSpPr>
          <p:cNvPr id="32782" name="TextovéPole 20">
            <a:extLst>
              <a:ext uri="{FF2B5EF4-FFF2-40B4-BE49-F238E27FC236}">
                <a16:creationId xmlns:a16="http://schemas.microsoft.com/office/drawing/2014/main" id="{A9F21DB0-B6C1-4C5B-BAC9-DCA4D8C28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3" y="5383034"/>
            <a:ext cx="745489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Investiční výdaje = autonomní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tj.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nezávislé na úrovni PRODUKTU = DŮCHODU</a:t>
            </a:r>
          </a:p>
        </p:txBody>
      </p:sp>
      <p:cxnSp>
        <p:nvCxnSpPr>
          <p:cNvPr id="24" name="Přímá spojovací čára 23">
            <a:extLst>
              <a:ext uri="{FF2B5EF4-FFF2-40B4-BE49-F238E27FC236}">
                <a16:creationId xmlns:a16="http://schemas.microsoft.com/office/drawing/2014/main" id="{BBD44A7A-963E-4D06-A99A-8D397FDA1ACE}"/>
              </a:ext>
            </a:extLst>
          </p:cNvPr>
          <p:cNvCxnSpPr/>
          <p:nvPr/>
        </p:nvCxnSpPr>
        <p:spPr>
          <a:xfrm>
            <a:off x="900113" y="3860800"/>
            <a:ext cx="6357937" cy="1588"/>
          </a:xfrm>
          <a:prstGeom prst="line">
            <a:avLst/>
          </a:prstGeom>
          <a:ln w="3492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7" name="TextovéPole 19">
            <a:extLst>
              <a:ext uri="{FF2B5EF4-FFF2-40B4-BE49-F238E27FC236}">
                <a16:creationId xmlns:a16="http://schemas.microsoft.com/office/drawing/2014/main" id="{450BB87D-DB15-476A-A8A1-4D08AEC68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789363"/>
            <a:ext cx="642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cxnSp>
        <p:nvCxnSpPr>
          <p:cNvPr id="21" name="Přímá spojovací čára 23">
            <a:extLst>
              <a:ext uri="{FF2B5EF4-FFF2-40B4-BE49-F238E27FC236}">
                <a16:creationId xmlns:a16="http://schemas.microsoft.com/office/drawing/2014/main" id="{97F7AEA6-B8EA-4CB8-BFCB-110860A95E78}"/>
              </a:ext>
            </a:extLst>
          </p:cNvPr>
          <p:cNvCxnSpPr/>
          <p:nvPr/>
        </p:nvCxnSpPr>
        <p:spPr>
          <a:xfrm>
            <a:off x="900113" y="3213100"/>
            <a:ext cx="6357937" cy="1588"/>
          </a:xfrm>
          <a:prstGeom prst="line">
            <a:avLst/>
          </a:prstGeom>
          <a:ln w="3492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19">
            <a:extLst>
              <a:ext uri="{FF2B5EF4-FFF2-40B4-BE49-F238E27FC236}">
                <a16:creationId xmlns:a16="http://schemas.microsoft.com/office/drawing/2014/main" id="{61D33379-F33A-4EE5-8949-AD15FDCF2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3938" y="3028950"/>
            <a:ext cx="139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 I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+</a:t>
            </a:r>
            <a:r>
              <a:rPr kumimoji="0" lang="el-GR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Δ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endParaRPr kumimoji="0" lang="cs-CZ" altLang="cs-CZ" sz="1800" b="1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Google Shape;99;p14">
            <a:extLst>
              <a:ext uri="{FF2B5EF4-FFF2-40B4-BE49-F238E27FC236}">
                <a16:creationId xmlns:a16="http://schemas.microsoft.com/office/drawing/2014/main" id="{856D6D7C-8A85-4C5E-B916-ADAE944D5592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74" grpId="0"/>
      <p:bldP spid="32787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Ekonomická rovnováha a její modely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547446"/>
            <a:ext cx="8641203" cy="4837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algn="just"/>
            <a:r>
              <a:rPr lang="cs-CZ" altLang="cs-CZ" sz="3200" dirty="0"/>
              <a:t>Makroekonomické měřítko: měření </a:t>
            </a:r>
            <a:r>
              <a:rPr lang="cs-CZ" altLang="cs-CZ" sz="3200" b="1" dirty="0"/>
              <a:t>CELKOVÉ EKONOMICKÉ ROVNOVÁHY </a:t>
            </a:r>
            <a:r>
              <a:rPr lang="cs-CZ" altLang="cs-CZ" sz="3200" dirty="0"/>
              <a:t>pomocí </a:t>
            </a:r>
            <a:r>
              <a:rPr lang="cs-CZ" altLang="cs-CZ" sz="3200" b="1" dirty="0"/>
              <a:t>AGREGOVANÝCH NABÍDEK </a:t>
            </a:r>
            <a:r>
              <a:rPr lang="cs-CZ" altLang="cs-CZ" sz="3200" dirty="0"/>
              <a:t>a </a:t>
            </a:r>
            <a:r>
              <a:rPr lang="cs-CZ" altLang="cs-CZ" sz="3200" b="1" dirty="0"/>
              <a:t>POPTÁVEK.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3200" b="1" dirty="0"/>
              <a:t>Poptávka  /  nabídka  v makroekonomickém  měřítku / makroekonomická rovnováha – </a:t>
            </a:r>
            <a:r>
              <a:rPr lang="cs-CZ" altLang="cs-CZ" sz="3200" dirty="0"/>
              <a:t>lze  vysvětlit na </a:t>
            </a:r>
            <a:r>
              <a:rPr lang="cs-CZ" altLang="cs-CZ" sz="3200" b="1" dirty="0"/>
              <a:t>jednoduchém </a:t>
            </a:r>
            <a:r>
              <a:rPr lang="cs-CZ" altLang="cs-CZ" sz="3200" b="1" dirty="0">
                <a:solidFill>
                  <a:srgbClr val="FF0000"/>
                </a:solidFill>
              </a:rPr>
              <a:t>modelu </a:t>
            </a:r>
            <a:r>
              <a:rPr lang="cs-CZ" altLang="cs-CZ" sz="3200" b="1" dirty="0" err="1">
                <a:solidFill>
                  <a:srgbClr val="FF0000"/>
                </a:solidFill>
              </a:rPr>
              <a:t>dvousektorové</a:t>
            </a:r>
            <a:r>
              <a:rPr lang="cs-CZ" altLang="cs-CZ" sz="3200" b="1" dirty="0">
                <a:solidFill>
                  <a:srgbClr val="FF0000"/>
                </a:solidFill>
              </a:rPr>
              <a:t> ekonomiky</a:t>
            </a:r>
            <a:r>
              <a:rPr lang="cs-CZ" altLang="cs-CZ" sz="3200" b="1" dirty="0"/>
              <a:t>: </a:t>
            </a:r>
          </a:p>
          <a:p>
            <a:pPr algn="just"/>
            <a:r>
              <a:rPr lang="cs-CZ" altLang="cs-CZ" sz="3200" b="1" dirty="0" err="1">
                <a:solidFill>
                  <a:srgbClr val="FF0000"/>
                </a:solidFill>
              </a:rPr>
              <a:t>Dvousektorový</a:t>
            </a:r>
            <a:r>
              <a:rPr lang="cs-CZ" altLang="cs-CZ" sz="3200" b="1" dirty="0">
                <a:solidFill>
                  <a:srgbClr val="FF0000"/>
                </a:solidFill>
              </a:rPr>
              <a:t> model </a:t>
            </a:r>
            <a:r>
              <a:rPr lang="cs-CZ" altLang="cs-CZ" sz="3200" b="1" dirty="0"/>
              <a:t>–</a:t>
            </a:r>
            <a:r>
              <a:rPr lang="cs-CZ" altLang="cs-CZ" sz="3200" dirty="0"/>
              <a:t> složen pouze ze </a:t>
            </a:r>
            <a:r>
              <a:rPr lang="cs-CZ" altLang="cs-CZ" sz="3200" b="1" dirty="0"/>
              <a:t>dvou sektorů: </a:t>
            </a:r>
            <a:r>
              <a:rPr lang="cs-CZ" altLang="cs-CZ" sz="3200" b="1" dirty="0">
                <a:solidFill>
                  <a:srgbClr val="C00000"/>
                </a:solidFill>
              </a:rPr>
              <a:t>domácností</a:t>
            </a:r>
            <a:r>
              <a:rPr lang="cs-CZ" altLang="cs-CZ" sz="3200" b="1" dirty="0"/>
              <a:t> </a:t>
            </a:r>
            <a:r>
              <a:rPr lang="cs-CZ" altLang="cs-CZ" sz="3200" b="1" dirty="0">
                <a:solidFill>
                  <a:srgbClr val="C00000"/>
                </a:solidFill>
              </a:rPr>
              <a:t>(C)</a:t>
            </a:r>
            <a:r>
              <a:rPr lang="cs-CZ" altLang="cs-CZ" sz="3200" b="1" dirty="0"/>
              <a:t> a </a:t>
            </a:r>
            <a:r>
              <a:rPr lang="cs-CZ" altLang="cs-CZ" sz="3200" b="1" dirty="0">
                <a:solidFill>
                  <a:srgbClr val="C00000"/>
                </a:solidFill>
              </a:rPr>
              <a:t>firem (I): </a:t>
            </a:r>
            <a:r>
              <a:rPr lang="cs-CZ" altLang="cs-CZ" sz="3200" dirty="0"/>
              <a:t>používán z důvodů </a:t>
            </a:r>
            <a:r>
              <a:rPr lang="cs-CZ" altLang="cs-CZ" sz="3200" b="1" dirty="0"/>
              <a:t>snazšího pochopení vztahů v ekonomice, metoda abstrakce </a:t>
            </a:r>
            <a:r>
              <a:rPr lang="cs-CZ" altLang="cs-CZ" sz="3200" dirty="0"/>
              <a:t>umožňuje upustit od vztahů: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altLang="cs-CZ" sz="3200" dirty="0"/>
              <a:t>které má </a:t>
            </a:r>
            <a:r>
              <a:rPr lang="cs-CZ" altLang="cs-CZ" sz="3200" b="1" dirty="0"/>
              <a:t>domácí ekonomika </a:t>
            </a:r>
            <a:r>
              <a:rPr lang="cs-CZ" altLang="cs-CZ" sz="3200" dirty="0"/>
              <a:t>se </a:t>
            </a:r>
            <a:r>
              <a:rPr lang="cs-CZ" altLang="cs-CZ" sz="3200" b="1" dirty="0">
                <a:solidFill>
                  <a:srgbClr val="C00000"/>
                </a:solidFill>
              </a:rPr>
              <a:t>zahraničními subjekty (NX)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altLang="cs-CZ" sz="3200" dirty="0"/>
              <a:t>a také od ekonomické a další </a:t>
            </a:r>
            <a:r>
              <a:rPr lang="cs-CZ" altLang="cs-CZ" sz="3200" b="1" dirty="0">
                <a:solidFill>
                  <a:srgbClr val="C00000"/>
                </a:solidFill>
              </a:rPr>
              <a:t>činnosti (politiky) státu (G).</a:t>
            </a:r>
          </a:p>
          <a:p>
            <a:endParaRPr lang="cs-CZ" altLang="cs-CZ" sz="3200" dirty="0"/>
          </a:p>
          <a:p>
            <a:r>
              <a:rPr lang="cs-CZ" altLang="cs-CZ" sz="3200" dirty="0"/>
              <a:t>V ekonomické teorii – </a:t>
            </a:r>
            <a:r>
              <a:rPr lang="cs-CZ" altLang="cs-CZ" sz="3200" b="1" dirty="0"/>
              <a:t>2 ZÁKLADNÍ MODELY EKONOMICKÉ ROVNOVÁHY:</a:t>
            </a:r>
          </a:p>
          <a:p>
            <a:pPr marL="628650" indent="-514350">
              <a:buFont typeface="+mj-lt"/>
              <a:buAutoNum type="arabicPeriod"/>
            </a:pPr>
            <a:r>
              <a:rPr lang="cs-CZ" altLang="cs-CZ" sz="3200" b="1" dirty="0">
                <a:solidFill>
                  <a:schemeClr val="accent4">
                    <a:lumMod val="75000"/>
                  </a:schemeClr>
                </a:solidFill>
              </a:rPr>
              <a:t>KLASICKÝ </a:t>
            </a:r>
          </a:p>
          <a:p>
            <a:pPr marL="628650" indent="-514350">
              <a:buFont typeface="+mj-lt"/>
              <a:buAutoNum type="arabicPeriod"/>
            </a:pPr>
            <a:r>
              <a:rPr lang="cs-CZ" altLang="cs-CZ" sz="3200" b="1" dirty="0">
                <a:solidFill>
                  <a:schemeClr val="accent4">
                    <a:lumMod val="75000"/>
                  </a:schemeClr>
                </a:solidFill>
              </a:rPr>
              <a:t>KEYNESIÁNSKÝ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238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616045"/>
            <a:ext cx="865577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60363" lvl="1" indent="-273050" algn="just"/>
            <a:r>
              <a:rPr lang="cs-CZ" altLang="cs-CZ" sz="2600" b="1" dirty="0">
                <a:solidFill>
                  <a:srgbClr val="FF0000"/>
                </a:solidFill>
              </a:rPr>
              <a:t>SKUTEČNÉ SPOTŘEBNÍ VÝDAJE = PLÁNOVANÝM SPOTŘEBNÍM VÝDAJŮM, </a:t>
            </a:r>
          </a:p>
          <a:p>
            <a:pPr marL="360363" lvl="1" indent="-273050"/>
            <a:r>
              <a:rPr lang="cs-CZ" altLang="cs-CZ" sz="2600" dirty="0"/>
              <a:t>liší se </a:t>
            </a:r>
            <a:r>
              <a:rPr lang="cs-CZ" altLang="cs-CZ" sz="2600" b="1" dirty="0">
                <a:solidFill>
                  <a:srgbClr val="FF0000"/>
                </a:solidFill>
              </a:rPr>
              <a:t>PLÁNOVANÉ </a:t>
            </a:r>
            <a:r>
              <a:rPr lang="cs-CZ" altLang="cs-CZ" sz="2600" dirty="0"/>
              <a:t>a </a:t>
            </a:r>
            <a:r>
              <a:rPr lang="cs-CZ" altLang="cs-CZ" sz="2600" b="1" dirty="0">
                <a:solidFill>
                  <a:srgbClr val="FF0000"/>
                </a:solidFill>
              </a:rPr>
              <a:t>SKUTEČNÉ INVESTIČNÍ VÝDAJE</a:t>
            </a:r>
            <a:r>
              <a:rPr lang="cs-CZ" altLang="cs-CZ" sz="2600" dirty="0">
                <a:solidFill>
                  <a:srgbClr val="FF0000"/>
                </a:solidFill>
              </a:rPr>
              <a:t>,</a:t>
            </a:r>
          </a:p>
          <a:p>
            <a:pPr marL="360363" lvl="1" indent="-273050"/>
            <a:r>
              <a:rPr lang="cs-CZ" altLang="cs-CZ" sz="2600" b="1" dirty="0"/>
              <a:t>SKUTEČNÉ CELKOVÉ INVESTIČNÍ VÝDAJE: </a:t>
            </a:r>
          </a:p>
          <a:p>
            <a:pPr marL="720725" lvl="1" indent="-360363">
              <a:buFont typeface="+mj-lt"/>
              <a:buAutoNum type="romanUcPeriod"/>
            </a:pPr>
            <a:r>
              <a:rPr lang="cs-CZ" altLang="cs-CZ" sz="2600" b="1" dirty="0"/>
              <a:t>investiční výdaje plánované </a:t>
            </a:r>
            <a:r>
              <a:rPr lang="cs-CZ" altLang="cs-CZ" sz="2600" b="1" dirty="0">
                <a:highlight>
                  <a:srgbClr val="FFFF00"/>
                </a:highlight>
              </a:rPr>
              <a:t>I</a:t>
            </a:r>
            <a:r>
              <a:rPr lang="cs-CZ" altLang="cs-CZ" sz="2600" b="1" baseline="-25000" dirty="0">
                <a:highlight>
                  <a:srgbClr val="FFFF00"/>
                </a:highlight>
              </a:rPr>
              <a:t>P</a:t>
            </a:r>
            <a:r>
              <a:rPr lang="cs-CZ" altLang="cs-CZ" sz="2600" b="1" dirty="0">
                <a:highlight>
                  <a:srgbClr val="FFFF00"/>
                </a:highlight>
              </a:rPr>
              <a:t> </a:t>
            </a:r>
          </a:p>
          <a:p>
            <a:pPr marL="720725" lvl="1" indent="-360363">
              <a:buFont typeface="+mj-lt"/>
              <a:buAutoNum type="romanUcPeriod"/>
            </a:pPr>
            <a:r>
              <a:rPr lang="cs-CZ" altLang="cs-CZ" sz="2600" dirty="0"/>
              <a:t>a </a:t>
            </a:r>
            <a:r>
              <a:rPr lang="cs-CZ" altLang="cs-CZ" sz="2600" b="1" dirty="0"/>
              <a:t>investiční výdaje neplánované </a:t>
            </a:r>
            <a:r>
              <a:rPr lang="cs-CZ" altLang="cs-CZ" sz="2600" b="1" dirty="0">
                <a:highlight>
                  <a:srgbClr val="FFFF00"/>
                </a:highlight>
              </a:rPr>
              <a:t>I</a:t>
            </a:r>
            <a:r>
              <a:rPr lang="cs-CZ" altLang="cs-CZ" sz="2600" b="1" baseline="-25000" dirty="0">
                <a:highlight>
                  <a:srgbClr val="FFFF00"/>
                </a:highlight>
              </a:rPr>
              <a:t>N</a:t>
            </a:r>
            <a:r>
              <a:rPr lang="cs-CZ" altLang="cs-CZ" sz="2600" b="1" dirty="0">
                <a:highlight>
                  <a:srgbClr val="FFFF00"/>
                </a:highlight>
              </a:rPr>
              <a:t> </a:t>
            </a:r>
            <a:r>
              <a:rPr lang="cs-CZ" altLang="cs-CZ" sz="2600" dirty="0">
                <a:highlight>
                  <a:srgbClr val="FFFF00"/>
                </a:highlight>
              </a:rPr>
              <a:t>= charakter zásob: </a:t>
            </a:r>
          </a:p>
          <a:p>
            <a:pPr marL="874712" lvl="1" indent="-514350" algn="just">
              <a:buFont typeface="+mj-lt"/>
              <a:buAutoNum type="arabicPeriod"/>
            </a:pPr>
            <a:r>
              <a:rPr lang="cs-CZ" altLang="cs-CZ" sz="2600" dirty="0"/>
              <a:t>vyrobí-li firmy více produktu, hromadí se vyrobená produkce v zásobách, dochází k neplánovanému hromadění zásob a </a:t>
            </a:r>
            <a:r>
              <a:rPr lang="cs-CZ" altLang="cs-CZ" sz="2600" b="1" dirty="0">
                <a:highlight>
                  <a:srgbClr val="FFFF00"/>
                </a:highlight>
              </a:rPr>
              <a:t>I</a:t>
            </a:r>
            <a:r>
              <a:rPr lang="cs-CZ" altLang="cs-CZ" sz="2600" b="1" baseline="-25000" dirty="0">
                <a:highlight>
                  <a:srgbClr val="FFFF00"/>
                </a:highlight>
              </a:rPr>
              <a:t>N</a:t>
            </a:r>
            <a:r>
              <a:rPr lang="cs-CZ" altLang="cs-CZ" sz="2600" b="1" dirty="0">
                <a:highlight>
                  <a:srgbClr val="FFFF00"/>
                </a:highlight>
              </a:rPr>
              <a:t> &gt; 0. </a:t>
            </a:r>
          </a:p>
          <a:p>
            <a:pPr marL="874712" lvl="1" indent="-514350" algn="just">
              <a:buFont typeface="+mj-lt"/>
              <a:buAutoNum type="arabicPeriod"/>
            </a:pPr>
            <a:r>
              <a:rPr lang="cs-CZ" altLang="cs-CZ" sz="2600" dirty="0"/>
              <a:t>Pokud vyrobí firmy méně produkce, dochází k neplánovanému čerpání zásob, </a:t>
            </a:r>
            <a:r>
              <a:rPr lang="cs-CZ" altLang="cs-CZ" sz="2600" b="1" dirty="0">
                <a:highlight>
                  <a:srgbClr val="FFFF00"/>
                </a:highlight>
              </a:rPr>
              <a:t>I</a:t>
            </a:r>
            <a:r>
              <a:rPr lang="cs-CZ" altLang="cs-CZ" sz="2600" b="1" baseline="-25000" dirty="0">
                <a:highlight>
                  <a:srgbClr val="FFFF00"/>
                </a:highlight>
              </a:rPr>
              <a:t>N</a:t>
            </a:r>
            <a:r>
              <a:rPr lang="cs-CZ" altLang="cs-CZ" sz="2600" b="1" dirty="0">
                <a:highlight>
                  <a:srgbClr val="FFFF00"/>
                </a:highlight>
              </a:rPr>
              <a:t> &lt; 0. </a:t>
            </a:r>
          </a:p>
          <a:p>
            <a:pPr marL="360363" lvl="1" indent="-273050" algn="just"/>
            <a:r>
              <a:rPr lang="cs-CZ" altLang="cs-CZ" sz="2600" b="1" dirty="0"/>
              <a:t>CELKOVÝ OBJEM PLÁNOVANÝCH VÝDAJŮ </a:t>
            </a:r>
            <a:r>
              <a:rPr lang="cs-CZ" altLang="cs-CZ" sz="2600" dirty="0"/>
              <a:t>zahrnuje </a:t>
            </a:r>
            <a:r>
              <a:rPr lang="cs-CZ" altLang="cs-CZ" sz="2600" b="1" dirty="0"/>
              <a:t>výdaje</a:t>
            </a:r>
            <a:r>
              <a:rPr lang="cs-CZ" altLang="cs-CZ" sz="2600" dirty="0"/>
              <a:t> tvořící </a:t>
            </a:r>
            <a:r>
              <a:rPr lang="cs-CZ" altLang="cs-CZ" sz="2600" b="1" dirty="0">
                <a:solidFill>
                  <a:srgbClr val="FF0000"/>
                </a:solidFill>
              </a:rPr>
              <a:t>AGREGÁTNÍ VÝDAJE </a:t>
            </a:r>
            <a:r>
              <a:rPr lang="cs-CZ" altLang="cs-CZ" sz="2600" b="1" dirty="0">
                <a:highlight>
                  <a:srgbClr val="FFFF00"/>
                </a:highlight>
              </a:rPr>
              <a:t>AE = C + I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8CB5B84-5500-4F92-8E6D-484EE14CC464}"/>
              </a:ext>
            </a:extLst>
          </p:cNvPr>
          <p:cNvSpPr txBox="1">
            <a:spLocks/>
          </p:cNvSpPr>
          <p:nvPr/>
        </p:nvSpPr>
        <p:spPr>
          <a:xfrm>
            <a:off x="1113629" y="393583"/>
            <a:ext cx="7158038" cy="115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cs-CZ" altLang="cs-CZ" sz="3200" b="1" dirty="0"/>
              <a:t>SKUTEČNÉ AGREGÁTNÍ VÝDAJE:</a:t>
            </a:r>
          </a:p>
        </p:txBody>
      </p:sp>
    </p:spTree>
    <p:extLst>
      <p:ext uri="{BB962C8B-B14F-4D97-AF65-F5344CB8AC3E}">
        <p14:creationId xmlns:p14="http://schemas.microsoft.com/office/powerpoint/2010/main" val="90722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616045"/>
            <a:ext cx="864426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algn="just"/>
            <a:r>
              <a:rPr lang="cs-CZ" sz="2800" dirty="0"/>
              <a:t>Popisuje proces utváření rovnovážného </a:t>
            </a:r>
            <a:r>
              <a:rPr lang="cs-CZ" sz="2800" b="1" dirty="0"/>
              <a:t>DŮCHODU </a:t>
            </a:r>
            <a:r>
              <a:rPr lang="cs-CZ" sz="2800" dirty="0"/>
              <a:t>v ekonomice, která je představována pouze </a:t>
            </a:r>
            <a:r>
              <a:rPr lang="cs-CZ" sz="2800" b="1" dirty="0"/>
              <a:t>dvěma sektory:</a:t>
            </a:r>
          </a:p>
          <a:p>
            <a:pPr marL="628650" indent="-514350">
              <a:buFont typeface="+mj-lt"/>
              <a:buAutoNum type="arabicPeriod"/>
            </a:pPr>
            <a:r>
              <a:rPr lang="cs-CZ" sz="2800" dirty="0"/>
              <a:t>sektorem </a:t>
            </a:r>
            <a:r>
              <a:rPr lang="cs-CZ" sz="2800" b="1" dirty="0">
                <a:solidFill>
                  <a:srgbClr val="FF0000"/>
                </a:solidFill>
              </a:rPr>
              <a:t>DOMÁCNOSTÍ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</a:p>
          <a:p>
            <a:pPr marL="628650" indent="-514350">
              <a:buFont typeface="+mj-lt"/>
              <a:buAutoNum type="arabicPeriod"/>
            </a:pPr>
            <a:r>
              <a:rPr lang="cs-CZ" sz="2800" dirty="0"/>
              <a:t>a sektorem </a:t>
            </a:r>
            <a:r>
              <a:rPr lang="cs-CZ" sz="2800" b="1" dirty="0">
                <a:solidFill>
                  <a:srgbClr val="FF0000"/>
                </a:solidFill>
              </a:rPr>
              <a:t>FIREM</a:t>
            </a:r>
            <a:r>
              <a:rPr lang="cs-CZ" sz="2800" dirty="0">
                <a:solidFill>
                  <a:srgbClr val="FF0000"/>
                </a:solidFill>
              </a:rPr>
              <a:t>. </a:t>
            </a:r>
          </a:p>
          <a:p>
            <a:pPr lvl="0" algn="just"/>
            <a:r>
              <a:rPr lang="cs-CZ" sz="2800" dirty="0">
                <a:solidFill>
                  <a:srgbClr val="FF0000"/>
                </a:solidFill>
              </a:rPr>
              <a:t>Celkové </a:t>
            </a:r>
            <a:r>
              <a:rPr lang="cs-CZ" sz="2800" b="1" dirty="0">
                <a:solidFill>
                  <a:srgbClr val="FF0000"/>
                </a:solidFill>
              </a:rPr>
              <a:t>agregátní výdaje </a:t>
            </a:r>
            <a:r>
              <a:rPr lang="cs-CZ" sz="2800" dirty="0">
                <a:solidFill>
                  <a:srgbClr val="FF0000"/>
                </a:solidFill>
              </a:rPr>
              <a:t>na produkci (</a:t>
            </a:r>
            <a:r>
              <a:rPr lang="cs-CZ" sz="2800" b="1" dirty="0">
                <a:solidFill>
                  <a:srgbClr val="FF0000"/>
                </a:solidFill>
              </a:rPr>
              <a:t>AE</a:t>
            </a:r>
            <a:r>
              <a:rPr lang="cs-CZ" sz="2800" dirty="0">
                <a:solidFill>
                  <a:srgbClr val="FF0000"/>
                </a:solidFill>
              </a:rPr>
              <a:t>) </a:t>
            </a:r>
            <a:r>
              <a:rPr lang="cs-CZ" sz="2800" dirty="0"/>
              <a:t>= tvořeny výdaji na </a:t>
            </a:r>
            <a:r>
              <a:rPr lang="cs-CZ" sz="2800" dirty="0">
                <a:solidFill>
                  <a:srgbClr val="FF0000"/>
                </a:solidFill>
              </a:rPr>
              <a:t>konečnou </a:t>
            </a:r>
            <a:r>
              <a:rPr lang="cs-CZ" sz="2800" b="1" dirty="0">
                <a:solidFill>
                  <a:srgbClr val="FF0000"/>
                </a:solidFill>
              </a:rPr>
              <a:t>spotřebu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b="1" dirty="0">
                <a:solidFill>
                  <a:srgbClr val="FF0000"/>
                </a:solidFill>
              </a:rPr>
              <a:t>domácností (C</a:t>
            </a:r>
            <a:r>
              <a:rPr lang="cs-CZ" sz="2800" dirty="0">
                <a:solidFill>
                  <a:srgbClr val="FF0000"/>
                </a:solidFill>
              </a:rPr>
              <a:t>) </a:t>
            </a:r>
            <a:r>
              <a:rPr lang="cs-CZ" sz="2800" dirty="0"/>
              <a:t>a </a:t>
            </a:r>
            <a:r>
              <a:rPr lang="cs-CZ" sz="2800" b="1" dirty="0">
                <a:solidFill>
                  <a:srgbClr val="FF0000"/>
                </a:solidFill>
              </a:rPr>
              <a:t>investičními výdaji </a:t>
            </a:r>
            <a:r>
              <a:rPr lang="cs-CZ" sz="2800" dirty="0">
                <a:solidFill>
                  <a:srgbClr val="FF0000"/>
                </a:solidFill>
              </a:rPr>
              <a:t>soukromých firem </a:t>
            </a:r>
            <a:r>
              <a:rPr lang="cs-CZ" sz="2800" b="1" dirty="0">
                <a:solidFill>
                  <a:srgbClr val="FF0000"/>
                </a:solidFill>
              </a:rPr>
              <a:t>(I).</a:t>
            </a:r>
          </a:p>
          <a:p>
            <a:pPr lvl="0"/>
            <a:endParaRPr lang="cs-CZ" sz="2800" b="1" dirty="0"/>
          </a:p>
          <a:p>
            <a:pPr lvl="0" algn="just"/>
            <a:r>
              <a:rPr lang="cs-CZ" sz="2800" b="1" dirty="0"/>
              <a:t>Agregátní výdaje (AE): souhrn výdajů všech sektorů</a:t>
            </a:r>
            <a:r>
              <a:rPr lang="cs-CZ" sz="2800" dirty="0"/>
              <a:t> ekonomiky při dané </a:t>
            </a:r>
            <a:r>
              <a:rPr lang="cs-CZ" sz="2800" b="1" dirty="0"/>
              <a:t>cenové úrovni.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7F474B72-6250-4AEE-82E5-EE333BF87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889763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  <a:t>JEDNODUCHÝ KEYNESIÁNSKÝ MODEL</a:t>
            </a:r>
            <a:r>
              <a:rPr lang="cs-CZ" altLang="cs-CZ" sz="2800" b="1" dirty="0">
                <a:latin typeface="Corbel" panose="020B0503020204020204" pitchFamily="34" charset="0"/>
              </a:rPr>
              <a:t> </a:t>
            </a:r>
            <a:br>
              <a:rPr lang="cs-CZ" altLang="cs-CZ" sz="2800" b="1" dirty="0">
                <a:latin typeface="Corbel" panose="020B0503020204020204" pitchFamily="34" charset="0"/>
              </a:rPr>
            </a:br>
            <a:r>
              <a:rPr lang="cs-CZ" altLang="cs-CZ" sz="2800" b="1" dirty="0" err="1">
                <a:latin typeface="Corbel" panose="020B0503020204020204" pitchFamily="34" charset="0"/>
              </a:rPr>
              <a:t>Model</a:t>
            </a:r>
            <a:r>
              <a:rPr lang="cs-CZ" altLang="cs-CZ" sz="2800" b="1" dirty="0">
                <a:latin typeface="Corbel" panose="020B0503020204020204" pitchFamily="34" charset="0"/>
              </a:rPr>
              <a:t> s linií 45</a:t>
            </a:r>
            <a:r>
              <a:rPr lang="cs-CZ" altLang="cs-CZ" sz="2800" b="1" dirty="0">
                <a:latin typeface="Corbel" panose="020B0503020204020204" pitchFamily="34" charset="0"/>
                <a:cs typeface="Times New Roman" panose="02020603050405020304" pitchFamily="18" charset="0"/>
              </a:rPr>
              <a:t>º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00021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318845"/>
            <a:ext cx="8644269" cy="482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algn="just"/>
            <a:r>
              <a:rPr lang="cs-CZ" sz="3600" dirty="0"/>
              <a:t>zachycuje různá množství </a:t>
            </a:r>
            <a:r>
              <a:rPr lang="cs-CZ" sz="3600" b="1" dirty="0"/>
              <a:t>reálného produktu,</a:t>
            </a:r>
            <a:r>
              <a:rPr lang="cs-CZ" sz="3600" dirty="0"/>
              <a:t> která jsou různé </a:t>
            </a:r>
            <a:r>
              <a:rPr lang="cs-CZ" sz="3600" b="1" dirty="0"/>
              <a:t>sektory ekonomiky</a:t>
            </a:r>
            <a:r>
              <a:rPr lang="cs-CZ" sz="3600" dirty="0"/>
              <a:t> ochotny a schopny koupit při různých </a:t>
            </a:r>
            <a:r>
              <a:rPr lang="cs-CZ" sz="3600" b="1" dirty="0"/>
              <a:t>úrovních cenové hladiny. </a:t>
            </a:r>
          </a:p>
          <a:p>
            <a:pPr lvl="0" algn="just"/>
            <a:endParaRPr lang="cs-CZ" sz="3600" dirty="0"/>
          </a:p>
          <a:p>
            <a:pPr lvl="0" algn="just"/>
            <a:r>
              <a:rPr lang="cs-CZ" sz="3600" dirty="0"/>
              <a:t>Protože předpokladem </a:t>
            </a:r>
            <a:r>
              <a:rPr lang="cs-CZ" sz="3600" b="1" dirty="0"/>
              <a:t>MODELU DŮCHOD – VÝDAJE </a:t>
            </a:r>
            <a:r>
              <a:rPr lang="cs-CZ" sz="3600" dirty="0"/>
              <a:t>je </a:t>
            </a:r>
            <a:r>
              <a:rPr lang="cs-CZ" sz="3600" b="1" dirty="0"/>
              <a:t>fixní cenová hladina, </a:t>
            </a:r>
            <a:r>
              <a:rPr lang="cs-CZ" sz="3600" b="1" dirty="0">
                <a:highlight>
                  <a:srgbClr val="FFFF00"/>
                </a:highlight>
              </a:rPr>
              <a:t>agregátní výdaje </a:t>
            </a:r>
            <a:r>
              <a:rPr lang="cs-CZ" sz="3600" dirty="0">
                <a:highlight>
                  <a:srgbClr val="FFFF00"/>
                </a:highlight>
              </a:rPr>
              <a:t>= </a:t>
            </a:r>
            <a:r>
              <a:rPr lang="cs-CZ" sz="3600" b="1" dirty="0">
                <a:highlight>
                  <a:srgbClr val="FFFF00"/>
                </a:highlight>
              </a:rPr>
              <a:t>agregátní poptávce.  </a:t>
            </a:r>
            <a:br>
              <a:rPr lang="cs-CZ" sz="3600" dirty="0">
                <a:highlight>
                  <a:srgbClr val="FFFF00"/>
                </a:highlight>
              </a:rPr>
            </a:br>
            <a:r>
              <a:rPr lang="cs-CZ" sz="3600" b="1" dirty="0">
                <a:highlight>
                  <a:srgbClr val="FFFF00"/>
                </a:highlight>
              </a:rPr>
              <a:t>AE = AD.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2E68E7-4F72-44DC-9A43-80081F50478E}"/>
              </a:ext>
            </a:extLst>
          </p:cNvPr>
          <p:cNvSpPr txBox="1"/>
          <p:nvPr/>
        </p:nvSpPr>
        <p:spPr>
          <a:xfrm>
            <a:off x="4284920" y="58406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/>
              <a:t>AGREGÁTNÍ POPTÁVKA (AD)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6337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9E473A5-FE1A-4207-8C5D-947FC8A89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6118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600" b="1" dirty="0"/>
              <a:t>Určení rovnovážného produktu pomocí křivky spotřeby a investic</a:t>
            </a:r>
            <a:endParaRPr lang="en-US" altLang="cs-CZ" sz="3600" b="1" dirty="0"/>
          </a:p>
        </p:txBody>
      </p:sp>
      <p:sp>
        <p:nvSpPr>
          <p:cNvPr id="45060" name="Line 4">
            <a:extLst>
              <a:ext uri="{FF2B5EF4-FFF2-40B4-BE49-F238E27FC236}">
                <a16:creationId xmlns:a16="http://schemas.microsoft.com/office/drawing/2014/main" id="{2CFACB57-6CDC-4658-9404-80F720BEC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2276475"/>
            <a:ext cx="0" cy="36734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1" name="Line 5">
            <a:extLst>
              <a:ext uri="{FF2B5EF4-FFF2-40B4-BE49-F238E27FC236}">
                <a16:creationId xmlns:a16="http://schemas.microsoft.com/office/drawing/2014/main" id="{F970E755-29A2-43DA-B10B-292D1E1F43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5949950"/>
            <a:ext cx="64817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10137D4A-55FC-4B46-B82D-B5A6C7B6E0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2492375"/>
            <a:ext cx="3455987" cy="34575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3" name="Text Box 7">
            <a:extLst>
              <a:ext uri="{FF2B5EF4-FFF2-40B4-BE49-F238E27FC236}">
                <a16:creationId xmlns:a16="http://schemas.microsoft.com/office/drawing/2014/main" id="{7E2EA12C-85E0-45C4-A90A-1A5F8EFAD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198913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45</a:t>
            </a:r>
            <a:r>
              <a:rPr kumimoji="0" lang="en-US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°</a:t>
            </a: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(Y=AE)</a:t>
            </a: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0C91C7B4-6B82-47F4-A8C8-4295A340E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4467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5" name="Text Box 9">
            <a:extLst>
              <a:ext uri="{FF2B5EF4-FFF2-40B4-BE49-F238E27FC236}">
                <a16:creationId xmlns:a16="http://schemas.microsoft.com/office/drawing/2014/main" id="{B156014B-9BB7-427B-97B1-D250CC983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6021388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6" name="Line 10">
            <a:extLst>
              <a:ext uri="{FF2B5EF4-FFF2-40B4-BE49-F238E27FC236}">
                <a16:creationId xmlns:a16="http://schemas.microsoft.com/office/drawing/2014/main" id="{D57E7F62-E44F-4751-977F-7AFCC63943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3213100"/>
            <a:ext cx="4968875" cy="1439863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7" name="Line 11">
            <a:extLst>
              <a:ext uri="{FF2B5EF4-FFF2-40B4-BE49-F238E27FC236}">
                <a16:creationId xmlns:a16="http://schemas.microsoft.com/office/drawing/2014/main" id="{80FB4B07-52A8-4E2D-A8FF-9D2F9D16C5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3695125"/>
            <a:ext cx="5200525" cy="13896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8" name="Text Box 12">
            <a:extLst>
              <a:ext uri="{FF2B5EF4-FFF2-40B4-BE49-F238E27FC236}">
                <a16:creationId xmlns:a16="http://schemas.microsoft.com/office/drawing/2014/main" id="{2F31B463-4C67-4DDB-908E-8328A2C48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2852738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AE=C+I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9" name="Text Box 13">
            <a:extLst>
              <a:ext uri="{FF2B5EF4-FFF2-40B4-BE49-F238E27FC236}">
                <a16:creationId xmlns:a16="http://schemas.microsoft.com/office/drawing/2014/main" id="{303E6F56-A02E-4F76-899B-84D2C4A5B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500438"/>
            <a:ext cx="1439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0" name="Line 14">
            <a:extLst>
              <a:ext uri="{FF2B5EF4-FFF2-40B4-BE49-F238E27FC236}">
                <a16:creationId xmlns:a16="http://schemas.microsoft.com/office/drawing/2014/main" id="{C126CBA6-D08E-4829-8E35-160C08D310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4652963"/>
            <a:ext cx="0" cy="1296987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3" name="Text Box 17">
            <a:extLst>
              <a:ext uri="{FF2B5EF4-FFF2-40B4-BE49-F238E27FC236}">
                <a16:creationId xmlns:a16="http://schemas.microsoft.com/office/drawing/2014/main" id="{5931B2A1-FF02-4BF7-9CD7-6E458DD23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2116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Šipka doprava 16">
            <a:extLst>
              <a:ext uri="{FF2B5EF4-FFF2-40B4-BE49-F238E27FC236}">
                <a16:creationId xmlns:a16="http://schemas.microsoft.com/office/drawing/2014/main" id="{F7460BD7-6FD4-43D6-A1E1-0B996224C7EC}"/>
              </a:ext>
            </a:extLst>
          </p:cNvPr>
          <p:cNvSpPr>
            <a:spLocks noChangeArrowheads="1"/>
          </p:cNvSpPr>
          <p:nvPr/>
        </p:nvSpPr>
        <p:spPr bwMode="auto">
          <a:xfrm rot="3428043">
            <a:off x="1724819" y="3659982"/>
            <a:ext cx="654050" cy="233362"/>
          </a:xfrm>
          <a:prstGeom prst="rightArrow">
            <a:avLst>
              <a:gd name="adj1" fmla="val 50000"/>
              <a:gd name="adj2" fmla="val 50021"/>
            </a:avLst>
          </a:prstGeom>
          <a:solidFill>
            <a:schemeClr val="accent1"/>
          </a:solidFill>
          <a:ln w="25400" algn="ctr">
            <a:solidFill>
              <a:srgbClr val="956F00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A413D1E5-0770-488A-BC43-40E5ABB8A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087" y="1619527"/>
            <a:ext cx="261815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Do tohoto bodu jsou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úspory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nižší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než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investice.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Bod E = rovnovážný, kdy se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zamýšlené agregátní výdaje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důchodu</a:t>
            </a:r>
          </a:p>
        </p:txBody>
      </p:sp>
      <p:cxnSp>
        <p:nvCxnSpPr>
          <p:cNvPr id="23" name="Přímá spojovací šipka 22">
            <a:extLst>
              <a:ext uri="{FF2B5EF4-FFF2-40B4-BE49-F238E27FC236}">
                <a16:creationId xmlns:a16="http://schemas.microsoft.com/office/drawing/2014/main" id="{78C49B77-5CA1-419D-8DAA-EB9E573FE5F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8894" y="5585619"/>
            <a:ext cx="714375" cy="1587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 Box 17">
            <a:extLst>
              <a:ext uri="{FF2B5EF4-FFF2-40B4-BE49-F238E27FC236}">
                <a16:creationId xmlns:a16="http://schemas.microsoft.com/office/drawing/2014/main" id="{4D8A2DE2-7676-4078-BD30-FB221CFC1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0" name="Přímá spojovací čára 19">
            <a:extLst>
              <a:ext uri="{FF2B5EF4-FFF2-40B4-BE49-F238E27FC236}">
                <a16:creationId xmlns:a16="http://schemas.microsoft.com/office/drawing/2014/main" id="{3ADAD689-FDFD-416D-A559-7F2C3A8D4AB1}"/>
              </a:ext>
            </a:extLst>
          </p:cNvPr>
          <p:cNvCxnSpPr/>
          <p:nvPr/>
        </p:nvCxnSpPr>
        <p:spPr>
          <a:xfrm rot="5400000">
            <a:off x="1519238" y="5041900"/>
            <a:ext cx="1784350" cy="0"/>
          </a:xfrm>
          <a:prstGeom prst="line">
            <a:avLst/>
          </a:prstGeom>
          <a:ln w="317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6" name="TextovéPole 21">
            <a:extLst>
              <a:ext uri="{FF2B5EF4-FFF2-40B4-BE49-F238E27FC236}">
                <a16:creationId xmlns:a16="http://schemas.microsoft.com/office/drawing/2014/main" id="{7D99BE3E-01DD-4FD1-BFA9-B22A7276A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5039" y="6135088"/>
            <a:ext cx="1781172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6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1600" b="0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 </a:t>
            </a:r>
            <a:r>
              <a:rPr kumimoji="0" lang="cs-CZ" altLang="cs-CZ" sz="16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=rovnovážný produkt</a:t>
            </a:r>
            <a:endParaRPr kumimoji="0" lang="cs-CZ" altLang="cs-CZ" sz="1600" b="0" i="0" u="none" strike="noStrike" kern="1200" cap="none" spc="0" normalizeH="0" baseline="-2500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" name="Přímá spojovací čára 23">
            <a:extLst>
              <a:ext uri="{FF2B5EF4-FFF2-40B4-BE49-F238E27FC236}">
                <a16:creationId xmlns:a16="http://schemas.microsoft.com/office/drawing/2014/main" id="{16B7DE70-6AFC-4939-9E9B-26BC0EA34A09}"/>
              </a:ext>
            </a:extLst>
          </p:cNvPr>
          <p:cNvCxnSpPr/>
          <p:nvPr/>
        </p:nvCxnSpPr>
        <p:spPr>
          <a:xfrm>
            <a:off x="611188" y="5516563"/>
            <a:ext cx="6357937" cy="1587"/>
          </a:xfrm>
          <a:prstGeom prst="line">
            <a:avLst/>
          </a:prstGeom>
          <a:ln w="3492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Box 13">
            <a:extLst>
              <a:ext uri="{FF2B5EF4-FFF2-40B4-BE49-F238E27FC236}">
                <a16:creationId xmlns:a16="http://schemas.microsoft.com/office/drawing/2014/main" id="{3900671F-AF4C-425A-AC9D-F5348FBCF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5373688"/>
            <a:ext cx="1439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40" name="Text Box 24">
            <a:extLst>
              <a:ext uri="{FF2B5EF4-FFF2-40B4-BE49-F238E27FC236}">
                <a16:creationId xmlns:a16="http://schemas.microsoft.com/office/drawing/2014/main" id="{4120F843-BD5D-4D37-B21B-D9F5A8EFE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25" y="4552376"/>
            <a:ext cx="52562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600" b="1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 autonomní výdaje, tj. součet autonomní spotřeby a investičních výdajů</a:t>
            </a:r>
            <a:endParaRPr kumimoji="0" lang="en-US" altLang="cs-CZ" sz="16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TextovéPole 21">
            <a:extLst>
              <a:ext uri="{FF2B5EF4-FFF2-40B4-BE49-F238E27FC236}">
                <a16:creationId xmlns:a16="http://schemas.microsoft.com/office/drawing/2014/main" id="{39F8E700-2D1B-4B35-9C8C-05D55ACBA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5" y="3748088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endParaRPr kumimoji="0" lang="cs-CZ" altLang="cs-CZ" sz="20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4" grpId="0"/>
      <p:bldP spid="45065" grpId="0"/>
      <p:bldP spid="45068" grpId="0"/>
      <p:bldP spid="45069" grpId="0"/>
      <p:bldP spid="45073" grpId="0"/>
      <p:bldP spid="17" grpId="0" animBg="1"/>
      <p:bldP spid="18" grpId="0"/>
      <p:bldP spid="24" grpId="0"/>
      <p:bldP spid="9236" grpId="0" animBg="1"/>
      <p:bldP spid="3" grpId="0"/>
      <p:bldP spid="9240" grpId="0"/>
      <p:bldP spid="9240" grpId="1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ABCBB9E7-B93A-4C74-A5D1-EAC89ABBF7D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87363"/>
            <a:ext cx="8801100" cy="1412875"/>
          </a:xfrm>
        </p:spPr>
        <p:txBody>
          <a:bodyPr/>
          <a:lstStyle/>
          <a:p>
            <a:pPr algn="ctr"/>
            <a:r>
              <a:rPr lang="cs-CZ" altLang="cs-CZ" sz="2800" b="1" dirty="0"/>
              <a:t>Určení rovnovážného produktu pomocí </a:t>
            </a:r>
            <a:r>
              <a:rPr lang="cs-CZ" altLang="cs-CZ" sz="2800" b="1" dirty="0" err="1"/>
              <a:t>úsporové</a:t>
            </a:r>
            <a:r>
              <a:rPr lang="cs-CZ" altLang="cs-CZ" sz="2800" b="1" dirty="0"/>
              <a:t> </a:t>
            </a:r>
            <a:br>
              <a:rPr lang="cs-CZ" altLang="cs-CZ" sz="2800" b="1" dirty="0"/>
            </a:br>
            <a:r>
              <a:rPr lang="cs-CZ" altLang="cs-CZ" sz="2800" b="1" dirty="0"/>
              <a:t>a investiční funkce</a:t>
            </a:r>
          </a:p>
        </p:txBody>
      </p:sp>
      <p:cxnSp>
        <p:nvCxnSpPr>
          <p:cNvPr id="4" name="Přímá spojovací čára 3">
            <a:extLst>
              <a:ext uri="{FF2B5EF4-FFF2-40B4-BE49-F238E27FC236}">
                <a16:creationId xmlns:a16="http://schemas.microsoft.com/office/drawing/2014/main" id="{4BC4E55B-B2FF-4760-83A0-EB6BCF34F86E}"/>
              </a:ext>
            </a:extLst>
          </p:cNvPr>
          <p:cNvCxnSpPr/>
          <p:nvPr/>
        </p:nvCxnSpPr>
        <p:spPr>
          <a:xfrm rot="5400000">
            <a:off x="-1414462" y="4275138"/>
            <a:ext cx="4573587" cy="158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>
            <a:extLst>
              <a:ext uri="{FF2B5EF4-FFF2-40B4-BE49-F238E27FC236}">
                <a16:creationId xmlns:a16="http://schemas.microsoft.com/office/drawing/2014/main" id="{E20BED0F-8C86-41E7-ADBE-0EE3A87133DE}"/>
              </a:ext>
            </a:extLst>
          </p:cNvPr>
          <p:cNvCxnSpPr/>
          <p:nvPr/>
        </p:nvCxnSpPr>
        <p:spPr>
          <a:xfrm>
            <a:off x="900113" y="4365625"/>
            <a:ext cx="7286625" cy="158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3" name="TextovéPole 7">
            <a:extLst>
              <a:ext uri="{FF2B5EF4-FFF2-40B4-BE49-F238E27FC236}">
                <a16:creationId xmlns:a16="http://schemas.microsoft.com/office/drawing/2014/main" id="{236C7010-8338-4B2B-80CC-9DB68B171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38" y="4500563"/>
            <a:ext cx="785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</a:p>
        </p:txBody>
      </p:sp>
      <p:sp>
        <p:nvSpPr>
          <p:cNvPr id="32774" name="TextovéPole 8">
            <a:extLst>
              <a:ext uri="{FF2B5EF4-FFF2-40B4-BE49-F238E27FC236}">
                <a16:creationId xmlns:a16="http://schemas.microsoft.com/office/drawing/2014/main" id="{49E11FC9-CACA-4B9E-8B84-72985A35A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1771650"/>
            <a:ext cx="857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S, I</a:t>
            </a:r>
          </a:p>
        </p:txBody>
      </p:sp>
      <p:cxnSp>
        <p:nvCxnSpPr>
          <p:cNvPr id="11" name="Přímá spojovací čára 10">
            <a:extLst>
              <a:ext uri="{FF2B5EF4-FFF2-40B4-BE49-F238E27FC236}">
                <a16:creationId xmlns:a16="http://schemas.microsoft.com/office/drawing/2014/main" id="{48A041F1-C8BA-479D-A33E-634FBBC61D48}"/>
              </a:ext>
            </a:extLst>
          </p:cNvPr>
          <p:cNvCxnSpPr/>
          <p:nvPr/>
        </p:nvCxnSpPr>
        <p:spPr>
          <a:xfrm flipV="1">
            <a:off x="914400" y="3573463"/>
            <a:ext cx="5429250" cy="200025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6" name="TextovéPole 12">
            <a:extLst>
              <a:ext uri="{FF2B5EF4-FFF2-40B4-BE49-F238E27FC236}">
                <a16:creationId xmlns:a16="http://schemas.microsoft.com/office/drawing/2014/main" id="{F9C29817-D545-45BC-BD90-0FA732AF7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3284538"/>
            <a:ext cx="3000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S= -C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+(1-mpc)*Y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15" name="Přímá spojovací šipka 14">
            <a:extLst>
              <a:ext uri="{FF2B5EF4-FFF2-40B4-BE49-F238E27FC236}">
                <a16:creationId xmlns:a16="http://schemas.microsoft.com/office/drawing/2014/main" id="{54572A7C-6668-48BB-9555-F604B3D37AB9}"/>
              </a:ext>
            </a:extLst>
          </p:cNvPr>
          <p:cNvCxnSpPr/>
          <p:nvPr/>
        </p:nvCxnSpPr>
        <p:spPr>
          <a:xfrm rot="5400000">
            <a:off x="42069" y="5007769"/>
            <a:ext cx="1285875" cy="158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8" name="TextovéPole 15">
            <a:extLst>
              <a:ext uri="{FF2B5EF4-FFF2-40B4-BE49-F238E27FC236}">
                <a16:creationId xmlns:a16="http://schemas.microsoft.com/office/drawing/2014/main" id="{C9B752DA-7218-47DF-A5D6-E7DF6A663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5572125"/>
            <a:ext cx="6429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-C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17" name="Šipka doprava 16">
            <a:extLst>
              <a:ext uri="{FF2B5EF4-FFF2-40B4-BE49-F238E27FC236}">
                <a16:creationId xmlns:a16="http://schemas.microsoft.com/office/drawing/2014/main" id="{54285E20-A228-4BD6-B97E-2B4E980FF757}"/>
              </a:ext>
            </a:extLst>
          </p:cNvPr>
          <p:cNvSpPr>
            <a:spLocks noChangeArrowheads="1"/>
          </p:cNvSpPr>
          <p:nvPr/>
        </p:nvSpPr>
        <p:spPr bwMode="auto">
          <a:xfrm rot="3912132">
            <a:off x="4844257" y="3267868"/>
            <a:ext cx="673100" cy="360363"/>
          </a:xfrm>
          <a:prstGeom prst="rightArrow">
            <a:avLst>
              <a:gd name="adj1" fmla="val 50000"/>
              <a:gd name="adj2" fmla="val 29297"/>
            </a:avLst>
          </a:prstGeom>
          <a:solidFill>
            <a:schemeClr val="accent1"/>
          </a:solidFill>
          <a:ln w="25400" algn="ctr">
            <a:solidFill>
              <a:srgbClr val="956F00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780" name="TextovéPole 18">
            <a:extLst>
              <a:ext uri="{FF2B5EF4-FFF2-40B4-BE49-F238E27FC236}">
                <a16:creationId xmlns:a16="http://schemas.microsoft.com/office/drawing/2014/main" id="{3CA82CAE-B503-48EF-BB81-305D0517D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1916113"/>
            <a:ext cx="3284538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 tomto bodě se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investice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rovnají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úsporám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čili všechny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úspory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jsou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proinvestovány,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jedná se tedy o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rovnovážný bod</a:t>
            </a:r>
          </a:p>
        </p:txBody>
      </p:sp>
      <p:sp>
        <p:nvSpPr>
          <p:cNvPr id="32781" name="TextovéPole 19">
            <a:extLst>
              <a:ext uri="{FF2B5EF4-FFF2-40B4-BE49-F238E27FC236}">
                <a16:creationId xmlns:a16="http://schemas.microsoft.com/office/drawing/2014/main" id="{CB018679-B202-4B35-BBBB-23B2BABC5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813" y="4429125"/>
            <a:ext cx="642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S=0</a:t>
            </a:r>
          </a:p>
        </p:txBody>
      </p:sp>
      <p:sp>
        <p:nvSpPr>
          <p:cNvPr id="32782" name="TextovéPole 20">
            <a:extLst>
              <a:ext uri="{FF2B5EF4-FFF2-40B4-BE49-F238E27FC236}">
                <a16:creationId xmlns:a16="http://schemas.microsoft.com/office/drawing/2014/main" id="{03C66267-23FF-4F71-AAAA-BF5F49913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0383" y="5114131"/>
            <a:ext cx="48577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Výše rovnovážného produktu je samozřejmě stejná jako v předchozím případě, tj. pomocí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spotřební a </a:t>
            </a:r>
            <a:r>
              <a:rPr kumimoji="0" lang="cs-CZ" altLang="cs-CZ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úsporové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funkce</a:t>
            </a:r>
          </a:p>
        </p:txBody>
      </p:sp>
      <p:sp>
        <p:nvSpPr>
          <p:cNvPr id="32783" name="Text Box 15">
            <a:extLst>
              <a:ext uri="{FF2B5EF4-FFF2-40B4-BE49-F238E27FC236}">
                <a16:creationId xmlns:a16="http://schemas.microsoft.com/office/drawing/2014/main" id="{31BA28A3-6472-4402-A939-AF615D5C5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3860800"/>
            <a:ext cx="1366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S=I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4" name="Přímá spojovací čára 23">
            <a:extLst>
              <a:ext uri="{FF2B5EF4-FFF2-40B4-BE49-F238E27FC236}">
                <a16:creationId xmlns:a16="http://schemas.microsoft.com/office/drawing/2014/main" id="{50C32B01-723E-4128-997E-29791F4AFD5E}"/>
              </a:ext>
            </a:extLst>
          </p:cNvPr>
          <p:cNvCxnSpPr/>
          <p:nvPr/>
        </p:nvCxnSpPr>
        <p:spPr>
          <a:xfrm>
            <a:off x="900113" y="3860800"/>
            <a:ext cx="6357937" cy="1588"/>
          </a:xfrm>
          <a:prstGeom prst="line">
            <a:avLst/>
          </a:prstGeom>
          <a:ln w="3492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7" name="TextovéPole 19">
            <a:extLst>
              <a:ext uri="{FF2B5EF4-FFF2-40B4-BE49-F238E27FC236}">
                <a16:creationId xmlns:a16="http://schemas.microsoft.com/office/drawing/2014/main" id="{A7A165F3-444A-42E1-BED3-78EACC8B8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789363"/>
            <a:ext cx="642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</a:t>
            </a:r>
          </a:p>
        </p:txBody>
      </p:sp>
      <p:sp>
        <p:nvSpPr>
          <p:cNvPr id="32788" name="Line 20">
            <a:extLst>
              <a:ext uri="{FF2B5EF4-FFF2-40B4-BE49-F238E27FC236}">
                <a16:creationId xmlns:a16="http://schemas.microsoft.com/office/drawing/2014/main" id="{29C8EE30-F91F-41FC-BF06-18688C4C12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0063" y="3860800"/>
            <a:ext cx="0" cy="504825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89" name="TextovéPole 21">
            <a:extLst>
              <a:ext uri="{FF2B5EF4-FFF2-40B4-BE49-F238E27FC236}">
                <a16:creationId xmlns:a16="http://schemas.microsoft.com/office/drawing/2014/main" id="{854EFECB-282F-4DE4-B852-F85AFF447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4365625"/>
            <a:ext cx="3786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2000" b="1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=rovnovážný produkt</a:t>
            </a:r>
            <a:endParaRPr kumimoji="0" lang="cs-CZ" altLang="cs-CZ" sz="2000" b="1" i="0" u="none" strike="noStrike" kern="1200" cap="none" spc="0" normalizeH="0" baseline="-2500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TextovéPole 21">
            <a:extLst>
              <a:ext uri="{FF2B5EF4-FFF2-40B4-BE49-F238E27FC236}">
                <a16:creationId xmlns:a16="http://schemas.microsoft.com/office/drawing/2014/main" id="{5E785E67-1D9F-4498-823A-C4733C81E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25" y="3452813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endParaRPr kumimoji="0" lang="cs-CZ" altLang="cs-CZ" sz="20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Google Shape;99;p14">
            <a:extLst>
              <a:ext uri="{FF2B5EF4-FFF2-40B4-BE49-F238E27FC236}">
                <a16:creationId xmlns:a16="http://schemas.microsoft.com/office/drawing/2014/main" id="{706AD7A4-E90E-4CB1-85BF-54A827E9B353}"/>
              </a:ext>
            </a:extLst>
          </p:cNvPr>
          <p:cNvSpPr txBox="1"/>
          <p:nvPr/>
        </p:nvSpPr>
        <p:spPr>
          <a:xfrm>
            <a:off x="265832" y="6352401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0377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74" grpId="0"/>
      <p:bldP spid="32776" grpId="0"/>
      <p:bldP spid="32778" grpId="0"/>
      <p:bldP spid="17" grpId="0" animBg="1"/>
      <p:bldP spid="32780" grpId="0"/>
      <p:bldP spid="32781" grpId="0"/>
      <p:bldP spid="32783" grpId="0"/>
      <p:bldP spid="32787" grpId="0"/>
      <p:bldP spid="32789" grpId="0"/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CE26D04-6354-4AF4-959B-B992AA0431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537369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600" b="1" dirty="0"/>
              <a:t>Určení recesní mezery pomocí křivky spotřeby a investic</a:t>
            </a:r>
            <a:endParaRPr lang="en-US" altLang="cs-CZ" sz="3600" b="1" dirty="0"/>
          </a:p>
        </p:txBody>
      </p:sp>
      <p:sp>
        <p:nvSpPr>
          <p:cNvPr id="45060" name="Line 4">
            <a:extLst>
              <a:ext uri="{FF2B5EF4-FFF2-40B4-BE49-F238E27FC236}">
                <a16:creationId xmlns:a16="http://schemas.microsoft.com/office/drawing/2014/main" id="{0253A5FF-C5D0-4860-A798-2F31FC0560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2276475"/>
            <a:ext cx="0" cy="36734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1" name="Line 5">
            <a:extLst>
              <a:ext uri="{FF2B5EF4-FFF2-40B4-BE49-F238E27FC236}">
                <a16:creationId xmlns:a16="http://schemas.microsoft.com/office/drawing/2014/main" id="{5EA044BE-F5A9-4847-B1CE-B8A1E875E6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5949950"/>
            <a:ext cx="64817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1D1C497F-BA5E-48DB-BC9E-D0BE0CC224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2492375"/>
            <a:ext cx="3455987" cy="34575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3" name="Text Box 7">
            <a:extLst>
              <a:ext uri="{FF2B5EF4-FFF2-40B4-BE49-F238E27FC236}">
                <a16:creationId xmlns:a16="http://schemas.microsoft.com/office/drawing/2014/main" id="{CDCDDB42-C7CB-4189-8C5E-59CE22AEB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198913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45</a:t>
            </a:r>
            <a:r>
              <a:rPr kumimoji="0" lang="en-US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°</a:t>
            </a: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(Y=AE)</a:t>
            </a: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A1FF1CA6-C2C2-4C8F-9DF0-2E7DA7F6E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4467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5" name="Text Box 9">
            <a:extLst>
              <a:ext uri="{FF2B5EF4-FFF2-40B4-BE49-F238E27FC236}">
                <a16:creationId xmlns:a16="http://schemas.microsoft.com/office/drawing/2014/main" id="{44AA4DD5-9E9D-4636-AB06-B58B0AD74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6021388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6" name="Line 10">
            <a:extLst>
              <a:ext uri="{FF2B5EF4-FFF2-40B4-BE49-F238E27FC236}">
                <a16:creationId xmlns:a16="http://schemas.microsoft.com/office/drawing/2014/main" id="{874A3187-56D5-4FD3-83D0-B1CF6410B1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3213100"/>
            <a:ext cx="4968875" cy="1439863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7" name="Line 11">
            <a:extLst>
              <a:ext uri="{FF2B5EF4-FFF2-40B4-BE49-F238E27FC236}">
                <a16:creationId xmlns:a16="http://schemas.microsoft.com/office/drawing/2014/main" id="{0B8B351F-BD58-4F22-9DF4-78E13F2E13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3716338"/>
            <a:ext cx="5256212" cy="13684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8" name="Text Box 12">
            <a:extLst>
              <a:ext uri="{FF2B5EF4-FFF2-40B4-BE49-F238E27FC236}">
                <a16:creationId xmlns:a16="http://schemas.microsoft.com/office/drawing/2014/main" id="{CC6E74B4-473D-44FF-91DD-3A4976995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2852738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AE=C+I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9" name="Text Box 13">
            <a:extLst>
              <a:ext uri="{FF2B5EF4-FFF2-40B4-BE49-F238E27FC236}">
                <a16:creationId xmlns:a16="http://schemas.microsoft.com/office/drawing/2014/main" id="{937F861B-B480-4183-B940-16A0790A5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500438"/>
            <a:ext cx="1439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0" name="Line 14">
            <a:extLst>
              <a:ext uri="{FF2B5EF4-FFF2-40B4-BE49-F238E27FC236}">
                <a16:creationId xmlns:a16="http://schemas.microsoft.com/office/drawing/2014/main" id="{4178B463-82D6-4B9E-A3DD-3846934CC3D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4652963"/>
            <a:ext cx="0" cy="1296987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3" name="Text Box 17">
            <a:extLst>
              <a:ext uri="{FF2B5EF4-FFF2-40B4-BE49-F238E27FC236}">
                <a16:creationId xmlns:a16="http://schemas.microsoft.com/office/drawing/2014/main" id="{A26BCF4C-1B89-4DA7-AE93-F88EBB0D8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2116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3" name="Přímá spojovací šipka 22">
            <a:extLst>
              <a:ext uri="{FF2B5EF4-FFF2-40B4-BE49-F238E27FC236}">
                <a16:creationId xmlns:a16="http://schemas.microsoft.com/office/drawing/2014/main" id="{7F02CF0E-BDED-444F-87B7-D0C95D56C06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8894" y="5585619"/>
            <a:ext cx="714375" cy="1587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 Box 17">
            <a:extLst>
              <a:ext uri="{FF2B5EF4-FFF2-40B4-BE49-F238E27FC236}">
                <a16:creationId xmlns:a16="http://schemas.microsoft.com/office/drawing/2014/main" id="{1E32DAA6-2E66-4F79-9688-074E314C8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0" name="Přímá spojovací čára 19">
            <a:extLst>
              <a:ext uri="{FF2B5EF4-FFF2-40B4-BE49-F238E27FC236}">
                <a16:creationId xmlns:a16="http://schemas.microsoft.com/office/drawing/2014/main" id="{675F9892-FA63-41C5-B9B5-33A8487288A0}"/>
              </a:ext>
            </a:extLst>
          </p:cNvPr>
          <p:cNvCxnSpPr/>
          <p:nvPr/>
        </p:nvCxnSpPr>
        <p:spPr>
          <a:xfrm rot="5400000">
            <a:off x="1519238" y="5041900"/>
            <a:ext cx="1784350" cy="0"/>
          </a:xfrm>
          <a:prstGeom prst="line">
            <a:avLst/>
          </a:prstGeom>
          <a:ln w="317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6" name="TextovéPole 21">
            <a:extLst>
              <a:ext uri="{FF2B5EF4-FFF2-40B4-BE49-F238E27FC236}">
                <a16:creationId xmlns:a16="http://schemas.microsoft.com/office/drawing/2014/main" id="{61874DEC-5DC1-48CF-97F1-B5FC6BC91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5953125"/>
            <a:ext cx="563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 </a:t>
            </a:r>
          </a:p>
        </p:txBody>
      </p:sp>
      <p:cxnSp>
        <p:nvCxnSpPr>
          <p:cNvPr id="2" name="Přímá spojovací čára 23">
            <a:extLst>
              <a:ext uri="{FF2B5EF4-FFF2-40B4-BE49-F238E27FC236}">
                <a16:creationId xmlns:a16="http://schemas.microsoft.com/office/drawing/2014/main" id="{74FDB569-0788-4D26-BDD4-CCE2A089C5CA}"/>
              </a:ext>
            </a:extLst>
          </p:cNvPr>
          <p:cNvCxnSpPr/>
          <p:nvPr/>
        </p:nvCxnSpPr>
        <p:spPr>
          <a:xfrm>
            <a:off x="611188" y="5516563"/>
            <a:ext cx="6357937" cy="1587"/>
          </a:xfrm>
          <a:prstGeom prst="line">
            <a:avLst/>
          </a:prstGeom>
          <a:ln w="3492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Box 13">
            <a:extLst>
              <a:ext uri="{FF2B5EF4-FFF2-40B4-BE49-F238E27FC236}">
                <a16:creationId xmlns:a16="http://schemas.microsoft.com/office/drawing/2014/main" id="{A0C2496D-9542-424C-9FDA-1B52B2177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5373688"/>
            <a:ext cx="1439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5" name="Přímá spojovací čára 19">
            <a:extLst>
              <a:ext uri="{FF2B5EF4-FFF2-40B4-BE49-F238E27FC236}">
                <a16:creationId xmlns:a16="http://schemas.microsoft.com/office/drawing/2014/main" id="{73FE5F86-6FE1-4D80-B839-63D92B85F9D5}"/>
              </a:ext>
            </a:extLst>
          </p:cNvPr>
          <p:cNvCxnSpPr/>
          <p:nvPr/>
        </p:nvCxnSpPr>
        <p:spPr>
          <a:xfrm>
            <a:off x="3240088" y="3417888"/>
            <a:ext cx="0" cy="2525712"/>
          </a:xfrm>
          <a:prstGeom prst="line">
            <a:avLst/>
          </a:prstGeom>
          <a:ln w="317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21">
            <a:extLst>
              <a:ext uri="{FF2B5EF4-FFF2-40B4-BE49-F238E27FC236}">
                <a16:creationId xmlns:a16="http://schemas.microsoft.com/office/drawing/2014/main" id="{C5930870-5C83-4813-9F6B-EA80C82A3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4187825"/>
            <a:ext cx="3786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2000" b="1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=rovnovážný produkt</a:t>
            </a:r>
            <a:endParaRPr kumimoji="0" lang="cs-CZ" altLang="cs-CZ" sz="2000" b="1" i="0" u="none" strike="noStrike" kern="1200" cap="none" spc="0" normalizeH="0" baseline="-2500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TextovéPole 21">
            <a:extLst>
              <a:ext uri="{FF2B5EF4-FFF2-40B4-BE49-F238E27FC236}">
                <a16:creationId xmlns:a16="http://schemas.microsoft.com/office/drawing/2014/main" id="{3AFDC548-9D65-4CF2-B7A9-4A3331762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7513" y="5949950"/>
            <a:ext cx="563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Y*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8" name="TextovéPole 21">
            <a:extLst>
              <a:ext uri="{FF2B5EF4-FFF2-40B4-BE49-F238E27FC236}">
                <a16:creationId xmlns:a16="http://schemas.microsoft.com/office/drawing/2014/main" id="{1C5B7C4F-83E8-460C-AB5F-6BE52EDCD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8063" y="4684713"/>
            <a:ext cx="3786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Y*</a:t>
            </a:r>
            <a:r>
              <a:rPr kumimoji="0" lang="cs-CZ" altLang="cs-CZ" sz="2000" b="1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=potenciální produkt</a:t>
            </a:r>
            <a:endParaRPr kumimoji="0" lang="cs-CZ" altLang="cs-CZ" sz="2000" b="1" i="0" u="none" strike="noStrike" kern="1200" cap="none" spc="0" normalizeH="0" baseline="-2500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" name="TextovéPole 21">
            <a:extLst>
              <a:ext uri="{FF2B5EF4-FFF2-40B4-BE49-F238E27FC236}">
                <a16:creationId xmlns:a16="http://schemas.microsoft.com/office/drawing/2014/main" id="{F8B36B0E-964F-42E6-B4B7-3F8237C8A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667125"/>
            <a:ext cx="563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cxnSp>
        <p:nvCxnSpPr>
          <p:cNvPr id="31" name="Přímá spojovací šipka 22">
            <a:extLst>
              <a:ext uri="{FF2B5EF4-FFF2-40B4-BE49-F238E27FC236}">
                <a16:creationId xmlns:a16="http://schemas.microsoft.com/office/drawing/2014/main" id="{0625FA06-0766-4959-8C2B-EE5696A487E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11413" y="6453188"/>
            <a:ext cx="828675" cy="0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xtovéPole 21">
            <a:extLst>
              <a:ext uri="{FF2B5EF4-FFF2-40B4-BE49-F238E27FC236}">
                <a16:creationId xmlns:a16="http://schemas.microsoft.com/office/drawing/2014/main" id="{44975177-A36D-43F6-B6AD-5CD0586FC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6494463"/>
            <a:ext cx="3868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recesní mezera</a:t>
            </a:r>
          </a:p>
        </p:txBody>
      </p:sp>
      <p:sp>
        <p:nvSpPr>
          <p:cNvPr id="36" name="TextovéPole 21">
            <a:extLst>
              <a:ext uri="{FF2B5EF4-FFF2-40B4-BE49-F238E27FC236}">
                <a16:creationId xmlns:a16="http://schemas.microsoft.com/office/drawing/2014/main" id="{480B5715-101A-4274-82DC-2BEED54CD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938" y="5965825"/>
            <a:ext cx="561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&lt;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30" name="Google Shape;99;p14">
            <a:extLst>
              <a:ext uri="{FF2B5EF4-FFF2-40B4-BE49-F238E27FC236}">
                <a16:creationId xmlns:a16="http://schemas.microsoft.com/office/drawing/2014/main" id="{8C5C0550-A2BF-4931-8E58-2F428AD43CCB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4" grpId="0"/>
      <p:bldP spid="45065" grpId="0"/>
      <p:bldP spid="45068" grpId="0"/>
      <p:bldP spid="45069" grpId="0"/>
      <p:bldP spid="45073" grpId="0"/>
      <p:bldP spid="24" grpId="0"/>
      <p:bldP spid="9236" grpId="0"/>
      <p:bldP spid="3" grpId="0"/>
      <p:bldP spid="26" grpId="0"/>
      <p:bldP spid="27" grpId="0"/>
      <p:bldP spid="28" grpId="0"/>
      <p:bldP spid="29" grpId="0"/>
      <p:bldP spid="35" grpId="0"/>
      <p:bldP spid="3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1">
            <a:extLst>
              <a:ext uri="{FF2B5EF4-FFF2-40B4-BE49-F238E27FC236}">
                <a16:creationId xmlns:a16="http://schemas.microsoft.com/office/drawing/2014/main" id="{9252BA96-A8BD-4D2F-8F66-4974DC27F4C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522288"/>
            <a:ext cx="9086850" cy="1412875"/>
          </a:xfrm>
        </p:spPr>
        <p:txBody>
          <a:bodyPr/>
          <a:lstStyle/>
          <a:p>
            <a:pPr algn="ctr"/>
            <a:r>
              <a:rPr lang="cs-CZ" altLang="cs-CZ" sz="2800" b="1" dirty="0"/>
              <a:t>Určení recesní mezery pomocí </a:t>
            </a:r>
            <a:r>
              <a:rPr lang="cs-CZ" altLang="cs-CZ" sz="2800" b="1" dirty="0" err="1"/>
              <a:t>úsporové</a:t>
            </a:r>
            <a:r>
              <a:rPr lang="cs-CZ" altLang="cs-CZ" sz="2800" b="1" dirty="0"/>
              <a:t> a investiční funkce</a:t>
            </a:r>
          </a:p>
        </p:txBody>
      </p:sp>
      <p:cxnSp>
        <p:nvCxnSpPr>
          <p:cNvPr id="4" name="Přímá spojovací čára 3">
            <a:extLst>
              <a:ext uri="{FF2B5EF4-FFF2-40B4-BE49-F238E27FC236}">
                <a16:creationId xmlns:a16="http://schemas.microsoft.com/office/drawing/2014/main" id="{E00515A4-3B81-4132-8152-C4BE523644CB}"/>
              </a:ext>
            </a:extLst>
          </p:cNvPr>
          <p:cNvCxnSpPr/>
          <p:nvPr/>
        </p:nvCxnSpPr>
        <p:spPr>
          <a:xfrm rot="5400000">
            <a:off x="-1414462" y="4275138"/>
            <a:ext cx="4573587" cy="158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>
            <a:extLst>
              <a:ext uri="{FF2B5EF4-FFF2-40B4-BE49-F238E27FC236}">
                <a16:creationId xmlns:a16="http://schemas.microsoft.com/office/drawing/2014/main" id="{5B92912D-D42A-4593-A1BE-F75FBFEE7F08}"/>
              </a:ext>
            </a:extLst>
          </p:cNvPr>
          <p:cNvCxnSpPr/>
          <p:nvPr/>
        </p:nvCxnSpPr>
        <p:spPr>
          <a:xfrm>
            <a:off x="900113" y="4365625"/>
            <a:ext cx="7286625" cy="158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3" name="TextovéPole 7">
            <a:extLst>
              <a:ext uri="{FF2B5EF4-FFF2-40B4-BE49-F238E27FC236}">
                <a16:creationId xmlns:a16="http://schemas.microsoft.com/office/drawing/2014/main" id="{190BA3B1-E535-463C-AFA3-E87AB429A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38" y="4500563"/>
            <a:ext cx="785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</a:p>
        </p:txBody>
      </p:sp>
      <p:sp>
        <p:nvSpPr>
          <p:cNvPr id="32774" name="TextovéPole 8">
            <a:extLst>
              <a:ext uri="{FF2B5EF4-FFF2-40B4-BE49-F238E27FC236}">
                <a16:creationId xmlns:a16="http://schemas.microsoft.com/office/drawing/2014/main" id="{2D6AF97F-9834-42A0-9EC1-0890E239C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8" y="1727200"/>
            <a:ext cx="857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S, I</a:t>
            </a:r>
          </a:p>
        </p:txBody>
      </p:sp>
      <p:cxnSp>
        <p:nvCxnSpPr>
          <p:cNvPr id="11" name="Přímá spojovací čára 10">
            <a:extLst>
              <a:ext uri="{FF2B5EF4-FFF2-40B4-BE49-F238E27FC236}">
                <a16:creationId xmlns:a16="http://schemas.microsoft.com/office/drawing/2014/main" id="{0C53B63D-BCC0-4033-B317-1E264C9F9C8C}"/>
              </a:ext>
            </a:extLst>
          </p:cNvPr>
          <p:cNvCxnSpPr/>
          <p:nvPr/>
        </p:nvCxnSpPr>
        <p:spPr>
          <a:xfrm flipV="1">
            <a:off x="900113" y="3043238"/>
            <a:ext cx="5429250" cy="200025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6" name="TextovéPole 12">
            <a:extLst>
              <a:ext uri="{FF2B5EF4-FFF2-40B4-BE49-F238E27FC236}">
                <a16:creationId xmlns:a16="http://schemas.microsoft.com/office/drawing/2014/main" id="{5CBC44E2-140E-465D-AFE9-C96D147E2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350" y="2703513"/>
            <a:ext cx="3000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S= -C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+(1-mpc)*Y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8" name="TextovéPole 15">
            <a:extLst>
              <a:ext uri="{FF2B5EF4-FFF2-40B4-BE49-F238E27FC236}">
                <a16:creationId xmlns:a16="http://schemas.microsoft.com/office/drawing/2014/main" id="{F6FB2638-C49D-4633-B410-6A05EE7EE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" y="4962525"/>
            <a:ext cx="6429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-C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32781" name="TextovéPole 19">
            <a:extLst>
              <a:ext uri="{FF2B5EF4-FFF2-40B4-BE49-F238E27FC236}">
                <a16:creationId xmlns:a16="http://schemas.microsoft.com/office/drawing/2014/main" id="{58EFDF78-FAAF-4822-9C77-355F90239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394" y="4469607"/>
            <a:ext cx="642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S=0</a:t>
            </a:r>
          </a:p>
        </p:txBody>
      </p:sp>
      <p:sp>
        <p:nvSpPr>
          <p:cNvPr id="32782" name="TextovéPole 20">
            <a:extLst>
              <a:ext uri="{FF2B5EF4-FFF2-40B4-BE49-F238E27FC236}">
                <a16:creationId xmlns:a16="http://schemas.microsoft.com/office/drawing/2014/main" id="{2CBF45B6-6E43-4EE6-B101-8252979EE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218" y="5802006"/>
            <a:ext cx="787241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Zvýšit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reálný produkt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jde v rámci této teorie např. politikou „levných peněz“ čili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snížením úrokových sazeb</a:t>
            </a:r>
          </a:p>
        </p:txBody>
      </p:sp>
      <p:sp>
        <p:nvSpPr>
          <p:cNvPr id="32783" name="Text Box 15">
            <a:extLst>
              <a:ext uri="{FF2B5EF4-FFF2-40B4-BE49-F238E27FC236}">
                <a16:creationId xmlns:a16="http://schemas.microsoft.com/office/drawing/2014/main" id="{82EFB1EC-1F29-4126-8F26-D1F374F92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4738" y="3440113"/>
            <a:ext cx="13668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S=I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4" name="Přímá spojovací čára 23">
            <a:extLst>
              <a:ext uri="{FF2B5EF4-FFF2-40B4-BE49-F238E27FC236}">
                <a16:creationId xmlns:a16="http://schemas.microsoft.com/office/drawing/2014/main" id="{51EF9758-0D40-4BEC-B2B6-DE871F62C121}"/>
              </a:ext>
            </a:extLst>
          </p:cNvPr>
          <p:cNvCxnSpPr/>
          <p:nvPr/>
        </p:nvCxnSpPr>
        <p:spPr>
          <a:xfrm>
            <a:off x="900113" y="3860800"/>
            <a:ext cx="6357937" cy="1588"/>
          </a:xfrm>
          <a:prstGeom prst="line">
            <a:avLst/>
          </a:prstGeom>
          <a:ln w="3492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7" name="TextovéPole 19">
            <a:extLst>
              <a:ext uri="{FF2B5EF4-FFF2-40B4-BE49-F238E27FC236}">
                <a16:creationId xmlns:a16="http://schemas.microsoft.com/office/drawing/2014/main" id="{DC7CA2BD-A7BA-4B66-99A7-95246C9FFF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789363"/>
            <a:ext cx="642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</a:t>
            </a:r>
          </a:p>
        </p:txBody>
      </p:sp>
      <p:sp>
        <p:nvSpPr>
          <p:cNvPr id="32788" name="Line 20">
            <a:extLst>
              <a:ext uri="{FF2B5EF4-FFF2-40B4-BE49-F238E27FC236}">
                <a16:creationId xmlns:a16="http://schemas.microsoft.com/office/drawing/2014/main" id="{9F8676AF-CE05-49B1-AE38-8069FFE20B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87813" y="3851275"/>
            <a:ext cx="0" cy="504825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89" name="TextovéPole 21">
            <a:extLst>
              <a:ext uri="{FF2B5EF4-FFF2-40B4-BE49-F238E27FC236}">
                <a16:creationId xmlns:a16="http://schemas.microsoft.com/office/drawing/2014/main" id="{F9065104-091D-457C-BCAE-9CE94AD2D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75" y="5381625"/>
            <a:ext cx="71160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</a:t>
            </a:r>
            <a:r>
              <a:rPr kumimoji="0" lang="cs-CZ" altLang="cs-CZ" sz="2000" b="1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=rovnovážný produkt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/>
                <a:ea typeface="+mn-ea"/>
                <a:cs typeface="Times New Roman"/>
              </a:rPr>
              <a:t>&lt; Y*=potenciální produkt</a:t>
            </a:r>
            <a:endParaRPr kumimoji="0" lang="cs-CZ" altLang="cs-CZ" sz="2000" b="1" i="0" u="none" strike="noStrike" kern="1200" cap="none" spc="0" normalizeH="0" baseline="-2500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CCD1C324-2657-4A76-82C8-74DE65D9F9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3381375"/>
            <a:ext cx="0" cy="968375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extovéPole 19">
            <a:extLst>
              <a:ext uri="{FF2B5EF4-FFF2-40B4-BE49-F238E27FC236}">
                <a16:creationId xmlns:a16="http://schemas.microsoft.com/office/drawing/2014/main" id="{710D29C9-082B-4FD5-8D0E-5005111C1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550" y="436721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1800" b="0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</a:p>
        </p:txBody>
      </p:sp>
      <p:sp>
        <p:nvSpPr>
          <p:cNvPr id="23" name="TextovéPole 19">
            <a:extLst>
              <a:ext uri="{FF2B5EF4-FFF2-40B4-BE49-F238E27FC236}">
                <a16:creationId xmlns:a16="http://schemas.microsoft.com/office/drawing/2014/main" id="{573C9B87-55D3-4248-AB1A-2073122D4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6538" y="4429125"/>
            <a:ext cx="642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Y*</a:t>
            </a:r>
            <a:endParaRPr kumimoji="0" lang="cs-CZ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5" name="Přímá spojovací šipka 14">
            <a:extLst>
              <a:ext uri="{FF2B5EF4-FFF2-40B4-BE49-F238E27FC236}">
                <a16:creationId xmlns:a16="http://schemas.microsoft.com/office/drawing/2014/main" id="{1D229029-9427-40A2-A5D0-2D4F12D16891}"/>
              </a:ext>
            </a:extLst>
          </p:cNvPr>
          <p:cNvCxnSpPr/>
          <p:nvPr/>
        </p:nvCxnSpPr>
        <p:spPr>
          <a:xfrm flipH="1">
            <a:off x="4087813" y="4962525"/>
            <a:ext cx="127635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1">
            <a:extLst>
              <a:ext uri="{FF2B5EF4-FFF2-40B4-BE49-F238E27FC236}">
                <a16:creationId xmlns:a16="http://schemas.microsoft.com/office/drawing/2014/main" id="{29095A05-667B-40FB-A5BE-99D9D272A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550" y="4981575"/>
            <a:ext cx="3868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recesní mezera</a:t>
            </a:r>
          </a:p>
        </p:txBody>
      </p:sp>
      <p:sp>
        <p:nvSpPr>
          <p:cNvPr id="26" name="Google Shape;99;p14">
            <a:extLst>
              <a:ext uri="{FF2B5EF4-FFF2-40B4-BE49-F238E27FC236}">
                <a16:creationId xmlns:a16="http://schemas.microsoft.com/office/drawing/2014/main" id="{4150DA21-E5B6-40EF-B5F9-2C7C4E431888}"/>
              </a:ext>
            </a:extLst>
          </p:cNvPr>
          <p:cNvSpPr txBox="1"/>
          <p:nvPr/>
        </p:nvSpPr>
        <p:spPr>
          <a:xfrm>
            <a:off x="334735" y="6352401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TextovéPole 18">
            <a:extLst>
              <a:ext uri="{FF2B5EF4-FFF2-40B4-BE49-F238E27FC236}">
                <a16:creationId xmlns:a16="http://schemas.microsoft.com/office/drawing/2014/main" id="{0F1F0A51-9104-467C-846C-E6643C33B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788" y="1739721"/>
            <a:ext cx="3284538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 tomto bodě se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investice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rovnají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úsporám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čili všechny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úspory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jsou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proinvestovány,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jedná se tedy o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rovnovážný bod</a:t>
            </a:r>
          </a:p>
        </p:txBody>
      </p:sp>
      <p:sp>
        <p:nvSpPr>
          <p:cNvPr id="28" name="Šipka doprava 16">
            <a:extLst>
              <a:ext uri="{FF2B5EF4-FFF2-40B4-BE49-F238E27FC236}">
                <a16:creationId xmlns:a16="http://schemas.microsoft.com/office/drawing/2014/main" id="{00966D91-0D15-4EEC-B1FF-26B2CD6FCE15}"/>
              </a:ext>
            </a:extLst>
          </p:cNvPr>
          <p:cNvSpPr>
            <a:spLocks noChangeArrowheads="1"/>
          </p:cNvSpPr>
          <p:nvPr/>
        </p:nvSpPr>
        <p:spPr bwMode="auto">
          <a:xfrm rot="3912132">
            <a:off x="2979815" y="3127503"/>
            <a:ext cx="673100" cy="360363"/>
          </a:xfrm>
          <a:prstGeom prst="rightArrow">
            <a:avLst>
              <a:gd name="adj1" fmla="val 50000"/>
              <a:gd name="adj2" fmla="val 29297"/>
            </a:avLst>
          </a:prstGeom>
          <a:solidFill>
            <a:schemeClr val="accent1"/>
          </a:solidFill>
          <a:ln w="25400" algn="ctr">
            <a:solidFill>
              <a:srgbClr val="956F00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74" grpId="0"/>
      <p:bldP spid="32776" grpId="0"/>
      <p:bldP spid="32778" grpId="0"/>
      <p:bldP spid="32781" grpId="0"/>
      <p:bldP spid="32783" grpId="0"/>
      <p:bldP spid="32787" grpId="0"/>
      <p:bldP spid="32789" grpId="0"/>
      <p:bldP spid="22" grpId="0"/>
      <p:bldP spid="23" grpId="0"/>
      <p:bldP spid="29" grpId="0"/>
      <p:bldP spid="27" grpId="0"/>
      <p:bldP spid="2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>
            <a:extLst>
              <a:ext uri="{FF2B5EF4-FFF2-40B4-BE49-F238E27FC236}">
                <a16:creationId xmlns:a16="http://schemas.microsoft.com/office/drawing/2014/main" id="{5930C627-100A-4C6B-B771-5416A3BFD4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26306" y="596901"/>
            <a:ext cx="7158038" cy="889000"/>
          </a:xfrm>
        </p:spPr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Paradox spořivosti</a:t>
            </a:r>
          </a:p>
        </p:txBody>
      </p:sp>
      <p:cxnSp>
        <p:nvCxnSpPr>
          <p:cNvPr id="4" name="Přímá spojovací čára 3">
            <a:extLst>
              <a:ext uri="{FF2B5EF4-FFF2-40B4-BE49-F238E27FC236}">
                <a16:creationId xmlns:a16="http://schemas.microsoft.com/office/drawing/2014/main" id="{4118DF1F-EC19-4E93-9C11-B9F1B5093546}"/>
              </a:ext>
            </a:extLst>
          </p:cNvPr>
          <p:cNvCxnSpPr/>
          <p:nvPr/>
        </p:nvCxnSpPr>
        <p:spPr>
          <a:xfrm rot="5400000">
            <a:off x="-1414462" y="4275138"/>
            <a:ext cx="4573587" cy="158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čára 5">
            <a:extLst>
              <a:ext uri="{FF2B5EF4-FFF2-40B4-BE49-F238E27FC236}">
                <a16:creationId xmlns:a16="http://schemas.microsoft.com/office/drawing/2014/main" id="{120D489A-0D44-48FC-BF31-CFB07952D4BA}"/>
              </a:ext>
            </a:extLst>
          </p:cNvPr>
          <p:cNvCxnSpPr/>
          <p:nvPr/>
        </p:nvCxnSpPr>
        <p:spPr>
          <a:xfrm>
            <a:off x="900113" y="4365625"/>
            <a:ext cx="7286625" cy="158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3" name="TextovéPole 7">
            <a:extLst>
              <a:ext uri="{FF2B5EF4-FFF2-40B4-BE49-F238E27FC236}">
                <a16:creationId xmlns:a16="http://schemas.microsoft.com/office/drawing/2014/main" id="{C8A4607C-4ED8-4720-B545-601B56C44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38" y="4500563"/>
            <a:ext cx="785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</a:p>
        </p:txBody>
      </p:sp>
      <p:sp>
        <p:nvSpPr>
          <p:cNvPr id="32774" name="TextovéPole 8">
            <a:extLst>
              <a:ext uri="{FF2B5EF4-FFF2-40B4-BE49-F238E27FC236}">
                <a16:creationId xmlns:a16="http://schemas.microsoft.com/office/drawing/2014/main" id="{02841E06-9A11-403E-9113-599205A66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8" y="1785938"/>
            <a:ext cx="857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S, I</a:t>
            </a:r>
          </a:p>
        </p:txBody>
      </p:sp>
      <p:cxnSp>
        <p:nvCxnSpPr>
          <p:cNvPr id="11" name="Přímá spojovací čára 10">
            <a:extLst>
              <a:ext uri="{FF2B5EF4-FFF2-40B4-BE49-F238E27FC236}">
                <a16:creationId xmlns:a16="http://schemas.microsoft.com/office/drawing/2014/main" id="{087A9C92-52D5-49D4-8377-0C8D86CC41FE}"/>
              </a:ext>
            </a:extLst>
          </p:cNvPr>
          <p:cNvCxnSpPr/>
          <p:nvPr/>
        </p:nvCxnSpPr>
        <p:spPr>
          <a:xfrm flipV="1">
            <a:off x="914400" y="3275013"/>
            <a:ext cx="5429250" cy="200025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6" name="TextovéPole 12">
            <a:extLst>
              <a:ext uri="{FF2B5EF4-FFF2-40B4-BE49-F238E27FC236}">
                <a16:creationId xmlns:a16="http://schemas.microsoft.com/office/drawing/2014/main" id="{29C2798E-9115-429E-90CB-53285A24D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0325" y="3148013"/>
            <a:ext cx="520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78" name="TextovéPole 15">
            <a:extLst>
              <a:ext uri="{FF2B5EF4-FFF2-40B4-BE49-F238E27FC236}">
                <a16:creationId xmlns:a16="http://schemas.microsoft.com/office/drawing/2014/main" id="{EECE45CE-35D9-4B2D-81F1-146032734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" y="4962525"/>
            <a:ext cx="6429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-C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32782" name="TextovéPole 20">
            <a:extLst>
              <a:ext uri="{FF2B5EF4-FFF2-40B4-BE49-F238E27FC236}">
                <a16:creationId xmlns:a16="http://schemas.microsoft.com/office/drawing/2014/main" id="{D7B33F56-44C3-4B98-83AA-A67CFE43C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0238" y="1563985"/>
            <a:ext cx="416407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Spořivost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může vést i k tomu, že ekonomika se dostane do recese nebo ji prohloubí</a:t>
            </a:r>
          </a:p>
        </p:txBody>
      </p:sp>
      <p:cxnSp>
        <p:nvCxnSpPr>
          <p:cNvPr id="24" name="Přímá spojovací čára 23">
            <a:extLst>
              <a:ext uri="{FF2B5EF4-FFF2-40B4-BE49-F238E27FC236}">
                <a16:creationId xmlns:a16="http://schemas.microsoft.com/office/drawing/2014/main" id="{11770AD9-45FF-4D07-958E-CC78A530EE04}"/>
              </a:ext>
            </a:extLst>
          </p:cNvPr>
          <p:cNvCxnSpPr/>
          <p:nvPr/>
        </p:nvCxnSpPr>
        <p:spPr>
          <a:xfrm>
            <a:off x="900113" y="3860800"/>
            <a:ext cx="6357937" cy="1588"/>
          </a:xfrm>
          <a:prstGeom prst="line">
            <a:avLst/>
          </a:prstGeom>
          <a:ln w="34925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7" name="TextovéPole 19">
            <a:extLst>
              <a:ext uri="{FF2B5EF4-FFF2-40B4-BE49-F238E27FC236}">
                <a16:creationId xmlns:a16="http://schemas.microsoft.com/office/drawing/2014/main" id="{8F108B9F-23A7-4E1A-915C-BB8B846DF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789363"/>
            <a:ext cx="642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</a:t>
            </a:r>
          </a:p>
        </p:txBody>
      </p:sp>
      <p:sp>
        <p:nvSpPr>
          <p:cNvPr id="32788" name="Line 20">
            <a:extLst>
              <a:ext uri="{FF2B5EF4-FFF2-40B4-BE49-F238E27FC236}">
                <a16:creationId xmlns:a16="http://schemas.microsoft.com/office/drawing/2014/main" id="{01E045C0-17AA-4EE1-B900-50E8A7DBE8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5988" y="3851275"/>
            <a:ext cx="0" cy="504825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789" name="TextovéPole 21">
            <a:extLst>
              <a:ext uri="{FF2B5EF4-FFF2-40B4-BE49-F238E27FC236}">
                <a16:creationId xmlns:a16="http://schemas.microsoft.com/office/drawing/2014/main" id="{9C2EA853-1C2F-450C-9572-C3872D32B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2669" y="5226853"/>
            <a:ext cx="71167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¡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¡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Domácnosti více spoří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/>
                <a:ea typeface="+mn-ea"/>
                <a:cs typeface="Times New Roman"/>
              </a:rPr>
              <a:t>=&gt;část produkce není nakoupena=&gt;hromadění zásob =&gt;firmy snižují výstup</a:t>
            </a:r>
            <a:endParaRPr kumimoji="0" lang="cs-CZ" altLang="cs-CZ" sz="2000" b="1" i="0" u="none" strike="noStrike" kern="1200" cap="none" spc="0" normalizeH="0" baseline="-2500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F7EB4BD1-1937-4367-89D2-189F5DAB43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5688" y="3876675"/>
            <a:ext cx="0" cy="566738"/>
          </a:xfrm>
          <a:prstGeom prst="line">
            <a:avLst/>
          </a:prstGeom>
          <a:noFill/>
          <a:ln w="476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extovéPole 19">
            <a:extLst>
              <a:ext uri="{FF2B5EF4-FFF2-40B4-BE49-F238E27FC236}">
                <a16:creationId xmlns:a16="http://schemas.microsoft.com/office/drawing/2014/main" id="{65615D8D-0426-4AC7-933B-B2B5587CF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5325" y="4416425"/>
            <a:ext cx="642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E1</a:t>
            </a:r>
          </a:p>
        </p:txBody>
      </p:sp>
      <p:sp>
        <p:nvSpPr>
          <p:cNvPr id="23" name="TextovéPole 19">
            <a:extLst>
              <a:ext uri="{FF2B5EF4-FFF2-40B4-BE49-F238E27FC236}">
                <a16:creationId xmlns:a16="http://schemas.microsoft.com/office/drawing/2014/main" id="{AF7C8031-54C9-47F5-AEC4-BE859ACEB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350" y="4443413"/>
            <a:ext cx="642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E2</a:t>
            </a:r>
          </a:p>
        </p:txBody>
      </p:sp>
      <p:cxnSp>
        <p:nvCxnSpPr>
          <p:cNvPr id="26" name="Přímá spojovací čára 10">
            <a:extLst>
              <a:ext uri="{FF2B5EF4-FFF2-40B4-BE49-F238E27FC236}">
                <a16:creationId xmlns:a16="http://schemas.microsoft.com/office/drawing/2014/main" id="{A2B821EA-5DA0-48E0-92E4-A29573E356A7}"/>
              </a:ext>
            </a:extLst>
          </p:cNvPr>
          <p:cNvCxnSpPr/>
          <p:nvPr/>
        </p:nvCxnSpPr>
        <p:spPr>
          <a:xfrm flipV="1">
            <a:off x="885825" y="2851150"/>
            <a:ext cx="5429250" cy="200025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12">
            <a:extLst>
              <a:ext uri="{FF2B5EF4-FFF2-40B4-BE49-F238E27FC236}">
                <a16:creationId xmlns:a16="http://schemas.microsoft.com/office/drawing/2014/main" id="{26E49AE1-DF32-4845-9D13-4C7773A51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075" y="2530475"/>
            <a:ext cx="520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59BF18F8-8043-4822-8CAA-C0D7ACA4548D}"/>
              </a:ext>
            </a:extLst>
          </p:cNvPr>
          <p:cNvCxnSpPr/>
          <p:nvPr/>
        </p:nvCxnSpPr>
        <p:spPr>
          <a:xfrm flipH="1">
            <a:off x="3629025" y="4962525"/>
            <a:ext cx="1096963" cy="0"/>
          </a:xfrm>
          <a:prstGeom prst="straightConnector1">
            <a:avLst/>
          </a:prstGeom>
          <a:ln w="34925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12">
            <a:extLst>
              <a:ext uri="{FF2B5EF4-FFF2-40B4-BE49-F238E27FC236}">
                <a16:creationId xmlns:a16="http://schemas.microsoft.com/office/drawing/2014/main" id="{D71F2000-6E34-41A1-8FCE-8F8F96AEB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5338" y="3473450"/>
            <a:ext cx="520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" name="TextovéPole 12">
            <a:extLst>
              <a:ext uri="{FF2B5EF4-FFF2-40B4-BE49-F238E27FC236}">
                <a16:creationId xmlns:a16="http://schemas.microsoft.com/office/drawing/2014/main" id="{27A3FF84-8D9A-483E-B617-6DE95D744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5963" y="3497263"/>
            <a:ext cx="5191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Google Shape;99;p14">
            <a:extLst>
              <a:ext uri="{FF2B5EF4-FFF2-40B4-BE49-F238E27FC236}">
                <a16:creationId xmlns:a16="http://schemas.microsoft.com/office/drawing/2014/main" id="{5335401F-07B7-4AC7-B03E-FB50D23F8824}"/>
              </a:ext>
            </a:extLst>
          </p:cNvPr>
          <p:cNvSpPr txBox="1"/>
          <p:nvPr/>
        </p:nvSpPr>
        <p:spPr>
          <a:xfrm>
            <a:off x="234950" y="6310332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TextovéPole 18">
            <a:extLst>
              <a:ext uri="{FF2B5EF4-FFF2-40B4-BE49-F238E27FC236}">
                <a16:creationId xmlns:a16="http://schemas.microsoft.com/office/drawing/2014/main" id="{549B5EFE-5B38-4497-892F-51C43BD5F6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6109" y="1579320"/>
            <a:ext cx="3524129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 tomto bodě se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investice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rovnají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úsporám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čili všechny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úspory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jsou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proinvestovány,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jedná se tedy o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rovnovážný bod</a:t>
            </a:r>
          </a:p>
        </p:txBody>
      </p:sp>
      <p:sp>
        <p:nvSpPr>
          <p:cNvPr id="31" name="Šipka doprava 16">
            <a:extLst>
              <a:ext uri="{FF2B5EF4-FFF2-40B4-BE49-F238E27FC236}">
                <a16:creationId xmlns:a16="http://schemas.microsoft.com/office/drawing/2014/main" id="{8616D014-65C0-4909-8E65-B9C56B257833}"/>
              </a:ext>
            </a:extLst>
          </p:cNvPr>
          <p:cNvSpPr>
            <a:spLocks noChangeArrowheads="1"/>
          </p:cNvSpPr>
          <p:nvPr/>
        </p:nvSpPr>
        <p:spPr bwMode="auto">
          <a:xfrm rot="3912132">
            <a:off x="3967437" y="2931076"/>
            <a:ext cx="673100" cy="360363"/>
          </a:xfrm>
          <a:prstGeom prst="rightArrow">
            <a:avLst>
              <a:gd name="adj1" fmla="val 50000"/>
              <a:gd name="adj2" fmla="val 29297"/>
            </a:avLst>
          </a:prstGeom>
          <a:solidFill>
            <a:schemeClr val="accent1"/>
          </a:solidFill>
          <a:ln w="25400" algn="ctr">
            <a:solidFill>
              <a:srgbClr val="956F00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2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74" grpId="0"/>
      <p:bldP spid="32776" grpId="0"/>
      <p:bldP spid="32778" grpId="0"/>
      <p:bldP spid="32787" grpId="0"/>
      <p:bldP spid="32789" grpId="0"/>
      <p:bldP spid="22" grpId="0"/>
      <p:bldP spid="23" grpId="0"/>
      <p:bldP spid="27" grpId="0"/>
      <p:bldP spid="28" grpId="0"/>
      <p:bldP spid="30" grpId="0"/>
      <p:bldP spid="29" grpId="0"/>
      <p:bldP spid="3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6A40F9E-9304-4A3E-8870-E850B509595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42901"/>
            <a:ext cx="9144000" cy="1166812"/>
          </a:xfrm>
        </p:spPr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Jednoduchý výdajový multiplikátor</a:t>
            </a:r>
            <a:endParaRPr lang="en-US" altLang="cs-CZ" sz="3600" b="1" dirty="0"/>
          </a:p>
        </p:txBody>
      </p:sp>
      <p:sp>
        <p:nvSpPr>
          <p:cNvPr id="45060" name="Line 4">
            <a:extLst>
              <a:ext uri="{FF2B5EF4-FFF2-40B4-BE49-F238E27FC236}">
                <a16:creationId xmlns:a16="http://schemas.microsoft.com/office/drawing/2014/main" id="{824E5269-3BE8-495E-BE6D-38F9ADD71F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2781300"/>
            <a:ext cx="0" cy="31686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1" name="Line 5">
            <a:extLst>
              <a:ext uri="{FF2B5EF4-FFF2-40B4-BE49-F238E27FC236}">
                <a16:creationId xmlns:a16="http://schemas.microsoft.com/office/drawing/2014/main" id="{3B0D49E0-3985-451B-A178-333E8FD653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5949950"/>
            <a:ext cx="54387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08D5949C-079F-45C0-A9FF-1256D19B2F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0338" y="2420938"/>
            <a:ext cx="3455987" cy="34575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3" name="Text Box 7">
            <a:extLst>
              <a:ext uri="{FF2B5EF4-FFF2-40B4-BE49-F238E27FC236}">
                <a16:creationId xmlns:a16="http://schemas.microsoft.com/office/drawing/2014/main" id="{1D054929-A973-4EC4-8D3C-52B6A07D6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220503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45</a:t>
            </a:r>
            <a:r>
              <a:rPr kumimoji="0" lang="en-US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°</a:t>
            </a: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(Y=AE)</a:t>
            </a: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F9EB3BF8-B5E5-498B-9B01-C30CF6B46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24209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5" name="Text Box 9">
            <a:extLst>
              <a:ext uri="{FF2B5EF4-FFF2-40B4-BE49-F238E27FC236}">
                <a16:creationId xmlns:a16="http://schemas.microsoft.com/office/drawing/2014/main" id="{16C95D54-28F0-4F8C-BECC-6ECF5670F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550" y="6021388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0" name="Line 14">
            <a:extLst>
              <a:ext uri="{FF2B5EF4-FFF2-40B4-BE49-F238E27FC236}">
                <a16:creationId xmlns:a16="http://schemas.microsoft.com/office/drawing/2014/main" id="{A0884CC1-FC3E-4093-9BBB-A5D56C6CCA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4438" y="5445125"/>
            <a:ext cx="0" cy="576263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3" name="Text Box 17">
            <a:extLst>
              <a:ext uri="{FF2B5EF4-FFF2-40B4-BE49-F238E27FC236}">
                <a16:creationId xmlns:a16="http://schemas.microsoft.com/office/drawing/2014/main" id="{ED5EDDD2-6A7A-4702-B70C-0E7EFAED2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30066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0" name="Přímá spojovací čára 19">
            <a:extLst>
              <a:ext uri="{FF2B5EF4-FFF2-40B4-BE49-F238E27FC236}">
                <a16:creationId xmlns:a16="http://schemas.microsoft.com/office/drawing/2014/main" id="{42122051-6969-4A9C-ACE6-FB6AF98FDC8B}"/>
              </a:ext>
            </a:extLst>
          </p:cNvPr>
          <p:cNvCxnSpPr/>
          <p:nvPr/>
        </p:nvCxnSpPr>
        <p:spPr>
          <a:xfrm rot="5400000">
            <a:off x="3031331" y="5545932"/>
            <a:ext cx="776287" cy="0"/>
          </a:xfrm>
          <a:prstGeom prst="line">
            <a:avLst/>
          </a:prstGeom>
          <a:ln w="317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6" name="TextovéPole 21">
            <a:extLst>
              <a:ext uri="{FF2B5EF4-FFF2-40B4-BE49-F238E27FC236}">
                <a16:creationId xmlns:a16="http://schemas.microsoft.com/office/drawing/2014/main" id="{48A40995-2188-4575-A02F-21AC71788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8175" y="5895975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2000" b="0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E1 </a:t>
            </a:r>
          </a:p>
        </p:txBody>
      </p:sp>
      <p:sp>
        <p:nvSpPr>
          <p:cNvPr id="44045" name="Text Box 24">
            <a:extLst>
              <a:ext uri="{FF2B5EF4-FFF2-40B4-BE49-F238E27FC236}">
                <a16:creationId xmlns:a16="http://schemas.microsoft.com/office/drawing/2014/main" id="{8553EB6E-94FB-4E9B-87E5-5673D3F4B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700213"/>
            <a:ext cx="8353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4046" name="Text Box 25">
            <a:extLst>
              <a:ext uri="{FF2B5EF4-FFF2-40B4-BE49-F238E27FC236}">
                <a16:creationId xmlns:a16="http://schemas.microsoft.com/office/drawing/2014/main" id="{F440F6D5-DA40-48D7-90F7-883FED3C9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558" y="1635126"/>
            <a:ext cx="8281988" cy="3667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Jaký efekt bude mít na výši rovnovážného produktu zvýšení investic?</a:t>
            </a:r>
            <a:endParaRPr kumimoji="0" lang="en-US" altLang="cs-CZ" sz="18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66B84257-738B-4FAE-BEDD-3DEA2FE8C8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7313" y="3786188"/>
            <a:ext cx="4945062" cy="158750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Text Box 12">
            <a:extLst>
              <a:ext uri="{FF2B5EF4-FFF2-40B4-BE49-F238E27FC236}">
                <a16:creationId xmlns:a16="http://schemas.microsoft.com/office/drawing/2014/main" id="{8D330287-4686-4ED2-9176-255C9C755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938" y="3714750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=C+I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Line 10">
            <a:extLst>
              <a:ext uri="{FF2B5EF4-FFF2-40B4-BE49-F238E27FC236}">
                <a16:creationId xmlns:a16="http://schemas.microsoft.com/office/drawing/2014/main" id="{00B9EA18-C123-401F-A598-6A5BFE370D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7313" y="3000375"/>
            <a:ext cx="4873625" cy="1724025"/>
          </a:xfrm>
          <a:prstGeom prst="line">
            <a:avLst/>
          </a:prstGeom>
          <a:noFill/>
          <a:ln w="53975">
            <a:solidFill>
              <a:srgbClr val="8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id="{CA3451F1-BEE3-4B70-AD14-2F12E5944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75" y="2714625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=C+I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917F0ABA-5332-4BB8-8511-11F462709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4797425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Δ</a:t>
            </a: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</a:t>
            </a:r>
            <a:endParaRPr kumimoji="0" lang="en-US" altLang="cs-CZ" sz="24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50" name="TextovéPole 21">
            <a:extLst>
              <a:ext uri="{FF2B5EF4-FFF2-40B4-BE49-F238E27FC236}">
                <a16:creationId xmlns:a16="http://schemas.microsoft.com/office/drawing/2014/main" id="{D7583C06-A8BB-4969-8C35-CAFFB271E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0182" y="5910263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2000" b="0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E2</a:t>
            </a:r>
          </a:p>
        </p:txBody>
      </p:sp>
      <p:sp>
        <p:nvSpPr>
          <p:cNvPr id="34853" name="AutoShape 37">
            <a:extLst>
              <a:ext uri="{FF2B5EF4-FFF2-40B4-BE49-F238E27FC236}">
                <a16:creationId xmlns:a16="http://schemas.microsoft.com/office/drawing/2014/main" id="{107579D8-0371-459B-9F33-ABB149B1329A}"/>
              </a:ext>
            </a:extLst>
          </p:cNvPr>
          <p:cNvSpPr>
            <a:spLocks noChangeArrowheads="1"/>
          </p:cNvSpPr>
          <p:nvPr/>
        </p:nvSpPr>
        <p:spPr bwMode="auto">
          <a:xfrm rot="-1768848">
            <a:off x="4549775" y="4044950"/>
            <a:ext cx="330200" cy="576263"/>
          </a:xfrm>
          <a:prstGeom prst="upArrow">
            <a:avLst>
              <a:gd name="adj1" fmla="val 50000"/>
              <a:gd name="adj2" fmla="val 436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54" name="AutoShape 38">
            <a:extLst>
              <a:ext uri="{FF2B5EF4-FFF2-40B4-BE49-F238E27FC236}">
                <a16:creationId xmlns:a16="http://schemas.microsoft.com/office/drawing/2014/main" id="{31C68923-49FE-42F9-828E-833F62C52C77}"/>
              </a:ext>
            </a:extLst>
          </p:cNvPr>
          <p:cNvSpPr>
            <a:spLocks noChangeArrowheads="1"/>
          </p:cNvSpPr>
          <p:nvPr/>
        </p:nvSpPr>
        <p:spPr bwMode="auto">
          <a:xfrm rot="-1768848">
            <a:off x="6835775" y="3330575"/>
            <a:ext cx="330200" cy="576263"/>
          </a:xfrm>
          <a:prstGeom prst="upArrow">
            <a:avLst>
              <a:gd name="adj1" fmla="val 50000"/>
              <a:gd name="adj2" fmla="val 436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C144DAAB-B1BC-4D96-AD9A-5728EB816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675" y="2308860"/>
            <a:ext cx="180498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Přírůstek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investic 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vyvolá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posun křivky AE směrem nahoru</a:t>
            </a:r>
          </a:p>
        </p:txBody>
      </p:sp>
      <p:sp>
        <p:nvSpPr>
          <p:cNvPr id="29" name="Šrafovaná šipka doprava 28">
            <a:extLst>
              <a:ext uri="{FF2B5EF4-FFF2-40B4-BE49-F238E27FC236}">
                <a16:creationId xmlns:a16="http://schemas.microsoft.com/office/drawing/2014/main" id="{4035E3EF-46F6-4191-B561-74E03023C587}"/>
              </a:ext>
            </a:extLst>
          </p:cNvPr>
          <p:cNvSpPr/>
          <p:nvPr/>
        </p:nvSpPr>
        <p:spPr>
          <a:xfrm rot="2343961">
            <a:off x="609600" y="4211638"/>
            <a:ext cx="1500188" cy="42862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33" name="Přímá spojovací čára 32">
            <a:extLst>
              <a:ext uri="{FF2B5EF4-FFF2-40B4-BE49-F238E27FC236}">
                <a16:creationId xmlns:a16="http://schemas.microsoft.com/office/drawing/2014/main" id="{93AAA643-4B51-4C23-94EF-A10B704AE660}"/>
              </a:ext>
            </a:extLst>
          </p:cNvPr>
          <p:cNvCxnSpPr/>
          <p:nvPr/>
        </p:nvCxnSpPr>
        <p:spPr>
          <a:xfrm rot="5400000">
            <a:off x="3571081" y="5001419"/>
            <a:ext cx="1857375" cy="1588"/>
          </a:xfrm>
          <a:prstGeom prst="line">
            <a:avLst/>
          </a:prstGeom>
          <a:ln w="444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32">
            <a:extLst>
              <a:ext uri="{FF2B5EF4-FFF2-40B4-BE49-F238E27FC236}">
                <a16:creationId xmlns:a16="http://schemas.microsoft.com/office/drawing/2014/main" id="{A5EBA81C-6E53-4B40-92DD-CDB5F1784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4714875"/>
            <a:ext cx="86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  <a:endParaRPr kumimoji="0" lang="en-US" altLang="cs-CZ" sz="1800" b="1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27A3D2B0-E2B9-4F04-8E28-E41CAD5FC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75" y="3643313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endParaRPr kumimoji="0" lang="en-US" altLang="cs-CZ" sz="1800" b="1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B481BD55-88FE-4463-9925-EFC401A7C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2643188"/>
            <a:ext cx="2643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Nový rovnovážný bod</a:t>
            </a:r>
          </a:p>
        </p:txBody>
      </p:sp>
      <p:cxnSp>
        <p:nvCxnSpPr>
          <p:cNvPr id="39" name="Přímá spojovací šipka 38">
            <a:extLst>
              <a:ext uri="{FF2B5EF4-FFF2-40B4-BE49-F238E27FC236}">
                <a16:creationId xmlns:a16="http://schemas.microsoft.com/office/drawing/2014/main" id="{583BC6B4-1785-4E3E-80C9-BE65A04DB7DA}"/>
              </a:ext>
            </a:extLst>
          </p:cNvPr>
          <p:cNvCxnSpPr/>
          <p:nvPr/>
        </p:nvCxnSpPr>
        <p:spPr>
          <a:xfrm rot="16200000" flipH="1">
            <a:off x="3643313" y="3071813"/>
            <a:ext cx="571500" cy="571500"/>
          </a:xfrm>
          <a:prstGeom prst="straightConnector1">
            <a:avLst/>
          </a:prstGeom>
          <a:ln w="254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šipka 40">
            <a:extLst>
              <a:ext uri="{FF2B5EF4-FFF2-40B4-BE49-F238E27FC236}">
                <a16:creationId xmlns:a16="http://schemas.microsoft.com/office/drawing/2014/main" id="{6CDD2D80-5D6A-4CAB-BC5A-2F83F7B282F2}"/>
              </a:ext>
            </a:extLst>
          </p:cNvPr>
          <p:cNvCxnSpPr/>
          <p:nvPr/>
        </p:nvCxnSpPr>
        <p:spPr>
          <a:xfrm>
            <a:off x="3571875" y="6395424"/>
            <a:ext cx="1071562" cy="1588"/>
          </a:xfrm>
          <a:prstGeom prst="straightConnector1">
            <a:avLst/>
          </a:prstGeom>
          <a:ln w="508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276A98BE-2D59-4DB6-9DB6-4015E55B7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207" y="6423092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Došlo k nárůstu produktu</a:t>
            </a:r>
          </a:p>
        </p:txBody>
      </p:sp>
      <p:sp>
        <p:nvSpPr>
          <p:cNvPr id="32" name="Google Shape;99;p14">
            <a:extLst>
              <a:ext uri="{FF2B5EF4-FFF2-40B4-BE49-F238E27FC236}">
                <a16:creationId xmlns:a16="http://schemas.microsoft.com/office/drawing/2014/main" id="{29A12A0C-57DE-41CD-9C8C-9B0C8F89CCBB}"/>
              </a:ext>
            </a:extLst>
          </p:cNvPr>
          <p:cNvSpPr txBox="1"/>
          <p:nvPr/>
        </p:nvSpPr>
        <p:spPr>
          <a:xfrm>
            <a:off x="250825" y="6376599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326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348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348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4" grpId="0"/>
      <p:bldP spid="45065" grpId="0"/>
      <p:bldP spid="45073" grpId="0"/>
      <p:bldP spid="34836" grpId="0"/>
      <p:bldP spid="3" grpId="0"/>
      <p:bldP spid="7" grpId="0"/>
      <p:bldP spid="34848" grpId="0"/>
      <p:bldP spid="34850" grpId="0"/>
      <p:bldP spid="34853" grpId="0" animBg="1"/>
      <p:bldP spid="34853" grpId="1" animBg="1"/>
      <p:bldP spid="34854" grpId="0" animBg="1"/>
      <p:bldP spid="34854" grpId="1" animBg="1"/>
      <p:bldP spid="28" grpId="0"/>
      <p:bldP spid="35" grpId="0"/>
      <p:bldP spid="36" grpId="0"/>
      <p:bldP spid="37" grpId="0"/>
      <p:bldP spid="4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870143D-6CBB-4E95-860E-A2811961AE0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5719" y="360815"/>
            <a:ext cx="8643937" cy="961573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600" b="1" dirty="0"/>
              <a:t>Jednoduchý výdajový multiplikátor - komentář</a:t>
            </a:r>
            <a:endParaRPr lang="en-US" altLang="cs-CZ" sz="3600" b="1" dirty="0"/>
          </a:p>
        </p:txBody>
      </p:sp>
      <p:sp>
        <p:nvSpPr>
          <p:cNvPr id="46083" name="Text Box 15">
            <a:extLst>
              <a:ext uri="{FF2B5EF4-FFF2-40B4-BE49-F238E27FC236}">
                <a16:creationId xmlns:a16="http://schemas.microsoft.com/office/drawing/2014/main" id="{98B25FCE-FABC-4B79-9E68-276738E05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700213"/>
            <a:ext cx="8353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6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890" name="Text Box 26">
            <a:extLst>
              <a:ext uri="{FF2B5EF4-FFF2-40B4-BE49-F238E27FC236}">
                <a16:creationId xmlns:a16="http://schemas.microsoft.com/office/drawing/2014/main" id="{27C9BADB-E7D1-47C0-879C-19962A984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322388"/>
            <a:ext cx="8486775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Zvýší se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investiční výdaje (I)</a:t>
            </a:r>
            <a:r>
              <a:rPr lang="cs-CZ" altLang="cs-CZ" sz="2000" kern="1200" dirty="0">
                <a:solidFill>
                  <a:srgbClr val="292929"/>
                </a:solidFill>
                <a:ea typeface="+mn-ea"/>
                <a:cs typeface="+mn-cs"/>
              </a:rPr>
              <a:t> –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posun křivky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AE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směrem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nahoru: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3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změna 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INVESTIC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 vyvolá několikanásobnou</a:t>
            </a:r>
            <a:r>
              <a:rPr kumimoji="0" lang="cs-CZ" altLang="cs-CZ" sz="2000" b="0" i="0" u="none" strike="noStrike" kern="1200" cap="none" spc="0" normalizeH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 –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multiplikovanou změnu rovnovážného produktu, která se dá vypočítat skrz </a:t>
            </a:r>
            <a:r>
              <a:rPr kumimoji="0" lang="cs-CZ" altLang="cs-CZ" sz="2000" b="1" i="0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JEDNODUCHÝ VÝDAJOVÝ MULTIPLIKÁTOR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(k), který udává, </a:t>
            </a:r>
            <a:r>
              <a:rPr kumimoji="0" lang="cs-CZ" altLang="cs-CZ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o kolik se zvýší produkt, zvýšíme-li investiční výdaje o jednotku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  <a:endParaRPr kumimoji="0" lang="cs-CZ" altLang="cs-CZ" sz="2000" b="0" i="0" u="sng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   		     k =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000" b="0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2000" b="0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Google Shape;99;p14">
            <a:extLst>
              <a:ext uri="{FF2B5EF4-FFF2-40B4-BE49-F238E27FC236}">
                <a16:creationId xmlns:a16="http://schemas.microsoft.com/office/drawing/2014/main" id="{F6DE7D8C-71EA-46CE-AA27-36CB7135D4C6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A7B273-E17B-4891-927F-E91C45191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1162" y="3495325"/>
            <a:ext cx="2987299" cy="891617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EDD3B1C0-D2AE-4DBB-B879-1CF4A5F3242C}"/>
              </a:ext>
            </a:extLst>
          </p:cNvPr>
          <p:cNvSpPr txBox="1"/>
          <p:nvPr/>
        </p:nvSpPr>
        <p:spPr>
          <a:xfrm>
            <a:off x="457201" y="4666766"/>
            <a:ext cx="820896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Jednoduchý výdajový multiplikátor (k, α)</a:t>
            </a:r>
            <a:r>
              <a:rPr kumimoji="0" lang="cs-CZ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je dán poměrem přírůstků (změny) rovnovážné produkce vyvolané zvýšením (změnou) autonomních výdajů o jednotku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6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810" y="517585"/>
            <a:ext cx="8229600" cy="802177"/>
          </a:xfrm>
        </p:spPr>
        <p:txBody>
          <a:bodyPr>
            <a:noAutofit/>
          </a:bodyPr>
          <a:lstStyle/>
          <a:p>
            <a:r>
              <a:rPr lang="cs-CZ" altLang="cs-CZ" sz="3200" b="1" dirty="0"/>
              <a:t>Klasický model ekonomické rovnováhy</a:t>
            </a:r>
            <a:endParaRPr lang="cs-CZ" sz="32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378069" y="1241793"/>
            <a:ext cx="8440616" cy="4921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cs-CZ" altLang="cs-CZ" sz="2400" dirty="0"/>
              <a:t>historicky starší, vychází z </a:t>
            </a:r>
            <a:r>
              <a:rPr lang="cs-CZ" altLang="cs-CZ" sz="2400" b="1" dirty="0"/>
              <a:t>klasické ekonomické teorie,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400" dirty="0"/>
              <a:t>na ní navazuje </a:t>
            </a:r>
            <a:r>
              <a:rPr lang="cs-CZ" altLang="cs-CZ" sz="2400" b="1" dirty="0"/>
              <a:t>neoklasická ekonomie</a:t>
            </a:r>
          </a:p>
          <a:p>
            <a:pPr algn="just"/>
            <a:endParaRPr lang="cs-CZ" altLang="cs-CZ" sz="2400" b="1" dirty="0">
              <a:solidFill>
                <a:schemeClr val="tx1"/>
              </a:solidFill>
            </a:endParaRPr>
          </a:p>
          <a:p>
            <a:pPr algn="just"/>
            <a:r>
              <a:rPr lang="cs-CZ" altLang="cs-CZ" sz="2400" b="1" dirty="0">
                <a:solidFill>
                  <a:schemeClr val="tx1"/>
                </a:solidFill>
              </a:rPr>
              <a:t>Základní předpoklad:  DVOUSEKTOROVÁ EKONOMIKA: 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altLang="cs-CZ" sz="2400" b="1" dirty="0">
                <a:solidFill>
                  <a:srgbClr val="FF0000"/>
                </a:solidFill>
              </a:rPr>
              <a:t>DOMÁCNOSTI </a:t>
            </a:r>
            <a:r>
              <a:rPr lang="cs-CZ" altLang="cs-CZ" sz="2400" b="1" dirty="0">
                <a:solidFill>
                  <a:schemeClr val="tx1"/>
                </a:solidFill>
              </a:rPr>
              <a:t>spotřebovávají </a:t>
            </a:r>
            <a:r>
              <a:rPr lang="cs-CZ" altLang="cs-CZ" sz="2400" b="1" dirty="0">
                <a:solidFill>
                  <a:schemeClr val="accent4">
                    <a:lumMod val="75000"/>
                  </a:schemeClr>
                </a:solidFill>
              </a:rPr>
              <a:t>finální produkci </a:t>
            </a:r>
            <a:r>
              <a:rPr lang="cs-CZ" altLang="cs-CZ" sz="2400" b="1" dirty="0">
                <a:solidFill>
                  <a:schemeClr val="tx1"/>
                </a:solidFill>
              </a:rPr>
              <a:t>– část jejich důchodu: na </a:t>
            </a:r>
            <a:r>
              <a:rPr lang="cs-CZ" altLang="cs-CZ" sz="2400" b="1" dirty="0">
                <a:solidFill>
                  <a:srgbClr val="FF0000"/>
                </a:solidFill>
              </a:rPr>
              <a:t>SPOTŘEBU</a:t>
            </a:r>
            <a:r>
              <a:rPr lang="cs-CZ" altLang="cs-CZ" sz="2400" b="1" dirty="0">
                <a:solidFill>
                  <a:schemeClr val="tx1"/>
                </a:solidFill>
              </a:rPr>
              <a:t>, druhá </a:t>
            </a:r>
            <a:r>
              <a:rPr lang="cs-CZ" altLang="cs-CZ" sz="2400" b="1" dirty="0">
                <a:solidFill>
                  <a:srgbClr val="FF0000"/>
                </a:solidFill>
              </a:rPr>
              <a:t>ÚSPORY</a:t>
            </a:r>
            <a:r>
              <a:rPr lang="cs-CZ" altLang="cs-CZ" sz="2400" b="1" dirty="0">
                <a:solidFill>
                  <a:schemeClr val="tx1"/>
                </a:solidFill>
              </a:rPr>
              <a:t>; na </a:t>
            </a:r>
            <a:r>
              <a:rPr lang="cs-CZ" altLang="cs-CZ" sz="2400" b="1" dirty="0">
                <a:solidFill>
                  <a:schemeClr val="accent4">
                    <a:lumMod val="75000"/>
                  </a:schemeClr>
                </a:solidFill>
              </a:rPr>
              <a:t>trhu práce </a:t>
            </a:r>
            <a:r>
              <a:rPr lang="cs-CZ" altLang="cs-CZ" sz="2400" b="1" dirty="0">
                <a:solidFill>
                  <a:schemeClr val="tx1"/>
                </a:solidFill>
              </a:rPr>
              <a:t>nabízejí svou </a:t>
            </a:r>
            <a:r>
              <a:rPr lang="cs-CZ" altLang="cs-CZ" sz="2400" b="1" dirty="0">
                <a:solidFill>
                  <a:srgbClr val="FF0000"/>
                </a:solidFill>
              </a:rPr>
              <a:t>PRACOVNÍ SÍLU. </a:t>
            </a:r>
          </a:p>
          <a:p>
            <a:pPr marL="628650" indent="-514350" algn="just">
              <a:buFont typeface="+mj-lt"/>
              <a:buAutoNum type="arabicPeriod"/>
            </a:pPr>
            <a:r>
              <a:rPr lang="cs-CZ" altLang="cs-CZ" sz="2400" b="1" dirty="0">
                <a:solidFill>
                  <a:srgbClr val="FF0000"/>
                </a:solidFill>
              </a:rPr>
              <a:t>FIRMY </a:t>
            </a:r>
            <a:r>
              <a:rPr lang="cs-CZ" altLang="cs-CZ" sz="2400" b="1" dirty="0">
                <a:solidFill>
                  <a:schemeClr val="tx1"/>
                </a:solidFill>
              </a:rPr>
              <a:t>produkují statky a služby, poptávají práci a realizují investice.</a:t>
            </a:r>
          </a:p>
          <a:p>
            <a:pPr algn="just"/>
            <a:r>
              <a:rPr lang="cs-CZ" altLang="cs-CZ" sz="2400" b="1" dirty="0">
                <a:solidFill>
                  <a:srgbClr val="FF0000"/>
                </a:solidFill>
              </a:rPr>
              <a:t>4 TRHY</a:t>
            </a:r>
            <a:r>
              <a:rPr lang="cs-CZ" altLang="cs-CZ" sz="2400" b="1" dirty="0">
                <a:solidFill>
                  <a:schemeClr val="tx1"/>
                </a:solidFill>
              </a:rPr>
              <a:t>: TRH FINÁLNÍ PRODUKCE, TRH PRÁCE, KAPITÁLOVÝ TRH a PENĚŽNÍ TRH.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altLang="cs-CZ" sz="2400" b="1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57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870143D-6CBB-4E95-860E-A2811961AE0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1488"/>
            <a:ext cx="8907236" cy="1412875"/>
          </a:xfrm>
        </p:spPr>
        <p:txBody>
          <a:bodyPr>
            <a:normAutofit/>
          </a:bodyPr>
          <a:lstStyle/>
          <a:p>
            <a:pPr algn="ctr"/>
            <a:r>
              <a:rPr lang="cs-CZ" altLang="cs-CZ" sz="3200" b="1" dirty="0"/>
              <a:t>Jednoduchý výdajový multiplikátor - komentář</a:t>
            </a:r>
            <a:endParaRPr lang="en-US" altLang="cs-CZ" sz="3200" b="1" dirty="0"/>
          </a:p>
        </p:txBody>
      </p:sp>
      <p:sp>
        <p:nvSpPr>
          <p:cNvPr id="36890" name="Text Box 26">
            <a:extLst>
              <a:ext uri="{FF2B5EF4-FFF2-40B4-BE49-F238E27FC236}">
                <a16:creationId xmlns:a16="http://schemas.microsoft.com/office/drawing/2014/main" id="{27C9BADB-E7D1-47C0-879C-19962A984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04" y="1883569"/>
            <a:ext cx="8412319" cy="401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lvl="0" indent="-431800">
              <a:spcBef>
                <a:spcPts val="640"/>
              </a:spcBef>
              <a:buClr>
                <a:srgbClr val="000000"/>
              </a:buClr>
              <a:buSzPts val="3200"/>
              <a:buFont typeface="Arial"/>
              <a:buChar char="•"/>
            </a:pPr>
            <a:r>
              <a:rPr lang="cs-CZ" sz="2400" b="1" dirty="0">
                <a:solidFill>
                  <a:srgbClr val="981E3A"/>
                </a:solidFill>
                <a:latin typeface="Calibri"/>
                <a:cs typeface="Calibri"/>
                <a:sym typeface="Calibri"/>
              </a:rPr>
              <a:t>udává, o kolik vzroste ROVNOVÁŽNÁ PRODUKCE při zvýšení AUTONOMNÍCH VÝDAJŮ o JEDNOTKU.</a:t>
            </a:r>
          </a:p>
          <a:p>
            <a:pPr marL="457200" lvl="0" indent="-431800" algn="just">
              <a:spcBef>
                <a:spcPts val="640"/>
              </a:spcBef>
              <a:buClr>
                <a:srgbClr val="000000"/>
              </a:buClr>
              <a:buSzPts val="3200"/>
              <a:buFont typeface="Arial"/>
              <a:buChar char="•"/>
            </a:pPr>
            <a:r>
              <a:rPr lang="cs-CZ" sz="2400" b="1" dirty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Investiční multiplikátor </a:t>
            </a:r>
            <a:r>
              <a:rPr lang="cs-CZ" sz="2400" b="1" dirty="0">
                <a:latin typeface="Calibri"/>
                <a:cs typeface="Calibri"/>
                <a:sym typeface="Calibri"/>
              </a:rPr>
              <a:t>= číslo, kterým musíme vynásobit změnu investic, abychom obdrželi výslednou </a:t>
            </a:r>
            <a:r>
              <a:rPr lang="cs-CZ" sz="2400" b="1" dirty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změnu celkového produktu</a:t>
            </a:r>
          </a:p>
          <a:p>
            <a:pPr marL="457200" lvl="0" indent="-431800" algn="just">
              <a:spcBef>
                <a:spcPts val="640"/>
              </a:spcBef>
              <a:buClr>
                <a:srgbClr val="000000"/>
              </a:buClr>
              <a:buSzPts val="3200"/>
              <a:buFont typeface="Arial"/>
              <a:buChar char="•"/>
            </a:pPr>
            <a:r>
              <a:rPr lang="cs-CZ" sz="2400" dirty="0">
                <a:latin typeface="Calibri"/>
                <a:cs typeface="Calibri"/>
                <a:sym typeface="Calibri"/>
              </a:rPr>
              <a:t>Pokud ekonomické subjekty změní </a:t>
            </a:r>
            <a:r>
              <a:rPr lang="cs-CZ" sz="2400" b="1" dirty="0">
                <a:latin typeface="Calibri"/>
                <a:cs typeface="Calibri"/>
                <a:sym typeface="Calibri"/>
              </a:rPr>
              <a:t>plánovanou výši autonomních výdajů,</a:t>
            </a:r>
            <a:r>
              <a:rPr lang="cs-CZ" sz="2400" dirty="0">
                <a:latin typeface="Calibri"/>
                <a:cs typeface="Calibri"/>
                <a:sym typeface="Calibri"/>
              </a:rPr>
              <a:t> pak tato změna povede k </a:t>
            </a:r>
            <a:r>
              <a:rPr lang="cs-CZ" sz="2400" b="1" dirty="0">
                <a:latin typeface="Calibri"/>
                <a:cs typeface="Calibri"/>
                <a:sym typeface="Calibri"/>
              </a:rPr>
              <a:t>multiplikované změně rovnovážného důchodu</a:t>
            </a:r>
          </a:p>
          <a:p>
            <a:pPr marL="457200" lvl="0" indent="-431800" algn="just">
              <a:spcBef>
                <a:spcPts val="640"/>
              </a:spcBef>
              <a:buClr>
                <a:srgbClr val="000000"/>
              </a:buClr>
              <a:buSzPts val="3200"/>
              <a:buFont typeface="Wingdings" panose="05000000000000000000" pitchFamily="2" charset="2"/>
              <a:buChar char="Ø"/>
            </a:pPr>
            <a:r>
              <a:rPr lang="cs-CZ" sz="2400" dirty="0">
                <a:latin typeface="Calibri"/>
                <a:cs typeface="Calibri"/>
                <a:sym typeface="Calibri"/>
              </a:rPr>
              <a:t>= </a:t>
            </a:r>
            <a:r>
              <a:rPr lang="cs-CZ" sz="2400" b="1" dirty="0">
                <a:latin typeface="Calibri"/>
                <a:cs typeface="Calibri"/>
                <a:sym typeface="Calibri"/>
              </a:rPr>
              <a:t>PŘÍRŮSTEK PRODUKCE </a:t>
            </a:r>
            <a:r>
              <a:rPr lang="cs-CZ" sz="2400" dirty="0">
                <a:latin typeface="Calibri"/>
                <a:cs typeface="Calibri"/>
                <a:sym typeface="Calibri"/>
              </a:rPr>
              <a:t>bude mnohem větší než </a:t>
            </a:r>
            <a:r>
              <a:rPr lang="cs-CZ" sz="2400" b="1" dirty="0">
                <a:latin typeface="Calibri"/>
                <a:cs typeface="Calibri"/>
                <a:sym typeface="Calibri"/>
              </a:rPr>
              <a:t>PŘÍRŮSTEK AUTONOMNÍCH VÝDAJŮ.</a:t>
            </a:r>
          </a:p>
        </p:txBody>
      </p:sp>
      <p:sp>
        <p:nvSpPr>
          <p:cNvPr id="17" name="Google Shape;99;p14">
            <a:extLst>
              <a:ext uri="{FF2B5EF4-FFF2-40B4-BE49-F238E27FC236}">
                <a16:creationId xmlns:a16="http://schemas.microsoft.com/office/drawing/2014/main" id="{C81545AC-57DD-4942-9A95-7C3BBA1B5BE8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107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6344736-1510-4150-8F0B-A136824BA4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76324" y="399004"/>
            <a:ext cx="7159625" cy="1412875"/>
          </a:xfrm>
        </p:spPr>
        <p:txBody>
          <a:bodyPr>
            <a:normAutofit/>
          </a:bodyPr>
          <a:lstStyle/>
          <a:p>
            <a:pPr algn="ctr"/>
            <a:r>
              <a:rPr lang="cs-CZ" altLang="cs-CZ" sz="3200" b="1" dirty="0"/>
              <a:t>Jednoduchý výdajový multiplikátor</a:t>
            </a:r>
            <a:endParaRPr lang="en-US" altLang="cs-CZ" sz="3200" b="1" dirty="0"/>
          </a:p>
        </p:txBody>
      </p:sp>
      <p:sp>
        <p:nvSpPr>
          <p:cNvPr id="45060" name="Line 4">
            <a:extLst>
              <a:ext uri="{FF2B5EF4-FFF2-40B4-BE49-F238E27FC236}">
                <a16:creationId xmlns:a16="http://schemas.microsoft.com/office/drawing/2014/main" id="{8FD1115E-8208-4C1D-8648-EDB63112C7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2781300"/>
            <a:ext cx="0" cy="31686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1" name="Line 5">
            <a:extLst>
              <a:ext uri="{FF2B5EF4-FFF2-40B4-BE49-F238E27FC236}">
                <a16:creationId xmlns:a16="http://schemas.microsoft.com/office/drawing/2014/main" id="{B1204A11-5ABC-4404-92BA-A50E515D2B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5949950"/>
            <a:ext cx="54387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BE868034-0D27-490E-A2DD-685FA43A25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0338" y="2420938"/>
            <a:ext cx="3455987" cy="34575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3" name="Text Box 7">
            <a:extLst>
              <a:ext uri="{FF2B5EF4-FFF2-40B4-BE49-F238E27FC236}">
                <a16:creationId xmlns:a16="http://schemas.microsoft.com/office/drawing/2014/main" id="{A3582D12-7320-4D6B-9C76-5C28737EF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220503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45</a:t>
            </a:r>
            <a:r>
              <a:rPr kumimoji="0" lang="en-US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°</a:t>
            </a: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(Y=AE)</a:t>
            </a: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3FC94E58-7413-4491-B058-48A16F85F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24209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65" name="Text Box 9">
            <a:extLst>
              <a:ext uri="{FF2B5EF4-FFF2-40B4-BE49-F238E27FC236}">
                <a16:creationId xmlns:a16="http://schemas.microsoft.com/office/drawing/2014/main" id="{54E8C7AA-05ED-4BA8-A3DC-792ADB3FF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550" y="6021388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0" name="Line 14">
            <a:extLst>
              <a:ext uri="{FF2B5EF4-FFF2-40B4-BE49-F238E27FC236}">
                <a16:creationId xmlns:a16="http://schemas.microsoft.com/office/drawing/2014/main" id="{00754D38-D0CF-472B-8710-65E435BA3F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4438" y="5445125"/>
            <a:ext cx="0" cy="576263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073" name="Text Box 17">
            <a:extLst>
              <a:ext uri="{FF2B5EF4-FFF2-40B4-BE49-F238E27FC236}">
                <a16:creationId xmlns:a16="http://schemas.microsoft.com/office/drawing/2014/main" id="{637C8584-EF65-4E18-8396-C64200F0A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30066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  <a:endParaRPr kumimoji="0" lang="en-US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0" name="Přímá spojovací čára 19">
            <a:extLst>
              <a:ext uri="{FF2B5EF4-FFF2-40B4-BE49-F238E27FC236}">
                <a16:creationId xmlns:a16="http://schemas.microsoft.com/office/drawing/2014/main" id="{AA2563EE-B4E3-46F4-8D20-5DAB643D88B4}"/>
              </a:ext>
            </a:extLst>
          </p:cNvPr>
          <p:cNvCxnSpPr/>
          <p:nvPr/>
        </p:nvCxnSpPr>
        <p:spPr>
          <a:xfrm rot="5400000">
            <a:off x="3031331" y="5545932"/>
            <a:ext cx="776287" cy="0"/>
          </a:xfrm>
          <a:prstGeom prst="line">
            <a:avLst/>
          </a:prstGeom>
          <a:ln w="317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6" name="TextovéPole 21">
            <a:extLst>
              <a:ext uri="{FF2B5EF4-FFF2-40B4-BE49-F238E27FC236}">
                <a16:creationId xmlns:a16="http://schemas.microsoft.com/office/drawing/2014/main" id="{AD57B6EA-488C-4556-808D-96C87A08F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6" y="5884863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2000" b="0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E1 </a:t>
            </a:r>
          </a:p>
        </p:txBody>
      </p:sp>
      <p:sp>
        <p:nvSpPr>
          <p:cNvPr id="11278" name="Text Box 25">
            <a:extLst>
              <a:ext uri="{FF2B5EF4-FFF2-40B4-BE49-F238E27FC236}">
                <a16:creationId xmlns:a16="http://schemas.microsoft.com/office/drawing/2014/main" id="{86713E23-83F6-4562-9552-06EE3C8BA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502422"/>
            <a:ext cx="8642350" cy="3667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Jaký efekt bude mít na výši rovnovážného produktu zvýšení </a:t>
            </a:r>
            <a:r>
              <a:rPr kumimoji="0" lang="cs-CZ" altLang="cs-CZ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mpc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?</a:t>
            </a:r>
            <a:endParaRPr kumimoji="0" lang="en-US" altLang="cs-CZ" sz="18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88DF64B4-B202-4642-8E6D-4F705356FC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7313" y="3786188"/>
            <a:ext cx="4945062" cy="158750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Text Box 12">
            <a:extLst>
              <a:ext uri="{FF2B5EF4-FFF2-40B4-BE49-F238E27FC236}">
                <a16:creationId xmlns:a16="http://schemas.microsoft.com/office/drawing/2014/main" id="{BEC1D2D5-9501-446A-A5E6-DE1136A73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938" y="3714750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0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=C+I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Line 10">
            <a:extLst>
              <a:ext uri="{FF2B5EF4-FFF2-40B4-BE49-F238E27FC236}">
                <a16:creationId xmlns:a16="http://schemas.microsoft.com/office/drawing/2014/main" id="{127692C7-27C0-407B-94A6-C602E9C35B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2238" y="2500313"/>
            <a:ext cx="4052887" cy="2867025"/>
          </a:xfrm>
          <a:prstGeom prst="line">
            <a:avLst/>
          </a:prstGeom>
          <a:noFill/>
          <a:ln w="53975">
            <a:solidFill>
              <a:srgbClr val="8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id="{25586CF3-8565-41C9-B295-5BCEF05FC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2670175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=C+I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D46984B4-E8EE-412F-B208-9EB2B7CBF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4772025"/>
            <a:ext cx="1135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Δ</a:t>
            </a: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mpc</a:t>
            </a:r>
            <a:endParaRPr kumimoji="0" lang="en-US" altLang="cs-CZ" sz="24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50" name="TextovéPole 21">
            <a:extLst>
              <a:ext uri="{FF2B5EF4-FFF2-40B4-BE49-F238E27FC236}">
                <a16:creationId xmlns:a16="http://schemas.microsoft.com/office/drawing/2014/main" id="{CBD7E973-1E38-46D0-AC2D-76F2B4350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8114" y="5884863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</a:t>
            </a:r>
            <a:r>
              <a:rPr kumimoji="0" lang="cs-CZ" altLang="cs-CZ" sz="2000" b="0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E2</a:t>
            </a:r>
          </a:p>
        </p:txBody>
      </p:sp>
      <p:sp>
        <p:nvSpPr>
          <p:cNvPr id="34853" name="AutoShape 37">
            <a:extLst>
              <a:ext uri="{FF2B5EF4-FFF2-40B4-BE49-F238E27FC236}">
                <a16:creationId xmlns:a16="http://schemas.microsoft.com/office/drawing/2014/main" id="{A44E8D54-28F1-4668-8F87-09F526C01B02}"/>
              </a:ext>
            </a:extLst>
          </p:cNvPr>
          <p:cNvSpPr>
            <a:spLocks noChangeArrowheads="1"/>
          </p:cNvSpPr>
          <p:nvPr/>
        </p:nvSpPr>
        <p:spPr bwMode="auto">
          <a:xfrm rot="-1768848">
            <a:off x="4549775" y="4044950"/>
            <a:ext cx="330200" cy="576263"/>
          </a:xfrm>
          <a:prstGeom prst="upArrow">
            <a:avLst>
              <a:gd name="adj1" fmla="val 50000"/>
              <a:gd name="adj2" fmla="val 436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54" name="AutoShape 38">
            <a:extLst>
              <a:ext uri="{FF2B5EF4-FFF2-40B4-BE49-F238E27FC236}">
                <a16:creationId xmlns:a16="http://schemas.microsoft.com/office/drawing/2014/main" id="{AFDF17D2-50AD-4E20-9993-63ADFD94B831}"/>
              </a:ext>
            </a:extLst>
          </p:cNvPr>
          <p:cNvSpPr>
            <a:spLocks noChangeArrowheads="1"/>
          </p:cNvSpPr>
          <p:nvPr/>
        </p:nvSpPr>
        <p:spPr bwMode="auto">
          <a:xfrm rot="-1768848">
            <a:off x="6835775" y="3330575"/>
            <a:ext cx="330200" cy="576263"/>
          </a:xfrm>
          <a:prstGeom prst="upArrow">
            <a:avLst>
              <a:gd name="adj1" fmla="val 50000"/>
              <a:gd name="adj2" fmla="val 436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75603D65-3A65-4CCD-9CBC-68F9EE26F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" y="2690813"/>
            <a:ext cx="20351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Změna mpc vyvolá změnu sklonu AE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zvýší se</a:t>
            </a:r>
          </a:p>
        </p:txBody>
      </p:sp>
      <p:sp>
        <p:nvSpPr>
          <p:cNvPr id="29" name="Šrafovaná šipka doprava 28">
            <a:extLst>
              <a:ext uri="{FF2B5EF4-FFF2-40B4-BE49-F238E27FC236}">
                <a16:creationId xmlns:a16="http://schemas.microsoft.com/office/drawing/2014/main" id="{1EDD19FB-FDA8-4DC0-82F3-471BA1B3AF91}"/>
              </a:ext>
            </a:extLst>
          </p:cNvPr>
          <p:cNvSpPr/>
          <p:nvPr/>
        </p:nvSpPr>
        <p:spPr>
          <a:xfrm rot="2343961">
            <a:off x="666750" y="4051300"/>
            <a:ext cx="992188" cy="42862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33" name="Přímá spojovací čára 32">
            <a:extLst>
              <a:ext uri="{FF2B5EF4-FFF2-40B4-BE49-F238E27FC236}">
                <a16:creationId xmlns:a16="http://schemas.microsoft.com/office/drawing/2014/main" id="{2DEFECA0-6E50-415D-8422-F8930DE160E8}"/>
              </a:ext>
            </a:extLst>
          </p:cNvPr>
          <p:cNvCxnSpPr/>
          <p:nvPr/>
        </p:nvCxnSpPr>
        <p:spPr>
          <a:xfrm rot="5400000">
            <a:off x="3571081" y="5001419"/>
            <a:ext cx="1857375" cy="1588"/>
          </a:xfrm>
          <a:prstGeom prst="line">
            <a:avLst/>
          </a:prstGeom>
          <a:ln w="444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32">
            <a:extLst>
              <a:ext uri="{FF2B5EF4-FFF2-40B4-BE49-F238E27FC236}">
                <a16:creationId xmlns:a16="http://schemas.microsoft.com/office/drawing/2014/main" id="{35AF435C-9BA8-4946-A958-4B1115739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1063" y="5086350"/>
            <a:ext cx="86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  <a:endParaRPr kumimoji="0" lang="en-US" altLang="cs-CZ" sz="1800" b="1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5A1B202B-2CB0-49A9-A958-1B55708F1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75" y="3643313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endParaRPr kumimoji="0" lang="en-US" altLang="cs-CZ" sz="1800" b="1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47FC958D-FEE2-435C-BD4F-2529DC680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2643188"/>
            <a:ext cx="2643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Nový rovnovážný bod</a:t>
            </a:r>
          </a:p>
        </p:txBody>
      </p:sp>
      <p:cxnSp>
        <p:nvCxnSpPr>
          <p:cNvPr id="39" name="Přímá spojovací šipka 38">
            <a:extLst>
              <a:ext uri="{FF2B5EF4-FFF2-40B4-BE49-F238E27FC236}">
                <a16:creationId xmlns:a16="http://schemas.microsoft.com/office/drawing/2014/main" id="{DA9DF0EC-374D-44EF-B2DD-60B7CB2BD27D}"/>
              </a:ext>
            </a:extLst>
          </p:cNvPr>
          <p:cNvCxnSpPr/>
          <p:nvPr/>
        </p:nvCxnSpPr>
        <p:spPr>
          <a:xfrm rot="16200000" flipH="1">
            <a:off x="3643313" y="3071813"/>
            <a:ext cx="571500" cy="571500"/>
          </a:xfrm>
          <a:prstGeom prst="straightConnector1">
            <a:avLst/>
          </a:prstGeom>
          <a:ln w="254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šipka 40">
            <a:extLst>
              <a:ext uri="{FF2B5EF4-FFF2-40B4-BE49-F238E27FC236}">
                <a16:creationId xmlns:a16="http://schemas.microsoft.com/office/drawing/2014/main" id="{FE5EB879-018E-4CFD-AA3D-E58BB6270780}"/>
              </a:ext>
            </a:extLst>
          </p:cNvPr>
          <p:cNvCxnSpPr/>
          <p:nvPr/>
        </p:nvCxnSpPr>
        <p:spPr>
          <a:xfrm>
            <a:off x="3356769" y="6411913"/>
            <a:ext cx="1071562" cy="1588"/>
          </a:xfrm>
          <a:prstGeom prst="straightConnector1">
            <a:avLst/>
          </a:prstGeom>
          <a:ln w="508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E1F55D6B-AB62-411D-818B-E45FDC727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9515" y="6419056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Došlo k nárůstu produktu</a:t>
            </a:r>
          </a:p>
        </p:txBody>
      </p:sp>
      <p:sp>
        <p:nvSpPr>
          <p:cNvPr id="32" name="Google Shape;99;p14">
            <a:extLst>
              <a:ext uri="{FF2B5EF4-FFF2-40B4-BE49-F238E27FC236}">
                <a16:creationId xmlns:a16="http://schemas.microsoft.com/office/drawing/2014/main" id="{A1754057-62BC-48A5-B9A3-9D833BE58E51}"/>
              </a:ext>
            </a:extLst>
          </p:cNvPr>
          <p:cNvSpPr txBox="1"/>
          <p:nvPr/>
        </p:nvSpPr>
        <p:spPr>
          <a:xfrm>
            <a:off x="495151" y="632049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348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348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4" grpId="0"/>
      <p:bldP spid="45065" grpId="0"/>
      <p:bldP spid="45073" grpId="0"/>
      <p:bldP spid="34836" grpId="0"/>
      <p:bldP spid="3" grpId="0"/>
      <p:bldP spid="7" grpId="0"/>
      <p:bldP spid="34848" grpId="0"/>
      <p:bldP spid="34850" grpId="0"/>
      <p:bldP spid="34853" grpId="0" animBg="1"/>
      <p:bldP spid="34853" grpId="1" animBg="1"/>
      <p:bldP spid="34854" grpId="0" animBg="1"/>
      <p:bldP spid="34854" grpId="1" animBg="1"/>
      <p:bldP spid="28" grpId="0"/>
      <p:bldP spid="35" grpId="0"/>
      <p:bldP spid="36" grpId="0"/>
      <p:bldP spid="37" grpId="0"/>
      <p:bldP spid="4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Zástupný symbol pro obsah 2">
            <a:extLst>
              <a:ext uri="{FF2B5EF4-FFF2-40B4-BE49-F238E27FC236}">
                <a16:creationId xmlns:a16="http://schemas.microsoft.com/office/drawing/2014/main" id="{A9E53A32-35DA-453F-8172-D00F629B7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288" y="2145323"/>
            <a:ext cx="8643204" cy="4461852"/>
          </a:xfrm>
        </p:spPr>
        <p:txBody>
          <a:bodyPr>
            <a:normAutofit/>
          </a:bodyPr>
          <a:lstStyle/>
          <a:p>
            <a:r>
              <a:rPr lang="cs-CZ" altLang="cs-CZ" sz="3600" b="1" dirty="0"/>
              <a:t>posune</a:t>
            </a:r>
            <a:r>
              <a:rPr lang="cs-CZ" altLang="cs-CZ" sz="3600" dirty="0"/>
              <a:t> se směrem nahoru, když se </a:t>
            </a:r>
            <a:r>
              <a:rPr lang="cs-CZ" altLang="cs-CZ" sz="3600" b="1" dirty="0"/>
              <a:t>zvýší </a:t>
            </a:r>
            <a:r>
              <a:rPr lang="cs-CZ" altLang="cs-CZ" sz="3600" b="1" dirty="0">
                <a:solidFill>
                  <a:srgbClr val="FF0000"/>
                </a:solidFill>
              </a:rPr>
              <a:t>C</a:t>
            </a:r>
            <a:r>
              <a:rPr lang="cs-CZ" altLang="cs-CZ" sz="3600" b="1" baseline="-25000" dirty="0">
                <a:solidFill>
                  <a:srgbClr val="FF0000"/>
                </a:solidFill>
              </a:rPr>
              <a:t>A</a:t>
            </a:r>
            <a:r>
              <a:rPr lang="cs-CZ" altLang="cs-CZ" sz="3600" b="1" dirty="0">
                <a:solidFill>
                  <a:srgbClr val="FF0000"/>
                </a:solidFill>
              </a:rPr>
              <a:t>, I</a:t>
            </a:r>
            <a:r>
              <a:rPr lang="cs-CZ" altLang="cs-CZ" sz="3600" b="1" baseline="-25000" dirty="0">
                <a:solidFill>
                  <a:srgbClr val="FF0000"/>
                </a:solidFill>
              </a:rPr>
              <a:t>A;</a:t>
            </a:r>
            <a:endParaRPr lang="cs-CZ" altLang="cs-CZ" sz="3600" b="1" dirty="0">
              <a:solidFill>
                <a:srgbClr val="FF0000"/>
              </a:solidFill>
            </a:endParaRPr>
          </a:p>
          <a:p>
            <a:r>
              <a:rPr lang="cs-CZ" altLang="cs-CZ" sz="3600" b="1" dirty="0"/>
              <a:t>zvýší</a:t>
            </a:r>
            <a:r>
              <a:rPr lang="cs-CZ" altLang="cs-CZ" sz="3600" dirty="0"/>
              <a:t> se její sklon, pokud se </a:t>
            </a:r>
            <a:r>
              <a:rPr lang="cs-CZ" altLang="cs-CZ" sz="3600" b="1" dirty="0"/>
              <a:t>zvýší</a:t>
            </a:r>
            <a:r>
              <a:rPr lang="cs-CZ" altLang="cs-CZ" sz="3600" dirty="0"/>
              <a:t> </a:t>
            </a:r>
            <a:r>
              <a:rPr lang="cs-CZ" altLang="cs-CZ" sz="3600" b="1" dirty="0" err="1">
                <a:solidFill>
                  <a:srgbClr val="FF0000"/>
                </a:solidFill>
              </a:rPr>
              <a:t>mpc</a:t>
            </a:r>
            <a:r>
              <a:rPr lang="cs-CZ" altLang="cs-CZ" sz="3600" b="1" dirty="0">
                <a:solidFill>
                  <a:srgbClr val="FF0000"/>
                </a:solidFill>
              </a:rPr>
              <a:t>;</a:t>
            </a:r>
          </a:p>
          <a:p>
            <a:r>
              <a:rPr lang="cs-CZ" altLang="cs-CZ" sz="3600" b="1" dirty="0"/>
              <a:t>posune</a:t>
            </a:r>
            <a:r>
              <a:rPr lang="cs-CZ" altLang="cs-CZ" sz="3600" dirty="0"/>
              <a:t> se směrem dolů, pokud se sníží </a:t>
            </a:r>
            <a:r>
              <a:rPr lang="cs-CZ" altLang="cs-CZ" sz="3600" b="1" dirty="0">
                <a:solidFill>
                  <a:srgbClr val="FF0000"/>
                </a:solidFill>
              </a:rPr>
              <a:t>C</a:t>
            </a:r>
            <a:r>
              <a:rPr lang="cs-CZ" altLang="cs-CZ" sz="3600" b="1" baseline="-25000" dirty="0">
                <a:solidFill>
                  <a:srgbClr val="FF0000"/>
                </a:solidFill>
              </a:rPr>
              <a:t>A</a:t>
            </a:r>
            <a:r>
              <a:rPr lang="cs-CZ" altLang="cs-CZ" sz="3600" b="1" dirty="0">
                <a:solidFill>
                  <a:srgbClr val="FF0000"/>
                </a:solidFill>
              </a:rPr>
              <a:t>, I</a:t>
            </a:r>
            <a:r>
              <a:rPr lang="cs-CZ" altLang="cs-CZ" sz="3600" b="1" baseline="-25000" dirty="0">
                <a:solidFill>
                  <a:srgbClr val="FF0000"/>
                </a:solidFill>
              </a:rPr>
              <a:t>A</a:t>
            </a:r>
            <a:r>
              <a:rPr lang="cs-CZ" altLang="cs-CZ" sz="3600" b="1" dirty="0">
                <a:solidFill>
                  <a:srgbClr val="FF0000"/>
                </a:solidFill>
              </a:rPr>
              <a:t> ; </a:t>
            </a:r>
          </a:p>
          <a:p>
            <a:r>
              <a:rPr lang="cs-CZ" altLang="cs-CZ" sz="3600" b="1" dirty="0"/>
              <a:t>sníží</a:t>
            </a:r>
            <a:r>
              <a:rPr lang="cs-CZ" altLang="cs-CZ" sz="3600" dirty="0"/>
              <a:t> se její sklon, pokud se </a:t>
            </a:r>
            <a:r>
              <a:rPr lang="cs-CZ" altLang="cs-CZ" sz="3600" b="1" dirty="0"/>
              <a:t>sníží</a:t>
            </a:r>
            <a:r>
              <a:rPr lang="cs-CZ" altLang="cs-CZ" sz="3600" dirty="0"/>
              <a:t> </a:t>
            </a:r>
            <a:r>
              <a:rPr lang="cs-CZ" altLang="cs-CZ" sz="3600" b="1" dirty="0" err="1">
                <a:solidFill>
                  <a:srgbClr val="FF0000"/>
                </a:solidFill>
              </a:rPr>
              <a:t>mpc</a:t>
            </a:r>
            <a:r>
              <a:rPr lang="cs-CZ" altLang="cs-CZ" sz="3600" b="1" dirty="0">
                <a:solidFill>
                  <a:srgbClr val="FF0000"/>
                </a:solidFill>
              </a:rPr>
              <a:t>;</a:t>
            </a:r>
          </a:p>
          <a:p>
            <a:endParaRPr lang="cs-CZ" altLang="cs-CZ" sz="3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0AA3B0F-1402-42D9-82C4-5572AD76DA22}"/>
              </a:ext>
            </a:extLst>
          </p:cNvPr>
          <p:cNvSpPr txBox="1"/>
          <p:nvPr/>
        </p:nvSpPr>
        <p:spPr>
          <a:xfrm>
            <a:off x="-105508" y="1203204"/>
            <a:ext cx="9144000" cy="5857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all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Křivka Agregátních Výdajů (AE) </a:t>
            </a:r>
          </a:p>
        </p:txBody>
      </p:sp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C96085C6-FDBC-40A0-B301-590E0DA87EFA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8" y="457200"/>
            <a:ext cx="8229600" cy="1143000"/>
          </a:xfrm>
        </p:spPr>
        <p:txBody>
          <a:bodyPr>
            <a:noAutofit/>
          </a:bodyPr>
          <a:lstStyle/>
          <a:p>
            <a:r>
              <a:rPr lang="cs-CZ" sz="4000" b="1" dirty="0">
                <a:solidFill>
                  <a:schemeClr val="tx1"/>
                </a:solidFill>
              </a:rPr>
              <a:t>Vymezení třísektorové ekonomiky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062BA04-B7DA-4388-81E8-9F6DE1994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cs-CZ" altLang="cs-CZ" sz="3200" dirty="0"/>
              <a:t>Existence </a:t>
            </a:r>
            <a:r>
              <a:rPr lang="cs-CZ" altLang="cs-CZ" sz="3200" b="1" dirty="0"/>
              <a:t>státních zásahů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cs-CZ" altLang="cs-CZ" sz="3200" dirty="0"/>
              <a:t>Vládní nákup statků a služeb - </a:t>
            </a:r>
            <a:r>
              <a:rPr lang="cs-CZ" altLang="cs-CZ" sz="3200" b="1" dirty="0">
                <a:solidFill>
                  <a:srgbClr val="FF0000"/>
                </a:solidFill>
              </a:rPr>
              <a:t>G</a:t>
            </a:r>
          </a:p>
          <a:p>
            <a:pPr>
              <a:defRPr/>
            </a:pPr>
            <a:endParaRPr lang="cs-CZ" altLang="cs-CZ" sz="3200" dirty="0"/>
          </a:p>
          <a:p>
            <a:pPr>
              <a:defRPr/>
            </a:pPr>
            <a:r>
              <a:rPr lang="cs-CZ" altLang="cs-CZ" sz="3200" b="1" dirty="0">
                <a:solidFill>
                  <a:srgbClr val="FF0000"/>
                </a:solidFill>
              </a:rPr>
              <a:t>Agregátní výdaje (AE) </a:t>
            </a:r>
            <a:r>
              <a:rPr lang="cs-CZ" altLang="cs-CZ" sz="3200" dirty="0"/>
              <a:t>jsou v tomto modelu definovány:</a:t>
            </a:r>
          </a:p>
          <a:p>
            <a:pPr algn="ctr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solidFill>
                  <a:srgbClr val="FF0000"/>
                </a:solidFill>
              </a:rPr>
              <a:t>AE = C + I + G</a:t>
            </a:r>
          </a:p>
          <a:p>
            <a:pPr>
              <a:defRPr/>
            </a:pPr>
            <a:endParaRPr lang="cs-CZ" altLang="cs-CZ" sz="3200" dirty="0"/>
          </a:p>
          <a:p>
            <a:pPr>
              <a:defRPr/>
            </a:pPr>
            <a:r>
              <a:rPr lang="cs-CZ" altLang="cs-CZ" sz="3200" dirty="0"/>
              <a:t>Stát navíc zasahuje do ekonomiky:</a:t>
            </a:r>
          </a:p>
          <a:p>
            <a:pPr marL="360363" indent="-246063">
              <a:buFont typeface="+mj-lt"/>
              <a:buAutoNum type="arabicPeriod"/>
              <a:defRPr/>
            </a:pPr>
            <a:r>
              <a:rPr lang="cs-CZ" altLang="cs-CZ" sz="3200" b="1" dirty="0">
                <a:solidFill>
                  <a:srgbClr val="7030A0"/>
                </a:solidFill>
              </a:rPr>
              <a:t>    </a:t>
            </a:r>
            <a:r>
              <a:rPr lang="cs-CZ" altLang="cs-CZ" sz="2800" b="1" dirty="0">
                <a:solidFill>
                  <a:srgbClr val="7030A0"/>
                </a:solidFill>
              </a:rPr>
              <a:t>zdaněním ekonomických subjektů</a:t>
            </a:r>
          </a:p>
          <a:p>
            <a:pPr marL="360363" indent="-246063">
              <a:buFont typeface="+mj-lt"/>
              <a:buAutoNum type="arabicPeriod"/>
              <a:defRPr/>
            </a:pPr>
            <a:r>
              <a:rPr lang="cs-CZ" altLang="cs-CZ" sz="2800" b="1" dirty="0">
                <a:solidFill>
                  <a:srgbClr val="7030A0"/>
                </a:solidFill>
              </a:rPr>
              <a:t>     platbami ekonomickým subjektům  (tzv. transferové platby)           </a:t>
            </a:r>
          </a:p>
          <a:p>
            <a:pPr marL="360363" indent="-246063">
              <a:defRPr/>
            </a:pPr>
            <a:endParaRPr lang="cs-CZ" altLang="cs-CZ" sz="3200" dirty="0"/>
          </a:p>
          <a:p>
            <a:pPr>
              <a:defRPr/>
            </a:pPr>
            <a:r>
              <a:rPr lang="cs-CZ" altLang="cs-CZ" sz="3200" dirty="0"/>
              <a:t>Uzavřená ekonomika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36/56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57199" y="1509824"/>
            <a:ext cx="857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3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000" b="1" dirty="0">
                <a:solidFill>
                  <a:schemeClr val="tx1"/>
                </a:solidFill>
              </a:rPr>
              <a:t>Spotřební funkce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062BA04-B7DA-4388-81E8-9F6DE1994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cs-CZ" altLang="cs-CZ" sz="3200" b="1" dirty="0"/>
              <a:t>Spotřební funkce </a:t>
            </a:r>
            <a:r>
              <a:rPr lang="cs-CZ" altLang="cs-CZ" sz="3200" dirty="0"/>
              <a:t>ve </a:t>
            </a:r>
            <a:r>
              <a:rPr lang="cs-CZ" altLang="cs-CZ" sz="3200" b="1" dirty="0" err="1"/>
              <a:t>dvousektorové</a:t>
            </a:r>
            <a:r>
              <a:rPr lang="cs-CZ" altLang="cs-CZ" sz="3200" b="1" dirty="0"/>
              <a:t> ekonomice: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cs-CZ" altLang="cs-CZ" b="1" dirty="0">
                <a:solidFill>
                  <a:srgbClr val="FF0000"/>
                </a:solidFill>
              </a:rPr>
              <a:t>C = C</a:t>
            </a:r>
            <a:r>
              <a:rPr lang="cs-CZ" altLang="cs-CZ" b="1" baseline="-25000" dirty="0">
                <a:solidFill>
                  <a:srgbClr val="FF0000"/>
                </a:solidFill>
              </a:rPr>
              <a:t>A </a:t>
            </a:r>
            <a:r>
              <a:rPr lang="cs-CZ" altLang="cs-CZ" b="1" dirty="0">
                <a:solidFill>
                  <a:srgbClr val="FF0000"/>
                </a:solidFill>
              </a:rPr>
              <a:t>+ </a:t>
            </a:r>
            <a:r>
              <a:rPr lang="cs-CZ" altLang="cs-CZ" b="1" dirty="0" err="1">
                <a:solidFill>
                  <a:srgbClr val="FF0000"/>
                </a:solidFill>
              </a:rPr>
              <a:t>mpc</a:t>
            </a:r>
            <a:r>
              <a:rPr lang="cs-CZ" altLang="cs-CZ" b="1" dirty="0">
                <a:solidFill>
                  <a:srgbClr val="FF0000"/>
                </a:solidFill>
              </a:rPr>
              <a:t> * Y</a:t>
            </a:r>
            <a:endParaRPr lang="en-US" altLang="cs-CZ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cs-CZ" altLang="cs-CZ" sz="3200" b="1" dirty="0"/>
              <a:t>C</a:t>
            </a:r>
            <a:r>
              <a:rPr lang="cs-CZ" altLang="cs-CZ" sz="3200" b="1" baseline="-25000" dirty="0"/>
              <a:t>A</a:t>
            </a:r>
            <a:r>
              <a:rPr lang="cs-CZ" altLang="cs-CZ" sz="3200" dirty="0"/>
              <a:t> – </a:t>
            </a:r>
            <a:r>
              <a:rPr lang="cs-CZ" altLang="cs-CZ" sz="3200" b="1" dirty="0"/>
              <a:t>autonomní</a:t>
            </a:r>
            <a:r>
              <a:rPr lang="cs-CZ" altLang="cs-CZ" sz="3200" dirty="0"/>
              <a:t> spotřební výdaje, které </a:t>
            </a:r>
            <a:r>
              <a:rPr lang="cs-CZ" altLang="cs-CZ" sz="3200" b="1" u="sng" dirty="0"/>
              <a:t>nezávisí</a:t>
            </a:r>
            <a:r>
              <a:rPr lang="cs-CZ" altLang="cs-CZ" sz="3200" dirty="0"/>
              <a:t> na velikosti důchodu, autonomní spotřeba vyjadřuje spotřební výdaje, když je důchod roven nule</a:t>
            </a:r>
          </a:p>
          <a:p>
            <a:pPr>
              <a:defRPr/>
            </a:pPr>
            <a:r>
              <a:rPr lang="cs-CZ" altLang="cs-CZ" sz="3200" b="1" dirty="0"/>
              <a:t>C</a:t>
            </a:r>
            <a:r>
              <a:rPr lang="cs-CZ" altLang="cs-CZ" sz="3200" b="1" baseline="-25000" dirty="0"/>
              <a:t>I</a:t>
            </a:r>
            <a:r>
              <a:rPr lang="cs-CZ" altLang="cs-CZ" sz="3200" dirty="0"/>
              <a:t> – </a:t>
            </a:r>
            <a:r>
              <a:rPr lang="cs-CZ" altLang="cs-CZ" sz="3200" b="1" dirty="0"/>
              <a:t>indukovaná</a:t>
            </a:r>
            <a:r>
              <a:rPr lang="cs-CZ" altLang="cs-CZ" sz="3200" dirty="0"/>
              <a:t> spotřeba (spotřební výdaje), která je funkcí důchodu a je násobkem mezního sklonu ke spotřebě (</a:t>
            </a:r>
            <a:r>
              <a:rPr lang="cs-CZ" altLang="cs-CZ" sz="3200" dirty="0" err="1"/>
              <a:t>mpc</a:t>
            </a:r>
            <a:r>
              <a:rPr lang="cs-CZ" altLang="cs-CZ" sz="3200" dirty="0"/>
              <a:t>) a důchodu (Y)  </a:t>
            </a:r>
            <a:r>
              <a:rPr lang="cs-CZ" altLang="cs-CZ" sz="3200" b="1" dirty="0">
                <a:solidFill>
                  <a:srgbClr val="FF0000"/>
                </a:solidFill>
              </a:rPr>
              <a:t>C</a:t>
            </a:r>
            <a:r>
              <a:rPr lang="cs-CZ" altLang="cs-CZ" sz="3200" b="1" baseline="-25000" dirty="0">
                <a:solidFill>
                  <a:srgbClr val="FF0000"/>
                </a:solidFill>
              </a:rPr>
              <a:t>I</a:t>
            </a:r>
            <a:r>
              <a:rPr lang="cs-CZ" altLang="cs-CZ" sz="3200" b="1" dirty="0">
                <a:solidFill>
                  <a:srgbClr val="FF0000"/>
                </a:solidFill>
              </a:rPr>
              <a:t>=</a:t>
            </a:r>
            <a:r>
              <a:rPr lang="cs-CZ" altLang="cs-CZ" sz="3200" b="1" dirty="0" err="1">
                <a:solidFill>
                  <a:srgbClr val="FF0000"/>
                </a:solidFill>
              </a:rPr>
              <a:t>mpc</a:t>
            </a:r>
            <a:r>
              <a:rPr lang="cs-CZ" altLang="cs-CZ" sz="3200" b="1" dirty="0">
                <a:solidFill>
                  <a:srgbClr val="FF0000"/>
                </a:solidFill>
              </a:rPr>
              <a:t>*Y</a:t>
            </a:r>
          </a:p>
          <a:p>
            <a:pPr>
              <a:defRPr/>
            </a:pPr>
            <a:r>
              <a:rPr lang="cs-CZ" altLang="cs-CZ" sz="3200" b="1" dirty="0" err="1">
                <a:solidFill>
                  <a:srgbClr val="FF0000"/>
                </a:solidFill>
              </a:rPr>
              <a:t>mpc</a:t>
            </a:r>
            <a:r>
              <a:rPr lang="cs-CZ" altLang="cs-CZ" sz="3200" dirty="0"/>
              <a:t> – mezní sklon ke spotřebě, vyjadřuje velikost, o kterou se zvýší spotřební výdaje při zvýšení důchodu o každou dodatečnou jednotku. </a:t>
            </a:r>
          </a:p>
          <a:p>
            <a:pPr>
              <a:defRPr/>
            </a:pPr>
            <a:endParaRPr lang="cs-CZ" altLang="cs-CZ" sz="3200" dirty="0"/>
          </a:p>
          <a:p>
            <a:pPr>
              <a:defRPr/>
            </a:pPr>
            <a:endParaRPr lang="cs-CZ" altLang="cs-CZ" sz="3200" dirty="0"/>
          </a:p>
          <a:p>
            <a:pPr>
              <a:defRPr/>
            </a:pPr>
            <a:endParaRPr lang="cs-CZ" altLang="cs-CZ" sz="3200" dirty="0"/>
          </a:p>
          <a:p>
            <a:pPr>
              <a:buFont typeface="Wingdings" panose="05000000000000000000" pitchFamily="2" charset="2"/>
              <a:buNone/>
              <a:defRPr/>
            </a:pPr>
            <a:endParaRPr lang="cs-CZ" altLang="cs-CZ" b="1" dirty="0">
              <a:solidFill>
                <a:srgbClr val="7030A0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37/56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57199" y="1509824"/>
            <a:ext cx="857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875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3600" b="1" dirty="0"/>
              <a:t>Důchod a zdanění</a:t>
            </a:r>
            <a:endParaRPr lang="cs-CZ" sz="4000" b="1" dirty="0">
              <a:solidFill>
                <a:srgbClr val="C00000"/>
              </a:solidFill>
            </a:endParaRP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062BA04-B7DA-4388-81E8-9F6DE1994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27551"/>
            <a:ext cx="8229600" cy="4898612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cs-CZ" sz="3300" dirty="0"/>
              <a:t>Zahrnutí vlády se projeví v tom, že soukromý sektor platí z běžného důchodu daně a dostává transferové platby. </a:t>
            </a:r>
          </a:p>
          <a:p>
            <a:pPr>
              <a:defRPr/>
            </a:pPr>
            <a:endParaRPr lang="cs-CZ" sz="3300" dirty="0"/>
          </a:p>
          <a:p>
            <a:pPr>
              <a:defRPr/>
            </a:pPr>
            <a:r>
              <a:rPr lang="cs-CZ" sz="3300" b="1" dirty="0"/>
              <a:t>Spotřební výdaje</a:t>
            </a:r>
            <a:r>
              <a:rPr lang="cs-CZ" sz="3300" dirty="0"/>
              <a:t> proto již nejsou </a:t>
            </a:r>
            <a:r>
              <a:rPr lang="cs-CZ" sz="3300" b="1" dirty="0"/>
              <a:t>funkcí běžného důchodu</a:t>
            </a:r>
            <a:r>
              <a:rPr lang="cs-CZ" sz="3300" dirty="0"/>
              <a:t>, ale funkcí </a:t>
            </a:r>
            <a:r>
              <a:rPr lang="cs-CZ" sz="3300" b="1" dirty="0"/>
              <a:t>disponibilního důchodu =</a:t>
            </a:r>
            <a:r>
              <a:rPr lang="cs-CZ" sz="3300" dirty="0"/>
              <a:t>rozdíl mezi </a:t>
            </a:r>
            <a:r>
              <a:rPr lang="cs-CZ" sz="3300" b="1" dirty="0"/>
              <a:t>běžným důchodem Y</a:t>
            </a:r>
            <a:r>
              <a:rPr lang="cs-CZ" sz="3300" dirty="0"/>
              <a:t> po odečtení celkových daní </a:t>
            </a:r>
            <a:r>
              <a:rPr lang="cs-CZ" sz="3300" b="1" dirty="0"/>
              <a:t>T</a:t>
            </a:r>
            <a:r>
              <a:rPr lang="cs-CZ" sz="3300" b="1" baseline="-25000" dirty="0"/>
              <a:t>T</a:t>
            </a:r>
            <a:r>
              <a:rPr lang="cs-CZ" sz="3300" dirty="0"/>
              <a:t> a přičtení </a:t>
            </a:r>
            <a:r>
              <a:rPr lang="cs-CZ" sz="3300" b="1" dirty="0"/>
              <a:t>transferových plateb </a:t>
            </a:r>
            <a:r>
              <a:rPr lang="cs-CZ" sz="3300" dirty="0"/>
              <a:t>TR: 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cs-CZ" sz="3300" b="1" dirty="0">
                <a:solidFill>
                  <a:srgbClr val="FF0000"/>
                </a:solidFill>
              </a:rPr>
              <a:t>Y</a:t>
            </a:r>
            <a:r>
              <a:rPr lang="cs-CZ" sz="3300" b="1" baseline="-25000" dirty="0">
                <a:solidFill>
                  <a:srgbClr val="FF0000"/>
                </a:solidFill>
              </a:rPr>
              <a:t>D</a:t>
            </a:r>
            <a:r>
              <a:rPr lang="cs-CZ" sz="3300" b="1" dirty="0">
                <a:solidFill>
                  <a:srgbClr val="FF0000"/>
                </a:solidFill>
              </a:rPr>
              <a:t>= Y – T</a:t>
            </a:r>
            <a:r>
              <a:rPr lang="cs-CZ" sz="3300" b="1" baseline="-25000" dirty="0">
                <a:solidFill>
                  <a:srgbClr val="FF0000"/>
                </a:solidFill>
              </a:rPr>
              <a:t>T </a:t>
            </a:r>
            <a:r>
              <a:rPr lang="cs-CZ" sz="3300" b="1" dirty="0">
                <a:solidFill>
                  <a:srgbClr val="FF0000"/>
                </a:solidFill>
              </a:rPr>
              <a:t>+ TR </a:t>
            </a:r>
            <a:endParaRPr lang="cs-CZ" altLang="cs-CZ" sz="3300" b="1" dirty="0">
              <a:solidFill>
                <a:srgbClr val="FF0000"/>
              </a:solidFill>
            </a:endParaRPr>
          </a:p>
          <a:p>
            <a:pPr>
              <a:defRPr/>
            </a:pPr>
            <a:endParaRPr lang="cs-CZ" sz="3300" dirty="0"/>
          </a:p>
          <a:p>
            <a:pPr>
              <a:defRPr/>
            </a:pPr>
            <a:r>
              <a:rPr lang="cs-CZ" sz="3300" dirty="0"/>
              <a:t>předpokládáme, že daně platí pouze domácnosti (abstrahujeme od opotřebení kapitálu a nerozděleného zisku firem )</a:t>
            </a:r>
          </a:p>
          <a:p>
            <a:pPr>
              <a:defRPr/>
            </a:pPr>
            <a:endParaRPr lang="cs-CZ" sz="3300" dirty="0"/>
          </a:p>
          <a:p>
            <a:pPr algn="just">
              <a:defRPr/>
            </a:pPr>
            <a:r>
              <a:rPr lang="cs-CZ" sz="3300" b="1" dirty="0"/>
              <a:t>Celkové daně </a:t>
            </a:r>
            <a:r>
              <a:rPr lang="cs-CZ" sz="3300" dirty="0"/>
              <a:t>– tvořeny </a:t>
            </a:r>
            <a:r>
              <a:rPr lang="cs-CZ" sz="3300" b="1" dirty="0"/>
              <a:t>autonomními daněmi T</a:t>
            </a:r>
            <a:r>
              <a:rPr lang="cs-CZ" sz="3300" b="1" baseline="-25000" dirty="0"/>
              <a:t>A</a:t>
            </a:r>
            <a:r>
              <a:rPr lang="cs-CZ" sz="3300" b="1" dirty="0"/>
              <a:t> </a:t>
            </a:r>
            <a:r>
              <a:rPr lang="cs-CZ" sz="3300" dirty="0"/>
              <a:t>a důchodovými daněmi, tj. daně závislé na výši důchodu.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300" b="1" dirty="0">
                <a:solidFill>
                  <a:srgbClr val="FF0000"/>
                </a:solidFill>
              </a:rPr>
              <a:t>SAZBA DANĚ</a:t>
            </a:r>
            <a:r>
              <a:rPr lang="cs-CZ" sz="3300" dirty="0">
                <a:solidFill>
                  <a:srgbClr val="FF0000"/>
                </a:solidFill>
              </a:rPr>
              <a:t> t</a:t>
            </a:r>
            <a:r>
              <a:rPr lang="cs-CZ" sz="3300" dirty="0"/>
              <a:t>, která určuje, jaká část důchodu bude odvedena</a:t>
            </a:r>
          </a:p>
          <a:p>
            <a:pPr>
              <a:defRPr/>
            </a:pPr>
            <a:endParaRPr lang="cs-CZ" altLang="cs-CZ" sz="3200" dirty="0"/>
          </a:p>
          <a:p>
            <a:pPr>
              <a:defRPr/>
            </a:pPr>
            <a:endParaRPr lang="cs-CZ" altLang="cs-CZ" sz="3200" dirty="0"/>
          </a:p>
          <a:p>
            <a:pPr>
              <a:defRPr/>
            </a:pPr>
            <a:endParaRPr lang="cs-CZ" altLang="cs-CZ" sz="3200" dirty="0"/>
          </a:p>
          <a:p>
            <a:pPr>
              <a:buFont typeface="Wingdings" panose="05000000000000000000" pitchFamily="2" charset="2"/>
              <a:buNone/>
              <a:defRPr/>
            </a:pPr>
            <a:endParaRPr lang="cs-CZ" altLang="cs-CZ" sz="3200" b="1" dirty="0">
              <a:solidFill>
                <a:srgbClr val="7030A0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38/56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57199" y="1509824"/>
            <a:ext cx="857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127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3200" b="1" dirty="0"/>
              <a:t>Spotřební funkce ve třísektorové ekonomice</a:t>
            </a:r>
            <a:endParaRPr lang="cs-CZ" sz="3600" b="1" dirty="0">
              <a:solidFill>
                <a:srgbClr val="C00000"/>
              </a:solidFill>
            </a:endParaRP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062BA04-B7DA-4388-81E8-9F6DE1994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27551"/>
            <a:ext cx="8396654" cy="4898612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cs-CZ" altLang="cs-CZ" sz="3600" dirty="0"/>
              <a:t>složitější o vliv vlády, kdy musíme </a:t>
            </a:r>
            <a:r>
              <a:rPr lang="cs-CZ" altLang="cs-CZ" sz="3600" b="1" dirty="0"/>
              <a:t>důchod Y</a:t>
            </a:r>
            <a:r>
              <a:rPr lang="cs-CZ" altLang="cs-CZ" sz="3600" dirty="0"/>
              <a:t> očistit o vliv </a:t>
            </a:r>
            <a:r>
              <a:rPr lang="cs-CZ" altLang="cs-CZ" sz="3600" b="1" dirty="0"/>
              <a:t>zdanění</a:t>
            </a:r>
            <a:r>
              <a:rPr lang="cs-CZ" altLang="cs-CZ" sz="3600" dirty="0"/>
              <a:t> a také </a:t>
            </a:r>
            <a:r>
              <a:rPr lang="cs-CZ" altLang="cs-CZ" sz="3600" b="1" dirty="0"/>
              <a:t>vliv transferových plateb: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cs-CZ" altLang="cs-CZ" sz="3600" b="1" dirty="0"/>
              <a:t>C = C</a:t>
            </a:r>
            <a:r>
              <a:rPr lang="cs-CZ" altLang="cs-CZ" sz="3600" b="1" baseline="-25000" dirty="0"/>
              <a:t>A</a:t>
            </a:r>
            <a:r>
              <a:rPr lang="cs-CZ" altLang="cs-CZ" sz="3600" b="1" dirty="0"/>
              <a:t> +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(Y – T</a:t>
            </a:r>
            <a:r>
              <a:rPr lang="cs-CZ" altLang="cs-CZ" sz="3600" b="1" baseline="-25000" dirty="0"/>
              <a:t>A</a:t>
            </a:r>
            <a:r>
              <a:rPr lang="cs-CZ" altLang="cs-CZ" sz="3600" b="1" dirty="0"/>
              <a:t> – t * Y + TR)</a:t>
            </a:r>
          </a:p>
          <a:p>
            <a:pPr marL="0" indent="0" algn="ctr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3200" dirty="0"/>
              <a:t>Pokud roznásobíme závorku mezním sklonem ke spotřebě:</a:t>
            </a:r>
          </a:p>
          <a:p>
            <a:pPr marL="0" indent="0" algn="ctr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3600" b="1" dirty="0">
                <a:solidFill>
                  <a:srgbClr val="FF0000"/>
                </a:solidFill>
              </a:rPr>
              <a:t>C = C</a:t>
            </a:r>
            <a:r>
              <a:rPr lang="cs-CZ" altLang="cs-CZ" sz="3600" b="1" baseline="-25000" dirty="0">
                <a:solidFill>
                  <a:srgbClr val="FF0000"/>
                </a:solidFill>
              </a:rPr>
              <a:t>A</a:t>
            </a:r>
            <a:r>
              <a:rPr lang="cs-CZ" altLang="cs-CZ" sz="3600" b="1" dirty="0">
                <a:solidFill>
                  <a:srgbClr val="FF0000"/>
                </a:solidFill>
              </a:rPr>
              <a:t> + </a:t>
            </a:r>
            <a:r>
              <a:rPr lang="cs-CZ" altLang="cs-CZ" sz="3600" b="1" dirty="0" err="1">
                <a:solidFill>
                  <a:srgbClr val="FF0000"/>
                </a:solidFill>
              </a:rPr>
              <a:t>mpc</a:t>
            </a:r>
            <a:r>
              <a:rPr lang="cs-CZ" altLang="cs-CZ" sz="3600" b="1" dirty="0">
                <a:solidFill>
                  <a:srgbClr val="FF0000"/>
                </a:solidFill>
              </a:rPr>
              <a:t> * Y – </a:t>
            </a:r>
            <a:r>
              <a:rPr lang="cs-CZ" altLang="cs-CZ" sz="3600" b="1" dirty="0" err="1">
                <a:solidFill>
                  <a:srgbClr val="FF0000"/>
                </a:solidFill>
              </a:rPr>
              <a:t>mpc</a:t>
            </a:r>
            <a:r>
              <a:rPr lang="cs-CZ" altLang="cs-CZ" sz="3600" b="1" dirty="0">
                <a:solidFill>
                  <a:srgbClr val="FF0000"/>
                </a:solidFill>
              </a:rPr>
              <a:t> * T</a:t>
            </a:r>
            <a:r>
              <a:rPr lang="cs-CZ" altLang="cs-CZ" sz="3600" b="1" baseline="-25000" dirty="0">
                <a:solidFill>
                  <a:srgbClr val="FF0000"/>
                </a:solidFill>
              </a:rPr>
              <a:t>A</a:t>
            </a:r>
            <a:r>
              <a:rPr lang="cs-CZ" altLang="cs-CZ" sz="3600" b="1" dirty="0">
                <a:solidFill>
                  <a:srgbClr val="FF0000"/>
                </a:solidFill>
              </a:rPr>
              <a:t> – </a:t>
            </a:r>
            <a:r>
              <a:rPr lang="cs-CZ" altLang="cs-CZ" sz="3600" b="1" dirty="0" err="1">
                <a:solidFill>
                  <a:srgbClr val="FF0000"/>
                </a:solidFill>
              </a:rPr>
              <a:t>mpc</a:t>
            </a:r>
            <a:r>
              <a:rPr lang="cs-CZ" altLang="cs-CZ" sz="3600" b="1" dirty="0">
                <a:solidFill>
                  <a:srgbClr val="FF0000"/>
                </a:solidFill>
              </a:rPr>
              <a:t> * t * Y + </a:t>
            </a:r>
            <a:r>
              <a:rPr lang="cs-CZ" altLang="cs-CZ" sz="3600" b="1" dirty="0" err="1">
                <a:solidFill>
                  <a:srgbClr val="FF0000"/>
                </a:solidFill>
              </a:rPr>
              <a:t>mpc</a:t>
            </a:r>
            <a:r>
              <a:rPr lang="cs-CZ" altLang="cs-CZ" sz="3600" b="1" dirty="0">
                <a:solidFill>
                  <a:srgbClr val="FF0000"/>
                </a:solidFill>
              </a:rPr>
              <a:t> * TR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endParaRPr lang="cs-CZ" sz="3600" dirty="0"/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cs-CZ" sz="3600" dirty="0"/>
              <a:t>zavedením </a:t>
            </a:r>
            <a:r>
              <a:rPr lang="cs-CZ" sz="3600" b="1" i="1" dirty="0">
                <a:solidFill>
                  <a:srgbClr val="C00000"/>
                </a:solidFill>
              </a:rPr>
              <a:t>sazby důchodové daně </a:t>
            </a:r>
            <a:r>
              <a:rPr lang="cs-CZ" sz="3600" b="1" dirty="0">
                <a:solidFill>
                  <a:srgbClr val="FF0000"/>
                </a:solidFill>
              </a:rPr>
              <a:t>t</a:t>
            </a:r>
            <a:r>
              <a:rPr lang="cs-CZ" sz="3600" dirty="0"/>
              <a:t> se snižují </a:t>
            </a:r>
            <a:r>
              <a:rPr lang="cs-CZ" sz="3600" b="1" dirty="0"/>
              <a:t>spotřební výdaje,</a:t>
            </a:r>
            <a:r>
              <a:rPr lang="cs-CZ" sz="3600" dirty="0"/>
              <a:t> resp. agregátní výdaje v rozsahu – </a:t>
            </a:r>
            <a:r>
              <a:rPr lang="cs-CZ" sz="3600" b="1" dirty="0" err="1">
                <a:solidFill>
                  <a:srgbClr val="FF0000"/>
                </a:solidFill>
              </a:rPr>
              <a:t>mpc</a:t>
            </a:r>
            <a:r>
              <a:rPr lang="cs-CZ" sz="3600" b="1" dirty="0">
                <a:solidFill>
                  <a:srgbClr val="FF0000"/>
                </a:solidFill>
              </a:rPr>
              <a:t>  * t * Y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cs-CZ" sz="3600" b="1" i="1" dirty="0">
                <a:solidFill>
                  <a:srgbClr val="C00000"/>
                </a:solidFill>
              </a:rPr>
              <a:t>autonomní daně </a:t>
            </a:r>
            <a:r>
              <a:rPr lang="cs-CZ" sz="3600" b="1" dirty="0">
                <a:solidFill>
                  <a:srgbClr val="FF0000"/>
                </a:solidFill>
              </a:rPr>
              <a:t>T</a:t>
            </a:r>
            <a:r>
              <a:rPr lang="cs-CZ" sz="3600" b="1" baseline="-25000" dirty="0">
                <a:solidFill>
                  <a:srgbClr val="FF0000"/>
                </a:solidFill>
              </a:rPr>
              <a:t>A</a:t>
            </a:r>
            <a:r>
              <a:rPr lang="cs-CZ" sz="3600" dirty="0"/>
              <a:t> mění spotřební výdaje, resp. agregátní poptávku v rozsahu </a:t>
            </a:r>
            <a:r>
              <a:rPr lang="cs-CZ" sz="3600" b="1" dirty="0">
                <a:solidFill>
                  <a:srgbClr val="FF0000"/>
                </a:solidFill>
              </a:rPr>
              <a:t>– </a:t>
            </a:r>
            <a:r>
              <a:rPr lang="cs-CZ" sz="3600" b="1" dirty="0" err="1">
                <a:solidFill>
                  <a:srgbClr val="FF0000"/>
                </a:solidFill>
              </a:rPr>
              <a:t>mpc</a:t>
            </a:r>
            <a:r>
              <a:rPr lang="cs-CZ" sz="3600" b="1" dirty="0">
                <a:solidFill>
                  <a:srgbClr val="FF0000"/>
                </a:solidFill>
              </a:rPr>
              <a:t> * T</a:t>
            </a:r>
            <a:r>
              <a:rPr lang="cs-CZ" sz="3600" b="1" baseline="-25000" dirty="0">
                <a:solidFill>
                  <a:srgbClr val="FF0000"/>
                </a:solidFill>
              </a:rPr>
              <a:t>A</a:t>
            </a:r>
            <a:r>
              <a:rPr lang="cs-CZ" sz="3600" b="1" dirty="0">
                <a:solidFill>
                  <a:srgbClr val="FF0000"/>
                </a:solidFill>
              </a:rPr>
              <a:t>,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3600" b="1" i="1" dirty="0">
                <a:solidFill>
                  <a:srgbClr val="C00000"/>
                </a:solidFill>
              </a:rPr>
              <a:t>transferové platby </a:t>
            </a:r>
            <a:r>
              <a:rPr lang="cs-CZ" sz="3600" dirty="0"/>
              <a:t>mění spotřební výdaje, resp. AE v rozsahu </a:t>
            </a:r>
            <a:r>
              <a:rPr lang="cs-CZ" sz="3600" b="1" dirty="0" err="1">
                <a:solidFill>
                  <a:srgbClr val="FF0000"/>
                </a:solidFill>
              </a:rPr>
              <a:t>mpc</a:t>
            </a:r>
            <a:r>
              <a:rPr lang="cs-CZ" sz="3600" b="1" dirty="0">
                <a:solidFill>
                  <a:srgbClr val="FF0000"/>
                </a:solidFill>
              </a:rPr>
              <a:t> * TR </a:t>
            </a:r>
          </a:p>
          <a:p>
            <a:pPr>
              <a:defRPr/>
            </a:pPr>
            <a:endParaRPr lang="en-US" altLang="cs-CZ" sz="3600" b="1" dirty="0">
              <a:solidFill>
                <a:srgbClr val="FF33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3600" dirty="0"/>
          </a:p>
          <a:p>
            <a:pPr>
              <a:defRPr/>
            </a:pPr>
            <a:endParaRPr lang="cs-CZ" altLang="cs-CZ" sz="3600" dirty="0"/>
          </a:p>
          <a:p>
            <a:pPr>
              <a:defRPr/>
            </a:pPr>
            <a:endParaRPr lang="cs-CZ" altLang="cs-CZ" sz="3600" dirty="0"/>
          </a:p>
          <a:p>
            <a:pPr>
              <a:defRPr/>
            </a:pPr>
            <a:endParaRPr lang="cs-CZ" altLang="cs-CZ" sz="3600" dirty="0"/>
          </a:p>
          <a:p>
            <a:pPr>
              <a:buFont typeface="Wingdings" panose="05000000000000000000" pitchFamily="2" charset="2"/>
              <a:buNone/>
              <a:defRPr/>
            </a:pPr>
            <a:endParaRPr lang="cs-CZ" altLang="cs-CZ" sz="3600" b="1" dirty="0">
              <a:solidFill>
                <a:srgbClr val="7030A0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39/56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57199" y="1509824"/>
            <a:ext cx="857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250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3600" b="1" dirty="0"/>
              <a:t>Agregátní výdaje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062BA04-B7DA-4388-81E8-9F6DE1994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27551"/>
            <a:ext cx="8229600" cy="4898612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cs-CZ" altLang="cs-CZ" sz="3600" b="1" dirty="0">
                <a:solidFill>
                  <a:srgbClr val="C00000"/>
                </a:solidFill>
              </a:rPr>
              <a:t>Agregátní výdaje </a:t>
            </a:r>
            <a:r>
              <a:rPr lang="cs-CZ" altLang="cs-CZ" sz="3600" dirty="0"/>
              <a:t>= výdaje domácností, firem a státu:</a:t>
            </a:r>
          </a:p>
          <a:p>
            <a:pPr marL="0" indent="0" algn="ctr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3600" b="1" dirty="0"/>
              <a:t>AE = C</a:t>
            </a:r>
            <a:r>
              <a:rPr lang="cs-CZ" altLang="cs-CZ" sz="3600" b="1" baseline="-25000" dirty="0"/>
              <a:t>A</a:t>
            </a:r>
            <a:r>
              <a:rPr lang="cs-CZ" altLang="cs-CZ" sz="3600" b="1" dirty="0"/>
              <a:t> +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* Y –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* T</a:t>
            </a:r>
            <a:r>
              <a:rPr lang="cs-CZ" altLang="cs-CZ" sz="3600" b="1" baseline="-25000" dirty="0"/>
              <a:t>A</a:t>
            </a:r>
            <a:r>
              <a:rPr lang="cs-CZ" altLang="cs-CZ" sz="3600" b="1" dirty="0"/>
              <a:t> –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* t * Y +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* TR + I + G</a:t>
            </a:r>
          </a:p>
          <a:p>
            <a:pPr>
              <a:spcBef>
                <a:spcPts val="1800"/>
              </a:spcBef>
              <a:defRPr/>
            </a:pPr>
            <a:r>
              <a:rPr lang="cs-CZ" sz="3600" dirty="0"/>
              <a:t>Potom </a:t>
            </a:r>
            <a:r>
              <a:rPr lang="cs-CZ" sz="3600" b="1" dirty="0">
                <a:solidFill>
                  <a:srgbClr val="C00000"/>
                </a:solidFill>
              </a:rPr>
              <a:t>autonomní výdaje </a:t>
            </a:r>
            <a:r>
              <a:rPr lang="cs-CZ" sz="3600" dirty="0"/>
              <a:t>(nezávisí na důchodu) budou: </a:t>
            </a:r>
          </a:p>
          <a:p>
            <a:pPr marL="0" indent="0" algn="ctr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3600" b="1" dirty="0"/>
              <a:t>A</a:t>
            </a:r>
            <a:r>
              <a:rPr lang="cs-CZ" altLang="cs-CZ" sz="3600" b="1" baseline="-25000" dirty="0"/>
              <a:t>A</a:t>
            </a:r>
            <a:r>
              <a:rPr lang="cs-CZ" altLang="cs-CZ" sz="3600" b="1" dirty="0"/>
              <a:t> = C</a:t>
            </a:r>
            <a:r>
              <a:rPr lang="cs-CZ" altLang="cs-CZ" sz="3600" b="1" baseline="-25000" dirty="0"/>
              <a:t>A</a:t>
            </a:r>
            <a:r>
              <a:rPr lang="cs-CZ" altLang="cs-CZ" sz="3600" b="1" dirty="0"/>
              <a:t> –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* T</a:t>
            </a:r>
            <a:r>
              <a:rPr lang="cs-CZ" altLang="cs-CZ" sz="3600" b="1" baseline="-25000" dirty="0"/>
              <a:t>A</a:t>
            </a:r>
            <a:r>
              <a:rPr lang="cs-CZ" altLang="cs-CZ" sz="3600" b="1" dirty="0"/>
              <a:t>  +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* TR + I + G</a:t>
            </a:r>
          </a:p>
          <a:p>
            <a:pPr algn="just">
              <a:spcBef>
                <a:spcPts val="1800"/>
              </a:spcBef>
              <a:defRPr/>
            </a:pPr>
            <a:r>
              <a:rPr lang="cs-CZ" sz="3600" b="1" dirty="0">
                <a:solidFill>
                  <a:srgbClr val="FF0000"/>
                </a:solidFill>
              </a:rPr>
              <a:t>AUTONOMNÍ</a:t>
            </a:r>
            <a:r>
              <a:rPr lang="cs-CZ" sz="3600" dirty="0"/>
              <a:t> budou – část </a:t>
            </a:r>
            <a:r>
              <a:rPr lang="cs-CZ" sz="3600" b="1" dirty="0">
                <a:solidFill>
                  <a:srgbClr val="FF0000"/>
                </a:solidFill>
              </a:rPr>
              <a:t>SPOTŘEBY, AUTONOMNÍ DANĚ, VLÁDNÍ VÝDAJE</a:t>
            </a:r>
            <a:r>
              <a:rPr lang="cs-CZ" sz="3600" dirty="0"/>
              <a:t> a </a:t>
            </a:r>
            <a:r>
              <a:rPr lang="cs-CZ" sz="3600" b="1" dirty="0">
                <a:solidFill>
                  <a:srgbClr val="FF0000"/>
                </a:solidFill>
              </a:rPr>
              <a:t>INVESTIČNÍ VÝDAJE</a:t>
            </a:r>
          </a:p>
          <a:p>
            <a:pPr>
              <a:spcBef>
                <a:spcPts val="1800"/>
              </a:spcBef>
              <a:defRPr/>
            </a:pPr>
            <a:r>
              <a:rPr lang="cs-CZ" sz="3600" b="1" dirty="0">
                <a:solidFill>
                  <a:srgbClr val="FF0000"/>
                </a:solidFill>
              </a:rPr>
              <a:t>AGREGÁTNÍ VÝDAJE </a:t>
            </a:r>
            <a:r>
              <a:rPr lang="cs-CZ" sz="3600" dirty="0"/>
              <a:t>se potom dají vyjádřit také takto:</a:t>
            </a:r>
          </a:p>
          <a:p>
            <a:pPr marL="0" indent="0" algn="ctr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3600" b="1" dirty="0"/>
              <a:t>AE = A</a:t>
            </a:r>
            <a:r>
              <a:rPr lang="cs-CZ" altLang="cs-CZ" sz="3600" b="1" baseline="-25000" dirty="0"/>
              <a:t>A</a:t>
            </a:r>
            <a:r>
              <a:rPr lang="cs-CZ" altLang="cs-CZ" sz="3600" b="1" dirty="0"/>
              <a:t> +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* Y –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* t * Y</a:t>
            </a:r>
          </a:p>
          <a:p>
            <a:pPr>
              <a:spcBef>
                <a:spcPts val="1800"/>
              </a:spcBef>
              <a:defRPr/>
            </a:pPr>
            <a:r>
              <a:rPr lang="cs-CZ" sz="3600" dirty="0"/>
              <a:t>Pokud vytkneme Y a </a:t>
            </a:r>
            <a:r>
              <a:rPr lang="cs-CZ" sz="3600" dirty="0" err="1"/>
              <a:t>mpc</a:t>
            </a:r>
            <a:r>
              <a:rPr lang="cs-CZ" sz="3600" dirty="0"/>
              <a:t>, rovnici </a:t>
            </a:r>
            <a:r>
              <a:rPr lang="cs-CZ" sz="3600" b="1" dirty="0">
                <a:solidFill>
                  <a:srgbClr val="FF0000"/>
                </a:solidFill>
              </a:rPr>
              <a:t>AE </a:t>
            </a:r>
            <a:r>
              <a:rPr lang="cs-CZ" sz="3600" dirty="0"/>
              <a:t>můžeme zapsat</a:t>
            </a:r>
          </a:p>
          <a:p>
            <a:pPr marL="0" indent="0" algn="ctr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3600" b="1" dirty="0"/>
              <a:t>AE = A</a:t>
            </a:r>
            <a:r>
              <a:rPr lang="cs-CZ" altLang="cs-CZ" sz="3600" b="1" baseline="-25000" dirty="0"/>
              <a:t>A</a:t>
            </a:r>
            <a:r>
              <a:rPr lang="cs-CZ" altLang="cs-CZ" sz="3600" b="1" dirty="0"/>
              <a:t> + </a:t>
            </a:r>
            <a:r>
              <a:rPr lang="cs-CZ" altLang="cs-CZ" sz="3600" b="1" dirty="0" err="1"/>
              <a:t>mpc</a:t>
            </a:r>
            <a:r>
              <a:rPr lang="cs-CZ" altLang="cs-CZ" sz="3600" b="1" dirty="0"/>
              <a:t> * (1 – t) * Y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sz="3600" dirty="0"/>
          </a:p>
          <a:p>
            <a:pPr>
              <a:defRPr/>
            </a:pPr>
            <a:endParaRPr lang="en-US" altLang="cs-CZ" sz="3600" b="1" dirty="0">
              <a:solidFill>
                <a:srgbClr val="FF33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3600" dirty="0"/>
          </a:p>
          <a:p>
            <a:pPr>
              <a:defRPr/>
            </a:pPr>
            <a:endParaRPr lang="cs-CZ" altLang="cs-CZ" sz="3600" dirty="0"/>
          </a:p>
          <a:p>
            <a:pPr>
              <a:defRPr/>
            </a:pPr>
            <a:endParaRPr lang="cs-CZ" altLang="cs-CZ" sz="3600" dirty="0"/>
          </a:p>
          <a:p>
            <a:pPr>
              <a:defRPr/>
            </a:pPr>
            <a:endParaRPr lang="cs-CZ" altLang="cs-CZ" sz="3600" dirty="0"/>
          </a:p>
          <a:p>
            <a:pPr>
              <a:buFont typeface="Wingdings" panose="05000000000000000000" pitchFamily="2" charset="2"/>
              <a:buNone/>
              <a:defRPr/>
            </a:pPr>
            <a:endParaRPr lang="cs-CZ" altLang="cs-CZ" sz="3600" b="1" dirty="0">
              <a:solidFill>
                <a:srgbClr val="7030A0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40/56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57199" y="1509824"/>
            <a:ext cx="857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435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3600" b="1" dirty="0"/>
              <a:t>Agregátní výdaje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062BA04-B7DA-4388-81E8-9F6DE1994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27551"/>
            <a:ext cx="8229600" cy="4898612"/>
          </a:xfrm>
        </p:spPr>
        <p:txBody>
          <a:bodyPr>
            <a:normAutofit/>
          </a:bodyPr>
          <a:lstStyle/>
          <a:p>
            <a:pPr indent="-457200">
              <a:defRPr/>
            </a:pPr>
            <a:r>
              <a:rPr lang="cs-CZ" altLang="cs-CZ" sz="2800" b="1" dirty="0">
                <a:solidFill>
                  <a:schemeClr val="tx1"/>
                </a:solidFill>
              </a:rPr>
              <a:t>Křivka</a:t>
            </a:r>
            <a:r>
              <a:rPr lang="cs-CZ" altLang="cs-CZ" sz="2800" dirty="0">
                <a:solidFill>
                  <a:schemeClr val="tx1"/>
                </a:solidFill>
              </a:rPr>
              <a:t> </a:t>
            </a:r>
            <a:r>
              <a:rPr lang="cs-CZ" altLang="cs-CZ" sz="2800" b="1" dirty="0">
                <a:solidFill>
                  <a:schemeClr val="tx1"/>
                </a:solidFill>
              </a:rPr>
              <a:t>AE</a:t>
            </a:r>
            <a:r>
              <a:rPr lang="cs-CZ" altLang="cs-CZ" sz="2800" dirty="0">
                <a:solidFill>
                  <a:schemeClr val="tx1"/>
                </a:solidFill>
              </a:rPr>
              <a:t> je vlivem TA, TR a G posunuta směrem </a:t>
            </a:r>
            <a:r>
              <a:rPr lang="cs-CZ" altLang="cs-CZ" sz="2800" b="1" dirty="0">
                <a:solidFill>
                  <a:schemeClr val="tx1"/>
                </a:solidFill>
              </a:rPr>
              <a:t>nahoru</a:t>
            </a:r>
            <a:r>
              <a:rPr lang="cs-CZ" altLang="cs-CZ" sz="2800" dirty="0">
                <a:solidFill>
                  <a:schemeClr val="tx1"/>
                </a:solidFill>
              </a:rPr>
              <a:t> ve srovnání s AE ve 2-sektorovém modelu.</a:t>
            </a:r>
          </a:p>
          <a:p>
            <a:pPr indent="-457200">
              <a:defRPr/>
            </a:pPr>
            <a:r>
              <a:rPr lang="cs-CZ" altLang="cs-CZ" sz="2800" dirty="0">
                <a:solidFill>
                  <a:schemeClr val="tx1"/>
                </a:solidFill>
              </a:rPr>
              <a:t>Křivka je také </a:t>
            </a:r>
            <a:r>
              <a:rPr lang="cs-CZ" altLang="cs-CZ" sz="2800" b="1" dirty="0">
                <a:solidFill>
                  <a:schemeClr val="tx1"/>
                </a:solidFill>
              </a:rPr>
              <a:t>plošší vlivem sazby důchodové daně (t).</a:t>
            </a:r>
          </a:p>
          <a:p>
            <a:pPr indent="-457200">
              <a:defRPr/>
            </a:pPr>
            <a:r>
              <a:rPr lang="cs-CZ" altLang="cs-CZ" sz="2800" dirty="0">
                <a:solidFill>
                  <a:schemeClr val="tx1"/>
                </a:solidFill>
              </a:rPr>
              <a:t>Rovnovážný produkt v 3-sektorové ekonomice určíme z: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41/56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57199" y="1509824"/>
            <a:ext cx="857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A57BC3D-A900-4123-81A8-2A4450653B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770" t="41576" r="27000" b="-696"/>
          <a:stretch/>
        </p:blipFill>
        <p:spPr>
          <a:xfrm>
            <a:off x="2698296" y="3570742"/>
            <a:ext cx="3747408" cy="2555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1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986A8D8-F6AD-4F41-A275-1B1C82DC62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56515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600" b="1" dirty="0"/>
              <a:t>Křivka agregátních výdajů v třísektorovém modelu</a:t>
            </a:r>
            <a:endParaRPr lang="en-US" altLang="cs-CZ" sz="3600" b="1" dirty="0"/>
          </a:p>
        </p:txBody>
      </p:sp>
      <p:sp>
        <p:nvSpPr>
          <p:cNvPr id="45060" name="Line 4">
            <a:extLst>
              <a:ext uri="{FF2B5EF4-FFF2-40B4-BE49-F238E27FC236}">
                <a16:creationId xmlns:a16="http://schemas.microsoft.com/office/drawing/2014/main" id="{DDF0813D-35B3-4672-A45F-1B00E509C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2276475"/>
            <a:ext cx="0" cy="36734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1" name="Line 5">
            <a:extLst>
              <a:ext uri="{FF2B5EF4-FFF2-40B4-BE49-F238E27FC236}">
                <a16:creationId xmlns:a16="http://schemas.microsoft.com/office/drawing/2014/main" id="{0147C53A-9F22-4675-850A-3BB44624B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8" y="5949950"/>
            <a:ext cx="64817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A570D79C-7CFB-430A-8302-2BBC3DCC5F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2492375"/>
            <a:ext cx="3455987" cy="34575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3" name="Text Box 7">
            <a:extLst>
              <a:ext uri="{FF2B5EF4-FFF2-40B4-BE49-F238E27FC236}">
                <a16:creationId xmlns:a16="http://schemas.microsoft.com/office/drawing/2014/main" id="{2C2FDB4E-93E7-4A09-BDE9-47CC6DCD4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198913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45</a:t>
            </a:r>
            <a:r>
              <a:rPr kumimoji="0" lang="en-US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°</a:t>
            </a: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 (Y=AE)</a:t>
            </a: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1C22EE5A-212E-4979-8660-5241172DF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4467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AE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5" name="Text Box 9">
            <a:extLst>
              <a:ext uri="{FF2B5EF4-FFF2-40B4-BE49-F238E27FC236}">
                <a16:creationId xmlns:a16="http://schemas.microsoft.com/office/drawing/2014/main" id="{46B9D162-796D-40E5-B356-32A58A2C3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6021388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Y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6" name="Line 10">
            <a:extLst>
              <a:ext uri="{FF2B5EF4-FFF2-40B4-BE49-F238E27FC236}">
                <a16:creationId xmlns:a16="http://schemas.microsoft.com/office/drawing/2014/main" id="{4797CBA7-F33D-49EB-BE33-971F693812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3213100"/>
            <a:ext cx="4968875" cy="1439863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8" name="Text Box 12">
            <a:extLst>
              <a:ext uri="{FF2B5EF4-FFF2-40B4-BE49-F238E27FC236}">
                <a16:creationId xmlns:a16="http://schemas.microsoft.com/office/drawing/2014/main" id="{2EA897CE-5828-4583-8595-550E69B73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3028950"/>
            <a:ext cx="3095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AE = A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</a:t>
            </a: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 + mpc * (1 – t) * Y 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70" name="Line 14">
            <a:extLst>
              <a:ext uri="{FF2B5EF4-FFF2-40B4-BE49-F238E27FC236}">
                <a16:creationId xmlns:a16="http://schemas.microsoft.com/office/drawing/2014/main" id="{9B0B8D3A-6B9A-4B09-8A43-604170A314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800" y="4652963"/>
            <a:ext cx="0" cy="1296987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73" name="Text Box 17">
            <a:extLst>
              <a:ext uri="{FF2B5EF4-FFF2-40B4-BE49-F238E27FC236}">
                <a16:creationId xmlns:a16="http://schemas.microsoft.com/office/drawing/2014/main" id="{5C82A144-6E14-4784-B1AF-9D742D4E0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2116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</a:t>
            </a:r>
            <a:endParaRPr kumimoji="0" lang="en-US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cxnSp>
        <p:nvCxnSpPr>
          <p:cNvPr id="20" name="Přímá spojovací čára 19">
            <a:extLst>
              <a:ext uri="{FF2B5EF4-FFF2-40B4-BE49-F238E27FC236}">
                <a16:creationId xmlns:a16="http://schemas.microsoft.com/office/drawing/2014/main" id="{2563A219-7BF8-4D0E-B93C-80F7DDE61E1F}"/>
              </a:ext>
            </a:extLst>
          </p:cNvPr>
          <p:cNvCxnSpPr/>
          <p:nvPr/>
        </p:nvCxnSpPr>
        <p:spPr>
          <a:xfrm rot="5400000">
            <a:off x="1519238" y="5041900"/>
            <a:ext cx="1784350" cy="0"/>
          </a:xfrm>
          <a:prstGeom prst="line">
            <a:avLst/>
          </a:prstGeom>
          <a:ln w="317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6" name="TextovéPole 21">
            <a:extLst>
              <a:ext uri="{FF2B5EF4-FFF2-40B4-BE49-F238E27FC236}">
                <a16:creationId xmlns:a16="http://schemas.microsoft.com/office/drawing/2014/main" id="{432959C2-A6B6-4898-B6BB-C8C2C10CB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150" y="5365873"/>
            <a:ext cx="3786188" cy="4000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Y</a:t>
            </a:r>
            <a:r>
              <a:rPr kumimoji="0" lang="cs-CZ" altLang="cs-CZ" sz="2000" b="0" i="0" u="none" strike="noStrike" kern="1200" cap="none" spc="0" normalizeH="0" baseline="-2500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E </a:t>
            </a:r>
            <a:r>
              <a:rPr kumimoji="0" lang="cs-CZ" alt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=rovnovážný produkt</a:t>
            </a:r>
            <a:endParaRPr kumimoji="0" lang="cs-CZ" altLang="cs-CZ" sz="2000" b="0" i="0" u="none" strike="noStrike" kern="1200" cap="none" spc="0" normalizeH="0" baseline="-2500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25" name="TextovéPole 21">
            <a:extLst>
              <a:ext uri="{FF2B5EF4-FFF2-40B4-BE49-F238E27FC236}">
                <a16:creationId xmlns:a16="http://schemas.microsoft.com/office/drawing/2014/main" id="{C4EBF8FF-2649-4825-B7AD-847C5D9DB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275" y="3713163"/>
            <a:ext cx="396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E</a:t>
            </a:r>
            <a:endParaRPr kumimoji="0" lang="cs-CZ" altLang="cs-CZ" sz="20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16" name="Google Shape;99;p14">
            <a:extLst>
              <a:ext uri="{FF2B5EF4-FFF2-40B4-BE49-F238E27FC236}">
                <a16:creationId xmlns:a16="http://schemas.microsoft.com/office/drawing/2014/main" id="{F331AED7-1790-4007-89C0-879F46E470F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42/56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874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4" grpId="0"/>
      <p:bldP spid="45065" grpId="0"/>
      <p:bldP spid="45068" grpId="0"/>
      <p:bldP spid="45073" grpId="0"/>
      <p:bldP spid="9236" grpId="0" animBg="1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810" y="517585"/>
            <a:ext cx="8229600" cy="802177"/>
          </a:xfrm>
        </p:spPr>
        <p:txBody>
          <a:bodyPr>
            <a:noAutofit/>
          </a:bodyPr>
          <a:lstStyle/>
          <a:p>
            <a:r>
              <a:rPr lang="cs-CZ" altLang="cs-CZ" sz="3200" b="1" dirty="0"/>
              <a:t>Klasický model ekonomické rovnováhy</a:t>
            </a:r>
            <a:endParaRPr lang="cs-CZ" sz="32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03041" y="1241793"/>
            <a:ext cx="8737918" cy="4921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2400" b="1" dirty="0">
                <a:solidFill>
                  <a:schemeClr val="tx1"/>
                </a:solidFill>
              </a:rPr>
              <a:t>Podle LIBERÁLNÍHO PROUDU: </a:t>
            </a:r>
            <a:r>
              <a:rPr lang="cs-CZ" altLang="cs-CZ" sz="2400" b="1" dirty="0">
                <a:solidFill>
                  <a:srgbClr val="FF0000"/>
                </a:solidFill>
              </a:rPr>
              <a:t>ekonomika – vnitřně stabilní systém, rovnováha na uvedený ch trzích se utváří automaticky.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2400" b="1" dirty="0">
                <a:solidFill>
                  <a:schemeClr val="tx1"/>
                </a:solidFill>
              </a:rPr>
              <a:t>Reálné  bohatství  ekonomiky:  vychází  z FINÁLNÍ  PRODUKCE  vyrobené  v ekonomice za jeden rok. </a:t>
            </a:r>
          </a:p>
          <a:p>
            <a:pPr algn="just"/>
            <a:endParaRPr lang="cs-CZ" altLang="cs-CZ" sz="24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2400" b="1" dirty="0">
                <a:solidFill>
                  <a:schemeClr val="tx1"/>
                </a:solidFill>
              </a:rPr>
              <a:t>PENÍZE = funkce </a:t>
            </a:r>
            <a:r>
              <a:rPr lang="cs-CZ" altLang="cs-CZ" sz="2400" b="1" dirty="0">
                <a:solidFill>
                  <a:srgbClr val="FF0000"/>
                </a:solidFill>
              </a:rPr>
              <a:t>zúčtovací jednotky, prostředník směny.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chemeClr val="tx1"/>
                </a:solidFill>
              </a:rPr>
              <a:t>Roste-li </a:t>
            </a:r>
            <a:r>
              <a:rPr lang="cs-CZ" altLang="cs-CZ" sz="2400" b="1" dirty="0">
                <a:solidFill>
                  <a:srgbClr val="FF0000"/>
                </a:solidFill>
              </a:rPr>
              <a:t>MNOŽSTVÍ PENĚZ V OBĚHU</a:t>
            </a:r>
            <a:r>
              <a:rPr lang="cs-CZ" altLang="cs-CZ" sz="2400" b="1" dirty="0">
                <a:solidFill>
                  <a:schemeClr val="tx1"/>
                </a:solidFill>
              </a:rPr>
              <a:t>, neroste REÁLNÉ BOHATSTVÍ ZEMĚ, ale proporcionálně se zvyšuje </a:t>
            </a:r>
            <a:r>
              <a:rPr lang="cs-CZ" altLang="cs-CZ" sz="2400" b="1" dirty="0">
                <a:solidFill>
                  <a:srgbClr val="FF0000"/>
                </a:solidFill>
              </a:rPr>
              <a:t>CENOVÁ HLADINA: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2400" b="1" dirty="0">
                <a:solidFill>
                  <a:schemeClr val="tx1"/>
                </a:solidFill>
              </a:rPr>
              <a:t>pojetí vychází z </a:t>
            </a:r>
            <a:r>
              <a:rPr lang="cs-CZ" altLang="cs-CZ" sz="2400" b="1" dirty="0">
                <a:solidFill>
                  <a:srgbClr val="FF0000"/>
                </a:solidFill>
              </a:rPr>
              <a:t>KVANTITATIVNÍ TEORIE PENĚZ </a:t>
            </a:r>
            <a:r>
              <a:rPr lang="cs-CZ" altLang="cs-CZ" sz="2400" b="1" dirty="0">
                <a:solidFill>
                  <a:schemeClr val="tx1"/>
                </a:solidFill>
              </a:rPr>
              <a:t>a </a:t>
            </a:r>
            <a:r>
              <a:rPr lang="cs-CZ" altLang="cs-CZ" sz="2400" b="1" dirty="0">
                <a:solidFill>
                  <a:srgbClr val="FF0000"/>
                </a:solidFill>
              </a:rPr>
              <a:t>ROVNICE SMĚNY: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400" b="1" dirty="0">
                <a:solidFill>
                  <a:schemeClr val="tx1"/>
                </a:solidFill>
              </a:rPr>
              <a:t>na trzích vyrovnávají TOKY STATKŮ s TOKEM PENĚZ.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334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>
            <a:extLst>
              <a:ext uri="{FF2B5EF4-FFF2-40B4-BE49-F238E27FC236}">
                <a16:creationId xmlns:a16="http://schemas.microsoft.com/office/drawing/2014/main" id="{538595C7-64DF-4C44-9E6E-106656223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387" y="116648"/>
            <a:ext cx="7158038" cy="1412875"/>
          </a:xfrm>
        </p:spPr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Agregátní výdaje</a:t>
            </a:r>
          </a:p>
        </p:txBody>
      </p:sp>
      <p:sp>
        <p:nvSpPr>
          <p:cNvPr id="6147" name="Zástupný symbol pro obsah 2">
            <a:extLst>
              <a:ext uri="{FF2B5EF4-FFF2-40B4-BE49-F238E27FC236}">
                <a16:creationId xmlns:a16="http://schemas.microsoft.com/office/drawing/2014/main" id="{EED4412E-2AE4-482A-A914-C15FE0D1F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036" y="1459523"/>
            <a:ext cx="8369649" cy="4554415"/>
          </a:xfr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spcAft>
                <a:spcPts val="1200"/>
              </a:spcAft>
            </a:pPr>
            <a:r>
              <a:rPr lang="cs-CZ" altLang="cs-CZ" sz="2800" b="1" dirty="0"/>
              <a:t>Zvýšení</a:t>
            </a:r>
            <a:r>
              <a:rPr lang="cs-CZ" altLang="cs-CZ" sz="2800" dirty="0"/>
              <a:t> </a:t>
            </a:r>
            <a:r>
              <a:rPr lang="cs-CZ" altLang="cs-CZ" sz="2800" b="1" dirty="0"/>
              <a:t>vládních výdajů na nákup zboží a služeb </a:t>
            </a:r>
            <a:r>
              <a:rPr lang="cs-CZ" altLang="cs-CZ" sz="2800" dirty="0"/>
              <a:t>(G) nebo </a:t>
            </a:r>
            <a:r>
              <a:rPr lang="cs-CZ" altLang="cs-CZ" sz="2800" b="1" dirty="0"/>
              <a:t>zvýšení transferových plateb (TR) zvyšuje</a:t>
            </a:r>
            <a:r>
              <a:rPr lang="cs-CZ" altLang="cs-CZ" sz="2800" dirty="0"/>
              <a:t>  </a:t>
            </a:r>
            <a:r>
              <a:rPr lang="cs-CZ" altLang="cs-CZ" sz="2800" b="1" dirty="0"/>
              <a:t>agregátní výdaje (AE) </a:t>
            </a:r>
            <a:r>
              <a:rPr lang="cs-CZ" altLang="cs-CZ" sz="2800" dirty="0"/>
              <a:t>– </a:t>
            </a:r>
            <a:r>
              <a:rPr lang="cs-CZ" altLang="cs-CZ" sz="2800" b="1" dirty="0"/>
              <a:t>posun křivky směrem nahoru</a:t>
            </a:r>
          </a:p>
          <a:p>
            <a:pPr algn="just">
              <a:spcBef>
                <a:spcPct val="0"/>
              </a:spcBef>
              <a:spcAft>
                <a:spcPts val="1200"/>
              </a:spcAft>
            </a:pPr>
            <a:r>
              <a:rPr lang="cs-CZ" altLang="cs-CZ" sz="2800" b="1" dirty="0"/>
              <a:t>Zvýšení</a:t>
            </a:r>
            <a:r>
              <a:rPr lang="cs-CZ" altLang="cs-CZ" sz="2800" dirty="0"/>
              <a:t> </a:t>
            </a:r>
            <a:r>
              <a:rPr lang="cs-CZ" altLang="cs-CZ" sz="2800" b="1" dirty="0"/>
              <a:t>autonomních daní (T</a:t>
            </a:r>
            <a:r>
              <a:rPr lang="cs-CZ" altLang="cs-CZ" sz="2800" b="1" baseline="-25000" dirty="0"/>
              <a:t>A</a:t>
            </a:r>
            <a:r>
              <a:rPr lang="cs-CZ" altLang="cs-CZ" sz="2800" b="1" dirty="0"/>
              <a:t>) </a:t>
            </a:r>
            <a:r>
              <a:rPr lang="cs-CZ" altLang="cs-CZ" sz="2800" dirty="0"/>
              <a:t>vede ke </a:t>
            </a:r>
            <a:r>
              <a:rPr lang="cs-CZ" altLang="cs-CZ" sz="2800" b="1" dirty="0"/>
              <a:t>snížení agregátních výdajů (AE), </a:t>
            </a:r>
            <a:r>
              <a:rPr lang="cs-CZ" altLang="cs-CZ" sz="2800" dirty="0"/>
              <a:t>tj. křivka </a:t>
            </a:r>
            <a:r>
              <a:rPr lang="cs-CZ" altLang="cs-CZ" sz="2800" b="1" dirty="0"/>
              <a:t>AE se posune směrem dolů.</a:t>
            </a:r>
          </a:p>
          <a:p>
            <a:pPr algn="just">
              <a:spcBef>
                <a:spcPct val="0"/>
              </a:spcBef>
              <a:spcAft>
                <a:spcPts val="1200"/>
              </a:spcAft>
            </a:pPr>
            <a:r>
              <a:rPr lang="cs-CZ" altLang="cs-CZ" sz="2800" b="1" dirty="0"/>
              <a:t>Zvýšení</a:t>
            </a:r>
            <a:r>
              <a:rPr lang="cs-CZ" altLang="cs-CZ" sz="2800" dirty="0"/>
              <a:t> </a:t>
            </a:r>
            <a:r>
              <a:rPr lang="cs-CZ" altLang="cs-CZ" sz="2800" b="1" dirty="0"/>
              <a:t>sazby důchodové daně (t)</a:t>
            </a:r>
            <a:r>
              <a:rPr lang="cs-CZ" altLang="cs-CZ" sz="2800" dirty="0"/>
              <a:t> zplošťuje křivku agregátních výdajů tím více, čím </a:t>
            </a:r>
            <a:r>
              <a:rPr lang="cs-CZ" altLang="cs-CZ" sz="2800" b="1" dirty="0"/>
              <a:t>vyšší je sazba daně. </a:t>
            </a:r>
          </a:p>
          <a:p>
            <a:endParaRPr lang="cs-CZ" altLang="cs-CZ" sz="2800" dirty="0"/>
          </a:p>
          <a:p>
            <a:endParaRPr lang="cs-CZ" altLang="cs-CZ" sz="2800" dirty="0"/>
          </a:p>
          <a:p>
            <a:pPr>
              <a:buFont typeface="Wingdings" panose="05000000000000000000" pitchFamily="2" charset="2"/>
              <a:buNone/>
            </a:pPr>
            <a:endParaRPr lang="cs-CZ" altLang="cs-CZ" sz="3600" b="1" dirty="0">
              <a:solidFill>
                <a:srgbClr val="7030A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BC7D5128-75F3-495D-B561-A8CB2EECEF1F}"/>
              </a:ext>
            </a:extLst>
          </p:cNvPr>
          <p:cNvSpPr txBox="1"/>
          <p:nvPr/>
        </p:nvSpPr>
        <p:spPr>
          <a:xfrm>
            <a:off x="449036" y="6345084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43/56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2F53EFB-E37D-418A-B76D-38B6D21F4E9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34736" y="383042"/>
            <a:ext cx="8450035" cy="1412875"/>
          </a:xfrm>
        </p:spPr>
        <p:txBody>
          <a:bodyPr>
            <a:normAutofit/>
          </a:bodyPr>
          <a:lstStyle/>
          <a:p>
            <a:pPr algn="ctr"/>
            <a:r>
              <a:rPr lang="cs-CZ" altLang="cs-CZ" sz="3600" b="1" dirty="0">
                <a:solidFill>
                  <a:schemeClr val="tx1"/>
                </a:solidFill>
              </a:rPr>
              <a:t>Změny křivky AE v třísektorovém modelu</a:t>
            </a:r>
            <a:endParaRPr lang="en-US" altLang="cs-CZ" sz="3600" b="1" dirty="0">
              <a:solidFill>
                <a:schemeClr val="tx1"/>
              </a:solidFill>
            </a:endParaRPr>
          </a:p>
        </p:txBody>
      </p:sp>
      <p:sp>
        <p:nvSpPr>
          <p:cNvPr id="45060" name="Line 4">
            <a:extLst>
              <a:ext uri="{FF2B5EF4-FFF2-40B4-BE49-F238E27FC236}">
                <a16:creationId xmlns:a16="http://schemas.microsoft.com/office/drawing/2014/main" id="{5CA05871-B55F-487B-B88E-99B64CAA0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2781300"/>
            <a:ext cx="0" cy="31686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1" name="Line 5">
            <a:extLst>
              <a:ext uri="{FF2B5EF4-FFF2-40B4-BE49-F238E27FC236}">
                <a16:creationId xmlns:a16="http://schemas.microsoft.com/office/drawing/2014/main" id="{7EF08285-12D6-467F-A0C2-FFB3BE9FFC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5949950"/>
            <a:ext cx="54387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A0A45C07-27D8-4746-8D83-41C5FD0838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00338" y="2420938"/>
            <a:ext cx="3455987" cy="34575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3" name="Text Box 7">
            <a:extLst>
              <a:ext uri="{FF2B5EF4-FFF2-40B4-BE49-F238E27FC236}">
                <a16:creationId xmlns:a16="http://schemas.microsoft.com/office/drawing/2014/main" id="{3C93A503-0487-44E6-ABD1-B26E8FF1C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220503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45</a:t>
            </a:r>
            <a:r>
              <a:rPr kumimoji="0" lang="en-US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°</a:t>
            </a: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 (Y=AE)</a:t>
            </a: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6D96D31A-B23A-4F68-AC44-F3E264B04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24209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AE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65" name="Text Box 9">
            <a:extLst>
              <a:ext uri="{FF2B5EF4-FFF2-40B4-BE49-F238E27FC236}">
                <a16:creationId xmlns:a16="http://schemas.microsoft.com/office/drawing/2014/main" id="{13103D4E-581E-4CED-87E1-2EA197C44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550" y="6021388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Y</a:t>
            </a:r>
            <a:endParaRPr kumimoji="0" lang="en-US" altLang="cs-CZ" sz="24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70" name="Line 14">
            <a:extLst>
              <a:ext uri="{FF2B5EF4-FFF2-40B4-BE49-F238E27FC236}">
                <a16:creationId xmlns:a16="http://schemas.microsoft.com/office/drawing/2014/main" id="{368ED67B-E852-433D-842C-876E13A0D6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4438" y="5445125"/>
            <a:ext cx="0" cy="576263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5073" name="Text Box 17">
            <a:extLst>
              <a:ext uri="{FF2B5EF4-FFF2-40B4-BE49-F238E27FC236}">
                <a16:creationId xmlns:a16="http://schemas.microsoft.com/office/drawing/2014/main" id="{B88D55A8-A818-4682-AAB1-1519CFF47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30066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</a:t>
            </a:r>
            <a:r>
              <a:rPr kumimoji="0" lang="cs-CZ" altLang="cs-CZ" sz="18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</a:t>
            </a:r>
            <a:endParaRPr kumimoji="0" lang="en-US" altLang="cs-CZ" sz="1800" b="0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cxnSp>
        <p:nvCxnSpPr>
          <p:cNvPr id="20" name="Přímá spojovací čára 19">
            <a:extLst>
              <a:ext uri="{FF2B5EF4-FFF2-40B4-BE49-F238E27FC236}">
                <a16:creationId xmlns:a16="http://schemas.microsoft.com/office/drawing/2014/main" id="{969AA1B3-5084-4CE7-BCBB-12602543DE6B}"/>
              </a:ext>
            </a:extLst>
          </p:cNvPr>
          <p:cNvCxnSpPr/>
          <p:nvPr/>
        </p:nvCxnSpPr>
        <p:spPr>
          <a:xfrm rot="5400000">
            <a:off x="3031331" y="5545932"/>
            <a:ext cx="776287" cy="0"/>
          </a:xfrm>
          <a:prstGeom prst="line">
            <a:avLst/>
          </a:prstGeom>
          <a:ln w="317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6" name="TextovéPole 21">
            <a:extLst>
              <a:ext uri="{FF2B5EF4-FFF2-40B4-BE49-F238E27FC236}">
                <a16:creationId xmlns:a16="http://schemas.microsoft.com/office/drawing/2014/main" id="{7F2642AB-45F9-4A19-A8A1-A7B36C54D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6021388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Y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E1 </a:t>
            </a:r>
          </a:p>
        </p:txBody>
      </p:sp>
      <p:sp>
        <p:nvSpPr>
          <p:cNvPr id="23565" name="Text Box 24">
            <a:extLst>
              <a:ext uri="{FF2B5EF4-FFF2-40B4-BE49-F238E27FC236}">
                <a16:creationId xmlns:a16="http://schemas.microsoft.com/office/drawing/2014/main" id="{F82D5311-6C0A-409F-87FE-E6A50087B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700213"/>
            <a:ext cx="8353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11278" name="Text Box 25">
            <a:extLst>
              <a:ext uri="{FF2B5EF4-FFF2-40B4-BE49-F238E27FC236}">
                <a16:creationId xmlns:a16="http://schemas.microsoft.com/office/drawing/2014/main" id="{BA820BAD-6DDB-44B1-AE1A-B5F87D254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773238"/>
            <a:ext cx="8642350" cy="3667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charset="0"/>
                <a:ea typeface="+mn-ea"/>
                <a:cs typeface="Arial"/>
                <a:sym typeface="Arial"/>
              </a:rPr>
              <a:t>Jaký efekt bude mít na výši rovnovážného produktu snížení t ?</a:t>
            </a:r>
            <a:endParaRPr kumimoji="0" lang="en-US" altLang="cs-CZ" sz="1800" b="1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charset="0"/>
              <a:ea typeface="+mn-ea"/>
              <a:cs typeface="Arial"/>
              <a:sym typeface="Arial"/>
            </a:endParaRP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CDC58C6B-85E7-41C0-BD30-4C71F5DD19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7313" y="3786188"/>
            <a:ext cx="4945062" cy="158750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3" name="Text Box 12">
            <a:extLst>
              <a:ext uri="{FF2B5EF4-FFF2-40B4-BE49-F238E27FC236}">
                <a16:creationId xmlns:a16="http://schemas.microsoft.com/office/drawing/2014/main" id="{8E3DED95-0CE2-4F5A-83AD-DACC71514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938" y="3714750"/>
            <a:ext cx="1031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0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6" name="Line 10">
            <a:extLst>
              <a:ext uri="{FF2B5EF4-FFF2-40B4-BE49-F238E27FC236}">
                <a16:creationId xmlns:a16="http://schemas.microsoft.com/office/drawing/2014/main" id="{2C79F817-7417-44C6-A2B6-BFD6562321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2238" y="2500313"/>
            <a:ext cx="4052887" cy="2867025"/>
          </a:xfrm>
          <a:prstGeom prst="line">
            <a:avLst/>
          </a:prstGeom>
          <a:noFill/>
          <a:ln w="53975">
            <a:solidFill>
              <a:srgbClr val="8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id="{25FC47D7-9511-45A3-8683-0627857CF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2670175"/>
            <a:ext cx="1114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1</a:t>
            </a:r>
            <a:endParaRPr kumimoji="0" lang="en-US" altLang="cs-CZ" sz="18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5059E905-90F1-4544-B5B7-3405668E8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0375" y="4811713"/>
            <a:ext cx="11350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Δ</a:t>
            </a: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 t</a:t>
            </a:r>
            <a:endParaRPr kumimoji="0" lang="en-US" altLang="cs-CZ" sz="2400" b="1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34850" name="TextovéPole 21">
            <a:extLst>
              <a:ext uri="{FF2B5EF4-FFF2-40B4-BE49-F238E27FC236}">
                <a16:creationId xmlns:a16="http://schemas.microsoft.com/office/drawing/2014/main" id="{D72E8513-6023-4299-885E-5F31CCDA8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021388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Y</a:t>
            </a:r>
            <a:r>
              <a:rPr kumimoji="0" lang="cs-CZ" altLang="cs-CZ" sz="2000" b="0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E2</a:t>
            </a:r>
          </a:p>
        </p:txBody>
      </p:sp>
      <p:sp>
        <p:nvSpPr>
          <p:cNvPr id="34853" name="AutoShape 37">
            <a:extLst>
              <a:ext uri="{FF2B5EF4-FFF2-40B4-BE49-F238E27FC236}">
                <a16:creationId xmlns:a16="http://schemas.microsoft.com/office/drawing/2014/main" id="{F4C1EEC4-5C42-4603-B33D-EC5EBBC62FE5}"/>
              </a:ext>
            </a:extLst>
          </p:cNvPr>
          <p:cNvSpPr>
            <a:spLocks noChangeArrowheads="1"/>
          </p:cNvSpPr>
          <p:nvPr/>
        </p:nvSpPr>
        <p:spPr bwMode="auto">
          <a:xfrm rot="-1768848">
            <a:off x="4549775" y="4044950"/>
            <a:ext cx="330200" cy="576263"/>
          </a:xfrm>
          <a:prstGeom prst="upArrow">
            <a:avLst>
              <a:gd name="adj1" fmla="val 50000"/>
              <a:gd name="adj2" fmla="val 436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34854" name="AutoShape 38">
            <a:extLst>
              <a:ext uri="{FF2B5EF4-FFF2-40B4-BE49-F238E27FC236}">
                <a16:creationId xmlns:a16="http://schemas.microsoft.com/office/drawing/2014/main" id="{BEB0A7D0-ADF3-426D-82D7-1D4E3C055583}"/>
              </a:ext>
            </a:extLst>
          </p:cNvPr>
          <p:cNvSpPr>
            <a:spLocks noChangeArrowheads="1"/>
          </p:cNvSpPr>
          <p:nvPr/>
        </p:nvSpPr>
        <p:spPr bwMode="auto">
          <a:xfrm rot="-1768848">
            <a:off x="6835775" y="3330575"/>
            <a:ext cx="330200" cy="576263"/>
          </a:xfrm>
          <a:prstGeom prst="upArrow">
            <a:avLst>
              <a:gd name="adj1" fmla="val 50000"/>
              <a:gd name="adj2" fmla="val 436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cs-CZ" sz="1800" b="0" i="0" u="none" strike="noStrike" kern="1200" cap="none" spc="0" normalizeH="0" baseline="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698616BC-1B85-471F-8084-8E3D6BF9A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" y="2690813"/>
            <a:ext cx="20351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Změna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t</a:t>
            </a: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 vyvolá změnu sklonu </a:t>
            </a: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AE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zvýší se</a:t>
            </a:r>
          </a:p>
        </p:txBody>
      </p:sp>
      <p:sp>
        <p:nvSpPr>
          <p:cNvPr id="29" name="Šrafovaná šipka doprava 28">
            <a:extLst>
              <a:ext uri="{FF2B5EF4-FFF2-40B4-BE49-F238E27FC236}">
                <a16:creationId xmlns:a16="http://schemas.microsoft.com/office/drawing/2014/main" id="{8AA76447-8633-4AF8-9D77-FD5855FDB998}"/>
              </a:ext>
            </a:extLst>
          </p:cNvPr>
          <p:cNvSpPr/>
          <p:nvPr/>
        </p:nvSpPr>
        <p:spPr>
          <a:xfrm rot="2343961">
            <a:off x="666750" y="4051300"/>
            <a:ext cx="992188" cy="42862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cxnSp>
        <p:nvCxnSpPr>
          <p:cNvPr id="33" name="Přímá spojovací čára 32">
            <a:extLst>
              <a:ext uri="{FF2B5EF4-FFF2-40B4-BE49-F238E27FC236}">
                <a16:creationId xmlns:a16="http://schemas.microsoft.com/office/drawing/2014/main" id="{0D97CBB5-6376-48A4-9507-78E38D938F98}"/>
              </a:ext>
            </a:extLst>
          </p:cNvPr>
          <p:cNvCxnSpPr/>
          <p:nvPr/>
        </p:nvCxnSpPr>
        <p:spPr>
          <a:xfrm rot="5400000">
            <a:off x="3571081" y="5001419"/>
            <a:ext cx="1857375" cy="1588"/>
          </a:xfrm>
          <a:prstGeom prst="line">
            <a:avLst/>
          </a:prstGeom>
          <a:ln w="444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32">
            <a:extLst>
              <a:ext uri="{FF2B5EF4-FFF2-40B4-BE49-F238E27FC236}">
                <a16:creationId xmlns:a16="http://schemas.microsoft.com/office/drawing/2014/main" id="{E7234991-D484-4A6A-AFF9-835DBC6EF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1063" y="5086350"/>
            <a:ext cx="86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1</a:t>
            </a:r>
            <a:endParaRPr kumimoji="0" lang="en-US" altLang="cs-CZ" sz="1800" b="1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36" name="Text Box 32">
            <a:extLst>
              <a:ext uri="{FF2B5EF4-FFF2-40B4-BE49-F238E27FC236}">
                <a16:creationId xmlns:a16="http://schemas.microsoft.com/office/drawing/2014/main" id="{8F2C41CD-4111-4BBE-85CF-11F437702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75" y="3643313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E</a:t>
            </a:r>
            <a:r>
              <a:rPr kumimoji="0" lang="cs-CZ" altLang="cs-CZ" sz="1800" b="1" i="0" u="none" strike="noStrike" kern="1200" cap="none" spc="0" normalizeH="0" baseline="-2500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2</a:t>
            </a:r>
            <a:endParaRPr kumimoji="0" lang="en-US" altLang="cs-CZ" sz="1800" b="1" i="0" u="none" strike="noStrike" kern="1200" cap="none" spc="0" normalizeH="0" baseline="-25000" noProof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9C7AC4F8-23FC-4AC7-8673-76067C26E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2643188"/>
            <a:ext cx="2643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Nový rovnovážný bod</a:t>
            </a:r>
          </a:p>
        </p:txBody>
      </p:sp>
      <p:cxnSp>
        <p:nvCxnSpPr>
          <p:cNvPr id="39" name="Přímá spojovací šipka 38">
            <a:extLst>
              <a:ext uri="{FF2B5EF4-FFF2-40B4-BE49-F238E27FC236}">
                <a16:creationId xmlns:a16="http://schemas.microsoft.com/office/drawing/2014/main" id="{54D7198C-BB96-4B55-A23C-489776F2CBBB}"/>
              </a:ext>
            </a:extLst>
          </p:cNvPr>
          <p:cNvCxnSpPr/>
          <p:nvPr/>
        </p:nvCxnSpPr>
        <p:spPr>
          <a:xfrm rot="16200000" flipH="1">
            <a:off x="3643313" y="3071813"/>
            <a:ext cx="571500" cy="571500"/>
          </a:xfrm>
          <a:prstGeom prst="straightConnector1">
            <a:avLst/>
          </a:prstGeom>
          <a:ln w="254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šipka 40">
            <a:extLst>
              <a:ext uri="{FF2B5EF4-FFF2-40B4-BE49-F238E27FC236}">
                <a16:creationId xmlns:a16="http://schemas.microsoft.com/office/drawing/2014/main" id="{FDC4016F-8247-4F30-8052-E399C99ECFC7}"/>
              </a:ext>
            </a:extLst>
          </p:cNvPr>
          <p:cNvCxnSpPr/>
          <p:nvPr/>
        </p:nvCxnSpPr>
        <p:spPr>
          <a:xfrm>
            <a:off x="3500438" y="6572250"/>
            <a:ext cx="1071562" cy="1588"/>
          </a:xfrm>
          <a:prstGeom prst="straightConnector1">
            <a:avLst/>
          </a:prstGeom>
          <a:ln w="508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ovéPole 42">
            <a:extLst>
              <a:ext uri="{FF2B5EF4-FFF2-40B4-BE49-F238E27FC236}">
                <a16:creationId xmlns:a16="http://schemas.microsoft.com/office/drawing/2014/main" id="{49B66445-E717-4B5E-8F13-547745BFF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486" y="5470525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Došlo k nárůstu produktu</a:t>
            </a:r>
          </a:p>
        </p:txBody>
      </p:sp>
      <p:sp>
        <p:nvSpPr>
          <p:cNvPr id="32" name="Google Shape;99;p14">
            <a:extLst>
              <a:ext uri="{FF2B5EF4-FFF2-40B4-BE49-F238E27FC236}">
                <a16:creationId xmlns:a16="http://schemas.microsoft.com/office/drawing/2014/main" id="{82BF07D5-3A81-4D2B-857B-28B1098FED1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44/56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348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348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4" grpId="0"/>
      <p:bldP spid="45065" grpId="0"/>
      <p:bldP spid="45073" grpId="0"/>
      <p:bldP spid="34836" grpId="0"/>
      <p:bldP spid="3" grpId="0"/>
      <p:bldP spid="7" grpId="0"/>
      <p:bldP spid="34848" grpId="0"/>
      <p:bldP spid="34850" grpId="0"/>
      <p:bldP spid="34853" grpId="0" animBg="1"/>
      <p:bldP spid="34853" grpId="1" animBg="1"/>
      <p:bldP spid="34854" grpId="0" animBg="1"/>
      <p:bldP spid="34854" grpId="1" animBg="1"/>
      <p:bldP spid="28" grpId="0"/>
      <p:bldP spid="35" grpId="0"/>
      <p:bldP spid="36" grpId="0"/>
      <p:bldP spid="37" grpId="0"/>
      <p:bldP spid="4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>
            <a:extLst>
              <a:ext uri="{FF2B5EF4-FFF2-40B4-BE49-F238E27FC236}">
                <a16:creationId xmlns:a16="http://schemas.microsoft.com/office/drawing/2014/main" id="{36792D20-8646-44F7-802A-85C6B6D6A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5123" y="269422"/>
            <a:ext cx="9731829" cy="1412875"/>
          </a:xfrm>
        </p:spPr>
        <p:txBody>
          <a:bodyPr>
            <a:normAutofit/>
          </a:bodyPr>
          <a:lstStyle/>
          <a:p>
            <a:pPr algn="ctr"/>
            <a:r>
              <a:rPr lang="cs-CZ" altLang="cs-CZ" sz="3200" b="1" dirty="0"/>
              <a:t>Výdajový multiplikátor v třísektorové ekonomice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499061F-D208-484C-A218-341277B940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286" t="37857" r="14196" b="16143"/>
          <a:stretch/>
        </p:blipFill>
        <p:spPr>
          <a:xfrm>
            <a:off x="1191985" y="1585328"/>
            <a:ext cx="7356022" cy="4105098"/>
          </a:xfrm>
          <a:prstGeom prst="rect">
            <a:avLst/>
          </a:prstGeom>
        </p:spPr>
      </p:pic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D031A5AE-4164-4066-9E18-6C180E2D24FA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45/56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>
            <a:extLst>
              <a:ext uri="{FF2B5EF4-FFF2-40B4-BE49-F238E27FC236}">
                <a16:creationId xmlns:a16="http://schemas.microsoft.com/office/drawing/2014/main" id="{85B3C79E-7A78-46D6-AF9F-38BCDD1A1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01" y="302079"/>
            <a:ext cx="8792935" cy="1412875"/>
          </a:xfrm>
        </p:spPr>
        <p:txBody>
          <a:bodyPr>
            <a:normAutofit/>
          </a:bodyPr>
          <a:lstStyle/>
          <a:p>
            <a:pPr algn="ctr"/>
            <a:r>
              <a:rPr lang="cs-CZ" altLang="cs-CZ" sz="2800" b="1" dirty="0"/>
              <a:t>Další multiplikátory v třísektorové ekonomice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50E635D-9153-41DE-A98A-AA6BCAD1696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37"/>
          <a:stretch/>
        </p:blipFill>
        <p:spPr>
          <a:xfrm>
            <a:off x="671272" y="1424969"/>
            <a:ext cx="7934118" cy="4334632"/>
          </a:xfrm>
          <a:prstGeom prst="rect">
            <a:avLst/>
          </a:prstGeom>
        </p:spPr>
      </p:pic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895F56B1-A626-407E-9BFB-7A42C1C0A961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46/56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684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>
            <a:extLst>
              <a:ext uri="{FF2B5EF4-FFF2-40B4-BE49-F238E27FC236}">
                <a16:creationId xmlns:a16="http://schemas.microsoft.com/office/drawing/2014/main" id="{96ED1AB2-F170-4679-B9FA-A0F723837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Rovnovážný produkt</a:t>
            </a:r>
          </a:p>
        </p:txBody>
      </p:sp>
      <p:sp>
        <p:nvSpPr>
          <p:cNvPr id="6147" name="Zástupný symbol pro obsah 2">
            <a:extLst>
              <a:ext uri="{FF2B5EF4-FFF2-40B4-BE49-F238E27FC236}">
                <a16:creationId xmlns:a16="http://schemas.microsoft.com/office/drawing/2014/main" id="{37641990-C1CA-452F-8F1F-F30FDBEB8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0596" y="1354015"/>
            <a:ext cx="8692050" cy="4741985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1200"/>
              </a:spcBef>
              <a:defRPr/>
            </a:pPr>
            <a:r>
              <a:rPr lang="cs-CZ" sz="2000" dirty="0"/>
              <a:t>Příjmy, které domácnosti obdrží, se skládají z </a:t>
            </a:r>
            <a:r>
              <a:rPr lang="cs-CZ" sz="2000" b="1" dirty="0"/>
              <a:t>důchodu odvozeného z produktu Y a transferových plateb TR. </a:t>
            </a: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Tyto příjmy jsou sníženy o celkové daně T</a:t>
            </a:r>
            <a:r>
              <a:rPr lang="cs-CZ" sz="2000" baseline="-25000" dirty="0"/>
              <a:t>T</a:t>
            </a:r>
            <a:r>
              <a:rPr lang="cs-CZ" sz="2000" dirty="0"/>
              <a:t>. Po odečtení celkových daní od celkových příjmů domácností, tj. důchodu odvozeného z produktu a transferových plateb dostáváme disponibilní důchod: </a:t>
            </a:r>
          </a:p>
          <a:p>
            <a:pPr marL="0" indent="0" algn="ctr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000" b="1" dirty="0">
                <a:solidFill>
                  <a:srgbClr val="7030A0"/>
                </a:solidFill>
              </a:rPr>
              <a:t>YD= Y+TR-T</a:t>
            </a:r>
            <a:r>
              <a:rPr lang="cs-CZ" altLang="cs-CZ" sz="2000" b="1" baseline="-25000" dirty="0">
                <a:solidFill>
                  <a:srgbClr val="7030A0"/>
                </a:solidFill>
              </a:rPr>
              <a:t>T</a:t>
            </a:r>
            <a:r>
              <a:rPr lang="cs-CZ" altLang="cs-CZ" sz="2000" b="1" dirty="0">
                <a:solidFill>
                  <a:srgbClr val="7030A0"/>
                </a:solidFill>
              </a:rPr>
              <a:t>    </a:t>
            </a:r>
            <a:r>
              <a:rPr lang="cs-CZ" altLang="cs-CZ" sz="2000" dirty="0"/>
              <a:t>což lze upravit na </a:t>
            </a:r>
            <a:r>
              <a:rPr lang="cs-CZ" altLang="cs-CZ" sz="2000" b="1" dirty="0">
                <a:solidFill>
                  <a:srgbClr val="7030A0"/>
                </a:solidFill>
              </a:rPr>
              <a:t>Y=YD-TR+T</a:t>
            </a:r>
            <a:r>
              <a:rPr lang="cs-CZ" altLang="cs-CZ" sz="2000" b="1" baseline="-25000" dirty="0">
                <a:solidFill>
                  <a:srgbClr val="7030A0"/>
                </a:solidFill>
              </a:rPr>
              <a:t>T</a:t>
            </a:r>
          </a:p>
          <a:p>
            <a:pPr>
              <a:spcBef>
                <a:spcPts val="1200"/>
              </a:spcBef>
              <a:defRPr/>
            </a:pPr>
            <a:r>
              <a:rPr lang="cs-CZ" altLang="cs-CZ" sz="2000" dirty="0"/>
              <a:t>Jestliže lze disponibilní důchod  rozložit na C a S, potom:</a:t>
            </a:r>
          </a:p>
          <a:p>
            <a:pPr marL="0" indent="0" algn="ctr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000" b="1" dirty="0">
                <a:solidFill>
                  <a:srgbClr val="7030A0"/>
                </a:solidFill>
              </a:rPr>
              <a:t>Y= C+S+T</a:t>
            </a:r>
            <a:r>
              <a:rPr lang="cs-CZ" altLang="cs-CZ" sz="2000" b="1" baseline="-25000" dirty="0">
                <a:solidFill>
                  <a:srgbClr val="7030A0"/>
                </a:solidFill>
              </a:rPr>
              <a:t>T</a:t>
            </a:r>
            <a:r>
              <a:rPr lang="cs-CZ" altLang="cs-CZ" sz="2000" b="1" dirty="0">
                <a:solidFill>
                  <a:srgbClr val="7030A0"/>
                </a:solidFill>
              </a:rPr>
              <a:t>-TR</a:t>
            </a:r>
          </a:p>
          <a:p>
            <a:pPr>
              <a:spcBef>
                <a:spcPts val="1200"/>
              </a:spcBef>
              <a:defRPr/>
            </a:pPr>
            <a:r>
              <a:rPr lang="cs-CZ" altLang="cs-CZ" sz="2000" dirty="0"/>
              <a:t>Platí, že AE=Y, potom:</a:t>
            </a:r>
          </a:p>
          <a:p>
            <a:pPr marL="0" indent="0" algn="ctr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000" b="1" dirty="0">
                <a:solidFill>
                  <a:srgbClr val="7030A0"/>
                </a:solidFill>
              </a:rPr>
              <a:t>C+I+G=C+S+T</a:t>
            </a:r>
            <a:r>
              <a:rPr lang="cs-CZ" altLang="cs-CZ" sz="2000" b="1" baseline="-25000" dirty="0">
                <a:solidFill>
                  <a:srgbClr val="7030A0"/>
                </a:solidFill>
              </a:rPr>
              <a:t>T</a:t>
            </a:r>
            <a:r>
              <a:rPr lang="cs-CZ" altLang="cs-CZ" sz="2000" b="1" dirty="0">
                <a:solidFill>
                  <a:srgbClr val="7030A0"/>
                </a:solidFill>
              </a:rPr>
              <a:t>-TR</a:t>
            </a:r>
            <a:r>
              <a:rPr lang="cs-CZ" altLang="cs-CZ" sz="2000" dirty="0"/>
              <a:t>  což lze upravit na </a:t>
            </a:r>
            <a:r>
              <a:rPr lang="cs-CZ" altLang="cs-CZ" sz="2000" b="1" dirty="0">
                <a:solidFill>
                  <a:srgbClr val="7030A0"/>
                </a:solidFill>
              </a:rPr>
              <a:t>I+G=S+T</a:t>
            </a:r>
            <a:r>
              <a:rPr lang="cs-CZ" altLang="cs-CZ" sz="2000" b="1" baseline="-25000" dirty="0">
                <a:solidFill>
                  <a:srgbClr val="7030A0"/>
                </a:solidFill>
              </a:rPr>
              <a:t>T</a:t>
            </a:r>
            <a:r>
              <a:rPr lang="cs-CZ" altLang="cs-CZ" sz="2000" b="1" dirty="0">
                <a:solidFill>
                  <a:srgbClr val="7030A0"/>
                </a:solidFill>
              </a:rPr>
              <a:t>-TR</a:t>
            </a:r>
          </a:p>
          <a:p>
            <a:pPr>
              <a:spcBef>
                <a:spcPts val="1200"/>
              </a:spcBef>
              <a:defRPr/>
            </a:pPr>
            <a:r>
              <a:rPr lang="cs-CZ" altLang="cs-CZ" sz="2000" dirty="0"/>
              <a:t>kde T</a:t>
            </a:r>
            <a:r>
              <a:rPr lang="cs-CZ" altLang="cs-CZ" sz="2000" baseline="-25000" dirty="0"/>
              <a:t>T</a:t>
            </a:r>
            <a:r>
              <a:rPr lang="cs-CZ" altLang="cs-CZ" sz="2000" dirty="0"/>
              <a:t>-TR=T (čisté daně), potom lze psát  </a:t>
            </a:r>
            <a:r>
              <a:rPr lang="cs-CZ" altLang="cs-CZ" sz="2000" b="1" dirty="0">
                <a:solidFill>
                  <a:srgbClr val="7030A0"/>
                </a:solidFill>
              </a:rPr>
              <a:t>I+G=S+T</a:t>
            </a:r>
            <a:endParaRPr lang="cs-CZ" altLang="cs-CZ" sz="2000" b="1" baseline="-25000" dirty="0">
              <a:solidFill>
                <a:srgbClr val="7030A0"/>
              </a:solidFill>
            </a:endParaRPr>
          </a:p>
          <a:p>
            <a:pPr>
              <a:spcBef>
                <a:spcPts val="1200"/>
              </a:spcBef>
              <a:defRPr/>
            </a:pPr>
            <a:r>
              <a:rPr lang="cs-CZ" altLang="cs-CZ" sz="2000" dirty="0"/>
              <a:t>kde </a:t>
            </a:r>
            <a:r>
              <a:rPr lang="cs-CZ" altLang="cs-CZ" sz="2000" b="1" dirty="0">
                <a:solidFill>
                  <a:srgbClr val="7030A0"/>
                </a:solidFill>
              </a:rPr>
              <a:t>I+G</a:t>
            </a:r>
            <a:r>
              <a:rPr lang="cs-CZ" altLang="cs-CZ" sz="2000" dirty="0"/>
              <a:t> jsou </a:t>
            </a:r>
            <a:r>
              <a:rPr lang="cs-CZ" altLang="cs-CZ" sz="2000" b="1" dirty="0"/>
              <a:t>nespotřebované výdaje </a:t>
            </a:r>
            <a:r>
              <a:rPr lang="cs-CZ" altLang="cs-CZ" sz="2000" dirty="0"/>
              <a:t>a </a:t>
            </a:r>
            <a:r>
              <a:rPr lang="cs-CZ" altLang="cs-CZ" sz="2000" b="1" dirty="0">
                <a:solidFill>
                  <a:srgbClr val="7030A0"/>
                </a:solidFill>
              </a:rPr>
              <a:t>S+T</a:t>
            </a:r>
            <a:r>
              <a:rPr lang="cs-CZ" altLang="cs-CZ" sz="2000" dirty="0"/>
              <a:t> jsou </a:t>
            </a:r>
            <a:r>
              <a:rPr lang="cs-CZ" altLang="cs-CZ" sz="2000" b="1" dirty="0"/>
              <a:t>úniky</a:t>
            </a:r>
          </a:p>
          <a:p>
            <a:pPr>
              <a:spcBef>
                <a:spcPts val="1200"/>
              </a:spcBef>
              <a:defRPr/>
            </a:pPr>
            <a:endParaRPr lang="cs-CZ" altLang="cs-CZ" sz="2000" dirty="0"/>
          </a:p>
          <a:p>
            <a:pPr>
              <a:spcBef>
                <a:spcPts val="1200"/>
              </a:spcBef>
              <a:defRPr/>
            </a:pPr>
            <a:endParaRPr lang="cs-CZ" altLang="cs-CZ" sz="20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7DB9DDA8-E658-4D8F-9C66-32B5CD3E6AB4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47/56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>
            <a:extLst>
              <a:ext uri="{FF2B5EF4-FFF2-40B4-BE49-F238E27FC236}">
                <a16:creationId xmlns:a16="http://schemas.microsoft.com/office/drawing/2014/main" id="{CB72C52F-ADEE-48B5-9BF2-2139D3779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600" b="1" dirty="0"/>
              <a:t>Rovnovážný produkt a státní rozpočet</a:t>
            </a:r>
          </a:p>
        </p:txBody>
      </p:sp>
      <p:sp>
        <p:nvSpPr>
          <p:cNvPr id="6147" name="Zástupný symbol pro obsah 2">
            <a:extLst>
              <a:ext uri="{FF2B5EF4-FFF2-40B4-BE49-F238E27FC236}">
                <a16:creationId xmlns:a16="http://schemas.microsoft.com/office/drawing/2014/main" id="{7A39BE52-B893-4126-9525-DECCEA616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388" y="1134836"/>
            <a:ext cx="8607425" cy="4961164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defRPr/>
            </a:pPr>
            <a:r>
              <a:rPr lang="cs-CZ" sz="2000" dirty="0"/>
              <a:t>Z tohoto vztahu plyne, že v modelu třísektorové ekonomiky se úniky, tj. úspory a čisté daně rovnají nespotřebním výdajům na finální produkci, tj. investicím a vládním výdajům na nákup zboží a služeb. Z tohoto vztahu lze proto odvodit i způsob financování rozpočtového schodku: </a:t>
            </a:r>
          </a:p>
          <a:p>
            <a:pPr marL="0" indent="0" algn="ctr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000" b="1" dirty="0">
                <a:solidFill>
                  <a:srgbClr val="7030A0"/>
                </a:solidFill>
              </a:rPr>
              <a:t>S = I + G - T</a:t>
            </a:r>
          </a:p>
          <a:p>
            <a:pPr marL="0" indent="0" algn="ctr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000" b="1" dirty="0">
                <a:solidFill>
                  <a:srgbClr val="7030A0"/>
                </a:solidFill>
              </a:rPr>
              <a:t>    </a:t>
            </a:r>
            <a:r>
              <a:rPr lang="cs-CZ" altLang="cs-CZ" sz="2000" dirty="0"/>
              <a:t>což lze upravit na </a:t>
            </a:r>
            <a:r>
              <a:rPr lang="cs-CZ" altLang="cs-CZ" sz="2000" b="1" dirty="0">
                <a:solidFill>
                  <a:srgbClr val="7030A0"/>
                </a:solidFill>
              </a:rPr>
              <a:t>S = I + (G + TR) - T</a:t>
            </a:r>
            <a:r>
              <a:rPr lang="cs-CZ" altLang="cs-CZ" sz="2000" b="1" baseline="-25000" dirty="0">
                <a:solidFill>
                  <a:srgbClr val="7030A0"/>
                </a:solidFill>
              </a:rPr>
              <a:t>T</a:t>
            </a:r>
          </a:p>
          <a:p>
            <a:pPr>
              <a:spcBef>
                <a:spcPts val="1200"/>
              </a:spcBef>
              <a:defRPr/>
            </a:pPr>
            <a:r>
              <a:rPr lang="cs-CZ" altLang="cs-CZ" sz="2000" dirty="0"/>
              <a:t>kde součet G+TR tvoří celkové vládní výdaje. Rozdíl celkových vládních výdajů a celkových daní T</a:t>
            </a:r>
            <a:r>
              <a:rPr lang="cs-CZ" altLang="cs-CZ" sz="2000" baseline="-25000" dirty="0"/>
              <a:t>T</a:t>
            </a:r>
            <a:r>
              <a:rPr lang="cs-CZ" altLang="cs-CZ" sz="2000" dirty="0"/>
              <a:t> potom vystihuje stav SR: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sz="2000" dirty="0"/>
              <a:t>Když:</a:t>
            </a:r>
          </a:p>
          <a:p>
            <a:pPr>
              <a:defRPr/>
            </a:pPr>
            <a:r>
              <a:rPr lang="cs-CZ" sz="2000" dirty="0"/>
              <a:t>G + TR - TT = 0 je rozpočet </a:t>
            </a:r>
            <a:r>
              <a:rPr lang="cs-CZ" sz="2000" b="1" dirty="0">
                <a:solidFill>
                  <a:srgbClr val="FF0000"/>
                </a:solidFill>
              </a:rPr>
              <a:t>vyrovnaný</a:t>
            </a:r>
            <a:r>
              <a:rPr lang="cs-CZ" sz="2000" dirty="0"/>
              <a:t>, </a:t>
            </a:r>
          </a:p>
          <a:p>
            <a:pPr>
              <a:defRPr/>
            </a:pPr>
            <a:r>
              <a:rPr lang="cs-CZ" sz="2000" dirty="0"/>
              <a:t>G + TR - TT &gt; 0, tj. G + TR &gt; TT je rozpočet </a:t>
            </a:r>
            <a:r>
              <a:rPr lang="cs-CZ" sz="2000" b="1" dirty="0">
                <a:solidFill>
                  <a:srgbClr val="FF0000"/>
                </a:solidFill>
              </a:rPr>
              <a:t>schodkový</a:t>
            </a:r>
            <a:r>
              <a:rPr lang="cs-CZ" sz="2000" dirty="0"/>
              <a:t>, který nazýváme také jako záporné úspory vlády, </a:t>
            </a:r>
          </a:p>
          <a:p>
            <a:pPr>
              <a:defRPr/>
            </a:pPr>
            <a:r>
              <a:rPr lang="cs-CZ" sz="2000" dirty="0"/>
              <a:t>G + TR - TT &lt; 0, tj. G + TR &lt; TT je rozpočet </a:t>
            </a:r>
            <a:r>
              <a:rPr lang="cs-CZ" sz="2000" b="1" dirty="0">
                <a:solidFill>
                  <a:srgbClr val="FF0000"/>
                </a:solidFill>
              </a:rPr>
              <a:t>přebytkový</a:t>
            </a:r>
            <a:r>
              <a:rPr lang="cs-CZ" sz="2000" dirty="0"/>
              <a:t>, který nazýváme také jako úspory vlády. </a:t>
            </a:r>
          </a:p>
          <a:p>
            <a:pPr>
              <a:defRPr/>
            </a:pPr>
            <a:endParaRPr lang="cs-CZ" sz="2000" dirty="0"/>
          </a:p>
          <a:p>
            <a:pPr marL="0" indent="0">
              <a:spcBef>
                <a:spcPts val="1200"/>
              </a:spcBef>
              <a:buFont typeface="Wingdings" panose="05000000000000000000" pitchFamily="2" charset="2"/>
              <a:buNone/>
              <a:defRPr/>
            </a:pPr>
            <a:endParaRPr lang="cs-CZ" altLang="cs-CZ" sz="2000" dirty="0"/>
          </a:p>
          <a:p>
            <a:pPr>
              <a:spcBef>
                <a:spcPts val="1200"/>
              </a:spcBef>
              <a:defRPr/>
            </a:pPr>
            <a:endParaRPr lang="cs-CZ" altLang="cs-CZ" sz="20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08FD897E-767C-49E3-83FB-AE8F374033FB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48/56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>
            <a:extLst>
              <a:ext uri="{FF2B5EF4-FFF2-40B4-BE49-F238E27FC236}">
                <a16:creationId xmlns:a16="http://schemas.microsoft.com/office/drawing/2014/main" id="{A55EE485-2B02-4E22-A7B8-8E517B4DC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Vymezení </a:t>
            </a:r>
            <a:r>
              <a:rPr lang="cs-CZ" altLang="cs-CZ" sz="3600" b="1" dirty="0" err="1"/>
              <a:t>čtyřsektorové</a:t>
            </a:r>
            <a:r>
              <a:rPr lang="cs-CZ" altLang="cs-CZ" sz="3600" b="1" dirty="0"/>
              <a:t> ekonomiky</a:t>
            </a:r>
          </a:p>
        </p:txBody>
      </p:sp>
      <p:sp>
        <p:nvSpPr>
          <p:cNvPr id="6147" name="Zástupný symbol pro obsah 2">
            <a:extLst>
              <a:ext uri="{FF2B5EF4-FFF2-40B4-BE49-F238E27FC236}">
                <a16:creationId xmlns:a16="http://schemas.microsoft.com/office/drawing/2014/main" id="{FC6348F9-24E7-475D-84AD-0614F808E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388" y="1249136"/>
            <a:ext cx="8607425" cy="4846864"/>
          </a:xfrm>
        </p:spPr>
        <p:txBody>
          <a:bodyPr>
            <a:normAutofit/>
          </a:bodyPr>
          <a:lstStyle/>
          <a:p>
            <a:r>
              <a:rPr lang="cs-CZ" altLang="cs-CZ" sz="2000" dirty="0"/>
              <a:t>Existence zahraničí, tj. ekonomika je </a:t>
            </a:r>
            <a:r>
              <a:rPr lang="cs-CZ" altLang="cs-CZ" sz="2000" b="1" dirty="0"/>
              <a:t>OTEVŘENÁ</a:t>
            </a:r>
          </a:p>
          <a:p>
            <a:r>
              <a:rPr lang="cs-CZ" altLang="cs-CZ" sz="2000" dirty="0"/>
              <a:t>část agregátních výdajů je vynaloženo na produkci vyrobenou v zahraničí - </a:t>
            </a:r>
            <a:r>
              <a:rPr lang="cs-CZ" altLang="cs-CZ" sz="2000" b="1" dirty="0"/>
              <a:t>Import (</a:t>
            </a:r>
            <a:r>
              <a:rPr lang="cs-CZ" altLang="cs-CZ" sz="2000" b="1" dirty="0" err="1"/>
              <a:t>Im</a:t>
            </a:r>
            <a:r>
              <a:rPr lang="cs-CZ" altLang="cs-CZ" sz="2000" b="1" dirty="0"/>
              <a:t>)</a:t>
            </a:r>
            <a:r>
              <a:rPr lang="cs-CZ" altLang="cs-CZ" sz="2000" dirty="0"/>
              <a:t> </a:t>
            </a:r>
          </a:p>
          <a:p>
            <a:r>
              <a:rPr lang="cs-CZ" altLang="cs-CZ" sz="2000" dirty="0"/>
              <a:t>část domácí produkce je prodáno do zahraničí - </a:t>
            </a:r>
            <a:r>
              <a:rPr lang="cs-CZ" altLang="cs-CZ" sz="2000" b="1" dirty="0"/>
              <a:t>Export (Ex)</a:t>
            </a:r>
            <a:r>
              <a:rPr lang="cs-CZ" altLang="cs-CZ" sz="2000" dirty="0"/>
              <a:t> </a:t>
            </a:r>
          </a:p>
          <a:p>
            <a:r>
              <a:rPr lang="cs-CZ" altLang="cs-CZ" sz="2000" dirty="0"/>
              <a:t>Agregátní výdaje jsou v tomto modelu definovány:</a:t>
            </a:r>
          </a:p>
          <a:p>
            <a:pPr algn="ctr">
              <a:spcBef>
                <a:spcPts val="1800"/>
              </a:spcBef>
              <a:buFont typeface="Wingdings" panose="05000000000000000000" pitchFamily="2" charset="2"/>
              <a:buNone/>
            </a:pPr>
            <a:r>
              <a:rPr lang="cs-CZ" altLang="cs-CZ" sz="2000" b="1" dirty="0">
                <a:solidFill>
                  <a:srgbClr val="7030A0"/>
                </a:solidFill>
              </a:rPr>
              <a:t>AE = C + I + G + NX</a:t>
            </a:r>
          </a:p>
          <a:p>
            <a:endParaRPr lang="cs-CZ" altLang="cs-CZ" sz="2000" dirty="0"/>
          </a:p>
          <a:p>
            <a:r>
              <a:rPr lang="cs-CZ" altLang="cs-CZ" sz="2000" dirty="0"/>
              <a:t>Čistý export </a:t>
            </a:r>
            <a:r>
              <a:rPr lang="cs-CZ" altLang="cs-CZ" sz="2000" b="1" dirty="0"/>
              <a:t>NX= EX – IM</a:t>
            </a:r>
          </a:p>
          <a:p>
            <a:r>
              <a:rPr lang="cs-CZ" altLang="cs-CZ" sz="2000" b="1" dirty="0"/>
              <a:t>Export</a:t>
            </a:r>
            <a:r>
              <a:rPr lang="cs-CZ" altLang="cs-CZ" sz="2000" dirty="0"/>
              <a:t> považujeme za </a:t>
            </a:r>
            <a:r>
              <a:rPr lang="cs-CZ" altLang="cs-CZ" sz="2000" b="1" dirty="0"/>
              <a:t>autonomní veličinu</a:t>
            </a:r>
            <a:r>
              <a:rPr lang="cs-CZ" altLang="cs-CZ" sz="2000" dirty="0"/>
              <a:t>, tj. nezávisí na velikosti reálného důchodu</a:t>
            </a:r>
          </a:p>
          <a:p>
            <a:r>
              <a:rPr lang="cs-CZ" altLang="cs-CZ" sz="2000" b="1" dirty="0"/>
              <a:t>Export</a:t>
            </a:r>
            <a:r>
              <a:rPr lang="cs-CZ" altLang="cs-CZ" sz="2000" dirty="0"/>
              <a:t> je ovlivňován jinými faktory (úroveň zahraničního důchodu, poměr tuzemské a zahraniční cenové hladiny, podpora nebo restrikce vývozu ze strany vlády, preference spotřebitelů, úroveň nominálního měnového kurzu)</a:t>
            </a:r>
          </a:p>
          <a:p>
            <a:endParaRPr lang="cs-CZ" altLang="cs-CZ" sz="2000" b="1" dirty="0">
              <a:solidFill>
                <a:srgbClr val="7030A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BF23937B-E5A0-449D-90AF-961650FB5CBD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52/56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E8873C67-DBB0-4594-9E6F-5B3908CC8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9710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Vymezení </a:t>
            </a:r>
            <a:r>
              <a:rPr lang="cs-CZ" altLang="cs-CZ" sz="3600" b="1" dirty="0" err="1"/>
              <a:t>čtyřsektorové</a:t>
            </a:r>
            <a:r>
              <a:rPr lang="cs-CZ" altLang="cs-CZ" sz="3600" b="1" dirty="0"/>
              <a:t> ekonomiky</a:t>
            </a:r>
          </a:p>
        </p:txBody>
      </p:sp>
      <p:sp>
        <p:nvSpPr>
          <p:cNvPr id="6147" name="Zástupný symbol pro obsah 2">
            <a:extLst>
              <a:ext uri="{FF2B5EF4-FFF2-40B4-BE49-F238E27FC236}">
                <a16:creationId xmlns:a16="http://schemas.microsoft.com/office/drawing/2014/main" id="{F7FC8FE8-4915-4EE6-8248-C9DC6B470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1273629"/>
            <a:ext cx="8215313" cy="4822371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cs-CZ" sz="2400" b="1" dirty="0"/>
              <a:t>Dovoz</a:t>
            </a:r>
            <a:r>
              <a:rPr lang="cs-CZ" sz="2400" dirty="0"/>
              <a:t> statků je </a:t>
            </a:r>
            <a:r>
              <a:rPr lang="cs-CZ" sz="2400" b="1" dirty="0"/>
              <a:t>závislý</a:t>
            </a:r>
            <a:r>
              <a:rPr lang="cs-CZ" sz="2400" dirty="0"/>
              <a:t> zejména na úrovni tuzemského důchodu, částečně také na poměru tuzemské a zahraniční cenové úrovně statků, měnovém kurzu, spotřebitelských preferencích, na uplatňovaných obchodních omezeních apod. </a:t>
            </a:r>
            <a:endParaRPr lang="cs-CZ" altLang="cs-CZ" sz="2400" dirty="0"/>
          </a:p>
          <a:p>
            <a:pPr algn="just">
              <a:defRPr/>
            </a:pPr>
            <a:r>
              <a:rPr lang="cs-CZ" altLang="cs-CZ" sz="2400" dirty="0"/>
              <a:t>Citlivost změny dovozu na změny úrovně tuzemského reálného důchodu vyjadřuje </a:t>
            </a:r>
            <a:r>
              <a:rPr lang="cs-CZ" altLang="cs-CZ" sz="2400" b="1" dirty="0">
                <a:solidFill>
                  <a:srgbClr val="7030A0"/>
                </a:solidFill>
              </a:rPr>
              <a:t>mezním sklonem k dovozu</a:t>
            </a:r>
            <a:r>
              <a:rPr lang="cs-CZ" altLang="cs-CZ" sz="2400" dirty="0"/>
              <a:t> (</a:t>
            </a:r>
            <a:r>
              <a:rPr lang="cs-CZ" altLang="cs-CZ" sz="2400" b="1" dirty="0" err="1">
                <a:solidFill>
                  <a:srgbClr val="7030A0"/>
                </a:solidFill>
              </a:rPr>
              <a:t>mpm</a:t>
            </a:r>
            <a:r>
              <a:rPr lang="cs-CZ" altLang="cs-CZ" sz="2400" dirty="0"/>
              <a:t>)</a:t>
            </a:r>
          </a:p>
          <a:p>
            <a:pPr algn="just">
              <a:defRPr/>
            </a:pPr>
            <a:r>
              <a:rPr lang="cs-CZ" altLang="cs-CZ" sz="2400" dirty="0"/>
              <a:t>Funkce dovozu lze potom vyjádřit jako: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endParaRPr lang="cs-CZ" altLang="cs-CZ" sz="2400" b="1" dirty="0">
              <a:solidFill>
                <a:srgbClr val="FF0000"/>
              </a:solidFill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cs-CZ" altLang="cs-CZ" sz="2400" b="1" dirty="0">
                <a:solidFill>
                  <a:srgbClr val="FF0000"/>
                </a:solidFill>
              </a:rPr>
              <a:t>IM = IM</a:t>
            </a:r>
            <a:r>
              <a:rPr lang="cs-CZ" altLang="cs-CZ" sz="2400" b="1" baseline="-25000" dirty="0">
                <a:solidFill>
                  <a:srgbClr val="FF0000"/>
                </a:solidFill>
              </a:rPr>
              <a:t>A</a:t>
            </a:r>
            <a:r>
              <a:rPr lang="cs-CZ" altLang="cs-CZ" sz="2400" b="1" dirty="0">
                <a:solidFill>
                  <a:srgbClr val="FF0000"/>
                </a:solidFill>
              </a:rPr>
              <a:t> + </a:t>
            </a:r>
            <a:r>
              <a:rPr lang="cs-CZ" altLang="cs-CZ" sz="2400" b="1" dirty="0" err="1">
                <a:solidFill>
                  <a:srgbClr val="FF0000"/>
                </a:solidFill>
              </a:rPr>
              <a:t>mpm</a:t>
            </a:r>
            <a:r>
              <a:rPr lang="cs-CZ" altLang="cs-CZ" sz="2400" b="1" dirty="0">
                <a:solidFill>
                  <a:srgbClr val="FF0000"/>
                </a:solidFill>
              </a:rPr>
              <a:t> * Y</a:t>
            </a:r>
          </a:p>
          <a:p>
            <a:pPr algn="just">
              <a:defRPr/>
            </a:pPr>
            <a:endParaRPr lang="cs-CZ" altLang="cs-CZ" sz="2400" dirty="0"/>
          </a:p>
          <a:p>
            <a:pPr algn="just">
              <a:defRPr/>
            </a:pPr>
            <a:endParaRPr lang="cs-CZ" altLang="cs-CZ" sz="2400" dirty="0"/>
          </a:p>
          <a:p>
            <a:pPr algn="just">
              <a:defRPr/>
            </a:pPr>
            <a:endParaRPr lang="cs-CZ" altLang="cs-CZ" sz="2400" b="1" dirty="0">
              <a:solidFill>
                <a:srgbClr val="7030A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BD0FFA24-EC54-4374-AF20-19298660BB6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53/56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>
            <a:extLst>
              <a:ext uri="{FF2B5EF4-FFF2-40B4-BE49-F238E27FC236}">
                <a16:creationId xmlns:a16="http://schemas.microsoft.com/office/drawing/2014/main" id="{17E05E71-BC53-4B8F-B8C8-69A1C4E8E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Vymezení </a:t>
            </a:r>
            <a:r>
              <a:rPr lang="cs-CZ" altLang="cs-CZ" sz="3600" b="1" dirty="0" err="1"/>
              <a:t>čtyřsektorové</a:t>
            </a:r>
            <a:r>
              <a:rPr lang="cs-CZ" altLang="cs-CZ" sz="3600" b="1" dirty="0"/>
              <a:t> ekonomiky</a:t>
            </a:r>
          </a:p>
        </p:txBody>
      </p:sp>
      <p:sp>
        <p:nvSpPr>
          <p:cNvPr id="6147" name="Zástupný symbol pro obsah 2">
            <a:extLst>
              <a:ext uri="{FF2B5EF4-FFF2-40B4-BE49-F238E27FC236}">
                <a16:creationId xmlns:a16="http://schemas.microsoft.com/office/drawing/2014/main" id="{0BA98CE8-6A6A-4FC0-93C4-65BC65073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1167493"/>
            <a:ext cx="8215313" cy="4928507"/>
          </a:xfrm>
        </p:spPr>
        <p:txBody>
          <a:bodyPr/>
          <a:lstStyle/>
          <a:p>
            <a:pPr>
              <a:defRPr/>
            </a:pPr>
            <a:r>
              <a:rPr lang="cs-CZ" sz="2400" b="1" dirty="0"/>
              <a:t>NX= EX – IM</a:t>
            </a:r>
            <a:r>
              <a:rPr lang="cs-CZ" sz="2400" dirty="0"/>
              <a:t>, potom lze zapsat rovnici takto:</a:t>
            </a:r>
          </a:p>
          <a:p>
            <a:pPr marL="0" indent="0" algn="ctr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800" b="1" dirty="0">
                <a:solidFill>
                  <a:srgbClr val="FF0000"/>
                </a:solidFill>
              </a:rPr>
              <a:t>NX = EX - IM</a:t>
            </a:r>
            <a:r>
              <a:rPr lang="cs-CZ" altLang="cs-CZ" sz="2800" b="1" baseline="-25000" dirty="0">
                <a:solidFill>
                  <a:srgbClr val="FF0000"/>
                </a:solidFill>
              </a:rPr>
              <a:t>A</a:t>
            </a:r>
            <a:r>
              <a:rPr lang="cs-CZ" altLang="cs-CZ" sz="2800" b="1" dirty="0">
                <a:solidFill>
                  <a:srgbClr val="FF0000"/>
                </a:solidFill>
              </a:rPr>
              <a:t> - </a:t>
            </a:r>
            <a:r>
              <a:rPr lang="cs-CZ" altLang="cs-CZ" sz="2800" b="1" dirty="0" err="1">
                <a:solidFill>
                  <a:srgbClr val="FF0000"/>
                </a:solidFill>
              </a:rPr>
              <a:t>mpm</a:t>
            </a:r>
            <a:r>
              <a:rPr lang="cs-CZ" altLang="cs-CZ" sz="2800" b="1" dirty="0">
                <a:solidFill>
                  <a:srgbClr val="FF0000"/>
                </a:solidFill>
              </a:rPr>
              <a:t> * Y</a:t>
            </a:r>
          </a:p>
          <a:p>
            <a:pPr algn="just">
              <a:spcBef>
                <a:spcPts val="1200"/>
              </a:spcBef>
              <a:defRPr/>
            </a:pPr>
            <a:endParaRPr lang="cs-CZ" sz="2200" dirty="0"/>
          </a:p>
          <a:p>
            <a:pPr algn="just">
              <a:spcBef>
                <a:spcPts val="1200"/>
              </a:spcBef>
              <a:defRPr/>
            </a:pPr>
            <a:r>
              <a:rPr lang="cs-CZ" sz="2200" dirty="0"/>
              <a:t>Pokud roste v </a:t>
            </a:r>
            <a:r>
              <a:rPr lang="cs-CZ" sz="2200" b="1" dirty="0"/>
              <a:t>zahraničí důchod, autonomní vývozy rostou </a:t>
            </a:r>
            <a:r>
              <a:rPr lang="cs-CZ" sz="2200" dirty="0"/>
              <a:t>a za jinak nezměněných podmínek se čisté vývozy zvyšují, což v konečném důsledku zvyšuje agregátní výdaje</a:t>
            </a:r>
          </a:p>
          <a:p>
            <a:pPr algn="just">
              <a:defRPr/>
            </a:pPr>
            <a:r>
              <a:rPr lang="cs-CZ" sz="2200" dirty="0"/>
              <a:t>Pokud </a:t>
            </a:r>
            <a:r>
              <a:rPr lang="cs-CZ" sz="2200" b="1" dirty="0"/>
              <a:t>roste reálný měnový kurz, </a:t>
            </a:r>
            <a:r>
              <a:rPr lang="cs-CZ" sz="2200" dirty="0"/>
              <a:t>rostou za jinak stejných podmínek také čisté vývozy a následně </a:t>
            </a:r>
            <a:r>
              <a:rPr lang="cs-CZ" sz="2200" b="1" dirty="0"/>
              <a:t>rostou agregátní výdaje</a:t>
            </a:r>
          </a:p>
          <a:p>
            <a:pPr algn="just">
              <a:defRPr/>
            </a:pPr>
            <a:r>
              <a:rPr lang="cs-CZ" sz="2200" dirty="0"/>
              <a:t>Pokud </a:t>
            </a:r>
            <a:r>
              <a:rPr lang="cs-CZ" sz="2200" b="1" dirty="0"/>
              <a:t>roste domácí důchod, čisté vývozy</a:t>
            </a:r>
            <a:r>
              <a:rPr lang="cs-CZ" sz="2200" dirty="0"/>
              <a:t> se za jinak nezměněných podmínek </a:t>
            </a:r>
            <a:r>
              <a:rPr lang="cs-CZ" sz="2200" b="1" dirty="0"/>
              <a:t>snižují,</a:t>
            </a:r>
            <a:r>
              <a:rPr lang="cs-CZ" sz="2200" dirty="0"/>
              <a:t> což ve svém důsledku snižuje i úroveň agregátních výdajů </a:t>
            </a:r>
          </a:p>
          <a:p>
            <a:pPr algn="just">
              <a:defRPr/>
            </a:pPr>
            <a:endParaRPr lang="cs-CZ" sz="2400" dirty="0"/>
          </a:p>
          <a:p>
            <a:pPr>
              <a:spcBef>
                <a:spcPts val="1200"/>
              </a:spcBef>
              <a:defRPr/>
            </a:pPr>
            <a:endParaRPr 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endParaRPr lang="cs-CZ" altLang="cs-CZ" sz="2400" b="1" dirty="0">
              <a:solidFill>
                <a:srgbClr val="7030A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C1B23FC9-4752-4434-88C1-FC79683052DC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54/56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1">
            <a:extLst>
              <a:ext uri="{FF2B5EF4-FFF2-40B4-BE49-F238E27FC236}">
                <a16:creationId xmlns:a16="http://schemas.microsoft.com/office/drawing/2014/main" id="{261A63A5-BB1E-49F0-9A73-D0FF76B4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204107"/>
            <a:ext cx="7158038" cy="1412875"/>
          </a:xfrm>
        </p:spPr>
        <p:txBody>
          <a:bodyPr>
            <a:normAutofit/>
          </a:bodyPr>
          <a:lstStyle/>
          <a:p>
            <a:pPr algn="ctr"/>
            <a:r>
              <a:rPr lang="cs-CZ" altLang="cs-CZ" sz="3600" b="1" dirty="0"/>
              <a:t>Agregátní výdaje</a:t>
            </a:r>
          </a:p>
        </p:txBody>
      </p:sp>
      <p:sp>
        <p:nvSpPr>
          <p:cNvPr id="6147" name="Zástupný symbol pro obsah 2">
            <a:extLst>
              <a:ext uri="{FF2B5EF4-FFF2-40B4-BE49-F238E27FC236}">
                <a16:creationId xmlns:a16="http://schemas.microsoft.com/office/drawing/2014/main" id="{23F824C4-499F-4D0C-BD4D-60B550C8B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809750"/>
            <a:ext cx="9144000" cy="5040313"/>
          </a:xfrm>
        </p:spPr>
        <p:txBody>
          <a:bodyPr/>
          <a:lstStyle/>
          <a:p>
            <a:pPr>
              <a:defRPr/>
            </a:pPr>
            <a:r>
              <a:rPr lang="cs-CZ" altLang="cs-CZ" sz="2200" b="1" dirty="0">
                <a:solidFill>
                  <a:srgbClr val="7030A0"/>
                </a:solidFill>
              </a:rPr>
              <a:t>Agregátní výdaje </a:t>
            </a:r>
            <a:r>
              <a:rPr lang="cs-CZ" altLang="cs-CZ" sz="2200" dirty="0"/>
              <a:t>= výdaje domácností, firem, státu a zahraničí:</a:t>
            </a:r>
          </a:p>
          <a:p>
            <a:pPr marL="0" indent="0" algn="ctr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1800" b="1" dirty="0"/>
              <a:t>AE = C</a:t>
            </a:r>
            <a:r>
              <a:rPr lang="cs-CZ" altLang="cs-CZ" sz="1800" b="1" baseline="-25000" dirty="0"/>
              <a:t>A</a:t>
            </a:r>
            <a:r>
              <a:rPr lang="cs-CZ" altLang="cs-CZ" sz="1800" b="1" dirty="0"/>
              <a:t> + </a:t>
            </a:r>
            <a:r>
              <a:rPr lang="cs-CZ" altLang="cs-CZ" sz="1800" b="1" dirty="0" err="1"/>
              <a:t>mpc</a:t>
            </a:r>
            <a:r>
              <a:rPr lang="cs-CZ" altLang="cs-CZ" sz="1800" b="1" dirty="0"/>
              <a:t> * Y – </a:t>
            </a:r>
            <a:r>
              <a:rPr lang="cs-CZ" altLang="cs-CZ" sz="1800" b="1" dirty="0" err="1"/>
              <a:t>mpc</a:t>
            </a:r>
            <a:r>
              <a:rPr lang="cs-CZ" altLang="cs-CZ" sz="1800" b="1" dirty="0"/>
              <a:t> * T</a:t>
            </a:r>
            <a:r>
              <a:rPr lang="cs-CZ" altLang="cs-CZ" sz="1800" b="1" baseline="-25000" dirty="0"/>
              <a:t>A</a:t>
            </a:r>
            <a:r>
              <a:rPr lang="cs-CZ" altLang="cs-CZ" sz="1800" b="1" dirty="0"/>
              <a:t> – </a:t>
            </a:r>
            <a:r>
              <a:rPr lang="cs-CZ" altLang="cs-CZ" sz="1800" b="1" dirty="0" err="1"/>
              <a:t>mpc</a:t>
            </a:r>
            <a:r>
              <a:rPr lang="cs-CZ" altLang="cs-CZ" sz="1800" b="1" dirty="0"/>
              <a:t> * t * Y + </a:t>
            </a:r>
            <a:r>
              <a:rPr lang="cs-CZ" altLang="cs-CZ" sz="1800" b="1" dirty="0" err="1"/>
              <a:t>mpc</a:t>
            </a:r>
            <a:r>
              <a:rPr lang="cs-CZ" altLang="cs-CZ" sz="1800" b="1" dirty="0"/>
              <a:t> * TR + I + G + EX – IM</a:t>
            </a:r>
            <a:r>
              <a:rPr lang="cs-CZ" altLang="cs-CZ" sz="1800" b="1" baseline="-25000" dirty="0"/>
              <a:t>A </a:t>
            </a:r>
            <a:r>
              <a:rPr lang="cs-CZ" altLang="cs-CZ" sz="1800" b="1" dirty="0"/>
              <a:t> – </a:t>
            </a:r>
            <a:r>
              <a:rPr lang="cs-CZ" altLang="cs-CZ" sz="1800" b="1" dirty="0" err="1"/>
              <a:t>mpm</a:t>
            </a:r>
            <a:r>
              <a:rPr lang="cs-CZ" altLang="cs-CZ" sz="1800" b="1" dirty="0"/>
              <a:t> * Y</a:t>
            </a:r>
            <a:r>
              <a:rPr lang="cs-CZ" altLang="cs-CZ" sz="1800" b="1" baseline="-25000" dirty="0"/>
              <a:t> </a:t>
            </a:r>
          </a:p>
          <a:p>
            <a:pPr>
              <a:spcBef>
                <a:spcPts val="1800"/>
              </a:spcBef>
              <a:defRPr/>
            </a:pPr>
            <a:r>
              <a:rPr lang="cs-CZ" sz="2400" dirty="0"/>
              <a:t>Což můžeme zjednodušit na: </a:t>
            </a:r>
          </a:p>
          <a:p>
            <a:pPr marL="0" indent="0" algn="ctr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400" b="1" dirty="0"/>
              <a:t>AE = A</a:t>
            </a:r>
            <a:r>
              <a:rPr lang="cs-CZ" altLang="cs-CZ" sz="2400" b="1" baseline="-25000" dirty="0"/>
              <a:t>A</a:t>
            </a:r>
            <a:r>
              <a:rPr lang="cs-CZ" altLang="cs-CZ" sz="2400" b="1" dirty="0"/>
              <a:t> + EX – IM</a:t>
            </a:r>
            <a:r>
              <a:rPr lang="cs-CZ" altLang="cs-CZ" sz="2400" b="1" baseline="-25000" dirty="0"/>
              <a:t>A</a:t>
            </a:r>
            <a:r>
              <a:rPr lang="cs-CZ" altLang="cs-CZ" sz="2400" b="1" dirty="0"/>
              <a:t> + </a:t>
            </a:r>
            <a:r>
              <a:rPr lang="cs-CZ" altLang="cs-CZ" sz="2400" b="1" dirty="0" err="1"/>
              <a:t>mpc</a:t>
            </a:r>
            <a:r>
              <a:rPr lang="cs-CZ" altLang="cs-CZ" sz="2400" b="1" dirty="0"/>
              <a:t> * (1 - t)* Y – </a:t>
            </a:r>
            <a:r>
              <a:rPr lang="cs-CZ" altLang="cs-CZ" sz="2400" b="1" dirty="0" err="1"/>
              <a:t>mpm</a:t>
            </a:r>
            <a:r>
              <a:rPr lang="cs-CZ" altLang="cs-CZ" sz="2400" b="1" dirty="0"/>
              <a:t>*Y</a:t>
            </a:r>
          </a:p>
          <a:p>
            <a:pPr>
              <a:spcBef>
                <a:spcPts val="1800"/>
              </a:spcBef>
              <a:defRPr/>
            </a:pPr>
            <a:r>
              <a:rPr lang="cs-CZ" sz="2400" dirty="0"/>
              <a:t>Pokud vytkneme Y, rovnici AE můžeme zapsat</a:t>
            </a:r>
          </a:p>
          <a:p>
            <a:pPr marL="0" indent="0" algn="ctr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cs-CZ" altLang="cs-CZ" sz="2400" b="1" dirty="0"/>
              <a:t>AE = A</a:t>
            </a:r>
            <a:r>
              <a:rPr lang="cs-CZ" altLang="cs-CZ" sz="2400" b="1" baseline="-25000" dirty="0"/>
              <a:t>A</a:t>
            </a:r>
            <a:r>
              <a:rPr lang="cs-CZ" altLang="cs-CZ" sz="2400" b="1" dirty="0"/>
              <a:t> + Y* (</a:t>
            </a:r>
            <a:r>
              <a:rPr lang="cs-CZ" altLang="cs-CZ" sz="2400" b="1" dirty="0" err="1"/>
              <a:t>mpc</a:t>
            </a:r>
            <a:r>
              <a:rPr lang="cs-CZ" altLang="cs-CZ" sz="2400" b="1" dirty="0"/>
              <a:t> * (1 – t) – </a:t>
            </a:r>
            <a:r>
              <a:rPr lang="cs-CZ" altLang="cs-CZ" sz="2400" b="1" dirty="0" err="1"/>
              <a:t>mpm</a:t>
            </a:r>
            <a:r>
              <a:rPr lang="cs-CZ" altLang="cs-CZ" sz="2400" b="1" dirty="0"/>
              <a:t>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sz="2400" dirty="0"/>
          </a:p>
          <a:p>
            <a:pPr>
              <a:defRPr/>
            </a:pPr>
            <a:endParaRPr lang="en-US" altLang="cs-CZ" b="1" dirty="0">
              <a:solidFill>
                <a:srgbClr val="FF3300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defRPr/>
            </a:pPr>
            <a:endParaRPr lang="cs-CZ" altLang="cs-CZ" sz="2400" dirty="0"/>
          </a:p>
          <a:p>
            <a:pPr>
              <a:buFont typeface="Wingdings" panose="05000000000000000000" pitchFamily="2" charset="2"/>
              <a:buNone/>
              <a:defRPr/>
            </a:pPr>
            <a:endParaRPr lang="cs-CZ" altLang="cs-CZ" b="1" dirty="0">
              <a:solidFill>
                <a:srgbClr val="7030A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9F87C53-93B9-44E7-94FB-5787BCD35008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55/56</a:t>
            </a:r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15461"/>
            <a:ext cx="8229600" cy="1000583"/>
          </a:xfrm>
        </p:spPr>
        <p:txBody>
          <a:bodyPr>
            <a:noAutofit/>
          </a:bodyPr>
          <a:lstStyle/>
          <a:p>
            <a:r>
              <a:rPr lang="cs-CZ" altLang="cs-CZ" sz="3200" b="1" dirty="0"/>
              <a:t>Klasický model ekonomické rovnováhy</a:t>
            </a:r>
            <a:endParaRPr lang="cs-CZ" sz="32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477109"/>
            <a:ext cx="8644269" cy="46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600" dirty="0"/>
              <a:t>Předpoklad: </a:t>
            </a:r>
            <a:r>
              <a:rPr lang="cs-CZ" altLang="cs-CZ" sz="1600" b="1" dirty="0">
                <a:solidFill>
                  <a:srgbClr val="FF0000"/>
                </a:solidFill>
              </a:rPr>
              <a:t>PRUŽNOST CEN, MEZD </a:t>
            </a:r>
            <a:r>
              <a:rPr lang="cs-CZ" altLang="cs-CZ" sz="1600" dirty="0">
                <a:solidFill>
                  <a:srgbClr val="FF0000"/>
                </a:solidFill>
              </a:rPr>
              <a:t>/ </a:t>
            </a:r>
            <a:r>
              <a:rPr lang="cs-CZ" altLang="cs-CZ" sz="1600" b="1" dirty="0">
                <a:solidFill>
                  <a:srgbClr val="FF0000"/>
                </a:solidFill>
              </a:rPr>
              <a:t>PLATŮ</a:t>
            </a:r>
            <a:r>
              <a:rPr lang="cs-CZ" altLang="cs-CZ" sz="1600" b="1" dirty="0"/>
              <a:t>,</a:t>
            </a:r>
            <a:r>
              <a:rPr lang="cs-CZ" altLang="cs-CZ" sz="1600" dirty="0"/>
              <a:t> což vyjadřuje </a:t>
            </a:r>
            <a:r>
              <a:rPr lang="cs-CZ" altLang="cs-CZ" sz="1600" b="1" dirty="0"/>
              <a:t>ZÁVISLOST REÁLNÉ  MZDY  </a:t>
            </a:r>
            <a:r>
              <a:rPr lang="cs-CZ" altLang="cs-CZ" sz="1600" dirty="0"/>
              <a:t>na  její  </a:t>
            </a:r>
            <a:r>
              <a:rPr lang="cs-CZ" altLang="cs-CZ" sz="1600" b="1" dirty="0"/>
              <a:t>NOMINÁLNÍ</a:t>
            </a:r>
            <a:r>
              <a:rPr lang="cs-CZ" altLang="cs-CZ" sz="1600" dirty="0"/>
              <a:t>  </a:t>
            </a:r>
            <a:r>
              <a:rPr lang="cs-CZ" altLang="cs-CZ" sz="1600" b="1" dirty="0"/>
              <a:t>HODNOTĚ</a:t>
            </a:r>
            <a:r>
              <a:rPr lang="cs-CZ" altLang="cs-CZ" sz="1600" dirty="0"/>
              <a:t>  a  na  </a:t>
            </a:r>
            <a:r>
              <a:rPr lang="cs-CZ" altLang="cs-CZ" sz="1600" b="1" dirty="0"/>
              <a:t>CENÁCH  FINÁLNÍ  PRODUKCE.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600" dirty="0"/>
              <a:t>roste  nominální mzda – roste i reálná.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600" dirty="0"/>
              <a:t>pokles reálné mzdy způsobuje růst cen finální produkce. </a:t>
            </a:r>
          </a:p>
          <a:p>
            <a:pPr algn="just"/>
            <a:r>
              <a:rPr lang="cs-CZ" altLang="cs-CZ" sz="1600" b="1" dirty="0"/>
              <a:t>Pohyb reálné mzdy – změna v nabídce práce: s růstem reálné mzdy se zvyšuje, poptávané  množství práce se snižuje.</a:t>
            </a:r>
          </a:p>
          <a:p>
            <a:pPr algn="just"/>
            <a:endParaRPr lang="cs-CZ" altLang="cs-CZ" sz="16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600" dirty="0"/>
              <a:t>Pojem: </a:t>
            </a:r>
            <a:r>
              <a:rPr lang="cs-CZ" altLang="cs-CZ" sz="1600" b="1" dirty="0">
                <a:solidFill>
                  <a:srgbClr val="FF0000"/>
                </a:solidFill>
              </a:rPr>
              <a:t>PLNÁ ZAMĚSTNANOST</a:t>
            </a:r>
            <a:r>
              <a:rPr lang="cs-CZ" altLang="cs-CZ" sz="1600" dirty="0">
                <a:solidFill>
                  <a:srgbClr val="FF0000"/>
                </a:solidFill>
              </a:rPr>
              <a:t>: </a:t>
            </a:r>
            <a:r>
              <a:rPr lang="cs-CZ" altLang="cs-CZ" sz="1600" b="1" dirty="0"/>
              <a:t>poptávané množství práce = množství nabízenému, </a:t>
            </a:r>
            <a:r>
              <a:rPr lang="cs-CZ" altLang="cs-CZ" sz="1600" dirty="0"/>
              <a:t>přičemž </a:t>
            </a:r>
            <a:r>
              <a:rPr lang="cs-CZ" altLang="cs-CZ" sz="1600" b="1" dirty="0"/>
              <a:t>nabídka</a:t>
            </a:r>
            <a:r>
              <a:rPr lang="cs-CZ" altLang="cs-CZ" sz="1600" dirty="0"/>
              <a:t> i </a:t>
            </a:r>
            <a:r>
              <a:rPr lang="cs-CZ" altLang="cs-CZ" sz="1600" b="1" dirty="0"/>
              <a:t>poptávka </a:t>
            </a:r>
            <a:r>
              <a:rPr lang="cs-CZ" altLang="cs-CZ" sz="1600" dirty="0"/>
              <a:t>jsou určeny </a:t>
            </a:r>
            <a:r>
              <a:rPr lang="cs-CZ" altLang="cs-CZ" sz="1600" b="1" dirty="0"/>
              <a:t>reálnou výší mzdové sazby.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600" dirty="0"/>
              <a:t>na trhu práce samovolně utváří rovnováha a výše </a:t>
            </a:r>
            <a:r>
              <a:rPr lang="cs-CZ" altLang="cs-CZ" sz="1600" b="1" dirty="0"/>
              <a:t>mzdy</a:t>
            </a:r>
            <a:r>
              <a:rPr lang="cs-CZ" altLang="cs-CZ" sz="1600" dirty="0"/>
              <a:t> se vždy ustálí na </a:t>
            </a:r>
            <a:r>
              <a:rPr lang="cs-CZ" altLang="cs-CZ" sz="1600" b="1" dirty="0"/>
              <a:t>rovnovážné úrovni</a:t>
            </a:r>
            <a:r>
              <a:rPr lang="cs-CZ" altLang="cs-CZ" sz="1600" dirty="0"/>
              <a:t>.</a:t>
            </a:r>
          </a:p>
          <a:p>
            <a:pPr algn="just"/>
            <a:endParaRPr lang="cs-CZ" altLang="cs-CZ" sz="16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600" b="1" dirty="0"/>
              <a:t>KAPITÁLOVÝ TRH </a:t>
            </a:r>
            <a:r>
              <a:rPr lang="cs-CZ" altLang="cs-CZ" sz="1600" dirty="0"/>
              <a:t>– i zde se ustaluje rovnováha poměrně snadno a plynule:</a:t>
            </a:r>
          </a:p>
          <a:p>
            <a:pPr algn="just"/>
            <a:r>
              <a:rPr lang="cs-CZ" altLang="cs-CZ" sz="1600" b="1" dirty="0"/>
              <a:t>ÚSPORY</a:t>
            </a:r>
            <a:r>
              <a:rPr lang="cs-CZ" altLang="cs-CZ" sz="1600" dirty="0"/>
              <a:t> se přeměňují na </a:t>
            </a:r>
            <a:r>
              <a:rPr lang="cs-CZ" altLang="cs-CZ" sz="1600" b="1" dirty="0"/>
              <a:t>INVESTICE: </a:t>
            </a:r>
            <a:r>
              <a:rPr lang="cs-CZ" altLang="cs-CZ" sz="1600" dirty="0"/>
              <a:t>majitelé volných finančních prostředků – </a:t>
            </a:r>
            <a:r>
              <a:rPr lang="cs-CZ" altLang="cs-CZ" sz="1600" b="1" dirty="0"/>
              <a:t>DOMÁCNOSTI</a:t>
            </a:r>
            <a:r>
              <a:rPr lang="cs-CZ" altLang="cs-CZ" sz="1600" dirty="0"/>
              <a:t> –je zapůjčují </a:t>
            </a:r>
            <a:r>
              <a:rPr lang="cs-CZ" altLang="cs-CZ" sz="1600" b="1" dirty="0"/>
              <a:t>FIRMÁM,</a:t>
            </a:r>
            <a:r>
              <a:rPr lang="cs-CZ" altLang="cs-CZ" sz="1600" dirty="0"/>
              <a:t> které za ně platí </a:t>
            </a:r>
            <a:r>
              <a:rPr lang="cs-CZ" altLang="cs-CZ" sz="1600" b="1" dirty="0"/>
              <a:t>ÚROK.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600" b="1" dirty="0"/>
              <a:t>ÚSPORY = INVESTICÍM </a:t>
            </a:r>
            <a:r>
              <a:rPr lang="cs-CZ" altLang="cs-CZ" sz="1600" dirty="0"/>
              <a:t>díky přizpůsobovacímu mechanismu  </a:t>
            </a:r>
            <a:r>
              <a:rPr lang="cs-CZ" altLang="cs-CZ" sz="1600" b="1" dirty="0"/>
              <a:t>ÚROKOVÉ  SAZBY</a:t>
            </a:r>
            <a:r>
              <a:rPr lang="cs-CZ" altLang="cs-CZ" sz="1600" dirty="0"/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600" dirty="0"/>
              <a:t>Vyrovnání  </a:t>
            </a:r>
            <a:r>
              <a:rPr lang="cs-CZ" altLang="cs-CZ" sz="1600" b="1" dirty="0"/>
              <a:t>nabídky  kapitálu  </a:t>
            </a:r>
            <a:r>
              <a:rPr lang="cs-CZ" altLang="cs-CZ" sz="1600" dirty="0"/>
              <a:t>s </a:t>
            </a:r>
            <a:r>
              <a:rPr lang="cs-CZ" altLang="cs-CZ" sz="1600" b="1" dirty="0"/>
              <a:t>poptávkou  po  kapitálu  </a:t>
            </a:r>
            <a:r>
              <a:rPr lang="cs-CZ" altLang="cs-CZ" sz="1600" dirty="0"/>
              <a:t>zajišťuje </a:t>
            </a:r>
            <a:r>
              <a:rPr lang="cs-CZ" altLang="cs-CZ" sz="1600" b="1" dirty="0"/>
              <a:t>ROVNOVÁŽNÁ ÚROKOVÁ MÍRA: </a:t>
            </a:r>
            <a:r>
              <a:rPr lang="cs-CZ" altLang="cs-CZ" sz="1600" dirty="0"/>
              <a:t>vyčišťuje </a:t>
            </a:r>
            <a:r>
              <a:rPr lang="cs-CZ" altLang="cs-CZ" sz="1600" b="1" dirty="0"/>
              <a:t>trh,</a:t>
            </a:r>
            <a:r>
              <a:rPr lang="cs-CZ" altLang="cs-CZ" sz="1600" dirty="0"/>
              <a:t> tudíž působí na vyrovnání </a:t>
            </a:r>
            <a:r>
              <a:rPr lang="cs-CZ" altLang="cs-CZ" sz="1600" b="1" dirty="0"/>
              <a:t>úspor </a:t>
            </a:r>
            <a:r>
              <a:rPr lang="cs-CZ" altLang="cs-CZ" sz="1600" dirty="0"/>
              <a:t>a </a:t>
            </a:r>
            <a:r>
              <a:rPr lang="cs-CZ" altLang="cs-CZ" sz="1600" b="1" dirty="0"/>
              <a:t>investic.</a:t>
            </a:r>
          </a:p>
          <a:p>
            <a:pPr algn="just"/>
            <a:endParaRPr lang="cs-CZ" altLang="cs-CZ" sz="16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600" b="1" dirty="0"/>
              <a:t>Celá ekonomika </a:t>
            </a:r>
            <a:r>
              <a:rPr lang="cs-CZ" altLang="cs-CZ" sz="1600" dirty="0"/>
              <a:t>podle předpokladů </a:t>
            </a:r>
            <a:r>
              <a:rPr lang="cs-CZ" altLang="cs-CZ" sz="1600" b="1" dirty="0"/>
              <a:t>klasického modelu </a:t>
            </a:r>
            <a:r>
              <a:rPr lang="cs-CZ" altLang="cs-CZ" sz="1600" dirty="0"/>
              <a:t>operuje na úrovni </a:t>
            </a:r>
            <a:r>
              <a:rPr lang="cs-CZ" altLang="cs-CZ" sz="1600" b="1" dirty="0"/>
              <a:t>POTENCIÁLNÍHO PRODUKTU</a:t>
            </a:r>
            <a:r>
              <a:rPr lang="cs-CZ" altLang="cs-CZ" sz="1600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600" b="1" dirty="0"/>
              <a:t>Tendence ekonomiky k optimálnímu využití zdrojů,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600" dirty="0"/>
              <a:t>vychýlení od rovnovážné situace: skutečnosti (viz. Výše) působí pro utvoření opětovné rovnováhy.</a:t>
            </a:r>
            <a:endParaRPr lang="cs-CZ" altLang="cs-CZ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810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/>
              <a:t>Potencionální produkt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387929"/>
            <a:ext cx="8644269" cy="4754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lvl="1">
              <a:lnSpc>
                <a:spcPct val="120000"/>
              </a:lnSpc>
            </a:pPr>
            <a:r>
              <a:rPr lang="cs-CZ" altLang="cs-CZ" dirty="0"/>
              <a:t>takový produkt ekonomiky, pro jehož produkci jsou </a:t>
            </a:r>
            <a:r>
              <a:rPr lang="cs-CZ" altLang="cs-CZ" b="1" dirty="0"/>
              <a:t>využity všechny disponibilní výrobní faktory</a:t>
            </a:r>
            <a:r>
              <a:rPr lang="cs-CZ" altLang="cs-CZ" dirty="0"/>
              <a:t>, avšak v míře, jež ještě </a:t>
            </a:r>
            <a:r>
              <a:rPr lang="cs-CZ" altLang="cs-CZ" b="1" dirty="0"/>
              <a:t>nevyvolává inflační tlaky</a:t>
            </a:r>
            <a:r>
              <a:rPr lang="cs-CZ" altLang="cs-CZ" dirty="0"/>
              <a:t>, tj. tlaky </a:t>
            </a:r>
            <a:r>
              <a:rPr lang="cs-CZ" altLang="cs-CZ" b="1" dirty="0"/>
              <a:t>zejména v podobě růstu cen VF</a:t>
            </a:r>
            <a:r>
              <a:rPr lang="cs-CZ" altLang="cs-CZ" dirty="0"/>
              <a:t>. </a:t>
            </a:r>
          </a:p>
          <a:p>
            <a:pPr lvl="1">
              <a:lnSpc>
                <a:spcPct val="120000"/>
              </a:lnSpc>
            </a:pPr>
            <a:r>
              <a:rPr lang="cs-CZ" altLang="cs-CZ" b="1" dirty="0"/>
              <a:t>Ekonomika</a:t>
            </a:r>
            <a:r>
              <a:rPr lang="cs-CZ" altLang="cs-CZ" dirty="0"/>
              <a:t> </a:t>
            </a:r>
            <a:r>
              <a:rPr lang="cs-CZ" altLang="cs-CZ" b="1" dirty="0"/>
              <a:t>nefunguje</a:t>
            </a:r>
            <a:r>
              <a:rPr lang="cs-CZ" altLang="cs-CZ" dirty="0"/>
              <a:t> tzv. „</a:t>
            </a:r>
            <a:r>
              <a:rPr lang="cs-CZ" altLang="cs-CZ" b="1" dirty="0"/>
              <a:t>nadoraz</a:t>
            </a:r>
            <a:r>
              <a:rPr lang="cs-CZ" altLang="cs-CZ" dirty="0"/>
              <a:t>“, nýbrž jde o dlouhodobě udržitelný stav a nejsou vyvolávány ani inflační, ani deflační procesy. </a:t>
            </a:r>
          </a:p>
          <a:p>
            <a:pPr lvl="1">
              <a:lnSpc>
                <a:spcPct val="120000"/>
              </a:lnSpc>
            </a:pPr>
            <a:r>
              <a:rPr lang="cs-CZ" altLang="cs-CZ" b="1" dirty="0"/>
              <a:t>Současně na trhu práce existuje tzv. přirozená míra nezaměstnanosti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774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/>
              <a:t>Disponibilní důchod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352811"/>
            <a:ext cx="8768511" cy="4789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altLang="cs-CZ" sz="2800" dirty="0"/>
              <a:t>lze rozdělit na </a:t>
            </a:r>
            <a:r>
              <a:rPr lang="cs-CZ" altLang="cs-CZ" sz="2800" b="1" dirty="0">
                <a:solidFill>
                  <a:srgbClr val="7030A0"/>
                </a:solidFill>
              </a:rPr>
              <a:t>SPOTŘEBU</a:t>
            </a:r>
            <a:r>
              <a:rPr lang="cs-CZ" altLang="cs-CZ" sz="2800" dirty="0"/>
              <a:t> a </a:t>
            </a:r>
            <a:r>
              <a:rPr lang="cs-CZ" altLang="cs-CZ" sz="2800" b="1" dirty="0">
                <a:solidFill>
                  <a:srgbClr val="7030A0"/>
                </a:solidFill>
              </a:rPr>
              <a:t>ÚSPORY</a:t>
            </a:r>
            <a:r>
              <a:rPr lang="cs-CZ" altLang="cs-CZ" sz="2800" dirty="0"/>
              <a:t>, neboli: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cs-CZ" altLang="cs-CZ" b="1" dirty="0">
                <a:solidFill>
                  <a:srgbClr val="7030A0"/>
                </a:solidFill>
              </a:rPr>
              <a:t>DI= C + 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800" dirty="0"/>
              <a:t>Co je klíčové pro poměr mezi </a:t>
            </a:r>
            <a:r>
              <a:rPr lang="cs-CZ" altLang="cs-CZ" sz="2800" b="1" dirty="0"/>
              <a:t>C a S</a:t>
            </a:r>
            <a:r>
              <a:rPr lang="cs-CZ" altLang="cs-CZ" sz="2800" dirty="0"/>
              <a:t>? </a:t>
            </a:r>
          </a:p>
          <a:p>
            <a:pPr marL="685800" indent="-571500">
              <a:buFont typeface="+mj-lt"/>
              <a:buAutoNum type="romanLcPeriod"/>
            </a:pPr>
            <a:r>
              <a:rPr lang="cs-CZ" altLang="cs-CZ" sz="2800" b="1" dirty="0" err="1">
                <a:solidFill>
                  <a:srgbClr val="A50021"/>
                </a:solidFill>
              </a:rPr>
              <a:t>mpc</a:t>
            </a:r>
            <a:r>
              <a:rPr lang="cs-CZ" altLang="cs-CZ" sz="2800" b="1" dirty="0">
                <a:solidFill>
                  <a:srgbClr val="A50021"/>
                </a:solidFill>
              </a:rPr>
              <a:t>: </a:t>
            </a:r>
            <a:r>
              <a:rPr lang="cs-CZ" altLang="cs-CZ" sz="2800" dirty="0"/>
              <a:t>mezní sklon ke spotřebě,</a:t>
            </a:r>
          </a:p>
          <a:p>
            <a:pPr marL="685800" indent="-571500">
              <a:buFont typeface="+mj-lt"/>
              <a:buAutoNum type="romanLcPeriod"/>
            </a:pPr>
            <a:r>
              <a:rPr lang="cs-CZ" altLang="cs-CZ" sz="2800" b="1" dirty="0" err="1">
                <a:solidFill>
                  <a:schemeClr val="bg2"/>
                </a:solidFill>
              </a:rPr>
              <a:t>mps</a:t>
            </a:r>
            <a:r>
              <a:rPr lang="cs-CZ" altLang="cs-CZ" sz="2800" b="1" dirty="0">
                <a:solidFill>
                  <a:schemeClr val="bg2"/>
                </a:solidFill>
              </a:rPr>
              <a:t>:</a:t>
            </a:r>
            <a:r>
              <a:rPr lang="cs-CZ" altLang="cs-CZ" sz="2800" dirty="0"/>
              <a:t> mezní sklon k úsporám, platí </a:t>
            </a:r>
            <a:r>
              <a:rPr lang="cs-CZ" altLang="cs-CZ" sz="2800" b="1" dirty="0" err="1">
                <a:solidFill>
                  <a:srgbClr val="C00000"/>
                </a:solidFill>
              </a:rPr>
              <a:t>mpc</a:t>
            </a:r>
            <a:r>
              <a:rPr lang="cs-CZ" altLang="cs-CZ" sz="2800" dirty="0"/>
              <a:t> + </a:t>
            </a:r>
            <a:r>
              <a:rPr lang="cs-CZ" altLang="cs-CZ" sz="2800" b="1" dirty="0" err="1">
                <a:solidFill>
                  <a:schemeClr val="bg2"/>
                </a:solidFill>
              </a:rPr>
              <a:t>mps</a:t>
            </a:r>
            <a:r>
              <a:rPr lang="cs-CZ" altLang="cs-CZ" sz="2800" b="1" dirty="0">
                <a:solidFill>
                  <a:schemeClr val="bg2"/>
                </a:solidFill>
              </a:rPr>
              <a:t> </a:t>
            </a:r>
            <a:r>
              <a:rPr lang="cs-CZ" altLang="cs-CZ" sz="2800" dirty="0"/>
              <a:t>= 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800" dirty="0"/>
              <a:t>Velikost spotřeby – závislá na výši </a:t>
            </a:r>
            <a:r>
              <a:rPr lang="cs-CZ" altLang="cs-CZ" sz="2800" b="1" dirty="0">
                <a:solidFill>
                  <a:srgbClr val="7030A0"/>
                </a:solidFill>
              </a:rPr>
              <a:t>DI</a:t>
            </a:r>
            <a:r>
              <a:rPr lang="cs-CZ" altLang="cs-CZ" sz="2800" dirty="0"/>
              <a:t>, s rostoucím </a:t>
            </a:r>
            <a:r>
              <a:rPr lang="cs-CZ" altLang="cs-CZ" sz="2800" b="1" dirty="0">
                <a:solidFill>
                  <a:srgbClr val="FF0000"/>
                </a:solidFill>
              </a:rPr>
              <a:t>DŮCHODEM </a:t>
            </a:r>
            <a:r>
              <a:rPr lang="cs-CZ" altLang="cs-CZ" sz="2800" dirty="0"/>
              <a:t>roste i </a:t>
            </a:r>
            <a:r>
              <a:rPr lang="cs-CZ" altLang="cs-CZ" sz="2800" b="1" dirty="0">
                <a:solidFill>
                  <a:srgbClr val="FF0000"/>
                </a:solidFill>
              </a:rPr>
              <a:t>SPOTŘEBA </a:t>
            </a:r>
            <a:r>
              <a:rPr lang="cs-CZ" altLang="cs-CZ" sz="2800" dirty="0">
                <a:sym typeface="Symbol" panose="05050102010706020507" pitchFamily="18" charset="2"/>
              </a:rPr>
              <a:t> </a:t>
            </a:r>
            <a:r>
              <a:rPr lang="cs-CZ" altLang="cs-CZ" sz="2800" b="1" dirty="0">
                <a:solidFill>
                  <a:srgbClr val="FF0000"/>
                </a:solidFill>
              </a:rPr>
              <a:t>SPOTŘEBA </a:t>
            </a:r>
            <a:r>
              <a:rPr lang="cs-CZ" altLang="cs-CZ" sz="2800" dirty="0"/>
              <a:t>= funkce </a:t>
            </a:r>
            <a:r>
              <a:rPr lang="cs-CZ" altLang="cs-CZ" sz="2800" b="1" dirty="0">
                <a:solidFill>
                  <a:srgbClr val="FF0000"/>
                </a:solidFill>
              </a:rPr>
              <a:t>DISPONIBILNÍHO DŮCHODU.</a:t>
            </a:r>
          </a:p>
          <a:p>
            <a:pPr algn="just"/>
            <a:r>
              <a:rPr lang="cs-CZ" altLang="cs-CZ" sz="2800" b="1" dirty="0">
                <a:solidFill>
                  <a:srgbClr val="FF0000"/>
                </a:solidFill>
              </a:rPr>
              <a:t>ÚSPOROVÁ FUNKCE </a:t>
            </a:r>
            <a:r>
              <a:rPr lang="cs-CZ" altLang="cs-CZ" sz="2800" dirty="0"/>
              <a:t>= zrcadlový obraz </a:t>
            </a:r>
            <a:r>
              <a:rPr lang="cs-CZ" altLang="cs-CZ" sz="2800" b="1" dirty="0">
                <a:solidFill>
                  <a:srgbClr val="FF0000"/>
                </a:solidFill>
              </a:rPr>
              <a:t>SPOTŘEBNÍ FUNKCE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0698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Keynesovská vs. Neo/klasická ekonomie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616045"/>
            <a:ext cx="864426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628650" indent="-514350" algn="just">
              <a:buFont typeface="+mj-lt"/>
              <a:buAutoNum type="arabicPeriod"/>
            </a:pPr>
            <a:r>
              <a:rPr lang="cs-CZ" altLang="cs-CZ" sz="3200" b="1" dirty="0">
                <a:solidFill>
                  <a:srgbClr val="FF0000"/>
                </a:solidFill>
              </a:rPr>
              <a:t>NEOKLASICKÁ EKONOMIE </a:t>
            </a:r>
            <a:r>
              <a:rPr lang="cs-CZ" altLang="cs-CZ" sz="3200" dirty="0"/>
              <a:t>– navazuje na klasickou ekonomii: </a:t>
            </a:r>
            <a:r>
              <a:rPr lang="cs-CZ" altLang="cs-CZ" sz="3200" b="1" dirty="0"/>
              <a:t>neviditelná ruka trhu, volný trh bez zásahu státu - liberalismus, pružnost cen jakožto nástroj utváření rovnováhy;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3200" b="1" dirty="0"/>
              <a:t>marginalistický přístup </a:t>
            </a:r>
            <a:r>
              <a:rPr lang="cs-CZ" altLang="cs-CZ" sz="3200" dirty="0"/>
              <a:t>a víra v </a:t>
            </a:r>
            <a:r>
              <a:rPr lang="cs-CZ" altLang="cs-CZ" sz="3200" b="1" dirty="0"/>
              <a:t>samoregulační schopnosti ekonomiky.</a:t>
            </a:r>
          </a:p>
          <a:p>
            <a:pPr algn="just"/>
            <a:endParaRPr lang="cs-CZ" altLang="cs-CZ" sz="3200" b="1" dirty="0"/>
          </a:p>
          <a:p>
            <a:pPr marL="628650" indent="-514350" algn="just">
              <a:buFont typeface="+mj-lt"/>
              <a:buAutoNum type="arabicPeriod" startAt="2"/>
            </a:pPr>
            <a:r>
              <a:rPr lang="cs-CZ" altLang="cs-CZ" sz="3200" b="1" dirty="0">
                <a:solidFill>
                  <a:srgbClr val="FF0000"/>
                </a:solidFill>
              </a:rPr>
              <a:t>KEYNESOVSKÁ EKONOMIE</a:t>
            </a:r>
            <a:r>
              <a:rPr lang="cs-CZ" altLang="cs-CZ" sz="3200" dirty="0">
                <a:solidFill>
                  <a:srgbClr val="FF0000"/>
                </a:solidFill>
              </a:rPr>
              <a:t> </a:t>
            </a:r>
            <a:r>
              <a:rPr lang="cs-CZ" altLang="cs-CZ" sz="3200" dirty="0"/>
              <a:t>– vzniká v období hospodářské krize v 30.letech, </a:t>
            </a:r>
            <a:r>
              <a:rPr lang="cs-CZ" altLang="cs-CZ" sz="3200" b="1" dirty="0"/>
              <a:t>neviditelná ruka trhu selhala, nutnost státní intervence: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3200" b="1" dirty="0"/>
              <a:t>popření samoregulační schopnosti </a:t>
            </a:r>
            <a:r>
              <a:rPr lang="cs-CZ" altLang="cs-CZ" sz="3200" dirty="0"/>
              <a:t>v krátkém období,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3200" b="1" dirty="0"/>
              <a:t>ceny </a:t>
            </a:r>
            <a:r>
              <a:rPr lang="cs-CZ" altLang="cs-CZ" sz="3200" dirty="0"/>
              <a:t>– </a:t>
            </a:r>
            <a:r>
              <a:rPr lang="cs-CZ" altLang="cs-CZ" sz="3200" b="1" dirty="0"/>
              <a:t>nepružné</a:t>
            </a:r>
            <a:r>
              <a:rPr lang="cs-CZ" altLang="cs-CZ" sz="3200" dirty="0"/>
              <a:t>, zejména směrem dolů.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>
                <a:solidFill>
                  <a:srgbClr val="FF0000"/>
                </a:solidFill>
              </a:rPr>
              <a:t>KEYNESOVSKÁ EKONOMIE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494692"/>
            <a:ext cx="8644269" cy="5011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algn="just"/>
            <a:r>
              <a:rPr lang="cs-CZ" altLang="cs-CZ" sz="2000" b="1" dirty="0">
                <a:solidFill>
                  <a:schemeClr val="tx1"/>
                </a:solidFill>
              </a:rPr>
              <a:t>Ekonomika – VNITŘNĚ NESTABILNÍ SYSTÉM, řada omezení.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2000" b="1" dirty="0">
                <a:solidFill>
                  <a:schemeClr val="tx1"/>
                </a:solidFill>
              </a:rPr>
              <a:t>V keynesiánském modelu (KM): největší úloha – VÝVOJ EFEKTIVNÍ POPTÁVKY a VYUŽITÍ VÝROBNÍCH FAKTORŮ v EKONOMICE; rozlišuje </a:t>
            </a:r>
            <a:r>
              <a:rPr lang="cs-CZ" altLang="cs-CZ" sz="2000" b="1" dirty="0">
                <a:solidFill>
                  <a:srgbClr val="FF0000"/>
                </a:solidFill>
              </a:rPr>
              <a:t>SPOTŘEBITELSKOU</a:t>
            </a:r>
            <a:r>
              <a:rPr lang="cs-CZ" altLang="cs-CZ" sz="2000" b="1" dirty="0">
                <a:solidFill>
                  <a:schemeClr val="tx1"/>
                </a:solidFill>
              </a:rPr>
              <a:t> a </a:t>
            </a:r>
            <a:r>
              <a:rPr lang="cs-CZ" altLang="cs-CZ" sz="2000" b="1" dirty="0">
                <a:solidFill>
                  <a:srgbClr val="FF0000"/>
                </a:solidFill>
              </a:rPr>
              <a:t>INVESTIČNÍ POPTÁVKU.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2000" b="1" dirty="0">
                <a:solidFill>
                  <a:srgbClr val="FF0000"/>
                </a:solidFill>
              </a:rPr>
              <a:t>SPOTŘEBITELSKÁ POPTÁVKA </a:t>
            </a:r>
            <a:r>
              <a:rPr lang="cs-CZ" altLang="cs-CZ" sz="2000" b="1" dirty="0">
                <a:solidFill>
                  <a:schemeClr val="tx1"/>
                </a:solidFill>
              </a:rPr>
              <a:t>– realizována DOMÁCNOSTMI: představuje POPTÁVKU po FINÁLNÍ PRODUKCI, tedy STATCÍCH: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2000" b="1" dirty="0">
                <a:solidFill>
                  <a:schemeClr val="tx1"/>
                </a:solidFill>
              </a:rPr>
              <a:t>V KM – velký důraz na </a:t>
            </a:r>
            <a:r>
              <a:rPr lang="cs-CZ" altLang="cs-CZ" sz="2000" b="1" dirty="0">
                <a:solidFill>
                  <a:srgbClr val="FF0000"/>
                </a:solidFill>
              </a:rPr>
              <a:t>SPOTŘEBNÍ KŘIVKU DOMÁCNOSTÍ</a:t>
            </a:r>
            <a:r>
              <a:rPr lang="cs-CZ" altLang="cs-CZ" sz="2000" b="1" dirty="0">
                <a:solidFill>
                  <a:schemeClr val="tx1"/>
                </a:solidFill>
              </a:rPr>
              <a:t>, tzn. Část DI spotřebitel spotřebuje a čím více má peněz, tím vyšší je i jeho SPOTŘEBA.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FF0000"/>
                </a:solidFill>
              </a:rPr>
              <a:t>SPOTŘEBA DOMÁCNOSTÍ </a:t>
            </a:r>
            <a:r>
              <a:rPr lang="cs-CZ" altLang="cs-CZ" sz="2000" b="1" dirty="0">
                <a:solidFill>
                  <a:schemeClr val="tx1"/>
                </a:solidFill>
              </a:rPr>
              <a:t>(C – </a:t>
            </a:r>
            <a:r>
              <a:rPr lang="cs-CZ" altLang="cs-CZ" sz="2000" b="1" dirty="0" err="1">
                <a:solidFill>
                  <a:schemeClr val="tx1"/>
                </a:solidFill>
              </a:rPr>
              <a:t>consumption</a:t>
            </a:r>
            <a:r>
              <a:rPr lang="cs-CZ" altLang="cs-CZ" sz="2000" b="1" dirty="0">
                <a:solidFill>
                  <a:schemeClr val="tx1"/>
                </a:solidFill>
              </a:rPr>
              <a:t>) –  závisí na reálném důchodu (Y):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chemeClr val="tx1"/>
                </a:solidFill>
              </a:rPr>
              <a:t>v makroekonomickém měřítku – </a:t>
            </a:r>
            <a:r>
              <a:rPr lang="cs-CZ" altLang="cs-CZ" sz="2000" b="1" dirty="0" err="1">
                <a:solidFill>
                  <a:schemeClr val="tx1"/>
                </a:solidFill>
              </a:rPr>
              <a:t>přímoúměrný</a:t>
            </a:r>
            <a:r>
              <a:rPr lang="cs-CZ" altLang="cs-CZ" sz="2000" b="1" dirty="0">
                <a:solidFill>
                  <a:schemeClr val="tx1"/>
                </a:solidFill>
              </a:rPr>
              <a:t> vztah mezi velikostí </a:t>
            </a:r>
            <a:r>
              <a:rPr lang="cs-CZ" altLang="cs-CZ" sz="2000" b="1" dirty="0">
                <a:solidFill>
                  <a:srgbClr val="FF0000"/>
                </a:solidFill>
              </a:rPr>
              <a:t>NÁRODNÍHO DŮCHODU</a:t>
            </a:r>
            <a:r>
              <a:rPr lang="cs-CZ" altLang="cs-CZ" sz="2000" b="1" dirty="0">
                <a:solidFill>
                  <a:schemeClr val="tx1"/>
                </a:solidFill>
              </a:rPr>
              <a:t> a </a:t>
            </a:r>
            <a:r>
              <a:rPr lang="cs-CZ" altLang="cs-CZ" sz="2000" b="1" dirty="0">
                <a:solidFill>
                  <a:srgbClr val="FF0000"/>
                </a:solidFill>
              </a:rPr>
              <a:t>PLÁNOVANÝMI SPOTŘEBNÍMI VÝDAJI DOMÁCNOSTÍ – </a:t>
            </a:r>
            <a:r>
              <a:rPr lang="cs-CZ" altLang="cs-CZ" sz="2000" b="1" dirty="0">
                <a:solidFill>
                  <a:schemeClr val="tx1"/>
                </a:solidFill>
              </a:rPr>
              <a:t>obr. </a:t>
            </a:r>
          </a:p>
          <a:p>
            <a:pPr marL="114300" indent="0" algn="just">
              <a:buNone/>
            </a:pPr>
            <a:endParaRPr lang="cs-CZ" altLang="cs-CZ" sz="20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2000" b="1" dirty="0">
                <a:solidFill>
                  <a:schemeClr val="tx1"/>
                </a:solidFill>
              </a:rPr>
              <a:t>Součást důchodu domácností – </a:t>
            </a:r>
            <a:r>
              <a:rPr lang="cs-CZ" altLang="cs-CZ" sz="2000" b="1" dirty="0">
                <a:solidFill>
                  <a:srgbClr val="FF0000"/>
                </a:solidFill>
              </a:rPr>
              <a:t>ÚSPORY</a:t>
            </a:r>
            <a:r>
              <a:rPr lang="cs-CZ" altLang="cs-CZ" sz="2000" b="1" dirty="0">
                <a:solidFill>
                  <a:schemeClr val="tx1"/>
                </a:solidFill>
              </a:rPr>
              <a:t> (S – </a:t>
            </a:r>
            <a:r>
              <a:rPr lang="cs-CZ" altLang="cs-CZ" sz="2000" b="1" dirty="0" err="1">
                <a:solidFill>
                  <a:schemeClr val="tx1"/>
                </a:solidFill>
              </a:rPr>
              <a:t>savings</a:t>
            </a:r>
            <a:r>
              <a:rPr lang="cs-CZ" altLang="cs-CZ" sz="2000" b="1" dirty="0">
                <a:solidFill>
                  <a:schemeClr val="tx1"/>
                </a:solidFill>
              </a:rPr>
              <a:t>): částka, kterou domácnosti ušetří, avšak naproti klasickému modelu nejsou tolik závislé na výši ÚROKOVÉ MÍRY.</a:t>
            </a:r>
            <a:endParaRPr lang="cs-CZ" altLang="cs-CZ" sz="2000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2/56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E91731F3-8E5A-484A-B0FF-005E1E431B01}"/>
              </a:ext>
            </a:extLst>
          </p:cNvPr>
          <p:cNvSpPr/>
          <p:nvPr/>
        </p:nvSpPr>
        <p:spPr>
          <a:xfrm>
            <a:off x="4736592" y="471267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27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8244</TotalTime>
  <Words>3914</Words>
  <Application>Microsoft Office PowerPoint</Application>
  <PresentationFormat>On-screen Show (4:3)</PresentationFormat>
  <Paragraphs>503</Paragraphs>
  <Slides>50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Calibri</vt:lpstr>
      <vt:lpstr>Corbel</vt:lpstr>
      <vt:lpstr>Times New Roman</vt:lpstr>
      <vt:lpstr>Wingdings</vt:lpstr>
      <vt:lpstr>Office Theme</vt:lpstr>
      <vt:lpstr>Makroekonomie Spotřeba, úspory, investice XMAK</vt:lpstr>
      <vt:lpstr>Ekonomická rovnováha a její modely</vt:lpstr>
      <vt:lpstr>Klasický model ekonomické rovnováhy</vt:lpstr>
      <vt:lpstr>Klasický model ekonomické rovnováhy</vt:lpstr>
      <vt:lpstr>Klasický model ekonomické rovnováhy</vt:lpstr>
      <vt:lpstr>Potencionální produkt</vt:lpstr>
      <vt:lpstr>Disponibilní důchod</vt:lpstr>
      <vt:lpstr>Keynesovská vs. Neo/klasická ekonomie</vt:lpstr>
      <vt:lpstr>KEYNESOVSKÁ EKONOMIE</vt:lpstr>
      <vt:lpstr>Spotřební funkce</vt:lpstr>
      <vt:lpstr>Spotřební funkce</vt:lpstr>
      <vt:lpstr>Spotřební funkce</vt:lpstr>
      <vt:lpstr>Úsporová funkce</vt:lpstr>
      <vt:lpstr>Úsporová funkce</vt:lpstr>
      <vt:lpstr> JEDNODUCHÝ KEYNESIÁNSKÝ MODEL  Model s linií 45º </vt:lpstr>
      <vt:lpstr> JEDNODUCHÝ KEYNESIÁNSKÝ MODEL  Model s linií 45º </vt:lpstr>
      <vt:lpstr> JEDNODUCHÝ KEYNESIÁNSKÝ MODEL  Model s linií 45º </vt:lpstr>
      <vt:lpstr>PowerPoint Presentation</vt:lpstr>
      <vt:lpstr>Investiční funkce</vt:lpstr>
      <vt:lpstr>PowerPoint Presentation</vt:lpstr>
      <vt:lpstr> JEDNODUCHÝ KEYNESIÁNSKÝ MODEL  Model s linií 45º </vt:lpstr>
      <vt:lpstr>PowerPoint Presentation</vt:lpstr>
      <vt:lpstr>Určení rovnovážného produktu pomocí křivky spotřeby a investic</vt:lpstr>
      <vt:lpstr>Určení rovnovážného produktu pomocí úsporové  a investiční funkce</vt:lpstr>
      <vt:lpstr>Určení recesní mezery pomocí křivky spotřeby a investic</vt:lpstr>
      <vt:lpstr>Určení recesní mezery pomocí úsporové a investiční funkce</vt:lpstr>
      <vt:lpstr>Paradox spořivosti</vt:lpstr>
      <vt:lpstr>Jednoduchý výdajový multiplikátor</vt:lpstr>
      <vt:lpstr>Jednoduchý výdajový multiplikátor - komentář</vt:lpstr>
      <vt:lpstr>Jednoduchý výdajový multiplikátor - komentář</vt:lpstr>
      <vt:lpstr>Jednoduchý výdajový multiplikátor</vt:lpstr>
      <vt:lpstr>PowerPoint Presentation</vt:lpstr>
      <vt:lpstr>Vymezení třísektorové ekonomiky</vt:lpstr>
      <vt:lpstr>Spotřební funkce</vt:lpstr>
      <vt:lpstr>Důchod a zdanění</vt:lpstr>
      <vt:lpstr>Spotřební funkce ve třísektorové ekonomice</vt:lpstr>
      <vt:lpstr>Agregátní výdaje</vt:lpstr>
      <vt:lpstr>Agregátní výdaje</vt:lpstr>
      <vt:lpstr>Křivka agregátních výdajů v třísektorovém modelu</vt:lpstr>
      <vt:lpstr>Agregátní výdaje</vt:lpstr>
      <vt:lpstr>Změny křivky AE v třísektorovém modelu</vt:lpstr>
      <vt:lpstr>Výdajový multiplikátor v třísektorové ekonomice</vt:lpstr>
      <vt:lpstr>Další multiplikátory v třísektorové ekonomice</vt:lpstr>
      <vt:lpstr>Rovnovážný produkt</vt:lpstr>
      <vt:lpstr>Rovnovážný produkt a státní rozpočet</vt:lpstr>
      <vt:lpstr>Vymezení čtyřsektorové ekonomiky</vt:lpstr>
      <vt:lpstr>Vymezení čtyřsektorové ekonomiky</vt:lpstr>
      <vt:lpstr>Vymezení čtyřsektorové ekonomiky</vt:lpstr>
      <vt:lpstr>Agregátní výdaje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Drastichová Magdaléna</cp:lastModifiedBy>
  <cp:revision>92</cp:revision>
  <dcterms:modified xsi:type="dcterms:W3CDTF">2024-02-26T22:00:39Z</dcterms:modified>
</cp:coreProperties>
</file>