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62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bralogistika.cz/vyrobni-logistika--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bralogistika.cz/fronius-policove-regal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673626"/>
            <a:ext cx="6718685" cy="1669774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sz="4800" b="1" dirty="0">
                <a:solidFill>
                  <a:srgbClr val="D10202"/>
                </a:solidFill>
                <a:cs typeface="Arial"/>
              </a:rPr>
              <a:t>LOGISTICKÝ MANAGEMENT</a:t>
            </a:r>
            <a:endParaRPr lang="en-US" sz="48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484574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cs typeface="Arial"/>
              </a:rPr>
              <a:t>M. Rössler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42699-F99B-10A6-2BC9-D1BB5E4B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cs-CZ" sz="3100" b="1" i="0" dirty="0">
                <a:solidFill>
                  <a:srgbClr val="FF0000"/>
                </a:solidFill>
                <a:effectLst/>
                <a:latin typeface="Cabin"/>
              </a:rPr>
              <a:t>Požadavky na logistiku výroby (1)</a:t>
            </a:r>
            <a:endParaRPr lang="cs-CZ" sz="31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669801-C433-E3AB-44B5-13A479ED4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3" b="2004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A95BC-EFA4-E503-6426-251CF6AA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cs-CZ" sz="2000" b="1" i="0" dirty="0">
                <a:effectLst/>
                <a:latin typeface="Cabin"/>
              </a:rPr>
              <a:t>Výrobní logistika bude zahrnovat celou řadu úkolů. Jedním z příkladů je, že před výstavbou závodu je třeba určit správnou lokalitu, aby bylo možné navrhnout procesy zásobování a tok materiálu tak, aby byly co nejefektivnější po celou dobu budoucího provozu.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690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63B732-84DB-C94B-384E-C86D9674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731837"/>
            <a:ext cx="8229600" cy="841168"/>
          </a:xfrm>
        </p:spPr>
        <p:txBody>
          <a:bodyPr/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Cabin"/>
              </a:rPr>
              <a:t>Požadavky na logistiku výroby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1E8CF-2F2E-C1DD-3E44-9457020E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9104"/>
            <a:ext cx="8229600" cy="4347059"/>
          </a:xfrm>
        </p:spPr>
        <p:txBody>
          <a:bodyPr>
            <a:normAutofit fontScale="85000" lnSpcReduction="10000"/>
          </a:bodyPr>
          <a:lstStyle/>
          <a:p>
            <a:pPr algn="just" fontAlgn="t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Ve stávajícím závodě musí být procesy výroby kromě dopravy a skladování navrženy a prováděny co nejoptimálněji a nejefektivněji. Tyto logistické procesy jsou řízeny počítačem toku materiálu (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Material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Flow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Computer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- MFC), který přijímá příkazy k přepravě ze systémů vyšší úrovně, jako jsou systémy řízení zboží, systémy řízení skladů a systémy plánování výroby. MFC přebírá řízení dopravní techniky - ať už se jedná o kontinuální jednotky, jako jsou podvěsné dopravníky a pásové dopravníky, nebo diskontinuální, jako jsou AGV a skladovací a vyhledávací stroje.</a:t>
            </a:r>
          </a:p>
        </p:txBody>
      </p:sp>
    </p:spTree>
    <p:extLst>
      <p:ext uri="{BB962C8B-B14F-4D97-AF65-F5344CB8AC3E}">
        <p14:creationId xmlns:p14="http://schemas.microsoft.com/office/powerpoint/2010/main" val="11505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4B03E-758B-16BD-C8E7-A738D801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Cabin"/>
              </a:rPr>
              <a:t>Požadavky na logistiku výroby (3)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48148-719C-F3D0-8F00-92445279F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Moderní počítače materiálového toku nenabízejí pouze funkce pro řízení dopravních procesů, logistiky a skladové a dopravníkové techniky. Mezi doplňkové funkce patří například strategie a výpočty tras pro optimální tok materiálu, prevence přetížení a obcházení nepovolených přístupových oblastí. Umožňují také vizualizaci celého materiálového toku. V chytré továrně budoucnosti bude umělá inteligence řídit skladové a doplňovací operace; autonomní dopravní systémy, jako jsou AGV a vlečné vlaky, budou přesouvat komponenty a materiály mezi body A 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a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B; dopravníkové pásy a stroje budou nakládány roboty; a jak již bylo zmíněno, všechny systémy budou propojeny do sítě a budou komunikovat prostřednictvím internetu věcí.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4386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ACB57-5E06-35DA-8163-D766AF57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4400" b="1" i="0" dirty="0">
                <a:solidFill>
                  <a:srgbClr val="FF0000"/>
                </a:solidFill>
                <a:effectLst/>
                <a:latin typeface="Cabin"/>
              </a:rPr>
              <a:t>Požadavky na logistiku výroby (4)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53BEF-02BF-6DF0-7191-685FA8B8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6610"/>
            <a:ext cx="8229600" cy="3250096"/>
          </a:xfrm>
        </p:spPr>
        <p:txBody>
          <a:bodyPr/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Výrobní logistika musí být schopna přesně určit poptávku vznikající ve výrobním procesu po materiálech, polotovarech, součástkách, provozních materiálech atd. V neposlední řadě bude nutné plánovat zásoby, aby se například vyrovnaly sezónní výkyvy.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1616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CEAAF-061D-843E-26C2-71F6E42E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Směry vývoje ve výrobní logistice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8FD42-62E7-DACC-86DB-86F5EC3A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9165"/>
            <a:ext cx="8229600" cy="43569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Cabin"/>
              </a:rPr>
              <a:t>Digitalizace, rozsáhlá automatizace a propojení strojů a výrobních jednotek představuje Průmysl 4.0.</a:t>
            </a:r>
          </a:p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Cabin"/>
              </a:rPr>
              <a:t>Rychlá výroba prototypů či aditivní laserová výroba jsou příklady nových výrobních technik, které aktuálně dominují inteligentní továrně.</a:t>
            </a:r>
          </a:p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Cabin"/>
              </a:rPr>
              <a:t>Zákazníci stále častěji požadují výrobky na míru, ale vyráběné hromadně až do velikosti šarže 1. Řešením jsou agilní výrobní buňky.</a:t>
            </a:r>
          </a:p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Cabin"/>
              </a:rPr>
              <a:t>Neustálé zkracování životního cyklu výrobku.</a:t>
            </a:r>
          </a:p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Cabin"/>
              </a:rPr>
              <a:t>Procesy v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Cabin"/>
              </a:rPr>
              <a:t>intralogistice</a:t>
            </a:r>
            <a:r>
              <a:rPr lang="cs-CZ" b="1" i="0" dirty="0">
                <a:solidFill>
                  <a:srgbClr val="000000"/>
                </a:solidFill>
                <a:effectLst/>
                <a:latin typeface="Cabin"/>
              </a:rPr>
              <a:t> a logistice výroby jsou stále složitější, což je vyvoláno potřebou masové výroby na míru. Digitalizované, automatizované a síťové systémy se stávají nutností.</a:t>
            </a:r>
          </a:p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Cabin"/>
              </a:rPr>
              <a:t>Robotika a autonomní vozidla jsou nejdůležitějšími technologiemi.</a:t>
            </a:r>
          </a:p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Cabin"/>
              </a:rPr>
              <a:t>Průmysl 4.0 nakonec změní celý hodnotový řetězec a povede k plně digitalizovaným a automatizovaným procesům.</a:t>
            </a:r>
          </a:p>
        </p:txBody>
      </p:sp>
    </p:spTree>
    <p:extLst>
      <p:ext uri="{BB962C8B-B14F-4D97-AF65-F5344CB8AC3E}">
        <p14:creationId xmlns:p14="http://schemas.microsoft.com/office/powerpoint/2010/main" val="405567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C7A458-EC17-7768-69FE-51DB3FE2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2" y="511565"/>
            <a:ext cx="3276451" cy="1271599"/>
          </a:xfrm>
        </p:spPr>
        <p:txBody>
          <a:bodyPr anchor="b">
            <a:normAutofit/>
          </a:bodyPr>
          <a:lstStyle/>
          <a:p>
            <a:r>
              <a:rPr lang="cs-CZ" sz="3300" b="1" i="0" dirty="0">
                <a:solidFill>
                  <a:srgbClr val="FF0000"/>
                </a:solidFill>
                <a:effectLst/>
                <a:latin typeface="Cabin"/>
              </a:rPr>
              <a:t>Automatizované systémy</a:t>
            </a:r>
            <a:endParaRPr lang="cs-CZ" sz="3300" dirty="0">
              <a:solidFill>
                <a:srgbClr val="FF0000"/>
              </a:solidFill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38DFF3-B95F-23C0-F6E9-62570135B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Autofit/>
          </a:bodyPr>
          <a:lstStyle/>
          <a:p>
            <a:r>
              <a:rPr lang="cs-CZ" sz="2400" b="1" i="0" dirty="0">
                <a:effectLst/>
                <a:latin typeface="Cabin"/>
              </a:rPr>
              <a:t>Za účelem automatizace procesu příjmu</a:t>
            </a:r>
            <a:br>
              <a:rPr lang="cs-CZ" sz="2400" b="1" i="0" dirty="0">
                <a:effectLst/>
                <a:latin typeface="Cabin"/>
              </a:rPr>
            </a:br>
            <a:r>
              <a:rPr lang="cs-CZ" sz="2400" b="1" i="0" dirty="0">
                <a:effectLst/>
                <a:latin typeface="Cabin"/>
              </a:rPr>
              <a:t>a sledování materiálu již bylo automatizováno mnoho </a:t>
            </a:r>
            <a:r>
              <a:rPr lang="cs-CZ" sz="2400" b="1" i="0" dirty="0" err="1">
                <a:effectLst/>
                <a:latin typeface="Cabin"/>
              </a:rPr>
              <a:t>intralogistických</a:t>
            </a:r>
            <a:r>
              <a:rPr lang="cs-CZ" sz="2400" b="1" i="0" dirty="0">
                <a:effectLst/>
                <a:latin typeface="Cabin"/>
              </a:rPr>
              <a:t> systémů.</a:t>
            </a:r>
            <a:endParaRPr lang="cs-CZ" sz="24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6FCAB4-C225-A380-A44F-9482559CC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5" r="12700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116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180B3-B98F-1484-6EC4-4B20E5F3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678" y="274638"/>
            <a:ext cx="3409122" cy="908119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C40FF-027B-FF1D-B427-DB12822FC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automatizované regálové systémy (obsluhované stohovacími jeřáby nebo raketoplány)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dopravníkové systémy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coboty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(=kolaborativní roboty)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rozšířená realita (datové brýle)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sledovací systémy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cloudové aplikace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IT systémy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automatizované průmyslové servisní vozíky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automaticky řízená vozidla (AGV)</a:t>
            </a:r>
          </a:p>
        </p:txBody>
      </p:sp>
    </p:spTree>
    <p:extLst>
      <p:ext uri="{BB962C8B-B14F-4D97-AF65-F5344CB8AC3E}">
        <p14:creationId xmlns:p14="http://schemas.microsoft.com/office/powerpoint/2010/main" val="295470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61ED9-A792-50B7-E11F-1868F032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873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PRŮMYSL 4.0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99999-ABF7-302D-0D69-B95ADB68F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6183"/>
            <a:ext cx="8229600" cy="2266121"/>
          </a:xfrm>
        </p:spPr>
        <p:txBody>
          <a:bodyPr/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Logickým závěrem tedy je, že Průmysl 4.0 znamená digitalizaci kompletního hodnotového řetězce vedoucí k úplné autonomii.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3579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A9A92-F32D-2B2A-8555-32421211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616226"/>
            <a:ext cx="8865705" cy="801412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Řešení pro systémové řízení logistiky (1)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DF4179-1A7B-3347-F12C-3AD7D7B0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 návaznosti na nové inteligentní výrobní technologie se stává výrobní logistika čím dál složitější. Logistické procesy a každodenní výrobní rutinu určují mimo jiné roboti a AGV. Vzájemná komunikace je udržována mezi všemi procesy v dodavatelském i přepravním řetězci. Kromě toho lze pomocí algoritmů využívajících analýzu BIG Data odpovědět na důležité otázky, například jak optimalizovat procesy. Díky 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blockchainovým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systémům je možné vysledovat výrobek od jeho původu přes každý krok v rámci dodavatelského řetězce.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235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CD5D9-F960-9C7C-3126-E87FD78D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1" y="626164"/>
            <a:ext cx="8885583" cy="791473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Řešení pro systémové řízení logistiky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CF51D-7A50-A343-34AA-52F8D77F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9409"/>
            <a:ext cx="8229600" cy="4396754"/>
          </a:xfrm>
        </p:spPr>
        <p:txBody>
          <a:bodyPr>
            <a:normAutofit fontScale="62500" lnSpcReduction="2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 propojení výrobních, montážních nebo vychystávacích sekcí mezi sebou a k automatizaci toku materiálu se stále častěji využívají AGV. Společnost BITO uvedla na trh se systémem LEO 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Locative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mimořádně inovativní a levné AGV, které funguje bez Wifi nebo centrálního počítače. Vozidlo LEO je naváděno optickou dráhou a kódovými značkami umístěnými na podlaze. LEO se samo instaluje a je okamžitě připraveno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 použití (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plug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and play). Trasu LEO lze rychle přizpůsobit novým požadavkům. Ke sdělování cílových bodů systému LEO je možné použít také tablet. Na cestě k cílovému bodu se LEO jednoduše řídí pokyny zakódovanými na podlahových značkách. Systém LEO, který kombinuje vozidlo LEO a pracovní stanice LEO, je ideální pro všechny aplikace, kde je třeba x-krát denně přesouvat materiál do konkrétních bodů po stejných trasách. Systém LEO šetří mnoho kilometrů jízdních tras, které by jinak museli absolvovat zaměstnanci, a tím zlepšuje ergonomické podmínky při práci. Systém lze dokonale přizpůsobit vašim požadavkům na tok materiálu, a to přidáním, snížením nebo přemístěním libovolného počtu vozidel a pracovišť.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3882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7AD82DC-AAA0-4BB0-F4F2-9BD28F428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XLM2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9C7A5C64-488C-0D09-3A02-E91CA3252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4.</a:t>
            </a:r>
          </a:p>
          <a:p>
            <a:r>
              <a:rPr lang="cs-CZ" b="1" dirty="0"/>
              <a:t>VÝKONNOST LOGISTICKÝCH PROCESŮ</a:t>
            </a:r>
          </a:p>
        </p:txBody>
      </p:sp>
    </p:spTree>
    <p:extLst>
      <p:ext uri="{BB962C8B-B14F-4D97-AF65-F5344CB8AC3E}">
        <p14:creationId xmlns:p14="http://schemas.microsoft.com/office/powerpoint/2010/main" val="341355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80B416-56B2-DF95-7A54-E1E04171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6348"/>
            <a:ext cx="8229600" cy="82129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KLÍČOVÉ UKAZATELE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99ADD-C706-4CCD-731C-CE7B4B5D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9591"/>
            <a:ext cx="8229600" cy="4426572"/>
          </a:xfrm>
        </p:spPr>
        <p:txBody>
          <a:bodyPr/>
          <a:lstStyle/>
          <a:p>
            <a:pPr algn="just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 právě zde se dostávají ke slovu klíčové ukazatele. Které oblasti je tedy přínosné sledovat?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nákup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skladování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dodávky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logistika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doprava</a:t>
            </a:r>
          </a:p>
        </p:txBody>
      </p:sp>
    </p:spTree>
    <p:extLst>
      <p:ext uri="{BB962C8B-B14F-4D97-AF65-F5344CB8AC3E}">
        <p14:creationId xmlns:p14="http://schemas.microsoft.com/office/powerpoint/2010/main" val="354895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CDBD1-3F63-9FE4-6ED1-8FD4385A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cs-CZ" sz="9600" b="1" dirty="0">
                <a:solidFill>
                  <a:srgbClr val="FF0000"/>
                </a:solidFill>
              </a:rPr>
              <a:t>KPI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8C0C41-2911-7D80-8B81-972822114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74" b="766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BCCC42BA-4639-D82D-96A8-C70DBCE9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6418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62EA2-B238-8F28-9411-04BFF527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408"/>
            <a:ext cx="8229600" cy="831229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SLEDOVÁNÍ VÝKONNOSTI LOGISTIKY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E9AFF1-1316-34DB-BBE3-F61FE57D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9043"/>
            <a:ext cx="8229600" cy="4337120"/>
          </a:xfrm>
        </p:spPr>
        <p:txBody>
          <a:bodyPr/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 rámci sledování výkonnosti logistiky se zaměřujeme na čas, náklady, produktivitu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 kvalitu služeb. V případě nechtěných změn, je nutné ihned přistoupit k řešení a zabránit tak větším ztrátám. Pro sledování zvolených ukazatelů se využívají softwarová řešení, která umožní monitorovat vývoj KPI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 reálném čase.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4371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885A9-6DF1-C91B-6686-48A1CB55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3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Aplikace klíčových ukazatelů výkonnosti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4B65A-9598-D7F7-B527-4E5CEE625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2226365"/>
            <a:ext cx="8955157" cy="363772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Klíčové ukazatele je možné použít i pro jiné procesy a jejich optimalizaci. Pokud má proces měřitelný klíčový ukazatel výkonnosti, lze jej použít k optimalizaci tohoto procesu. Pomocí KPI lze proces sledovat v čase a příslušné údaje dokumentovat a porovnávat. Ukazatele se rovněž používají pro strategické rozhodování. Tvoří základ pro investiční rozhodnutí, výpočet návratnosti investic, posouzení rizik a analýzu nákladů a přínosů. V logistice je záměrem docílit rychlé a nákladově efektivní schopnosti dodávek, vysoké kvality zpracování a minimální kapitálové angažovanosti (snížení nákladů). Tohoto obecného cíle lze dosáhnout zrychlením průchodnosti zboží a snížením zásob, což bude vyžadovat rozhodnutí o rozsahu a úrovni automatizace, kterou může podnik přijmout.</a:t>
            </a:r>
          </a:p>
          <a:p>
            <a:pPr algn="just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Kromě ovlivnění budoucích investičních rozhodnutí nabízejí klíčové ukazatele výkonnosti možnost sledovat aktuální výkonnost podniku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 jeho každodenním provozu a poskytují údaje o tom, zda jsou cíle plněny.</a:t>
            </a:r>
          </a:p>
        </p:txBody>
      </p:sp>
    </p:spTree>
    <p:extLst>
      <p:ext uri="{BB962C8B-B14F-4D97-AF65-F5344CB8AC3E}">
        <p14:creationId xmlns:p14="http://schemas.microsoft.com/office/powerpoint/2010/main" val="414839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2BBA9-B437-F928-39C3-DE8307D7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Klíčové ukazatele výkonnosti</a:t>
            </a:r>
            <a:br>
              <a:rPr lang="cs-CZ" b="1" i="0" dirty="0">
                <a:solidFill>
                  <a:srgbClr val="FF0000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v dopravě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4EC94-9133-E5D0-C35D-A851DD93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868557"/>
            <a:ext cx="8875643" cy="4257606"/>
          </a:xfrm>
        </p:spPr>
        <p:txBody>
          <a:bodyPr>
            <a:normAutofit fontScale="92500" lnSpcReduction="2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Přepravní náklady a jejich procentní podíl na celkovém obratu jsou základním výpočtem, který by společnosti měly hlídat. Co dále? Jaká je spolehlivost současného poskytovatele přepravních služeb? Jaké je aktuální využití a kapacita vozů v případě vlastní přepravy?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 v poslední době ostře sledovaná "poslední míle", tedy samotné doručení zboží k zákazníkovi a její nákladovost, transparentnost, efektivita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 infrastruktura. Všechny tyto otázky je možné zodpovědět pomocí KPI.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68852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40650-4A3B-099F-519E-25545B18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104"/>
            <a:ext cx="8229600" cy="781534"/>
          </a:xfrm>
        </p:spPr>
        <p:txBody>
          <a:bodyPr/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Příklady KPI, které je možné použít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AD7232-D0E4-14A0-CA77-EEC66978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8557"/>
            <a:ext cx="8229600" cy="42576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dopravy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celkové náklady na dopravu/obrat</a:t>
            </a:r>
          </a:p>
          <a:p>
            <a:pPr algn="just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Pro potřebu určení míry včasného doručení dodávek.</a:t>
            </a:r>
          </a:p>
          <a:p>
            <a:pPr algn="just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spolehlivost dodávek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 = počet včasných dodávek / celkový počet dodávek</a:t>
            </a:r>
          </a:p>
          <a:p>
            <a:pPr algn="just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Při poskytování přepravy je důležité sledovat přepravní kapacitu objednávky vzhledem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 celkové dostupné kapacitě.</a:t>
            </a:r>
          </a:p>
          <a:p>
            <a:pPr algn="just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využití vozového parku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využitá kapacita/celková kapacita [m3 nebo kg]</a:t>
            </a:r>
          </a:p>
        </p:txBody>
      </p:sp>
    </p:spTree>
    <p:extLst>
      <p:ext uri="{BB962C8B-B14F-4D97-AF65-F5344CB8AC3E}">
        <p14:creationId xmlns:p14="http://schemas.microsoft.com/office/powerpoint/2010/main" val="3832943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436DD-2D77-E35E-D148-5ECC3A2C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24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Klíčové ukazatele výkonnosti ve skladování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2F51C-0038-4DAF-EFA7-6C36E803B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6609"/>
            <a:ext cx="8229600" cy="3939554"/>
          </a:xfrm>
        </p:spPr>
        <p:txBody>
          <a:bodyPr/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Příslušné klíčové ukazatele výkonnosti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 oblasti skladování a logistiky dělíme do čtyř skupin. Finanční klíčové údaje využíváme při sledování provozních nákladů ve skladu. Důležité mohou být zejména náklady na skladování ve vztahu k počtu výrobků ve skladu v daném období.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14221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2B3EA-4532-0E90-EE73-56F58D8B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26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V oblasti skladování a vychystávání se zaměřujeme na tyto KPI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1E75C-B28D-D228-DAB7-374F9FF74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8496"/>
            <a:ext cx="8229600" cy="424766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skladovacích nákladů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celkové náklady na skladování/nominální kapacita x míra obsazenosti</a:t>
            </a:r>
          </a:p>
          <a:p>
            <a:pPr algn="l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Velmi často sledovaný ukazatel pro sledování míry obratu zásob - </a:t>
            </a:r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obratu zásob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- tedy kolikrát se dané zásoby obrátí v rámci sledovaného období.</a:t>
            </a:r>
          </a:p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obratu zásob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náklady na prodané zboží/průměrné zásoby v pořizovacích cenách - nízký obrat zásob znamená nadbytečné zásoby nebo potenciálně dlouhou dodací lhůtu pro doplnění nových zásob.</a:t>
            </a:r>
          </a:p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efektivity manipulačních zařízení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produktivita manipulačního zařízení/počet zpracovaných skladovacích jednotek - manipulační čas můžeme znamenat skryté náklady.</a:t>
            </a:r>
          </a:p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dodržování termínů  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počet včas přijatého zboží / celkový počet přijatého zboží</a:t>
            </a:r>
          </a:p>
          <a:p>
            <a:pPr algn="l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Pro měření úrovně služeb pro zákazníky:</a:t>
            </a:r>
          </a:p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  chybné objednávky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chybné objednávky/celkový počet objednávek</a:t>
            </a:r>
          </a:p>
        </p:txBody>
      </p:sp>
    </p:spTree>
    <p:extLst>
      <p:ext uri="{BB962C8B-B14F-4D97-AF65-F5344CB8AC3E}">
        <p14:creationId xmlns:p14="http://schemas.microsoft.com/office/powerpoint/2010/main" val="1947710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E6317-1A36-42D3-FB2A-6ABE6C99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22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Klíčové ukazatele výkonnosti</a:t>
            </a:r>
            <a:br>
              <a:rPr lang="cs-CZ" b="1" i="0" dirty="0">
                <a:solidFill>
                  <a:srgbClr val="FF0000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u dodávek (1)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4FFC0-D56F-DC1C-95C6-ED034F02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7157"/>
            <a:ext cx="8229600" cy="3170582"/>
          </a:xfrm>
        </p:spPr>
        <p:txBody>
          <a:bodyPr/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Měření výkonnosti dodávek dodavatele poskytuje informaci o tom, jak efektivně dodavatel pracuje a jak dlouho trvá, než zakoupené zboží dorazí do skladu. Se zlepšující se výkonností se zvyšuje důvěra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 dodavatele a ten může získat více zakázek.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09551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15C59-A2F9-EA9B-0B3D-70D2BB8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5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Klíčové ukazatele výkonnosti</a:t>
            </a:r>
            <a:br>
              <a:rPr lang="cs-CZ" b="1" i="0" dirty="0">
                <a:solidFill>
                  <a:srgbClr val="FF0000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u dodávek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9021D4-95CC-6D85-E57C-34AEE87B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míra výkonnosti dodavatele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objednávky přijaté se zpožděním / celkový počet přijatých objednávek</a:t>
            </a:r>
          </a:p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doba realizace nákupní objednávky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průměrná doba od data přijetí nákupní objednávky do data dodání.</a:t>
            </a:r>
          </a:p>
          <a:p>
            <a:pPr algn="l"/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Doba realizace objednávky je klíčovým údajem při výpočtu, kolik zásob je třeba mít na skladě.</a:t>
            </a:r>
          </a:p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dodávka včas v plném rozsahu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počet dodávek včas v plném rozsahu (OTIF) / celkový počet dodávek</a:t>
            </a:r>
          </a:p>
          <a:p>
            <a:pPr algn="l"/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neúspěšné dodávky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celkový počet odmítnutých objednávek/celkový počet odeslaných objednávek.</a:t>
            </a:r>
          </a:p>
        </p:txBody>
      </p:sp>
    </p:spTree>
    <p:extLst>
      <p:ext uri="{BB962C8B-B14F-4D97-AF65-F5344CB8AC3E}">
        <p14:creationId xmlns:p14="http://schemas.microsoft.com/office/powerpoint/2010/main" val="1597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873FE3-816D-AA31-A164-2EAE6039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104"/>
            <a:ext cx="8229600" cy="78153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SLEDOVÁNÍ VÝKONNOSTI LOGISTIKY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43129A-5AF3-1284-4DCA-84383D2B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8009"/>
            <a:ext cx="8229600" cy="4168154"/>
          </a:xfrm>
        </p:spPr>
        <p:txBody>
          <a:bodyPr/>
          <a:lstStyle/>
          <a:p>
            <a:r>
              <a:rPr lang="cs-CZ" b="1" i="0" dirty="0">
                <a:solidFill>
                  <a:srgbClr val="202124"/>
                </a:solidFill>
                <a:effectLst/>
                <a:latin typeface="Google Sans"/>
              </a:rPr>
              <a:t>V rámci sledování výkonnosti logistiky se zaměřujeme na </a:t>
            </a:r>
            <a:r>
              <a:rPr lang="cs-CZ" b="1" i="0" dirty="0">
                <a:solidFill>
                  <a:srgbClr val="040C28"/>
                </a:solidFill>
                <a:effectLst/>
                <a:latin typeface="Google Sans"/>
              </a:rPr>
              <a:t>čas, náklady, produktivitu</a:t>
            </a:r>
            <a:br>
              <a:rPr lang="cs-CZ" b="1" i="0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cs-CZ" b="1" i="0" dirty="0">
                <a:solidFill>
                  <a:srgbClr val="040C28"/>
                </a:solidFill>
                <a:effectLst/>
                <a:latin typeface="Google Sans"/>
              </a:rPr>
              <a:t>a kvalitu služeb</a:t>
            </a:r>
            <a:r>
              <a:rPr lang="cs-CZ" b="1" i="0" dirty="0">
                <a:solidFill>
                  <a:srgbClr val="202124"/>
                </a:solidFill>
                <a:effectLst/>
                <a:latin typeface="Google Sans"/>
              </a:rPr>
              <a:t>. V případě nechtěných změn, je nutné ihned přistoupit k řešení a zabránit tak větším ztrátám. Pro sledování zvolených ukazatelů se využívají softwarová řešení, která umožní monitorovat vývoj KPI</a:t>
            </a:r>
            <a:br>
              <a:rPr lang="cs-CZ" b="1" i="0" dirty="0">
                <a:solidFill>
                  <a:srgbClr val="202124"/>
                </a:solidFill>
                <a:effectLst/>
                <a:latin typeface="Google Sans"/>
              </a:rPr>
            </a:br>
            <a:r>
              <a:rPr lang="cs-CZ" b="1" i="0" dirty="0">
                <a:solidFill>
                  <a:srgbClr val="202124"/>
                </a:solidFill>
                <a:effectLst/>
                <a:latin typeface="Google Sans"/>
              </a:rPr>
              <a:t>v reálném čase.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96840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802BB-BB16-5DA2-61A6-08AD0DC4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26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Klíčové ukazatele výkonnosti</a:t>
            </a:r>
            <a:br>
              <a:rPr lang="cs-CZ" b="1" i="0" dirty="0">
                <a:solidFill>
                  <a:srgbClr val="FF0000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v nákupu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BD0C6-F8D8-7BC4-EBB0-3AE743AD9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6487"/>
            <a:ext cx="8229600" cy="3379304"/>
          </a:xfrm>
        </p:spPr>
        <p:txBody>
          <a:bodyPr/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Například v oblasti nákupu se jako klíčový ukazatel výkonnosti využívá KPI pro neúspěšně přijaté dodávky. Tento klíčový ukazatel slouží ke stanovení procenta neúspěšných objednávek z důvodu nesplnění kvality služeb nebo výrobků.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53358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F7154-E59A-CC91-7668-99DCCCE3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507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KPI NEÚSPĚŠNÉ DODÁVKY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53AAE-7E41-DD5A-659B-475B5813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5330"/>
            <a:ext cx="8229600" cy="1938131"/>
          </a:xfrm>
        </p:spPr>
        <p:txBody>
          <a:bodyPr/>
          <a:lstStyle/>
          <a:p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KPI neúspěšné dodávky 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= odmítnuté objednávky/celkový počet přijatých objednávek x 100.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64080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0FEAFD-C34D-EA3A-3F2E-4E2E6D10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11480"/>
            <a:ext cx="8401050" cy="1106424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Software pro KPI (1)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Zástupný obsah 4" descr="Obsah obrázku text, kruh, snímek obrazovky, logo&#10;&#10;Popis byl vytvořen automaticky">
            <a:extLst>
              <a:ext uri="{FF2B5EF4-FFF2-40B4-BE49-F238E27FC236}">
                <a16:creationId xmlns:a16="http://schemas.microsoft.com/office/drawing/2014/main" id="{82A34691-CA9E-5D76-A4C8-D81F6D04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26" y="2570104"/>
            <a:ext cx="5026914" cy="2815072"/>
          </a:xfrm>
          <a:prstGeom prst="rect">
            <a:avLst/>
          </a:prstGeom>
        </p:spPr>
      </p:pic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850" y="1721922"/>
            <a:ext cx="3163824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3F50DFD-3382-2571-6E88-F11857F5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064" y="2020824"/>
            <a:ext cx="2591322" cy="3959352"/>
          </a:xfrm>
        </p:spPr>
        <p:txBody>
          <a:bodyPr anchor="ctr">
            <a:normAutofit/>
          </a:bodyPr>
          <a:lstStyle/>
          <a:p>
            <a:r>
              <a:rPr lang="cs-CZ" sz="1400" b="1" i="0" dirty="0">
                <a:solidFill>
                  <a:srgbClr val="4C4C4C"/>
                </a:solidFill>
                <a:effectLst/>
                <a:latin typeface="Cabin"/>
              </a:rPr>
              <a:t>S rostoucí digitalizací dodavatelského řetězce je mnohem jednodušší nabýt relevantní údaje, vyhodnocovat je a přijímat náležitá opatření</a:t>
            </a:r>
            <a:br>
              <a:rPr lang="cs-CZ" sz="1400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sz="1400" b="1" i="0" dirty="0">
                <a:solidFill>
                  <a:srgbClr val="4C4C4C"/>
                </a:solidFill>
                <a:effectLst/>
                <a:latin typeface="Cabin"/>
              </a:rPr>
              <a:t>k nápravě.  Optimalizace dodavatelského řetězce, snižování logistických nákladů a zvyšování spokojenosti zákazníků patří mezi hlavními důvody sběru dat. Pro stanovení příslušných ukazatelů výkonnosti</a:t>
            </a:r>
            <a:br>
              <a:rPr lang="cs-CZ" sz="1400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sz="1400" b="1" i="0" dirty="0">
                <a:solidFill>
                  <a:srgbClr val="4C4C4C"/>
                </a:solidFill>
                <a:effectLst/>
                <a:latin typeface="Cabin"/>
              </a:rPr>
              <a:t>v rámci všech oblastí dodavatelského řetězce je možné využít software.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48395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83099-46E7-CDA8-CD54-AF395D34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226"/>
            <a:ext cx="8229600" cy="801412"/>
          </a:xfrm>
        </p:spPr>
        <p:txBody>
          <a:bodyPr/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Software pro KPI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96732-B410-7010-A8F1-98046B46B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" y="1818861"/>
            <a:ext cx="8895521" cy="4307302"/>
          </a:xfrm>
        </p:spPr>
        <p:txBody>
          <a:bodyPr>
            <a:normAutofit fontScale="85000" lnSpcReduction="2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 oblasti skladování hrají při sledování klíčových ukazatelů výkonnosti zásadní roli systémy řízení skladu (WMS). Tyto systému podávají informace v reálném čase o zásobách ve skladu - odkud pocházejí, kde přesně se nacházejí a jaké procesy aktuálně probíhají. Rychlost a přesnost procesů vychystávání se kontroluje na základě konkrétních úkolů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 přidělených časů vychystávání. Pomocí určených úkolů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 cílů systém WMS umí také zjišťovat výkonnost zaměstnanců. Některé systémy WMS poskytují možnost analýzy a hodnocení celého dodavatelského řetězce. Příslušný modul poskytuje klíčové ukazatele výkonnosti propojených logistických procesů.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160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38C3E-84F6-76B6-529C-9DBA3729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Software pro KPI (3)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0481D-4D54-C6E7-7A7C-82DA7C56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 systému ERP nebo WMS může být připojena tzv. řídicí stanice, která přijímá data a informace a vizuálně zobrazuje aktuální situaci, stavy a procesy. Při zobrazení aktuálních úzkých míst a neplnění cílů pomáhají dashboardy a data analyzovaná v reálném čase. Na základě toho lze přímo přistoupit k opatření a stanovení cílů pro zaměstnance.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1547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1D7F4-2FD6-65FE-1D06-834F9B20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9" y="815009"/>
            <a:ext cx="8935279" cy="801412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FF0000"/>
                </a:solidFill>
                <a:effectLst/>
                <a:latin typeface="Cabin"/>
              </a:rPr>
              <a:t>Klíčové ukazatele výkonnosti v logistice (1)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71F4-7DDE-9CD6-2563-A4335DF8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7035"/>
            <a:ext cx="8229600" cy="3607904"/>
          </a:xfrm>
        </p:spPr>
        <p:txBody>
          <a:bodyPr/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Klíčové ukazatele výkonnosti známé jako KPI (</a:t>
            </a:r>
            <a:r>
              <a:rPr lang="cs-CZ" b="1" i="0" dirty="0" err="1">
                <a:solidFill>
                  <a:srgbClr val="00B0F0"/>
                </a:solidFill>
                <a:effectLst/>
                <a:latin typeface="Cabin"/>
              </a:rPr>
              <a:t>Key</a:t>
            </a:r>
            <a:r>
              <a:rPr lang="cs-CZ" b="1" i="0" dirty="0">
                <a:solidFill>
                  <a:srgbClr val="00B0F0"/>
                </a:solidFill>
                <a:effectLst/>
                <a:latin typeface="Cabin"/>
              </a:rPr>
              <a:t> Performance </a:t>
            </a:r>
            <a:r>
              <a:rPr lang="cs-CZ" b="1" i="0" dirty="0" err="1">
                <a:solidFill>
                  <a:srgbClr val="00B0F0"/>
                </a:solidFill>
                <a:effectLst/>
                <a:latin typeface="Cabin"/>
              </a:rPr>
              <a:t>Indicator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) lze využívat také v logistice. Tyto ukazatele slouží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 monitorování, analyzování a kontrole procesů v organizaci. Jejich sledováním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a následnými opatřeními je možné přispět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 optimalizaci procesů v různých oblastech.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4724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2DCB4-5FDA-EA53-2098-9F6A3BD0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/>
          </a:bodyPr>
          <a:lstStyle/>
          <a:p>
            <a:r>
              <a:rPr lang="cs-CZ" sz="3600" b="1" i="0" dirty="0">
                <a:solidFill>
                  <a:srgbClr val="FF0000"/>
                </a:solidFill>
                <a:effectLst/>
                <a:latin typeface="Cabin"/>
              </a:rPr>
              <a:t>Klíčové ukazatele výkonnosti v logistice (2)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AD0F5-0FCD-852A-DDCC-52DF45873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Klíčové ukazatele výkonnosti můžeme využít při optimalizaci </a:t>
            </a:r>
            <a:r>
              <a:rPr lang="cs-CZ" b="1" i="0" dirty="0">
                <a:solidFill>
                  <a:srgbClr val="00686D"/>
                </a:solidFill>
                <a:effectLst/>
                <a:latin typeface="Cabin"/>
                <a:hlinkClick r:id="rId2"/>
              </a:rPr>
              <a:t>logistických procesů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 či celého dodavatelského řetězce. Při pravidelném sledování a vyhodnocování KPI je možné zjistit aktuální nedostatky v nastavení procesů. Spolu s výrobními a marketingovými náklady představují logistické náklady velkou část z celkových nákladů na výrobek. Z tohoto důvodu je důležité tyto náklady udržovat na co nejnižší úrovni.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7084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6E103-A7FC-FA02-8545-5AE5D460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164"/>
            <a:ext cx="8229600" cy="791473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Výrobní logistika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E73AB-FED0-E6D2-8EB3-F26E4A9E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9165"/>
            <a:ext cx="8229600" cy="4356998"/>
          </a:xfrm>
        </p:spPr>
        <p:txBody>
          <a:bodyPr>
            <a:normAutofit fontScale="92500" lnSpcReduction="2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Správně nastavená výrobní logistika zajišťuje optimální a plynulý tok materiálu výrobním procesem ze skladu surovin až do skladu hotových výrobků. Výrobní logistika tak představuje spojovací můstek mezi logistikou nákupu a logistikou distribuce. Vzhledem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k tomu, že každá výrobní společnost musí optimalizovat a řídit tok surovin v rámci svých procesů přidáním hodnoty, není výrobní logistika považována za samostatné </a:t>
            </a:r>
            <a:r>
              <a:rPr lang="cs-CZ" b="1" i="0" dirty="0">
                <a:solidFill>
                  <a:srgbClr val="00686D"/>
                </a:solidFill>
                <a:effectLst/>
                <a:latin typeface="Cabin"/>
                <a:hlinkClick r:id="rId2"/>
              </a:rPr>
              <a:t>průmyslové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 odvětví.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8649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CED4ADB3-C6E5-44F4-960B-D8CDEC8E8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46B98A5-2874-4160-A801-37F77430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146" y="549276"/>
            <a:ext cx="5400112" cy="5759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75FED6-66B1-1FD0-2647-D6FCD826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59" y="1018724"/>
            <a:ext cx="4586918" cy="539750"/>
          </a:xfrm>
        </p:spPr>
        <p:txBody>
          <a:bodyPr anchor="t">
            <a:normAutofit/>
          </a:bodyPr>
          <a:lstStyle/>
          <a:p>
            <a:r>
              <a:rPr lang="cs-CZ" sz="2000" b="1" i="0" dirty="0">
                <a:solidFill>
                  <a:srgbClr val="FF0000"/>
                </a:solidFill>
                <a:effectLst/>
                <a:latin typeface="Cabin"/>
              </a:rPr>
              <a:t>Co všechno výrobní logistika zahrnuje?</a:t>
            </a:r>
            <a:endParaRPr lang="cs-CZ" sz="2000" dirty="0">
              <a:solidFill>
                <a:srgbClr val="FF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DDE79B-A5E7-4416-9FDF-A11E38510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3147" y="1846203"/>
            <a:ext cx="5400675" cy="4462522"/>
            <a:chOff x="4656138" y="0"/>
            <a:chExt cx="6983409" cy="630872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BB2F20-9E4E-43B2-86CD-7D76C5744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2794" cy="6308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981160-1756-4176-9381-12ED4B53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8D65E0-26C5-4911-8E24-AF1E27F81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Zástupný obsah 4" descr="Obsah obrázku osoba, oblečení, území, umění&#10;&#10;Popis byl vytvořen automaticky">
            <a:extLst>
              <a:ext uri="{FF2B5EF4-FFF2-40B4-BE49-F238E27FC236}">
                <a16:creationId xmlns:a16="http://schemas.microsoft.com/office/drawing/2014/main" id="{2C769074-F7B1-A49A-0BDF-0740F83B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47" y="2845338"/>
            <a:ext cx="5130675" cy="2462724"/>
          </a:xfrm>
          <a:prstGeom prst="rect">
            <a:avLst/>
          </a:prstGeom>
          <a:effectLst/>
        </p:spPr>
      </p:pic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6241CA03-34C9-1716-444E-C38B6333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476" y="228600"/>
            <a:ext cx="3195741" cy="6422867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  <a:t>Přepravu zboží a zásob mezi odděleními;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  <a:t>A zároveň plánování, kontrolu</a:t>
            </a:r>
            <a:b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  <a:t>a implementaci procesu pro zajištění náležitého zásobování strojů</a:t>
            </a:r>
            <a:b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  <a:t>a pracovních stanic.</a:t>
            </a:r>
          </a:p>
          <a:p>
            <a: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  <a:t>Důležitým prvkem je nastavení zásobování správným druhem</a:t>
            </a:r>
            <a:b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  <a:t>a množstvím surovin, pomocných materiálů, provozních materiálů, nakupovaných dílů, náhradních dílů, polotovarů a hotových výrobků ve správný čas.</a:t>
            </a:r>
          </a:p>
          <a:p>
            <a: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  <a:t>Často se také můžeme setkat s použitím pojmů logistika výroby či </a:t>
            </a:r>
            <a:r>
              <a:rPr lang="cs-CZ" sz="1800" b="1" i="0" dirty="0" err="1">
                <a:solidFill>
                  <a:srgbClr val="4C4C4C"/>
                </a:solidFill>
                <a:effectLst/>
                <a:latin typeface="Cabin"/>
              </a:rPr>
              <a:t>intralogistika</a:t>
            </a:r>
            <a:r>
              <a:rPr lang="cs-CZ" sz="1800" b="1" i="0" dirty="0">
                <a:solidFill>
                  <a:srgbClr val="4C4C4C"/>
                </a:solidFill>
                <a:effectLst/>
                <a:latin typeface="Cabi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52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B7A29-387E-277A-3E2E-995CDBA3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6042"/>
            <a:ext cx="8229600" cy="771595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Změny v logistice a Průmysl 4.0 (1)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A5019-6E83-9FB6-05FC-8221B5A6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8374"/>
            <a:ext cx="8229600" cy="4227789"/>
          </a:xfrm>
        </p:spPr>
        <p:txBody>
          <a:bodyPr>
            <a:normAutofit fontScale="85000" lnSpcReduction="2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Výrobní logistika a vnitropodnikové procesy jsou silně ovlivňovány zásadními změnami nejen v oblasti technologií, ale také ekonomické oblasti. Mezi takové patří například průmyslový standard 4.0 nebo globalizace. Mezi zákazníky narůstá zájem o "velikost šarže 1", tj. výrobu na míru. Vznikají tak velmi složité operace 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intralogistiky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, které je třeba digitalizovat, automatizovat a propojit. To umožňují nové výrobní metody, jako je rychlé prototypování nebo aditivní laserová výroba. A díky Průmyslu 4.0 jsou všechny systémy propojeny do sítě, což jim umožňuje vzájemnou komunikaci.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6750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55025-7863-3ECD-F846-03CCC4DE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FF0000"/>
                </a:solidFill>
                <a:effectLst/>
                <a:latin typeface="Cabin"/>
              </a:rPr>
              <a:t>Změny v logistice a Průmysl 4.0 (2)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5EBD0-B9CD-A53F-C16E-3588BB024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1600200"/>
            <a:ext cx="8816008" cy="4525963"/>
          </a:xfrm>
        </p:spPr>
        <p:txBody>
          <a:bodyPr>
            <a:normAutofit fontScale="77500" lnSpcReduction="20000"/>
          </a:bodyPr>
          <a:lstStyle/>
          <a:p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Jednorázová výroba na míru bude mít dopad na výrobní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i distribuční logistiku, protože na jednotlivá pracoviště bude třeba dodávat mnoho různých dílů způsobem Just-In-Time (JIT) v průběhu celého výrobního procesu. Dodávky dílů, polotovarů a surovin ke strojům proto budou muset být flexibilní a automatizované. Ideální jsou zde škálovatelné kyvadlové skladové systémy pracující v kombinaci</a:t>
            </a:r>
            <a:br>
              <a:rPr lang="cs-CZ" b="1" i="0" dirty="0">
                <a:solidFill>
                  <a:srgbClr val="4C4C4C"/>
                </a:solidFill>
                <a:effectLst/>
                <a:latin typeface="Cabin"/>
              </a:rPr>
            </a:b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s automatizovanými řízenými vozidly (AGV). Při výrobě šarží velikosti 1 se také používají flexibilní "agilní výrobní buňky", které lze rychle přepnout na výrobu jiného výrobku. To však představuje vlastní 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intralogistickou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 výzvu, protože musí stejně rychle reagovat na změny ve výrobě. Aby bylo možné této rychlé reakce dosáhnout, musí být systémy schopny vzájemně komunikovat prostřednictvím internetu věcí (</a:t>
            </a:r>
            <a:r>
              <a:rPr lang="cs-CZ" b="1" i="0" dirty="0" err="1">
                <a:solidFill>
                  <a:srgbClr val="4C4C4C"/>
                </a:solidFill>
                <a:effectLst/>
                <a:latin typeface="Cabin"/>
              </a:rPr>
              <a:t>IoT</a:t>
            </a:r>
            <a:r>
              <a:rPr lang="cs-CZ" b="1" i="0" dirty="0">
                <a:solidFill>
                  <a:srgbClr val="4C4C4C"/>
                </a:solidFill>
                <a:effectLst/>
                <a:latin typeface="Cabin"/>
              </a:rPr>
              <a:t>).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7470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2359</Words>
  <Application>Microsoft Office PowerPoint</Application>
  <PresentationFormat>Předvádění na obrazovce (4:3)</PresentationFormat>
  <Paragraphs>105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Cabin</vt:lpstr>
      <vt:lpstr>Calibri</vt:lpstr>
      <vt:lpstr>Google Sans</vt:lpstr>
      <vt:lpstr>Office Theme</vt:lpstr>
      <vt:lpstr>LOGISTICKÝ MANAGEMENT</vt:lpstr>
      <vt:lpstr>XLM2</vt:lpstr>
      <vt:lpstr>SLEDOVÁNÍ VÝKONNOSTI LOGISTIKY</vt:lpstr>
      <vt:lpstr>Klíčové ukazatele výkonnosti v logistice (1)</vt:lpstr>
      <vt:lpstr>Klíčové ukazatele výkonnosti v logistice (2)</vt:lpstr>
      <vt:lpstr>Výrobní logistika</vt:lpstr>
      <vt:lpstr>Co všechno výrobní logistika zahrnuje?</vt:lpstr>
      <vt:lpstr>Změny v logistice a Průmysl 4.0 (1)</vt:lpstr>
      <vt:lpstr>Změny v logistice a Průmysl 4.0 (2)</vt:lpstr>
      <vt:lpstr>Požadavky na logistiku výroby (1)</vt:lpstr>
      <vt:lpstr>Požadavky na logistiku výroby (2)</vt:lpstr>
      <vt:lpstr>Požadavky na logistiku výroby (3)</vt:lpstr>
      <vt:lpstr>Požadavky na logistiku výroby (4)</vt:lpstr>
      <vt:lpstr>Směry vývoje ve výrobní logistice</vt:lpstr>
      <vt:lpstr>Automatizované systémy</vt:lpstr>
      <vt:lpstr>PŘÍKLADY</vt:lpstr>
      <vt:lpstr>PRŮMYSL 4.0</vt:lpstr>
      <vt:lpstr>Řešení pro systémové řízení logistiky (1)</vt:lpstr>
      <vt:lpstr>Řešení pro systémové řízení logistiky (2)</vt:lpstr>
      <vt:lpstr>KLÍČOVÉ UKAZATELE</vt:lpstr>
      <vt:lpstr>KPI</vt:lpstr>
      <vt:lpstr>SLEDOVÁNÍ VÝKONNOSTI LOGISTIKY</vt:lpstr>
      <vt:lpstr>Aplikace klíčových ukazatelů výkonnosti</vt:lpstr>
      <vt:lpstr>Klíčové ukazatele výkonnosti v dopravě</vt:lpstr>
      <vt:lpstr>Příklady KPI, které je možné použít</vt:lpstr>
      <vt:lpstr>Klíčové ukazatele výkonnosti ve skladování</vt:lpstr>
      <vt:lpstr>V oblasti skladování a vychystávání se zaměřujeme na tyto KPI</vt:lpstr>
      <vt:lpstr>Klíčové ukazatele výkonnosti u dodávek (1)</vt:lpstr>
      <vt:lpstr>Klíčové ukazatele výkonnosti u dodávek (2)</vt:lpstr>
      <vt:lpstr>Klíčové ukazatele výkonnosti v nákupu</vt:lpstr>
      <vt:lpstr>KPI NEÚSPĚŠNÉ DODÁVKY</vt:lpstr>
      <vt:lpstr>Software pro KPI (1)</vt:lpstr>
      <vt:lpstr>Software pro KPI (2)</vt:lpstr>
      <vt:lpstr>Software pro KPI (3)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</dc:creator>
  <cp:keywords/>
  <dc:description/>
  <cp:lastModifiedBy>Rössler Miroslav</cp:lastModifiedBy>
  <cp:revision>9</cp:revision>
  <dcterms:created xsi:type="dcterms:W3CDTF">2012-07-19T22:32:54Z</dcterms:created>
  <dcterms:modified xsi:type="dcterms:W3CDTF">2024-03-04T21:16:32Z</dcterms:modified>
  <cp:category/>
</cp:coreProperties>
</file>