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slides/slide20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8" r:id="rId3"/>
    <p:sldId id="259" r:id="rId4"/>
    <p:sldId id="267" r:id="rId5"/>
    <p:sldId id="268" r:id="rId6"/>
    <p:sldId id="269" r:id="rId7"/>
    <p:sldId id="270" r:id="rId8"/>
    <p:sldId id="340" r:id="rId9"/>
    <p:sldId id="271" r:id="rId10"/>
    <p:sldId id="272" r:id="rId11"/>
    <p:sldId id="275" r:id="rId12"/>
    <p:sldId id="276" r:id="rId13"/>
    <p:sldId id="346" r:id="rId14"/>
    <p:sldId id="277" r:id="rId15"/>
    <p:sldId id="278" r:id="rId16"/>
    <p:sldId id="279" r:id="rId17"/>
    <p:sldId id="280" r:id="rId18"/>
    <p:sldId id="281" r:id="rId19"/>
    <p:sldId id="282" r:id="rId20"/>
    <p:sldId id="283" r:id="rId21"/>
    <p:sldId id="284" r:id="rId22"/>
    <p:sldId id="285" r:id="rId23"/>
    <p:sldId id="286" r:id="rId24"/>
    <p:sldId id="287" r:id="rId25"/>
    <p:sldId id="349" r:id="rId26"/>
    <p:sldId id="288" r:id="rId27"/>
    <p:sldId id="273" r:id="rId28"/>
    <p:sldId id="289" r:id="rId29"/>
    <p:sldId id="350" r:id="rId30"/>
    <p:sldId id="290" r:id="rId31"/>
    <p:sldId id="351" r:id="rId32"/>
    <p:sldId id="291" r:id="rId33"/>
    <p:sldId id="292" r:id="rId34"/>
    <p:sldId id="293" r:id="rId35"/>
    <p:sldId id="294" r:id="rId36"/>
    <p:sldId id="295" r:id="rId37"/>
    <p:sldId id="296" r:id="rId38"/>
    <p:sldId id="297" r:id="rId39"/>
    <p:sldId id="345" r:id="rId40"/>
    <p:sldId id="298" r:id="rId41"/>
    <p:sldId id="341" r:id="rId42"/>
    <p:sldId id="342" r:id="rId43"/>
    <p:sldId id="343" r:id="rId44"/>
    <p:sldId id="344" r:id="rId45"/>
    <p:sldId id="347" r:id="rId46"/>
    <p:sldId id="348" r:id="rId47"/>
    <p:sldId id="299" r:id="rId48"/>
    <p:sldId id="352" r:id="rId49"/>
    <p:sldId id="353" r:id="rId50"/>
    <p:sldId id="300" r:id="rId51"/>
    <p:sldId id="301" r:id="rId52"/>
    <p:sldId id="354" r:id="rId53"/>
    <p:sldId id="355" r:id="rId54"/>
    <p:sldId id="356" r:id="rId55"/>
    <p:sldId id="357" r:id="rId56"/>
    <p:sldId id="358" r:id="rId57"/>
    <p:sldId id="359" r:id="rId58"/>
    <p:sldId id="360" r:id="rId59"/>
    <p:sldId id="361" r:id="rId60"/>
    <p:sldId id="362" r:id="rId61"/>
    <p:sldId id="363" r:id="rId62"/>
    <p:sldId id="364" r:id="rId63"/>
    <p:sldId id="302" r:id="rId64"/>
    <p:sldId id="365" r:id="rId65"/>
    <p:sldId id="366" r:id="rId66"/>
    <p:sldId id="367" r:id="rId67"/>
    <p:sldId id="303" r:id="rId68"/>
    <p:sldId id="368" r:id="rId69"/>
    <p:sldId id="369" r:id="rId70"/>
    <p:sldId id="370" r:id="rId71"/>
    <p:sldId id="381" r:id="rId72"/>
    <p:sldId id="382" r:id="rId73"/>
    <p:sldId id="304" r:id="rId74"/>
    <p:sldId id="383" r:id="rId75"/>
    <p:sldId id="384" r:id="rId76"/>
    <p:sldId id="385" r:id="rId77"/>
    <p:sldId id="386" r:id="rId78"/>
    <p:sldId id="387" r:id="rId79"/>
    <p:sldId id="388" r:id="rId80"/>
    <p:sldId id="389" r:id="rId81"/>
    <p:sldId id="390" r:id="rId82"/>
    <p:sldId id="305" r:id="rId83"/>
    <p:sldId id="372" r:id="rId84"/>
    <p:sldId id="373" r:id="rId85"/>
    <p:sldId id="306" r:id="rId86"/>
    <p:sldId id="374" r:id="rId87"/>
    <p:sldId id="375" r:id="rId88"/>
    <p:sldId id="376" r:id="rId89"/>
    <p:sldId id="377" r:id="rId90"/>
    <p:sldId id="378" r:id="rId91"/>
    <p:sldId id="379" r:id="rId92"/>
    <p:sldId id="380" r:id="rId93"/>
    <p:sldId id="399" r:id="rId94"/>
    <p:sldId id="400" r:id="rId95"/>
    <p:sldId id="401" r:id="rId96"/>
    <p:sldId id="402" r:id="rId97"/>
    <p:sldId id="403" r:id="rId98"/>
    <p:sldId id="404" r:id="rId99"/>
    <p:sldId id="405" r:id="rId100"/>
    <p:sldId id="406" r:id="rId101"/>
    <p:sldId id="407" r:id="rId102"/>
    <p:sldId id="408" r:id="rId103"/>
    <p:sldId id="307" r:id="rId104"/>
    <p:sldId id="391" r:id="rId105"/>
    <p:sldId id="392" r:id="rId106"/>
    <p:sldId id="308" r:id="rId107"/>
    <p:sldId id="393" r:id="rId108"/>
    <p:sldId id="394" r:id="rId109"/>
    <p:sldId id="412" r:id="rId110"/>
    <p:sldId id="395" r:id="rId111"/>
    <p:sldId id="396" r:id="rId112"/>
    <p:sldId id="397" r:id="rId113"/>
    <p:sldId id="413" r:id="rId114"/>
    <p:sldId id="414" r:id="rId115"/>
    <p:sldId id="309" r:id="rId116"/>
    <p:sldId id="409" r:id="rId117"/>
    <p:sldId id="410" r:id="rId118"/>
    <p:sldId id="310" r:id="rId119"/>
    <p:sldId id="411" r:id="rId120"/>
    <p:sldId id="427" r:id="rId121"/>
    <p:sldId id="428" r:id="rId122"/>
    <p:sldId id="429" r:id="rId123"/>
    <p:sldId id="430" r:id="rId124"/>
    <p:sldId id="431" r:id="rId125"/>
    <p:sldId id="432" r:id="rId126"/>
    <p:sldId id="311" r:id="rId127"/>
    <p:sldId id="433" r:id="rId128"/>
    <p:sldId id="434" r:id="rId129"/>
    <p:sldId id="435" r:id="rId130"/>
    <p:sldId id="436" r:id="rId131"/>
    <p:sldId id="437" r:id="rId132"/>
    <p:sldId id="438" r:id="rId133"/>
    <p:sldId id="312" r:id="rId134"/>
    <p:sldId id="446" r:id="rId135"/>
    <p:sldId id="447" r:id="rId136"/>
    <p:sldId id="448" r:id="rId137"/>
    <p:sldId id="449" r:id="rId138"/>
    <p:sldId id="450" r:id="rId139"/>
    <p:sldId id="451" r:id="rId140"/>
    <p:sldId id="452" r:id="rId141"/>
    <p:sldId id="453" r:id="rId142"/>
    <p:sldId id="313" r:id="rId143"/>
    <p:sldId id="439" r:id="rId144"/>
    <p:sldId id="440" r:id="rId145"/>
    <p:sldId id="441" r:id="rId146"/>
    <p:sldId id="314" r:id="rId147"/>
    <p:sldId id="442" r:id="rId148"/>
    <p:sldId id="443" r:id="rId149"/>
    <p:sldId id="455" r:id="rId150"/>
    <p:sldId id="456" r:id="rId151"/>
    <p:sldId id="444" r:id="rId152"/>
    <p:sldId id="457" r:id="rId153"/>
    <p:sldId id="445" r:id="rId154"/>
    <p:sldId id="316" r:id="rId155"/>
    <p:sldId id="318" r:id="rId156"/>
    <p:sldId id="458" r:id="rId157"/>
    <p:sldId id="319" r:id="rId158"/>
    <p:sldId id="320" r:id="rId159"/>
    <p:sldId id="321" r:id="rId160"/>
    <p:sldId id="322" r:id="rId161"/>
    <p:sldId id="336" r:id="rId162"/>
    <p:sldId id="337" r:id="rId163"/>
    <p:sldId id="338" r:id="rId164"/>
    <p:sldId id="339" r:id="rId165"/>
    <p:sldId id="323" r:id="rId166"/>
    <p:sldId id="324" r:id="rId167"/>
    <p:sldId id="325" r:id="rId168"/>
    <p:sldId id="326" r:id="rId169"/>
    <p:sldId id="327" r:id="rId170"/>
    <p:sldId id="328" r:id="rId171"/>
    <p:sldId id="329" r:id="rId172"/>
    <p:sldId id="330" r:id="rId173"/>
    <p:sldId id="331" r:id="rId174"/>
    <p:sldId id="332" r:id="rId175"/>
    <p:sldId id="333" r:id="rId176"/>
    <p:sldId id="334" r:id="rId177"/>
    <p:sldId id="335" r:id="rId178"/>
    <p:sldId id="274" r:id="rId179"/>
    <p:sldId id="371" r:id="rId180"/>
    <p:sldId id="415" r:id="rId181"/>
    <p:sldId id="416" r:id="rId182"/>
    <p:sldId id="417" r:id="rId183"/>
    <p:sldId id="418" r:id="rId184"/>
    <p:sldId id="426" r:id="rId185"/>
    <p:sldId id="419" r:id="rId186"/>
    <p:sldId id="420" r:id="rId187"/>
    <p:sldId id="421" r:id="rId188"/>
    <p:sldId id="422" r:id="rId189"/>
    <p:sldId id="423" r:id="rId190"/>
    <p:sldId id="459" r:id="rId191"/>
    <p:sldId id="460" r:id="rId192"/>
    <p:sldId id="424" r:id="rId193"/>
    <p:sldId id="425" r:id="rId194"/>
    <p:sldId id="260" r:id="rId195"/>
    <p:sldId id="261" r:id="rId196"/>
    <p:sldId id="262" r:id="rId197"/>
    <p:sldId id="263" r:id="rId198"/>
    <p:sldId id="264" r:id="rId199"/>
    <p:sldId id="265" r:id="rId200"/>
    <p:sldId id="454" r:id="rId20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10202"/>
    <a:srgbClr val="D50202"/>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20"/>
    <p:restoredTop sz="94660"/>
  </p:normalViewPr>
  <p:slideViewPr>
    <p:cSldViewPr snapToGrid="0" snapToObjects="1">
      <p:cViewPr>
        <p:scale>
          <a:sx n="75" d="100"/>
          <a:sy n="75" d="100"/>
        </p:scale>
        <p:origin x="1824" y="1140"/>
      </p:cViewPr>
      <p:guideLst>
        <p:guide orient="horz" pos="2160"/>
        <p:guide pos="2880"/>
      </p:guideLst>
    </p:cSldViewPr>
  </p:slideViewPr>
  <p:notesTextViewPr>
    <p:cViewPr>
      <p:scale>
        <a:sx n="100" d="100"/>
        <a:sy n="100" d="100"/>
      </p:scale>
      <p:origin x="0" y="0"/>
    </p:cViewPr>
  </p:notesTextViewPr>
  <p:sorterViewPr>
    <p:cViewPr varScale="1">
      <p:scale>
        <a:sx n="100" d="100"/>
        <a:sy n="100" d="100"/>
      </p:scale>
      <p:origin x="0" y="-50232"/>
    </p:cViewPr>
  </p:sorterViewPr>
  <p:gridSpacing cx="72008" cy="72008"/>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70" Type="http://schemas.openxmlformats.org/officeDocument/2006/relationships/slide" Target="slides/slide169.xml"/><Relationship Id="rId191" Type="http://schemas.openxmlformats.org/officeDocument/2006/relationships/slide" Target="slides/slide190.xml"/><Relationship Id="rId205" Type="http://schemas.openxmlformats.org/officeDocument/2006/relationships/tableStyles" Target="tableStyles.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181" Type="http://schemas.openxmlformats.org/officeDocument/2006/relationships/slide" Target="slides/slide180.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85" Type="http://schemas.openxmlformats.org/officeDocument/2006/relationships/slide" Target="slides/slide84.xml"/><Relationship Id="rId150" Type="http://schemas.openxmlformats.org/officeDocument/2006/relationships/slide" Target="slides/slide149.xml"/><Relationship Id="rId171" Type="http://schemas.openxmlformats.org/officeDocument/2006/relationships/slide" Target="slides/slide170.xml"/><Relationship Id="rId192" Type="http://schemas.openxmlformats.org/officeDocument/2006/relationships/slide" Target="slides/slide191.xml"/><Relationship Id="rId12" Type="http://schemas.openxmlformats.org/officeDocument/2006/relationships/slide" Target="slides/slide11.xml"/><Relationship Id="rId33" Type="http://schemas.openxmlformats.org/officeDocument/2006/relationships/slide" Target="slides/slide32.xml"/><Relationship Id="rId108" Type="http://schemas.openxmlformats.org/officeDocument/2006/relationships/slide" Target="slides/slide107.xml"/><Relationship Id="rId129" Type="http://schemas.openxmlformats.org/officeDocument/2006/relationships/slide" Target="slides/slide128.xml"/><Relationship Id="rId54" Type="http://schemas.openxmlformats.org/officeDocument/2006/relationships/slide" Target="slides/slide53.xml"/><Relationship Id="rId75" Type="http://schemas.openxmlformats.org/officeDocument/2006/relationships/slide" Target="slides/slide74.xml"/><Relationship Id="rId96" Type="http://schemas.openxmlformats.org/officeDocument/2006/relationships/slide" Target="slides/slide95.xml"/><Relationship Id="rId140" Type="http://schemas.openxmlformats.org/officeDocument/2006/relationships/slide" Target="slides/slide139.xml"/><Relationship Id="rId161" Type="http://schemas.openxmlformats.org/officeDocument/2006/relationships/slide" Target="slides/slide160.xml"/><Relationship Id="rId182" Type="http://schemas.openxmlformats.org/officeDocument/2006/relationships/slide" Target="slides/slide181.xml"/><Relationship Id="rId6" Type="http://schemas.openxmlformats.org/officeDocument/2006/relationships/slide" Target="slides/slide5.xml"/><Relationship Id="rId23" Type="http://schemas.openxmlformats.org/officeDocument/2006/relationships/slide" Target="slides/slide22.xml"/><Relationship Id="rId119" Type="http://schemas.openxmlformats.org/officeDocument/2006/relationships/slide" Target="slides/slide118.xml"/><Relationship Id="rId44" Type="http://schemas.openxmlformats.org/officeDocument/2006/relationships/slide" Target="slides/slide43.xml"/><Relationship Id="rId65" Type="http://schemas.openxmlformats.org/officeDocument/2006/relationships/slide" Target="slides/slide64.xml"/><Relationship Id="rId86" Type="http://schemas.openxmlformats.org/officeDocument/2006/relationships/slide" Target="slides/slide85.xml"/><Relationship Id="rId130" Type="http://schemas.openxmlformats.org/officeDocument/2006/relationships/slide" Target="slides/slide129.xml"/><Relationship Id="rId151" Type="http://schemas.openxmlformats.org/officeDocument/2006/relationships/slide" Target="slides/slide150.xml"/><Relationship Id="rId172" Type="http://schemas.openxmlformats.org/officeDocument/2006/relationships/slide" Target="slides/slide171.xml"/><Relationship Id="rId193" Type="http://schemas.openxmlformats.org/officeDocument/2006/relationships/slide" Target="slides/slide192.xml"/><Relationship Id="rId13" Type="http://schemas.openxmlformats.org/officeDocument/2006/relationships/slide" Target="slides/slide12.xml"/><Relationship Id="rId109" Type="http://schemas.openxmlformats.org/officeDocument/2006/relationships/slide" Target="slides/slide108.xml"/><Relationship Id="rId34" Type="http://schemas.openxmlformats.org/officeDocument/2006/relationships/slide" Target="slides/slide33.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20" Type="http://schemas.openxmlformats.org/officeDocument/2006/relationships/slide" Target="slides/slide119.xml"/><Relationship Id="rId141" Type="http://schemas.openxmlformats.org/officeDocument/2006/relationships/slide" Target="slides/slide140.xml"/><Relationship Id="rId7" Type="http://schemas.openxmlformats.org/officeDocument/2006/relationships/slide" Target="slides/slide6.xml"/><Relationship Id="rId162" Type="http://schemas.openxmlformats.org/officeDocument/2006/relationships/slide" Target="slides/slide161.xml"/><Relationship Id="rId183" Type="http://schemas.openxmlformats.org/officeDocument/2006/relationships/slide" Target="slides/slide182.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73" Type="http://schemas.openxmlformats.org/officeDocument/2006/relationships/slide" Target="slides/slide172.xml"/><Relationship Id="rId194" Type="http://schemas.openxmlformats.org/officeDocument/2006/relationships/slide" Target="slides/slide193.xml"/><Relationship Id="rId199" Type="http://schemas.openxmlformats.org/officeDocument/2006/relationships/slide" Target="slides/slide198.xml"/><Relationship Id="rId203" Type="http://schemas.openxmlformats.org/officeDocument/2006/relationships/viewProps" Target="viewProps.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189" Type="http://schemas.openxmlformats.org/officeDocument/2006/relationships/slide" Target="slides/slide188.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79" Type="http://schemas.openxmlformats.org/officeDocument/2006/relationships/slide" Target="slides/slide178.xml"/><Relationship Id="rId195" Type="http://schemas.openxmlformats.org/officeDocument/2006/relationships/slide" Target="slides/slide194.xml"/><Relationship Id="rId190" Type="http://schemas.openxmlformats.org/officeDocument/2006/relationships/slide" Target="slides/slide189.xml"/><Relationship Id="rId204" Type="http://schemas.openxmlformats.org/officeDocument/2006/relationships/theme" Target="theme/theme1.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 Id="rId185" Type="http://schemas.openxmlformats.org/officeDocument/2006/relationships/slide" Target="slides/slide184.xml"/><Relationship Id="rId4" Type="http://schemas.openxmlformats.org/officeDocument/2006/relationships/slide" Target="slides/slide3.xml"/><Relationship Id="rId9" Type="http://schemas.openxmlformats.org/officeDocument/2006/relationships/slide" Target="slides/slide8.xml"/><Relationship Id="rId180" Type="http://schemas.openxmlformats.org/officeDocument/2006/relationships/slide" Target="slides/slide179.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96" Type="http://schemas.openxmlformats.org/officeDocument/2006/relationships/slide" Target="slides/slide195.xml"/><Relationship Id="rId200" Type="http://schemas.openxmlformats.org/officeDocument/2006/relationships/slide" Target="slides/slide199.xml"/><Relationship Id="rId16" Type="http://schemas.openxmlformats.org/officeDocument/2006/relationships/slide" Target="slides/slide15.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186" Type="http://schemas.openxmlformats.org/officeDocument/2006/relationships/slide" Target="slides/slide185.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80" Type="http://schemas.openxmlformats.org/officeDocument/2006/relationships/slide" Target="slides/slide79.xml"/><Relationship Id="rId155" Type="http://schemas.openxmlformats.org/officeDocument/2006/relationships/slide" Target="slides/slide154.xml"/><Relationship Id="rId176" Type="http://schemas.openxmlformats.org/officeDocument/2006/relationships/slide" Target="slides/slide175.xml"/><Relationship Id="rId197" Type="http://schemas.openxmlformats.org/officeDocument/2006/relationships/slide" Target="slides/slide196.xml"/><Relationship Id="rId201" Type="http://schemas.openxmlformats.org/officeDocument/2006/relationships/slide" Target="slides/slide200.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 Id="rId70" Type="http://schemas.openxmlformats.org/officeDocument/2006/relationships/slide" Target="slides/slide69.xml"/><Relationship Id="rId91" Type="http://schemas.openxmlformats.org/officeDocument/2006/relationships/slide" Target="slides/slide90.xml"/><Relationship Id="rId145" Type="http://schemas.openxmlformats.org/officeDocument/2006/relationships/slide" Target="slides/slide144.xml"/><Relationship Id="rId166" Type="http://schemas.openxmlformats.org/officeDocument/2006/relationships/slide" Target="slides/slide165.xml"/><Relationship Id="rId187" Type="http://schemas.openxmlformats.org/officeDocument/2006/relationships/slide" Target="slides/slide186.xml"/><Relationship Id="rId1" Type="http://schemas.openxmlformats.org/officeDocument/2006/relationships/slideMaster" Target="slideMasters/slideMaster1.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60" Type="http://schemas.openxmlformats.org/officeDocument/2006/relationships/slide" Target="slides/slide59.xml"/><Relationship Id="rId81" Type="http://schemas.openxmlformats.org/officeDocument/2006/relationships/slide" Target="slides/slide80.xml"/><Relationship Id="rId135" Type="http://schemas.openxmlformats.org/officeDocument/2006/relationships/slide" Target="slides/slide134.xml"/><Relationship Id="rId156" Type="http://schemas.openxmlformats.org/officeDocument/2006/relationships/slide" Target="slides/slide155.xml"/><Relationship Id="rId177" Type="http://schemas.openxmlformats.org/officeDocument/2006/relationships/slide" Target="slides/slide176.xml"/><Relationship Id="rId198" Type="http://schemas.openxmlformats.org/officeDocument/2006/relationships/slide" Target="slides/slide197.xml"/><Relationship Id="rId202" Type="http://schemas.openxmlformats.org/officeDocument/2006/relationships/presProps" Target="presProps.xml"/><Relationship Id="rId18" Type="http://schemas.openxmlformats.org/officeDocument/2006/relationships/slide" Target="slides/slide17.xml"/><Relationship Id="rId39" Type="http://schemas.openxmlformats.org/officeDocument/2006/relationships/slide" Target="slides/slide38.xml"/><Relationship Id="rId50" Type="http://schemas.openxmlformats.org/officeDocument/2006/relationships/slide" Target="slides/slide49.xml"/><Relationship Id="rId104" Type="http://schemas.openxmlformats.org/officeDocument/2006/relationships/slide" Target="slides/slide103.xml"/><Relationship Id="rId125" Type="http://schemas.openxmlformats.org/officeDocument/2006/relationships/slide" Target="slides/slide124.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cs-CZ"/>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Click to edit Master subtitle style</a:t>
            </a:r>
            <a:endParaRPr lang="en-US"/>
          </a:p>
        </p:txBody>
      </p:sp>
      <p:sp>
        <p:nvSpPr>
          <p:cNvPr id="4" name="Date Placeholder 3"/>
          <p:cNvSpPr>
            <a:spLocks noGrp="1"/>
          </p:cNvSpPr>
          <p:nvPr>
            <p:ph type="dt" sz="half" idx="10"/>
          </p:nvPr>
        </p:nvSpPr>
        <p:spPr/>
        <p:txBody>
          <a:bodyPr/>
          <a:lstStyle/>
          <a:p>
            <a:fld id="{A04B1EB3-18E5-3B48-B1FD-09B9226D6C2A}" type="datetimeFigureOut">
              <a:rPr lang="en-US" smtClean="0"/>
              <a:t>11/22/2023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32237243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Date Placeholder 3"/>
          <p:cNvSpPr>
            <a:spLocks noGrp="1"/>
          </p:cNvSpPr>
          <p:nvPr>
            <p:ph type="dt" sz="half" idx="10"/>
          </p:nvPr>
        </p:nvSpPr>
        <p:spPr/>
        <p:txBody>
          <a:bodyPr/>
          <a:lstStyle/>
          <a:p>
            <a:fld id="{A04B1EB3-18E5-3B48-B1FD-09B9226D6C2A}" type="datetimeFigureOut">
              <a:rPr lang="en-US" smtClean="0"/>
              <a:t>11/22/2023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29098226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cs-CZ"/>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Date Placeholder 3"/>
          <p:cNvSpPr>
            <a:spLocks noGrp="1"/>
          </p:cNvSpPr>
          <p:nvPr>
            <p:ph type="dt" sz="half" idx="10"/>
          </p:nvPr>
        </p:nvSpPr>
        <p:spPr/>
        <p:txBody>
          <a:bodyPr/>
          <a:lstStyle/>
          <a:p>
            <a:fld id="{A04B1EB3-18E5-3B48-B1FD-09B9226D6C2A}" type="datetimeFigureOut">
              <a:rPr lang="en-US" smtClean="0"/>
              <a:t>11/22/2023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36380586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Click to edit Master title style</a:t>
            </a:r>
            <a:endParaRPr lang="en-US"/>
          </a:p>
        </p:txBody>
      </p:sp>
      <p:sp>
        <p:nvSpPr>
          <p:cNvPr id="3" name="Content Placeholder 2"/>
          <p:cNvSpPr>
            <a:spLocks noGrp="1"/>
          </p:cNvSpPr>
          <p:nvPr>
            <p:ph idx="1"/>
          </p:nvPr>
        </p:nvSpPr>
        <p:spPr/>
        <p:txBody>
          <a:body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Date Placeholder 3"/>
          <p:cNvSpPr>
            <a:spLocks noGrp="1"/>
          </p:cNvSpPr>
          <p:nvPr>
            <p:ph type="dt" sz="half" idx="10"/>
          </p:nvPr>
        </p:nvSpPr>
        <p:spPr/>
        <p:txBody>
          <a:bodyPr/>
          <a:lstStyle/>
          <a:p>
            <a:fld id="{A04B1EB3-18E5-3B48-B1FD-09B9226D6C2A}" type="datetimeFigureOut">
              <a:rPr lang="en-US" smtClean="0"/>
              <a:t>11/22/2023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11068077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cs-CZ"/>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Click to edit Master text styles</a:t>
            </a:r>
          </a:p>
        </p:txBody>
      </p:sp>
      <p:sp>
        <p:nvSpPr>
          <p:cNvPr id="4" name="Date Placeholder 3"/>
          <p:cNvSpPr>
            <a:spLocks noGrp="1"/>
          </p:cNvSpPr>
          <p:nvPr>
            <p:ph type="dt" sz="half" idx="10"/>
          </p:nvPr>
        </p:nvSpPr>
        <p:spPr/>
        <p:txBody>
          <a:bodyPr/>
          <a:lstStyle/>
          <a:p>
            <a:fld id="{A04B1EB3-18E5-3B48-B1FD-09B9226D6C2A}" type="datetimeFigureOut">
              <a:rPr lang="en-US" smtClean="0"/>
              <a:t>11/22/2023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20050234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5" name="Date Placeholder 4"/>
          <p:cNvSpPr>
            <a:spLocks noGrp="1"/>
          </p:cNvSpPr>
          <p:nvPr>
            <p:ph type="dt" sz="half" idx="10"/>
          </p:nvPr>
        </p:nvSpPr>
        <p:spPr/>
        <p:txBody>
          <a:bodyPr/>
          <a:lstStyle/>
          <a:p>
            <a:fld id="{A04B1EB3-18E5-3B48-B1FD-09B9226D6C2A}" type="datetimeFigureOut">
              <a:rPr lang="en-US" smtClean="0"/>
              <a:t>11/22/2023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19548747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cs-CZ"/>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7" name="Date Placeholder 6"/>
          <p:cNvSpPr>
            <a:spLocks noGrp="1"/>
          </p:cNvSpPr>
          <p:nvPr>
            <p:ph type="dt" sz="half" idx="10"/>
          </p:nvPr>
        </p:nvSpPr>
        <p:spPr/>
        <p:txBody>
          <a:bodyPr/>
          <a:lstStyle/>
          <a:p>
            <a:fld id="{A04B1EB3-18E5-3B48-B1FD-09B9226D6C2A}" type="datetimeFigureOut">
              <a:rPr lang="en-US" smtClean="0"/>
              <a:t>11/22/2023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11252235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Click to edit Master title style</a:t>
            </a:r>
            <a:endParaRPr lang="en-US"/>
          </a:p>
        </p:txBody>
      </p:sp>
      <p:sp>
        <p:nvSpPr>
          <p:cNvPr id="3" name="Date Placeholder 2"/>
          <p:cNvSpPr>
            <a:spLocks noGrp="1"/>
          </p:cNvSpPr>
          <p:nvPr>
            <p:ph type="dt" sz="half" idx="10"/>
          </p:nvPr>
        </p:nvSpPr>
        <p:spPr/>
        <p:txBody>
          <a:bodyPr/>
          <a:lstStyle/>
          <a:p>
            <a:fld id="{A04B1EB3-18E5-3B48-B1FD-09B9226D6C2A}" type="datetimeFigureOut">
              <a:rPr lang="en-US" smtClean="0"/>
              <a:t>11/22/2023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22146510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04B1EB3-18E5-3B48-B1FD-09B9226D6C2A}" type="datetimeFigureOut">
              <a:rPr lang="en-US" smtClean="0"/>
              <a:t>11/22/2023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3131002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cs-CZ"/>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Click to edit Master text styles</a:t>
            </a:r>
          </a:p>
        </p:txBody>
      </p:sp>
      <p:sp>
        <p:nvSpPr>
          <p:cNvPr id="5" name="Date Placeholder 4"/>
          <p:cNvSpPr>
            <a:spLocks noGrp="1"/>
          </p:cNvSpPr>
          <p:nvPr>
            <p:ph type="dt" sz="half" idx="10"/>
          </p:nvPr>
        </p:nvSpPr>
        <p:spPr/>
        <p:txBody>
          <a:bodyPr/>
          <a:lstStyle/>
          <a:p>
            <a:fld id="{A04B1EB3-18E5-3B48-B1FD-09B9226D6C2A}" type="datetimeFigureOut">
              <a:rPr lang="en-US" smtClean="0"/>
              <a:t>11/22/2023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29643783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cs-CZ"/>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Click to edit Master text styles</a:t>
            </a:r>
          </a:p>
        </p:txBody>
      </p:sp>
      <p:sp>
        <p:nvSpPr>
          <p:cNvPr id="5" name="Date Placeholder 4"/>
          <p:cNvSpPr>
            <a:spLocks noGrp="1"/>
          </p:cNvSpPr>
          <p:nvPr>
            <p:ph type="dt" sz="half" idx="10"/>
          </p:nvPr>
        </p:nvSpPr>
        <p:spPr/>
        <p:txBody>
          <a:bodyPr/>
          <a:lstStyle/>
          <a:p>
            <a:fld id="{A04B1EB3-18E5-3B48-B1FD-09B9226D6C2A}" type="datetimeFigureOut">
              <a:rPr lang="en-US" smtClean="0"/>
              <a:t>11/22/2023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20896019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04B1EB3-18E5-3B48-B1FD-09B9226D6C2A}" type="datetimeFigureOut">
              <a:rPr lang="en-US" smtClean="0"/>
              <a:t>11/22/2023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988AB19-9DFA-5149-B5A7-89AF79578156}" type="slidenum">
              <a:rPr lang="en-US" smtClean="0"/>
              <a:t>‹#›</a:t>
            </a:fld>
            <a:endParaRPr lang="en-US"/>
          </a:p>
        </p:txBody>
      </p:sp>
    </p:spTree>
    <p:extLst>
      <p:ext uri="{BB962C8B-B14F-4D97-AF65-F5344CB8AC3E}">
        <p14:creationId xmlns:p14="http://schemas.microsoft.com/office/powerpoint/2010/main" val="5570487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6.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3" Type="http://schemas.openxmlformats.org/officeDocument/2006/relationships/image" Target="../media/image14.emf"/><Relationship Id="rId2" Type="http://schemas.openxmlformats.org/officeDocument/2006/relationships/package" Target="../embeddings/Microsoft_Excel_Worksheet2.xlsx"/><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6.xml"/></Relationships>
</file>

<file path=ppt/slides/_rels/slide166.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6.xml"/></Relationships>
</file>

<file path=ppt/slides/_rels/slide167.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6.xml"/></Relationships>
</file>

<file path=ppt/slides/_rels/slide168.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6.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170.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6.xml"/></Relationships>
</file>

<file path=ppt/slides/_rels/slide171.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6.xml"/></Relationships>
</file>

<file path=ppt/slides/_rels/slide172.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6.xml"/></Relationships>
</file>

<file path=ppt/slides/_rels/slide173.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6.xml"/></Relationships>
</file>

<file path=ppt/slides/_rels/slide174.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6.xml"/></Relationships>
</file>

<file path=ppt/slides/_rels/slide175.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6.xml"/></Relationships>
</file>

<file path=ppt/slides/_rels/slide176.xml.rels><?xml version="1.0" encoding="UTF-8" standalone="yes"?>
<Relationships xmlns="http://schemas.openxmlformats.org/package/2006/relationships"><Relationship Id="rId2" Type="http://schemas.openxmlformats.org/officeDocument/2006/relationships/image" Target="../media/image25.png"/><Relationship Id="rId1" Type="http://schemas.openxmlformats.org/officeDocument/2006/relationships/slideLayout" Target="../slideLayouts/slideLayout6.xml"/></Relationships>
</file>

<file path=ppt/slides/_rels/slide177.xml.rels><?xml version="1.0" encoding="UTF-8" standalone="yes"?>
<Relationships xmlns="http://schemas.openxmlformats.org/package/2006/relationships"><Relationship Id="rId2" Type="http://schemas.openxmlformats.org/officeDocument/2006/relationships/image" Target="../media/image26.png"/><Relationship Id="rId1" Type="http://schemas.openxmlformats.org/officeDocument/2006/relationships/slideLayout" Target="../slideLayouts/slideLayout6.xml"/></Relationships>
</file>

<file path=ppt/slides/_rels/slide178.xml.rels><?xml version="1.0" encoding="UTF-8" standalone="yes"?>
<Relationships xmlns="http://schemas.openxmlformats.org/package/2006/relationships"><Relationship Id="rId2" Type="http://schemas.openxmlformats.org/officeDocument/2006/relationships/image" Target="../media/image27.png"/><Relationship Id="rId1" Type="http://schemas.openxmlformats.org/officeDocument/2006/relationships/slideLayout" Target="../slideLayouts/slideLayout6.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8.xml.rels><?xml version="1.0" encoding="UTF-8" standalone="yes"?>
<Relationships xmlns="http://schemas.openxmlformats.org/package/2006/relationships"><Relationship Id="rId2" Type="http://schemas.openxmlformats.org/officeDocument/2006/relationships/image" Target="../media/image28.png"/><Relationship Id="rId1" Type="http://schemas.openxmlformats.org/officeDocument/2006/relationships/slideLayout" Target="../slideLayouts/slideLayout6.xml"/></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package" Target="../embeddings/Microsoft_Excel_Worksheet1.xlsx"/><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6.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6.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package" Target="../embeddings/Microsoft_Excel_Worksheet.xlsx"/><Relationship Id="rId1" Type="http://schemas.openxmlformats.org/officeDocument/2006/relationships/slideLayout" Target="../slideLayouts/slideLayout6.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412395" y="2955369"/>
            <a:ext cx="5992091" cy="632959"/>
          </a:xfrm>
        </p:spPr>
        <p:txBody>
          <a:bodyPr lIns="0" tIns="0" rIns="0" bIns="0" anchor="t" anchorCtr="0">
            <a:normAutofit/>
          </a:bodyPr>
          <a:lstStyle/>
          <a:p>
            <a:r>
              <a:rPr lang="cs-CZ" sz="4000" b="1" dirty="0"/>
              <a:t>LOGISTIKA - CVIČENÍ</a:t>
            </a:r>
            <a:endParaRPr lang="en-US" sz="4000" b="1" dirty="0"/>
          </a:p>
        </p:txBody>
      </p:sp>
      <p:sp>
        <p:nvSpPr>
          <p:cNvPr id="3" name="Title 1"/>
          <p:cNvSpPr txBox="1">
            <a:spLocks/>
          </p:cNvSpPr>
          <p:nvPr/>
        </p:nvSpPr>
        <p:spPr>
          <a:xfrm>
            <a:off x="2209802" y="4334265"/>
            <a:ext cx="4329544" cy="535843"/>
          </a:xfrm>
          <a:prstGeom prst="rect">
            <a:avLst/>
          </a:prstGeom>
        </p:spPr>
        <p:txBody>
          <a:bodyPr vert="horz" lIns="0" tIns="0" rIns="0" bIns="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cs-CZ" sz="2800" b="1" dirty="0"/>
              <a:t>M. Rössler</a:t>
            </a:r>
            <a:endParaRPr lang="en-US" sz="2800" b="1" dirty="0"/>
          </a:p>
        </p:txBody>
      </p:sp>
    </p:spTree>
    <p:extLst>
      <p:ext uri="{BB962C8B-B14F-4D97-AF65-F5344CB8AC3E}">
        <p14:creationId xmlns:p14="http://schemas.microsoft.com/office/powerpoint/2010/main" val="17350848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775854"/>
            <a:ext cx="8229600" cy="641783"/>
          </a:xfrm>
        </p:spPr>
        <p:txBody>
          <a:bodyPr>
            <a:normAutofit fontScale="90000"/>
          </a:bodyPr>
          <a:lstStyle/>
          <a:p>
            <a:r>
              <a:rPr lang="cs-CZ" b="1" dirty="0"/>
              <a:t>TEORIE ROZHODOVÁNÍ</a:t>
            </a:r>
          </a:p>
        </p:txBody>
      </p:sp>
      <p:sp>
        <p:nvSpPr>
          <p:cNvPr id="3" name="Zástupný symbol pro obsah 2"/>
          <p:cNvSpPr>
            <a:spLocks noGrp="1"/>
          </p:cNvSpPr>
          <p:nvPr>
            <p:ph idx="1"/>
          </p:nvPr>
        </p:nvSpPr>
        <p:spPr/>
        <p:txBody>
          <a:bodyPr/>
          <a:lstStyle/>
          <a:p>
            <a:r>
              <a:rPr lang="cs-CZ" b="1" dirty="0"/>
              <a:t>Aplikace teorie rozhodování – </a:t>
            </a:r>
            <a:r>
              <a:rPr lang="cs-CZ" b="1" dirty="0">
                <a:solidFill>
                  <a:srgbClr val="FF0000"/>
                </a:solidFill>
              </a:rPr>
              <a:t>rozhodovací analýza </a:t>
            </a:r>
            <a:r>
              <a:rPr lang="cs-CZ" b="1" dirty="0"/>
              <a:t>(slouží v hospodářské praxi na podporu řešení rozhodovacích problémů).</a:t>
            </a:r>
          </a:p>
          <a:p>
            <a:r>
              <a:rPr lang="cs-CZ" b="1" dirty="0">
                <a:solidFill>
                  <a:srgbClr val="FF0000"/>
                </a:solidFill>
              </a:rPr>
              <a:t>Teorie rozhodování za rizika </a:t>
            </a:r>
            <a:r>
              <a:rPr lang="cs-CZ" b="1" dirty="0"/>
              <a:t>– </a:t>
            </a:r>
            <a:r>
              <a:rPr lang="cs-CZ" b="1" dirty="0" err="1"/>
              <a:t>rozhodovatel</a:t>
            </a:r>
            <a:br>
              <a:rPr lang="cs-CZ" b="1" dirty="0"/>
            </a:br>
            <a:r>
              <a:rPr lang="cs-CZ" b="1" dirty="0"/>
              <a:t>v době rozhodování disponuje informací</a:t>
            </a:r>
            <a:br>
              <a:rPr lang="cs-CZ" b="1" dirty="0"/>
            </a:br>
            <a:r>
              <a:rPr lang="cs-CZ" b="1" dirty="0"/>
              <a:t>o pravděpodobnostním rozdělení situací.</a:t>
            </a:r>
          </a:p>
          <a:p>
            <a:r>
              <a:rPr lang="cs-CZ" b="1" dirty="0"/>
              <a:t>V opačném případě hovoříme o </a:t>
            </a:r>
            <a:r>
              <a:rPr lang="cs-CZ" b="1" dirty="0">
                <a:solidFill>
                  <a:srgbClr val="FF0000"/>
                </a:solidFill>
              </a:rPr>
              <a:t>teorii rozhodování za neurčitosti</a:t>
            </a:r>
            <a:r>
              <a:rPr lang="cs-CZ" b="1" dirty="0"/>
              <a:t>.</a:t>
            </a:r>
          </a:p>
        </p:txBody>
      </p:sp>
    </p:spTree>
    <p:extLst>
      <p:ext uri="{BB962C8B-B14F-4D97-AF65-F5344CB8AC3E}">
        <p14:creationId xmlns:p14="http://schemas.microsoft.com/office/powerpoint/2010/main" val="3122944967"/>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647700"/>
            <a:ext cx="8229600" cy="769938"/>
          </a:xfrm>
        </p:spPr>
        <p:txBody>
          <a:bodyPr>
            <a:normAutofit fontScale="90000"/>
          </a:bodyPr>
          <a:lstStyle/>
          <a:p>
            <a:r>
              <a:rPr lang="cs-CZ" b="1" dirty="0"/>
              <a:t>DEFINOVÁNÍ KRITÉRIA OPTIMALITY</a:t>
            </a:r>
            <a:endParaRPr lang="cs-CZ" dirty="0"/>
          </a:p>
        </p:txBody>
      </p:sp>
      <p:sp>
        <p:nvSpPr>
          <p:cNvPr id="3" name="Zástupný symbol pro obsah 2"/>
          <p:cNvSpPr>
            <a:spLocks noGrp="1"/>
          </p:cNvSpPr>
          <p:nvPr>
            <p:ph idx="1"/>
          </p:nvPr>
        </p:nvSpPr>
        <p:spPr>
          <a:xfrm>
            <a:off x="457200" y="1790700"/>
            <a:ext cx="8229600" cy="4335463"/>
          </a:xfrm>
        </p:spPr>
        <p:txBody>
          <a:bodyPr>
            <a:normAutofit fontScale="92500" lnSpcReduction="20000"/>
          </a:bodyPr>
          <a:lstStyle/>
          <a:p>
            <a:r>
              <a:rPr lang="cs-CZ" b="1" dirty="0"/>
              <a:t>Budeme minimalizovat celkové ceny surovin, které nám tvoří výslednou vsázku, tím způsobem, aby tato vsázka byla co nejlevnější. Účelová funkce modelu tedy musí vyjadřovat celkovou cenu surovin ve vsázce o hmotnosti 1000 kg, přičemž cena i-té suroviny ve vsázce</a:t>
            </a:r>
            <a:br>
              <a:rPr lang="cs-CZ" b="1" dirty="0"/>
            </a:br>
            <a:r>
              <a:rPr lang="cs-CZ" b="1" dirty="0"/>
              <a:t>o hmotnosti 1000 kg = cena za 1000 kg * podíl</a:t>
            </a:r>
            <a:br>
              <a:rPr lang="cs-CZ" b="1" dirty="0"/>
            </a:br>
            <a:r>
              <a:rPr lang="cs-CZ" b="1" dirty="0"/>
              <a:t>i-té suroviny.</a:t>
            </a:r>
          </a:p>
          <a:p>
            <a:r>
              <a:rPr lang="cs-CZ" b="1" dirty="0">
                <a:solidFill>
                  <a:srgbClr val="FF0000"/>
                </a:solidFill>
              </a:rPr>
              <a:t>Výsledná účelová funkce:</a:t>
            </a:r>
          </a:p>
          <a:p>
            <a:pPr marL="0" indent="0">
              <a:buNone/>
            </a:pPr>
            <a:endParaRPr lang="cs-CZ" b="1" dirty="0"/>
          </a:p>
          <a:p>
            <a:pPr lvl="1"/>
            <a:r>
              <a:rPr lang="cs-CZ" b="1" dirty="0"/>
              <a:t> </a:t>
            </a:r>
            <a:r>
              <a:rPr lang="cs-CZ" b="1" dirty="0">
                <a:solidFill>
                  <a:srgbClr val="FF0000"/>
                </a:solidFill>
              </a:rPr>
              <a:t>z = 800x</a:t>
            </a:r>
            <a:r>
              <a:rPr lang="cs-CZ" b="1" baseline="-25000" dirty="0">
                <a:solidFill>
                  <a:srgbClr val="FF0000"/>
                </a:solidFill>
              </a:rPr>
              <a:t>1</a:t>
            </a:r>
            <a:r>
              <a:rPr lang="cs-CZ" b="1" dirty="0">
                <a:solidFill>
                  <a:srgbClr val="FF0000"/>
                </a:solidFill>
              </a:rPr>
              <a:t> + 1000x</a:t>
            </a:r>
            <a:r>
              <a:rPr lang="cs-CZ" b="1" baseline="-25000" dirty="0">
                <a:solidFill>
                  <a:srgbClr val="FF0000"/>
                </a:solidFill>
              </a:rPr>
              <a:t>2</a:t>
            </a:r>
            <a:r>
              <a:rPr lang="cs-CZ" b="1" dirty="0">
                <a:solidFill>
                  <a:srgbClr val="FF0000"/>
                </a:solidFill>
              </a:rPr>
              <a:t> + 600x</a:t>
            </a:r>
            <a:r>
              <a:rPr lang="cs-CZ" b="1" baseline="-25000" dirty="0">
                <a:solidFill>
                  <a:srgbClr val="FF0000"/>
                </a:solidFill>
              </a:rPr>
              <a:t>3</a:t>
            </a:r>
            <a:r>
              <a:rPr lang="cs-CZ" b="1" dirty="0">
                <a:solidFill>
                  <a:srgbClr val="FF0000"/>
                </a:solidFill>
              </a:rPr>
              <a:t> + 1600x</a:t>
            </a:r>
            <a:r>
              <a:rPr lang="cs-CZ" b="1" baseline="-25000" dirty="0">
                <a:solidFill>
                  <a:srgbClr val="FF0000"/>
                </a:solidFill>
              </a:rPr>
              <a:t>4</a:t>
            </a:r>
            <a:r>
              <a:rPr lang="cs-CZ" b="1" dirty="0">
                <a:solidFill>
                  <a:srgbClr val="FF0000"/>
                </a:solidFill>
              </a:rPr>
              <a:t> + 2000x</a:t>
            </a:r>
            <a:r>
              <a:rPr lang="cs-CZ" b="1" baseline="-25000" dirty="0">
                <a:solidFill>
                  <a:srgbClr val="FF0000"/>
                </a:solidFill>
              </a:rPr>
              <a:t>5</a:t>
            </a:r>
            <a:endParaRPr lang="cs-CZ" b="1" dirty="0">
              <a:solidFill>
                <a:srgbClr val="FF0000"/>
              </a:solidFill>
            </a:endParaRPr>
          </a:p>
        </p:txBody>
      </p:sp>
    </p:spTree>
    <p:extLst>
      <p:ext uri="{BB962C8B-B14F-4D97-AF65-F5344CB8AC3E}">
        <p14:creationId xmlns:p14="http://schemas.microsoft.com/office/powerpoint/2010/main" val="507111175"/>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660400"/>
            <a:ext cx="8229600" cy="757238"/>
          </a:xfrm>
        </p:spPr>
        <p:txBody>
          <a:bodyPr>
            <a:normAutofit fontScale="90000"/>
          </a:bodyPr>
          <a:lstStyle/>
          <a:p>
            <a:r>
              <a:rPr lang="cs-CZ" sz="3200" b="1" dirty="0"/>
              <a:t>DEFINOVÁNÍ OBLIGÁTNÍCH PODMÍNEK – PODMÍNKY NEZÁPORNOSTI</a:t>
            </a:r>
            <a:endParaRPr lang="cs-CZ" sz="3200" dirty="0"/>
          </a:p>
        </p:txBody>
      </p:sp>
      <p:sp>
        <p:nvSpPr>
          <p:cNvPr id="3" name="Zástupný symbol pro obsah 2"/>
          <p:cNvSpPr>
            <a:spLocks noGrp="1"/>
          </p:cNvSpPr>
          <p:nvPr>
            <p:ph idx="1"/>
          </p:nvPr>
        </p:nvSpPr>
        <p:spPr>
          <a:xfrm>
            <a:off x="457200" y="1717964"/>
            <a:ext cx="8229600" cy="4408199"/>
          </a:xfrm>
        </p:spPr>
        <p:txBody>
          <a:bodyPr>
            <a:normAutofit fontScale="92500" lnSpcReduction="20000"/>
          </a:bodyPr>
          <a:lstStyle/>
          <a:p>
            <a:r>
              <a:rPr lang="cs-CZ" b="1" dirty="0"/>
              <a:t>Žádná surovina nemůže mít záporný podíl na výsledné vsázce. Její podíl může nabývat pouze hodnot v intervalu od 0 do 1, kdy:</a:t>
            </a:r>
          </a:p>
          <a:p>
            <a:pPr lvl="1"/>
            <a:r>
              <a:rPr lang="cs-CZ" b="1" dirty="0"/>
              <a:t> 0 reprezentuje, že příslušná surovina není ve výsledné vsázce obsažena,</a:t>
            </a:r>
          </a:p>
          <a:p>
            <a:pPr lvl="1"/>
            <a:r>
              <a:rPr lang="cs-CZ" b="1" dirty="0"/>
              <a:t> 1 reprezentuje, že vsázka je tvořena pouze touto surovinou.</a:t>
            </a:r>
          </a:p>
          <a:p>
            <a:r>
              <a:rPr lang="cs-CZ" b="1" dirty="0"/>
              <a:t>Skutečnost, že žádné  nemůže být větší než 1, je dána podmínkou rovnice celku:</a:t>
            </a:r>
          </a:p>
          <a:p>
            <a:pPr lvl="1"/>
            <a:r>
              <a:rPr lang="cs-CZ" b="1" dirty="0"/>
              <a:t> </a:t>
            </a:r>
            <a:r>
              <a:rPr lang="cs-CZ" b="1" dirty="0" err="1"/>
              <a:t>x</a:t>
            </a:r>
            <a:r>
              <a:rPr lang="cs-CZ" b="1" baseline="-25000" dirty="0" err="1"/>
              <a:t>i</a:t>
            </a:r>
            <a:r>
              <a:rPr lang="cs-CZ" b="1" dirty="0"/>
              <a:t> ≥ 0</a:t>
            </a:r>
          </a:p>
          <a:p>
            <a:pPr lvl="1"/>
            <a:r>
              <a:rPr lang="cs-CZ" b="1" dirty="0"/>
              <a:t> i = 1, 2, 3, 4, 5</a:t>
            </a:r>
          </a:p>
          <a:p>
            <a:endParaRPr lang="cs-CZ" dirty="0"/>
          </a:p>
        </p:txBody>
      </p:sp>
    </p:spTree>
    <p:extLst>
      <p:ext uri="{BB962C8B-B14F-4D97-AF65-F5344CB8AC3E}">
        <p14:creationId xmlns:p14="http://schemas.microsoft.com/office/powerpoint/2010/main" val="3882906560"/>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596900"/>
            <a:ext cx="8229600" cy="820738"/>
          </a:xfrm>
        </p:spPr>
        <p:txBody>
          <a:bodyPr>
            <a:normAutofit fontScale="90000"/>
          </a:bodyPr>
          <a:lstStyle/>
          <a:p>
            <a:r>
              <a:rPr lang="cs-CZ" sz="3200" b="1" dirty="0"/>
              <a:t>VÝSLEDNÝ LINEÁRNÍ MATEMATICKÝ MODEL (VARIANTA 2)</a:t>
            </a:r>
            <a:endParaRPr lang="cs-CZ" sz="3200" dirty="0"/>
          </a:p>
        </p:txBody>
      </p:sp>
      <p:sp>
        <p:nvSpPr>
          <p:cNvPr id="3" name="Zástupný symbol pro obsah 2"/>
          <p:cNvSpPr>
            <a:spLocks noGrp="1"/>
          </p:cNvSpPr>
          <p:nvPr>
            <p:ph idx="1"/>
          </p:nvPr>
        </p:nvSpPr>
        <p:spPr>
          <a:xfrm>
            <a:off x="457200" y="1579418"/>
            <a:ext cx="8229600" cy="4546745"/>
          </a:xfrm>
        </p:spPr>
        <p:txBody>
          <a:bodyPr>
            <a:normAutofit fontScale="92500"/>
          </a:bodyPr>
          <a:lstStyle/>
          <a:p>
            <a:r>
              <a:rPr lang="cs-CZ" b="1" dirty="0"/>
              <a:t>Minimalizuj:</a:t>
            </a:r>
          </a:p>
          <a:p>
            <a:pPr lvl="1"/>
            <a:r>
              <a:rPr lang="cs-CZ" b="1" dirty="0"/>
              <a:t> Z = 800x</a:t>
            </a:r>
            <a:r>
              <a:rPr lang="cs-CZ" b="1" baseline="-25000" dirty="0"/>
              <a:t>1</a:t>
            </a:r>
            <a:r>
              <a:rPr lang="cs-CZ" b="1" dirty="0"/>
              <a:t> + 1000x</a:t>
            </a:r>
            <a:r>
              <a:rPr lang="cs-CZ" b="1" baseline="-25000" dirty="0"/>
              <a:t>2</a:t>
            </a:r>
            <a:r>
              <a:rPr lang="cs-CZ" b="1" dirty="0"/>
              <a:t> + 600x</a:t>
            </a:r>
            <a:r>
              <a:rPr lang="cs-CZ" b="1" baseline="-25000" dirty="0"/>
              <a:t>3</a:t>
            </a:r>
            <a:r>
              <a:rPr lang="cs-CZ" b="1" dirty="0"/>
              <a:t> + 1600x</a:t>
            </a:r>
            <a:r>
              <a:rPr lang="cs-CZ" b="1" baseline="-25000" dirty="0"/>
              <a:t>4</a:t>
            </a:r>
            <a:r>
              <a:rPr lang="cs-CZ" b="1" dirty="0"/>
              <a:t> + 2000x</a:t>
            </a:r>
            <a:r>
              <a:rPr lang="cs-CZ" b="1" baseline="-25000" dirty="0"/>
              <a:t>5</a:t>
            </a:r>
            <a:endParaRPr lang="cs-CZ" b="1" dirty="0"/>
          </a:p>
          <a:p>
            <a:r>
              <a:rPr lang="cs-CZ" b="1" dirty="0"/>
              <a:t>Za podmínek:</a:t>
            </a:r>
          </a:p>
          <a:p>
            <a:pPr lvl="1"/>
            <a:r>
              <a:rPr lang="cs-CZ" b="1" dirty="0"/>
              <a:t> 200x</a:t>
            </a:r>
            <a:r>
              <a:rPr lang="cs-CZ" b="1" baseline="-25000" dirty="0"/>
              <a:t>1</a:t>
            </a:r>
            <a:r>
              <a:rPr lang="cs-CZ" b="1" dirty="0"/>
              <a:t> + 1400x</a:t>
            </a:r>
            <a:r>
              <a:rPr lang="cs-CZ" b="1" baseline="-25000" dirty="0"/>
              <a:t>2</a:t>
            </a:r>
            <a:r>
              <a:rPr lang="cs-CZ" b="1" dirty="0"/>
              <a:t> + 2300 </a:t>
            </a:r>
            <a:r>
              <a:rPr lang="cs-CZ" b="1" baseline="-25000" dirty="0"/>
              <a:t>4</a:t>
            </a:r>
            <a:r>
              <a:rPr lang="cs-CZ" b="1" dirty="0"/>
              <a:t> + 500x</a:t>
            </a:r>
            <a:r>
              <a:rPr lang="cs-CZ" b="1" baseline="-25000" dirty="0"/>
              <a:t>5 </a:t>
            </a:r>
            <a:r>
              <a:rPr lang="cs-CZ" b="1" dirty="0"/>
              <a:t>≥ 1000</a:t>
            </a:r>
          </a:p>
          <a:p>
            <a:pPr lvl="1"/>
            <a:r>
              <a:rPr lang="cs-CZ" b="1" dirty="0"/>
              <a:t> 12400x</a:t>
            </a:r>
            <a:r>
              <a:rPr lang="cs-CZ" b="1" baseline="-25000" dirty="0"/>
              <a:t>1</a:t>
            </a:r>
            <a:r>
              <a:rPr lang="cs-CZ" b="1" dirty="0"/>
              <a:t> + 6000x</a:t>
            </a:r>
            <a:r>
              <a:rPr lang="cs-CZ" b="1" baseline="-25000" dirty="0"/>
              <a:t>2</a:t>
            </a:r>
            <a:r>
              <a:rPr lang="cs-CZ" b="1" dirty="0"/>
              <a:t> + 32100 </a:t>
            </a:r>
            <a:r>
              <a:rPr lang="cs-CZ" b="1" baseline="-25000" dirty="0"/>
              <a:t>3</a:t>
            </a:r>
            <a:r>
              <a:rPr lang="cs-CZ" b="1" dirty="0"/>
              <a:t> + 800x</a:t>
            </a:r>
            <a:r>
              <a:rPr lang="cs-CZ" b="1" baseline="-25000" dirty="0"/>
              <a:t>4</a:t>
            </a:r>
            <a:r>
              <a:rPr lang="cs-CZ" b="1" dirty="0"/>
              <a:t> + 8200x</a:t>
            </a:r>
            <a:r>
              <a:rPr lang="cs-CZ" b="1" baseline="-25000" dirty="0"/>
              <a:t>5</a:t>
            </a:r>
            <a:r>
              <a:rPr lang="cs-CZ" b="1" dirty="0"/>
              <a:t> ≥ 5000</a:t>
            </a:r>
          </a:p>
          <a:p>
            <a:pPr lvl="1"/>
            <a:r>
              <a:rPr lang="cs-CZ" b="1" dirty="0"/>
              <a:t> 26000x</a:t>
            </a:r>
            <a:r>
              <a:rPr lang="cs-CZ" b="1" baseline="-25000" dirty="0"/>
              <a:t>1</a:t>
            </a:r>
            <a:r>
              <a:rPr lang="cs-CZ" b="1" dirty="0"/>
              <a:t> + 15800x</a:t>
            </a:r>
            <a:r>
              <a:rPr lang="cs-CZ" b="1" baseline="-25000" dirty="0"/>
              <a:t>2</a:t>
            </a:r>
            <a:r>
              <a:rPr lang="cs-CZ" b="1" dirty="0"/>
              <a:t> + 4500x</a:t>
            </a:r>
            <a:r>
              <a:rPr lang="cs-CZ" b="1" baseline="-25000" dirty="0"/>
              <a:t>3</a:t>
            </a:r>
            <a:r>
              <a:rPr lang="cs-CZ" b="1" dirty="0"/>
              <a:t> + 19900x</a:t>
            </a:r>
            <a:r>
              <a:rPr lang="cs-CZ" b="1" baseline="-25000" dirty="0"/>
              <a:t>5</a:t>
            </a:r>
            <a:r>
              <a:rPr lang="cs-CZ" b="1" dirty="0"/>
              <a:t> ≥ 15000</a:t>
            </a:r>
          </a:p>
          <a:p>
            <a:pPr lvl="1"/>
            <a:r>
              <a:rPr lang="cs-CZ" b="1" dirty="0"/>
              <a:t> x</a:t>
            </a:r>
            <a:r>
              <a:rPr lang="cs-CZ" b="1" baseline="-25000" dirty="0"/>
              <a:t>1</a:t>
            </a:r>
            <a:r>
              <a:rPr lang="cs-CZ" b="1" dirty="0"/>
              <a:t> + x</a:t>
            </a:r>
            <a:r>
              <a:rPr lang="cs-CZ" b="1" baseline="-25000" dirty="0"/>
              <a:t>2</a:t>
            </a:r>
            <a:r>
              <a:rPr lang="cs-CZ" b="1" dirty="0"/>
              <a:t> + x</a:t>
            </a:r>
            <a:r>
              <a:rPr lang="cs-CZ" b="1" baseline="-25000" dirty="0"/>
              <a:t>3</a:t>
            </a:r>
            <a:r>
              <a:rPr lang="cs-CZ" b="1" dirty="0"/>
              <a:t> + x</a:t>
            </a:r>
            <a:r>
              <a:rPr lang="cs-CZ" b="1" baseline="-25000" dirty="0"/>
              <a:t>4</a:t>
            </a:r>
            <a:r>
              <a:rPr lang="cs-CZ" b="1" dirty="0"/>
              <a:t> + x</a:t>
            </a:r>
            <a:r>
              <a:rPr lang="cs-CZ" b="1" baseline="-25000" dirty="0"/>
              <a:t>5 </a:t>
            </a:r>
            <a:r>
              <a:rPr lang="cs-CZ" b="1" dirty="0"/>
              <a:t>= 1</a:t>
            </a:r>
          </a:p>
          <a:p>
            <a:pPr lvl="1"/>
            <a:r>
              <a:rPr lang="cs-CZ" b="1" dirty="0"/>
              <a:t> </a:t>
            </a:r>
            <a:r>
              <a:rPr lang="cs-CZ" b="1" dirty="0" err="1"/>
              <a:t>x</a:t>
            </a:r>
            <a:r>
              <a:rPr lang="cs-CZ" b="1" baseline="-25000" dirty="0" err="1"/>
              <a:t>i</a:t>
            </a:r>
            <a:r>
              <a:rPr lang="cs-CZ" b="1" dirty="0"/>
              <a:t> ≥ 0</a:t>
            </a:r>
          </a:p>
          <a:p>
            <a:pPr lvl="1"/>
            <a:r>
              <a:rPr lang="cs-CZ" b="1" dirty="0"/>
              <a:t> i = 1, 2, 3, 4, 5</a:t>
            </a:r>
          </a:p>
          <a:p>
            <a:pPr marL="0" indent="0">
              <a:buNone/>
            </a:pPr>
            <a:endParaRPr lang="cs-CZ" dirty="0"/>
          </a:p>
        </p:txBody>
      </p:sp>
    </p:spTree>
    <p:extLst>
      <p:ext uri="{BB962C8B-B14F-4D97-AF65-F5344CB8AC3E}">
        <p14:creationId xmlns:p14="http://schemas.microsoft.com/office/powerpoint/2010/main" val="1632510592"/>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867891"/>
            <a:ext cx="8229600" cy="1195965"/>
          </a:xfrm>
        </p:spPr>
        <p:txBody>
          <a:bodyPr>
            <a:normAutofit/>
          </a:bodyPr>
          <a:lstStyle/>
          <a:p>
            <a:r>
              <a:rPr lang="cs-CZ" b="1" dirty="0"/>
              <a:t>NUTRIČNÍ PROBLÉM</a:t>
            </a:r>
          </a:p>
        </p:txBody>
      </p:sp>
    </p:spTree>
    <p:extLst>
      <p:ext uri="{BB962C8B-B14F-4D97-AF65-F5344CB8AC3E}">
        <p14:creationId xmlns:p14="http://schemas.microsoft.com/office/powerpoint/2010/main" val="665540435"/>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457200" y="774700"/>
            <a:ext cx="8229600" cy="642938"/>
          </a:xfrm>
        </p:spPr>
        <p:txBody>
          <a:bodyPr>
            <a:normAutofit fontScale="90000"/>
          </a:bodyPr>
          <a:lstStyle/>
          <a:p>
            <a:r>
              <a:rPr lang="cs-CZ" b="1" dirty="0"/>
              <a:t>NUTRIČNÍ PROBLÉM - I</a:t>
            </a:r>
            <a:endParaRPr lang="cs-CZ" dirty="0"/>
          </a:p>
        </p:txBody>
      </p:sp>
      <p:sp>
        <p:nvSpPr>
          <p:cNvPr id="4" name="Zástupný symbol pro obsah 3"/>
          <p:cNvSpPr>
            <a:spLocks noGrp="1"/>
          </p:cNvSpPr>
          <p:nvPr>
            <p:ph idx="1"/>
          </p:nvPr>
        </p:nvSpPr>
        <p:spPr>
          <a:xfrm>
            <a:off x="457200" y="1803400"/>
            <a:ext cx="8229600" cy="4322763"/>
          </a:xfrm>
        </p:spPr>
        <p:txBody>
          <a:bodyPr/>
          <a:lstStyle/>
          <a:p>
            <a:r>
              <a:rPr lang="cs-CZ" b="1" dirty="0"/>
              <a:t>Nutriční problém (úloha o výživě) je speciálním typem směšovacího problému. Úloha bývá formulována jako problém návrhu denní dávky výživy pro konkrétního jedince, při dodržování požadavků na zastoupení jednotlivých výživových látek</a:t>
            </a:r>
            <a:br>
              <a:rPr lang="cs-CZ" b="1" dirty="0"/>
            </a:br>
            <a:r>
              <a:rPr lang="cs-CZ" b="1" dirty="0"/>
              <a:t>s cíle minimalizovat náklady na takovou dávku.</a:t>
            </a:r>
          </a:p>
        </p:txBody>
      </p:sp>
    </p:spTree>
    <p:extLst>
      <p:ext uri="{BB962C8B-B14F-4D97-AF65-F5344CB8AC3E}">
        <p14:creationId xmlns:p14="http://schemas.microsoft.com/office/powerpoint/2010/main" val="2534804811"/>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762000"/>
            <a:ext cx="8229600" cy="655638"/>
          </a:xfrm>
        </p:spPr>
        <p:txBody>
          <a:bodyPr>
            <a:normAutofit fontScale="90000"/>
          </a:bodyPr>
          <a:lstStyle/>
          <a:p>
            <a:r>
              <a:rPr lang="cs-CZ" b="1" dirty="0"/>
              <a:t>NUTRIČNÍ PROBLÉM - ZADÁNÍ</a:t>
            </a:r>
            <a:endParaRPr lang="cs-CZ" dirty="0"/>
          </a:p>
        </p:txBody>
      </p:sp>
      <p:sp>
        <p:nvSpPr>
          <p:cNvPr id="3" name="Zástupný symbol pro obsah 2"/>
          <p:cNvSpPr>
            <a:spLocks noGrp="1"/>
          </p:cNvSpPr>
          <p:nvPr>
            <p:ph idx="1"/>
          </p:nvPr>
        </p:nvSpPr>
        <p:spPr/>
        <p:txBody>
          <a:bodyPr>
            <a:normAutofit fontScale="92500" lnSpcReduction="20000"/>
          </a:bodyPr>
          <a:lstStyle/>
          <a:p>
            <a:r>
              <a:rPr lang="cs-CZ" b="1" dirty="0"/>
              <a:t>Denní dávka výživy pro skupinu dospělých osob by měla mít energetickou hodnotu v rozmezí od 15000 do 20000 </a:t>
            </a:r>
            <a:r>
              <a:rPr lang="cs-CZ" b="1" dirty="0" err="1"/>
              <a:t>kJ</a:t>
            </a:r>
            <a:r>
              <a:rPr lang="cs-CZ" b="1" dirty="0"/>
              <a:t>, měla by obsahovat minimálně 80 g bílkovin, 15 mg železa</a:t>
            </a:r>
            <a:br>
              <a:rPr lang="cs-CZ" b="1" dirty="0"/>
            </a:br>
            <a:r>
              <a:rPr lang="cs-CZ" b="1" dirty="0"/>
              <a:t>a 100 jednotek vitaminu A. Pro zabezpečení uvedených požadavků je k dispozici 8 základních druhů potravin. Jejich složení z hlediska uvažovaných komponent (vždy na 100 g dané potraviny) a jejich cena v Kč za 100 g je uvedena v tabulce (viz dále). V denní dávce výživy může být přitom od každé potraviny maximálně 400 g a minimálně 100 g.</a:t>
            </a:r>
          </a:p>
        </p:txBody>
      </p:sp>
    </p:spTree>
    <p:extLst>
      <p:ext uri="{BB962C8B-B14F-4D97-AF65-F5344CB8AC3E}">
        <p14:creationId xmlns:p14="http://schemas.microsoft.com/office/powerpoint/2010/main" val="1709293594"/>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651164"/>
            <a:ext cx="8229600" cy="766474"/>
          </a:xfrm>
        </p:spPr>
        <p:txBody>
          <a:bodyPr>
            <a:normAutofit/>
          </a:bodyPr>
          <a:lstStyle/>
          <a:p>
            <a:r>
              <a:rPr lang="cs-CZ" sz="3600" b="1" dirty="0"/>
              <a:t>VSTUPNÍ ÚDAJE (NUTRIČNÍ PROBLÉM)</a:t>
            </a:r>
          </a:p>
        </p:txBody>
      </p:sp>
      <p:graphicFrame>
        <p:nvGraphicFramePr>
          <p:cNvPr id="5" name="Zástupný symbol pro obsah 4"/>
          <p:cNvGraphicFramePr>
            <a:graphicFrameLocks noGrp="1"/>
          </p:cNvGraphicFramePr>
          <p:nvPr>
            <p:ph idx="1"/>
            <p:extLst>
              <p:ext uri="{D42A27DB-BD31-4B8C-83A1-F6EECF244321}">
                <p14:modId xmlns:p14="http://schemas.microsoft.com/office/powerpoint/2010/main" val="605750686"/>
              </p:ext>
            </p:extLst>
          </p:nvPr>
        </p:nvGraphicFramePr>
        <p:xfrm>
          <a:off x="457200" y="1704105"/>
          <a:ext cx="8229600" cy="4286601"/>
        </p:xfrm>
        <a:graphic>
          <a:graphicData uri="http://schemas.openxmlformats.org/drawingml/2006/table">
            <a:tbl>
              <a:tblPr firstRow="1" bandRow="1">
                <a:tableStyleId>{5C22544A-7EE6-4342-B048-85BDC9FD1C3A}</a:tableStyleId>
              </a:tblPr>
              <a:tblGrid>
                <a:gridCol w="1371600">
                  <a:extLst>
                    <a:ext uri="{9D8B030D-6E8A-4147-A177-3AD203B41FA5}">
                      <a16:colId xmlns:a16="http://schemas.microsoft.com/office/drawing/2014/main" val="20000"/>
                    </a:ext>
                  </a:extLst>
                </a:gridCol>
                <a:gridCol w="1371600">
                  <a:extLst>
                    <a:ext uri="{9D8B030D-6E8A-4147-A177-3AD203B41FA5}">
                      <a16:colId xmlns:a16="http://schemas.microsoft.com/office/drawing/2014/main" val="20001"/>
                    </a:ext>
                  </a:extLst>
                </a:gridCol>
                <a:gridCol w="1371600">
                  <a:extLst>
                    <a:ext uri="{9D8B030D-6E8A-4147-A177-3AD203B41FA5}">
                      <a16:colId xmlns:a16="http://schemas.microsoft.com/office/drawing/2014/main" val="20002"/>
                    </a:ext>
                  </a:extLst>
                </a:gridCol>
                <a:gridCol w="1371600">
                  <a:extLst>
                    <a:ext uri="{9D8B030D-6E8A-4147-A177-3AD203B41FA5}">
                      <a16:colId xmlns:a16="http://schemas.microsoft.com/office/drawing/2014/main" val="20003"/>
                    </a:ext>
                  </a:extLst>
                </a:gridCol>
                <a:gridCol w="1371600">
                  <a:extLst>
                    <a:ext uri="{9D8B030D-6E8A-4147-A177-3AD203B41FA5}">
                      <a16:colId xmlns:a16="http://schemas.microsoft.com/office/drawing/2014/main" val="20004"/>
                    </a:ext>
                  </a:extLst>
                </a:gridCol>
                <a:gridCol w="1371600">
                  <a:extLst>
                    <a:ext uri="{9D8B030D-6E8A-4147-A177-3AD203B41FA5}">
                      <a16:colId xmlns:a16="http://schemas.microsoft.com/office/drawing/2014/main" val="20005"/>
                    </a:ext>
                  </a:extLst>
                </a:gridCol>
              </a:tblGrid>
              <a:tr h="476289">
                <a:tc>
                  <a:txBody>
                    <a:bodyPr/>
                    <a:lstStyle/>
                    <a:p>
                      <a:pPr algn="ctr" fontAlgn="b"/>
                      <a:r>
                        <a:rPr lang="cs-CZ" sz="1100" b="1" i="0" u="none" strike="noStrike" dirty="0">
                          <a:solidFill>
                            <a:srgbClr val="000000"/>
                          </a:solidFill>
                          <a:effectLst/>
                          <a:latin typeface="Calibri"/>
                        </a:rPr>
                        <a:t>Potravina (100 g)</a:t>
                      </a:r>
                    </a:p>
                  </a:txBody>
                  <a:tcPr marL="9525" marR="9525" marT="9525" marB="0" anchor="ctr"/>
                </a:tc>
                <a:tc>
                  <a:txBody>
                    <a:bodyPr/>
                    <a:lstStyle/>
                    <a:p>
                      <a:pPr algn="ctr" fontAlgn="ctr"/>
                      <a:r>
                        <a:rPr lang="cs-CZ" sz="1100" b="1" i="0" u="none" strike="noStrike">
                          <a:solidFill>
                            <a:srgbClr val="000000"/>
                          </a:solidFill>
                          <a:effectLst/>
                          <a:latin typeface="Calibri"/>
                        </a:rPr>
                        <a:t>Energie (kJ)</a:t>
                      </a:r>
                    </a:p>
                  </a:txBody>
                  <a:tcPr marL="9525" marR="9525" marT="9525" marB="0" anchor="ctr"/>
                </a:tc>
                <a:tc>
                  <a:txBody>
                    <a:bodyPr/>
                    <a:lstStyle/>
                    <a:p>
                      <a:pPr algn="ctr" fontAlgn="ctr"/>
                      <a:r>
                        <a:rPr lang="cs-CZ" sz="1100" b="1" i="0" u="none" strike="noStrike">
                          <a:solidFill>
                            <a:srgbClr val="000000"/>
                          </a:solidFill>
                          <a:effectLst/>
                          <a:latin typeface="Calibri"/>
                        </a:rPr>
                        <a:t>Bílkoviny (g)</a:t>
                      </a:r>
                    </a:p>
                  </a:txBody>
                  <a:tcPr marL="9525" marR="9525" marT="9525" marB="0" anchor="ctr"/>
                </a:tc>
                <a:tc>
                  <a:txBody>
                    <a:bodyPr/>
                    <a:lstStyle/>
                    <a:p>
                      <a:pPr algn="ctr" fontAlgn="ctr"/>
                      <a:r>
                        <a:rPr lang="cs-CZ" sz="1100" b="1" i="0" u="none" strike="noStrike">
                          <a:solidFill>
                            <a:srgbClr val="000000"/>
                          </a:solidFill>
                          <a:effectLst/>
                          <a:latin typeface="Calibri"/>
                        </a:rPr>
                        <a:t>Železo (mg)</a:t>
                      </a:r>
                    </a:p>
                  </a:txBody>
                  <a:tcPr marL="9525" marR="9525" marT="9525" marB="0" anchor="ctr"/>
                </a:tc>
                <a:tc>
                  <a:txBody>
                    <a:bodyPr/>
                    <a:lstStyle/>
                    <a:p>
                      <a:pPr algn="ctr" fontAlgn="ctr"/>
                      <a:r>
                        <a:rPr lang="cs-CZ" sz="1100" b="1" i="0" u="none" strike="noStrike">
                          <a:solidFill>
                            <a:srgbClr val="000000"/>
                          </a:solidFill>
                          <a:effectLst/>
                          <a:latin typeface="Calibri"/>
                        </a:rPr>
                        <a:t>Vitamin A (jedn.)</a:t>
                      </a:r>
                    </a:p>
                  </a:txBody>
                  <a:tcPr marL="9525" marR="9525" marT="9525" marB="0" anchor="ctr"/>
                </a:tc>
                <a:tc>
                  <a:txBody>
                    <a:bodyPr/>
                    <a:lstStyle/>
                    <a:p>
                      <a:pPr algn="ctr" fontAlgn="ctr"/>
                      <a:r>
                        <a:rPr lang="cs-CZ" sz="1100" b="1" i="0" u="none" strike="noStrike">
                          <a:solidFill>
                            <a:srgbClr val="000000"/>
                          </a:solidFill>
                          <a:effectLst/>
                          <a:latin typeface="Calibri"/>
                        </a:rPr>
                        <a:t> Cena (Kč/100 g) </a:t>
                      </a:r>
                    </a:p>
                  </a:txBody>
                  <a:tcPr marL="9525" marR="9525" marT="9525" marB="0" anchor="ctr"/>
                </a:tc>
                <a:extLst>
                  <a:ext uri="{0D108BD9-81ED-4DB2-BD59-A6C34878D82A}">
                    <a16:rowId xmlns:a16="http://schemas.microsoft.com/office/drawing/2014/main" val="10000"/>
                  </a:ext>
                </a:extLst>
              </a:tr>
              <a:tr h="476289">
                <a:tc>
                  <a:txBody>
                    <a:bodyPr/>
                    <a:lstStyle/>
                    <a:p>
                      <a:pPr algn="ctr" fontAlgn="b"/>
                      <a:r>
                        <a:rPr lang="cs-CZ" sz="1100" b="1" i="0" u="none" strike="noStrike" dirty="0">
                          <a:solidFill>
                            <a:srgbClr val="000000"/>
                          </a:solidFill>
                          <a:effectLst/>
                          <a:latin typeface="Calibri"/>
                        </a:rPr>
                        <a:t>Maso vepřové</a:t>
                      </a:r>
                    </a:p>
                  </a:txBody>
                  <a:tcPr marL="9525" marR="9525" marT="9525" marB="0" anchor="ctr"/>
                </a:tc>
                <a:tc>
                  <a:txBody>
                    <a:bodyPr/>
                    <a:lstStyle/>
                    <a:p>
                      <a:pPr algn="ctr" fontAlgn="ctr"/>
                      <a:r>
                        <a:rPr lang="cs-CZ" sz="1100" b="0" i="0" u="none" strike="noStrike">
                          <a:solidFill>
                            <a:srgbClr val="000000"/>
                          </a:solidFill>
                          <a:effectLst/>
                          <a:latin typeface="Calibri"/>
                        </a:rPr>
                        <a:t>1200</a:t>
                      </a:r>
                    </a:p>
                  </a:txBody>
                  <a:tcPr marL="9525" marR="9525" marT="9525" marB="0" anchor="ctr"/>
                </a:tc>
                <a:tc>
                  <a:txBody>
                    <a:bodyPr/>
                    <a:lstStyle/>
                    <a:p>
                      <a:pPr algn="ctr" fontAlgn="ctr"/>
                      <a:r>
                        <a:rPr lang="cs-CZ" sz="1100" b="0" i="0" u="none" strike="noStrike">
                          <a:solidFill>
                            <a:srgbClr val="000000"/>
                          </a:solidFill>
                          <a:effectLst/>
                          <a:latin typeface="Calibri"/>
                        </a:rPr>
                        <a:t>18,4</a:t>
                      </a:r>
                    </a:p>
                  </a:txBody>
                  <a:tcPr marL="9525" marR="9525" marT="9525" marB="0" anchor="ctr"/>
                </a:tc>
                <a:tc>
                  <a:txBody>
                    <a:bodyPr/>
                    <a:lstStyle/>
                    <a:p>
                      <a:pPr algn="ctr" fontAlgn="ctr"/>
                      <a:r>
                        <a:rPr lang="cs-CZ" sz="1100" b="0" i="0" u="none" strike="noStrike">
                          <a:solidFill>
                            <a:srgbClr val="000000"/>
                          </a:solidFill>
                          <a:effectLst/>
                          <a:latin typeface="Calibri"/>
                        </a:rPr>
                        <a:t>3,1</a:t>
                      </a:r>
                    </a:p>
                  </a:txBody>
                  <a:tcPr marL="9525" marR="9525" marT="9525" marB="0" anchor="ctr"/>
                </a:tc>
                <a:tc>
                  <a:txBody>
                    <a:bodyPr/>
                    <a:lstStyle/>
                    <a:p>
                      <a:pPr algn="ctr" fontAlgn="ctr"/>
                      <a:r>
                        <a:rPr lang="cs-CZ" sz="1100" b="0" i="0" u="none" strike="noStrike">
                          <a:solidFill>
                            <a:srgbClr val="000000"/>
                          </a:solidFill>
                          <a:effectLst/>
                          <a:latin typeface="Calibri"/>
                        </a:rPr>
                        <a:t>20</a:t>
                      </a:r>
                    </a:p>
                  </a:txBody>
                  <a:tcPr marL="9525" marR="9525" marT="9525" marB="0" anchor="ctr"/>
                </a:tc>
                <a:tc>
                  <a:txBody>
                    <a:bodyPr/>
                    <a:lstStyle/>
                    <a:p>
                      <a:pPr algn="ctr" fontAlgn="ctr"/>
                      <a:r>
                        <a:rPr lang="cs-CZ" sz="1100" b="0" i="0" u="none" strike="noStrike">
                          <a:solidFill>
                            <a:srgbClr val="000000"/>
                          </a:solidFill>
                          <a:effectLst/>
                          <a:latin typeface="Calibri"/>
                        </a:rPr>
                        <a:t>                      12,00 Kč </a:t>
                      </a:r>
                    </a:p>
                  </a:txBody>
                  <a:tcPr marL="9525" marR="9525" marT="9525" marB="0" anchor="ctr"/>
                </a:tc>
                <a:extLst>
                  <a:ext uri="{0D108BD9-81ED-4DB2-BD59-A6C34878D82A}">
                    <a16:rowId xmlns:a16="http://schemas.microsoft.com/office/drawing/2014/main" val="10001"/>
                  </a:ext>
                </a:extLst>
              </a:tr>
              <a:tr h="476289">
                <a:tc>
                  <a:txBody>
                    <a:bodyPr/>
                    <a:lstStyle/>
                    <a:p>
                      <a:pPr algn="ctr" fontAlgn="b"/>
                      <a:r>
                        <a:rPr lang="cs-CZ" sz="1100" b="1" i="0" u="none" strike="noStrike" dirty="0">
                          <a:solidFill>
                            <a:srgbClr val="000000"/>
                          </a:solidFill>
                          <a:effectLst/>
                          <a:latin typeface="Calibri"/>
                        </a:rPr>
                        <a:t>Máslo</a:t>
                      </a:r>
                    </a:p>
                  </a:txBody>
                  <a:tcPr marL="9525" marR="9525" marT="9525" marB="0" anchor="ctr"/>
                </a:tc>
                <a:tc>
                  <a:txBody>
                    <a:bodyPr/>
                    <a:lstStyle/>
                    <a:p>
                      <a:pPr algn="ctr" fontAlgn="ctr"/>
                      <a:r>
                        <a:rPr lang="cs-CZ" sz="1100" b="0" i="0" u="none" strike="noStrike">
                          <a:solidFill>
                            <a:srgbClr val="000000"/>
                          </a:solidFill>
                          <a:effectLst/>
                          <a:latin typeface="Calibri"/>
                        </a:rPr>
                        <a:t>3000</a:t>
                      </a:r>
                    </a:p>
                  </a:txBody>
                  <a:tcPr marL="9525" marR="9525" marT="9525" marB="0" anchor="ctr"/>
                </a:tc>
                <a:tc>
                  <a:txBody>
                    <a:bodyPr/>
                    <a:lstStyle/>
                    <a:p>
                      <a:pPr algn="ctr" fontAlgn="ctr"/>
                      <a:r>
                        <a:rPr lang="cs-CZ" sz="1100" b="0" i="0" u="none" strike="noStrike">
                          <a:solidFill>
                            <a:srgbClr val="000000"/>
                          </a:solidFill>
                          <a:effectLst/>
                          <a:latin typeface="Calibri"/>
                        </a:rPr>
                        <a:t>0,6</a:t>
                      </a:r>
                    </a:p>
                  </a:txBody>
                  <a:tcPr marL="9525" marR="9525" marT="9525" marB="0" anchor="ctr"/>
                </a:tc>
                <a:tc>
                  <a:txBody>
                    <a:bodyPr/>
                    <a:lstStyle/>
                    <a:p>
                      <a:pPr algn="ctr" fontAlgn="ctr"/>
                      <a:r>
                        <a:rPr lang="cs-CZ" sz="1100" b="0" i="0" u="none" strike="noStrike">
                          <a:solidFill>
                            <a:srgbClr val="000000"/>
                          </a:solidFill>
                          <a:effectLst/>
                          <a:latin typeface="Calibri"/>
                        </a:rPr>
                        <a:t>0,2</a:t>
                      </a:r>
                    </a:p>
                  </a:txBody>
                  <a:tcPr marL="9525" marR="9525" marT="9525" marB="0" anchor="ctr"/>
                </a:tc>
                <a:tc>
                  <a:txBody>
                    <a:bodyPr/>
                    <a:lstStyle/>
                    <a:p>
                      <a:pPr algn="ctr" fontAlgn="ctr"/>
                      <a:r>
                        <a:rPr lang="cs-CZ" sz="1100" b="0" i="0" u="none" strike="noStrike">
                          <a:solidFill>
                            <a:srgbClr val="000000"/>
                          </a:solidFill>
                          <a:effectLst/>
                          <a:latin typeface="Calibri"/>
                        </a:rPr>
                        <a:t>2500</a:t>
                      </a:r>
                    </a:p>
                  </a:txBody>
                  <a:tcPr marL="9525" marR="9525" marT="9525" marB="0" anchor="ctr"/>
                </a:tc>
                <a:tc>
                  <a:txBody>
                    <a:bodyPr/>
                    <a:lstStyle/>
                    <a:p>
                      <a:pPr algn="ctr" fontAlgn="ctr"/>
                      <a:r>
                        <a:rPr lang="cs-CZ" sz="1100" b="0" i="0" u="none" strike="noStrike">
                          <a:solidFill>
                            <a:srgbClr val="000000"/>
                          </a:solidFill>
                          <a:effectLst/>
                          <a:latin typeface="Calibri"/>
                        </a:rPr>
                        <a:t>                      11,20 Kč </a:t>
                      </a:r>
                    </a:p>
                  </a:txBody>
                  <a:tcPr marL="9525" marR="9525" marT="9525" marB="0" anchor="ctr"/>
                </a:tc>
                <a:extLst>
                  <a:ext uri="{0D108BD9-81ED-4DB2-BD59-A6C34878D82A}">
                    <a16:rowId xmlns:a16="http://schemas.microsoft.com/office/drawing/2014/main" val="10002"/>
                  </a:ext>
                </a:extLst>
              </a:tr>
              <a:tr h="476289">
                <a:tc>
                  <a:txBody>
                    <a:bodyPr/>
                    <a:lstStyle/>
                    <a:p>
                      <a:pPr algn="ctr" fontAlgn="b"/>
                      <a:r>
                        <a:rPr lang="cs-CZ" sz="1100" b="1" i="0" u="none" strike="noStrike" dirty="0">
                          <a:solidFill>
                            <a:srgbClr val="000000"/>
                          </a:solidFill>
                          <a:effectLst/>
                          <a:latin typeface="Calibri"/>
                        </a:rPr>
                        <a:t>Chléb</a:t>
                      </a:r>
                    </a:p>
                  </a:txBody>
                  <a:tcPr marL="9525" marR="9525" marT="9525" marB="0" anchor="ctr"/>
                </a:tc>
                <a:tc>
                  <a:txBody>
                    <a:bodyPr/>
                    <a:lstStyle/>
                    <a:p>
                      <a:pPr algn="ctr" fontAlgn="ctr"/>
                      <a:r>
                        <a:rPr lang="cs-CZ" sz="1100" b="0" i="0" u="none" strike="noStrike">
                          <a:solidFill>
                            <a:srgbClr val="000000"/>
                          </a:solidFill>
                          <a:effectLst/>
                          <a:latin typeface="Calibri"/>
                        </a:rPr>
                        <a:t>1160</a:t>
                      </a:r>
                    </a:p>
                  </a:txBody>
                  <a:tcPr marL="9525" marR="9525" marT="9525" marB="0" anchor="ctr"/>
                </a:tc>
                <a:tc>
                  <a:txBody>
                    <a:bodyPr/>
                    <a:lstStyle/>
                    <a:p>
                      <a:pPr algn="ctr" fontAlgn="ctr"/>
                      <a:r>
                        <a:rPr lang="cs-CZ" sz="1100" b="0" i="0" u="none" strike="noStrike">
                          <a:solidFill>
                            <a:srgbClr val="000000"/>
                          </a:solidFill>
                          <a:effectLst/>
                          <a:latin typeface="Calibri"/>
                        </a:rPr>
                        <a:t>7,2</a:t>
                      </a:r>
                    </a:p>
                  </a:txBody>
                  <a:tcPr marL="9525" marR="9525" marT="9525" marB="0" anchor="ctr"/>
                </a:tc>
                <a:tc>
                  <a:txBody>
                    <a:bodyPr/>
                    <a:lstStyle/>
                    <a:p>
                      <a:pPr algn="ctr" fontAlgn="ctr"/>
                      <a:r>
                        <a:rPr lang="cs-CZ" sz="1100" b="0" i="0" u="none" strike="noStrike">
                          <a:solidFill>
                            <a:srgbClr val="000000"/>
                          </a:solidFill>
                          <a:effectLst/>
                          <a:latin typeface="Calibri"/>
                        </a:rPr>
                        <a:t>0,8</a:t>
                      </a:r>
                    </a:p>
                  </a:txBody>
                  <a:tcPr marL="9525" marR="9525" marT="9525" marB="0" anchor="ctr"/>
                </a:tc>
                <a:tc>
                  <a:txBody>
                    <a:bodyPr/>
                    <a:lstStyle/>
                    <a:p>
                      <a:pPr algn="ctr" fontAlgn="ctr"/>
                      <a:r>
                        <a:rPr lang="cs-CZ" sz="1100" b="0" i="0" u="none" strike="noStrike">
                          <a:solidFill>
                            <a:srgbClr val="000000"/>
                          </a:solidFill>
                          <a:effectLst/>
                          <a:latin typeface="Calibri"/>
                        </a:rPr>
                        <a:t>0</a:t>
                      </a:r>
                    </a:p>
                  </a:txBody>
                  <a:tcPr marL="9525" marR="9525" marT="9525" marB="0" anchor="ctr"/>
                </a:tc>
                <a:tc>
                  <a:txBody>
                    <a:bodyPr/>
                    <a:lstStyle/>
                    <a:p>
                      <a:pPr algn="ctr" fontAlgn="ctr"/>
                      <a:r>
                        <a:rPr lang="cs-CZ" sz="1100" b="0" i="0" u="none" strike="noStrike">
                          <a:solidFill>
                            <a:srgbClr val="000000"/>
                          </a:solidFill>
                          <a:effectLst/>
                          <a:latin typeface="Calibri"/>
                        </a:rPr>
                        <a:t>                        1,50 Kč </a:t>
                      </a:r>
                    </a:p>
                  </a:txBody>
                  <a:tcPr marL="9525" marR="9525" marT="9525" marB="0" anchor="ctr"/>
                </a:tc>
                <a:extLst>
                  <a:ext uri="{0D108BD9-81ED-4DB2-BD59-A6C34878D82A}">
                    <a16:rowId xmlns:a16="http://schemas.microsoft.com/office/drawing/2014/main" val="10003"/>
                  </a:ext>
                </a:extLst>
              </a:tr>
              <a:tr h="476289">
                <a:tc>
                  <a:txBody>
                    <a:bodyPr/>
                    <a:lstStyle/>
                    <a:p>
                      <a:pPr algn="ctr" fontAlgn="b"/>
                      <a:r>
                        <a:rPr lang="cs-CZ" sz="1100" b="1" i="0" u="none" strike="noStrike" dirty="0">
                          <a:solidFill>
                            <a:srgbClr val="000000"/>
                          </a:solidFill>
                          <a:effectLst/>
                          <a:latin typeface="Calibri"/>
                        </a:rPr>
                        <a:t>Brambory</a:t>
                      </a:r>
                    </a:p>
                  </a:txBody>
                  <a:tcPr marL="9525" marR="9525" marT="9525" marB="0" anchor="ctr"/>
                </a:tc>
                <a:tc>
                  <a:txBody>
                    <a:bodyPr/>
                    <a:lstStyle/>
                    <a:p>
                      <a:pPr algn="ctr" fontAlgn="ctr"/>
                      <a:r>
                        <a:rPr lang="cs-CZ" sz="1100" b="0" i="0" u="none" strike="noStrike">
                          <a:solidFill>
                            <a:srgbClr val="000000"/>
                          </a:solidFill>
                          <a:effectLst/>
                          <a:latin typeface="Calibri"/>
                        </a:rPr>
                        <a:t>300</a:t>
                      </a:r>
                    </a:p>
                  </a:txBody>
                  <a:tcPr marL="9525" marR="9525" marT="9525" marB="0" anchor="ctr"/>
                </a:tc>
                <a:tc>
                  <a:txBody>
                    <a:bodyPr/>
                    <a:lstStyle/>
                    <a:p>
                      <a:pPr algn="ctr" fontAlgn="ctr"/>
                      <a:r>
                        <a:rPr lang="cs-CZ" sz="1100" b="0" i="0" u="none" strike="noStrike">
                          <a:solidFill>
                            <a:srgbClr val="000000"/>
                          </a:solidFill>
                          <a:effectLst/>
                          <a:latin typeface="Calibri"/>
                        </a:rPr>
                        <a:t>1,6</a:t>
                      </a:r>
                    </a:p>
                  </a:txBody>
                  <a:tcPr marL="9525" marR="9525" marT="9525" marB="0" anchor="ctr"/>
                </a:tc>
                <a:tc>
                  <a:txBody>
                    <a:bodyPr/>
                    <a:lstStyle/>
                    <a:p>
                      <a:pPr algn="ctr" fontAlgn="ctr"/>
                      <a:r>
                        <a:rPr lang="cs-CZ" sz="1100" b="0" i="0" u="none" strike="noStrike">
                          <a:solidFill>
                            <a:srgbClr val="000000"/>
                          </a:solidFill>
                          <a:effectLst/>
                          <a:latin typeface="Calibri"/>
                        </a:rPr>
                        <a:t>0,6</a:t>
                      </a:r>
                    </a:p>
                  </a:txBody>
                  <a:tcPr marL="9525" marR="9525" marT="9525" marB="0" anchor="ctr"/>
                </a:tc>
                <a:tc>
                  <a:txBody>
                    <a:bodyPr/>
                    <a:lstStyle/>
                    <a:p>
                      <a:pPr algn="ctr" fontAlgn="ctr"/>
                      <a:r>
                        <a:rPr lang="cs-CZ" sz="1100" b="0" i="0" u="none" strike="noStrike">
                          <a:solidFill>
                            <a:srgbClr val="000000"/>
                          </a:solidFill>
                          <a:effectLst/>
                          <a:latin typeface="Calibri"/>
                        </a:rPr>
                        <a:t>40</a:t>
                      </a:r>
                    </a:p>
                  </a:txBody>
                  <a:tcPr marL="9525" marR="9525" marT="9525" marB="0" anchor="ctr"/>
                </a:tc>
                <a:tc>
                  <a:txBody>
                    <a:bodyPr/>
                    <a:lstStyle/>
                    <a:p>
                      <a:pPr algn="ctr" fontAlgn="ctr"/>
                      <a:r>
                        <a:rPr lang="cs-CZ" sz="1100" b="0" i="0" u="none" strike="noStrike">
                          <a:solidFill>
                            <a:srgbClr val="000000"/>
                          </a:solidFill>
                          <a:effectLst/>
                          <a:latin typeface="Calibri"/>
                        </a:rPr>
                        <a:t>                        0,70 Kč </a:t>
                      </a:r>
                    </a:p>
                  </a:txBody>
                  <a:tcPr marL="9525" marR="9525" marT="9525" marB="0" anchor="ctr"/>
                </a:tc>
                <a:extLst>
                  <a:ext uri="{0D108BD9-81ED-4DB2-BD59-A6C34878D82A}">
                    <a16:rowId xmlns:a16="http://schemas.microsoft.com/office/drawing/2014/main" val="10004"/>
                  </a:ext>
                </a:extLst>
              </a:tr>
              <a:tr h="476289">
                <a:tc>
                  <a:txBody>
                    <a:bodyPr/>
                    <a:lstStyle/>
                    <a:p>
                      <a:pPr algn="ctr" fontAlgn="b"/>
                      <a:r>
                        <a:rPr lang="cs-CZ" sz="1100" b="1" i="0" u="none" strike="noStrike" dirty="0">
                          <a:solidFill>
                            <a:srgbClr val="000000"/>
                          </a:solidFill>
                          <a:effectLst/>
                          <a:latin typeface="Calibri"/>
                        </a:rPr>
                        <a:t>Jablka</a:t>
                      </a:r>
                    </a:p>
                  </a:txBody>
                  <a:tcPr marL="9525" marR="9525" marT="9525" marB="0" anchor="ctr"/>
                </a:tc>
                <a:tc>
                  <a:txBody>
                    <a:bodyPr/>
                    <a:lstStyle/>
                    <a:p>
                      <a:pPr algn="ctr" fontAlgn="ctr"/>
                      <a:r>
                        <a:rPr lang="cs-CZ" sz="1100" b="0" i="0" u="none" strike="noStrike">
                          <a:solidFill>
                            <a:srgbClr val="000000"/>
                          </a:solidFill>
                          <a:effectLst/>
                          <a:latin typeface="Calibri"/>
                        </a:rPr>
                        <a:t>240</a:t>
                      </a:r>
                    </a:p>
                  </a:txBody>
                  <a:tcPr marL="9525" marR="9525" marT="9525" marB="0" anchor="ctr"/>
                </a:tc>
                <a:tc>
                  <a:txBody>
                    <a:bodyPr/>
                    <a:lstStyle/>
                    <a:p>
                      <a:pPr algn="ctr" fontAlgn="ctr"/>
                      <a:r>
                        <a:rPr lang="cs-CZ" sz="1100" b="0" i="0" u="none" strike="noStrike">
                          <a:solidFill>
                            <a:srgbClr val="000000"/>
                          </a:solidFill>
                          <a:effectLst/>
                          <a:latin typeface="Calibri"/>
                        </a:rPr>
                        <a:t>0</a:t>
                      </a:r>
                    </a:p>
                  </a:txBody>
                  <a:tcPr marL="9525" marR="9525" marT="9525" marB="0" anchor="ctr"/>
                </a:tc>
                <a:tc>
                  <a:txBody>
                    <a:bodyPr/>
                    <a:lstStyle/>
                    <a:p>
                      <a:pPr algn="ctr" fontAlgn="ctr"/>
                      <a:r>
                        <a:rPr lang="cs-CZ" sz="1100" b="0" i="0" u="none" strike="noStrike">
                          <a:solidFill>
                            <a:srgbClr val="000000"/>
                          </a:solidFill>
                          <a:effectLst/>
                          <a:latin typeface="Calibri"/>
                        </a:rPr>
                        <a:t>0,5</a:t>
                      </a:r>
                    </a:p>
                  </a:txBody>
                  <a:tcPr marL="9525" marR="9525" marT="9525" marB="0" anchor="ctr"/>
                </a:tc>
                <a:tc>
                  <a:txBody>
                    <a:bodyPr/>
                    <a:lstStyle/>
                    <a:p>
                      <a:pPr algn="ctr" fontAlgn="ctr"/>
                      <a:r>
                        <a:rPr lang="cs-CZ" sz="1100" b="0" i="0" u="none" strike="noStrike">
                          <a:solidFill>
                            <a:srgbClr val="000000"/>
                          </a:solidFill>
                          <a:effectLst/>
                          <a:latin typeface="Calibri"/>
                        </a:rPr>
                        <a:t>60</a:t>
                      </a:r>
                    </a:p>
                  </a:txBody>
                  <a:tcPr marL="9525" marR="9525" marT="9525" marB="0" anchor="ctr"/>
                </a:tc>
                <a:tc>
                  <a:txBody>
                    <a:bodyPr/>
                    <a:lstStyle/>
                    <a:p>
                      <a:pPr algn="ctr" fontAlgn="ctr"/>
                      <a:r>
                        <a:rPr lang="cs-CZ" sz="1100" b="0" i="0" u="none" strike="noStrike">
                          <a:solidFill>
                            <a:srgbClr val="000000"/>
                          </a:solidFill>
                          <a:effectLst/>
                          <a:latin typeface="Calibri"/>
                        </a:rPr>
                        <a:t>                        1,80 Kč </a:t>
                      </a:r>
                    </a:p>
                  </a:txBody>
                  <a:tcPr marL="9525" marR="9525" marT="9525" marB="0" anchor="ctr"/>
                </a:tc>
                <a:extLst>
                  <a:ext uri="{0D108BD9-81ED-4DB2-BD59-A6C34878D82A}">
                    <a16:rowId xmlns:a16="http://schemas.microsoft.com/office/drawing/2014/main" val="10005"/>
                  </a:ext>
                </a:extLst>
              </a:tr>
              <a:tr h="476289">
                <a:tc>
                  <a:txBody>
                    <a:bodyPr/>
                    <a:lstStyle/>
                    <a:p>
                      <a:pPr algn="ctr" fontAlgn="b"/>
                      <a:r>
                        <a:rPr lang="cs-CZ" sz="1100" b="1" i="0" u="none" strike="noStrike" dirty="0">
                          <a:solidFill>
                            <a:srgbClr val="000000"/>
                          </a:solidFill>
                          <a:effectLst/>
                          <a:latin typeface="Calibri"/>
                        </a:rPr>
                        <a:t>Sýr Eidam</a:t>
                      </a:r>
                    </a:p>
                  </a:txBody>
                  <a:tcPr marL="9525" marR="9525" marT="9525" marB="0" anchor="ctr"/>
                </a:tc>
                <a:tc>
                  <a:txBody>
                    <a:bodyPr/>
                    <a:lstStyle/>
                    <a:p>
                      <a:pPr algn="ctr" fontAlgn="ctr"/>
                      <a:r>
                        <a:rPr lang="cs-CZ" sz="1100" b="0" i="0" u="none" strike="noStrike">
                          <a:solidFill>
                            <a:srgbClr val="000000"/>
                          </a:solidFill>
                          <a:effectLst/>
                          <a:latin typeface="Calibri"/>
                        </a:rPr>
                        <a:t>1260</a:t>
                      </a:r>
                    </a:p>
                  </a:txBody>
                  <a:tcPr marL="9525" marR="9525" marT="9525" marB="0" anchor="ctr"/>
                </a:tc>
                <a:tc>
                  <a:txBody>
                    <a:bodyPr/>
                    <a:lstStyle/>
                    <a:p>
                      <a:pPr algn="ctr" fontAlgn="ctr"/>
                      <a:r>
                        <a:rPr lang="cs-CZ" sz="1100" b="0" i="0" u="none" strike="noStrike">
                          <a:solidFill>
                            <a:srgbClr val="000000"/>
                          </a:solidFill>
                          <a:effectLst/>
                          <a:latin typeface="Calibri"/>
                        </a:rPr>
                        <a:t>31,2</a:t>
                      </a:r>
                    </a:p>
                  </a:txBody>
                  <a:tcPr marL="9525" marR="9525" marT="9525" marB="0" anchor="ctr"/>
                </a:tc>
                <a:tc>
                  <a:txBody>
                    <a:bodyPr/>
                    <a:lstStyle/>
                    <a:p>
                      <a:pPr algn="ctr" fontAlgn="ctr"/>
                      <a:r>
                        <a:rPr lang="cs-CZ" sz="1100" b="0" i="0" u="none" strike="noStrike">
                          <a:solidFill>
                            <a:srgbClr val="000000"/>
                          </a:solidFill>
                          <a:effectLst/>
                          <a:latin typeface="Calibri"/>
                        </a:rPr>
                        <a:t>0,6</a:t>
                      </a:r>
                    </a:p>
                  </a:txBody>
                  <a:tcPr marL="9525" marR="9525" marT="9525" marB="0" anchor="ctr"/>
                </a:tc>
                <a:tc>
                  <a:txBody>
                    <a:bodyPr/>
                    <a:lstStyle/>
                    <a:p>
                      <a:pPr algn="ctr" fontAlgn="ctr"/>
                      <a:r>
                        <a:rPr lang="cs-CZ" sz="1100" b="0" i="0" u="none" strike="noStrike">
                          <a:solidFill>
                            <a:srgbClr val="000000"/>
                          </a:solidFill>
                          <a:effectLst/>
                          <a:latin typeface="Calibri"/>
                        </a:rPr>
                        <a:t>1100</a:t>
                      </a:r>
                    </a:p>
                  </a:txBody>
                  <a:tcPr marL="9525" marR="9525" marT="9525" marB="0" anchor="ctr"/>
                </a:tc>
                <a:tc>
                  <a:txBody>
                    <a:bodyPr/>
                    <a:lstStyle/>
                    <a:p>
                      <a:pPr algn="ctr" fontAlgn="ctr"/>
                      <a:r>
                        <a:rPr lang="cs-CZ" sz="1100" b="0" i="0" u="none" strike="noStrike">
                          <a:solidFill>
                            <a:srgbClr val="000000"/>
                          </a:solidFill>
                          <a:effectLst/>
                          <a:latin typeface="Calibri"/>
                        </a:rPr>
                        <a:t>                      10,60 Kč </a:t>
                      </a:r>
                    </a:p>
                  </a:txBody>
                  <a:tcPr marL="9525" marR="9525" marT="9525" marB="0" anchor="ctr"/>
                </a:tc>
                <a:extLst>
                  <a:ext uri="{0D108BD9-81ED-4DB2-BD59-A6C34878D82A}">
                    <a16:rowId xmlns:a16="http://schemas.microsoft.com/office/drawing/2014/main" val="10006"/>
                  </a:ext>
                </a:extLst>
              </a:tr>
              <a:tr h="476289">
                <a:tc>
                  <a:txBody>
                    <a:bodyPr/>
                    <a:lstStyle/>
                    <a:p>
                      <a:pPr algn="ctr" fontAlgn="b"/>
                      <a:r>
                        <a:rPr lang="cs-CZ" sz="1100" b="1" i="0" u="none" strike="noStrike" dirty="0">
                          <a:solidFill>
                            <a:srgbClr val="000000"/>
                          </a:solidFill>
                          <a:effectLst/>
                          <a:latin typeface="Calibri"/>
                        </a:rPr>
                        <a:t>Kuře</a:t>
                      </a:r>
                    </a:p>
                  </a:txBody>
                  <a:tcPr marL="9525" marR="9525" marT="9525" marB="0" anchor="ctr"/>
                </a:tc>
                <a:tc>
                  <a:txBody>
                    <a:bodyPr/>
                    <a:lstStyle/>
                    <a:p>
                      <a:pPr algn="ctr" fontAlgn="ctr"/>
                      <a:r>
                        <a:rPr lang="cs-CZ" sz="1100" b="0" i="0" u="none" strike="noStrike">
                          <a:solidFill>
                            <a:srgbClr val="000000"/>
                          </a:solidFill>
                          <a:effectLst/>
                          <a:latin typeface="Calibri"/>
                        </a:rPr>
                        <a:t>650</a:t>
                      </a:r>
                    </a:p>
                  </a:txBody>
                  <a:tcPr marL="9525" marR="9525" marT="9525" marB="0" anchor="ctr"/>
                </a:tc>
                <a:tc>
                  <a:txBody>
                    <a:bodyPr/>
                    <a:lstStyle/>
                    <a:p>
                      <a:pPr algn="ctr" fontAlgn="ctr"/>
                      <a:r>
                        <a:rPr lang="cs-CZ" sz="1100" b="0" i="0" u="none" strike="noStrike">
                          <a:solidFill>
                            <a:srgbClr val="000000"/>
                          </a:solidFill>
                          <a:effectLst/>
                          <a:latin typeface="Calibri"/>
                        </a:rPr>
                        <a:t>20,2</a:t>
                      </a:r>
                    </a:p>
                  </a:txBody>
                  <a:tcPr marL="9525" marR="9525" marT="9525" marB="0" anchor="ctr"/>
                </a:tc>
                <a:tc>
                  <a:txBody>
                    <a:bodyPr/>
                    <a:lstStyle/>
                    <a:p>
                      <a:pPr algn="ctr" fontAlgn="ctr"/>
                      <a:r>
                        <a:rPr lang="cs-CZ" sz="1100" b="0" i="0" u="none" strike="noStrike">
                          <a:solidFill>
                            <a:srgbClr val="000000"/>
                          </a:solidFill>
                          <a:effectLst/>
                          <a:latin typeface="Calibri"/>
                        </a:rPr>
                        <a:t>1,5</a:t>
                      </a:r>
                    </a:p>
                  </a:txBody>
                  <a:tcPr marL="9525" marR="9525" marT="9525" marB="0" anchor="ctr"/>
                </a:tc>
                <a:tc>
                  <a:txBody>
                    <a:bodyPr/>
                    <a:lstStyle/>
                    <a:p>
                      <a:pPr algn="ctr" fontAlgn="ctr"/>
                      <a:r>
                        <a:rPr lang="cs-CZ" sz="1100" b="0" i="0" u="none" strike="noStrike">
                          <a:solidFill>
                            <a:srgbClr val="000000"/>
                          </a:solidFill>
                          <a:effectLst/>
                          <a:latin typeface="Calibri"/>
                        </a:rPr>
                        <a:t>0</a:t>
                      </a:r>
                    </a:p>
                  </a:txBody>
                  <a:tcPr marL="9525" marR="9525" marT="9525" marB="0" anchor="ctr"/>
                </a:tc>
                <a:tc>
                  <a:txBody>
                    <a:bodyPr/>
                    <a:lstStyle/>
                    <a:p>
                      <a:pPr algn="ctr" fontAlgn="ctr"/>
                      <a:r>
                        <a:rPr lang="cs-CZ" sz="1100" b="0" i="0" u="none" strike="noStrike">
                          <a:solidFill>
                            <a:srgbClr val="000000"/>
                          </a:solidFill>
                          <a:effectLst/>
                          <a:latin typeface="Calibri"/>
                        </a:rPr>
                        <a:t>                        6,50 Kč </a:t>
                      </a:r>
                    </a:p>
                  </a:txBody>
                  <a:tcPr marL="9525" marR="9525" marT="9525" marB="0" anchor="ctr"/>
                </a:tc>
                <a:extLst>
                  <a:ext uri="{0D108BD9-81ED-4DB2-BD59-A6C34878D82A}">
                    <a16:rowId xmlns:a16="http://schemas.microsoft.com/office/drawing/2014/main" val="10007"/>
                  </a:ext>
                </a:extLst>
              </a:tr>
              <a:tr h="476289">
                <a:tc>
                  <a:txBody>
                    <a:bodyPr/>
                    <a:lstStyle/>
                    <a:p>
                      <a:pPr algn="ctr" fontAlgn="b"/>
                      <a:r>
                        <a:rPr lang="cs-CZ" sz="1100" b="1" i="0" u="none" strike="noStrike" dirty="0">
                          <a:solidFill>
                            <a:srgbClr val="000000"/>
                          </a:solidFill>
                          <a:effectLst/>
                          <a:latin typeface="Calibri"/>
                        </a:rPr>
                        <a:t>Jogurt bílý</a:t>
                      </a:r>
                    </a:p>
                  </a:txBody>
                  <a:tcPr marL="9525" marR="9525" marT="9525" marB="0" anchor="ctr"/>
                </a:tc>
                <a:tc>
                  <a:txBody>
                    <a:bodyPr/>
                    <a:lstStyle/>
                    <a:p>
                      <a:pPr algn="ctr" fontAlgn="ctr"/>
                      <a:r>
                        <a:rPr lang="cs-CZ" sz="1100" b="0" i="0" u="none" strike="noStrike">
                          <a:solidFill>
                            <a:srgbClr val="000000"/>
                          </a:solidFill>
                          <a:effectLst/>
                          <a:latin typeface="Calibri"/>
                        </a:rPr>
                        <a:t>450</a:t>
                      </a:r>
                    </a:p>
                  </a:txBody>
                  <a:tcPr marL="9525" marR="9525" marT="9525" marB="0" anchor="ctr"/>
                </a:tc>
                <a:tc>
                  <a:txBody>
                    <a:bodyPr/>
                    <a:lstStyle/>
                    <a:p>
                      <a:pPr algn="ctr" fontAlgn="ctr"/>
                      <a:r>
                        <a:rPr lang="cs-CZ" sz="1100" b="0" i="0" u="none" strike="noStrike">
                          <a:solidFill>
                            <a:srgbClr val="000000"/>
                          </a:solidFill>
                          <a:effectLst/>
                          <a:latin typeface="Calibri"/>
                        </a:rPr>
                        <a:t>7</a:t>
                      </a:r>
                    </a:p>
                  </a:txBody>
                  <a:tcPr marL="9525" marR="9525" marT="9525" marB="0" anchor="ctr"/>
                </a:tc>
                <a:tc>
                  <a:txBody>
                    <a:bodyPr/>
                    <a:lstStyle/>
                    <a:p>
                      <a:pPr algn="ctr" fontAlgn="ctr"/>
                      <a:r>
                        <a:rPr lang="cs-CZ" sz="1100" b="0" i="0" u="none" strike="noStrike">
                          <a:solidFill>
                            <a:srgbClr val="000000"/>
                          </a:solidFill>
                          <a:effectLst/>
                          <a:latin typeface="Calibri"/>
                        </a:rPr>
                        <a:t>0,2</a:t>
                      </a:r>
                    </a:p>
                  </a:txBody>
                  <a:tcPr marL="9525" marR="9525" marT="9525" marB="0" anchor="ctr"/>
                </a:tc>
                <a:tc>
                  <a:txBody>
                    <a:bodyPr/>
                    <a:lstStyle/>
                    <a:p>
                      <a:pPr algn="ctr" fontAlgn="ctr"/>
                      <a:r>
                        <a:rPr lang="cs-CZ" sz="1100" b="0" i="0" u="none" strike="noStrike">
                          <a:solidFill>
                            <a:srgbClr val="000000"/>
                          </a:solidFill>
                          <a:effectLst/>
                          <a:latin typeface="Calibri"/>
                        </a:rPr>
                        <a:t>260</a:t>
                      </a:r>
                    </a:p>
                  </a:txBody>
                  <a:tcPr marL="9525" marR="9525" marT="9525" marB="0" anchor="ctr"/>
                </a:tc>
                <a:tc>
                  <a:txBody>
                    <a:bodyPr/>
                    <a:lstStyle/>
                    <a:p>
                      <a:pPr algn="ctr" fontAlgn="ctr"/>
                      <a:r>
                        <a:rPr lang="cs-CZ" sz="1100" b="0" i="0" u="none" strike="noStrike" dirty="0">
                          <a:solidFill>
                            <a:srgbClr val="000000"/>
                          </a:solidFill>
                          <a:effectLst/>
                          <a:latin typeface="Calibri"/>
                        </a:rPr>
                        <a:t>                        3,20 Kč </a:t>
                      </a:r>
                    </a:p>
                  </a:txBody>
                  <a:tcPr marL="9525" marR="9525" marT="9525" marB="0" anchor="ctr"/>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1347475379"/>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457200" y="711200"/>
            <a:ext cx="8229600" cy="706438"/>
          </a:xfrm>
        </p:spPr>
        <p:txBody>
          <a:bodyPr>
            <a:normAutofit fontScale="90000"/>
          </a:bodyPr>
          <a:lstStyle/>
          <a:p>
            <a:r>
              <a:rPr lang="cs-CZ" b="1" dirty="0"/>
              <a:t>NUTRIČNÍ PROBLÉM - II</a:t>
            </a:r>
            <a:endParaRPr lang="cs-CZ" dirty="0"/>
          </a:p>
        </p:txBody>
      </p:sp>
      <p:sp>
        <p:nvSpPr>
          <p:cNvPr id="4" name="Zástupný symbol pro obsah 3"/>
          <p:cNvSpPr>
            <a:spLocks noGrp="1"/>
          </p:cNvSpPr>
          <p:nvPr>
            <p:ph idx="1"/>
          </p:nvPr>
        </p:nvSpPr>
        <p:spPr>
          <a:xfrm>
            <a:off x="457200" y="2209801"/>
            <a:ext cx="8229600" cy="3187700"/>
          </a:xfrm>
        </p:spPr>
        <p:txBody>
          <a:bodyPr/>
          <a:lstStyle/>
          <a:p>
            <a:r>
              <a:rPr lang="cs-CZ" b="1" dirty="0"/>
              <a:t>Problém budeme moci považovat za vyřešený, pokud budeme znát takovou skladbu výživy (množství jednotlivých potravin v navržené denní dávce výživy), která bude respektovat všechny uvedené požadavky a současně bude co nejlevnější.</a:t>
            </a:r>
          </a:p>
        </p:txBody>
      </p:sp>
    </p:spTree>
    <p:extLst>
      <p:ext uri="{BB962C8B-B14F-4D97-AF65-F5344CB8AC3E}">
        <p14:creationId xmlns:p14="http://schemas.microsoft.com/office/powerpoint/2010/main" val="2705044929"/>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736600"/>
            <a:ext cx="8229600" cy="681038"/>
          </a:xfrm>
        </p:spPr>
        <p:txBody>
          <a:bodyPr>
            <a:normAutofit/>
          </a:bodyPr>
          <a:lstStyle/>
          <a:p>
            <a:r>
              <a:rPr lang="cs-CZ" sz="3200" b="1" dirty="0"/>
              <a:t>DEFINOVÁNÍ ROZHODOVACÍCH PROMĚNNÝCH</a:t>
            </a:r>
          </a:p>
        </p:txBody>
      </p:sp>
      <p:sp>
        <p:nvSpPr>
          <p:cNvPr id="3" name="Zástupný symbol pro obsah 2"/>
          <p:cNvSpPr>
            <a:spLocks noGrp="1"/>
          </p:cNvSpPr>
          <p:nvPr>
            <p:ph idx="1"/>
          </p:nvPr>
        </p:nvSpPr>
        <p:spPr/>
        <p:txBody>
          <a:bodyPr>
            <a:normAutofit fontScale="92500"/>
          </a:bodyPr>
          <a:lstStyle/>
          <a:p>
            <a:r>
              <a:rPr lang="cs-CZ" b="1" dirty="0"/>
              <a:t>Proměnné budou v matematickém modelu vyjadřovat množství jednotlivých potravin ve stovkách gramů v navržené denní dávce výživy.</a:t>
            </a:r>
          </a:p>
          <a:p>
            <a:r>
              <a:rPr lang="cs-CZ" b="1" dirty="0"/>
              <a:t>Celkem máme k dispozici osm základních druhů potravin, proto v matematickém modelu použijeme osm proměnných </a:t>
            </a:r>
            <a:r>
              <a:rPr lang="cs-CZ" dirty="0" err="1"/>
              <a:t>x</a:t>
            </a:r>
            <a:r>
              <a:rPr lang="cs-CZ" baseline="-25000" dirty="0" err="1"/>
              <a:t>i</a:t>
            </a:r>
            <a:r>
              <a:rPr lang="cs-CZ" b="1" dirty="0"/>
              <a:t>, které vyjadřují konkrétní množství jednotlivých potravin ve stovkách gramů v navržené denní dávce výživy:</a:t>
            </a:r>
          </a:p>
          <a:p>
            <a:pPr lvl="1"/>
            <a:r>
              <a:rPr lang="cs-CZ" dirty="0"/>
              <a:t> </a:t>
            </a:r>
            <a:r>
              <a:rPr lang="cs-CZ" dirty="0" err="1"/>
              <a:t>x</a:t>
            </a:r>
            <a:r>
              <a:rPr lang="cs-CZ" baseline="-25000" dirty="0" err="1"/>
              <a:t>i</a:t>
            </a:r>
            <a:r>
              <a:rPr lang="cs-CZ" b="1" dirty="0"/>
              <a:t> - množství i-té potraviny ve 100 g.</a:t>
            </a:r>
          </a:p>
        </p:txBody>
      </p:sp>
    </p:spTree>
    <p:extLst>
      <p:ext uri="{BB962C8B-B14F-4D97-AF65-F5344CB8AC3E}">
        <p14:creationId xmlns:p14="http://schemas.microsoft.com/office/powerpoint/2010/main" val="1110169760"/>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623454"/>
            <a:ext cx="8229600" cy="794183"/>
          </a:xfrm>
        </p:spPr>
        <p:txBody>
          <a:bodyPr/>
          <a:lstStyle/>
          <a:p>
            <a:r>
              <a:rPr lang="cs-CZ" b="1" dirty="0"/>
              <a:t>DEFINOVÁNÍ OMEZENÍ ÚLOHY</a:t>
            </a:r>
          </a:p>
        </p:txBody>
      </p:sp>
      <p:sp>
        <p:nvSpPr>
          <p:cNvPr id="3" name="Zástupný symbol pro obsah 2"/>
          <p:cNvSpPr>
            <a:spLocks noGrp="1"/>
          </p:cNvSpPr>
          <p:nvPr>
            <p:ph idx="1"/>
          </p:nvPr>
        </p:nvSpPr>
        <p:spPr>
          <a:xfrm>
            <a:off x="457200" y="1787236"/>
            <a:ext cx="8229600" cy="4338927"/>
          </a:xfrm>
        </p:spPr>
        <p:txBody>
          <a:bodyPr/>
          <a:lstStyle/>
          <a:p>
            <a:r>
              <a:rPr lang="cs-CZ" b="1" dirty="0"/>
              <a:t>Každé výživové komponentě bude odpovídat jedna omezující podmínka, s výjimkou energie, kde budou omezující podmínky dvě (její omezení je definováno intervalově).</a:t>
            </a:r>
          </a:p>
          <a:p>
            <a:r>
              <a:rPr lang="cs-CZ" b="1" dirty="0"/>
              <a:t>Současně každá z proměnných bude shora</a:t>
            </a:r>
            <a:br>
              <a:rPr lang="cs-CZ" b="1" dirty="0"/>
            </a:br>
            <a:r>
              <a:rPr lang="cs-CZ" b="1" dirty="0"/>
              <a:t>i zdola omezena, protože maximální množství každé potraviny ve výsledné denní dávce výživy je 400 g a minimální množství je 100 g. </a:t>
            </a:r>
          </a:p>
        </p:txBody>
      </p:sp>
    </p:spTree>
    <p:extLst>
      <p:ext uri="{BB962C8B-B14F-4D97-AF65-F5344CB8AC3E}">
        <p14:creationId xmlns:p14="http://schemas.microsoft.com/office/powerpoint/2010/main" val="5980504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720436"/>
            <a:ext cx="8229600" cy="697202"/>
          </a:xfrm>
        </p:spPr>
        <p:txBody>
          <a:bodyPr>
            <a:normAutofit fontScale="90000"/>
          </a:bodyPr>
          <a:lstStyle/>
          <a:p>
            <a:r>
              <a:rPr lang="cs-CZ" b="1" dirty="0"/>
              <a:t>DVĚ STRÁNKY ROZHODOVÁNÍ</a:t>
            </a:r>
          </a:p>
        </p:txBody>
      </p:sp>
      <p:sp>
        <p:nvSpPr>
          <p:cNvPr id="3" name="Zástupný symbol pro obsah 2"/>
          <p:cNvSpPr>
            <a:spLocks noGrp="1"/>
          </p:cNvSpPr>
          <p:nvPr>
            <p:ph idx="1"/>
          </p:nvPr>
        </p:nvSpPr>
        <p:spPr/>
        <p:txBody>
          <a:bodyPr/>
          <a:lstStyle/>
          <a:p>
            <a:r>
              <a:rPr lang="cs-CZ" b="1" dirty="0">
                <a:solidFill>
                  <a:srgbClr val="FF0000"/>
                </a:solidFill>
              </a:rPr>
              <a:t>Stránka meritorní </a:t>
            </a:r>
            <a:r>
              <a:rPr lang="cs-CZ" b="1" dirty="0"/>
              <a:t>– věcná, obsahová stránka rozhodování, která odráží odlišnosti jednotlivých rozhodovacích procesů.</a:t>
            </a:r>
          </a:p>
          <a:p>
            <a:r>
              <a:rPr lang="cs-CZ" b="1" dirty="0">
                <a:solidFill>
                  <a:srgbClr val="FF0000"/>
                </a:solidFill>
              </a:rPr>
              <a:t>Stránka procedurální </a:t>
            </a:r>
            <a:r>
              <a:rPr lang="cs-CZ" b="1" dirty="0"/>
              <a:t>– formálně-logická.</a:t>
            </a:r>
          </a:p>
        </p:txBody>
      </p:sp>
    </p:spTree>
    <p:extLst>
      <p:ext uri="{BB962C8B-B14F-4D97-AF65-F5344CB8AC3E}">
        <p14:creationId xmlns:p14="http://schemas.microsoft.com/office/powerpoint/2010/main" val="1130783868"/>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698500"/>
            <a:ext cx="8229600" cy="719138"/>
          </a:xfrm>
        </p:spPr>
        <p:txBody>
          <a:bodyPr>
            <a:normAutofit/>
          </a:bodyPr>
          <a:lstStyle/>
          <a:p>
            <a:r>
              <a:rPr lang="cs-CZ" sz="3200" b="1" dirty="0"/>
              <a:t>FORMULOVÁNÍ OMEZUJÍCÍCH PODMÍNEK</a:t>
            </a:r>
          </a:p>
        </p:txBody>
      </p:sp>
      <p:sp>
        <p:nvSpPr>
          <p:cNvPr id="3" name="Zástupný symbol pro obsah 2"/>
          <p:cNvSpPr>
            <a:spLocks noGrp="1"/>
          </p:cNvSpPr>
          <p:nvPr>
            <p:ph idx="1"/>
          </p:nvPr>
        </p:nvSpPr>
        <p:spPr>
          <a:xfrm>
            <a:off x="457200" y="1828800"/>
            <a:ext cx="8229600" cy="4297363"/>
          </a:xfrm>
        </p:spPr>
        <p:txBody>
          <a:bodyPr>
            <a:normAutofit fontScale="77500" lnSpcReduction="20000"/>
          </a:bodyPr>
          <a:lstStyle/>
          <a:p>
            <a:r>
              <a:rPr lang="cs-CZ" b="1" dirty="0"/>
              <a:t>Součet výživové komponenty „Energie“ ze všech potravin ve výživě ≤ 20000.</a:t>
            </a:r>
          </a:p>
          <a:p>
            <a:r>
              <a:rPr lang="cs-CZ" b="1" dirty="0"/>
              <a:t>Součet výživové komponenty „Energie“ ze všech potravin ve výživě ≥ 15000.</a:t>
            </a:r>
          </a:p>
          <a:p>
            <a:r>
              <a:rPr lang="cs-CZ" b="1" dirty="0"/>
              <a:t>Součet výživové komponenty „Bílkoviny“ ze všech potravin ve výživě ≥ 80.</a:t>
            </a:r>
          </a:p>
          <a:p>
            <a:r>
              <a:rPr lang="cs-CZ" b="1" dirty="0"/>
              <a:t>Součet výživové komponenty „Železo“ ze všech potravin ve výživě ≥ 15.</a:t>
            </a:r>
          </a:p>
          <a:p>
            <a:r>
              <a:rPr lang="cs-CZ" b="1" dirty="0"/>
              <a:t>Součet výživové komponenty „Vitamin A“ ze všech potravin ve výživě ≥ 10000.</a:t>
            </a:r>
          </a:p>
          <a:p>
            <a:r>
              <a:rPr lang="cs-CZ" b="1" dirty="0"/>
              <a:t>Minimální použití všech potravin ve 100 g ≥ 1.</a:t>
            </a:r>
          </a:p>
          <a:p>
            <a:r>
              <a:rPr lang="cs-CZ" b="1" dirty="0"/>
              <a:t>Maximální použití všech potravin ve 100 g ≤ 4.</a:t>
            </a:r>
          </a:p>
        </p:txBody>
      </p:sp>
    </p:spTree>
    <p:extLst>
      <p:ext uri="{BB962C8B-B14F-4D97-AF65-F5344CB8AC3E}">
        <p14:creationId xmlns:p14="http://schemas.microsoft.com/office/powerpoint/2010/main" val="4209378906"/>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622300"/>
            <a:ext cx="8229600" cy="795338"/>
          </a:xfrm>
        </p:spPr>
        <p:txBody>
          <a:bodyPr/>
          <a:lstStyle/>
          <a:p>
            <a:r>
              <a:rPr lang="cs-CZ" b="1" dirty="0"/>
              <a:t>VÝSLEDNÉ PODMÍNKY</a:t>
            </a:r>
          </a:p>
        </p:txBody>
      </p:sp>
      <p:sp>
        <p:nvSpPr>
          <p:cNvPr id="3" name="Zástupný symbol pro obsah 2"/>
          <p:cNvSpPr>
            <a:spLocks noGrp="1"/>
          </p:cNvSpPr>
          <p:nvPr>
            <p:ph idx="1"/>
          </p:nvPr>
        </p:nvSpPr>
        <p:spPr>
          <a:xfrm>
            <a:off x="207819" y="1828800"/>
            <a:ext cx="8797636" cy="4297364"/>
          </a:xfrm>
        </p:spPr>
        <p:txBody>
          <a:bodyPr>
            <a:normAutofit fontScale="92500" lnSpcReduction="10000"/>
          </a:bodyPr>
          <a:lstStyle/>
          <a:p>
            <a:r>
              <a:rPr lang="cs-CZ" sz="2400" b="1" dirty="0"/>
              <a:t>1200x</a:t>
            </a:r>
            <a:r>
              <a:rPr lang="cs-CZ" sz="2400" b="1" baseline="-25000" dirty="0"/>
              <a:t>1</a:t>
            </a:r>
            <a:r>
              <a:rPr lang="cs-CZ" sz="2400" b="1" dirty="0"/>
              <a:t> + 3000x</a:t>
            </a:r>
            <a:r>
              <a:rPr lang="cs-CZ" sz="2400" b="1" baseline="-25000" dirty="0"/>
              <a:t>2</a:t>
            </a:r>
            <a:r>
              <a:rPr lang="cs-CZ" sz="2400" b="1" dirty="0"/>
              <a:t> + 11600x</a:t>
            </a:r>
            <a:r>
              <a:rPr lang="cs-CZ" sz="2400" b="1" baseline="-25000" dirty="0"/>
              <a:t>3</a:t>
            </a:r>
            <a:r>
              <a:rPr lang="cs-CZ" sz="2400" b="1" dirty="0"/>
              <a:t> + 300x</a:t>
            </a:r>
            <a:r>
              <a:rPr lang="cs-CZ" sz="2400" b="1" baseline="-25000" dirty="0"/>
              <a:t>4</a:t>
            </a:r>
            <a:r>
              <a:rPr lang="cs-CZ" sz="2400" b="1" dirty="0"/>
              <a:t> + 240x</a:t>
            </a:r>
            <a:r>
              <a:rPr lang="cs-CZ" sz="2400" b="1" baseline="-25000" dirty="0"/>
              <a:t>5</a:t>
            </a:r>
            <a:r>
              <a:rPr lang="cs-CZ" sz="2400" b="1" dirty="0"/>
              <a:t> + 1260x</a:t>
            </a:r>
            <a:r>
              <a:rPr lang="cs-CZ" sz="2400" b="1" baseline="-25000" dirty="0"/>
              <a:t>6</a:t>
            </a:r>
            <a:r>
              <a:rPr lang="cs-CZ" sz="2400" b="1" dirty="0"/>
              <a:t> + 650x</a:t>
            </a:r>
            <a:r>
              <a:rPr lang="cs-CZ" sz="2400" b="1" baseline="-25000" dirty="0"/>
              <a:t>7</a:t>
            </a:r>
            <a:r>
              <a:rPr lang="cs-CZ" sz="2400" b="1" dirty="0"/>
              <a:t> + 450x</a:t>
            </a:r>
            <a:r>
              <a:rPr lang="cs-CZ" sz="2400" b="1" baseline="-25000" dirty="0"/>
              <a:t>8 </a:t>
            </a:r>
            <a:r>
              <a:rPr lang="cs-CZ" sz="2400" b="1" dirty="0"/>
              <a:t> </a:t>
            </a:r>
            <a:r>
              <a:rPr lang="cs-CZ" sz="2400" dirty="0"/>
              <a:t>≤ </a:t>
            </a:r>
            <a:r>
              <a:rPr lang="cs-CZ" sz="2400" b="1" dirty="0"/>
              <a:t>20000 </a:t>
            </a:r>
          </a:p>
          <a:p>
            <a:r>
              <a:rPr lang="cs-CZ" sz="2400" b="1" dirty="0"/>
              <a:t>1200x</a:t>
            </a:r>
            <a:r>
              <a:rPr lang="cs-CZ" sz="2400" b="1" baseline="-25000" dirty="0"/>
              <a:t>1</a:t>
            </a:r>
            <a:r>
              <a:rPr lang="cs-CZ" sz="2400" b="1" dirty="0"/>
              <a:t> + 3000x</a:t>
            </a:r>
            <a:r>
              <a:rPr lang="cs-CZ" sz="2400" b="1" baseline="-25000" dirty="0"/>
              <a:t>2</a:t>
            </a:r>
            <a:r>
              <a:rPr lang="cs-CZ" sz="2400" b="1" dirty="0"/>
              <a:t> + 1160x</a:t>
            </a:r>
            <a:r>
              <a:rPr lang="cs-CZ" sz="2400" b="1" baseline="-25000" dirty="0"/>
              <a:t>3</a:t>
            </a:r>
            <a:r>
              <a:rPr lang="cs-CZ" sz="2400" b="1" dirty="0"/>
              <a:t> + 300x</a:t>
            </a:r>
            <a:r>
              <a:rPr lang="cs-CZ" sz="2400" b="1" baseline="-25000" dirty="0"/>
              <a:t>4</a:t>
            </a:r>
            <a:r>
              <a:rPr lang="cs-CZ" sz="2400" b="1" dirty="0"/>
              <a:t> + 240x</a:t>
            </a:r>
            <a:r>
              <a:rPr lang="cs-CZ" sz="2400" b="1" baseline="-25000" dirty="0"/>
              <a:t>5</a:t>
            </a:r>
            <a:r>
              <a:rPr lang="cs-CZ" sz="2400" b="1" dirty="0"/>
              <a:t> + 1260x</a:t>
            </a:r>
            <a:r>
              <a:rPr lang="cs-CZ" sz="2400" b="1" baseline="-25000" dirty="0"/>
              <a:t>6</a:t>
            </a:r>
            <a:r>
              <a:rPr lang="cs-CZ" sz="2400" b="1" dirty="0"/>
              <a:t> + 650x</a:t>
            </a:r>
            <a:r>
              <a:rPr lang="cs-CZ" sz="2400" b="1" baseline="-25000" dirty="0"/>
              <a:t>7</a:t>
            </a:r>
            <a:r>
              <a:rPr lang="cs-CZ" sz="2400" b="1" dirty="0"/>
              <a:t> + 450x</a:t>
            </a:r>
            <a:r>
              <a:rPr lang="cs-CZ" sz="2400" b="1" baseline="-25000" dirty="0"/>
              <a:t>8</a:t>
            </a:r>
            <a:r>
              <a:rPr lang="cs-CZ" sz="2400" b="1" dirty="0"/>
              <a:t> </a:t>
            </a:r>
            <a:r>
              <a:rPr lang="cs-CZ" sz="2400" dirty="0"/>
              <a:t>≥ </a:t>
            </a:r>
            <a:r>
              <a:rPr lang="cs-CZ" sz="2400" b="1" dirty="0"/>
              <a:t>15000</a:t>
            </a:r>
          </a:p>
          <a:p>
            <a:r>
              <a:rPr lang="cs-CZ" sz="2400" b="1" dirty="0"/>
              <a:t>18,4x</a:t>
            </a:r>
            <a:r>
              <a:rPr lang="cs-CZ" sz="2400" b="1" baseline="-25000" dirty="0"/>
              <a:t>1</a:t>
            </a:r>
            <a:r>
              <a:rPr lang="cs-CZ" sz="2400" b="1" dirty="0"/>
              <a:t> + 0,6x</a:t>
            </a:r>
            <a:r>
              <a:rPr lang="cs-CZ" sz="2400" b="1" baseline="-25000" dirty="0"/>
              <a:t>2</a:t>
            </a:r>
            <a:r>
              <a:rPr lang="cs-CZ" sz="2400" b="1" dirty="0"/>
              <a:t> + 7,2x</a:t>
            </a:r>
            <a:r>
              <a:rPr lang="cs-CZ" sz="2400" b="1" baseline="-25000" dirty="0"/>
              <a:t>3</a:t>
            </a:r>
            <a:r>
              <a:rPr lang="cs-CZ" sz="2400" b="1" dirty="0"/>
              <a:t> + 1,6x</a:t>
            </a:r>
            <a:r>
              <a:rPr lang="cs-CZ" sz="2400" b="1" baseline="-25000" dirty="0"/>
              <a:t>4</a:t>
            </a:r>
            <a:r>
              <a:rPr lang="cs-CZ" sz="2400" b="1" dirty="0"/>
              <a:t> + 31,2x</a:t>
            </a:r>
            <a:r>
              <a:rPr lang="cs-CZ" sz="2400" b="1" baseline="-25000" dirty="0"/>
              <a:t>6</a:t>
            </a:r>
            <a:r>
              <a:rPr lang="cs-CZ" sz="2400" b="1" dirty="0"/>
              <a:t> + 20,2x</a:t>
            </a:r>
            <a:r>
              <a:rPr lang="cs-CZ" sz="2400" b="1" baseline="-25000" dirty="0"/>
              <a:t>7</a:t>
            </a:r>
            <a:r>
              <a:rPr lang="cs-CZ" sz="2400" b="1" dirty="0"/>
              <a:t> + 7x</a:t>
            </a:r>
            <a:r>
              <a:rPr lang="cs-CZ" sz="2400" b="1" baseline="-25000" dirty="0"/>
              <a:t>8</a:t>
            </a:r>
            <a:r>
              <a:rPr lang="cs-CZ" sz="2400" b="1" dirty="0"/>
              <a:t> </a:t>
            </a:r>
            <a:r>
              <a:rPr lang="cs-CZ" sz="2400" dirty="0"/>
              <a:t>≥ </a:t>
            </a:r>
            <a:r>
              <a:rPr lang="cs-CZ" sz="2400" b="1" dirty="0"/>
              <a:t>80</a:t>
            </a:r>
          </a:p>
          <a:p>
            <a:r>
              <a:rPr lang="cs-CZ" sz="2400" b="1" dirty="0"/>
              <a:t>3,1x</a:t>
            </a:r>
            <a:r>
              <a:rPr lang="cs-CZ" sz="2400" b="1" baseline="-25000" dirty="0"/>
              <a:t>1</a:t>
            </a:r>
            <a:r>
              <a:rPr lang="cs-CZ" sz="2400" b="1" dirty="0"/>
              <a:t> + 0,2x</a:t>
            </a:r>
            <a:r>
              <a:rPr lang="cs-CZ" sz="2400" b="1" baseline="-25000" dirty="0"/>
              <a:t>2</a:t>
            </a:r>
            <a:r>
              <a:rPr lang="cs-CZ" sz="2400" b="1" dirty="0"/>
              <a:t> + 0,8x</a:t>
            </a:r>
            <a:r>
              <a:rPr lang="cs-CZ" sz="2400" b="1" baseline="-25000" dirty="0"/>
              <a:t>3</a:t>
            </a:r>
            <a:r>
              <a:rPr lang="cs-CZ" sz="2400" b="1" dirty="0"/>
              <a:t> + 0,6x</a:t>
            </a:r>
            <a:r>
              <a:rPr lang="cs-CZ" sz="2400" b="1" baseline="-25000" dirty="0"/>
              <a:t>4</a:t>
            </a:r>
            <a:r>
              <a:rPr lang="cs-CZ" sz="2400" b="1" dirty="0"/>
              <a:t> + 0,5x</a:t>
            </a:r>
            <a:r>
              <a:rPr lang="cs-CZ" sz="2400" b="1" baseline="-25000" dirty="0"/>
              <a:t>5</a:t>
            </a:r>
            <a:r>
              <a:rPr lang="cs-CZ" sz="2400" b="1" dirty="0"/>
              <a:t> + 0,6x</a:t>
            </a:r>
            <a:r>
              <a:rPr lang="cs-CZ" sz="2400" b="1" baseline="-25000" dirty="0"/>
              <a:t>6</a:t>
            </a:r>
            <a:r>
              <a:rPr lang="cs-CZ" sz="2400" b="1" dirty="0"/>
              <a:t> + 1,5x</a:t>
            </a:r>
            <a:r>
              <a:rPr lang="cs-CZ" sz="2400" b="1" baseline="-25000" dirty="0"/>
              <a:t>7</a:t>
            </a:r>
            <a:r>
              <a:rPr lang="cs-CZ" sz="2400" b="1" dirty="0"/>
              <a:t> + 0,2x</a:t>
            </a:r>
            <a:r>
              <a:rPr lang="cs-CZ" sz="2400" b="1" baseline="-25000" dirty="0"/>
              <a:t>8</a:t>
            </a:r>
            <a:r>
              <a:rPr lang="cs-CZ" sz="2400" b="1" dirty="0"/>
              <a:t> </a:t>
            </a:r>
            <a:r>
              <a:rPr lang="cs-CZ" sz="2400" dirty="0"/>
              <a:t>≥ </a:t>
            </a:r>
            <a:r>
              <a:rPr lang="cs-CZ" sz="2400" b="1" dirty="0"/>
              <a:t>15</a:t>
            </a:r>
          </a:p>
          <a:p>
            <a:r>
              <a:rPr lang="cs-CZ" sz="2400" b="1" dirty="0"/>
              <a:t>20x</a:t>
            </a:r>
            <a:r>
              <a:rPr lang="cs-CZ" sz="2400" b="1" baseline="-25000" dirty="0"/>
              <a:t>1</a:t>
            </a:r>
            <a:r>
              <a:rPr lang="cs-CZ" sz="2400" b="1" dirty="0"/>
              <a:t> + 2500x</a:t>
            </a:r>
            <a:r>
              <a:rPr lang="cs-CZ" sz="2400" b="1" baseline="-25000" dirty="0"/>
              <a:t>2</a:t>
            </a:r>
            <a:r>
              <a:rPr lang="cs-CZ" sz="2400" b="1" dirty="0"/>
              <a:t> + 40x</a:t>
            </a:r>
            <a:r>
              <a:rPr lang="cs-CZ" sz="2400" b="1" baseline="-25000" dirty="0"/>
              <a:t>4</a:t>
            </a:r>
            <a:r>
              <a:rPr lang="cs-CZ" sz="2400" b="1" dirty="0"/>
              <a:t> + 60x</a:t>
            </a:r>
            <a:r>
              <a:rPr lang="cs-CZ" sz="2400" b="1" baseline="-25000" dirty="0"/>
              <a:t>5</a:t>
            </a:r>
            <a:r>
              <a:rPr lang="cs-CZ" sz="2400" b="1" dirty="0"/>
              <a:t> + 1100x</a:t>
            </a:r>
            <a:r>
              <a:rPr lang="cs-CZ" sz="2400" b="1" baseline="-25000" dirty="0"/>
              <a:t>6</a:t>
            </a:r>
            <a:r>
              <a:rPr lang="cs-CZ" sz="2400" b="1" dirty="0"/>
              <a:t> + 260x</a:t>
            </a:r>
            <a:r>
              <a:rPr lang="cs-CZ" sz="2400" b="1" baseline="-25000" dirty="0"/>
              <a:t>8</a:t>
            </a:r>
            <a:r>
              <a:rPr lang="cs-CZ" sz="2400" b="1" dirty="0"/>
              <a:t> </a:t>
            </a:r>
            <a:r>
              <a:rPr lang="cs-CZ" sz="2400" dirty="0"/>
              <a:t>≥ </a:t>
            </a:r>
            <a:r>
              <a:rPr lang="cs-CZ" sz="2400" b="1" dirty="0"/>
              <a:t>10000</a:t>
            </a:r>
          </a:p>
          <a:p>
            <a:r>
              <a:rPr lang="cs-CZ" sz="2400" dirty="0" err="1"/>
              <a:t>x</a:t>
            </a:r>
            <a:r>
              <a:rPr lang="cs-CZ" sz="2400" baseline="-25000" dirty="0" err="1"/>
              <a:t>i</a:t>
            </a:r>
            <a:r>
              <a:rPr lang="cs-CZ" sz="2400" dirty="0"/>
              <a:t> ≥ </a:t>
            </a:r>
            <a:r>
              <a:rPr lang="cs-CZ" sz="2400" b="1" dirty="0"/>
              <a:t>1; i = 1, 2, 3, 4, 5, 6, 7, 8</a:t>
            </a:r>
          </a:p>
          <a:p>
            <a:r>
              <a:rPr lang="cs-CZ" sz="2400" dirty="0" err="1"/>
              <a:t>x</a:t>
            </a:r>
            <a:r>
              <a:rPr lang="cs-CZ" sz="2400" baseline="-25000" dirty="0" err="1"/>
              <a:t>i</a:t>
            </a:r>
            <a:r>
              <a:rPr lang="cs-CZ" sz="2400" b="1" dirty="0"/>
              <a:t> </a:t>
            </a:r>
            <a:r>
              <a:rPr lang="cs-CZ" sz="2400" dirty="0"/>
              <a:t>≤</a:t>
            </a:r>
            <a:r>
              <a:rPr lang="cs-CZ" sz="2400" b="1" dirty="0"/>
              <a:t> 4; i = 1, 2, 3, 4, 5, 6, 7, 8</a:t>
            </a:r>
          </a:p>
          <a:p>
            <a:r>
              <a:rPr lang="cs-CZ" sz="2400" b="1" dirty="0"/>
              <a:t>(Kdybychom uvažovali hodnoty proměnných pouze v celých číslech, bylo by potřeba k výše uvedeným podmínkám doplnit i podmínky </a:t>
            </a:r>
            <a:r>
              <a:rPr lang="cs-CZ" sz="2400" b="1" dirty="0" err="1"/>
              <a:t>celočíselnosti</a:t>
            </a:r>
            <a:r>
              <a:rPr lang="cs-CZ" sz="2400" b="1" dirty="0"/>
              <a:t> pro všechny proměnné.)</a:t>
            </a:r>
          </a:p>
        </p:txBody>
      </p:sp>
    </p:spTree>
    <p:extLst>
      <p:ext uri="{BB962C8B-B14F-4D97-AF65-F5344CB8AC3E}">
        <p14:creationId xmlns:p14="http://schemas.microsoft.com/office/powerpoint/2010/main" val="3423582274"/>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622300"/>
            <a:ext cx="8229600" cy="795338"/>
          </a:xfrm>
        </p:spPr>
        <p:txBody>
          <a:bodyPr>
            <a:normAutofit/>
          </a:bodyPr>
          <a:lstStyle/>
          <a:p>
            <a:r>
              <a:rPr lang="cs-CZ" sz="3600" b="1" dirty="0"/>
              <a:t>DEFINOVÁNÍ KRITÉRIA OPTIMALITY</a:t>
            </a:r>
          </a:p>
        </p:txBody>
      </p:sp>
      <p:sp>
        <p:nvSpPr>
          <p:cNvPr id="3" name="Zástupný symbol pro obsah 2"/>
          <p:cNvSpPr>
            <a:spLocks noGrp="1"/>
          </p:cNvSpPr>
          <p:nvPr>
            <p:ph idx="1"/>
          </p:nvPr>
        </p:nvSpPr>
        <p:spPr/>
        <p:txBody>
          <a:bodyPr>
            <a:normAutofit fontScale="92500"/>
          </a:bodyPr>
          <a:lstStyle/>
          <a:p>
            <a:r>
              <a:rPr lang="cs-CZ" b="1" dirty="0"/>
              <a:t>Cílem je minimalizovat celkové náklady na složení denní dávky výživy při respektování omezujících podmínek.</a:t>
            </a:r>
          </a:p>
          <a:p>
            <a:r>
              <a:rPr lang="cs-CZ" b="1" dirty="0"/>
              <a:t>Účelová funkce matematického modelu musí vyjadřovat celkové náklady denní dávky výživy.</a:t>
            </a:r>
          </a:p>
          <a:p>
            <a:r>
              <a:rPr lang="cs-CZ" b="1" dirty="0"/>
              <a:t>Celkové náklady denní dávky výživy = součet cen všech potravin, přičemž platí, že cena i-té potraviny = cena za 100g * počet gramů i-té potraviny.</a:t>
            </a:r>
          </a:p>
        </p:txBody>
      </p:sp>
    </p:spTree>
    <p:extLst>
      <p:ext uri="{BB962C8B-B14F-4D97-AF65-F5344CB8AC3E}">
        <p14:creationId xmlns:p14="http://schemas.microsoft.com/office/powerpoint/2010/main" val="3107393854"/>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651164"/>
            <a:ext cx="8229600" cy="766474"/>
          </a:xfrm>
        </p:spPr>
        <p:txBody>
          <a:bodyPr/>
          <a:lstStyle/>
          <a:p>
            <a:r>
              <a:rPr lang="cs-CZ" b="1" dirty="0"/>
              <a:t>VÝSLEDNÁ ÚČELOVÁ FUNKCE</a:t>
            </a:r>
          </a:p>
        </p:txBody>
      </p:sp>
      <p:sp>
        <p:nvSpPr>
          <p:cNvPr id="3" name="Zástupný symbol pro obsah 2"/>
          <p:cNvSpPr>
            <a:spLocks noGrp="1"/>
          </p:cNvSpPr>
          <p:nvPr>
            <p:ph idx="1"/>
          </p:nvPr>
        </p:nvSpPr>
        <p:spPr>
          <a:xfrm>
            <a:off x="457200" y="2431474"/>
            <a:ext cx="8007928" cy="2362200"/>
          </a:xfrm>
        </p:spPr>
        <p:txBody>
          <a:bodyPr/>
          <a:lstStyle/>
          <a:p>
            <a:r>
              <a:rPr lang="cs-CZ" b="1" dirty="0"/>
              <a:t>Z = 12x</a:t>
            </a:r>
            <a:r>
              <a:rPr lang="cs-CZ" b="1" baseline="-25000" dirty="0"/>
              <a:t>1</a:t>
            </a:r>
            <a:r>
              <a:rPr lang="cs-CZ" b="1" dirty="0"/>
              <a:t> + 11x</a:t>
            </a:r>
            <a:r>
              <a:rPr lang="cs-CZ" b="1" baseline="-25000" dirty="0"/>
              <a:t>2</a:t>
            </a:r>
            <a:r>
              <a:rPr lang="cs-CZ" b="1" dirty="0"/>
              <a:t> + 1,5x</a:t>
            </a:r>
            <a:r>
              <a:rPr lang="cs-CZ" b="1" baseline="-25000" dirty="0"/>
              <a:t>3</a:t>
            </a:r>
            <a:r>
              <a:rPr lang="cs-CZ" b="1" dirty="0"/>
              <a:t> + 0,7x</a:t>
            </a:r>
            <a:r>
              <a:rPr lang="cs-CZ" b="1" baseline="-25000" dirty="0"/>
              <a:t>4</a:t>
            </a:r>
            <a:r>
              <a:rPr lang="cs-CZ" b="1" dirty="0"/>
              <a:t> + 1,8x</a:t>
            </a:r>
            <a:r>
              <a:rPr lang="cs-CZ" b="1" baseline="-25000" dirty="0"/>
              <a:t>5</a:t>
            </a:r>
            <a:r>
              <a:rPr lang="cs-CZ" b="1" dirty="0"/>
              <a:t> + 10,6x</a:t>
            </a:r>
            <a:r>
              <a:rPr lang="cs-CZ" b="1" baseline="-25000" dirty="0"/>
              <a:t>6</a:t>
            </a:r>
            <a:r>
              <a:rPr lang="cs-CZ" b="1" dirty="0"/>
              <a:t> + 6,5x</a:t>
            </a:r>
            <a:r>
              <a:rPr lang="cs-CZ" b="1" baseline="-25000" dirty="0"/>
              <a:t>7</a:t>
            </a:r>
            <a:r>
              <a:rPr lang="cs-CZ" b="1" dirty="0"/>
              <a:t> + 3,2x</a:t>
            </a:r>
            <a:r>
              <a:rPr lang="cs-CZ" b="1" baseline="-25000" dirty="0"/>
              <a:t>8</a:t>
            </a:r>
            <a:r>
              <a:rPr lang="cs-CZ" b="1" dirty="0"/>
              <a:t> </a:t>
            </a:r>
          </a:p>
          <a:p>
            <a:r>
              <a:rPr lang="cs-CZ" b="1" dirty="0"/>
              <a:t>Funkční hodnotu této funkce budeme minimalizovat.</a:t>
            </a:r>
          </a:p>
        </p:txBody>
      </p:sp>
    </p:spTree>
    <p:extLst>
      <p:ext uri="{BB962C8B-B14F-4D97-AF65-F5344CB8AC3E}">
        <p14:creationId xmlns:p14="http://schemas.microsoft.com/office/powerpoint/2010/main" val="743400732"/>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748144"/>
            <a:ext cx="8229600" cy="669493"/>
          </a:xfrm>
        </p:spPr>
        <p:txBody>
          <a:bodyPr>
            <a:noAutofit/>
          </a:bodyPr>
          <a:lstStyle/>
          <a:p>
            <a:r>
              <a:rPr lang="cs-CZ" sz="3200" b="1" dirty="0"/>
              <a:t>VÝSLEDNÝ LINEÁRNÍ MATEMATICKÝ MODEL</a:t>
            </a:r>
          </a:p>
        </p:txBody>
      </p:sp>
      <p:sp>
        <p:nvSpPr>
          <p:cNvPr id="3" name="Zástupný symbol pro obsah 2"/>
          <p:cNvSpPr>
            <a:spLocks noGrp="1"/>
          </p:cNvSpPr>
          <p:nvPr>
            <p:ph idx="1"/>
          </p:nvPr>
        </p:nvSpPr>
        <p:spPr/>
        <p:txBody>
          <a:bodyPr>
            <a:normAutofit fontScale="77500" lnSpcReduction="20000"/>
          </a:bodyPr>
          <a:lstStyle/>
          <a:p>
            <a:r>
              <a:rPr lang="cs-CZ" b="1" u="sng" dirty="0"/>
              <a:t>Minimalizuj:</a:t>
            </a:r>
          </a:p>
          <a:p>
            <a:pPr marL="0" indent="0">
              <a:buNone/>
            </a:pPr>
            <a:r>
              <a:rPr lang="cs-CZ" b="1" dirty="0"/>
              <a:t>z = 12x</a:t>
            </a:r>
            <a:r>
              <a:rPr lang="cs-CZ" b="1" baseline="-25000" dirty="0"/>
              <a:t>1</a:t>
            </a:r>
            <a:r>
              <a:rPr lang="cs-CZ" b="1" dirty="0"/>
              <a:t> + 11x</a:t>
            </a:r>
            <a:r>
              <a:rPr lang="cs-CZ" b="1" baseline="-25000" dirty="0"/>
              <a:t>2</a:t>
            </a:r>
            <a:r>
              <a:rPr lang="cs-CZ" b="1" dirty="0"/>
              <a:t> + 1,5x</a:t>
            </a:r>
            <a:r>
              <a:rPr lang="cs-CZ" b="1" baseline="-25000" dirty="0"/>
              <a:t>3</a:t>
            </a:r>
            <a:r>
              <a:rPr lang="cs-CZ" b="1" dirty="0"/>
              <a:t> + 0,7x</a:t>
            </a:r>
            <a:r>
              <a:rPr lang="cs-CZ" b="1" baseline="-25000" dirty="0"/>
              <a:t>4</a:t>
            </a:r>
            <a:r>
              <a:rPr lang="cs-CZ" b="1" dirty="0"/>
              <a:t> + 1,8x</a:t>
            </a:r>
            <a:r>
              <a:rPr lang="cs-CZ" b="1" baseline="-25000" dirty="0"/>
              <a:t>5</a:t>
            </a:r>
            <a:r>
              <a:rPr lang="cs-CZ" b="1" dirty="0"/>
              <a:t> + 10,6x</a:t>
            </a:r>
            <a:r>
              <a:rPr lang="cs-CZ" b="1" baseline="-25000" dirty="0"/>
              <a:t>6</a:t>
            </a:r>
            <a:r>
              <a:rPr lang="cs-CZ" b="1" dirty="0"/>
              <a:t> + 6,5x</a:t>
            </a:r>
            <a:r>
              <a:rPr lang="cs-CZ" b="1" baseline="-25000" dirty="0"/>
              <a:t>7</a:t>
            </a:r>
            <a:r>
              <a:rPr lang="cs-CZ" b="1" dirty="0"/>
              <a:t> + 3,2x</a:t>
            </a:r>
            <a:r>
              <a:rPr lang="cs-CZ" b="1" baseline="-25000" dirty="0"/>
              <a:t>8</a:t>
            </a:r>
            <a:r>
              <a:rPr lang="cs-CZ" b="1" dirty="0"/>
              <a:t> </a:t>
            </a:r>
            <a:endParaRPr lang="cs-CZ" dirty="0"/>
          </a:p>
          <a:p>
            <a:r>
              <a:rPr lang="cs-CZ" b="1" u="sng" dirty="0"/>
              <a:t>Za podmínek:</a:t>
            </a:r>
          </a:p>
          <a:p>
            <a:pPr marL="0" indent="0">
              <a:buNone/>
            </a:pPr>
            <a:r>
              <a:rPr lang="cs-CZ" b="1" dirty="0"/>
              <a:t>1200x</a:t>
            </a:r>
            <a:r>
              <a:rPr lang="cs-CZ" b="1" baseline="-25000" dirty="0"/>
              <a:t>1</a:t>
            </a:r>
            <a:r>
              <a:rPr lang="cs-CZ" b="1" dirty="0"/>
              <a:t> + 3000x</a:t>
            </a:r>
            <a:r>
              <a:rPr lang="cs-CZ" b="1" baseline="-25000" dirty="0"/>
              <a:t>2</a:t>
            </a:r>
            <a:r>
              <a:rPr lang="cs-CZ" b="1" dirty="0"/>
              <a:t> + 11600x</a:t>
            </a:r>
            <a:r>
              <a:rPr lang="cs-CZ" b="1" baseline="-25000" dirty="0"/>
              <a:t>3</a:t>
            </a:r>
            <a:r>
              <a:rPr lang="cs-CZ" b="1" dirty="0"/>
              <a:t> + 300x</a:t>
            </a:r>
            <a:r>
              <a:rPr lang="cs-CZ" b="1" baseline="-25000" dirty="0"/>
              <a:t>4</a:t>
            </a:r>
            <a:r>
              <a:rPr lang="cs-CZ" b="1" dirty="0"/>
              <a:t> + 240x</a:t>
            </a:r>
            <a:r>
              <a:rPr lang="cs-CZ" b="1" baseline="-25000" dirty="0"/>
              <a:t>5</a:t>
            </a:r>
            <a:r>
              <a:rPr lang="cs-CZ" b="1" dirty="0"/>
              <a:t> + 1260x</a:t>
            </a:r>
            <a:r>
              <a:rPr lang="cs-CZ" b="1" baseline="-25000" dirty="0"/>
              <a:t>6</a:t>
            </a:r>
            <a:r>
              <a:rPr lang="cs-CZ" b="1" dirty="0"/>
              <a:t> + 650x</a:t>
            </a:r>
            <a:r>
              <a:rPr lang="cs-CZ" b="1" baseline="-25000" dirty="0"/>
              <a:t>7</a:t>
            </a:r>
            <a:r>
              <a:rPr lang="cs-CZ" b="1" dirty="0"/>
              <a:t> + 450x</a:t>
            </a:r>
            <a:r>
              <a:rPr lang="cs-CZ" b="1" baseline="-25000" dirty="0"/>
              <a:t>8 </a:t>
            </a:r>
            <a:r>
              <a:rPr lang="cs-CZ" b="1" dirty="0"/>
              <a:t> ≤ 20000 </a:t>
            </a:r>
          </a:p>
          <a:p>
            <a:pPr marL="0" indent="0">
              <a:buNone/>
            </a:pPr>
            <a:r>
              <a:rPr lang="cs-CZ" b="1" dirty="0"/>
              <a:t>1200x</a:t>
            </a:r>
            <a:r>
              <a:rPr lang="cs-CZ" b="1" baseline="-25000" dirty="0"/>
              <a:t>1</a:t>
            </a:r>
            <a:r>
              <a:rPr lang="cs-CZ" b="1" dirty="0"/>
              <a:t> + 3000x</a:t>
            </a:r>
            <a:r>
              <a:rPr lang="cs-CZ" b="1" baseline="-25000" dirty="0"/>
              <a:t>2</a:t>
            </a:r>
            <a:r>
              <a:rPr lang="cs-CZ" b="1" dirty="0"/>
              <a:t> + 1160x</a:t>
            </a:r>
            <a:r>
              <a:rPr lang="cs-CZ" b="1" baseline="-25000" dirty="0"/>
              <a:t>3</a:t>
            </a:r>
            <a:r>
              <a:rPr lang="cs-CZ" b="1" dirty="0"/>
              <a:t> + 300x</a:t>
            </a:r>
            <a:r>
              <a:rPr lang="cs-CZ" b="1" baseline="-25000" dirty="0"/>
              <a:t>4</a:t>
            </a:r>
            <a:r>
              <a:rPr lang="cs-CZ" b="1" dirty="0"/>
              <a:t> + 240x</a:t>
            </a:r>
            <a:r>
              <a:rPr lang="cs-CZ" b="1" baseline="-25000" dirty="0"/>
              <a:t>5</a:t>
            </a:r>
            <a:r>
              <a:rPr lang="cs-CZ" b="1" dirty="0"/>
              <a:t> + 1260x</a:t>
            </a:r>
            <a:r>
              <a:rPr lang="cs-CZ" b="1" baseline="-25000" dirty="0"/>
              <a:t>6</a:t>
            </a:r>
            <a:r>
              <a:rPr lang="cs-CZ" b="1" dirty="0"/>
              <a:t> + 650x</a:t>
            </a:r>
            <a:r>
              <a:rPr lang="cs-CZ" b="1" baseline="-25000" dirty="0"/>
              <a:t>7</a:t>
            </a:r>
            <a:r>
              <a:rPr lang="cs-CZ" b="1" dirty="0"/>
              <a:t> + 450x</a:t>
            </a:r>
            <a:r>
              <a:rPr lang="cs-CZ" b="1" baseline="-25000" dirty="0"/>
              <a:t>8</a:t>
            </a:r>
            <a:r>
              <a:rPr lang="cs-CZ" b="1" dirty="0"/>
              <a:t> </a:t>
            </a:r>
            <a:r>
              <a:rPr lang="cs-CZ" dirty="0"/>
              <a:t>≥ </a:t>
            </a:r>
            <a:r>
              <a:rPr lang="cs-CZ" b="1" dirty="0"/>
              <a:t>15000</a:t>
            </a:r>
          </a:p>
          <a:p>
            <a:pPr marL="0" indent="0">
              <a:buNone/>
            </a:pPr>
            <a:r>
              <a:rPr lang="cs-CZ" b="1" dirty="0"/>
              <a:t>18,4x</a:t>
            </a:r>
            <a:r>
              <a:rPr lang="cs-CZ" b="1" baseline="-25000" dirty="0"/>
              <a:t>1</a:t>
            </a:r>
            <a:r>
              <a:rPr lang="cs-CZ" b="1" dirty="0"/>
              <a:t> + 0,6x</a:t>
            </a:r>
            <a:r>
              <a:rPr lang="cs-CZ" b="1" baseline="-25000" dirty="0"/>
              <a:t>2</a:t>
            </a:r>
            <a:r>
              <a:rPr lang="cs-CZ" b="1" dirty="0"/>
              <a:t> + 7,2x</a:t>
            </a:r>
            <a:r>
              <a:rPr lang="cs-CZ" b="1" baseline="-25000" dirty="0"/>
              <a:t>3</a:t>
            </a:r>
            <a:r>
              <a:rPr lang="cs-CZ" b="1" dirty="0"/>
              <a:t> + 1,6x</a:t>
            </a:r>
            <a:r>
              <a:rPr lang="cs-CZ" b="1" baseline="-25000" dirty="0"/>
              <a:t>4</a:t>
            </a:r>
            <a:r>
              <a:rPr lang="cs-CZ" b="1" dirty="0"/>
              <a:t> + 31,2x</a:t>
            </a:r>
            <a:r>
              <a:rPr lang="cs-CZ" b="1" baseline="-25000" dirty="0"/>
              <a:t>6</a:t>
            </a:r>
            <a:r>
              <a:rPr lang="cs-CZ" b="1" dirty="0"/>
              <a:t> + 20,2x</a:t>
            </a:r>
            <a:r>
              <a:rPr lang="cs-CZ" b="1" baseline="-25000" dirty="0"/>
              <a:t>7</a:t>
            </a:r>
            <a:r>
              <a:rPr lang="cs-CZ" b="1" dirty="0"/>
              <a:t> + 7x</a:t>
            </a:r>
            <a:r>
              <a:rPr lang="cs-CZ" b="1" baseline="-25000" dirty="0"/>
              <a:t>8</a:t>
            </a:r>
            <a:r>
              <a:rPr lang="cs-CZ" b="1" dirty="0"/>
              <a:t> </a:t>
            </a:r>
            <a:r>
              <a:rPr lang="cs-CZ" dirty="0"/>
              <a:t>≥ </a:t>
            </a:r>
            <a:r>
              <a:rPr lang="cs-CZ" b="1" dirty="0"/>
              <a:t>80</a:t>
            </a:r>
          </a:p>
          <a:p>
            <a:pPr marL="0" indent="0">
              <a:buNone/>
            </a:pPr>
            <a:r>
              <a:rPr lang="cs-CZ" b="1" dirty="0"/>
              <a:t>3,1x</a:t>
            </a:r>
            <a:r>
              <a:rPr lang="cs-CZ" b="1" baseline="-25000" dirty="0"/>
              <a:t>1</a:t>
            </a:r>
            <a:r>
              <a:rPr lang="cs-CZ" b="1" dirty="0"/>
              <a:t> + 0,2x</a:t>
            </a:r>
            <a:r>
              <a:rPr lang="cs-CZ" b="1" baseline="-25000" dirty="0"/>
              <a:t>2</a:t>
            </a:r>
            <a:r>
              <a:rPr lang="cs-CZ" b="1" dirty="0"/>
              <a:t> + 0,8x</a:t>
            </a:r>
            <a:r>
              <a:rPr lang="cs-CZ" b="1" baseline="-25000" dirty="0"/>
              <a:t>3</a:t>
            </a:r>
            <a:r>
              <a:rPr lang="cs-CZ" b="1" dirty="0"/>
              <a:t> + 0,6x</a:t>
            </a:r>
            <a:r>
              <a:rPr lang="cs-CZ" b="1" baseline="-25000" dirty="0"/>
              <a:t>4</a:t>
            </a:r>
            <a:r>
              <a:rPr lang="cs-CZ" b="1" dirty="0"/>
              <a:t> + 0,5x</a:t>
            </a:r>
            <a:r>
              <a:rPr lang="cs-CZ" b="1" baseline="-25000" dirty="0"/>
              <a:t>5</a:t>
            </a:r>
            <a:r>
              <a:rPr lang="cs-CZ" b="1" dirty="0"/>
              <a:t> + 0,6x</a:t>
            </a:r>
            <a:r>
              <a:rPr lang="cs-CZ" b="1" baseline="-25000" dirty="0"/>
              <a:t>6</a:t>
            </a:r>
            <a:r>
              <a:rPr lang="cs-CZ" b="1" dirty="0"/>
              <a:t> + 1,5x</a:t>
            </a:r>
            <a:r>
              <a:rPr lang="cs-CZ" b="1" baseline="-25000" dirty="0"/>
              <a:t>7</a:t>
            </a:r>
            <a:r>
              <a:rPr lang="cs-CZ" b="1" dirty="0"/>
              <a:t> + 0,2x</a:t>
            </a:r>
            <a:r>
              <a:rPr lang="cs-CZ" b="1" baseline="-25000" dirty="0"/>
              <a:t>8</a:t>
            </a:r>
            <a:r>
              <a:rPr lang="cs-CZ" b="1" dirty="0"/>
              <a:t> </a:t>
            </a:r>
            <a:r>
              <a:rPr lang="cs-CZ" dirty="0"/>
              <a:t>≥ </a:t>
            </a:r>
            <a:r>
              <a:rPr lang="cs-CZ" b="1" dirty="0"/>
              <a:t>15</a:t>
            </a:r>
          </a:p>
          <a:p>
            <a:pPr marL="0" indent="0">
              <a:buNone/>
            </a:pPr>
            <a:r>
              <a:rPr lang="cs-CZ" b="1" dirty="0"/>
              <a:t>20x</a:t>
            </a:r>
            <a:r>
              <a:rPr lang="cs-CZ" b="1" baseline="-25000" dirty="0"/>
              <a:t>1</a:t>
            </a:r>
            <a:r>
              <a:rPr lang="cs-CZ" b="1" dirty="0"/>
              <a:t> + 2500x</a:t>
            </a:r>
            <a:r>
              <a:rPr lang="cs-CZ" b="1" baseline="-25000" dirty="0"/>
              <a:t>2</a:t>
            </a:r>
            <a:r>
              <a:rPr lang="cs-CZ" b="1" dirty="0"/>
              <a:t> + 40x</a:t>
            </a:r>
            <a:r>
              <a:rPr lang="cs-CZ" b="1" baseline="-25000" dirty="0"/>
              <a:t>4</a:t>
            </a:r>
            <a:r>
              <a:rPr lang="cs-CZ" b="1" dirty="0"/>
              <a:t> + 60x</a:t>
            </a:r>
            <a:r>
              <a:rPr lang="cs-CZ" b="1" baseline="-25000" dirty="0"/>
              <a:t>5</a:t>
            </a:r>
            <a:r>
              <a:rPr lang="cs-CZ" b="1" dirty="0"/>
              <a:t> + 1100x</a:t>
            </a:r>
            <a:r>
              <a:rPr lang="cs-CZ" b="1" baseline="-25000" dirty="0"/>
              <a:t>6</a:t>
            </a:r>
            <a:r>
              <a:rPr lang="cs-CZ" b="1" dirty="0"/>
              <a:t> + 260x</a:t>
            </a:r>
            <a:r>
              <a:rPr lang="cs-CZ" b="1" baseline="-25000" dirty="0"/>
              <a:t>8</a:t>
            </a:r>
            <a:r>
              <a:rPr lang="cs-CZ" b="1" dirty="0"/>
              <a:t> </a:t>
            </a:r>
            <a:r>
              <a:rPr lang="cs-CZ" dirty="0"/>
              <a:t>≥ </a:t>
            </a:r>
            <a:r>
              <a:rPr lang="cs-CZ" b="1" dirty="0"/>
              <a:t>10000</a:t>
            </a:r>
          </a:p>
          <a:p>
            <a:pPr marL="0" indent="0">
              <a:buNone/>
            </a:pPr>
            <a:r>
              <a:rPr lang="cs-CZ" dirty="0" err="1"/>
              <a:t>x</a:t>
            </a:r>
            <a:r>
              <a:rPr lang="cs-CZ" baseline="-25000" dirty="0" err="1"/>
              <a:t>i</a:t>
            </a:r>
            <a:r>
              <a:rPr lang="cs-CZ" dirty="0"/>
              <a:t> ≥ </a:t>
            </a:r>
            <a:r>
              <a:rPr lang="cs-CZ" b="1" dirty="0"/>
              <a:t>1; i = 1, 2, 3, 4, 5, 6, 7, 8</a:t>
            </a:r>
          </a:p>
          <a:p>
            <a:pPr marL="0" indent="0">
              <a:buNone/>
            </a:pPr>
            <a:r>
              <a:rPr lang="cs-CZ" dirty="0" err="1"/>
              <a:t>x</a:t>
            </a:r>
            <a:r>
              <a:rPr lang="cs-CZ" baseline="-25000" dirty="0" err="1"/>
              <a:t>i</a:t>
            </a:r>
            <a:r>
              <a:rPr lang="cs-CZ" b="1" dirty="0"/>
              <a:t> </a:t>
            </a:r>
            <a:r>
              <a:rPr lang="cs-CZ" dirty="0"/>
              <a:t>≤</a:t>
            </a:r>
            <a:r>
              <a:rPr lang="cs-CZ" b="1" dirty="0"/>
              <a:t> 4; i = 1, 2, 3, 4, 5, 6, 7, 8</a:t>
            </a:r>
          </a:p>
          <a:p>
            <a:endParaRPr lang="cs-CZ" dirty="0"/>
          </a:p>
        </p:txBody>
      </p:sp>
    </p:spTree>
    <p:extLst>
      <p:ext uri="{BB962C8B-B14F-4D97-AF65-F5344CB8AC3E}">
        <p14:creationId xmlns:p14="http://schemas.microsoft.com/office/powerpoint/2010/main" val="1055990805"/>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84764"/>
            <a:ext cx="8229600" cy="1306802"/>
          </a:xfrm>
        </p:spPr>
        <p:txBody>
          <a:bodyPr/>
          <a:lstStyle/>
          <a:p>
            <a:r>
              <a:rPr lang="cs-CZ" b="1" dirty="0"/>
              <a:t>OPTIMALIZACE PORTFOLIA</a:t>
            </a:r>
          </a:p>
        </p:txBody>
      </p:sp>
    </p:spTree>
    <p:extLst>
      <p:ext uri="{BB962C8B-B14F-4D97-AF65-F5344CB8AC3E}">
        <p14:creationId xmlns:p14="http://schemas.microsoft.com/office/powerpoint/2010/main" val="1688730647"/>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457200" y="711200"/>
            <a:ext cx="8229600" cy="706438"/>
          </a:xfrm>
        </p:spPr>
        <p:txBody>
          <a:bodyPr>
            <a:normAutofit fontScale="90000"/>
          </a:bodyPr>
          <a:lstStyle/>
          <a:p>
            <a:r>
              <a:rPr lang="cs-CZ" b="1" dirty="0"/>
              <a:t>OPTIMALIZACE PORTFOLIA I</a:t>
            </a:r>
            <a:endParaRPr lang="cs-CZ" dirty="0"/>
          </a:p>
        </p:txBody>
      </p:sp>
      <p:sp>
        <p:nvSpPr>
          <p:cNvPr id="4" name="Zástupný symbol pro obsah 3"/>
          <p:cNvSpPr>
            <a:spLocks noGrp="1"/>
          </p:cNvSpPr>
          <p:nvPr>
            <p:ph idx="1"/>
          </p:nvPr>
        </p:nvSpPr>
        <p:spPr>
          <a:xfrm>
            <a:off x="457200" y="1955800"/>
            <a:ext cx="8229600" cy="4170363"/>
          </a:xfrm>
        </p:spPr>
        <p:txBody>
          <a:bodyPr/>
          <a:lstStyle/>
          <a:p>
            <a:r>
              <a:rPr lang="cs-CZ" b="1" dirty="0"/>
              <a:t>Optimalizace portfolia (optimalizace rozdělení investic) patří do skupiny</a:t>
            </a:r>
            <a:br>
              <a:rPr lang="cs-CZ" b="1" dirty="0"/>
            </a:br>
            <a:r>
              <a:rPr lang="cs-CZ" b="1" dirty="0"/>
              <a:t>tzv. </a:t>
            </a:r>
            <a:r>
              <a:rPr lang="cs-CZ" b="1" dirty="0">
                <a:solidFill>
                  <a:srgbClr val="FF0000"/>
                </a:solidFill>
              </a:rPr>
              <a:t>„finančního plánování“.</a:t>
            </a:r>
          </a:p>
          <a:p>
            <a:r>
              <a:rPr lang="cs-CZ" b="1" dirty="0"/>
              <a:t>Řešením modelu lineárního programování</a:t>
            </a:r>
            <a:br>
              <a:rPr lang="cs-CZ" b="1" dirty="0"/>
            </a:br>
            <a:r>
              <a:rPr lang="cs-CZ" b="1" dirty="0"/>
              <a:t>je obvykle určení objemu investic do jednotlivých investičních variant s cílem maximalizovat očekávaný výnos, případně minimalizovat riziko.</a:t>
            </a:r>
          </a:p>
        </p:txBody>
      </p:sp>
    </p:spTree>
    <p:extLst>
      <p:ext uri="{BB962C8B-B14F-4D97-AF65-F5344CB8AC3E}">
        <p14:creationId xmlns:p14="http://schemas.microsoft.com/office/powerpoint/2010/main" val="2241295263"/>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647700"/>
            <a:ext cx="8229600" cy="769938"/>
          </a:xfrm>
        </p:spPr>
        <p:txBody>
          <a:bodyPr>
            <a:normAutofit fontScale="90000"/>
          </a:bodyPr>
          <a:lstStyle/>
          <a:p>
            <a:r>
              <a:rPr lang="cs-CZ" b="1" dirty="0"/>
              <a:t>OPTIMALIZACE PORTFOLIA - ZADÁNÍ</a:t>
            </a:r>
            <a:endParaRPr lang="cs-CZ" dirty="0"/>
          </a:p>
        </p:txBody>
      </p:sp>
      <p:sp>
        <p:nvSpPr>
          <p:cNvPr id="3" name="Zástupný symbol pro obsah 2"/>
          <p:cNvSpPr>
            <a:spLocks noGrp="1"/>
          </p:cNvSpPr>
          <p:nvPr>
            <p:ph idx="1"/>
          </p:nvPr>
        </p:nvSpPr>
        <p:spPr/>
        <p:txBody>
          <a:bodyPr>
            <a:normAutofit fontScale="62500" lnSpcReduction="20000"/>
          </a:bodyPr>
          <a:lstStyle/>
          <a:p>
            <a:r>
              <a:rPr lang="cs-CZ" b="1" dirty="0"/>
              <a:t>Investor chce investovat jistou částku svých volných peněžních prostředků do cenných papírů. S pomocí makléře se rozhoduje mezi následujícími variantami: akcie A, akcie B, státní pokladniční poukázky, dluhopis A, dluhopis B a depozitní certifikáty. Po analýze makléř odhadl očekávaný výnos (v % </a:t>
            </a:r>
            <a:r>
              <a:rPr lang="cs-CZ" b="1" dirty="0" err="1"/>
              <a:t>p.a</a:t>
            </a:r>
            <a:r>
              <a:rPr lang="cs-CZ" b="1" dirty="0"/>
              <a:t>.) jednotlivých investic a dále odhadl míru rizika, vyjádřenou bezrozměrným koeficientem ve stupnici 0 – 10 (čím vyšší riziko investice, tím vyšší hodnota koeficientu), u jednotlivých investičních příležitostí. Informace o očekávaném výnosu a rizikovosti investic jsou uvedeny v tabulce (viz dále). Investor rozhodl, že míra rizika celého portfolia, definované jako vážený průměr z rizik jednotlivých investičních variant (kde váhy jsou dány podíly dané investice v celku), nesmí přesáhnout hodnotu 5. Investiční strategie dále předpokládá, že do obou dluhopisů by mělo být investováno minimálně 40% celkové částky a státní pokladniční poukázky by měly být nakoupeny v minimálně dvojnásobném objemu než akcie A </a:t>
            </a:r>
            <a:r>
              <a:rPr lang="cs-CZ" b="1" dirty="0" err="1"/>
              <a:t>a</a:t>
            </a:r>
            <a:r>
              <a:rPr lang="cs-CZ" b="1" dirty="0"/>
              <a:t> B celkem. Kvůli diverzifikaci by měl být podíl jakékoliv varianty v portfoliu maximálně 30%. Cílem je nalezení takové sklady portfolia, aby byl maximalizován celkový očekávaný výnos při respektování investiční strategie.</a:t>
            </a:r>
          </a:p>
        </p:txBody>
      </p:sp>
    </p:spTree>
    <p:extLst>
      <p:ext uri="{BB962C8B-B14F-4D97-AF65-F5344CB8AC3E}">
        <p14:creationId xmlns:p14="http://schemas.microsoft.com/office/powerpoint/2010/main" val="2568918141"/>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665018"/>
            <a:ext cx="8229600" cy="752620"/>
          </a:xfrm>
        </p:spPr>
        <p:txBody>
          <a:bodyPr>
            <a:normAutofit fontScale="90000"/>
          </a:bodyPr>
          <a:lstStyle/>
          <a:p>
            <a:r>
              <a:rPr lang="cs-CZ" b="1" dirty="0"/>
              <a:t>POPIS INVESTIČNÍCH VARIANT</a:t>
            </a:r>
          </a:p>
        </p:txBody>
      </p:sp>
      <p:graphicFrame>
        <p:nvGraphicFramePr>
          <p:cNvPr id="5" name="Zástupný symbol pro obsah 4"/>
          <p:cNvGraphicFramePr>
            <a:graphicFrameLocks noGrp="1"/>
          </p:cNvGraphicFramePr>
          <p:nvPr>
            <p:ph idx="1"/>
            <p:extLst>
              <p:ext uri="{D42A27DB-BD31-4B8C-83A1-F6EECF244321}">
                <p14:modId xmlns:p14="http://schemas.microsoft.com/office/powerpoint/2010/main" val="1247649433"/>
              </p:ext>
            </p:extLst>
          </p:nvPr>
        </p:nvGraphicFramePr>
        <p:xfrm>
          <a:off x="457200" y="1745672"/>
          <a:ext cx="8229600" cy="4182227"/>
        </p:xfrm>
        <a:graphic>
          <a:graphicData uri="http://schemas.openxmlformats.org/drawingml/2006/table">
            <a:tbl>
              <a:tblPr firstRow="1" bandRow="1">
                <a:tableStyleId>{5C22544A-7EE6-4342-B048-85BDC9FD1C3A}</a:tableStyleId>
              </a:tblPr>
              <a:tblGrid>
                <a:gridCol w="2743200">
                  <a:extLst>
                    <a:ext uri="{9D8B030D-6E8A-4147-A177-3AD203B41FA5}">
                      <a16:colId xmlns:a16="http://schemas.microsoft.com/office/drawing/2014/main" val="20000"/>
                    </a:ext>
                  </a:extLst>
                </a:gridCol>
                <a:gridCol w="2743200">
                  <a:extLst>
                    <a:ext uri="{9D8B030D-6E8A-4147-A177-3AD203B41FA5}">
                      <a16:colId xmlns:a16="http://schemas.microsoft.com/office/drawing/2014/main" val="20001"/>
                    </a:ext>
                  </a:extLst>
                </a:gridCol>
                <a:gridCol w="2743200">
                  <a:extLst>
                    <a:ext uri="{9D8B030D-6E8A-4147-A177-3AD203B41FA5}">
                      <a16:colId xmlns:a16="http://schemas.microsoft.com/office/drawing/2014/main" val="20002"/>
                    </a:ext>
                  </a:extLst>
                </a:gridCol>
              </a:tblGrid>
              <a:tr h="597461">
                <a:tc>
                  <a:txBody>
                    <a:bodyPr/>
                    <a:lstStyle/>
                    <a:p>
                      <a:pPr algn="ctr" fontAlgn="b"/>
                      <a:r>
                        <a:rPr lang="cs-CZ" sz="1100" b="1" i="0" u="none" strike="noStrike" dirty="0">
                          <a:solidFill>
                            <a:srgbClr val="000000"/>
                          </a:solidFill>
                          <a:effectLst/>
                          <a:latin typeface="Calibri"/>
                        </a:rPr>
                        <a:t>INVESTICE</a:t>
                      </a:r>
                    </a:p>
                  </a:txBody>
                  <a:tcPr marL="9525" marR="9525" marT="9525" marB="0" anchor="ctr"/>
                </a:tc>
                <a:tc>
                  <a:txBody>
                    <a:bodyPr/>
                    <a:lstStyle/>
                    <a:p>
                      <a:pPr algn="ctr" fontAlgn="ctr"/>
                      <a:r>
                        <a:rPr lang="cs-CZ" sz="1100" b="1" i="0" u="none" strike="noStrike">
                          <a:solidFill>
                            <a:srgbClr val="000000"/>
                          </a:solidFill>
                          <a:effectLst/>
                          <a:latin typeface="Calibri"/>
                        </a:rPr>
                        <a:t>Očekávaný výnos (v % p.a.)</a:t>
                      </a:r>
                    </a:p>
                  </a:txBody>
                  <a:tcPr marL="9525" marR="9525" marT="9525" marB="0" anchor="ctr"/>
                </a:tc>
                <a:tc>
                  <a:txBody>
                    <a:bodyPr/>
                    <a:lstStyle/>
                    <a:p>
                      <a:pPr algn="ctr" fontAlgn="ctr"/>
                      <a:r>
                        <a:rPr lang="cs-CZ" sz="1100" b="1" i="0" u="none" strike="noStrike">
                          <a:solidFill>
                            <a:srgbClr val="000000"/>
                          </a:solidFill>
                          <a:effectLst/>
                          <a:latin typeface="Calibri"/>
                        </a:rPr>
                        <a:t>Míra rizika</a:t>
                      </a:r>
                    </a:p>
                  </a:txBody>
                  <a:tcPr marL="9525" marR="9525" marT="9525" marB="0" anchor="ctr"/>
                </a:tc>
                <a:extLst>
                  <a:ext uri="{0D108BD9-81ED-4DB2-BD59-A6C34878D82A}">
                    <a16:rowId xmlns:a16="http://schemas.microsoft.com/office/drawing/2014/main" val="10000"/>
                  </a:ext>
                </a:extLst>
              </a:tr>
              <a:tr h="597461">
                <a:tc>
                  <a:txBody>
                    <a:bodyPr/>
                    <a:lstStyle/>
                    <a:p>
                      <a:pPr algn="ctr" fontAlgn="b"/>
                      <a:r>
                        <a:rPr lang="cs-CZ" sz="1100" b="1" i="0" u="none" strike="noStrike" dirty="0">
                          <a:solidFill>
                            <a:srgbClr val="000000"/>
                          </a:solidFill>
                          <a:effectLst/>
                          <a:latin typeface="Calibri"/>
                        </a:rPr>
                        <a:t>Akcie A</a:t>
                      </a:r>
                    </a:p>
                  </a:txBody>
                  <a:tcPr marL="9525" marR="9525" marT="9525" marB="0" anchor="ctr"/>
                </a:tc>
                <a:tc>
                  <a:txBody>
                    <a:bodyPr/>
                    <a:lstStyle/>
                    <a:p>
                      <a:pPr algn="ctr" fontAlgn="ctr"/>
                      <a:r>
                        <a:rPr lang="cs-CZ" sz="1100" b="0" i="0" u="none" strike="noStrike">
                          <a:solidFill>
                            <a:srgbClr val="000000"/>
                          </a:solidFill>
                          <a:effectLst/>
                          <a:latin typeface="Calibri"/>
                        </a:rPr>
                        <a:t>18,0</a:t>
                      </a:r>
                    </a:p>
                  </a:txBody>
                  <a:tcPr marL="9525" marR="9525" marT="9525" marB="0" anchor="ctr"/>
                </a:tc>
                <a:tc>
                  <a:txBody>
                    <a:bodyPr/>
                    <a:lstStyle/>
                    <a:p>
                      <a:pPr algn="ctr" fontAlgn="ctr"/>
                      <a:r>
                        <a:rPr lang="cs-CZ" sz="1100" b="0" i="0" u="none" strike="noStrike">
                          <a:solidFill>
                            <a:srgbClr val="000000"/>
                          </a:solidFill>
                          <a:effectLst/>
                          <a:latin typeface="Calibri"/>
                        </a:rPr>
                        <a:t>10</a:t>
                      </a:r>
                    </a:p>
                  </a:txBody>
                  <a:tcPr marL="9525" marR="9525" marT="9525" marB="0" anchor="ctr"/>
                </a:tc>
                <a:extLst>
                  <a:ext uri="{0D108BD9-81ED-4DB2-BD59-A6C34878D82A}">
                    <a16:rowId xmlns:a16="http://schemas.microsoft.com/office/drawing/2014/main" val="10001"/>
                  </a:ext>
                </a:extLst>
              </a:tr>
              <a:tr h="597461">
                <a:tc>
                  <a:txBody>
                    <a:bodyPr/>
                    <a:lstStyle/>
                    <a:p>
                      <a:pPr algn="ctr" fontAlgn="b"/>
                      <a:r>
                        <a:rPr lang="cs-CZ" sz="1100" b="1" i="0" u="none" strike="noStrike" dirty="0">
                          <a:solidFill>
                            <a:srgbClr val="000000"/>
                          </a:solidFill>
                          <a:effectLst/>
                          <a:latin typeface="Calibri"/>
                        </a:rPr>
                        <a:t>Akcie B</a:t>
                      </a:r>
                    </a:p>
                  </a:txBody>
                  <a:tcPr marL="9525" marR="9525" marT="9525" marB="0" anchor="ctr"/>
                </a:tc>
                <a:tc>
                  <a:txBody>
                    <a:bodyPr/>
                    <a:lstStyle/>
                    <a:p>
                      <a:pPr algn="ctr" fontAlgn="ctr"/>
                      <a:r>
                        <a:rPr lang="cs-CZ" sz="1100" b="0" i="0" u="none" strike="noStrike">
                          <a:solidFill>
                            <a:srgbClr val="000000"/>
                          </a:solidFill>
                          <a:effectLst/>
                          <a:latin typeface="Calibri"/>
                        </a:rPr>
                        <a:t>12,0</a:t>
                      </a:r>
                    </a:p>
                  </a:txBody>
                  <a:tcPr marL="9525" marR="9525" marT="9525" marB="0" anchor="ctr"/>
                </a:tc>
                <a:tc>
                  <a:txBody>
                    <a:bodyPr/>
                    <a:lstStyle/>
                    <a:p>
                      <a:pPr algn="ctr" fontAlgn="ctr"/>
                      <a:r>
                        <a:rPr lang="cs-CZ" sz="1100" b="0" i="0" u="none" strike="noStrike">
                          <a:solidFill>
                            <a:srgbClr val="000000"/>
                          </a:solidFill>
                          <a:effectLst/>
                          <a:latin typeface="Calibri"/>
                        </a:rPr>
                        <a:t>7</a:t>
                      </a:r>
                    </a:p>
                  </a:txBody>
                  <a:tcPr marL="9525" marR="9525" marT="9525" marB="0" anchor="ctr"/>
                </a:tc>
                <a:extLst>
                  <a:ext uri="{0D108BD9-81ED-4DB2-BD59-A6C34878D82A}">
                    <a16:rowId xmlns:a16="http://schemas.microsoft.com/office/drawing/2014/main" val="10002"/>
                  </a:ext>
                </a:extLst>
              </a:tr>
              <a:tr h="597461">
                <a:tc>
                  <a:txBody>
                    <a:bodyPr/>
                    <a:lstStyle/>
                    <a:p>
                      <a:pPr algn="ctr" fontAlgn="b"/>
                      <a:r>
                        <a:rPr lang="cs-CZ" sz="1100" b="1" i="0" u="none" strike="noStrike" dirty="0">
                          <a:solidFill>
                            <a:srgbClr val="000000"/>
                          </a:solidFill>
                          <a:effectLst/>
                          <a:latin typeface="Calibri"/>
                        </a:rPr>
                        <a:t>Pokladniční poukázky</a:t>
                      </a:r>
                    </a:p>
                  </a:txBody>
                  <a:tcPr marL="9525" marR="9525" marT="9525" marB="0" anchor="ctr"/>
                </a:tc>
                <a:tc>
                  <a:txBody>
                    <a:bodyPr/>
                    <a:lstStyle/>
                    <a:p>
                      <a:pPr algn="ctr" fontAlgn="ctr"/>
                      <a:r>
                        <a:rPr lang="cs-CZ" sz="1100" b="0" i="0" u="none" strike="noStrike">
                          <a:solidFill>
                            <a:srgbClr val="000000"/>
                          </a:solidFill>
                          <a:effectLst/>
                          <a:latin typeface="Calibri"/>
                        </a:rPr>
                        <a:t>6,5</a:t>
                      </a:r>
                    </a:p>
                  </a:txBody>
                  <a:tcPr marL="9525" marR="9525" marT="9525" marB="0" anchor="ctr"/>
                </a:tc>
                <a:tc>
                  <a:txBody>
                    <a:bodyPr/>
                    <a:lstStyle/>
                    <a:p>
                      <a:pPr algn="ctr" fontAlgn="ctr"/>
                      <a:r>
                        <a:rPr lang="cs-CZ" sz="1100" b="0" i="0" u="none" strike="noStrike">
                          <a:solidFill>
                            <a:srgbClr val="000000"/>
                          </a:solidFill>
                          <a:effectLst/>
                          <a:latin typeface="Calibri"/>
                        </a:rPr>
                        <a:t>1</a:t>
                      </a:r>
                    </a:p>
                  </a:txBody>
                  <a:tcPr marL="9525" marR="9525" marT="9525" marB="0" anchor="ctr"/>
                </a:tc>
                <a:extLst>
                  <a:ext uri="{0D108BD9-81ED-4DB2-BD59-A6C34878D82A}">
                    <a16:rowId xmlns:a16="http://schemas.microsoft.com/office/drawing/2014/main" val="10003"/>
                  </a:ext>
                </a:extLst>
              </a:tr>
              <a:tr h="597461">
                <a:tc>
                  <a:txBody>
                    <a:bodyPr/>
                    <a:lstStyle/>
                    <a:p>
                      <a:pPr algn="ctr" fontAlgn="b"/>
                      <a:r>
                        <a:rPr lang="cs-CZ" sz="1100" b="1" i="0" u="none" strike="noStrike" dirty="0">
                          <a:solidFill>
                            <a:srgbClr val="000000"/>
                          </a:solidFill>
                          <a:effectLst/>
                          <a:latin typeface="Calibri"/>
                        </a:rPr>
                        <a:t>Dluhopis A</a:t>
                      </a:r>
                    </a:p>
                  </a:txBody>
                  <a:tcPr marL="9525" marR="9525" marT="9525" marB="0" anchor="ctr"/>
                </a:tc>
                <a:tc>
                  <a:txBody>
                    <a:bodyPr/>
                    <a:lstStyle/>
                    <a:p>
                      <a:pPr algn="ctr" fontAlgn="ctr"/>
                      <a:r>
                        <a:rPr lang="cs-CZ" sz="1100" b="0" i="0" u="none" strike="noStrike">
                          <a:solidFill>
                            <a:srgbClr val="000000"/>
                          </a:solidFill>
                          <a:effectLst/>
                          <a:latin typeface="Calibri"/>
                        </a:rPr>
                        <a:t>8,5</a:t>
                      </a:r>
                    </a:p>
                  </a:txBody>
                  <a:tcPr marL="9525" marR="9525" marT="9525" marB="0" anchor="ctr"/>
                </a:tc>
                <a:tc>
                  <a:txBody>
                    <a:bodyPr/>
                    <a:lstStyle/>
                    <a:p>
                      <a:pPr algn="ctr" fontAlgn="ctr"/>
                      <a:r>
                        <a:rPr lang="cs-CZ" sz="1100" b="0" i="0" u="none" strike="noStrike">
                          <a:solidFill>
                            <a:srgbClr val="000000"/>
                          </a:solidFill>
                          <a:effectLst/>
                          <a:latin typeface="Calibri"/>
                        </a:rPr>
                        <a:t>3</a:t>
                      </a:r>
                    </a:p>
                  </a:txBody>
                  <a:tcPr marL="9525" marR="9525" marT="9525" marB="0" anchor="ctr"/>
                </a:tc>
                <a:extLst>
                  <a:ext uri="{0D108BD9-81ED-4DB2-BD59-A6C34878D82A}">
                    <a16:rowId xmlns:a16="http://schemas.microsoft.com/office/drawing/2014/main" val="10004"/>
                  </a:ext>
                </a:extLst>
              </a:tr>
              <a:tr h="597461">
                <a:tc>
                  <a:txBody>
                    <a:bodyPr/>
                    <a:lstStyle/>
                    <a:p>
                      <a:pPr algn="ctr" fontAlgn="b"/>
                      <a:r>
                        <a:rPr lang="cs-CZ" sz="1100" b="1" i="0" u="none" strike="noStrike" dirty="0">
                          <a:solidFill>
                            <a:srgbClr val="000000"/>
                          </a:solidFill>
                          <a:effectLst/>
                          <a:latin typeface="Calibri"/>
                        </a:rPr>
                        <a:t>Dluhopis B</a:t>
                      </a:r>
                    </a:p>
                  </a:txBody>
                  <a:tcPr marL="9525" marR="9525" marT="9525" marB="0" anchor="ctr"/>
                </a:tc>
                <a:tc>
                  <a:txBody>
                    <a:bodyPr/>
                    <a:lstStyle/>
                    <a:p>
                      <a:pPr algn="ctr" fontAlgn="ctr"/>
                      <a:r>
                        <a:rPr lang="cs-CZ" sz="1100" b="0" i="0" u="none" strike="noStrike">
                          <a:solidFill>
                            <a:srgbClr val="000000"/>
                          </a:solidFill>
                          <a:effectLst/>
                          <a:latin typeface="Calibri"/>
                        </a:rPr>
                        <a:t>9,25</a:t>
                      </a:r>
                    </a:p>
                  </a:txBody>
                  <a:tcPr marL="9525" marR="9525" marT="9525" marB="0" anchor="ctr"/>
                </a:tc>
                <a:tc>
                  <a:txBody>
                    <a:bodyPr/>
                    <a:lstStyle/>
                    <a:p>
                      <a:pPr algn="ctr" fontAlgn="ctr"/>
                      <a:r>
                        <a:rPr lang="cs-CZ" sz="1100" b="0" i="0" u="none" strike="noStrike">
                          <a:solidFill>
                            <a:srgbClr val="000000"/>
                          </a:solidFill>
                          <a:effectLst/>
                          <a:latin typeface="Calibri"/>
                        </a:rPr>
                        <a:t>5</a:t>
                      </a:r>
                    </a:p>
                  </a:txBody>
                  <a:tcPr marL="9525" marR="9525" marT="9525" marB="0" anchor="ctr"/>
                </a:tc>
                <a:extLst>
                  <a:ext uri="{0D108BD9-81ED-4DB2-BD59-A6C34878D82A}">
                    <a16:rowId xmlns:a16="http://schemas.microsoft.com/office/drawing/2014/main" val="10005"/>
                  </a:ext>
                </a:extLst>
              </a:tr>
              <a:tr h="597461">
                <a:tc>
                  <a:txBody>
                    <a:bodyPr/>
                    <a:lstStyle/>
                    <a:p>
                      <a:pPr algn="ctr" fontAlgn="b"/>
                      <a:r>
                        <a:rPr lang="cs-CZ" sz="1100" b="1" i="0" u="none" strike="noStrike" dirty="0">
                          <a:solidFill>
                            <a:srgbClr val="000000"/>
                          </a:solidFill>
                          <a:effectLst/>
                          <a:latin typeface="Calibri"/>
                        </a:rPr>
                        <a:t>Depozitní certifikáty</a:t>
                      </a:r>
                    </a:p>
                  </a:txBody>
                  <a:tcPr marL="9525" marR="9525" marT="9525" marB="0" anchor="ctr"/>
                </a:tc>
                <a:tc>
                  <a:txBody>
                    <a:bodyPr/>
                    <a:lstStyle/>
                    <a:p>
                      <a:pPr algn="ctr" fontAlgn="ctr"/>
                      <a:r>
                        <a:rPr lang="cs-CZ" sz="1100" b="0" i="0" u="none" strike="noStrike">
                          <a:solidFill>
                            <a:srgbClr val="000000"/>
                          </a:solidFill>
                          <a:effectLst/>
                          <a:latin typeface="Calibri"/>
                        </a:rPr>
                        <a:t>8,0</a:t>
                      </a:r>
                    </a:p>
                  </a:txBody>
                  <a:tcPr marL="9525" marR="9525" marT="9525" marB="0" anchor="ctr"/>
                </a:tc>
                <a:tc>
                  <a:txBody>
                    <a:bodyPr/>
                    <a:lstStyle/>
                    <a:p>
                      <a:pPr algn="ctr" fontAlgn="ctr"/>
                      <a:r>
                        <a:rPr lang="cs-CZ" sz="1100" b="0" i="0" u="none" strike="noStrike" dirty="0">
                          <a:solidFill>
                            <a:srgbClr val="000000"/>
                          </a:solidFill>
                          <a:effectLst/>
                          <a:latin typeface="Calibri"/>
                        </a:rPr>
                        <a:t>2</a:t>
                      </a:r>
                    </a:p>
                  </a:txBody>
                  <a:tcPr marL="9525" marR="9525" marT="9525" marB="0" anchor="ct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1111144884"/>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457200" y="635000"/>
            <a:ext cx="8229600" cy="782638"/>
          </a:xfrm>
        </p:spPr>
        <p:txBody>
          <a:bodyPr/>
          <a:lstStyle/>
          <a:p>
            <a:r>
              <a:rPr lang="cs-CZ" b="1" dirty="0"/>
              <a:t>OPTIMALIZACE PORTFOLIA II</a:t>
            </a:r>
            <a:endParaRPr lang="cs-CZ" dirty="0"/>
          </a:p>
        </p:txBody>
      </p:sp>
      <p:sp>
        <p:nvSpPr>
          <p:cNvPr id="4" name="Zástupný symbol pro obsah 3"/>
          <p:cNvSpPr>
            <a:spLocks noGrp="1"/>
          </p:cNvSpPr>
          <p:nvPr>
            <p:ph idx="1"/>
          </p:nvPr>
        </p:nvSpPr>
        <p:spPr>
          <a:xfrm>
            <a:off x="457200" y="1704109"/>
            <a:ext cx="8229600" cy="4422054"/>
          </a:xfrm>
        </p:spPr>
        <p:txBody>
          <a:bodyPr>
            <a:normAutofit fontScale="77500" lnSpcReduction="20000"/>
          </a:bodyPr>
          <a:lstStyle/>
          <a:p>
            <a:r>
              <a:rPr lang="cs-CZ" b="1" dirty="0"/>
              <a:t>Podobně jako u směšovací úlohy je možné hodnotu investice vyjádřit:</a:t>
            </a:r>
          </a:p>
          <a:p>
            <a:pPr lvl="1"/>
            <a:r>
              <a:rPr lang="cs-CZ" b="1" dirty="0"/>
              <a:t>objemově – jako konkrétní množství investovaných peněz,</a:t>
            </a:r>
          </a:p>
          <a:p>
            <a:pPr lvl="1"/>
            <a:r>
              <a:rPr lang="cs-CZ" b="1" dirty="0"/>
              <a:t>poměrově – jako podíl dané varianty ve výsledném portfoliu.</a:t>
            </a:r>
          </a:p>
          <a:p>
            <a:r>
              <a:rPr lang="cs-CZ" b="1" dirty="0"/>
              <a:t>Podle zvoleného způsobu budeme definovat proměnné</a:t>
            </a:r>
            <a:br>
              <a:rPr lang="cs-CZ" b="1" dirty="0"/>
            </a:br>
            <a:r>
              <a:rPr lang="cs-CZ" b="1" dirty="0"/>
              <a:t>a sestavovat příslušný matematický model.</a:t>
            </a:r>
          </a:p>
          <a:p>
            <a:r>
              <a:rPr lang="cs-CZ" b="1" dirty="0"/>
              <a:t>Protože v naší úloze celkovou investovanou částku sice neznáme, ale můžeme ji považovat za jednotkovou (nebo 100%), sestavíme model druhým z uvedených způsobů – tedy poměrově.</a:t>
            </a:r>
          </a:p>
          <a:p>
            <a:r>
              <a:rPr lang="cs-CZ" b="1" dirty="0"/>
              <a:t>Uvedený problém budeme považovat za vyřešený, pokud budeme znát procentní podíly investic v celkovém portfoliu.</a:t>
            </a:r>
          </a:p>
        </p:txBody>
      </p:sp>
    </p:spTree>
    <p:extLst>
      <p:ext uri="{BB962C8B-B14F-4D97-AF65-F5344CB8AC3E}">
        <p14:creationId xmlns:p14="http://schemas.microsoft.com/office/powerpoint/2010/main" val="42549207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623454"/>
            <a:ext cx="8229600" cy="794183"/>
          </a:xfrm>
        </p:spPr>
        <p:txBody>
          <a:bodyPr/>
          <a:lstStyle/>
          <a:p>
            <a:r>
              <a:rPr lang="cs-CZ" b="1" dirty="0"/>
              <a:t>ROZHODOVACÍ PROCES</a:t>
            </a:r>
          </a:p>
        </p:txBody>
      </p:sp>
      <p:sp>
        <p:nvSpPr>
          <p:cNvPr id="3" name="Zástupný symbol pro obsah 2"/>
          <p:cNvSpPr>
            <a:spLocks noGrp="1"/>
          </p:cNvSpPr>
          <p:nvPr>
            <p:ph idx="1"/>
          </p:nvPr>
        </p:nvSpPr>
        <p:spPr/>
        <p:txBody>
          <a:bodyPr>
            <a:normAutofit fontScale="92500" lnSpcReduction="10000"/>
          </a:bodyPr>
          <a:lstStyle/>
          <a:p>
            <a:r>
              <a:rPr lang="cs-CZ" b="1" dirty="0"/>
              <a:t>Rozhodovacími procesy rozumíme procesy řešící </a:t>
            </a:r>
            <a:r>
              <a:rPr lang="cs-CZ" b="1" dirty="0">
                <a:solidFill>
                  <a:srgbClr val="FF0000"/>
                </a:solidFill>
              </a:rPr>
              <a:t>rozhodovací problémy </a:t>
            </a:r>
            <a:r>
              <a:rPr lang="cs-CZ" b="1" dirty="0"/>
              <a:t>(problémy s více, minimálně dvěma, variantami řešení).</a:t>
            </a:r>
          </a:p>
          <a:p>
            <a:r>
              <a:rPr lang="cs-CZ" b="1" dirty="0"/>
              <a:t>Rozhodovací proces začíná v okamžiku, kdy </a:t>
            </a:r>
            <a:r>
              <a:rPr lang="cs-CZ" b="1" dirty="0" err="1"/>
              <a:t>rozhodovateli</a:t>
            </a:r>
            <a:r>
              <a:rPr lang="cs-CZ" b="1" dirty="0"/>
              <a:t> (manažerovi) vznikne rozhodovací problém (čímž se stává předmětem rozhodování).</a:t>
            </a:r>
          </a:p>
          <a:p>
            <a:r>
              <a:rPr lang="cs-CZ" b="1" dirty="0">
                <a:solidFill>
                  <a:srgbClr val="FF0000"/>
                </a:solidFill>
              </a:rPr>
              <a:t>Problémy</a:t>
            </a:r>
            <a:r>
              <a:rPr lang="cs-CZ" b="1" dirty="0"/>
              <a:t> mohou být ve firmě již reálně </a:t>
            </a:r>
            <a:r>
              <a:rPr lang="cs-CZ" b="1" dirty="0">
                <a:solidFill>
                  <a:srgbClr val="FF0000"/>
                </a:solidFill>
              </a:rPr>
              <a:t>existující</a:t>
            </a:r>
            <a:r>
              <a:rPr lang="cs-CZ" b="1" dirty="0"/>
              <a:t>, nebo </a:t>
            </a:r>
            <a:r>
              <a:rPr lang="cs-CZ" b="1" dirty="0">
                <a:solidFill>
                  <a:srgbClr val="FF0000"/>
                </a:solidFill>
              </a:rPr>
              <a:t>potenciální</a:t>
            </a:r>
            <a:r>
              <a:rPr lang="cs-CZ" b="1" dirty="0"/>
              <a:t> – závislé na vývoji firmy a jejím okolí.</a:t>
            </a:r>
          </a:p>
        </p:txBody>
      </p:sp>
    </p:spTree>
    <p:extLst>
      <p:ext uri="{BB962C8B-B14F-4D97-AF65-F5344CB8AC3E}">
        <p14:creationId xmlns:p14="http://schemas.microsoft.com/office/powerpoint/2010/main" val="681065110"/>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748144"/>
            <a:ext cx="8229600" cy="669493"/>
          </a:xfrm>
        </p:spPr>
        <p:txBody>
          <a:bodyPr>
            <a:normAutofit/>
          </a:bodyPr>
          <a:lstStyle/>
          <a:p>
            <a:r>
              <a:rPr lang="cs-CZ" sz="3200" b="1" dirty="0"/>
              <a:t>DEFINOVÁNÍ ROZHODOVACÍCH PROMĚNNÝCH</a:t>
            </a:r>
          </a:p>
        </p:txBody>
      </p:sp>
      <p:sp>
        <p:nvSpPr>
          <p:cNvPr id="3" name="Zástupný symbol pro obsah 2"/>
          <p:cNvSpPr>
            <a:spLocks noGrp="1"/>
          </p:cNvSpPr>
          <p:nvPr>
            <p:ph idx="1"/>
          </p:nvPr>
        </p:nvSpPr>
        <p:spPr/>
        <p:txBody>
          <a:bodyPr>
            <a:normAutofit fontScale="85000" lnSpcReduction="10000"/>
          </a:bodyPr>
          <a:lstStyle/>
          <a:p>
            <a:r>
              <a:rPr lang="cs-CZ" b="1" dirty="0"/>
              <a:t>Celkem máme k dispozici 6 investičních variant, proto použijeme šest proměnných </a:t>
            </a:r>
            <a:r>
              <a:rPr lang="cs-CZ" b="1" dirty="0" err="1"/>
              <a:t>x</a:t>
            </a:r>
            <a:r>
              <a:rPr lang="cs-CZ" b="1" baseline="-25000" dirty="0" err="1"/>
              <a:t>i</a:t>
            </a:r>
            <a:r>
              <a:rPr lang="cs-CZ" b="1" dirty="0"/>
              <a:t> vyjadřujících podíl</a:t>
            </a:r>
            <a:br>
              <a:rPr lang="cs-CZ" b="1" dirty="0"/>
            </a:br>
            <a:r>
              <a:rPr lang="cs-CZ" b="1" dirty="0"/>
              <a:t>(v %) dané investice v celkovém portfoliu:</a:t>
            </a:r>
          </a:p>
          <a:p>
            <a:pPr lvl="1"/>
            <a:r>
              <a:rPr lang="cs-CZ" b="1" dirty="0"/>
              <a:t> </a:t>
            </a:r>
            <a:r>
              <a:rPr lang="cs-CZ" b="1" dirty="0" err="1"/>
              <a:t>x</a:t>
            </a:r>
            <a:r>
              <a:rPr lang="cs-CZ" b="1" baseline="-25000" dirty="0" err="1"/>
              <a:t>i</a:t>
            </a:r>
            <a:r>
              <a:rPr lang="cs-CZ" b="1" dirty="0"/>
              <a:t> procentní podíl i-té varianty investiční příležitosti</a:t>
            </a:r>
            <a:br>
              <a:rPr lang="cs-CZ" b="1" dirty="0"/>
            </a:br>
            <a:r>
              <a:rPr lang="cs-CZ" b="1" dirty="0"/>
              <a:t> v celkovém portfoliu.</a:t>
            </a:r>
          </a:p>
          <a:p>
            <a:r>
              <a:rPr lang="cs-CZ" b="1" dirty="0"/>
              <a:t>Jednotlivé varianty označíme indexem i podle pořadí v tabulce:</a:t>
            </a:r>
          </a:p>
          <a:p>
            <a:pPr lvl="1"/>
            <a:r>
              <a:rPr lang="cs-CZ" b="1" dirty="0"/>
              <a:t> i = 1, 2 pro investice do akcií A, B,</a:t>
            </a:r>
          </a:p>
          <a:p>
            <a:pPr lvl="1"/>
            <a:r>
              <a:rPr lang="cs-CZ" b="1" dirty="0"/>
              <a:t> i = 3 pro investici do pokladničních poukázek,</a:t>
            </a:r>
          </a:p>
          <a:p>
            <a:pPr lvl="1"/>
            <a:r>
              <a:rPr lang="cs-CZ" b="1" dirty="0"/>
              <a:t> i = 4, 5 pro investice do dluhopisů A, B,</a:t>
            </a:r>
          </a:p>
          <a:p>
            <a:pPr lvl="1"/>
            <a:r>
              <a:rPr lang="cs-CZ" b="1" dirty="0"/>
              <a:t> i = 6 pro investici do depozitních certifikátů.</a:t>
            </a:r>
          </a:p>
        </p:txBody>
      </p:sp>
    </p:spTree>
    <p:extLst>
      <p:ext uri="{BB962C8B-B14F-4D97-AF65-F5344CB8AC3E}">
        <p14:creationId xmlns:p14="http://schemas.microsoft.com/office/powerpoint/2010/main" val="3232404283"/>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692726"/>
            <a:ext cx="8229600" cy="724911"/>
          </a:xfrm>
        </p:spPr>
        <p:txBody>
          <a:bodyPr>
            <a:normAutofit fontScale="90000"/>
          </a:bodyPr>
          <a:lstStyle/>
          <a:p>
            <a:r>
              <a:rPr lang="cs-CZ" b="1" dirty="0"/>
              <a:t>DEFINOVÁNÍ OMEZENÍ ÚLOHY I</a:t>
            </a:r>
          </a:p>
        </p:txBody>
      </p:sp>
      <p:sp>
        <p:nvSpPr>
          <p:cNvPr id="3" name="Zástupný symbol pro obsah 2"/>
          <p:cNvSpPr>
            <a:spLocks noGrp="1"/>
          </p:cNvSpPr>
          <p:nvPr>
            <p:ph idx="1"/>
          </p:nvPr>
        </p:nvSpPr>
        <p:spPr/>
        <p:txBody>
          <a:bodyPr>
            <a:normAutofit fontScale="92500" lnSpcReduction="10000"/>
          </a:bodyPr>
          <a:lstStyle/>
          <a:p>
            <a:r>
              <a:rPr lang="cs-CZ" b="1" dirty="0"/>
              <a:t>Ze zadání vyplývají následující omezení, které zformulujeme do podoby lineárních omezujících podmínek:</a:t>
            </a:r>
          </a:p>
          <a:p>
            <a:r>
              <a:rPr lang="cs-CZ" b="1" dirty="0"/>
              <a:t>Celková investovaná částka je rovna 100%:</a:t>
            </a:r>
          </a:p>
          <a:p>
            <a:pPr lvl="1"/>
            <a:r>
              <a:rPr lang="cs-CZ" b="1" dirty="0"/>
              <a:t> x</a:t>
            </a:r>
            <a:r>
              <a:rPr lang="cs-CZ" b="1" baseline="-25000" dirty="0"/>
              <a:t>1</a:t>
            </a:r>
            <a:r>
              <a:rPr lang="cs-CZ" b="1" dirty="0"/>
              <a:t> + x</a:t>
            </a:r>
            <a:r>
              <a:rPr lang="cs-CZ" b="1" baseline="-25000" dirty="0"/>
              <a:t>2</a:t>
            </a:r>
            <a:r>
              <a:rPr lang="cs-CZ" b="1" dirty="0"/>
              <a:t> + x</a:t>
            </a:r>
            <a:r>
              <a:rPr lang="cs-CZ" b="1" baseline="-25000" dirty="0"/>
              <a:t>3</a:t>
            </a:r>
            <a:r>
              <a:rPr lang="cs-CZ" b="1" dirty="0"/>
              <a:t> + x</a:t>
            </a:r>
            <a:r>
              <a:rPr lang="cs-CZ" b="1" baseline="-25000" dirty="0"/>
              <a:t>4</a:t>
            </a:r>
            <a:r>
              <a:rPr lang="cs-CZ" b="1" dirty="0"/>
              <a:t> + x</a:t>
            </a:r>
            <a:r>
              <a:rPr lang="cs-CZ" b="1" baseline="-25000" dirty="0"/>
              <a:t>5</a:t>
            </a:r>
            <a:r>
              <a:rPr lang="cs-CZ" b="1" dirty="0"/>
              <a:t> + x</a:t>
            </a:r>
            <a:r>
              <a:rPr lang="cs-CZ" b="1" baseline="-25000" dirty="0"/>
              <a:t>6</a:t>
            </a:r>
            <a:r>
              <a:rPr lang="cs-CZ" b="1" dirty="0"/>
              <a:t> = 100</a:t>
            </a:r>
          </a:p>
          <a:p>
            <a:r>
              <a:rPr lang="cs-CZ" b="1" dirty="0"/>
              <a:t>Celková míra rizika by neměla přesáhnout hodnotu 5:</a:t>
            </a:r>
          </a:p>
          <a:p>
            <a:pPr lvl="1"/>
            <a:r>
              <a:rPr lang="cs-CZ" b="1" dirty="0"/>
              <a:t> (10x</a:t>
            </a:r>
            <a:r>
              <a:rPr lang="cs-CZ" b="1" baseline="-25000" dirty="0"/>
              <a:t>1</a:t>
            </a:r>
            <a:r>
              <a:rPr lang="cs-CZ" b="1" dirty="0"/>
              <a:t> + 7x</a:t>
            </a:r>
            <a:r>
              <a:rPr lang="cs-CZ" b="1" baseline="-25000" dirty="0"/>
              <a:t>2</a:t>
            </a:r>
            <a:r>
              <a:rPr lang="cs-CZ" b="1" dirty="0"/>
              <a:t> + 1x</a:t>
            </a:r>
            <a:r>
              <a:rPr lang="cs-CZ" b="1" baseline="-25000" dirty="0"/>
              <a:t>3</a:t>
            </a:r>
            <a:r>
              <a:rPr lang="cs-CZ" b="1" dirty="0"/>
              <a:t> + 3x</a:t>
            </a:r>
            <a:r>
              <a:rPr lang="cs-CZ" b="1" baseline="-25000" dirty="0"/>
              <a:t>4</a:t>
            </a:r>
            <a:r>
              <a:rPr lang="cs-CZ" b="1" dirty="0"/>
              <a:t> + 5x</a:t>
            </a:r>
            <a:r>
              <a:rPr lang="cs-CZ" b="1" baseline="-25000" dirty="0"/>
              <a:t>5</a:t>
            </a:r>
            <a:r>
              <a:rPr lang="cs-CZ" b="1" dirty="0"/>
              <a:t> + 2x</a:t>
            </a:r>
            <a:r>
              <a:rPr lang="cs-CZ" b="1" baseline="-25000" dirty="0"/>
              <a:t>6</a:t>
            </a:r>
            <a:r>
              <a:rPr lang="cs-CZ" b="1" dirty="0"/>
              <a:t>)/(x</a:t>
            </a:r>
            <a:r>
              <a:rPr lang="cs-CZ" b="1" baseline="-25000" dirty="0"/>
              <a:t>1</a:t>
            </a:r>
            <a:r>
              <a:rPr lang="cs-CZ" b="1" dirty="0"/>
              <a:t> + x</a:t>
            </a:r>
            <a:r>
              <a:rPr lang="cs-CZ" b="1" baseline="-25000" dirty="0"/>
              <a:t>2</a:t>
            </a:r>
            <a:r>
              <a:rPr lang="cs-CZ" b="1" dirty="0"/>
              <a:t> + x</a:t>
            </a:r>
            <a:r>
              <a:rPr lang="cs-CZ" b="1" baseline="-25000" dirty="0"/>
              <a:t>3</a:t>
            </a:r>
            <a:r>
              <a:rPr lang="cs-CZ" b="1" dirty="0"/>
              <a:t> + x</a:t>
            </a:r>
            <a:r>
              <a:rPr lang="cs-CZ" b="1" baseline="-25000" dirty="0"/>
              <a:t>4</a:t>
            </a:r>
            <a:r>
              <a:rPr lang="cs-CZ" b="1" dirty="0"/>
              <a:t> + x</a:t>
            </a:r>
            <a:r>
              <a:rPr lang="cs-CZ" b="1" baseline="-25000" dirty="0"/>
              <a:t>5</a:t>
            </a:r>
            <a:r>
              <a:rPr lang="cs-CZ" b="1" dirty="0"/>
              <a:t> + x</a:t>
            </a:r>
            <a:r>
              <a:rPr lang="cs-CZ" b="1" baseline="-25000" dirty="0"/>
              <a:t>6</a:t>
            </a:r>
            <a:r>
              <a:rPr lang="cs-CZ" b="1" dirty="0"/>
              <a:t>) ≤ 5</a:t>
            </a:r>
          </a:p>
          <a:p>
            <a:pPr lvl="1"/>
            <a:r>
              <a:rPr lang="cs-CZ" b="1" dirty="0"/>
              <a:t> (po úpravě 5x</a:t>
            </a:r>
            <a:r>
              <a:rPr lang="cs-CZ" b="1" baseline="-25000" dirty="0"/>
              <a:t>1</a:t>
            </a:r>
            <a:r>
              <a:rPr lang="cs-CZ" b="1" dirty="0"/>
              <a:t> + 2x</a:t>
            </a:r>
            <a:r>
              <a:rPr lang="cs-CZ" b="1" baseline="-25000" dirty="0"/>
              <a:t>2</a:t>
            </a:r>
            <a:r>
              <a:rPr lang="cs-CZ" b="1" dirty="0"/>
              <a:t> - 4x</a:t>
            </a:r>
            <a:r>
              <a:rPr lang="cs-CZ" b="1" baseline="-25000" dirty="0"/>
              <a:t>3</a:t>
            </a:r>
            <a:r>
              <a:rPr lang="cs-CZ" b="1" dirty="0"/>
              <a:t> - 2 x</a:t>
            </a:r>
            <a:r>
              <a:rPr lang="cs-CZ" b="1" baseline="-25000" dirty="0"/>
              <a:t>4</a:t>
            </a:r>
            <a:r>
              <a:rPr lang="cs-CZ" b="1" dirty="0"/>
              <a:t> - 3x</a:t>
            </a:r>
            <a:r>
              <a:rPr lang="cs-CZ" b="1" baseline="-25000" dirty="0"/>
              <a:t>6</a:t>
            </a:r>
            <a:r>
              <a:rPr lang="cs-CZ" b="1" dirty="0"/>
              <a:t> ≤ 0)</a:t>
            </a:r>
          </a:p>
        </p:txBody>
      </p:sp>
    </p:spTree>
    <p:extLst>
      <p:ext uri="{BB962C8B-B14F-4D97-AF65-F5344CB8AC3E}">
        <p14:creationId xmlns:p14="http://schemas.microsoft.com/office/powerpoint/2010/main" val="1808813176"/>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736600"/>
            <a:ext cx="8229600" cy="681038"/>
          </a:xfrm>
        </p:spPr>
        <p:txBody>
          <a:bodyPr>
            <a:normAutofit fontScale="90000"/>
          </a:bodyPr>
          <a:lstStyle/>
          <a:p>
            <a:r>
              <a:rPr lang="cs-CZ" b="1" dirty="0"/>
              <a:t>DEFINOVÁNÍ OMEZENÍ ÚLOHY II</a:t>
            </a:r>
            <a:endParaRPr lang="cs-CZ" dirty="0"/>
          </a:p>
        </p:txBody>
      </p:sp>
      <p:sp>
        <p:nvSpPr>
          <p:cNvPr id="3" name="Zástupný symbol pro obsah 2"/>
          <p:cNvSpPr>
            <a:spLocks noGrp="1"/>
          </p:cNvSpPr>
          <p:nvPr>
            <p:ph idx="1"/>
          </p:nvPr>
        </p:nvSpPr>
        <p:spPr/>
        <p:txBody>
          <a:bodyPr>
            <a:normAutofit fontScale="85000" lnSpcReduction="10000"/>
          </a:bodyPr>
          <a:lstStyle/>
          <a:p>
            <a:r>
              <a:rPr lang="cs-CZ" b="1" dirty="0"/>
              <a:t>Do obou dluhopisů by mělo být investováno minimálně 40%:</a:t>
            </a:r>
          </a:p>
          <a:p>
            <a:pPr lvl="1"/>
            <a:r>
              <a:rPr lang="cs-CZ" b="1" dirty="0"/>
              <a:t> x</a:t>
            </a:r>
            <a:r>
              <a:rPr lang="cs-CZ" b="1" baseline="-25000" dirty="0"/>
              <a:t>4</a:t>
            </a:r>
            <a:r>
              <a:rPr lang="cs-CZ" b="1" dirty="0"/>
              <a:t> + x</a:t>
            </a:r>
            <a:r>
              <a:rPr lang="cs-CZ" b="1" baseline="-25000" dirty="0"/>
              <a:t>5</a:t>
            </a:r>
            <a:r>
              <a:rPr lang="cs-CZ" b="1" dirty="0"/>
              <a:t> ≥ 40</a:t>
            </a:r>
          </a:p>
          <a:p>
            <a:r>
              <a:rPr lang="cs-CZ" b="1" dirty="0"/>
              <a:t>Pokladniční poukázky mají být nakoupeny</a:t>
            </a:r>
            <a:br>
              <a:rPr lang="cs-CZ" b="1" dirty="0"/>
            </a:br>
            <a:r>
              <a:rPr lang="cs-CZ" b="1" dirty="0"/>
              <a:t>v minimálně dvojnásobném objemu než oba druhy akcií celkem:</a:t>
            </a:r>
          </a:p>
          <a:p>
            <a:pPr lvl="1"/>
            <a:r>
              <a:rPr lang="cs-CZ" b="1" dirty="0"/>
              <a:t> x</a:t>
            </a:r>
            <a:r>
              <a:rPr lang="cs-CZ" b="1" baseline="-25000" dirty="0"/>
              <a:t>3</a:t>
            </a:r>
            <a:r>
              <a:rPr lang="cs-CZ" b="1" dirty="0"/>
              <a:t> ≥ 2(x</a:t>
            </a:r>
            <a:r>
              <a:rPr lang="cs-CZ" b="1" baseline="-25000" dirty="0"/>
              <a:t>1</a:t>
            </a:r>
            <a:r>
              <a:rPr lang="cs-CZ" b="1" dirty="0"/>
              <a:t> + x</a:t>
            </a:r>
            <a:r>
              <a:rPr lang="cs-CZ" b="1" baseline="-25000" dirty="0"/>
              <a:t>2</a:t>
            </a:r>
            <a:r>
              <a:rPr lang="cs-CZ" b="1" dirty="0"/>
              <a:t>)</a:t>
            </a:r>
          </a:p>
          <a:p>
            <a:pPr lvl="1"/>
            <a:r>
              <a:rPr lang="cs-CZ" b="1" dirty="0"/>
              <a:t> (po úpravě -2x</a:t>
            </a:r>
            <a:r>
              <a:rPr lang="cs-CZ" b="1" baseline="-25000" dirty="0"/>
              <a:t>1</a:t>
            </a:r>
            <a:r>
              <a:rPr lang="cs-CZ" b="1" dirty="0"/>
              <a:t> - 2x</a:t>
            </a:r>
            <a:r>
              <a:rPr lang="cs-CZ" b="1" baseline="-25000" dirty="0"/>
              <a:t>2</a:t>
            </a:r>
            <a:r>
              <a:rPr lang="cs-CZ" b="1" dirty="0"/>
              <a:t> + x</a:t>
            </a:r>
            <a:r>
              <a:rPr lang="cs-CZ" b="1" baseline="-25000" dirty="0"/>
              <a:t>3</a:t>
            </a:r>
            <a:r>
              <a:rPr lang="cs-CZ" b="1" dirty="0"/>
              <a:t> ≥ 0)</a:t>
            </a:r>
          </a:p>
          <a:p>
            <a:r>
              <a:rPr lang="cs-CZ" b="1" dirty="0"/>
              <a:t>Maximální podíl každé investice je stanoven na 30%:</a:t>
            </a:r>
          </a:p>
          <a:p>
            <a:pPr lvl="1"/>
            <a:r>
              <a:rPr lang="cs-CZ" b="1" dirty="0"/>
              <a:t> </a:t>
            </a:r>
            <a:r>
              <a:rPr lang="cs-CZ" b="1" dirty="0" err="1"/>
              <a:t>x</a:t>
            </a:r>
            <a:r>
              <a:rPr lang="cs-CZ" b="1" baseline="-25000" dirty="0" err="1"/>
              <a:t>i</a:t>
            </a:r>
            <a:r>
              <a:rPr lang="cs-CZ" b="1" baseline="-25000" dirty="0"/>
              <a:t> </a:t>
            </a:r>
            <a:r>
              <a:rPr lang="cs-CZ" b="1" dirty="0"/>
              <a:t>≤ 30</a:t>
            </a:r>
          </a:p>
          <a:p>
            <a:pPr lvl="1"/>
            <a:r>
              <a:rPr lang="cs-CZ" b="1" dirty="0"/>
              <a:t> i = 1, 2, 3, 4, 5, 6</a:t>
            </a:r>
          </a:p>
        </p:txBody>
      </p:sp>
    </p:spTree>
    <p:extLst>
      <p:ext uri="{BB962C8B-B14F-4D97-AF65-F5344CB8AC3E}">
        <p14:creationId xmlns:p14="http://schemas.microsoft.com/office/powerpoint/2010/main" val="76522471"/>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711200"/>
            <a:ext cx="8229600" cy="706438"/>
          </a:xfrm>
        </p:spPr>
        <p:txBody>
          <a:bodyPr>
            <a:normAutofit fontScale="90000"/>
          </a:bodyPr>
          <a:lstStyle/>
          <a:p>
            <a:r>
              <a:rPr lang="cs-CZ" b="1" dirty="0"/>
              <a:t>DEFINOVÁNÍ KRITÉRIA OPTIMALITY</a:t>
            </a:r>
          </a:p>
        </p:txBody>
      </p:sp>
      <p:sp>
        <p:nvSpPr>
          <p:cNvPr id="3" name="Zástupný symbol pro obsah 2"/>
          <p:cNvSpPr>
            <a:spLocks noGrp="1"/>
          </p:cNvSpPr>
          <p:nvPr>
            <p:ph idx="1"/>
          </p:nvPr>
        </p:nvSpPr>
        <p:spPr>
          <a:xfrm>
            <a:off x="457200" y="2146300"/>
            <a:ext cx="8229600" cy="3979863"/>
          </a:xfrm>
        </p:spPr>
        <p:txBody>
          <a:bodyPr>
            <a:normAutofit fontScale="77500" lnSpcReduction="20000"/>
          </a:bodyPr>
          <a:lstStyle/>
          <a:p>
            <a:r>
              <a:rPr lang="cs-CZ" b="1" dirty="0"/>
              <a:t>Cílem je maximalizace očekávaného výnosu</a:t>
            </a:r>
            <a:br>
              <a:rPr lang="cs-CZ" b="1" dirty="0"/>
            </a:br>
            <a:r>
              <a:rPr lang="cs-CZ" b="1" dirty="0"/>
              <a:t>z provedených investic. Účelová funkce modelu musí vyjadřovat celkový očekávaný výnos z realizovaných investic.</a:t>
            </a:r>
          </a:p>
          <a:p>
            <a:r>
              <a:rPr lang="cs-CZ" b="1" dirty="0"/>
              <a:t>Celkový očekávaný výnos z investic = součet očekávaného výnosu u jednotlivých variant, přičemž platí, že:</a:t>
            </a:r>
          </a:p>
          <a:p>
            <a:pPr lvl="1"/>
            <a:r>
              <a:rPr lang="cs-CZ" b="1" dirty="0"/>
              <a:t> očekávaný výnos u i-té investiční varianty = (odhadnutý výnos (v %) i-té varianty)/100*(procentní podíl i-té varianty).</a:t>
            </a:r>
          </a:p>
          <a:p>
            <a:r>
              <a:rPr lang="cs-CZ" b="1" dirty="0"/>
              <a:t>Výsledná účelová funkce je tedy následující:</a:t>
            </a:r>
          </a:p>
          <a:p>
            <a:pPr lvl="1"/>
            <a:r>
              <a:rPr lang="cs-CZ" b="1" dirty="0"/>
              <a:t> </a:t>
            </a:r>
            <a:r>
              <a:rPr lang="cs-CZ" b="1" dirty="0">
                <a:solidFill>
                  <a:srgbClr val="FF0000"/>
                </a:solidFill>
              </a:rPr>
              <a:t>Z = 0,18x</a:t>
            </a:r>
            <a:r>
              <a:rPr lang="cs-CZ" b="1" baseline="-25000" dirty="0">
                <a:solidFill>
                  <a:srgbClr val="FF0000"/>
                </a:solidFill>
              </a:rPr>
              <a:t>1</a:t>
            </a:r>
            <a:r>
              <a:rPr lang="cs-CZ" b="1" dirty="0">
                <a:solidFill>
                  <a:srgbClr val="FF0000"/>
                </a:solidFill>
              </a:rPr>
              <a:t> + 0,12x</a:t>
            </a:r>
            <a:r>
              <a:rPr lang="cs-CZ" b="1" baseline="-25000" dirty="0">
                <a:solidFill>
                  <a:srgbClr val="FF0000"/>
                </a:solidFill>
              </a:rPr>
              <a:t>2</a:t>
            </a:r>
            <a:r>
              <a:rPr lang="cs-CZ" b="1" dirty="0">
                <a:solidFill>
                  <a:srgbClr val="FF0000"/>
                </a:solidFill>
              </a:rPr>
              <a:t> + 0,065x</a:t>
            </a:r>
            <a:r>
              <a:rPr lang="cs-CZ" b="1" baseline="-25000" dirty="0">
                <a:solidFill>
                  <a:srgbClr val="FF0000"/>
                </a:solidFill>
              </a:rPr>
              <a:t>3</a:t>
            </a:r>
            <a:r>
              <a:rPr lang="cs-CZ" b="1" dirty="0">
                <a:solidFill>
                  <a:srgbClr val="FF0000"/>
                </a:solidFill>
              </a:rPr>
              <a:t> + 0,085x</a:t>
            </a:r>
            <a:r>
              <a:rPr lang="cs-CZ" b="1" baseline="-25000" dirty="0">
                <a:solidFill>
                  <a:srgbClr val="FF0000"/>
                </a:solidFill>
              </a:rPr>
              <a:t>4</a:t>
            </a:r>
            <a:r>
              <a:rPr lang="cs-CZ" b="1" dirty="0">
                <a:solidFill>
                  <a:srgbClr val="FF0000"/>
                </a:solidFill>
              </a:rPr>
              <a:t> + 0,0925x</a:t>
            </a:r>
            <a:r>
              <a:rPr lang="cs-CZ" b="1" baseline="-25000" dirty="0">
                <a:solidFill>
                  <a:srgbClr val="FF0000"/>
                </a:solidFill>
              </a:rPr>
              <a:t>5</a:t>
            </a:r>
            <a:r>
              <a:rPr lang="cs-CZ" b="1" dirty="0">
                <a:solidFill>
                  <a:srgbClr val="FF0000"/>
                </a:solidFill>
              </a:rPr>
              <a:t> + 0,08x</a:t>
            </a:r>
            <a:r>
              <a:rPr lang="cs-CZ" b="1" baseline="-25000" dirty="0">
                <a:solidFill>
                  <a:srgbClr val="FF0000"/>
                </a:solidFill>
              </a:rPr>
              <a:t>6</a:t>
            </a:r>
            <a:r>
              <a:rPr lang="cs-CZ" b="1" dirty="0">
                <a:solidFill>
                  <a:srgbClr val="FF0000"/>
                </a:solidFill>
              </a:rPr>
              <a:t> </a:t>
            </a:r>
          </a:p>
        </p:txBody>
      </p:sp>
    </p:spTree>
    <p:extLst>
      <p:ext uri="{BB962C8B-B14F-4D97-AF65-F5344CB8AC3E}">
        <p14:creationId xmlns:p14="http://schemas.microsoft.com/office/powerpoint/2010/main" val="508325907"/>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698500"/>
            <a:ext cx="8229600" cy="719138"/>
          </a:xfrm>
        </p:spPr>
        <p:txBody>
          <a:bodyPr>
            <a:normAutofit fontScale="90000"/>
          </a:bodyPr>
          <a:lstStyle/>
          <a:p>
            <a:r>
              <a:rPr lang="cs-CZ" sz="3200" b="1" dirty="0"/>
              <a:t>DEFINOVÁNÍ OBLIGÁTNÍCH PODMÍNEK –</a:t>
            </a:r>
            <a:br>
              <a:rPr lang="cs-CZ" sz="3200" b="1" dirty="0"/>
            </a:br>
            <a:r>
              <a:rPr lang="cs-CZ" sz="3200" b="1" dirty="0"/>
              <a:t>PODMÍNKY NEZÁPORNOSTI</a:t>
            </a:r>
          </a:p>
        </p:txBody>
      </p:sp>
      <p:sp>
        <p:nvSpPr>
          <p:cNvPr id="3" name="Zástupný symbol pro obsah 2"/>
          <p:cNvSpPr>
            <a:spLocks noGrp="1"/>
          </p:cNvSpPr>
          <p:nvPr>
            <p:ph idx="1"/>
          </p:nvPr>
        </p:nvSpPr>
        <p:spPr>
          <a:xfrm>
            <a:off x="457200" y="2730501"/>
            <a:ext cx="8229600" cy="2260600"/>
          </a:xfrm>
        </p:spPr>
        <p:txBody>
          <a:bodyPr/>
          <a:lstStyle/>
          <a:p>
            <a:r>
              <a:rPr lang="cs-CZ" b="1" dirty="0"/>
              <a:t>Není možné investovat záporné objemy peněz:</a:t>
            </a:r>
          </a:p>
          <a:p>
            <a:pPr marL="742950" lvl="2" indent="-342900"/>
            <a:r>
              <a:rPr lang="cs-CZ" b="1" dirty="0"/>
              <a:t> </a:t>
            </a:r>
            <a:r>
              <a:rPr lang="cs-CZ" b="1" dirty="0" err="1"/>
              <a:t>x</a:t>
            </a:r>
            <a:r>
              <a:rPr lang="cs-CZ" b="1" baseline="-25000" dirty="0" err="1"/>
              <a:t>i</a:t>
            </a:r>
            <a:r>
              <a:rPr lang="cs-CZ" b="1" baseline="-25000" dirty="0"/>
              <a:t> </a:t>
            </a:r>
            <a:r>
              <a:rPr lang="cs-CZ" b="1" dirty="0"/>
              <a:t>≥ 0</a:t>
            </a:r>
          </a:p>
          <a:p>
            <a:pPr marL="742950" lvl="2" indent="-342900"/>
            <a:r>
              <a:rPr lang="cs-CZ" b="1" dirty="0"/>
              <a:t> i = 1, 2, 3, 4, 5, 6</a:t>
            </a:r>
          </a:p>
        </p:txBody>
      </p:sp>
    </p:spTree>
    <p:extLst>
      <p:ext uri="{BB962C8B-B14F-4D97-AF65-F5344CB8AC3E}">
        <p14:creationId xmlns:p14="http://schemas.microsoft.com/office/powerpoint/2010/main" val="4181643522"/>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711200"/>
            <a:ext cx="8229600" cy="706438"/>
          </a:xfrm>
        </p:spPr>
        <p:txBody>
          <a:bodyPr>
            <a:normAutofit/>
          </a:bodyPr>
          <a:lstStyle/>
          <a:p>
            <a:r>
              <a:rPr lang="cs-CZ" sz="3200" b="1" dirty="0"/>
              <a:t>VÝSLEDNÝ LINEÁRNÍ MATEMATICKÝ MODEL</a:t>
            </a:r>
          </a:p>
        </p:txBody>
      </p:sp>
      <p:sp>
        <p:nvSpPr>
          <p:cNvPr id="3" name="Zástupný symbol pro obsah 2"/>
          <p:cNvSpPr>
            <a:spLocks noGrp="1"/>
          </p:cNvSpPr>
          <p:nvPr>
            <p:ph idx="1"/>
          </p:nvPr>
        </p:nvSpPr>
        <p:spPr/>
        <p:txBody>
          <a:bodyPr>
            <a:normAutofit lnSpcReduction="10000"/>
          </a:bodyPr>
          <a:lstStyle/>
          <a:p>
            <a:pPr marL="342900" lvl="1" indent="-342900">
              <a:buFont typeface="Arial"/>
              <a:buChar char="•"/>
            </a:pPr>
            <a:r>
              <a:rPr lang="cs-CZ" b="1" dirty="0"/>
              <a:t>Maximalizuj:</a:t>
            </a:r>
          </a:p>
          <a:p>
            <a:pPr marL="742950" lvl="2" indent="-342900"/>
            <a:r>
              <a:rPr lang="cs-CZ" b="1" dirty="0">
                <a:solidFill>
                  <a:srgbClr val="FF0000"/>
                </a:solidFill>
              </a:rPr>
              <a:t>Z = 0,18x</a:t>
            </a:r>
            <a:r>
              <a:rPr lang="cs-CZ" b="1" baseline="-25000" dirty="0">
                <a:solidFill>
                  <a:srgbClr val="FF0000"/>
                </a:solidFill>
              </a:rPr>
              <a:t>1</a:t>
            </a:r>
            <a:r>
              <a:rPr lang="cs-CZ" b="1" dirty="0">
                <a:solidFill>
                  <a:srgbClr val="FF0000"/>
                </a:solidFill>
              </a:rPr>
              <a:t> + 0,12x</a:t>
            </a:r>
            <a:r>
              <a:rPr lang="cs-CZ" b="1" baseline="-25000" dirty="0">
                <a:solidFill>
                  <a:srgbClr val="FF0000"/>
                </a:solidFill>
              </a:rPr>
              <a:t>2</a:t>
            </a:r>
            <a:r>
              <a:rPr lang="cs-CZ" b="1" dirty="0">
                <a:solidFill>
                  <a:srgbClr val="FF0000"/>
                </a:solidFill>
              </a:rPr>
              <a:t> + 0,065x</a:t>
            </a:r>
            <a:r>
              <a:rPr lang="cs-CZ" b="1" baseline="-25000" dirty="0">
                <a:solidFill>
                  <a:srgbClr val="FF0000"/>
                </a:solidFill>
              </a:rPr>
              <a:t>3</a:t>
            </a:r>
            <a:r>
              <a:rPr lang="cs-CZ" b="1" dirty="0">
                <a:solidFill>
                  <a:srgbClr val="FF0000"/>
                </a:solidFill>
              </a:rPr>
              <a:t> + 0,085x</a:t>
            </a:r>
            <a:r>
              <a:rPr lang="cs-CZ" b="1" baseline="-25000" dirty="0">
                <a:solidFill>
                  <a:srgbClr val="FF0000"/>
                </a:solidFill>
              </a:rPr>
              <a:t>4</a:t>
            </a:r>
            <a:r>
              <a:rPr lang="cs-CZ" b="1" dirty="0">
                <a:solidFill>
                  <a:srgbClr val="FF0000"/>
                </a:solidFill>
              </a:rPr>
              <a:t> + 0,0925x</a:t>
            </a:r>
            <a:r>
              <a:rPr lang="cs-CZ" b="1" baseline="-25000" dirty="0">
                <a:solidFill>
                  <a:srgbClr val="FF0000"/>
                </a:solidFill>
              </a:rPr>
              <a:t>5</a:t>
            </a:r>
            <a:r>
              <a:rPr lang="cs-CZ" b="1" dirty="0">
                <a:solidFill>
                  <a:srgbClr val="FF0000"/>
                </a:solidFill>
              </a:rPr>
              <a:t> + 0,08x</a:t>
            </a:r>
            <a:r>
              <a:rPr lang="cs-CZ" b="1" baseline="-25000" dirty="0">
                <a:solidFill>
                  <a:srgbClr val="FF0000"/>
                </a:solidFill>
              </a:rPr>
              <a:t>6</a:t>
            </a:r>
            <a:r>
              <a:rPr lang="cs-CZ" b="1" dirty="0">
                <a:solidFill>
                  <a:srgbClr val="FF0000"/>
                </a:solidFill>
              </a:rPr>
              <a:t> </a:t>
            </a:r>
          </a:p>
          <a:p>
            <a:r>
              <a:rPr lang="cs-CZ" b="1" dirty="0"/>
              <a:t>Za podmínek:</a:t>
            </a:r>
          </a:p>
          <a:p>
            <a:pPr marL="342900" lvl="1" indent="-342900">
              <a:buFont typeface="Arial"/>
              <a:buChar char="•"/>
            </a:pPr>
            <a:r>
              <a:rPr lang="cs-CZ" sz="2600" b="1" dirty="0">
                <a:solidFill>
                  <a:srgbClr val="FF0000"/>
                </a:solidFill>
              </a:rPr>
              <a:t>x</a:t>
            </a:r>
            <a:r>
              <a:rPr lang="cs-CZ" sz="2600" b="1" baseline="-25000" dirty="0">
                <a:solidFill>
                  <a:srgbClr val="FF0000"/>
                </a:solidFill>
              </a:rPr>
              <a:t>1</a:t>
            </a:r>
            <a:r>
              <a:rPr lang="cs-CZ" sz="2600" b="1" dirty="0">
                <a:solidFill>
                  <a:srgbClr val="FF0000"/>
                </a:solidFill>
              </a:rPr>
              <a:t> + x</a:t>
            </a:r>
            <a:r>
              <a:rPr lang="cs-CZ" sz="2600" b="1" baseline="-25000" dirty="0">
                <a:solidFill>
                  <a:srgbClr val="FF0000"/>
                </a:solidFill>
              </a:rPr>
              <a:t>2</a:t>
            </a:r>
            <a:r>
              <a:rPr lang="cs-CZ" sz="2600" b="1" dirty="0">
                <a:solidFill>
                  <a:srgbClr val="FF0000"/>
                </a:solidFill>
              </a:rPr>
              <a:t> + x</a:t>
            </a:r>
            <a:r>
              <a:rPr lang="cs-CZ" sz="2600" b="1" baseline="-25000" dirty="0">
                <a:solidFill>
                  <a:srgbClr val="FF0000"/>
                </a:solidFill>
              </a:rPr>
              <a:t>3</a:t>
            </a:r>
            <a:r>
              <a:rPr lang="cs-CZ" sz="2600" b="1" dirty="0">
                <a:solidFill>
                  <a:srgbClr val="FF0000"/>
                </a:solidFill>
              </a:rPr>
              <a:t> + x</a:t>
            </a:r>
            <a:r>
              <a:rPr lang="cs-CZ" sz="2600" b="1" baseline="-25000" dirty="0">
                <a:solidFill>
                  <a:srgbClr val="FF0000"/>
                </a:solidFill>
              </a:rPr>
              <a:t>4</a:t>
            </a:r>
            <a:r>
              <a:rPr lang="cs-CZ" sz="2600" b="1" dirty="0">
                <a:solidFill>
                  <a:srgbClr val="FF0000"/>
                </a:solidFill>
              </a:rPr>
              <a:t> + x</a:t>
            </a:r>
            <a:r>
              <a:rPr lang="cs-CZ" sz="2600" b="1" baseline="-25000" dirty="0">
                <a:solidFill>
                  <a:srgbClr val="FF0000"/>
                </a:solidFill>
              </a:rPr>
              <a:t>5</a:t>
            </a:r>
            <a:r>
              <a:rPr lang="cs-CZ" sz="2600" b="1" dirty="0">
                <a:solidFill>
                  <a:srgbClr val="FF0000"/>
                </a:solidFill>
              </a:rPr>
              <a:t> + x</a:t>
            </a:r>
            <a:r>
              <a:rPr lang="cs-CZ" sz="2600" b="1" baseline="-25000" dirty="0">
                <a:solidFill>
                  <a:srgbClr val="FF0000"/>
                </a:solidFill>
              </a:rPr>
              <a:t>6</a:t>
            </a:r>
            <a:r>
              <a:rPr lang="cs-CZ" sz="2600" b="1" dirty="0">
                <a:solidFill>
                  <a:srgbClr val="FF0000"/>
                </a:solidFill>
              </a:rPr>
              <a:t> = 100</a:t>
            </a:r>
          </a:p>
          <a:p>
            <a:r>
              <a:rPr lang="cs-CZ" sz="2600" b="1" dirty="0">
                <a:solidFill>
                  <a:srgbClr val="FF0000"/>
                </a:solidFill>
              </a:rPr>
              <a:t>5x</a:t>
            </a:r>
            <a:r>
              <a:rPr lang="cs-CZ" sz="2600" b="1" baseline="-25000" dirty="0">
                <a:solidFill>
                  <a:srgbClr val="FF0000"/>
                </a:solidFill>
              </a:rPr>
              <a:t>1</a:t>
            </a:r>
            <a:r>
              <a:rPr lang="cs-CZ" sz="2600" b="1" dirty="0">
                <a:solidFill>
                  <a:srgbClr val="FF0000"/>
                </a:solidFill>
              </a:rPr>
              <a:t> + 2x</a:t>
            </a:r>
            <a:r>
              <a:rPr lang="cs-CZ" sz="2600" b="1" baseline="-25000" dirty="0">
                <a:solidFill>
                  <a:srgbClr val="FF0000"/>
                </a:solidFill>
              </a:rPr>
              <a:t>2</a:t>
            </a:r>
            <a:r>
              <a:rPr lang="cs-CZ" sz="2600" b="1" dirty="0">
                <a:solidFill>
                  <a:srgbClr val="FF0000"/>
                </a:solidFill>
              </a:rPr>
              <a:t> - 4x</a:t>
            </a:r>
            <a:r>
              <a:rPr lang="cs-CZ" sz="2600" b="1" baseline="-25000" dirty="0">
                <a:solidFill>
                  <a:srgbClr val="FF0000"/>
                </a:solidFill>
              </a:rPr>
              <a:t>3</a:t>
            </a:r>
            <a:r>
              <a:rPr lang="cs-CZ" sz="2600" b="1" dirty="0">
                <a:solidFill>
                  <a:srgbClr val="FF0000"/>
                </a:solidFill>
              </a:rPr>
              <a:t> - 2 x</a:t>
            </a:r>
            <a:r>
              <a:rPr lang="cs-CZ" sz="2600" b="1" baseline="-25000" dirty="0">
                <a:solidFill>
                  <a:srgbClr val="FF0000"/>
                </a:solidFill>
              </a:rPr>
              <a:t>4</a:t>
            </a:r>
            <a:r>
              <a:rPr lang="cs-CZ" sz="2600" b="1" dirty="0">
                <a:solidFill>
                  <a:srgbClr val="FF0000"/>
                </a:solidFill>
              </a:rPr>
              <a:t> - 3x</a:t>
            </a:r>
            <a:r>
              <a:rPr lang="cs-CZ" sz="2600" b="1" baseline="-25000" dirty="0">
                <a:solidFill>
                  <a:srgbClr val="FF0000"/>
                </a:solidFill>
              </a:rPr>
              <a:t>6</a:t>
            </a:r>
            <a:r>
              <a:rPr lang="cs-CZ" sz="2600" b="1" dirty="0">
                <a:solidFill>
                  <a:srgbClr val="FF0000"/>
                </a:solidFill>
              </a:rPr>
              <a:t> ≤ 0</a:t>
            </a:r>
          </a:p>
          <a:p>
            <a:pPr marL="342900" lvl="1" indent="-342900">
              <a:buFont typeface="Arial"/>
              <a:buChar char="•"/>
            </a:pPr>
            <a:r>
              <a:rPr lang="cs-CZ" sz="2600" b="1" dirty="0">
                <a:solidFill>
                  <a:srgbClr val="FF0000"/>
                </a:solidFill>
              </a:rPr>
              <a:t>x</a:t>
            </a:r>
            <a:r>
              <a:rPr lang="cs-CZ" sz="2600" b="1" baseline="-25000" dirty="0">
                <a:solidFill>
                  <a:srgbClr val="FF0000"/>
                </a:solidFill>
              </a:rPr>
              <a:t>4</a:t>
            </a:r>
            <a:r>
              <a:rPr lang="cs-CZ" sz="2600" b="1" dirty="0">
                <a:solidFill>
                  <a:srgbClr val="FF0000"/>
                </a:solidFill>
              </a:rPr>
              <a:t> + x</a:t>
            </a:r>
            <a:r>
              <a:rPr lang="cs-CZ" sz="2600" b="1" baseline="-25000" dirty="0">
                <a:solidFill>
                  <a:srgbClr val="FF0000"/>
                </a:solidFill>
              </a:rPr>
              <a:t>5</a:t>
            </a:r>
            <a:r>
              <a:rPr lang="cs-CZ" sz="2600" b="1" dirty="0">
                <a:solidFill>
                  <a:srgbClr val="FF0000"/>
                </a:solidFill>
              </a:rPr>
              <a:t> ≥ 40</a:t>
            </a:r>
          </a:p>
          <a:p>
            <a:r>
              <a:rPr lang="cs-CZ" sz="2600" b="1" dirty="0">
                <a:solidFill>
                  <a:srgbClr val="FF0000"/>
                </a:solidFill>
              </a:rPr>
              <a:t>-2x</a:t>
            </a:r>
            <a:r>
              <a:rPr lang="cs-CZ" sz="2600" b="1" baseline="-25000" dirty="0">
                <a:solidFill>
                  <a:srgbClr val="FF0000"/>
                </a:solidFill>
              </a:rPr>
              <a:t>1</a:t>
            </a:r>
            <a:r>
              <a:rPr lang="cs-CZ" sz="2600" b="1" dirty="0">
                <a:solidFill>
                  <a:srgbClr val="FF0000"/>
                </a:solidFill>
              </a:rPr>
              <a:t> - 2x</a:t>
            </a:r>
            <a:r>
              <a:rPr lang="cs-CZ" sz="2600" b="1" baseline="-25000" dirty="0">
                <a:solidFill>
                  <a:srgbClr val="FF0000"/>
                </a:solidFill>
              </a:rPr>
              <a:t>2</a:t>
            </a:r>
            <a:r>
              <a:rPr lang="cs-CZ" sz="2600" b="1" dirty="0">
                <a:solidFill>
                  <a:srgbClr val="FF0000"/>
                </a:solidFill>
              </a:rPr>
              <a:t> + x</a:t>
            </a:r>
            <a:r>
              <a:rPr lang="cs-CZ" sz="2600" b="1" baseline="-25000" dirty="0">
                <a:solidFill>
                  <a:srgbClr val="FF0000"/>
                </a:solidFill>
              </a:rPr>
              <a:t>3</a:t>
            </a:r>
            <a:r>
              <a:rPr lang="cs-CZ" sz="2600" b="1" dirty="0">
                <a:solidFill>
                  <a:srgbClr val="FF0000"/>
                </a:solidFill>
              </a:rPr>
              <a:t> ≥ 0</a:t>
            </a:r>
          </a:p>
          <a:p>
            <a:pPr marL="342900" lvl="1" indent="-342900">
              <a:buFont typeface="Arial"/>
              <a:buChar char="•"/>
            </a:pPr>
            <a:r>
              <a:rPr lang="cs-CZ" sz="2600" b="1" dirty="0" err="1">
                <a:solidFill>
                  <a:srgbClr val="FF0000"/>
                </a:solidFill>
              </a:rPr>
              <a:t>x</a:t>
            </a:r>
            <a:r>
              <a:rPr lang="cs-CZ" sz="2600" b="1" baseline="-25000" dirty="0" err="1">
                <a:solidFill>
                  <a:srgbClr val="FF0000"/>
                </a:solidFill>
              </a:rPr>
              <a:t>i</a:t>
            </a:r>
            <a:r>
              <a:rPr lang="cs-CZ" sz="2600" b="1" baseline="-25000" dirty="0">
                <a:solidFill>
                  <a:srgbClr val="FF0000"/>
                </a:solidFill>
              </a:rPr>
              <a:t> </a:t>
            </a:r>
            <a:r>
              <a:rPr lang="cs-CZ" sz="2600" b="1" dirty="0">
                <a:solidFill>
                  <a:srgbClr val="FF0000"/>
                </a:solidFill>
              </a:rPr>
              <a:t>≤ 30</a:t>
            </a:r>
          </a:p>
          <a:p>
            <a:pPr marL="342900" lvl="2" indent="-342900"/>
            <a:r>
              <a:rPr lang="cs-CZ" sz="2600" b="1" dirty="0" err="1">
                <a:solidFill>
                  <a:srgbClr val="FF0000"/>
                </a:solidFill>
              </a:rPr>
              <a:t>x</a:t>
            </a:r>
            <a:r>
              <a:rPr lang="cs-CZ" sz="2600" b="1" baseline="-25000" dirty="0" err="1">
                <a:solidFill>
                  <a:srgbClr val="FF0000"/>
                </a:solidFill>
              </a:rPr>
              <a:t>i</a:t>
            </a:r>
            <a:r>
              <a:rPr lang="cs-CZ" sz="2600" b="1" baseline="-25000" dirty="0">
                <a:solidFill>
                  <a:srgbClr val="FF0000"/>
                </a:solidFill>
              </a:rPr>
              <a:t> </a:t>
            </a:r>
            <a:r>
              <a:rPr lang="cs-CZ" sz="2600" b="1" dirty="0">
                <a:solidFill>
                  <a:srgbClr val="FF0000"/>
                </a:solidFill>
              </a:rPr>
              <a:t>≥ 0</a:t>
            </a:r>
          </a:p>
          <a:p>
            <a:pPr marL="342900" lvl="2" indent="-342900"/>
            <a:r>
              <a:rPr lang="cs-CZ" sz="2600" b="1" dirty="0">
                <a:solidFill>
                  <a:srgbClr val="FF0000"/>
                </a:solidFill>
              </a:rPr>
              <a:t>i = 1, 2, 3, 4, 5, 6</a:t>
            </a:r>
          </a:p>
          <a:p>
            <a:endParaRPr lang="cs-CZ" dirty="0"/>
          </a:p>
        </p:txBody>
      </p:sp>
    </p:spTree>
    <p:extLst>
      <p:ext uri="{BB962C8B-B14F-4D97-AF65-F5344CB8AC3E}">
        <p14:creationId xmlns:p14="http://schemas.microsoft.com/office/powerpoint/2010/main" val="3781613420"/>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3239511"/>
            <a:ext cx="8229600" cy="1143000"/>
          </a:xfrm>
        </p:spPr>
        <p:txBody>
          <a:bodyPr>
            <a:normAutofit fontScale="90000"/>
          </a:bodyPr>
          <a:lstStyle/>
          <a:p>
            <a:r>
              <a:rPr lang="cs-CZ" b="1" dirty="0"/>
              <a:t>ÚLOHA O OPTIMÁLNÍM DĚLENÍ MATERIÁLU – „ŘEZNÁ ÚLOHA“</a:t>
            </a:r>
          </a:p>
        </p:txBody>
      </p:sp>
    </p:spTree>
    <p:extLst>
      <p:ext uri="{BB962C8B-B14F-4D97-AF65-F5344CB8AC3E}">
        <p14:creationId xmlns:p14="http://schemas.microsoft.com/office/powerpoint/2010/main" val="297654661"/>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457200" y="673100"/>
            <a:ext cx="8229600" cy="744538"/>
          </a:xfrm>
        </p:spPr>
        <p:txBody>
          <a:bodyPr>
            <a:normAutofit fontScale="90000"/>
          </a:bodyPr>
          <a:lstStyle/>
          <a:p>
            <a:r>
              <a:rPr lang="cs-CZ" b="1" dirty="0"/>
              <a:t>ÚLOHA O DĚLENÍ MATERIÁLU I</a:t>
            </a:r>
          </a:p>
        </p:txBody>
      </p:sp>
      <p:sp>
        <p:nvSpPr>
          <p:cNvPr id="4" name="Zástupný symbol pro obsah 3"/>
          <p:cNvSpPr>
            <a:spLocks noGrp="1"/>
          </p:cNvSpPr>
          <p:nvPr>
            <p:ph idx="1"/>
          </p:nvPr>
        </p:nvSpPr>
        <p:spPr/>
        <p:txBody>
          <a:bodyPr>
            <a:normAutofit fontScale="92500"/>
          </a:bodyPr>
          <a:lstStyle/>
          <a:p>
            <a:r>
              <a:rPr lang="cs-CZ" b="1" dirty="0"/>
              <a:t>V klasické formulaci úlohy o dělení materiálu se jedná o stanovení nejvýhodnějšího postupu rozřezání větších celků na menší části.</a:t>
            </a:r>
          </a:p>
          <a:p>
            <a:r>
              <a:rPr lang="cs-CZ" b="1" dirty="0"/>
              <a:t>Úloha o dělení materiálu (řezný problém, rozdělovací či krájecí úlohy) může být jednorozměrná, kde dělení je charakterizováno pouze jedním rozměrem (tyče, pásy konstantní šířky…), případně dvourozměrná, kdy se z plochy vyřezávají menší díly.</a:t>
            </a:r>
          </a:p>
        </p:txBody>
      </p:sp>
    </p:spTree>
    <p:extLst>
      <p:ext uri="{BB962C8B-B14F-4D97-AF65-F5344CB8AC3E}">
        <p14:creationId xmlns:p14="http://schemas.microsoft.com/office/powerpoint/2010/main" val="1246678861"/>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736600"/>
            <a:ext cx="8229600" cy="681038"/>
          </a:xfrm>
        </p:spPr>
        <p:txBody>
          <a:bodyPr>
            <a:normAutofit fontScale="90000"/>
          </a:bodyPr>
          <a:lstStyle/>
          <a:p>
            <a:r>
              <a:rPr lang="cs-CZ" b="1" dirty="0"/>
              <a:t>ÚLOHA O DĚLENÍ MATERIÁLU II</a:t>
            </a:r>
            <a:endParaRPr lang="cs-CZ" dirty="0"/>
          </a:p>
        </p:txBody>
      </p:sp>
      <p:sp>
        <p:nvSpPr>
          <p:cNvPr id="3" name="Zástupný symbol pro obsah 2"/>
          <p:cNvSpPr>
            <a:spLocks noGrp="1"/>
          </p:cNvSpPr>
          <p:nvPr>
            <p:ph idx="1"/>
          </p:nvPr>
        </p:nvSpPr>
        <p:spPr>
          <a:xfrm>
            <a:off x="457200" y="1816100"/>
            <a:ext cx="8229600" cy="4310063"/>
          </a:xfrm>
        </p:spPr>
        <p:txBody>
          <a:bodyPr>
            <a:normAutofit fontScale="92500" lnSpcReduction="20000"/>
          </a:bodyPr>
          <a:lstStyle/>
          <a:p>
            <a:r>
              <a:rPr lang="cs-CZ" b="1" dirty="0"/>
              <a:t>Jednorozměrný problém vede na úlohu lineárního programování.</a:t>
            </a:r>
          </a:p>
          <a:p>
            <a:r>
              <a:rPr lang="cs-CZ" b="1" dirty="0"/>
              <a:t>Dvourozměrný problém je již výrazně složitější.</a:t>
            </a:r>
          </a:p>
          <a:p>
            <a:r>
              <a:rPr lang="cs-CZ" b="1" dirty="0"/>
              <a:t>Každý větší celek lze na menší části rozřezat celou řadou způsobů.</a:t>
            </a:r>
          </a:p>
          <a:p>
            <a:r>
              <a:rPr lang="cs-CZ" b="1" dirty="0"/>
              <a:t>Procesem se rozumí použití jednoho</a:t>
            </a:r>
            <a:br>
              <a:rPr lang="cs-CZ" b="1" dirty="0"/>
            </a:br>
            <a:r>
              <a:rPr lang="cs-CZ" b="1" dirty="0"/>
              <a:t>z potenciálních způsobů.</a:t>
            </a:r>
          </a:p>
          <a:p>
            <a:r>
              <a:rPr lang="cs-CZ" b="1" dirty="0"/>
              <a:t>Procesům odpovídají proměnné a hodnoty proměnných udávají kolikrát se ten který způsob dělení použije.</a:t>
            </a:r>
          </a:p>
        </p:txBody>
      </p:sp>
    </p:spTree>
    <p:extLst>
      <p:ext uri="{BB962C8B-B14F-4D97-AF65-F5344CB8AC3E}">
        <p14:creationId xmlns:p14="http://schemas.microsoft.com/office/powerpoint/2010/main" val="493452854"/>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685800"/>
            <a:ext cx="8229600" cy="731838"/>
          </a:xfrm>
        </p:spPr>
        <p:txBody>
          <a:bodyPr>
            <a:normAutofit fontScale="90000"/>
          </a:bodyPr>
          <a:lstStyle/>
          <a:p>
            <a:r>
              <a:rPr lang="cs-CZ" b="1" dirty="0"/>
              <a:t>ÚLOHA O DĚLENÍ MATERIÁLU III</a:t>
            </a:r>
            <a:endParaRPr lang="cs-CZ" dirty="0"/>
          </a:p>
        </p:txBody>
      </p:sp>
      <p:sp>
        <p:nvSpPr>
          <p:cNvPr id="3" name="Zástupný symbol pro obsah 2"/>
          <p:cNvSpPr>
            <a:spLocks noGrp="1"/>
          </p:cNvSpPr>
          <p:nvPr>
            <p:ph idx="1"/>
          </p:nvPr>
        </p:nvSpPr>
        <p:spPr>
          <a:xfrm>
            <a:off x="457200" y="1765300"/>
            <a:ext cx="8229600" cy="4360863"/>
          </a:xfrm>
        </p:spPr>
        <p:txBody>
          <a:bodyPr/>
          <a:lstStyle/>
          <a:p>
            <a:r>
              <a:rPr lang="cs-CZ" b="1" u="sng" dirty="0"/>
              <a:t>Poznámka:</a:t>
            </a:r>
          </a:p>
          <a:p>
            <a:pPr lvl="1"/>
            <a:r>
              <a:rPr lang="cs-CZ" b="1" dirty="0"/>
              <a:t>V praxi se tyto typy úloh aplikují i v situacích, kdy k fyzickému rozřezání či dělení materiálu na menší kusy vůbec nedojde.</a:t>
            </a:r>
          </a:p>
          <a:p>
            <a:pPr lvl="1"/>
            <a:r>
              <a:rPr lang="cs-CZ" b="1" dirty="0"/>
              <a:t>Jedná se např. o rozhodovací úlohy, kdy jde</a:t>
            </a:r>
            <a:br>
              <a:rPr lang="cs-CZ" b="1" dirty="0"/>
            </a:br>
            <a:r>
              <a:rPr lang="cs-CZ" b="1" dirty="0"/>
              <a:t>o pomyslné „dělení“ korby nákladního automobilu na prostor pro několik typů nákladů, který je potřeba odvézt…</a:t>
            </a:r>
          </a:p>
        </p:txBody>
      </p:sp>
    </p:spTree>
    <p:extLst>
      <p:ext uri="{BB962C8B-B14F-4D97-AF65-F5344CB8AC3E}">
        <p14:creationId xmlns:p14="http://schemas.microsoft.com/office/powerpoint/2010/main" val="21373934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762000"/>
            <a:ext cx="8229600" cy="655638"/>
          </a:xfrm>
        </p:spPr>
        <p:txBody>
          <a:bodyPr>
            <a:normAutofit/>
          </a:bodyPr>
          <a:lstStyle/>
          <a:p>
            <a:r>
              <a:rPr lang="cs-CZ" sz="3200" b="1" dirty="0"/>
              <a:t>ZÁKLADNÍ PRVKY ROZHODOVACÍHO PROCESU</a:t>
            </a:r>
          </a:p>
        </p:txBody>
      </p:sp>
      <p:sp>
        <p:nvSpPr>
          <p:cNvPr id="3" name="Zástupný symbol pro obsah 2"/>
          <p:cNvSpPr>
            <a:spLocks noGrp="1"/>
          </p:cNvSpPr>
          <p:nvPr>
            <p:ph idx="1"/>
          </p:nvPr>
        </p:nvSpPr>
        <p:spPr/>
        <p:txBody>
          <a:bodyPr>
            <a:normAutofit fontScale="77500" lnSpcReduction="20000"/>
          </a:bodyPr>
          <a:lstStyle/>
          <a:p>
            <a:r>
              <a:rPr lang="cs-CZ" b="1" dirty="0">
                <a:solidFill>
                  <a:srgbClr val="FF0000"/>
                </a:solidFill>
              </a:rPr>
              <a:t>Cíl rozhodování </a:t>
            </a:r>
            <a:r>
              <a:rPr lang="cs-CZ" b="1" dirty="0"/>
              <a:t>– stav firmy nebo jejího okolí, kterého má být dosaženo.</a:t>
            </a:r>
          </a:p>
          <a:p>
            <a:r>
              <a:rPr lang="cs-CZ" b="1" dirty="0">
                <a:solidFill>
                  <a:srgbClr val="FF0000"/>
                </a:solidFill>
              </a:rPr>
              <a:t>Kritérium rozhodování </a:t>
            </a:r>
            <a:r>
              <a:rPr lang="cs-CZ" b="1" dirty="0"/>
              <a:t>– dle něj se rozhodovací proces realizuje (může být kvantitativní nebo kvalitativní).</a:t>
            </a:r>
          </a:p>
          <a:p>
            <a:r>
              <a:rPr lang="cs-CZ" b="1" dirty="0">
                <a:solidFill>
                  <a:srgbClr val="FF0000"/>
                </a:solidFill>
              </a:rPr>
              <a:t>Subjekt a objekt rozhodování </a:t>
            </a:r>
            <a:r>
              <a:rPr lang="cs-CZ" b="1" dirty="0"/>
              <a:t>(</a:t>
            </a:r>
            <a:r>
              <a:rPr lang="cs-CZ" b="1" dirty="0">
                <a:solidFill>
                  <a:srgbClr val="FF0000"/>
                </a:solidFill>
              </a:rPr>
              <a:t>subjekt</a:t>
            </a:r>
            <a:r>
              <a:rPr lang="cs-CZ" b="1" dirty="0"/>
              <a:t> –jednotlivec nebo skupina, </a:t>
            </a:r>
            <a:r>
              <a:rPr lang="cs-CZ" b="1" dirty="0">
                <a:solidFill>
                  <a:srgbClr val="FF0000"/>
                </a:solidFill>
              </a:rPr>
              <a:t>objekt</a:t>
            </a:r>
            <a:r>
              <a:rPr lang="cs-CZ" b="1" dirty="0"/>
              <a:t> – organizační jednotka, kde byl problém formulován a stanoven cíl řešení).</a:t>
            </a:r>
          </a:p>
          <a:p>
            <a:r>
              <a:rPr lang="cs-CZ" b="1" dirty="0">
                <a:solidFill>
                  <a:srgbClr val="FF0000"/>
                </a:solidFill>
              </a:rPr>
              <a:t>Varianty rozhodování a jejich stavy </a:t>
            </a:r>
            <a:r>
              <a:rPr lang="cs-CZ" b="1" dirty="0"/>
              <a:t>– možný způsob jednání </a:t>
            </a:r>
            <a:r>
              <a:rPr lang="cs-CZ" b="1" dirty="0" err="1"/>
              <a:t>rozhodovatele</a:t>
            </a:r>
            <a:r>
              <a:rPr lang="cs-CZ" b="1" dirty="0"/>
              <a:t>, vedoucí ke splnění stanovených cílů.</a:t>
            </a:r>
          </a:p>
          <a:p>
            <a:r>
              <a:rPr lang="cs-CZ" b="1" dirty="0">
                <a:solidFill>
                  <a:srgbClr val="FF0000"/>
                </a:solidFill>
              </a:rPr>
              <a:t>Stav světa </a:t>
            </a:r>
            <a:r>
              <a:rPr lang="cs-CZ" b="1" dirty="0"/>
              <a:t>– budoucí situace, které mohou ve firmě, jejím okolí, realizaci variant, nastat (ovlivňují důsledky).</a:t>
            </a:r>
          </a:p>
        </p:txBody>
      </p:sp>
    </p:spTree>
    <p:extLst>
      <p:ext uri="{BB962C8B-B14F-4D97-AF65-F5344CB8AC3E}">
        <p14:creationId xmlns:p14="http://schemas.microsoft.com/office/powerpoint/2010/main" val="1953295153"/>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673100"/>
            <a:ext cx="8229600" cy="744538"/>
          </a:xfrm>
        </p:spPr>
        <p:txBody>
          <a:bodyPr>
            <a:normAutofit fontScale="90000"/>
          </a:bodyPr>
          <a:lstStyle/>
          <a:p>
            <a:r>
              <a:rPr lang="cs-CZ" b="1" dirty="0"/>
              <a:t>ŘEZNÁ ÚLOHA - ZADÁNÍ</a:t>
            </a:r>
          </a:p>
        </p:txBody>
      </p:sp>
      <p:sp>
        <p:nvSpPr>
          <p:cNvPr id="3" name="Zástupný symbol pro obsah 2"/>
          <p:cNvSpPr>
            <a:spLocks noGrp="1"/>
          </p:cNvSpPr>
          <p:nvPr>
            <p:ph idx="1"/>
          </p:nvPr>
        </p:nvSpPr>
        <p:spPr>
          <a:xfrm>
            <a:off x="457200" y="1905000"/>
            <a:ext cx="8229600" cy="4221163"/>
          </a:xfrm>
        </p:spPr>
        <p:txBody>
          <a:bodyPr>
            <a:normAutofit fontScale="92500" lnSpcReduction="20000"/>
          </a:bodyPr>
          <a:lstStyle/>
          <a:p>
            <a:r>
              <a:rPr lang="cs-CZ" b="1" dirty="0"/>
              <a:t>Podnik na výrobu železných konstrukcí potřebuje z dvoumetrových tyčí nařezat alespoň 52 tyčí délky 50 cm a alespoň 18 tyčí délky</a:t>
            </a:r>
            <a:br>
              <a:rPr lang="cs-CZ" b="1" dirty="0"/>
            </a:br>
            <a:r>
              <a:rPr lang="cs-CZ" b="1" dirty="0"/>
              <a:t>80 cm. Přípustný je takový způsob řezání, kdy odpad nebude přesahovat 20 cm. Jakým způsobem má tyče řezat, aby získal požadovaný počet kratších tyčí:</a:t>
            </a:r>
          </a:p>
          <a:p>
            <a:pPr lvl="1"/>
            <a:r>
              <a:rPr lang="cs-CZ" b="1" dirty="0"/>
              <a:t>při minimální spotřebě výchozích dvoumetrových tyčí,</a:t>
            </a:r>
          </a:p>
          <a:p>
            <a:pPr lvl="1"/>
            <a:r>
              <a:rPr lang="cs-CZ" b="1" dirty="0"/>
              <a:t>s minimálním odpadem,</a:t>
            </a:r>
          </a:p>
          <a:p>
            <a:pPr lvl="1"/>
            <a:r>
              <a:rPr lang="cs-CZ" b="1" dirty="0"/>
              <a:t>s minimálním počtem řezů.</a:t>
            </a:r>
          </a:p>
        </p:txBody>
      </p:sp>
    </p:spTree>
    <p:extLst>
      <p:ext uri="{BB962C8B-B14F-4D97-AF65-F5344CB8AC3E}">
        <p14:creationId xmlns:p14="http://schemas.microsoft.com/office/powerpoint/2010/main" val="882306969"/>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660400"/>
            <a:ext cx="8229600" cy="757238"/>
          </a:xfrm>
        </p:spPr>
        <p:txBody>
          <a:bodyPr>
            <a:normAutofit fontScale="90000"/>
          </a:bodyPr>
          <a:lstStyle/>
          <a:p>
            <a:r>
              <a:rPr lang="cs-CZ" b="1" dirty="0"/>
              <a:t>ÚLOHA O DĚLENÍ MATERIÁLU IV</a:t>
            </a:r>
            <a:endParaRPr lang="cs-CZ" dirty="0"/>
          </a:p>
        </p:txBody>
      </p:sp>
      <p:sp>
        <p:nvSpPr>
          <p:cNvPr id="3" name="Zástupný symbol pro obsah 2"/>
          <p:cNvSpPr>
            <a:spLocks noGrp="1"/>
          </p:cNvSpPr>
          <p:nvPr>
            <p:ph idx="1"/>
          </p:nvPr>
        </p:nvSpPr>
        <p:spPr>
          <a:xfrm>
            <a:off x="457200" y="2108201"/>
            <a:ext cx="8229600" cy="3797300"/>
          </a:xfrm>
        </p:spPr>
        <p:txBody>
          <a:bodyPr/>
          <a:lstStyle/>
          <a:p>
            <a:r>
              <a:rPr lang="cs-CZ" b="1" dirty="0"/>
              <a:t>Úloha bude vyřešena, pokud budeme znát celkový počet tyčí (s ohledem na první bod zadání) a způsob jejich rozřezání (s ohledem na zbývající dva body zadání), tj. budeme-li znát tzv. </a:t>
            </a:r>
            <a:r>
              <a:rPr lang="cs-CZ" b="1" dirty="0">
                <a:solidFill>
                  <a:srgbClr val="FF0000"/>
                </a:solidFill>
              </a:rPr>
              <a:t>„řezné plány“.</a:t>
            </a:r>
          </a:p>
          <a:p>
            <a:r>
              <a:rPr lang="cs-CZ" b="1" dirty="0"/>
              <a:t>Řezným plánem rozumíme jeden přesně daný způsob rozřezání tyče dané délky.</a:t>
            </a:r>
          </a:p>
        </p:txBody>
      </p:sp>
    </p:spTree>
    <p:extLst>
      <p:ext uri="{BB962C8B-B14F-4D97-AF65-F5344CB8AC3E}">
        <p14:creationId xmlns:p14="http://schemas.microsoft.com/office/powerpoint/2010/main" val="3400548990"/>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723900"/>
            <a:ext cx="8229600" cy="693738"/>
          </a:xfrm>
        </p:spPr>
        <p:txBody>
          <a:bodyPr>
            <a:normAutofit fontScale="90000"/>
          </a:bodyPr>
          <a:lstStyle/>
          <a:p>
            <a:r>
              <a:rPr lang="cs-CZ" b="1" dirty="0"/>
              <a:t>ÚLOHA O DĚLENÍ MATERIÁLU V</a:t>
            </a:r>
            <a:endParaRPr lang="cs-CZ" dirty="0"/>
          </a:p>
        </p:txBody>
      </p:sp>
      <p:sp>
        <p:nvSpPr>
          <p:cNvPr id="3" name="Zástupný symbol pro obsah 2"/>
          <p:cNvSpPr>
            <a:spLocks noGrp="1"/>
          </p:cNvSpPr>
          <p:nvPr>
            <p:ph idx="1"/>
          </p:nvPr>
        </p:nvSpPr>
        <p:spPr/>
        <p:txBody>
          <a:bodyPr>
            <a:normAutofit lnSpcReduction="10000"/>
          </a:bodyPr>
          <a:lstStyle/>
          <a:p>
            <a:r>
              <a:rPr lang="cs-CZ" b="1" dirty="0"/>
              <a:t>Před sestavením matematického modelu, pro určení optimálního řezného plánu, je nutné stanovit všechny možné způsoby (varianty) rozřezání dvoumetrových tyčí na tyče délky 50 cm a 80 cm.</a:t>
            </a:r>
          </a:p>
          <a:p>
            <a:r>
              <a:rPr lang="cs-CZ" b="1" dirty="0"/>
              <a:t>Varianty, u kterých je odpad vyšší než 20 cm jsou nepřípustné!</a:t>
            </a:r>
          </a:p>
          <a:p>
            <a:r>
              <a:rPr lang="cs-CZ" b="1" dirty="0"/>
              <a:t>Možnosti rozřezání tyčí zpracujeme do přehledné tabulky (viz dále).</a:t>
            </a:r>
          </a:p>
        </p:txBody>
      </p:sp>
    </p:spTree>
    <p:extLst>
      <p:ext uri="{BB962C8B-B14F-4D97-AF65-F5344CB8AC3E}">
        <p14:creationId xmlns:p14="http://schemas.microsoft.com/office/powerpoint/2010/main" val="4157266616"/>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692726"/>
            <a:ext cx="8229600" cy="724911"/>
          </a:xfrm>
        </p:spPr>
        <p:txBody>
          <a:bodyPr>
            <a:normAutofit/>
          </a:bodyPr>
          <a:lstStyle/>
          <a:p>
            <a:r>
              <a:rPr lang="cs-CZ" sz="3200" b="1" dirty="0"/>
              <a:t>POPIS ŘEZNÝCH PLÁNŮ PRO TYČE O DÉLCE 2m</a:t>
            </a:r>
          </a:p>
        </p:txBody>
      </p:sp>
      <p:graphicFrame>
        <p:nvGraphicFramePr>
          <p:cNvPr id="5" name="Zástupný symbol pro obsah 4"/>
          <p:cNvGraphicFramePr>
            <a:graphicFrameLocks noGrp="1"/>
          </p:cNvGraphicFramePr>
          <p:nvPr>
            <p:ph idx="1"/>
            <p:extLst>
              <p:ext uri="{D42A27DB-BD31-4B8C-83A1-F6EECF244321}">
                <p14:modId xmlns:p14="http://schemas.microsoft.com/office/powerpoint/2010/main" val="941302373"/>
              </p:ext>
            </p:extLst>
          </p:nvPr>
        </p:nvGraphicFramePr>
        <p:xfrm>
          <a:off x="457200" y="1898070"/>
          <a:ext cx="8229600" cy="4152210"/>
        </p:xfrm>
        <a:graphic>
          <a:graphicData uri="http://schemas.openxmlformats.org/drawingml/2006/table">
            <a:tbl>
              <a:tblPr firstRow="1" bandRow="1">
                <a:tableStyleId>{5C22544A-7EE6-4342-B048-85BDC9FD1C3A}</a:tableStyleId>
              </a:tblPr>
              <a:tblGrid>
                <a:gridCol w="2743200">
                  <a:extLst>
                    <a:ext uri="{9D8B030D-6E8A-4147-A177-3AD203B41FA5}">
                      <a16:colId xmlns:a16="http://schemas.microsoft.com/office/drawing/2014/main" val="20000"/>
                    </a:ext>
                  </a:extLst>
                </a:gridCol>
                <a:gridCol w="2743200">
                  <a:extLst>
                    <a:ext uri="{9D8B030D-6E8A-4147-A177-3AD203B41FA5}">
                      <a16:colId xmlns:a16="http://schemas.microsoft.com/office/drawing/2014/main" val="20001"/>
                    </a:ext>
                  </a:extLst>
                </a:gridCol>
                <a:gridCol w="2743200">
                  <a:extLst>
                    <a:ext uri="{9D8B030D-6E8A-4147-A177-3AD203B41FA5}">
                      <a16:colId xmlns:a16="http://schemas.microsoft.com/office/drawing/2014/main" val="20002"/>
                    </a:ext>
                  </a:extLst>
                </a:gridCol>
              </a:tblGrid>
              <a:tr h="692035">
                <a:tc rowSpan="2">
                  <a:txBody>
                    <a:bodyPr/>
                    <a:lstStyle/>
                    <a:p>
                      <a:pPr algn="ctr" fontAlgn="b"/>
                      <a:r>
                        <a:rPr lang="cs-CZ" sz="1100" b="1" i="0" u="none" strike="noStrike" dirty="0">
                          <a:solidFill>
                            <a:srgbClr val="000000"/>
                          </a:solidFill>
                          <a:effectLst/>
                          <a:latin typeface="Calibri"/>
                        </a:rPr>
                        <a:t> </a:t>
                      </a:r>
                    </a:p>
                  </a:txBody>
                  <a:tcPr marL="9525" marR="9525" marT="9525" marB="0" anchor="b"/>
                </a:tc>
                <a:tc gridSpan="2">
                  <a:txBody>
                    <a:bodyPr/>
                    <a:lstStyle/>
                    <a:p>
                      <a:pPr algn="ctr" fontAlgn="b"/>
                      <a:r>
                        <a:rPr lang="cs-CZ" sz="1100" b="1" i="0" u="none" strike="noStrike" dirty="0">
                          <a:solidFill>
                            <a:srgbClr val="000000"/>
                          </a:solidFill>
                          <a:effectLst/>
                          <a:latin typeface="Calibri"/>
                        </a:rPr>
                        <a:t>Varianty řezání</a:t>
                      </a:r>
                    </a:p>
                  </a:txBody>
                  <a:tcPr marL="9525" marR="9525" marT="9525" marB="0" anchor="ctr"/>
                </a:tc>
                <a:tc hMerge="1">
                  <a:txBody>
                    <a:bodyPr/>
                    <a:lstStyle/>
                    <a:p>
                      <a:endParaRPr lang="cs-CZ"/>
                    </a:p>
                  </a:txBody>
                  <a:tcPr/>
                </a:tc>
                <a:extLst>
                  <a:ext uri="{0D108BD9-81ED-4DB2-BD59-A6C34878D82A}">
                    <a16:rowId xmlns:a16="http://schemas.microsoft.com/office/drawing/2014/main" val="10000"/>
                  </a:ext>
                </a:extLst>
              </a:tr>
              <a:tr h="692035">
                <a:tc vMerge="1">
                  <a:txBody>
                    <a:bodyPr/>
                    <a:lstStyle/>
                    <a:p>
                      <a:endParaRPr lang="cs-CZ"/>
                    </a:p>
                  </a:txBody>
                  <a:tcPr/>
                </a:tc>
                <a:tc>
                  <a:txBody>
                    <a:bodyPr/>
                    <a:lstStyle/>
                    <a:p>
                      <a:pPr algn="ctr" fontAlgn="ctr"/>
                      <a:r>
                        <a:rPr lang="cs-CZ" sz="1100" b="1" i="0" u="none" strike="noStrike">
                          <a:solidFill>
                            <a:srgbClr val="000000"/>
                          </a:solidFill>
                          <a:effectLst/>
                          <a:latin typeface="Calibri"/>
                        </a:rPr>
                        <a:t>V</a:t>
                      </a:r>
                      <a:r>
                        <a:rPr lang="cs-CZ" sz="1100" b="1" i="0" u="none" strike="noStrike" baseline="-25000">
                          <a:solidFill>
                            <a:srgbClr val="000000"/>
                          </a:solidFill>
                          <a:effectLst/>
                          <a:latin typeface="Calibri"/>
                        </a:rPr>
                        <a:t>1</a:t>
                      </a:r>
                      <a:r>
                        <a:rPr lang="cs-CZ" sz="1100" b="1" i="0" u="none" strike="noStrike">
                          <a:solidFill>
                            <a:srgbClr val="000000"/>
                          </a:solidFill>
                          <a:effectLst/>
                          <a:latin typeface="Calibri"/>
                        </a:rPr>
                        <a:t> </a:t>
                      </a:r>
                    </a:p>
                  </a:txBody>
                  <a:tcPr marL="9525" marR="9525" marT="9525" marB="0" anchor="ctr"/>
                </a:tc>
                <a:tc>
                  <a:txBody>
                    <a:bodyPr/>
                    <a:lstStyle/>
                    <a:p>
                      <a:pPr algn="ctr" fontAlgn="ctr"/>
                      <a:r>
                        <a:rPr lang="cs-CZ" sz="1100" b="1" i="0" u="none" strike="noStrike">
                          <a:solidFill>
                            <a:srgbClr val="000000"/>
                          </a:solidFill>
                          <a:effectLst/>
                          <a:latin typeface="Calibri"/>
                        </a:rPr>
                        <a:t>V</a:t>
                      </a:r>
                      <a:r>
                        <a:rPr lang="cs-CZ" sz="1100" b="1" i="0" u="none" strike="noStrike" baseline="-25000">
                          <a:solidFill>
                            <a:srgbClr val="000000"/>
                          </a:solidFill>
                          <a:effectLst/>
                          <a:latin typeface="Calibri"/>
                        </a:rPr>
                        <a:t>2</a:t>
                      </a:r>
                      <a:r>
                        <a:rPr lang="cs-CZ" sz="1100" b="1" i="0" u="none" strike="noStrike">
                          <a:solidFill>
                            <a:srgbClr val="000000"/>
                          </a:solidFill>
                          <a:effectLst/>
                          <a:latin typeface="Calibri"/>
                        </a:rPr>
                        <a:t> </a:t>
                      </a:r>
                    </a:p>
                  </a:txBody>
                  <a:tcPr marL="9525" marR="9525" marT="9525" marB="0" anchor="ctr"/>
                </a:tc>
                <a:extLst>
                  <a:ext uri="{0D108BD9-81ED-4DB2-BD59-A6C34878D82A}">
                    <a16:rowId xmlns:a16="http://schemas.microsoft.com/office/drawing/2014/main" val="10001"/>
                  </a:ext>
                </a:extLst>
              </a:tr>
              <a:tr h="692035">
                <a:tc>
                  <a:txBody>
                    <a:bodyPr/>
                    <a:lstStyle/>
                    <a:p>
                      <a:pPr algn="ctr" fontAlgn="b"/>
                      <a:r>
                        <a:rPr lang="cs-CZ" sz="1100" b="1" i="0" u="none" strike="noStrike" dirty="0">
                          <a:solidFill>
                            <a:srgbClr val="000000"/>
                          </a:solidFill>
                          <a:effectLst/>
                          <a:latin typeface="Calibri"/>
                        </a:rPr>
                        <a:t>Délka 50 cm</a:t>
                      </a:r>
                    </a:p>
                  </a:txBody>
                  <a:tcPr marL="9525" marR="9525" marT="9525" marB="0" anchor="ctr"/>
                </a:tc>
                <a:tc>
                  <a:txBody>
                    <a:bodyPr/>
                    <a:lstStyle/>
                    <a:p>
                      <a:pPr algn="ctr" fontAlgn="ctr"/>
                      <a:r>
                        <a:rPr lang="cs-CZ" sz="1100" b="0" i="0" u="none" strike="noStrike">
                          <a:solidFill>
                            <a:srgbClr val="000000"/>
                          </a:solidFill>
                          <a:effectLst/>
                          <a:latin typeface="Calibri"/>
                        </a:rPr>
                        <a:t>2</a:t>
                      </a:r>
                    </a:p>
                  </a:txBody>
                  <a:tcPr marL="9525" marR="9525" marT="9525" marB="0" anchor="ctr"/>
                </a:tc>
                <a:tc>
                  <a:txBody>
                    <a:bodyPr/>
                    <a:lstStyle/>
                    <a:p>
                      <a:pPr algn="ctr" fontAlgn="ctr"/>
                      <a:r>
                        <a:rPr lang="cs-CZ" sz="1100" b="0" i="0" u="none" strike="noStrike">
                          <a:solidFill>
                            <a:srgbClr val="000000"/>
                          </a:solidFill>
                          <a:effectLst/>
                          <a:latin typeface="Calibri"/>
                        </a:rPr>
                        <a:t>4</a:t>
                      </a:r>
                    </a:p>
                  </a:txBody>
                  <a:tcPr marL="9525" marR="9525" marT="9525" marB="0" anchor="ctr"/>
                </a:tc>
                <a:extLst>
                  <a:ext uri="{0D108BD9-81ED-4DB2-BD59-A6C34878D82A}">
                    <a16:rowId xmlns:a16="http://schemas.microsoft.com/office/drawing/2014/main" val="10002"/>
                  </a:ext>
                </a:extLst>
              </a:tr>
              <a:tr h="692035">
                <a:tc>
                  <a:txBody>
                    <a:bodyPr/>
                    <a:lstStyle/>
                    <a:p>
                      <a:pPr algn="ctr" fontAlgn="b"/>
                      <a:r>
                        <a:rPr lang="cs-CZ" sz="1100" b="1" i="0" u="none" strike="noStrike" dirty="0">
                          <a:solidFill>
                            <a:srgbClr val="000000"/>
                          </a:solidFill>
                          <a:effectLst/>
                          <a:latin typeface="Calibri"/>
                        </a:rPr>
                        <a:t>Délka 80 cm</a:t>
                      </a:r>
                    </a:p>
                  </a:txBody>
                  <a:tcPr marL="9525" marR="9525" marT="9525" marB="0" anchor="ctr"/>
                </a:tc>
                <a:tc>
                  <a:txBody>
                    <a:bodyPr/>
                    <a:lstStyle/>
                    <a:p>
                      <a:pPr algn="ctr" fontAlgn="ctr"/>
                      <a:r>
                        <a:rPr lang="cs-CZ" sz="1100" b="0" i="0" u="none" strike="noStrike">
                          <a:solidFill>
                            <a:srgbClr val="000000"/>
                          </a:solidFill>
                          <a:effectLst/>
                          <a:latin typeface="Calibri"/>
                        </a:rPr>
                        <a:t>1</a:t>
                      </a:r>
                    </a:p>
                  </a:txBody>
                  <a:tcPr marL="9525" marR="9525" marT="9525" marB="0" anchor="ctr"/>
                </a:tc>
                <a:tc>
                  <a:txBody>
                    <a:bodyPr/>
                    <a:lstStyle/>
                    <a:p>
                      <a:pPr algn="ctr" fontAlgn="ctr"/>
                      <a:r>
                        <a:rPr lang="cs-CZ" sz="1100" b="0" i="0" u="none" strike="noStrike">
                          <a:solidFill>
                            <a:srgbClr val="000000"/>
                          </a:solidFill>
                          <a:effectLst/>
                          <a:latin typeface="Calibri"/>
                        </a:rPr>
                        <a:t>0</a:t>
                      </a:r>
                    </a:p>
                  </a:txBody>
                  <a:tcPr marL="9525" marR="9525" marT="9525" marB="0" anchor="ctr"/>
                </a:tc>
                <a:extLst>
                  <a:ext uri="{0D108BD9-81ED-4DB2-BD59-A6C34878D82A}">
                    <a16:rowId xmlns:a16="http://schemas.microsoft.com/office/drawing/2014/main" val="10003"/>
                  </a:ext>
                </a:extLst>
              </a:tr>
              <a:tr h="692035">
                <a:tc>
                  <a:txBody>
                    <a:bodyPr/>
                    <a:lstStyle/>
                    <a:p>
                      <a:pPr algn="ctr" fontAlgn="b"/>
                      <a:r>
                        <a:rPr lang="cs-CZ" sz="1100" b="1" i="0" u="none" strike="noStrike" dirty="0">
                          <a:solidFill>
                            <a:srgbClr val="000000"/>
                          </a:solidFill>
                          <a:effectLst/>
                          <a:latin typeface="Calibri"/>
                        </a:rPr>
                        <a:t>Odpad (cm)</a:t>
                      </a:r>
                    </a:p>
                  </a:txBody>
                  <a:tcPr marL="9525" marR="9525" marT="9525" marB="0" anchor="ctr"/>
                </a:tc>
                <a:tc>
                  <a:txBody>
                    <a:bodyPr/>
                    <a:lstStyle/>
                    <a:p>
                      <a:pPr algn="ctr" fontAlgn="ctr"/>
                      <a:r>
                        <a:rPr lang="cs-CZ" sz="1100" b="0" i="0" u="none" strike="noStrike">
                          <a:solidFill>
                            <a:srgbClr val="000000"/>
                          </a:solidFill>
                          <a:effectLst/>
                          <a:latin typeface="Calibri"/>
                        </a:rPr>
                        <a:t>20</a:t>
                      </a:r>
                    </a:p>
                  </a:txBody>
                  <a:tcPr marL="9525" marR="9525" marT="9525" marB="0" anchor="ctr"/>
                </a:tc>
                <a:tc>
                  <a:txBody>
                    <a:bodyPr/>
                    <a:lstStyle/>
                    <a:p>
                      <a:pPr algn="ctr" fontAlgn="ctr"/>
                      <a:r>
                        <a:rPr lang="cs-CZ" sz="1100" b="0" i="0" u="none" strike="noStrike">
                          <a:solidFill>
                            <a:srgbClr val="000000"/>
                          </a:solidFill>
                          <a:effectLst/>
                          <a:latin typeface="Calibri"/>
                        </a:rPr>
                        <a:t>0</a:t>
                      </a:r>
                    </a:p>
                  </a:txBody>
                  <a:tcPr marL="9525" marR="9525" marT="9525" marB="0" anchor="ctr"/>
                </a:tc>
                <a:extLst>
                  <a:ext uri="{0D108BD9-81ED-4DB2-BD59-A6C34878D82A}">
                    <a16:rowId xmlns:a16="http://schemas.microsoft.com/office/drawing/2014/main" val="10004"/>
                  </a:ext>
                </a:extLst>
              </a:tr>
              <a:tr h="692035">
                <a:tc>
                  <a:txBody>
                    <a:bodyPr/>
                    <a:lstStyle/>
                    <a:p>
                      <a:pPr algn="ctr" fontAlgn="b"/>
                      <a:r>
                        <a:rPr lang="cs-CZ" sz="1100" b="1" i="0" u="none" strike="noStrike" dirty="0">
                          <a:solidFill>
                            <a:srgbClr val="000000"/>
                          </a:solidFill>
                          <a:effectLst/>
                          <a:latin typeface="Calibri"/>
                        </a:rPr>
                        <a:t>Počet řezů</a:t>
                      </a:r>
                    </a:p>
                  </a:txBody>
                  <a:tcPr marL="9525" marR="9525" marT="9525" marB="0" anchor="ctr"/>
                </a:tc>
                <a:tc>
                  <a:txBody>
                    <a:bodyPr/>
                    <a:lstStyle/>
                    <a:p>
                      <a:pPr algn="ctr" fontAlgn="ctr"/>
                      <a:r>
                        <a:rPr lang="cs-CZ" sz="1100" b="0" i="0" u="none" strike="noStrike">
                          <a:solidFill>
                            <a:srgbClr val="000000"/>
                          </a:solidFill>
                          <a:effectLst/>
                          <a:latin typeface="Calibri"/>
                        </a:rPr>
                        <a:t>3</a:t>
                      </a:r>
                    </a:p>
                  </a:txBody>
                  <a:tcPr marL="9525" marR="9525" marT="9525" marB="0" anchor="ctr"/>
                </a:tc>
                <a:tc>
                  <a:txBody>
                    <a:bodyPr/>
                    <a:lstStyle/>
                    <a:p>
                      <a:pPr algn="ctr" fontAlgn="ctr"/>
                      <a:r>
                        <a:rPr lang="cs-CZ" sz="1100" b="0" i="0" u="none" strike="noStrike" dirty="0">
                          <a:solidFill>
                            <a:srgbClr val="000000"/>
                          </a:solidFill>
                          <a:effectLst/>
                          <a:latin typeface="Calibri"/>
                        </a:rPr>
                        <a:t>3</a:t>
                      </a:r>
                    </a:p>
                  </a:txBody>
                  <a:tcPr marL="9525" marR="9525" marT="9525" marB="0" anchor="ct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60611461"/>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571500"/>
            <a:ext cx="8229600" cy="846138"/>
          </a:xfrm>
        </p:spPr>
        <p:txBody>
          <a:bodyPr>
            <a:normAutofit/>
          </a:bodyPr>
          <a:lstStyle/>
          <a:p>
            <a:r>
              <a:rPr lang="cs-CZ" sz="3200" b="1" dirty="0"/>
              <a:t>DEFINOVÁNÍ ROZHODOVACÍCH PROMĚNNÝCH</a:t>
            </a:r>
          </a:p>
        </p:txBody>
      </p:sp>
      <p:sp>
        <p:nvSpPr>
          <p:cNvPr id="3" name="Zástupný symbol pro obsah 2"/>
          <p:cNvSpPr>
            <a:spLocks noGrp="1"/>
          </p:cNvSpPr>
          <p:nvPr>
            <p:ph idx="1"/>
          </p:nvPr>
        </p:nvSpPr>
        <p:spPr>
          <a:xfrm>
            <a:off x="546100" y="2844801"/>
            <a:ext cx="8229600" cy="2171700"/>
          </a:xfrm>
        </p:spPr>
        <p:txBody>
          <a:bodyPr/>
          <a:lstStyle/>
          <a:p>
            <a:r>
              <a:rPr lang="cs-CZ" b="1" dirty="0"/>
              <a:t>Identifikovali jsme dvě varianty rozřezání tyčí – zavedeme dvě proměnné </a:t>
            </a:r>
            <a:r>
              <a:rPr lang="cs-CZ" b="1" dirty="0" err="1"/>
              <a:t>x</a:t>
            </a:r>
            <a:r>
              <a:rPr lang="cs-CZ" b="1" baseline="-25000" dirty="0" err="1"/>
              <a:t>i</a:t>
            </a:r>
            <a:r>
              <a:rPr lang="cs-CZ" b="1" dirty="0"/>
              <a:t>, které budou vyjadřovat počet kusů tyčí rozřezaných podle i-</a:t>
            </a:r>
            <a:r>
              <a:rPr lang="cs-CZ" b="1" dirty="0" err="1"/>
              <a:t>tého</a:t>
            </a:r>
            <a:r>
              <a:rPr lang="cs-CZ" b="1" dirty="0"/>
              <a:t> řezného plánu (i = 1, 2).</a:t>
            </a:r>
          </a:p>
        </p:txBody>
      </p:sp>
    </p:spTree>
    <p:extLst>
      <p:ext uri="{BB962C8B-B14F-4D97-AF65-F5344CB8AC3E}">
        <p14:creationId xmlns:p14="http://schemas.microsoft.com/office/powerpoint/2010/main" val="189540324"/>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723900"/>
            <a:ext cx="8229600" cy="693738"/>
          </a:xfrm>
        </p:spPr>
        <p:txBody>
          <a:bodyPr>
            <a:normAutofit fontScale="90000"/>
          </a:bodyPr>
          <a:lstStyle/>
          <a:p>
            <a:r>
              <a:rPr lang="cs-CZ" sz="4000" b="1" dirty="0"/>
              <a:t>DEFINOVÁNÍ OMEZENÍ ÚLOHY</a:t>
            </a:r>
          </a:p>
        </p:txBody>
      </p:sp>
      <p:sp>
        <p:nvSpPr>
          <p:cNvPr id="3" name="Zástupný symbol pro obsah 2"/>
          <p:cNvSpPr>
            <a:spLocks noGrp="1"/>
          </p:cNvSpPr>
          <p:nvPr>
            <p:ph idx="1"/>
          </p:nvPr>
        </p:nvSpPr>
        <p:spPr/>
        <p:txBody>
          <a:bodyPr>
            <a:normAutofit fontScale="92500" lnSpcReduction="20000"/>
          </a:bodyPr>
          <a:lstStyle/>
          <a:p>
            <a:r>
              <a:rPr lang="cs-CZ" b="1" dirty="0"/>
              <a:t>Při konstrukci matematického modelu musíme zohlednit nutnost nařezání stanoveného počtu tyčí. Toto omezení zformulujeme v podobě omezujících podmínek:</a:t>
            </a:r>
          </a:p>
          <a:p>
            <a:pPr lvl="1"/>
            <a:r>
              <a:rPr lang="cs-CZ" b="1" dirty="0"/>
              <a:t> Součet všech jednotlivými způsoby nařezaných 50-ti cm tyčí (v ks) ≥ 52.</a:t>
            </a:r>
          </a:p>
          <a:p>
            <a:pPr lvl="1"/>
            <a:r>
              <a:rPr lang="cs-CZ" b="1" dirty="0"/>
              <a:t> Součet všech jednotlivými způsoby nařezaných 80-ti cm tyčí (v ks) ≥ 18.</a:t>
            </a:r>
          </a:p>
          <a:p>
            <a:r>
              <a:rPr lang="cs-CZ" b="1" dirty="0"/>
              <a:t>Výsledné podmínky:</a:t>
            </a:r>
          </a:p>
          <a:p>
            <a:pPr lvl="1"/>
            <a:r>
              <a:rPr lang="cs-CZ" b="1" dirty="0"/>
              <a:t> 2x</a:t>
            </a:r>
            <a:r>
              <a:rPr lang="cs-CZ" b="1" baseline="-25000" dirty="0"/>
              <a:t>1</a:t>
            </a:r>
            <a:r>
              <a:rPr lang="cs-CZ" b="1" dirty="0"/>
              <a:t> + 4 x</a:t>
            </a:r>
            <a:r>
              <a:rPr lang="cs-CZ" b="1" baseline="-25000" dirty="0"/>
              <a:t>2</a:t>
            </a:r>
            <a:r>
              <a:rPr lang="cs-CZ" b="1" dirty="0"/>
              <a:t> ≥ 52</a:t>
            </a:r>
          </a:p>
          <a:p>
            <a:pPr lvl="1"/>
            <a:r>
              <a:rPr lang="cs-CZ" b="1" dirty="0"/>
              <a:t> x</a:t>
            </a:r>
            <a:r>
              <a:rPr lang="cs-CZ" b="1" baseline="-25000" dirty="0"/>
              <a:t>1</a:t>
            </a:r>
            <a:r>
              <a:rPr lang="cs-CZ" b="1" dirty="0"/>
              <a:t> ≥ 18</a:t>
            </a:r>
          </a:p>
        </p:txBody>
      </p:sp>
    </p:spTree>
    <p:extLst>
      <p:ext uri="{BB962C8B-B14F-4D97-AF65-F5344CB8AC3E}">
        <p14:creationId xmlns:p14="http://schemas.microsoft.com/office/powerpoint/2010/main" val="2861440782"/>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723900"/>
            <a:ext cx="8229600" cy="693738"/>
          </a:xfrm>
        </p:spPr>
        <p:txBody>
          <a:bodyPr>
            <a:normAutofit fontScale="90000"/>
          </a:bodyPr>
          <a:lstStyle/>
          <a:p>
            <a:r>
              <a:rPr lang="cs-CZ" b="1" dirty="0"/>
              <a:t>DEFINOVÁNÍ KRITÉRIA OPTIMALITY</a:t>
            </a:r>
          </a:p>
        </p:txBody>
      </p:sp>
      <p:sp>
        <p:nvSpPr>
          <p:cNvPr id="3" name="Zástupný symbol pro obsah 2"/>
          <p:cNvSpPr>
            <a:spLocks noGrp="1"/>
          </p:cNvSpPr>
          <p:nvPr>
            <p:ph idx="1"/>
          </p:nvPr>
        </p:nvSpPr>
        <p:spPr>
          <a:xfrm>
            <a:off x="596900" y="1955801"/>
            <a:ext cx="8229600" cy="3987800"/>
          </a:xfrm>
        </p:spPr>
        <p:txBody>
          <a:bodyPr/>
          <a:lstStyle/>
          <a:p>
            <a:r>
              <a:rPr lang="cs-CZ" b="1" dirty="0"/>
              <a:t>Ze zadání úlohy vyplývají tři optimalizační kritéria: </a:t>
            </a:r>
          </a:p>
          <a:p>
            <a:pPr lvl="1"/>
            <a:r>
              <a:rPr lang="cs-CZ" b="1" dirty="0"/>
              <a:t>Minimalizace počtu výchozích tyčí (A).</a:t>
            </a:r>
          </a:p>
          <a:p>
            <a:pPr lvl="1"/>
            <a:r>
              <a:rPr lang="cs-CZ" b="1" dirty="0"/>
              <a:t>Minimalizace odpadu (B).</a:t>
            </a:r>
          </a:p>
          <a:p>
            <a:pPr lvl="1"/>
            <a:r>
              <a:rPr lang="cs-CZ" b="1" dirty="0"/>
              <a:t>Minimalizace počtu řezů (C).</a:t>
            </a:r>
          </a:p>
          <a:p>
            <a:r>
              <a:rPr lang="cs-CZ" b="1" dirty="0"/>
              <a:t>Pro každé z těchto kritérií je nutné formulovat samostatnou účelovou funkci.</a:t>
            </a:r>
          </a:p>
        </p:txBody>
      </p:sp>
    </p:spTree>
    <p:extLst>
      <p:ext uri="{BB962C8B-B14F-4D97-AF65-F5344CB8AC3E}">
        <p14:creationId xmlns:p14="http://schemas.microsoft.com/office/powerpoint/2010/main" val="3694785272"/>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622300"/>
            <a:ext cx="8229600" cy="795338"/>
          </a:xfrm>
        </p:spPr>
        <p:txBody>
          <a:bodyPr>
            <a:normAutofit fontScale="90000"/>
          </a:bodyPr>
          <a:lstStyle/>
          <a:p>
            <a:r>
              <a:rPr lang="cs-CZ" sz="3200" b="1" dirty="0"/>
              <a:t>A – KRITÉRIUM MINIMALIZACE POČTU VÝCHOZÍCH TYČÍ</a:t>
            </a:r>
          </a:p>
        </p:txBody>
      </p:sp>
      <p:sp>
        <p:nvSpPr>
          <p:cNvPr id="3" name="Zástupný symbol pro obsah 2"/>
          <p:cNvSpPr>
            <a:spLocks noGrp="1"/>
          </p:cNvSpPr>
          <p:nvPr>
            <p:ph idx="1"/>
          </p:nvPr>
        </p:nvSpPr>
        <p:spPr>
          <a:xfrm>
            <a:off x="457200" y="1866901"/>
            <a:ext cx="8229600" cy="4127500"/>
          </a:xfrm>
        </p:spPr>
        <p:txBody>
          <a:bodyPr>
            <a:normAutofit fontScale="85000" lnSpcReduction="10000"/>
          </a:bodyPr>
          <a:lstStyle/>
          <a:p>
            <a:r>
              <a:rPr lang="cs-CZ" b="1" dirty="0"/>
              <a:t>Cílem je nařezat požadované množství tyčí tak, aby celkový počet spotřebovaných tyčí byl co nejnižší – účelová funkce modelu musí vyjadřovat celkový počet spotřebovaných výchozích tyčí.</a:t>
            </a:r>
          </a:p>
          <a:p>
            <a:r>
              <a:rPr lang="cs-CZ" b="1" dirty="0"/>
              <a:t>Celkem rozřežeme x</a:t>
            </a:r>
            <a:r>
              <a:rPr lang="cs-CZ" b="1" baseline="-25000" dirty="0"/>
              <a:t>1</a:t>
            </a:r>
            <a:r>
              <a:rPr lang="cs-CZ" b="1" dirty="0"/>
              <a:t> kusů tyčí podle prvního řezného plánu, x</a:t>
            </a:r>
            <a:r>
              <a:rPr lang="cs-CZ" b="1" baseline="-25000" dirty="0"/>
              <a:t>2</a:t>
            </a:r>
            <a:r>
              <a:rPr lang="cs-CZ" b="1" dirty="0"/>
              <a:t> kusů tyčí podle druhého řezného plánu, tzn. celkem rozřežeme (x</a:t>
            </a:r>
            <a:r>
              <a:rPr lang="cs-CZ" b="1" baseline="-25000" dirty="0"/>
              <a:t>1</a:t>
            </a:r>
            <a:r>
              <a:rPr lang="cs-CZ" b="1" dirty="0"/>
              <a:t>+ x</a:t>
            </a:r>
            <a:r>
              <a:rPr lang="cs-CZ" b="1" baseline="-25000" dirty="0"/>
              <a:t>2</a:t>
            </a:r>
            <a:r>
              <a:rPr lang="cs-CZ" b="1" dirty="0"/>
              <a:t>) kusů dvoumetrových tyčí.</a:t>
            </a:r>
          </a:p>
          <a:p>
            <a:r>
              <a:rPr lang="cs-CZ" b="1" dirty="0"/>
              <a:t>Výsledná účelová funkce, kterou budeme minimalizovat:</a:t>
            </a:r>
          </a:p>
          <a:p>
            <a:pPr marL="0" indent="0">
              <a:buNone/>
            </a:pPr>
            <a:r>
              <a:rPr lang="cs-CZ" b="1" dirty="0"/>
              <a:t>	</a:t>
            </a:r>
            <a:r>
              <a:rPr lang="cs-CZ" b="1" dirty="0">
                <a:solidFill>
                  <a:srgbClr val="FF0000"/>
                </a:solidFill>
              </a:rPr>
              <a:t>z</a:t>
            </a:r>
            <a:r>
              <a:rPr lang="cs-CZ" b="1" baseline="-25000" dirty="0">
                <a:solidFill>
                  <a:srgbClr val="FF0000"/>
                </a:solidFill>
              </a:rPr>
              <a:t>1</a:t>
            </a:r>
            <a:r>
              <a:rPr lang="cs-CZ" b="1" dirty="0">
                <a:solidFill>
                  <a:srgbClr val="FF0000"/>
                </a:solidFill>
              </a:rPr>
              <a:t> = x</a:t>
            </a:r>
            <a:r>
              <a:rPr lang="cs-CZ" b="1" baseline="-25000" dirty="0">
                <a:solidFill>
                  <a:srgbClr val="FF0000"/>
                </a:solidFill>
              </a:rPr>
              <a:t>1</a:t>
            </a:r>
            <a:r>
              <a:rPr lang="cs-CZ" b="1" dirty="0">
                <a:solidFill>
                  <a:srgbClr val="FF0000"/>
                </a:solidFill>
              </a:rPr>
              <a:t>+ x</a:t>
            </a:r>
            <a:r>
              <a:rPr lang="cs-CZ" b="1" baseline="-25000" dirty="0">
                <a:solidFill>
                  <a:srgbClr val="FF0000"/>
                </a:solidFill>
              </a:rPr>
              <a:t>2</a:t>
            </a:r>
            <a:endParaRPr lang="cs-CZ" b="1" dirty="0">
              <a:solidFill>
                <a:srgbClr val="FF0000"/>
              </a:solidFill>
            </a:endParaRPr>
          </a:p>
        </p:txBody>
      </p:sp>
    </p:spTree>
    <p:extLst>
      <p:ext uri="{BB962C8B-B14F-4D97-AF65-F5344CB8AC3E}">
        <p14:creationId xmlns:p14="http://schemas.microsoft.com/office/powerpoint/2010/main" val="454717276"/>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635000"/>
            <a:ext cx="8229600" cy="782638"/>
          </a:xfrm>
        </p:spPr>
        <p:txBody>
          <a:bodyPr>
            <a:normAutofit/>
          </a:bodyPr>
          <a:lstStyle/>
          <a:p>
            <a:r>
              <a:rPr lang="cs-CZ" sz="3200" b="1" dirty="0"/>
              <a:t>B – KRITÉRIUM MINIMALIZACE ODPADU</a:t>
            </a:r>
            <a:endParaRPr lang="cs-CZ" sz="3200" dirty="0"/>
          </a:p>
        </p:txBody>
      </p:sp>
      <p:sp>
        <p:nvSpPr>
          <p:cNvPr id="3" name="Zástupný symbol pro obsah 2"/>
          <p:cNvSpPr>
            <a:spLocks noGrp="1"/>
          </p:cNvSpPr>
          <p:nvPr>
            <p:ph idx="1"/>
          </p:nvPr>
        </p:nvSpPr>
        <p:spPr/>
        <p:txBody>
          <a:bodyPr>
            <a:normAutofit/>
          </a:bodyPr>
          <a:lstStyle/>
          <a:p>
            <a:r>
              <a:rPr lang="cs-CZ" b="1" dirty="0"/>
              <a:t>Cílem je nařezat požadované množství tyčí tak, aby celkový odpad byl minimální – účelová funkce modelu musí vyjadřovat celkový odpad vzniklý z definovaných řezných plánů (V</a:t>
            </a:r>
            <a:r>
              <a:rPr lang="cs-CZ" b="1" baseline="-25000" dirty="0"/>
              <a:t>1</a:t>
            </a:r>
            <a:r>
              <a:rPr lang="cs-CZ" b="1" dirty="0"/>
              <a:t>, V</a:t>
            </a:r>
            <a:r>
              <a:rPr lang="cs-CZ" b="1" baseline="-25000" dirty="0"/>
              <a:t>2</a:t>
            </a:r>
            <a:r>
              <a:rPr lang="cs-CZ" b="1" dirty="0"/>
              <a:t>), což znamená:</a:t>
            </a:r>
          </a:p>
          <a:p>
            <a:pPr lvl="1"/>
            <a:r>
              <a:rPr lang="cs-CZ" b="1" dirty="0"/>
              <a:t>z 1. řezného plánu = velikost odpadu V</a:t>
            </a:r>
            <a:r>
              <a:rPr lang="cs-CZ" b="1" baseline="-25000" dirty="0"/>
              <a:t>1</a:t>
            </a:r>
            <a:r>
              <a:rPr lang="cs-CZ" b="1" dirty="0"/>
              <a:t> (cm) * počet kusů tyčí x</a:t>
            </a:r>
            <a:r>
              <a:rPr lang="cs-CZ" b="1" baseline="-25000" dirty="0"/>
              <a:t>1</a:t>
            </a:r>
            <a:r>
              <a:rPr lang="cs-CZ" b="1" dirty="0"/>
              <a:t> rozřezaných dle V</a:t>
            </a:r>
            <a:r>
              <a:rPr lang="cs-CZ" b="1" baseline="-25000" dirty="0"/>
              <a:t>1</a:t>
            </a:r>
            <a:r>
              <a:rPr lang="cs-CZ" b="1" dirty="0"/>
              <a:t>  </a:t>
            </a:r>
          </a:p>
          <a:p>
            <a:pPr lvl="1"/>
            <a:r>
              <a:rPr lang="cs-CZ" b="1" dirty="0"/>
              <a:t>z 2. řezného plánu = velikost odpadu V</a:t>
            </a:r>
            <a:r>
              <a:rPr lang="cs-CZ" b="1" baseline="-25000" dirty="0"/>
              <a:t>2</a:t>
            </a:r>
            <a:r>
              <a:rPr lang="cs-CZ" b="1" dirty="0"/>
              <a:t> (cm) * počet kusů tyčí x</a:t>
            </a:r>
            <a:r>
              <a:rPr lang="cs-CZ" b="1" baseline="-25000" dirty="0"/>
              <a:t>2</a:t>
            </a:r>
            <a:r>
              <a:rPr lang="cs-CZ" b="1" dirty="0"/>
              <a:t> rozřezaných dle V</a:t>
            </a:r>
            <a:r>
              <a:rPr lang="cs-CZ" b="1" baseline="-25000" dirty="0"/>
              <a:t>2</a:t>
            </a:r>
            <a:r>
              <a:rPr lang="cs-CZ" b="1" dirty="0"/>
              <a:t>   </a:t>
            </a:r>
          </a:p>
        </p:txBody>
      </p:sp>
    </p:spTree>
    <p:extLst>
      <p:ext uri="{BB962C8B-B14F-4D97-AF65-F5344CB8AC3E}">
        <p14:creationId xmlns:p14="http://schemas.microsoft.com/office/powerpoint/2010/main" val="427401490"/>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685800"/>
            <a:ext cx="8229600" cy="731838"/>
          </a:xfrm>
        </p:spPr>
        <p:txBody>
          <a:bodyPr>
            <a:normAutofit/>
          </a:bodyPr>
          <a:lstStyle/>
          <a:p>
            <a:r>
              <a:rPr lang="cs-CZ" sz="3200" b="1" dirty="0"/>
              <a:t>C – KRITÉRIUM MINIMALIZACE POČTU ŘEZŮ</a:t>
            </a:r>
            <a:endParaRPr lang="cs-CZ" sz="3200" dirty="0"/>
          </a:p>
        </p:txBody>
      </p:sp>
      <p:sp>
        <p:nvSpPr>
          <p:cNvPr id="3" name="Zástupný symbol pro obsah 2"/>
          <p:cNvSpPr>
            <a:spLocks noGrp="1"/>
          </p:cNvSpPr>
          <p:nvPr>
            <p:ph idx="1"/>
          </p:nvPr>
        </p:nvSpPr>
        <p:spPr/>
        <p:txBody>
          <a:bodyPr>
            <a:normAutofit fontScale="85000" lnSpcReduction="10000"/>
          </a:bodyPr>
          <a:lstStyle/>
          <a:p>
            <a:r>
              <a:rPr lang="cs-CZ" b="1" dirty="0"/>
              <a:t>Cílem je nařezat požadované množství tyčí tak, aby celkový počet řezů byl minimální – účelová funkce modelu musí vyjadřovat celkový počet řezů spojený</a:t>
            </a:r>
            <a:br>
              <a:rPr lang="cs-CZ" b="1" dirty="0"/>
            </a:br>
            <a:r>
              <a:rPr lang="cs-CZ" b="1" dirty="0"/>
              <a:t>s definovanými řeznými plány (V</a:t>
            </a:r>
            <a:r>
              <a:rPr lang="cs-CZ" b="1" baseline="-25000" dirty="0"/>
              <a:t>1</a:t>
            </a:r>
            <a:r>
              <a:rPr lang="cs-CZ" b="1" dirty="0"/>
              <a:t>, V</a:t>
            </a:r>
            <a:r>
              <a:rPr lang="cs-CZ" b="1" baseline="-25000" dirty="0"/>
              <a:t>2</a:t>
            </a:r>
            <a:r>
              <a:rPr lang="cs-CZ" b="1" dirty="0"/>
              <a:t>), což  znamená:</a:t>
            </a:r>
          </a:p>
          <a:p>
            <a:pPr lvl="1"/>
            <a:r>
              <a:rPr lang="cs-CZ" b="1" dirty="0"/>
              <a:t>z 1. řezného plánu = počet řezů * počet kusů tyčí x</a:t>
            </a:r>
            <a:r>
              <a:rPr lang="cs-CZ" b="1" baseline="-25000" dirty="0"/>
              <a:t>1</a:t>
            </a:r>
            <a:r>
              <a:rPr lang="cs-CZ" b="1" dirty="0"/>
              <a:t> rozřezaných dle V</a:t>
            </a:r>
            <a:r>
              <a:rPr lang="cs-CZ" b="1" baseline="-25000" dirty="0"/>
              <a:t>1</a:t>
            </a:r>
            <a:endParaRPr lang="cs-CZ" b="1" dirty="0"/>
          </a:p>
          <a:p>
            <a:pPr lvl="1"/>
            <a:r>
              <a:rPr lang="cs-CZ" b="1" dirty="0"/>
              <a:t>z 2. řezného plánu = počet řezů * počet kusů tyčí x</a:t>
            </a:r>
            <a:r>
              <a:rPr lang="cs-CZ" b="1" baseline="-25000" dirty="0"/>
              <a:t>2 </a:t>
            </a:r>
            <a:r>
              <a:rPr lang="cs-CZ" b="1" dirty="0"/>
              <a:t>rozřezaných dle V</a:t>
            </a:r>
            <a:r>
              <a:rPr lang="cs-CZ" b="1" baseline="-25000" dirty="0"/>
              <a:t>2</a:t>
            </a:r>
            <a:r>
              <a:rPr lang="cs-CZ" b="1" dirty="0"/>
              <a:t> </a:t>
            </a:r>
          </a:p>
          <a:p>
            <a:r>
              <a:rPr lang="cs-CZ" b="1" dirty="0"/>
              <a:t>Výsledná účelová funkce, kterou budeme minimalizovat:</a:t>
            </a:r>
          </a:p>
          <a:p>
            <a:pPr marL="0" indent="0">
              <a:buNone/>
            </a:pPr>
            <a:r>
              <a:rPr lang="cs-CZ" b="1" dirty="0"/>
              <a:t>	 </a:t>
            </a:r>
            <a:r>
              <a:rPr lang="cs-CZ" b="1" dirty="0">
                <a:solidFill>
                  <a:srgbClr val="FF0000"/>
                </a:solidFill>
              </a:rPr>
              <a:t>z</a:t>
            </a:r>
            <a:r>
              <a:rPr lang="cs-CZ" b="1" baseline="-25000" dirty="0">
                <a:solidFill>
                  <a:srgbClr val="FF0000"/>
                </a:solidFill>
              </a:rPr>
              <a:t>3</a:t>
            </a:r>
            <a:r>
              <a:rPr lang="cs-CZ" b="1" dirty="0">
                <a:solidFill>
                  <a:srgbClr val="FF0000"/>
                </a:solidFill>
              </a:rPr>
              <a:t> = 3x</a:t>
            </a:r>
            <a:r>
              <a:rPr lang="cs-CZ" b="1" baseline="-25000" dirty="0">
                <a:solidFill>
                  <a:srgbClr val="FF0000"/>
                </a:solidFill>
              </a:rPr>
              <a:t>1</a:t>
            </a:r>
            <a:r>
              <a:rPr lang="cs-CZ" b="1" dirty="0">
                <a:solidFill>
                  <a:srgbClr val="FF0000"/>
                </a:solidFill>
              </a:rPr>
              <a:t> + 3x</a:t>
            </a:r>
            <a:r>
              <a:rPr lang="cs-CZ" b="1" baseline="-25000" dirty="0">
                <a:solidFill>
                  <a:srgbClr val="FF0000"/>
                </a:solidFill>
              </a:rPr>
              <a:t>2</a:t>
            </a:r>
            <a:r>
              <a:rPr lang="cs-CZ" b="1" dirty="0">
                <a:solidFill>
                  <a:srgbClr val="FF0000"/>
                </a:solidFill>
              </a:rPr>
              <a:t> </a:t>
            </a:r>
          </a:p>
        </p:txBody>
      </p:sp>
    </p:spTree>
    <p:extLst>
      <p:ext uri="{BB962C8B-B14F-4D97-AF65-F5344CB8AC3E}">
        <p14:creationId xmlns:p14="http://schemas.microsoft.com/office/powerpoint/2010/main" val="27477690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665018"/>
            <a:ext cx="8229600" cy="752620"/>
          </a:xfrm>
        </p:spPr>
        <p:txBody>
          <a:bodyPr>
            <a:normAutofit/>
          </a:bodyPr>
          <a:lstStyle/>
          <a:p>
            <a:r>
              <a:rPr lang="cs-CZ" sz="3600" b="1" dirty="0"/>
              <a:t>POZNATKY ROZHODOVACÍHO PROCESU</a:t>
            </a:r>
          </a:p>
        </p:txBody>
      </p:sp>
      <p:sp>
        <p:nvSpPr>
          <p:cNvPr id="3" name="Zástupný symbol pro obsah 2"/>
          <p:cNvSpPr>
            <a:spLocks noGrp="1"/>
          </p:cNvSpPr>
          <p:nvPr>
            <p:ph idx="1"/>
          </p:nvPr>
        </p:nvSpPr>
        <p:spPr/>
        <p:txBody>
          <a:bodyPr>
            <a:normAutofit fontScale="92500" lnSpcReduction="20000"/>
          </a:bodyPr>
          <a:lstStyle/>
          <a:p>
            <a:r>
              <a:rPr lang="cs-CZ" b="1" dirty="0"/>
              <a:t>Subjekt pojímá rozhodovací problém na podkladě </a:t>
            </a:r>
            <a:r>
              <a:rPr lang="cs-CZ" b="1" dirty="0">
                <a:solidFill>
                  <a:srgbClr val="FF0000"/>
                </a:solidFill>
              </a:rPr>
              <a:t>vlastních zkušeností</a:t>
            </a:r>
            <a:r>
              <a:rPr lang="cs-CZ" b="1" dirty="0"/>
              <a:t>.</a:t>
            </a:r>
          </a:p>
          <a:p>
            <a:r>
              <a:rPr lang="cs-CZ" b="1" dirty="0"/>
              <a:t>V procesu shromažďování informací mají lidé sklon vyhledávat informace, které jsou v souladu s jejich </a:t>
            </a:r>
            <a:r>
              <a:rPr lang="cs-CZ" b="1" dirty="0">
                <a:solidFill>
                  <a:srgbClr val="FF0000"/>
                </a:solidFill>
              </a:rPr>
              <a:t>vlastním chápáním </a:t>
            </a:r>
            <a:r>
              <a:rPr lang="cs-CZ" b="1" dirty="0"/>
              <a:t>problému a opomíjet informace, které jsou v rozporu s jejich chápáním rozhodovacího procesu.</a:t>
            </a:r>
          </a:p>
          <a:p>
            <a:r>
              <a:rPr lang="cs-CZ" b="1" dirty="0" err="1"/>
              <a:t>Rozhodovatelé</a:t>
            </a:r>
            <a:r>
              <a:rPr lang="cs-CZ" b="1" dirty="0"/>
              <a:t> mají tendenci vyhledávat informace, které podporují jimi </a:t>
            </a:r>
            <a:r>
              <a:rPr lang="cs-CZ" b="1" dirty="0">
                <a:solidFill>
                  <a:srgbClr val="FF0000"/>
                </a:solidFill>
              </a:rPr>
              <a:t>preferovanou variantu </a:t>
            </a:r>
            <a:r>
              <a:rPr lang="cs-CZ" b="1" dirty="0"/>
              <a:t>a znevažovat informace, které svědčí proti této variantě.</a:t>
            </a:r>
          </a:p>
        </p:txBody>
      </p:sp>
    </p:spTree>
    <p:extLst>
      <p:ext uri="{BB962C8B-B14F-4D97-AF65-F5344CB8AC3E}">
        <p14:creationId xmlns:p14="http://schemas.microsoft.com/office/powerpoint/2010/main" val="485792378"/>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685800"/>
            <a:ext cx="8229600" cy="731838"/>
          </a:xfrm>
        </p:spPr>
        <p:txBody>
          <a:bodyPr>
            <a:normAutofit fontScale="90000"/>
          </a:bodyPr>
          <a:lstStyle/>
          <a:p>
            <a:r>
              <a:rPr lang="cs-CZ" sz="3200" b="1" dirty="0"/>
              <a:t>DEFINOVÁNÍ OBLIGÁTNÍCH PODMÍNEK – PODMÍNKY NEZÁPORNOSTI</a:t>
            </a:r>
          </a:p>
        </p:txBody>
      </p:sp>
      <p:sp>
        <p:nvSpPr>
          <p:cNvPr id="3" name="Zástupný symbol pro obsah 2"/>
          <p:cNvSpPr>
            <a:spLocks noGrp="1"/>
          </p:cNvSpPr>
          <p:nvPr>
            <p:ph idx="1"/>
          </p:nvPr>
        </p:nvSpPr>
        <p:spPr/>
        <p:txBody>
          <a:bodyPr>
            <a:normAutofit lnSpcReduction="10000"/>
          </a:bodyPr>
          <a:lstStyle/>
          <a:p>
            <a:r>
              <a:rPr lang="cs-CZ" b="1" dirty="0"/>
              <a:t>Podle žádného řezného plánu není možné rozřezat záporné množství tyčí.</a:t>
            </a:r>
          </a:p>
          <a:p>
            <a:r>
              <a:rPr lang="cs-CZ" b="1" dirty="0"/>
              <a:t>Dále je nutno si uvědomit, že není možné rozřezat např. polovinu tyče jedním způsobem a zbytek jiným způsobem – proto je v řezném plánu typická podmínka </a:t>
            </a:r>
            <a:r>
              <a:rPr lang="cs-CZ" b="1" dirty="0" err="1"/>
              <a:t>celočíselnosti</a:t>
            </a:r>
            <a:r>
              <a:rPr lang="cs-CZ" b="1" dirty="0"/>
              <a:t> proměnných:</a:t>
            </a:r>
          </a:p>
          <a:p>
            <a:pPr marL="0" indent="0">
              <a:buNone/>
            </a:pPr>
            <a:r>
              <a:rPr lang="cs-CZ" b="1" dirty="0"/>
              <a:t>	 </a:t>
            </a:r>
            <a:r>
              <a:rPr lang="cs-CZ" b="1" dirty="0" err="1"/>
              <a:t>x</a:t>
            </a:r>
            <a:r>
              <a:rPr lang="cs-CZ" b="1" baseline="-25000" dirty="0" err="1"/>
              <a:t>i</a:t>
            </a:r>
            <a:r>
              <a:rPr lang="cs-CZ" b="1" baseline="-25000" dirty="0"/>
              <a:t> </a:t>
            </a:r>
            <a:r>
              <a:rPr lang="cs-CZ" b="1" dirty="0"/>
              <a:t>≥ 0</a:t>
            </a:r>
          </a:p>
          <a:p>
            <a:r>
              <a:rPr lang="cs-CZ" b="1" dirty="0"/>
              <a:t>celočíselné i = 1, 2</a:t>
            </a:r>
          </a:p>
        </p:txBody>
      </p:sp>
    </p:spTree>
    <p:extLst>
      <p:ext uri="{BB962C8B-B14F-4D97-AF65-F5344CB8AC3E}">
        <p14:creationId xmlns:p14="http://schemas.microsoft.com/office/powerpoint/2010/main" val="3719013861"/>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558800"/>
            <a:ext cx="8229600" cy="858838"/>
          </a:xfrm>
        </p:spPr>
        <p:txBody>
          <a:bodyPr>
            <a:noAutofit/>
          </a:bodyPr>
          <a:lstStyle/>
          <a:p>
            <a:r>
              <a:rPr lang="cs-CZ" sz="3200" b="1" dirty="0"/>
              <a:t>VÝSLEDNÝ LINEÁRNÍ MATEMATICKÝ MODEL</a:t>
            </a:r>
          </a:p>
        </p:txBody>
      </p:sp>
      <p:sp>
        <p:nvSpPr>
          <p:cNvPr id="3" name="Zástupný symbol pro obsah 2"/>
          <p:cNvSpPr>
            <a:spLocks noGrp="1"/>
          </p:cNvSpPr>
          <p:nvPr>
            <p:ph idx="1"/>
          </p:nvPr>
        </p:nvSpPr>
        <p:spPr/>
        <p:txBody>
          <a:bodyPr>
            <a:normAutofit lnSpcReduction="10000"/>
          </a:bodyPr>
          <a:lstStyle/>
          <a:p>
            <a:r>
              <a:rPr lang="cs-CZ" b="1" dirty="0"/>
              <a:t>Minimalizuj:</a:t>
            </a:r>
          </a:p>
          <a:p>
            <a:pPr lvl="1"/>
            <a:r>
              <a:rPr lang="cs-CZ" b="1" dirty="0"/>
              <a:t> z</a:t>
            </a:r>
            <a:r>
              <a:rPr lang="cs-CZ" b="1" baseline="-25000" dirty="0"/>
              <a:t>1</a:t>
            </a:r>
            <a:r>
              <a:rPr lang="cs-CZ" b="1" dirty="0"/>
              <a:t> = x</a:t>
            </a:r>
            <a:r>
              <a:rPr lang="cs-CZ" b="1" baseline="-25000" dirty="0"/>
              <a:t>1</a:t>
            </a:r>
            <a:r>
              <a:rPr lang="cs-CZ" b="1" dirty="0"/>
              <a:t> + x</a:t>
            </a:r>
            <a:r>
              <a:rPr lang="cs-CZ" b="1" baseline="-25000" dirty="0"/>
              <a:t>2</a:t>
            </a:r>
            <a:r>
              <a:rPr lang="cs-CZ" b="1" dirty="0"/>
              <a:t> (minimalizace počtu výchozích tyčí)</a:t>
            </a:r>
            <a:endParaRPr lang="cs-CZ" b="1" baseline="-25000" dirty="0"/>
          </a:p>
          <a:p>
            <a:pPr lvl="1"/>
            <a:r>
              <a:rPr lang="cs-CZ" b="1" dirty="0"/>
              <a:t> z</a:t>
            </a:r>
            <a:r>
              <a:rPr lang="cs-CZ" b="1" baseline="-25000" dirty="0"/>
              <a:t>2</a:t>
            </a:r>
            <a:r>
              <a:rPr lang="cs-CZ" b="1" dirty="0"/>
              <a:t> = 20x</a:t>
            </a:r>
            <a:r>
              <a:rPr lang="cs-CZ" b="1" baseline="-25000" dirty="0"/>
              <a:t>1</a:t>
            </a:r>
            <a:r>
              <a:rPr lang="cs-CZ" b="1" dirty="0"/>
              <a:t> (minimalizace odpadu)</a:t>
            </a:r>
            <a:endParaRPr lang="cs-CZ" b="1" baseline="-25000" dirty="0"/>
          </a:p>
          <a:p>
            <a:pPr lvl="1"/>
            <a:r>
              <a:rPr lang="cs-CZ" b="1" dirty="0"/>
              <a:t> z</a:t>
            </a:r>
            <a:r>
              <a:rPr lang="cs-CZ" b="1" baseline="-25000" dirty="0"/>
              <a:t>3</a:t>
            </a:r>
            <a:r>
              <a:rPr lang="cs-CZ" b="1" dirty="0"/>
              <a:t> = 3x</a:t>
            </a:r>
            <a:r>
              <a:rPr lang="cs-CZ" b="1" baseline="-25000" dirty="0"/>
              <a:t>1</a:t>
            </a:r>
            <a:r>
              <a:rPr lang="cs-CZ" b="1" dirty="0"/>
              <a:t> + 3x</a:t>
            </a:r>
            <a:r>
              <a:rPr lang="cs-CZ" b="1" baseline="-25000" dirty="0"/>
              <a:t>2</a:t>
            </a:r>
            <a:r>
              <a:rPr lang="cs-CZ" b="1" dirty="0"/>
              <a:t> (minimalizace počtu řezů)</a:t>
            </a:r>
            <a:endParaRPr lang="cs-CZ" b="1" baseline="-25000" dirty="0"/>
          </a:p>
          <a:p>
            <a:r>
              <a:rPr lang="cs-CZ" b="1" dirty="0"/>
              <a:t>za podmínek:</a:t>
            </a:r>
          </a:p>
          <a:p>
            <a:pPr lvl="1"/>
            <a:r>
              <a:rPr lang="cs-CZ" b="1" dirty="0"/>
              <a:t> 2 x</a:t>
            </a:r>
            <a:r>
              <a:rPr lang="cs-CZ" b="1" baseline="-25000" dirty="0"/>
              <a:t>1 </a:t>
            </a:r>
            <a:r>
              <a:rPr lang="cs-CZ" b="1" dirty="0"/>
              <a:t>+ 4x</a:t>
            </a:r>
            <a:r>
              <a:rPr lang="cs-CZ" b="1" baseline="-25000" dirty="0"/>
              <a:t>2</a:t>
            </a:r>
            <a:r>
              <a:rPr lang="cs-CZ" b="1" dirty="0"/>
              <a:t> ≥ 52</a:t>
            </a:r>
          </a:p>
          <a:p>
            <a:pPr lvl="1"/>
            <a:r>
              <a:rPr lang="cs-CZ" b="1" dirty="0"/>
              <a:t> x</a:t>
            </a:r>
            <a:r>
              <a:rPr lang="cs-CZ" b="1" baseline="-25000" dirty="0"/>
              <a:t>1</a:t>
            </a:r>
            <a:r>
              <a:rPr lang="cs-CZ" b="1" dirty="0"/>
              <a:t> ≥ 18</a:t>
            </a:r>
          </a:p>
          <a:p>
            <a:pPr lvl="1"/>
            <a:r>
              <a:rPr lang="cs-CZ" b="1" dirty="0"/>
              <a:t> </a:t>
            </a:r>
            <a:r>
              <a:rPr lang="cs-CZ" b="1" dirty="0" err="1"/>
              <a:t>x</a:t>
            </a:r>
            <a:r>
              <a:rPr lang="cs-CZ" b="1" baseline="-25000" dirty="0" err="1"/>
              <a:t>i</a:t>
            </a:r>
            <a:r>
              <a:rPr lang="cs-CZ" b="1" dirty="0"/>
              <a:t> ≥ 0</a:t>
            </a:r>
          </a:p>
          <a:p>
            <a:pPr lvl="1"/>
            <a:r>
              <a:rPr lang="cs-CZ" b="1" dirty="0"/>
              <a:t> celočíselné i = 1, 2</a:t>
            </a:r>
          </a:p>
        </p:txBody>
      </p:sp>
    </p:spTree>
    <p:extLst>
      <p:ext uri="{BB962C8B-B14F-4D97-AF65-F5344CB8AC3E}">
        <p14:creationId xmlns:p14="http://schemas.microsoft.com/office/powerpoint/2010/main" val="1882579546"/>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32509" y="3114820"/>
            <a:ext cx="8229600" cy="1143000"/>
          </a:xfrm>
        </p:spPr>
        <p:txBody>
          <a:bodyPr/>
          <a:lstStyle/>
          <a:p>
            <a:r>
              <a:rPr lang="cs-CZ" b="1" dirty="0"/>
              <a:t>ROZVRHOVÁNÍ REKLAMY</a:t>
            </a:r>
          </a:p>
        </p:txBody>
      </p:sp>
    </p:spTree>
    <p:extLst>
      <p:ext uri="{BB962C8B-B14F-4D97-AF65-F5344CB8AC3E}">
        <p14:creationId xmlns:p14="http://schemas.microsoft.com/office/powerpoint/2010/main" val="1721432355"/>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647700"/>
            <a:ext cx="8229600" cy="769938"/>
          </a:xfrm>
        </p:spPr>
        <p:txBody>
          <a:bodyPr>
            <a:normAutofit/>
          </a:bodyPr>
          <a:lstStyle/>
          <a:p>
            <a:r>
              <a:rPr lang="cs-CZ" b="1" dirty="0"/>
              <a:t>ROZVRHOVÁNÍ REKLAMY I</a:t>
            </a:r>
          </a:p>
        </p:txBody>
      </p:sp>
      <p:sp>
        <p:nvSpPr>
          <p:cNvPr id="3" name="Zástupný symbol pro obsah 2"/>
          <p:cNvSpPr>
            <a:spLocks noGrp="1"/>
          </p:cNvSpPr>
          <p:nvPr>
            <p:ph idx="1"/>
          </p:nvPr>
        </p:nvSpPr>
        <p:spPr/>
        <p:txBody>
          <a:bodyPr>
            <a:normAutofit fontScale="85000" lnSpcReduction="10000"/>
          </a:bodyPr>
          <a:lstStyle/>
          <a:p>
            <a:r>
              <a:rPr lang="cs-CZ" b="1" dirty="0"/>
              <a:t>Rozvrhování reklamy („Media </a:t>
            </a:r>
            <a:r>
              <a:rPr lang="cs-CZ" b="1" dirty="0" err="1"/>
              <a:t>Selection</a:t>
            </a:r>
            <a:r>
              <a:rPr lang="cs-CZ" b="1" dirty="0"/>
              <a:t> </a:t>
            </a:r>
            <a:r>
              <a:rPr lang="cs-CZ" b="1" dirty="0" err="1"/>
              <a:t>Problem</a:t>
            </a:r>
            <a:r>
              <a:rPr lang="cs-CZ" b="1" dirty="0"/>
              <a:t>“) je marketingová aplikace lineárního programování. Typickým úkolem je rozdělení disponibilních prostředků na reklamu do jednotlivých médií (TV, rozhlas, časopisy, noviny…), která přicházejí do úvahy pro reklamu uvažovaného produktu.</a:t>
            </a:r>
          </a:p>
          <a:p>
            <a:r>
              <a:rPr lang="cs-CZ" b="1" dirty="0"/>
              <a:t>V úlohách tohoto typu se zpravidla jedná</a:t>
            </a:r>
            <a:br>
              <a:rPr lang="cs-CZ" b="1" dirty="0"/>
            </a:br>
            <a:r>
              <a:rPr lang="cs-CZ" b="1" dirty="0"/>
              <a:t>o maximalizaci celkového účinku reklamy, který může být měřen počtem osob „oslovených“ reklamou</a:t>
            </a:r>
            <a:br>
              <a:rPr lang="cs-CZ" b="1" dirty="0"/>
            </a:br>
            <a:r>
              <a:rPr lang="cs-CZ" b="1" dirty="0"/>
              <a:t>z předem definované kategorie osob, na kterou je reklama prioritně zaměřena.</a:t>
            </a:r>
          </a:p>
        </p:txBody>
      </p:sp>
    </p:spTree>
    <p:extLst>
      <p:ext uri="{BB962C8B-B14F-4D97-AF65-F5344CB8AC3E}">
        <p14:creationId xmlns:p14="http://schemas.microsoft.com/office/powerpoint/2010/main" val="803656999"/>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749300"/>
            <a:ext cx="8229600" cy="668338"/>
          </a:xfrm>
        </p:spPr>
        <p:txBody>
          <a:bodyPr>
            <a:normAutofit/>
          </a:bodyPr>
          <a:lstStyle/>
          <a:p>
            <a:r>
              <a:rPr lang="cs-CZ" sz="3200" b="1" dirty="0"/>
              <a:t>ROZVRHOVÁNÍ REKLAMY – ZADÁNÍ ÚLOHY</a:t>
            </a:r>
            <a:endParaRPr lang="cs-CZ" sz="3200" dirty="0"/>
          </a:p>
        </p:txBody>
      </p:sp>
      <p:sp>
        <p:nvSpPr>
          <p:cNvPr id="3" name="Zástupný symbol pro obsah 2"/>
          <p:cNvSpPr>
            <a:spLocks noGrp="1"/>
          </p:cNvSpPr>
          <p:nvPr>
            <p:ph idx="1"/>
          </p:nvPr>
        </p:nvSpPr>
        <p:spPr>
          <a:xfrm>
            <a:off x="457200" y="1752600"/>
            <a:ext cx="8229600" cy="4373563"/>
          </a:xfrm>
        </p:spPr>
        <p:txBody>
          <a:bodyPr>
            <a:normAutofit fontScale="62500" lnSpcReduction="20000"/>
          </a:bodyPr>
          <a:lstStyle/>
          <a:p>
            <a:r>
              <a:rPr lang="cs-CZ" b="1" dirty="0"/>
              <a:t>Reklamní agentura dostala zakázku na zpracování měsíční reklamní kampaně jistého produktu penzijního pojištění. Celkový objem prostředků uvolněný na tuto kampaň je 10 mil. Kč. Pro reklamu přichází do úvahy pět médií: televize, rozhlas, časopisy, noviny, venkovní poutače. Na základě pravidelných průzkumů, které má agentura k dispozici, bylo odhadnuto, že 1000,- Kč prostředků vynaložených na reklamu</a:t>
            </a:r>
            <a:br>
              <a:rPr lang="cs-CZ" b="1" dirty="0"/>
            </a:br>
            <a:r>
              <a:rPr lang="cs-CZ" b="1" dirty="0"/>
              <a:t>v uvedených pěti médiích povede k „oslovení“ 750, 420, 300, 360</a:t>
            </a:r>
            <a:br>
              <a:rPr lang="cs-CZ" b="1" dirty="0"/>
            </a:br>
            <a:r>
              <a:rPr lang="cs-CZ" b="1" dirty="0"/>
              <a:t>a 180 osob. Při plánování reklamy je třeba dodržovat omezení určená zadavatelem zakázky:</a:t>
            </a:r>
          </a:p>
          <a:p>
            <a:pPr lvl="1"/>
            <a:r>
              <a:rPr lang="cs-CZ" b="1" dirty="0"/>
              <a:t>do televize a rozhlasu dohromady nelze umístit více než 50% celkového rozpočtu na reklamu,</a:t>
            </a:r>
          </a:p>
          <a:p>
            <a:pPr lvl="1"/>
            <a:r>
              <a:rPr lang="cs-CZ" b="1" dirty="0"/>
              <a:t>do každého z pěti médií je třeba umístit alespoň 10% celkového rozpočtu,</a:t>
            </a:r>
          </a:p>
          <a:p>
            <a:pPr lvl="1"/>
            <a:r>
              <a:rPr lang="cs-CZ" b="1" dirty="0"/>
              <a:t>do každého z pěti médií nelze umístit více než 30% celkového rozpočtu,</a:t>
            </a:r>
          </a:p>
          <a:p>
            <a:pPr lvl="1"/>
            <a:r>
              <a:rPr lang="cs-CZ" b="1" dirty="0"/>
              <a:t>reklamu je třeba rozvrhnout tak, aby reklamou bylo „osloveno“:</a:t>
            </a:r>
          </a:p>
          <a:p>
            <a:pPr lvl="2"/>
            <a:r>
              <a:rPr lang="cs-CZ" b="1" dirty="0"/>
              <a:t>alespoň 2,5 mil. osob ve věku od 30 do 50 let,</a:t>
            </a:r>
          </a:p>
          <a:p>
            <a:pPr lvl="2"/>
            <a:r>
              <a:rPr lang="cs-CZ" b="1" dirty="0"/>
              <a:t>alespoň 0,8 mil. osob v příjmové skupině nad 10 000,- Kč měsíčně,</a:t>
            </a:r>
          </a:p>
          <a:p>
            <a:pPr lvl="2"/>
            <a:r>
              <a:rPr lang="cs-CZ" b="1" dirty="0"/>
              <a:t>alespoň 1,5 mil. osob s minimálně středoškolským vzděláním.</a:t>
            </a:r>
          </a:p>
        </p:txBody>
      </p:sp>
    </p:spTree>
    <p:extLst>
      <p:ext uri="{BB962C8B-B14F-4D97-AF65-F5344CB8AC3E}">
        <p14:creationId xmlns:p14="http://schemas.microsoft.com/office/powerpoint/2010/main" val="2996059571"/>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647700"/>
            <a:ext cx="8229600" cy="769938"/>
          </a:xfrm>
        </p:spPr>
        <p:txBody>
          <a:bodyPr/>
          <a:lstStyle/>
          <a:p>
            <a:r>
              <a:rPr lang="cs-CZ" b="1" dirty="0"/>
              <a:t>ROZVRHOVÁNÍ REKLAMY II</a:t>
            </a:r>
            <a:endParaRPr lang="cs-CZ" dirty="0"/>
          </a:p>
        </p:txBody>
      </p:sp>
      <p:sp>
        <p:nvSpPr>
          <p:cNvPr id="3" name="Zástupný symbol pro obsah 2"/>
          <p:cNvSpPr>
            <a:spLocks noGrp="1"/>
          </p:cNvSpPr>
          <p:nvPr>
            <p:ph idx="1"/>
          </p:nvPr>
        </p:nvSpPr>
        <p:spPr>
          <a:xfrm>
            <a:off x="457200" y="1803400"/>
            <a:ext cx="8229600" cy="4322763"/>
          </a:xfrm>
        </p:spPr>
        <p:txBody>
          <a:bodyPr>
            <a:normAutofit fontScale="92500" lnSpcReduction="20000"/>
          </a:bodyPr>
          <a:lstStyle/>
          <a:p>
            <a:r>
              <a:rPr lang="cs-CZ" b="1" dirty="0"/>
              <a:t>Tabulka (viz dále) uvádí informace týkající se struktury diváků (čtenářů) příslušných médií</a:t>
            </a:r>
            <a:br>
              <a:rPr lang="cs-CZ" b="1" dirty="0"/>
            </a:br>
            <a:r>
              <a:rPr lang="cs-CZ" b="1" dirty="0"/>
              <a:t>z uvedených tří hledisek. Koeficienty udávají vždy počet osob dané kategorie „zasažených“ reklamou na 1000,- Kč vynaložených prostředků.</a:t>
            </a:r>
          </a:p>
          <a:p>
            <a:r>
              <a:rPr lang="cs-CZ" b="1" dirty="0"/>
              <a:t>Uvedený problém budeme moci považovat za vyřešený, pokud budeme znát finanční částky, které máme investovat do příslušných médií,</a:t>
            </a:r>
            <a:br>
              <a:rPr lang="cs-CZ" b="1" dirty="0"/>
            </a:br>
            <a:r>
              <a:rPr lang="cs-CZ" b="1" dirty="0"/>
              <a:t>z celkového rozpočtu. Této formulaci přizpůsobme definování proměnných</a:t>
            </a:r>
            <a:br>
              <a:rPr lang="cs-CZ" b="1" dirty="0"/>
            </a:br>
            <a:r>
              <a:rPr lang="cs-CZ" b="1" dirty="0"/>
              <a:t>i konstrukci vlastního modelu.</a:t>
            </a:r>
          </a:p>
        </p:txBody>
      </p:sp>
    </p:spTree>
    <p:extLst>
      <p:ext uri="{BB962C8B-B14F-4D97-AF65-F5344CB8AC3E}">
        <p14:creationId xmlns:p14="http://schemas.microsoft.com/office/powerpoint/2010/main" val="151140930"/>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665018"/>
            <a:ext cx="8229600" cy="752620"/>
          </a:xfrm>
        </p:spPr>
        <p:txBody>
          <a:bodyPr>
            <a:normAutofit fontScale="90000"/>
          </a:bodyPr>
          <a:lstStyle/>
          <a:p>
            <a:r>
              <a:rPr lang="cs-CZ" sz="3200" b="1" dirty="0"/>
              <a:t>NEŘIDITELNÉ VSTUPY (ROZVRHOVÁNÍ REKLAMY)</a:t>
            </a:r>
          </a:p>
        </p:txBody>
      </p:sp>
      <p:graphicFrame>
        <p:nvGraphicFramePr>
          <p:cNvPr id="5" name="Zástupný symbol pro obsah 4"/>
          <p:cNvGraphicFramePr>
            <a:graphicFrameLocks noGrp="1"/>
          </p:cNvGraphicFramePr>
          <p:nvPr>
            <p:ph idx="1"/>
            <p:extLst>
              <p:ext uri="{D42A27DB-BD31-4B8C-83A1-F6EECF244321}">
                <p14:modId xmlns:p14="http://schemas.microsoft.com/office/powerpoint/2010/main" val="4113728772"/>
              </p:ext>
            </p:extLst>
          </p:nvPr>
        </p:nvGraphicFramePr>
        <p:xfrm>
          <a:off x="360218" y="1745673"/>
          <a:ext cx="8229599" cy="4236720"/>
        </p:xfrm>
        <a:graphic>
          <a:graphicData uri="http://schemas.openxmlformats.org/drawingml/2006/table">
            <a:tbl>
              <a:tblPr firstRow="1" bandRow="1">
                <a:tableStyleId>{5C22544A-7EE6-4342-B048-85BDC9FD1C3A}</a:tableStyleId>
              </a:tblPr>
              <a:tblGrid>
                <a:gridCol w="1175657">
                  <a:extLst>
                    <a:ext uri="{9D8B030D-6E8A-4147-A177-3AD203B41FA5}">
                      <a16:colId xmlns:a16="http://schemas.microsoft.com/office/drawing/2014/main" val="20000"/>
                    </a:ext>
                  </a:extLst>
                </a:gridCol>
                <a:gridCol w="1175657">
                  <a:extLst>
                    <a:ext uri="{9D8B030D-6E8A-4147-A177-3AD203B41FA5}">
                      <a16:colId xmlns:a16="http://schemas.microsoft.com/office/drawing/2014/main" val="20001"/>
                    </a:ext>
                  </a:extLst>
                </a:gridCol>
                <a:gridCol w="1175657">
                  <a:extLst>
                    <a:ext uri="{9D8B030D-6E8A-4147-A177-3AD203B41FA5}">
                      <a16:colId xmlns:a16="http://schemas.microsoft.com/office/drawing/2014/main" val="20002"/>
                    </a:ext>
                  </a:extLst>
                </a:gridCol>
                <a:gridCol w="1175657">
                  <a:extLst>
                    <a:ext uri="{9D8B030D-6E8A-4147-A177-3AD203B41FA5}">
                      <a16:colId xmlns:a16="http://schemas.microsoft.com/office/drawing/2014/main" val="20003"/>
                    </a:ext>
                  </a:extLst>
                </a:gridCol>
                <a:gridCol w="1175657">
                  <a:extLst>
                    <a:ext uri="{9D8B030D-6E8A-4147-A177-3AD203B41FA5}">
                      <a16:colId xmlns:a16="http://schemas.microsoft.com/office/drawing/2014/main" val="20004"/>
                    </a:ext>
                  </a:extLst>
                </a:gridCol>
                <a:gridCol w="1175657">
                  <a:extLst>
                    <a:ext uri="{9D8B030D-6E8A-4147-A177-3AD203B41FA5}">
                      <a16:colId xmlns:a16="http://schemas.microsoft.com/office/drawing/2014/main" val="20005"/>
                    </a:ext>
                  </a:extLst>
                </a:gridCol>
                <a:gridCol w="1175657">
                  <a:extLst>
                    <a:ext uri="{9D8B030D-6E8A-4147-A177-3AD203B41FA5}">
                      <a16:colId xmlns:a16="http://schemas.microsoft.com/office/drawing/2014/main" val="20006"/>
                    </a:ext>
                  </a:extLst>
                </a:gridCol>
              </a:tblGrid>
              <a:tr h="706120">
                <a:tc rowSpan="3" gridSpan="2">
                  <a:txBody>
                    <a:bodyPr/>
                    <a:lstStyle/>
                    <a:p>
                      <a:pPr algn="ctr" fontAlgn="b"/>
                      <a:r>
                        <a:rPr lang="cs-CZ" sz="1100" b="1" i="0" u="none" strike="noStrike" dirty="0">
                          <a:solidFill>
                            <a:srgbClr val="000000"/>
                          </a:solidFill>
                          <a:effectLst/>
                          <a:latin typeface="Calibri"/>
                        </a:rPr>
                        <a:t> </a:t>
                      </a:r>
                    </a:p>
                  </a:txBody>
                  <a:tcPr marL="9525" marR="9525" marT="9525" marB="0" anchor="b"/>
                </a:tc>
                <a:tc rowSpan="3" hMerge="1">
                  <a:txBody>
                    <a:bodyPr/>
                    <a:lstStyle/>
                    <a:p>
                      <a:endParaRPr lang="cs-CZ"/>
                    </a:p>
                  </a:txBody>
                  <a:tcPr/>
                </a:tc>
                <a:tc gridSpan="5">
                  <a:txBody>
                    <a:bodyPr/>
                    <a:lstStyle/>
                    <a:p>
                      <a:pPr algn="ctr" fontAlgn="b"/>
                      <a:r>
                        <a:rPr lang="cs-CZ" sz="1100" b="1" i="0" u="none" strike="noStrike" dirty="0">
                          <a:solidFill>
                            <a:srgbClr val="000000"/>
                          </a:solidFill>
                          <a:effectLst/>
                          <a:latin typeface="Calibri"/>
                        </a:rPr>
                        <a:t>Druh média</a:t>
                      </a:r>
                    </a:p>
                  </a:txBody>
                  <a:tcPr marL="9525" marR="9525" marT="9525" marB="0" anchor="ct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extLst>
                  <a:ext uri="{0D108BD9-81ED-4DB2-BD59-A6C34878D82A}">
                    <a16:rowId xmlns:a16="http://schemas.microsoft.com/office/drawing/2014/main" val="10000"/>
                  </a:ext>
                </a:extLst>
              </a:tr>
              <a:tr h="706120">
                <a:tc gridSpan="2" vMerge="1">
                  <a:txBody>
                    <a:bodyPr/>
                    <a:lstStyle/>
                    <a:p>
                      <a:endParaRPr lang="cs-CZ"/>
                    </a:p>
                  </a:txBody>
                  <a:tcPr/>
                </a:tc>
                <a:tc hMerge="1" vMerge="1">
                  <a:txBody>
                    <a:bodyPr/>
                    <a:lstStyle/>
                    <a:p>
                      <a:endParaRPr lang="cs-CZ"/>
                    </a:p>
                  </a:txBody>
                  <a:tcPr/>
                </a:tc>
                <a:tc>
                  <a:txBody>
                    <a:bodyPr/>
                    <a:lstStyle/>
                    <a:p>
                      <a:pPr algn="ctr" fontAlgn="ctr"/>
                      <a:r>
                        <a:rPr lang="cs-CZ" sz="1100" b="1" i="0" u="none" strike="noStrike">
                          <a:solidFill>
                            <a:srgbClr val="000000"/>
                          </a:solidFill>
                          <a:effectLst/>
                          <a:latin typeface="Calibri"/>
                        </a:rPr>
                        <a:t>TV</a:t>
                      </a:r>
                    </a:p>
                  </a:txBody>
                  <a:tcPr marL="9525" marR="9525" marT="9525" marB="0" anchor="ctr"/>
                </a:tc>
                <a:tc>
                  <a:txBody>
                    <a:bodyPr/>
                    <a:lstStyle/>
                    <a:p>
                      <a:pPr algn="ctr" fontAlgn="ctr"/>
                      <a:r>
                        <a:rPr lang="cs-CZ" sz="1100" b="1" i="0" u="none" strike="noStrike">
                          <a:solidFill>
                            <a:srgbClr val="000000"/>
                          </a:solidFill>
                          <a:effectLst/>
                          <a:latin typeface="Calibri"/>
                        </a:rPr>
                        <a:t>Rozhlas</a:t>
                      </a:r>
                    </a:p>
                  </a:txBody>
                  <a:tcPr marL="9525" marR="9525" marT="9525" marB="0" anchor="ctr"/>
                </a:tc>
                <a:tc>
                  <a:txBody>
                    <a:bodyPr/>
                    <a:lstStyle/>
                    <a:p>
                      <a:pPr algn="ctr" fontAlgn="ctr"/>
                      <a:r>
                        <a:rPr lang="cs-CZ" sz="1100" b="1" i="0" u="none" strike="noStrike">
                          <a:solidFill>
                            <a:srgbClr val="000000"/>
                          </a:solidFill>
                          <a:effectLst/>
                          <a:latin typeface="Calibri"/>
                        </a:rPr>
                        <a:t>Časopis</a:t>
                      </a:r>
                    </a:p>
                  </a:txBody>
                  <a:tcPr marL="9525" marR="9525" marT="9525" marB="0" anchor="ctr"/>
                </a:tc>
                <a:tc>
                  <a:txBody>
                    <a:bodyPr/>
                    <a:lstStyle/>
                    <a:p>
                      <a:pPr algn="ctr" fontAlgn="ctr"/>
                      <a:r>
                        <a:rPr lang="cs-CZ" sz="1100" b="1" i="0" u="none" strike="noStrike">
                          <a:solidFill>
                            <a:srgbClr val="000000"/>
                          </a:solidFill>
                          <a:effectLst/>
                          <a:latin typeface="Calibri"/>
                        </a:rPr>
                        <a:t>Noviny</a:t>
                      </a:r>
                    </a:p>
                  </a:txBody>
                  <a:tcPr marL="9525" marR="9525" marT="9525" marB="0" anchor="ctr"/>
                </a:tc>
                <a:tc>
                  <a:txBody>
                    <a:bodyPr/>
                    <a:lstStyle/>
                    <a:p>
                      <a:pPr algn="ctr" fontAlgn="ctr"/>
                      <a:r>
                        <a:rPr lang="cs-CZ" sz="1100" b="1" i="0" u="none" strike="noStrike">
                          <a:solidFill>
                            <a:srgbClr val="000000"/>
                          </a:solidFill>
                          <a:effectLst/>
                          <a:latin typeface="Calibri"/>
                        </a:rPr>
                        <a:t>Poutače</a:t>
                      </a:r>
                    </a:p>
                  </a:txBody>
                  <a:tcPr marL="9525" marR="9525" marT="9525" marB="0" anchor="ctr"/>
                </a:tc>
                <a:extLst>
                  <a:ext uri="{0D108BD9-81ED-4DB2-BD59-A6C34878D82A}">
                    <a16:rowId xmlns:a16="http://schemas.microsoft.com/office/drawing/2014/main" val="10001"/>
                  </a:ext>
                </a:extLst>
              </a:tr>
              <a:tr h="706120">
                <a:tc gridSpan="2" vMerge="1">
                  <a:txBody>
                    <a:bodyPr/>
                    <a:lstStyle/>
                    <a:p>
                      <a:endParaRPr lang="cs-CZ"/>
                    </a:p>
                  </a:txBody>
                  <a:tcPr/>
                </a:tc>
                <a:tc hMerge="1" vMerge="1">
                  <a:txBody>
                    <a:bodyPr/>
                    <a:lstStyle/>
                    <a:p>
                      <a:endParaRPr lang="cs-CZ"/>
                    </a:p>
                  </a:txBody>
                  <a:tcPr/>
                </a:tc>
                <a:tc gridSpan="5">
                  <a:txBody>
                    <a:bodyPr/>
                    <a:lstStyle/>
                    <a:p>
                      <a:pPr algn="ctr" fontAlgn="b"/>
                      <a:r>
                        <a:rPr lang="pl-PL" sz="1100" b="1" i="0" u="none" strike="noStrike" dirty="0">
                          <a:solidFill>
                            <a:srgbClr val="000000"/>
                          </a:solidFill>
                          <a:effectLst/>
                          <a:latin typeface="Calibri"/>
                        </a:rPr>
                        <a:t>Počet osob dané kategorie na 1 000 kč</a:t>
                      </a:r>
                    </a:p>
                  </a:txBody>
                  <a:tcPr marL="9525" marR="9525" marT="9525" marB="0" anchor="ct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extLst>
                  <a:ext uri="{0D108BD9-81ED-4DB2-BD59-A6C34878D82A}">
                    <a16:rowId xmlns:a16="http://schemas.microsoft.com/office/drawing/2014/main" val="10002"/>
                  </a:ext>
                </a:extLst>
              </a:tr>
              <a:tr h="706120">
                <a:tc rowSpan="3">
                  <a:txBody>
                    <a:bodyPr/>
                    <a:lstStyle/>
                    <a:p>
                      <a:pPr algn="ctr" fontAlgn="ctr"/>
                      <a:r>
                        <a:rPr lang="cs-CZ" sz="1100" b="1" i="0" u="none" strike="noStrike">
                          <a:solidFill>
                            <a:srgbClr val="000000"/>
                          </a:solidFill>
                          <a:effectLst/>
                          <a:latin typeface="Calibri"/>
                        </a:rPr>
                        <a:t>Kategorie</a:t>
                      </a:r>
                    </a:p>
                  </a:txBody>
                  <a:tcPr marL="9525" marR="9525" marT="9525" marB="0" vert="wordArtVert" anchor="ctr"/>
                </a:tc>
                <a:tc>
                  <a:txBody>
                    <a:bodyPr/>
                    <a:lstStyle/>
                    <a:p>
                      <a:pPr algn="ctr" fontAlgn="ctr"/>
                      <a:r>
                        <a:rPr lang="pl-PL" sz="1100" b="1" i="0" u="none" strike="noStrike">
                          <a:solidFill>
                            <a:srgbClr val="000000"/>
                          </a:solidFill>
                          <a:effectLst/>
                          <a:latin typeface="Calibri"/>
                        </a:rPr>
                        <a:t>Věk od 30 do 50 let</a:t>
                      </a:r>
                    </a:p>
                  </a:txBody>
                  <a:tcPr marL="9525" marR="9525" marT="9525" marB="0" anchor="ctr"/>
                </a:tc>
                <a:tc>
                  <a:txBody>
                    <a:bodyPr/>
                    <a:lstStyle/>
                    <a:p>
                      <a:pPr algn="ctr" fontAlgn="ctr"/>
                      <a:r>
                        <a:rPr lang="cs-CZ" sz="1100" b="0" i="0" u="none" strike="noStrike">
                          <a:solidFill>
                            <a:srgbClr val="000000"/>
                          </a:solidFill>
                          <a:effectLst/>
                          <a:latin typeface="Calibri"/>
                        </a:rPr>
                        <a:t>320</a:t>
                      </a:r>
                    </a:p>
                  </a:txBody>
                  <a:tcPr marL="9525" marR="9525" marT="9525" marB="0" anchor="ctr"/>
                </a:tc>
                <a:tc>
                  <a:txBody>
                    <a:bodyPr/>
                    <a:lstStyle/>
                    <a:p>
                      <a:pPr algn="ctr" fontAlgn="ctr"/>
                      <a:r>
                        <a:rPr lang="cs-CZ" sz="1100" b="0" i="0" u="none" strike="noStrike">
                          <a:solidFill>
                            <a:srgbClr val="000000"/>
                          </a:solidFill>
                          <a:effectLst/>
                          <a:latin typeface="Calibri"/>
                        </a:rPr>
                        <a:t>280</a:t>
                      </a:r>
                    </a:p>
                  </a:txBody>
                  <a:tcPr marL="9525" marR="9525" marT="9525" marB="0" anchor="ctr"/>
                </a:tc>
                <a:tc>
                  <a:txBody>
                    <a:bodyPr/>
                    <a:lstStyle/>
                    <a:p>
                      <a:pPr algn="ctr" fontAlgn="ctr"/>
                      <a:r>
                        <a:rPr lang="cs-CZ" sz="1100" b="0" i="0" u="none" strike="noStrike">
                          <a:solidFill>
                            <a:srgbClr val="000000"/>
                          </a:solidFill>
                          <a:effectLst/>
                          <a:latin typeface="Calibri"/>
                        </a:rPr>
                        <a:t>140</a:t>
                      </a:r>
                    </a:p>
                  </a:txBody>
                  <a:tcPr marL="9525" marR="9525" marT="9525" marB="0" anchor="ctr"/>
                </a:tc>
                <a:tc>
                  <a:txBody>
                    <a:bodyPr/>
                    <a:lstStyle/>
                    <a:p>
                      <a:pPr algn="ctr" fontAlgn="ctr"/>
                      <a:r>
                        <a:rPr lang="cs-CZ" sz="1100" b="0" i="0" u="none" strike="noStrike">
                          <a:solidFill>
                            <a:srgbClr val="000000"/>
                          </a:solidFill>
                          <a:effectLst/>
                          <a:latin typeface="Calibri"/>
                        </a:rPr>
                        <a:t>240</a:t>
                      </a:r>
                    </a:p>
                  </a:txBody>
                  <a:tcPr marL="9525" marR="9525" marT="9525" marB="0" anchor="ctr"/>
                </a:tc>
                <a:tc>
                  <a:txBody>
                    <a:bodyPr/>
                    <a:lstStyle/>
                    <a:p>
                      <a:pPr algn="ctr" fontAlgn="ctr"/>
                      <a:r>
                        <a:rPr lang="cs-CZ" sz="1100" b="0" i="0" u="none" strike="noStrike">
                          <a:solidFill>
                            <a:srgbClr val="000000"/>
                          </a:solidFill>
                          <a:effectLst/>
                          <a:latin typeface="Calibri"/>
                        </a:rPr>
                        <a:t>120</a:t>
                      </a:r>
                    </a:p>
                  </a:txBody>
                  <a:tcPr marL="9525" marR="9525" marT="9525" marB="0" anchor="ctr"/>
                </a:tc>
                <a:extLst>
                  <a:ext uri="{0D108BD9-81ED-4DB2-BD59-A6C34878D82A}">
                    <a16:rowId xmlns:a16="http://schemas.microsoft.com/office/drawing/2014/main" val="10003"/>
                  </a:ext>
                </a:extLst>
              </a:tr>
              <a:tr h="706120">
                <a:tc vMerge="1">
                  <a:txBody>
                    <a:bodyPr/>
                    <a:lstStyle/>
                    <a:p>
                      <a:endParaRPr lang="cs-CZ"/>
                    </a:p>
                  </a:txBody>
                  <a:tcPr/>
                </a:tc>
                <a:tc>
                  <a:txBody>
                    <a:bodyPr/>
                    <a:lstStyle/>
                    <a:p>
                      <a:pPr algn="ctr" fontAlgn="ctr"/>
                      <a:r>
                        <a:rPr lang="pl-PL" sz="1100" b="1" i="0" u="none" strike="noStrike" dirty="0">
                          <a:solidFill>
                            <a:srgbClr val="000000"/>
                          </a:solidFill>
                          <a:effectLst/>
                          <a:latin typeface="Calibri"/>
                        </a:rPr>
                        <a:t>Příjem nad</a:t>
                      </a:r>
                      <a:br>
                        <a:rPr lang="pl-PL" sz="1100" b="1" i="0" u="none" strike="noStrike" dirty="0">
                          <a:solidFill>
                            <a:srgbClr val="000000"/>
                          </a:solidFill>
                          <a:effectLst/>
                          <a:latin typeface="Calibri"/>
                        </a:rPr>
                      </a:br>
                      <a:r>
                        <a:rPr lang="pl-PL" sz="1100" b="1" i="0" u="none" strike="noStrike" dirty="0">
                          <a:solidFill>
                            <a:srgbClr val="000000"/>
                          </a:solidFill>
                          <a:effectLst/>
                          <a:latin typeface="Calibri"/>
                        </a:rPr>
                        <a:t>10 000 Kč</a:t>
                      </a:r>
                    </a:p>
                  </a:txBody>
                  <a:tcPr marL="9525" marR="9525" marT="9525" marB="0" anchor="ctr"/>
                </a:tc>
                <a:tc>
                  <a:txBody>
                    <a:bodyPr/>
                    <a:lstStyle/>
                    <a:p>
                      <a:pPr algn="ctr" fontAlgn="ctr"/>
                      <a:r>
                        <a:rPr lang="cs-CZ" sz="1100" b="0" i="0" u="none" strike="noStrike">
                          <a:solidFill>
                            <a:srgbClr val="000000"/>
                          </a:solidFill>
                          <a:effectLst/>
                          <a:latin typeface="Calibri"/>
                        </a:rPr>
                        <a:t>120</a:t>
                      </a:r>
                    </a:p>
                  </a:txBody>
                  <a:tcPr marL="9525" marR="9525" marT="9525" marB="0" anchor="ctr"/>
                </a:tc>
                <a:tc>
                  <a:txBody>
                    <a:bodyPr/>
                    <a:lstStyle/>
                    <a:p>
                      <a:pPr algn="ctr" fontAlgn="ctr"/>
                      <a:r>
                        <a:rPr lang="cs-CZ" sz="1100" b="0" i="0" u="none" strike="noStrike">
                          <a:solidFill>
                            <a:srgbClr val="000000"/>
                          </a:solidFill>
                          <a:effectLst/>
                          <a:latin typeface="Calibri"/>
                        </a:rPr>
                        <a:t>90</a:t>
                      </a:r>
                    </a:p>
                  </a:txBody>
                  <a:tcPr marL="9525" marR="9525" marT="9525" marB="0" anchor="ctr"/>
                </a:tc>
                <a:tc>
                  <a:txBody>
                    <a:bodyPr/>
                    <a:lstStyle/>
                    <a:p>
                      <a:pPr algn="ctr" fontAlgn="ctr"/>
                      <a:r>
                        <a:rPr lang="cs-CZ" sz="1100" b="0" i="0" u="none" strike="noStrike">
                          <a:solidFill>
                            <a:srgbClr val="000000"/>
                          </a:solidFill>
                          <a:effectLst/>
                          <a:latin typeface="Calibri"/>
                        </a:rPr>
                        <a:t>60</a:t>
                      </a:r>
                    </a:p>
                  </a:txBody>
                  <a:tcPr marL="9525" marR="9525" marT="9525" marB="0" anchor="ctr"/>
                </a:tc>
                <a:tc>
                  <a:txBody>
                    <a:bodyPr/>
                    <a:lstStyle/>
                    <a:p>
                      <a:pPr algn="ctr" fontAlgn="ctr"/>
                      <a:r>
                        <a:rPr lang="cs-CZ" sz="1100" b="0" i="0" u="none" strike="noStrike">
                          <a:solidFill>
                            <a:srgbClr val="000000"/>
                          </a:solidFill>
                          <a:effectLst/>
                          <a:latin typeface="Calibri"/>
                        </a:rPr>
                        <a:t>60</a:t>
                      </a:r>
                    </a:p>
                  </a:txBody>
                  <a:tcPr marL="9525" marR="9525" marT="9525" marB="0" anchor="ctr"/>
                </a:tc>
                <a:tc>
                  <a:txBody>
                    <a:bodyPr/>
                    <a:lstStyle/>
                    <a:p>
                      <a:pPr algn="ctr" fontAlgn="ctr"/>
                      <a:r>
                        <a:rPr lang="cs-CZ" sz="1100" b="0" i="0" u="none" strike="noStrike">
                          <a:solidFill>
                            <a:srgbClr val="000000"/>
                          </a:solidFill>
                          <a:effectLst/>
                          <a:latin typeface="Calibri"/>
                        </a:rPr>
                        <a:t>50</a:t>
                      </a:r>
                    </a:p>
                  </a:txBody>
                  <a:tcPr marL="9525" marR="9525" marT="9525" marB="0" anchor="ctr"/>
                </a:tc>
                <a:extLst>
                  <a:ext uri="{0D108BD9-81ED-4DB2-BD59-A6C34878D82A}">
                    <a16:rowId xmlns:a16="http://schemas.microsoft.com/office/drawing/2014/main" val="10004"/>
                  </a:ext>
                </a:extLst>
              </a:tr>
              <a:tr h="706120">
                <a:tc vMerge="1">
                  <a:txBody>
                    <a:bodyPr/>
                    <a:lstStyle/>
                    <a:p>
                      <a:endParaRPr lang="cs-CZ"/>
                    </a:p>
                  </a:txBody>
                  <a:tcPr/>
                </a:tc>
                <a:tc>
                  <a:txBody>
                    <a:bodyPr/>
                    <a:lstStyle/>
                    <a:p>
                      <a:pPr algn="ctr" fontAlgn="ctr"/>
                      <a:r>
                        <a:rPr lang="cs-CZ" sz="1100" b="1" i="0" u="none" strike="noStrike">
                          <a:solidFill>
                            <a:srgbClr val="000000"/>
                          </a:solidFill>
                          <a:effectLst/>
                          <a:latin typeface="Calibri"/>
                        </a:rPr>
                        <a:t>Středoškolské vzdělání</a:t>
                      </a:r>
                    </a:p>
                  </a:txBody>
                  <a:tcPr marL="9525" marR="9525" marT="9525" marB="0" anchor="ctr"/>
                </a:tc>
                <a:tc>
                  <a:txBody>
                    <a:bodyPr/>
                    <a:lstStyle/>
                    <a:p>
                      <a:pPr algn="ctr" fontAlgn="ctr"/>
                      <a:r>
                        <a:rPr lang="cs-CZ" sz="1100" b="0" i="0" u="none" strike="noStrike">
                          <a:solidFill>
                            <a:srgbClr val="000000"/>
                          </a:solidFill>
                          <a:effectLst/>
                          <a:latin typeface="Calibri"/>
                        </a:rPr>
                        <a:t>350</a:t>
                      </a:r>
                    </a:p>
                  </a:txBody>
                  <a:tcPr marL="9525" marR="9525" marT="9525" marB="0" anchor="ctr"/>
                </a:tc>
                <a:tc>
                  <a:txBody>
                    <a:bodyPr/>
                    <a:lstStyle/>
                    <a:p>
                      <a:pPr algn="ctr" fontAlgn="ctr"/>
                      <a:r>
                        <a:rPr lang="cs-CZ" sz="1100" b="0" i="0" u="none" strike="noStrike">
                          <a:solidFill>
                            <a:srgbClr val="000000"/>
                          </a:solidFill>
                          <a:effectLst/>
                          <a:latin typeface="Calibri"/>
                        </a:rPr>
                        <a:t>200</a:t>
                      </a:r>
                    </a:p>
                  </a:txBody>
                  <a:tcPr marL="9525" marR="9525" marT="9525" marB="0" anchor="ctr"/>
                </a:tc>
                <a:tc>
                  <a:txBody>
                    <a:bodyPr/>
                    <a:lstStyle/>
                    <a:p>
                      <a:pPr algn="ctr" fontAlgn="ctr"/>
                      <a:r>
                        <a:rPr lang="cs-CZ" sz="1100" b="0" i="0" u="none" strike="noStrike">
                          <a:solidFill>
                            <a:srgbClr val="000000"/>
                          </a:solidFill>
                          <a:effectLst/>
                          <a:latin typeface="Calibri"/>
                        </a:rPr>
                        <a:t>120</a:t>
                      </a:r>
                    </a:p>
                  </a:txBody>
                  <a:tcPr marL="9525" marR="9525" marT="9525" marB="0" anchor="ctr"/>
                </a:tc>
                <a:tc>
                  <a:txBody>
                    <a:bodyPr/>
                    <a:lstStyle/>
                    <a:p>
                      <a:pPr algn="ctr" fontAlgn="ctr"/>
                      <a:r>
                        <a:rPr lang="cs-CZ" sz="1100" b="0" i="0" u="none" strike="noStrike">
                          <a:solidFill>
                            <a:srgbClr val="000000"/>
                          </a:solidFill>
                          <a:effectLst/>
                          <a:latin typeface="Calibri"/>
                        </a:rPr>
                        <a:t>140</a:t>
                      </a:r>
                    </a:p>
                  </a:txBody>
                  <a:tcPr marL="9525" marR="9525" marT="9525" marB="0" anchor="ctr"/>
                </a:tc>
                <a:tc>
                  <a:txBody>
                    <a:bodyPr/>
                    <a:lstStyle/>
                    <a:p>
                      <a:pPr algn="ctr" fontAlgn="ctr"/>
                      <a:r>
                        <a:rPr lang="cs-CZ" sz="1100" b="0" i="0" u="none" strike="noStrike" dirty="0">
                          <a:solidFill>
                            <a:srgbClr val="000000"/>
                          </a:solidFill>
                          <a:effectLst/>
                          <a:latin typeface="Calibri"/>
                        </a:rPr>
                        <a:t>60</a:t>
                      </a:r>
                    </a:p>
                  </a:txBody>
                  <a:tcPr marL="9525" marR="9525" marT="9525" marB="0" anchor="ct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121059698"/>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736600"/>
            <a:ext cx="8229600" cy="681038"/>
          </a:xfrm>
        </p:spPr>
        <p:txBody>
          <a:bodyPr>
            <a:normAutofit/>
          </a:bodyPr>
          <a:lstStyle/>
          <a:p>
            <a:r>
              <a:rPr lang="cs-CZ" sz="3200" b="1" dirty="0"/>
              <a:t>DEFINOVÁNÍ ROZHODOVACÍCH PROMĚNNÝCH</a:t>
            </a:r>
          </a:p>
        </p:txBody>
      </p:sp>
      <p:sp>
        <p:nvSpPr>
          <p:cNvPr id="3" name="Zástupný symbol pro obsah 2"/>
          <p:cNvSpPr>
            <a:spLocks noGrp="1"/>
          </p:cNvSpPr>
          <p:nvPr>
            <p:ph idx="1"/>
          </p:nvPr>
        </p:nvSpPr>
        <p:spPr>
          <a:xfrm>
            <a:off x="457200" y="2019301"/>
            <a:ext cx="8229600" cy="3797300"/>
          </a:xfrm>
        </p:spPr>
        <p:txBody>
          <a:bodyPr/>
          <a:lstStyle/>
          <a:p>
            <a:r>
              <a:rPr lang="cs-CZ" b="1" dirty="0"/>
              <a:t>Celkem máme k dispozici pět druhů médií – použijeme pět proměnných </a:t>
            </a:r>
            <a:r>
              <a:rPr lang="cs-CZ" b="1" dirty="0" err="1"/>
              <a:t>x</a:t>
            </a:r>
            <a:r>
              <a:rPr lang="cs-CZ" b="1" baseline="-25000" dirty="0" err="1"/>
              <a:t>i</a:t>
            </a:r>
            <a:r>
              <a:rPr lang="cs-CZ" b="1" dirty="0"/>
              <a:t>, které vyjadřují objem prostředků (z celkového objemu prostředků na reklamní kampaň) vynaložených do jednotlivých médií:</a:t>
            </a:r>
          </a:p>
          <a:p>
            <a:pPr marL="0" indent="0">
              <a:buNone/>
            </a:pPr>
            <a:r>
              <a:rPr lang="cs-CZ" b="1" dirty="0"/>
              <a:t>		</a:t>
            </a:r>
            <a:r>
              <a:rPr lang="cs-CZ" b="1" dirty="0" err="1"/>
              <a:t>x</a:t>
            </a:r>
            <a:r>
              <a:rPr lang="cs-CZ" b="1" baseline="-25000" dirty="0" err="1"/>
              <a:t>i</a:t>
            </a:r>
            <a:r>
              <a:rPr lang="cs-CZ" b="1" dirty="0"/>
              <a:t> - objem prostředků vynaložených do 				jednotlivých médií.</a:t>
            </a:r>
          </a:p>
        </p:txBody>
      </p:sp>
    </p:spTree>
    <p:extLst>
      <p:ext uri="{BB962C8B-B14F-4D97-AF65-F5344CB8AC3E}">
        <p14:creationId xmlns:p14="http://schemas.microsoft.com/office/powerpoint/2010/main" val="3973448139"/>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635000"/>
            <a:ext cx="8229600" cy="782638"/>
          </a:xfrm>
        </p:spPr>
        <p:txBody>
          <a:bodyPr>
            <a:normAutofit/>
          </a:bodyPr>
          <a:lstStyle/>
          <a:p>
            <a:r>
              <a:rPr lang="cs-CZ" sz="3600" b="1" dirty="0"/>
              <a:t>DEFINOVÁNÍ OMEZENÍ ÚLOHY I</a:t>
            </a:r>
          </a:p>
        </p:txBody>
      </p:sp>
      <p:sp>
        <p:nvSpPr>
          <p:cNvPr id="3" name="Zástupný symbol pro obsah 2"/>
          <p:cNvSpPr>
            <a:spLocks noGrp="1"/>
          </p:cNvSpPr>
          <p:nvPr>
            <p:ph idx="1"/>
          </p:nvPr>
        </p:nvSpPr>
        <p:spPr>
          <a:xfrm>
            <a:off x="177800" y="1803401"/>
            <a:ext cx="8775700" cy="4267200"/>
          </a:xfrm>
        </p:spPr>
        <p:txBody>
          <a:bodyPr>
            <a:normAutofit lnSpcReduction="10000"/>
          </a:bodyPr>
          <a:lstStyle/>
          <a:p>
            <a:r>
              <a:rPr lang="cs-CZ" b="1" dirty="0"/>
              <a:t>Ze zadání vyplývají omezení, které zformulujeme do podoby lineárních omezujících podmínek:</a:t>
            </a:r>
          </a:p>
          <a:p>
            <a:pPr lvl="1"/>
            <a:r>
              <a:rPr lang="cs-CZ" b="1" dirty="0"/>
              <a:t> Celkový rozpočet reklamní kampaně nesmí překročit    10 mil. Kč:</a:t>
            </a:r>
          </a:p>
          <a:p>
            <a:pPr marL="0" indent="0">
              <a:buNone/>
            </a:pPr>
            <a:r>
              <a:rPr lang="cs-CZ" b="1" dirty="0"/>
              <a:t>		</a:t>
            </a:r>
            <a:r>
              <a:rPr lang="cs-CZ" b="1" dirty="0">
                <a:solidFill>
                  <a:srgbClr val="FF0000"/>
                </a:solidFill>
              </a:rPr>
              <a:t>x</a:t>
            </a:r>
            <a:r>
              <a:rPr lang="cs-CZ" b="1" baseline="-25000" dirty="0">
                <a:solidFill>
                  <a:srgbClr val="FF0000"/>
                </a:solidFill>
              </a:rPr>
              <a:t>1</a:t>
            </a:r>
            <a:r>
              <a:rPr lang="cs-CZ" b="1" dirty="0">
                <a:solidFill>
                  <a:srgbClr val="FF0000"/>
                </a:solidFill>
              </a:rPr>
              <a:t> + x</a:t>
            </a:r>
            <a:r>
              <a:rPr lang="cs-CZ" b="1" baseline="-25000" dirty="0">
                <a:solidFill>
                  <a:srgbClr val="FF0000"/>
                </a:solidFill>
              </a:rPr>
              <a:t>2</a:t>
            </a:r>
            <a:r>
              <a:rPr lang="cs-CZ" b="1" dirty="0">
                <a:solidFill>
                  <a:srgbClr val="FF0000"/>
                </a:solidFill>
              </a:rPr>
              <a:t> + x</a:t>
            </a:r>
            <a:r>
              <a:rPr lang="cs-CZ" b="1" baseline="-25000" dirty="0">
                <a:solidFill>
                  <a:srgbClr val="FF0000"/>
                </a:solidFill>
              </a:rPr>
              <a:t>3</a:t>
            </a:r>
            <a:r>
              <a:rPr lang="cs-CZ" b="1" dirty="0">
                <a:solidFill>
                  <a:srgbClr val="FF0000"/>
                </a:solidFill>
              </a:rPr>
              <a:t> + x</a:t>
            </a:r>
            <a:r>
              <a:rPr lang="cs-CZ" b="1" baseline="-25000" dirty="0">
                <a:solidFill>
                  <a:srgbClr val="FF0000"/>
                </a:solidFill>
              </a:rPr>
              <a:t>4</a:t>
            </a:r>
            <a:r>
              <a:rPr lang="cs-CZ" b="1" dirty="0">
                <a:solidFill>
                  <a:srgbClr val="FF0000"/>
                </a:solidFill>
              </a:rPr>
              <a:t> + x</a:t>
            </a:r>
            <a:r>
              <a:rPr lang="cs-CZ" b="1" baseline="-25000" dirty="0">
                <a:solidFill>
                  <a:srgbClr val="FF0000"/>
                </a:solidFill>
              </a:rPr>
              <a:t>5</a:t>
            </a:r>
            <a:r>
              <a:rPr lang="cs-CZ" b="1" dirty="0">
                <a:solidFill>
                  <a:srgbClr val="FF0000"/>
                </a:solidFill>
              </a:rPr>
              <a:t> ≤ 10</a:t>
            </a:r>
          </a:p>
          <a:p>
            <a:pPr lvl="1"/>
            <a:r>
              <a:rPr lang="cs-CZ" b="1" dirty="0"/>
              <a:t> Do TV a rozhlasu je možné investovat maximálně 50% z celkového rozpočtu na reklamu – tedy</a:t>
            </a:r>
            <a:br>
              <a:rPr lang="cs-CZ" b="1" dirty="0"/>
            </a:br>
            <a:r>
              <a:rPr lang="cs-CZ" b="1" dirty="0"/>
              <a:t>5 mil. Kč:</a:t>
            </a:r>
          </a:p>
          <a:p>
            <a:pPr marL="0" indent="0">
              <a:buNone/>
            </a:pPr>
            <a:r>
              <a:rPr lang="cs-CZ" b="1" dirty="0"/>
              <a:t>		</a:t>
            </a:r>
            <a:r>
              <a:rPr lang="cs-CZ" b="1" dirty="0">
                <a:solidFill>
                  <a:srgbClr val="FF0000"/>
                </a:solidFill>
              </a:rPr>
              <a:t>x</a:t>
            </a:r>
            <a:r>
              <a:rPr lang="cs-CZ" b="1" baseline="-25000" dirty="0">
                <a:solidFill>
                  <a:srgbClr val="FF0000"/>
                </a:solidFill>
              </a:rPr>
              <a:t>1</a:t>
            </a:r>
            <a:r>
              <a:rPr lang="cs-CZ" b="1" dirty="0">
                <a:solidFill>
                  <a:srgbClr val="FF0000"/>
                </a:solidFill>
              </a:rPr>
              <a:t> + x</a:t>
            </a:r>
            <a:r>
              <a:rPr lang="cs-CZ" b="1" baseline="-25000" dirty="0">
                <a:solidFill>
                  <a:srgbClr val="FF0000"/>
                </a:solidFill>
              </a:rPr>
              <a:t>2</a:t>
            </a:r>
            <a:r>
              <a:rPr lang="cs-CZ" b="1" dirty="0">
                <a:solidFill>
                  <a:srgbClr val="FF0000"/>
                </a:solidFill>
              </a:rPr>
              <a:t> ≤ 5</a:t>
            </a:r>
          </a:p>
        </p:txBody>
      </p:sp>
    </p:spTree>
    <p:extLst>
      <p:ext uri="{BB962C8B-B14F-4D97-AF65-F5344CB8AC3E}">
        <p14:creationId xmlns:p14="http://schemas.microsoft.com/office/powerpoint/2010/main" val="4272109051"/>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774700"/>
            <a:ext cx="8229600" cy="642938"/>
          </a:xfrm>
        </p:spPr>
        <p:txBody>
          <a:bodyPr>
            <a:normAutofit fontScale="90000"/>
          </a:bodyPr>
          <a:lstStyle/>
          <a:p>
            <a:r>
              <a:rPr lang="cs-CZ" b="1" dirty="0"/>
              <a:t>DEFINOVÁNÍ OMEZENÍ ÚLOHY II</a:t>
            </a:r>
            <a:endParaRPr lang="cs-CZ" dirty="0"/>
          </a:p>
        </p:txBody>
      </p:sp>
      <p:sp>
        <p:nvSpPr>
          <p:cNvPr id="3" name="Zástupný symbol pro obsah 2"/>
          <p:cNvSpPr>
            <a:spLocks noGrp="1"/>
          </p:cNvSpPr>
          <p:nvPr>
            <p:ph idx="1"/>
          </p:nvPr>
        </p:nvSpPr>
        <p:spPr>
          <a:xfrm>
            <a:off x="457200" y="2133601"/>
            <a:ext cx="8229600" cy="3822700"/>
          </a:xfrm>
        </p:spPr>
        <p:txBody>
          <a:bodyPr/>
          <a:lstStyle/>
          <a:p>
            <a:pPr lvl="1"/>
            <a:r>
              <a:rPr lang="cs-CZ" b="1" dirty="0"/>
              <a:t> Do každého z pěti médií je nutno investovat alespoň 10% z celkového rozpočtu na reklamu, tedy 1 mil. Kč:</a:t>
            </a:r>
          </a:p>
          <a:p>
            <a:pPr lvl="2"/>
            <a:r>
              <a:rPr lang="cs-CZ" b="1" dirty="0">
                <a:solidFill>
                  <a:srgbClr val="FF0000"/>
                </a:solidFill>
              </a:rPr>
              <a:t>x</a:t>
            </a:r>
            <a:r>
              <a:rPr lang="cs-CZ" b="1" baseline="-25000" dirty="0">
                <a:solidFill>
                  <a:srgbClr val="FF0000"/>
                </a:solidFill>
              </a:rPr>
              <a:t>1 </a:t>
            </a:r>
            <a:r>
              <a:rPr lang="cs-CZ" b="1" dirty="0">
                <a:solidFill>
                  <a:srgbClr val="FF0000"/>
                </a:solidFill>
              </a:rPr>
              <a:t>≥ 1; x</a:t>
            </a:r>
            <a:r>
              <a:rPr lang="cs-CZ" b="1" baseline="-25000" dirty="0">
                <a:solidFill>
                  <a:srgbClr val="FF0000"/>
                </a:solidFill>
              </a:rPr>
              <a:t>2</a:t>
            </a:r>
            <a:r>
              <a:rPr lang="cs-CZ" b="1" dirty="0">
                <a:solidFill>
                  <a:srgbClr val="FF0000"/>
                </a:solidFill>
              </a:rPr>
              <a:t> ≥ 1; x</a:t>
            </a:r>
            <a:r>
              <a:rPr lang="cs-CZ" b="1" baseline="-25000" dirty="0">
                <a:solidFill>
                  <a:srgbClr val="FF0000"/>
                </a:solidFill>
              </a:rPr>
              <a:t>3</a:t>
            </a:r>
            <a:r>
              <a:rPr lang="cs-CZ" b="1" dirty="0">
                <a:solidFill>
                  <a:srgbClr val="FF0000"/>
                </a:solidFill>
              </a:rPr>
              <a:t> ≥ 1; x</a:t>
            </a:r>
            <a:r>
              <a:rPr lang="cs-CZ" b="1" baseline="-25000" dirty="0">
                <a:solidFill>
                  <a:srgbClr val="FF0000"/>
                </a:solidFill>
              </a:rPr>
              <a:t>4</a:t>
            </a:r>
            <a:r>
              <a:rPr lang="cs-CZ" b="1" dirty="0">
                <a:solidFill>
                  <a:srgbClr val="FF0000"/>
                </a:solidFill>
              </a:rPr>
              <a:t> ≥ 1; x</a:t>
            </a:r>
            <a:r>
              <a:rPr lang="cs-CZ" b="1" baseline="-25000" dirty="0">
                <a:solidFill>
                  <a:srgbClr val="FF0000"/>
                </a:solidFill>
              </a:rPr>
              <a:t>5</a:t>
            </a:r>
            <a:r>
              <a:rPr lang="cs-CZ" b="1" dirty="0">
                <a:solidFill>
                  <a:srgbClr val="FF0000"/>
                </a:solidFill>
              </a:rPr>
              <a:t> ≥ 1</a:t>
            </a:r>
          </a:p>
          <a:p>
            <a:pPr lvl="1"/>
            <a:r>
              <a:rPr lang="cs-CZ" b="1" dirty="0"/>
              <a:t> Do každého z pěti médií nelze investovat více než 30% z celkového rozpočtu na reklamu, tedy</a:t>
            </a:r>
            <a:br>
              <a:rPr lang="cs-CZ" b="1" dirty="0"/>
            </a:br>
            <a:r>
              <a:rPr lang="cs-CZ" b="1" dirty="0"/>
              <a:t>3 mil. Kč:</a:t>
            </a:r>
          </a:p>
          <a:p>
            <a:pPr lvl="2"/>
            <a:r>
              <a:rPr lang="cs-CZ" b="1" dirty="0">
                <a:solidFill>
                  <a:srgbClr val="FF0000"/>
                </a:solidFill>
              </a:rPr>
              <a:t>x</a:t>
            </a:r>
            <a:r>
              <a:rPr lang="cs-CZ" b="1" baseline="-25000" dirty="0">
                <a:solidFill>
                  <a:srgbClr val="FF0000"/>
                </a:solidFill>
              </a:rPr>
              <a:t>1</a:t>
            </a:r>
            <a:r>
              <a:rPr lang="cs-CZ" b="1" dirty="0">
                <a:solidFill>
                  <a:srgbClr val="FF0000"/>
                </a:solidFill>
              </a:rPr>
              <a:t> ≤ 3; x</a:t>
            </a:r>
            <a:r>
              <a:rPr lang="cs-CZ" b="1" baseline="-25000" dirty="0">
                <a:solidFill>
                  <a:srgbClr val="FF0000"/>
                </a:solidFill>
              </a:rPr>
              <a:t>2</a:t>
            </a:r>
            <a:r>
              <a:rPr lang="cs-CZ" b="1" dirty="0">
                <a:solidFill>
                  <a:srgbClr val="FF0000"/>
                </a:solidFill>
              </a:rPr>
              <a:t> ≤ 3; x</a:t>
            </a:r>
            <a:r>
              <a:rPr lang="cs-CZ" b="1" baseline="-25000" dirty="0">
                <a:solidFill>
                  <a:srgbClr val="FF0000"/>
                </a:solidFill>
              </a:rPr>
              <a:t>3</a:t>
            </a:r>
            <a:r>
              <a:rPr lang="cs-CZ" b="1" dirty="0">
                <a:solidFill>
                  <a:srgbClr val="FF0000"/>
                </a:solidFill>
              </a:rPr>
              <a:t> ≤ 3; x</a:t>
            </a:r>
            <a:r>
              <a:rPr lang="cs-CZ" b="1" baseline="-25000" dirty="0">
                <a:solidFill>
                  <a:srgbClr val="FF0000"/>
                </a:solidFill>
              </a:rPr>
              <a:t>4</a:t>
            </a:r>
            <a:r>
              <a:rPr lang="cs-CZ" b="1" dirty="0">
                <a:solidFill>
                  <a:srgbClr val="FF0000"/>
                </a:solidFill>
              </a:rPr>
              <a:t> ≤ 3; x</a:t>
            </a:r>
            <a:r>
              <a:rPr lang="cs-CZ" b="1" baseline="-25000" dirty="0">
                <a:solidFill>
                  <a:srgbClr val="FF0000"/>
                </a:solidFill>
              </a:rPr>
              <a:t>5</a:t>
            </a:r>
            <a:r>
              <a:rPr lang="cs-CZ" b="1" dirty="0">
                <a:solidFill>
                  <a:srgbClr val="FF0000"/>
                </a:solidFill>
              </a:rPr>
              <a:t> ≤ 3</a:t>
            </a:r>
          </a:p>
        </p:txBody>
      </p:sp>
    </p:spTree>
    <p:extLst>
      <p:ext uri="{BB962C8B-B14F-4D97-AF65-F5344CB8AC3E}">
        <p14:creationId xmlns:p14="http://schemas.microsoft.com/office/powerpoint/2010/main" val="30790699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692726"/>
            <a:ext cx="8229600" cy="724911"/>
          </a:xfrm>
        </p:spPr>
        <p:txBody>
          <a:bodyPr>
            <a:normAutofit fontScale="90000"/>
          </a:bodyPr>
          <a:lstStyle/>
          <a:p>
            <a:r>
              <a:rPr lang="cs-CZ" b="1" dirty="0"/>
              <a:t>FÁZE ROZHODOVACÍHO PROCESU</a:t>
            </a:r>
          </a:p>
        </p:txBody>
      </p:sp>
      <p:sp>
        <p:nvSpPr>
          <p:cNvPr id="3" name="Zástupný symbol pro obsah 2"/>
          <p:cNvSpPr>
            <a:spLocks noGrp="1"/>
          </p:cNvSpPr>
          <p:nvPr>
            <p:ph idx="1"/>
          </p:nvPr>
        </p:nvSpPr>
        <p:spPr/>
        <p:txBody>
          <a:bodyPr>
            <a:normAutofit fontScale="85000" lnSpcReduction="20000"/>
          </a:bodyPr>
          <a:lstStyle/>
          <a:p>
            <a:r>
              <a:rPr lang="cs-CZ" b="1" dirty="0">
                <a:solidFill>
                  <a:srgbClr val="FF0000"/>
                </a:solidFill>
              </a:rPr>
              <a:t>Analýza okolí </a:t>
            </a:r>
            <a:r>
              <a:rPr lang="cs-CZ" b="1" dirty="0"/>
              <a:t>– zjišťování podmínek, vyvolávajících nutnost rozhodovat, identifikace rozhodovacích problémů a stanovení jejich příčin.</a:t>
            </a:r>
          </a:p>
          <a:p>
            <a:r>
              <a:rPr lang="cs-CZ" b="1" dirty="0">
                <a:solidFill>
                  <a:srgbClr val="FF0000"/>
                </a:solidFill>
              </a:rPr>
              <a:t>Návrh řešení </a:t>
            </a:r>
            <a:r>
              <a:rPr lang="cs-CZ" b="1" dirty="0"/>
              <a:t>– hledání, tvorba, rozvíjení a analýza možných směrů činnosti.</a:t>
            </a:r>
          </a:p>
          <a:p>
            <a:r>
              <a:rPr lang="cs-CZ" b="1" dirty="0">
                <a:solidFill>
                  <a:srgbClr val="FF0000"/>
                </a:solidFill>
              </a:rPr>
              <a:t>Volba řešení </a:t>
            </a:r>
            <a:r>
              <a:rPr lang="cs-CZ" b="1" dirty="0"/>
              <a:t>– hodnocení variantních směrů činnosti navržených v předchozí etapě, které směřují k volbě varianty určené k realizaci.</a:t>
            </a:r>
          </a:p>
          <a:p>
            <a:r>
              <a:rPr lang="cs-CZ" b="1" dirty="0">
                <a:solidFill>
                  <a:srgbClr val="FF0000"/>
                </a:solidFill>
              </a:rPr>
              <a:t>(Kontrola výsledků) </a:t>
            </a:r>
            <a:r>
              <a:rPr lang="cs-CZ" b="1" dirty="0"/>
              <a:t>– je zaměřena na hodnocení skutečně dosažených výsledků varianty po její realizaci a k jejímu posouzení vzhledem k předem stanoveným cílům.</a:t>
            </a:r>
          </a:p>
        </p:txBody>
      </p:sp>
    </p:spTree>
    <p:extLst>
      <p:ext uri="{BB962C8B-B14F-4D97-AF65-F5344CB8AC3E}">
        <p14:creationId xmlns:p14="http://schemas.microsoft.com/office/powerpoint/2010/main" val="720487717"/>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685800"/>
            <a:ext cx="8229600" cy="731838"/>
          </a:xfrm>
        </p:spPr>
        <p:txBody>
          <a:bodyPr>
            <a:normAutofit fontScale="90000"/>
          </a:bodyPr>
          <a:lstStyle/>
          <a:p>
            <a:r>
              <a:rPr lang="cs-CZ" b="1" dirty="0"/>
              <a:t>DEFINOVÁNÍ OMEZENÍ ÚLOHY III</a:t>
            </a:r>
            <a:endParaRPr lang="cs-CZ" dirty="0"/>
          </a:p>
        </p:txBody>
      </p:sp>
      <p:sp>
        <p:nvSpPr>
          <p:cNvPr id="3" name="Zástupný symbol pro obsah 2"/>
          <p:cNvSpPr>
            <a:spLocks noGrp="1"/>
          </p:cNvSpPr>
          <p:nvPr>
            <p:ph idx="1"/>
          </p:nvPr>
        </p:nvSpPr>
        <p:spPr>
          <a:xfrm>
            <a:off x="457200" y="2159001"/>
            <a:ext cx="8229600" cy="3530600"/>
          </a:xfrm>
        </p:spPr>
        <p:txBody>
          <a:bodyPr/>
          <a:lstStyle/>
          <a:p>
            <a:pPr lvl="1"/>
            <a:r>
              <a:rPr lang="cs-CZ" b="1" dirty="0"/>
              <a:t> Omezující podmínka pro věk od 30 do 50 let:</a:t>
            </a:r>
          </a:p>
          <a:p>
            <a:pPr lvl="2"/>
            <a:r>
              <a:rPr lang="cs-CZ" b="1" dirty="0">
                <a:solidFill>
                  <a:srgbClr val="FF0000"/>
                </a:solidFill>
              </a:rPr>
              <a:t>320x</a:t>
            </a:r>
            <a:r>
              <a:rPr lang="cs-CZ" b="1" baseline="-25000" dirty="0">
                <a:solidFill>
                  <a:srgbClr val="FF0000"/>
                </a:solidFill>
              </a:rPr>
              <a:t>1</a:t>
            </a:r>
            <a:r>
              <a:rPr lang="cs-CZ" b="1" dirty="0">
                <a:solidFill>
                  <a:srgbClr val="FF0000"/>
                </a:solidFill>
              </a:rPr>
              <a:t> + 280x</a:t>
            </a:r>
            <a:r>
              <a:rPr lang="cs-CZ" b="1" baseline="-25000" dirty="0">
                <a:solidFill>
                  <a:srgbClr val="FF0000"/>
                </a:solidFill>
              </a:rPr>
              <a:t>2</a:t>
            </a:r>
            <a:r>
              <a:rPr lang="cs-CZ" b="1" dirty="0">
                <a:solidFill>
                  <a:srgbClr val="FF0000"/>
                </a:solidFill>
              </a:rPr>
              <a:t> + 140x</a:t>
            </a:r>
            <a:r>
              <a:rPr lang="cs-CZ" b="1" baseline="-25000" dirty="0">
                <a:solidFill>
                  <a:srgbClr val="FF0000"/>
                </a:solidFill>
              </a:rPr>
              <a:t>3</a:t>
            </a:r>
            <a:r>
              <a:rPr lang="cs-CZ" b="1" dirty="0">
                <a:solidFill>
                  <a:srgbClr val="FF0000"/>
                </a:solidFill>
              </a:rPr>
              <a:t> + 240x</a:t>
            </a:r>
            <a:r>
              <a:rPr lang="cs-CZ" b="1" baseline="-25000" dirty="0">
                <a:solidFill>
                  <a:srgbClr val="FF0000"/>
                </a:solidFill>
              </a:rPr>
              <a:t>4</a:t>
            </a:r>
            <a:r>
              <a:rPr lang="cs-CZ" b="1" dirty="0">
                <a:solidFill>
                  <a:srgbClr val="FF0000"/>
                </a:solidFill>
              </a:rPr>
              <a:t> + 120x</a:t>
            </a:r>
            <a:r>
              <a:rPr lang="cs-CZ" b="1" baseline="-25000" dirty="0">
                <a:solidFill>
                  <a:srgbClr val="FF0000"/>
                </a:solidFill>
              </a:rPr>
              <a:t>5</a:t>
            </a:r>
            <a:r>
              <a:rPr lang="cs-CZ" b="1" dirty="0">
                <a:solidFill>
                  <a:srgbClr val="FF0000"/>
                </a:solidFill>
              </a:rPr>
              <a:t> ≥ 2500</a:t>
            </a:r>
          </a:p>
          <a:p>
            <a:pPr lvl="1"/>
            <a:r>
              <a:rPr lang="cs-CZ" b="1" dirty="0"/>
              <a:t> Omezující podmínka pro příjmovou skupinu nad 10 000,- Kč:</a:t>
            </a:r>
          </a:p>
          <a:p>
            <a:pPr lvl="2"/>
            <a:r>
              <a:rPr lang="cs-CZ" b="1" dirty="0">
                <a:solidFill>
                  <a:srgbClr val="FF0000"/>
                </a:solidFill>
              </a:rPr>
              <a:t>120x</a:t>
            </a:r>
            <a:r>
              <a:rPr lang="cs-CZ" b="1" baseline="-25000" dirty="0">
                <a:solidFill>
                  <a:srgbClr val="FF0000"/>
                </a:solidFill>
              </a:rPr>
              <a:t>1</a:t>
            </a:r>
            <a:r>
              <a:rPr lang="cs-CZ" b="1" dirty="0">
                <a:solidFill>
                  <a:srgbClr val="FF0000"/>
                </a:solidFill>
              </a:rPr>
              <a:t> + 90x</a:t>
            </a:r>
            <a:r>
              <a:rPr lang="cs-CZ" b="1" baseline="-25000" dirty="0">
                <a:solidFill>
                  <a:srgbClr val="FF0000"/>
                </a:solidFill>
              </a:rPr>
              <a:t>2</a:t>
            </a:r>
            <a:r>
              <a:rPr lang="cs-CZ" b="1" dirty="0">
                <a:solidFill>
                  <a:srgbClr val="FF0000"/>
                </a:solidFill>
              </a:rPr>
              <a:t> + 60x</a:t>
            </a:r>
            <a:r>
              <a:rPr lang="cs-CZ" b="1" baseline="-25000" dirty="0">
                <a:solidFill>
                  <a:srgbClr val="FF0000"/>
                </a:solidFill>
              </a:rPr>
              <a:t>3</a:t>
            </a:r>
            <a:r>
              <a:rPr lang="cs-CZ" b="1" dirty="0">
                <a:solidFill>
                  <a:srgbClr val="FF0000"/>
                </a:solidFill>
              </a:rPr>
              <a:t> + 60x</a:t>
            </a:r>
            <a:r>
              <a:rPr lang="cs-CZ" b="1" baseline="-25000" dirty="0">
                <a:solidFill>
                  <a:srgbClr val="FF0000"/>
                </a:solidFill>
              </a:rPr>
              <a:t>4</a:t>
            </a:r>
            <a:r>
              <a:rPr lang="cs-CZ" b="1" dirty="0">
                <a:solidFill>
                  <a:srgbClr val="FF0000"/>
                </a:solidFill>
              </a:rPr>
              <a:t> + 50x</a:t>
            </a:r>
            <a:r>
              <a:rPr lang="cs-CZ" b="1" baseline="-25000" dirty="0">
                <a:solidFill>
                  <a:srgbClr val="FF0000"/>
                </a:solidFill>
              </a:rPr>
              <a:t>5</a:t>
            </a:r>
            <a:r>
              <a:rPr lang="cs-CZ" b="1" dirty="0">
                <a:solidFill>
                  <a:srgbClr val="FF0000"/>
                </a:solidFill>
              </a:rPr>
              <a:t> ≥ 800</a:t>
            </a:r>
          </a:p>
          <a:p>
            <a:pPr lvl="1"/>
            <a:r>
              <a:rPr lang="cs-CZ" b="1" dirty="0"/>
              <a:t> Omezující podmínka pro středoškolské vzdělání:</a:t>
            </a:r>
          </a:p>
          <a:p>
            <a:pPr lvl="2"/>
            <a:r>
              <a:rPr lang="cs-CZ" b="1" dirty="0">
                <a:solidFill>
                  <a:srgbClr val="FF0000"/>
                </a:solidFill>
              </a:rPr>
              <a:t>350x</a:t>
            </a:r>
            <a:r>
              <a:rPr lang="cs-CZ" b="1" baseline="-25000" dirty="0">
                <a:solidFill>
                  <a:srgbClr val="FF0000"/>
                </a:solidFill>
              </a:rPr>
              <a:t>1</a:t>
            </a:r>
            <a:r>
              <a:rPr lang="cs-CZ" b="1" dirty="0">
                <a:solidFill>
                  <a:srgbClr val="FF0000"/>
                </a:solidFill>
              </a:rPr>
              <a:t> + 200x</a:t>
            </a:r>
            <a:r>
              <a:rPr lang="cs-CZ" b="1" baseline="-25000" dirty="0">
                <a:solidFill>
                  <a:srgbClr val="FF0000"/>
                </a:solidFill>
              </a:rPr>
              <a:t>2</a:t>
            </a:r>
            <a:r>
              <a:rPr lang="cs-CZ" b="1" dirty="0">
                <a:solidFill>
                  <a:srgbClr val="FF0000"/>
                </a:solidFill>
              </a:rPr>
              <a:t> + 120x</a:t>
            </a:r>
            <a:r>
              <a:rPr lang="cs-CZ" b="1" baseline="-25000" dirty="0">
                <a:solidFill>
                  <a:srgbClr val="FF0000"/>
                </a:solidFill>
              </a:rPr>
              <a:t>3</a:t>
            </a:r>
            <a:r>
              <a:rPr lang="cs-CZ" b="1" dirty="0">
                <a:solidFill>
                  <a:srgbClr val="FF0000"/>
                </a:solidFill>
              </a:rPr>
              <a:t> + 140x</a:t>
            </a:r>
            <a:r>
              <a:rPr lang="cs-CZ" b="1" baseline="-25000" dirty="0">
                <a:solidFill>
                  <a:srgbClr val="FF0000"/>
                </a:solidFill>
              </a:rPr>
              <a:t>4</a:t>
            </a:r>
            <a:r>
              <a:rPr lang="cs-CZ" b="1" dirty="0">
                <a:solidFill>
                  <a:srgbClr val="FF0000"/>
                </a:solidFill>
              </a:rPr>
              <a:t> + 60x</a:t>
            </a:r>
            <a:r>
              <a:rPr lang="cs-CZ" b="1" baseline="-25000" dirty="0">
                <a:solidFill>
                  <a:srgbClr val="FF0000"/>
                </a:solidFill>
              </a:rPr>
              <a:t>5</a:t>
            </a:r>
            <a:r>
              <a:rPr lang="cs-CZ" b="1" dirty="0">
                <a:solidFill>
                  <a:srgbClr val="FF0000"/>
                </a:solidFill>
              </a:rPr>
              <a:t> ≥ 1500</a:t>
            </a:r>
          </a:p>
        </p:txBody>
      </p:sp>
    </p:spTree>
    <p:extLst>
      <p:ext uri="{BB962C8B-B14F-4D97-AF65-F5344CB8AC3E}">
        <p14:creationId xmlns:p14="http://schemas.microsoft.com/office/powerpoint/2010/main" val="1162809181"/>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698500"/>
            <a:ext cx="8229600" cy="719138"/>
          </a:xfrm>
        </p:spPr>
        <p:txBody>
          <a:bodyPr>
            <a:normAutofit fontScale="90000"/>
          </a:bodyPr>
          <a:lstStyle/>
          <a:p>
            <a:r>
              <a:rPr lang="cs-CZ" b="1" dirty="0"/>
              <a:t>DEFINOVÁNÍ KRITÉRIA OPTIMALITY I</a:t>
            </a:r>
          </a:p>
        </p:txBody>
      </p:sp>
      <p:sp>
        <p:nvSpPr>
          <p:cNvPr id="3" name="Zástupný symbol pro obsah 2"/>
          <p:cNvSpPr>
            <a:spLocks noGrp="1"/>
          </p:cNvSpPr>
          <p:nvPr>
            <p:ph idx="1"/>
          </p:nvPr>
        </p:nvSpPr>
        <p:spPr>
          <a:xfrm>
            <a:off x="457200" y="1727200"/>
            <a:ext cx="8229600" cy="4398963"/>
          </a:xfrm>
        </p:spPr>
        <p:txBody>
          <a:bodyPr>
            <a:normAutofit fontScale="85000" lnSpcReduction="10000"/>
          </a:bodyPr>
          <a:lstStyle/>
          <a:p>
            <a:r>
              <a:rPr lang="cs-CZ" b="1" dirty="0"/>
              <a:t>Cílem je maximalizace celkového účinku reklamy, který je měřen počtem osob „oslovených“ reklamou</a:t>
            </a:r>
            <a:br>
              <a:rPr lang="cs-CZ" b="1" dirty="0"/>
            </a:br>
            <a:r>
              <a:rPr lang="cs-CZ" b="1" dirty="0"/>
              <a:t>z předem definované kategorie osob – účelová funkce modelu musí vyjadřovat celkový účinek z reklamní kampaně.</a:t>
            </a:r>
          </a:p>
          <a:p>
            <a:r>
              <a:rPr lang="cs-CZ" b="1" dirty="0"/>
              <a:t>Celkový očekávaný účinek z reklamní kampaně</a:t>
            </a:r>
            <a:br>
              <a:rPr lang="cs-CZ" b="1" dirty="0"/>
            </a:br>
            <a:r>
              <a:rPr lang="cs-CZ" b="1" dirty="0"/>
              <a:t>= součet očekávaného účinku u jednotlivých médií, přičemž platí, že očekávaný účinku i-</a:t>
            </a:r>
            <a:r>
              <a:rPr lang="cs-CZ" b="1" dirty="0" err="1"/>
              <a:t>tého</a:t>
            </a:r>
            <a:r>
              <a:rPr lang="cs-CZ" b="1" dirty="0"/>
              <a:t> média</a:t>
            </a:r>
            <a:br>
              <a:rPr lang="cs-CZ" b="1" dirty="0"/>
            </a:br>
            <a:r>
              <a:rPr lang="cs-CZ" b="1" dirty="0"/>
              <a:t>= odhadnutý počet oslovených osob na 1 000,- Kč vynaložených prostředků * objem prostředků vynaložených do příslušného média.</a:t>
            </a:r>
          </a:p>
        </p:txBody>
      </p:sp>
    </p:spTree>
    <p:extLst>
      <p:ext uri="{BB962C8B-B14F-4D97-AF65-F5344CB8AC3E}">
        <p14:creationId xmlns:p14="http://schemas.microsoft.com/office/powerpoint/2010/main" val="2403580829"/>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698500"/>
            <a:ext cx="8229600" cy="719138"/>
          </a:xfrm>
        </p:spPr>
        <p:txBody>
          <a:bodyPr>
            <a:normAutofit fontScale="90000"/>
          </a:bodyPr>
          <a:lstStyle/>
          <a:p>
            <a:r>
              <a:rPr lang="cs-CZ" b="1" dirty="0"/>
              <a:t>DEFINOVÁNÍ KRITÉRIA OPTIMALITY II</a:t>
            </a:r>
            <a:endParaRPr lang="cs-CZ" dirty="0"/>
          </a:p>
        </p:txBody>
      </p:sp>
      <p:sp>
        <p:nvSpPr>
          <p:cNvPr id="3" name="Zástupný symbol pro obsah 2"/>
          <p:cNvSpPr>
            <a:spLocks noGrp="1"/>
          </p:cNvSpPr>
          <p:nvPr>
            <p:ph idx="1"/>
          </p:nvPr>
        </p:nvSpPr>
        <p:spPr>
          <a:xfrm>
            <a:off x="457200" y="1828800"/>
            <a:ext cx="8229600" cy="4297363"/>
          </a:xfrm>
        </p:spPr>
        <p:txBody>
          <a:bodyPr/>
          <a:lstStyle/>
          <a:p>
            <a:r>
              <a:rPr lang="cs-CZ" b="1" dirty="0"/>
              <a:t>Například:</a:t>
            </a:r>
          </a:p>
          <a:p>
            <a:pPr lvl="1"/>
            <a:r>
              <a:rPr lang="cs-CZ" b="1" dirty="0"/>
              <a:t> očekávaný účinek z TV: 750x</a:t>
            </a:r>
            <a:r>
              <a:rPr lang="cs-CZ" b="1" baseline="-25000" dirty="0"/>
              <a:t>1</a:t>
            </a:r>
            <a:endParaRPr lang="cs-CZ" b="1" dirty="0"/>
          </a:p>
          <a:p>
            <a:pPr lvl="1"/>
            <a:r>
              <a:rPr lang="cs-CZ" b="1" dirty="0"/>
              <a:t> očekávaný účinek z venkovních poutačů:</a:t>
            </a:r>
            <a:br>
              <a:rPr lang="cs-CZ" b="1" dirty="0"/>
            </a:br>
            <a:r>
              <a:rPr lang="cs-CZ" b="1" dirty="0"/>
              <a:t>	= 180x</a:t>
            </a:r>
            <a:r>
              <a:rPr lang="cs-CZ" b="1" baseline="-25000" dirty="0"/>
              <a:t>5</a:t>
            </a:r>
            <a:endParaRPr lang="cs-CZ" b="1" dirty="0"/>
          </a:p>
          <a:p>
            <a:r>
              <a:rPr lang="cs-CZ" b="1" dirty="0"/>
              <a:t>Výsledná </a:t>
            </a:r>
            <a:r>
              <a:rPr lang="cs-CZ" b="1" dirty="0">
                <a:solidFill>
                  <a:srgbClr val="FF0000"/>
                </a:solidFill>
              </a:rPr>
              <a:t>účelová funkce</a:t>
            </a:r>
            <a:r>
              <a:rPr lang="cs-CZ" b="1" dirty="0"/>
              <a:t>, kterou budeme </a:t>
            </a:r>
            <a:r>
              <a:rPr lang="cs-CZ" b="1" dirty="0">
                <a:solidFill>
                  <a:srgbClr val="FF0000"/>
                </a:solidFill>
              </a:rPr>
              <a:t>maximalizovat</a:t>
            </a:r>
            <a:r>
              <a:rPr lang="cs-CZ" b="1" dirty="0"/>
              <a:t>:</a:t>
            </a:r>
          </a:p>
          <a:p>
            <a:pPr lvl="1"/>
            <a:r>
              <a:rPr lang="cs-CZ" b="1" dirty="0"/>
              <a:t> </a:t>
            </a:r>
            <a:r>
              <a:rPr lang="cs-CZ" b="1" dirty="0">
                <a:solidFill>
                  <a:srgbClr val="FF0000"/>
                </a:solidFill>
              </a:rPr>
              <a:t>z = 750x</a:t>
            </a:r>
            <a:r>
              <a:rPr lang="cs-CZ" b="1" baseline="-25000" dirty="0">
                <a:solidFill>
                  <a:srgbClr val="FF0000"/>
                </a:solidFill>
              </a:rPr>
              <a:t>1</a:t>
            </a:r>
            <a:r>
              <a:rPr lang="cs-CZ" b="1" dirty="0">
                <a:solidFill>
                  <a:srgbClr val="FF0000"/>
                </a:solidFill>
              </a:rPr>
              <a:t> + 420x</a:t>
            </a:r>
            <a:r>
              <a:rPr lang="cs-CZ" b="1" baseline="-25000" dirty="0">
                <a:solidFill>
                  <a:srgbClr val="FF0000"/>
                </a:solidFill>
              </a:rPr>
              <a:t>2</a:t>
            </a:r>
            <a:r>
              <a:rPr lang="cs-CZ" b="1" dirty="0">
                <a:solidFill>
                  <a:srgbClr val="FF0000"/>
                </a:solidFill>
              </a:rPr>
              <a:t> + 300x</a:t>
            </a:r>
            <a:r>
              <a:rPr lang="cs-CZ" b="1" baseline="-25000" dirty="0">
                <a:solidFill>
                  <a:srgbClr val="FF0000"/>
                </a:solidFill>
              </a:rPr>
              <a:t>3</a:t>
            </a:r>
            <a:r>
              <a:rPr lang="cs-CZ" b="1" dirty="0">
                <a:solidFill>
                  <a:srgbClr val="FF0000"/>
                </a:solidFill>
              </a:rPr>
              <a:t> + 360x</a:t>
            </a:r>
            <a:r>
              <a:rPr lang="cs-CZ" b="1" baseline="-25000" dirty="0">
                <a:solidFill>
                  <a:srgbClr val="FF0000"/>
                </a:solidFill>
              </a:rPr>
              <a:t>4</a:t>
            </a:r>
            <a:r>
              <a:rPr lang="cs-CZ" b="1" dirty="0">
                <a:solidFill>
                  <a:srgbClr val="FF0000"/>
                </a:solidFill>
              </a:rPr>
              <a:t> + 180x</a:t>
            </a:r>
            <a:r>
              <a:rPr lang="cs-CZ" b="1" baseline="-25000" dirty="0">
                <a:solidFill>
                  <a:srgbClr val="FF0000"/>
                </a:solidFill>
              </a:rPr>
              <a:t>5</a:t>
            </a:r>
            <a:r>
              <a:rPr lang="cs-CZ" b="1" dirty="0">
                <a:solidFill>
                  <a:srgbClr val="FF0000"/>
                </a:solidFill>
              </a:rPr>
              <a:t> </a:t>
            </a:r>
          </a:p>
        </p:txBody>
      </p:sp>
    </p:spTree>
    <p:extLst>
      <p:ext uri="{BB962C8B-B14F-4D97-AF65-F5344CB8AC3E}">
        <p14:creationId xmlns:p14="http://schemas.microsoft.com/office/powerpoint/2010/main" val="1936948226"/>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685800"/>
            <a:ext cx="8229600" cy="731838"/>
          </a:xfrm>
        </p:spPr>
        <p:txBody>
          <a:bodyPr>
            <a:normAutofit/>
          </a:bodyPr>
          <a:lstStyle/>
          <a:p>
            <a:r>
              <a:rPr lang="cs-CZ" sz="3200" b="1" dirty="0"/>
              <a:t>VÝSLEDNÝ LINEÁRNÍ MATEMATICKÝ MODEL</a:t>
            </a:r>
          </a:p>
        </p:txBody>
      </p:sp>
      <p:sp>
        <p:nvSpPr>
          <p:cNvPr id="3" name="Zástupný symbol pro obsah 2"/>
          <p:cNvSpPr>
            <a:spLocks noGrp="1"/>
          </p:cNvSpPr>
          <p:nvPr>
            <p:ph idx="1"/>
          </p:nvPr>
        </p:nvSpPr>
        <p:spPr/>
        <p:txBody>
          <a:bodyPr>
            <a:normAutofit lnSpcReduction="10000"/>
          </a:bodyPr>
          <a:lstStyle/>
          <a:p>
            <a:pPr marL="342900" lvl="1" indent="-342900">
              <a:buFont typeface="Arial"/>
              <a:buChar char="•"/>
            </a:pPr>
            <a:r>
              <a:rPr lang="cs-CZ" b="1" dirty="0"/>
              <a:t>Maximalizuj:</a:t>
            </a:r>
          </a:p>
          <a:p>
            <a:pPr marL="742950" lvl="2" indent="-342900"/>
            <a:r>
              <a:rPr lang="cs-CZ" b="1" dirty="0">
                <a:solidFill>
                  <a:srgbClr val="FF0000"/>
                </a:solidFill>
              </a:rPr>
              <a:t>z = 750x</a:t>
            </a:r>
            <a:r>
              <a:rPr lang="cs-CZ" b="1" baseline="-25000" dirty="0">
                <a:solidFill>
                  <a:srgbClr val="FF0000"/>
                </a:solidFill>
              </a:rPr>
              <a:t>1</a:t>
            </a:r>
            <a:r>
              <a:rPr lang="cs-CZ" b="1" dirty="0">
                <a:solidFill>
                  <a:srgbClr val="FF0000"/>
                </a:solidFill>
              </a:rPr>
              <a:t> + 420x</a:t>
            </a:r>
            <a:r>
              <a:rPr lang="cs-CZ" b="1" baseline="-25000" dirty="0">
                <a:solidFill>
                  <a:srgbClr val="FF0000"/>
                </a:solidFill>
              </a:rPr>
              <a:t>2</a:t>
            </a:r>
            <a:r>
              <a:rPr lang="cs-CZ" b="1" dirty="0">
                <a:solidFill>
                  <a:srgbClr val="FF0000"/>
                </a:solidFill>
              </a:rPr>
              <a:t> + 300x</a:t>
            </a:r>
            <a:r>
              <a:rPr lang="cs-CZ" b="1" baseline="-25000" dirty="0">
                <a:solidFill>
                  <a:srgbClr val="FF0000"/>
                </a:solidFill>
              </a:rPr>
              <a:t>3</a:t>
            </a:r>
            <a:r>
              <a:rPr lang="cs-CZ" b="1" dirty="0">
                <a:solidFill>
                  <a:srgbClr val="FF0000"/>
                </a:solidFill>
              </a:rPr>
              <a:t> + 360x</a:t>
            </a:r>
            <a:r>
              <a:rPr lang="cs-CZ" b="1" baseline="-25000" dirty="0">
                <a:solidFill>
                  <a:srgbClr val="FF0000"/>
                </a:solidFill>
              </a:rPr>
              <a:t>4</a:t>
            </a:r>
            <a:r>
              <a:rPr lang="cs-CZ" b="1" dirty="0">
                <a:solidFill>
                  <a:srgbClr val="FF0000"/>
                </a:solidFill>
              </a:rPr>
              <a:t> + 180x</a:t>
            </a:r>
            <a:r>
              <a:rPr lang="cs-CZ" b="1" baseline="-25000" dirty="0">
                <a:solidFill>
                  <a:srgbClr val="FF0000"/>
                </a:solidFill>
              </a:rPr>
              <a:t>5</a:t>
            </a:r>
            <a:r>
              <a:rPr lang="cs-CZ" b="1" dirty="0">
                <a:solidFill>
                  <a:srgbClr val="FF0000"/>
                </a:solidFill>
              </a:rPr>
              <a:t> </a:t>
            </a:r>
          </a:p>
          <a:p>
            <a:pPr marL="342900" lvl="1" indent="-342900">
              <a:buFont typeface="Arial"/>
              <a:buChar char="•"/>
            </a:pPr>
            <a:r>
              <a:rPr lang="cs-CZ" b="1" dirty="0"/>
              <a:t>Za podmínek:</a:t>
            </a:r>
          </a:p>
          <a:p>
            <a:pPr marL="0" lvl="1" indent="0">
              <a:buNone/>
            </a:pPr>
            <a:r>
              <a:rPr lang="cs-CZ" b="1" dirty="0">
                <a:solidFill>
                  <a:srgbClr val="FF0000"/>
                </a:solidFill>
              </a:rPr>
              <a:t>	x</a:t>
            </a:r>
            <a:r>
              <a:rPr lang="cs-CZ" b="1" baseline="-25000" dirty="0">
                <a:solidFill>
                  <a:srgbClr val="FF0000"/>
                </a:solidFill>
              </a:rPr>
              <a:t>1</a:t>
            </a:r>
            <a:r>
              <a:rPr lang="cs-CZ" b="1" dirty="0">
                <a:solidFill>
                  <a:srgbClr val="FF0000"/>
                </a:solidFill>
              </a:rPr>
              <a:t> + x</a:t>
            </a:r>
            <a:r>
              <a:rPr lang="cs-CZ" b="1" baseline="-25000" dirty="0">
                <a:solidFill>
                  <a:srgbClr val="FF0000"/>
                </a:solidFill>
              </a:rPr>
              <a:t>2</a:t>
            </a:r>
            <a:r>
              <a:rPr lang="cs-CZ" b="1" dirty="0">
                <a:solidFill>
                  <a:srgbClr val="FF0000"/>
                </a:solidFill>
              </a:rPr>
              <a:t> + x</a:t>
            </a:r>
            <a:r>
              <a:rPr lang="cs-CZ" b="1" baseline="-25000" dirty="0">
                <a:solidFill>
                  <a:srgbClr val="FF0000"/>
                </a:solidFill>
              </a:rPr>
              <a:t>3</a:t>
            </a:r>
            <a:r>
              <a:rPr lang="cs-CZ" b="1" dirty="0">
                <a:solidFill>
                  <a:srgbClr val="FF0000"/>
                </a:solidFill>
              </a:rPr>
              <a:t> + x</a:t>
            </a:r>
            <a:r>
              <a:rPr lang="cs-CZ" b="1" baseline="-25000" dirty="0">
                <a:solidFill>
                  <a:srgbClr val="FF0000"/>
                </a:solidFill>
              </a:rPr>
              <a:t>4</a:t>
            </a:r>
            <a:r>
              <a:rPr lang="cs-CZ" b="1" dirty="0">
                <a:solidFill>
                  <a:srgbClr val="FF0000"/>
                </a:solidFill>
              </a:rPr>
              <a:t> + x</a:t>
            </a:r>
            <a:r>
              <a:rPr lang="cs-CZ" b="1" baseline="-25000" dirty="0">
                <a:solidFill>
                  <a:srgbClr val="FF0000"/>
                </a:solidFill>
              </a:rPr>
              <a:t>5</a:t>
            </a:r>
            <a:r>
              <a:rPr lang="cs-CZ" b="1" dirty="0">
                <a:solidFill>
                  <a:srgbClr val="FF0000"/>
                </a:solidFill>
              </a:rPr>
              <a:t> ≤ 10</a:t>
            </a:r>
          </a:p>
          <a:p>
            <a:pPr marL="0" lvl="1" indent="0">
              <a:buNone/>
            </a:pPr>
            <a:r>
              <a:rPr lang="cs-CZ" b="1" dirty="0">
                <a:solidFill>
                  <a:srgbClr val="FF0000"/>
                </a:solidFill>
              </a:rPr>
              <a:t>	x</a:t>
            </a:r>
            <a:r>
              <a:rPr lang="cs-CZ" b="1" baseline="-25000" dirty="0">
                <a:solidFill>
                  <a:srgbClr val="FF0000"/>
                </a:solidFill>
              </a:rPr>
              <a:t>1</a:t>
            </a:r>
            <a:r>
              <a:rPr lang="cs-CZ" b="1" dirty="0">
                <a:solidFill>
                  <a:srgbClr val="FF0000"/>
                </a:solidFill>
              </a:rPr>
              <a:t> + x</a:t>
            </a:r>
            <a:r>
              <a:rPr lang="cs-CZ" b="1" baseline="-25000" dirty="0">
                <a:solidFill>
                  <a:srgbClr val="FF0000"/>
                </a:solidFill>
              </a:rPr>
              <a:t>2</a:t>
            </a:r>
            <a:r>
              <a:rPr lang="cs-CZ" b="1" dirty="0">
                <a:solidFill>
                  <a:srgbClr val="FF0000"/>
                </a:solidFill>
              </a:rPr>
              <a:t> ≤ 5</a:t>
            </a:r>
          </a:p>
          <a:p>
            <a:pPr marL="0" lvl="1" indent="0">
              <a:buNone/>
            </a:pPr>
            <a:r>
              <a:rPr lang="cs-CZ" b="1" dirty="0">
                <a:solidFill>
                  <a:srgbClr val="FF0000"/>
                </a:solidFill>
              </a:rPr>
              <a:t>	</a:t>
            </a:r>
            <a:r>
              <a:rPr lang="cs-CZ" b="1" dirty="0" err="1">
                <a:solidFill>
                  <a:srgbClr val="FF0000"/>
                </a:solidFill>
              </a:rPr>
              <a:t>x</a:t>
            </a:r>
            <a:r>
              <a:rPr lang="cs-CZ" b="1" baseline="-25000" dirty="0" err="1">
                <a:solidFill>
                  <a:srgbClr val="FF0000"/>
                </a:solidFill>
              </a:rPr>
              <a:t>i</a:t>
            </a:r>
            <a:r>
              <a:rPr lang="cs-CZ" b="1" baseline="-25000" dirty="0">
                <a:solidFill>
                  <a:srgbClr val="FF0000"/>
                </a:solidFill>
              </a:rPr>
              <a:t> </a:t>
            </a:r>
            <a:r>
              <a:rPr lang="cs-CZ" b="1" dirty="0">
                <a:solidFill>
                  <a:srgbClr val="FF0000"/>
                </a:solidFill>
              </a:rPr>
              <a:t>≥ 1; i = 1, 2, 3, 4, 5</a:t>
            </a:r>
          </a:p>
          <a:p>
            <a:pPr marL="0" lvl="1" indent="0">
              <a:buNone/>
            </a:pPr>
            <a:r>
              <a:rPr lang="cs-CZ" b="1" dirty="0">
                <a:solidFill>
                  <a:srgbClr val="FF0000"/>
                </a:solidFill>
              </a:rPr>
              <a:t>	</a:t>
            </a:r>
            <a:r>
              <a:rPr lang="cs-CZ" b="1" dirty="0" err="1">
                <a:solidFill>
                  <a:srgbClr val="FF0000"/>
                </a:solidFill>
              </a:rPr>
              <a:t>x</a:t>
            </a:r>
            <a:r>
              <a:rPr lang="cs-CZ" b="1" baseline="-25000" dirty="0" err="1">
                <a:solidFill>
                  <a:srgbClr val="FF0000"/>
                </a:solidFill>
              </a:rPr>
              <a:t>i</a:t>
            </a:r>
            <a:r>
              <a:rPr lang="cs-CZ" b="1" dirty="0">
                <a:solidFill>
                  <a:srgbClr val="FF0000"/>
                </a:solidFill>
              </a:rPr>
              <a:t> ≤ 3; i = 1, 2, 3, 4, 5</a:t>
            </a:r>
          </a:p>
          <a:p>
            <a:pPr marL="0" lvl="2" indent="0">
              <a:buNone/>
            </a:pPr>
            <a:r>
              <a:rPr lang="cs-CZ" b="1" dirty="0">
                <a:solidFill>
                  <a:srgbClr val="FF0000"/>
                </a:solidFill>
              </a:rPr>
              <a:t>	320x</a:t>
            </a:r>
            <a:r>
              <a:rPr lang="cs-CZ" b="1" baseline="-25000" dirty="0">
                <a:solidFill>
                  <a:srgbClr val="FF0000"/>
                </a:solidFill>
              </a:rPr>
              <a:t>1</a:t>
            </a:r>
            <a:r>
              <a:rPr lang="cs-CZ" b="1" dirty="0">
                <a:solidFill>
                  <a:srgbClr val="FF0000"/>
                </a:solidFill>
              </a:rPr>
              <a:t> + 280x</a:t>
            </a:r>
            <a:r>
              <a:rPr lang="cs-CZ" b="1" baseline="-25000" dirty="0">
                <a:solidFill>
                  <a:srgbClr val="FF0000"/>
                </a:solidFill>
              </a:rPr>
              <a:t>2</a:t>
            </a:r>
            <a:r>
              <a:rPr lang="cs-CZ" b="1" dirty="0">
                <a:solidFill>
                  <a:srgbClr val="FF0000"/>
                </a:solidFill>
              </a:rPr>
              <a:t> + 140x</a:t>
            </a:r>
            <a:r>
              <a:rPr lang="cs-CZ" b="1" baseline="-25000" dirty="0">
                <a:solidFill>
                  <a:srgbClr val="FF0000"/>
                </a:solidFill>
              </a:rPr>
              <a:t>3</a:t>
            </a:r>
            <a:r>
              <a:rPr lang="cs-CZ" b="1" dirty="0">
                <a:solidFill>
                  <a:srgbClr val="FF0000"/>
                </a:solidFill>
              </a:rPr>
              <a:t> + 240x</a:t>
            </a:r>
            <a:r>
              <a:rPr lang="cs-CZ" b="1" baseline="-25000" dirty="0">
                <a:solidFill>
                  <a:srgbClr val="FF0000"/>
                </a:solidFill>
              </a:rPr>
              <a:t>4</a:t>
            </a:r>
            <a:r>
              <a:rPr lang="cs-CZ" b="1" dirty="0">
                <a:solidFill>
                  <a:srgbClr val="FF0000"/>
                </a:solidFill>
              </a:rPr>
              <a:t> + 120x</a:t>
            </a:r>
            <a:r>
              <a:rPr lang="cs-CZ" b="1" baseline="-25000" dirty="0">
                <a:solidFill>
                  <a:srgbClr val="FF0000"/>
                </a:solidFill>
              </a:rPr>
              <a:t>5</a:t>
            </a:r>
            <a:r>
              <a:rPr lang="cs-CZ" b="1" dirty="0">
                <a:solidFill>
                  <a:srgbClr val="FF0000"/>
                </a:solidFill>
              </a:rPr>
              <a:t> ≥ 2500</a:t>
            </a:r>
          </a:p>
          <a:p>
            <a:pPr marL="0" lvl="2" indent="0">
              <a:buNone/>
            </a:pPr>
            <a:r>
              <a:rPr lang="cs-CZ" b="1" dirty="0">
                <a:solidFill>
                  <a:srgbClr val="FF0000"/>
                </a:solidFill>
              </a:rPr>
              <a:t>	120x</a:t>
            </a:r>
            <a:r>
              <a:rPr lang="cs-CZ" b="1" baseline="-25000" dirty="0">
                <a:solidFill>
                  <a:srgbClr val="FF0000"/>
                </a:solidFill>
              </a:rPr>
              <a:t>1</a:t>
            </a:r>
            <a:r>
              <a:rPr lang="cs-CZ" b="1" dirty="0">
                <a:solidFill>
                  <a:srgbClr val="FF0000"/>
                </a:solidFill>
              </a:rPr>
              <a:t> + 90x</a:t>
            </a:r>
            <a:r>
              <a:rPr lang="cs-CZ" b="1" baseline="-25000" dirty="0">
                <a:solidFill>
                  <a:srgbClr val="FF0000"/>
                </a:solidFill>
              </a:rPr>
              <a:t>2</a:t>
            </a:r>
            <a:r>
              <a:rPr lang="cs-CZ" b="1" dirty="0">
                <a:solidFill>
                  <a:srgbClr val="FF0000"/>
                </a:solidFill>
              </a:rPr>
              <a:t> + 60x</a:t>
            </a:r>
            <a:r>
              <a:rPr lang="cs-CZ" b="1" baseline="-25000" dirty="0">
                <a:solidFill>
                  <a:srgbClr val="FF0000"/>
                </a:solidFill>
              </a:rPr>
              <a:t>3</a:t>
            </a:r>
            <a:r>
              <a:rPr lang="cs-CZ" b="1" dirty="0">
                <a:solidFill>
                  <a:srgbClr val="FF0000"/>
                </a:solidFill>
              </a:rPr>
              <a:t> + 60x</a:t>
            </a:r>
            <a:r>
              <a:rPr lang="cs-CZ" b="1" baseline="-25000" dirty="0">
                <a:solidFill>
                  <a:srgbClr val="FF0000"/>
                </a:solidFill>
              </a:rPr>
              <a:t>4</a:t>
            </a:r>
            <a:r>
              <a:rPr lang="cs-CZ" b="1" dirty="0">
                <a:solidFill>
                  <a:srgbClr val="FF0000"/>
                </a:solidFill>
              </a:rPr>
              <a:t> + 50x</a:t>
            </a:r>
            <a:r>
              <a:rPr lang="cs-CZ" b="1" baseline="-25000" dirty="0">
                <a:solidFill>
                  <a:srgbClr val="FF0000"/>
                </a:solidFill>
              </a:rPr>
              <a:t>5</a:t>
            </a:r>
            <a:r>
              <a:rPr lang="cs-CZ" b="1" dirty="0">
                <a:solidFill>
                  <a:srgbClr val="FF0000"/>
                </a:solidFill>
              </a:rPr>
              <a:t> ≥ 800</a:t>
            </a:r>
          </a:p>
          <a:p>
            <a:pPr marL="0" lvl="2" indent="0">
              <a:buNone/>
            </a:pPr>
            <a:r>
              <a:rPr lang="cs-CZ" b="1" dirty="0">
                <a:solidFill>
                  <a:srgbClr val="FF0000"/>
                </a:solidFill>
              </a:rPr>
              <a:t>	350x</a:t>
            </a:r>
            <a:r>
              <a:rPr lang="cs-CZ" b="1" baseline="-25000" dirty="0">
                <a:solidFill>
                  <a:srgbClr val="FF0000"/>
                </a:solidFill>
              </a:rPr>
              <a:t>1</a:t>
            </a:r>
            <a:r>
              <a:rPr lang="cs-CZ" b="1" dirty="0">
                <a:solidFill>
                  <a:srgbClr val="FF0000"/>
                </a:solidFill>
              </a:rPr>
              <a:t> + 200x</a:t>
            </a:r>
            <a:r>
              <a:rPr lang="cs-CZ" b="1" baseline="-25000" dirty="0">
                <a:solidFill>
                  <a:srgbClr val="FF0000"/>
                </a:solidFill>
              </a:rPr>
              <a:t>2</a:t>
            </a:r>
            <a:r>
              <a:rPr lang="cs-CZ" b="1" dirty="0">
                <a:solidFill>
                  <a:srgbClr val="FF0000"/>
                </a:solidFill>
              </a:rPr>
              <a:t> + 120x</a:t>
            </a:r>
            <a:r>
              <a:rPr lang="cs-CZ" b="1" baseline="-25000" dirty="0">
                <a:solidFill>
                  <a:srgbClr val="FF0000"/>
                </a:solidFill>
              </a:rPr>
              <a:t>3</a:t>
            </a:r>
            <a:r>
              <a:rPr lang="cs-CZ" b="1" dirty="0">
                <a:solidFill>
                  <a:srgbClr val="FF0000"/>
                </a:solidFill>
              </a:rPr>
              <a:t> + 140x</a:t>
            </a:r>
            <a:r>
              <a:rPr lang="cs-CZ" b="1" baseline="-25000" dirty="0">
                <a:solidFill>
                  <a:srgbClr val="FF0000"/>
                </a:solidFill>
              </a:rPr>
              <a:t>4</a:t>
            </a:r>
            <a:r>
              <a:rPr lang="cs-CZ" b="1" dirty="0">
                <a:solidFill>
                  <a:srgbClr val="FF0000"/>
                </a:solidFill>
              </a:rPr>
              <a:t> + 60x</a:t>
            </a:r>
            <a:r>
              <a:rPr lang="cs-CZ" b="1" baseline="-25000" dirty="0">
                <a:solidFill>
                  <a:srgbClr val="FF0000"/>
                </a:solidFill>
              </a:rPr>
              <a:t>5</a:t>
            </a:r>
            <a:r>
              <a:rPr lang="cs-CZ" b="1" dirty="0">
                <a:solidFill>
                  <a:srgbClr val="FF0000"/>
                </a:solidFill>
              </a:rPr>
              <a:t> ≥ 1500</a:t>
            </a:r>
          </a:p>
          <a:p>
            <a:endParaRPr lang="cs-CZ" dirty="0"/>
          </a:p>
        </p:txBody>
      </p:sp>
    </p:spTree>
    <p:extLst>
      <p:ext uri="{BB962C8B-B14F-4D97-AF65-F5344CB8AC3E}">
        <p14:creationId xmlns:p14="http://schemas.microsoft.com/office/powerpoint/2010/main" val="493928646"/>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568036"/>
            <a:ext cx="8229600" cy="849602"/>
          </a:xfrm>
        </p:spPr>
        <p:txBody>
          <a:bodyPr>
            <a:normAutofit fontScale="90000"/>
          </a:bodyPr>
          <a:lstStyle/>
          <a:p>
            <a:r>
              <a:rPr lang="cs-CZ" sz="3200" b="1" dirty="0"/>
              <a:t>OBECNÉ VLASTNOSTI ŘEŠENÍ ÚLOHY LINEÁRNÍHO PROGRAMOVÁNÍ</a:t>
            </a:r>
          </a:p>
        </p:txBody>
      </p:sp>
      <p:sp>
        <p:nvSpPr>
          <p:cNvPr id="3" name="Zástupný symbol pro obsah 2"/>
          <p:cNvSpPr>
            <a:spLocks noGrp="1"/>
          </p:cNvSpPr>
          <p:nvPr>
            <p:ph idx="1"/>
          </p:nvPr>
        </p:nvSpPr>
        <p:spPr/>
        <p:txBody>
          <a:bodyPr/>
          <a:lstStyle/>
          <a:p>
            <a:endParaRPr lang="cs-CZ" dirty="0"/>
          </a:p>
        </p:txBody>
      </p:sp>
    </p:spTree>
    <p:extLst>
      <p:ext uri="{BB962C8B-B14F-4D97-AF65-F5344CB8AC3E}">
        <p14:creationId xmlns:p14="http://schemas.microsoft.com/office/powerpoint/2010/main" val="895271637"/>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623454"/>
            <a:ext cx="8229600" cy="794183"/>
          </a:xfrm>
        </p:spPr>
        <p:txBody>
          <a:bodyPr>
            <a:normAutofit fontScale="90000"/>
          </a:bodyPr>
          <a:lstStyle/>
          <a:p>
            <a:r>
              <a:rPr lang="cs-CZ" sz="3200" b="1" dirty="0"/>
              <a:t>GRAFICKÉ ŘEŠENÍ ÚLOH LINEÁRNÍHO PROGRAMOVÁNÍ</a:t>
            </a:r>
          </a:p>
        </p:txBody>
      </p:sp>
      <p:sp>
        <p:nvSpPr>
          <p:cNvPr id="3" name="Zástupný symbol pro obsah 2"/>
          <p:cNvSpPr>
            <a:spLocks noGrp="1"/>
          </p:cNvSpPr>
          <p:nvPr>
            <p:ph idx="1"/>
          </p:nvPr>
        </p:nvSpPr>
        <p:spPr/>
        <p:txBody>
          <a:bodyPr/>
          <a:lstStyle/>
          <a:p>
            <a:endParaRPr lang="cs-CZ" dirty="0"/>
          </a:p>
        </p:txBody>
      </p:sp>
    </p:spTree>
    <p:extLst>
      <p:ext uri="{BB962C8B-B14F-4D97-AF65-F5344CB8AC3E}">
        <p14:creationId xmlns:p14="http://schemas.microsoft.com/office/powerpoint/2010/main" val="730125572"/>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dirty="0"/>
          </a:p>
        </p:txBody>
      </p:sp>
      <p:sp>
        <p:nvSpPr>
          <p:cNvPr id="3" name="Zástupný symbol pro obsah 2"/>
          <p:cNvSpPr>
            <a:spLocks noGrp="1"/>
          </p:cNvSpPr>
          <p:nvPr>
            <p:ph idx="1"/>
          </p:nvPr>
        </p:nvSpPr>
        <p:spPr/>
        <p:txBody>
          <a:bodyPr/>
          <a:lstStyle/>
          <a:p>
            <a:endParaRPr lang="cs-CZ"/>
          </a:p>
        </p:txBody>
      </p:sp>
    </p:spTree>
    <p:extLst>
      <p:ext uri="{BB962C8B-B14F-4D97-AF65-F5344CB8AC3E}">
        <p14:creationId xmlns:p14="http://schemas.microsoft.com/office/powerpoint/2010/main" val="2609627260"/>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xfrm>
            <a:off x="457200" y="775854"/>
            <a:ext cx="8229600" cy="641783"/>
          </a:xfrm>
        </p:spPr>
        <p:txBody>
          <a:bodyPr>
            <a:normAutofit fontScale="90000"/>
          </a:bodyPr>
          <a:lstStyle/>
          <a:p>
            <a:r>
              <a:rPr lang="cs-CZ" b="1" dirty="0"/>
              <a:t>SLOŽENÍ VYRÁBĚNÝCH VÝROBKŮ</a:t>
            </a:r>
          </a:p>
        </p:txBody>
      </p:sp>
      <p:graphicFrame>
        <p:nvGraphicFramePr>
          <p:cNvPr id="3" name="Zástupný symbol pro obsah 2"/>
          <p:cNvGraphicFramePr>
            <a:graphicFrameLocks noGrp="1"/>
          </p:cNvGraphicFramePr>
          <p:nvPr>
            <p:ph idx="1"/>
            <p:extLst>
              <p:ext uri="{D42A27DB-BD31-4B8C-83A1-F6EECF244321}">
                <p14:modId xmlns:p14="http://schemas.microsoft.com/office/powerpoint/2010/main" val="3136092367"/>
              </p:ext>
            </p:extLst>
          </p:nvPr>
        </p:nvGraphicFramePr>
        <p:xfrm>
          <a:off x="457200" y="2008909"/>
          <a:ext cx="8229600" cy="3925455"/>
        </p:xfrm>
        <a:graphic>
          <a:graphicData uri="http://schemas.openxmlformats.org/drawingml/2006/table">
            <a:tbl>
              <a:tblPr firstRow="1" bandRow="1">
                <a:tableStyleId>{5C22544A-7EE6-4342-B048-85BDC9FD1C3A}</a:tableStyleId>
              </a:tblPr>
              <a:tblGrid>
                <a:gridCol w="2743200">
                  <a:extLst>
                    <a:ext uri="{9D8B030D-6E8A-4147-A177-3AD203B41FA5}">
                      <a16:colId xmlns:a16="http://schemas.microsoft.com/office/drawing/2014/main" val="20000"/>
                    </a:ext>
                  </a:extLst>
                </a:gridCol>
                <a:gridCol w="2743200">
                  <a:extLst>
                    <a:ext uri="{9D8B030D-6E8A-4147-A177-3AD203B41FA5}">
                      <a16:colId xmlns:a16="http://schemas.microsoft.com/office/drawing/2014/main" val="20001"/>
                    </a:ext>
                  </a:extLst>
                </a:gridCol>
                <a:gridCol w="2743200">
                  <a:extLst>
                    <a:ext uri="{9D8B030D-6E8A-4147-A177-3AD203B41FA5}">
                      <a16:colId xmlns:a16="http://schemas.microsoft.com/office/drawing/2014/main" val="20002"/>
                    </a:ext>
                  </a:extLst>
                </a:gridCol>
              </a:tblGrid>
              <a:tr h="785091">
                <a:tc rowSpan="2">
                  <a:txBody>
                    <a:bodyPr/>
                    <a:lstStyle/>
                    <a:p>
                      <a:pPr algn="ctr" fontAlgn="ctr"/>
                      <a:r>
                        <a:rPr lang="cs-CZ" sz="1100" b="1" i="0" u="none" strike="noStrike" dirty="0">
                          <a:solidFill>
                            <a:srgbClr val="000000"/>
                          </a:solidFill>
                          <a:effectLst/>
                          <a:latin typeface="Calibri"/>
                        </a:rPr>
                        <a:t>Surovina</a:t>
                      </a:r>
                    </a:p>
                  </a:txBody>
                  <a:tcPr marL="9525" marR="9525" marT="9525" marB="0" anchor="ctr"/>
                </a:tc>
                <a:tc gridSpan="2">
                  <a:txBody>
                    <a:bodyPr/>
                    <a:lstStyle/>
                    <a:p>
                      <a:pPr algn="ctr" fontAlgn="ctr"/>
                      <a:r>
                        <a:rPr lang="pl-PL" sz="1100" b="1" i="0" u="none" strike="noStrike">
                          <a:solidFill>
                            <a:srgbClr val="000000"/>
                          </a:solidFill>
                          <a:effectLst/>
                          <a:latin typeface="Calibri"/>
                        </a:rPr>
                        <a:t>Spotřeba na 1 výrobek (kg)</a:t>
                      </a:r>
                    </a:p>
                  </a:txBody>
                  <a:tcPr marL="9525" marR="9525" marT="9525" marB="0" anchor="ctr"/>
                </a:tc>
                <a:tc hMerge="1">
                  <a:txBody>
                    <a:bodyPr/>
                    <a:lstStyle/>
                    <a:p>
                      <a:endParaRPr lang="cs-CZ"/>
                    </a:p>
                  </a:txBody>
                  <a:tcPr/>
                </a:tc>
                <a:extLst>
                  <a:ext uri="{0D108BD9-81ED-4DB2-BD59-A6C34878D82A}">
                    <a16:rowId xmlns:a16="http://schemas.microsoft.com/office/drawing/2014/main" val="10000"/>
                  </a:ext>
                </a:extLst>
              </a:tr>
              <a:tr h="785091">
                <a:tc vMerge="1">
                  <a:txBody>
                    <a:bodyPr/>
                    <a:lstStyle/>
                    <a:p>
                      <a:endParaRPr lang="cs-CZ"/>
                    </a:p>
                  </a:txBody>
                  <a:tcPr/>
                </a:tc>
                <a:tc>
                  <a:txBody>
                    <a:bodyPr/>
                    <a:lstStyle/>
                    <a:p>
                      <a:pPr algn="ctr" fontAlgn="ctr"/>
                      <a:r>
                        <a:rPr lang="cs-CZ" sz="1100" b="1" i="0" u="none" strike="noStrike">
                          <a:solidFill>
                            <a:srgbClr val="000000"/>
                          </a:solidFill>
                          <a:effectLst/>
                          <a:latin typeface="Calibri"/>
                        </a:rPr>
                        <a:t>V</a:t>
                      </a:r>
                      <a:r>
                        <a:rPr lang="cs-CZ" sz="1100" b="1" i="0" u="none" strike="noStrike" baseline="-25000">
                          <a:solidFill>
                            <a:srgbClr val="000000"/>
                          </a:solidFill>
                          <a:effectLst/>
                          <a:latin typeface="Calibri"/>
                        </a:rPr>
                        <a:t>1</a:t>
                      </a:r>
                      <a:r>
                        <a:rPr lang="cs-CZ" sz="1100" b="1" i="0" u="none" strike="noStrike">
                          <a:solidFill>
                            <a:srgbClr val="000000"/>
                          </a:solidFill>
                          <a:effectLst/>
                          <a:latin typeface="Calibri"/>
                        </a:rPr>
                        <a:t> </a:t>
                      </a:r>
                    </a:p>
                  </a:txBody>
                  <a:tcPr marL="9525" marR="9525" marT="9525" marB="0" anchor="ctr"/>
                </a:tc>
                <a:tc>
                  <a:txBody>
                    <a:bodyPr/>
                    <a:lstStyle/>
                    <a:p>
                      <a:pPr algn="ctr" fontAlgn="ctr"/>
                      <a:r>
                        <a:rPr lang="cs-CZ" sz="1100" b="1" i="0" u="none" strike="noStrike">
                          <a:solidFill>
                            <a:srgbClr val="000000"/>
                          </a:solidFill>
                          <a:effectLst/>
                          <a:latin typeface="Calibri"/>
                        </a:rPr>
                        <a:t>V</a:t>
                      </a:r>
                      <a:r>
                        <a:rPr lang="cs-CZ" sz="1100" b="1" i="0" u="none" strike="noStrike" baseline="-25000">
                          <a:solidFill>
                            <a:srgbClr val="000000"/>
                          </a:solidFill>
                          <a:effectLst/>
                          <a:latin typeface="Calibri"/>
                        </a:rPr>
                        <a:t>2</a:t>
                      </a:r>
                      <a:r>
                        <a:rPr lang="cs-CZ" sz="1100" b="1" i="0" u="none" strike="noStrike">
                          <a:solidFill>
                            <a:srgbClr val="000000"/>
                          </a:solidFill>
                          <a:effectLst/>
                          <a:latin typeface="Calibri"/>
                        </a:rPr>
                        <a:t>  </a:t>
                      </a:r>
                    </a:p>
                  </a:txBody>
                  <a:tcPr marL="9525" marR="9525" marT="9525" marB="0" anchor="ctr"/>
                </a:tc>
                <a:extLst>
                  <a:ext uri="{0D108BD9-81ED-4DB2-BD59-A6C34878D82A}">
                    <a16:rowId xmlns:a16="http://schemas.microsoft.com/office/drawing/2014/main" val="10001"/>
                  </a:ext>
                </a:extLst>
              </a:tr>
              <a:tr h="785091">
                <a:tc>
                  <a:txBody>
                    <a:bodyPr/>
                    <a:lstStyle/>
                    <a:p>
                      <a:pPr algn="ctr" fontAlgn="ctr"/>
                      <a:r>
                        <a:rPr lang="cs-CZ" sz="1100" b="1" i="0" u="none" strike="noStrike">
                          <a:solidFill>
                            <a:srgbClr val="000000"/>
                          </a:solidFill>
                          <a:effectLst/>
                          <a:latin typeface="Calibri"/>
                        </a:rPr>
                        <a:t>S</a:t>
                      </a:r>
                      <a:r>
                        <a:rPr lang="cs-CZ" sz="1100" b="1" i="0" u="none" strike="noStrike" baseline="-25000">
                          <a:solidFill>
                            <a:srgbClr val="000000"/>
                          </a:solidFill>
                          <a:effectLst/>
                          <a:latin typeface="Calibri"/>
                        </a:rPr>
                        <a:t>1</a:t>
                      </a:r>
                      <a:endParaRPr lang="cs-CZ" sz="1100" b="1" i="0" u="none" strike="noStrike">
                        <a:solidFill>
                          <a:srgbClr val="000000"/>
                        </a:solidFill>
                        <a:effectLst/>
                        <a:latin typeface="Calibri"/>
                      </a:endParaRPr>
                    </a:p>
                  </a:txBody>
                  <a:tcPr marL="9525" marR="9525" marT="9525" marB="0" anchor="ctr"/>
                </a:tc>
                <a:tc>
                  <a:txBody>
                    <a:bodyPr/>
                    <a:lstStyle/>
                    <a:p>
                      <a:pPr algn="ctr" fontAlgn="ctr"/>
                      <a:r>
                        <a:rPr lang="cs-CZ" sz="1100" b="0" i="0" u="none" strike="noStrike">
                          <a:solidFill>
                            <a:srgbClr val="000000"/>
                          </a:solidFill>
                          <a:effectLst/>
                          <a:latin typeface="Calibri"/>
                        </a:rPr>
                        <a:t>1</a:t>
                      </a:r>
                    </a:p>
                  </a:txBody>
                  <a:tcPr marL="9525" marR="9525" marT="9525" marB="0" anchor="ctr"/>
                </a:tc>
                <a:tc>
                  <a:txBody>
                    <a:bodyPr/>
                    <a:lstStyle/>
                    <a:p>
                      <a:pPr algn="ctr" fontAlgn="ctr"/>
                      <a:r>
                        <a:rPr lang="cs-CZ" sz="1100" b="0" i="0" u="none" strike="noStrike">
                          <a:solidFill>
                            <a:srgbClr val="000000"/>
                          </a:solidFill>
                          <a:effectLst/>
                          <a:latin typeface="Calibri"/>
                        </a:rPr>
                        <a:t>1</a:t>
                      </a:r>
                    </a:p>
                  </a:txBody>
                  <a:tcPr marL="9525" marR="9525" marT="9525" marB="0" anchor="ctr"/>
                </a:tc>
                <a:extLst>
                  <a:ext uri="{0D108BD9-81ED-4DB2-BD59-A6C34878D82A}">
                    <a16:rowId xmlns:a16="http://schemas.microsoft.com/office/drawing/2014/main" val="10002"/>
                  </a:ext>
                </a:extLst>
              </a:tr>
              <a:tr h="785091">
                <a:tc>
                  <a:txBody>
                    <a:bodyPr/>
                    <a:lstStyle/>
                    <a:p>
                      <a:pPr algn="ctr" fontAlgn="ctr"/>
                      <a:r>
                        <a:rPr lang="cs-CZ" sz="1100" b="1" i="0" u="none" strike="noStrike">
                          <a:solidFill>
                            <a:srgbClr val="000000"/>
                          </a:solidFill>
                          <a:effectLst/>
                          <a:latin typeface="Calibri"/>
                        </a:rPr>
                        <a:t>S</a:t>
                      </a:r>
                      <a:r>
                        <a:rPr lang="cs-CZ" sz="1100" b="1" i="0" u="none" strike="noStrike" baseline="-25000">
                          <a:solidFill>
                            <a:srgbClr val="000000"/>
                          </a:solidFill>
                          <a:effectLst/>
                          <a:latin typeface="Calibri"/>
                        </a:rPr>
                        <a:t>2</a:t>
                      </a:r>
                      <a:endParaRPr lang="cs-CZ" sz="1100" b="1" i="0" u="none" strike="noStrike">
                        <a:solidFill>
                          <a:srgbClr val="000000"/>
                        </a:solidFill>
                        <a:effectLst/>
                        <a:latin typeface="Calibri"/>
                      </a:endParaRPr>
                    </a:p>
                  </a:txBody>
                  <a:tcPr marL="9525" marR="9525" marT="9525" marB="0" anchor="ctr"/>
                </a:tc>
                <a:tc>
                  <a:txBody>
                    <a:bodyPr/>
                    <a:lstStyle/>
                    <a:p>
                      <a:pPr algn="ctr" fontAlgn="ctr"/>
                      <a:r>
                        <a:rPr lang="cs-CZ" sz="1100" b="0" i="0" u="none" strike="noStrike">
                          <a:solidFill>
                            <a:srgbClr val="000000"/>
                          </a:solidFill>
                          <a:effectLst/>
                          <a:latin typeface="Calibri"/>
                        </a:rPr>
                        <a:t>1</a:t>
                      </a:r>
                    </a:p>
                  </a:txBody>
                  <a:tcPr marL="9525" marR="9525" marT="9525" marB="0" anchor="ctr"/>
                </a:tc>
                <a:tc>
                  <a:txBody>
                    <a:bodyPr/>
                    <a:lstStyle/>
                    <a:p>
                      <a:pPr algn="ctr" fontAlgn="ctr"/>
                      <a:r>
                        <a:rPr lang="cs-CZ" sz="1100" b="0" i="0" u="none" strike="noStrike">
                          <a:solidFill>
                            <a:srgbClr val="000000"/>
                          </a:solidFill>
                          <a:effectLst/>
                          <a:latin typeface="Calibri"/>
                        </a:rPr>
                        <a:t>3</a:t>
                      </a:r>
                    </a:p>
                  </a:txBody>
                  <a:tcPr marL="9525" marR="9525" marT="9525" marB="0" anchor="ctr"/>
                </a:tc>
                <a:extLst>
                  <a:ext uri="{0D108BD9-81ED-4DB2-BD59-A6C34878D82A}">
                    <a16:rowId xmlns:a16="http://schemas.microsoft.com/office/drawing/2014/main" val="10003"/>
                  </a:ext>
                </a:extLst>
              </a:tr>
              <a:tr h="785091">
                <a:tc>
                  <a:txBody>
                    <a:bodyPr/>
                    <a:lstStyle/>
                    <a:p>
                      <a:pPr algn="ctr" fontAlgn="ctr"/>
                      <a:r>
                        <a:rPr lang="cs-CZ" sz="1100" b="1" i="0" u="none" strike="noStrike">
                          <a:solidFill>
                            <a:srgbClr val="000000"/>
                          </a:solidFill>
                          <a:effectLst/>
                          <a:latin typeface="Calibri"/>
                        </a:rPr>
                        <a:t>S</a:t>
                      </a:r>
                      <a:r>
                        <a:rPr lang="cs-CZ" sz="1100" b="1" i="0" u="none" strike="noStrike" baseline="-25000">
                          <a:solidFill>
                            <a:srgbClr val="000000"/>
                          </a:solidFill>
                          <a:effectLst/>
                          <a:latin typeface="Calibri"/>
                        </a:rPr>
                        <a:t>3</a:t>
                      </a:r>
                      <a:endParaRPr lang="cs-CZ" sz="1100" b="1" i="0" u="none" strike="noStrike">
                        <a:solidFill>
                          <a:srgbClr val="000000"/>
                        </a:solidFill>
                        <a:effectLst/>
                        <a:latin typeface="Calibri"/>
                      </a:endParaRPr>
                    </a:p>
                  </a:txBody>
                  <a:tcPr marL="9525" marR="9525" marT="9525" marB="0" anchor="ctr"/>
                </a:tc>
                <a:tc>
                  <a:txBody>
                    <a:bodyPr/>
                    <a:lstStyle/>
                    <a:p>
                      <a:pPr algn="ctr" fontAlgn="ctr"/>
                      <a:r>
                        <a:rPr lang="cs-CZ" sz="1100" b="0" i="0" u="none" strike="noStrike">
                          <a:solidFill>
                            <a:srgbClr val="000000"/>
                          </a:solidFill>
                          <a:effectLst/>
                          <a:latin typeface="Calibri"/>
                        </a:rPr>
                        <a:t>2</a:t>
                      </a:r>
                    </a:p>
                  </a:txBody>
                  <a:tcPr marL="9525" marR="9525" marT="9525" marB="0" anchor="ctr"/>
                </a:tc>
                <a:tc>
                  <a:txBody>
                    <a:bodyPr/>
                    <a:lstStyle/>
                    <a:p>
                      <a:pPr algn="ctr" fontAlgn="ctr"/>
                      <a:r>
                        <a:rPr lang="cs-CZ" sz="1100" b="0" i="0" u="none" strike="noStrike" dirty="0">
                          <a:solidFill>
                            <a:srgbClr val="000000"/>
                          </a:solidFill>
                          <a:effectLst/>
                          <a:latin typeface="Calibri"/>
                        </a:rPr>
                        <a:t>1</a:t>
                      </a:r>
                    </a:p>
                  </a:txBody>
                  <a:tcPr marL="9525" marR="9525" marT="9525" marB="0" anchor="ct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3300819558"/>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651164"/>
            <a:ext cx="8229600" cy="766474"/>
          </a:xfrm>
        </p:spPr>
        <p:txBody>
          <a:bodyPr>
            <a:normAutofit fontScale="90000"/>
          </a:bodyPr>
          <a:lstStyle/>
          <a:p>
            <a:r>
              <a:rPr lang="cs-CZ" sz="3200" b="1" dirty="0"/>
              <a:t>GRAFICKÉ ŘEŠENÍ ÚLOHY LINEÁRNÍHO PROGRAMOVÁNÍ</a:t>
            </a:r>
          </a:p>
        </p:txBody>
      </p:sp>
      <p:pic>
        <p:nvPicPr>
          <p:cNvPr id="2457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89773" y="1538088"/>
            <a:ext cx="6413355" cy="455834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632254887"/>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699399"/>
            <a:ext cx="8229600" cy="1223673"/>
          </a:xfrm>
        </p:spPr>
        <p:txBody>
          <a:bodyPr/>
          <a:lstStyle/>
          <a:p>
            <a:r>
              <a:rPr lang="cs-CZ" b="1" dirty="0"/>
              <a:t>SIMPLEXOVÁ METODA</a:t>
            </a:r>
          </a:p>
        </p:txBody>
      </p:sp>
    </p:spTree>
    <p:extLst>
      <p:ext uri="{BB962C8B-B14F-4D97-AF65-F5344CB8AC3E}">
        <p14:creationId xmlns:p14="http://schemas.microsoft.com/office/powerpoint/2010/main" val="15821619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845126"/>
            <a:ext cx="8229600" cy="572511"/>
          </a:xfrm>
        </p:spPr>
        <p:txBody>
          <a:bodyPr>
            <a:normAutofit fontScale="90000"/>
          </a:bodyPr>
          <a:lstStyle/>
          <a:p>
            <a:r>
              <a:rPr lang="cs-CZ" sz="3600" b="1" dirty="0"/>
              <a:t>KVALITATIVNÍ A KVANTITATIVNÍ ANALÝZA</a:t>
            </a:r>
          </a:p>
        </p:txBody>
      </p:sp>
      <p:sp>
        <p:nvSpPr>
          <p:cNvPr id="3" name="Zástupný symbol pro obsah 2"/>
          <p:cNvSpPr>
            <a:spLocks noGrp="1"/>
          </p:cNvSpPr>
          <p:nvPr>
            <p:ph idx="1"/>
          </p:nvPr>
        </p:nvSpPr>
        <p:spPr/>
        <p:txBody>
          <a:bodyPr/>
          <a:lstStyle/>
          <a:p>
            <a:r>
              <a:rPr lang="cs-CZ" b="1" dirty="0"/>
              <a:t>Z hlediska metodiky řešení manažerského problému je možné aplikovat </a:t>
            </a:r>
            <a:r>
              <a:rPr lang="cs-CZ" b="1" dirty="0">
                <a:solidFill>
                  <a:srgbClr val="FF0000"/>
                </a:solidFill>
              </a:rPr>
              <a:t>kvalitativní nebo kvantitativní analýzu</a:t>
            </a:r>
            <a:r>
              <a:rPr lang="cs-CZ" b="1" dirty="0"/>
              <a:t>, přičemž obecný postup rozhodovacího problému zůstane zachován.</a:t>
            </a:r>
          </a:p>
        </p:txBody>
      </p:sp>
    </p:spTree>
    <p:extLst>
      <p:ext uri="{BB962C8B-B14F-4D97-AF65-F5344CB8AC3E}">
        <p14:creationId xmlns:p14="http://schemas.microsoft.com/office/powerpoint/2010/main" val="3834702282"/>
      </p:ext>
    </p:extLst>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457200" y="2603500"/>
            <a:ext cx="8229600" cy="2039938"/>
          </a:xfrm>
        </p:spPr>
        <p:txBody>
          <a:bodyPr>
            <a:normAutofit/>
          </a:bodyPr>
          <a:lstStyle/>
          <a:p>
            <a:r>
              <a:rPr lang="cs-CZ" sz="2800" b="1" dirty="0"/>
              <a:t>JEDNOFÁZOVÁ SIMPLEXOVÁ METODA (GRAFICKÉ ŘEŠENÍ ÚLOHY LINEÁRNÍHO PROGRAMOVÁNÍ)</a:t>
            </a:r>
          </a:p>
        </p:txBody>
      </p:sp>
    </p:spTree>
    <p:extLst>
      <p:ext uri="{BB962C8B-B14F-4D97-AF65-F5344CB8AC3E}">
        <p14:creationId xmlns:p14="http://schemas.microsoft.com/office/powerpoint/2010/main" val="2095707156"/>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457200" y="584200"/>
            <a:ext cx="8229600" cy="833438"/>
          </a:xfrm>
        </p:spPr>
        <p:txBody>
          <a:bodyPr/>
          <a:lstStyle/>
          <a:p>
            <a:r>
              <a:rPr lang="cs-CZ" b="1" dirty="0"/>
              <a:t>TRUHLÁŘSKÁ DÍLNA - ZADÁNÍ</a:t>
            </a:r>
          </a:p>
        </p:txBody>
      </p:sp>
      <p:sp>
        <p:nvSpPr>
          <p:cNvPr id="4" name="Zástupný symbol pro obsah 3"/>
          <p:cNvSpPr>
            <a:spLocks noGrp="1"/>
          </p:cNvSpPr>
          <p:nvPr>
            <p:ph idx="1"/>
          </p:nvPr>
        </p:nvSpPr>
        <p:spPr>
          <a:xfrm>
            <a:off x="177800" y="1917701"/>
            <a:ext cx="8839200" cy="3797300"/>
          </a:xfrm>
        </p:spPr>
        <p:txBody>
          <a:bodyPr>
            <a:normAutofit fontScale="70000" lnSpcReduction="20000"/>
          </a:bodyPr>
          <a:lstStyle/>
          <a:p>
            <a:r>
              <a:rPr lang="cs-CZ" b="1" dirty="0"/>
              <a:t>Malá truhlářská dílna zaměstnává pouze 2 dělníky (truhláře</a:t>
            </a:r>
            <a:br>
              <a:rPr lang="cs-CZ" b="1" dirty="0"/>
            </a:br>
            <a:r>
              <a:rPr lang="cs-CZ" b="1" dirty="0"/>
              <a:t>a pomocníka) a vyrábí 2 výrobky (skříňky a stolky). Truhlář, který provádí vlastní práci se dřevem, je nasmlouván na 6 hodin denně</a:t>
            </a:r>
            <a:br>
              <a:rPr lang="cs-CZ" b="1" dirty="0"/>
            </a:br>
            <a:r>
              <a:rPr lang="cs-CZ" b="1" dirty="0"/>
              <a:t>a pomocní, který provádí expedici a balení, na 8 hodin denně. Dostatečné množství ostatních surovin (dřevo a barva) a výrobních prostředků (stroje) máme k dispozici, resp. ho můžeme zajistit. Z výroby jedné skříňky dosahujeme zisku 3 000,- Kč, z jednoho stolku pak</a:t>
            </a:r>
            <a:br>
              <a:rPr lang="cs-CZ" b="1" dirty="0"/>
            </a:br>
            <a:r>
              <a:rPr lang="cs-CZ" b="1" dirty="0"/>
              <a:t>2 000,- Kč. Dále víme, že na výrobu jedné skříňky je potřeba 2 hodiny práce truhláře a 2 hodiny práce pomocníka, na výrobu jednoho stolku pak 1 hodiny práce truhláře a 2 hodiny práce pomocníka. Úkolem je určit, kolik výrobků (kolik skříněk a kolik stolků) vyrobit denně tak, abychom dosáhli maximálního zisku a zároveň naši pracovníci nemuseli pracovat více hodin, než mají uvedeno ve smlouvě.</a:t>
            </a:r>
          </a:p>
        </p:txBody>
      </p:sp>
    </p:spTree>
    <p:extLst>
      <p:ext uri="{BB962C8B-B14F-4D97-AF65-F5344CB8AC3E}">
        <p14:creationId xmlns:p14="http://schemas.microsoft.com/office/powerpoint/2010/main" val="1111743071"/>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normAutofit/>
          </a:bodyPr>
          <a:lstStyle/>
          <a:p>
            <a:r>
              <a:rPr lang="cs-CZ" sz="3600" b="1" dirty="0"/>
              <a:t>TRUHLÁŘSKÁ DÍLNA – ZADÁNÍ V TABULCE</a:t>
            </a:r>
            <a:endParaRPr lang="cs-CZ" sz="3600" dirty="0"/>
          </a:p>
        </p:txBody>
      </p:sp>
      <p:graphicFrame>
        <p:nvGraphicFramePr>
          <p:cNvPr id="7" name="Zástupný symbol pro obsah 6"/>
          <p:cNvGraphicFramePr>
            <a:graphicFrameLocks noGrp="1" noChangeAspect="1"/>
          </p:cNvGraphicFramePr>
          <p:nvPr>
            <p:ph idx="1"/>
            <p:extLst>
              <p:ext uri="{D42A27DB-BD31-4B8C-83A1-F6EECF244321}">
                <p14:modId xmlns:p14="http://schemas.microsoft.com/office/powerpoint/2010/main" val="4110166049"/>
              </p:ext>
            </p:extLst>
          </p:nvPr>
        </p:nvGraphicFramePr>
        <p:xfrm>
          <a:off x="457200" y="1981200"/>
          <a:ext cx="8229600" cy="3733800"/>
        </p:xfrm>
        <a:graphic>
          <a:graphicData uri="http://schemas.openxmlformats.org/presentationml/2006/ole">
            <mc:AlternateContent xmlns:mc="http://schemas.openxmlformats.org/markup-compatibility/2006">
              <mc:Choice xmlns:v="urn:schemas-microsoft-com:vml" Requires="v">
                <p:oleObj name="List" r:id="rId2" imgW="3695760" imgH="800083" progId="Excel.Sheet.12">
                  <p:embed/>
                </p:oleObj>
              </mc:Choice>
              <mc:Fallback>
                <p:oleObj name="List" r:id="rId2" imgW="3695760" imgH="800083" progId="Excel.Sheet.12">
                  <p:embed/>
                  <p:pic>
                    <p:nvPicPr>
                      <p:cNvPr id="0" name=""/>
                      <p:cNvPicPr/>
                      <p:nvPr/>
                    </p:nvPicPr>
                    <p:blipFill>
                      <a:blip r:embed="rId3"/>
                      <a:stretch>
                        <a:fillRect/>
                      </a:stretch>
                    </p:blipFill>
                    <p:spPr>
                      <a:xfrm>
                        <a:off x="457200" y="1981200"/>
                        <a:ext cx="8229600" cy="3733800"/>
                      </a:xfrm>
                      <a:prstGeom prst="rect">
                        <a:avLst/>
                      </a:prstGeom>
                    </p:spPr>
                  </p:pic>
                </p:oleObj>
              </mc:Fallback>
            </mc:AlternateContent>
          </a:graphicData>
        </a:graphic>
      </p:graphicFrame>
    </p:spTree>
    <p:extLst>
      <p:ext uri="{BB962C8B-B14F-4D97-AF65-F5344CB8AC3E}">
        <p14:creationId xmlns:p14="http://schemas.microsoft.com/office/powerpoint/2010/main" val="2233012084"/>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673100"/>
            <a:ext cx="8229600" cy="744538"/>
          </a:xfrm>
        </p:spPr>
        <p:txBody>
          <a:bodyPr>
            <a:normAutofit/>
          </a:bodyPr>
          <a:lstStyle/>
          <a:p>
            <a:r>
              <a:rPr lang="cs-CZ" sz="3200" b="1" dirty="0"/>
              <a:t>MATEMATICKÁ FORMULACE SLOVNÍHO ZADÁNÍ</a:t>
            </a:r>
          </a:p>
        </p:txBody>
      </p:sp>
      <p:sp>
        <p:nvSpPr>
          <p:cNvPr id="3" name="Zástupný symbol pro obsah 2"/>
          <p:cNvSpPr>
            <a:spLocks noGrp="1"/>
          </p:cNvSpPr>
          <p:nvPr>
            <p:ph idx="1"/>
          </p:nvPr>
        </p:nvSpPr>
        <p:spPr>
          <a:xfrm>
            <a:off x="457200" y="2463800"/>
            <a:ext cx="8229600" cy="3662363"/>
          </a:xfrm>
        </p:spPr>
        <p:txBody>
          <a:bodyPr/>
          <a:lstStyle/>
          <a:p>
            <a:r>
              <a:rPr lang="cs-CZ" b="1" dirty="0"/>
              <a:t>Z = 3 000 x</a:t>
            </a:r>
            <a:r>
              <a:rPr lang="cs-CZ" b="1" baseline="-25000" dirty="0"/>
              <a:t>1</a:t>
            </a:r>
            <a:r>
              <a:rPr lang="cs-CZ" b="1" dirty="0"/>
              <a:t> + 2 000 x</a:t>
            </a:r>
            <a:r>
              <a:rPr lang="cs-CZ" b="1" baseline="-25000" dirty="0"/>
              <a:t>2</a:t>
            </a:r>
            <a:r>
              <a:rPr lang="cs-CZ" b="1" dirty="0"/>
              <a:t>: maximalizovat!</a:t>
            </a:r>
          </a:p>
          <a:p>
            <a:r>
              <a:rPr lang="cs-CZ" b="1" dirty="0"/>
              <a:t>2 x</a:t>
            </a:r>
            <a:r>
              <a:rPr lang="cs-CZ" b="1" baseline="-25000" dirty="0"/>
              <a:t>1</a:t>
            </a:r>
            <a:r>
              <a:rPr lang="cs-CZ" b="1" dirty="0"/>
              <a:t> + 1 x</a:t>
            </a:r>
            <a:r>
              <a:rPr lang="cs-CZ" b="1" baseline="-25000" dirty="0"/>
              <a:t>2</a:t>
            </a:r>
            <a:r>
              <a:rPr lang="cs-CZ" b="1" dirty="0"/>
              <a:t> ≤ 6</a:t>
            </a:r>
          </a:p>
          <a:p>
            <a:r>
              <a:rPr lang="cs-CZ" b="1" dirty="0"/>
              <a:t>2 x</a:t>
            </a:r>
            <a:r>
              <a:rPr lang="cs-CZ" b="1" baseline="-25000" dirty="0"/>
              <a:t>1</a:t>
            </a:r>
            <a:r>
              <a:rPr lang="cs-CZ" b="1" dirty="0"/>
              <a:t> + 2 x</a:t>
            </a:r>
            <a:r>
              <a:rPr lang="cs-CZ" b="1" baseline="-25000" dirty="0"/>
              <a:t>2</a:t>
            </a:r>
            <a:r>
              <a:rPr lang="cs-CZ" b="1" dirty="0"/>
              <a:t> ≤ 8</a:t>
            </a:r>
          </a:p>
          <a:p>
            <a:r>
              <a:rPr lang="cs-CZ" b="1" dirty="0"/>
              <a:t>x</a:t>
            </a:r>
            <a:r>
              <a:rPr lang="cs-CZ" b="1" baseline="-25000" dirty="0"/>
              <a:t>1</a:t>
            </a:r>
            <a:r>
              <a:rPr lang="cs-CZ" b="1" dirty="0"/>
              <a:t> ≥ 0</a:t>
            </a:r>
          </a:p>
          <a:p>
            <a:r>
              <a:rPr lang="cs-CZ" b="1" dirty="0"/>
              <a:t>x</a:t>
            </a:r>
            <a:r>
              <a:rPr lang="cs-CZ" b="1" baseline="-25000" dirty="0"/>
              <a:t>2</a:t>
            </a:r>
            <a:r>
              <a:rPr lang="cs-CZ" b="1" dirty="0"/>
              <a:t> ≥ 0</a:t>
            </a:r>
          </a:p>
        </p:txBody>
      </p:sp>
    </p:spTree>
    <p:extLst>
      <p:ext uri="{BB962C8B-B14F-4D97-AF65-F5344CB8AC3E}">
        <p14:creationId xmlns:p14="http://schemas.microsoft.com/office/powerpoint/2010/main" val="2918387332"/>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685800"/>
            <a:ext cx="8229600" cy="731838"/>
          </a:xfrm>
        </p:spPr>
        <p:txBody>
          <a:bodyPr>
            <a:normAutofit/>
          </a:bodyPr>
          <a:lstStyle/>
          <a:p>
            <a:r>
              <a:rPr lang="cs-CZ" sz="3200" b="1" dirty="0"/>
              <a:t>RYCHLÝ ZÁPIS MATEMATICKÉHO MODELU</a:t>
            </a:r>
          </a:p>
        </p:txBody>
      </p:sp>
      <p:sp>
        <p:nvSpPr>
          <p:cNvPr id="3" name="Zástupný symbol pro obsah 2"/>
          <p:cNvSpPr>
            <a:spLocks noGrp="1"/>
          </p:cNvSpPr>
          <p:nvPr>
            <p:ph idx="1"/>
          </p:nvPr>
        </p:nvSpPr>
        <p:spPr>
          <a:xfrm>
            <a:off x="457200" y="1917701"/>
            <a:ext cx="8229600" cy="4102100"/>
          </a:xfrm>
        </p:spPr>
        <p:txBody>
          <a:bodyPr/>
          <a:lstStyle/>
          <a:p>
            <a:r>
              <a:rPr lang="cs-CZ" b="1" dirty="0"/>
              <a:t>Nejde o nic jiného než o „mechanické“ přepsání hodnot uvedených v jednotlivých řádcích tabulky zadání – čísla v řádcích stačí </a:t>
            </a:r>
            <a:r>
              <a:rPr lang="cs-CZ" b="1" dirty="0" err="1"/>
              <a:t>pronásobit</a:t>
            </a:r>
            <a:r>
              <a:rPr lang="cs-CZ" b="1" dirty="0"/>
              <a:t> proměnnými a kapacita pak tvoří pravou stranu omezení (pokud si tedy zadání přepíšeme do přehledné tabulky, je vytvoření matematického modelu otázkou několika sekund).</a:t>
            </a:r>
          </a:p>
        </p:txBody>
      </p:sp>
    </p:spTree>
    <p:extLst>
      <p:ext uri="{BB962C8B-B14F-4D97-AF65-F5344CB8AC3E}">
        <p14:creationId xmlns:p14="http://schemas.microsoft.com/office/powerpoint/2010/main" val="325249308"/>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635000"/>
            <a:ext cx="8229600" cy="782638"/>
          </a:xfrm>
        </p:spPr>
        <p:txBody>
          <a:bodyPr/>
          <a:lstStyle/>
          <a:p>
            <a:r>
              <a:rPr lang="cs-CZ" b="1" dirty="0"/>
              <a:t>PRVNÍ OMEZENÍ: 2 x</a:t>
            </a:r>
            <a:r>
              <a:rPr lang="cs-CZ" b="1" baseline="-25000" dirty="0"/>
              <a:t>1</a:t>
            </a:r>
            <a:r>
              <a:rPr lang="cs-CZ" b="1" dirty="0"/>
              <a:t> + 1 x</a:t>
            </a:r>
            <a:r>
              <a:rPr lang="cs-CZ" b="1" baseline="-25000" dirty="0"/>
              <a:t>2</a:t>
            </a:r>
            <a:r>
              <a:rPr lang="cs-CZ" b="1" dirty="0"/>
              <a:t> ≤ 6</a:t>
            </a:r>
          </a:p>
        </p:txBody>
      </p:sp>
      <p:pic>
        <p:nvPicPr>
          <p:cNvPr id="2560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30582" y="1348523"/>
            <a:ext cx="5097318" cy="475916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227313334"/>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571500"/>
            <a:ext cx="8229600" cy="846138"/>
          </a:xfrm>
        </p:spPr>
        <p:txBody>
          <a:bodyPr/>
          <a:lstStyle/>
          <a:p>
            <a:r>
              <a:rPr lang="cs-CZ" b="1" dirty="0"/>
              <a:t>DRUHÉ OMEZENÍ: 2 x</a:t>
            </a:r>
            <a:r>
              <a:rPr lang="cs-CZ" b="1" baseline="-25000" dirty="0"/>
              <a:t>1</a:t>
            </a:r>
            <a:r>
              <a:rPr lang="cs-CZ" b="1" dirty="0"/>
              <a:t> + 2 x</a:t>
            </a:r>
            <a:r>
              <a:rPr lang="cs-CZ" b="1" baseline="-25000" dirty="0"/>
              <a:t>2</a:t>
            </a:r>
            <a:r>
              <a:rPr lang="cs-CZ" b="1" dirty="0"/>
              <a:t> ≤ 8</a:t>
            </a:r>
          </a:p>
        </p:txBody>
      </p:sp>
      <p:pic>
        <p:nvPicPr>
          <p:cNvPr id="266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62282" y="1425340"/>
            <a:ext cx="5173518" cy="457844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026963799"/>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b="1" dirty="0"/>
              <a:t>OBLAST ŘEŠENÍ</a:t>
            </a:r>
          </a:p>
        </p:txBody>
      </p:sp>
      <p:pic>
        <p:nvPicPr>
          <p:cNvPr id="276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20900" y="1396189"/>
            <a:ext cx="4864100" cy="470601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184820965"/>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OPTIMÁLNÍ ŘEŠENÍ</a:t>
            </a:r>
          </a:p>
        </p:txBody>
      </p:sp>
      <p:pic>
        <p:nvPicPr>
          <p:cNvPr id="286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26226" y="1417638"/>
            <a:ext cx="4378380" cy="468270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906296551"/>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665018"/>
            <a:ext cx="8229600" cy="752620"/>
          </a:xfrm>
        </p:spPr>
        <p:txBody>
          <a:bodyPr>
            <a:normAutofit fontScale="90000"/>
          </a:bodyPr>
          <a:lstStyle/>
          <a:p>
            <a:r>
              <a:rPr lang="cs-CZ" sz="3200" b="1" dirty="0"/>
              <a:t>MOŽNOSTI ZAKONČENÍ ÚLOHY LINEÁRNÍHO PROGRAMOVÁNÍ</a:t>
            </a:r>
          </a:p>
        </p:txBody>
      </p:sp>
      <p:sp>
        <p:nvSpPr>
          <p:cNvPr id="3" name="Zástupný symbol pro obsah 2"/>
          <p:cNvSpPr>
            <a:spLocks noGrp="1"/>
          </p:cNvSpPr>
          <p:nvPr>
            <p:ph idx="1"/>
          </p:nvPr>
        </p:nvSpPr>
        <p:spPr/>
        <p:txBody>
          <a:bodyPr/>
          <a:lstStyle/>
          <a:p>
            <a:endParaRPr lang="cs-CZ" dirty="0"/>
          </a:p>
        </p:txBody>
      </p:sp>
    </p:spTree>
    <p:extLst>
      <p:ext uri="{BB962C8B-B14F-4D97-AF65-F5344CB8AC3E}">
        <p14:creationId xmlns:p14="http://schemas.microsoft.com/office/powerpoint/2010/main" val="33452722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xfrm>
            <a:off x="457200" y="706582"/>
            <a:ext cx="8229600" cy="711056"/>
          </a:xfrm>
        </p:spPr>
        <p:txBody>
          <a:bodyPr>
            <a:normAutofit fontScale="90000"/>
          </a:bodyPr>
          <a:lstStyle/>
          <a:p>
            <a:r>
              <a:rPr lang="cs-CZ" b="1" dirty="0"/>
              <a:t>ROZHODOVACÍ PROCES</a:t>
            </a:r>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68199" y="1402764"/>
            <a:ext cx="5169910" cy="47620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585912416"/>
      </p:ext>
    </p:extLst>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p:txBody>
          <a:bodyPr>
            <a:normAutofit/>
          </a:bodyPr>
          <a:lstStyle/>
          <a:p>
            <a:r>
              <a:rPr lang="cs-CZ" b="1" dirty="0"/>
              <a:t>JEDNO OPTIMÁLNÍ ŘEŠENÍ</a:t>
            </a:r>
          </a:p>
        </p:txBody>
      </p:sp>
      <p:pic>
        <p:nvPicPr>
          <p:cNvPr id="296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39938" y="1384925"/>
            <a:ext cx="5021262" cy="460384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244856977"/>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VÍCE OPTIMÁLNÍCH ŘEŠENÍ</a:t>
            </a:r>
          </a:p>
        </p:txBody>
      </p:sp>
      <p:pic>
        <p:nvPicPr>
          <p:cNvPr id="307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71725" y="1549400"/>
            <a:ext cx="4803778" cy="456478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128064918"/>
      </p:ext>
    </p:extLst>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2000" b="1" dirty="0"/>
              <a:t>MNOŽINA VŠECH PŘÍPUSTNÝCH ŘEŠENÍ JE NEOMEZENÁ, ÚČELOVÁ FUNKCE NA NÍ ROSTE DO NEKONEČNA (NEEXISTUJE OPTIMÁLNÍ ŘEŠENÍ)</a:t>
            </a:r>
          </a:p>
        </p:txBody>
      </p:sp>
      <p:pic>
        <p:nvPicPr>
          <p:cNvPr id="317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52675" y="1417638"/>
            <a:ext cx="4714514" cy="448944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896555876"/>
      </p:ext>
    </p:extLst>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200" b="1" dirty="0"/>
              <a:t>PRÁZDNÁ MNOŽINA PŘÍPUSTNÝCH ŘEŠENÍ</a:t>
            </a:r>
          </a:p>
        </p:txBody>
      </p:sp>
      <p:pic>
        <p:nvPicPr>
          <p:cNvPr id="327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70088" y="1629914"/>
            <a:ext cx="5065712" cy="442798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236622621"/>
      </p:ext>
    </p:extLst>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200" b="1" dirty="0"/>
              <a:t>ŘEŠENÍ NENÍ OPTIMÁLNÍ – NIC NEVYRÁBÍME</a:t>
            </a:r>
          </a:p>
        </p:txBody>
      </p:sp>
      <p:pic>
        <p:nvPicPr>
          <p:cNvPr id="337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78100" y="1417639"/>
            <a:ext cx="4533900" cy="45339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824297622"/>
      </p:ext>
    </p:extLst>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b="1" dirty="0"/>
              <a:t>ZVYŠOVÁNÍ ZISKU</a:t>
            </a:r>
          </a:p>
        </p:txBody>
      </p:sp>
      <p:pic>
        <p:nvPicPr>
          <p:cNvPr id="348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17699" y="1638300"/>
            <a:ext cx="5620419" cy="44751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267652505"/>
      </p:ext>
    </p:extLst>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200" b="1" dirty="0"/>
              <a:t>POSTUPNÁ OPTIMALIZACE – ZVYŠOVÁNÍ x</a:t>
            </a:r>
            <a:r>
              <a:rPr lang="cs-CZ" sz="3200" b="1" baseline="-25000" dirty="0"/>
              <a:t>1</a:t>
            </a:r>
            <a:endParaRPr lang="cs-CZ" sz="3200" b="1" dirty="0"/>
          </a:p>
        </p:txBody>
      </p:sp>
      <p:pic>
        <p:nvPicPr>
          <p:cNvPr id="358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08200" y="1417638"/>
            <a:ext cx="4718951" cy="46450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694093630"/>
      </p:ext>
    </p:extLst>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200" b="1" dirty="0"/>
              <a:t>POSTUPNÁ OPTIMALIZACE – ZVYŠOVÁNÍ x</a:t>
            </a:r>
            <a:r>
              <a:rPr lang="cs-CZ" sz="3200" b="1" baseline="-25000" dirty="0"/>
              <a:t>2</a:t>
            </a:r>
            <a:endParaRPr lang="cs-CZ" sz="3200" b="1" dirty="0"/>
          </a:p>
        </p:txBody>
      </p:sp>
      <p:pic>
        <p:nvPicPr>
          <p:cNvPr id="3686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81188" y="1304901"/>
            <a:ext cx="4837112" cy="47609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291734179"/>
      </p:ext>
    </p:extLst>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637308"/>
            <a:ext cx="8229600" cy="780329"/>
          </a:xfrm>
        </p:spPr>
        <p:txBody>
          <a:bodyPr/>
          <a:lstStyle/>
          <a:p>
            <a:r>
              <a:rPr lang="cs-CZ" b="1" dirty="0"/>
              <a:t>SCHÉMA SIMPLEXOVÉ METODY</a:t>
            </a:r>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06298" y="1745673"/>
            <a:ext cx="5483183" cy="429361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84164456"/>
      </p:ext>
    </p:extLst>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992438"/>
            <a:ext cx="8229600" cy="1143000"/>
          </a:xfrm>
        </p:spPr>
        <p:txBody>
          <a:bodyPr>
            <a:normAutofit fontScale="90000"/>
          </a:bodyPr>
          <a:lstStyle/>
          <a:p>
            <a:r>
              <a:rPr lang="cs-CZ" b="1" dirty="0"/>
              <a:t>ZADÁNÍ PŘÍKLADŮ K PROCVIČOVÁNÍ</a:t>
            </a:r>
          </a:p>
        </p:txBody>
      </p:sp>
    </p:spTree>
    <p:extLst>
      <p:ext uri="{BB962C8B-B14F-4D97-AF65-F5344CB8AC3E}">
        <p14:creationId xmlns:p14="http://schemas.microsoft.com/office/powerpoint/2010/main" val="39782550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457200" y="623454"/>
            <a:ext cx="8229600" cy="794183"/>
          </a:xfrm>
        </p:spPr>
        <p:txBody>
          <a:bodyPr/>
          <a:lstStyle/>
          <a:p>
            <a:r>
              <a:rPr lang="cs-CZ" b="1" dirty="0"/>
              <a:t>KVALITATIVNÍ ANALÝZA</a:t>
            </a:r>
          </a:p>
        </p:txBody>
      </p:sp>
      <p:sp>
        <p:nvSpPr>
          <p:cNvPr id="4" name="Zástupný symbol pro obsah 3"/>
          <p:cNvSpPr>
            <a:spLocks noGrp="1"/>
          </p:cNvSpPr>
          <p:nvPr>
            <p:ph idx="1"/>
          </p:nvPr>
        </p:nvSpPr>
        <p:spPr>
          <a:xfrm>
            <a:off x="457200" y="1689100"/>
            <a:ext cx="8229600" cy="4437063"/>
          </a:xfrm>
        </p:spPr>
        <p:txBody>
          <a:bodyPr>
            <a:normAutofit fontScale="92500"/>
          </a:bodyPr>
          <a:lstStyle/>
          <a:p>
            <a:r>
              <a:rPr lang="cs-CZ" b="1" dirty="0"/>
              <a:t>Postup, kdy rozhodujícím faktorem při rozboru daného problému jsou </a:t>
            </a:r>
            <a:r>
              <a:rPr lang="cs-CZ" b="1" dirty="0">
                <a:solidFill>
                  <a:srgbClr val="FF0000"/>
                </a:solidFill>
              </a:rPr>
              <a:t>znalosti, zkušenosti</a:t>
            </a:r>
            <a:br>
              <a:rPr lang="cs-CZ" b="1" dirty="0">
                <a:solidFill>
                  <a:srgbClr val="FF0000"/>
                </a:solidFill>
              </a:rPr>
            </a:br>
            <a:r>
              <a:rPr lang="cs-CZ" b="1" dirty="0">
                <a:solidFill>
                  <a:srgbClr val="FF0000"/>
                </a:solidFill>
              </a:rPr>
              <a:t>a správný odhad konkrétního manažera</a:t>
            </a:r>
            <a:r>
              <a:rPr lang="cs-CZ" b="1" dirty="0"/>
              <a:t>.</a:t>
            </a:r>
          </a:p>
          <a:p>
            <a:r>
              <a:rPr lang="cs-CZ" b="1" dirty="0"/>
              <a:t>Různá rozhodnutí se zde posuzují z hlediska jejich možných dopadů na celý systém, ale </a:t>
            </a:r>
            <a:r>
              <a:rPr lang="cs-CZ" b="1" dirty="0">
                <a:solidFill>
                  <a:srgbClr val="FF0000"/>
                </a:solidFill>
              </a:rPr>
              <a:t>bez přímých číselných propočtů</a:t>
            </a:r>
            <a:r>
              <a:rPr lang="cs-CZ" b="1" dirty="0"/>
              <a:t> – tyto propočty nejsou ani (vzhledem na množství vlivů či nejasnou definici všech vstupujících vlivů) možné.</a:t>
            </a:r>
          </a:p>
        </p:txBody>
      </p:sp>
    </p:spTree>
    <p:extLst>
      <p:ext uri="{BB962C8B-B14F-4D97-AF65-F5344CB8AC3E}">
        <p14:creationId xmlns:p14="http://schemas.microsoft.com/office/powerpoint/2010/main" val="48122892"/>
      </p:ext>
    </p:extLst>
  </p:cSld>
  <p:clrMapOvr>
    <a:masterClrMapping/>
  </p:clrMapOvr>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457200" y="692726"/>
            <a:ext cx="8229600" cy="724911"/>
          </a:xfrm>
        </p:spPr>
        <p:txBody>
          <a:bodyPr>
            <a:normAutofit fontScale="90000"/>
          </a:bodyPr>
          <a:lstStyle/>
          <a:p>
            <a:r>
              <a:rPr lang="cs-CZ" b="1" dirty="0"/>
              <a:t>PŘÍKLAD 1 – VÝROBNÍ PORTFOLIO</a:t>
            </a:r>
          </a:p>
        </p:txBody>
      </p:sp>
      <p:sp>
        <p:nvSpPr>
          <p:cNvPr id="4" name="Zástupný symbol pro obsah 3"/>
          <p:cNvSpPr>
            <a:spLocks noGrp="1"/>
          </p:cNvSpPr>
          <p:nvPr>
            <p:ph idx="1"/>
          </p:nvPr>
        </p:nvSpPr>
        <p:spPr>
          <a:xfrm>
            <a:off x="457200" y="1891145"/>
            <a:ext cx="8229600" cy="4010891"/>
          </a:xfrm>
        </p:spPr>
        <p:txBody>
          <a:bodyPr>
            <a:normAutofit fontScale="70000" lnSpcReduction="20000"/>
          </a:bodyPr>
          <a:lstStyle/>
          <a:p>
            <a:r>
              <a:rPr lang="cs-CZ" b="1" dirty="0"/>
              <a:t>Firma vyrábí dva typy dřevěných hraček – nákladní autíčka</a:t>
            </a:r>
            <a:br>
              <a:rPr lang="cs-CZ" b="1" dirty="0"/>
            </a:br>
            <a:r>
              <a:rPr lang="cs-CZ" b="1" dirty="0"/>
              <a:t>a vláčky. Autíčko prodává za 550,- Kč, vláček za 700,- Kč. Náklady na dřevo, které se při výrobě používá jako hlavní materiál, činí pro autíčko 50,- Kč, pro vláček 70,- Kč. Na výrobu obou hraček se podílejí řezbáři a lakýrníci, přičemž na jedno autíčko je zapotřebí</a:t>
            </a:r>
            <a:br>
              <a:rPr lang="cs-CZ" b="1" dirty="0"/>
            </a:br>
            <a:r>
              <a:rPr lang="cs-CZ" b="1" dirty="0"/>
              <a:t>1 hodiny řezbářské práce a 1 hodiny dokončovací práce, na jeden vláček 2 hodiny řezbářské práce a 1 hodiny dokončovací práce. Náklady na řezbářskou práci činí 30,- Kč/h, na dokončovací práci 20,- Kč/h. Každý měsíc je k dispozici 5000 hodin řezbářské práce</a:t>
            </a:r>
            <a:br>
              <a:rPr lang="cs-CZ" b="1" dirty="0"/>
            </a:br>
            <a:r>
              <a:rPr lang="cs-CZ" b="1" dirty="0"/>
              <a:t>a 3000 hodin dokončovací práce. Vzhledem k odbytu je pro firmu efektivní vyrobit maximálně 2000 autíček za měsíc, výroba vláčků není z hlediska poptávky omezena. Cílem firmy je najít výrobní program, který bude maximalizovat zisk, vyjádřený jako rozdíl tržeb a nákladů.</a:t>
            </a:r>
          </a:p>
        </p:txBody>
      </p:sp>
    </p:spTree>
    <p:extLst>
      <p:ext uri="{BB962C8B-B14F-4D97-AF65-F5344CB8AC3E}">
        <p14:creationId xmlns:p14="http://schemas.microsoft.com/office/powerpoint/2010/main" val="1568875626"/>
      </p:ext>
    </p:extLst>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803564"/>
            <a:ext cx="8229600" cy="614074"/>
          </a:xfrm>
        </p:spPr>
        <p:txBody>
          <a:bodyPr>
            <a:normAutofit fontScale="90000"/>
          </a:bodyPr>
          <a:lstStyle/>
          <a:p>
            <a:r>
              <a:rPr lang="cs-CZ" b="1" dirty="0"/>
              <a:t>PŘÍKLAD 2 – SMĚŠOVACÍ PROBLÉM</a:t>
            </a:r>
            <a:endParaRPr lang="cs-CZ" dirty="0"/>
          </a:p>
        </p:txBody>
      </p:sp>
      <p:sp>
        <p:nvSpPr>
          <p:cNvPr id="3" name="Zástupný symbol pro obsah 2"/>
          <p:cNvSpPr>
            <a:spLocks noGrp="1"/>
          </p:cNvSpPr>
          <p:nvPr>
            <p:ph idx="1"/>
          </p:nvPr>
        </p:nvSpPr>
        <p:spPr>
          <a:xfrm>
            <a:off x="457200" y="1863437"/>
            <a:ext cx="8229600" cy="4246418"/>
          </a:xfrm>
        </p:spPr>
        <p:txBody>
          <a:bodyPr>
            <a:normAutofit fontScale="85000" lnSpcReduction="20000"/>
          </a:bodyPr>
          <a:lstStyle/>
          <a:p>
            <a:r>
              <a:rPr lang="cs-CZ" b="1" dirty="0"/>
              <a:t>Při návrhu vsázky pro výrobu litiny je třeba zajistit procentní obsah následujících chemických prvků: uhlík, mangan, křemík a síra (viz tabulku). K dispozici jsou 4 druhy vsázkového materiálu: hematit, ocelový odpad, vratný odpad a zrcadlovina. Tabulka uvádí obsah výše uvedených chemických prvků v těchto ingrediencích (v %) a cenu materiálu (v Kč/kg). Cílem je určit množství jednotlivých druhů materiálu použitého pro výslednou vsázku tak, aby byly respektovány všechny omezující podmínky (minimální a maximální procentuální obsah prvků ve směsi)</a:t>
            </a:r>
            <a:br>
              <a:rPr lang="cs-CZ" b="1" dirty="0"/>
            </a:br>
            <a:r>
              <a:rPr lang="cs-CZ" b="1" dirty="0"/>
              <a:t>a náklady byly minimální.</a:t>
            </a:r>
          </a:p>
        </p:txBody>
      </p:sp>
    </p:spTree>
    <p:extLst>
      <p:ext uri="{BB962C8B-B14F-4D97-AF65-F5344CB8AC3E}">
        <p14:creationId xmlns:p14="http://schemas.microsoft.com/office/powerpoint/2010/main" val="3259564319"/>
      </p:ext>
    </p:extLst>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554182"/>
            <a:ext cx="8229600" cy="863456"/>
          </a:xfrm>
        </p:spPr>
        <p:txBody>
          <a:bodyPr>
            <a:noAutofit/>
          </a:bodyPr>
          <a:lstStyle/>
          <a:p>
            <a:r>
              <a:rPr lang="cs-CZ" sz="3200" b="1" dirty="0"/>
              <a:t>TABULKA PRO ZADÁNÍ PŘÍKLADU 1</a:t>
            </a:r>
            <a:br>
              <a:rPr lang="cs-CZ" sz="3200" b="1" dirty="0"/>
            </a:br>
            <a:r>
              <a:rPr lang="cs-CZ" sz="3200" b="1" dirty="0"/>
              <a:t>(VÝROBNÍ PORTFOLIO)</a:t>
            </a:r>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3162648318"/>
              </p:ext>
            </p:extLst>
          </p:nvPr>
        </p:nvGraphicFramePr>
        <p:xfrm>
          <a:off x="457201" y="1814942"/>
          <a:ext cx="8229599" cy="4197930"/>
        </p:xfrm>
        <a:graphic>
          <a:graphicData uri="http://schemas.openxmlformats.org/drawingml/2006/table">
            <a:tbl>
              <a:tblPr firstRow="1" bandRow="1">
                <a:tableStyleId>{5C22544A-7EE6-4342-B048-85BDC9FD1C3A}</a:tableStyleId>
              </a:tblPr>
              <a:tblGrid>
                <a:gridCol w="1175657">
                  <a:extLst>
                    <a:ext uri="{9D8B030D-6E8A-4147-A177-3AD203B41FA5}">
                      <a16:colId xmlns:a16="http://schemas.microsoft.com/office/drawing/2014/main" val="20000"/>
                    </a:ext>
                  </a:extLst>
                </a:gridCol>
                <a:gridCol w="1175657">
                  <a:extLst>
                    <a:ext uri="{9D8B030D-6E8A-4147-A177-3AD203B41FA5}">
                      <a16:colId xmlns:a16="http://schemas.microsoft.com/office/drawing/2014/main" val="20001"/>
                    </a:ext>
                  </a:extLst>
                </a:gridCol>
                <a:gridCol w="1175657">
                  <a:extLst>
                    <a:ext uri="{9D8B030D-6E8A-4147-A177-3AD203B41FA5}">
                      <a16:colId xmlns:a16="http://schemas.microsoft.com/office/drawing/2014/main" val="20002"/>
                    </a:ext>
                  </a:extLst>
                </a:gridCol>
                <a:gridCol w="1175657">
                  <a:extLst>
                    <a:ext uri="{9D8B030D-6E8A-4147-A177-3AD203B41FA5}">
                      <a16:colId xmlns:a16="http://schemas.microsoft.com/office/drawing/2014/main" val="20003"/>
                    </a:ext>
                  </a:extLst>
                </a:gridCol>
                <a:gridCol w="1175657">
                  <a:extLst>
                    <a:ext uri="{9D8B030D-6E8A-4147-A177-3AD203B41FA5}">
                      <a16:colId xmlns:a16="http://schemas.microsoft.com/office/drawing/2014/main" val="20004"/>
                    </a:ext>
                  </a:extLst>
                </a:gridCol>
                <a:gridCol w="1175657">
                  <a:extLst>
                    <a:ext uri="{9D8B030D-6E8A-4147-A177-3AD203B41FA5}">
                      <a16:colId xmlns:a16="http://schemas.microsoft.com/office/drawing/2014/main" val="20005"/>
                    </a:ext>
                  </a:extLst>
                </a:gridCol>
                <a:gridCol w="1175657">
                  <a:extLst>
                    <a:ext uri="{9D8B030D-6E8A-4147-A177-3AD203B41FA5}">
                      <a16:colId xmlns:a16="http://schemas.microsoft.com/office/drawing/2014/main" val="20006"/>
                    </a:ext>
                  </a:extLst>
                </a:gridCol>
              </a:tblGrid>
              <a:tr h="699655">
                <a:tc>
                  <a:txBody>
                    <a:bodyPr/>
                    <a:lstStyle/>
                    <a:p>
                      <a:pPr algn="ctr" fontAlgn="ctr"/>
                      <a:r>
                        <a:rPr lang="cs-CZ" sz="1200" b="1" i="0" u="none" strike="noStrike" dirty="0">
                          <a:solidFill>
                            <a:srgbClr val="000000"/>
                          </a:solidFill>
                          <a:effectLst/>
                          <a:latin typeface="Calibri"/>
                        </a:rPr>
                        <a:t> </a:t>
                      </a:r>
                    </a:p>
                  </a:txBody>
                  <a:tcPr marL="9525" marR="9525" marT="9525" marB="0" anchor="ctr"/>
                </a:tc>
                <a:tc>
                  <a:txBody>
                    <a:bodyPr/>
                    <a:lstStyle/>
                    <a:p>
                      <a:pPr algn="ctr" fontAlgn="ctr"/>
                      <a:r>
                        <a:rPr lang="cs-CZ" sz="1200" b="1" i="0" u="none" strike="noStrike">
                          <a:solidFill>
                            <a:srgbClr val="000000"/>
                          </a:solidFill>
                          <a:effectLst/>
                          <a:latin typeface="Calibri"/>
                        </a:rPr>
                        <a:t>Hematit</a:t>
                      </a:r>
                    </a:p>
                  </a:txBody>
                  <a:tcPr marL="9525" marR="9525" marT="9525" marB="0" anchor="ctr"/>
                </a:tc>
                <a:tc>
                  <a:txBody>
                    <a:bodyPr/>
                    <a:lstStyle/>
                    <a:p>
                      <a:pPr algn="ctr" fontAlgn="ctr"/>
                      <a:r>
                        <a:rPr lang="cs-CZ" sz="1200" b="1" i="0" u="none" strike="noStrike">
                          <a:solidFill>
                            <a:srgbClr val="000000"/>
                          </a:solidFill>
                          <a:effectLst/>
                          <a:latin typeface="Calibri"/>
                        </a:rPr>
                        <a:t>Ocelový odpad</a:t>
                      </a:r>
                    </a:p>
                  </a:txBody>
                  <a:tcPr marL="9525" marR="9525" marT="9525" marB="0" anchor="ctr"/>
                </a:tc>
                <a:tc>
                  <a:txBody>
                    <a:bodyPr/>
                    <a:lstStyle/>
                    <a:p>
                      <a:pPr algn="ctr" fontAlgn="ctr"/>
                      <a:r>
                        <a:rPr lang="cs-CZ" sz="1200" b="1" i="0" u="none" strike="noStrike">
                          <a:solidFill>
                            <a:srgbClr val="000000"/>
                          </a:solidFill>
                          <a:effectLst/>
                          <a:latin typeface="Calibri"/>
                        </a:rPr>
                        <a:t>Vratný odpad</a:t>
                      </a:r>
                    </a:p>
                  </a:txBody>
                  <a:tcPr marL="9525" marR="9525" marT="9525" marB="0" anchor="ctr"/>
                </a:tc>
                <a:tc>
                  <a:txBody>
                    <a:bodyPr/>
                    <a:lstStyle/>
                    <a:p>
                      <a:pPr algn="ctr" fontAlgn="ctr"/>
                      <a:r>
                        <a:rPr lang="cs-CZ" sz="1200" b="1" i="0" u="none" strike="noStrike">
                          <a:solidFill>
                            <a:srgbClr val="000000"/>
                          </a:solidFill>
                          <a:effectLst/>
                          <a:latin typeface="Calibri"/>
                        </a:rPr>
                        <a:t>Zrcadlovina</a:t>
                      </a:r>
                    </a:p>
                  </a:txBody>
                  <a:tcPr marL="9525" marR="9525" marT="9525" marB="0" anchor="ctr"/>
                </a:tc>
                <a:tc>
                  <a:txBody>
                    <a:bodyPr/>
                    <a:lstStyle/>
                    <a:p>
                      <a:pPr algn="ctr" fontAlgn="ctr"/>
                      <a:r>
                        <a:rPr lang="cs-CZ" sz="1200" b="1" i="0" u="none" strike="noStrike">
                          <a:solidFill>
                            <a:srgbClr val="000000"/>
                          </a:solidFill>
                          <a:effectLst/>
                          <a:latin typeface="Calibri"/>
                        </a:rPr>
                        <a:t>Min</a:t>
                      </a:r>
                    </a:p>
                  </a:txBody>
                  <a:tcPr marL="9525" marR="9525" marT="9525" marB="0" anchor="ctr"/>
                </a:tc>
                <a:tc>
                  <a:txBody>
                    <a:bodyPr/>
                    <a:lstStyle/>
                    <a:p>
                      <a:pPr algn="ctr" fontAlgn="ctr"/>
                      <a:r>
                        <a:rPr lang="cs-CZ" sz="1200" b="1" i="0" u="none" strike="noStrike">
                          <a:solidFill>
                            <a:srgbClr val="000000"/>
                          </a:solidFill>
                          <a:effectLst/>
                          <a:latin typeface="Calibri"/>
                        </a:rPr>
                        <a:t>Max</a:t>
                      </a:r>
                    </a:p>
                  </a:txBody>
                  <a:tcPr marL="9525" marR="9525" marT="9525" marB="0" anchor="ctr"/>
                </a:tc>
                <a:extLst>
                  <a:ext uri="{0D108BD9-81ED-4DB2-BD59-A6C34878D82A}">
                    <a16:rowId xmlns:a16="http://schemas.microsoft.com/office/drawing/2014/main" val="10000"/>
                  </a:ext>
                </a:extLst>
              </a:tr>
              <a:tr h="699655">
                <a:tc>
                  <a:txBody>
                    <a:bodyPr/>
                    <a:lstStyle/>
                    <a:p>
                      <a:pPr algn="ctr" fontAlgn="b"/>
                      <a:r>
                        <a:rPr lang="cs-CZ" sz="1200" b="1" i="0" u="none" strike="noStrike" dirty="0">
                          <a:solidFill>
                            <a:srgbClr val="000000"/>
                          </a:solidFill>
                          <a:effectLst/>
                          <a:latin typeface="Calibri"/>
                        </a:rPr>
                        <a:t>Uhlík</a:t>
                      </a:r>
                    </a:p>
                  </a:txBody>
                  <a:tcPr marL="9525" marR="9525" marT="9525" marB="0" anchor="ctr"/>
                </a:tc>
                <a:tc>
                  <a:txBody>
                    <a:bodyPr/>
                    <a:lstStyle/>
                    <a:p>
                      <a:pPr algn="ctr" fontAlgn="ctr"/>
                      <a:r>
                        <a:rPr lang="cs-CZ" sz="1100" b="0" i="0" u="none" strike="noStrike">
                          <a:solidFill>
                            <a:srgbClr val="000000"/>
                          </a:solidFill>
                          <a:effectLst/>
                          <a:latin typeface="Calibri"/>
                        </a:rPr>
                        <a:t>3,6</a:t>
                      </a:r>
                    </a:p>
                  </a:txBody>
                  <a:tcPr marL="9525" marR="9525" marT="9525" marB="0" anchor="ctr"/>
                </a:tc>
                <a:tc>
                  <a:txBody>
                    <a:bodyPr/>
                    <a:lstStyle/>
                    <a:p>
                      <a:pPr algn="ctr" fontAlgn="ctr"/>
                      <a:r>
                        <a:rPr lang="cs-CZ" sz="1100" b="0" i="0" u="none" strike="noStrike">
                          <a:solidFill>
                            <a:srgbClr val="000000"/>
                          </a:solidFill>
                          <a:effectLst/>
                          <a:latin typeface="Calibri"/>
                        </a:rPr>
                        <a:t>0,3</a:t>
                      </a:r>
                    </a:p>
                  </a:txBody>
                  <a:tcPr marL="9525" marR="9525" marT="9525" marB="0" anchor="ctr"/>
                </a:tc>
                <a:tc>
                  <a:txBody>
                    <a:bodyPr/>
                    <a:lstStyle/>
                    <a:p>
                      <a:pPr algn="ctr" fontAlgn="ctr"/>
                      <a:r>
                        <a:rPr lang="cs-CZ" sz="1100" b="0" i="0" u="none" strike="noStrike" dirty="0">
                          <a:solidFill>
                            <a:srgbClr val="000000"/>
                          </a:solidFill>
                          <a:effectLst/>
                          <a:latin typeface="Calibri"/>
                        </a:rPr>
                        <a:t>3,1</a:t>
                      </a:r>
                    </a:p>
                  </a:txBody>
                  <a:tcPr marL="9525" marR="9525" marT="9525" marB="0" anchor="ctr"/>
                </a:tc>
                <a:tc>
                  <a:txBody>
                    <a:bodyPr/>
                    <a:lstStyle/>
                    <a:p>
                      <a:pPr algn="ctr" fontAlgn="ctr"/>
                      <a:r>
                        <a:rPr lang="cs-CZ" sz="1100" b="0" i="0" u="none" strike="noStrike">
                          <a:solidFill>
                            <a:srgbClr val="000000"/>
                          </a:solidFill>
                          <a:effectLst/>
                          <a:latin typeface="Calibri"/>
                        </a:rPr>
                        <a:t>0,6</a:t>
                      </a:r>
                    </a:p>
                  </a:txBody>
                  <a:tcPr marL="9525" marR="9525" marT="9525" marB="0" anchor="ctr"/>
                </a:tc>
                <a:tc>
                  <a:txBody>
                    <a:bodyPr/>
                    <a:lstStyle/>
                    <a:p>
                      <a:pPr algn="ctr" fontAlgn="ctr"/>
                      <a:r>
                        <a:rPr lang="cs-CZ" sz="1100" b="0" i="0" u="none" strike="noStrike">
                          <a:solidFill>
                            <a:srgbClr val="000000"/>
                          </a:solidFill>
                          <a:effectLst/>
                          <a:latin typeface="Calibri"/>
                        </a:rPr>
                        <a:t>2,00</a:t>
                      </a:r>
                    </a:p>
                  </a:txBody>
                  <a:tcPr marL="9525" marR="9525" marT="9525" marB="0" anchor="ctr"/>
                </a:tc>
                <a:tc>
                  <a:txBody>
                    <a:bodyPr/>
                    <a:lstStyle/>
                    <a:p>
                      <a:pPr algn="ctr" fontAlgn="ctr"/>
                      <a:r>
                        <a:rPr lang="cs-CZ" sz="1100" b="0" i="0" u="none" strike="noStrike">
                          <a:solidFill>
                            <a:srgbClr val="000000"/>
                          </a:solidFill>
                          <a:effectLst/>
                          <a:latin typeface="Calibri"/>
                        </a:rPr>
                        <a:t>2,50</a:t>
                      </a:r>
                    </a:p>
                  </a:txBody>
                  <a:tcPr marL="9525" marR="9525" marT="9525" marB="0" anchor="ctr"/>
                </a:tc>
                <a:extLst>
                  <a:ext uri="{0D108BD9-81ED-4DB2-BD59-A6C34878D82A}">
                    <a16:rowId xmlns:a16="http://schemas.microsoft.com/office/drawing/2014/main" val="10001"/>
                  </a:ext>
                </a:extLst>
              </a:tr>
              <a:tr h="699655">
                <a:tc>
                  <a:txBody>
                    <a:bodyPr/>
                    <a:lstStyle/>
                    <a:p>
                      <a:pPr algn="ctr" fontAlgn="b"/>
                      <a:r>
                        <a:rPr lang="cs-CZ" sz="1200" b="1" i="0" u="none" strike="noStrike" dirty="0">
                          <a:solidFill>
                            <a:srgbClr val="000000"/>
                          </a:solidFill>
                          <a:effectLst/>
                          <a:latin typeface="Calibri"/>
                        </a:rPr>
                        <a:t>Mangan</a:t>
                      </a:r>
                    </a:p>
                  </a:txBody>
                  <a:tcPr marL="9525" marR="9525" marT="9525" marB="0" anchor="ctr"/>
                </a:tc>
                <a:tc>
                  <a:txBody>
                    <a:bodyPr/>
                    <a:lstStyle/>
                    <a:p>
                      <a:pPr algn="ctr" fontAlgn="ctr"/>
                      <a:r>
                        <a:rPr lang="cs-CZ" sz="1100" b="0" i="0" u="none" strike="noStrike">
                          <a:solidFill>
                            <a:srgbClr val="000000"/>
                          </a:solidFill>
                          <a:effectLst/>
                          <a:latin typeface="Calibri"/>
                        </a:rPr>
                        <a:t>0,8</a:t>
                      </a:r>
                    </a:p>
                  </a:txBody>
                  <a:tcPr marL="9525" marR="9525" marT="9525" marB="0" anchor="ctr"/>
                </a:tc>
                <a:tc>
                  <a:txBody>
                    <a:bodyPr/>
                    <a:lstStyle/>
                    <a:p>
                      <a:pPr algn="ctr" fontAlgn="ctr"/>
                      <a:r>
                        <a:rPr lang="cs-CZ" sz="1100" b="0" i="0" u="none" strike="noStrike">
                          <a:solidFill>
                            <a:srgbClr val="000000"/>
                          </a:solidFill>
                          <a:effectLst/>
                          <a:latin typeface="Calibri"/>
                        </a:rPr>
                        <a:t>0,6</a:t>
                      </a:r>
                    </a:p>
                  </a:txBody>
                  <a:tcPr marL="9525" marR="9525" marT="9525" marB="0" anchor="ctr"/>
                </a:tc>
                <a:tc>
                  <a:txBody>
                    <a:bodyPr/>
                    <a:lstStyle/>
                    <a:p>
                      <a:pPr algn="ctr" fontAlgn="ctr"/>
                      <a:r>
                        <a:rPr lang="cs-CZ" sz="1100" b="0" i="0" u="none" strike="noStrike">
                          <a:solidFill>
                            <a:srgbClr val="000000"/>
                          </a:solidFill>
                          <a:effectLst/>
                          <a:latin typeface="Calibri"/>
                        </a:rPr>
                        <a:t>0,7</a:t>
                      </a:r>
                    </a:p>
                  </a:txBody>
                  <a:tcPr marL="9525" marR="9525" marT="9525" marB="0" anchor="ctr"/>
                </a:tc>
                <a:tc>
                  <a:txBody>
                    <a:bodyPr/>
                    <a:lstStyle/>
                    <a:p>
                      <a:pPr algn="ctr" fontAlgn="ctr"/>
                      <a:r>
                        <a:rPr lang="cs-CZ" sz="1100" b="0" i="0" u="none" strike="noStrike">
                          <a:solidFill>
                            <a:srgbClr val="000000"/>
                          </a:solidFill>
                          <a:effectLst/>
                          <a:latin typeface="Calibri"/>
                        </a:rPr>
                        <a:t>3</a:t>
                      </a:r>
                    </a:p>
                  </a:txBody>
                  <a:tcPr marL="9525" marR="9525" marT="9525" marB="0" anchor="ctr"/>
                </a:tc>
                <a:tc>
                  <a:txBody>
                    <a:bodyPr/>
                    <a:lstStyle/>
                    <a:p>
                      <a:pPr algn="ctr" fontAlgn="ctr"/>
                      <a:r>
                        <a:rPr lang="cs-CZ" sz="1100" b="0" i="0" u="none" strike="noStrike">
                          <a:solidFill>
                            <a:srgbClr val="000000"/>
                          </a:solidFill>
                          <a:effectLst/>
                          <a:latin typeface="Calibri"/>
                        </a:rPr>
                        <a:t>1,00</a:t>
                      </a:r>
                    </a:p>
                  </a:txBody>
                  <a:tcPr marL="9525" marR="9525" marT="9525" marB="0" anchor="ctr"/>
                </a:tc>
                <a:tc>
                  <a:txBody>
                    <a:bodyPr/>
                    <a:lstStyle/>
                    <a:p>
                      <a:pPr algn="ctr" fontAlgn="ctr"/>
                      <a:r>
                        <a:rPr lang="cs-CZ" sz="1100" b="0" i="0" u="none" strike="noStrike">
                          <a:solidFill>
                            <a:srgbClr val="000000"/>
                          </a:solidFill>
                          <a:effectLst/>
                          <a:latin typeface="Calibri"/>
                        </a:rPr>
                        <a:t>1,25</a:t>
                      </a:r>
                    </a:p>
                  </a:txBody>
                  <a:tcPr marL="9525" marR="9525" marT="9525" marB="0" anchor="ctr"/>
                </a:tc>
                <a:extLst>
                  <a:ext uri="{0D108BD9-81ED-4DB2-BD59-A6C34878D82A}">
                    <a16:rowId xmlns:a16="http://schemas.microsoft.com/office/drawing/2014/main" val="10002"/>
                  </a:ext>
                </a:extLst>
              </a:tr>
              <a:tr h="699655">
                <a:tc>
                  <a:txBody>
                    <a:bodyPr/>
                    <a:lstStyle/>
                    <a:p>
                      <a:pPr algn="ctr" fontAlgn="b"/>
                      <a:r>
                        <a:rPr lang="cs-CZ" sz="1200" b="1" i="0" u="none" strike="noStrike" dirty="0">
                          <a:solidFill>
                            <a:srgbClr val="000000"/>
                          </a:solidFill>
                          <a:effectLst/>
                          <a:latin typeface="Calibri"/>
                        </a:rPr>
                        <a:t>Křemík</a:t>
                      </a:r>
                    </a:p>
                  </a:txBody>
                  <a:tcPr marL="9525" marR="9525" marT="9525" marB="0" anchor="ctr"/>
                </a:tc>
                <a:tc>
                  <a:txBody>
                    <a:bodyPr/>
                    <a:lstStyle/>
                    <a:p>
                      <a:pPr algn="ctr" fontAlgn="ctr"/>
                      <a:r>
                        <a:rPr lang="cs-CZ" sz="1100" b="0" i="0" u="none" strike="noStrike">
                          <a:solidFill>
                            <a:srgbClr val="000000"/>
                          </a:solidFill>
                          <a:effectLst/>
                          <a:latin typeface="Calibri"/>
                        </a:rPr>
                        <a:t>2,1</a:t>
                      </a:r>
                    </a:p>
                  </a:txBody>
                  <a:tcPr marL="9525" marR="9525" marT="9525" marB="0" anchor="ctr"/>
                </a:tc>
                <a:tc>
                  <a:txBody>
                    <a:bodyPr/>
                    <a:lstStyle/>
                    <a:p>
                      <a:pPr algn="ctr" fontAlgn="ctr"/>
                      <a:r>
                        <a:rPr lang="cs-CZ" sz="1100" b="0" i="0" u="none" strike="noStrike">
                          <a:solidFill>
                            <a:srgbClr val="000000"/>
                          </a:solidFill>
                          <a:effectLst/>
                          <a:latin typeface="Calibri"/>
                        </a:rPr>
                        <a:t>0,3</a:t>
                      </a:r>
                    </a:p>
                  </a:txBody>
                  <a:tcPr marL="9525" marR="9525" marT="9525" marB="0" anchor="ctr"/>
                </a:tc>
                <a:tc>
                  <a:txBody>
                    <a:bodyPr/>
                    <a:lstStyle/>
                    <a:p>
                      <a:pPr algn="ctr" fontAlgn="ctr"/>
                      <a:r>
                        <a:rPr lang="cs-CZ" sz="1100" b="0" i="0" u="none" strike="noStrike" dirty="0">
                          <a:solidFill>
                            <a:srgbClr val="000000"/>
                          </a:solidFill>
                          <a:effectLst/>
                          <a:latin typeface="Calibri"/>
                        </a:rPr>
                        <a:t>2,1</a:t>
                      </a:r>
                    </a:p>
                  </a:txBody>
                  <a:tcPr marL="9525" marR="9525" marT="9525" marB="0" anchor="ctr"/>
                </a:tc>
                <a:tc>
                  <a:txBody>
                    <a:bodyPr/>
                    <a:lstStyle/>
                    <a:p>
                      <a:pPr algn="ctr" fontAlgn="ctr"/>
                      <a:r>
                        <a:rPr lang="cs-CZ" sz="1100" b="0" i="0" u="none" strike="noStrike">
                          <a:solidFill>
                            <a:srgbClr val="000000"/>
                          </a:solidFill>
                          <a:effectLst/>
                          <a:latin typeface="Calibri"/>
                        </a:rPr>
                        <a:t>1</a:t>
                      </a:r>
                    </a:p>
                  </a:txBody>
                  <a:tcPr marL="9525" marR="9525" marT="9525" marB="0" anchor="ctr"/>
                </a:tc>
                <a:tc>
                  <a:txBody>
                    <a:bodyPr/>
                    <a:lstStyle/>
                    <a:p>
                      <a:pPr algn="ctr" fontAlgn="ctr"/>
                      <a:r>
                        <a:rPr lang="cs-CZ" sz="1100" b="0" i="0" u="none" strike="noStrike">
                          <a:solidFill>
                            <a:srgbClr val="000000"/>
                          </a:solidFill>
                          <a:effectLst/>
                          <a:latin typeface="Calibri"/>
                        </a:rPr>
                        <a:t>1,25</a:t>
                      </a:r>
                    </a:p>
                  </a:txBody>
                  <a:tcPr marL="9525" marR="9525" marT="9525" marB="0" anchor="ctr"/>
                </a:tc>
                <a:tc>
                  <a:txBody>
                    <a:bodyPr/>
                    <a:lstStyle/>
                    <a:p>
                      <a:pPr algn="ctr" fontAlgn="ctr"/>
                      <a:r>
                        <a:rPr lang="cs-CZ" sz="1100" b="0" i="0" u="none" strike="noStrike">
                          <a:solidFill>
                            <a:srgbClr val="000000"/>
                          </a:solidFill>
                          <a:effectLst/>
                          <a:latin typeface="Calibri"/>
                        </a:rPr>
                        <a:t>1,60</a:t>
                      </a:r>
                    </a:p>
                  </a:txBody>
                  <a:tcPr marL="9525" marR="9525" marT="9525" marB="0" anchor="ctr"/>
                </a:tc>
                <a:extLst>
                  <a:ext uri="{0D108BD9-81ED-4DB2-BD59-A6C34878D82A}">
                    <a16:rowId xmlns:a16="http://schemas.microsoft.com/office/drawing/2014/main" val="10003"/>
                  </a:ext>
                </a:extLst>
              </a:tr>
              <a:tr h="699655">
                <a:tc>
                  <a:txBody>
                    <a:bodyPr/>
                    <a:lstStyle/>
                    <a:p>
                      <a:pPr algn="ctr" fontAlgn="b"/>
                      <a:r>
                        <a:rPr lang="cs-CZ" sz="1200" b="1" i="0" u="none" strike="noStrike" dirty="0">
                          <a:solidFill>
                            <a:srgbClr val="000000"/>
                          </a:solidFill>
                          <a:effectLst/>
                          <a:latin typeface="Calibri"/>
                        </a:rPr>
                        <a:t>Síra</a:t>
                      </a:r>
                    </a:p>
                  </a:txBody>
                  <a:tcPr marL="9525" marR="9525" marT="9525" marB="0" anchor="ctr"/>
                </a:tc>
                <a:tc>
                  <a:txBody>
                    <a:bodyPr/>
                    <a:lstStyle/>
                    <a:p>
                      <a:pPr algn="ctr" fontAlgn="ctr"/>
                      <a:r>
                        <a:rPr lang="cs-CZ" sz="1100" b="0" i="0" u="none" strike="noStrike">
                          <a:solidFill>
                            <a:srgbClr val="000000"/>
                          </a:solidFill>
                          <a:effectLst/>
                          <a:latin typeface="Calibri"/>
                        </a:rPr>
                        <a:t>0,03</a:t>
                      </a:r>
                    </a:p>
                  </a:txBody>
                  <a:tcPr marL="9525" marR="9525" marT="9525" marB="0" anchor="ctr"/>
                </a:tc>
                <a:tc>
                  <a:txBody>
                    <a:bodyPr/>
                    <a:lstStyle/>
                    <a:p>
                      <a:pPr algn="ctr" fontAlgn="ctr"/>
                      <a:r>
                        <a:rPr lang="cs-CZ" sz="1100" b="0" i="0" u="none" strike="noStrike">
                          <a:solidFill>
                            <a:srgbClr val="000000"/>
                          </a:solidFill>
                          <a:effectLst/>
                          <a:latin typeface="Calibri"/>
                        </a:rPr>
                        <a:t>0,04</a:t>
                      </a:r>
                    </a:p>
                  </a:txBody>
                  <a:tcPr marL="9525" marR="9525" marT="9525" marB="0" anchor="ctr"/>
                </a:tc>
                <a:tc>
                  <a:txBody>
                    <a:bodyPr/>
                    <a:lstStyle/>
                    <a:p>
                      <a:pPr algn="ctr" fontAlgn="ctr"/>
                      <a:r>
                        <a:rPr lang="cs-CZ" sz="1100" b="0" i="0" u="none" strike="noStrike">
                          <a:solidFill>
                            <a:srgbClr val="000000"/>
                          </a:solidFill>
                          <a:effectLst/>
                          <a:latin typeface="Calibri"/>
                        </a:rPr>
                        <a:t>0,1</a:t>
                      </a:r>
                    </a:p>
                  </a:txBody>
                  <a:tcPr marL="9525" marR="9525" marT="9525" marB="0" anchor="ctr"/>
                </a:tc>
                <a:tc>
                  <a:txBody>
                    <a:bodyPr/>
                    <a:lstStyle/>
                    <a:p>
                      <a:pPr algn="ctr" fontAlgn="ctr"/>
                      <a:r>
                        <a:rPr lang="cs-CZ" sz="1100" b="0" i="0" u="none" strike="noStrike">
                          <a:solidFill>
                            <a:srgbClr val="000000"/>
                          </a:solidFill>
                          <a:effectLst/>
                          <a:latin typeface="Calibri"/>
                        </a:rPr>
                        <a:t>0,3</a:t>
                      </a:r>
                    </a:p>
                  </a:txBody>
                  <a:tcPr marL="9525" marR="9525" marT="9525" marB="0" anchor="ctr"/>
                </a:tc>
                <a:tc>
                  <a:txBody>
                    <a:bodyPr/>
                    <a:lstStyle/>
                    <a:p>
                      <a:pPr algn="ctr" fontAlgn="ctr"/>
                      <a:r>
                        <a:rPr lang="cs-CZ" sz="1100" b="0" i="0" u="none" strike="noStrike">
                          <a:solidFill>
                            <a:srgbClr val="000000"/>
                          </a:solidFill>
                          <a:effectLst/>
                          <a:latin typeface="Calibri"/>
                        </a:rPr>
                        <a:t> </a:t>
                      </a:r>
                    </a:p>
                  </a:txBody>
                  <a:tcPr marL="9525" marR="9525" marT="9525" marB="0" anchor="ctr"/>
                </a:tc>
                <a:tc>
                  <a:txBody>
                    <a:bodyPr/>
                    <a:lstStyle/>
                    <a:p>
                      <a:pPr algn="ctr" fontAlgn="ctr"/>
                      <a:r>
                        <a:rPr lang="cs-CZ" sz="1100" b="0" i="0" u="none" strike="noStrike">
                          <a:solidFill>
                            <a:srgbClr val="000000"/>
                          </a:solidFill>
                          <a:effectLst/>
                          <a:latin typeface="Calibri"/>
                        </a:rPr>
                        <a:t>0,10</a:t>
                      </a:r>
                    </a:p>
                  </a:txBody>
                  <a:tcPr marL="9525" marR="9525" marT="9525" marB="0" anchor="ctr"/>
                </a:tc>
                <a:extLst>
                  <a:ext uri="{0D108BD9-81ED-4DB2-BD59-A6C34878D82A}">
                    <a16:rowId xmlns:a16="http://schemas.microsoft.com/office/drawing/2014/main" val="10004"/>
                  </a:ext>
                </a:extLst>
              </a:tr>
              <a:tr h="699655">
                <a:tc>
                  <a:txBody>
                    <a:bodyPr/>
                    <a:lstStyle/>
                    <a:p>
                      <a:pPr algn="ctr" fontAlgn="b"/>
                      <a:r>
                        <a:rPr lang="cs-CZ" sz="1200" b="1" i="0" u="none" strike="noStrike" dirty="0">
                          <a:solidFill>
                            <a:srgbClr val="000000"/>
                          </a:solidFill>
                          <a:effectLst/>
                          <a:latin typeface="Calibri"/>
                        </a:rPr>
                        <a:t>Cena</a:t>
                      </a:r>
                    </a:p>
                  </a:txBody>
                  <a:tcPr marL="9525" marR="9525" marT="9525" marB="0" anchor="ctr"/>
                </a:tc>
                <a:tc>
                  <a:txBody>
                    <a:bodyPr/>
                    <a:lstStyle/>
                    <a:p>
                      <a:pPr algn="ctr" fontAlgn="ctr"/>
                      <a:r>
                        <a:rPr lang="cs-CZ" sz="1100" b="0" i="0" u="none" strike="noStrike">
                          <a:solidFill>
                            <a:srgbClr val="000000"/>
                          </a:solidFill>
                          <a:effectLst/>
                          <a:latin typeface="Calibri"/>
                        </a:rPr>
                        <a:t>8</a:t>
                      </a:r>
                    </a:p>
                  </a:txBody>
                  <a:tcPr marL="9525" marR="9525" marT="9525" marB="0" anchor="ctr"/>
                </a:tc>
                <a:tc>
                  <a:txBody>
                    <a:bodyPr/>
                    <a:lstStyle/>
                    <a:p>
                      <a:pPr algn="ctr" fontAlgn="ctr"/>
                      <a:r>
                        <a:rPr lang="cs-CZ" sz="1100" b="0" i="0" u="none" strike="noStrike">
                          <a:solidFill>
                            <a:srgbClr val="000000"/>
                          </a:solidFill>
                          <a:effectLst/>
                          <a:latin typeface="Calibri"/>
                        </a:rPr>
                        <a:t>3</a:t>
                      </a:r>
                    </a:p>
                  </a:txBody>
                  <a:tcPr marL="9525" marR="9525" marT="9525" marB="0" anchor="ctr"/>
                </a:tc>
                <a:tc>
                  <a:txBody>
                    <a:bodyPr/>
                    <a:lstStyle/>
                    <a:p>
                      <a:pPr algn="ctr" fontAlgn="ctr"/>
                      <a:r>
                        <a:rPr lang="cs-CZ" sz="1100" b="0" i="0" u="none" strike="noStrike">
                          <a:solidFill>
                            <a:srgbClr val="000000"/>
                          </a:solidFill>
                          <a:effectLst/>
                          <a:latin typeface="Calibri"/>
                        </a:rPr>
                        <a:t>2</a:t>
                      </a:r>
                    </a:p>
                  </a:txBody>
                  <a:tcPr marL="9525" marR="9525" marT="9525" marB="0" anchor="ctr"/>
                </a:tc>
                <a:tc>
                  <a:txBody>
                    <a:bodyPr/>
                    <a:lstStyle/>
                    <a:p>
                      <a:pPr algn="ctr" fontAlgn="ctr"/>
                      <a:r>
                        <a:rPr lang="cs-CZ" sz="1100" b="0" i="0" u="none" strike="noStrike">
                          <a:solidFill>
                            <a:srgbClr val="000000"/>
                          </a:solidFill>
                          <a:effectLst/>
                          <a:latin typeface="Calibri"/>
                        </a:rPr>
                        <a:t>9</a:t>
                      </a:r>
                    </a:p>
                  </a:txBody>
                  <a:tcPr marL="9525" marR="9525" marT="9525" marB="0" anchor="ctr"/>
                </a:tc>
                <a:tc>
                  <a:txBody>
                    <a:bodyPr/>
                    <a:lstStyle/>
                    <a:p>
                      <a:pPr algn="ctr" fontAlgn="ctr"/>
                      <a:r>
                        <a:rPr lang="cs-CZ" sz="1100" b="0" i="0" u="none" strike="noStrike">
                          <a:solidFill>
                            <a:srgbClr val="000000"/>
                          </a:solidFill>
                          <a:effectLst/>
                          <a:latin typeface="Calibri"/>
                        </a:rPr>
                        <a:t> </a:t>
                      </a:r>
                    </a:p>
                  </a:txBody>
                  <a:tcPr marL="9525" marR="9525" marT="9525" marB="0" anchor="ctr"/>
                </a:tc>
                <a:tc>
                  <a:txBody>
                    <a:bodyPr/>
                    <a:lstStyle/>
                    <a:p>
                      <a:pPr algn="ctr" fontAlgn="ctr"/>
                      <a:r>
                        <a:rPr lang="cs-CZ" sz="1100" b="0" i="0" u="none" strike="noStrike" dirty="0">
                          <a:solidFill>
                            <a:srgbClr val="000000"/>
                          </a:solidFill>
                          <a:effectLst/>
                          <a:latin typeface="Calibri"/>
                        </a:rPr>
                        <a:t> </a:t>
                      </a:r>
                    </a:p>
                  </a:txBody>
                  <a:tcPr marL="9525" marR="9525" marT="9525" marB="0" anchor="ct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249379214"/>
      </p:ext>
    </p:extLst>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678872"/>
            <a:ext cx="8229600" cy="738765"/>
          </a:xfrm>
        </p:spPr>
        <p:txBody>
          <a:bodyPr>
            <a:normAutofit fontScale="90000"/>
          </a:bodyPr>
          <a:lstStyle/>
          <a:p>
            <a:r>
              <a:rPr lang="cs-CZ" b="1" dirty="0"/>
              <a:t>PŘÍKLAD 3 – „ŘEZNÁ ÚLOHA“</a:t>
            </a:r>
          </a:p>
        </p:txBody>
      </p:sp>
      <p:sp>
        <p:nvSpPr>
          <p:cNvPr id="3" name="Zástupný symbol pro obsah 2"/>
          <p:cNvSpPr>
            <a:spLocks noGrp="1"/>
          </p:cNvSpPr>
          <p:nvPr>
            <p:ph idx="1"/>
          </p:nvPr>
        </p:nvSpPr>
        <p:spPr>
          <a:xfrm>
            <a:off x="457200" y="2022764"/>
            <a:ext cx="8229600" cy="4103399"/>
          </a:xfrm>
        </p:spPr>
        <p:txBody>
          <a:bodyPr>
            <a:normAutofit fontScale="85000" lnSpcReduction="20000"/>
          </a:bodyPr>
          <a:lstStyle/>
          <a:p>
            <a:r>
              <a:rPr lang="cs-CZ" b="1" dirty="0"/>
              <a:t>Firma se zabývá výrobou ptačích krmítek a budek.</a:t>
            </a:r>
            <a:br>
              <a:rPr lang="cs-CZ" b="1" dirty="0"/>
            </a:br>
            <a:r>
              <a:rPr lang="cs-CZ" b="1" dirty="0"/>
              <a:t>Za 20 dní se uskuteční prodejní výstava, na které firma bude nabízet své výrobky. Cena krmítka bude</a:t>
            </a:r>
            <a:br>
              <a:rPr lang="cs-CZ" b="1" dirty="0"/>
            </a:br>
            <a:r>
              <a:rPr lang="cs-CZ" b="1" dirty="0"/>
              <a:t>260,- Kč, cena budky 570,- Kč. Při výrobě se kromě jiného používají prkna o délce 30 cm, prkna dlouhá</a:t>
            </a:r>
            <a:br>
              <a:rPr lang="cs-CZ" b="1" dirty="0"/>
            </a:br>
            <a:r>
              <a:rPr lang="cs-CZ" b="1" dirty="0"/>
              <a:t>25 cm a vruty, jichž je k dispozici 3000 kusů. Spotřeba materiálu a čas nezbytný k výrobě 1 kusu výrobku jsou uvedeny v tabulce. Firma má k dispozici</a:t>
            </a:r>
            <a:br>
              <a:rPr lang="cs-CZ" b="1" dirty="0"/>
            </a:br>
            <a:r>
              <a:rPr lang="cs-CZ" b="1" dirty="0"/>
              <a:t>500 prken dlouhých 1,1 m a 150 prken o délce 1,4 m. Výrobce pracuje denně 8 hodin. Cílem je naplánovat výrobu tak, aby celkové tržby z prodeje byly maximální.</a:t>
            </a:r>
          </a:p>
        </p:txBody>
      </p:sp>
    </p:spTree>
    <p:extLst>
      <p:ext uri="{BB962C8B-B14F-4D97-AF65-F5344CB8AC3E}">
        <p14:creationId xmlns:p14="http://schemas.microsoft.com/office/powerpoint/2010/main" val="2117276712"/>
      </p:ext>
    </p:extLst>
  </p:cSld>
  <p:clrMapOvr>
    <a:masterClrMapping/>
  </p:clrMapOvr>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471054"/>
            <a:ext cx="8229600" cy="946583"/>
          </a:xfrm>
        </p:spPr>
        <p:txBody>
          <a:bodyPr>
            <a:normAutofit/>
          </a:bodyPr>
          <a:lstStyle/>
          <a:p>
            <a:r>
              <a:rPr lang="cs-CZ" sz="2000" b="1" dirty="0"/>
              <a:t>TABULKA PRO ZADÁNÍ PŘÍKLADU 3</a:t>
            </a:r>
            <a:br>
              <a:rPr lang="cs-CZ" sz="2000" b="1" dirty="0"/>
            </a:br>
            <a:r>
              <a:rPr lang="cs-CZ" sz="2000" b="1" dirty="0"/>
              <a:t>(„ŘEZNÁ ÚLOHA“ – SPOTŘEBA MATERIÁLU A ČASOVÉ NÁROKY NA VÝROBU)</a:t>
            </a:r>
            <a:endParaRPr lang="cs-CZ" sz="2000" dirty="0"/>
          </a:p>
        </p:txBody>
      </p:sp>
      <p:graphicFrame>
        <p:nvGraphicFramePr>
          <p:cNvPr id="5" name="Zástupný symbol pro obsah 4"/>
          <p:cNvGraphicFramePr>
            <a:graphicFrameLocks noGrp="1"/>
          </p:cNvGraphicFramePr>
          <p:nvPr>
            <p:ph idx="1"/>
            <p:extLst>
              <p:ext uri="{D42A27DB-BD31-4B8C-83A1-F6EECF244321}">
                <p14:modId xmlns:p14="http://schemas.microsoft.com/office/powerpoint/2010/main" val="4159132795"/>
              </p:ext>
            </p:extLst>
          </p:nvPr>
        </p:nvGraphicFramePr>
        <p:xfrm>
          <a:off x="457200" y="1967347"/>
          <a:ext cx="8229600" cy="4031670"/>
        </p:xfrm>
        <a:graphic>
          <a:graphicData uri="http://schemas.openxmlformats.org/drawingml/2006/table">
            <a:tbl>
              <a:tblPr firstRow="1" bandRow="1">
                <a:tableStyleId>{5C22544A-7EE6-4342-B048-85BDC9FD1C3A}</a:tableStyleId>
              </a:tblPr>
              <a:tblGrid>
                <a:gridCol w="2743200">
                  <a:extLst>
                    <a:ext uri="{9D8B030D-6E8A-4147-A177-3AD203B41FA5}">
                      <a16:colId xmlns:a16="http://schemas.microsoft.com/office/drawing/2014/main" val="20000"/>
                    </a:ext>
                  </a:extLst>
                </a:gridCol>
                <a:gridCol w="2743200">
                  <a:extLst>
                    <a:ext uri="{9D8B030D-6E8A-4147-A177-3AD203B41FA5}">
                      <a16:colId xmlns:a16="http://schemas.microsoft.com/office/drawing/2014/main" val="20001"/>
                    </a:ext>
                  </a:extLst>
                </a:gridCol>
                <a:gridCol w="2743200">
                  <a:extLst>
                    <a:ext uri="{9D8B030D-6E8A-4147-A177-3AD203B41FA5}">
                      <a16:colId xmlns:a16="http://schemas.microsoft.com/office/drawing/2014/main" val="20002"/>
                    </a:ext>
                  </a:extLst>
                </a:gridCol>
              </a:tblGrid>
              <a:tr h="806334">
                <a:tc>
                  <a:txBody>
                    <a:bodyPr/>
                    <a:lstStyle/>
                    <a:p>
                      <a:pPr algn="ctr" fontAlgn="ctr"/>
                      <a:r>
                        <a:rPr lang="cs-CZ" sz="1200" b="1" i="0" u="none" strike="noStrike" dirty="0">
                          <a:solidFill>
                            <a:srgbClr val="000000"/>
                          </a:solidFill>
                          <a:effectLst/>
                          <a:latin typeface="Calibri"/>
                        </a:rPr>
                        <a:t> </a:t>
                      </a:r>
                    </a:p>
                  </a:txBody>
                  <a:tcPr marL="9525" marR="9525" marT="9525" marB="0" anchor="ctr"/>
                </a:tc>
                <a:tc>
                  <a:txBody>
                    <a:bodyPr/>
                    <a:lstStyle/>
                    <a:p>
                      <a:pPr algn="ctr" fontAlgn="ctr"/>
                      <a:r>
                        <a:rPr lang="cs-CZ" sz="1200" b="1" i="0" u="none" strike="noStrike">
                          <a:solidFill>
                            <a:srgbClr val="000000"/>
                          </a:solidFill>
                          <a:effectLst/>
                          <a:latin typeface="Calibri"/>
                        </a:rPr>
                        <a:t>Krmítko</a:t>
                      </a:r>
                    </a:p>
                  </a:txBody>
                  <a:tcPr marL="9525" marR="9525" marT="9525" marB="0" anchor="ctr"/>
                </a:tc>
                <a:tc>
                  <a:txBody>
                    <a:bodyPr/>
                    <a:lstStyle/>
                    <a:p>
                      <a:pPr algn="ctr" fontAlgn="ctr"/>
                      <a:r>
                        <a:rPr lang="cs-CZ" sz="1200" b="1" i="0" u="none" strike="noStrike">
                          <a:solidFill>
                            <a:srgbClr val="000000"/>
                          </a:solidFill>
                          <a:effectLst/>
                          <a:latin typeface="Calibri"/>
                        </a:rPr>
                        <a:t>Budka</a:t>
                      </a:r>
                    </a:p>
                  </a:txBody>
                  <a:tcPr marL="9525" marR="9525" marT="9525" marB="0" anchor="ctr"/>
                </a:tc>
                <a:extLst>
                  <a:ext uri="{0D108BD9-81ED-4DB2-BD59-A6C34878D82A}">
                    <a16:rowId xmlns:a16="http://schemas.microsoft.com/office/drawing/2014/main" val="10000"/>
                  </a:ext>
                </a:extLst>
              </a:tr>
              <a:tr h="806334">
                <a:tc>
                  <a:txBody>
                    <a:bodyPr/>
                    <a:lstStyle/>
                    <a:p>
                      <a:pPr algn="ctr" fontAlgn="ctr"/>
                      <a:r>
                        <a:rPr lang="cs-CZ" sz="1200" b="1" i="0" u="none" strike="noStrike" dirty="0">
                          <a:solidFill>
                            <a:srgbClr val="000000"/>
                          </a:solidFill>
                          <a:effectLst/>
                          <a:latin typeface="Calibri"/>
                        </a:rPr>
                        <a:t>Prkna 30 cm</a:t>
                      </a:r>
                    </a:p>
                  </a:txBody>
                  <a:tcPr marL="9525" marR="9525" marT="9525" marB="0" anchor="ctr"/>
                </a:tc>
                <a:tc>
                  <a:txBody>
                    <a:bodyPr/>
                    <a:lstStyle/>
                    <a:p>
                      <a:pPr algn="ctr" fontAlgn="ctr"/>
                      <a:r>
                        <a:rPr lang="cs-CZ" sz="1100" b="0" i="0" u="none" strike="noStrike">
                          <a:solidFill>
                            <a:srgbClr val="000000"/>
                          </a:solidFill>
                          <a:effectLst/>
                          <a:latin typeface="Calibri"/>
                        </a:rPr>
                        <a:t>1</a:t>
                      </a:r>
                    </a:p>
                  </a:txBody>
                  <a:tcPr marL="9525" marR="9525" marT="9525" marB="0" anchor="ctr"/>
                </a:tc>
                <a:tc>
                  <a:txBody>
                    <a:bodyPr/>
                    <a:lstStyle/>
                    <a:p>
                      <a:pPr algn="ctr" fontAlgn="ctr"/>
                      <a:r>
                        <a:rPr lang="cs-CZ" sz="1100" b="0" i="0" u="none" strike="noStrike">
                          <a:solidFill>
                            <a:srgbClr val="000000"/>
                          </a:solidFill>
                          <a:effectLst/>
                          <a:latin typeface="Calibri"/>
                        </a:rPr>
                        <a:t>2</a:t>
                      </a:r>
                    </a:p>
                  </a:txBody>
                  <a:tcPr marL="9525" marR="9525" marT="9525" marB="0" anchor="ctr"/>
                </a:tc>
                <a:extLst>
                  <a:ext uri="{0D108BD9-81ED-4DB2-BD59-A6C34878D82A}">
                    <a16:rowId xmlns:a16="http://schemas.microsoft.com/office/drawing/2014/main" val="10001"/>
                  </a:ext>
                </a:extLst>
              </a:tr>
              <a:tr h="806334">
                <a:tc>
                  <a:txBody>
                    <a:bodyPr/>
                    <a:lstStyle/>
                    <a:p>
                      <a:pPr algn="ctr" fontAlgn="ctr"/>
                      <a:r>
                        <a:rPr lang="cs-CZ" sz="1200" b="1" i="0" u="none" strike="noStrike" dirty="0">
                          <a:solidFill>
                            <a:srgbClr val="000000"/>
                          </a:solidFill>
                          <a:effectLst/>
                          <a:latin typeface="Calibri"/>
                        </a:rPr>
                        <a:t>Prkna 25 cm</a:t>
                      </a:r>
                    </a:p>
                  </a:txBody>
                  <a:tcPr marL="9525" marR="9525" marT="9525" marB="0" anchor="ctr"/>
                </a:tc>
                <a:tc>
                  <a:txBody>
                    <a:bodyPr/>
                    <a:lstStyle/>
                    <a:p>
                      <a:pPr algn="ctr" fontAlgn="ctr"/>
                      <a:r>
                        <a:rPr lang="cs-CZ" sz="1100" b="0" i="0" u="none" strike="noStrike">
                          <a:solidFill>
                            <a:srgbClr val="000000"/>
                          </a:solidFill>
                          <a:effectLst/>
                          <a:latin typeface="Calibri"/>
                        </a:rPr>
                        <a:t>1</a:t>
                      </a:r>
                    </a:p>
                  </a:txBody>
                  <a:tcPr marL="9525" marR="9525" marT="9525" marB="0" anchor="ctr"/>
                </a:tc>
                <a:tc>
                  <a:txBody>
                    <a:bodyPr/>
                    <a:lstStyle/>
                    <a:p>
                      <a:pPr algn="ctr" fontAlgn="ctr"/>
                      <a:r>
                        <a:rPr lang="cs-CZ" sz="1100" b="0" i="0" u="none" strike="noStrike">
                          <a:solidFill>
                            <a:srgbClr val="000000"/>
                          </a:solidFill>
                          <a:effectLst/>
                          <a:latin typeface="Calibri"/>
                        </a:rPr>
                        <a:t>4</a:t>
                      </a:r>
                    </a:p>
                  </a:txBody>
                  <a:tcPr marL="9525" marR="9525" marT="9525" marB="0" anchor="ctr"/>
                </a:tc>
                <a:extLst>
                  <a:ext uri="{0D108BD9-81ED-4DB2-BD59-A6C34878D82A}">
                    <a16:rowId xmlns:a16="http://schemas.microsoft.com/office/drawing/2014/main" val="10002"/>
                  </a:ext>
                </a:extLst>
              </a:tr>
              <a:tr h="806334">
                <a:tc>
                  <a:txBody>
                    <a:bodyPr/>
                    <a:lstStyle/>
                    <a:p>
                      <a:pPr algn="ctr" fontAlgn="ctr"/>
                      <a:r>
                        <a:rPr lang="cs-CZ" sz="1200" b="1" i="0" u="none" strike="noStrike" dirty="0">
                          <a:solidFill>
                            <a:srgbClr val="000000"/>
                          </a:solidFill>
                          <a:effectLst/>
                          <a:latin typeface="Calibri"/>
                        </a:rPr>
                        <a:t>Vruty</a:t>
                      </a:r>
                    </a:p>
                  </a:txBody>
                  <a:tcPr marL="9525" marR="9525" marT="9525" marB="0" anchor="ctr"/>
                </a:tc>
                <a:tc>
                  <a:txBody>
                    <a:bodyPr/>
                    <a:lstStyle/>
                    <a:p>
                      <a:pPr algn="ctr" fontAlgn="ctr"/>
                      <a:r>
                        <a:rPr lang="cs-CZ" sz="1100" b="0" i="0" u="none" strike="noStrike" dirty="0">
                          <a:solidFill>
                            <a:srgbClr val="000000"/>
                          </a:solidFill>
                          <a:effectLst/>
                          <a:latin typeface="Calibri"/>
                        </a:rPr>
                        <a:t>8</a:t>
                      </a:r>
                    </a:p>
                  </a:txBody>
                  <a:tcPr marL="9525" marR="9525" marT="9525" marB="0" anchor="ctr"/>
                </a:tc>
                <a:tc>
                  <a:txBody>
                    <a:bodyPr/>
                    <a:lstStyle/>
                    <a:p>
                      <a:pPr algn="ctr" fontAlgn="ctr"/>
                      <a:r>
                        <a:rPr lang="cs-CZ" sz="1100" b="0" i="0" u="none" strike="noStrike">
                          <a:solidFill>
                            <a:srgbClr val="000000"/>
                          </a:solidFill>
                          <a:effectLst/>
                          <a:latin typeface="Calibri"/>
                        </a:rPr>
                        <a:t>16</a:t>
                      </a:r>
                    </a:p>
                  </a:txBody>
                  <a:tcPr marL="9525" marR="9525" marT="9525" marB="0" anchor="ctr"/>
                </a:tc>
                <a:extLst>
                  <a:ext uri="{0D108BD9-81ED-4DB2-BD59-A6C34878D82A}">
                    <a16:rowId xmlns:a16="http://schemas.microsoft.com/office/drawing/2014/main" val="10003"/>
                  </a:ext>
                </a:extLst>
              </a:tr>
              <a:tr h="806334">
                <a:tc>
                  <a:txBody>
                    <a:bodyPr/>
                    <a:lstStyle/>
                    <a:p>
                      <a:pPr algn="ctr" fontAlgn="ctr"/>
                      <a:r>
                        <a:rPr lang="cs-CZ" sz="1200" b="1" i="0" u="none" strike="noStrike" dirty="0">
                          <a:solidFill>
                            <a:srgbClr val="000000"/>
                          </a:solidFill>
                          <a:effectLst/>
                          <a:latin typeface="Calibri"/>
                        </a:rPr>
                        <a:t>Čas (min)</a:t>
                      </a:r>
                    </a:p>
                  </a:txBody>
                  <a:tcPr marL="9525" marR="9525" marT="9525" marB="0" anchor="ctr"/>
                </a:tc>
                <a:tc>
                  <a:txBody>
                    <a:bodyPr/>
                    <a:lstStyle/>
                    <a:p>
                      <a:pPr algn="ctr" fontAlgn="ctr"/>
                      <a:r>
                        <a:rPr lang="cs-CZ" sz="1100" b="0" i="0" u="none" strike="noStrike">
                          <a:solidFill>
                            <a:srgbClr val="000000"/>
                          </a:solidFill>
                          <a:effectLst/>
                          <a:latin typeface="Calibri"/>
                        </a:rPr>
                        <a:t>30</a:t>
                      </a:r>
                    </a:p>
                  </a:txBody>
                  <a:tcPr marL="9525" marR="9525" marT="9525" marB="0" anchor="ctr"/>
                </a:tc>
                <a:tc>
                  <a:txBody>
                    <a:bodyPr/>
                    <a:lstStyle/>
                    <a:p>
                      <a:pPr algn="ctr" fontAlgn="ctr"/>
                      <a:r>
                        <a:rPr lang="cs-CZ" sz="1100" b="0" i="0" u="none" strike="noStrike" dirty="0">
                          <a:solidFill>
                            <a:srgbClr val="000000"/>
                          </a:solidFill>
                          <a:effectLst/>
                          <a:latin typeface="Calibri"/>
                        </a:rPr>
                        <a:t>60</a:t>
                      </a:r>
                    </a:p>
                  </a:txBody>
                  <a:tcPr marL="9525" marR="9525" marT="9525" marB="0" anchor="ct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1967276007"/>
      </p:ext>
    </p:extLst>
  </p:cSld>
  <p:clrMapOvr>
    <a:masterClrMapping/>
  </p:clrMapOvr>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706582"/>
            <a:ext cx="8229600" cy="711056"/>
          </a:xfrm>
        </p:spPr>
        <p:txBody>
          <a:bodyPr>
            <a:normAutofit/>
          </a:bodyPr>
          <a:lstStyle/>
          <a:p>
            <a:r>
              <a:rPr lang="cs-CZ" sz="3600" b="1" dirty="0"/>
              <a:t>PŘÍKLAD 4 – OPTIMALIZACE PORTFOLIA</a:t>
            </a:r>
            <a:endParaRPr lang="cs-CZ" sz="3600" dirty="0"/>
          </a:p>
        </p:txBody>
      </p:sp>
      <p:sp>
        <p:nvSpPr>
          <p:cNvPr id="3" name="Zástupný symbol pro obsah 2"/>
          <p:cNvSpPr>
            <a:spLocks noGrp="1"/>
          </p:cNvSpPr>
          <p:nvPr>
            <p:ph idx="1"/>
          </p:nvPr>
        </p:nvSpPr>
        <p:spPr>
          <a:xfrm>
            <a:off x="457200" y="2022764"/>
            <a:ext cx="8229600" cy="3962400"/>
          </a:xfrm>
        </p:spPr>
        <p:txBody>
          <a:bodyPr>
            <a:normAutofit fontScale="55000" lnSpcReduction="20000"/>
          </a:bodyPr>
          <a:lstStyle/>
          <a:p>
            <a:r>
              <a:rPr lang="cs-CZ" b="1" dirty="0"/>
              <a:t>Vedení investiční společnosti zvažuje investici do akcií čtyř firem produkujících nápoje. Aby firma předešla ztrátám plynoucím z rizika spojeného s investováním do soukromého sektoru, rozhodlo se vedení společnosti část peněz investovat do vládních obligací. Celková investovaná částka činí 2 mil. Kč. Z dlouhodobého sledování finančního trhu vyplývají roční procenta výnosů a indexy rizika</a:t>
            </a:r>
            <a:br>
              <a:rPr lang="cs-CZ" b="1" dirty="0"/>
            </a:br>
            <a:r>
              <a:rPr lang="cs-CZ" b="1" dirty="0"/>
              <a:t>u sledovaných cenných papírů, uvedených v tabulce („Investiční soubor“). Na poradě managementu společnosti bylo rozhodnuto o následujících pravidlech:</a:t>
            </a:r>
          </a:p>
          <a:p>
            <a:endParaRPr lang="cs-CZ" b="1" dirty="0"/>
          </a:p>
          <a:p>
            <a:pPr lvl="1"/>
            <a:r>
              <a:rPr lang="cs-CZ" b="1" dirty="0"/>
              <a:t>Do akcií Českých mlékáren, a.s. se nesmí investovat více než 200,- tis. Kč.</a:t>
            </a:r>
          </a:p>
          <a:p>
            <a:pPr lvl="1"/>
            <a:r>
              <a:rPr lang="cs-CZ" b="1" dirty="0"/>
              <a:t>Investice do vládních obligací musí činit alespoň 20% všech investic.</a:t>
            </a:r>
          </a:p>
          <a:p>
            <a:pPr lvl="1"/>
            <a:r>
              <a:rPr lang="cs-CZ" b="1" dirty="0"/>
              <a:t>Z hlediska diverzifikace portfolia se do akcií žádné z firem vyrábějících alkoholické nápoje nesmí investovat více než 800,- tis. Kč.</a:t>
            </a:r>
          </a:p>
          <a:p>
            <a:pPr lvl="1"/>
            <a:r>
              <a:rPr lang="cs-CZ" b="1" dirty="0"/>
              <a:t>Celkový index rizika portfolia nesmí přesáhnout hodnotu 0,05.</a:t>
            </a:r>
          </a:p>
          <a:p>
            <a:endParaRPr lang="cs-CZ" b="1" dirty="0"/>
          </a:p>
          <a:p>
            <a:r>
              <a:rPr lang="cs-CZ" b="1" dirty="0"/>
              <a:t>Cílem společnosti je maximalizovat roční výnos portfolia při dodržení všech uvedených podmínek.</a:t>
            </a:r>
          </a:p>
        </p:txBody>
      </p:sp>
    </p:spTree>
    <p:extLst>
      <p:ext uri="{BB962C8B-B14F-4D97-AF65-F5344CB8AC3E}">
        <p14:creationId xmlns:p14="http://schemas.microsoft.com/office/powerpoint/2010/main" val="2012037207"/>
      </p:ext>
    </p:extLst>
  </p:cSld>
  <p:clrMapOvr>
    <a:masterClrMapping/>
  </p:clrMapOvr>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651164"/>
            <a:ext cx="8229600" cy="766474"/>
          </a:xfrm>
        </p:spPr>
        <p:txBody>
          <a:bodyPr>
            <a:noAutofit/>
          </a:bodyPr>
          <a:lstStyle/>
          <a:p>
            <a:r>
              <a:rPr lang="cs-CZ" sz="3200" b="1" dirty="0"/>
              <a:t>TABULKA PRO ZADÁNÍ PŘÍKLADU 4</a:t>
            </a:r>
            <a:br>
              <a:rPr lang="cs-CZ" sz="3200" b="1" dirty="0"/>
            </a:br>
            <a:r>
              <a:rPr lang="cs-CZ" sz="3200" b="1" dirty="0"/>
              <a:t>(INVESTIČNÍ SOUBOR)</a:t>
            </a:r>
            <a:endParaRPr lang="cs-CZ" sz="3200" dirty="0"/>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4142334233"/>
              </p:ext>
            </p:extLst>
          </p:nvPr>
        </p:nvGraphicFramePr>
        <p:xfrm>
          <a:off x="457200" y="1911927"/>
          <a:ext cx="8229600" cy="4070466"/>
        </p:xfrm>
        <a:graphic>
          <a:graphicData uri="http://schemas.openxmlformats.org/drawingml/2006/table">
            <a:tbl>
              <a:tblPr firstRow="1" bandRow="1">
                <a:tableStyleId>{5C22544A-7EE6-4342-B048-85BDC9FD1C3A}</a:tableStyleId>
              </a:tblPr>
              <a:tblGrid>
                <a:gridCol w="2743200">
                  <a:extLst>
                    <a:ext uri="{9D8B030D-6E8A-4147-A177-3AD203B41FA5}">
                      <a16:colId xmlns:a16="http://schemas.microsoft.com/office/drawing/2014/main" val="20000"/>
                    </a:ext>
                  </a:extLst>
                </a:gridCol>
                <a:gridCol w="2743200">
                  <a:extLst>
                    <a:ext uri="{9D8B030D-6E8A-4147-A177-3AD203B41FA5}">
                      <a16:colId xmlns:a16="http://schemas.microsoft.com/office/drawing/2014/main" val="20001"/>
                    </a:ext>
                  </a:extLst>
                </a:gridCol>
                <a:gridCol w="2743200">
                  <a:extLst>
                    <a:ext uri="{9D8B030D-6E8A-4147-A177-3AD203B41FA5}">
                      <a16:colId xmlns:a16="http://schemas.microsoft.com/office/drawing/2014/main" val="20002"/>
                    </a:ext>
                  </a:extLst>
                </a:gridCol>
              </a:tblGrid>
              <a:tr h="678411">
                <a:tc>
                  <a:txBody>
                    <a:bodyPr/>
                    <a:lstStyle/>
                    <a:p>
                      <a:pPr algn="ctr" fontAlgn="b"/>
                      <a:r>
                        <a:rPr lang="cs-CZ" sz="1200" b="1" i="0" u="none" strike="noStrike" dirty="0">
                          <a:solidFill>
                            <a:srgbClr val="000000"/>
                          </a:solidFill>
                          <a:effectLst/>
                          <a:latin typeface="Calibri"/>
                        </a:rPr>
                        <a:t> </a:t>
                      </a:r>
                    </a:p>
                  </a:txBody>
                  <a:tcPr marL="9525" marR="9525" marT="9525" marB="0" anchor="ctr"/>
                </a:tc>
                <a:tc>
                  <a:txBody>
                    <a:bodyPr/>
                    <a:lstStyle/>
                    <a:p>
                      <a:pPr algn="ctr" fontAlgn="b"/>
                      <a:r>
                        <a:rPr lang="cs-CZ" sz="1200" b="1" i="0" u="none" strike="noStrike" dirty="0">
                          <a:solidFill>
                            <a:srgbClr val="000000"/>
                          </a:solidFill>
                          <a:effectLst/>
                          <a:latin typeface="Calibri"/>
                        </a:rPr>
                        <a:t>Výnos (%)</a:t>
                      </a:r>
                    </a:p>
                  </a:txBody>
                  <a:tcPr marL="9525" marR="9525" marT="9525" marB="0" anchor="ctr"/>
                </a:tc>
                <a:tc>
                  <a:txBody>
                    <a:bodyPr/>
                    <a:lstStyle/>
                    <a:p>
                      <a:pPr algn="ctr" fontAlgn="b"/>
                      <a:r>
                        <a:rPr lang="cs-CZ" sz="1200" b="1" i="0" u="none" strike="noStrike" dirty="0">
                          <a:solidFill>
                            <a:srgbClr val="000000"/>
                          </a:solidFill>
                          <a:effectLst/>
                          <a:latin typeface="Calibri"/>
                        </a:rPr>
                        <a:t>Index rizika</a:t>
                      </a:r>
                    </a:p>
                  </a:txBody>
                  <a:tcPr marL="9525" marR="9525" marT="9525" marB="0" anchor="ctr"/>
                </a:tc>
                <a:extLst>
                  <a:ext uri="{0D108BD9-81ED-4DB2-BD59-A6C34878D82A}">
                    <a16:rowId xmlns:a16="http://schemas.microsoft.com/office/drawing/2014/main" val="10000"/>
                  </a:ext>
                </a:extLst>
              </a:tr>
              <a:tr h="678411">
                <a:tc>
                  <a:txBody>
                    <a:bodyPr/>
                    <a:lstStyle/>
                    <a:p>
                      <a:pPr algn="ctr" fontAlgn="b"/>
                      <a:r>
                        <a:rPr lang="cs-CZ" sz="1100" b="1" i="0" u="none" strike="noStrike" dirty="0">
                          <a:solidFill>
                            <a:srgbClr val="000000"/>
                          </a:solidFill>
                          <a:effectLst/>
                          <a:latin typeface="Calibri"/>
                        </a:rPr>
                        <a:t>České pivovary, a.s.</a:t>
                      </a:r>
                    </a:p>
                  </a:txBody>
                  <a:tcPr marL="9525" marR="9525" marT="9525" marB="0" anchor="ctr"/>
                </a:tc>
                <a:tc>
                  <a:txBody>
                    <a:bodyPr/>
                    <a:lstStyle/>
                    <a:p>
                      <a:pPr algn="ctr" fontAlgn="b"/>
                      <a:r>
                        <a:rPr lang="cs-CZ" sz="1100" b="0" i="0" u="none" strike="noStrike" dirty="0">
                          <a:solidFill>
                            <a:srgbClr val="000000"/>
                          </a:solidFill>
                          <a:effectLst/>
                          <a:latin typeface="Calibri"/>
                        </a:rPr>
                        <a:t>12</a:t>
                      </a:r>
                    </a:p>
                  </a:txBody>
                  <a:tcPr marL="9525" marR="9525" marT="9525" marB="0" anchor="ctr"/>
                </a:tc>
                <a:tc>
                  <a:txBody>
                    <a:bodyPr/>
                    <a:lstStyle/>
                    <a:p>
                      <a:pPr algn="ctr" fontAlgn="b"/>
                      <a:r>
                        <a:rPr lang="cs-CZ" sz="1100" b="0" i="0" u="none" strike="noStrike" dirty="0">
                          <a:solidFill>
                            <a:srgbClr val="000000"/>
                          </a:solidFill>
                          <a:effectLst/>
                          <a:latin typeface="Calibri"/>
                        </a:rPr>
                        <a:t>0,07</a:t>
                      </a:r>
                    </a:p>
                  </a:txBody>
                  <a:tcPr marL="9525" marR="9525" marT="9525" marB="0" anchor="ctr"/>
                </a:tc>
                <a:extLst>
                  <a:ext uri="{0D108BD9-81ED-4DB2-BD59-A6C34878D82A}">
                    <a16:rowId xmlns:a16="http://schemas.microsoft.com/office/drawing/2014/main" val="10001"/>
                  </a:ext>
                </a:extLst>
              </a:tr>
              <a:tr h="678411">
                <a:tc>
                  <a:txBody>
                    <a:bodyPr/>
                    <a:lstStyle/>
                    <a:p>
                      <a:pPr algn="ctr" fontAlgn="b"/>
                      <a:r>
                        <a:rPr lang="cs-CZ" sz="1100" b="1" i="0" u="none" strike="noStrike" dirty="0">
                          <a:solidFill>
                            <a:srgbClr val="000000"/>
                          </a:solidFill>
                          <a:effectLst/>
                          <a:latin typeface="Calibri"/>
                        </a:rPr>
                        <a:t>Víno Morava, a.s.</a:t>
                      </a:r>
                    </a:p>
                  </a:txBody>
                  <a:tcPr marL="9525" marR="9525" marT="9525" marB="0" anchor="ctr"/>
                </a:tc>
                <a:tc>
                  <a:txBody>
                    <a:bodyPr/>
                    <a:lstStyle/>
                    <a:p>
                      <a:pPr algn="ctr" fontAlgn="b"/>
                      <a:r>
                        <a:rPr lang="cs-CZ" sz="1100" b="0" i="0" u="none" strike="noStrike">
                          <a:solidFill>
                            <a:srgbClr val="000000"/>
                          </a:solidFill>
                          <a:effectLst/>
                          <a:latin typeface="Calibri"/>
                        </a:rPr>
                        <a:t>9</a:t>
                      </a:r>
                    </a:p>
                  </a:txBody>
                  <a:tcPr marL="9525" marR="9525" marT="9525" marB="0" anchor="ctr"/>
                </a:tc>
                <a:tc>
                  <a:txBody>
                    <a:bodyPr/>
                    <a:lstStyle/>
                    <a:p>
                      <a:pPr algn="ctr" fontAlgn="b"/>
                      <a:r>
                        <a:rPr lang="cs-CZ" sz="1100" b="0" i="0" u="none" strike="noStrike" dirty="0">
                          <a:solidFill>
                            <a:srgbClr val="000000"/>
                          </a:solidFill>
                          <a:effectLst/>
                          <a:latin typeface="Calibri"/>
                        </a:rPr>
                        <a:t>0,09</a:t>
                      </a:r>
                    </a:p>
                  </a:txBody>
                  <a:tcPr marL="9525" marR="9525" marT="9525" marB="0" anchor="ctr"/>
                </a:tc>
                <a:extLst>
                  <a:ext uri="{0D108BD9-81ED-4DB2-BD59-A6C34878D82A}">
                    <a16:rowId xmlns:a16="http://schemas.microsoft.com/office/drawing/2014/main" val="10002"/>
                  </a:ext>
                </a:extLst>
              </a:tr>
              <a:tr h="678411">
                <a:tc>
                  <a:txBody>
                    <a:bodyPr/>
                    <a:lstStyle/>
                    <a:p>
                      <a:pPr algn="ctr" fontAlgn="b"/>
                      <a:r>
                        <a:rPr lang="cs-CZ" sz="1100" b="1" i="0" u="none" strike="noStrike" dirty="0">
                          <a:solidFill>
                            <a:srgbClr val="000000"/>
                          </a:solidFill>
                          <a:effectLst/>
                          <a:latin typeface="Calibri"/>
                        </a:rPr>
                        <a:t>Moravská švestka, a.s.</a:t>
                      </a:r>
                    </a:p>
                  </a:txBody>
                  <a:tcPr marL="9525" marR="9525" marT="9525" marB="0" anchor="ctr"/>
                </a:tc>
                <a:tc>
                  <a:txBody>
                    <a:bodyPr/>
                    <a:lstStyle/>
                    <a:p>
                      <a:pPr algn="ctr" fontAlgn="b"/>
                      <a:r>
                        <a:rPr lang="cs-CZ" sz="1100" b="0" i="0" u="none" strike="noStrike">
                          <a:solidFill>
                            <a:srgbClr val="000000"/>
                          </a:solidFill>
                          <a:effectLst/>
                          <a:latin typeface="Calibri"/>
                        </a:rPr>
                        <a:t>15</a:t>
                      </a:r>
                    </a:p>
                  </a:txBody>
                  <a:tcPr marL="9525" marR="9525" marT="9525" marB="0" anchor="ctr"/>
                </a:tc>
                <a:tc>
                  <a:txBody>
                    <a:bodyPr/>
                    <a:lstStyle/>
                    <a:p>
                      <a:pPr algn="ctr" fontAlgn="b"/>
                      <a:r>
                        <a:rPr lang="cs-CZ" sz="1100" b="0" i="0" u="none" strike="noStrike" dirty="0">
                          <a:solidFill>
                            <a:srgbClr val="000000"/>
                          </a:solidFill>
                          <a:effectLst/>
                          <a:latin typeface="Calibri"/>
                        </a:rPr>
                        <a:t>0,05</a:t>
                      </a:r>
                    </a:p>
                  </a:txBody>
                  <a:tcPr marL="9525" marR="9525" marT="9525" marB="0" anchor="ctr"/>
                </a:tc>
                <a:extLst>
                  <a:ext uri="{0D108BD9-81ED-4DB2-BD59-A6C34878D82A}">
                    <a16:rowId xmlns:a16="http://schemas.microsoft.com/office/drawing/2014/main" val="10003"/>
                  </a:ext>
                </a:extLst>
              </a:tr>
              <a:tr h="678411">
                <a:tc>
                  <a:txBody>
                    <a:bodyPr/>
                    <a:lstStyle/>
                    <a:p>
                      <a:pPr algn="ctr" fontAlgn="b"/>
                      <a:r>
                        <a:rPr lang="cs-CZ" sz="1100" b="1" i="0" u="none" strike="noStrike" dirty="0">
                          <a:solidFill>
                            <a:srgbClr val="000000"/>
                          </a:solidFill>
                          <a:effectLst/>
                          <a:latin typeface="Calibri"/>
                        </a:rPr>
                        <a:t>České mlékárny, a.s.</a:t>
                      </a:r>
                    </a:p>
                  </a:txBody>
                  <a:tcPr marL="9525" marR="9525" marT="9525" marB="0" anchor="ctr"/>
                </a:tc>
                <a:tc>
                  <a:txBody>
                    <a:bodyPr/>
                    <a:lstStyle/>
                    <a:p>
                      <a:pPr algn="ctr" fontAlgn="b"/>
                      <a:r>
                        <a:rPr lang="cs-CZ" sz="1100" b="0" i="0" u="none" strike="noStrike">
                          <a:solidFill>
                            <a:srgbClr val="000000"/>
                          </a:solidFill>
                          <a:effectLst/>
                          <a:latin typeface="Calibri"/>
                        </a:rPr>
                        <a:t>7</a:t>
                      </a:r>
                    </a:p>
                  </a:txBody>
                  <a:tcPr marL="9525" marR="9525" marT="9525" marB="0" anchor="ctr"/>
                </a:tc>
                <a:tc>
                  <a:txBody>
                    <a:bodyPr/>
                    <a:lstStyle/>
                    <a:p>
                      <a:pPr algn="ctr" fontAlgn="b"/>
                      <a:r>
                        <a:rPr lang="cs-CZ" sz="1100" b="0" i="0" u="none" strike="noStrike" dirty="0">
                          <a:solidFill>
                            <a:srgbClr val="000000"/>
                          </a:solidFill>
                          <a:effectLst/>
                          <a:latin typeface="Calibri"/>
                        </a:rPr>
                        <a:t>0,03</a:t>
                      </a:r>
                    </a:p>
                  </a:txBody>
                  <a:tcPr marL="9525" marR="9525" marT="9525" marB="0" anchor="ctr"/>
                </a:tc>
                <a:extLst>
                  <a:ext uri="{0D108BD9-81ED-4DB2-BD59-A6C34878D82A}">
                    <a16:rowId xmlns:a16="http://schemas.microsoft.com/office/drawing/2014/main" val="10004"/>
                  </a:ext>
                </a:extLst>
              </a:tr>
              <a:tr h="678411">
                <a:tc>
                  <a:txBody>
                    <a:bodyPr/>
                    <a:lstStyle/>
                    <a:p>
                      <a:pPr algn="ctr" fontAlgn="b"/>
                      <a:r>
                        <a:rPr lang="cs-CZ" sz="1100" b="1" i="0" u="none" strike="noStrike" dirty="0">
                          <a:solidFill>
                            <a:srgbClr val="000000"/>
                          </a:solidFill>
                          <a:effectLst/>
                          <a:latin typeface="Calibri"/>
                        </a:rPr>
                        <a:t>Vládní obligace</a:t>
                      </a:r>
                    </a:p>
                  </a:txBody>
                  <a:tcPr marL="9525" marR="9525" marT="9525" marB="0" anchor="ctr"/>
                </a:tc>
                <a:tc>
                  <a:txBody>
                    <a:bodyPr/>
                    <a:lstStyle/>
                    <a:p>
                      <a:pPr algn="ctr" fontAlgn="b"/>
                      <a:r>
                        <a:rPr lang="cs-CZ" sz="1100" b="0" i="0" u="none" strike="noStrike">
                          <a:solidFill>
                            <a:srgbClr val="000000"/>
                          </a:solidFill>
                          <a:effectLst/>
                          <a:latin typeface="Calibri"/>
                        </a:rPr>
                        <a:t>6</a:t>
                      </a:r>
                    </a:p>
                  </a:txBody>
                  <a:tcPr marL="9525" marR="9525" marT="9525" marB="0" anchor="ctr"/>
                </a:tc>
                <a:tc>
                  <a:txBody>
                    <a:bodyPr/>
                    <a:lstStyle/>
                    <a:p>
                      <a:pPr algn="ctr" fontAlgn="b"/>
                      <a:r>
                        <a:rPr lang="cs-CZ" sz="1100" b="0" i="0" u="none" strike="noStrike" dirty="0">
                          <a:solidFill>
                            <a:srgbClr val="000000"/>
                          </a:solidFill>
                          <a:effectLst/>
                          <a:latin typeface="Calibri"/>
                        </a:rPr>
                        <a:t>0,01</a:t>
                      </a:r>
                    </a:p>
                  </a:txBody>
                  <a:tcPr marL="9525" marR="9525" marT="9525" marB="0" anchor="ct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258843533"/>
      </p:ext>
    </p:extLst>
  </p:cSld>
  <p:clrMapOvr>
    <a:masterClrMapping/>
  </p:clrMapOvr>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665018"/>
            <a:ext cx="8229600" cy="752620"/>
          </a:xfrm>
        </p:spPr>
        <p:txBody>
          <a:bodyPr>
            <a:normAutofit fontScale="90000"/>
          </a:bodyPr>
          <a:lstStyle/>
          <a:p>
            <a:r>
              <a:rPr lang="cs-CZ" b="1" dirty="0"/>
              <a:t>PŘÍKLAD 5a – DOPRAVNÍ PROBLÉM</a:t>
            </a:r>
          </a:p>
        </p:txBody>
      </p:sp>
      <p:sp>
        <p:nvSpPr>
          <p:cNvPr id="3" name="Zástupný symbol pro obsah 2"/>
          <p:cNvSpPr>
            <a:spLocks noGrp="1"/>
          </p:cNvSpPr>
          <p:nvPr>
            <p:ph idx="1"/>
          </p:nvPr>
        </p:nvSpPr>
        <p:spPr>
          <a:xfrm>
            <a:off x="457200" y="1821872"/>
            <a:ext cx="8229600" cy="4274127"/>
          </a:xfrm>
        </p:spPr>
        <p:txBody>
          <a:bodyPr>
            <a:normAutofit fontScale="85000" lnSpcReduction="20000"/>
          </a:bodyPr>
          <a:lstStyle/>
          <a:p>
            <a:r>
              <a:rPr lang="cs-CZ" b="1" dirty="0"/>
              <a:t>Firma vyrábějící bramborové lupínky zřizuje tři nové pobočky v Benešově, Jihlavě a Táboře. Hlavní surovinou jsou brambory, které se budou dovážet ze skladů v Humpolci a Pelhřimově (viz mapu). V tabulce jsou uvedeny týdenní kapacity skaldů a plánované týdenní požadavky výroben (v tunách brambor). Přeprava brambor se bude uskutečňovat po železnici (jednou týdně). Tabulka obsahuje jednotkové náklady na přepravu jedné tuny brambor od jednotlivých dodavatelů k odběratelům. Cílem je naplánovat přepravu brambor tak, aby celkové přepravní náklady byly minimální.</a:t>
            </a:r>
          </a:p>
        </p:txBody>
      </p:sp>
    </p:spTree>
    <p:extLst>
      <p:ext uri="{BB962C8B-B14F-4D97-AF65-F5344CB8AC3E}">
        <p14:creationId xmlns:p14="http://schemas.microsoft.com/office/powerpoint/2010/main" val="4010431935"/>
      </p:ext>
    </p:extLst>
  </p:cSld>
  <p:clrMapOvr>
    <a:masterClrMapping/>
  </p:clrMapOvr>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711200"/>
            <a:ext cx="8229600" cy="706438"/>
          </a:xfrm>
        </p:spPr>
        <p:txBody>
          <a:bodyPr>
            <a:normAutofit fontScale="90000"/>
          </a:bodyPr>
          <a:lstStyle/>
          <a:p>
            <a:r>
              <a:rPr lang="cs-CZ" sz="2800" b="1" dirty="0"/>
              <a:t>MAPA PRO ZADÁNÍ DOPRAVNÍHO PROBLÉMU (PŘÍKLAD 5)</a:t>
            </a:r>
          </a:p>
        </p:txBody>
      </p:sp>
      <p:pic>
        <p:nvPicPr>
          <p:cNvPr id="3993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1275" y="1701801"/>
            <a:ext cx="7318855" cy="41021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864283637"/>
      </p:ext>
    </p:extLst>
  </p:cSld>
  <p:clrMapOvr>
    <a:masterClrMapping/>
  </p:clrMapOvr>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678872"/>
            <a:ext cx="8229600" cy="738765"/>
          </a:xfrm>
        </p:spPr>
        <p:txBody>
          <a:bodyPr>
            <a:normAutofit/>
          </a:bodyPr>
          <a:lstStyle/>
          <a:p>
            <a:r>
              <a:rPr lang="cs-CZ" sz="2400" b="1" dirty="0"/>
              <a:t>TABULKA PRO ZADÁNÍ DOPRAVNÍHO PROBLÉMU (PŘÍKLAD 5a)</a:t>
            </a:r>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1545457771"/>
              </p:ext>
            </p:extLst>
          </p:nvPr>
        </p:nvGraphicFramePr>
        <p:xfrm>
          <a:off x="457200" y="2032000"/>
          <a:ext cx="8229600" cy="3820160"/>
        </p:xfrm>
        <a:graphic>
          <a:graphicData uri="http://schemas.openxmlformats.org/drawingml/2006/table">
            <a:tbl>
              <a:tblPr firstRow="1" bandRow="1">
                <a:tableStyleId>{5C22544A-7EE6-4342-B048-85BDC9FD1C3A}</a:tableStyleId>
              </a:tblPr>
              <a:tblGrid>
                <a:gridCol w="1645920">
                  <a:extLst>
                    <a:ext uri="{9D8B030D-6E8A-4147-A177-3AD203B41FA5}">
                      <a16:colId xmlns:a16="http://schemas.microsoft.com/office/drawing/2014/main" val="20000"/>
                    </a:ext>
                  </a:extLst>
                </a:gridCol>
                <a:gridCol w="1645920">
                  <a:extLst>
                    <a:ext uri="{9D8B030D-6E8A-4147-A177-3AD203B41FA5}">
                      <a16:colId xmlns:a16="http://schemas.microsoft.com/office/drawing/2014/main" val="20001"/>
                    </a:ext>
                  </a:extLst>
                </a:gridCol>
                <a:gridCol w="1645920">
                  <a:extLst>
                    <a:ext uri="{9D8B030D-6E8A-4147-A177-3AD203B41FA5}">
                      <a16:colId xmlns:a16="http://schemas.microsoft.com/office/drawing/2014/main" val="20002"/>
                    </a:ext>
                  </a:extLst>
                </a:gridCol>
                <a:gridCol w="1645920">
                  <a:extLst>
                    <a:ext uri="{9D8B030D-6E8A-4147-A177-3AD203B41FA5}">
                      <a16:colId xmlns:a16="http://schemas.microsoft.com/office/drawing/2014/main" val="20003"/>
                    </a:ext>
                  </a:extLst>
                </a:gridCol>
                <a:gridCol w="1645920">
                  <a:extLst>
                    <a:ext uri="{9D8B030D-6E8A-4147-A177-3AD203B41FA5}">
                      <a16:colId xmlns:a16="http://schemas.microsoft.com/office/drawing/2014/main" val="20004"/>
                    </a:ext>
                  </a:extLst>
                </a:gridCol>
              </a:tblGrid>
              <a:tr h="955040">
                <a:tc>
                  <a:txBody>
                    <a:bodyPr/>
                    <a:lstStyle/>
                    <a:p>
                      <a:pPr algn="ctr" fontAlgn="ctr"/>
                      <a:r>
                        <a:rPr lang="cs-CZ" sz="1400" b="1" i="0" u="none" strike="noStrike" dirty="0">
                          <a:solidFill>
                            <a:srgbClr val="000000"/>
                          </a:solidFill>
                          <a:effectLst/>
                          <a:latin typeface="Calibri"/>
                        </a:rPr>
                        <a:t>SKLAD/PROVOZOVNA</a:t>
                      </a:r>
                    </a:p>
                  </a:txBody>
                  <a:tcPr marL="9525" marR="9525" marT="9525" marB="0" anchor="ctr"/>
                </a:tc>
                <a:tc>
                  <a:txBody>
                    <a:bodyPr/>
                    <a:lstStyle/>
                    <a:p>
                      <a:pPr algn="ctr" fontAlgn="ctr"/>
                      <a:r>
                        <a:rPr lang="cs-CZ" sz="1400" b="1" i="0" u="none" strike="noStrike">
                          <a:solidFill>
                            <a:srgbClr val="000000"/>
                          </a:solidFill>
                          <a:effectLst/>
                          <a:latin typeface="Calibri"/>
                        </a:rPr>
                        <a:t>Benešov</a:t>
                      </a:r>
                    </a:p>
                  </a:txBody>
                  <a:tcPr marL="9525" marR="9525" marT="9525" marB="0" anchor="ctr"/>
                </a:tc>
                <a:tc>
                  <a:txBody>
                    <a:bodyPr/>
                    <a:lstStyle/>
                    <a:p>
                      <a:pPr algn="ctr" fontAlgn="ctr"/>
                      <a:r>
                        <a:rPr lang="cs-CZ" sz="1400" b="1" i="0" u="none" strike="noStrike">
                          <a:solidFill>
                            <a:srgbClr val="000000"/>
                          </a:solidFill>
                          <a:effectLst/>
                          <a:latin typeface="Calibri"/>
                        </a:rPr>
                        <a:t>Jihlava</a:t>
                      </a:r>
                    </a:p>
                  </a:txBody>
                  <a:tcPr marL="9525" marR="9525" marT="9525" marB="0" anchor="ctr"/>
                </a:tc>
                <a:tc>
                  <a:txBody>
                    <a:bodyPr/>
                    <a:lstStyle/>
                    <a:p>
                      <a:pPr algn="ctr" fontAlgn="ctr"/>
                      <a:r>
                        <a:rPr lang="cs-CZ" sz="1400" b="1" i="0" u="none" strike="noStrike">
                          <a:solidFill>
                            <a:srgbClr val="000000"/>
                          </a:solidFill>
                          <a:effectLst/>
                          <a:latin typeface="Calibri"/>
                        </a:rPr>
                        <a:t>Tábor</a:t>
                      </a:r>
                    </a:p>
                  </a:txBody>
                  <a:tcPr marL="9525" marR="9525" marT="9525" marB="0" anchor="ctr"/>
                </a:tc>
                <a:tc>
                  <a:txBody>
                    <a:bodyPr/>
                    <a:lstStyle/>
                    <a:p>
                      <a:pPr algn="ctr" fontAlgn="ctr"/>
                      <a:r>
                        <a:rPr lang="cs-CZ" sz="1400" b="1" i="0" u="none" strike="noStrike">
                          <a:solidFill>
                            <a:srgbClr val="000000"/>
                          </a:solidFill>
                          <a:effectLst/>
                          <a:latin typeface="Calibri"/>
                        </a:rPr>
                        <a:t>Kapacita</a:t>
                      </a:r>
                    </a:p>
                  </a:txBody>
                  <a:tcPr marL="9525" marR="9525" marT="9525" marB="0" anchor="ctr"/>
                </a:tc>
                <a:extLst>
                  <a:ext uri="{0D108BD9-81ED-4DB2-BD59-A6C34878D82A}">
                    <a16:rowId xmlns:a16="http://schemas.microsoft.com/office/drawing/2014/main" val="10000"/>
                  </a:ext>
                </a:extLst>
              </a:tr>
              <a:tr h="955040">
                <a:tc>
                  <a:txBody>
                    <a:bodyPr/>
                    <a:lstStyle/>
                    <a:p>
                      <a:pPr algn="ctr" fontAlgn="b"/>
                      <a:r>
                        <a:rPr lang="cs-CZ" sz="1100" b="0" i="0" u="none" strike="noStrike" dirty="0">
                          <a:solidFill>
                            <a:srgbClr val="000000"/>
                          </a:solidFill>
                          <a:effectLst/>
                          <a:latin typeface="Calibri"/>
                        </a:rPr>
                        <a:t>Humpolec</a:t>
                      </a:r>
                    </a:p>
                  </a:txBody>
                  <a:tcPr marL="9525" marR="9525" marT="9525" marB="0" anchor="ctr"/>
                </a:tc>
                <a:tc>
                  <a:txBody>
                    <a:bodyPr/>
                    <a:lstStyle/>
                    <a:p>
                      <a:pPr algn="ctr" fontAlgn="ctr"/>
                      <a:r>
                        <a:rPr lang="cs-CZ" sz="1100" b="0" i="0" u="none" strike="noStrike">
                          <a:solidFill>
                            <a:srgbClr val="000000"/>
                          </a:solidFill>
                          <a:effectLst/>
                          <a:latin typeface="Calibri"/>
                        </a:rPr>
                        <a:t>330</a:t>
                      </a:r>
                    </a:p>
                  </a:txBody>
                  <a:tcPr marL="9525" marR="9525" marT="9525" marB="0" anchor="ctr"/>
                </a:tc>
                <a:tc>
                  <a:txBody>
                    <a:bodyPr/>
                    <a:lstStyle/>
                    <a:p>
                      <a:pPr algn="ctr" fontAlgn="ctr"/>
                      <a:r>
                        <a:rPr lang="cs-CZ" sz="1100" b="0" i="0" u="none" strike="noStrike">
                          <a:solidFill>
                            <a:srgbClr val="000000"/>
                          </a:solidFill>
                          <a:effectLst/>
                          <a:latin typeface="Calibri"/>
                        </a:rPr>
                        <a:t>250</a:t>
                      </a:r>
                    </a:p>
                  </a:txBody>
                  <a:tcPr marL="9525" marR="9525" marT="9525" marB="0" anchor="ctr"/>
                </a:tc>
                <a:tc>
                  <a:txBody>
                    <a:bodyPr/>
                    <a:lstStyle/>
                    <a:p>
                      <a:pPr algn="ctr" fontAlgn="ctr"/>
                      <a:r>
                        <a:rPr lang="cs-CZ" sz="1100" b="0" i="0" u="none" strike="noStrike">
                          <a:solidFill>
                            <a:srgbClr val="000000"/>
                          </a:solidFill>
                          <a:effectLst/>
                          <a:latin typeface="Calibri"/>
                        </a:rPr>
                        <a:t>350</a:t>
                      </a:r>
                    </a:p>
                  </a:txBody>
                  <a:tcPr marL="9525" marR="9525" marT="9525" marB="0" anchor="ctr"/>
                </a:tc>
                <a:tc>
                  <a:txBody>
                    <a:bodyPr/>
                    <a:lstStyle/>
                    <a:p>
                      <a:pPr algn="ctr" fontAlgn="ctr"/>
                      <a:r>
                        <a:rPr lang="cs-CZ" sz="1100" b="0" i="0" u="none" strike="noStrike">
                          <a:solidFill>
                            <a:srgbClr val="000000"/>
                          </a:solidFill>
                          <a:effectLst/>
                          <a:latin typeface="Calibri"/>
                        </a:rPr>
                        <a:t>70</a:t>
                      </a:r>
                    </a:p>
                  </a:txBody>
                  <a:tcPr marL="9525" marR="9525" marT="9525" marB="0" anchor="ctr"/>
                </a:tc>
                <a:extLst>
                  <a:ext uri="{0D108BD9-81ED-4DB2-BD59-A6C34878D82A}">
                    <a16:rowId xmlns:a16="http://schemas.microsoft.com/office/drawing/2014/main" val="10001"/>
                  </a:ext>
                </a:extLst>
              </a:tr>
              <a:tr h="955040">
                <a:tc>
                  <a:txBody>
                    <a:bodyPr/>
                    <a:lstStyle/>
                    <a:p>
                      <a:pPr algn="ctr" fontAlgn="b"/>
                      <a:r>
                        <a:rPr lang="cs-CZ" sz="1100" b="0" i="0" u="none" strike="noStrike" dirty="0">
                          <a:solidFill>
                            <a:srgbClr val="000000"/>
                          </a:solidFill>
                          <a:effectLst/>
                          <a:latin typeface="Calibri"/>
                        </a:rPr>
                        <a:t>Pelhřimov</a:t>
                      </a:r>
                    </a:p>
                  </a:txBody>
                  <a:tcPr marL="9525" marR="9525" marT="9525" marB="0" anchor="ctr"/>
                </a:tc>
                <a:tc>
                  <a:txBody>
                    <a:bodyPr/>
                    <a:lstStyle/>
                    <a:p>
                      <a:pPr algn="ctr" fontAlgn="ctr"/>
                      <a:r>
                        <a:rPr lang="cs-CZ" sz="1100" b="0" i="0" u="none" strike="noStrike">
                          <a:solidFill>
                            <a:srgbClr val="000000"/>
                          </a:solidFill>
                          <a:effectLst/>
                          <a:latin typeface="Calibri"/>
                        </a:rPr>
                        <a:t>300</a:t>
                      </a:r>
                    </a:p>
                  </a:txBody>
                  <a:tcPr marL="9525" marR="9525" marT="9525" marB="0" anchor="ctr"/>
                </a:tc>
                <a:tc>
                  <a:txBody>
                    <a:bodyPr/>
                    <a:lstStyle/>
                    <a:p>
                      <a:pPr algn="ctr" fontAlgn="ctr"/>
                      <a:r>
                        <a:rPr lang="cs-CZ" sz="1100" b="0" i="0" u="none" strike="noStrike">
                          <a:solidFill>
                            <a:srgbClr val="000000"/>
                          </a:solidFill>
                          <a:effectLst/>
                          <a:latin typeface="Calibri"/>
                        </a:rPr>
                        <a:t>240</a:t>
                      </a:r>
                    </a:p>
                  </a:txBody>
                  <a:tcPr marL="9525" marR="9525" marT="9525" marB="0" anchor="ctr"/>
                </a:tc>
                <a:tc>
                  <a:txBody>
                    <a:bodyPr/>
                    <a:lstStyle/>
                    <a:p>
                      <a:pPr algn="ctr" fontAlgn="ctr"/>
                      <a:r>
                        <a:rPr lang="cs-CZ" sz="1100" b="0" i="0" u="none" strike="noStrike">
                          <a:solidFill>
                            <a:srgbClr val="000000"/>
                          </a:solidFill>
                          <a:effectLst/>
                          <a:latin typeface="Calibri"/>
                        </a:rPr>
                        <a:t>250</a:t>
                      </a:r>
                    </a:p>
                  </a:txBody>
                  <a:tcPr marL="9525" marR="9525" marT="9525" marB="0" anchor="ctr"/>
                </a:tc>
                <a:tc>
                  <a:txBody>
                    <a:bodyPr/>
                    <a:lstStyle/>
                    <a:p>
                      <a:pPr algn="ctr" fontAlgn="ctr"/>
                      <a:r>
                        <a:rPr lang="cs-CZ" sz="1100" b="0" i="0" u="none" strike="noStrike">
                          <a:solidFill>
                            <a:srgbClr val="000000"/>
                          </a:solidFill>
                          <a:effectLst/>
                          <a:latin typeface="Calibri"/>
                        </a:rPr>
                        <a:t>80</a:t>
                      </a:r>
                    </a:p>
                  </a:txBody>
                  <a:tcPr marL="9525" marR="9525" marT="9525" marB="0" anchor="ctr"/>
                </a:tc>
                <a:extLst>
                  <a:ext uri="{0D108BD9-81ED-4DB2-BD59-A6C34878D82A}">
                    <a16:rowId xmlns:a16="http://schemas.microsoft.com/office/drawing/2014/main" val="10002"/>
                  </a:ext>
                </a:extLst>
              </a:tr>
              <a:tr h="955040">
                <a:tc>
                  <a:txBody>
                    <a:bodyPr/>
                    <a:lstStyle/>
                    <a:p>
                      <a:pPr algn="ctr" fontAlgn="b"/>
                      <a:r>
                        <a:rPr lang="cs-CZ" sz="1100" b="0" i="0" u="none" strike="noStrike" dirty="0">
                          <a:solidFill>
                            <a:srgbClr val="000000"/>
                          </a:solidFill>
                          <a:effectLst/>
                          <a:latin typeface="Calibri"/>
                        </a:rPr>
                        <a:t>Požadavek</a:t>
                      </a:r>
                    </a:p>
                  </a:txBody>
                  <a:tcPr marL="9525" marR="9525" marT="9525" marB="0" anchor="ctr"/>
                </a:tc>
                <a:tc>
                  <a:txBody>
                    <a:bodyPr/>
                    <a:lstStyle/>
                    <a:p>
                      <a:pPr algn="ctr" fontAlgn="ctr"/>
                      <a:r>
                        <a:rPr lang="cs-CZ" sz="1100" b="0" i="0" u="none" strike="noStrike">
                          <a:solidFill>
                            <a:srgbClr val="000000"/>
                          </a:solidFill>
                          <a:effectLst/>
                          <a:latin typeface="Calibri"/>
                        </a:rPr>
                        <a:t>45</a:t>
                      </a:r>
                    </a:p>
                  </a:txBody>
                  <a:tcPr marL="9525" marR="9525" marT="9525" marB="0" anchor="ctr"/>
                </a:tc>
                <a:tc>
                  <a:txBody>
                    <a:bodyPr/>
                    <a:lstStyle/>
                    <a:p>
                      <a:pPr algn="ctr" fontAlgn="ctr"/>
                      <a:r>
                        <a:rPr lang="cs-CZ" sz="1100" b="0" i="0" u="none" strike="noStrike">
                          <a:solidFill>
                            <a:srgbClr val="000000"/>
                          </a:solidFill>
                          <a:effectLst/>
                          <a:latin typeface="Calibri"/>
                        </a:rPr>
                        <a:t>60</a:t>
                      </a:r>
                    </a:p>
                  </a:txBody>
                  <a:tcPr marL="9525" marR="9525" marT="9525" marB="0" anchor="ctr"/>
                </a:tc>
                <a:tc>
                  <a:txBody>
                    <a:bodyPr/>
                    <a:lstStyle/>
                    <a:p>
                      <a:pPr algn="ctr" fontAlgn="ctr"/>
                      <a:r>
                        <a:rPr lang="cs-CZ" sz="1100" b="0" i="0" u="none" strike="noStrike">
                          <a:solidFill>
                            <a:srgbClr val="000000"/>
                          </a:solidFill>
                          <a:effectLst/>
                          <a:latin typeface="Calibri"/>
                        </a:rPr>
                        <a:t>35</a:t>
                      </a:r>
                    </a:p>
                  </a:txBody>
                  <a:tcPr marL="9525" marR="9525" marT="9525" marB="0" anchor="ctr"/>
                </a:tc>
                <a:tc>
                  <a:txBody>
                    <a:bodyPr/>
                    <a:lstStyle/>
                    <a:p>
                      <a:pPr algn="ctr" fontAlgn="ctr"/>
                      <a:r>
                        <a:rPr lang="cs-CZ" sz="1100" b="0" i="0" u="none" strike="noStrike" dirty="0">
                          <a:solidFill>
                            <a:srgbClr val="000000"/>
                          </a:solidFill>
                          <a:effectLst/>
                          <a:latin typeface="Calibri"/>
                        </a:rPr>
                        <a:t> </a:t>
                      </a:r>
                    </a:p>
                  </a:txBody>
                  <a:tcPr marL="9525" marR="9525" marT="9525" marB="0" anchor="ct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8342973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892464"/>
            <a:ext cx="8229600" cy="766474"/>
          </a:xfrm>
        </p:spPr>
        <p:txBody>
          <a:bodyPr/>
          <a:lstStyle/>
          <a:p>
            <a:r>
              <a:rPr lang="cs-CZ" b="1" dirty="0"/>
              <a:t>KVANTITATIVNÍ ANALÝZA</a:t>
            </a:r>
          </a:p>
        </p:txBody>
      </p:sp>
      <p:sp>
        <p:nvSpPr>
          <p:cNvPr id="3" name="Zástupný symbol pro obsah 2"/>
          <p:cNvSpPr>
            <a:spLocks noGrp="1"/>
          </p:cNvSpPr>
          <p:nvPr>
            <p:ph idx="1"/>
          </p:nvPr>
        </p:nvSpPr>
        <p:spPr>
          <a:xfrm>
            <a:off x="457200" y="2120900"/>
            <a:ext cx="8229600" cy="4005263"/>
          </a:xfrm>
        </p:spPr>
        <p:txBody>
          <a:bodyPr>
            <a:normAutofit fontScale="70000" lnSpcReduction="20000"/>
          </a:bodyPr>
          <a:lstStyle/>
          <a:p>
            <a:r>
              <a:rPr lang="cs-CZ" b="1" dirty="0"/>
              <a:t>Postup, kdy pro rozbor daného problému využíváme </a:t>
            </a:r>
            <a:r>
              <a:rPr lang="cs-CZ" b="1" dirty="0">
                <a:solidFill>
                  <a:srgbClr val="FF0000"/>
                </a:solidFill>
              </a:rPr>
              <a:t>kvantitativní data </a:t>
            </a:r>
            <a:r>
              <a:rPr lang="cs-CZ" b="1" dirty="0"/>
              <a:t>– </a:t>
            </a:r>
            <a:r>
              <a:rPr lang="cs-CZ" b="1" dirty="0">
                <a:solidFill>
                  <a:srgbClr val="FF0000"/>
                </a:solidFill>
              </a:rPr>
              <a:t>údaje, které lze vyjádřit numericky</a:t>
            </a:r>
            <a:r>
              <a:rPr lang="cs-CZ" b="1" dirty="0"/>
              <a:t>.</a:t>
            </a:r>
          </a:p>
          <a:p>
            <a:r>
              <a:rPr lang="cs-CZ" b="1" dirty="0"/>
              <a:t>Na základě těchto dat a předpokládaných vazeb mezi nimi se obvykle sestaví kvantitativní model zkoumaného systému a jeho řešením získáme požadované numerické údaje potřebné pro vlastní rozhodnutí.</a:t>
            </a:r>
          </a:p>
          <a:p>
            <a:r>
              <a:rPr lang="cs-CZ" b="1" dirty="0"/>
              <a:t>Rozhodující jsou zde </a:t>
            </a:r>
            <a:r>
              <a:rPr lang="cs-CZ" b="1" dirty="0">
                <a:solidFill>
                  <a:srgbClr val="FF0000"/>
                </a:solidFill>
              </a:rPr>
              <a:t>znalosti nejrůznějších matematických technik a schopnosti manažera sestavit vhodný model </a:t>
            </a:r>
            <a:r>
              <a:rPr lang="cs-CZ" b="1" dirty="0"/>
              <a:t>(vhodný – dostatečně jednoduchý, aby jej bylo možné vyřešit dostupnými prostředky a zároveň stále ještě odpovídající pro daný účel a reálnému systému.</a:t>
            </a:r>
          </a:p>
          <a:p>
            <a:r>
              <a:rPr lang="cs-CZ" b="1" dirty="0"/>
              <a:t>Zodpovědnost za rozhodnutí nese vždy </a:t>
            </a:r>
            <a:r>
              <a:rPr lang="cs-CZ" b="1" dirty="0" err="1"/>
              <a:t>rozhodovatel</a:t>
            </a:r>
            <a:r>
              <a:rPr lang="cs-CZ" b="1" dirty="0"/>
              <a:t> a ne model, případně něco či někdo jiný!</a:t>
            </a:r>
          </a:p>
        </p:txBody>
      </p:sp>
    </p:spTree>
    <p:extLst>
      <p:ext uri="{BB962C8B-B14F-4D97-AF65-F5344CB8AC3E}">
        <p14:creationId xmlns:p14="http://schemas.microsoft.com/office/powerpoint/2010/main" val="2275476802"/>
      </p:ext>
    </p:extLst>
  </p:cSld>
  <p:clrMapOvr>
    <a:masterClrMapping/>
  </p:clrMapOvr>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609600"/>
            <a:ext cx="8229600" cy="808038"/>
          </a:xfrm>
        </p:spPr>
        <p:txBody>
          <a:bodyPr>
            <a:normAutofit fontScale="90000"/>
          </a:bodyPr>
          <a:lstStyle/>
          <a:p>
            <a:r>
              <a:rPr lang="cs-CZ" b="1" dirty="0"/>
              <a:t>PŘÍKLAD 5b – DOPRAVNÍ PROBLÉM</a:t>
            </a:r>
            <a:endParaRPr lang="cs-CZ" dirty="0"/>
          </a:p>
        </p:txBody>
      </p:sp>
      <p:sp>
        <p:nvSpPr>
          <p:cNvPr id="3" name="Zástupný symbol pro obsah 2"/>
          <p:cNvSpPr>
            <a:spLocks noGrp="1"/>
          </p:cNvSpPr>
          <p:nvPr>
            <p:ph idx="1"/>
          </p:nvPr>
        </p:nvSpPr>
        <p:spPr>
          <a:xfrm>
            <a:off x="88900" y="1828800"/>
            <a:ext cx="8902700" cy="4297363"/>
          </a:xfrm>
        </p:spPr>
        <p:txBody>
          <a:bodyPr>
            <a:normAutofit fontScale="92500" lnSpcReduction="20000"/>
          </a:bodyPr>
          <a:lstStyle/>
          <a:p>
            <a:r>
              <a:rPr lang="cs-CZ" b="1" dirty="0"/>
              <a:t>Předpokládejme, že v předcházejícím příkladu si bude přepravní společnost účtovat ceny za přepravu (pronájem) jednoho vagónu mezi jednotlivými dodavateli a odběrateli podle tabulky (viz dále). Kapacity dodavatelů a požadavky odběratelů jsou shodné s hodnotami, zadanými v příkladu. Cílem je určit jednak kolik tun brambor se bude přepravovat mezi jednotlivými místy, ale také stanovit, kolik vagónů bude na tuto přepravu použito. Předpokládejme, že k přepravě lze použít vagóny</a:t>
            </a:r>
            <a:br>
              <a:rPr lang="cs-CZ" b="1" dirty="0"/>
            </a:br>
            <a:r>
              <a:rPr lang="cs-CZ" b="1" dirty="0"/>
              <a:t>o kapacitě 18 tun.</a:t>
            </a:r>
          </a:p>
        </p:txBody>
      </p:sp>
    </p:spTree>
    <p:extLst>
      <p:ext uri="{BB962C8B-B14F-4D97-AF65-F5344CB8AC3E}">
        <p14:creationId xmlns:p14="http://schemas.microsoft.com/office/powerpoint/2010/main" val="4011083746"/>
      </p:ext>
    </p:extLst>
  </p:cSld>
  <p:clrMapOvr>
    <a:masterClrMapping/>
  </p:clrMapOvr>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647700"/>
            <a:ext cx="8229600" cy="769938"/>
          </a:xfrm>
        </p:spPr>
        <p:txBody>
          <a:bodyPr>
            <a:noAutofit/>
          </a:bodyPr>
          <a:lstStyle/>
          <a:p>
            <a:r>
              <a:rPr lang="cs-CZ" sz="2800" b="1" dirty="0"/>
              <a:t>TABULKA PRO ZADÁNÍ DOPRAVNÍHO PROBLÉMU (PŘÍKLAD 5b)</a:t>
            </a:r>
            <a:endParaRPr lang="cs-CZ" sz="2800" dirty="0"/>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1387925852"/>
              </p:ext>
            </p:extLst>
          </p:nvPr>
        </p:nvGraphicFramePr>
        <p:xfrm>
          <a:off x="457200" y="1993899"/>
          <a:ext cx="8229600" cy="3804921"/>
        </p:xfrm>
        <a:graphic>
          <a:graphicData uri="http://schemas.openxmlformats.org/drawingml/2006/table">
            <a:tbl>
              <a:tblPr firstRow="1" bandRow="1">
                <a:tableStyleId>{5C22544A-7EE6-4342-B048-85BDC9FD1C3A}</a:tableStyleId>
              </a:tblPr>
              <a:tblGrid>
                <a:gridCol w="2057400">
                  <a:extLst>
                    <a:ext uri="{9D8B030D-6E8A-4147-A177-3AD203B41FA5}">
                      <a16:colId xmlns:a16="http://schemas.microsoft.com/office/drawing/2014/main" val="20000"/>
                    </a:ext>
                  </a:extLst>
                </a:gridCol>
                <a:gridCol w="2057400">
                  <a:extLst>
                    <a:ext uri="{9D8B030D-6E8A-4147-A177-3AD203B41FA5}">
                      <a16:colId xmlns:a16="http://schemas.microsoft.com/office/drawing/2014/main" val="20001"/>
                    </a:ext>
                  </a:extLst>
                </a:gridCol>
                <a:gridCol w="2057400">
                  <a:extLst>
                    <a:ext uri="{9D8B030D-6E8A-4147-A177-3AD203B41FA5}">
                      <a16:colId xmlns:a16="http://schemas.microsoft.com/office/drawing/2014/main" val="20002"/>
                    </a:ext>
                  </a:extLst>
                </a:gridCol>
                <a:gridCol w="2057400">
                  <a:extLst>
                    <a:ext uri="{9D8B030D-6E8A-4147-A177-3AD203B41FA5}">
                      <a16:colId xmlns:a16="http://schemas.microsoft.com/office/drawing/2014/main" val="20003"/>
                    </a:ext>
                  </a:extLst>
                </a:gridCol>
              </a:tblGrid>
              <a:tr h="1268307">
                <a:tc>
                  <a:txBody>
                    <a:bodyPr/>
                    <a:lstStyle/>
                    <a:p>
                      <a:pPr algn="ctr" fontAlgn="ctr"/>
                      <a:r>
                        <a:rPr lang="cs-CZ" sz="1400" b="1" i="0" u="none" strike="noStrike" dirty="0">
                          <a:solidFill>
                            <a:srgbClr val="000000"/>
                          </a:solidFill>
                          <a:effectLst/>
                          <a:latin typeface="Calibri"/>
                        </a:rPr>
                        <a:t>SKLAD/PROVOZOVNA</a:t>
                      </a:r>
                    </a:p>
                  </a:txBody>
                  <a:tcPr marL="9525" marR="9525" marT="9525" marB="0" anchor="ctr"/>
                </a:tc>
                <a:tc>
                  <a:txBody>
                    <a:bodyPr/>
                    <a:lstStyle/>
                    <a:p>
                      <a:pPr algn="ctr" fontAlgn="ctr"/>
                      <a:r>
                        <a:rPr lang="cs-CZ" sz="1400" b="1" i="0" u="none" strike="noStrike">
                          <a:solidFill>
                            <a:srgbClr val="000000"/>
                          </a:solidFill>
                          <a:effectLst/>
                          <a:latin typeface="Calibri"/>
                        </a:rPr>
                        <a:t>Benešov</a:t>
                      </a:r>
                    </a:p>
                  </a:txBody>
                  <a:tcPr marL="9525" marR="9525" marT="9525" marB="0" anchor="ctr"/>
                </a:tc>
                <a:tc>
                  <a:txBody>
                    <a:bodyPr/>
                    <a:lstStyle/>
                    <a:p>
                      <a:pPr algn="ctr" fontAlgn="ctr"/>
                      <a:r>
                        <a:rPr lang="cs-CZ" sz="1400" b="1" i="0" u="none" strike="noStrike">
                          <a:solidFill>
                            <a:srgbClr val="000000"/>
                          </a:solidFill>
                          <a:effectLst/>
                          <a:latin typeface="Calibri"/>
                        </a:rPr>
                        <a:t>Jihlava</a:t>
                      </a:r>
                    </a:p>
                  </a:txBody>
                  <a:tcPr marL="9525" marR="9525" marT="9525" marB="0" anchor="ctr"/>
                </a:tc>
                <a:tc>
                  <a:txBody>
                    <a:bodyPr/>
                    <a:lstStyle/>
                    <a:p>
                      <a:pPr algn="ctr" fontAlgn="ctr"/>
                      <a:r>
                        <a:rPr lang="cs-CZ" sz="1400" b="1" i="0" u="none" strike="noStrike">
                          <a:solidFill>
                            <a:srgbClr val="000000"/>
                          </a:solidFill>
                          <a:effectLst/>
                          <a:latin typeface="Calibri"/>
                        </a:rPr>
                        <a:t>Tábor</a:t>
                      </a:r>
                    </a:p>
                  </a:txBody>
                  <a:tcPr marL="9525" marR="9525" marT="9525" marB="0" anchor="ctr"/>
                </a:tc>
                <a:extLst>
                  <a:ext uri="{0D108BD9-81ED-4DB2-BD59-A6C34878D82A}">
                    <a16:rowId xmlns:a16="http://schemas.microsoft.com/office/drawing/2014/main" val="10000"/>
                  </a:ext>
                </a:extLst>
              </a:tr>
              <a:tr h="1268307">
                <a:tc>
                  <a:txBody>
                    <a:bodyPr/>
                    <a:lstStyle/>
                    <a:p>
                      <a:pPr algn="ctr" fontAlgn="ctr"/>
                      <a:r>
                        <a:rPr lang="cs-CZ" sz="1100" b="0" i="0" u="none" strike="noStrike">
                          <a:solidFill>
                            <a:srgbClr val="000000"/>
                          </a:solidFill>
                          <a:effectLst/>
                          <a:latin typeface="Calibri"/>
                        </a:rPr>
                        <a:t>Humpolec</a:t>
                      </a:r>
                    </a:p>
                  </a:txBody>
                  <a:tcPr marL="9525" marR="9525" marT="9525" marB="0" anchor="ctr"/>
                </a:tc>
                <a:tc>
                  <a:txBody>
                    <a:bodyPr/>
                    <a:lstStyle/>
                    <a:p>
                      <a:pPr algn="ctr" fontAlgn="ctr"/>
                      <a:r>
                        <a:rPr lang="cs-CZ" sz="1100" b="0" i="0" u="none" strike="noStrike">
                          <a:solidFill>
                            <a:srgbClr val="000000"/>
                          </a:solidFill>
                          <a:effectLst/>
                          <a:latin typeface="Calibri"/>
                        </a:rPr>
                        <a:t>4200</a:t>
                      </a:r>
                    </a:p>
                  </a:txBody>
                  <a:tcPr marL="9525" marR="9525" marT="9525" marB="0" anchor="ctr"/>
                </a:tc>
                <a:tc>
                  <a:txBody>
                    <a:bodyPr/>
                    <a:lstStyle/>
                    <a:p>
                      <a:pPr algn="ctr" fontAlgn="ctr"/>
                      <a:r>
                        <a:rPr lang="cs-CZ" sz="1100" b="0" i="0" u="none" strike="noStrike">
                          <a:solidFill>
                            <a:srgbClr val="000000"/>
                          </a:solidFill>
                          <a:effectLst/>
                          <a:latin typeface="Calibri"/>
                        </a:rPr>
                        <a:t>4800</a:t>
                      </a:r>
                    </a:p>
                  </a:txBody>
                  <a:tcPr marL="9525" marR="9525" marT="9525" marB="0" anchor="ctr"/>
                </a:tc>
                <a:tc>
                  <a:txBody>
                    <a:bodyPr/>
                    <a:lstStyle/>
                    <a:p>
                      <a:pPr algn="ctr" fontAlgn="ctr"/>
                      <a:r>
                        <a:rPr lang="cs-CZ" sz="1100" b="0" i="0" u="none" strike="noStrike">
                          <a:solidFill>
                            <a:srgbClr val="000000"/>
                          </a:solidFill>
                          <a:effectLst/>
                          <a:latin typeface="Calibri"/>
                        </a:rPr>
                        <a:t>5300</a:t>
                      </a:r>
                    </a:p>
                  </a:txBody>
                  <a:tcPr marL="9525" marR="9525" marT="9525" marB="0" anchor="ctr"/>
                </a:tc>
                <a:extLst>
                  <a:ext uri="{0D108BD9-81ED-4DB2-BD59-A6C34878D82A}">
                    <a16:rowId xmlns:a16="http://schemas.microsoft.com/office/drawing/2014/main" val="10001"/>
                  </a:ext>
                </a:extLst>
              </a:tr>
              <a:tr h="1268307">
                <a:tc>
                  <a:txBody>
                    <a:bodyPr/>
                    <a:lstStyle/>
                    <a:p>
                      <a:pPr algn="ctr" fontAlgn="ctr"/>
                      <a:r>
                        <a:rPr lang="cs-CZ" sz="1100" b="0" i="0" u="none" strike="noStrike">
                          <a:solidFill>
                            <a:srgbClr val="000000"/>
                          </a:solidFill>
                          <a:effectLst/>
                          <a:latin typeface="Calibri"/>
                        </a:rPr>
                        <a:t>Pelhřimov</a:t>
                      </a:r>
                    </a:p>
                  </a:txBody>
                  <a:tcPr marL="9525" marR="9525" marT="9525" marB="0" anchor="ctr"/>
                </a:tc>
                <a:tc>
                  <a:txBody>
                    <a:bodyPr/>
                    <a:lstStyle/>
                    <a:p>
                      <a:pPr algn="ctr" fontAlgn="ctr"/>
                      <a:r>
                        <a:rPr lang="cs-CZ" sz="1100" b="0" i="0" u="none" strike="noStrike">
                          <a:solidFill>
                            <a:srgbClr val="000000"/>
                          </a:solidFill>
                          <a:effectLst/>
                          <a:latin typeface="Calibri"/>
                        </a:rPr>
                        <a:t>5100</a:t>
                      </a:r>
                    </a:p>
                  </a:txBody>
                  <a:tcPr marL="9525" marR="9525" marT="9525" marB="0" anchor="ctr"/>
                </a:tc>
                <a:tc>
                  <a:txBody>
                    <a:bodyPr/>
                    <a:lstStyle/>
                    <a:p>
                      <a:pPr algn="ctr" fontAlgn="ctr"/>
                      <a:r>
                        <a:rPr lang="cs-CZ" sz="1100" b="0" i="0" u="none" strike="noStrike">
                          <a:solidFill>
                            <a:srgbClr val="000000"/>
                          </a:solidFill>
                          <a:effectLst/>
                          <a:latin typeface="Calibri"/>
                        </a:rPr>
                        <a:t>3400</a:t>
                      </a:r>
                    </a:p>
                  </a:txBody>
                  <a:tcPr marL="9525" marR="9525" marT="9525" marB="0" anchor="ctr"/>
                </a:tc>
                <a:tc>
                  <a:txBody>
                    <a:bodyPr/>
                    <a:lstStyle/>
                    <a:p>
                      <a:pPr algn="ctr" fontAlgn="ctr"/>
                      <a:r>
                        <a:rPr lang="cs-CZ" sz="1100" b="0" i="0" u="none" strike="noStrike" dirty="0">
                          <a:solidFill>
                            <a:srgbClr val="000000"/>
                          </a:solidFill>
                          <a:effectLst/>
                          <a:latin typeface="Calibri"/>
                        </a:rPr>
                        <a:t>3700</a:t>
                      </a:r>
                    </a:p>
                  </a:txBody>
                  <a:tcPr marL="9525" marR="9525" marT="9525" marB="0" anchor="ct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2934324024"/>
      </p:ext>
    </p:extLst>
  </p:cSld>
  <p:clrMapOvr>
    <a:masterClrMapping/>
  </p:clrMapOvr>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651164"/>
            <a:ext cx="8229600" cy="766474"/>
          </a:xfrm>
        </p:spPr>
        <p:txBody>
          <a:bodyPr>
            <a:normAutofit fontScale="90000"/>
          </a:bodyPr>
          <a:lstStyle/>
          <a:p>
            <a:r>
              <a:rPr lang="cs-CZ" b="1" dirty="0"/>
              <a:t>PŘÍKLAD 6 – PŘIŘAZOVACÍ PROBLÉM</a:t>
            </a:r>
          </a:p>
        </p:txBody>
      </p:sp>
      <p:sp>
        <p:nvSpPr>
          <p:cNvPr id="3" name="Zástupný symbol pro obsah 2"/>
          <p:cNvSpPr>
            <a:spLocks noGrp="1"/>
          </p:cNvSpPr>
          <p:nvPr>
            <p:ph idx="1"/>
          </p:nvPr>
        </p:nvSpPr>
        <p:spPr/>
        <p:txBody>
          <a:bodyPr>
            <a:normAutofit fontScale="92500" lnSpcReduction="20000"/>
          </a:bodyPr>
          <a:lstStyle/>
          <a:p>
            <a:r>
              <a:rPr lang="cs-CZ" b="1" dirty="0"/>
              <a:t>Stavební firma má za úkol vyhloubit základy na čtyřech parcelách v následujících pražských čtvrtích: Michle, Prosek, Radlice a </a:t>
            </a:r>
            <a:r>
              <a:rPr lang="cs-CZ" b="1" dirty="0" err="1"/>
              <a:t>Trója</a:t>
            </a:r>
            <a:r>
              <a:rPr lang="cs-CZ" b="1" dirty="0"/>
              <a:t>. Výkopové práce budou provedeny bagry, nacházejícími se ve čtyřech různých garážích. Vzdálenosti (v km) mezi garážemi a parcelami jsou uvedeny v tabulce. Cílem je minimalizovat celkovou vzdálenost, nutnou pro přepravu bagrů na staveniště. Předpokládáme, že výkopové práce na všech parcelách budou probíhat současně, tj. na každé parcele bude pracovat právě jeden bagr.</a:t>
            </a:r>
          </a:p>
        </p:txBody>
      </p:sp>
    </p:spTree>
    <p:extLst>
      <p:ext uri="{BB962C8B-B14F-4D97-AF65-F5344CB8AC3E}">
        <p14:creationId xmlns:p14="http://schemas.microsoft.com/office/powerpoint/2010/main" val="497114531"/>
      </p:ext>
    </p:extLst>
  </p:cSld>
  <p:clrMapOvr>
    <a:masterClrMapping/>
  </p:clrMapOvr>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706582"/>
            <a:ext cx="8229600" cy="711056"/>
          </a:xfrm>
        </p:spPr>
        <p:txBody>
          <a:bodyPr>
            <a:normAutofit fontScale="90000"/>
          </a:bodyPr>
          <a:lstStyle/>
          <a:p>
            <a:r>
              <a:rPr lang="cs-CZ" sz="2800" b="1" dirty="0"/>
              <a:t>TABULKA PRO ZADÁNÍ PŘÍKLADU 6 (PŘIŘAZOVACÍ PROBLÉM) </a:t>
            </a:r>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1476698575"/>
              </p:ext>
            </p:extLst>
          </p:nvPr>
        </p:nvGraphicFramePr>
        <p:xfrm>
          <a:off x="457200" y="1981200"/>
          <a:ext cx="8229600" cy="3873500"/>
        </p:xfrm>
        <a:graphic>
          <a:graphicData uri="http://schemas.openxmlformats.org/drawingml/2006/table">
            <a:tbl>
              <a:tblPr firstRow="1" bandRow="1">
                <a:tableStyleId>{5C22544A-7EE6-4342-B048-85BDC9FD1C3A}</a:tableStyleId>
              </a:tblPr>
              <a:tblGrid>
                <a:gridCol w="1645920">
                  <a:extLst>
                    <a:ext uri="{9D8B030D-6E8A-4147-A177-3AD203B41FA5}">
                      <a16:colId xmlns:a16="http://schemas.microsoft.com/office/drawing/2014/main" val="20000"/>
                    </a:ext>
                  </a:extLst>
                </a:gridCol>
                <a:gridCol w="1645920">
                  <a:extLst>
                    <a:ext uri="{9D8B030D-6E8A-4147-A177-3AD203B41FA5}">
                      <a16:colId xmlns:a16="http://schemas.microsoft.com/office/drawing/2014/main" val="20001"/>
                    </a:ext>
                  </a:extLst>
                </a:gridCol>
                <a:gridCol w="1645920">
                  <a:extLst>
                    <a:ext uri="{9D8B030D-6E8A-4147-A177-3AD203B41FA5}">
                      <a16:colId xmlns:a16="http://schemas.microsoft.com/office/drawing/2014/main" val="20002"/>
                    </a:ext>
                  </a:extLst>
                </a:gridCol>
                <a:gridCol w="1645920">
                  <a:extLst>
                    <a:ext uri="{9D8B030D-6E8A-4147-A177-3AD203B41FA5}">
                      <a16:colId xmlns:a16="http://schemas.microsoft.com/office/drawing/2014/main" val="20003"/>
                    </a:ext>
                  </a:extLst>
                </a:gridCol>
                <a:gridCol w="1645920">
                  <a:extLst>
                    <a:ext uri="{9D8B030D-6E8A-4147-A177-3AD203B41FA5}">
                      <a16:colId xmlns:a16="http://schemas.microsoft.com/office/drawing/2014/main" val="20004"/>
                    </a:ext>
                  </a:extLst>
                </a:gridCol>
              </a:tblGrid>
              <a:tr h="774700">
                <a:tc>
                  <a:txBody>
                    <a:bodyPr/>
                    <a:lstStyle/>
                    <a:p>
                      <a:pPr algn="ctr" fontAlgn="ctr"/>
                      <a:r>
                        <a:rPr lang="cs-CZ" sz="1400" b="1" i="0" u="none" strike="noStrike" dirty="0">
                          <a:solidFill>
                            <a:srgbClr val="000000"/>
                          </a:solidFill>
                          <a:effectLst/>
                          <a:latin typeface="Calibri"/>
                        </a:rPr>
                        <a:t>GARÁŽ/PARCELA</a:t>
                      </a:r>
                    </a:p>
                  </a:txBody>
                  <a:tcPr marL="9525" marR="9525" marT="9525" marB="0" anchor="ctr"/>
                </a:tc>
                <a:tc>
                  <a:txBody>
                    <a:bodyPr/>
                    <a:lstStyle/>
                    <a:p>
                      <a:pPr algn="ctr" fontAlgn="ctr"/>
                      <a:r>
                        <a:rPr lang="cs-CZ" sz="1400" b="1" i="0" u="none" strike="noStrike">
                          <a:solidFill>
                            <a:srgbClr val="000000"/>
                          </a:solidFill>
                          <a:effectLst/>
                          <a:latin typeface="Calibri"/>
                        </a:rPr>
                        <a:t>Michle</a:t>
                      </a:r>
                    </a:p>
                  </a:txBody>
                  <a:tcPr marL="9525" marR="9525" marT="9525" marB="0" anchor="ctr"/>
                </a:tc>
                <a:tc>
                  <a:txBody>
                    <a:bodyPr/>
                    <a:lstStyle/>
                    <a:p>
                      <a:pPr algn="ctr" fontAlgn="ctr"/>
                      <a:r>
                        <a:rPr lang="cs-CZ" sz="1400" b="1" i="0" u="none" strike="noStrike">
                          <a:solidFill>
                            <a:srgbClr val="000000"/>
                          </a:solidFill>
                          <a:effectLst/>
                          <a:latin typeface="Calibri"/>
                        </a:rPr>
                        <a:t>Prosek</a:t>
                      </a:r>
                    </a:p>
                  </a:txBody>
                  <a:tcPr marL="9525" marR="9525" marT="9525" marB="0" anchor="ctr"/>
                </a:tc>
                <a:tc>
                  <a:txBody>
                    <a:bodyPr/>
                    <a:lstStyle/>
                    <a:p>
                      <a:pPr algn="ctr" fontAlgn="ctr"/>
                      <a:r>
                        <a:rPr lang="cs-CZ" sz="1400" b="1" i="0" u="none" strike="noStrike">
                          <a:solidFill>
                            <a:srgbClr val="000000"/>
                          </a:solidFill>
                          <a:effectLst/>
                          <a:latin typeface="Calibri"/>
                        </a:rPr>
                        <a:t>Radlice</a:t>
                      </a:r>
                    </a:p>
                  </a:txBody>
                  <a:tcPr marL="9525" marR="9525" marT="9525" marB="0" anchor="ctr"/>
                </a:tc>
                <a:tc>
                  <a:txBody>
                    <a:bodyPr/>
                    <a:lstStyle/>
                    <a:p>
                      <a:pPr algn="ctr" fontAlgn="ctr"/>
                      <a:r>
                        <a:rPr lang="cs-CZ" sz="1400" b="1" i="0" u="none" strike="noStrike">
                          <a:solidFill>
                            <a:srgbClr val="000000"/>
                          </a:solidFill>
                          <a:effectLst/>
                          <a:latin typeface="Calibri"/>
                        </a:rPr>
                        <a:t>Trója</a:t>
                      </a:r>
                    </a:p>
                  </a:txBody>
                  <a:tcPr marL="9525" marR="9525" marT="9525" marB="0" anchor="ctr"/>
                </a:tc>
                <a:extLst>
                  <a:ext uri="{0D108BD9-81ED-4DB2-BD59-A6C34878D82A}">
                    <a16:rowId xmlns:a16="http://schemas.microsoft.com/office/drawing/2014/main" val="10000"/>
                  </a:ext>
                </a:extLst>
              </a:tr>
              <a:tr h="774700">
                <a:tc>
                  <a:txBody>
                    <a:bodyPr/>
                    <a:lstStyle/>
                    <a:p>
                      <a:pPr algn="ctr" fontAlgn="ctr"/>
                      <a:r>
                        <a:rPr lang="cs-CZ" sz="1100" b="0" i="0" u="none" strike="noStrike">
                          <a:solidFill>
                            <a:srgbClr val="000000"/>
                          </a:solidFill>
                          <a:effectLst/>
                          <a:latin typeface="Calibri"/>
                        </a:rPr>
                        <a:t>Garáž 1</a:t>
                      </a:r>
                    </a:p>
                  </a:txBody>
                  <a:tcPr marL="9525" marR="9525" marT="9525" marB="0" anchor="ctr"/>
                </a:tc>
                <a:tc>
                  <a:txBody>
                    <a:bodyPr/>
                    <a:lstStyle/>
                    <a:p>
                      <a:pPr algn="ctr" fontAlgn="ctr"/>
                      <a:r>
                        <a:rPr lang="cs-CZ" sz="1100" b="0" i="0" u="none" strike="noStrike">
                          <a:solidFill>
                            <a:srgbClr val="000000"/>
                          </a:solidFill>
                          <a:effectLst/>
                          <a:latin typeface="Calibri"/>
                        </a:rPr>
                        <a:t>5</a:t>
                      </a:r>
                    </a:p>
                  </a:txBody>
                  <a:tcPr marL="9525" marR="9525" marT="9525" marB="0" anchor="ctr"/>
                </a:tc>
                <a:tc>
                  <a:txBody>
                    <a:bodyPr/>
                    <a:lstStyle/>
                    <a:p>
                      <a:pPr algn="ctr" fontAlgn="ctr"/>
                      <a:r>
                        <a:rPr lang="cs-CZ" sz="1100" b="0" i="0" u="none" strike="noStrike">
                          <a:solidFill>
                            <a:srgbClr val="000000"/>
                          </a:solidFill>
                          <a:effectLst/>
                          <a:latin typeface="Calibri"/>
                        </a:rPr>
                        <a:t>22</a:t>
                      </a:r>
                    </a:p>
                  </a:txBody>
                  <a:tcPr marL="9525" marR="9525" marT="9525" marB="0" anchor="ctr"/>
                </a:tc>
                <a:tc>
                  <a:txBody>
                    <a:bodyPr/>
                    <a:lstStyle/>
                    <a:p>
                      <a:pPr algn="ctr" fontAlgn="ctr"/>
                      <a:r>
                        <a:rPr lang="cs-CZ" sz="1100" b="0" i="0" u="none" strike="noStrike">
                          <a:solidFill>
                            <a:srgbClr val="000000"/>
                          </a:solidFill>
                          <a:effectLst/>
                          <a:latin typeface="Calibri"/>
                        </a:rPr>
                        <a:t>12</a:t>
                      </a:r>
                    </a:p>
                  </a:txBody>
                  <a:tcPr marL="9525" marR="9525" marT="9525" marB="0" anchor="ctr"/>
                </a:tc>
                <a:tc>
                  <a:txBody>
                    <a:bodyPr/>
                    <a:lstStyle/>
                    <a:p>
                      <a:pPr algn="ctr" fontAlgn="ctr"/>
                      <a:r>
                        <a:rPr lang="cs-CZ" sz="1100" b="0" i="0" u="none" strike="noStrike">
                          <a:solidFill>
                            <a:srgbClr val="000000"/>
                          </a:solidFill>
                          <a:effectLst/>
                          <a:latin typeface="Calibri"/>
                        </a:rPr>
                        <a:t>18</a:t>
                      </a:r>
                    </a:p>
                  </a:txBody>
                  <a:tcPr marL="9525" marR="9525" marT="9525" marB="0" anchor="ctr"/>
                </a:tc>
                <a:extLst>
                  <a:ext uri="{0D108BD9-81ED-4DB2-BD59-A6C34878D82A}">
                    <a16:rowId xmlns:a16="http://schemas.microsoft.com/office/drawing/2014/main" val="10001"/>
                  </a:ext>
                </a:extLst>
              </a:tr>
              <a:tr h="774700">
                <a:tc>
                  <a:txBody>
                    <a:bodyPr/>
                    <a:lstStyle/>
                    <a:p>
                      <a:pPr algn="ctr" fontAlgn="ctr"/>
                      <a:r>
                        <a:rPr lang="cs-CZ" sz="1100" b="0" i="0" u="none" strike="noStrike">
                          <a:solidFill>
                            <a:srgbClr val="000000"/>
                          </a:solidFill>
                          <a:effectLst/>
                          <a:latin typeface="Calibri"/>
                        </a:rPr>
                        <a:t>Garáž 2</a:t>
                      </a:r>
                    </a:p>
                  </a:txBody>
                  <a:tcPr marL="9525" marR="9525" marT="9525" marB="0" anchor="ctr"/>
                </a:tc>
                <a:tc>
                  <a:txBody>
                    <a:bodyPr/>
                    <a:lstStyle/>
                    <a:p>
                      <a:pPr algn="ctr" fontAlgn="ctr"/>
                      <a:r>
                        <a:rPr lang="cs-CZ" sz="1100" b="0" i="0" u="none" strike="noStrike">
                          <a:solidFill>
                            <a:srgbClr val="000000"/>
                          </a:solidFill>
                          <a:effectLst/>
                          <a:latin typeface="Calibri"/>
                        </a:rPr>
                        <a:t>15</a:t>
                      </a:r>
                    </a:p>
                  </a:txBody>
                  <a:tcPr marL="9525" marR="9525" marT="9525" marB="0" anchor="ctr"/>
                </a:tc>
                <a:tc>
                  <a:txBody>
                    <a:bodyPr/>
                    <a:lstStyle/>
                    <a:p>
                      <a:pPr algn="ctr" fontAlgn="ctr"/>
                      <a:r>
                        <a:rPr lang="cs-CZ" sz="1100" b="0" i="0" u="none" strike="noStrike">
                          <a:solidFill>
                            <a:srgbClr val="000000"/>
                          </a:solidFill>
                          <a:effectLst/>
                          <a:latin typeface="Calibri"/>
                        </a:rPr>
                        <a:t>17</a:t>
                      </a:r>
                    </a:p>
                  </a:txBody>
                  <a:tcPr marL="9525" marR="9525" marT="9525" marB="0" anchor="ctr"/>
                </a:tc>
                <a:tc>
                  <a:txBody>
                    <a:bodyPr/>
                    <a:lstStyle/>
                    <a:p>
                      <a:pPr algn="ctr" fontAlgn="ctr"/>
                      <a:r>
                        <a:rPr lang="cs-CZ" sz="1100" b="0" i="0" u="none" strike="noStrike">
                          <a:solidFill>
                            <a:srgbClr val="000000"/>
                          </a:solidFill>
                          <a:effectLst/>
                          <a:latin typeface="Calibri"/>
                        </a:rPr>
                        <a:t>6</a:t>
                      </a:r>
                    </a:p>
                  </a:txBody>
                  <a:tcPr marL="9525" marR="9525" marT="9525" marB="0" anchor="ctr"/>
                </a:tc>
                <a:tc>
                  <a:txBody>
                    <a:bodyPr/>
                    <a:lstStyle/>
                    <a:p>
                      <a:pPr algn="ctr" fontAlgn="ctr"/>
                      <a:r>
                        <a:rPr lang="cs-CZ" sz="1100" b="0" i="0" u="none" strike="noStrike">
                          <a:solidFill>
                            <a:srgbClr val="000000"/>
                          </a:solidFill>
                          <a:effectLst/>
                          <a:latin typeface="Calibri"/>
                        </a:rPr>
                        <a:t>10</a:t>
                      </a:r>
                    </a:p>
                  </a:txBody>
                  <a:tcPr marL="9525" marR="9525" marT="9525" marB="0" anchor="ctr"/>
                </a:tc>
                <a:extLst>
                  <a:ext uri="{0D108BD9-81ED-4DB2-BD59-A6C34878D82A}">
                    <a16:rowId xmlns:a16="http://schemas.microsoft.com/office/drawing/2014/main" val="10002"/>
                  </a:ext>
                </a:extLst>
              </a:tr>
              <a:tr h="774700">
                <a:tc>
                  <a:txBody>
                    <a:bodyPr/>
                    <a:lstStyle/>
                    <a:p>
                      <a:pPr algn="ctr" fontAlgn="ctr"/>
                      <a:r>
                        <a:rPr lang="cs-CZ" sz="1100" b="0" i="0" u="none" strike="noStrike">
                          <a:solidFill>
                            <a:srgbClr val="000000"/>
                          </a:solidFill>
                          <a:effectLst/>
                          <a:latin typeface="Calibri"/>
                        </a:rPr>
                        <a:t>Garáž 3</a:t>
                      </a:r>
                    </a:p>
                  </a:txBody>
                  <a:tcPr marL="9525" marR="9525" marT="9525" marB="0" anchor="ctr"/>
                </a:tc>
                <a:tc>
                  <a:txBody>
                    <a:bodyPr/>
                    <a:lstStyle/>
                    <a:p>
                      <a:pPr algn="ctr" fontAlgn="ctr"/>
                      <a:r>
                        <a:rPr lang="cs-CZ" sz="1100" b="0" i="0" u="none" strike="noStrike">
                          <a:solidFill>
                            <a:srgbClr val="000000"/>
                          </a:solidFill>
                          <a:effectLst/>
                          <a:latin typeface="Calibri"/>
                        </a:rPr>
                        <a:t>8</a:t>
                      </a:r>
                    </a:p>
                  </a:txBody>
                  <a:tcPr marL="9525" marR="9525" marT="9525" marB="0" anchor="ctr"/>
                </a:tc>
                <a:tc>
                  <a:txBody>
                    <a:bodyPr/>
                    <a:lstStyle/>
                    <a:p>
                      <a:pPr algn="ctr" fontAlgn="ctr"/>
                      <a:r>
                        <a:rPr lang="cs-CZ" sz="1100" b="0" i="0" u="none" strike="noStrike">
                          <a:solidFill>
                            <a:srgbClr val="000000"/>
                          </a:solidFill>
                          <a:effectLst/>
                          <a:latin typeface="Calibri"/>
                        </a:rPr>
                        <a:t>25</a:t>
                      </a:r>
                    </a:p>
                  </a:txBody>
                  <a:tcPr marL="9525" marR="9525" marT="9525" marB="0" anchor="ctr"/>
                </a:tc>
                <a:tc>
                  <a:txBody>
                    <a:bodyPr/>
                    <a:lstStyle/>
                    <a:p>
                      <a:pPr algn="ctr" fontAlgn="ctr"/>
                      <a:r>
                        <a:rPr lang="cs-CZ" sz="1100" b="0" i="0" u="none" strike="noStrike">
                          <a:solidFill>
                            <a:srgbClr val="000000"/>
                          </a:solidFill>
                          <a:effectLst/>
                          <a:latin typeface="Calibri"/>
                        </a:rPr>
                        <a:t>5</a:t>
                      </a:r>
                    </a:p>
                  </a:txBody>
                  <a:tcPr marL="9525" marR="9525" marT="9525" marB="0" anchor="ctr"/>
                </a:tc>
                <a:tc>
                  <a:txBody>
                    <a:bodyPr/>
                    <a:lstStyle/>
                    <a:p>
                      <a:pPr algn="ctr" fontAlgn="ctr"/>
                      <a:r>
                        <a:rPr lang="cs-CZ" sz="1100" b="0" i="0" u="none" strike="noStrike">
                          <a:solidFill>
                            <a:srgbClr val="000000"/>
                          </a:solidFill>
                          <a:effectLst/>
                          <a:latin typeface="Calibri"/>
                        </a:rPr>
                        <a:t>20</a:t>
                      </a:r>
                    </a:p>
                  </a:txBody>
                  <a:tcPr marL="9525" marR="9525" marT="9525" marB="0" anchor="ctr"/>
                </a:tc>
                <a:extLst>
                  <a:ext uri="{0D108BD9-81ED-4DB2-BD59-A6C34878D82A}">
                    <a16:rowId xmlns:a16="http://schemas.microsoft.com/office/drawing/2014/main" val="10003"/>
                  </a:ext>
                </a:extLst>
              </a:tr>
              <a:tr h="774700">
                <a:tc>
                  <a:txBody>
                    <a:bodyPr/>
                    <a:lstStyle/>
                    <a:p>
                      <a:pPr algn="ctr" fontAlgn="ctr"/>
                      <a:r>
                        <a:rPr lang="cs-CZ" sz="1100" b="0" i="0" u="none" strike="noStrike">
                          <a:solidFill>
                            <a:srgbClr val="000000"/>
                          </a:solidFill>
                          <a:effectLst/>
                          <a:latin typeface="Calibri"/>
                        </a:rPr>
                        <a:t>Garáž 4</a:t>
                      </a:r>
                    </a:p>
                  </a:txBody>
                  <a:tcPr marL="9525" marR="9525" marT="9525" marB="0" anchor="ctr"/>
                </a:tc>
                <a:tc>
                  <a:txBody>
                    <a:bodyPr/>
                    <a:lstStyle/>
                    <a:p>
                      <a:pPr algn="ctr" fontAlgn="ctr"/>
                      <a:r>
                        <a:rPr lang="cs-CZ" sz="1100" b="0" i="0" u="none" strike="noStrike">
                          <a:solidFill>
                            <a:srgbClr val="000000"/>
                          </a:solidFill>
                          <a:effectLst/>
                          <a:latin typeface="Calibri"/>
                        </a:rPr>
                        <a:t>10</a:t>
                      </a:r>
                    </a:p>
                  </a:txBody>
                  <a:tcPr marL="9525" marR="9525" marT="9525" marB="0" anchor="ctr"/>
                </a:tc>
                <a:tc>
                  <a:txBody>
                    <a:bodyPr/>
                    <a:lstStyle/>
                    <a:p>
                      <a:pPr algn="ctr" fontAlgn="ctr"/>
                      <a:r>
                        <a:rPr lang="cs-CZ" sz="1100" b="0" i="0" u="none" strike="noStrike" dirty="0">
                          <a:solidFill>
                            <a:srgbClr val="000000"/>
                          </a:solidFill>
                          <a:effectLst/>
                          <a:latin typeface="Calibri"/>
                        </a:rPr>
                        <a:t>12</a:t>
                      </a:r>
                    </a:p>
                  </a:txBody>
                  <a:tcPr marL="9525" marR="9525" marT="9525" marB="0" anchor="ctr"/>
                </a:tc>
                <a:tc>
                  <a:txBody>
                    <a:bodyPr/>
                    <a:lstStyle/>
                    <a:p>
                      <a:pPr algn="ctr" fontAlgn="ctr"/>
                      <a:r>
                        <a:rPr lang="cs-CZ" sz="1100" b="0" i="0" u="none" strike="noStrike">
                          <a:solidFill>
                            <a:srgbClr val="000000"/>
                          </a:solidFill>
                          <a:effectLst/>
                          <a:latin typeface="Calibri"/>
                        </a:rPr>
                        <a:t>19</a:t>
                      </a:r>
                    </a:p>
                  </a:txBody>
                  <a:tcPr marL="9525" marR="9525" marT="9525" marB="0" anchor="ctr"/>
                </a:tc>
                <a:tc>
                  <a:txBody>
                    <a:bodyPr/>
                    <a:lstStyle/>
                    <a:p>
                      <a:pPr algn="ctr" fontAlgn="ctr"/>
                      <a:r>
                        <a:rPr lang="cs-CZ" sz="1100" b="0" i="0" u="none" strike="noStrike" dirty="0">
                          <a:solidFill>
                            <a:srgbClr val="000000"/>
                          </a:solidFill>
                          <a:effectLst/>
                          <a:latin typeface="Calibri"/>
                        </a:rPr>
                        <a:t>12</a:t>
                      </a:r>
                    </a:p>
                  </a:txBody>
                  <a:tcPr marL="9525" marR="9525" marT="9525" marB="0" anchor="ct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2356706545"/>
      </p:ext>
    </p:extLst>
  </p:cSld>
  <p:clrMapOvr>
    <a:masterClrMapping/>
  </p:clrMapOvr>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581889"/>
            <a:ext cx="8229600" cy="669493"/>
          </a:xfrm>
        </p:spPr>
        <p:txBody>
          <a:bodyPr>
            <a:normAutofit fontScale="90000"/>
          </a:bodyPr>
          <a:lstStyle/>
          <a:p>
            <a:r>
              <a:rPr lang="cs-CZ" b="1" dirty="0"/>
              <a:t>LITERATURA - I</a:t>
            </a:r>
          </a:p>
        </p:txBody>
      </p:sp>
      <p:sp>
        <p:nvSpPr>
          <p:cNvPr id="3" name="Zástupný symbol pro obsah 2"/>
          <p:cNvSpPr>
            <a:spLocks noGrp="1"/>
          </p:cNvSpPr>
          <p:nvPr>
            <p:ph idx="1"/>
          </p:nvPr>
        </p:nvSpPr>
        <p:spPr>
          <a:xfrm>
            <a:off x="0" y="1944110"/>
            <a:ext cx="8853054" cy="4207308"/>
          </a:xfrm>
        </p:spPr>
        <p:txBody>
          <a:bodyPr>
            <a:noAutofit/>
          </a:bodyPr>
          <a:lstStyle/>
          <a:p>
            <a:r>
              <a:rPr lang="cs-CZ" sz="2000" b="1" dirty="0"/>
              <a:t>BĚLOHOUBEK, P. </a:t>
            </a:r>
            <a:r>
              <a:rPr lang="cs-CZ" sz="2000" b="1" i="1" dirty="0"/>
              <a:t>Logistika v řízení podniku I.  </a:t>
            </a:r>
            <a:r>
              <a:rPr lang="cs-CZ" sz="2000" b="1" dirty="0"/>
              <a:t>Brno: ICB, 1996, 95 s.</a:t>
            </a:r>
            <a:br>
              <a:rPr lang="cs-CZ" sz="2000" b="1" dirty="0"/>
            </a:br>
            <a:r>
              <a:rPr lang="cs-CZ" sz="2000" b="1" dirty="0"/>
              <a:t>ISBN 80-902175-0-8.</a:t>
            </a:r>
          </a:p>
          <a:p>
            <a:r>
              <a:rPr lang="cs-CZ" sz="2000" b="1" dirty="0"/>
              <a:t>BĚLOHOUBEK, P. </a:t>
            </a:r>
            <a:r>
              <a:rPr lang="cs-CZ" sz="2000" b="1" i="1" dirty="0"/>
              <a:t>Logistika v řízení podniku II. Logistika v řízení lidských zdrojů. </a:t>
            </a:r>
            <a:r>
              <a:rPr lang="cs-CZ" sz="2000" b="1" dirty="0"/>
              <a:t>Brno: ICB, 1997, 76 s. ISBN 80-902175-1-6.</a:t>
            </a:r>
          </a:p>
          <a:p>
            <a:r>
              <a:rPr lang="cs-CZ" sz="2000" b="1" dirty="0"/>
              <a:t>BĚLOHOUBEK, P. </a:t>
            </a:r>
            <a:r>
              <a:rPr lang="cs-CZ" sz="2000" b="1" i="1" dirty="0"/>
              <a:t>Logistika v řízení podniku III. </a:t>
            </a:r>
            <a:r>
              <a:rPr lang="cs-CZ" sz="2000" b="1" i="1" dirty="0" err="1"/>
              <a:t>Reengineering</a:t>
            </a:r>
            <a:r>
              <a:rPr lang="cs-CZ" sz="2000" b="1" i="1" dirty="0"/>
              <a:t>. </a:t>
            </a:r>
            <a:r>
              <a:rPr lang="cs-CZ" sz="2000" b="1" dirty="0"/>
              <a:t>Brno: ICB, 1997, 102 s. ISBN 80-902175-3-2.</a:t>
            </a:r>
          </a:p>
          <a:p>
            <a:r>
              <a:rPr lang="cs-CZ" sz="2000" b="1" dirty="0"/>
              <a:t>BĚLOHOUBEK, P. </a:t>
            </a:r>
            <a:r>
              <a:rPr lang="cs-CZ" sz="2000" b="1" i="1" dirty="0"/>
              <a:t>Logistika v řízení podniku IV. </a:t>
            </a:r>
            <a:r>
              <a:rPr lang="cs-CZ" sz="2000" b="1" i="1" dirty="0" err="1"/>
              <a:t>Industrial</a:t>
            </a:r>
            <a:r>
              <a:rPr lang="cs-CZ" sz="2000" b="1" i="1" dirty="0"/>
              <a:t> </a:t>
            </a:r>
            <a:r>
              <a:rPr lang="cs-CZ" sz="2000" b="1" i="1" dirty="0" err="1"/>
              <a:t>Engineering</a:t>
            </a:r>
            <a:r>
              <a:rPr lang="cs-CZ" sz="2000" b="1" i="1" dirty="0"/>
              <a:t>. </a:t>
            </a:r>
            <a:r>
              <a:rPr lang="cs-CZ" sz="2000" b="1" dirty="0"/>
              <a:t>Brno: ICB, 1998, 76 s. ISBN 80-902175-7-5.</a:t>
            </a:r>
          </a:p>
          <a:p>
            <a:r>
              <a:rPr lang="cs-CZ" sz="2000" b="1" dirty="0"/>
              <a:t>BĚLOHOUBEK, P. </a:t>
            </a:r>
            <a:r>
              <a:rPr lang="cs-CZ" sz="2000" b="1" i="1" dirty="0"/>
              <a:t>Logistika v řízení podniku V. </a:t>
            </a:r>
            <a:r>
              <a:rPr lang="cs-CZ" sz="2000" b="1" i="1" dirty="0" err="1"/>
              <a:t>Engineering</a:t>
            </a:r>
            <a:r>
              <a:rPr lang="cs-CZ" sz="2000" b="1" i="1" dirty="0"/>
              <a:t> a management výrobků a procesů. </a:t>
            </a:r>
            <a:r>
              <a:rPr lang="cs-CZ" sz="2000" b="1" dirty="0"/>
              <a:t>Brno: ICB, 1999, 78 s. ISBN 80-86308-00-6.</a:t>
            </a:r>
          </a:p>
          <a:p>
            <a:r>
              <a:rPr lang="cs-CZ" sz="2000" b="1" dirty="0"/>
              <a:t>ČEMERKOVÁ, Š., KLABUSAYOVÁ, N. </a:t>
            </a:r>
            <a:r>
              <a:rPr lang="cs-CZ" sz="2000" b="1" i="1" dirty="0"/>
              <a:t>Výrobní logistika pro prezenční formu studia. </a:t>
            </a:r>
            <a:r>
              <a:rPr lang="cs-CZ" sz="2000" b="1" dirty="0"/>
              <a:t>Karviná: Obchodně podnikatelská fakulta v Karviné, 2013, 116 s.</a:t>
            </a:r>
          </a:p>
        </p:txBody>
      </p:sp>
    </p:spTree>
    <p:extLst>
      <p:ext uri="{BB962C8B-B14F-4D97-AF65-F5344CB8AC3E}">
        <p14:creationId xmlns:p14="http://schemas.microsoft.com/office/powerpoint/2010/main" val="121071249"/>
      </p:ext>
    </p:extLst>
  </p:cSld>
  <p:clrMapOvr>
    <a:masterClrMapping/>
  </p:clrMapOvr>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609600"/>
            <a:ext cx="8229600" cy="808038"/>
          </a:xfrm>
        </p:spPr>
        <p:txBody>
          <a:bodyPr/>
          <a:lstStyle/>
          <a:p>
            <a:r>
              <a:rPr lang="cs-CZ" b="1" dirty="0"/>
              <a:t>LITERATURA - II</a:t>
            </a:r>
            <a:endParaRPr lang="cs-CZ" dirty="0"/>
          </a:p>
        </p:txBody>
      </p:sp>
      <p:sp>
        <p:nvSpPr>
          <p:cNvPr id="3" name="Zástupný symbol pro obsah 2"/>
          <p:cNvSpPr>
            <a:spLocks noGrp="1"/>
          </p:cNvSpPr>
          <p:nvPr>
            <p:ph idx="1"/>
          </p:nvPr>
        </p:nvSpPr>
        <p:spPr>
          <a:xfrm>
            <a:off x="166255" y="1417638"/>
            <a:ext cx="8880763" cy="4708525"/>
          </a:xfrm>
        </p:spPr>
        <p:txBody>
          <a:bodyPr>
            <a:normAutofit fontScale="25000" lnSpcReduction="20000"/>
          </a:bodyPr>
          <a:lstStyle/>
          <a:p>
            <a:r>
              <a:rPr lang="cs-CZ" sz="8000" b="1" dirty="0"/>
              <a:t>DOSKOČIL, R. </a:t>
            </a:r>
            <a:r>
              <a:rPr lang="cs-CZ" sz="8000" b="1" i="1" dirty="0"/>
              <a:t>Kvantitativní metody. Studijní text pro prezenční a kombinovanou formu studia. </a:t>
            </a:r>
            <a:r>
              <a:rPr lang="cs-CZ" sz="8000" b="1" dirty="0"/>
              <a:t>1 vyd. Brno: AKADEMICKÉ NAKLADATELSTVÍ CERM, 2011, 160 s. ISBN 978-80-214-4247-4.</a:t>
            </a:r>
          </a:p>
          <a:p>
            <a:r>
              <a:rPr lang="cs-CZ" sz="8000" b="1" dirty="0"/>
              <a:t>DOSTÁL, P., RAIS, K., SOJKA, Z. </a:t>
            </a:r>
            <a:r>
              <a:rPr lang="cs-CZ" sz="8000" b="1" i="1" dirty="0"/>
              <a:t>Pokročilé metody manažerského rozhodování.</a:t>
            </a:r>
            <a:br>
              <a:rPr lang="cs-CZ" sz="8000" b="1" i="1" dirty="0"/>
            </a:br>
            <a:r>
              <a:rPr lang="cs-CZ" sz="8000" b="1" dirty="0"/>
              <a:t>1. vyd. Praha: </a:t>
            </a:r>
            <a:r>
              <a:rPr lang="cs-CZ" sz="8000" b="1" dirty="0" err="1"/>
              <a:t>Grada</a:t>
            </a:r>
            <a:r>
              <a:rPr lang="cs-CZ" sz="8000" b="1" dirty="0"/>
              <a:t> </a:t>
            </a:r>
            <a:r>
              <a:rPr lang="cs-CZ" sz="8000" b="1" dirty="0" err="1"/>
              <a:t>Publishing</a:t>
            </a:r>
            <a:r>
              <a:rPr lang="cs-CZ" sz="8000" b="1" dirty="0"/>
              <a:t>, 2005, 166 s. ISBN 80-247-1338-1.</a:t>
            </a:r>
          </a:p>
          <a:p>
            <a:r>
              <a:rPr lang="cs-CZ" sz="8000" b="1" dirty="0"/>
              <a:t>DRAHOTSKÝ, I., ŘEZNÍČEK, B. </a:t>
            </a:r>
            <a:r>
              <a:rPr lang="cs-CZ" sz="8000" b="1" i="1" dirty="0"/>
              <a:t>Logistika - procesy a jejich řízení. </a:t>
            </a:r>
            <a:r>
              <a:rPr lang="cs-CZ" sz="8000" b="1" dirty="0"/>
              <a:t>1. vyd. Brno: </a:t>
            </a:r>
            <a:r>
              <a:rPr lang="cs-CZ" sz="8000" b="1" dirty="0" err="1"/>
              <a:t>Computer</a:t>
            </a:r>
            <a:r>
              <a:rPr lang="cs-CZ" sz="8000" b="1" dirty="0"/>
              <a:t> </a:t>
            </a:r>
            <a:r>
              <a:rPr lang="cs-CZ" sz="8000" b="1" dirty="0" err="1"/>
              <a:t>Press</a:t>
            </a:r>
            <a:r>
              <a:rPr lang="cs-CZ" sz="8000" b="1" dirty="0"/>
              <a:t>, 2003, 334 s. ISBN 80-7226-521-0.</a:t>
            </a:r>
          </a:p>
          <a:p>
            <a:r>
              <a:rPr lang="cs-CZ" sz="8000" b="1" dirty="0"/>
              <a:t>DUDOVÁ, A. </a:t>
            </a:r>
            <a:r>
              <a:rPr lang="cs-CZ" sz="8000" b="1" i="1" dirty="0"/>
              <a:t>Logistika. Základy logistiky. </a:t>
            </a:r>
            <a:r>
              <a:rPr lang="cs-CZ" sz="8000" b="1" dirty="0"/>
              <a:t>1. vyd. Kralice na Hané: </a:t>
            </a:r>
            <a:r>
              <a:rPr lang="cs-CZ" sz="8000" b="1" dirty="0" err="1"/>
              <a:t>Computer</a:t>
            </a:r>
            <a:r>
              <a:rPr lang="cs-CZ" sz="8000" b="1" dirty="0"/>
              <a:t> Media, 2013, 104 s. ISBN 978-80-7402-149-7.</a:t>
            </a:r>
          </a:p>
          <a:p>
            <a:r>
              <a:rPr lang="cs-CZ" sz="8000" b="1" dirty="0"/>
              <a:t>DUPAĹ, A., BREZINA, I. </a:t>
            </a:r>
            <a:r>
              <a:rPr lang="cs-CZ" sz="8000" b="1" i="1" dirty="0"/>
              <a:t>Logistika v </a:t>
            </a:r>
            <a:r>
              <a:rPr lang="cs-CZ" sz="8000" b="1" i="1" dirty="0" err="1"/>
              <a:t>manažmente</a:t>
            </a:r>
            <a:r>
              <a:rPr lang="cs-CZ" sz="8000" b="1" i="1" dirty="0"/>
              <a:t> podniku. </a:t>
            </a:r>
            <a:r>
              <a:rPr lang="cs-CZ" sz="8000" b="1" dirty="0"/>
              <a:t>Bratislava: SPRINT, 2006, 326 s. ISBN 80-89085-38-5.</a:t>
            </a:r>
          </a:p>
          <a:p>
            <a:r>
              <a:rPr lang="cs-CZ" sz="8000" b="1" dirty="0"/>
              <a:t>FÁBRY, J. </a:t>
            </a:r>
            <a:r>
              <a:rPr lang="cs-CZ" sz="8000" b="1" i="1" dirty="0"/>
              <a:t>Matematické modelování. </a:t>
            </a:r>
            <a:r>
              <a:rPr lang="cs-CZ" sz="8000" b="1" dirty="0"/>
              <a:t>1. vyd. Praha: Professional </a:t>
            </a:r>
            <a:r>
              <a:rPr lang="cs-CZ" sz="8000" b="1" dirty="0" err="1"/>
              <a:t>Publishing</a:t>
            </a:r>
            <a:r>
              <a:rPr lang="cs-CZ" sz="8000" b="1" dirty="0"/>
              <a:t>, 2011, 180 s. ISBN 978-80-7431-066-9.</a:t>
            </a:r>
          </a:p>
          <a:p>
            <a:r>
              <a:rPr lang="cs-CZ" sz="8000" b="1" dirty="0"/>
              <a:t>FIALA, P. </a:t>
            </a:r>
            <a:r>
              <a:rPr lang="cs-CZ" sz="8000" b="1" i="1" dirty="0"/>
              <a:t>Modely a metody rozhodování. </a:t>
            </a:r>
            <a:r>
              <a:rPr lang="cs-CZ" sz="8000" b="1" dirty="0"/>
              <a:t>2. </a:t>
            </a:r>
            <a:r>
              <a:rPr lang="cs-CZ" sz="8000" b="1" dirty="0" err="1"/>
              <a:t>přeprac</a:t>
            </a:r>
            <a:r>
              <a:rPr lang="cs-CZ" sz="8000" b="1" dirty="0"/>
              <a:t>. vyd. Praha: Nakladatelství </a:t>
            </a:r>
            <a:r>
              <a:rPr lang="cs-CZ" sz="8000" b="1" dirty="0" err="1"/>
              <a:t>Oeconomica</a:t>
            </a:r>
            <a:r>
              <a:rPr lang="cs-CZ" sz="8000" b="1" dirty="0"/>
              <a:t>, 2008, 292 s. ISBN 978-80-245-1345-4.</a:t>
            </a:r>
          </a:p>
          <a:p>
            <a:r>
              <a:rPr lang="cs-CZ" sz="8000" b="1" dirty="0"/>
              <a:t>FIALA, P. a kol. </a:t>
            </a:r>
            <a:r>
              <a:rPr lang="cs-CZ" sz="8000" b="1" i="1" dirty="0"/>
              <a:t>Operační výzkum – nové trendy. </a:t>
            </a:r>
            <a:r>
              <a:rPr lang="cs-CZ" sz="8000" b="1" dirty="0"/>
              <a:t>1. vyd. Praha: Professional </a:t>
            </a:r>
            <a:r>
              <a:rPr lang="cs-CZ" sz="8000" b="1" dirty="0" err="1"/>
              <a:t>Publishing</a:t>
            </a:r>
            <a:r>
              <a:rPr lang="cs-CZ" sz="8000" b="1" dirty="0"/>
              <a:t>, 2010. 239 s. ISBN 978-80-7431-036-2.</a:t>
            </a:r>
          </a:p>
        </p:txBody>
      </p:sp>
    </p:spTree>
    <p:extLst>
      <p:ext uri="{BB962C8B-B14F-4D97-AF65-F5344CB8AC3E}">
        <p14:creationId xmlns:p14="http://schemas.microsoft.com/office/powerpoint/2010/main" val="1109921961"/>
      </p:ext>
    </p:extLst>
  </p:cSld>
  <p:clrMapOvr>
    <a:masterClrMapping/>
  </p:clrMapOvr>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678872"/>
            <a:ext cx="8229600" cy="738765"/>
          </a:xfrm>
        </p:spPr>
        <p:txBody>
          <a:bodyPr>
            <a:normAutofit fontScale="90000"/>
          </a:bodyPr>
          <a:lstStyle/>
          <a:p>
            <a:r>
              <a:rPr lang="cs-CZ" b="1" dirty="0"/>
              <a:t>LITERATURA - III</a:t>
            </a:r>
            <a:endParaRPr lang="cs-CZ" dirty="0"/>
          </a:p>
        </p:txBody>
      </p:sp>
      <p:sp>
        <p:nvSpPr>
          <p:cNvPr id="3" name="Zástupný symbol pro obsah 2"/>
          <p:cNvSpPr>
            <a:spLocks noGrp="1"/>
          </p:cNvSpPr>
          <p:nvPr>
            <p:ph idx="1"/>
          </p:nvPr>
        </p:nvSpPr>
        <p:spPr>
          <a:xfrm>
            <a:off x="152400" y="1600200"/>
            <a:ext cx="8880764" cy="4525963"/>
          </a:xfrm>
        </p:spPr>
        <p:txBody>
          <a:bodyPr>
            <a:normAutofit fontScale="25000" lnSpcReduction="20000"/>
          </a:bodyPr>
          <a:lstStyle/>
          <a:p>
            <a:r>
              <a:rPr lang="cs-CZ" sz="8000" b="1" dirty="0"/>
              <a:t>FOTR, J., DĚDINA, J., HRŮZOVÁ, H. </a:t>
            </a:r>
            <a:r>
              <a:rPr lang="cs-CZ" sz="8000" b="1" i="1" dirty="0"/>
              <a:t>Manažerské rozhodování. </a:t>
            </a:r>
            <a:r>
              <a:rPr lang="cs-CZ" sz="8000" b="1" dirty="0"/>
              <a:t>2. </a:t>
            </a:r>
            <a:r>
              <a:rPr lang="cs-CZ" sz="8000" b="1" dirty="0" err="1"/>
              <a:t>upr</a:t>
            </a:r>
            <a:r>
              <a:rPr lang="cs-CZ" sz="8000" b="1" dirty="0"/>
              <a:t>. a </a:t>
            </a:r>
            <a:r>
              <a:rPr lang="cs-CZ" sz="8000" b="1" dirty="0" err="1"/>
              <a:t>rozšíř</a:t>
            </a:r>
            <a:r>
              <a:rPr lang="cs-CZ" sz="8000" b="1" dirty="0"/>
              <a:t>. vyd. Praha: EKOPRESS, 2000, 231 s. ISBN 80-86119-20-3.</a:t>
            </a:r>
          </a:p>
          <a:p>
            <a:r>
              <a:rPr lang="cs-CZ" sz="8000" b="1" dirty="0"/>
              <a:t>FOTR, J., DĚDINA, J., HRŮZOVÁ, H. </a:t>
            </a:r>
            <a:r>
              <a:rPr lang="cs-CZ" sz="8000" b="1" i="1" dirty="0"/>
              <a:t>Manažerské rozhodování. </a:t>
            </a:r>
            <a:r>
              <a:rPr lang="cs-CZ" sz="8000" b="1" dirty="0"/>
              <a:t>3. </a:t>
            </a:r>
            <a:r>
              <a:rPr lang="cs-CZ" sz="8000" b="1" dirty="0" err="1"/>
              <a:t>upr</a:t>
            </a:r>
            <a:r>
              <a:rPr lang="cs-CZ" sz="8000" b="1" dirty="0"/>
              <a:t>. a </a:t>
            </a:r>
            <a:r>
              <a:rPr lang="cs-CZ" sz="8000" b="1" dirty="0" err="1"/>
              <a:t>rozšíř</a:t>
            </a:r>
            <a:r>
              <a:rPr lang="cs-CZ" sz="8000" b="1" dirty="0"/>
              <a:t>. vyd. Praha: EKOPRESS, 2003, 250 s. ISBN 80-86119-69-6.</a:t>
            </a:r>
          </a:p>
          <a:p>
            <a:r>
              <a:rPr lang="cs-CZ" sz="8000" b="1" dirty="0"/>
              <a:t>FOTR, J., ŠVECOVÁ, L., DĚDINA, J., HRŮZOVÁ, H., RICHTER, J. </a:t>
            </a:r>
            <a:r>
              <a:rPr lang="cs-CZ" sz="8000" b="1" i="1" dirty="0"/>
              <a:t>Manažerské rozhodování – postupy, metody a nástroje. </a:t>
            </a:r>
            <a:r>
              <a:rPr lang="cs-CZ" sz="8000" b="1" dirty="0"/>
              <a:t>1. vyd. Praha: </a:t>
            </a:r>
            <a:r>
              <a:rPr lang="cs-CZ" sz="8000" b="1" dirty="0" err="1"/>
              <a:t>Ekopress</a:t>
            </a:r>
            <a:r>
              <a:rPr lang="cs-CZ" sz="8000" b="1" dirty="0"/>
              <a:t>, 2006, 409 s. ISBN 80-86929-15-9.</a:t>
            </a:r>
          </a:p>
          <a:p>
            <a:r>
              <a:rPr lang="cs-CZ" sz="8000" b="1" dirty="0"/>
              <a:t>GROSS, I. </a:t>
            </a:r>
            <a:r>
              <a:rPr lang="cs-CZ" sz="8000" b="1" i="1" dirty="0"/>
              <a:t>Kvantitativní metody v manažerském rozhodování. </a:t>
            </a:r>
            <a:r>
              <a:rPr lang="cs-CZ" sz="8000" b="1" dirty="0"/>
              <a:t>1. vyd. Praha: </a:t>
            </a:r>
            <a:r>
              <a:rPr lang="cs-CZ" sz="8000" b="1" dirty="0" err="1"/>
              <a:t>Grada</a:t>
            </a:r>
            <a:r>
              <a:rPr lang="cs-CZ" sz="8000" b="1" dirty="0"/>
              <a:t> </a:t>
            </a:r>
            <a:r>
              <a:rPr lang="cs-CZ" sz="8000" b="1" dirty="0" err="1"/>
              <a:t>Publishing</a:t>
            </a:r>
            <a:r>
              <a:rPr lang="cs-CZ" sz="8000" b="1" dirty="0"/>
              <a:t>, 2003, 432 s. ISBN 80-247-0421-8.</a:t>
            </a:r>
          </a:p>
          <a:p>
            <a:r>
              <a:rPr lang="cs-CZ" sz="8000" b="1" dirty="0"/>
              <a:t>CHRISTOPHER, M. </a:t>
            </a:r>
            <a:r>
              <a:rPr lang="cs-CZ" sz="8000" b="1" i="1" dirty="0"/>
              <a:t>Logistika v marketingu. </a:t>
            </a:r>
            <a:r>
              <a:rPr lang="cs-CZ" sz="8000" b="1" dirty="0"/>
              <a:t>1. vyd. Praha: Management </a:t>
            </a:r>
            <a:r>
              <a:rPr lang="cs-CZ" sz="8000" b="1" dirty="0" err="1"/>
              <a:t>Press</a:t>
            </a:r>
            <a:r>
              <a:rPr lang="cs-CZ" sz="8000" b="1" dirty="0"/>
              <a:t>, 2000, 166 s. ISBN 80-7261-007-4.</a:t>
            </a:r>
          </a:p>
          <a:p>
            <a:r>
              <a:rPr lang="cs-CZ" sz="8000" b="1" dirty="0"/>
              <a:t>JABLONSKÝ, J. </a:t>
            </a:r>
            <a:r>
              <a:rPr lang="cs-CZ" sz="8000" b="1" i="1" dirty="0"/>
              <a:t>Operační výzkum. Kvantitativní modely pro ekonomické rozhodování. </a:t>
            </a:r>
            <a:r>
              <a:rPr lang="cs-CZ" sz="8000" b="1" dirty="0"/>
              <a:t>3. vyd. Praha: Professional </a:t>
            </a:r>
            <a:r>
              <a:rPr lang="cs-CZ" sz="8000" b="1" dirty="0" err="1"/>
              <a:t>Publishing</a:t>
            </a:r>
            <a:r>
              <a:rPr lang="cs-CZ" sz="8000" b="1" dirty="0"/>
              <a:t>, 2007, 323 s.</a:t>
            </a:r>
            <a:br>
              <a:rPr lang="cs-CZ" sz="8000" b="1" dirty="0"/>
            </a:br>
            <a:r>
              <a:rPr lang="cs-CZ" sz="8000" b="1" dirty="0"/>
              <a:t>ISBN 978-80-86946-44-3.</a:t>
            </a:r>
          </a:p>
          <a:p>
            <a:r>
              <a:rPr lang="cs-CZ" sz="8000" b="1" dirty="0"/>
              <a:t>JUROVÁ, M. </a:t>
            </a:r>
            <a:r>
              <a:rPr lang="cs-CZ" sz="8000" b="1" i="1" dirty="0"/>
              <a:t>Obchodní logistika (pro obory ekonomika a management). Studijní text pro prezenční i kombinované studium. </a:t>
            </a:r>
            <a:r>
              <a:rPr lang="cs-CZ" sz="8000" b="1" dirty="0"/>
              <a:t>2. </a:t>
            </a:r>
            <a:r>
              <a:rPr lang="cs-CZ" sz="8000" b="1" dirty="0" err="1"/>
              <a:t>přeprac</a:t>
            </a:r>
            <a:r>
              <a:rPr lang="cs-CZ" sz="8000" b="1" dirty="0"/>
              <a:t>. a dopl. vyd. Brno: AKADEMICKÉ NAKLADATELSTVÍ CERM, 2009, 175 s. ISBN 978-80-214-3852-1.</a:t>
            </a:r>
          </a:p>
        </p:txBody>
      </p:sp>
    </p:spTree>
    <p:extLst>
      <p:ext uri="{BB962C8B-B14F-4D97-AF65-F5344CB8AC3E}">
        <p14:creationId xmlns:p14="http://schemas.microsoft.com/office/powerpoint/2010/main" val="3421768834"/>
      </p:ext>
    </p:extLst>
  </p:cSld>
  <p:clrMapOvr>
    <a:masterClrMapping/>
  </p:clrMapOvr>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651164"/>
            <a:ext cx="8229600" cy="766474"/>
          </a:xfrm>
        </p:spPr>
        <p:txBody>
          <a:bodyPr/>
          <a:lstStyle/>
          <a:p>
            <a:r>
              <a:rPr lang="cs-CZ" b="1" dirty="0"/>
              <a:t>LITERATURA - IV</a:t>
            </a:r>
            <a:endParaRPr lang="cs-CZ" dirty="0"/>
          </a:p>
        </p:txBody>
      </p:sp>
      <p:sp>
        <p:nvSpPr>
          <p:cNvPr id="3" name="Zástupný symbol pro obsah 2"/>
          <p:cNvSpPr>
            <a:spLocks noGrp="1"/>
          </p:cNvSpPr>
          <p:nvPr>
            <p:ph idx="1"/>
          </p:nvPr>
        </p:nvSpPr>
        <p:spPr>
          <a:xfrm>
            <a:off x="193965" y="1600200"/>
            <a:ext cx="8769926" cy="4525963"/>
          </a:xfrm>
        </p:spPr>
        <p:txBody>
          <a:bodyPr>
            <a:noAutofit/>
          </a:bodyPr>
          <a:lstStyle/>
          <a:p>
            <a:r>
              <a:rPr lang="cs-CZ" sz="2000" b="1" dirty="0"/>
              <a:t>JUROVÁ, M. a kol.  </a:t>
            </a:r>
            <a:r>
              <a:rPr lang="cs-CZ" sz="2000" b="1" i="1" dirty="0"/>
              <a:t>Výrobní procesy řízené logistikou.  </a:t>
            </a:r>
            <a:r>
              <a:rPr lang="cs-CZ" sz="2000" b="1" dirty="0"/>
              <a:t>1. vyd. Brno: </a:t>
            </a:r>
            <a:r>
              <a:rPr lang="cs-CZ" sz="2000" b="1" dirty="0" err="1"/>
              <a:t>BizBook</a:t>
            </a:r>
            <a:r>
              <a:rPr lang="cs-CZ" sz="2000" b="1" dirty="0"/>
              <a:t>, 2013, 260 s. ISBN 978-80-265-0059-9.</a:t>
            </a:r>
          </a:p>
          <a:p>
            <a:r>
              <a:rPr lang="cs-CZ" sz="2000" b="1" dirty="0"/>
              <a:t>KOŘENÁŘ, V., LAGOVÁ, M., a kol. </a:t>
            </a:r>
            <a:r>
              <a:rPr lang="cs-CZ" sz="2000" b="1" i="1" dirty="0"/>
              <a:t>Optimalizační metody. </a:t>
            </a:r>
            <a:r>
              <a:rPr lang="cs-CZ" sz="2000" b="1" dirty="0"/>
              <a:t>1. vyd. Praha: Nakladatelství </a:t>
            </a:r>
            <a:r>
              <a:rPr lang="cs-CZ" sz="2000" b="1" dirty="0" err="1"/>
              <a:t>Oeconomica</a:t>
            </a:r>
            <a:r>
              <a:rPr lang="cs-CZ" sz="2000" b="1" dirty="0"/>
              <a:t>, 2003, 187 s. ISBN 80-245-0609-2.</a:t>
            </a:r>
          </a:p>
          <a:p>
            <a:r>
              <a:rPr lang="cs-CZ" sz="2000" b="1" dirty="0"/>
              <a:t>KUBÁTOVÁ, J. </a:t>
            </a:r>
            <a:r>
              <a:rPr lang="cs-CZ" sz="2000" b="1" i="1" dirty="0"/>
              <a:t>Kvantitativní manažerské metody. </a:t>
            </a:r>
            <a:r>
              <a:rPr lang="cs-CZ" sz="2000" b="1" dirty="0"/>
              <a:t>1. vyd. Olomouc: Univerzita Palackého v Olomouci, 2000, 199 s. ISBN 80-244-0144-4.</a:t>
            </a:r>
          </a:p>
          <a:p>
            <a:r>
              <a:rPr lang="cs-CZ" sz="2000" b="1" dirty="0"/>
              <a:t>LAMBERT, D., STOCK, J. R., ELLRAM, L. </a:t>
            </a:r>
            <a:r>
              <a:rPr lang="cs-CZ" sz="2000" b="1" i="1" dirty="0"/>
              <a:t>Logistika. </a:t>
            </a:r>
            <a:r>
              <a:rPr lang="cs-CZ" sz="2000" b="1" dirty="0"/>
              <a:t>2. vyd. Brno: </a:t>
            </a:r>
            <a:r>
              <a:rPr lang="cs-CZ" sz="2000" b="1" dirty="0" err="1"/>
              <a:t>Computer</a:t>
            </a:r>
            <a:r>
              <a:rPr lang="cs-CZ" sz="2000" b="1" dirty="0"/>
              <a:t> </a:t>
            </a:r>
            <a:r>
              <a:rPr lang="cs-CZ" sz="2000" b="1" dirty="0" err="1"/>
              <a:t>Press</a:t>
            </a:r>
            <a:r>
              <a:rPr lang="cs-CZ" sz="2000" b="1" dirty="0"/>
              <a:t>, 2005, 589 s. ISBN 80-251-0504-0.</a:t>
            </a:r>
          </a:p>
          <a:p>
            <a:r>
              <a:rPr lang="cs-CZ" sz="2000" b="1" dirty="0"/>
              <a:t>LUKÁŠ, L. </a:t>
            </a:r>
            <a:r>
              <a:rPr lang="cs-CZ" sz="2000" b="1" i="1" dirty="0"/>
              <a:t>Pravděpodobnostní modely v managementu. Teorie zásob a statistický popis poptávky. </a:t>
            </a:r>
            <a:r>
              <a:rPr lang="cs-CZ" sz="2000" b="1" dirty="0"/>
              <a:t>1. vyd. Praha: Academia, 2012, 207 s.</a:t>
            </a:r>
            <a:br>
              <a:rPr lang="cs-CZ" sz="2000" b="1" dirty="0"/>
            </a:br>
            <a:r>
              <a:rPr lang="cs-CZ" sz="2000" b="1" dirty="0"/>
              <a:t>ISBN 978-80-200-2005-5.</a:t>
            </a:r>
          </a:p>
          <a:p>
            <a:r>
              <a:rPr lang="cs-CZ" sz="2000" b="1" dirty="0"/>
              <a:t>LUKOSZOVÁ, X. </a:t>
            </a:r>
            <a:r>
              <a:rPr lang="cs-CZ" sz="2000" b="1" i="1" dirty="0"/>
              <a:t>Nákup a jeho řízení. </a:t>
            </a:r>
            <a:r>
              <a:rPr lang="cs-CZ" sz="2000" b="1" dirty="0"/>
              <a:t>1. vyd. Brno: </a:t>
            </a:r>
            <a:r>
              <a:rPr lang="cs-CZ" sz="2000" b="1" dirty="0" err="1"/>
              <a:t>Computer</a:t>
            </a:r>
            <a:r>
              <a:rPr lang="cs-CZ" sz="2000" b="1" dirty="0"/>
              <a:t> </a:t>
            </a:r>
            <a:r>
              <a:rPr lang="cs-CZ" sz="2000" b="1" dirty="0" err="1"/>
              <a:t>Press</a:t>
            </a:r>
            <a:r>
              <a:rPr lang="cs-CZ" sz="2000" b="1" dirty="0"/>
              <a:t>, 2004, 170 s. ISBN 80-251-0174-6.</a:t>
            </a:r>
          </a:p>
        </p:txBody>
      </p:sp>
    </p:spTree>
    <p:extLst>
      <p:ext uri="{BB962C8B-B14F-4D97-AF65-F5344CB8AC3E}">
        <p14:creationId xmlns:p14="http://schemas.microsoft.com/office/powerpoint/2010/main" val="4220592685"/>
      </p:ext>
    </p:extLst>
  </p:cSld>
  <p:clrMapOvr>
    <a:masterClrMapping/>
  </p:clrMapOvr>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706582"/>
            <a:ext cx="8229600" cy="711056"/>
          </a:xfrm>
        </p:spPr>
        <p:txBody>
          <a:bodyPr>
            <a:normAutofit fontScale="90000"/>
          </a:bodyPr>
          <a:lstStyle/>
          <a:p>
            <a:r>
              <a:rPr lang="cs-CZ" b="1" dirty="0"/>
              <a:t>LITERATURA - V</a:t>
            </a:r>
            <a:endParaRPr lang="cs-CZ" dirty="0"/>
          </a:p>
        </p:txBody>
      </p:sp>
      <p:sp>
        <p:nvSpPr>
          <p:cNvPr id="3" name="Zástupný symbol pro obsah 2"/>
          <p:cNvSpPr>
            <a:spLocks noGrp="1"/>
          </p:cNvSpPr>
          <p:nvPr>
            <p:ph idx="1"/>
          </p:nvPr>
        </p:nvSpPr>
        <p:spPr>
          <a:xfrm>
            <a:off x="221673" y="1600200"/>
            <a:ext cx="8797635" cy="4537364"/>
          </a:xfrm>
        </p:spPr>
        <p:txBody>
          <a:bodyPr>
            <a:noAutofit/>
          </a:bodyPr>
          <a:lstStyle/>
          <a:p>
            <a:r>
              <a:rPr lang="cs-CZ" sz="2000" b="1" dirty="0"/>
              <a:t>MACHÁTOVÁ, A. </a:t>
            </a:r>
            <a:r>
              <a:rPr lang="cs-CZ" sz="2000" b="1" i="1" dirty="0"/>
              <a:t>Logistický management. Učební texty – cvičení. </a:t>
            </a:r>
            <a:r>
              <a:rPr lang="cs-CZ" sz="2000" b="1" dirty="0"/>
              <a:t>Olomouc: Moravská vysoká škola Olomouc, 2010, 23 s.</a:t>
            </a:r>
          </a:p>
          <a:p>
            <a:r>
              <a:rPr lang="cs-CZ" sz="2000" b="1" dirty="0"/>
              <a:t>PELIKÁN, J., CHÝNA, V. </a:t>
            </a:r>
            <a:r>
              <a:rPr lang="cs-CZ" sz="2000" b="1" i="1" dirty="0"/>
              <a:t>Kvantitativní management. </a:t>
            </a:r>
            <a:r>
              <a:rPr lang="cs-CZ" sz="2000" b="1" dirty="0"/>
              <a:t>1. vyd. Praha: Nakladatelství </a:t>
            </a:r>
            <a:r>
              <a:rPr lang="cs-CZ" sz="2000" b="1" dirty="0" err="1"/>
              <a:t>Oeconomica</a:t>
            </a:r>
            <a:r>
              <a:rPr lang="cs-CZ" sz="2000" b="1" dirty="0"/>
              <a:t>, 2011, 320 s. ISBN 978-80-245-1830-5.</a:t>
            </a:r>
          </a:p>
          <a:p>
            <a:r>
              <a:rPr lang="cs-CZ" sz="2000" b="1" dirty="0"/>
              <a:t>PLEVNÝ, M., ŽIŽKA, M. </a:t>
            </a:r>
            <a:r>
              <a:rPr lang="cs-CZ" sz="2000" b="1" i="1" dirty="0"/>
              <a:t>Modelování a optimalizace v manažerském rozhodování.</a:t>
            </a:r>
            <a:r>
              <a:rPr lang="cs-CZ" sz="2000" b="1" dirty="0"/>
              <a:t> 2. vyd. Plzeň: Západočeská univerzita v Plzni, 2010, 296 s.</a:t>
            </a:r>
            <a:br>
              <a:rPr lang="cs-CZ" sz="2000" b="1" dirty="0"/>
            </a:br>
            <a:r>
              <a:rPr lang="cs-CZ" sz="2000" b="1" dirty="0"/>
              <a:t>ISBN 978-80-7043-933-3.</a:t>
            </a:r>
          </a:p>
          <a:p>
            <a:r>
              <a:rPr lang="cs-CZ" sz="2000" b="1" dirty="0"/>
              <a:t>PRECLÍK, V. </a:t>
            </a:r>
            <a:r>
              <a:rPr lang="cs-CZ" sz="2000" b="1" i="1" dirty="0"/>
              <a:t>Průmyslová logistika. </a:t>
            </a:r>
            <a:r>
              <a:rPr lang="cs-CZ" sz="2000" b="1" dirty="0"/>
              <a:t>Praha: Nakladatelství ČVUT, 2006, 359 s. ISBN 80-01-03449-6.</a:t>
            </a:r>
          </a:p>
          <a:p>
            <a:r>
              <a:rPr lang="cs-CZ" sz="2000" b="1" dirty="0"/>
              <a:t>RAIS, K., DOSKOČIL, R. </a:t>
            </a:r>
            <a:r>
              <a:rPr lang="cs-CZ" sz="2000" b="1" i="1" dirty="0"/>
              <a:t>Operační a systémová analýza I. Studijní text pro prezenční a kombinovanou formu studia. </a:t>
            </a:r>
            <a:r>
              <a:rPr lang="cs-CZ" sz="2000" b="1" dirty="0"/>
              <a:t>1. vyd. Brno: AKADEMICKÉ NAKLADATELSTVÍ CERM, 2011, 125 s. ISBN 978-80-214-4364-8.</a:t>
            </a:r>
          </a:p>
          <a:p>
            <a:r>
              <a:rPr lang="cs-CZ" sz="2000" b="1" dirty="0"/>
              <a:t>SCHULTE, CH. </a:t>
            </a:r>
            <a:r>
              <a:rPr lang="cs-CZ" sz="2000" b="1" i="1" dirty="0"/>
              <a:t>Logistika. </a:t>
            </a:r>
            <a:r>
              <a:rPr lang="cs-CZ" sz="2000" b="1" dirty="0"/>
              <a:t>1. vyd. Praha: Victoria </a:t>
            </a:r>
            <a:r>
              <a:rPr lang="cs-CZ" sz="2000" b="1" dirty="0" err="1"/>
              <a:t>Publishing</a:t>
            </a:r>
            <a:r>
              <a:rPr lang="cs-CZ" sz="2000" b="1" dirty="0"/>
              <a:t>, 1991, 301 s.</a:t>
            </a:r>
            <a:br>
              <a:rPr lang="cs-CZ" sz="2000" b="1" dirty="0"/>
            </a:br>
            <a:r>
              <a:rPr lang="cs-CZ" sz="2000" b="1" dirty="0"/>
              <a:t>ISBN 80-85605-87-2.</a:t>
            </a:r>
          </a:p>
        </p:txBody>
      </p:sp>
    </p:spTree>
    <p:extLst>
      <p:ext uri="{BB962C8B-B14F-4D97-AF65-F5344CB8AC3E}">
        <p14:creationId xmlns:p14="http://schemas.microsoft.com/office/powerpoint/2010/main" val="732437809"/>
      </p:ext>
    </p:extLst>
  </p:cSld>
  <p:clrMapOvr>
    <a:masterClrMapping/>
  </p:clrMapOvr>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678872"/>
            <a:ext cx="8229600" cy="738765"/>
          </a:xfrm>
        </p:spPr>
        <p:txBody>
          <a:bodyPr>
            <a:normAutofit fontScale="90000"/>
          </a:bodyPr>
          <a:lstStyle/>
          <a:p>
            <a:r>
              <a:rPr lang="cs-CZ" b="1" dirty="0"/>
              <a:t>LITERATURA - VI</a:t>
            </a:r>
            <a:endParaRPr lang="cs-CZ" dirty="0"/>
          </a:p>
        </p:txBody>
      </p:sp>
      <p:sp>
        <p:nvSpPr>
          <p:cNvPr id="3" name="Zástupný symbol pro obsah 2"/>
          <p:cNvSpPr>
            <a:spLocks noGrp="1"/>
          </p:cNvSpPr>
          <p:nvPr>
            <p:ph idx="1"/>
          </p:nvPr>
        </p:nvSpPr>
        <p:spPr>
          <a:xfrm>
            <a:off x="221673" y="1600200"/>
            <a:ext cx="8742217" cy="4525963"/>
          </a:xfrm>
        </p:spPr>
        <p:txBody>
          <a:bodyPr>
            <a:noAutofit/>
          </a:bodyPr>
          <a:lstStyle/>
          <a:p>
            <a:r>
              <a:rPr lang="cs-CZ" sz="2000" b="1" dirty="0"/>
              <a:t>SIXTA, J., MAČÁT, V. </a:t>
            </a:r>
            <a:r>
              <a:rPr lang="cs-CZ" sz="2000" b="1" i="1" dirty="0"/>
              <a:t>Logistika – teorie a praxe. </a:t>
            </a:r>
            <a:r>
              <a:rPr lang="cs-CZ" sz="2000" b="1" dirty="0"/>
              <a:t>1. vyd. Brno: </a:t>
            </a:r>
            <a:r>
              <a:rPr lang="cs-CZ" sz="2000" b="1" dirty="0" err="1"/>
              <a:t>Computer</a:t>
            </a:r>
            <a:r>
              <a:rPr lang="cs-CZ" sz="2000" b="1" dirty="0"/>
              <a:t> </a:t>
            </a:r>
            <a:r>
              <a:rPr lang="cs-CZ" sz="2000" b="1" dirty="0" err="1"/>
              <a:t>Press</a:t>
            </a:r>
            <a:r>
              <a:rPr lang="cs-CZ" sz="2000" b="1" dirty="0"/>
              <a:t>, 2005, 315 s. ISBN 80-251-0573-3.</a:t>
            </a:r>
          </a:p>
          <a:p>
            <a:r>
              <a:rPr lang="cs-CZ" sz="2000" b="1" dirty="0"/>
              <a:t>STEHLÍK, A., KAPOUN, J. </a:t>
            </a:r>
            <a:r>
              <a:rPr lang="cs-CZ" sz="2000" b="1" i="1" dirty="0"/>
              <a:t>Logistika pro manažery. </a:t>
            </a:r>
            <a:r>
              <a:rPr lang="cs-CZ" sz="2000" b="1" dirty="0"/>
              <a:t>1. vyd. Praha: </a:t>
            </a:r>
            <a:r>
              <a:rPr lang="cs-CZ" sz="2000" b="1" dirty="0" err="1"/>
              <a:t>Ekopress</a:t>
            </a:r>
            <a:r>
              <a:rPr lang="cs-CZ" sz="2000" b="1" dirty="0"/>
              <a:t>, 2008, 266 s. ISBN 978-80-86929-37-8.</a:t>
            </a:r>
          </a:p>
          <a:p>
            <a:r>
              <a:rPr lang="cs-CZ" sz="2000" b="1" dirty="0"/>
              <a:t>SYNEK, M. a kol. </a:t>
            </a:r>
            <a:r>
              <a:rPr lang="cs-CZ" sz="2000" b="1" i="1" dirty="0"/>
              <a:t>Manažerská ekonomika. </a:t>
            </a:r>
            <a:r>
              <a:rPr lang="cs-CZ" sz="2000" b="1" dirty="0"/>
              <a:t>5. </a:t>
            </a:r>
            <a:r>
              <a:rPr lang="cs-CZ" sz="2000" b="1" dirty="0" err="1"/>
              <a:t>aktualiz</a:t>
            </a:r>
            <a:r>
              <a:rPr lang="cs-CZ" sz="2000" b="1" dirty="0"/>
              <a:t>. a dopl. vyd. Praha: </a:t>
            </a:r>
            <a:r>
              <a:rPr lang="cs-CZ" sz="2000" b="1" dirty="0" err="1"/>
              <a:t>Grada</a:t>
            </a:r>
            <a:r>
              <a:rPr lang="cs-CZ" sz="2000" b="1" dirty="0"/>
              <a:t> </a:t>
            </a:r>
            <a:r>
              <a:rPr lang="cs-CZ" sz="2000" b="1" dirty="0" err="1"/>
              <a:t>Publishing</a:t>
            </a:r>
            <a:r>
              <a:rPr lang="cs-CZ" sz="2000" b="1" dirty="0"/>
              <a:t>, 2011, 471 s. ISBN 978-80-247-3494-1.</a:t>
            </a:r>
          </a:p>
          <a:p>
            <a:r>
              <a:rPr lang="cs-CZ" sz="2000" b="1" dirty="0"/>
              <a:t>ŠEDA, M. </a:t>
            </a:r>
            <a:r>
              <a:rPr lang="cs-CZ" sz="2000" b="1" i="1" dirty="0"/>
              <a:t>Teorie grafů. </a:t>
            </a:r>
            <a:r>
              <a:rPr lang="cs-CZ" sz="2000" b="1" dirty="0"/>
              <a:t>Brno: VUT v Brně, 2003, 89 s.</a:t>
            </a:r>
          </a:p>
          <a:p>
            <a:r>
              <a:rPr lang="cs-CZ" sz="2000" b="1" dirty="0"/>
              <a:t>TALAŠOVÁ, J. </a:t>
            </a:r>
            <a:r>
              <a:rPr lang="cs-CZ" sz="2000" b="1" i="1" dirty="0"/>
              <a:t>Fuzzy metody vícekriteriálního hodnocení a rozhodování.  </a:t>
            </a:r>
            <a:r>
              <a:rPr lang="cs-CZ" sz="2000" b="1" dirty="0"/>
              <a:t>1. vyd. Olomouc: Univerzita Palackého v Olomouci, 2003, 179 s. ISBN 80-244-0614-4.</a:t>
            </a:r>
          </a:p>
          <a:p>
            <a:r>
              <a:rPr lang="cs-CZ" sz="2000" b="1" dirty="0"/>
              <a:t>ŠMEREK, M., MOUČKA, J. </a:t>
            </a:r>
            <a:r>
              <a:rPr lang="cs-CZ" sz="2000" b="1" i="1" dirty="0"/>
              <a:t>Ekonomicko-matematické metody. </a:t>
            </a:r>
            <a:r>
              <a:rPr lang="cs-CZ" sz="2000" b="1" dirty="0"/>
              <a:t>1. vyd.  Brno: Univerzita obrany, 2008, 122 s. ISBN 978-80-7231-526-0.</a:t>
            </a:r>
          </a:p>
          <a:p>
            <a:r>
              <a:rPr lang="cs-CZ" sz="2000" b="1" dirty="0"/>
              <a:t>TOMEK, G., VÁVROVÁ, V. </a:t>
            </a:r>
            <a:r>
              <a:rPr lang="cs-CZ" sz="2000" b="1" i="1" dirty="0"/>
              <a:t>Řízení výroby a nákupu. </a:t>
            </a:r>
            <a:r>
              <a:rPr lang="cs-CZ" sz="2000" b="1" dirty="0"/>
              <a:t>1. vyd.  Praha: </a:t>
            </a:r>
            <a:r>
              <a:rPr lang="cs-CZ" sz="2000" b="1" dirty="0" err="1"/>
              <a:t>Grada</a:t>
            </a:r>
            <a:r>
              <a:rPr lang="cs-CZ" sz="2000" b="1" dirty="0"/>
              <a:t> </a:t>
            </a:r>
            <a:r>
              <a:rPr lang="cs-CZ" sz="2000" b="1" dirty="0" err="1"/>
              <a:t>Publishing</a:t>
            </a:r>
            <a:r>
              <a:rPr lang="cs-CZ" sz="2000" b="1" dirty="0"/>
              <a:t>, 2007, 378 s. ISBN 978-80-247-1479-0.</a:t>
            </a:r>
          </a:p>
        </p:txBody>
      </p:sp>
    </p:spTree>
    <p:extLst>
      <p:ext uri="{BB962C8B-B14F-4D97-AF65-F5344CB8AC3E}">
        <p14:creationId xmlns:p14="http://schemas.microsoft.com/office/powerpoint/2010/main" val="5486332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775854"/>
            <a:ext cx="8229600" cy="641783"/>
          </a:xfrm>
        </p:spPr>
        <p:txBody>
          <a:bodyPr>
            <a:normAutofit fontScale="90000"/>
          </a:bodyPr>
          <a:lstStyle/>
          <a:p>
            <a:r>
              <a:rPr lang="cs-CZ" b="1" dirty="0"/>
              <a:t>CÍL</a:t>
            </a:r>
          </a:p>
        </p:txBody>
      </p:sp>
      <p:sp>
        <p:nvSpPr>
          <p:cNvPr id="3" name="Zástupný symbol pro obsah 2"/>
          <p:cNvSpPr>
            <a:spLocks noGrp="1"/>
          </p:cNvSpPr>
          <p:nvPr>
            <p:ph idx="1"/>
          </p:nvPr>
        </p:nvSpPr>
        <p:spPr>
          <a:xfrm>
            <a:off x="457200" y="2362200"/>
            <a:ext cx="8229600" cy="3763963"/>
          </a:xfrm>
        </p:spPr>
        <p:txBody>
          <a:bodyPr>
            <a:normAutofit fontScale="55000" lnSpcReduction="20000"/>
          </a:bodyPr>
          <a:lstStyle/>
          <a:p>
            <a:r>
              <a:rPr lang="cs-CZ" b="1" dirty="0"/>
              <a:t>Zopakovat se studenty základy manažerského rozhodování.</a:t>
            </a:r>
          </a:p>
          <a:p>
            <a:r>
              <a:rPr lang="cs-CZ" b="1" dirty="0"/>
              <a:t>Vysvětlit podstatu matematického modelování.</a:t>
            </a:r>
          </a:p>
          <a:p>
            <a:r>
              <a:rPr lang="cs-CZ" b="1" dirty="0"/>
              <a:t>Připravit studenty pro aplikace lineárního programování.</a:t>
            </a:r>
          </a:p>
          <a:p>
            <a:r>
              <a:rPr lang="cs-CZ" b="1" dirty="0"/>
              <a:t>Vybavit studenty základními přístupy k řešení úloh lineárního programování v praxi logistického managementu:</a:t>
            </a:r>
          </a:p>
          <a:p>
            <a:pPr lvl="1"/>
            <a:r>
              <a:rPr lang="cs-CZ" b="1" dirty="0"/>
              <a:t>Úlohu výrobního plánování.</a:t>
            </a:r>
          </a:p>
          <a:p>
            <a:pPr lvl="1"/>
            <a:r>
              <a:rPr lang="cs-CZ" b="1" dirty="0"/>
              <a:t>Dopravní problém.</a:t>
            </a:r>
          </a:p>
          <a:p>
            <a:pPr lvl="1"/>
            <a:r>
              <a:rPr lang="cs-CZ" b="1" dirty="0"/>
              <a:t>Přiřazovací problém.</a:t>
            </a:r>
          </a:p>
          <a:p>
            <a:pPr lvl="1"/>
            <a:r>
              <a:rPr lang="cs-CZ" b="1" dirty="0"/>
              <a:t>Směšovací problém.</a:t>
            </a:r>
          </a:p>
          <a:p>
            <a:pPr lvl="1"/>
            <a:r>
              <a:rPr lang="cs-CZ" b="1" dirty="0"/>
              <a:t>Nutriční problém.</a:t>
            </a:r>
          </a:p>
          <a:p>
            <a:pPr lvl="1"/>
            <a:r>
              <a:rPr lang="cs-CZ" b="1" dirty="0"/>
              <a:t>Optimalizace portfolia.</a:t>
            </a:r>
          </a:p>
          <a:p>
            <a:pPr lvl="1"/>
            <a:r>
              <a:rPr lang="cs-CZ" b="1" dirty="0"/>
              <a:t>Úlohu o dělení materiálu.</a:t>
            </a:r>
          </a:p>
          <a:p>
            <a:pPr lvl="1"/>
            <a:r>
              <a:rPr lang="cs-CZ" b="1" dirty="0"/>
              <a:t>Rozvrhování reklamy.</a:t>
            </a:r>
          </a:p>
          <a:p>
            <a:r>
              <a:rPr lang="cs-CZ" b="1" dirty="0"/>
              <a:t>Připravit studenty na řešení základních úloh v rámci řízení zásob.</a:t>
            </a:r>
          </a:p>
          <a:p>
            <a:r>
              <a:rPr lang="cs-CZ" b="1" dirty="0"/>
              <a:t>Připravit studenty pro řešení úkolů v rámci případové studie, zadané v Praxi.</a:t>
            </a:r>
          </a:p>
          <a:p>
            <a:endParaRPr lang="cs-CZ" dirty="0"/>
          </a:p>
        </p:txBody>
      </p:sp>
    </p:spTree>
    <p:extLst>
      <p:ext uri="{BB962C8B-B14F-4D97-AF65-F5344CB8AC3E}">
        <p14:creationId xmlns:p14="http://schemas.microsoft.com/office/powerpoint/2010/main" val="403886171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775854"/>
            <a:ext cx="8229600" cy="641783"/>
          </a:xfrm>
        </p:spPr>
        <p:txBody>
          <a:bodyPr>
            <a:normAutofit/>
          </a:bodyPr>
          <a:lstStyle/>
          <a:p>
            <a:r>
              <a:rPr lang="cs-CZ" sz="3200" b="1" dirty="0"/>
              <a:t>DŮVODY PRO POUŽITÍ KVANTITATIVNÍ ANALÝZY</a:t>
            </a:r>
          </a:p>
        </p:txBody>
      </p:sp>
      <p:sp>
        <p:nvSpPr>
          <p:cNvPr id="3" name="Zástupný symbol pro obsah 2"/>
          <p:cNvSpPr>
            <a:spLocks noGrp="1"/>
          </p:cNvSpPr>
          <p:nvPr>
            <p:ph idx="1"/>
          </p:nvPr>
        </p:nvSpPr>
        <p:spPr>
          <a:xfrm>
            <a:off x="457200" y="1841500"/>
            <a:ext cx="8229600" cy="4284663"/>
          </a:xfrm>
        </p:spPr>
        <p:txBody>
          <a:bodyPr>
            <a:normAutofit fontScale="70000" lnSpcReduction="20000"/>
          </a:bodyPr>
          <a:lstStyle/>
          <a:p>
            <a:r>
              <a:rPr lang="cs-CZ" b="1" dirty="0"/>
              <a:t>Rozhodovací problém je složitý a manažer nemůže nalézt kvalitní řešení bez pomoci kvantitativních specialistů, kteří tento problém popíší pomocí vhodného modelu.</a:t>
            </a:r>
          </a:p>
          <a:p>
            <a:r>
              <a:rPr lang="cs-CZ" b="1" dirty="0"/>
              <a:t>Rozhodovací problém je velmi důležitý (např. jsou s nimi spojeny vysoké náklady) a manažer si přeje mít důkladnou analýzu před tím, než učiní rozhodnutí.</a:t>
            </a:r>
          </a:p>
          <a:p>
            <a:r>
              <a:rPr lang="cs-CZ" b="1" dirty="0"/>
              <a:t>Rozhodovací problém je nový a manažer nemá s jeho řešením předchozí zkušenosti – proto vyžaduje před vlastním rozhodnutím výsledky kvantitativní analýzy, aby měl k dispozici základnu pro své další úvahy.</a:t>
            </a:r>
          </a:p>
          <a:p>
            <a:r>
              <a:rPr lang="cs-CZ" b="1" dirty="0"/>
              <a:t>Rozhodovací problém se opakuje a manažer šetří čas, úsilí</a:t>
            </a:r>
            <a:br>
              <a:rPr lang="cs-CZ" b="1" dirty="0"/>
            </a:br>
            <a:r>
              <a:rPr lang="cs-CZ" b="1" dirty="0"/>
              <a:t>a prostředky tím, že provádění rutinních rozhodnutí přenechává,</a:t>
            </a:r>
            <a:br>
              <a:rPr lang="cs-CZ" b="1" dirty="0"/>
            </a:br>
            <a:r>
              <a:rPr lang="cs-CZ" b="1" dirty="0"/>
              <a:t>v minulosti již verifikovaným kvantitativním postupům (modelům).</a:t>
            </a:r>
          </a:p>
        </p:txBody>
      </p:sp>
    </p:spTree>
    <p:extLst>
      <p:ext uri="{BB962C8B-B14F-4D97-AF65-F5344CB8AC3E}">
        <p14:creationId xmlns:p14="http://schemas.microsoft.com/office/powerpoint/2010/main" val="2778665388"/>
      </p:ext>
    </p:extLst>
  </p:cSld>
  <p:clrMapOvr>
    <a:masterClrMapping/>
  </p:clrMapOvr>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698500"/>
            <a:ext cx="8229600" cy="719138"/>
          </a:xfrm>
        </p:spPr>
        <p:txBody>
          <a:bodyPr>
            <a:normAutofit fontScale="90000"/>
          </a:bodyPr>
          <a:lstStyle/>
          <a:p>
            <a:r>
              <a:rPr lang="cs-CZ" b="1" dirty="0"/>
              <a:t>LITERATURA - VII</a:t>
            </a:r>
            <a:endParaRPr lang="cs-CZ" dirty="0"/>
          </a:p>
        </p:txBody>
      </p:sp>
      <p:sp>
        <p:nvSpPr>
          <p:cNvPr id="3" name="Zástupný symbol pro obsah 2"/>
          <p:cNvSpPr>
            <a:spLocks noGrp="1"/>
          </p:cNvSpPr>
          <p:nvPr>
            <p:ph idx="1"/>
          </p:nvPr>
        </p:nvSpPr>
        <p:spPr>
          <a:xfrm>
            <a:off x="177800" y="1600200"/>
            <a:ext cx="8826500" cy="4525963"/>
          </a:xfrm>
        </p:spPr>
        <p:txBody>
          <a:bodyPr>
            <a:normAutofit/>
          </a:bodyPr>
          <a:lstStyle/>
          <a:p>
            <a:r>
              <a:rPr lang="cs-CZ" sz="2000" b="1" dirty="0"/>
              <a:t>VANĚČEK, D. </a:t>
            </a:r>
            <a:r>
              <a:rPr lang="cs-CZ" sz="2000" b="1" i="1" dirty="0"/>
              <a:t>Logistika. </a:t>
            </a:r>
            <a:r>
              <a:rPr lang="cs-CZ" sz="2000" b="1" dirty="0"/>
              <a:t>České Budějovice: Jihočeská univerzita v Českých Budějovicích, 2008, 177 s.</a:t>
            </a:r>
            <a:endParaRPr lang="cs-CZ" sz="2000" b="1" i="1" dirty="0"/>
          </a:p>
          <a:p>
            <a:r>
              <a:rPr lang="cs-CZ" sz="2000" b="1" i="1" dirty="0"/>
              <a:t>Systém tahu ve výrobním prostředí. </a:t>
            </a:r>
            <a:r>
              <a:rPr lang="cs-CZ" sz="2000" b="1" dirty="0"/>
              <a:t>1. vyd.  Brno: SC&amp;C, 2008, 95 s.</a:t>
            </a:r>
            <a:br>
              <a:rPr lang="cs-CZ" sz="2000" b="1" dirty="0"/>
            </a:br>
            <a:r>
              <a:rPr lang="cs-CZ" sz="2000" b="1" dirty="0"/>
              <a:t>ISBN 978-80-904099-0-3.</a:t>
            </a:r>
          </a:p>
        </p:txBody>
      </p:sp>
    </p:spTree>
    <p:extLst>
      <p:ext uri="{BB962C8B-B14F-4D97-AF65-F5344CB8AC3E}">
        <p14:creationId xmlns:p14="http://schemas.microsoft.com/office/powerpoint/2010/main" val="218267406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734290"/>
            <a:ext cx="8229600" cy="683347"/>
          </a:xfrm>
        </p:spPr>
        <p:txBody>
          <a:bodyPr>
            <a:normAutofit/>
          </a:bodyPr>
          <a:lstStyle/>
          <a:p>
            <a:r>
              <a:rPr lang="cs-CZ" sz="3200" b="1" dirty="0"/>
              <a:t>POSTUP APLIKACE KVANTITATIVNÍ ANALÝZY</a:t>
            </a:r>
          </a:p>
        </p:txBody>
      </p:sp>
      <p:sp>
        <p:nvSpPr>
          <p:cNvPr id="3" name="Zástupný symbol pro obsah 2"/>
          <p:cNvSpPr>
            <a:spLocks noGrp="1"/>
          </p:cNvSpPr>
          <p:nvPr>
            <p:ph idx="1"/>
          </p:nvPr>
        </p:nvSpPr>
        <p:spPr>
          <a:xfrm>
            <a:off x="457200" y="1752600"/>
            <a:ext cx="8229600" cy="4373563"/>
          </a:xfrm>
        </p:spPr>
        <p:txBody>
          <a:bodyPr>
            <a:normAutofit lnSpcReduction="10000"/>
          </a:bodyPr>
          <a:lstStyle/>
          <a:p>
            <a:r>
              <a:rPr lang="cs-CZ" b="1" dirty="0"/>
              <a:t>Zjištění problému.</a:t>
            </a:r>
          </a:p>
          <a:p>
            <a:r>
              <a:rPr lang="cs-CZ" b="1" dirty="0"/>
              <a:t>Definice problému.</a:t>
            </a:r>
          </a:p>
          <a:p>
            <a:r>
              <a:rPr lang="cs-CZ" b="1" dirty="0"/>
              <a:t>Ekonomický model.</a:t>
            </a:r>
          </a:p>
          <a:p>
            <a:r>
              <a:rPr lang="cs-CZ" b="1" dirty="0"/>
              <a:t>Matematický model.</a:t>
            </a:r>
          </a:p>
          <a:p>
            <a:r>
              <a:rPr lang="cs-CZ" b="1" dirty="0"/>
              <a:t>Řešení modelu.</a:t>
            </a:r>
          </a:p>
          <a:p>
            <a:r>
              <a:rPr lang="cs-CZ" b="1" dirty="0"/>
              <a:t>Interpretace výsledků.</a:t>
            </a:r>
          </a:p>
          <a:p>
            <a:r>
              <a:rPr lang="cs-CZ" b="1" dirty="0"/>
              <a:t>Implementace řešení.</a:t>
            </a:r>
          </a:p>
          <a:p>
            <a:r>
              <a:rPr lang="cs-CZ" b="1" dirty="0"/>
              <a:t>Verifikace modelu.</a:t>
            </a:r>
          </a:p>
        </p:txBody>
      </p:sp>
    </p:spTree>
    <p:extLst>
      <p:ext uri="{BB962C8B-B14F-4D97-AF65-F5344CB8AC3E}">
        <p14:creationId xmlns:p14="http://schemas.microsoft.com/office/powerpoint/2010/main" val="86675156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xfrm>
            <a:off x="457200" y="595744"/>
            <a:ext cx="8229600" cy="821893"/>
          </a:xfrm>
        </p:spPr>
        <p:txBody>
          <a:bodyPr/>
          <a:lstStyle/>
          <a:p>
            <a:r>
              <a:rPr lang="cs-CZ" b="1" dirty="0"/>
              <a:t>PROCES KVANTITATIVNÍ ANALÝZY</a:t>
            </a: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89018" y="1417637"/>
            <a:ext cx="3948545" cy="472475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85681593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457200" y="692726"/>
            <a:ext cx="8229600" cy="724911"/>
          </a:xfrm>
        </p:spPr>
        <p:txBody>
          <a:bodyPr>
            <a:normAutofit/>
          </a:bodyPr>
          <a:lstStyle/>
          <a:p>
            <a:r>
              <a:rPr lang="cs-CZ" sz="3200" b="1" dirty="0"/>
              <a:t>KLASIFIKACE ROZHODOVACÍCH PROBLÉMŮ</a:t>
            </a:r>
          </a:p>
        </p:txBody>
      </p:sp>
      <p:sp>
        <p:nvSpPr>
          <p:cNvPr id="4" name="Zástupný symbol pro obsah 3"/>
          <p:cNvSpPr>
            <a:spLocks noGrp="1"/>
          </p:cNvSpPr>
          <p:nvPr>
            <p:ph idx="1"/>
          </p:nvPr>
        </p:nvSpPr>
        <p:spPr>
          <a:xfrm>
            <a:off x="457200" y="1752600"/>
            <a:ext cx="8229600" cy="4373563"/>
          </a:xfrm>
        </p:spPr>
        <p:txBody>
          <a:bodyPr>
            <a:normAutofit fontScale="85000" lnSpcReduction="20000"/>
          </a:bodyPr>
          <a:lstStyle/>
          <a:p>
            <a:r>
              <a:rPr lang="cs-CZ" b="1" dirty="0">
                <a:solidFill>
                  <a:srgbClr val="FF0000"/>
                </a:solidFill>
              </a:rPr>
              <a:t>Podle času </a:t>
            </a:r>
            <a:r>
              <a:rPr lang="cs-CZ" b="1" dirty="0"/>
              <a:t>– statické a dynamické.</a:t>
            </a:r>
          </a:p>
          <a:p>
            <a:r>
              <a:rPr lang="cs-CZ" b="1" dirty="0">
                <a:solidFill>
                  <a:srgbClr val="FF0000"/>
                </a:solidFill>
              </a:rPr>
              <a:t>Podle počtu kritérií </a:t>
            </a:r>
            <a:r>
              <a:rPr lang="cs-CZ" b="1" dirty="0"/>
              <a:t>– </a:t>
            </a:r>
            <a:r>
              <a:rPr lang="cs-CZ" b="1" dirty="0" err="1"/>
              <a:t>jednokriteriální</a:t>
            </a:r>
            <a:r>
              <a:rPr lang="cs-CZ" b="1" dirty="0"/>
              <a:t> a vícekriteriální.</a:t>
            </a:r>
          </a:p>
          <a:p>
            <a:r>
              <a:rPr lang="cs-CZ" b="1" dirty="0">
                <a:solidFill>
                  <a:srgbClr val="FF0000"/>
                </a:solidFill>
              </a:rPr>
              <a:t>Podle úrovně řízení </a:t>
            </a:r>
            <a:r>
              <a:rPr lang="cs-CZ" b="1" dirty="0"/>
              <a:t>– strategické, taktické, operativní.</a:t>
            </a:r>
          </a:p>
          <a:p>
            <a:r>
              <a:rPr lang="cs-CZ" b="1" dirty="0">
                <a:solidFill>
                  <a:srgbClr val="FF0000"/>
                </a:solidFill>
              </a:rPr>
              <a:t>Podle toho, zda důsledky variant závisí nebo nezávisí na strategii </a:t>
            </a:r>
            <a:r>
              <a:rPr lang="cs-CZ" b="1" dirty="0"/>
              <a:t>– konfliktní a nekonfliktní.</a:t>
            </a:r>
          </a:p>
          <a:p>
            <a:r>
              <a:rPr lang="cs-CZ" b="1" dirty="0">
                <a:solidFill>
                  <a:srgbClr val="FF0000"/>
                </a:solidFill>
              </a:rPr>
              <a:t>Podle subjektu rozhodování </a:t>
            </a:r>
            <a:r>
              <a:rPr lang="cs-CZ" b="1" dirty="0"/>
              <a:t>– individuální</a:t>
            </a:r>
            <a:br>
              <a:rPr lang="cs-CZ" b="1" dirty="0"/>
            </a:br>
            <a:r>
              <a:rPr lang="cs-CZ" b="1" dirty="0"/>
              <a:t>a skupinové.</a:t>
            </a:r>
          </a:p>
          <a:p>
            <a:r>
              <a:rPr lang="cs-CZ" b="1" dirty="0">
                <a:solidFill>
                  <a:srgbClr val="FF0000"/>
                </a:solidFill>
              </a:rPr>
              <a:t>Podle postupu řešení </a:t>
            </a:r>
            <a:r>
              <a:rPr lang="cs-CZ" b="1" dirty="0"/>
              <a:t>– </a:t>
            </a:r>
            <a:r>
              <a:rPr lang="cs-CZ" b="1" dirty="0" err="1"/>
              <a:t>algoritmizovatelné</a:t>
            </a:r>
            <a:br>
              <a:rPr lang="cs-CZ" b="1" dirty="0"/>
            </a:br>
            <a:r>
              <a:rPr lang="cs-CZ" b="1" dirty="0"/>
              <a:t>a </a:t>
            </a:r>
            <a:r>
              <a:rPr lang="cs-CZ" b="1" dirty="0" err="1"/>
              <a:t>nealgoritmizovatelné</a:t>
            </a:r>
            <a:r>
              <a:rPr lang="cs-CZ" b="1" dirty="0"/>
              <a:t>.</a:t>
            </a:r>
          </a:p>
          <a:p>
            <a:r>
              <a:rPr lang="cs-CZ" b="1" dirty="0">
                <a:solidFill>
                  <a:srgbClr val="FF0000"/>
                </a:solidFill>
              </a:rPr>
              <a:t>Podle struktury </a:t>
            </a:r>
            <a:r>
              <a:rPr lang="cs-CZ" b="1" dirty="0"/>
              <a:t>– dobře strukturované problémy</a:t>
            </a:r>
            <a:br>
              <a:rPr lang="cs-CZ" b="1" dirty="0"/>
            </a:br>
            <a:r>
              <a:rPr lang="cs-CZ" b="1" dirty="0"/>
              <a:t>a špatně strukturované </a:t>
            </a:r>
            <a:r>
              <a:rPr lang="cs-CZ" b="1" dirty="0" err="1"/>
              <a:t>rpoblémy</a:t>
            </a:r>
            <a:r>
              <a:rPr lang="cs-CZ" b="1" dirty="0"/>
              <a:t>.</a:t>
            </a:r>
          </a:p>
        </p:txBody>
      </p:sp>
    </p:spTree>
    <p:extLst>
      <p:ext uri="{BB962C8B-B14F-4D97-AF65-F5344CB8AC3E}">
        <p14:creationId xmlns:p14="http://schemas.microsoft.com/office/powerpoint/2010/main" val="273291256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xfrm>
            <a:off x="457200" y="665018"/>
            <a:ext cx="8229600" cy="752620"/>
          </a:xfrm>
        </p:spPr>
        <p:txBody>
          <a:bodyPr>
            <a:normAutofit fontScale="90000"/>
          </a:bodyPr>
          <a:lstStyle/>
          <a:p>
            <a:r>
              <a:rPr lang="cs-CZ" sz="3200" b="1" dirty="0"/>
              <a:t>TYPY ROZHODOVACÍCH PROBLÉMŮ PODLE ÚROVNĚ ŘÍZENÍ</a:t>
            </a:r>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195" y="2050473"/>
            <a:ext cx="8957546" cy="370522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35340642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457200" y="762000"/>
            <a:ext cx="8229600" cy="655638"/>
          </a:xfrm>
        </p:spPr>
        <p:txBody>
          <a:bodyPr>
            <a:normAutofit fontScale="90000"/>
          </a:bodyPr>
          <a:lstStyle/>
          <a:p>
            <a:r>
              <a:rPr lang="cs-CZ" b="1" dirty="0"/>
              <a:t>MODEL</a:t>
            </a:r>
          </a:p>
        </p:txBody>
      </p:sp>
      <p:sp>
        <p:nvSpPr>
          <p:cNvPr id="4" name="Zástupný symbol pro obsah 3"/>
          <p:cNvSpPr>
            <a:spLocks noGrp="1"/>
          </p:cNvSpPr>
          <p:nvPr>
            <p:ph idx="1"/>
          </p:nvPr>
        </p:nvSpPr>
        <p:spPr>
          <a:xfrm>
            <a:off x="457200" y="2336800"/>
            <a:ext cx="8229600" cy="3789363"/>
          </a:xfrm>
        </p:spPr>
        <p:txBody>
          <a:bodyPr/>
          <a:lstStyle/>
          <a:p>
            <a:r>
              <a:rPr lang="cs-CZ" b="1" dirty="0"/>
              <a:t>Modelování je proces, jehož výsledkem je </a:t>
            </a:r>
            <a:r>
              <a:rPr lang="cs-CZ" b="1" dirty="0">
                <a:solidFill>
                  <a:srgbClr val="FF0000"/>
                </a:solidFill>
              </a:rPr>
              <a:t>model</a:t>
            </a:r>
            <a:r>
              <a:rPr lang="cs-CZ" b="1" dirty="0"/>
              <a:t>.</a:t>
            </a:r>
          </a:p>
          <a:p>
            <a:r>
              <a:rPr lang="cs-CZ" b="1" dirty="0"/>
              <a:t>Modely využíváme pro studium složitých jevů, objektů nebo systémů ve vědě a technice.</a:t>
            </a:r>
          </a:p>
        </p:txBody>
      </p:sp>
    </p:spTree>
    <p:extLst>
      <p:ext uri="{BB962C8B-B14F-4D97-AF65-F5344CB8AC3E}">
        <p14:creationId xmlns:p14="http://schemas.microsoft.com/office/powerpoint/2010/main" val="106761418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457200" y="706582"/>
            <a:ext cx="8229600" cy="711056"/>
          </a:xfrm>
        </p:spPr>
        <p:txBody>
          <a:bodyPr>
            <a:normAutofit fontScale="90000"/>
          </a:bodyPr>
          <a:lstStyle/>
          <a:p>
            <a:r>
              <a:rPr lang="cs-CZ" b="1" dirty="0"/>
              <a:t>MODELOVÁNÍ</a:t>
            </a:r>
          </a:p>
        </p:txBody>
      </p:sp>
      <p:sp>
        <p:nvSpPr>
          <p:cNvPr id="4" name="Zástupný symbol pro obsah 3"/>
          <p:cNvSpPr>
            <a:spLocks noGrp="1"/>
          </p:cNvSpPr>
          <p:nvPr>
            <p:ph idx="1"/>
          </p:nvPr>
        </p:nvSpPr>
        <p:spPr>
          <a:xfrm>
            <a:off x="457200" y="1739900"/>
            <a:ext cx="8229600" cy="4386263"/>
          </a:xfrm>
        </p:spPr>
        <p:txBody>
          <a:bodyPr>
            <a:normAutofit fontScale="92500"/>
          </a:bodyPr>
          <a:lstStyle/>
          <a:p>
            <a:r>
              <a:rPr lang="cs-CZ" b="1" dirty="0"/>
              <a:t>Podstatou </a:t>
            </a:r>
            <a:r>
              <a:rPr lang="cs-CZ" b="1" dirty="0">
                <a:solidFill>
                  <a:srgbClr val="FF0000"/>
                </a:solidFill>
              </a:rPr>
              <a:t>modelování</a:t>
            </a:r>
            <a:r>
              <a:rPr lang="cs-CZ" b="1" dirty="0"/>
              <a:t> je proces, při němž se původní systém (originál) zobrazuje jiným umělým systémem (modelem), přičemž chování obou systémů je vzájemně analogické.</a:t>
            </a:r>
          </a:p>
          <a:p>
            <a:r>
              <a:rPr lang="cs-CZ" b="1" dirty="0"/>
              <a:t>V procesu tvorby modelu dochází z hlediska přesnosti k redukci vzhledem k původnímu systému – tato redukce představuje záměrně zjednodušený obraz podstatných znaků reality: </a:t>
            </a:r>
            <a:r>
              <a:rPr lang="cs-CZ" b="1" dirty="0">
                <a:solidFill>
                  <a:srgbClr val="FF0000"/>
                </a:solidFill>
              </a:rPr>
              <a:t>model je vždy nedokonalým obrazem reality</a:t>
            </a:r>
            <a:r>
              <a:rPr lang="cs-CZ" b="1" dirty="0"/>
              <a:t>. </a:t>
            </a:r>
          </a:p>
        </p:txBody>
      </p:sp>
    </p:spTree>
    <p:extLst>
      <p:ext uri="{BB962C8B-B14F-4D97-AF65-F5344CB8AC3E}">
        <p14:creationId xmlns:p14="http://schemas.microsoft.com/office/powerpoint/2010/main" val="215294694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596900"/>
            <a:ext cx="8229600" cy="820738"/>
          </a:xfrm>
        </p:spPr>
        <p:txBody>
          <a:bodyPr>
            <a:normAutofit/>
          </a:bodyPr>
          <a:lstStyle/>
          <a:p>
            <a:r>
              <a:rPr lang="cs-CZ" b="1" dirty="0"/>
              <a:t>ZÁKLADNÍ ZÁSADA MODELOVÁNÍ</a:t>
            </a:r>
          </a:p>
        </p:txBody>
      </p:sp>
      <p:sp>
        <p:nvSpPr>
          <p:cNvPr id="3" name="Zástupný symbol pro obsah 2"/>
          <p:cNvSpPr>
            <a:spLocks noGrp="1"/>
          </p:cNvSpPr>
          <p:nvPr>
            <p:ph idx="1"/>
          </p:nvPr>
        </p:nvSpPr>
        <p:spPr>
          <a:xfrm>
            <a:off x="457200" y="2711451"/>
            <a:ext cx="8229600" cy="2222500"/>
          </a:xfrm>
        </p:spPr>
        <p:txBody>
          <a:bodyPr/>
          <a:lstStyle/>
          <a:p>
            <a:r>
              <a:rPr lang="cs-CZ" b="1" dirty="0"/>
              <a:t>Vytvořený model musí vyjadřovat zejména ty aspekty daného jevu, objektu či systému, které jsou z hlediska řešeného problému důležité!</a:t>
            </a:r>
          </a:p>
        </p:txBody>
      </p:sp>
    </p:spTree>
    <p:extLst>
      <p:ext uri="{BB962C8B-B14F-4D97-AF65-F5344CB8AC3E}">
        <p14:creationId xmlns:p14="http://schemas.microsoft.com/office/powerpoint/2010/main" val="176020132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xfrm>
            <a:off x="457200" y="637308"/>
            <a:ext cx="8229600" cy="780329"/>
          </a:xfrm>
        </p:spPr>
        <p:txBody>
          <a:bodyPr/>
          <a:lstStyle/>
          <a:p>
            <a:r>
              <a:rPr lang="cs-CZ" b="1" dirty="0"/>
              <a:t>MODELOVÁNÍ SYSTÉMU</a:t>
            </a:r>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6520" y="2507672"/>
            <a:ext cx="8725344" cy="251719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88259670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457200" y="685800"/>
            <a:ext cx="8229600" cy="731838"/>
          </a:xfrm>
        </p:spPr>
        <p:txBody>
          <a:bodyPr>
            <a:normAutofit fontScale="90000"/>
          </a:bodyPr>
          <a:lstStyle/>
          <a:p>
            <a:r>
              <a:rPr lang="cs-CZ" b="1" dirty="0"/>
              <a:t>IDENTIFIKACE</a:t>
            </a:r>
          </a:p>
        </p:txBody>
      </p:sp>
      <p:sp>
        <p:nvSpPr>
          <p:cNvPr id="4" name="Zástupný symbol pro obsah 3"/>
          <p:cNvSpPr>
            <a:spLocks noGrp="1"/>
          </p:cNvSpPr>
          <p:nvPr>
            <p:ph idx="1"/>
          </p:nvPr>
        </p:nvSpPr>
        <p:spPr/>
        <p:txBody>
          <a:bodyPr>
            <a:normAutofit fontScale="85000" lnSpcReduction="10000"/>
          </a:bodyPr>
          <a:lstStyle/>
          <a:p>
            <a:r>
              <a:rPr lang="cs-CZ" b="1" dirty="0"/>
              <a:t>Identifikací systému rozumíme určení matematického popisu – určení matematického modelu vlastností systému, přičemž dochází  redukci systému.</a:t>
            </a:r>
          </a:p>
          <a:p>
            <a:r>
              <a:rPr lang="cs-CZ" b="1" dirty="0"/>
              <a:t>V procesu identifikace systému a modelování se pracuje s informacemi, dělenými podle charakteru:</a:t>
            </a:r>
          </a:p>
          <a:p>
            <a:pPr lvl="1"/>
            <a:r>
              <a:rPr lang="cs-CZ" b="1" dirty="0">
                <a:solidFill>
                  <a:srgbClr val="FF0000"/>
                </a:solidFill>
              </a:rPr>
              <a:t>Empirické informace </a:t>
            </a:r>
            <a:r>
              <a:rPr lang="cs-CZ" b="1" dirty="0"/>
              <a:t>– získávají se pomocí pozorování identifikovaného objektu a prostřednictvím měření se kvantifikují, dále se uchovávají a při tvorbě modelu se pomocí vhodných prostředků zpracovávají.</a:t>
            </a:r>
          </a:p>
          <a:p>
            <a:pPr lvl="1"/>
            <a:r>
              <a:rPr lang="cs-CZ" b="1" dirty="0">
                <a:solidFill>
                  <a:srgbClr val="FF0000"/>
                </a:solidFill>
              </a:rPr>
              <a:t>Apriorní informace </a:t>
            </a:r>
            <a:r>
              <a:rPr lang="cs-CZ" b="1" dirty="0"/>
              <a:t>– doposud existující poznatky</a:t>
            </a:r>
            <a:br>
              <a:rPr lang="cs-CZ" b="1" dirty="0"/>
            </a:br>
            <a:r>
              <a:rPr lang="cs-CZ" b="1" dirty="0"/>
              <a:t>o pozorovaných objektech, příp. příbuzných objektech.</a:t>
            </a:r>
          </a:p>
        </p:txBody>
      </p:sp>
    </p:spTree>
    <p:extLst>
      <p:ext uri="{BB962C8B-B14F-4D97-AF65-F5344CB8AC3E}">
        <p14:creationId xmlns:p14="http://schemas.microsoft.com/office/powerpoint/2010/main" val="11762383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734290"/>
            <a:ext cx="8229600" cy="683347"/>
          </a:xfrm>
        </p:spPr>
        <p:txBody>
          <a:bodyPr>
            <a:normAutofit fontScale="90000"/>
          </a:bodyPr>
          <a:lstStyle/>
          <a:p>
            <a:r>
              <a:rPr lang="cs-CZ" b="1" dirty="0"/>
              <a:t>OSNOVA</a:t>
            </a:r>
          </a:p>
        </p:txBody>
      </p:sp>
      <p:sp>
        <p:nvSpPr>
          <p:cNvPr id="3" name="Zástupný symbol pro obsah 2"/>
          <p:cNvSpPr>
            <a:spLocks noGrp="1"/>
          </p:cNvSpPr>
          <p:nvPr>
            <p:ph idx="1"/>
          </p:nvPr>
        </p:nvSpPr>
        <p:spPr/>
        <p:txBody>
          <a:bodyPr>
            <a:normAutofit fontScale="55000" lnSpcReduction="20000"/>
          </a:bodyPr>
          <a:lstStyle/>
          <a:p>
            <a:r>
              <a:rPr lang="cs-CZ" b="1" dirty="0"/>
              <a:t>Manažerské funkce</a:t>
            </a:r>
          </a:p>
          <a:p>
            <a:r>
              <a:rPr lang="cs-CZ" b="1" dirty="0"/>
              <a:t>Rozhodování</a:t>
            </a:r>
          </a:p>
          <a:p>
            <a:r>
              <a:rPr lang="cs-CZ" b="1" dirty="0"/>
              <a:t>Kvalitativní a kvantitativní analýza</a:t>
            </a:r>
          </a:p>
          <a:p>
            <a:r>
              <a:rPr lang="cs-CZ" b="1" dirty="0"/>
              <a:t>Modelování</a:t>
            </a:r>
          </a:p>
          <a:p>
            <a:r>
              <a:rPr lang="cs-CZ" b="1" dirty="0"/>
              <a:t>Lineární programování a jeho základní úlohy</a:t>
            </a:r>
          </a:p>
          <a:p>
            <a:r>
              <a:rPr lang="cs-CZ" b="1" dirty="0"/>
              <a:t>Úloha výrobního plánování</a:t>
            </a:r>
          </a:p>
          <a:p>
            <a:r>
              <a:rPr lang="cs-CZ" b="1" dirty="0"/>
              <a:t>Dopravní problém</a:t>
            </a:r>
          </a:p>
          <a:p>
            <a:r>
              <a:rPr lang="cs-CZ" b="1" dirty="0"/>
              <a:t>Přiřazovací problém</a:t>
            </a:r>
          </a:p>
          <a:p>
            <a:r>
              <a:rPr lang="cs-CZ" b="1" dirty="0"/>
              <a:t>Směšovací problém</a:t>
            </a:r>
          </a:p>
          <a:p>
            <a:r>
              <a:rPr lang="cs-CZ" b="1" dirty="0"/>
              <a:t>Nutriční problém</a:t>
            </a:r>
          </a:p>
          <a:p>
            <a:r>
              <a:rPr lang="cs-CZ" b="1" dirty="0"/>
              <a:t>Optimalizace portfolia</a:t>
            </a:r>
          </a:p>
          <a:p>
            <a:r>
              <a:rPr lang="cs-CZ" b="1" dirty="0"/>
              <a:t>Úloha o dělení materiálu</a:t>
            </a:r>
          </a:p>
          <a:p>
            <a:r>
              <a:rPr lang="cs-CZ" b="1" dirty="0"/>
              <a:t>Rozvrhování reklamy</a:t>
            </a:r>
          </a:p>
          <a:p>
            <a:r>
              <a:rPr lang="cs-CZ" b="1" dirty="0"/>
              <a:t>Simplexová metoda</a:t>
            </a:r>
          </a:p>
          <a:p>
            <a:r>
              <a:rPr lang="cs-CZ" b="1" dirty="0"/>
              <a:t>Řízení zásob</a:t>
            </a:r>
          </a:p>
          <a:p>
            <a:r>
              <a:rPr lang="cs-CZ" b="1" dirty="0"/>
              <a:t>literatura</a:t>
            </a:r>
          </a:p>
        </p:txBody>
      </p:sp>
    </p:spTree>
    <p:extLst>
      <p:ext uri="{BB962C8B-B14F-4D97-AF65-F5344CB8AC3E}">
        <p14:creationId xmlns:p14="http://schemas.microsoft.com/office/powerpoint/2010/main" val="143273661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651164"/>
            <a:ext cx="8229600" cy="766474"/>
          </a:xfrm>
        </p:spPr>
        <p:txBody>
          <a:bodyPr/>
          <a:lstStyle/>
          <a:p>
            <a:r>
              <a:rPr lang="cs-CZ" b="1" dirty="0"/>
              <a:t>IDENTIFIKACE SYSTÉMU</a:t>
            </a:r>
          </a:p>
        </p:txBody>
      </p:sp>
      <p:graphicFrame>
        <p:nvGraphicFramePr>
          <p:cNvPr id="4" name="Objekt 3"/>
          <p:cNvGraphicFramePr>
            <a:graphicFrameLocks noChangeAspect="1"/>
          </p:cNvGraphicFramePr>
          <p:nvPr>
            <p:extLst>
              <p:ext uri="{D42A27DB-BD31-4B8C-83A1-F6EECF244321}">
                <p14:modId xmlns:p14="http://schemas.microsoft.com/office/powerpoint/2010/main" val="337710234"/>
              </p:ext>
            </p:extLst>
          </p:nvPr>
        </p:nvGraphicFramePr>
        <p:xfrm>
          <a:off x="379413" y="1955800"/>
          <a:ext cx="8561387" cy="4156075"/>
        </p:xfrm>
        <a:graphic>
          <a:graphicData uri="http://schemas.openxmlformats.org/presentationml/2006/ole">
            <mc:AlternateContent xmlns:mc="http://schemas.openxmlformats.org/markup-compatibility/2006">
              <mc:Choice xmlns:v="urn:schemas-microsoft-com:vml" Requires="v">
                <p:oleObj name="List" r:id="rId2" imgW="3924400" imgH="1371533" progId="Excel.Sheet.12">
                  <p:embed/>
                </p:oleObj>
              </mc:Choice>
              <mc:Fallback>
                <p:oleObj name="List" r:id="rId2" imgW="3924400" imgH="1371533" progId="Excel.Sheet.12">
                  <p:embed/>
                  <p:pic>
                    <p:nvPicPr>
                      <p:cNvPr id="0" name=""/>
                      <p:cNvPicPr/>
                      <p:nvPr/>
                    </p:nvPicPr>
                    <p:blipFill>
                      <a:blip r:embed="rId3"/>
                      <a:stretch>
                        <a:fillRect/>
                      </a:stretch>
                    </p:blipFill>
                    <p:spPr>
                      <a:xfrm>
                        <a:off x="379413" y="1955800"/>
                        <a:ext cx="8561387" cy="4156075"/>
                      </a:xfrm>
                      <a:prstGeom prst="rect">
                        <a:avLst/>
                      </a:prstGeom>
                    </p:spPr>
                  </p:pic>
                </p:oleObj>
              </mc:Fallback>
            </mc:AlternateContent>
          </a:graphicData>
        </a:graphic>
      </p:graphicFrame>
    </p:spTree>
    <p:extLst>
      <p:ext uri="{BB962C8B-B14F-4D97-AF65-F5344CB8AC3E}">
        <p14:creationId xmlns:p14="http://schemas.microsoft.com/office/powerpoint/2010/main" val="80529818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457200" y="698500"/>
            <a:ext cx="8229600" cy="719138"/>
          </a:xfrm>
        </p:spPr>
        <p:txBody>
          <a:bodyPr>
            <a:normAutofit fontScale="90000"/>
          </a:bodyPr>
          <a:lstStyle/>
          <a:p>
            <a:r>
              <a:rPr lang="cs-CZ" b="1" dirty="0"/>
              <a:t>SIMULACE</a:t>
            </a:r>
          </a:p>
        </p:txBody>
      </p:sp>
      <p:sp>
        <p:nvSpPr>
          <p:cNvPr id="4" name="Zástupný symbol pro obsah 3"/>
          <p:cNvSpPr>
            <a:spLocks noGrp="1"/>
          </p:cNvSpPr>
          <p:nvPr>
            <p:ph idx="1"/>
          </p:nvPr>
        </p:nvSpPr>
        <p:spPr>
          <a:xfrm>
            <a:off x="584200" y="2273301"/>
            <a:ext cx="8229600" cy="3111500"/>
          </a:xfrm>
        </p:spPr>
        <p:txBody>
          <a:bodyPr/>
          <a:lstStyle/>
          <a:p>
            <a:r>
              <a:rPr lang="cs-CZ" b="1" dirty="0">
                <a:solidFill>
                  <a:srgbClr val="FF0000"/>
                </a:solidFill>
              </a:rPr>
              <a:t>Simulací</a:t>
            </a:r>
            <a:r>
              <a:rPr lang="cs-CZ" b="1" dirty="0"/>
              <a:t> rozumíme využití modelu k ověření jeho činnosti – reakce na různé vstupní signály.</a:t>
            </a:r>
          </a:p>
          <a:p>
            <a:r>
              <a:rPr lang="cs-CZ" b="1" dirty="0"/>
              <a:t>V této souvislosti hovoříme</a:t>
            </a:r>
            <a:br>
              <a:rPr lang="cs-CZ" b="1" dirty="0"/>
            </a:br>
            <a:r>
              <a:rPr lang="cs-CZ" b="1" dirty="0"/>
              <a:t>o experimentování s modelem.</a:t>
            </a:r>
          </a:p>
        </p:txBody>
      </p:sp>
    </p:spTree>
    <p:extLst>
      <p:ext uri="{BB962C8B-B14F-4D97-AF65-F5344CB8AC3E}">
        <p14:creationId xmlns:p14="http://schemas.microsoft.com/office/powerpoint/2010/main" val="2780469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457200" y="734290"/>
            <a:ext cx="8229600" cy="683347"/>
          </a:xfrm>
        </p:spPr>
        <p:txBody>
          <a:bodyPr>
            <a:normAutofit fontScale="90000"/>
          </a:bodyPr>
          <a:lstStyle/>
          <a:p>
            <a:r>
              <a:rPr lang="cs-CZ" b="1" dirty="0"/>
              <a:t>LINEÁRNÍ PROGRAMOVÁNÍ</a:t>
            </a:r>
          </a:p>
        </p:txBody>
      </p:sp>
      <p:sp>
        <p:nvSpPr>
          <p:cNvPr id="4" name="Zástupný symbol pro obsah 3"/>
          <p:cNvSpPr>
            <a:spLocks noGrp="1"/>
          </p:cNvSpPr>
          <p:nvPr>
            <p:ph idx="1"/>
          </p:nvPr>
        </p:nvSpPr>
        <p:spPr/>
        <p:txBody>
          <a:bodyPr>
            <a:normAutofit fontScale="92500" lnSpcReduction="10000"/>
          </a:bodyPr>
          <a:lstStyle/>
          <a:p>
            <a:r>
              <a:rPr lang="cs-CZ" b="1" dirty="0">
                <a:solidFill>
                  <a:srgbClr val="FF0000"/>
                </a:solidFill>
              </a:rPr>
              <a:t>Lineární programování </a:t>
            </a:r>
            <a:r>
              <a:rPr lang="cs-CZ" b="1" dirty="0"/>
              <a:t>patří k jedné z nejvíce propracovaným a nejčastěji aplikovaným metodám operační analýzy.</a:t>
            </a:r>
          </a:p>
          <a:p>
            <a:r>
              <a:rPr lang="cs-CZ" b="1" dirty="0"/>
              <a:t>Lineární programování:</a:t>
            </a:r>
          </a:p>
          <a:p>
            <a:pPr lvl="1"/>
            <a:r>
              <a:rPr lang="cs-CZ" b="1" dirty="0">
                <a:solidFill>
                  <a:srgbClr val="FF0000"/>
                </a:solidFill>
              </a:rPr>
              <a:t>„Programování“ </a:t>
            </a:r>
            <a:r>
              <a:rPr lang="cs-CZ" b="1" dirty="0"/>
              <a:t>– synonymum k plánování, vytváření programů (scénářů) budoucího vývoje.</a:t>
            </a:r>
          </a:p>
          <a:p>
            <a:pPr lvl="1"/>
            <a:r>
              <a:rPr lang="cs-CZ" b="1" dirty="0">
                <a:solidFill>
                  <a:srgbClr val="FF0000"/>
                </a:solidFill>
              </a:rPr>
              <a:t>„Lineární“ </a:t>
            </a:r>
            <a:r>
              <a:rPr lang="cs-CZ" b="1" dirty="0"/>
              <a:t>– veškeré vazby v matematických modelech lineárního programování jsou vazbami lineárními – všechny matematické funkce zde použité jsou funkcemi lineárními.</a:t>
            </a:r>
          </a:p>
        </p:txBody>
      </p:sp>
    </p:spTree>
    <p:extLst>
      <p:ext uri="{BB962C8B-B14F-4D97-AF65-F5344CB8AC3E}">
        <p14:creationId xmlns:p14="http://schemas.microsoft.com/office/powerpoint/2010/main" val="240744218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623454"/>
            <a:ext cx="8229600" cy="794183"/>
          </a:xfrm>
        </p:spPr>
        <p:txBody>
          <a:bodyPr>
            <a:normAutofit fontScale="90000"/>
          </a:bodyPr>
          <a:lstStyle/>
          <a:p>
            <a:r>
              <a:rPr lang="cs-CZ" sz="3200" b="1" dirty="0"/>
              <a:t>POSTUP FORMULACE ÚLOHY LINEÁRNÍHO PROGRAMOVÁNÍ</a:t>
            </a:r>
          </a:p>
        </p:txBody>
      </p:sp>
      <p:sp>
        <p:nvSpPr>
          <p:cNvPr id="3" name="Zástupný symbol pro obsah 2"/>
          <p:cNvSpPr>
            <a:spLocks noGrp="1"/>
          </p:cNvSpPr>
          <p:nvPr>
            <p:ph idx="1"/>
          </p:nvPr>
        </p:nvSpPr>
        <p:spPr>
          <a:xfrm>
            <a:off x="457200" y="2654300"/>
            <a:ext cx="8229600" cy="3400426"/>
          </a:xfrm>
        </p:spPr>
        <p:txBody>
          <a:bodyPr/>
          <a:lstStyle/>
          <a:p>
            <a:r>
              <a:rPr lang="cs-CZ" b="1" dirty="0"/>
              <a:t>Formulace ekonomického modelu.</a:t>
            </a:r>
          </a:p>
          <a:p>
            <a:r>
              <a:rPr lang="cs-CZ" b="1" dirty="0"/>
              <a:t>Formulace matematického modelu.</a:t>
            </a:r>
          </a:p>
          <a:p>
            <a:r>
              <a:rPr lang="cs-CZ" b="1" dirty="0"/>
              <a:t>Výpočet matematického modelu.</a:t>
            </a:r>
          </a:p>
          <a:p>
            <a:r>
              <a:rPr lang="cs-CZ" b="1" dirty="0"/>
              <a:t>Ekonomická či věcná interpretace řešení.</a:t>
            </a:r>
          </a:p>
        </p:txBody>
      </p:sp>
    </p:spTree>
    <p:extLst>
      <p:ext uri="{BB962C8B-B14F-4D97-AF65-F5344CB8AC3E}">
        <p14:creationId xmlns:p14="http://schemas.microsoft.com/office/powerpoint/2010/main" val="85436031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692726"/>
            <a:ext cx="8229600" cy="724911"/>
          </a:xfrm>
        </p:spPr>
        <p:txBody>
          <a:bodyPr>
            <a:normAutofit fontScale="90000"/>
          </a:bodyPr>
          <a:lstStyle/>
          <a:p>
            <a:r>
              <a:rPr lang="cs-CZ" sz="3200" b="1" dirty="0"/>
              <a:t>EKONOMICKÝ MODEL ÚLOHY LINEÁRNÍHO PROGRAMOVÁNÍ</a:t>
            </a:r>
          </a:p>
        </p:txBody>
      </p:sp>
      <p:sp>
        <p:nvSpPr>
          <p:cNvPr id="3" name="Zástupný symbol pro obsah 2"/>
          <p:cNvSpPr>
            <a:spLocks noGrp="1"/>
          </p:cNvSpPr>
          <p:nvPr>
            <p:ph idx="1"/>
          </p:nvPr>
        </p:nvSpPr>
        <p:spPr/>
        <p:txBody>
          <a:bodyPr/>
          <a:lstStyle/>
          <a:p>
            <a:endParaRPr lang="cs-CZ" dirty="0"/>
          </a:p>
        </p:txBody>
      </p:sp>
    </p:spTree>
    <p:extLst>
      <p:ext uri="{BB962C8B-B14F-4D97-AF65-F5344CB8AC3E}">
        <p14:creationId xmlns:p14="http://schemas.microsoft.com/office/powerpoint/2010/main" val="379676031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762000"/>
            <a:ext cx="8229600" cy="655638"/>
          </a:xfrm>
        </p:spPr>
        <p:txBody>
          <a:bodyPr>
            <a:noAutofit/>
          </a:bodyPr>
          <a:lstStyle/>
          <a:p>
            <a:r>
              <a:rPr lang="cs-CZ" sz="3200" b="1" dirty="0"/>
              <a:t>MATEMATICKÝ MODEL ÚLOHY LINEÁRNÍHO PROGRAMOVÁNÍ</a:t>
            </a:r>
            <a:endParaRPr lang="cs-CZ" sz="3200" dirty="0"/>
          </a:p>
        </p:txBody>
      </p:sp>
      <p:sp>
        <p:nvSpPr>
          <p:cNvPr id="3" name="Zástupný symbol pro obsah 2"/>
          <p:cNvSpPr>
            <a:spLocks noGrp="1"/>
          </p:cNvSpPr>
          <p:nvPr>
            <p:ph idx="1"/>
          </p:nvPr>
        </p:nvSpPr>
        <p:spPr/>
        <p:txBody>
          <a:bodyPr/>
          <a:lstStyle/>
          <a:p>
            <a:endParaRPr lang="cs-CZ" dirty="0"/>
          </a:p>
        </p:txBody>
      </p:sp>
    </p:spTree>
    <p:extLst>
      <p:ext uri="{BB962C8B-B14F-4D97-AF65-F5344CB8AC3E}">
        <p14:creationId xmlns:p14="http://schemas.microsoft.com/office/powerpoint/2010/main" val="5575994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xfrm>
            <a:off x="457200" y="720436"/>
            <a:ext cx="8229600" cy="697202"/>
          </a:xfrm>
        </p:spPr>
        <p:txBody>
          <a:bodyPr>
            <a:normAutofit fontScale="90000"/>
          </a:bodyPr>
          <a:lstStyle/>
          <a:p>
            <a:r>
              <a:rPr lang="cs-CZ" sz="3200" b="1" dirty="0"/>
              <a:t>VZTAH EKONOMICKÉHO MODELU</a:t>
            </a:r>
            <a:br>
              <a:rPr lang="cs-CZ" sz="3200" b="1" dirty="0"/>
            </a:br>
            <a:r>
              <a:rPr lang="cs-CZ" sz="3200" b="1" dirty="0"/>
              <a:t>A MATEMATICKÉHO MODELU</a:t>
            </a:r>
          </a:p>
        </p:txBody>
      </p:sp>
      <p:pic>
        <p:nvPicPr>
          <p:cNvPr id="1433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5347" y="2432028"/>
            <a:ext cx="8788544" cy="263786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64053923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457200" y="762000"/>
            <a:ext cx="8229600" cy="655638"/>
          </a:xfrm>
        </p:spPr>
        <p:txBody>
          <a:bodyPr>
            <a:normAutofit/>
          </a:bodyPr>
          <a:lstStyle/>
          <a:p>
            <a:r>
              <a:rPr lang="cs-CZ" sz="3200" b="1" dirty="0"/>
              <a:t>TYPY ÚLOH LINEÁRNÍHO PROGRAMOVÁNÍ</a:t>
            </a:r>
          </a:p>
        </p:txBody>
      </p:sp>
      <p:sp>
        <p:nvSpPr>
          <p:cNvPr id="4" name="Zástupný symbol pro obsah 3"/>
          <p:cNvSpPr>
            <a:spLocks noGrp="1"/>
          </p:cNvSpPr>
          <p:nvPr>
            <p:ph idx="1"/>
          </p:nvPr>
        </p:nvSpPr>
        <p:spPr/>
        <p:txBody>
          <a:bodyPr>
            <a:normAutofit lnSpcReduction="10000"/>
          </a:bodyPr>
          <a:lstStyle/>
          <a:p>
            <a:r>
              <a:rPr lang="cs-CZ" b="1" dirty="0"/>
              <a:t>Úloha výrobního plánování.</a:t>
            </a:r>
          </a:p>
          <a:p>
            <a:r>
              <a:rPr lang="cs-CZ" b="1" dirty="0"/>
              <a:t>Dopravní problém.</a:t>
            </a:r>
          </a:p>
          <a:p>
            <a:r>
              <a:rPr lang="cs-CZ" b="1" dirty="0"/>
              <a:t>Přiřazovací problém.</a:t>
            </a:r>
          </a:p>
          <a:p>
            <a:r>
              <a:rPr lang="cs-CZ" b="1" dirty="0"/>
              <a:t>Směšovací problém.</a:t>
            </a:r>
          </a:p>
          <a:p>
            <a:r>
              <a:rPr lang="cs-CZ" b="1" dirty="0"/>
              <a:t>Nutriční problém.</a:t>
            </a:r>
          </a:p>
          <a:p>
            <a:r>
              <a:rPr lang="cs-CZ" b="1" dirty="0"/>
              <a:t>Optimalizace portfolia.</a:t>
            </a:r>
          </a:p>
          <a:p>
            <a:r>
              <a:rPr lang="cs-CZ" b="1" dirty="0"/>
              <a:t>Úloha o dělení materiálu.</a:t>
            </a:r>
          </a:p>
          <a:p>
            <a:r>
              <a:rPr lang="cs-CZ" b="1" dirty="0"/>
              <a:t>Rozvrhování reklamy.</a:t>
            </a:r>
          </a:p>
        </p:txBody>
      </p:sp>
    </p:spTree>
    <p:extLst>
      <p:ext uri="{BB962C8B-B14F-4D97-AF65-F5344CB8AC3E}">
        <p14:creationId xmlns:p14="http://schemas.microsoft.com/office/powerpoint/2010/main" val="113124836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xfrm>
            <a:off x="457200" y="3045548"/>
            <a:ext cx="8229600" cy="1143000"/>
          </a:xfrm>
        </p:spPr>
        <p:txBody>
          <a:bodyPr/>
          <a:lstStyle/>
          <a:p>
            <a:r>
              <a:rPr lang="cs-CZ" b="1" dirty="0"/>
              <a:t>ÚLOHA VÝROBNÍHO PLÁNOVÁNÍ</a:t>
            </a:r>
          </a:p>
        </p:txBody>
      </p:sp>
    </p:spTree>
    <p:extLst>
      <p:ext uri="{BB962C8B-B14F-4D97-AF65-F5344CB8AC3E}">
        <p14:creationId xmlns:p14="http://schemas.microsoft.com/office/powerpoint/2010/main" val="145872927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457200" y="914400"/>
            <a:ext cx="8229600" cy="681038"/>
          </a:xfrm>
        </p:spPr>
        <p:txBody>
          <a:bodyPr>
            <a:normAutofit/>
          </a:bodyPr>
          <a:lstStyle/>
          <a:p>
            <a:r>
              <a:rPr lang="cs-CZ" sz="3200" b="1" dirty="0"/>
              <a:t>ÚLOHA VÝROBNÍHO PLÁNOVÁNÍ - ZADÁNÍ</a:t>
            </a:r>
          </a:p>
        </p:txBody>
      </p:sp>
      <p:sp>
        <p:nvSpPr>
          <p:cNvPr id="4" name="Zástupný symbol pro obsah 3"/>
          <p:cNvSpPr>
            <a:spLocks noGrp="1"/>
          </p:cNvSpPr>
          <p:nvPr>
            <p:ph idx="1"/>
          </p:nvPr>
        </p:nvSpPr>
        <p:spPr>
          <a:xfrm>
            <a:off x="457200" y="2362200"/>
            <a:ext cx="8229600" cy="3763963"/>
          </a:xfrm>
        </p:spPr>
        <p:txBody>
          <a:bodyPr>
            <a:normAutofit fontScale="55000" lnSpcReduction="20000"/>
          </a:bodyPr>
          <a:lstStyle/>
          <a:p>
            <a:r>
              <a:rPr lang="cs-CZ" b="1" dirty="0"/>
              <a:t>Vedení firmy vyrábějící rybářské potřeby se rozhodlo uvést na trh nové typy obalu na rybářské pruty ve dvou provedeních – standardní a luxusní. Distributoři firmy toto rozhodnutí uvítali a zavázali se zakoupit veškerou produkci těchto obalů na příští dva měsíce. Je známo, že limitující faktory při výrobě jsou spotřeba látky a spotřeba strojového času při vyhotovení (šití). Manažer výroby analyzoval tyto kritické faktory a vyvodil následující závěry:</a:t>
            </a:r>
          </a:p>
          <a:p>
            <a:pPr lvl="1"/>
            <a:r>
              <a:rPr lang="cs-CZ" b="1" dirty="0"/>
              <a:t>Na každý kus luxusního provedení obalu je potřeba 2 m látky a šití potrvá 0,4 h.</a:t>
            </a:r>
          </a:p>
          <a:p>
            <a:pPr lvl="1"/>
            <a:r>
              <a:rPr lang="cs-CZ" b="1" dirty="0"/>
              <a:t>Na každý kus standardního provedení obalu je potřeba 4 m látky a šití potrvá 0,3 h.</a:t>
            </a:r>
          </a:p>
          <a:p>
            <a:r>
              <a:rPr lang="cs-CZ" b="1" dirty="0"/>
              <a:t>K dispozici je celkem 900 m látky a zařízení na šití bude v plánovaném období (příští dva měsíce) k dispozici pouze 12 h. Ekonomické oddělení po analýze výrobních nákladů a dojednaných prodejních cen dospělo k závěru, že za každý vyrobený luxusní obal bude zisk firmy činit 500,- Kč a za každý standardní obal 800,- Kč.</a:t>
            </a:r>
          </a:p>
          <a:p>
            <a:r>
              <a:rPr lang="cs-CZ" b="1" dirty="0"/>
              <a:t>Naplánujte výrobní program tak, aby bylo dosaženo co nejvyššího zisku při omezených zdrojích.</a:t>
            </a:r>
          </a:p>
        </p:txBody>
      </p:sp>
    </p:spTree>
    <p:extLst>
      <p:ext uri="{BB962C8B-B14F-4D97-AF65-F5344CB8AC3E}">
        <p14:creationId xmlns:p14="http://schemas.microsoft.com/office/powerpoint/2010/main" val="8408705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692727"/>
            <a:ext cx="8229600" cy="724910"/>
          </a:xfrm>
        </p:spPr>
        <p:txBody>
          <a:bodyPr>
            <a:normAutofit fontScale="90000"/>
          </a:bodyPr>
          <a:lstStyle/>
          <a:p>
            <a:r>
              <a:rPr lang="cs-CZ" b="1" dirty="0"/>
              <a:t>ROZHODOVÁNÍ</a:t>
            </a:r>
          </a:p>
        </p:txBody>
      </p:sp>
      <p:sp>
        <p:nvSpPr>
          <p:cNvPr id="3" name="Zástupný symbol pro obsah 2"/>
          <p:cNvSpPr>
            <a:spLocks noGrp="1"/>
          </p:cNvSpPr>
          <p:nvPr>
            <p:ph idx="1"/>
          </p:nvPr>
        </p:nvSpPr>
        <p:spPr/>
        <p:txBody>
          <a:bodyPr>
            <a:normAutofit fontScale="92500" lnSpcReduction="20000"/>
          </a:bodyPr>
          <a:lstStyle/>
          <a:p>
            <a:r>
              <a:rPr lang="cs-CZ" b="1" dirty="0"/>
              <a:t>Proces, který dělá každý z nás, aniž si to mnohdy uvědomujeme (mnohdy nepovažujeme rozhodnutí z nejrůznějších důvodů za důležitá).</a:t>
            </a:r>
          </a:p>
          <a:p>
            <a:r>
              <a:rPr lang="cs-CZ" b="1" dirty="0"/>
              <a:t>Totéž platí i v podnikatelském prostředí.</a:t>
            </a:r>
          </a:p>
          <a:p>
            <a:r>
              <a:rPr lang="cs-CZ" b="1" dirty="0"/>
              <a:t>Rozhodování by měla být věnována podstatně větší pozornost.</a:t>
            </a:r>
          </a:p>
          <a:p>
            <a:r>
              <a:rPr lang="cs-CZ" b="1" dirty="0"/>
              <a:t>Důsledky špatných rozhodnutí mají ekonomicky katastrofální následky.</a:t>
            </a:r>
          </a:p>
          <a:p>
            <a:r>
              <a:rPr lang="cs-CZ" b="1" dirty="0"/>
              <a:t>V podmínkách manažerského rozhodování souvisí pojem rozhodování s manažerskými funkcemi.</a:t>
            </a:r>
          </a:p>
        </p:txBody>
      </p:sp>
    </p:spTree>
    <p:extLst>
      <p:ext uri="{BB962C8B-B14F-4D97-AF65-F5344CB8AC3E}">
        <p14:creationId xmlns:p14="http://schemas.microsoft.com/office/powerpoint/2010/main" val="368528670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665018"/>
            <a:ext cx="8229600" cy="752620"/>
          </a:xfrm>
        </p:spPr>
        <p:txBody>
          <a:bodyPr>
            <a:noAutofit/>
          </a:bodyPr>
          <a:lstStyle/>
          <a:p>
            <a:r>
              <a:rPr lang="cs-CZ" sz="3200" b="1" dirty="0"/>
              <a:t>SOUHRN ČÍSELNÝCH ÚDAJŮ PLÁNOVÁNÍ VÝROBY</a:t>
            </a:r>
          </a:p>
        </p:txBody>
      </p:sp>
      <p:graphicFrame>
        <p:nvGraphicFramePr>
          <p:cNvPr id="5" name="Zástupný symbol pro obsah 4"/>
          <p:cNvGraphicFramePr>
            <a:graphicFrameLocks noGrp="1"/>
          </p:cNvGraphicFramePr>
          <p:nvPr>
            <p:ph idx="1"/>
            <p:extLst>
              <p:ext uri="{D42A27DB-BD31-4B8C-83A1-F6EECF244321}">
                <p14:modId xmlns:p14="http://schemas.microsoft.com/office/powerpoint/2010/main" val="2004171279"/>
              </p:ext>
            </p:extLst>
          </p:nvPr>
        </p:nvGraphicFramePr>
        <p:xfrm>
          <a:off x="457200" y="1995057"/>
          <a:ext cx="8229600" cy="3865417"/>
        </p:xfrm>
        <a:graphic>
          <a:graphicData uri="http://schemas.openxmlformats.org/drawingml/2006/table">
            <a:tbl>
              <a:tblPr firstRow="1" bandRow="1">
                <a:tableStyleId>{5C22544A-7EE6-4342-B048-85BDC9FD1C3A}</a:tableStyleId>
              </a:tblPr>
              <a:tblGrid>
                <a:gridCol w="2057400">
                  <a:extLst>
                    <a:ext uri="{9D8B030D-6E8A-4147-A177-3AD203B41FA5}">
                      <a16:colId xmlns:a16="http://schemas.microsoft.com/office/drawing/2014/main" val="20000"/>
                    </a:ext>
                  </a:extLst>
                </a:gridCol>
                <a:gridCol w="2057400">
                  <a:extLst>
                    <a:ext uri="{9D8B030D-6E8A-4147-A177-3AD203B41FA5}">
                      <a16:colId xmlns:a16="http://schemas.microsoft.com/office/drawing/2014/main" val="20001"/>
                    </a:ext>
                  </a:extLst>
                </a:gridCol>
                <a:gridCol w="2057400">
                  <a:extLst>
                    <a:ext uri="{9D8B030D-6E8A-4147-A177-3AD203B41FA5}">
                      <a16:colId xmlns:a16="http://schemas.microsoft.com/office/drawing/2014/main" val="20002"/>
                    </a:ext>
                  </a:extLst>
                </a:gridCol>
                <a:gridCol w="2057400">
                  <a:extLst>
                    <a:ext uri="{9D8B030D-6E8A-4147-A177-3AD203B41FA5}">
                      <a16:colId xmlns:a16="http://schemas.microsoft.com/office/drawing/2014/main" val="20003"/>
                    </a:ext>
                  </a:extLst>
                </a:gridCol>
              </a:tblGrid>
              <a:tr h="930435">
                <a:tc>
                  <a:txBody>
                    <a:bodyPr/>
                    <a:lstStyle/>
                    <a:p>
                      <a:pPr algn="l" fontAlgn="ctr"/>
                      <a:r>
                        <a:rPr lang="cs-CZ" sz="1100" b="1" i="0" u="none" strike="noStrike" dirty="0">
                          <a:solidFill>
                            <a:srgbClr val="000000"/>
                          </a:solidFill>
                          <a:effectLst/>
                          <a:latin typeface="Calibri"/>
                        </a:rPr>
                        <a:t> </a:t>
                      </a:r>
                    </a:p>
                  </a:txBody>
                  <a:tcPr marL="9525" marR="9525" marT="9525" marB="0" anchor="ctr"/>
                </a:tc>
                <a:tc>
                  <a:txBody>
                    <a:bodyPr/>
                    <a:lstStyle/>
                    <a:p>
                      <a:pPr algn="ctr" fontAlgn="ctr"/>
                      <a:r>
                        <a:rPr lang="cs-CZ" sz="1100" b="1" i="0" u="none" strike="noStrike">
                          <a:solidFill>
                            <a:srgbClr val="000000"/>
                          </a:solidFill>
                          <a:effectLst/>
                          <a:latin typeface="Calibri"/>
                        </a:rPr>
                        <a:t>V</a:t>
                      </a:r>
                      <a:r>
                        <a:rPr lang="cs-CZ" sz="1100" b="1" i="0" u="none" strike="noStrike" baseline="-25000">
                          <a:solidFill>
                            <a:srgbClr val="000000"/>
                          </a:solidFill>
                          <a:effectLst/>
                          <a:latin typeface="Calibri"/>
                        </a:rPr>
                        <a:t>1</a:t>
                      </a:r>
                      <a:r>
                        <a:rPr lang="cs-CZ" sz="1100" b="1" i="0" u="none" strike="noStrike">
                          <a:solidFill>
                            <a:srgbClr val="000000"/>
                          </a:solidFill>
                          <a:effectLst/>
                          <a:latin typeface="Calibri"/>
                        </a:rPr>
                        <a:t> (luxusní obal)</a:t>
                      </a:r>
                    </a:p>
                  </a:txBody>
                  <a:tcPr marL="9525" marR="9525" marT="9525" marB="0" anchor="ctr"/>
                </a:tc>
                <a:tc>
                  <a:txBody>
                    <a:bodyPr/>
                    <a:lstStyle/>
                    <a:p>
                      <a:pPr algn="ctr" fontAlgn="ctr"/>
                      <a:r>
                        <a:rPr lang="cs-CZ" sz="1100" b="1" i="0" u="none" strike="noStrike">
                          <a:solidFill>
                            <a:srgbClr val="000000"/>
                          </a:solidFill>
                          <a:effectLst/>
                          <a:latin typeface="Calibri"/>
                        </a:rPr>
                        <a:t>V</a:t>
                      </a:r>
                      <a:r>
                        <a:rPr lang="cs-CZ" sz="1100" b="1" i="0" u="none" strike="noStrike" baseline="-25000">
                          <a:solidFill>
                            <a:srgbClr val="000000"/>
                          </a:solidFill>
                          <a:effectLst/>
                          <a:latin typeface="Calibri"/>
                        </a:rPr>
                        <a:t>2</a:t>
                      </a:r>
                      <a:r>
                        <a:rPr lang="cs-CZ" sz="1100" b="1" i="0" u="none" strike="noStrike">
                          <a:solidFill>
                            <a:srgbClr val="000000"/>
                          </a:solidFill>
                          <a:effectLst/>
                          <a:latin typeface="Calibri"/>
                        </a:rPr>
                        <a:t> (standardní obal)</a:t>
                      </a:r>
                    </a:p>
                  </a:txBody>
                  <a:tcPr marL="9525" marR="9525" marT="9525" marB="0" anchor="ctr"/>
                </a:tc>
                <a:tc>
                  <a:txBody>
                    <a:bodyPr/>
                    <a:lstStyle/>
                    <a:p>
                      <a:pPr algn="ctr" fontAlgn="ctr"/>
                      <a:r>
                        <a:rPr lang="cs-CZ" sz="1100" b="1" i="0" u="none" strike="noStrike">
                          <a:solidFill>
                            <a:srgbClr val="000000"/>
                          </a:solidFill>
                          <a:effectLst/>
                          <a:latin typeface="Calibri"/>
                        </a:rPr>
                        <a:t>Dispoziční množství</a:t>
                      </a:r>
                    </a:p>
                  </a:txBody>
                  <a:tcPr marL="9525" marR="9525" marT="9525" marB="0" anchor="ctr"/>
                </a:tc>
                <a:extLst>
                  <a:ext uri="{0D108BD9-81ED-4DB2-BD59-A6C34878D82A}">
                    <a16:rowId xmlns:a16="http://schemas.microsoft.com/office/drawing/2014/main" val="10000"/>
                  </a:ext>
                </a:extLst>
              </a:tr>
              <a:tr h="930435">
                <a:tc>
                  <a:txBody>
                    <a:bodyPr/>
                    <a:lstStyle/>
                    <a:p>
                      <a:pPr algn="l" fontAlgn="ctr"/>
                      <a:r>
                        <a:rPr lang="cs-CZ" sz="1100" b="1" i="0" u="none" strike="noStrike">
                          <a:solidFill>
                            <a:srgbClr val="000000"/>
                          </a:solidFill>
                          <a:effectLst/>
                          <a:latin typeface="Calibri"/>
                        </a:rPr>
                        <a:t>Spotřeba látky (m)</a:t>
                      </a:r>
                    </a:p>
                  </a:txBody>
                  <a:tcPr marL="9525" marR="9525" marT="9525" marB="0" anchor="ctr"/>
                </a:tc>
                <a:tc>
                  <a:txBody>
                    <a:bodyPr/>
                    <a:lstStyle/>
                    <a:p>
                      <a:pPr algn="ctr" fontAlgn="ctr"/>
                      <a:r>
                        <a:rPr lang="cs-CZ" sz="1100" b="0" i="0" u="none" strike="noStrike">
                          <a:solidFill>
                            <a:srgbClr val="000000"/>
                          </a:solidFill>
                          <a:effectLst/>
                          <a:latin typeface="Calibri"/>
                        </a:rPr>
                        <a:t>2</a:t>
                      </a:r>
                    </a:p>
                  </a:txBody>
                  <a:tcPr marL="9525" marR="9525" marT="9525" marB="0" anchor="ctr"/>
                </a:tc>
                <a:tc>
                  <a:txBody>
                    <a:bodyPr/>
                    <a:lstStyle/>
                    <a:p>
                      <a:pPr algn="ctr" fontAlgn="ctr"/>
                      <a:r>
                        <a:rPr lang="cs-CZ" sz="1100" b="0" i="0" u="none" strike="noStrike">
                          <a:solidFill>
                            <a:srgbClr val="000000"/>
                          </a:solidFill>
                          <a:effectLst/>
                          <a:latin typeface="Calibri"/>
                        </a:rPr>
                        <a:t>4</a:t>
                      </a:r>
                    </a:p>
                  </a:txBody>
                  <a:tcPr marL="9525" marR="9525" marT="9525" marB="0" anchor="ctr"/>
                </a:tc>
                <a:tc>
                  <a:txBody>
                    <a:bodyPr/>
                    <a:lstStyle/>
                    <a:p>
                      <a:pPr algn="ctr" fontAlgn="ctr"/>
                      <a:r>
                        <a:rPr lang="cs-CZ" sz="1100" b="0" i="0" u="none" strike="noStrike">
                          <a:solidFill>
                            <a:srgbClr val="000000"/>
                          </a:solidFill>
                          <a:effectLst/>
                          <a:latin typeface="Calibri"/>
                        </a:rPr>
                        <a:t>900</a:t>
                      </a:r>
                    </a:p>
                  </a:txBody>
                  <a:tcPr marL="9525" marR="9525" marT="9525" marB="0" anchor="ctr"/>
                </a:tc>
                <a:extLst>
                  <a:ext uri="{0D108BD9-81ED-4DB2-BD59-A6C34878D82A}">
                    <a16:rowId xmlns:a16="http://schemas.microsoft.com/office/drawing/2014/main" val="10001"/>
                  </a:ext>
                </a:extLst>
              </a:tr>
              <a:tr h="1074112">
                <a:tc>
                  <a:txBody>
                    <a:bodyPr/>
                    <a:lstStyle/>
                    <a:p>
                      <a:pPr algn="l" fontAlgn="ctr"/>
                      <a:r>
                        <a:rPr lang="cs-CZ" sz="1100" b="1" i="0" u="none" strike="noStrike">
                          <a:solidFill>
                            <a:srgbClr val="000000"/>
                          </a:solidFill>
                          <a:effectLst/>
                          <a:latin typeface="Calibri"/>
                        </a:rPr>
                        <a:t>Spotřeba času (h)</a:t>
                      </a:r>
                    </a:p>
                  </a:txBody>
                  <a:tcPr marL="9525" marR="9525" marT="9525" marB="0" anchor="ctr"/>
                </a:tc>
                <a:tc>
                  <a:txBody>
                    <a:bodyPr/>
                    <a:lstStyle/>
                    <a:p>
                      <a:pPr algn="ctr" fontAlgn="ctr"/>
                      <a:r>
                        <a:rPr lang="cs-CZ" sz="1100" b="0" i="0" u="none" strike="noStrike">
                          <a:solidFill>
                            <a:srgbClr val="000000"/>
                          </a:solidFill>
                          <a:effectLst/>
                          <a:latin typeface="Calibri"/>
                        </a:rPr>
                        <a:t>0,4</a:t>
                      </a:r>
                    </a:p>
                  </a:txBody>
                  <a:tcPr marL="9525" marR="9525" marT="9525" marB="0" anchor="ctr"/>
                </a:tc>
                <a:tc>
                  <a:txBody>
                    <a:bodyPr/>
                    <a:lstStyle/>
                    <a:p>
                      <a:pPr algn="ctr" fontAlgn="ctr"/>
                      <a:r>
                        <a:rPr lang="cs-CZ" sz="1100" b="0" i="0" u="none" strike="noStrike">
                          <a:solidFill>
                            <a:srgbClr val="000000"/>
                          </a:solidFill>
                          <a:effectLst/>
                          <a:latin typeface="Calibri"/>
                        </a:rPr>
                        <a:t>0,3</a:t>
                      </a:r>
                    </a:p>
                  </a:txBody>
                  <a:tcPr marL="9525" marR="9525" marT="9525" marB="0" anchor="ctr"/>
                </a:tc>
                <a:tc>
                  <a:txBody>
                    <a:bodyPr/>
                    <a:lstStyle/>
                    <a:p>
                      <a:pPr algn="ctr" fontAlgn="ctr"/>
                      <a:r>
                        <a:rPr lang="cs-CZ" sz="1100" b="0" i="0" u="none" strike="noStrike">
                          <a:solidFill>
                            <a:srgbClr val="000000"/>
                          </a:solidFill>
                          <a:effectLst/>
                          <a:latin typeface="Calibri"/>
                        </a:rPr>
                        <a:t>120</a:t>
                      </a:r>
                    </a:p>
                  </a:txBody>
                  <a:tcPr marL="9525" marR="9525" marT="9525" marB="0" anchor="ctr"/>
                </a:tc>
                <a:extLst>
                  <a:ext uri="{0D108BD9-81ED-4DB2-BD59-A6C34878D82A}">
                    <a16:rowId xmlns:a16="http://schemas.microsoft.com/office/drawing/2014/main" val="10002"/>
                  </a:ext>
                </a:extLst>
              </a:tr>
              <a:tr h="930435">
                <a:tc>
                  <a:txBody>
                    <a:bodyPr/>
                    <a:lstStyle/>
                    <a:p>
                      <a:pPr algn="l" fontAlgn="ctr"/>
                      <a:r>
                        <a:rPr lang="cs-CZ" sz="1100" b="1" i="0" u="none" strike="noStrike">
                          <a:solidFill>
                            <a:srgbClr val="000000"/>
                          </a:solidFill>
                          <a:effectLst/>
                          <a:latin typeface="Calibri"/>
                        </a:rPr>
                        <a:t>Zisk</a:t>
                      </a:r>
                    </a:p>
                  </a:txBody>
                  <a:tcPr marL="9525" marR="9525" marT="9525" marB="0" anchor="ctr"/>
                </a:tc>
                <a:tc>
                  <a:txBody>
                    <a:bodyPr/>
                    <a:lstStyle/>
                    <a:p>
                      <a:pPr algn="ctr" fontAlgn="ctr"/>
                      <a:r>
                        <a:rPr lang="cs-CZ" sz="1100" b="0" i="0" u="none" strike="noStrike">
                          <a:solidFill>
                            <a:srgbClr val="000000"/>
                          </a:solidFill>
                          <a:effectLst/>
                          <a:latin typeface="Calibri"/>
                        </a:rPr>
                        <a:t>500</a:t>
                      </a:r>
                    </a:p>
                  </a:txBody>
                  <a:tcPr marL="9525" marR="9525" marT="9525" marB="0" anchor="ctr"/>
                </a:tc>
                <a:tc>
                  <a:txBody>
                    <a:bodyPr/>
                    <a:lstStyle/>
                    <a:p>
                      <a:pPr algn="ctr" fontAlgn="ctr"/>
                      <a:r>
                        <a:rPr lang="cs-CZ" sz="1100" b="0" i="0" u="none" strike="noStrike" dirty="0">
                          <a:solidFill>
                            <a:srgbClr val="000000"/>
                          </a:solidFill>
                          <a:effectLst/>
                          <a:latin typeface="Calibri"/>
                        </a:rPr>
                        <a:t>800</a:t>
                      </a:r>
                    </a:p>
                  </a:txBody>
                  <a:tcPr marL="9525" marR="9525" marT="9525" marB="0" anchor="ctr"/>
                </a:tc>
                <a:tc>
                  <a:txBody>
                    <a:bodyPr/>
                    <a:lstStyle/>
                    <a:p>
                      <a:pPr algn="ctr" fontAlgn="ctr"/>
                      <a:r>
                        <a:rPr lang="cs-CZ" sz="1100" b="0" i="0" u="none" strike="noStrike" dirty="0">
                          <a:solidFill>
                            <a:srgbClr val="000000"/>
                          </a:solidFill>
                          <a:effectLst/>
                          <a:latin typeface="Calibri"/>
                        </a:rPr>
                        <a:t> </a:t>
                      </a:r>
                    </a:p>
                  </a:txBody>
                  <a:tcPr marL="9525" marR="9525" marT="9525" marB="0" anchor="ct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85282520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457200" y="635000"/>
            <a:ext cx="8229600" cy="782638"/>
          </a:xfrm>
        </p:spPr>
        <p:txBody>
          <a:bodyPr>
            <a:normAutofit/>
          </a:bodyPr>
          <a:lstStyle/>
          <a:p>
            <a:r>
              <a:rPr lang="cs-CZ" sz="3200" b="1" dirty="0"/>
              <a:t>DEFINOVÁNÍ ROZHODOVACÍCH PROMĚNNÝCH</a:t>
            </a:r>
          </a:p>
        </p:txBody>
      </p:sp>
      <p:sp>
        <p:nvSpPr>
          <p:cNvPr id="4" name="Zástupný symbol pro obsah 3"/>
          <p:cNvSpPr>
            <a:spLocks noGrp="1"/>
          </p:cNvSpPr>
          <p:nvPr>
            <p:ph idx="1"/>
          </p:nvPr>
        </p:nvSpPr>
        <p:spPr/>
        <p:txBody>
          <a:bodyPr/>
          <a:lstStyle/>
          <a:p>
            <a:r>
              <a:rPr lang="cs-CZ" b="1" dirty="0"/>
              <a:t>Problém bude vyřešen, budeme-li znát výrobní program firmy pro obaly na rybářské pruty (počet luxusních a počet standardních provedení těchto obalů, které máme vyrábět tak, aby celkový zisk dosahoval maximální hodnoty.</a:t>
            </a:r>
          </a:p>
          <a:p>
            <a:r>
              <a:rPr lang="cs-CZ" b="1" dirty="0"/>
              <a:t>X1 – počet vyrobených luxusních obalů</a:t>
            </a:r>
          </a:p>
          <a:p>
            <a:r>
              <a:rPr lang="cs-CZ" b="1" dirty="0"/>
              <a:t>X2 – počet vyrobených standardních obalů</a:t>
            </a:r>
          </a:p>
        </p:txBody>
      </p:sp>
    </p:spTree>
    <p:extLst>
      <p:ext uri="{BB962C8B-B14F-4D97-AF65-F5344CB8AC3E}">
        <p14:creationId xmlns:p14="http://schemas.microsoft.com/office/powerpoint/2010/main" val="187546797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736600"/>
            <a:ext cx="8229600" cy="681038"/>
          </a:xfrm>
        </p:spPr>
        <p:txBody>
          <a:bodyPr>
            <a:normAutofit fontScale="90000"/>
          </a:bodyPr>
          <a:lstStyle/>
          <a:p>
            <a:r>
              <a:rPr lang="cs-CZ" b="1" dirty="0"/>
              <a:t>DEFINOVÁNÍ OMEZENÍ ÚLOHY - I</a:t>
            </a:r>
          </a:p>
        </p:txBody>
      </p:sp>
      <p:sp>
        <p:nvSpPr>
          <p:cNvPr id="3" name="Zástupný symbol pro obsah 2"/>
          <p:cNvSpPr>
            <a:spLocks noGrp="1"/>
          </p:cNvSpPr>
          <p:nvPr>
            <p:ph idx="1"/>
          </p:nvPr>
        </p:nvSpPr>
        <p:spPr/>
        <p:txBody>
          <a:bodyPr>
            <a:normAutofit fontScale="92500" lnSpcReduction="10000"/>
          </a:bodyPr>
          <a:lstStyle/>
          <a:p>
            <a:r>
              <a:rPr lang="cs-CZ" b="1" dirty="0">
                <a:solidFill>
                  <a:srgbClr val="FF0000"/>
                </a:solidFill>
              </a:rPr>
              <a:t>Omezující podmínka č. 1: </a:t>
            </a:r>
            <a:r>
              <a:rPr lang="cs-CZ" b="1" dirty="0"/>
              <a:t>omezení na celkovou spotřebu látky (≤ 900m)</a:t>
            </a:r>
          </a:p>
          <a:p>
            <a:r>
              <a:rPr lang="cs-CZ" b="1" dirty="0"/>
              <a:t>Každý kus luxusního obalu (spotřeba 2 m látky) – na výrobu X1 kusů: 2*X1</a:t>
            </a:r>
          </a:p>
          <a:p>
            <a:r>
              <a:rPr lang="cs-CZ" b="1" dirty="0"/>
              <a:t>Každý kus standardního provedení obalu (spotřeba 4m látky) – na výrobu X2 kusů: 4*X2</a:t>
            </a:r>
          </a:p>
          <a:p>
            <a:r>
              <a:rPr lang="cs-CZ" b="1" dirty="0"/>
              <a:t>Celková spotřeba látky při výrobě:</a:t>
            </a:r>
            <a:br>
              <a:rPr lang="cs-CZ" b="1" dirty="0"/>
            </a:br>
            <a:r>
              <a:rPr lang="cs-CZ" b="1" dirty="0"/>
              <a:t>2*X1 + 4*X2</a:t>
            </a:r>
          </a:p>
          <a:p>
            <a:r>
              <a:rPr lang="cs-CZ" b="1" dirty="0"/>
              <a:t>Výsledné omezení: 2*X1 + 4*X2 ≤ 900</a:t>
            </a:r>
          </a:p>
        </p:txBody>
      </p:sp>
    </p:spTree>
    <p:extLst>
      <p:ext uri="{BB962C8B-B14F-4D97-AF65-F5344CB8AC3E}">
        <p14:creationId xmlns:p14="http://schemas.microsoft.com/office/powerpoint/2010/main" val="95072660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584200"/>
            <a:ext cx="8229600" cy="833438"/>
          </a:xfrm>
        </p:spPr>
        <p:txBody>
          <a:bodyPr/>
          <a:lstStyle/>
          <a:p>
            <a:r>
              <a:rPr lang="cs-CZ" b="1" dirty="0"/>
              <a:t>DEFINOVÁNÍ OMEZENÍ ÚLOHY - II</a:t>
            </a:r>
            <a:endParaRPr lang="cs-CZ" dirty="0"/>
          </a:p>
        </p:txBody>
      </p:sp>
      <p:sp>
        <p:nvSpPr>
          <p:cNvPr id="3" name="Zástupný symbol pro obsah 2"/>
          <p:cNvSpPr>
            <a:spLocks noGrp="1"/>
          </p:cNvSpPr>
          <p:nvPr>
            <p:ph idx="1"/>
          </p:nvPr>
        </p:nvSpPr>
        <p:spPr/>
        <p:txBody>
          <a:bodyPr>
            <a:normAutofit fontScale="92500" lnSpcReduction="20000"/>
          </a:bodyPr>
          <a:lstStyle/>
          <a:p>
            <a:r>
              <a:rPr lang="cs-CZ" b="1" dirty="0">
                <a:solidFill>
                  <a:srgbClr val="FF0000"/>
                </a:solidFill>
              </a:rPr>
              <a:t>Omezující podmínka č. 2: </a:t>
            </a:r>
            <a:r>
              <a:rPr lang="cs-CZ" b="1" dirty="0"/>
              <a:t>Omezení na celkovou spotřebu strojového času (šití) ≤ 120 hodin strojového času zařízení na šití</a:t>
            </a:r>
          </a:p>
          <a:p>
            <a:r>
              <a:rPr lang="cs-CZ" b="1" dirty="0"/>
              <a:t>Šití každého kusu luxusního provedení obalu:</a:t>
            </a:r>
            <a:br>
              <a:rPr lang="cs-CZ" b="1" dirty="0"/>
            </a:br>
            <a:r>
              <a:rPr lang="cs-CZ" b="1" dirty="0"/>
              <a:t>0,4 h – na výrobu X1 ks tedy 0,4*X1</a:t>
            </a:r>
          </a:p>
          <a:p>
            <a:r>
              <a:rPr lang="cs-CZ" b="1" dirty="0"/>
              <a:t>Šití každého kusu standardního provedení obalu 0,3 h – na výrobu X2 ks tedy 0,3*X2</a:t>
            </a:r>
          </a:p>
          <a:p>
            <a:r>
              <a:rPr lang="cs-CZ" b="1" dirty="0"/>
              <a:t>Celková spotřeba strojového času při výrobě: 0,4*X1 + 0,3*X2</a:t>
            </a:r>
          </a:p>
          <a:p>
            <a:r>
              <a:rPr lang="cs-CZ" b="1" dirty="0"/>
              <a:t>Výsledné omezení: 0,4*X1 + 0,3*X2 ≤ 120</a:t>
            </a:r>
          </a:p>
        </p:txBody>
      </p:sp>
    </p:spTree>
    <p:extLst>
      <p:ext uri="{BB962C8B-B14F-4D97-AF65-F5344CB8AC3E}">
        <p14:creationId xmlns:p14="http://schemas.microsoft.com/office/powerpoint/2010/main" val="313336348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685800"/>
            <a:ext cx="8229600" cy="731838"/>
          </a:xfrm>
        </p:spPr>
        <p:txBody>
          <a:bodyPr>
            <a:normAutofit fontScale="90000"/>
          </a:bodyPr>
          <a:lstStyle/>
          <a:p>
            <a:r>
              <a:rPr lang="cs-CZ" b="1" dirty="0"/>
              <a:t>DEFINOVÁNÍ KRITÉRIA OPTIMALITY</a:t>
            </a:r>
          </a:p>
        </p:txBody>
      </p:sp>
      <p:sp>
        <p:nvSpPr>
          <p:cNvPr id="3" name="Zástupný symbol pro obsah 2"/>
          <p:cNvSpPr>
            <a:spLocks noGrp="1"/>
          </p:cNvSpPr>
          <p:nvPr>
            <p:ph idx="1"/>
          </p:nvPr>
        </p:nvSpPr>
        <p:spPr>
          <a:xfrm>
            <a:off x="457200" y="2209800"/>
            <a:ext cx="8229600" cy="3916363"/>
          </a:xfrm>
        </p:spPr>
        <p:txBody>
          <a:bodyPr>
            <a:normAutofit fontScale="70000" lnSpcReduction="20000"/>
          </a:bodyPr>
          <a:lstStyle/>
          <a:p>
            <a:r>
              <a:rPr lang="cs-CZ" b="1" dirty="0"/>
              <a:t>Cílem analýzy uvedeného problému firmy je maximalizace celkového zisku z výroby nového typu obalu na rybářské pruty. Účelová funkce modelu musí tento zisk vyjadřovat.</a:t>
            </a:r>
          </a:p>
          <a:p>
            <a:r>
              <a:rPr lang="cs-CZ" b="1" dirty="0"/>
              <a:t>Celkový zisku = zisk za vyrobené luxusní obaly + zisk za vyrobené standardní obaly = zisk za jeden obal * počet vyrobených kusů.</a:t>
            </a:r>
          </a:p>
          <a:p>
            <a:r>
              <a:rPr lang="cs-CZ" b="1" dirty="0"/>
              <a:t>Pro luxusní obaly je zisk za jeden vyrobený kus předpokládán ve výši 500,- Kč a vyrobeno bude X1 kusů těchto obalů – zisk za vyrobené luxusní obaly: 500*X1.</a:t>
            </a:r>
          </a:p>
          <a:p>
            <a:r>
              <a:rPr lang="cs-CZ" b="1" dirty="0"/>
              <a:t>Pro standardní obaly je zisk za jeden vyrobený kus předpokládán ve výši 800,- Kč a vyrobeno bude X2 těchto obalů – zisk za vyrobené standardní obaly: 800*X2</a:t>
            </a:r>
          </a:p>
          <a:p>
            <a:r>
              <a:rPr lang="cs-CZ" b="1" dirty="0"/>
              <a:t>Účelová funkce Z, vyjadřující celkový zisk: Z = 500*X1 + 800*X2, přičemž hodnotu této funkce budeme maximalizovat.</a:t>
            </a:r>
          </a:p>
        </p:txBody>
      </p:sp>
    </p:spTree>
    <p:extLst>
      <p:ext uri="{BB962C8B-B14F-4D97-AF65-F5344CB8AC3E}">
        <p14:creationId xmlns:p14="http://schemas.microsoft.com/office/powerpoint/2010/main" val="634106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660400"/>
            <a:ext cx="8229600" cy="757238"/>
          </a:xfrm>
        </p:spPr>
        <p:txBody>
          <a:bodyPr>
            <a:normAutofit fontScale="90000"/>
          </a:bodyPr>
          <a:lstStyle/>
          <a:p>
            <a:r>
              <a:rPr lang="cs-CZ" sz="3200" b="1" dirty="0"/>
              <a:t>DEFINOVÁNÍ OBLIGÁTNÍCH PODMÍNEK – PODMÍNKY NEZÁPORNOSTI</a:t>
            </a:r>
          </a:p>
        </p:txBody>
      </p:sp>
      <p:sp>
        <p:nvSpPr>
          <p:cNvPr id="3" name="Zástupný symbol pro obsah 2"/>
          <p:cNvSpPr>
            <a:spLocks noGrp="1"/>
          </p:cNvSpPr>
          <p:nvPr>
            <p:ph idx="1"/>
          </p:nvPr>
        </p:nvSpPr>
        <p:spPr/>
        <p:txBody>
          <a:bodyPr/>
          <a:lstStyle/>
          <a:p>
            <a:r>
              <a:rPr lang="cs-CZ" b="1" dirty="0"/>
              <a:t>Pro tento případ by bylo možné vyžadovat kromě nezápornosti i </a:t>
            </a:r>
            <a:r>
              <a:rPr lang="cs-CZ" b="1" dirty="0" err="1"/>
              <a:t>celočíselnost</a:t>
            </a:r>
            <a:r>
              <a:rPr lang="cs-CZ" b="1" dirty="0"/>
              <a:t> výsledného řešení (počty obalů) – pro jednoduchost však požadujeme pouze podmínky nezápornosti.</a:t>
            </a:r>
          </a:p>
          <a:p>
            <a:r>
              <a:rPr lang="cs-CZ" b="1" dirty="0"/>
              <a:t>Pro proměnné definované v modelu musí platit: X1 </a:t>
            </a:r>
            <a:r>
              <a:rPr lang="cs-CZ" dirty="0"/>
              <a:t>≥</a:t>
            </a:r>
            <a:r>
              <a:rPr lang="cs-CZ" b="1" dirty="0"/>
              <a:t> 0, X2 </a:t>
            </a:r>
            <a:r>
              <a:rPr lang="cs-CZ" dirty="0"/>
              <a:t>≥</a:t>
            </a:r>
            <a:r>
              <a:rPr lang="cs-CZ" b="1" dirty="0"/>
              <a:t> 0.</a:t>
            </a:r>
          </a:p>
        </p:txBody>
      </p:sp>
    </p:spTree>
    <p:extLst>
      <p:ext uri="{BB962C8B-B14F-4D97-AF65-F5344CB8AC3E}">
        <p14:creationId xmlns:p14="http://schemas.microsoft.com/office/powerpoint/2010/main" val="214459343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685800"/>
            <a:ext cx="8229600" cy="731838"/>
          </a:xfrm>
        </p:spPr>
        <p:txBody>
          <a:bodyPr>
            <a:normAutofit/>
          </a:bodyPr>
          <a:lstStyle/>
          <a:p>
            <a:r>
              <a:rPr lang="cs-CZ" sz="3200" b="1" dirty="0"/>
              <a:t>VÝSLEDNÝ LINEÁRNÍ MATEMATICKÝ MODEL</a:t>
            </a:r>
          </a:p>
        </p:txBody>
      </p:sp>
      <p:sp>
        <p:nvSpPr>
          <p:cNvPr id="3" name="Zástupný symbol pro obsah 2"/>
          <p:cNvSpPr>
            <a:spLocks noGrp="1"/>
          </p:cNvSpPr>
          <p:nvPr>
            <p:ph idx="1"/>
          </p:nvPr>
        </p:nvSpPr>
        <p:spPr>
          <a:xfrm>
            <a:off x="457200" y="1968500"/>
            <a:ext cx="8229600" cy="4157663"/>
          </a:xfrm>
        </p:spPr>
        <p:txBody>
          <a:bodyPr>
            <a:normAutofit/>
          </a:bodyPr>
          <a:lstStyle/>
          <a:p>
            <a:r>
              <a:rPr lang="cs-CZ" b="1" dirty="0"/>
              <a:t>Kompletní výsledná podoba matematického modelu úlohy lineárního programování:</a:t>
            </a:r>
          </a:p>
          <a:p>
            <a:pPr lvl="1"/>
            <a:r>
              <a:rPr lang="cs-CZ" b="1" dirty="0"/>
              <a:t>Maximalizuj Y = 500*X1 + 800*X2</a:t>
            </a:r>
          </a:p>
          <a:p>
            <a:pPr lvl="1"/>
            <a:r>
              <a:rPr lang="cs-CZ" b="1" dirty="0"/>
              <a:t>Za podmínek:</a:t>
            </a:r>
          </a:p>
          <a:p>
            <a:pPr lvl="2"/>
            <a:r>
              <a:rPr lang="cs-CZ" b="1" dirty="0"/>
              <a:t>2*X1 + 4*X2 ≤ 900</a:t>
            </a:r>
          </a:p>
          <a:p>
            <a:pPr lvl="2"/>
            <a:r>
              <a:rPr lang="cs-CZ" b="1" dirty="0"/>
              <a:t>0,4*X1 + 0,3*X2 ≤ 120</a:t>
            </a:r>
          </a:p>
          <a:p>
            <a:pPr lvl="2"/>
            <a:r>
              <a:rPr lang="cs-CZ" b="1" dirty="0"/>
              <a:t>X1 ≥ 0</a:t>
            </a:r>
          </a:p>
          <a:p>
            <a:pPr lvl="2"/>
            <a:r>
              <a:rPr lang="cs-CZ" b="1" dirty="0"/>
              <a:t>X2 ≥ 0</a:t>
            </a:r>
          </a:p>
        </p:txBody>
      </p:sp>
    </p:spTree>
    <p:extLst>
      <p:ext uri="{BB962C8B-B14F-4D97-AF65-F5344CB8AC3E}">
        <p14:creationId xmlns:p14="http://schemas.microsoft.com/office/powerpoint/2010/main" val="168050922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907002"/>
            <a:ext cx="8229600" cy="1143000"/>
          </a:xfrm>
        </p:spPr>
        <p:txBody>
          <a:bodyPr/>
          <a:lstStyle/>
          <a:p>
            <a:r>
              <a:rPr lang="cs-CZ" b="1" dirty="0"/>
              <a:t>DOPRAVNÍ PROBLÉM</a:t>
            </a:r>
          </a:p>
        </p:txBody>
      </p:sp>
    </p:spTree>
    <p:extLst>
      <p:ext uri="{BB962C8B-B14F-4D97-AF65-F5344CB8AC3E}">
        <p14:creationId xmlns:p14="http://schemas.microsoft.com/office/powerpoint/2010/main" val="179454802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711200"/>
            <a:ext cx="8229600" cy="706438"/>
          </a:xfrm>
        </p:spPr>
        <p:txBody>
          <a:bodyPr>
            <a:normAutofit fontScale="90000"/>
          </a:bodyPr>
          <a:lstStyle/>
          <a:p>
            <a:r>
              <a:rPr lang="cs-CZ" b="1" dirty="0"/>
              <a:t>DOPRAVNÍ PROBLÉM I</a:t>
            </a:r>
          </a:p>
        </p:txBody>
      </p:sp>
      <p:sp>
        <p:nvSpPr>
          <p:cNvPr id="3" name="Zástupný symbol pro obsah 2"/>
          <p:cNvSpPr>
            <a:spLocks noGrp="1"/>
          </p:cNvSpPr>
          <p:nvPr>
            <p:ph idx="1"/>
          </p:nvPr>
        </p:nvSpPr>
        <p:spPr>
          <a:xfrm>
            <a:off x="457200" y="2844801"/>
            <a:ext cx="8229600" cy="2755900"/>
          </a:xfrm>
        </p:spPr>
        <p:txBody>
          <a:bodyPr/>
          <a:lstStyle/>
          <a:p>
            <a:r>
              <a:rPr lang="cs-CZ" b="1" dirty="0"/>
              <a:t>Dopravní problém patří do skupiny distribučních úloh lineárního programování. Někdy (díky odlišné struktuře matematického modelu) je řazen také mezi speciální úlohy lineárního programování.</a:t>
            </a:r>
          </a:p>
        </p:txBody>
      </p:sp>
    </p:spTree>
    <p:extLst>
      <p:ext uri="{BB962C8B-B14F-4D97-AF65-F5344CB8AC3E}">
        <p14:creationId xmlns:p14="http://schemas.microsoft.com/office/powerpoint/2010/main" val="115111970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736600"/>
            <a:ext cx="8229600" cy="681038"/>
          </a:xfrm>
        </p:spPr>
        <p:txBody>
          <a:bodyPr>
            <a:normAutofit fontScale="90000"/>
          </a:bodyPr>
          <a:lstStyle/>
          <a:p>
            <a:r>
              <a:rPr lang="cs-CZ" b="1" dirty="0"/>
              <a:t>DOPRAVNÍ PROBLÉM - ZADÁNÍ</a:t>
            </a:r>
          </a:p>
        </p:txBody>
      </p:sp>
      <p:sp>
        <p:nvSpPr>
          <p:cNvPr id="3" name="Zástupný symbol pro obsah 2"/>
          <p:cNvSpPr>
            <a:spLocks noGrp="1"/>
          </p:cNvSpPr>
          <p:nvPr>
            <p:ph idx="1"/>
          </p:nvPr>
        </p:nvSpPr>
        <p:spPr>
          <a:xfrm>
            <a:off x="457200" y="1879600"/>
            <a:ext cx="8229600" cy="4246563"/>
          </a:xfrm>
        </p:spPr>
        <p:txBody>
          <a:bodyPr>
            <a:normAutofit fontScale="77500" lnSpcReduction="20000"/>
          </a:bodyPr>
          <a:lstStyle/>
          <a:p>
            <a:r>
              <a:rPr lang="cs-CZ" b="1" dirty="0"/>
              <a:t>Stavební firma pracuje na třech různých stavbách</a:t>
            </a:r>
            <a:br>
              <a:rPr lang="cs-CZ" b="1" dirty="0"/>
            </a:br>
            <a:r>
              <a:rPr lang="cs-CZ" b="1" dirty="0"/>
              <a:t>v místech A, B a C. V následujícím týdnu je potřebné zabezpečit na tyto stavby dodávky písku o objemu 45 m</a:t>
            </a:r>
            <a:r>
              <a:rPr lang="cs-CZ" b="1" baseline="30000" dirty="0"/>
              <a:t>3</a:t>
            </a:r>
            <a:r>
              <a:rPr lang="cs-CZ" b="1" dirty="0"/>
              <a:t> pro stavbu A, 30 m</a:t>
            </a:r>
            <a:r>
              <a:rPr lang="cs-CZ" b="1" baseline="30000" dirty="0"/>
              <a:t>3</a:t>
            </a:r>
            <a:r>
              <a:rPr lang="cs-CZ" b="1" dirty="0"/>
              <a:t> pro stavbu B a 60 m</a:t>
            </a:r>
            <a:r>
              <a:rPr lang="cs-CZ" b="1" baseline="30000" dirty="0"/>
              <a:t>3</a:t>
            </a:r>
            <a:r>
              <a:rPr lang="cs-CZ" b="1" dirty="0"/>
              <a:t> pro stavbu C. Firma vlastní dvě pískovny, které však z kapacitních důvodů mohou v požadovaný týden pro účely staveb A, B a C poskytnout nejvýše 80 m</a:t>
            </a:r>
            <a:r>
              <a:rPr lang="cs-CZ" b="1" baseline="30000" dirty="0"/>
              <a:t>3</a:t>
            </a:r>
            <a:r>
              <a:rPr lang="cs-CZ" b="1" dirty="0"/>
              <a:t>  (první pískovna) a 65 m</a:t>
            </a:r>
            <a:r>
              <a:rPr lang="cs-CZ" b="1" baseline="30000" dirty="0"/>
              <a:t>3</a:t>
            </a:r>
            <a:r>
              <a:rPr lang="cs-CZ" b="1" dirty="0"/>
              <a:t> (druhá pískovna). V tabulce (viz dále) jsou uvedeny náklady, které byly vykalkulovány na přepravu 1 m</a:t>
            </a:r>
            <a:r>
              <a:rPr lang="cs-CZ" b="1" baseline="30000" dirty="0"/>
              <a:t>3</a:t>
            </a:r>
            <a:r>
              <a:rPr lang="cs-CZ" b="1" dirty="0"/>
              <a:t> písku pro každou možnou trasu přepravy, tedy z každé pískovny na každou stavbu. Úkolem je zásobit stavby požadovaným množstvím písku tak, aby celkové náklady na jeho přepravu byly co nejnižší.</a:t>
            </a:r>
          </a:p>
          <a:p>
            <a:endParaRPr lang="cs-CZ" dirty="0"/>
          </a:p>
        </p:txBody>
      </p:sp>
    </p:spTree>
    <p:extLst>
      <p:ext uri="{BB962C8B-B14F-4D97-AF65-F5344CB8AC3E}">
        <p14:creationId xmlns:p14="http://schemas.microsoft.com/office/powerpoint/2010/main" val="30422105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720436"/>
            <a:ext cx="8229600" cy="697202"/>
          </a:xfrm>
        </p:spPr>
        <p:txBody>
          <a:bodyPr>
            <a:normAutofit fontScale="90000"/>
          </a:bodyPr>
          <a:lstStyle/>
          <a:p>
            <a:r>
              <a:rPr lang="cs-CZ" b="1" dirty="0"/>
              <a:t>MANAŽERSKÉ FUNKCE</a:t>
            </a:r>
          </a:p>
        </p:txBody>
      </p:sp>
      <p:sp>
        <p:nvSpPr>
          <p:cNvPr id="3" name="Zástupný symbol pro obsah 2"/>
          <p:cNvSpPr>
            <a:spLocks noGrp="1"/>
          </p:cNvSpPr>
          <p:nvPr>
            <p:ph idx="1"/>
          </p:nvPr>
        </p:nvSpPr>
        <p:spPr/>
        <p:txBody>
          <a:bodyPr>
            <a:normAutofit fontScale="70000" lnSpcReduction="20000"/>
          </a:bodyPr>
          <a:lstStyle/>
          <a:p>
            <a:r>
              <a:rPr lang="cs-CZ" b="1" dirty="0"/>
              <a:t>Jsou typické činnosti, které manažer vykonává v rámci své práce.</a:t>
            </a:r>
          </a:p>
          <a:p>
            <a:r>
              <a:rPr lang="cs-CZ" b="1" dirty="0"/>
              <a:t>Koncepce </a:t>
            </a:r>
            <a:r>
              <a:rPr lang="cs-CZ" b="1" dirty="0">
                <a:solidFill>
                  <a:srgbClr val="FF0000"/>
                </a:solidFill>
              </a:rPr>
              <a:t>H. </a:t>
            </a:r>
            <a:r>
              <a:rPr lang="cs-CZ" b="1" dirty="0" err="1">
                <a:solidFill>
                  <a:srgbClr val="FF0000"/>
                </a:solidFill>
              </a:rPr>
              <a:t>Fayola</a:t>
            </a:r>
            <a:r>
              <a:rPr lang="cs-CZ" b="1" dirty="0"/>
              <a:t>:</a:t>
            </a:r>
          </a:p>
          <a:p>
            <a:pPr lvl="1"/>
            <a:r>
              <a:rPr lang="cs-CZ" b="1" dirty="0"/>
              <a:t>Plánování (</a:t>
            </a:r>
            <a:r>
              <a:rPr lang="cs-CZ" b="1" dirty="0" err="1"/>
              <a:t>Planning</a:t>
            </a:r>
            <a:r>
              <a:rPr lang="cs-CZ" b="1" dirty="0"/>
              <a:t>)</a:t>
            </a:r>
          </a:p>
          <a:p>
            <a:pPr lvl="1"/>
            <a:r>
              <a:rPr lang="cs-CZ" b="1" dirty="0"/>
              <a:t>Organizování (</a:t>
            </a:r>
            <a:r>
              <a:rPr lang="cs-CZ" b="1" dirty="0" err="1"/>
              <a:t>Organizing</a:t>
            </a:r>
            <a:r>
              <a:rPr lang="cs-CZ" b="1" dirty="0"/>
              <a:t>)</a:t>
            </a:r>
          </a:p>
          <a:p>
            <a:pPr lvl="1"/>
            <a:r>
              <a:rPr lang="cs-CZ" b="1" dirty="0"/>
              <a:t>Přikazování (</a:t>
            </a:r>
            <a:r>
              <a:rPr lang="cs-CZ" b="1" dirty="0" err="1"/>
              <a:t>Directing</a:t>
            </a:r>
            <a:r>
              <a:rPr lang="cs-CZ" b="1" dirty="0"/>
              <a:t>)</a:t>
            </a:r>
          </a:p>
          <a:p>
            <a:pPr lvl="1"/>
            <a:r>
              <a:rPr lang="cs-CZ" b="1" dirty="0"/>
              <a:t>Koordinace (</a:t>
            </a:r>
            <a:r>
              <a:rPr lang="cs-CZ" b="1" dirty="0" err="1"/>
              <a:t>Coordinating</a:t>
            </a:r>
            <a:r>
              <a:rPr lang="cs-CZ" b="1" dirty="0"/>
              <a:t>)</a:t>
            </a:r>
          </a:p>
          <a:p>
            <a:pPr lvl="1"/>
            <a:r>
              <a:rPr lang="cs-CZ" b="1" dirty="0"/>
              <a:t>Kontrola (Controlling)</a:t>
            </a:r>
          </a:p>
          <a:p>
            <a:r>
              <a:rPr lang="cs-CZ" b="1" dirty="0"/>
              <a:t>Nejrozšířenější manažerské funkce (</a:t>
            </a:r>
            <a:r>
              <a:rPr lang="cs-CZ" b="1" dirty="0">
                <a:solidFill>
                  <a:srgbClr val="FF0000"/>
                </a:solidFill>
              </a:rPr>
              <a:t>H. </a:t>
            </a:r>
            <a:r>
              <a:rPr lang="cs-CZ" b="1" dirty="0" err="1">
                <a:solidFill>
                  <a:srgbClr val="FF0000"/>
                </a:solidFill>
              </a:rPr>
              <a:t>Koontz</a:t>
            </a:r>
            <a:r>
              <a:rPr lang="cs-CZ" b="1" dirty="0">
                <a:solidFill>
                  <a:srgbClr val="FF0000"/>
                </a:solidFill>
              </a:rPr>
              <a:t>, H. </a:t>
            </a:r>
            <a:r>
              <a:rPr lang="cs-CZ" b="1" dirty="0" err="1">
                <a:solidFill>
                  <a:srgbClr val="FF0000"/>
                </a:solidFill>
              </a:rPr>
              <a:t>Weihrich</a:t>
            </a:r>
            <a:r>
              <a:rPr lang="cs-CZ" b="1" dirty="0"/>
              <a:t>):</a:t>
            </a:r>
          </a:p>
          <a:p>
            <a:pPr lvl="1"/>
            <a:r>
              <a:rPr lang="cs-CZ" b="1" dirty="0"/>
              <a:t>Plánování (</a:t>
            </a:r>
            <a:r>
              <a:rPr lang="cs-CZ" b="1" dirty="0" err="1"/>
              <a:t>Planning</a:t>
            </a:r>
            <a:r>
              <a:rPr lang="cs-CZ" b="1" dirty="0"/>
              <a:t>)</a:t>
            </a:r>
          </a:p>
          <a:p>
            <a:pPr lvl="1"/>
            <a:r>
              <a:rPr lang="cs-CZ" b="1" dirty="0"/>
              <a:t>Organizování (</a:t>
            </a:r>
            <a:r>
              <a:rPr lang="cs-CZ" b="1" dirty="0" err="1"/>
              <a:t>Organizing</a:t>
            </a:r>
            <a:r>
              <a:rPr lang="cs-CZ" b="1" dirty="0"/>
              <a:t>)</a:t>
            </a:r>
          </a:p>
          <a:p>
            <a:pPr lvl="1"/>
            <a:r>
              <a:rPr lang="cs-CZ" b="1" dirty="0"/>
              <a:t>Výběr a rozmisťování spolupracovníků (</a:t>
            </a:r>
            <a:r>
              <a:rPr lang="cs-CZ" b="1" dirty="0" err="1"/>
              <a:t>Staffing</a:t>
            </a:r>
            <a:r>
              <a:rPr lang="cs-CZ" b="1" dirty="0"/>
              <a:t>)</a:t>
            </a:r>
          </a:p>
          <a:p>
            <a:pPr lvl="1"/>
            <a:r>
              <a:rPr lang="cs-CZ" b="1" dirty="0"/>
              <a:t>Vedení lidí (</a:t>
            </a:r>
            <a:r>
              <a:rPr lang="cs-CZ" b="1" dirty="0" err="1"/>
              <a:t>Leading</a:t>
            </a:r>
            <a:r>
              <a:rPr lang="cs-CZ" b="1" dirty="0"/>
              <a:t>)</a:t>
            </a:r>
          </a:p>
          <a:p>
            <a:pPr lvl="1"/>
            <a:r>
              <a:rPr lang="cs-CZ" b="1" dirty="0"/>
              <a:t>Kontrola (Controlling)</a:t>
            </a:r>
          </a:p>
          <a:p>
            <a:endParaRPr lang="cs-CZ" dirty="0"/>
          </a:p>
        </p:txBody>
      </p:sp>
    </p:spTree>
    <p:extLst>
      <p:ext uri="{BB962C8B-B14F-4D97-AF65-F5344CB8AC3E}">
        <p14:creationId xmlns:p14="http://schemas.microsoft.com/office/powerpoint/2010/main" val="5232344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a:xfrm>
            <a:off x="457200" y="637308"/>
            <a:ext cx="8229600" cy="780329"/>
          </a:xfrm>
        </p:spPr>
        <p:txBody>
          <a:bodyPr>
            <a:normAutofit fontScale="90000"/>
          </a:bodyPr>
          <a:lstStyle/>
          <a:p>
            <a:r>
              <a:rPr lang="cs-CZ" b="1" dirty="0"/>
              <a:t>SOUHRN ÚDAJŮ DOPRAVNÍ ÚLOHY</a:t>
            </a:r>
          </a:p>
        </p:txBody>
      </p:sp>
      <p:graphicFrame>
        <p:nvGraphicFramePr>
          <p:cNvPr id="3" name="Zástupný symbol pro obsah 2"/>
          <p:cNvGraphicFramePr>
            <a:graphicFrameLocks noGrp="1"/>
          </p:cNvGraphicFramePr>
          <p:nvPr>
            <p:ph idx="1"/>
            <p:extLst>
              <p:ext uri="{D42A27DB-BD31-4B8C-83A1-F6EECF244321}">
                <p14:modId xmlns:p14="http://schemas.microsoft.com/office/powerpoint/2010/main" val="4018925197"/>
              </p:ext>
            </p:extLst>
          </p:nvPr>
        </p:nvGraphicFramePr>
        <p:xfrm>
          <a:off x="457200" y="1925782"/>
          <a:ext cx="8229600" cy="4059384"/>
        </p:xfrm>
        <a:graphic>
          <a:graphicData uri="http://schemas.openxmlformats.org/drawingml/2006/table">
            <a:tbl>
              <a:tblPr firstRow="1" bandRow="1">
                <a:tableStyleId>{5C22544A-7EE6-4342-B048-85BDC9FD1C3A}</a:tableStyleId>
              </a:tblPr>
              <a:tblGrid>
                <a:gridCol w="1645920">
                  <a:extLst>
                    <a:ext uri="{9D8B030D-6E8A-4147-A177-3AD203B41FA5}">
                      <a16:colId xmlns:a16="http://schemas.microsoft.com/office/drawing/2014/main" val="20000"/>
                    </a:ext>
                  </a:extLst>
                </a:gridCol>
                <a:gridCol w="1645920">
                  <a:extLst>
                    <a:ext uri="{9D8B030D-6E8A-4147-A177-3AD203B41FA5}">
                      <a16:colId xmlns:a16="http://schemas.microsoft.com/office/drawing/2014/main" val="20001"/>
                    </a:ext>
                  </a:extLst>
                </a:gridCol>
                <a:gridCol w="1645920">
                  <a:extLst>
                    <a:ext uri="{9D8B030D-6E8A-4147-A177-3AD203B41FA5}">
                      <a16:colId xmlns:a16="http://schemas.microsoft.com/office/drawing/2014/main" val="20002"/>
                    </a:ext>
                  </a:extLst>
                </a:gridCol>
                <a:gridCol w="1645920">
                  <a:extLst>
                    <a:ext uri="{9D8B030D-6E8A-4147-A177-3AD203B41FA5}">
                      <a16:colId xmlns:a16="http://schemas.microsoft.com/office/drawing/2014/main" val="20003"/>
                    </a:ext>
                  </a:extLst>
                </a:gridCol>
                <a:gridCol w="1645920">
                  <a:extLst>
                    <a:ext uri="{9D8B030D-6E8A-4147-A177-3AD203B41FA5}">
                      <a16:colId xmlns:a16="http://schemas.microsoft.com/office/drawing/2014/main" val="20004"/>
                    </a:ext>
                  </a:extLst>
                </a:gridCol>
              </a:tblGrid>
              <a:tr h="1014846">
                <a:tc>
                  <a:txBody>
                    <a:bodyPr/>
                    <a:lstStyle/>
                    <a:p>
                      <a:pPr algn="ctr" fontAlgn="ctr"/>
                      <a:r>
                        <a:rPr lang="cs-CZ" sz="1100" b="1" i="0" u="none" strike="noStrike" dirty="0">
                          <a:solidFill>
                            <a:srgbClr val="000000"/>
                          </a:solidFill>
                          <a:effectLst/>
                          <a:latin typeface="Calibri"/>
                        </a:rPr>
                        <a:t> </a:t>
                      </a:r>
                    </a:p>
                  </a:txBody>
                  <a:tcPr marL="9525" marR="9525" marT="9525" marB="0" anchor="ctr"/>
                </a:tc>
                <a:tc>
                  <a:txBody>
                    <a:bodyPr/>
                    <a:lstStyle/>
                    <a:p>
                      <a:pPr algn="ctr" fontAlgn="ctr"/>
                      <a:r>
                        <a:rPr lang="cs-CZ" sz="1100" b="1" i="0" u="none" strike="noStrike">
                          <a:solidFill>
                            <a:srgbClr val="000000"/>
                          </a:solidFill>
                          <a:effectLst/>
                          <a:latin typeface="Calibri"/>
                        </a:rPr>
                        <a:t>Stavba A</a:t>
                      </a:r>
                    </a:p>
                  </a:txBody>
                  <a:tcPr marL="9525" marR="9525" marT="9525" marB="0" anchor="ctr"/>
                </a:tc>
                <a:tc>
                  <a:txBody>
                    <a:bodyPr/>
                    <a:lstStyle/>
                    <a:p>
                      <a:pPr algn="ctr" fontAlgn="ctr"/>
                      <a:r>
                        <a:rPr lang="cs-CZ" sz="1100" b="1" i="0" u="none" strike="noStrike">
                          <a:solidFill>
                            <a:srgbClr val="000000"/>
                          </a:solidFill>
                          <a:effectLst/>
                          <a:latin typeface="Calibri"/>
                        </a:rPr>
                        <a:t>Stavba B</a:t>
                      </a:r>
                    </a:p>
                  </a:txBody>
                  <a:tcPr marL="9525" marR="9525" marT="9525" marB="0" anchor="ctr"/>
                </a:tc>
                <a:tc>
                  <a:txBody>
                    <a:bodyPr/>
                    <a:lstStyle/>
                    <a:p>
                      <a:pPr algn="ctr" fontAlgn="ctr"/>
                      <a:r>
                        <a:rPr lang="cs-CZ" sz="1100" b="1" i="0" u="none" strike="noStrike">
                          <a:solidFill>
                            <a:srgbClr val="000000"/>
                          </a:solidFill>
                          <a:effectLst/>
                          <a:latin typeface="Calibri"/>
                        </a:rPr>
                        <a:t>Stavba C</a:t>
                      </a:r>
                    </a:p>
                  </a:txBody>
                  <a:tcPr marL="9525" marR="9525" marT="9525" marB="0" anchor="ctr"/>
                </a:tc>
                <a:tc>
                  <a:txBody>
                    <a:bodyPr/>
                    <a:lstStyle/>
                    <a:p>
                      <a:pPr algn="ctr" fontAlgn="ctr"/>
                      <a:r>
                        <a:rPr lang="cs-CZ" sz="1100" b="1" i="0" u="none" strike="noStrike">
                          <a:solidFill>
                            <a:srgbClr val="000000"/>
                          </a:solidFill>
                          <a:effectLst/>
                          <a:latin typeface="Calibri"/>
                        </a:rPr>
                        <a:t>Kapacita (m3 )</a:t>
                      </a:r>
                    </a:p>
                  </a:txBody>
                  <a:tcPr marL="9525" marR="9525" marT="9525" marB="0" anchor="ctr"/>
                </a:tc>
                <a:extLst>
                  <a:ext uri="{0D108BD9-81ED-4DB2-BD59-A6C34878D82A}">
                    <a16:rowId xmlns:a16="http://schemas.microsoft.com/office/drawing/2014/main" val="10000"/>
                  </a:ext>
                </a:extLst>
              </a:tr>
              <a:tr h="1014846">
                <a:tc>
                  <a:txBody>
                    <a:bodyPr/>
                    <a:lstStyle/>
                    <a:p>
                      <a:pPr algn="ctr" fontAlgn="ctr"/>
                      <a:r>
                        <a:rPr lang="cs-CZ" sz="1100" b="1" i="0" u="none" strike="noStrike" dirty="0">
                          <a:solidFill>
                            <a:srgbClr val="000000"/>
                          </a:solidFill>
                          <a:effectLst/>
                          <a:latin typeface="Calibri"/>
                        </a:rPr>
                        <a:t>1. pískovna</a:t>
                      </a:r>
                    </a:p>
                  </a:txBody>
                  <a:tcPr marL="9525" marR="9525" marT="9525" marB="0" anchor="ctr"/>
                </a:tc>
                <a:tc>
                  <a:txBody>
                    <a:bodyPr/>
                    <a:lstStyle/>
                    <a:p>
                      <a:pPr algn="ctr" fontAlgn="ctr"/>
                      <a:r>
                        <a:rPr lang="cs-CZ" sz="1100" b="0" i="0" u="none" strike="noStrike">
                          <a:solidFill>
                            <a:srgbClr val="000000"/>
                          </a:solidFill>
                          <a:effectLst/>
                          <a:latin typeface="Calibri"/>
                        </a:rPr>
                        <a:t>120</a:t>
                      </a:r>
                    </a:p>
                  </a:txBody>
                  <a:tcPr marL="9525" marR="9525" marT="9525" marB="0" anchor="ctr"/>
                </a:tc>
                <a:tc>
                  <a:txBody>
                    <a:bodyPr/>
                    <a:lstStyle/>
                    <a:p>
                      <a:pPr algn="ctr" fontAlgn="ctr"/>
                      <a:r>
                        <a:rPr lang="cs-CZ" sz="1100" b="0" i="0" u="none" strike="noStrike">
                          <a:solidFill>
                            <a:srgbClr val="000000"/>
                          </a:solidFill>
                          <a:effectLst/>
                          <a:latin typeface="Calibri"/>
                        </a:rPr>
                        <a:t>85</a:t>
                      </a:r>
                    </a:p>
                  </a:txBody>
                  <a:tcPr marL="9525" marR="9525" marT="9525" marB="0" anchor="ctr"/>
                </a:tc>
                <a:tc>
                  <a:txBody>
                    <a:bodyPr/>
                    <a:lstStyle/>
                    <a:p>
                      <a:pPr algn="ctr" fontAlgn="ctr"/>
                      <a:r>
                        <a:rPr lang="cs-CZ" sz="1100" b="0" i="0" u="none" strike="noStrike">
                          <a:solidFill>
                            <a:srgbClr val="000000"/>
                          </a:solidFill>
                          <a:effectLst/>
                          <a:latin typeface="Calibri"/>
                        </a:rPr>
                        <a:t>105</a:t>
                      </a:r>
                    </a:p>
                  </a:txBody>
                  <a:tcPr marL="9525" marR="9525" marT="9525" marB="0" anchor="ctr"/>
                </a:tc>
                <a:tc>
                  <a:txBody>
                    <a:bodyPr/>
                    <a:lstStyle/>
                    <a:p>
                      <a:pPr algn="ctr" fontAlgn="ctr"/>
                      <a:r>
                        <a:rPr lang="cs-CZ" sz="1100" b="0" i="0" u="none" strike="noStrike">
                          <a:solidFill>
                            <a:srgbClr val="000000"/>
                          </a:solidFill>
                          <a:effectLst/>
                          <a:latin typeface="Calibri"/>
                        </a:rPr>
                        <a:t>80</a:t>
                      </a:r>
                    </a:p>
                  </a:txBody>
                  <a:tcPr marL="9525" marR="9525" marT="9525" marB="0" anchor="ctr"/>
                </a:tc>
                <a:extLst>
                  <a:ext uri="{0D108BD9-81ED-4DB2-BD59-A6C34878D82A}">
                    <a16:rowId xmlns:a16="http://schemas.microsoft.com/office/drawing/2014/main" val="10001"/>
                  </a:ext>
                </a:extLst>
              </a:tr>
              <a:tr h="1014846">
                <a:tc>
                  <a:txBody>
                    <a:bodyPr/>
                    <a:lstStyle/>
                    <a:p>
                      <a:pPr algn="ctr" fontAlgn="ctr"/>
                      <a:r>
                        <a:rPr lang="cs-CZ" sz="1100" b="1" i="0" u="none" strike="noStrike" dirty="0">
                          <a:solidFill>
                            <a:srgbClr val="000000"/>
                          </a:solidFill>
                          <a:effectLst/>
                          <a:latin typeface="Calibri"/>
                        </a:rPr>
                        <a:t>2. pískovna</a:t>
                      </a:r>
                    </a:p>
                  </a:txBody>
                  <a:tcPr marL="9525" marR="9525" marT="9525" marB="0" anchor="ctr"/>
                </a:tc>
                <a:tc>
                  <a:txBody>
                    <a:bodyPr/>
                    <a:lstStyle/>
                    <a:p>
                      <a:pPr algn="ctr" fontAlgn="ctr"/>
                      <a:r>
                        <a:rPr lang="cs-CZ" sz="1100" b="0" i="0" u="none" strike="noStrike">
                          <a:solidFill>
                            <a:srgbClr val="000000"/>
                          </a:solidFill>
                          <a:effectLst/>
                          <a:latin typeface="Calibri"/>
                        </a:rPr>
                        <a:t>90</a:t>
                      </a:r>
                    </a:p>
                  </a:txBody>
                  <a:tcPr marL="9525" marR="9525" marT="9525" marB="0" anchor="ctr"/>
                </a:tc>
                <a:tc>
                  <a:txBody>
                    <a:bodyPr/>
                    <a:lstStyle/>
                    <a:p>
                      <a:pPr algn="ctr" fontAlgn="ctr"/>
                      <a:r>
                        <a:rPr lang="cs-CZ" sz="1100" b="0" i="0" u="none" strike="noStrike">
                          <a:solidFill>
                            <a:srgbClr val="000000"/>
                          </a:solidFill>
                          <a:effectLst/>
                          <a:latin typeface="Calibri"/>
                        </a:rPr>
                        <a:t>145</a:t>
                      </a:r>
                    </a:p>
                  </a:txBody>
                  <a:tcPr marL="9525" marR="9525" marT="9525" marB="0" anchor="ctr"/>
                </a:tc>
                <a:tc>
                  <a:txBody>
                    <a:bodyPr/>
                    <a:lstStyle/>
                    <a:p>
                      <a:pPr algn="ctr" fontAlgn="ctr"/>
                      <a:r>
                        <a:rPr lang="cs-CZ" sz="1100" b="0" i="0" u="none" strike="noStrike">
                          <a:solidFill>
                            <a:srgbClr val="000000"/>
                          </a:solidFill>
                          <a:effectLst/>
                          <a:latin typeface="Calibri"/>
                        </a:rPr>
                        <a:t>160</a:t>
                      </a:r>
                    </a:p>
                  </a:txBody>
                  <a:tcPr marL="9525" marR="9525" marT="9525" marB="0" anchor="ctr"/>
                </a:tc>
                <a:tc>
                  <a:txBody>
                    <a:bodyPr/>
                    <a:lstStyle/>
                    <a:p>
                      <a:pPr algn="ctr" fontAlgn="ctr"/>
                      <a:r>
                        <a:rPr lang="cs-CZ" sz="1100" b="0" i="0" u="none" strike="noStrike">
                          <a:solidFill>
                            <a:srgbClr val="000000"/>
                          </a:solidFill>
                          <a:effectLst/>
                          <a:latin typeface="Calibri"/>
                        </a:rPr>
                        <a:t>65</a:t>
                      </a:r>
                    </a:p>
                  </a:txBody>
                  <a:tcPr marL="9525" marR="9525" marT="9525" marB="0" anchor="ctr"/>
                </a:tc>
                <a:extLst>
                  <a:ext uri="{0D108BD9-81ED-4DB2-BD59-A6C34878D82A}">
                    <a16:rowId xmlns:a16="http://schemas.microsoft.com/office/drawing/2014/main" val="10002"/>
                  </a:ext>
                </a:extLst>
              </a:tr>
              <a:tr h="1014846">
                <a:tc>
                  <a:txBody>
                    <a:bodyPr/>
                    <a:lstStyle/>
                    <a:p>
                      <a:pPr algn="ctr" fontAlgn="ctr"/>
                      <a:r>
                        <a:rPr lang="cs-CZ" sz="1100" b="1" i="0" u="none" strike="noStrike" dirty="0">
                          <a:solidFill>
                            <a:srgbClr val="000000"/>
                          </a:solidFill>
                          <a:effectLst/>
                          <a:latin typeface="Calibri"/>
                        </a:rPr>
                        <a:t>Požadavky (m3)</a:t>
                      </a:r>
                    </a:p>
                  </a:txBody>
                  <a:tcPr marL="9525" marR="9525" marT="9525" marB="0" anchor="ctr"/>
                </a:tc>
                <a:tc>
                  <a:txBody>
                    <a:bodyPr/>
                    <a:lstStyle/>
                    <a:p>
                      <a:pPr algn="ctr" fontAlgn="ctr"/>
                      <a:r>
                        <a:rPr lang="cs-CZ" sz="1100" b="0" i="0" u="none" strike="noStrike">
                          <a:solidFill>
                            <a:srgbClr val="000000"/>
                          </a:solidFill>
                          <a:effectLst/>
                          <a:latin typeface="Calibri"/>
                        </a:rPr>
                        <a:t>45</a:t>
                      </a:r>
                    </a:p>
                  </a:txBody>
                  <a:tcPr marL="9525" marR="9525" marT="9525" marB="0" anchor="ctr"/>
                </a:tc>
                <a:tc>
                  <a:txBody>
                    <a:bodyPr/>
                    <a:lstStyle/>
                    <a:p>
                      <a:pPr algn="ctr" fontAlgn="ctr"/>
                      <a:r>
                        <a:rPr lang="cs-CZ" sz="1100" b="0" i="0" u="none" strike="noStrike" dirty="0">
                          <a:solidFill>
                            <a:srgbClr val="000000"/>
                          </a:solidFill>
                          <a:effectLst/>
                          <a:latin typeface="Calibri"/>
                        </a:rPr>
                        <a:t>30</a:t>
                      </a:r>
                    </a:p>
                  </a:txBody>
                  <a:tcPr marL="9525" marR="9525" marT="9525" marB="0" anchor="ctr"/>
                </a:tc>
                <a:tc>
                  <a:txBody>
                    <a:bodyPr/>
                    <a:lstStyle/>
                    <a:p>
                      <a:pPr algn="ctr" fontAlgn="ctr"/>
                      <a:r>
                        <a:rPr lang="cs-CZ" sz="1100" b="0" i="0" u="none" strike="noStrike">
                          <a:solidFill>
                            <a:srgbClr val="000000"/>
                          </a:solidFill>
                          <a:effectLst/>
                          <a:latin typeface="Calibri"/>
                        </a:rPr>
                        <a:t>60</a:t>
                      </a:r>
                    </a:p>
                  </a:txBody>
                  <a:tcPr marL="9525" marR="9525" marT="9525" marB="0" anchor="ctr"/>
                </a:tc>
                <a:tc>
                  <a:txBody>
                    <a:bodyPr/>
                    <a:lstStyle/>
                    <a:p>
                      <a:pPr algn="ctr" fontAlgn="ctr"/>
                      <a:r>
                        <a:rPr lang="cs-CZ" sz="1100" b="0" i="0" u="none" strike="noStrike" dirty="0">
                          <a:solidFill>
                            <a:srgbClr val="000000"/>
                          </a:solidFill>
                          <a:effectLst/>
                          <a:latin typeface="Calibri"/>
                        </a:rPr>
                        <a:t> </a:t>
                      </a:r>
                    </a:p>
                  </a:txBody>
                  <a:tcPr marL="9525" marR="9525" marT="9525" marB="0" anchor="ct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64387963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623456"/>
            <a:ext cx="8229600" cy="794182"/>
          </a:xfrm>
        </p:spPr>
        <p:txBody>
          <a:bodyPr>
            <a:noAutofit/>
          </a:bodyPr>
          <a:lstStyle/>
          <a:p>
            <a:r>
              <a:rPr lang="cs-CZ" sz="3200" b="1" dirty="0"/>
              <a:t>GRAFICKÉ ZNÁZORNĚNÍ DOPRAVNÍHO PROBLÉMU</a:t>
            </a:r>
          </a:p>
        </p:txBody>
      </p:sp>
      <p:pic>
        <p:nvPicPr>
          <p:cNvPr id="1536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2959" y="2034874"/>
            <a:ext cx="8882496" cy="40005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57711650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457200" y="622300"/>
            <a:ext cx="8229600" cy="795338"/>
          </a:xfrm>
        </p:spPr>
        <p:txBody>
          <a:bodyPr/>
          <a:lstStyle/>
          <a:p>
            <a:r>
              <a:rPr lang="cs-CZ" b="1" dirty="0"/>
              <a:t>DOPRAVNÍ PROBLÉM II</a:t>
            </a:r>
          </a:p>
        </p:txBody>
      </p:sp>
      <p:sp>
        <p:nvSpPr>
          <p:cNvPr id="4" name="Zástupný symbol pro obsah 3"/>
          <p:cNvSpPr>
            <a:spLocks noGrp="1"/>
          </p:cNvSpPr>
          <p:nvPr>
            <p:ph idx="1"/>
          </p:nvPr>
        </p:nvSpPr>
        <p:spPr>
          <a:xfrm>
            <a:off x="457200" y="2171701"/>
            <a:ext cx="8229600" cy="2870200"/>
          </a:xfrm>
        </p:spPr>
        <p:txBody>
          <a:bodyPr/>
          <a:lstStyle/>
          <a:p>
            <a:r>
              <a:rPr lang="cs-CZ" b="1" dirty="0"/>
              <a:t>Přepravu písku mezi dvěma pískovnami</a:t>
            </a:r>
            <a:br>
              <a:rPr lang="cs-CZ" b="1" dirty="0"/>
            </a:br>
            <a:r>
              <a:rPr lang="cs-CZ" b="1" dirty="0"/>
              <a:t>a třemi stavbami lze uskutečnit po celkem šesti různých trasách (označeny šipkami). Jednotkové náklady na přepravu 1 m</a:t>
            </a:r>
            <a:r>
              <a:rPr lang="cs-CZ" b="1" baseline="30000" dirty="0"/>
              <a:t>3</a:t>
            </a:r>
            <a:r>
              <a:rPr lang="cs-CZ" b="1" dirty="0"/>
              <a:t> písku vyplývají z tabulky.</a:t>
            </a:r>
          </a:p>
        </p:txBody>
      </p:sp>
    </p:spTree>
    <p:extLst>
      <p:ext uri="{BB962C8B-B14F-4D97-AF65-F5344CB8AC3E}">
        <p14:creationId xmlns:p14="http://schemas.microsoft.com/office/powerpoint/2010/main" val="197080897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647700"/>
            <a:ext cx="8229600" cy="769938"/>
          </a:xfrm>
        </p:spPr>
        <p:txBody>
          <a:bodyPr>
            <a:noAutofit/>
          </a:bodyPr>
          <a:lstStyle/>
          <a:p>
            <a:r>
              <a:rPr lang="cs-CZ" sz="3200" b="1" dirty="0"/>
              <a:t>DEFINOVÁNÍ ROZHODOVACÍCH PROMĚNNÝCH</a:t>
            </a:r>
          </a:p>
        </p:txBody>
      </p:sp>
      <p:sp>
        <p:nvSpPr>
          <p:cNvPr id="3" name="Zástupný symbol pro obsah 2"/>
          <p:cNvSpPr>
            <a:spLocks noGrp="1"/>
          </p:cNvSpPr>
          <p:nvPr>
            <p:ph idx="1"/>
          </p:nvPr>
        </p:nvSpPr>
        <p:spPr/>
        <p:txBody>
          <a:bodyPr>
            <a:normAutofit fontScale="77500" lnSpcReduction="20000"/>
          </a:bodyPr>
          <a:lstStyle/>
          <a:p>
            <a:r>
              <a:rPr lang="cs-CZ" b="1" dirty="0"/>
              <a:t>Problém bude vyřešen tehdy, když budeme znát množství písku, které musíme převézt po jednotlivých možných trasách na příslušné stavby.</a:t>
            </a:r>
          </a:p>
          <a:p>
            <a:r>
              <a:rPr lang="cs-CZ" b="1" dirty="0"/>
              <a:t>Pro každou možnou trasu definujeme jednu proměnnou (množství písku po ní přepravovaného – obecně </a:t>
            </a:r>
            <a:r>
              <a:rPr lang="cs-CZ" b="1" dirty="0" err="1"/>
              <a:t>x</a:t>
            </a:r>
            <a:r>
              <a:rPr lang="cs-CZ" b="1" baseline="-25000" dirty="0" err="1"/>
              <a:t>i,j</a:t>
            </a:r>
            <a:r>
              <a:rPr lang="cs-CZ" b="1" dirty="0"/>
              <a:t> – množství písku přepravovaného z i-té pískovny na j-tou stavbu v m</a:t>
            </a:r>
            <a:r>
              <a:rPr lang="cs-CZ" b="1" baseline="30000" dirty="0"/>
              <a:t>3</a:t>
            </a:r>
            <a:r>
              <a:rPr lang="cs-CZ" b="1" dirty="0"/>
              <a:t>):</a:t>
            </a:r>
          </a:p>
          <a:p>
            <a:pPr lvl="1"/>
            <a:r>
              <a:rPr lang="cs-CZ" b="1" dirty="0"/>
              <a:t>x</a:t>
            </a:r>
            <a:r>
              <a:rPr lang="cs-CZ" b="1" baseline="-25000" dirty="0"/>
              <a:t>1,1</a:t>
            </a:r>
            <a:r>
              <a:rPr lang="cs-CZ" b="1" dirty="0"/>
              <a:t> - počet m</a:t>
            </a:r>
            <a:r>
              <a:rPr lang="cs-CZ" b="1" baseline="30000" dirty="0"/>
              <a:t>3</a:t>
            </a:r>
            <a:r>
              <a:rPr lang="cs-CZ" b="1" dirty="0"/>
              <a:t> písku přepravovaného z 1. pískovny na stavbu A,</a:t>
            </a:r>
          </a:p>
          <a:p>
            <a:pPr lvl="1"/>
            <a:r>
              <a:rPr lang="cs-CZ" b="1" dirty="0"/>
              <a:t>x</a:t>
            </a:r>
            <a:r>
              <a:rPr lang="cs-CZ" b="1" baseline="-25000" dirty="0"/>
              <a:t>1,2</a:t>
            </a:r>
            <a:r>
              <a:rPr lang="cs-CZ" b="1" dirty="0"/>
              <a:t> - počet m</a:t>
            </a:r>
            <a:r>
              <a:rPr lang="cs-CZ" b="1" baseline="30000" dirty="0"/>
              <a:t>3</a:t>
            </a:r>
            <a:r>
              <a:rPr lang="cs-CZ" b="1" dirty="0"/>
              <a:t> písku přepravovaného z 1. pískovny na stavbu B, </a:t>
            </a:r>
          </a:p>
          <a:p>
            <a:pPr lvl="1"/>
            <a:r>
              <a:rPr lang="cs-CZ" b="1" dirty="0"/>
              <a:t>x</a:t>
            </a:r>
            <a:r>
              <a:rPr lang="cs-CZ" b="1" baseline="-25000" dirty="0"/>
              <a:t>1,3</a:t>
            </a:r>
            <a:r>
              <a:rPr lang="cs-CZ" b="1" dirty="0"/>
              <a:t> - počet m</a:t>
            </a:r>
            <a:r>
              <a:rPr lang="cs-CZ" b="1" baseline="30000" dirty="0"/>
              <a:t>3</a:t>
            </a:r>
            <a:r>
              <a:rPr lang="cs-CZ" b="1" dirty="0"/>
              <a:t> písku přepravovaného z 1. pískovny na stavbu C,    </a:t>
            </a:r>
          </a:p>
          <a:p>
            <a:pPr lvl="1"/>
            <a:r>
              <a:rPr lang="cs-CZ" b="1" dirty="0"/>
              <a:t>x</a:t>
            </a:r>
            <a:r>
              <a:rPr lang="cs-CZ" b="1" baseline="-25000" dirty="0"/>
              <a:t>2,1</a:t>
            </a:r>
            <a:r>
              <a:rPr lang="cs-CZ" b="1" dirty="0"/>
              <a:t> - počet m</a:t>
            </a:r>
            <a:r>
              <a:rPr lang="cs-CZ" b="1" baseline="30000" dirty="0"/>
              <a:t>3</a:t>
            </a:r>
            <a:r>
              <a:rPr lang="cs-CZ" b="1" dirty="0"/>
              <a:t> písku přepravovaného z 2. pískovny na stavbu A,    </a:t>
            </a:r>
          </a:p>
          <a:p>
            <a:pPr lvl="1"/>
            <a:r>
              <a:rPr lang="cs-CZ" b="1" dirty="0"/>
              <a:t>x</a:t>
            </a:r>
            <a:r>
              <a:rPr lang="cs-CZ" b="1" baseline="-25000" dirty="0"/>
              <a:t>2,2</a:t>
            </a:r>
            <a:r>
              <a:rPr lang="cs-CZ" b="1" dirty="0"/>
              <a:t> - počet m</a:t>
            </a:r>
            <a:r>
              <a:rPr lang="cs-CZ" b="1" baseline="30000" dirty="0"/>
              <a:t>3</a:t>
            </a:r>
            <a:r>
              <a:rPr lang="cs-CZ" b="1" dirty="0"/>
              <a:t> písku přepravovaného z 2. pískovny na stavbu B,     </a:t>
            </a:r>
          </a:p>
          <a:p>
            <a:pPr lvl="1"/>
            <a:r>
              <a:rPr lang="cs-CZ" b="1" dirty="0"/>
              <a:t>x</a:t>
            </a:r>
            <a:r>
              <a:rPr lang="cs-CZ" b="1" baseline="-25000" dirty="0"/>
              <a:t>2,3</a:t>
            </a:r>
            <a:r>
              <a:rPr lang="cs-CZ" b="1" dirty="0"/>
              <a:t> - počet m</a:t>
            </a:r>
            <a:r>
              <a:rPr lang="cs-CZ" b="1" baseline="30000" dirty="0"/>
              <a:t>3</a:t>
            </a:r>
            <a:r>
              <a:rPr lang="cs-CZ" b="1" dirty="0"/>
              <a:t> písku přepravovaného z 2. pískovny na stavbu C.</a:t>
            </a:r>
          </a:p>
          <a:p>
            <a:endParaRPr lang="cs-CZ" dirty="0"/>
          </a:p>
        </p:txBody>
      </p:sp>
    </p:spTree>
    <p:extLst>
      <p:ext uri="{BB962C8B-B14F-4D97-AF65-F5344CB8AC3E}">
        <p14:creationId xmlns:p14="http://schemas.microsoft.com/office/powerpoint/2010/main" val="1467217361"/>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609600"/>
            <a:ext cx="8229600" cy="808038"/>
          </a:xfrm>
        </p:spPr>
        <p:txBody>
          <a:bodyPr/>
          <a:lstStyle/>
          <a:p>
            <a:r>
              <a:rPr lang="cs-CZ" b="1" dirty="0"/>
              <a:t>DEFINOVÁNÍ OMEZENÍ ÚLOHY</a:t>
            </a:r>
          </a:p>
        </p:txBody>
      </p:sp>
      <p:sp>
        <p:nvSpPr>
          <p:cNvPr id="3" name="Zástupný symbol pro obsah 2"/>
          <p:cNvSpPr>
            <a:spLocks noGrp="1"/>
          </p:cNvSpPr>
          <p:nvPr>
            <p:ph idx="1"/>
          </p:nvPr>
        </p:nvSpPr>
        <p:spPr>
          <a:xfrm>
            <a:off x="457200" y="2070100"/>
            <a:ext cx="8229600" cy="4056063"/>
          </a:xfrm>
        </p:spPr>
        <p:txBody>
          <a:bodyPr>
            <a:normAutofit lnSpcReduction="10000"/>
          </a:bodyPr>
          <a:lstStyle/>
          <a:p>
            <a:r>
              <a:rPr lang="cs-CZ" b="1" dirty="0"/>
              <a:t>Při přepravě musíme respektovat podmínky:</a:t>
            </a:r>
          </a:p>
          <a:p>
            <a:pPr lvl="1"/>
            <a:r>
              <a:rPr lang="cs-CZ" b="1" dirty="0"/>
              <a:t>nepřekročit kapacity jednotlivých pískoven (zdrojů),</a:t>
            </a:r>
          </a:p>
          <a:p>
            <a:pPr lvl="1"/>
            <a:r>
              <a:rPr lang="cs-CZ" b="1" dirty="0"/>
              <a:t>splnit požadavky všech staveb (zákazníků).</a:t>
            </a:r>
          </a:p>
          <a:p>
            <a:r>
              <a:rPr lang="cs-CZ" b="1" dirty="0"/>
              <a:t>Odtud formulujeme omezující podmínky:</a:t>
            </a:r>
          </a:p>
          <a:p>
            <a:pPr lvl="1"/>
            <a:r>
              <a:rPr lang="cs-CZ" b="1" dirty="0"/>
              <a:t>kapacitní omezující podmínky,</a:t>
            </a:r>
          </a:p>
          <a:p>
            <a:pPr lvl="1"/>
            <a:r>
              <a:rPr lang="cs-CZ" b="1" dirty="0"/>
              <a:t>podmínky zabezpečující splnění požadavku jednotlivých staveb.</a:t>
            </a:r>
          </a:p>
        </p:txBody>
      </p:sp>
    </p:spTree>
    <p:extLst>
      <p:ext uri="{BB962C8B-B14F-4D97-AF65-F5344CB8AC3E}">
        <p14:creationId xmlns:p14="http://schemas.microsoft.com/office/powerpoint/2010/main" val="281617647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647700"/>
            <a:ext cx="8229600" cy="769938"/>
          </a:xfrm>
        </p:spPr>
        <p:txBody>
          <a:bodyPr/>
          <a:lstStyle/>
          <a:p>
            <a:r>
              <a:rPr lang="cs-CZ" b="1" dirty="0"/>
              <a:t>KAPACITNÍ OMEZUJÍCÍ PODMÍNKY</a:t>
            </a:r>
          </a:p>
        </p:txBody>
      </p:sp>
      <p:sp>
        <p:nvSpPr>
          <p:cNvPr id="3" name="Zástupný symbol pro obsah 2"/>
          <p:cNvSpPr>
            <a:spLocks noGrp="1"/>
          </p:cNvSpPr>
          <p:nvPr>
            <p:ph idx="1"/>
          </p:nvPr>
        </p:nvSpPr>
        <p:spPr>
          <a:xfrm>
            <a:off x="457200" y="2108201"/>
            <a:ext cx="8229600" cy="3835400"/>
          </a:xfrm>
        </p:spPr>
        <p:txBody>
          <a:bodyPr>
            <a:normAutofit fontScale="77500" lnSpcReduction="20000"/>
          </a:bodyPr>
          <a:lstStyle/>
          <a:p>
            <a:r>
              <a:rPr lang="cs-CZ" b="1" dirty="0"/>
              <a:t>První pískovna může poskytovat nejvýše 80 písku a druhá pískovna nejvýše 65 písku v požadovaném týdnu – celkové množství písku vyvážené z každé z těchto pískoven nesmí převýšit uvedené kapacity:</a:t>
            </a:r>
          </a:p>
          <a:p>
            <a:pPr lvl="1"/>
            <a:r>
              <a:rPr lang="cs-CZ" b="1" dirty="0"/>
              <a:t>Celkové množství písku vyváženého z 1. pískovny (m</a:t>
            </a:r>
            <a:r>
              <a:rPr lang="cs-CZ" b="1" baseline="30000" dirty="0"/>
              <a:t>3</a:t>
            </a:r>
            <a:r>
              <a:rPr lang="cs-CZ" b="1" dirty="0"/>
              <a:t>) ≤ 80,</a:t>
            </a:r>
          </a:p>
          <a:p>
            <a:pPr lvl="1"/>
            <a:r>
              <a:rPr lang="cs-CZ" b="1" dirty="0"/>
              <a:t>Celkové množství písku vyváženého z 2. pískovny (m</a:t>
            </a:r>
            <a:r>
              <a:rPr lang="cs-CZ" b="1" baseline="30000" dirty="0"/>
              <a:t>3</a:t>
            </a:r>
            <a:r>
              <a:rPr lang="cs-CZ" b="1" dirty="0"/>
              <a:t>) ≤ 65.</a:t>
            </a:r>
          </a:p>
          <a:p>
            <a:r>
              <a:rPr lang="cs-CZ" b="1" dirty="0"/>
              <a:t>Z první pískovny vyvážíme x</a:t>
            </a:r>
            <a:r>
              <a:rPr lang="cs-CZ" b="1" baseline="-25000" dirty="0"/>
              <a:t>1,1</a:t>
            </a:r>
            <a:r>
              <a:rPr lang="cs-CZ" b="1" dirty="0"/>
              <a:t>  m</a:t>
            </a:r>
            <a:r>
              <a:rPr lang="cs-CZ" b="1" baseline="30000" dirty="0"/>
              <a:t>3</a:t>
            </a:r>
            <a:r>
              <a:rPr lang="cs-CZ" b="1" dirty="0"/>
              <a:t> písku na stavbu A,</a:t>
            </a:r>
            <a:br>
              <a:rPr lang="cs-CZ" b="1" dirty="0"/>
            </a:br>
            <a:r>
              <a:rPr lang="cs-CZ" b="1" dirty="0"/>
              <a:t>x</a:t>
            </a:r>
            <a:r>
              <a:rPr lang="cs-CZ" b="1" baseline="-25000" dirty="0"/>
              <a:t>1,2</a:t>
            </a:r>
            <a:r>
              <a:rPr lang="cs-CZ" b="1" dirty="0"/>
              <a:t> m</a:t>
            </a:r>
            <a:r>
              <a:rPr lang="cs-CZ" b="1" baseline="30000" dirty="0"/>
              <a:t>3</a:t>
            </a:r>
            <a:r>
              <a:rPr lang="cs-CZ" b="1" dirty="0"/>
              <a:t> na stavbu B a x</a:t>
            </a:r>
            <a:r>
              <a:rPr lang="cs-CZ" b="1" baseline="-25000" dirty="0"/>
              <a:t>1,3</a:t>
            </a:r>
            <a:r>
              <a:rPr lang="cs-CZ" b="1" dirty="0"/>
              <a:t> m</a:t>
            </a:r>
            <a:r>
              <a:rPr lang="cs-CZ" b="1" baseline="30000" dirty="0"/>
              <a:t>3</a:t>
            </a:r>
            <a:r>
              <a:rPr lang="cs-CZ" b="1" dirty="0"/>
              <a:t> na stavbu C – celkem tedy vyvážíme (x</a:t>
            </a:r>
            <a:r>
              <a:rPr lang="cs-CZ" b="1" baseline="-25000" dirty="0"/>
              <a:t>1,1</a:t>
            </a:r>
            <a:r>
              <a:rPr lang="cs-CZ" b="1" dirty="0"/>
              <a:t> + x</a:t>
            </a:r>
            <a:r>
              <a:rPr lang="cs-CZ" b="1" baseline="-25000" dirty="0"/>
              <a:t>1,2</a:t>
            </a:r>
            <a:r>
              <a:rPr lang="cs-CZ" b="1" dirty="0"/>
              <a:t> + x</a:t>
            </a:r>
            <a:r>
              <a:rPr lang="cs-CZ" b="1" baseline="-25000" dirty="0"/>
              <a:t>1,3</a:t>
            </a:r>
            <a:r>
              <a:rPr lang="cs-CZ" b="1" dirty="0"/>
              <a:t>) m</a:t>
            </a:r>
            <a:r>
              <a:rPr lang="cs-CZ" b="1" baseline="30000" dirty="0"/>
              <a:t>3</a:t>
            </a:r>
            <a:r>
              <a:rPr lang="cs-CZ" b="1" dirty="0"/>
              <a:t> písku.</a:t>
            </a:r>
          </a:p>
          <a:p>
            <a:r>
              <a:rPr lang="cs-CZ" b="1" dirty="0"/>
              <a:t>Obdobně z druhé pískovny vyvážíme (x</a:t>
            </a:r>
            <a:r>
              <a:rPr lang="cs-CZ" b="1" baseline="-25000" dirty="0"/>
              <a:t>2,1</a:t>
            </a:r>
            <a:r>
              <a:rPr lang="cs-CZ" b="1" dirty="0"/>
              <a:t> + x</a:t>
            </a:r>
            <a:r>
              <a:rPr lang="cs-CZ" b="1" baseline="-25000" dirty="0"/>
              <a:t>2,2</a:t>
            </a:r>
            <a:r>
              <a:rPr lang="cs-CZ" b="1" dirty="0"/>
              <a:t> + x</a:t>
            </a:r>
            <a:r>
              <a:rPr lang="cs-CZ" b="1" baseline="-25000" dirty="0"/>
              <a:t>2,3</a:t>
            </a:r>
            <a:r>
              <a:rPr lang="cs-CZ" b="1" dirty="0"/>
              <a:t>) m</a:t>
            </a:r>
            <a:r>
              <a:rPr lang="cs-CZ" b="1" baseline="30000" dirty="0"/>
              <a:t>3</a:t>
            </a:r>
            <a:r>
              <a:rPr lang="cs-CZ" b="1" dirty="0"/>
              <a:t> písku.</a:t>
            </a:r>
          </a:p>
        </p:txBody>
      </p:sp>
    </p:spTree>
    <p:extLst>
      <p:ext uri="{BB962C8B-B14F-4D97-AF65-F5344CB8AC3E}">
        <p14:creationId xmlns:p14="http://schemas.microsoft.com/office/powerpoint/2010/main" val="163303443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673100"/>
            <a:ext cx="8229600" cy="744538"/>
          </a:xfrm>
        </p:spPr>
        <p:txBody>
          <a:bodyPr>
            <a:normAutofit fontScale="90000"/>
          </a:bodyPr>
          <a:lstStyle/>
          <a:p>
            <a:r>
              <a:rPr lang="cs-CZ" b="1" dirty="0"/>
              <a:t>VÝSLEDNÉ KAPACITNÍ PODMÍNKY</a:t>
            </a:r>
          </a:p>
        </p:txBody>
      </p:sp>
      <p:sp>
        <p:nvSpPr>
          <p:cNvPr id="3" name="Zástupný symbol pro obsah 2"/>
          <p:cNvSpPr>
            <a:spLocks noGrp="1"/>
          </p:cNvSpPr>
          <p:nvPr>
            <p:ph idx="1"/>
          </p:nvPr>
        </p:nvSpPr>
        <p:spPr>
          <a:xfrm>
            <a:off x="457200" y="2578101"/>
            <a:ext cx="8229600" cy="1955800"/>
          </a:xfrm>
        </p:spPr>
        <p:txBody>
          <a:bodyPr/>
          <a:lstStyle/>
          <a:p>
            <a:pPr marL="0" indent="0" algn="ctr">
              <a:buNone/>
            </a:pPr>
            <a:endParaRPr lang="cs-CZ" dirty="0"/>
          </a:p>
          <a:p>
            <a:pPr algn="ctr"/>
            <a:r>
              <a:rPr lang="cs-CZ" b="1" dirty="0"/>
              <a:t>x</a:t>
            </a:r>
            <a:r>
              <a:rPr lang="cs-CZ" b="1" baseline="-25000" dirty="0"/>
              <a:t>1,1</a:t>
            </a:r>
            <a:r>
              <a:rPr lang="cs-CZ" b="1" dirty="0"/>
              <a:t> + x</a:t>
            </a:r>
            <a:r>
              <a:rPr lang="cs-CZ" b="1" baseline="-25000" dirty="0"/>
              <a:t>1,2</a:t>
            </a:r>
            <a:r>
              <a:rPr lang="cs-CZ" b="1" dirty="0"/>
              <a:t> + x</a:t>
            </a:r>
            <a:r>
              <a:rPr lang="cs-CZ" b="1" baseline="-25000" dirty="0"/>
              <a:t>1,3</a:t>
            </a:r>
            <a:r>
              <a:rPr lang="cs-CZ" b="1" dirty="0"/>
              <a:t> </a:t>
            </a:r>
            <a:r>
              <a:rPr lang="cs-CZ" dirty="0"/>
              <a:t>≤ </a:t>
            </a:r>
            <a:r>
              <a:rPr lang="cs-CZ" b="1" dirty="0"/>
              <a:t>80</a:t>
            </a:r>
            <a:endParaRPr lang="cs-CZ" b="1" baseline="-25000" dirty="0"/>
          </a:p>
          <a:p>
            <a:pPr algn="ctr"/>
            <a:r>
              <a:rPr lang="cs-CZ" b="1" dirty="0"/>
              <a:t>x</a:t>
            </a:r>
            <a:r>
              <a:rPr lang="cs-CZ" b="1" baseline="-25000" dirty="0"/>
              <a:t>2,1</a:t>
            </a:r>
            <a:r>
              <a:rPr lang="cs-CZ" b="1" dirty="0"/>
              <a:t> + x</a:t>
            </a:r>
            <a:r>
              <a:rPr lang="cs-CZ" b="1" baseline="-25000" dirty="0"/>
              <a:t>2,2</a:t>
            </a:r>
            <a:r>
              <a:rPr lang="cs-CZ" b="1" dirty="0"/>
              <a:t> + x</a:t>
            </a:r>
            <a:r>
              <a:rPr lang="cs-CZ" b="1" baseline="-25000" dirty="0"/>
              <a:t>2,3</a:t>
            </a:r>
            <a:r>
              <a:rPr lang="cs-CZ" b="1" dirty="0"/>
              <a:t> </a:t>
            </a:r>
            <a:r>
              <a:rPr lang="cs-CZ" dirty="0"/>
              <a:t>≤ </a:t>
            </a:r>
            <a:r>
              <a:rPr lang="cs-CZ" b="1" dirty="0"/>
              <a:t>65</a:t>
            </a:r>
            <a:r>
              <a:rPr lang="cs-CZ" b="1" baseline="-25000" dirty="0"/>
              <a:t> </a:t>
            </a:r>
            <a:endParaRPr lang="cs-CZ" dirty="0"/>
          </a:p>
        </p:txBody>
      </p:sp>
    </p:spTree>
    <p:extLst>
      <p:ext uri="{BB962C8B-B14F-4D97-AF65-F5344CB8AC3E}">
        <p14:creationId xmlns:p14="http://schemas.microsoft.com/office/powerpoint/2010/main" val="112607591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609600"/>
            <a:ext cx="8229600" cy="808038"/>
          </a:xfrm>
        </p:spPr>
        <p:txBody>
          <a:bodyPr>
            <a:normAutofit fontScale="90000"/>
          </a:bodyPr>
          <a:lstStyle/>
          <a:p>
            <a:r>
              <a:rPr lang="cs-CZ" sz="3200" b="1" dirty="0"/>
              <a:t>PODMÍNKY ZABEZPEČUJÍCÍ SPLNĚNÍ POŽADAVKU JEDNOTLIVÝCH STAVEB</a:t>
            </a:r>
          </a:p>
        </p:txBody>
      </p:sp>
      <p:sp>
        <p:nvSpPr>
          <p:cNvPr id="3" name="Zástupný symbol pro obsah 2"/>
          <p:cNvSpPr>
            <a:spLocks noGrp="1"/>
          </p:cNvSpPr>
          <p:nvPr>
            <p:ph idx="1"/>
          </p:nvPr>
        </p:nvSpPr>
        <p:spPr>
          <a:xfrm>
            <a:off x="101600" y="1892300"/>
            <a:ext cx="8877300" cy="4233863"/>
          </a:xfrm>
        </p:spPr>
        <p:txBody>
          <a:bodyPr>
            <a:normAutofit fontScale="92500"/>
          </a:bodyPr>
          <a:lstStyle/>
          <a:p>
            <a:r>
              <a:rPr lang="cs-CZ" b="1" dirty="0"/>
              <a:t>Stavba A požaduje 45 m</a:t>
            </a:r>
            <a:r>
              <a:rPr lang="cs-CZ" b="1" baseline="30000" dirty="0"/>
              <a:t>3</a:t>
            </a:r>
            <a:r>
              <a:rPr lang="cs-CZ" b="1" dirty="0"/>
              <a:t> písku, stavba B požaduje</a:t>
            </a:r>
            <a:br>
              <a:rPr lang="cs-CZ" b="1" dirty="0"/>
            </a:br>
            <a:r>
              <a:rPr lang="cs-CZ" b="1" dirty="0"/>
              <a:t>30 m</a:t>
            </a:r>
            <a:r>
              <a:rPr lang="cs-CZ" b="1" baseline="30000" dirty="0"/>
              <a:t>3</a:t>
            </a:r>
            <a:r>
              <a:rPr lang="cs-CZ" b="1" dirty="0"/>
              <a:t> písku a stavba C požaduje 60 m</a:t>
            </a:r>
            <a:r>
              <a:rPr lang="cs-CZ" b="1" baseline="30000" dirty="0"/>
              <a:t>3</a:t>
            </a:r>
            <a:r>
              <a:rPr lang="cs-CZ" b="1" dirty="0"/>
              <a:t> písku – celkové množství písku dovezené na tyto stavby</a:t>
            </a:r>
            <a:br>
              <a:rPr lang="cs-CZ" b="1" dirty="0"/>
            </a:br>
            <a:r>
              <a:rPr lang="cs-CZ" b="1" dirty="0"/>
              <a:t>z obou pískoven musí splnit tyto požadavky:</a:t>
            </a:r>
          </a:p>
          <a:p>
            <a:pPr lvl="1"/>
            <a:r>
              <a:rPr lang="cs-CZ" b="1" dirty="0"/>
              <a:t>Celkové množství písku dovezené na stavbu A (m</a:t>
            </a:r>
            <a:r>
              <a:rPr lang="cs-CZ" b="1" baseline="30000" dirty="0"/>
              <a:t>3</a:t>
            </a:r>
            <a:r>
              <a:rPr lang="cs-CZ" b="1" dirty="0"/>
              <a:t>) ≥ 45,</a:t>
            </a:r>
          </a:p>
          <a:p>
            <a:pPr lvl="1"/>
            <a:r>
              <a:rPr lang="cs-CZ" b="1" dirty="0"/>
              <a:t>Celkové množství písku dovezené na stavbu A (m</a:t>
            </a:r>
            <a:r>
              <a:rPr lang="cs-CZ" b="1" baseline="30000" dirty="0"/>
              <a:t>3</a:t>
            </a:r>
            <a:r>
              <a:rPr lang="cs-CZ" b="1" dirty="0"/>
              <a:t>) ≥ 30,</a:t>
            </a:r>
          </a:p>
          <a:p>
            <a:pPr lvl="1"/>
            <a:r>
              <a:rPr lang="cs-CZ" b="1" dirty="0"/>
              <a:t>Celkové množství písku dovezené na stavbu A (m</a:t>
            </a:r>
            <a:r>
              <a:rPr lang="cs-CZ" b="1" baseline="30000" dirty="0"/>
              <a:t>3</a:t>
            </a:r>
            <a:r>
              <a:rPr lang="cs-CZ" b="1" dirty="0"/>
              <a:t>) ≥ 60.</a:t>
            </a:r>
          </a:p>
          <a:p>
            <a:endParaRPr lang="cs-CZ" dirty="0"/>
          </a:p>
        </p:txBody>
      </p:sp>
    </p:spTree>
    <p:extLst>
      <p:ext uri="{BB962C8B-B14F-4D97-AF65-F5344CB8AC3E}">
        <p14:creationId xmlns:p14="http://schemas.microsoft.com/office/powerpoint/2010/main" val="3705701995"/>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787400"/>
            <a:ext cx="8229600" cy="630238"/>
          </a:xfrm>
        </p:spPr>
        <p:txBody>
          <a:bodyPr>
            <a:normAutofit fontScale="90000"/>
          </a:bodyPr>
          <a:lstStyle/>
          <a:p>
            <a:r>
              <a:rPr lang="cs-CZ" b="1" dirty="0"/>
              <a:t>VÝSLEDNÉ PODMÍNKY</a:t>
            </a:r>
          </a:p>
        </p:txBody>
      </p:sp>
      <p:sp>
        <p:nvSpPr>
          <p:cNvPr id="3" name="Zástupný symbol pro obsah 2"/>
          <p:cNvSpPr>
            <a:spLocks noGrp="1"/>
          </p:cNvSpPr>
          <p:nvPr>
            <p:ph idx="1"/>
          </p:nvPr>
        </p:nvSpPr>
        <p:spPr/>
        <p:txBody>
          <a:bodyPr>
            <a:normAutofit fontScale="92500" lnSpcReduction="10000"/>
          </a:bodyPr>
          <a:lstStyle/>
          <a:p>
            <a:r>
              <a:rPr lang="cs-CZ" b="1" dirty="0"/>
              <a:t>Na stavbu A přivážíme z první pískovny  x</a:t>
            </a:r>
            <a:r>
              <a:rPr lang="cs-CZ" b="1" baseline="-25000" dirty="0"/>
              <a:t>1,1</a:t>
            </a:r>
            <a:r>
              <a:rPr lang="cs-CZ" b="1" dirty="0"/>
              <a:t> m</a:t>
            </a:r>
            <a:r>
              <a:rPr lang="cs-CZ" b="1" baseline="30000" dirty="0"/>
              <a:t>3</a:t>
            </a:r>
            <a:r>
              <a:rPr lang="cs-CZ" b="1" dirty="0"/>
              <a:t>   písku a z druhé pískovny  x</a:t>
            </a:r>
            <a:r>
              <a:rPr lang="cs-CZ" b="1" baseline="-25000" dirty="0"/>
              <a:t>1,2</a:t>
            </a:r>
            <a:r>
              <a:rPr lang="cs-CZ" b="1" dirty="0"/>
              <a:t> m</a:t>
            </a:r>
            <a:r>
              <a:rPr lang="cs-CZ" b="1" baseline="30000" dirty="0"/>
              <a:t>3</a:t>
            </a:r>
            <a:r>
              <a:rPr lang="cs-CZ" b="1" dirty="0"/>
              <a:t> písku. Celkem tedy na stavbu A přivážíme (x</a:t>
            </a:r>
            <a:r>
              <a:rPr lang="cs-CZ" b="1" baseline="-25000" dirty="0"/>
              <a:t>1,1</a:t>
            </a:r>
            <a:r>
              <a:rPr lang="cs-CZ" b="1" dirty="0"/>
              <a:t> + x</a:t>
            </a:r>
            <a:r>
              <a:rPr lang="cs-CZ" b="1" baseline="-25000" dirty="0"/>
              <a:t>2,1</a:t>
            </a:r>
            <a:r>
              <a:rPr lang="cs-CZ" b="1" dirty="0"/>
              <a:t>) m</a:t>
            </a:r>
            <a:r>
              <a:rPr lang="cs-CZ" b="1" baseline="30000" dirty="0"/>
              <a:t>3</a:t>
            </a:r>
            <a:r>
              <a:rPr lang="cs-CZ" b="1" dirty="0"/>
              <a:t> písku. Podobně na stavbu B přivážíme (x</a:t>
            </a:r>
            <a:r>
              <a:rPr lang="cs-CZ" b="1" baseline="-25000" dirty="0"/>
              <a:t>1,2</a:t>
            </a:r>
            <a:r>
              <a:rPr lang="cs-CZ" b="1" dirty="0"/>
              <a:t> + x</a:t>
            </a:r>
            <a:r>
              <a:rPr lang="cs-CZ" b="1" baseline="-25000" dirty="0"/>
              <a:t>2,2</a:t>
            </a:r>
            <a:r>
              <a:rPr lang="cs-CZ" b="1" dirty="0"/>
              <a:t>) m</a:t>
            </a:r>
            <a:r>
              <a:rPr lang="cs-CZ" b="1" baseline="30000" dirty="0"/>
              <a:t>3</a:t>
            </a:r>
            <a:r>
              <a:rPr lang="cs-CZ" b="1" dirty="0"/>
              <a:t> písku a na stavbu C přivážíme (x</a:t>
            </a:r>
            <a:r>
              <a:rPr lang="cs-CZ" b="1" baseline="-25000" dirty="0"/>
              <a:t>1,3</a:t>
            </a:r>
            <a:r>
              <a:rPr lang="cs-CZ" b="1" dirty="0"/>
              <a:t> + x</a:t>
            </a:r>
            <a:r>
              <a:rPr lang="cs-CZ" b="1" baseline="-25000" dirty="0"/>
              <a:t>2,3</a:t>
            </a:r>
            <a:r>
              <a:rPr lang="cs-CZ" b="1" dirty="0"/>
              <a:t>) m</a:t>
            </a:r>
            <a:r>
              <a:rPr lang="cs-CZ" b="1" baseline="30000" dirty="0"/>
              <a:t>3</a:t>
            </a:r>
            <a:r>
              <a:rPr lang="cs-CZ" b="1" dirty="0"/>
              <a:t> písku.</a:t>
            </a:r>
          </a:p>
          <a:p>
            <a:r>
              <a:rPr lang="cs-CZ" b="1" dirty="0"/>
              <a:t>Výsledné podmínky:</a:t>
            </a:r>
          </a:p>
          <a:p>
            <a:pPr lvl="1"/>
            <a:r>
              <a:rPr lang="cs-CZ" b="1" dirty="0"/>
              <a:t>x</a:t>
            </a:r>
            <a:r>
              <a:rPr lang="cs-CZ" b="1" baseline="-25000" dirty="0"/>
              <a:t>1,1</a:t>
            </a:r>
            <a:r>
              <a:rPr lang="cs-CZ" b="1" dirty="0"/>
              <a:t>  +  x</a:t>
            </a:r>
            <a:r>
              <a:rPr lang="cs-CZ" b="1" baseline="-25000" dirty="0"/>
              <a:t>2,1</a:t>
            </a:r>
            <a:r>
              <a:rPr lang="cs-CZ" b="1" dirty="0"/>
              <a:t>  ≥  45</a:t>
            </a:r>
          </a:p>
          <a:p>
            <a:pPr lvl="1"/>
            <a:r>
              <a:rPr lang="cs-CZ" b="1" dirty="0"/>
              <a:t>x</a:t>
            </a:r>
            <a:r>
              <a:rPr lang="cs-CZ" b="1" baseline="-25000" dirty="0"/>
              <a:t>1,2</a:t>
            </a:r>
            <a:r>
              <a:rPr lang="cs-CZ" b="1" dirty="0"/>
              <a:t>  +  x</a:t>
            </a:r>
            <a:r>
              <a:rPr lang="cs-CZ" b="1" baseline="-25000" dirty="0"/>
              <a:t>2,2</a:t>
            </a:r>
            <a:r>
              <a:rPr lang="cs-CZ" b="1" dirty="0"/>
              <a:t>  ≥  30</a:t>
            </a:r>
          </a:p>
          <a:p>
            <a:pPr lvl="1"/>
            <a:r>
              <a:rPr lang="cs-CZ" b="1" dirty="0"/>
              <a:t>x</a:t>
            </a:r>
            <a:r>
              <a:rPr lang="cs-CZ" b="1" baseline="-25000" dirty="0"/>
              <a:t>1,3</a:t>
            </a:r>
            <a:r>
              <a:rPr lang="cs-CZ" b="1" dirty="0"/>
              <a:t>  +  x</a:t>
            </a:r>
            <a:r>
              <a:rPr lang="cs-CZ" b="1" baseline="-25000" dirty="0"/>
              <a:t>2,3</a:t>
            </a:r>
            <a:r>
              <a:rPr lang="cs-CZ" b="1" dirty="0"/>
              <a:t>  ≥  60</a:t>
            </a:r>
          </a:p>
        </p:txBody>
      </p:sp>
    </p:spTree>
    <p:extLst>
      <p:ext uri="{BB962C8B-B14F-4D97-AF65-F5344CB8AC3E}">
        <p14:creationId xmlns:p14="http://schemas.microsoft.com/office/powerpoint/2010/main" val="199095624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660400"/>
            <a:ext cx="8229600" cy="757238"/>
          </a:xfrm>
        </p:spPr>
        <p:txBody>
          <a:bodyPr>
            <a:normAutofit fontScale="90000"/>
          </a:bodyPr>
          <a:lstStyle/>
          <a:p>
            <a:r>
              <a:rPr lang="cs-CZ" b="1" dirty="0"/>
              <a:t>DEFINOVÁNÍ KRITÉRIA OPTIMALITY</a:t>
            </a:r>
          </a:p>
        </p:txBody>
      </p:sp>
      <p:sp>
        <p:nvSpPr>
          <p:cNvPr id="3" name="Zástupný symbol pro obsah 2"/>
          <p:cNvSpPr>
            <a:spLocks noGrp="1"/>
          </p:cNvSpPr>
          <p:nvPr>
            <p:ph idx="1"/>
          </p:nvPr>
        </p:nvSpPr>
        <p:spPr>
          <a:xfrm>
            <a:off x="457200" y="1905000"/>
            <a:ext cx="8229600" cy="4221163"/>
          </a:xfrm>
        </p:spPr>
        <p:txBody>
          <a:bodyPr>
            <a:normAutofit fontScale="77500" lnSpcReduction="20000"/>
          </a:bodyPr>
          <a:lstStyle/>
          <a:p>
            <a:r>
              <a:rPr lang="cs-CZ" b="1" dirty="0"/>
              <a:t>Cílem stavební firmy je minimalizovat celkové dopravní náklady na přepravu písku – účelová funkce tedy musí tyto náklady vyjadřovat.</a:t>
            </a:r>
          </a:p>
          <a:p>
            <a:r>
              <a:rPr lang="cs-CZ" b="1" dirty="0"/>
              <a:t>Celkové dopravní náklady = součet nákladů na všech trasách, přičemž platí, že náklady na jedné trase = náklady na převoz 1 m</a:t>
            </a:r>
            <a:r>
              <a:rPr lang="cs-CZ" b="1" baseline="30000" dirty="0"/>
              <a:t>3</a:t>
            </a:r>
            <a:r>
              <a:rPr lang="cs-CZ" b="1" dirty="0"/>
              <a:t> krát (*) počet vezených m</a:t>
            </a:r>
            <a:r>
              <a:rPr lang="cs-CZ" b="1" baseline="30000" dirty="0"/>
              <a:t>3</a:t>
            </a:r>
            <a:r>
              <a:rPr lang="cs-CZ" b="1" dirty="0"/>
              <a:t> písku - tedy:</a:t>
            </a:r>
          </a:p>
          <a:p>
            <a:pPr lvl="1"/>
            <a:r>
              <a:rPr lang="cs-CZ" b="1" dirty="0"/>
              <a:t>dopravní náklady na trase z 1. pískovny na stavbu A = 120*x</a:t>
            </a:r>
            <a:r>
              <a:rPr lang="cs-CZ" b="1" baseline="-25000" dirty="0"/>
              <a:t>1,1</a:t>
            </a:r>
            <a:endParaRPr lang="cs-CZ" b="1" dirty="0"/>
          </a:p>
          <a:p>
            <a:pPr lvl="1"/>
            <a:r>
              <a:rPr lang="cs-CZ" b="1" dirty="0"/>
              <a:t>dopravní náklady na trase z 1. pískovny na stavbu B = 85*x</a:t>
            </a:r>
            <a:r>
              <a:rPr lang="cs-CZ" b="1" baseline="-25000" dirty="0"/>
              <a:t>1,2</a:t>
            </a:r>
            <a:endParaRPr lang="cs-CZ" b="1" dirty="0"/>
          </a:p>
          <a:p>
            <a:pPr lvl="1"/>
            <a:r>
              <a:rPr lang="cs-CZ" b="1" dirty="0"/>
              <a:t>dopravní náklady na trase z 1. pískovny na stavbu C = 105*x</a:t>
            </a:r>
            <a:r>
              <a:rPr lang="cs-CZ" b="1" baseline="-25000" dirty="0"/>
              <a:t>1,3</a:t>
            </a:r>
            <a:endParaRPr lang="cs-CZ" b="1" dirty="0"/>
          </a:p>
          <a:p>
            <a:pPr lvl="1"/>
            <a:r>
              <a:rPr lang="cs-CZ" b="1" dirty="0"/>
              <a:t>dopravní náklady na trase z 2. pískovny na stavbu A = 90*x</a:t>
            </a:r>
            <a:r>
              <a:rPr lang="cs-CZ" b="1" baseline="-25000" dirty="0"/>
              <a:t>2,1</a:t>
            </a:r>
            <a:endParaRPr lang="cs-CZ" b="1" dirty="0"/>
          </a:p>
          <a:p>
            <a:pPr lvl="1"/>
            <a:r>
              <a:rPr lang="cs-CZ" b="1" dirty="0"/>
              <a:t>dopravní náklady na trase z 2. pískovny na stavbu B = 145*x</a:t>
            </a:r>
            <a:r>
              <a:rPr lang="cs-CZ" b="1" baseline="-25000" dirty="0"/>
              <a:t>2,2</a:t>
            </a:r>
            <a:endParaRPr lang="cs-CZ" b="1" dirty="0"/>
          </a:p>
          <a:p>
            <a:pPr lvl="1"/>
            <a:r>
              <a:rPr lang="cs-CZ" b="1" dirty="0"/>
              <a:t>dopravní náklady na trase z 2. pískovny na stavbu C = 160*x</a:t>
            </a:r>
            <a:r>
              <a:rPr lang="cs-CZ" b="1" baseline="-25000" dirty="0"/>
              <a:t>2,3</a:t>
            </a:r>
            <a:endParaRPr lang="cs-CZ" b="1" dirty="0"/>
          </a:p>
        </p:txBody>
      </p:sp>
    </p:spTree>
    <p:extLst>
      <p:ext uri="{BB962C8B-B14F-4D97-AF65-F5344CB8AC3E}">
        <p14:creationId xmlns:p14="http://schemas.microsoft.com/office/powerpoint/2010/main" val="29828377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665018"/>
            <a:ext cx="8229600" cy="752620"/>
          </a:xfrm>
        </p:spPr>
        <p:txBody>
          <a:bodyPr>
            <a:normAutofit fontScale="90000"/>
          </a:bodyPr>
          <a:lstStyle/>
          <a:p>
            <a:r>
              <a:rPr lang="cs-CZ" b="1" dirty="0"/>
              <a:t>SEKVENČNÍ MANAŽERSKÉ FUNKCE</a:t>
            </a:r>
          </a:p>
        </p:txBody>
      </p:sp>
      <p:sp>
        <p:nvSpPr>
          <p:cNvPr id="3" name="Zástupný symbol pro obsah 2"/>
          <p:cNvSpPr>
            <a:spLocks noGrp="1"/>
          </p:cNvSpPr>
          <p:nvPr>
            <p:ph idx="1"/>
          </p:nvPr>
        </p:nvSpPr>
        <p:spPr/>
        <p:txBody>
          <a:bodyPr/>
          <a:lstStyle/>
          <a:p>
            <a:r>
              <a:rPr lang="cs-CZ" b="1" dirty="0"/>
              <a:t>Realizují se postupně (byť se mohou částečně překrývat) – v praxi se všechny manažerské funkce navzájem propojují a kvalitativně podmiňují. Řízení pak považujeme za umění sladit tyto funkce v jeden celek.</a:t>
            </a:r>
          </a:p>
          <a:p>
            <a:r>
              <a:rPr lang="cs-CZ" b="1" dirty="0"/>
              <a:t>Jimi prostupují paralelní (průběžné) manažerské funkce.</a:t>
            </a:r>
          </a:p>
        </p:txBody>
      </p:sp>
    </p:spTree>
    <p:extLst>
      <p:ext uri="{BB962C8B-B14F-4D97-AF65-F5344CB8AC3E}">
        <p14:creationId xmlns:p14="http://schemas.microsoft.com/office/powerpoint/2010/main" val="43759951"/>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71500" y="723900"/>
            <a:ext cx="8229600" cy="693738"/>
          </a:xfrm>
        </p:spPr>
        <p:txBody>
          <a:bodyPr>
            <a:normAutofit fontScale="90000"/>
          </a:bodyPr>
          <a:lstStyle/>
          <a:p>
            <a:r>
              <a:rPr lang="cs-CZ" sz="3200" b="1" dirty="0"/>
              <a:t>ÚČELOVÁ FUNKCE, VYJADŘUJÍCÍ CELKOVÉ NÁKLADY</a:t>
            </a:r>
          </a:p>
        </p:txBody>
      </p:sp>
      <p:sp>
        <p:nvSpPr>
          <p:cNvPr id="3" name="Zástupný symbol pro obsah 2"/>
          <p:cNvSpPr>
            <a:spLocks noGrp="1"/>
          </p:cNvSpPr>
          <p:nvPr>
            <p:ph idx="1"/>
          </p:nvPr>
        </p:nvSpPr>
        <p:spPr>
          <a:xfrm>
            <a:off x="571500" y="2832101"/>
            <a:ext cx="8229600" cy="2463800"/>
          </a:xfrm>
        </p:spPr>
        <p:txBody>
          <a:bodyPr/>
          <a:lstStyle/>
          <a:p>
            <a:r>
              <a:rPr lang="cs-CZ" b="1" dirty="0">
                <a:solidFill>
                  <a:srgbClr val="FF0000"/>
                </a:solidFill>
              </a:rPr>
              <a:t>z = 120x</a:t>
            </a:r>
            <a:r>
              <a:rPr lang="cs-CZ" b="1" baseline="-25000" dirty="0">
                <a:solidFill>
                  <a:srgbClr val="FF0000"/>
                </a:solidFill>
              </a:rPr>
              <a:t>1,1</a:t>
            </a:r>
            <a:r>
              <a:rPr lang="cs-CZ" b="1" dirty="0">
                <a:solidFill>
                  <a:srgbClr val="FF0000"/>
                </a:solidFill>
              </a:rPr>
              <a:t> + 85x</a:t>
            </a:r>
            <a:r>
              <a:rPr lang="cs-CZ" b="1" baseline="-25000" dirty="0">
                <a:solidFill>
                  <a:srgbClr val="FF0000"/>
                </a:solidFill>
              </a:rPr>
              <a:t>1,2</a:t>
            </a:r>
            <a:r>
              <a:rPr lang="cs-CZ" b="1" dirty="0">
                <a:solidFill>
                  <a:srgbClr val="FF0000"/>
                </a:solidFill>
              </a:rPr>
              <a:t> + 105x</a:t>
            </a:r>
            <a:r>
              <a:rPr lang="cs-CZ" b="1" baseline="-25000" dirty="0">
                <a:solidFill>
                  <a:srgbClr val="FF0000"/>
                </a:solidFill>
              </a:rPr>
              <a:t>1,3</a:t>
            </a:r>
            <a:r>
              <a:rPr lang="cs-CZ" b="1" dirty="0">
                <a:solidFill>
                  <a:srgbClr val="FF0000"/>
                </a:solidFill>
              </a:rPr>
              <a:t> + 90x</a:t>
            </a:r>
            <a:r>
              <a:rPr lang="cs-CZ" b="1" baseline="-25000" dirty="0">
                <a:solidFill>
                  <a:srgbClr val="FF0000"/>
                </a:solidFill>
              </a:rPr>
              <a:t>2,1</a:t>
            </a:r>
            <a:r>
              <a:rPr lang="cs-CZ" b="1" dirty="0">
                <a:solidFill>
                  <a:srgbClr val="FF0000"/>
                </a:solidFill>
              </a:rPr>
              <a:t> + 145x</a:t>
            </a:r>
            <a:r>
              <a:rPr lang="cs-CZ" b="1" baseline="-25000" dirty="0">
                <a:solidFill>
                  <a:srgbClr val="FF0000"/>
                </a:solidFill>
              </a:rPr>
              <a:t>2,2</a:t>
            </a:r>
            <a:r>
              <a:rPr lang="cs-CZ" b="1" dirty="0">
                <a:solidFill>
                  <a:srgbClr val="FF0000"/>
                </a:solidFill>
              </a:rPr>
              <a:t> +   160 x</a:t>
            </a:r>
            <a:r>
              <a:rPr lang="cs-CZ" b="1" baseline="-25000" dirty="0">
                <a:solidFill>
                  <a:srgbClr val="FF0000"/>
                </a:solidFill>
              </a:rPr>
              <a:t>2,3</a:t>
            </a:r>
            <a:r>
              <a:rPr lang="cs-CZ" b="1" dirty="0">
                <a:solidFill>
                  <a:srgbClr val="FF0000"/>
                </a:solidFill>
              </a:rPr>
              <a:t>   </a:t>
            </a:r>
          </a:p>
          <a:p>
            <a:r>
              <a:rPr lang="cs-CZ" b="1" dirty="0"/>
              <a:t>Funkční hodnotu této funkce budeme při řešení výsledného modelu</a:t>
            </a:r>
            <a:r>
              <a:rPr lang="cs-CZ" b="1" dirty="0">
                <a:solidFill>
                  <a:srgbClr val="FF0000"/>
                </a:solidFill>
              </a:rPr>
              <a:t> minimalizovat</a:t>
            </a:r>
            <a:r>
              <a:rPr lang="cs-CZ" b="1" dirty="0"/>
              <a:t>.</a:t>
            </a:r>
          </a:p>
        </p:txBody>
      </p:sp>
    </p:spTree>
    <p:extLst>
      <p:ext uri="{BB962C8B-B14F-4D97-AF65-F5344CB8AC3E}">
        <p14:creationId xmlns:p14="http://schemas.microsoft.com/office/powerpoint/2010/main" val="112713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596900"/>
            <a:ext cx="8229600" cy="820738"/>
          </a:xfrm>
        </p:spPr>
        <p:txBody>
          <a:bodyPr>
            <a:normAutofit fontScale="90000"/>
          </a:bodyPr>
          <a:lstStyle/>
          <a:p>
            <a:r>
              <a:rPr lang="cs-CZ" sz="3200" b="1" dirty="0"/>
              <a:t>DEFINOVÁNÍ OBLIGÁTNÍCH PODMÍNEK</a:t>
            </a:r>
            <a:br>
              <a:rPr lang="cs-CZ" sz="3200" b="1" dirty="0"/>
            </a:br>
            <a:r>
              <a:rPr lang="cs-CZ" sz="3200" b="1" dirty="0"/>
              <a:t>– PODMÍNKY NEZÁPORNOSTI</a:t>
            </a:r>
          </a:p>
        </p:txBody>
      </p:sp>
      <p:sp>
        <p:nvSpPr>
          <p:cNvPr id="3" name="Zástupný symbol pro obsah 2"/>
          <p:cNvSpPr>
            <a:spLocks noGrp="1"/>
          </p:cNvSpPr>
          <p:nvPr>
            <p:ph idx="1"/>
          </p:nvPr>
        </p:nvSpPr>
        <p:spPr>
          <a:xfrm>
            <a:off x="457200" y="1803400"/>
            <a:ext cx="8229600" cy="4322763"/>
          </a:xfrm>
        </p:spPr>
        <p:txBody>
          <a:bodyPr>
            <a:normAutofit/>
          </a:bodyPr>
          <a:lstStyle/>
          <a:p>
            <a:r>
              <a:rPr lang="cs-CZ" b="1" dirty="0"/>
              <a:t>Z logiky úlohy je zřejmé, že není možné převážet záporná množství písku. Z toho důvodu musí pro všechny proměnné definované v matematickém modelu úlohy platit:</a:t>
            </a:r>
          </a:p>
          <a:p>
            <a:pPr lvl="1"/>
            <a:r>
              <a:rPr lang="cs-CZ" b="1" dirty="0"/>
              <a:t> </a:t>
            </a:r>
            <a:r>
              <a:rPr lang="cs-CZ" b="1" dirty="0" err="1">
                <a:solidFill>
                  <a:srgbClr val="FF0000"/>
                </a:solidFill>
              </a:rPr>
              <a:t>X</a:t>
            </a:r>
            <a:r>
              <a:rPr lang="cs-CZ" b="1" baseline="-25000" dirty="0" err="1">
                <a:solidFill>
                  <a:srgbClr val="FF0000"/>
                </a:solidFill>
              </a:rPr>
              <a:t>i,j</a:t>
            </a:r>
            <a:r>
              <a:rPr lang="cs-CZ" b="1" dirty="0">
                <a:solidFill>
                  <a:srgbClr val="FF0000"/>
                </a:solidFill>
              </a:rPr>
              <a:t> ≥ 0</a:t>
            </a:r>
          </a:p>
          <a:p>
            <a:pPr lvl="1"/>
            <a:r>
              <a:rPr lang="cs-CZ" b="1" dirty="0"/>
              <a:t> </a:t>
            </a:r>
            <a:r>
              <a:rPr lang="cs-CZ" b="1" dirty="0">
                <a:solidFill>
                  <a:srgbClr val="FF0000"/>
                </a:solidFill>
              </a:rPr>
              <a:t>i = 1, 2</a:t>
            </a:r>
          </a:p>
          <a:p>
            <a:pPr lvl="1"/>
            <a:r>
              <a:rPr lang="cs-CZ" b="1" dirty="0"/>
              <a:t> </a:t>
            </a:r>
            <a:r>
              <a:rPr lang="cs-CZ" b="1" dirty="0">
                <a:solidFill>
                  <a:srgbClr val="FF0000"/>
                </a:solidFill>
              </a:rPr>
              <a:t>j = 1, 2, 3</a:t>
            </a:r>
          </a:p>
        </p:txBody>
      </p:sp>
    </p:spTree>
    <p:extLst>
      <p:ext uri="{BB962C8B-B14F-4D97-AF65-F5344CB8AC3E}">
        <p14:creationId xmlns:p14="http://schemas.microsoft.com/office/powerpoint/2010/main" val="2149956302"/>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673100"/>
            <a:ext cx="8229600" cy="744538"/>
          </a:xfrm>
        </p:spPr>
        <p:txBody>
          <a:bodyPr>
            <a:normAutofit/>
          </a:bodyPr>
          <a:lstStyle/>
          <a:p>
            <a:r>
              <a:rPr lang="cs-CZ" sz="3200" b="1" dirty="0"/>
              <a:t>VÝSLEDNÝ LINEÁRNÍ MATEMATICKÝ MODEL</a:t>
            </a:r>
          </a:p>
        </p:txBody>
      </p:sp>
      <p:sp>
        <p:nvSpPr>
          <p:cNvPr id="3" name="Zástupný symbol pro obsah 2"/>
          <p:cNvSpPr>
            <a:spLocks noGrp="1"/>
          </p:cNvSpPr>
          <p:nvPr>
            <p:ph idx="1"/>
          </p:nvPr>
        </p:nvSpPr>
        <p:spPr/>
        <p:txBody>
          <a:bodyPr>
            <a:normAutofit fontScale="85000" lnSpcReduction="20000"/>
          </a:bodyPr>
          <a:lstStyle/>
          <a:p>
            <a:r>
              <a:rPr lang="cs-CZ" b="1" dirty="0"/>
              <a:t>Minimalizuj:</a:t>
            </a:r>
          </a:p>
          <a:p>
            <a:pPr lvl="1"/>
            <a:r>
              <a:rPr lang="cs-CZ" b="1" dirty="0"/>
              <a:t> </a:t>
            </a:r>
            <a:r>
              <a:rPr lang="cs-CZ" b="1" dirty="0">
                <a:solidFill>
                  <a:srgbClr val="FF0000"/>
                </a:solidFill>
              </a:rPr>
              <a:t>Z = 120x</a:t>
            </a:r>
            <a:r>
              <a:rPr lang="cs-CZ" b="1" baseline="-25000" dirty="0">
                <a:solidFill>
                  <a:srgbClr val="FF0000"/>
                </a:solidFill>
              </a:rPr>
              <a:t>1,1</a:t>
            </a:r>
            <a:r>
              <a:rPr lang="cs-CZ" b="1" dirty="0">
                <a:solidFill>
                  <a:srgbClr val="FF0000"/>
                </a:solidFill>
              </a:rPr>
              <a:t> + 85x</a:t>
            </a:r>
            <a:r>
              <a:rPr lang="cs-CZ" b="1" baseline="-25000" dirty="0">
                <a:solidFill>
                  <a:srgbClr val="FF0000"/>
                </a:solidFill>
              </a:rPr>
              <a:t>1,2</a:t>
            </a:r>
            <a:r>
              <a:rPr lang="cs-CZ" b="1" dirty="0">
                <a:solidFill>
                  <a:srgbClr val="FF0000"/>
                </a:solidFill>
              </a:rPr>
              <a:t> + 105x</a:t>
            </a:r>
            <a:r>
              <a:rPr lang="cs-CZ" b="1" baseline="-25000" dirty="0">
                <a:solidFill>
                  <a:srgbClr val="FF0000"/>
                </a:solidFill>
              </a:rPr>
              <a:t>1,3</a:t>
            </a:r>
            <a:r>
              <a:rPr lang="cs-CZ" b="1" dirty="0">
                <a:solidFill>
                  <a:srgbClr val="FF0000"/>
                </a:solidFill>
              </a:rPr>
              <a:t> + 90x</a:t>
            </a:r>
            <a:r>
              <a:rPr lang="cs-CZ" b="1" baseline="-25000" dirty="0">
                <a:solidFill>
                  <a:srgbClr val="FF0000"/>
                </a:solidFill>
              </a:rPr>
              <a:t>2,1</a:t>
            </a:r>
            <a:r>
              <a:rPr lang="cs-CZ" b="1" dirty="0">
                <a:solidFill>
                  <a:srgbClr val="FF0000"/>
                </a:solidFill>
              </a:rPr>
              <a:t> + 145x</a:t>
            </a:r>
            <a:r>
              <a:rPr lang="cs-CZ" b="1" baseline="-25000" dirty="0">
                <a:solidFill>
                  <a:srgbClr val="FF0000"/>
                </a:solidFill>
              </a:rPr>
              <a:t>2,2</a:t>
            </a:r>
            <a:r>
              <a:rPr lang="cs-CZ" b="1" dirty="0">
                <a:solidFill>
                  <a:srgbClr val="FF0000"/>
                </a:solidFill>
              </a:rPr>
              <a:t> + 160x</a:t>
            </a:r>
            <a:r>
              <a:rPr lang="cs-CZ" b="1" baseline="-25000" dirty="0">
                <a:solidFill>
                  <a:srgbClr val="FF0000"/>
                </a:solidFill>
              </a:rPr>
              <a:t>2,3</a:t>
            </a:r>
            <a:endParaRPr lang="cs-CZ" b="1" dirty="0">
              <a:solidFill>
                <a:srgbClr val="FF0000"/>
              </a:solidFill>
            </a:endParaRPr>
          </a:p>
          <a:p>
            <a:r>
              <a:rPr lang="cs-CZ" b="1" dirty="0"/>
              <a:t>Za podmínek:</a:t>
            </a:r>
          </a:p>
          <a:p>
            <a:pPr lvl="1"/>
            <a:r>
              <a:rPr lang="cs-CZ" b="1" dirty="0"/>
              <a:t> </a:t>
            </a:r>
            <a:r>
              <a:rPr lang="cs-CZ" b="1" dirty="0">
                <a:solidFill>
                  <a:srgbClr val="FF0000"/>
                </a:solidFill>
              </a:rPr>
              <a:t>x</a:t>
            </a:r>
            <a:r>
              <a:rPr lang="cs-CZ" b="1" baseline="-25000" dirty="0">
                <a:solidFill>
                  <a:srgbClr val="FF0000"/>
                </a:solidFill>
              </a:rPr>
              <a:t>1,1</a:t>
            </a:r>
            <a:r>
              <a:rPr lang="cs-CZ" b="1" dirty="0">
                <a:solidFill>
                  <a:srgbClr val="FF0000"/>
                </a:solidFill>
              </a:rPr>
              <a:t> + x</a:t>
            </a:r>
            <a:r>
              <a:rPr lang="cs-CZ" b="1" baseline="-25000" dirty="0">
                <a:solidFill>
                  <a:srgbClr val="FF0000"/>
                </a:solidFill>
              </a:rPr>
              <a:t>1,2</a:t>
            </a:r>
            <a:r>
              <a:rPr lang="cs-CZ" b="1" dirty="0">
                <a:solidFill>
                  <a:srgbClr val="FF0000"/>
                </a:solidFill>
              </a:rPr>
              <a:t> + x</a:t>
            </a:r>
            <a:r>
              <a:rPr lang="cs-CZ" b="1" baseline="-25000" dirty="0">
                <a:solidFill>
                  <a:srgbClr val="FF0000"/>
                </a:solidFill>
              </a:rPr>
              <a:t>1,3</a:t>
            </a:r>
            <a:r>
              <a:rPr lang="cs-CZ" b="1" dirty="0">
                <a:solidFill>
                  <a:srgbClr val="FF0000"/>
                </a:solidFill>
              </a:rPr>
              <a:t> ≤ 80</a:t>
            </a:r>
          </a:p>
          <a:p>
            <a:pPr lvl="1"/>
            <a:r>
              <a:rPr lang="cs-CZ" b="1" dirty="0"/>
              <a:t> </a:t>
            </a:r>
            <a:r>
              <a:rPr lang="cs-CZ" b="1" dirty="0">
                <a:solidFill>
                  <a:srgbClr val="FF0000"/>
                </a:solidFill>
              </a:rPr>
              <a:t>x</a:t>
            </a:r>
            <a:r>
              <a:rPr lang="cs-CZ" b="1" baseline="-25000" dirty="0">
                <a:solidFill>
                  <a:srgbClr val="FF0000"/>
                </a:solidFill>
              </a:rPr>
              <a:t>2,1</a:t>
            </a:r>
            <a:r>
              <a:rPr lang="cs-CZ" b="1" dirty="0">
                <a:solidFill>
                  <a:srgbClr val="FF0000"/>
                </a:solidFill>
              </a:rPr>
              <a:t>  + x</a:t>
            </a:r>
            <a:r>
              <a:rPr lang="cs-CZ" b="1" baseline="-25000" dirty="0">
                <a:solidFill>
                  <a:srgbClr val="FF0000"/>
                </a:solidFill>
              </a:rPr>
              <a:t>2,2</a:t>
            </a:r>
            <a:r>
              <a:rPr lang="cs-CZ" b="1" dirty="0">
                <a:solidFill>
                  <a:srgbClr val="FF0000"/>
                </a:solidFill>
              </a:rPr>
              <a:t> + x</a:t>
            </a:r>
            <a:r>
              <a:rPr lang="cs-CZ" b="1" baseline="-25000" dirty="0">
                <a:solidFill>
                  <a:srgbClr val="FF0000"/>
                </a:solidFill>
              </a:rPr>
              <a:t>2,3</a:t>
            </a:r>
            <a:r>
              <a:rPr lang="cs-CZ" b="1" dirty="0">
                <a:solidFill>
                  <a:srgbClr val="FF0000"/>
                </a:solidFill>
              </a:rPr>
              <a:t> ≤ 65</a:t>
            </a:r>
          </a:p>
          <a:p>
            <a:pPr lvl="1"/>
            <a:r>
              <a:rPr lang="cs-CZ" b="1" dirty="0"/>
              <a:t> </a:t>
            </a:r>
            <a:r>
              <a:rPr lang="cs-CZ" b="1" dirty="0">
                <a:solidFill>
                  <a:srgbClr val="FF0000"/>
                </a:solidFill>
              </a:rPr>
              <a:t>x</a:t>
            </a:r>
            <a:r>
              <a:rPr lang="cs-CZ" b="1" baseline="-25000" dirty="0">
                <a:solidFill>
                  <a:srgbClr val="FF0000"/>
                </a:solidFill>
              </a:rPr>
              <a:t>1,1</a:t>
            </a:r>
            <a:r>
              <a:rPr lang="cs-CZ" b="1" dirty="0">
                <a:solidFill>
                  <a:srgbClr val="FF0000"/>
                </a:solidFill>
              </a:rPr>
              <a:t> + x</a:t>
            </a:r>
            <a:r>
              <a:rPr lang="cs-CZ" b="1" baseline="-25000" dirty="0">
                <a:solidFill>
                  <a:srgbClr val="FF0000"/>
                </a:solidFill>
              </a:rPr>
              <a:t>2,1</a:t>
            </a:r>
            <a:r>
              <a:rPr lang="cs-CZ" b="1" dirty="0">
                <a:solidFill>
                  <a:srgbClr val="FF0000"/>
                </a:solidFill>
              </a:rPr>
              <a:t> ≥ 45</a:t>
            </a:r>
          </a:p>
          <a:p>
            <a:pPr lvl="1"/>
            <a:r>
              <a:rPr lang="cs-CZ" b="1" dirty="0"/>
              <a:t> </a:t>
            </a:r>
            <a:r>
              <a:rPr lang="cs-CZ" b="1" dirty="0">
                <a:solidFill>
                  <a:srgbClr val="FF0000"/>
                </a:solidFill>
              </a:rPr>
              <a:t>x</a:t>
            </a:r>
            <a:r>
              <a:rPr lang="cs-CZ" b="1" baseline="-25000" dirty="0">
                <a:solidFill>
                  <a:srgbClr val="FF0000"/>
                </a:solidFill>
              </a:rPr>
              <a:t>1,2</a:t>
            </a:r>
            <a:r>
              <a:rPr lang="cs-CZ" b="1" dirty="0">
                <a:solidFill>
                  <a:srgbClr val="FF0000"/>
                </a:solidFill>
              </a:rPr>
              <a:t> + x</a:t>
            </a:r>
            <a:r>
              <a:rPr lang="cs-CZ" b="1" baseline="-25000" dirty="0">
                <a:solidFill>
                  <a:srgbClr val="FF0000"/>
                </a:solidFill>
              </a:rPr>
              <a:t>2,2</a:t>
            </a:r>
            <a:r>
              <a:rPr lang="cs-CZ" b="1" dirty="0">
                <a:solidFill>
                  <a:srgbClr val="FF0000"/>
                </a:solidFill>
              </a:rPr>
              <a:t> ≥ 30</a:t>
            </a:r>
          </a:p>
          <a:p>
            <a:pPr lvl="1"/>
            <a:r>
              <a:rPr lang="cs-CZ" b="1" dirty="0"/>
              <a:t> </a:t>
            </a:r>
            <a:r>
              <a:rPr lang="cs-CZ" b="1" dirty="0">
                <a:solidFill>
                  <a:srgbClr val="FF0000"/>
                </a:solidFill>
              </a:rPr>
              <a:t>x</a:t>
            </a:r>
            <a:r>
              <a:rPr lang="cs-CZ" b="1" baseline="-25000" dirty="0">
                <a:solidFill>
                  <a:srgbClr val="FF0000"/>
                </a:solidFill>
              </a:rPr>
              <a:t>1,3</a:t>
            </a:r>
            <a:r>
              <a:rPr lang="cs-CZ" b="1" dirty="0">
                <a:solidFill>
                  <a:srgbClr val="FF0000"/>
                </a:solidFill>
              </a:rPr>
              <a:t>  + x</a:t>
            </a:r>
            <a:r>
              <a:rPr lang="cs-CZ" b="1" baseline="-25000" dirty="0">
                <a:solidFill>
                  <a:srgbClr val="FF0000"/>
                </a:solidFill>
              </a:rPr>
              <a:t>2,3</a:t>
            </a:r>
            <a:r>
              <a:rPr lang="cs-CZ" b="1" dirty="0">
                <a:solidFill>
                  <a:srgbClr val="FF0000"/>
                </a:solidFill>
              </a:rPr>
              <a:t> ≥ 60</a:t>
            </a:r>
          </a:p>
          <a:p>
            <a:pPr lvl="1"/>
            <a:r>
              <a:rPr lang="cs-CZ" b="1" dirty="0"/>
              <a:t> </a:t>
            </a:r>
            <a:r>
              <a:rPr lang="cs-CZ" b="1" dirty="0" err="1">
                <a:solidFill>
                  <a:srgbClr val="FF0000"/>
                </a:solidFill>
              </a:rPr>
              <a:t>x</a:t>
            </a:r>
            <a:r>
              <a:rPr lang="cs-CZ" b="1" baseline="-25000" dirty="0" err="1">
                <a:solidFill>
                  <a:srgbClr val="FF0000"/>
                </a:solidFill>
              </a:rPr>
              <a:t>i,j</a:t>
            </a:r>
            <a:r>
              <a:rPr lang="cs-CZ" b="1" dirty="0">
                <a:solidFill>
                  <a:srgbClr val="FF0000"/>
                </a:solidFill>
              </a:rPr>
              <a:t> ≥ 0</a:t>
            </a:r>
          </a:p>
          <a:p>
            <a:pPr lvl="1"/>
            <a:r>
              <a:rPr lang="cs-CZ" b="1" dirty="0"/>
              <a:t> </a:t>
            </a:r>
            <a:r>
              <a:rPr lang="cs-CZ" b="1" dirty="0">
                <a:solidFill>
                  <a:srgbClr val="FF0000"/>
                </a:solidFill>
              </a:rPr>
              <a:t>i = 1, 2</a:t>
            </a:r>
          </a:p>
          <a:p>
            <a:pPr lvl="1"/>
            <a:r>
              <a:rPr lang="cs-CZ" b="1" dirty="0"/>
              <a:t> </a:t>
            </a:r>
            <a:r>
              <a:rPr lang="cs-CZ" b="1" dirty="0">
                <a:solidFill>
                  <a:srgbClr val="FF0000"/>
                </a:solidFill>
              </a:rPr>
              <a:t>j = 1, 2, 3</a:t>
            </a:r>
          </a:p>
        </p:txBody>
      </p:sp>
    </p:spTree>
    <p:extLst>
      <p:ext uri="{BB962C8B-B14F-4D97-AF65-F5344CB8AC3E}">
        <p14:creationId xmlns:p14="http://schemas.microsoft.com/office/powerpoint/2010/main" val="206195318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3294929"/>
            <a:ext cx="8229600" cy="1143000"/>
          </a:xfrm>
        </p:spPr>
        <p:txBody>
          <a:bodyPr/>
          <a:lstStyle/>
          <a:p>
            <a:r>
              <a:rPr lang="cs-CZ" b="1" dirty="0"/>
              <a:t>PŘIŘAZOVACÍ PROBLÉM</a:t>
            </a:r>
          </a:p>
        </p:txBody>
      </p:sp>
    </p:spTree>
    <p:extLst>
      <p:ext uri="{BB962C8B-B14F-4D97-AF65-F5344CB8AC3E}">
        <p14:creationId xmlns:p14="http://schemas.microsoft.com/office/powerpoint/2010/main" val="3965441698"/>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584200"/>
            <a:ext cx="8229600" cy="833438"/>
          </a:xfrm>
        </p:spPr>
        <p:txBody>
          <a:bodyPr>
            <a:normAutofit/>
          </a:bodyPr>
          <a:lstStyle/>
          <a:p>
            <a:r>
              <a:rPr lang="cs-CZ" b="1" dirty="0"/>
              <a:t>PŘIŘAZOVACÍ PROBLÉM I</a:t>
            </a:r>
          </a:p>
        </p:txBody>
      </p:sp>
      <p:sp>
        <p:nvSpPr>
          <p:cNvPr id="3" name="Zástupný symbol pro obsah 2"/>
          <p:cNvSpPr>
            <a:spLocks noGrp="1"/>
          </p:cNvSpPr>
          <p:nvPr>
            <p:ph idx="1"/>
          </p:nvPr>
        </p:nvSpPr>
        <p:spPr/>
        <p:txBody>
          <a:bodyPr>
            <a:normAutofit fontScale="92500" lnSpcReduction="10000"/>
          </a:bodyPr>
          <a:lstStyle/>
          <a:p>
            <a:r>
              <a:rPr lang="cs-CZ" b="1" dirty="0"/>
              <a:t>Přiřazovací problém je ve své podstatě speciálním případem dopravní úlohy a řadí se rovněž do skupiny tzv. „distribučních úloh“.</a:t>
            </a:r>
          </a:p>
          <a:p>
            <a:r>
              <a:rPr lang="cs-CZ" b="1" dirty="0"/>
              <a:t>Cílem přiřazovacího problému je nalezení vzájemně jednoznačného přiřazení prvků jedné množiny prvkům druhé množiny tak, aby efekt tohoto přiřazení byl maximální. Tyto dvě definované množiny mají stejný počet prvků, nebo se tato skutečnost alespoň předpokládá,</a:t>
            </a:r>
            <a:br>
              <a:rPr lang="cs-CZ" b="1" dirty="0"/>
            </a:br>
            <a:r>
              <a:rPr lang="cs-CZ" b="1" dirty="0"/>
              <a:t>a pokud nemají, doplní se fiktivními jednotkami.</a:t>
            </a:r>
          </a:p>
        </p:txBody>
      </p:sp>
    </p:spTree>
    <p:extLst>
      <p:ext uri="{BB962C8B-B14F-4D97-AF65-F5344CB8AC3E}">
        <p14:creationId xmlns:p14="http://schemas.microsoft.com/office/powerpoint/2010/main" val="147126878"/>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647700"/>
            <a:ext cx="8229600" cy="769938"/>
          </a:xfrm>
        </p:spPr>
        <p:txBody>
          <a:bodyPr/>
          <a:lstStyle/>
          <a:p>
            <a:r>
              <a:rPr lang="cs-CZ" b="1" dirty="0"/>
              <a:t>PŘIŘAZOVACÍ PROBLÉM II</a:t>
            </a:r>
            <a:endParaRPr lang="cs-CZ" dirty="0"/>
          </a:p>
        </p:txBody>
      </p:sp>
      <p:sp>
        <p:nvSpPr>
          <p:cNvPr id="3" name="Zástupný symbol pro obsah 2"/>
          <p:cNvSpPr>
            <a:spLocks noGrp="1"/>
          </p:cNvSpPr>
          <p:nvPr>
            <p:ph idx="1"/>
          </p:nvPr>
        </p:nvSpPr>
        <p:spPr>
          <a:xfrm>
            <a:off x="457200" y="1943100"/>
            <a:ext cx="8229600" cy="4183063"/>
          </a:xfrm>
        </p:spPr>
        <p:txBody>
          <a:bodyPr>
            <a:normAutofit fontScale="85000" lnSpcReduction="20000"/>
          </a:bodyPr>
          <a:lstStyle/>
          <a:p>
            <a:r>
              <a:rPr lang="cs-CZ" b="1" dirty="0"/>
              <a:t>Stejného principu jako v přiřazovacím problému se využívá v úlohách, kdy se řeší problematika rozvrhování pracovníků na směny (služby). V těchto úlohách bývá definována celá řada omezujících podmínek, které vycházejí např. z kvalifikace pracovníků, z minimálního nebo pevně stanoveného počtu pracovníků, kteří musí být v jednom okamžiku na směně… Procesem v této úloze je přiřazení pracovníka v konkrétním čase na směnu, odpovídající proměnná může vyjadřovat, zda pracovník na danou směnu bude či nebude přiřazen (hodnota proměnné 1 nebo 0).</a:t>
            </a:r>
          </a:p>
        </p:txBody>
      </p:sp>
    </p:spTree>
    <p:extLst>
      <p:ext uri="{BB962C8B-B14F-4D97-AF65-F5344CB8AC3E}">
        <p14:creationId xmlns:p14="http://schemas.microsoft.com/office/powerpoint/2010/main" val="2724046042"/>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596900"/>
            <a:ext cx="8229600" cy="820738"/>
          </a:xfrm>
        </p:spPr>
        <p:txBody>
          <a:bodyPr/>
          <a:lstStyle/>
          <a:p>
            <a:r>
              <a:rPr lang="cs-CZ" b="1" dirty="0"/>
              <a:t>PŘIŘAZOVACÍ PROBLÉM - ZADÁNÍ</a:t>
            </a:r>
          </a:p>
        </p:txBody>
      </p:sp>
      <p:sp>
        <p:nvSpPr>
          <p:cNvPr id="3" name="Zástupný symbol pro obsah 2"/>
          <p:cNvSpPr>
            <a:spLocks noGrp="1"/>
          </p:cNvSpPr>
          <p:nvPr>
            <p:ph idx="1"/>
          </p:nvPr>
        </p:nvSpPr>
        <p:spPr>
          <a:xfrm>
            <a:off x="457200" y="2082800"/>
            <a:ext cx="8229600" cy="4043363"/>
          </a:xfrm>
        </p:spPr>
        <p:txBody>
          <a:bodyPr>
            <a:normAutofit fontScale="70000" lnSpcReduction="20000"/>
          </a:bodyPr>
          <a:lstStyle/>
          <a:p>
            <a:r>
              <a:rPr lang="cs-CZ" b="1" dirty="0"/>
              <a:t>Autopůjčovna obdržela od tří klientů objednávky na zapůjčení vozidel s luxusním vybavením. K dispozici má právě tři vozidla, která splňují požadavky klientů. Bohužel každý automobil je fyzicky umístěn v jiné pobočce, které se nacházejí v různých regionech. Vozidla mají být klientům dovezena do místa bydliště, přičemž za tuto nadstandardní službu si autopůjčovna účtuje paušální poplatek. Vedení autopůjčovny si zjistilo vzdálenosti mezi bydlištěm každého z klientů a každé pobočky. Tyto informace obsahuje tabulka (viz dále). Problémem autopůjčovny tedy je rozhodnout, ze které pobočky má být odvezen automobil ke kterému klientovi tak, aby byla tato služba provedena s co nejnižšími náklady. Konkrétně to znamená, aby při odvozu automobilů z poboček ke klientům bylo ujeto co možná nejméně „mrtvých“ (tj. neplacených) kilometrů.</a:t>
            </a:r>
          </a:p>
        </p:txBody>
      </p:sp>
    </p:spTree>
    <p:extLst>
      <p:ext uri="{BB962C8B-B14F-4D97-AF65-F5344CB8AC3E}">
        <p14:creationId xmlns:p14="http://schemas.microsoft.com/office/powerpoint/2010/main" val="2244173319"/>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457200" y="678872"/>
            <a:ext cx="8229600" cy="738765"/>
          </a:xfrm>
        </p:spPr>
        <p:txBody>
          <a:bodyPr>
            <a:normAutofit/>
          </a:bodyPr>
          <a:lstStyle/>
          <a:p>
            <a:r>
              <a:rPr lang="cs-CZ" sz="3200" b="1" dirty="0"/>
              <a:t>VZDÁLENOST KLIENTŮ A POBOČEK (km)</a:t>
            </a:r>
          </a:p>
        </p:txBody>
      </p:sp>
      <p:graphicFrame>
        <p:nvGraphicFramePr>
          <p:cNvPr id="5" name="Zástupný symbol pro obsah 4"/>
          <p:cNvGraphicFramePr>
            <a:graphicFrameLocks noGrp="1"/>
          </p:cNvGraphicFramePr>
          <p:nvPr>
            <p:ph idx="1"/>
            <p:extLst>
              <p:ext uri="{D42A27DB-BD31-4B8C-83A1-F6EECF244321}">
                <p14:modId xmlns:p14="http://schemas.microsoft.com/office/powerpoint/2010/main" val="3422674763"/>
              </p:ext>
            </p:extLst>
          </p:nvPr>
        </p:nvGraphicFramePr>
        <p:xfrm>
          <a:off x="457200" y="1801092"/>
          <a:ext cx="8229600" cy="4128652"/>
        </p:xfrm>
        <a:graphic>
          <a:graphicData uri="http://schemas.openxmlformats.org/drawingml/2006/table">
            <a:tbl>
              <a:tblPr firstRow="1" bandRow="1">
                <a:tableStyleId>{5C22544A-7EE6-4342-B048-85BDC9FD1C3A}</a:tableStyleId>
              </a:tblPr>
              <a:tblGrid>
                <a:gridCol w="2057400">
                  <a:extLst>
                    <a:ext uri="{9D8B030D-6E8A-4147-A177-3AD203B41FA5}">
                      <a16:colId xmlns:a16="http://schemas.microsoft.com/office/drawing/2014/main" val="20000"/>
                    </a:ext>
                  </a:extLst>
                </a:gridCol>
                <a:gridCol w="2057400">
                  <a:extLst>
                    <a:ext uri="{9D8B030D-6E8A-4147-A177-3AD203B41FA5}">
                      <a16:colId xmlns:a16="http://schemas.microsoft.com/office/drawing/2014/main" val="20001"/>
                    </a:ext>
                  </a:extLst>
                </a:gridCol>
                <a:gridCol w="2057400">
                  <a:extLst>
                    <a:ext uri="{9D8B030D-6E8A-4147-A177-3AD203B41FA5}">
                      <a16:colId xmlns:a16="http://schemas.microsoft.com/office/drawing/2014/main" val="20002"/>
                    </a:ext>
                  </a:extLst>
                </a:gridCol>
                <a:gridCol w="2057400">
                  <a:extLst>
                    <a:ext uri="{9D8B030D-6E8A-4147-A177-3AD203B41FA5}">
                      <a16:colId xmlns:a16="http://schemas.microsoft.com/office/drawing/2014/main" val="20003"/>
                    </a:ext>
                  </a:extLst>
                </a:gridCol>
              </a:tblGrid>
              <a:tr h="1032163">
                <a:tc>
                  <a:txBody>
                    <a:bodyPr/>
                    <a:lstStyle/>
                    <a:p>
                      <a:pPr algn="ctr" fontAlgn="b"/>
                      <a:r>
                        <a:rPr lang="cs-CZ" sz="1100" b="1" i="0" u="none" strike="noStrike" dirty="0">
                          <a:solidFill>
                            <a:srgbClr val="000000"/>
                          </a:solidFill>
                          <a:effectLst/>
                          <a:latin typeface="Calibri"/>
                        </a:rPr>
                        <a:t> </a:t>
                      </a:r>
                    </a:p>
                  </a:txBody>
                  <a:tcPr marL="9525" marR="9525" marT="9525" marB="0" anchor="ctr"/>
                </a:tc>
                <a:tc>
                  <a:txBody>
                    <a:bodyPr/>
                    <a:lstStyle/>
                    <a:p>
                      <a:pPr algn="ctr" fontAlgn="ctr"/>
                      <a:r>
                        <a:rPr lang="cs-CZ" sz="1100" b="1" i="0" u="none" strike="noStrike">
                          <a:solidFill>
                            <a:srgbClr val="000000"/>
                          </a:solidFill>
                          <a:effectLst/>
                          <a:latin typeface="Calibri"/>
                        </a:rPr>
                        <a:t>Klient č. 1</a:t>
                      </a:r>
                    </a:p>
                  </a:txBody>
                  <a:tcPr marL="9525" marR="9525" marT="9525" marB="0" anchor="ctr"/>
                </a:tc>
                <a:tc>
                  <a:txBody>
                    <a:bodyPr/>
                    <a:lstStyle/>
                    <a:p>
                      <a:pPr algn="ctr" fontAlgn="ctr"/>
                      <a:r>
                        <a:rPr lang="cs-CZ" sz="1100" b="1" i="0" u="none" strike="noStrike">
                          <a:solidFill>
                            <a:srgbClr val="000000"/>
                          </a:solidFill>
                          <a:effectLst/>
                          <a:latin typeface="Calibri"/>
                        </a:rPr>
                        <a:t>Klient č. 2</a:t>
                      </a:r>
                    </a:p>
                  </a:txBody>
                  <a:tcPr marL="9525" marR="9525" marT="9525" marB="0" anchor="ctr"/>
                </a:tc>
                <a:tc>
                  <a:txBody>
                    <a:bodyPr/>
                    <a:lstStyle/>
                    <a:p>
                      <a:pPr algn="ctr" fontAlgn="ctr"/>
                      <a:r>
                        <a:rPr lang="cs-CZ" sz="1100" b="1" i="0" u="none" strike="noStrike">
                          <a:solidFill>
                            <a:srgbClr val="000000"/>
                          </a:solidFill>
                          <a:effectLst/>
                          <a:latin typeface="Calibri"/>
                        </a:rPr>
                        <a:t>Klient č. 3</a:t>
                      </a:r>
                    </a:p>
                  </a:txBody>
                  <a:tcPr marL="9525" marR="9525" marT="9525" marB="0" anchor="ctr"/>
                </a:tc>
                <a:extLst>
                  <a:ext uri="{0D108BD9-81ED-4DB2-BD59-A6C34878D82A}">
                    <a16:rowId xmlns:a16="http://schemas.microsoft.com/office/drawing/2014/main" val="10000"/>
                  </a:ext>
                </a:extLst>
              </a:tr>
              <a:tr h="1032163">
                <a:tc>
                  <a:txBody>
                    <a:bodyPr/>
                    <a:lstStyle/>
                    <a:p>
                      <a:pPr algn="ctr" fontAlgn="b"/>
                      <a:r>
                        <a:rPr lang="cs-CZ" sz="1100" b="1" i="0" u="none" strike="noStrike" dirty="0">
                          <a:solidFill>
                            <a:srgbClr val="000000"/>
                          </a:solidFill>
                          <a:effectLst/>
                          <a:latin typeface="Calibri"/>
                        </a:rPr>
                        <a:t>Pobočka č. 1</a:t>
                      </a:r>
                    </a:p>
                  </a:txBody>
                  <a:tcPr marL="9525" marR="9525" marT="9525" marB="0" anchor="ctr"/>
                </a:tc>
                <a:tc>
                  <a:txBody>
                    <a:bodyPr/>
                    <a:lstStyle/>
                    <a:p>
                      <a:pPr algn="ctr" fontAlgn="ctr"/>
                      <a:r>
                        <a:rPr lang="cs-CZ" sz="1100" b="0" i="0" u="none" strike="noStrike">
                          <a:solidFill>
                            <a:srgbClr val="000000"/>
                          </a:solidFill>
                          <a:effectLst/>
                          <a:latin typeface="Calibri"/>
                        </a:rPr>
                        <a:t>28</a:t>
                      </a:r>
                    </a:p>
                  </a:txBody>
                  <a:tcPr marL="9525" marR="9525" marT="9525" marB="0" anchor="ctr"/>
                </a:tc>
                <a:tc>
                  <a:txBody>
                    <a:bodyPr/>
                    <a:lstStyle/>
                    <a:p>
                      <a:pPr algn="ctr" fontAlgn="ctr"/>
                      <a:r>
                        <a:rPr lang="cs-CZ" sz="1100" b="0" i="0" u="none" strike="noStrike">
                          <a:solidFill>
                            <a:srgbClr val="000000"/>
                          </a:solidFill>
                          <a:effectLst/>
                          <a:latin typeface="Calibri"/>
                        </a:rPr>
                        <a:t>8</a:t>
                      </a:r>
                    </a:p>
                  </a:txBody>
                  <a:tcPr marL="9525" marR="9525" marT="9525" marB="0" anchor="ctr"/>
                </a:tc>
                <a:tc>
                  <a:txBody>
                    <a:bodyPr/>
                    <a:lstStyle/>
                    <a:p>
                      <a:pPr algn="ctr" fontAlgn="ctr"/>
                      <a:r>
                        <a:rPr lang="cs-CZ" sz="1100" b="0" i="0" u="none" strike="noStrike">
                          <a:solidFill>
                            <a:srgbClr val="000000"/>
                          </a:solidFill>
                          <a:effectLst/>
                          <a:latin typeface="Calibri"/>
                        </a:rPr>
                        <a:t>36</a:t>
                      </a:r>
                    </a:p>
                  </a:txBody>
                  <a:tcPr marL="9525" marR="9525" marT="9525" marB="0" anchor="ctr"/>
                </a:tc>
                <a:extLst>
                  <a:ext uri="{0D108BD9-81ED-4DB2-BD59-A6C34878D82A}">
                    <a16:rowId xmlns:a16="http://schemas.microsoft.com/office/drawing/2014/main" val="10001"/>
                  </a:ext>
                </a:extLst>
              </a:tr>
              <a:tr h="1032163">
                <a:tc>
                  <a:txBody>
                    <a:bodyPr/>
                    <a:lstStyle/>
                    <a:p>
                      <a:pPr algn="ctr" fontAlgn="b"/>
                      <a:r>
                        <a:rPr lang="cs-CZ" sz="1100" b="1" i="0" u="none" strike="noStrike" dirty="0">
                          <a:solidFill>
                            <a:srgbClr val="000000"/>
                          </a:solidFill>
                          <a:effectLst/>
                          <a:latin typeface="Calibri"/>
                        </a:rPr>
                        <a:t>Pobočka č. 2</a:t>
                      </a:r>
                    </a:p>
                  </a:txBody>
                  <a:tcPr marL="9525" marR="9525" marT="9525" marB="0" anchor="ctr"/>
                </a:tc>
                <a:tc>
                  <a:txBody>
                    <a:bodyPr/>
                    <a:lstStyle/>
                    <a:p>
                      <a:pPr algn="ctr" fontAlgn="ctr"/>
                      <a:r>
                        <a:rPr lang="cs-CZ" sz="1100" b="0" i="0" u="none" strike="noStrike">
                          <a:solidFill>
                            <a:srgbClr val="000000"/>
                          </a:solidFill>
                          <a:effectLst/>
                          <a:latin typeface="Calibri"/>
                        </a:rPr>
                        <a:t>24</a:t>
                      </a:r>
                    </a:p>
                  </a:txBody>
                  <a:tcPr marL="9525" marR="9525" marT="9525" marB="0" anchor="ctr"/>
                </a:tc>
                <a:tc>
                  <a:txBody>
                    <a:bodyPr/>
                    <a:lstStyle/>
                    <a:p>
                      <a:pPr algn="ctr" fontAlgn="ctr"/>
                      <a:r>
                        <a:rPr lang="cs-CZ" sz="1100" b="0" i="0" u="none" strike="noStrike">
                          <a:solidFill>
                            <a:srgbClr val="000000"/>
                          </a:solidFill>
                          <a:effectLst/>
                          <a:latin typeface="Calibri"/>
                        </a:rPr>
                        <a:t>28</a:t>
                      </a:r>
                    </a:p>
                  </a:txBody>
                  <a:tcPr marL="9525" marR="9525" marT="9525" marB="0" anchor="ctr"/>
                </a:tc>
                <a:tc>
                  <a:txBody>
                    <a:bodyPr/>
                    <a:lstStyle/>
                    <a:p>
                      <a:pPr algn="ctr" fontAlgn="ctr"/>
                      <a:r>
                        <a:rPr lang="cs-CZ" sz="1100" b="0" i="0" u="none" strike="noStrike">
                          <a:solidFill>
                            <a:srgbClr val="000000"/>
                          </a:solidFill>
                          <a:effectLst/>
                          <a:latin typeface="Calibri"/>
                        </a:rPr>
                        <a:t>12</a:t>
                      </a:r>
                    </a:p>
                  </a:txBody>
                  <a:tcPr marL="9525" marR="9525" marT="9525" marB="0" anchor="ctr"/>
                </a:tc>
                <a:extLst>
                  <a:ext uri="{0D108BD9-81ED-4DB2-BD59-A6C34878D82A}">
                    <a16:rowId xmlns:a16="http://schemas.microsoft.com/office/drawing/2014/main" val="10002"/>
                  </a:ext>
                </a:extLst>
              </a:tr>
              <a:tr h="1032163">
                <a:tc>
                  <a:txBody>
                    <a:bodyPr/>
                    <a:lstStyle/>
                    <a:p>
                      <a:pPr algn="ctr" fontAlgn="b"/>
                      <a:r>
                        <a:rPr lang="cs-CZ" sz="1100" b="1" i="0" u="none" strike="noStrike" dirty="0">
                          <a:solidFill>
                            <a:srgbClr val="000000"/>
                          </a:solidFill>
                          <a:effectLst/>
                          <a:latin typeface="Calibri"/>
                        </a:rPr>
                        <a:t>Pobočka č. 3</a:t>
                      </a:r>
                    </a:p>
                  </a:txBody>
                  <a:tcPr marL="9525" marR="9525" marT="9525" marB="0" anchor="ctr"/>
                </a:tc>
                <a:tc>
                  <a:txBody>
                    <a:bodyPr/>
                    <a:lstStyle/>
                    <a:p>
                      <a:pPr algn="ctr" fontAlgn="ctr"/>
                      <a:r>
                        <a:rPr lang="cs-CZ" sz="1100" b="0" i="0" u="none" strike="noStrike">
                          <a:solidFill>
                            <a:srgbClr val="000000"/>
                          </a:solidFill>
                          <a:effectLst/>
                          <a:latin typeface="Calibri"/>
                        </a:rPr>
                        <a:t>44</a:t>
                      </a:r>
                    </a:p>
                  </a:txBody>
                  <a:tcPr marL="9525" marR="9525" marT="9525" marB="0" anchor="ctr"/>
                </a:tc>
                <a:tc>
                  <a:txBody>
                    <a:bodyPr/>
                    <a:lstStyle/>
                    <a:p>
                      <a:pPr algn="ctr" fontAlgn="ctr"/>
                      <a:r>
                        <a:rPr lang="cs-CZ" sz="1100" b="0" i="0" u="none" strike="noStrike">
                          <a:solidFill>
                            <a:srgbClr val="000000"/>
                          </a:solidFill>
                          <a:effectLst/>
                          <a:latin typeface="Calibri"/>
                        </a:rPr>
                        <a:t>20</a:t>
                      </a:r>
                    </a:p>
                  </a:txBody>
                  <a:tcPr marL="9525" marR="9525" marT="9525" marB="0" anchor="ctr"/>
                </a:tc>
                <a:tc>
                  <a:txBody>
                    <a:bodyPr/>
                    <a:lstStyle/>
                    <a:p>
                      <a:pPr algn="ctr" fontAlgn="ctr"/>
                      <a:r>
                        <a:rPr lang="cs-CZ" sz="1100" b="0" i="0" u="none" strike="noStrike" dirty="0">
                          <a:solidFill>
                            <a:srgbClr val="000000"/>
                          </a:solidFill>
                          <a:effectLst/>
                          <a:latin typeface="Calibri"/>
                        </a:rPr>
                        <a:t>27</a:t>
                      </a:r>
                    </a:p>
                  </a:txBody>
                  <a:tcPr marL="9525" marR="9525" marT="9525" marB="0" anchor="ct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3166635790"/>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800100"/>
            <a:ext cx="8229600" cy="617538"/>
          </a:xfrm>
        </p:spPr>
        <p:txBody>
          <a:bodyPr>
            <a:normAutofit fontScale="90000"/>
          </a:bodyPr>
          <a:lstStyle/>
          <a:p>
            <a:r>
              <a:rPr lang="cs-CZ" b="1" dirty="0"/>
              <a:t>PŘIŘAZOVACÍ PROBLÉM III</a:t>
            </a:r>
          </a:p>
        </p:txBody>
      </p:sp>
      <p:sp>
        <p:nvSpPr>
          <p:cNvPr id="3" name="Zástupný symbol pro obsah 2"/>
          <p:cNvSpPr>
            <a:spLocks noGrp="1"/>
          </p:cNvSpPr>
          <p:nvPr>
            <p:ph idx="1"/>
          </p:nvPr>
        </p:nvSpPr>
        <p:spPr>
          <a:xfrm>
            <a:off x="457200" y="1841501"/>
            <a:ext cx="8229600" cy="4318000"/>
          </a:xfrm>
        </p:spPr>
        <p:txBody>
          <a:bodyPr>
            <a:normAutofit fontScale="92500" lnSpcReduction="20000"/>
          </a:bodyPr>
          <a:lstStyle/>
          <a:p>
            <a:r>
              <a:rPr lang="cs-CZ" b="1" dirty="0"/>
              <a:t>Ze zadání úlohy vyplývá, že není možné tyto požadavky klientů dělit, což znamená, že nelze např. uspokojit určitého klienta tak, že mu splníme polovinu požadavku z jednoho zdroje</a:t>
            </a:r>
            <a:br>
              <a:rPr lang="cs-CZ" b="1" dirty="0"/>
            </a:br>
            <a:r>
              <a:rPr lang="cs-CZ" b="1" dirty="0"/>
              <a:t>a druhou polovinu z jiného zdroje.</a:t>
            </a:r>
          </a:p>
          <a:p>
            <a:r>
              <a:rPr lang="cs-CZ" b="1" dirty="0"/>
              <a:t>Z uvedeného faktu logicky plyne, že nás nebude zajímat jaké množství požadavku klientovi</a:t>
            </a:r>
            <a:br>
              <a:rPr lang="cs-CZ" b="1" dirty="0"/>
            </a:br>
            <a:r>
              <a:rPr lang="cs-CZ" b="1" dirty="0"/>
              <a:t>z daného zdroje splníme, ale bude nás zajímat skutečnost, zda vůbec budeme konkrétní požadavek z daného zdroje uspokojovat či nikoliv.</a:t>
            </a:r>
          </a:p>
        </p:txBody>
      </p:sp>
    </p:spTree>
    <p:extLst>
      <p:ext uri="{BB962C8B-B14F-4D97-AF65-F5344CB8AC3E}">
        <p14:creationId xmlns:p14="http://schemas.microsoft.com/office/powerpoint/2010/main" val="1141159932"/>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673100"/>
            <a:ext cx="8229600" cy="744538"/>
          </a:xfrm>
        </p:spPr>
        <p:txBody>
          <a:bodyPr>
            <a:normAutofit fontScale="90000"/>
          </a:bodyPr>
          <a:lstStyle/>
          <a:p>
            <a:r>
              <a:rPr lang="cs-CZ" b="1" dirty="0"/>
              <a:t>PŘIŘAZOVACÍ PROBLÉM IV</a:t>
            </a:r>
            <a:endParaRPr lang="cs-CZ" dirty="0"/>
          </a:p>
        </p:txBody>
      </p:sp>
      <p:sp>
        <p:nvSpPr>
          <p:cNvPr id="3" name="Zástupný symbol pro obsah 2"/>
          <p:cNvSpPr>
            <a:spLocks noGrp="1"/>
          </p:cNvSpPr>
          <p:nvPr>
            <p:ph idx="1"/>
          </p:nvPr>
        </p:nvSpPr>
        <p:spPr/>
        <p:txBody>
          <a:bodyPr>
            <a:normAutofit/>
          </a:bodyPr>
          <a:lstStyle/>
          <a:p>
            <a:r>
              <a:rPr lang="cs-CZ" b="1" dirty="0"/>
              <a:t>Pro každou dvojici zdroj – klient máme tedy pouze dvě možnosti:</a:t>
            </a:r>
          </a:p>
          <a:p>
            <a:pPr lvl="1"/>
            <a:r>
              <a:rPr lang="cs-CZ" b="1" dirty="0"/>
              <a:t>1. bude klient z tohoto zdroje uspokojen 			(dostane z dané pobočky automobil)</a:t>
            </a:r>
          </a:p>
          <a:p>
            <a:pPr lvl="1"/>
            <a:r>
              <a:rPr lang="cs-CZ" b="1" dirty="0"/>
              <a:t>2. nebude klient z tohoto zdroje uspokojen 	          	(automobil dostane odjinud)</a:t>
            </a:r>
          </a:p>
          <a:p>
            <a:r>
              <a:rPr lang="cs-CZ" b="1" dirty="0"/>
              <a:t>Na základě těchto skutečností budeme dále definovat rozhodovací proměnné matematického modelu úlohy.</a:t>
            </a:r>
          </a:p>
        </p:txBody>
      </p:sp>
    </p:spTree>
    <p:extLst>
      <p:ext uri="{BB962C8B-B14F-4D97-AF65-F5344CB8AC3E}">
        <p14:creationId xmlns:p14="http://schemas.microsoft.com/office/powerpoint/2010/main" val="18258594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748145"/>
            <a:ext cx="8229600" cy="669493"/>
          </a:xfrm>
        </p:spPr>
        <p:txBody>
          <a:bodyPr>
            <a:noAutofit/>
          </a:bodyPr>
          <a:lstStyle/>
          <a:p>
            <a:r>
              <a:rPr lang="cs-CZ" sz="3200" b="1" dirty="0"/>
              <a:t>PARALELNÍ (PRŮBĚŽNÉ) MANAŽERSKÉ FUNKCE</a:t>
            </a:r>
          </a:p>
        </p:txBody>
      </p:sp>
      <p:sp>
        <p:nvSpPr>
          <p:cNvPr id="3" name="Zástupný symbol pro obsah 2"/>
          <p:cNvSpPr>
            <a:spLocks noGrp="1"/>
          </p:cNvSpPr>
          <p:nvPr>
            <p:ph idx="1"/>
          </p:nvPr>
        </p:nvSpPr>
        <p:spPr/>
        <p:txBody>
          <a:bodyPr/>
          <a:lstStyle/>
          <a:p>
            <a:r>
              <a:rPr lang="cs-CZ" b="1" dirty="0"/>
              <a:t>Analyzování řešených problémů (</a:t>
            </a:r>
            <a:r>
              <a:rPr lang="cs-CZ" b="1" dirty="0" err="1"/>
              <a:t>Analysis</a:t>
            </a:r>
            <a:r>
              <a:rPr lang="cs-CZ" b="1" dirty="0"/>
              <a:t>)</a:t>
            </a:r>
          </a:p>
          <a:p>
            <a:r>
              <a:rPr lang="cs-CZ" b="1" dirty="0"/>
              <a:t>Rozhodování (</a:t>
            </a:r>
            <a:r>
              <a:rPr lang="cs-CZ" b="1" dirty="0" err="1"/>
              <a:t>Decision</a:t>
            </a:r>
            <a:r>
              <a:rPr lang="cs-CZ" b="1" dirty="0"/>
              <a:t> </a:t>
            </a:r>
            <a:r>
              <a:rPr lang="cs-CZ" b="1" dirty="0" err="1"/>
              <a:t>Making</a:t>
            </a:r>
            <a:r>
              <a:rPr lang="cs-CZ" b="1" dirty="0"/>
              <a:t>)</a:t>
            </a:r>
          </a:p>
          <a:p>
            <a:r>
              <a:rPr lang="cs-CZ" b="1" dirty="0"/>
              <a:t>Implementace ( </a:t>
            </a:r>
            <a:r>
              <a:rPr lang="cs-CZ" b="1" dirty="0" err="1"/>
              <a:t>Implementation</a:t>
            </a:r>
            <a:r>
              <a:rPr lang="cs-CZ" b="1" dirty="0"/>
              <a:t>)</a:t>
            </a:r>
          </a:p>
          <a:p>
            <a:r>
              <a:rPr lang="cs-CZ" b="1" dirty="0"/>
              <a:t>Rozhodování se nejčastěji uplatňuje</a:t>
            </a:r>
            <a:br>
              <a:rPr lang="cs-CZ" b="1" dirty="0"/>
            </a:br>
            <a:r>
              <a:rPr lang="cs-CZ" b="1" dirty="0"/>
              <a:t>v plánování.</a:t>
            </a:r>
          </a:p>
        </p:txBody>
      </p:sp>
    </p:spTree>
    <p:extLst>
      <p:ext uri="{BB962C8B-B14F-4D97-AF65-F5344CB8AC3E}">
        <p14:creationId xmlns:p14="http://schemas.microsoft.com/office/powerpoint/2010/main" val="1357177819"/>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635000"/>
            <a:ext cx="8229600" cy="782638"/>
          </a:xfrm>
        </p:spPr>
        <p:txBody>
          <a:bodyPr>
            <a:normAutofit/>
          </a:bodyPr>
          <a:lstStyle/>
          <a:p>
            <a:r>
              <a:rPr lang="cs-CZ" sz="3200" b="1" dirty="0"/>
              <a:t>DEFINOVÁNÍ ROZHODOVACÍCH PROMĚNNÝCH I</a:t>
            </a:r>
          </a:p>
        </p:txBody>
      </p:sp>
      <p:sp>
        <p:nvSpPr>
          <p:cNvPr id="3" name="Zástupný symbol pro obsah 2"/>
          <p:cNvSpPr>
            <a:spLocks noGrp="1"/>
          </p:cNvSpPr>
          <p:nvPr>
            <p:ph idx="1"/>
          </p:nvPr>
        </p:nvSpPr>
        <p:spPr>
          <a:xfrm>
            <a:off x="457200" y="2120900"/>
            <a:ext cx="8229600" cy="4005263"/>
          </a:xfrm>
        </p:spPr>
        <p:txBody>
          <a:bodyPr/>
          <a:lstStyle/>
          <a:p>
            <a:r>
              <a:rPr lang="cs-CZ" b="1" dirty="0"/>
              <a:t>Pro vyřešení problému autopůjčovny musíme znát, z jaké pobočky pojede automobil</a:t>
            </a:r>
            <a:br>
              <a:rPr lang="cs-CZ" b="1" dirty="0"/>
            </a:br>
            <a:r>
              <a:rPr lang="cs-CZ" b="1" dirty="0"/>
              <a:t>k danému klientovi. Musíme znát, jestli určitá pobočka přiřadí automobil určitému klientovi či nikoliv. Budeme-li znát tuto informaci pro všechny možnosti přiřazení pobočky</a:t>
            </a:r>
            <a:br>
              <a:rPr lang="cs-CZ" b="1" dirty="0"/>
            </a:br>
            <a:r>
              <a:rPr lang="cs-CZ" b="1" dirty="0"/>
              <a:t>a klienta, bude úloha vyřešena.</a:t>
            </a:r>
          </a:p>
        </p:txBody>
      </p:sp>
    </p:spTree>
    <p:extLst>
      <p:ext uri="{BB962C8B-B14F-4D97-AF65-F5344CB8AC3E}">
        <p14:creationId xmlns:p14="http://schemas.microsoft.com/office/powerpoint/2010/main" val="3287794037"/>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04800" y="711200"/>
            <a:ext cx="8674100" cy="706438"/>
          </a:xfrm>
        </p:spPr>
        <p:txBody>
          <a:bodyPr>
            <a:normAutofit/>
          </a:bodyPr>
          <a:lstStyle/>
          <a:p>
            <a:r>
              <a:rPr lang="cs-CZ" sz="3200" b="1" dirty="0"/>
              <a:t>DEFINOVÁNÍ ROZHODOVACÍCH PROMĚNNÝCH II</a:t>
            </a:r>
            <a:endParaRPr lang="cs-CZ" sz="3200" dirty="0"/>
          </a:p>
        </p:txBody>
      </p:sp>
      <p:sp>
        <p:nvSpPr>
          <p:cNvPr id="3" name="Zástupný symbol pro obsah 2"/>
          <p:cNvSpPr>
            <a:spLocks noGrp="1"/>
          </p:cNvSpPr>
          <p:nvPr>
            <p:ph idx="1"/>
          </p:nvPr>
        </p:nvSpPr>
        <p:spPr/>
        <p:txBody>
          <a:bodyPr>
            <a:normAutofit fontScale="92500" lnSpcReduction="10000"/>
          </a:bodyPr>
          <a:lstStyle/>
          <a:p>
            <a:r>
              <a:rPr lang="cs-CZ" b="1" dirty="0"/>
              <a:t>Pro každé možné přiřazení pobočky (konkrétního automobilu) a klienta definujeme jednu proměnnou, která bud vyjadřovat dvě možnosti, které mohou nastat:</a:t>
            </a:r>
          </a:p>
          <a:p>
            <a:pPr lvl="1"/>
            <a:r>
              <a:rPr lang="cs-CZ" b="1" dirty="0"/>
              <a:t>1. přiřazení se uskuteční,</a:t>
            </a:r>
          </a:p>
          <a:p>
            <a:pPr lvl="1"/>
            <a:r>
              <a:rPr lang="cs-CZ" b="1" dirty="0"/>
              <a:t>2. přiřazení se neuskuteční.</a:t>
            </a:r>
          </a:p>
          <a:p>
            <a:r>
              <a:rPr lang="cs-CZ" b="1" dirty="0"/>
              <a:t>Tyto dvě možnosti budeme reprezentovat hodnotami proměnných:</a:t>
            </a:r>
          </a:p>
          <a:p>
            <a:pPr lvl="1"/>
            <a:r>
              <a:rPr lang="cs-CZ" b="1" dirty="0"/>
              <a:t>0 – přiřazení se neuskuteční,</a:t>
            </a:r>
          </a:p>
          <a:p>
            <a:pPr lvl="1"/>
            <a:r>
              <a:rPr lang="cs-CZ" b="1" dirty="0"/>
              <a:t>1 – přiřazení se uskuteční.</a:t>
            </a:r>
          </a:p>
        </p:txBody>
      </p:sp>
    </p:spTree>
    <p:extLst>
      <p:ext uri="{BB962C8B-B14F-4D97-AF65-F5344CB8AC3E}">
        <p14:creationId xmlns:p14="http://schemas.microsoft.com/office/powerpoint/2010/main" val="545660"/>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41300" y="698500"/>
            <a:ext cx="8686800" cy="719138"/>
          </a:xfrm>
        </p:spPr>
        <p:txBody>
          <a:bodyPr>
            <a:normAutofit/>
          </a:bodyPr>
          <a:lstStyle/>
          <a:p>
            <a:r>
              <a:rPr lang="cs-CZ" sz="3200" b="1" dirty="0"/>
              <a:t>DEFINOVÁNÍ ROZHODOVACÍCH PROMĚNNÝCH III</a:t>
            </a:r>
            <a:endParaRPr lang="cs-CZ" sz="3200" dirty="0"/>
          </a:p>
        </p:txBody>
      </p:sp>
      <p:sp>
        <p:nvSpPr>
          <p:cNvPr id="3" name="Zástupný symbol pro obsah 2"/>
          <p:cNvSpPr>
            <a:spLocks noGrp="1"/>
          </p:cNvSpPr>
          <p:nvPr>
            <p:ph idx="1"/>
          </p:nvPr>
        </p:nvSpPr>
        <p:spPr/>
        <p:txBody>
          <a:bodyPr>
            <a:normAutofit lnSpcReduction="10000"/>
          </a:bodyPr>
          <a:lstStyle/>
          <a:p>
            <a:r>
              <a:rPr lang="cs-CZ" b="1" dirty="0"/>
              <a:t>Celkem v úloze existuje 9 (3*3) možných variant přiřazení automobilů a klientů – proto použijeme celkem 9 proměnných, které mají význam:</a:t>
            </a:r>
          </a:p>
          <a:p>
            <a:pPr lvl="1"/>
            <a:r>
              <a:rPr lang="cs-CZ" b="1" dirty="0" err="1"/>
              <a:t>x</a:t>
            </a:r>
            <a:r>
              <a:rPr lang="cs-CZ" b="1" baseline="-25000" dirty="0" err="1"/>
              <a:t>i,j</a:t>
            </a:r>
            <a:r>
              <a:rPr lang="cs-CZ" b="1" dirty="0"/>
              <a:t> = 1 – auto z i-té pobočky dovezeme k j-</a:t>
            </a:r>
            <a:r>
              <a:rPr lang="cs-CZ" b="1" dirty="0" err="1"/>
              <a:t>tému</a:t>
            </a:r>
            <a:r>
              <a:rPr lang="cs-CZ" b="1" dirty="0"/>
              <a:t> klientovi,</a:t>
            </a:r>
          </a:p>
          <a:p>
            <a:pPr lvl="1"/>
            <a:r>
              <a:rPr lang="cs-CZ" b="1" dirty="0" err="1"/>
              <a:t>x</a:t>
            </a:r>
            <a:r>
              <a:rPr lang="cs-CZ" b="1" baseline="-25000" dirty="0" err="1"/>
              <a:t>i,j</a:t>
            </a:r>
            <a:r>
              <a:rPr lang="cs-CZ" b="1" dirty="0"/>
              <a:t> = 0 – auto z i-té pobočky nedovezeme k j-</a:t>
            </a:r>
            <a:r>
              <a:rPr lang="cs-CZ" b="1" dirty="0" err="1"/>
              <a:t>tému</a:t>
            </a:r>
            <a:r>
              <a:rPr lang="cs-CZ" b="1" dirty="0"/>
              <a:t> klientovi</a:t>
            </a:r>
          </a:p>
          <a:p>
            <a:pPr lvl="1"/>
            <a:r>
              <a:rPr lang="cs-CZ" b="1" dirty="0"/>
              <a:t>i = 1, 2, 3 (pobočky)</a:t>
            </a:r>
          </a:p>
          <a:p>
            <a:pPr lvl="1"/>
            <a:r>
              <a:rPr lang="cs-CZ" b="1" dirty="0"/>
              <a:t>j = 1, 2, 3 (klienti)</a:t>
            </a:r>
          </a:p>
        </p:txBody>
      </p:sp>
    </p:spTree>
    <p:extLst>
      <p:ext uri="{BB962C8B-B14F-4D97-AF65-F5344CB8AC3E}">
        <p14:creationId xmlns:p14="http://schemas.microsoft.com/office/powerpoint/2010/main" val="4270606832"/>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457200" y="637308"/>
            <a:ext cx="8229600" cy="780329"/>
          </a:xfrm>
        </p:spPr>
        <p:txBody>
          <a:bodyPr>
            <a:normAutofit fontScale="90000"/>
          </a:bodyPr>
          <a:lstStyle/>
          <a:p>
            <a:r>
              <a:rPr lang="cs-CZ" sz="3200" b="1" dirty="0"/>
              <a:t>GRAFICKÉ ZNÁZORNĚNÍ PŘIŘAZOVACÍHO PROBLÉMU</a:t>
            </a:r>
          </a:p>
        </p:txBody>
      </p:sp>
      <p:pic>
        <p:nvPicPr>
          <p:cNvPr id="1638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67234" y="1633701"/>
            <a:ext cx="6719021" cy="448438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990726664"/>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215900" y="635000"/>
            <a:ext cx="8623300" cy="782638"/>
          </a:xfrm>
        </p:spPr>
        <p:txBody>
          <a:bodyPr>
            <a:normAutofit/>
          </a:bodyPr>
          <a:lstStyle/>
          <a:p>
            <a:r>
              <a:rPr lang="cs-CZ" sz="3200" b="1" dirty="0"/>
              <a:t>DEFINOVÁNÍ ROZHODOVACÍCH PROMĚNNÝCH IV</a:t>
            </a:r>
            <a:endParaRPr lang="cs-CZ" sz="3200" dirty="0"/>
          </a:p>
        </p:txBody>
      </p:sp>
      <p:sp>
        <p:nvSpPr>
          <p:cNvPr id="4" name="Zástupný symbol pro obsah 3"/>
          <p:cNvSpPr>
            <a:spLocks noGrp="1"/>
          </p:cNvSpPr>
          <p:nvPr>
            <p:ph idx="1"/>
          </p:nvPr>
        </p:nvSpPr>
        <p:spPr>
          <a:xfrm>
            <a:off x="457200" y="1739900"/>
            <a:ext cx="8229600" cy="4386263"/>
          </a:xfrm>
        </p:spPr>
        <p:txBody>
          <a:bodyPr>
            <a:normAutofit fontScale="92500"/>
          </a:bodyPr>
          <a:lstStyle/>
          <a:p>
            <a:r>
              <a:rPr lang="cs-CZ" b="1" dirty="0"/>
              <a:t>Z hlediska typu použitých proměnných jde</a:t>
            </a:r>
            <a:br>
              <a:rPr lang="cs-CZ" b="1" dirty="0"/>
            </a:br>
            <a:r>
              <a:rPr lang="cs-CZ" b="1" dirty="0"/>
              <a:t>o celočíselné proměnné – v tomto případě konkrétně o tzv. </a:t>
            </a:r>
            <a:r>
              <a:rPr lang="cs-CZ" b="1" dirty="0">
                <a:solidFill>
                  <a:srgbClr val="FF0000"/>
                </a:solidFill>
              </a:rPr>
              <a:t>„bivalentní (dvouhodnotové, nula-jednotkové) celočíselné proměnné“.</a:t>
            </a:r>
          </a:p>
          <a:p>
            <a:r>
              <a:rPr lang="cs-CZ" b="1" dirty="0"/>
              <a:t>Rozlišování modelů podle typu použitých proměnných je velmi důležité zejména ve fázi vlastního řešení modelu – podle typu použitých proměnných obvykle volíme i konkrétní metodu, pomocí níž danou úlohu řešíme!</a:t>
            </a:r>
          </a:p>
        </p:txBody>
      </p:sp>
    </p:spTree>
    <p:extLst>
      <p:ext uri="{BB962C8B-B14F-4D97-AF65-F5344CB8AC3E}">
        <p14:creationId xmlns:p14="http://schemas.microsoft.com/office/powerpoint/2010/main" val="1651922498"/>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685800"/>
            <a:ext cx="8229600" cy="731838"/>
          </a:xfrm>
        </p:spPr>
        <p:txBody>
          <a:bodyPr>
            <a:normAutofit fontScale="90000"/>
          </a:bodyPr>
          <a:lstStyle/>
          <a:p>
            <a:r>
              <a:rPr lang="cs-CZ" b="1" dirty="0"/>
              <a:t>DEFINOVÁNÍ OMEZENÍ ÚLOHY</a:t>
            </a:r>
          </a:p>
        </p:txBody>
      </p:sp>
      <p:sp>
        <p:nvSpPr>
          <p:cNvPr id="3" name="Zástupný symbol pro obsah 2"/>
          <p:cNvSpPr>
            <a:spLocks noGrp="1"/>
          </p:cNvSpPr>
          <p:nvPr>
            <p:ph idx="1"/>
          </p:nvPr>
        </p:nvSpPr>
        <p:spPr/>
        <p:txBody>
          <a:bodyPr>
            <a:normAutofit lnSpcReduction="10000"/>
          </a:bodyPr>
          <a:lstStyle/>
          <a:p>
            <a:r>
              <a:rPr lang="cs-CZ" b="1" dirty="0"/>
              <a:t>Při přistavování automobilu musíme dodržet, aby:</a:t>
            </a:r>
          </a:p>
          <a:p>
            <a:pPr lvl="1"/>
            <a:r>
              <a:rPr lang="cs-CZ" b="1" dirty="0"/>
              <a:t>každý klient dostal alespoň jeden automobil,</a:t>
            </a:r>
          </a:p>
          <a:p>
            <a:pPr lvl="1"/>
            <a:r>
              <a:rPr lang="cs-CZ" b="1" dirty="0"/>
              <a:t>každá pobočka může poskytnout nejvýše jeden automobil.</a:t>
            </a:r>
          </a:p>
          <a:p>
            <a:r>
              <a:rPr lang="cs-CZ" b="1" dirty="0"/>
              <a:t>Toto omezení zformulujeme v podobě omezujících podmínek:</a:t>
            </a:r>
          </a:p>
          <a:p>
            <a:pPr lvl="1"/>
            <a:r>
              <a:rPr lang="cs-CZ" b="1" dirty="0"/>
              <a:t>splnění požadavku klientů,</a:t>
            </a:r>
          </a:p>
          <a:p>
            <a:pPr lvl="1"/>
            <a:r>
              <a:rPr lang="cs-CZ" b="1" dirty="0"/>
              <a:t>nepřekročení kapacit poboček.</a:t>
            </a:r>
          </a:p>
        </p:txBody>
      </p:sp>
    </p:spTree>
    <p:extLst>
      <p:ext uri="{BB962C8B-B14F-4D97-AF65-F5344CB8AC3E}">
        <p14:creationId xmlns:p14="http://schemas.microsoft.com/office/powerpoint/2010/main" val="2455407180"/>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762000"/>
            <a:ext cx="8229600" cy="655638"/>
          </a:xfrm>
        </p:spPr>
        <p:txBody>
          <a:bodyPr>
            <a:normAutofit fontScale="90000"/>
          </a:bodyPr>
          <a:lstStyle/>
          <a:p>
            <a:r>
              <a:rPr lang="cs-CZ" b="1" dirty="0"/>
              <a:t>SPLNĚNÍ POŽADAVKU KLIENTŮ</a:t>
            </a:r>
          </a:p>
        </p:txBody>
      </p:sp>
      <p:sp>
        <p:nvSpPr>
          <p:cNvPr id="3" name="Zástupný symbol pro obsah 2"/>
          <p:cNvSpPr>
            <a:spLocks noGrp="1"/>
          </p:cNvSpPr>
          <p:nvPr>
            <p:ph idx="1"/>
          </p:nvPr>
        </p:nvSpPr>
        <p:spPr/>
        <p:txBody>
          <a:bodyPr>
            <a:normAutofit lnSpcReduction="10000"/>
          </a:bodyPr>
          <a:lstStyle/>
          <a:p>
            <a:r>
              <a:rPr lang="cs-CZ" b="1" dirty="0"/>
              <a:t>Každý klient dostal alespoň jeden automobil – alespoň z jedné pobočky musí být jeden automobil klientovi přiřazen, alespoň jedna</a:t>
            </a:r>
            <a:br>
              <a:rPr lang="cs-CZ" b="1" dirty="0"/>
            </a:br>
            <a:r>
              <a:rPr lang="cs-CZ" b="1" dirty="0"/>
              <a:t>z proměnných </a:t>
            </a:r>
            <a:r>
              <a:rPr lang="cs-CZ" b="1" dirty="0" err="1"/>
              <a:t>x</a:t>
            </a:r>
            <a:r>
              <a:rPr lang="cs-CZ" b="1" baseline="-25000" dirty="0" err="1"/>
              <a:t>i,j</a:t>
            </a:r>
            <a:r>
              <a:rPr lang="cs-CZ" b="1" dirty="0"/>
              <a:t>  musí být pro daného j-</a:t>
            </a:r>
            <a:r>
              <a:rPr lang="cs-CZ" b="1" dirty="0" err="1"/>
              <a:t>tého</a:t>
            </a:r>
            <a:r>
              <a:rPr lang="cs-CZ" b="1" dirty="0"/>
              <a:t> klienta rovna jedné a tato skutečnost musí platit pro všechny klienty:</a:t>
            </a:r>
          </a:p>
          <a:p>
            <a:pPr lvl="1"/>
            <a:r>
              <a:rPr lang="cs-CZ" b="1" dirty="0"/>
              <a:t> </a:t>
            </a:r>
            <a:r>
              <a:rPr lang="cs-CZ" b="1" dirty="0">
                <a:solidFill>
                  <a:srgbClr val="FF0000"/>
                </a:solidFill>
              </a:rPr>
              <a:t>x</a:t>
            </a:r>
            <a:r>
              <a:rPr lang="cs-CZ" b="1" baseline="-25000" dirty="0">
                <a:solidFill>
                  <a:srgbClr val="FF0000"/>
                </a:solidFill>
              </a:rPr>
              <a:t>1,1</a:t>
            </a:r>
            <a:r>
              <a:rPr lang="cs-CZ" b="1" dirty="0">
                <a:solidFill>
                  <a:srgbClr val="FF0000"/>
                </a:solidFill>
              </a:rPr>
              <a:t> + x</a:t>
            </a:r>
            <a:r>
              <a:rPr lang="cs-CZ" b="1" baseline="-25000" dirty="0">
                <a:solidFill>
                  <a:srgbClr val="FF0000"/>
                </a:solidFill>
              </a:rPr>
              <a:t>2,1</a:t>
            </a:r>
            <a:r>
              <a:rPr lang="cs-CZ" b="1" dirty="0">
                <a:solidFill>
                  <a:srgbClr val="FF0000"/>
                </a:solidFill>
              </a:rPr>
              <a:t> + x</a:t>
            </a:r>
            <a:r>
              <a:rPr lang="cs-CZ" b="1" baseline="-25000" dirty="0">
                <a:solidFill>
                  <a:srgbClr val="FF0000"/>
                </a:solidFill>
              </a:rPr>
              <a:t>3,1</a:t>
            </a:r>
            <a:r>
              <a:rPr lang="cs-CZ" b="1" dirty="0">
                <a:solidFill>
                  <a:srgbClr val="FF0000"/>
                </a:solidFill>
              </a:rPr>
              <a:t> ≥ 1</a:t>
            </a:r>
          </a:p>
          <a:p>
            <a:pPr lvl="1"/>
            <a:r>
              <a:rPr lang="cs-CZ" b="1" dirty="0"/>
              <a:t> </a:t>
            </a:r>
            <a:r>
              <a:rPr lang="cs-CZ" b="1" dirty="0">
                <a:solidFill>
                  <a:srgbClr val="FF0000"/>
                </a:solidFill>
              </a:rPr>
              <a:t>x</a:t>
            </a:r>
            <a:r>
              <a:rPr lang="cs-CZ" b="1" baseline="-25000" dirty="0">
                <a:solidFill>
                  <a:srgbClr val="FF0000"/>
                </a:solidFill>
              </a:rPr>
              <a:t>1,2</a:t>
            </a:r>
            <a:r>
              <a:rPr lang="cs-CZ" b="1" dirty="0">
                <a:solidFill>
                  <a:srgbClr val="FF0000"/>
                </a:solidFill>
              </a:rPr>
              <a:t> + x</a:t>
            </a:r>
            <a:r>
              <a:rPr lang="cs-CZ" b="1" baseline="-25000" dirty="0">
                <a:solidFill>
                  <a:srgbClr val="FF0000"/>
                </a:solidFill>
              </a:rPr>
              <a:t>2,2</a:t>
            </a:r>
            <a:r>
              <a:rPr lang="cs-CZ" b="1" dirty="0">
                <a:solidFill>
                  <a:srgbClr val="FF0000"/>
                </a:solidFill>
              </a:rPr>
              <a:t> + x</a:t>
            </a:r>
            <a:r>
              <a:rPr lang="cs-CZ" b="1" baseline="-25000" dirty="0">
                <a:solidFill>
                  <a:srgbClr val="FF0000"/>
                </a:solidFill>
              </a:rPr>
              <a:t>3,2</a:t>
            </a:r>
            <a:r>
              <a:rPr lang="cs-CZ" b="1" dirty="0">
                <a:solidFill>
                  <a:srgbClr val="FF0000"/>
                </a:solidFill>
              </a:rPr>
              <a:t> ≥ 1</a:t>
            </a:r>
          </a:p>
          <a:p>
            <a:pPr lvl="1"/>
            <a:r>
              <a:rPr lang="cs-CZ" b="1" dirty="0"/>
              <a:t> </a:t>
            </a:r>
            <a:r>
              <a:rPr lang="cs-CZ" b="1" dirty="0">
                <a:solidFill>
                  <a:srgbClr val="FF0000"/>
                </a:solidFill>
              </a:rPr>
              <a:t>x</a:t>
            </a:r>
            <a:r>
              <a:rPr lang="cs-CZ" b="1" baseline="-25000" dirty="0">
                <a:solidFill>
                  <a:srgbClr val="FF0000"/>
                </a:solidFill>
              </a:rPr>
              <a:t>1,3</a:t>
            </a:r>
            <a:r>
              <a:rPr lang="cs-CZ" b="1" dirty="0">
                <a:solidFill>
                  <a:srgbClr val="FF0000"/>
                </a:solidFill>
              </a:rPr>
              <a:t> + x</a:t>
            </a:r>
            <a:r>
              <a:rPr lang="cs-CZ" b="1" baseline="-25000" dirty="0">
                <a:solidFill>
                  <a:srgbClr val="FF0000"/>
                </a:solidFill>
              </a:rPr>
              <a:t>2,3</a:t>
            </a:r>
            <a:r>
              <a:rPr lang="cs-CZ" b="1" dirty="0">
                <a:solidFill>
                  <a:srgbClr val="FF0000"/>
                </a:solidFill>
              </a:rPr>
              <a:t> + x</a:t>
            </a:r>
            <a:r>
              <a:rPr lang="cs-CZ" b="1" baseline="-25000" dirty="0">
                <a:solidFill>
                  <a:srgbClr val="FF0000"/>
                </a:solidFill>
              </a:rPr>
              <a:t>3,3</a:t>
            </a:r>
            <a:r>
              <a:rPr lang="cs-CZ" b="1" dirty="0">
                <a:solidFill>
                  <a:srgbClr val="FF0000"/>
                </a:solidFill>
              </a:rPr>
              <a:t> ≥ 1</a:t>
            </a:r>
          </a:p>
        </p:txBody>
      </p:sp>
    </p:spTree>
    <p:extLst>
      <p:ext uri="{BB962C8B-B14F-4D97-AF65-F5344CB8AC3E}">
        <p14:creationId xmlns:p14="http://schemas.microsoft.com/office/powerpoint/2010/main" val="4024449755"/>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812800"/>
            <a:ext cx="8229600" cy="604838"/>
          </a:xfrm>
        </p:spPr>
        <p:txBody>
          <a:bodyPr>
            <a:normAutofit fontScale="90000"/>
          </a:bodyPr>
          <a:lstStyle/>
          <a:p>
            <a:r>
              <a:rPr lang="cs-CZ" b="1" dirty="0"/>
              <a:t>NEPŘEKROČENÍ KAPACIT POBOČEK</a:t>
            </a:r>
          </a:p>
        </p:txBody>
      </p:sp>
      <p:sp>
        <p:nvSpPr>
          <p:cNvPr id="3" name="Zástupný symbol pro obsah 2"/>
          <p:cNvSpPr>
            <a:spLocks noGrp="1"/>
          </p:cNvSpPr>
          <p:nvPr>
            <p:ph idx="1"/>
          </p:nvPr>
        </p:nvSpPr>
        <p:spPr/>
        <p:txBody>
          <a:bodyPr>
            <a:normAutofit fontScale="92500"/>
          </a:bodyPr>
          <a:lstStyle/>
          <a:p>
            <a:r>
              <a:rPr lang="cs-CZ" b="1" dirty="0"/>
              <a:t>Každá pobočka může poskytnout nejvýše jeden automobil – z jedné pobočky může být přiřazen automobil nejvýše jednomu klientovi, nejvýše jedna z proměnných </a:t>
            </a:r>
            <a:r>
              <a:rPr lang="cs-CZ" b="1" dirty="0" err="1"/>
              <a:t>x</a:t>
            </a:r>
            <a:r>
              <a:rPr lang="cs-CZ" b="1" baseline="-25000" dirty="0" err="1"/>
              <a:t>i,j</a:t>
            </a:r>
            <a:r>
              <a:rPr lang="cs-CZ" b="1" baseline="-25000" dirty="0"/>
              <a:t> </a:t>
            </a:r>
            <a:r>
              <a:rPr lang="cs-CZ" b="1" dirty="0"/>
              <a:t>může být pro danou</a:t>
            </a:r>
            <a:br>
              <a:rPr lang="cs-CZ" b="1" dirty="0"/>
            </a:br>
            <a:r>
              <a:rPr lang="cs-CZ" b="1" dirty="0"/>
              <a:t>i-tou pobočku rovna jedné (tato skutečnost musí platit pro všechny pobočky):</a:t>
            </a:r>
          </a:p>
          <a:p>
            <a:pPr lvl="1"/>
            <a:r>
              <a:rPr lang="cs-CZ" b="1" dirty="0"/>
              <a:t> </a:t>
            </a:r>
            <a:r>
              <a:rPr lang="cs-CZ" b="1" dirty="0">
                <a:solidFill>
                  <a:srgbClr val="FF0000"/>
                </a:solidFill>
              </a:rPr>
              <a:t>x</a:t>
            </a:r>
            <a:r>
              <a:rPr lang="cs-CZ" b="1" baseline="-25000" dirty="0">
                <a:solidFill>
                  <a:srgbClr val="FF0000"/>
                </a:solidFill>
              </a:rPr>
              <a:t>1,1 </a:t>
            </a:r>
            <a:r>
              <a:rPr lang="cs-CZ" b="1" dirty="0">
                <a:solidFill>
                  <a:srgbClr val="FF0000"/>
                </a:solidFill>
              </a:rPr>
              <a:t>+ x</a:t>
            </a:r>
            <a:r>
              <a:rPr lang="cs-CZ" b="1" baseline="-25000" dirty="0">
                <a:solidFill>
                  <a:srgbClr val="FF0000"/>
                </a:solidFill>
              </a:rPr>
              <a:t>1,2</a:t>
            </a:r>
            <a:r>
              <a:rPr lang="cs-CZ" b="1" dirty="0">
                <a:solidFill>
                  <a:srgbClr val="FF0000"/>
                </a:solidFill>
              </a:rPr>
              <a:t>  + x</a:t>
            </a:r>
            <a:r>
              <a:rPr lang="cs-CZ" b="1" baseline="-25000" dirty="0">
                <a:solidFill>
                  <a:srgbClr val="FF0000"/>
                </a:solidFill>
              </a:rPr>
              <a:t>1,3</a:t>
            </a:r>
            <a:r>
              <a:rPr lang="cs-CZ" b="1" dirty="0">
                <a:solidFill>
                  <a:srgbClr val="FF0000"/>
                </a:solidFill>
              </a:rPr>
              <a:t> ≤ 1</a:t>
            </a:r>
          </a:p>
          <a:p>
            <a:pPr lvl="1"/>
            <a:r>
              <a:rPr lang="cs-CZ" b="1" dirty="0"/>
              <a:t> </a:t>
            </a:r>
            <a:r>
              <a:rPr lang="cs-CZ" b="1" dirty="0">
                <a:solidFill>
                  <a:srgbClr val="FF0000"/>
                </a:solidFill>
              </a:rPr>
              <a:t>x</a:t>
            </a:r>
            <a:r>
              <a:rPr lang="cs-CZ" b="1" baseline="-25000" dirty="0">
                <a:solidFill>
                  <a:srgbClr val="FF0000"/>
                </a:solidFill>
              </a:rPr>
              <a:t>2,1</a:t>
            </a:r>
            <a:r>
              <a:rPr lang="cs-CZ" b="1" dirty="0">
                <a:solidFill>
                  <a:srgbClr val="FF0000"/>
                </a:solidFill>
              </a:rPr>
              <a:t> + x</a:t>
            </a:r>
            <a:r>
              <a:rPr lang="cs-CZ" b="1" baseline="-25000" dirty="0">
                <a:solidFill>
                  <a:srgbClr val="FF0000"/>
                </a:solidFill>
              </a:rPr>
              <a:t>2,2</a:t>
            </a:r>
            <a:r>
              <a:rPr lang="cs-CZ" b="1" dirty="0">
                <a:solidFill>
                  <a:srgbClr val="FF0000"/>
                </a:solidFill>
              </a:rPr>
              <a:t>  + x</a:t>
            </a:r>
            <a:r>
              <a:rPr lang="cs-CZ" b="1" baseline="-25000" dirty="0">
                <a:solidFill>
                  <a:srgbClr val="FF0000"/>
                </a:solidFill>
              </a:rPr>
              <a:t>2,3</a:t>
            </a:r>
            <a:r>
              <a:rPr lang="cs-CZ" b="1" dirty="0">
                <a:solidFill>
                  <a:srgbClr val="FF0000"/>
                </a:solidFill>
              </a:rPr>
              <a:t> ≤ 1</a:t>
            </a:r>
          </a:p>
          <a:p>
            <a:pPr lvl="1"/>
            <a:r>
              <a:rPr lang="cs-CZ" b="1" dirty="0"/>
              <a:t> </a:t>
            </a:r>
            <a:r>
              <a:rPr lang="cs-CZ" b="1" dirty="0">
                <a:solidFill>
                  <a:srgbClr val="FF0000"/>
                </a:solidFill>
              </a:rPr>
              <a:t>x</a:t>
            </a:r>
            <a:r>
              <a:rPr lang="cs-CZ" b="1" baseline="-25000" dirty="0">
                <a:solidFill>
                  <a:srgbClr val="FF0000"/>
                </a:solidFill>
              </a:rPr>
              <a:t>3,1</a:t>
            </a:r>
            <a:r>
              <a:rPr lang="cs-CZ" b="1" dirty="0">
                <a:solidFill>
                  <a:srgbClr val="FF0000"/>
                </a:solidFill>
              </a:rPr>
              <a:t> + x</a:t>
            </a:r>
            <a:r>
              <a:rPr lang="cs-CZ" b="1" baseline="-25000" dirty="0">
                <a:solidFill>
                  <a:srgbClr val="FF0000"/>
                </a:solidFill>
              </a:rPr>
              <a:t>3,2</a:t>
            </a:r>
            <a:r>
              <a:rPr lang="cs-CZ" b="1" dirty="0">
                <a:solidFill>
                  <a:srgbClr val="FF0000"/>
                </a:solidFill>
              </a:rPr>
              <a:t>  + x</a:t>
            </a:r>
            <a:r>
              <a:rPr lang="cs-CZ" b="1" baseline="-25000" dirty="0">
                <a:solidFill>
                  <a:srgbClr val="FF0000"/>
                </a:solidFill>
              </a:rPr>
              <a:t>3,3</a:t>
            </a:r>
            <a:r>
              <a:rPr lang="cs-CZ" b="1" dirty="0">
                <a:solidFill>
                  <a:srgbClr val="FF0000"/>
                </a:solidFill>
              </a:rPr>
              <a:t> ≤ 1</a:t>
            </a:r>
          </a:p>
        </p:txBody>
      </p:sp>
    </p:spTree>
    <p:extLst>
      <p:ext uri="{BB962C8B-B14F-4D97-AF65-F5344CB8AC3E}">
        <p14:creationId xmlns:p14="http://schemas.microsoft.com/office/powerpoint/2010/main" val="2036208836"/>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698500"/>
            <a:ext cx="8229600" cy="719138"/>
          </a:xfrm>
        </p:spPr>
        <p:txBody>
          <a:bodyPr>
            <a:normAutofit fontScale="90000"/>
          </a:bodyPr>
          <a:lstStyle/>
          <a:p>
            <a:r>
              <a:rPr lang="cs-CZ" b="1" dirty="0"/>
              <a:t>DEFINOVÁNÍ KRITÉRIA OPTIMALITY</a:t>
            </a:r>
          </a:p>
        </p:txBody>
      </p:sp>
      <p:sp>
        <p:nvSpPr>
          <p:cNvPr id="3" name="Zástupný symbol pro obsah 2"/>
          <p:cNvSpPr>
            <a:spLocks noGrp="1"/>
          </p:cNvSpPr>
          <p:nvPr>
            <p:ph idx="1"/>
          </p:nvPr>
        </p:nvSpPr>
        <p:spPr>
          <a:xfrm>
            <a:off x="457200" y="1727200"/>
            <a:ext cx="8229600" cy="4398963"/>
          </a:xfrm>
        </p:spPr>
        <p:txBody>
          <a:bodyPr>
            <a:normAutofit fontScale="92500"/>
          </a:bodyPr>
          <a:lstStyle/>
          <a:p>
            <a:r>
              <a:rPr lang="cs-CZ" b="1" dirty="0"/>
              <a:t>Cílem autopůjčovny je minimalizace celkem ujetých kilometrů při přistavování automobilů klientům. Účelová funkce modelu musí vyjadřovat tyto ujeté kilometry.</a:t>
            </a:r>
          </a:p>
          <a:p>
            <a:r>
              <a:rPr lang="cs-CZ" b="1" dirty="0"/>
              <a:t>Celkem ujeté kilometry = součet ujetých kilometrů na jednotlivých trasách, přičemž platí, že ujeté kilometry na jedné trase = délka této trasy * rozhodnutí, zda bude trasa použita či nikoliv (ve formě 0; 1 rozhodovací proměnné).</a:t>
            </a:r>
          </a:p>
        </p:txBody>
      </p:sp>
    </p:spTree>
    <p:extLst>
      <p:ext uri="{BB962C8B-B14F-4D97-AF65-F5344CB8AC3E}">
        <p14:creationId xmlns:p14="http://schemas.microsoft.com/office/powerpoint/2010/main" val="1442065032"/>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812800"/>
            <a:ext cx="8229600" cy="604838"/>
          </a:xfrm>
        </p:spPr>
        <p:txBody>
          <a:bodyPr>
            <a:normAutofit fontScale="90000"/>
          </a:bodyPr>
          <a:lstStyle/>
          <a:p>
            <a:r>
              <a:rPr lang="cs-CZ" b="1" dirty="0"/>
              <a:t>ÚČELOVÁ FUNKCE</a:t>
            </a:r>
          </a:p>
        </p:txBody>
      </p:sp>
      <p:sp>
        <p:nvSpPr>
          <p:cNvPr id="3" name="Zástupný symbol pro obsah 2"/>
          <p:cNvSpPr>
            <a:spLocks noGrp="1"/>
          </p:cNvSpPr>
          <p:nvPr>
            <p:ph idx="1"/>
          </p:nvPr>
        </p:nvSpPr>
        <p:spPr>
          <a:xfrm>
            <a:off x="457200" y="2209800"/>
            <a:ext cx="8229600" cy="3916363"/>
          </a:xfrm>
        </p:spPr>
        <p:txBody>
          <a:bodyPr/>
          <a:lstStyle/>
          <a:p>
            <a:r>
              <a:rPr lang="cs-CZ" b="1" dirty="0"/>
              <a:t>Účelová funkce z, která vyjadřuje celkové ujeté kilometry:</a:t>
            </a:r>
          </a:p>
          <a:p>
            <a:pPr lvl="1"/>
            <a:r>
              <a:rPr lang="cs-CZ" b="1" dirty="0"/>
              <a:t> </a:t>
            </a:r>
            <a:r>
              <a:rPr lang="cs-CZ" b="1" dirty="0">
                <a:solidFill>
                  <a:srgbClr val="FF0000"/>
                </a:solidFill>
              </a:rPr>
              <a:t>z = 28x</a:t>
            </a:r>
            <a:r>
              <a:rPr lang="cs-CZ" b="1" baseline="-25000" dirty="0">
                <a:solidFill>
                  <a:srgbClr val="FF0000"/>
                </a:solidFill>
              </a:rPr>
              <a:t>1,1</a:t>
            </a:r>
            <a:r>
              <a:rPr lang="cs-CZ" b="1" dirty="0">
                <a:solidFill>
                  <a:srgbClr val="FF0000"/>
                </a:solidFill>
              </a:rPr>
              <a:t> + 8x</a:t>
            </a:r>
            <a:r>
              <a:rPr lang="cs-CZ" b="1" baseline="-25000" dirty="0">
                <a:solidFill>
                  <a:srgbClr val="FF0000"/>
                </a:solidFill>
              </a:rPr>
              <a:t>1,2</a:t>
            </a:r>
            <a:r>
              <a:rPr lang="cs-CZ" b="1" dirty="0">
                <a:solidFill>
                  <a:srgbClr val="FF0000"/>
                </a:solidFill>
              </a:rPr>
              <a:t> + 36x</a:t>
            </a:r>
            <a:r>
              <a:rPr lang="cs-CZ" b="1" baseline="-25000" dirty="0">
                <a:solidFill>
                  <a:srgbClr val="FF0000"/>
                </a:solidFill>
              </a:rPr>
              <a:t>1,3</a:t>
            </a:r>
            <a:r>
              <a:rPr lang="cs-CZ" b="1" dirty="0">
                <a:solidFill>
                  <a:srgbClr val="FF0000"/>
                </a:solidFill>
              </a:rPr>
              <a:t> + 24x</a:t>
            </a:r>
            <a:r>
              <a:rPr lang="cs-CZ" b="1" baseline="-25000" dirty="0">
                <a:solidFill>
                  <a:srgbClr val="FF0000"/>
                </a:solidFill>
              </a:rPr>
              <a:t>2,1</a:t>
            </a:r>
            <a:r>
              <a:rPr lang="cs-CZ" b="1" dirty="0">
                <a:solidFill>
                  <a:srgbClr val="FF0000"/>
                </a:solidFill>
              </a:rPr>
              <a:t> + 28x</a:t>
            </a:r>
            <a:r>
              <a:rPr lang="cs-CZ" b="1" baseline="-25000" dirty="0">
                <a:solidFill>
                  <a:srgbClr val="FF0000"/>
                </a:solidFill>
              </a:rPr>
              <a:t>2,2</a:t>
            </a:r>
            <a:r>
              <a:rPr lang="cs-CZ" b="1" dirty="0">
                <a:solidFill>
                  <a:srgbClr val="FF0000"/>
                </a:solidFill>
              </a:rPr>
              <a:t> + 12x</a:t>
            </a:r>
            <a:r>
              <a:rPr lang="cs-CZ" b="1" baseline="-25000" dirty="0">
                <a:solidFill>
                  <a:srgbClr val="FF0000"/>
                </a:solidFill>
              </a:rPr>
              <a:t>2,3</a:t>
            </a:r>
            <a:r>
              <a:rPr lang="cs-CZ" b="1" dirty="0">
                <a:solidFill>
                  <a:srgbClr val="FF0000"/>
                </a:solidFill>
              </a:rPr>
              <a:t> + 44x</a:t>
            </a:r>
            <a:r>
              <a:rPr lang="cs-CZ" b="1" baseline="-25000" dirty="0">
                <a:solidFill>
                  <a:srgbClr val="FF0000"/>
                </a:solidFill>
              </a:rPr>
              <a:t>3,1</a:t>
            </a:r>
            <a:r>
              <a:rPr lang="cs-CZ" b="1" dirty="0">
                <a:solidFill>
                  <a:srgbClr val="FF0000"/>
                </a:solidFill>
              </a:rPr>
              <a:t> + 20x</a:t>
            </a:r>
            <a:r>
              <a:rPr lang="cs-CZ" b="1" baseline="-25000" dirty="0">
                <a:solidFill>
                  <a:srgbClr val="FF0000"/>
                </a:solidFill>
              </a:rPr>
              <a:t>3,2 </a:t>
            </a:r>
            <a:r>
              <a:rPr lang="cs-CZ" b="1" dirty="0">
                <a:solidFill>
                  <a:srgbClr val="FF0000"/>
                </a:solidFill>
              </a:rPr>
              <a:t>+ 27x</a:t>
            </a:r>
            <a:r>
              <a:rPr lang="cs-CZ" b="1" baseline="-25000" dirty="0">
                <a:solidFill>
                  <a:srgbClr val="FF0000"/>
                </a:solidFill>
              </a:rPr>
              <a:t>3,3</a:t>
            </a:r>
            <a:r>
              <a:rPr lang="cs-CZ" b="1" dirty="0">
                <a:solidFill>
                  <a:srgbClr val="FF0000"/>
                </a:solidFill>
              </a:rPr>
              <a:t> </a:t>
            </a:r>
          </a:p>
          <a:p>
            <a:r>
              <a:rPr lang="cs-CZ" b="1" dirty="0"/>
              <a:t>Funkční hodnotu této funkce budeme při řešení výsledného modelu </a:t>
            </a:r>
            <a:r>
              <a:rPr lang="cs-CZ" b="1" dirty="0">
                <a:solidFill>
                  <a:srgbClr val="FF0000"/>
                </a:solidFill>
              </a:rPr>
              <a:t>minimalizovat</a:t>
            </a:r>
            <a:r>
              <a:rPr lang="cs-CZ" b="1" dirty="0"/>
              <a:t>.</a:t>
            </a:r>
            <a:endParaRPr lang="cs-CZ" b="1" baseline="-25000" dirty="0"/>
          </a:p>
        </p:txBody>
      </p:sp>
    </p:spTree>
    <p:extLst>
      <p:ext uri="{BB962C8B-B14F-4D97-AF65-F5344CB8AC3E}">
        <p14:creationId xmlns:p14="http://schemas.microsoft.com/office/powerpoint/2010/main" val="39825710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xfrm>
            <a:off x="558800" y="576262"/>
            <a:ext cx="8229600" cy="630238"/>
          </a:xfrm>
        </p:spPr>
        <p:txBody>
          <a:bodyPr>
            <a:normAutofit fontScale="90000"/>
          </a:bodyPr>
          <a:lstStyle/>
          <a:p>
            <a:r>
              <a:rPr lang="cs-CZ" sz="3200" b="1" dirty="0"/>
              <a:t>MATICOVÉ ZOBRAZENÍ MANAŽERSKÝCH FUNKCÍ</a:t>
            </a:r>
          </a:p>
        </p:txBody>
      </p:sp>
      <p:graphicFrame>
        <p:nvGraphicFramePr>
          <p:cNvPr id="6" name="Objekt 5"/>
          <p:cNvGraphicFramePr>
            <a:graphicFrameLocks noChangeAspect="1"/>
          </p:cNvGraphicFramePr>
          <p:nvPr>
            <p:extLst>
              <p:ext uri="{D42A27DB-BD31-4B8C-83A1-F6EECF244321}">
                <p14:modId xmlns:p14="http://schemas.microsoft.com/office/powerpoint/2010/main" val="2704655631"/>
              </p:ext>
            </p:extLst>
          </p:nvPr>
        </p:nvGraphicFramePr>
        <p:xfrm>
          <a:off x="330200" y="1282700"/>
          <a:ext cx="8559800" cy="4787900"/>
        </p:xfrm>
        <a:graphic>
          <a:graphicData uri="http://schemas.openxmlformats.org/presentationml/2006/ole">
            <mc:AlternateContent xmlns:mc="http://schemas.openxmlformats.org/markup-compatibility/2006">
              <mc:Choice xmlns:v="urn:schemas-microsoft-com:vml" Requires="v">
                <p:oleObj name="List" r:id="rId2" imgW="2867042" imgH="1628779" progId="Excel.Sheet.12">
                  <p:embed/>
                </p:oleObj>
              </mc:Choice>
              <mc:Fallback>
                <p:oleObj name="List" r:id="rId2" imgW="2867042" imgH="1628779" progId="Excel.Sheet.12">
                  <p:embed/>
                  <p:pic>
                    <p:nvPicPr>
                      <p:cNvPr id="0" name=""/>
                      <p:cNvPicPr/>
                      <p:nvPr/>
                    </p:nvPicPr>
                    <p:blipFill>
                      <a:blip r:embed="rId3"/>
                      <a:stretch>
                        <a:fillRect/>
                      </a:stretch>
                    </p:blipFill>
                    <p:spPr>
                      <a:xfrm>
                        <a:off x="330200" y="1282700"/>
                        <a:ext cx="8559800" cy="4787900"/>
                      </a:xfrm>
                      <a:prstGeom prst="rect">
                        <a:avLst/>
                      </a:prstGeom>
                    </p:spPr>
                  </p:pic>
                </p:oleObj>
              </mc:Fallback>
            </mc:AlternateContent>
          </a:graphicData>
        </a:graphic>
      </p:graphicFrame>
    </p:spTree>
    <p:extLst>
      <p:ext uri="{BB962C8B-B14F-4D97-AF65-F5344CB8AC3E}">
        <p14:creationId xmlns:p14="http://schemas.microsoft.com/office/powerpoint/2010/main" val="3087765830"/>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660400"/>
            <a:ext cx="8229600" cy="757238"/>
          </a:xfrm>
        </p:spPr>
        <p:txBody>
          <a:bodyPr>
            <a:normAutofit/>
          </a:bodyPr>
          <a:lstStyle/>
          <a:p>
            <a:r>
              <a:rPr lang="cs-CZ" sz="3600" b="1" dirty="0"/>
              <a:t>DEFINOVÁNÍ OBLIGÁTNÍCH PODMÍNEK</a:t>
            </a:r>
          </a:p>
        </p:txBody>
      </p:sp>
      <p:sp>
        <p:nvSpPr>
          <p:cNvPr id="3" name="Zástupný symbol pro obsah 2"/>
          <p:cNvSpPr>
            <a:spLocks noGrp="1"/>
          </p:cNvSpPr>
          <p:nvPr>
            <p:ph idx="1"/>
          </p:nvPr>
        </p:nvSpPr>
        <p:spPr>
          <a:xfrm>
            <a:off x="457200" y="2527300"/>
            <a:ext cx="8229600" cy="3598863"/>
          </a:xfrm>
        </p:spPr>
        <p:txBody>
          <a:bodyPr/>
          <a:lstStyle/>
          <a:p>
            <a:r>
              <a:rPr lang="cs-CZ" b="1" dirty="0"/>
              <a:t>Proměnné definované v modelu naší úlohy mohou nabývat pouze dvou hodnot – 0 a 1:</a:t>
            </a:r>
          </a:p>
          <a:p>
            <a:pPr marL="0" indent="0">
              <a:buNone/>
            </a:pPr>
            <a:endParaRPr lang="cs-CZ" b="1" dirty="0"/>
          </a:p>
          <a:p>
            <a:pPr marL="742950" lvl="2" indent="-342900"/>
            <a:r>
              <a:rPr lang="cs-CZ" b="1" dirty="0" err="1"/>
              <a:t>x</a:t>
            </a:r>
            <a:r>
              <a:rPr lang="cs-CZ" b="1" baseline="-25000" dirty="0" err="1"/>
              <a:t>i,j</a:t>
            </a:r>
            <a:r>
              <a:rPr lang="cs-CZ" b="1" baseline="-25000" dirty="0"/>
              <a:t>  </a:t>
            </a:r>
            <a:r>
              <a:rPr lang="cs-CZ" b="1" dirty="0"/>
              <a:t>= {0;1} , i = 1, 2, 3; j = 1, 2, 3</a:t>
            </a:r>
          </a:p>
        </p:txBody>
      </p:sp>
    </p:spTree>
    <p:extLst>
      <p:ext uri="{BB962C8B-B14F-4D97-AF65-F5344CB8AC3E}">
        <p14:creationId xmlns:p14="http://schemas.microsoft.com/office/powerpoint/2010/main" val="1729063500"/>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673100"/>
            <a:ext cx="8229600" cy="744538"/>
          </a:xfrm>
        </p:spPr>
        <p:txBody>
          <a:bodyPr>
            <a:normAutofit/>
          </a:bodyPr>
          <a:lstStyle/>
          <a:p>
            <a:r>
              <a:rPr lang="cs-CZ" sz="3200" b="1" dirty="0"/>
              <a:t>VÝSLEDNÝ LINEÁRNÍ MATEMATICKÝ MODEL</a:t>
            </a:r>
          </a:p>
        </p:txBody>
      </p:sp>
      <p:sp>
        <p:nvSpPr>
          <p:cNvPr id="3" name="Zástupný symbol pro obsah 2"/>
          <p:cNvSpPr>
            <a:spLocks noGrp="1"/>
          </p:cNvSpPr>
          <p:nvPr>
            <p:ph idx="1"/>
          </p:nvPr>
        </p:nvSpPr>
        <p:spPr/>
        <p:txBody>
          <a:bodyPr>
            <a:normAutofit fontScale="70000" lnSpcReduction="20000"/>
          </a:bodyPr>
          <a:lstStyle/>
          <a:p>
            <a:pPr marL="342900" lvl="1" indent="-342900">
              <a:buFont typeface="Arial"/>
              <a:buChar char="•"/>
            </a:pPr>
            <a:r>
              <a:rPr lang="cs-CZ" b="1" dirty="0"/>
              <a:t>Minimalizuj:</a:t>
            </a:r>
          </a:p>
          <a:p>
            <a:pPr marL="342900" lvl="1" indent="-342900">
              <a:buFont typeface="Arial"/>
              <a:buChar char="•"/>
            </a:pPr>
            <a:r>
              <a:rPr lang="cs-CZ" b="1" dirty="0"/>
              <a:t> </a:t>
            </a:r>
            <a:r>
              <a:rPr lang="cs-CZ" b="1" dirty="0">
                <a:solidFill>
                  <a:srgbClr val="FF0000"/>
                </a:solidFill>
              </a:rPr>
              <a:t>z = 28x</a:t>
            </a:r>
            <a:r>
              <a:rPr lang="cs-CZ" b="1" baseline="-25000" dirty="0">
                <a:solidFill>
                  <a:srgbClr val="FF0000"/>
                </a:solidFill>
              </a:rPr>
              <a:t>1,1</a:t>
            </a:r>
            <a:r>
              <a:rPr lang="cs-CZ" b="1" dirty="0">
                <a:solidFill>
                  <a:srgbClr val="FF0000"/>
                </a:solidFill>
              </a:rPr>
              <a:t> + 8x</a:t>
            </a:r>
            <a:r>
              <a:rPr lang="cs-CZ" b="1" baseline="-25000" dirty="0">
                <a:solidFill>
                  <a:srgbClr val="FF0000"/>
                </a:solidFill>
              </a:rPr>
              <a:t>1,2</a:t>
            </a:r>
            <a:r>
              <a:rPr lang="cs-CZ" b="1" dirty="0">
                <a:solidFill>
                  <a:srgbClr val="FF0000"/>
                </a:solidFill>
              </a:rPr>
              <a:t> + 36x</a:t>
            </a:r>
            <a:r>
              <a:rPr lang="cs-CZ" b="1" baseline="-25000" dirty="0">
                <a:solidFill>
                  <a:srgbClr val="FF0000"/>
                </a:solidFill>
              </a:rPr>
              <a:t>1,3</a:t>
            </a:r>
            <a:r>
              <a:rPr lang="cs-CZ" b="1" dirty="0">
                <a:solidFill>
                  <a:srgbClr val="FF0000"/>
                </a:solidFill>
              </a:rPr>
              <a:t> + 24x</a:t>
            </a:r>
            <a:r>
              <a:rPr lang="cs-CZ" b="1" baseline="-25000" dirty="0">
                <a:solidFill>
                  <a:srgbClr val="FF0000"/>
                </a:solidFill>
              </a:rPr>
              <a:t>2,1</a:t>
            </a:r>
            <a:r>
              <a:rPr lang="cs-CZ" b="1" dirty="0">
                <a:solidFill>
                  <a:srgbClr val="FF0000"/>
                </a:solidFill>
              </a:rPr>
              <a:t> + 28x</a:t>
            </a:r>
            <a:r>
              <a:rPr lang="cs-CZ" b="1" baseline="-25000" dirty="0">
                <a:solidFill>
                  <a:srgbClr val="FF0000"/>
                </a:solidFill>
              </a:rPr>
              <a:t>2,2</a:t>
            </a:r>
            <a:r>
              <a:rPr lang="cs-CZ" b="1" dirty="0">
                <a:solidFill>
                  <a:srgbClr val="FF0000"/>
                </a:solidFill>
              </a:rPr>
              <a:t> + 12x</a:t>
            </a:r>
            <a:r>
              <a:rPr lang="cs-CZ" b="1" baseline="-25000" dirty="0">
                <a:solidFill>
                  <a:srgbClr val="FF0000"/>
                </a:solidFill>
              </a:rPr>
              <a:t>2,3</a:t>
            </a:r>
            <a:r>
              <a:rPr lang="cs-CZ" b="1" dirty="0">
                <a:solidFill>
                  <a:srgbClr val="FF0000"/>
                </a:solidFill>
              </a:rPr>
              <a:t> + 44x</a:t>
            </a:r>
            <a:r>
              <a:rPr lang="cs-CZ" b="1" baseline="-25000" dirty="0">
                <a:solidFill>
                  <a:srgbClr val="FF0000"/>
                </a:solidFill>
              </a:rPr>
              <a:t>3,1</a:t>
            </a:r>
            <a:r>
              <a:rPr lang="cs-CZ" b="1" dirty="0">
                <a:solidFill>
                  <a:srgbClr val="FF0000"/>
                </a:solidFill>
              </a:rPr>
              <a:t> + 20x</a:t>
            </a:r>
            <a:r>
              <a:rPr lang="cs-CZ" b="1" baseline="-25000" dirty="0">
                <a:solidFill>
                  <a:srgbClr val="FF0000"/>
                </a:solidFill>
              </a:rPr>
              <a:t>3,2 </a:t>
            </a:r>
            <a:r>
              <a:rPr lang="cs-CZ" b="1" dirty="0">
                <a:solidFill>
                  <a:srgbClr val="FF0000"/>
                </a:solidFill>
              </a:rPr>
              <a:t>+ 27x</a:t>
            </a:r>
            <a:r>
              <a:rPr lang="cs-CZ" b="1" baseline="-25000" dirty="0">
                <a:solidFill>
                  <a:srgbClr val="FF0000"/>
                </a:solidFill>
              </a:rPr>
              <a:t>3,3</a:t>
            </a:r>
            <a:r>
              <a:rPr lang="cs-CZ" b="1" dirty="0">
                <a:solidFill>
                  <a:srgbClr val="FF0000"/>
                </a:solidFill>
              </a:rPr>
              <a:t>  </a:t>
            </a:r>
          </a:p>
          <a:p>
            <a:pPr marL="0" lvl="1" indent="0">
              <a:buNone/>
            </a:pPr>
            <a:endParaRPr lang="cs-CZ" b="1" dirty="0">
              <a:solidFill>
                <a:srgbClr val="FF0000"/>
              </a:solidFill>
            </a:endParaRPr>
          </a:p>
          <a:p>
            <a:pPr marL="342900" lvl="1" indent="-342900">
              <a:buFont typeface="Arial"/>
              <a:buChar char="•"/>
            </a:pPr>
            <a:r>
              <a:rPr lang="cs-CZ" b="1" dirty="0"/>
              <a:t>Za podmínek:</a:t>
            </a:r>
          </a:p>
          <a:p>
            <a:pPr marL="342900" lvl="1" indent="-342900">
              <a:buFont typeface="Arial"/>
              <a:buChar char="•"/>
            </a:pPr>
            <a:r>
              <a:rPr lang="cs-CZ" b="1" dirty="0" err="1"/>
              <a:t>x</a:t>
            </a:r>
            <a:r>
              <a:rPr lang="cs-CZ" b="1" baseline="-25000" dirty="0" err="1"/>
              <a:t>i,j</a:t>
            </a:r>
            <a:r>
              <a:rPr lang="cs-CZ" b="1" baseline="-25000" dirty="0"/>
              <a:t>  </a:t>
            </a:r>
            <a:r>
              <a:rPr lang="cs-CZ" b="1" dirty="0"/>
              <a:t>= {0;1} , i = 1, 2, 3; j = 1, 2, 3</a:t>
            </a:r>
          </a:p>
          <a:p>
            <a:pPr marL="0" lvl="1" indent="0">
              <a:buNone/>
            </a:pPr>
            <a:endParaRPr lang="cs-CZ" b="1" dirty="0"/>
          </a:p>
          <a:p>
            <a:pPr lvl="1"/>
            <a:r>
              <a:rPr lang="cs-CZ" b="1" dirty="0">
                <a:solidFill>
                  <a:srgbClr val="FF0000"/>
                </a:solidFill>
              </a:rPr>
              <a:t>x</a:t>
            </a:r>
            <a:r>
              <a:rPr lang="cs-CZ" b="1" baseline="-25000" dirty="0">
                <a:solidFill>
                  <a:srgbClr val="FF0000"/>
                </a:solidFill>
              </a:rPr>
              <a:t>1,1</a:t>
            </a:r>
            <a:r>
              <a:rPr lang="cs-CZ" b="1" dirty="0">
                <a:solidFill>
                  <a:srgbClr val="FF0000"/>
                </a:solidFill>
              </a:rPr>
              <a:t> + x</a:t>
            </a:r>
            <a:r>
              <a:rPr lang="cs-CZ" b="1" baseline="-25000" dirty="0">
                <a:solidFill>
                  <a:srgbClr val="FF0000"/>
                </a:solidFill>
              </a:rPr>
              <a:t>2,1</a:t>
            </a:r>
            <a:r>
              <a:rPr lang="cs-CZ" b="1" dirty="0">
                <a:solidFill>
                  <a:srgbClr val="FF0000"/>
                </a:solidFill>
              </a:rPr>
              <a:t> + x</a:t>
            </a:r>
            <a:r>
              <a:rPr lang="cs-CZ" b="1" baseline="-25000" dirty="0">
                <a:solidFill>
                  <a:srgbClr val="FF0000"/>
                </a:solidFill>
              </a:rPr>
              <a:t>3,1</a:t>
            </a:r>
            <a:r>
              <a:rPr lang="cs-CZ" b="1" dirty="0">
                <a:solidFill>
                  <a:srgbClr val="FF0000"/>
                </a:solidFill>
              </a:rPr>
              <a:t> ≥ 1</a:t>
            </a:r>
          </a:p>
          <a:p>
            <a:pPr lvl="1"/>
            <a:r>
              <a:rPr lang="cs-CZ" b="1" dirty="0"/>
              <a:t> </a:t>
            </a:r>
            <a:r>
              <a:rPr lang="cs-CZ" b="1" dirty="0">
                <a:solidFill>
                  <a:srgbClr val="FF0000"/>
                </a:solidFill>
              </a:rPr>
              <a:t>x</a:t>
            </a:r>
            <a:r>
              <a:rPr lang="cs-CZ" b="1" baseline="-25000" dirty="0">
                <a:solidFill>
                  <a:srgbClr val="FF0000"/>
                </a:solidFill>
              </a:rPr>
              <a:t>1,2</a:t>
            </a:r>
            <a:r>
              <a:rPr lang="cs-CZ" b="1" dirty="0">
                <a:solidFill>
                  <a:srgbClr val="FF0000"/>
                </a:solidFill>
              </a:rPr>
              <a:t> + x</a:t>
            </a:r>
            <a:r>
              <a:rPr lang="cs-CZ" b="1" baseline="-25000" dirty="0">
                <a:solidFill>
                  <a:srgbClr val="FF0000"/>
                </a:solidFill>
              </a:rPr>
              <a:t>2,2</a:t>
            </a:r>
            <a:r>
              <a:rPr lang="cs-CZ" b="1" dirty="0">
                <a:solidFill>
                  <a:srgbClr val="FF0000"/>
                </a:solidFill>
              </a:rPr>
              <a:t> + x</a:t>
            </a:r>
            <a:r>
              <a:rPr lang="cs-CZ" b="1" baseline="-25000" dirty="0">
                <a:solidFill>
                  <a:srgbClr val="FF0000"/>
                </a:solidFill>
              </a:rPr>
              <a:t>3,2</a:t>
            </a:r>
            <a:r>
              <a:rPr lang="cs-CZ" b="1" dirty="0">
                <a:solidFill>
                  <a:srgbClr val="FF0000"/>
                </a:solidFill>
              </a:rPr>
              <a:t> ≥ 1</a:t>
            </a:r>
          </a:p>
          <a:p>
            <a:pPr lvl="1"/>
            <a:r>
              <a:rPr lang="cs-CZ" b="1" dirty="0"/>
              <a:t> </a:t>
            </a:r>
            <a:r>
              <a:rPr lang="cs-CZ" b="1" dirty="0">
                <a:solidFill>
                  <a:srgbClr val="FF0000"/>
                </a:solidFill>
              </a:rPr>
              <a:t>x</a:t>
            </a:r>
            <a:r>
              <a:rPr lang="cs-CZ" b="1" baseline="-25000" dirty="0">
                <a:solidFill>
                  <a:srgbClr val="FF0000"/>
                </a:solidFill>
              </a:rPr>
              <a:t>1,3</a:t>
            </a:r>
            <a:r>
              <a:rPr lang="cs-CZ" b="1" dirty="0">
                <a:solidFill>
                  <a:srgbClr val="FF0000"/>
                </a:solidFill>
              </a:rPr>
              <a:t> + x</a:t>
            </a:r>
            <a:r>
              <a:rPr lang="cs-CZ" b="1" baseline="-25000" dirty="0">
                <a:solidFill>
                  <a:srgbClr val="FF0000"/>
                </a:solidFill>
              </a:rPr>
              <a:t>2,3</a:t>
            </a:r>
            <a:r>
              <a:rPr lang="cs-CZ" b="1" dirty="0">
                <a:solidFill>
                  <a:srgbClr val="FF0000"/>
                </a:solidFill>
              </a:rPr>
              <a:t> + x</a:t>
            </a:r>
            <a:r>
              <a:rPr lang="cs-CZ" b="1" baseline="-25000" dirty="0">
                <a:solidFill>
                  <a:srgbClr val="FF0000"/>
                </a:solidFill>
              </a:rPr>
              <a:t>3,3</a:t>
            </a:r>
            <a:r>
              <a:rPr lang="cs-CZ" b="1" dirty="0">
                <a:solidFill>
                  <a:srgbClr val="FF0000"/>
                </a:solidFill>
              </a:rPr>
              <a:t> ≥ 1</a:t>
            </a:r>
          </a:p>
          <a:p>
            <a:pPr marL="342900" lvl="1" indent="-342900">
              <a:buFont typeface="Arial"/>
              <a:buChar char="•"/>
            </a:pPr>
            <a:endParaRPr lang="cs-CZ" b="1" dirty="0"/>
          </a:p>
          <a:p>
            <a:pPr lvl="1"/>
            <a:r>
              <a:rPr lang="cs-CZ" b="1" dirty="0"/>
              <a:t> </a:t>
            </a:r>
            <a:r>
              <a:rPr lang="cs-CZ" b="1" dirty="0">
                <a:solidFill>
                  <a:srgbClr val="FF0000"/>
                </a:solidFill>
              </a:rPr>
              <a:t>x</a:t>
            </a:r>
            <a:r>
              <a:rPr lang="cs-CZ" b="1" baseline="-25000" dirty="0">
                <a:solidFill>
                  <a:srgbClr val="FF0000"/>
                </a:solidFill>
              </a:rPr>
              <a:t>1,1 </a:t>
            </a:r>
            <a:r>
              <a:rPr lang="cs-CZ" b="1" dirty="0">
                <a:solidFill>
                  <a:srgbClr val="FF0000"/>
                </a:solidFill>
              </a:rPr>
              <a:t>+ x</a:t>
            </a:r>
            <a:r>
              <a:rPr lang="cs-CZ" b="1" baseline="-25000" dirty="0">
                <a:solidFill>
                  <a:srgbClr val="FF0000"/>
                </a:solidFill>
              </a:rPr>
              <a:t>1,2</a:t>
            </a:r>
            <a:r>
              <a:rPr lang="cs-CZ" b="1" dirty="0">
                <a:solidFill>
                  <a:srgbClr val="FF0000"/>
                </a:solidFill>
              </a:rPr>
              <a:t>  + x</a:t>
            </a:r>
            <a:r>
              <a:rPr lang="cs-CZ" b="1" baseline="-25000" dirty="0">
                <a:solidFill>
                  <a:srgbClr val="FF0000"/>
                </a:solidFill>
              </a:rPr>
              <a:t>1,3</a:t>
            </a:r>
            <a:r>
              <a:rPr lang="cs-CZ" b="1" dirty="0">
                <a:solidFill>
                  <a:srgbClr val="FF0000"/>
                </a:solidFill>
              </a:rPr>
              <a:t> ≤ 1</a:t>
            </a:r>
          </a:p>
          <a:p>
            <a:pPr lvl="1"/>
            <a:r>
              <a:rPr lang="cs-CZ" b="1" dirty="0"/>
              <a:t> </a:t>
            </a:r>
            <a:r>
              <a:rPr lang="cs-CZ" b="1" dirty="0">
                <a:solidFill>
                  <a:srgbClr val="FF0000"/>
                </a:solidFill>
              </a:rPr>
              <a:t>x</a:t>
            </a:r>
            <a:r>
              <a:rPr lang="cs-CZ" b="1" baseline="-25000" dirty="0">
                <a:solidFill>
                  <a:srgbClr val="FF0000"/>
                </a:solidFill>
              </a:rPr>
              <a:t>2,1</a:t>
            </a:r>
            <a:r>
              <a:rPr lang="cs-CZ" b="1" dirty="0">
                <a:solidFill>
                  <a:srgbClr val="FF0000"/>
                </a:solidFill>
              </a:rPr>
              <a:t> + x</a:t>
            </a:r>
            <a:r>
              <a:rPr lang="cs-CZ" b="1" baseline="-25000" dirty="0">
                <a:solidFill>
                  <a:srgbClr val="FF0000"/>
                </a:solidFill>
              </a:rPr>
              <a:t>2,2</a:t>
            </a:r>
            <a:r>
              <a:rPr lang="cs-CZ" b="1" dirty="0">
                <a:solidFill>
                  <a:srgbClr val="FF0000"/>
                </a:solidFill>
              </a:rPr>
              <a:t>  + x</a:t>
            </a:r>
            <a:r>
              <a:rPr lang="cs-CZ" b="1" baseline="-25000" dirty="0">
                <a:solidFill>
                  <a:srgbClr val="FF0000"/>
                </a:solidFill>
              </a:rPr>
              <a:t>2,3</a:t>
            </a:r>
            <a:r>
              <a:rPr lang="cs-CZ" b="1" dirty="0">
                <a:solidFill>
                  <a:srgbClr val="FF0000"/>
                </a:solidFill>
              </a:rPr>
              <a:t> ≤ 1</a:t>
            </a:r>
          </a:p>
          <a:p>
            <a:pPr lvl="1"/>
            <a:r>
              <a:rPr lang="cs-CZ" b="1" dirty="0"/>
              <a:t> </a:t>
            </a:r>
            <a:r>
              <a:rPr lang="cs-CZ" b="1" dirty="0">
                <a:solidFill>
                  <a:srgbClr val="FF0000"/>
                </a:solidFill>
              </a:rPr>
              <a:t>x</a:t>
            </a:r>
            <a:r>
              <a:rPr lang="cs-CZ" b="1" baseline="-25000" dirty="0">
                <a:solidFill>
                  <a:srgbClr val="FF0000"/>
                </a:solidFill>
              </a:rPr>
              <a:t>3,1</a:t>
            </a:r>
            <a:r>
              <a:rPr lang="cs-CZ" b="1" dirty="0">
                <a:solidFill>
                  <a:srgbClr val="FF0000"/>
                </a:solidFill>
              </a:rPr>
              <a:t> + x</a:t>
            </a:r>
            <a:r>
              <a:rPr lang="cs-CZ" b="1" baseline="-25000" dirty="0">
                <a:solidFill>
                  <a:srgbClr val="FF0000"/>
                </a:solidFill>
              </a:rPr>
              <a:t>3,2</a:t>
            </a:r>
            <a:r>
              <a:rPr lang="cs-CZ" b="1" dirty="0">
                <a:solidFill>
                  <a:srgbClr val="FF0000"/>
                </a:solidFill>
              </a:rPr>
              <a:t>  + x</a:t>
            </a:r>
            <a:r>
              <a:rPr lang="cs-CZ" b="1" baseline="-25000" dirty="0">
                <a:solidFill>
                  <a:srgbClr val="FF0000"/>
                </a:solidFill>
              </a:rPr>
              <a:t>3,3</a:t>
            </a:r>
            <a:r>
              <a:rPr lang="cs-CZ" b="1" dirty="0">
                <a:solidFill>
                  <a:srgbClr val="FF0000"/>
                </a:solidFill>
              </a:rPr>
              <a:t> ≤ 1</a:t>
            </a:r>
          </a:p>
        </p:txBody>
      </p:sp>
    </p:spTree>
    <p:extLst>
      <p:ext uri="{BB962C8B-B14F-4D97-AF65-F5344CB8AC3E}">
        <p14:creationId xmlns:p14="http://schemas.microsoft.com/office/powerpoint/2010/main" val="3659821859"/>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909456"/>
            <a:ext cx="8229600" cy="1098982"/>
          </a:xfrm>
        </p:spPr>
        <p:txBody>
          <a:bodyPr>
            <a:normAutofit/>
          </a:bodyPr>
          <a:lstStyle/>
          <a:p>
            <a:r>
              <a:rPr lang="cs-CZ" b="1" dirty="0"/>
              <a:t>SMĚŠOVACÍ PROBLÉM</a:t>
            </a:r>
          </a:p>
        </p:txBody>
      </p:sp>
    </p:spTree>
    <p:extLst>
      <p:ext uri="{BB962C8B-B14F-4D97-AF65-F5344CB8AC3E}">
        <p14:creationId xmlns:p14="http://schemas.microsoft.com/office/powerpoint/2010/main" val="3681258588"/>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457200" y="723900"/>
            <a:ext cx="8229600" cy="693738"/>
          </a:xfrm>
        </p:spPr>
        <p:txBody>
          <a:bodyPr>
            <a:normAutofit fontScale="90000"/>
          </a:bodyPr>
          <a:lstStyle/>
          <a:p>
            <a:r>
              <a:rPr lang="cs-CZ" b="1" dirty="0"/>
              <a:t>SMĚŠOVACÍ PROBLÉM I</a:t>
            </a:r>
            <a:endParaRPr lang="cs-CZ" dirty="0"/>
          </a:p>
        </p:txBody>
      </p:sp>
      <p:sp>
        <p:nvSpPr>
          <p:cNvPr id="4" name="Zástupný symbol pro obsah 3"/>
          <p:cNvSpPr>
            <a:spLocks noGrp="1"/>
          </p:cNvSpPr>
          <p:nvPr>
            <p:ph idx="1"/>
          </p:nvPr>
        </p:nvSpPr>
        <p:spPr>
          <a:xfrm>
            <a:off x="457200" y="2235200"/>
            <a:ext cx="8229600" cy="3890963"/>
          </a:xfrm>
        </p:spPr>
        <p:txBody>
          <a:bodyPr>
            <a:normAutofit lnSpcReduction="10000"/>
          </a:bodyPr>
          <a:lstStyle/>
          <a:p>
            <a:r>
              <a:rPr lang="cs-CZ" b="1" dirty="0"/>
              <a:t>Směšovací problém řeší problematiku vytvoření směsi předem požadovaných vlastností. Pro tvorbu této směsi jsou</a:t>
            </a:r>
            <a:br>
              <a:rPr lang="cs-CZ" b="1" dirty="0"/>
            </a:br>
            <a:r>
              <a:rPr lang="cs-CZ" b="1" dirty="0"/>
              <a:t>k dispozici určité komponenty, kdy hledáme jejich optimální skladbu s ohledem na dodržení stanovených parametrů směsi</a:t>
            </a:r>
            <a:br>
              <a:rPr lang="cs-CZ" b="1" dirty="0"/>
            </a:br>
            <a:r>
              <a:rPr lang="cs-CZ" b="1" dirty="0"/>
              <a:t>a s cílem minimalizovat náklady na tvorbu směsi.</a:t>
            </a:r>
          </a:p>
        </p:txBody>
      </p:sp>
    </p:spTree>
    <p:extLst>
      <p:ext uri="{BB962C8B-B14F-4D97-AF65-F5344CB8AC3E}">
        <p14:creationId xmlns:p14="http://schemas.microsoft.com/office/powerpoint/2010/main" val="3690978790"/>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673100"/>
            <a:ext cx="8229600" cy="744538"/>
          </a:xfrm>
        </p:spPr>
        <p:txBody>
          <a:bodyPr>
            <a:normAutofit fontScale="90000"/>
          </a:bodyPr>
          <a:lstStyle/>
          <a:p>
            <a:r>
              <a:rPr lang="cs-CZ" b="1" dirty="0"/>
              <a:t>SMĚŠOVACÍ PROBLÉM - ZADÁNÍ</a:t>
            </a:r>
            <a:endParaRPr lang="cs-CZ" dirty="0"/>
          </a:p>
        </p:txBody>
      </p:sp>
      <p:sp>
        <p:nvSpPr>
          <p:cNvPr id="3" name="Zástupný symbol pro obsah 2"/>
          <p:cNvSpPr>
            <a:spLocks noGrp="1"/>
          </p:cNvSpPr>
          <p:nvPr>
            <p:ph idx="1"/>
          </p:nvPr>
        </p:nvSpPr>
        <p:spPr>
          <a:xfrm>
            <a:off x="457200" y="1879600"/>
            <a:ext cx="8229600" cy="4246563"/>
          </a:xfrm>
        </p:spPr>
        <p:txBody>
          <a:bodyPr>
            <a:normAutofit fontScale="92500" lnSpcReduction="10000"/>
          </a:bodyPr>
          <a:lstStyle/>
          <a:p>
            <a:r>
              <a:rPr lang="cs-CZ" b="1" dirty="0"/>
              <a:t>V ocelárně je nutné (pro dodržování kvality oceli) docílit správné složení vsázky do pecí</a:t>
            </a:r>
            <a:br>
              <a:rPr lang="cs-CZ" b="1" dirty="0"/>
            </a:br>
            <a:r>
              <a:rPr lang="cs-CZ" b="1" dirty="0"/>
              <a:t>z hlediska složek (prvků), které má obsahovat. Tyto složky nebývají zpravidla k dispozici „čisté“, ale jsou obsaženy v surovinách, z nichž se vsázka tvoří. Složení vsázky o hmotnosti 1000 kg musí obsahovat nejméně 10 kg složky A, 5 kg složky B a 15 kg složky C. Požadujeme, aby výsledná vsázka byla získána s vynaložením minimálních nákladů.</a:t>
            </a:r>
          </a:p>
        </p:txBody>
      </p:sp>
    </p:spTree>
    <p:extLst>
      <p:ext uri="{BB962C8B-B14F-4D97-AF65-F5344CB8AC3E}">
        <p14:creationId xmlns:p14="http://schemas.microsoft.com/office/powerpoint/2010/main" val="774732762"/>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637308"/>
            <a:ext cx="8229600" cy="780329"/>
          </a:xfrm>
        </p:spPr>
        <p:txBody>
          <a:bodyPr>
            <a:normAutofit/>
          </a:bodyPr>
          <a:lstStyle/>
          <a:p>
            <a:r>
              <a:rPr lang="cs-CZ" sz="3600" b="1" dirty="0"/>
              <a:t>SOUHRNNÉ ÚDAJE SMĚŠOVACÍ ÚLOHY</a:t>
            </a:r>
          </a:p>
        </p:txBody>
      </p:sp>
      <p:graphicFrame>
        <p:nvGraphicFramePr>
          <p:cNvPr id="7" name="Zástupný symbol pro obsah 6"/>
          <p:cNvGraphicFramePr>
            <a:graphicFrameLocks noGrp="1"/>
          </p:cNvGraphicFramePr>
          <p:nvPr>
            <p:ph idx="1"/>
            <p:extLst>
              <p:ext uri="{D42A27DB-BD31-4B8C-83A1-F6EECF244321}">
                <p14:modId xmlns:p14="http://schemas.microsoft.com/office/powerpoint/2010/main" val="1726924392"/>
              </p:ext>
            </p:extLst>
          </p:nvPr>
        </p:nvGraphicFramePr>
        <p:xfrm>
          <a:off x="457200" y="2098964"/>
          <a:ext cx="8229600" cy="3803070"/>
        </p:xfrm>
        <a:graphic>
          <a:graphicData uri="http://schemas.openxmlformats.org/drawingml/2006/table">
            <a:tbl>
              <a:tblPr firstRow="1" bandRow="1">
                <a:tableStyleId>{5C22544A-7EE6-4342-B048-85BDC9FD1C3A}</a:tableStyleId>
              </a:tblPr>
              <a:tblGrid>
                <a:gridCol w="1028700">
                  <a:extLst>
                    <a:ext uri="{9D8B030D-6E8A-4147-A177-3AD203B41FA5}">
                      <a16:colId xmlns:a16="http://schemas.microsoft.com/office/drawing/2014/main" val="20000"/>
                    </a:ext>
                  </a:extLst>
                </a:gridCol>
                <a:gridCol w="1028700">
                  <a:extLst>
                    <a:ext uri="{9D8B030D-6E8A-4147-A177-3AD203B41FA5}">
                      <a16:colId xmlns:a16="http://schemas.microsoft.com/office/drawing/2014/main" val="20001"/>
                    </a:ext>
                  </a:extLst>
                </a:gridCol>
                <a:gridCol w="1028700">
                  <a:extLst>
                    <a:ext uri="{9D8B030D-6E8A-4147-A177-3AD203B41FA5}">
                      <a16:colId xmlns:a16="http://schemas.microsoft.com/office/drawing/2014/main" val="20002"/>
                    </a:ext>
                  </a:extLst>
                </a:gridCol>
                <a:gridCol w="1028700">
                  <a:extLst>
                    <a:ext uri="{9D8B030D-6E8A-4147-A177-3AD203B41FA5}">
                      <a16:colId xmlns:a16="http://schemas.microsoft.com/office/drawing/2014/main" val="20003"/>
                    </a:ext>
                  </a:extLst>
                </a:gridCol>
                <a:gridCol w="1028700">
                  <a:extLst>
                    <a:ext uri="{9D8B030D-6E8A-4147-A177-3AD203B41FA5}">
                      <a16:colId xmlns:a16="http://schemas.microsoft.com/office/drawing/2014/main" val="20004"/>
                    </a:ext>
                  </a:extLst>
                </a:gridCol>
                <a:gridCol w="1028700">
                  <a:extLst>
                    <a:ext uri="{9D8B030D-6E8A-4147-A177-3AD203B41FA5}">
                      <a16:colId xmlns:a16="http://schemas.microsoft.com/office/drawing/2014/main" val="20005"/>
                    </a:ext>
                  </a:extLst>
                </a:gridCol>
                <a:gridCol w="1028700">
                  <a:extLst>
                    <a:ext uri="{9D8B030D-6E8A-4147-A177-3AD203B41FA5}">
                      <a16:colId xmlns:a16="http://schemas.microsoft.com/office/drawing/2014/main" val="20006"/>
                    </a:ext>
                  </a:extLst>
                </a:gridCol>
                <a:gridCol w="1028700">
                  <a:extLst>
                    <a:ext uri="{9D8B030D-6E8A-4147-A177-3AD203B41FA5}">
                      <a16:colId xmlns:a16="http://schemas.microsoft.com/office/drawing/2014/main" val="20007"/>
                    </a:ext>
                  </a:extLst>
                </a:gridCol>
              </a:tblGrid>
              <a:tr h="633845">
                <a:tc rowSpan="2" gridSpan="2">
                  <a:txBody>
                    <a:bodyPr/>
                    <a:lstStyle/>
                    <a:p>
                      <a:pPr algn="ctr" fontAlgn="ctr"/>
                      <a:r>
                        <a:rPr lang="cs-CZ" sz="1100" b="1" i="0" u="none" strike="noStrike" dirty="0">
                          <a:solidFill>
                            <a:srgbClr val="000000"/>
                          </a:solidFill>
                          <a:effectLst/>
                          <a:latin typeface="Calibri"/>
                        </a:rPr>
                        <a:t> </a:t>
                      </a:r>
                    </a:p>
                  </a:txBody>
                  <a:tcPr marL="9525" marR="9525" marT="9525" marB="0" anchor="ctr"/>
                </a:tc>
                <a:tc rowSpan="2" hMerge="1">
                  <a:txBody>
                    <a:bodyPr/>
                    <a:lstStyle/>
                    <a:p>
                      <a:endParaRPr lang="cs-CZ"/>
                    </a:p>
                  </a:txBody>
                  <a:tcPr/>
                </a:tc>
                <a:tc gridSpan="5">
                  <a:txBody>
                    <a:bodyPr/>
                    <a:lstStyle/>
                    <a:p>
                      <a:pPr algn="ctr" fontAlgn="ctr"/>
                      <a:r>
                        <a:rPr lang="cs-CZ" sz="1100" b="1" i="0" u="none" strike="noStrike">
                          <a:solidFill>
                            <a:srgbClr val="000000"/>
                          </a:solidFill>
                          <a:effectLst/>
                          <a:latin typeface="Calibri"/>
                        </a:rPr>
                        <a:t>Suroviny</a:t>
                      </a:r>
                    </a:p>
                  </a:txBody>
                  <a:tcPr marL="9525" marR="9525" marT="9525" marB="0" anchor="ct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rowSpan="2">
                  <a:txBody>
                    <a:bodyPr/>
                    <a:lstStyle/>
                    <a:p>
                      <a:pPr algn="ctr" fontAlgn="ctr"/>
                      <a:r>
                        <a:rPr lang="cs-CZ" sz="1100" b="1" i="0" u="none" strike="noStrike">
                          <a:solidFill>
                            <a:srgbClr val="000000"/>
                          </a:solidFill>
                          <a:effectLst/>
                          <a:latin typeface="Calibri"/>
                        </a:rPr>
                        <a:t>Jednotka</a:t>
                      </a:r>
                    </a:p>
                  </a:txBody>
                  <a:tcPr marL="9525" marR="9525" marT="9525" marB="0" anchor="ctr"/>
                </a:tc>
                <a:extLst>
                  <a:ext uri="{0D108BD9-81ED-4DB2-BD59-A6C34878D82A}">
                    <a16:rowId xmlns:a16="http://schemas.microsoft.com/office/drawing/2014/main" val="10000"/>
                  </a:ext>
                </a:extLst>
              </a:tr>
              <a:tr h="633845">
                <a:tc gridSpan="2" vMerge="1">
                  <a:txBody>
                    <a:bodyPr/>
                    <a:lstStyle/>
                    <a:p>
                      <a:endParaRPr lang="cs-CZ"/>
                    </a:p>
                  </a:txBody>
                  <a:tcPr/>
                </a:tc>
                <a:tc hMerge="1" vMerge="1">
                  <a:txBody>
                    <a:bodyPr/>
                    <a:lstStyle/>
                    <a:p>
                      <a:endParaRPr lang="cs-CZ"/>
                    </a:p>
                  </a:txBody>
                  <a:tcPr/>
                </a:tc>
                <a:tc>
                  <a:txBody>
                    <a:bodyPr/>
                    <a:lstStyle/>
                    <a:p>
                      <a:pPr algn="ctr" fontAlgn="ctr"/>
                      <a:r>
                        <a:rPr lang="cs-CZ" sz="1100" b="1" i="0" u="none" strike="noStrike">
                          <a:solidFill>
                            <a:srgbClr val="000000"/>
                          </a:solidFill>
                          <a:effectLst/>
                          <a:latin typeface="Calibri"/>
                        </a:rPr>
                        <a:t>1</a:t>
                      </a:r>
                    </a:p>
                  </a:txBody>
                  <a:tcPr marL="9525" marR="9525" marT="9525" marB="0" anchor="ctr"/>
                </a:tc>
                <a:tc>
                  <a:txBody>
                    <a:bodyPr/>
                    <a:lstStyle/>
                    <a:p>
                      <a:pPr algn="ctr" fontAlgn="ctr"/>
                      <a:r>
                        <a:rPr lang="cs-CZ" sz="1100" b="1" i="0" u="none" strike="noStrike">
                          <a:solidFill>
                            <a:srgbClr val="000000"/>
                          </a:solidFill>
                          <a:effectLst/>
                          <a:latin typeface="Calibri"/>
                        </a:rPr>
                        <a:t>2</a:t>
                      </a:r>
                    </a:p>
                  </a:txBody>
                  <a:tcPr marL="9525" marR="9525" marT="9525" marB="0" anchor="ctr"/>
                </a:tc>
                <a:tc>
                  <a:txBody>
                    <a:bodyPr/>
                    <a:lstStyle/>
                    <a:p>
                      <a:pPr algn="ctr" fontAlgn="ctr"/>
                      <a:r>
                        <a:rPr lang="cs-CZ" sz="1100" b="1" i="0" u="none" strike="noStrike">
                          <a:solidFill>
                            <a:srgbClr val="000000"/>
                          </a:solidFill>
                          <a:effectLst/>
                          <a:latin typeface="Calibri"/>
                        </a:rPr>
                        <a:t>3</a:t>
                      </a:r>
                    </a:p>
                  </a:txBody>
                  <a:tcPr marL="9525" marR="9525" marT="9525" marB="0" anchor="ctr"/>
                </a:tc>
                <a:tc>
                  <a:txBody>
                    <a:bodyPr/>
                    <a:lstStyle/>
                    <a:p>
                      <a:pPr algn="ctr" fontAlgn="ctr"/>
                      <a:r>
                        <a:rPr lang="cs-CZ" sz="1100" b="1" i="0" u="none" strike="noStrike">
                          <a:solidFill>
                            <a:srgbClr val="000000"/>
                          </a:solidFill>
                          <a:effectLst/>
                          <a:latin typeface="Calibri"/>
                        </a:rPr>
                        <a:t>4</a:t>
                      </a:r>
                    </a:p>
                  </a:txBody>
                  <a:tcPr marL="9525" marR="9525" marT="9525" marB="0" anchor="ctr"/>
                </a:tc>
                <a:tc>
                  <a:txBody>
                    <a:bodyPr/>
                    <a:lstStyle/>
                    <a:p>
                      <a:pPr algn="ctr" fontAlgn="ctr"/>
                      <a:r>
                        <a:rPr lang="cs-CZ" sz="1100" b="1" i="0" u="none" strike="noStrike">
                          <a:solidFill>
                            <a:srgbClr val="000000"/>
                          </a:solidFill>
                          <a:effectLst/>
                          <a:latin typeface="Calibri"/>
                        </a:rPr>
                        <a:t>5</a:t>
                      </a:r>
                    </a:p>
                  </a:txBody>
                  <a:tcPr marL="9525" marR="9525" marT="9525" marB="0" anchor="ctr"/>
                </a:tc>
                <a:tc vMerge="1">
                  <a:txBody>
                    <a:bodyPr/>
                    <a:lstStyle/>
                    <a:p>
                      <a:endParaRPr lang="cs-CZ"/>
                    </a:p>
                  </a:txBody>
                  <a:tcPr/>
                </a:tc>
                <a:extLst>
                  <a:ext uri="{0D108BD9-81ED-4DB2-BD59-A6C34878D82A}">
                    <a16:rowId xmlns:a16="http://schemas.microsoft.com/office/drawing/2014/main" val="10001"/>
                  </a:ext>
                </a:extLst>
              </a:tr>
              <a:tr h="633845">
                <a:tc rowSpan="3">
                  <a:txBody>
                    <a:bodyPr/>
                    <a:lstStyle/>
                    <a:p>
                      <a:pPr algn="ctr" fontAlgn="ctr"/>
                      <a:r>
                        <a:rPr lang="en-US" sz="1100" b="1" i="0" u="none" strike="noStrike" dirty="0" err="1">
                          <a:solidFill>
                            <a:srgbClr val="000000"/>
                          </a:solidFill>
                          <a:effectLst/>
                          <a:latin typeface="Calibri"/>
                        </a:rPr>
                        <a:t>Obsah</a:t>
                      </a:r>
                      <a:r>
                        <a:rPr lang="en-US" sz="1100" b="1" i="0" u="none" strike="noStrike" dirty="0">
                          <a:solidFill>
                            <a:srgbClr val="000000"/>
                          </a:solidFill>
                          <a:effectLst/>
                          <a:latin typeface="Calibri"/>
                        </a:rPr>
                        <a:t> </a:t>
                      </a:r>
                      <a:r>
                        <a:rPr lang="en-US" sz="1100" b="1" i="0" u="none" strike="noStrike" dirty="0" err="1">
                          <a:solidFill>
                            <a:srgbClr val="000000"/>
                          </a:solidFill>
                          <a:effectLst/>
                          <a:latin typeface="Calibri"/>
                        </a:rPr>
                        <a:t>složky</a:t>
                      </a:r>
                      <a:br>
                        <a:rPr lang="cs-CZ" sz="1100" b="1" i="0" u="none" strike="noStrike" dirty="0">
                          <a:solidFill>
                            <a:srgbClr val="000000"/>
                          </a:solidFill>
                          <a:effectLst/>
                          <a:latin typeface="Calibri"/>
                        </a:rPr>
                      </a:br>
                      <a:r>
                        <a:rPr lang="en-US" sz="1100" b="1" i="0" u="none" strike="noStrike" dirty="0">
                          <a:solidFill>
                            <a:srgbClr val="000000"/>
                          </a:solidFill>
                          <a:effectLst/>
                          <a:latin typeface="Calibri"/>
                        </a:rPr>
                        <a:t>v 1 kg </a:t>
                      </a:r>
                      <a:r>
                        <a:rPr lang="en-US" sz="1100" b="1" i="0" u="none" strike="noStrike" dirty="0" err="1">
                          <a:solidFill>
                            <a:srgbClr val="000000"/>
                          </a:solidFill>
                          <a:effectLst/>
                          <a:latin typeface="Calibri"/>
                        </a:rPr>
                        <a:t>suroviny</a:t>
                      </a:r>
                      <a:endParaRPr lang="en-US" sz="1100" b="1" i="0" u="none" strike="noStrike" dirty="0">
                        <a:solidFill>
                          <a:srgbClr val="000000"/>
                        </a:solidFill>
                        <a:effectLst/>
                        <a:latin typeface="Calibri"/>
                      </a:endParaRPr>
                    </a:p>
                  </a:txBody>
                  <a:tcPr marL="9525" marR="9525" marT="9525" marB="0" anchor="ctr"/>
                </a:tc>
                <a:tc>
                  <a:txBody>
                    <a:bodyPr/>
                    <a:lstStyle/>
                    <a:p>
                      <a:pPr algn="ctr" fontAlgn="b"/>
                      <a:r>
                        <a:rPr lang="cs-CZ" sz="1100" b="1" i="0" u="none" strike="noStrike" dirty="0">
                          <a:solidFill>
                            <a:srgbClr val="000000"/>
                          </a:solidFill>
                          <a:effectLst/>
                          <a:latin typeface="Calibri"/>
                        </a:rPr>
                        <a:t>Složka A</a:t>
                      </a:r>
                    </a:p>
                  </a:txBody>
                  <a:tcPr marL="9525" marR="9525" marT="9525" marB="0" anchor="ctr"/>
                </a:tc>
                <a:tc>
                  <a:txBody>
                    <a:bodyPr/>
                    <a:lstStyle/>
                    <a:p>
                      <a:pPr algn="ctr" fontAlgn="ctr"/>
                      <a:r>
                        <a:rPr lang="cs-CZ" sz="1100" b="0" i="0" u="none" strike="noStrike">
                          <a:solidFill>
                            <a:srgbClr val="000000"/>
                          </a:solidFill>
                          <a:effectLst/>
                          <a:latin typeface="Calibri"/>
                        </a:rPr>
                        <a:t>0,2</a:t>
                      </a:r>
                    </a:p>
                  </a:txBody>
                  <a:tcPr marL="9525" marR="9525" marT="9525" marB="0" anchor="ctr"/>
                </a:tc>
                <a:tc>
                  <a:txBody>
                    <a:bodyPr/>
                    <a:lstStyle/>
                    <a:p>
                      <a:pPr algn="ctr" fontAlgn="ctr"/>
                      <a:r>
                        <a:rPr lang="cs-CZ" sz="1100" b="0" i="0" u="none" strike="noStrike">
                          <a:solidFill>
                            <a:srgbClr val="000000"/>
                          </a:solidFill>
                          <a:effectLst/>
                          <a:latin typeface="Calibri"/>
                        </a:rPr>
                        <a:t>1,4</a:t>
                      </a:r>
                    </a:p>
                  </a:txBody>
                  <a:tcPr marL="9525" marR="9525" marT="9525" marB="0" anchor="ctr"/>
                </a:tc>
                <a:tc>
                  <a:txBody>
                    <a:bodyPr/>
                    <a:lstStyle/>
                    <a:p>
                      <a:pPr algn="ctr" fontAlgn="ctr"/>
                      <a:r>
                        <a:rPr lang="cs-CZ" sz="1100" b="0" i="0" u="none" strike="noStrike">
                          <a:solidFill>
                            <a:srgbClr val="000000"/>
                          </a:solidFill>
                          <a:effectLst/>
                          <a:latin typeface="Calibri"/>
                        </a:rPr>
                        <a:t> </a:t>
                      </a:r>
                    </a:p>
                  </a:txBody>
                  <a:tcPr marL="9525" marR="9525" marT="9525" marB="0" anchor="ctr"/>
                </a:tc>
                <a:tc>
                  <a:txBody>
                    <a:bodyPr/>
                    <a:lstStyle/>
                    <a:p>
                      <a:pPr algn="ctr" fontAlgn="ctr"/>
                      <a:r>
                        <a:rPr lang="cs-CZ" sz="1100" b="0" i="0" u="none" strike="noStrike">
                          <a:solidFill>
                            <a:srgbClr val="000000"/>
                          </a:solidFill>
                          <a:effectLst/>
                          <a:latin typeface="Calibri"/>
                        </a:rPr>
                        <a:t>2,3</a:t>
                      </a:r>
                    </a:p>
                  </a:txBody>
                  <a:tcPr marL="9525" marR="9525" marT="9525" marB="0" anchor="ctr"/>
                </a:tc>
                <a:tc>
                  <a:txBody>
                    <a:bodyPr/>
                    <a:lstStyle/>
                    <a:p>
                      <a:pPr algn="ctr" fontAlgn="ctr"/>
                      <a:r>
                        <a:rPr lang="cs-CZ" sz="1100" b="0" i="0" u="none" strike="noStrike">
                          <a:solidFill>
                            <a:srgbClr val="000000"/>
                          </a:solidFill>
                          <a:effectLst/>
                          <a:latin typeface="Calibri"/>
                        </a:rPr>
                        <a:t>0,5</a:t>
                      </a:r>
                    </a:p>
                  </a:txBody>
                  <a:tcPr marL="9525" marR="9525" marT="9525" marB="0" anchor="ctr"/>
                </a:tc>
                <a:tc>
                  <a:txBody>
                    <a:bodyPr/>
                    <a:lstStyle/>
                    <a:p>
                      <a:pPr algn="ctr" fontAlgn="ctr"/>
                      <a:r>
                        <a:rPr lang="cs-CZ" sz="1100" b="0" i="0" u="none" strike="noStrike">
                          <a:solidFill>
                            <a:srgbClr val="000000"/>
                          </a:solidFill>
                          <a:effectLst/>
                          <a:latin typeface="Calibri"/>
                        </a:rPr>
                        <a:t>dkg</a:t>
                      </a:r>
                    </a:p>
                  </a:txBody>
                  <a:tcPr marL="9525" marR="9525" marT="9525" marB="0" anchor="ctr"/>
                </a:tc>
                <a:extLst>
                  <a:ext uri="{0D108BD9-81ED-4DB2-BD59-A6C34878D82A}">
                    <a16:rowId xmlns:a16="http://schemas.microsoft.com/office/drawing/2014/main" val="10002"/>
                  </a:ext>
                </a:extLst>
              </a:tr>
              <a:tr h="633845">
                <a:tc vMerge="1">
                  <a:txBody>
                    <a:bodyPr/>
                    <a:lstStyle/>
                    <a:p>
                      <a:endParaRPr lang="cs-CZ"/>
                    </a:p>
                  </a:txBody>
                  <a:tcPr/>
                </a:tc>
                <a:tc>
                  <a:txBody>
                    <a:bodyPr/>
                    <a:lstStyle/>
                    <a:p>
                      <a:pPr algn="ctr" fontAlgn="b"/>
                      <a:r>
                        <a:rPr lang="cs-CZ" sz="1100" b="1" i="0" u="none" strike="noStrike" dirty="0">
                          <a:solidFill>
                            <a:srgbClr val="000000"/>
                          </a:solidFill>
                          <a:effectLst/>
                          <a:latin typeface="Calibri"/>
                        </a:rPr>
                        <a:t>Složka B</a:t>
                      </a:r>
                    </a:p>
                  </a:txBody>
                  <a:tcPr marL="9525" marR="9525" marT="9525" marB="0" anchor="ctr"/>
                </a:tc>
                <a:tc>
                  <a:txBody>
                    <a:bodyPr/>
                    <a:lstStyle/>
                    <a:p>
                      <a:pPr algn="ctr" fontAlgn="ctr"/>
                      <a:r>
                        <a:rPr lang="cs-CZ" sz="1100" b="0" i="0" u="none" strike="noStrike">
                          <a:solidFill>
                            <a:srgbClr val="000000"/>
                          </a:solidFill>
                          <a:effectLst/>
                          <a:latin typeface="Calibri"/>
                        </a:rPr>
                        <a:t>12,4</a:t>
                      </a:r>
                    </a:p>
                  </a:txBody>
                  <a:tcPr marL="9525" marR="9525" marT="9525" marB="0" anchor="ctr"/>
                </a:tc>
                <a:tc>
                  <a:txBody>
                    <a:bodyPr/>
                    <a:lstStyle/>
                    <a:p>
                      <a:pPr algn="ctr" fontAlgn="ctr"/>
                      <a:r>
                        <a:rPr lang="cs-CZ" sz="1100" b="0" i="0" u="none" strike="noStrike">
                          <a:solidFill>
                            <a:srgbClr val="000000"/>
                          </a:solidFill>
                          <a:effectLst/>
                          <a:latin typeface="Calibri"/>
                        </a:rPr>
                        <a:t>6</a:t>
                      </a:r>
                    </a:p>
                  </a:txBody>
                  <a:tcPr marL="9525" marR="9525" marT="9525" marB="0" anchor="ctr"/>
                </a:tc>
                <a:tc>
                  <a:txBody>
                    <a:bodyPr/>
                    <a:lstStyle/>
                    <a:p>
                      <a:pPr algn="ctr" fontAlgn="ctr"/>
                      <a:r>
                        <a:rPr lang="cs-CZ" sz="1100" b="0" i="0" u="none" strike="noStrike">
                          <a:solidFill>
                            <a:srgbClr val="000000"/>
                          </a:solidFill>
                          <a:effectLst/>
                          <a:latin typeface="Calibri"/>
                        </a:rPr>
                        <a:t>32,1</a:t>
                      </a:r>
                    </a:p>
                  </a:txBody>
                  <a:tcPr marL="9525" marR="9525" marT="9525" marB="0" anchor="ctr"/>
                </a:tc>
                <a:tc>
                  <a:txBody>
                    <a:bodyPr/>
                    <a:lstStyle/>
                    <a:p>
                      <a:pPr algn="ctr" fontAlgn="ctr"/>
                      <a:r>
                        <a:rPr lang="cs-CZ" sz="1100" b="0" i="0" u="none" strike="noStrike">
                          <a:solidFill>
                            <a:srgbClr val="000000"/>
                          </a:solidFill>
                          <a:effectLst/>
                          <a:latin typeface="Calibri"/>
                        </a:rPr>
                        <a:t>0,8</a:t>
                      </a:r>
                    </a:p>
                  </a:txBody>
                  <a:tcPr marL="9525" marR="9525" marT="9525" marB="0" anchor="ctr"/>
                </a:tc>
                <a:tc>
                  <a:txBody>
                    <a:bodyPr/>
                    <a:lstStyle/>
                    <a:p>
                      <a:pPr algn="ctr" fontAlgn="ctr"/>
                      <a:r>
                        <a:rPr lang="cs-CZ" sz="1100" b="0" i="0" u="none" strike="noStrike">
                          <a:solidFill>
                            <a:srgbClr val="000000"/>
                          </a:solidFill>
                          <a:effectLst/>
                          <a:latin typeface="Calibri"/>
                        </a:rPr>
                        <a:t>8,2</a:t>
                      </a:r>
                    </a:p>
                  </a:txBody>
                  <a:tcPr marL="9525" marR="9525" marT="9525" marB="0" anchor="ctr"/>
                </a:tc>
                <a:tc>
                  <a:txBody>
                    <a:bodyPr/>
                    <a:lstStyle/>
                    <a:p>
                      <a:pPr algn="ctr" fontAlgn="ctr"/>
                      <a:r>
                        <a:rPr lang="cs-CZ" sz="1100" b="0" i="0" u="none" strike="noStrike">
                          <a:solidFill>
                            <a:srgbClr val="000000"/>
                          </a:solidFill>
                          <a:effectLst/>
                          <a:latin typeface="Calibri"/>
                        </a:rPr>
                        <a:t>g</a:t>
                      </a:r>
                    </a:p>
                  </a:txBody>
                  <a:tcPr marL="9525" marR="9525" marT="9525" marB="0" anchor="ctr"/>
                </a:tc>
                <a:extLst>
                  <a:ext uri="{0D108BD9-81ED-4DB2-BD59-A6C34878D82A}">
                    <a16:rowId xmlns:a16="http://schemas.microsoft.com/office/drawing/2014/main" val="10003"/>
                  </a:ext>
                </a:extLst>
              </a:tr>
              <a:tr h="633845">
                <a:tc vMerge="1">
                  <a:txBody>
                    <a:bodyPr/>
                    <a:lstStyle/>
                    <a:p>
                      <a:endParaRPr lang="cs-CZ"/>
                    </a:p>
                  </a:txBody>
                  <a:tcPr/>
                </a:tc>
                <a:tc>
                  <a:txBody>
                    <a:bodyPr/>
                    <a:lstStyle/>
                    <a:p>
                      <a:pPr algn="ctr" fontAlgn="b"/>
                      <a:r>
                        <a:rPr lang="cs-CZ" sz="1100" b="1" i="0" u="none" strike="noStrike" dirty="0">
                          <a:solidFill>
                            <a:srgbClr val="000000"/>
                          </a:solidFill>
                          <a:effectLst/>
                          <a:latin typeface="Calibri"/>
                        </a:rPr>
                        <a:t>Složka C</a:t>
                      </a:r>
                    </a:p>
                  </a:txBody>
                  <a:tcPr marL="9525" marR="9525" marT="9525" marB="0" anchor="ctr"/>
                </a:tc>
                <a:tc>
                  <a:txBody>
                    <a:bodyPr/>
                    <a:lstStyle/>
                    <a:p>
                      <a:pPr algn="ctr" fontAlgn="ctr"/>
                      <a:r>
                        <a:rPr lang="cs-CZ" sz="1100" b="0" i="0" u="none" strike="noStrike">
                          <a:solidFill>
                            <a:srgbClr val="000000"/>
                          </a:solidFill>
                          <a:effectLst/>
                          <a:latin typeface="Calibri"/>
                        </a:rPr>
                        <a:t>26</a:t>
                      </a:r>
                    </a:p>
                  </a:txBody>
                  <a:tcPr marL="9525" marR="9525" marT="9525" marB="0" anchor="ctr"/>
                </a:tc>
                <a:tc>
                  <a:txBody>
                    <a:bodyPr/>
                    <a:lstStyle/>
                    <a:p>
                      <a:pPr algn="ctr" fontAlgn="ctr"/>
                      <a:r>
                        <a:rPr lang="cs-CZ" sz="1100" b="0" i="0" u="none" strike="noStrike">
                          <a:solidFill>
                            <a:srgbClr val="000000"/>
                          </a:solidFill>
                          <a:effectLst/>
                          <a:latin typeface="Calibri"/>
                        </a:rPr>
                        <a:t>15,8</a:t>
                      </a:r>
                    </a:p>
                  </a:txBody>
                  <a:tcPr marL="9525" marR="9525" marT="9525" marB="0" anchor="ctr"/>
                </a:tc>
                <a:tc>
                  <a:txBody>
                    <a:bodyPr/>
                    <a:lstStyle/>
                    <a:p>
                      <a:pPr algn="ctr" fontAlgn="ctr"/>
                      <a:r>
                        <a:rPr lang="cs-CZ" sz="1100" b="0" i="0" u="none" strike="noStrike">
                          <a:solidFill>
                            <a:srgbClr val="000000"/>
                          </a:solidFill>
                          <a:effectLst/>
                          <a:latin typeface="Calibri"/>
                        </a:rPr>
                        <a:t>4,5</a:t>
                      </a:r>
                    </a:p>
                  </a:txBody>
                  <a:tcPr marL="9525" marR="9525" marT="9525" marB="0" anchor="ctr"/>
                </a:tc>
                <a:tc>
                  <a:txBody>
                    <a:bodyPr/>
                    <a:lstStyle/>
                    <a:p>
                      <a:pPr algn="ctr" fontAlgn="ctr"/>
                      <a:r>
                        <a:rPr lang="cs-CZ" sz="1100" b="0" i="0" u="none" strike="noStrike">
                          <a:solidFill>
                            <a:srgbClr val="000000"/>
                          </a:solidFill>
                          <a:effectLst/>
                          <a:latin typeface="Calibri"/>
                        </a:rPr>
                        <a:t> </a:t>
                      </a:r>
                    </a:p>
                  </a:txBody>
                  <a:tcPr marL="9525" marR="9525" marT="9525" marB="0" anchor="ctr"/>
                </a:tc>
                <a:tc>
                  <a:txBody>
                    <a:bodyPr/>
                    <a:lstStyle/>
                    <a:p>
                      <a:pPr algn="ctr" fontAlgn="ctr"/>
                      <a:r>
                        <a:rPr lang="cs-CZ" sz="1100" b="0" i="0" u="none" strike="noStrike">
                          <a:solidFill>
                            <a:srgbClr val="000000"/>
                          </a:solidFill>
                          <a:effectLst/>
                          <a:latin typeface="Calibri"/>
                        </a:rPr>
                        <a:t>19,9</a:t>
                      </a:r>
                    </a:p>
                  </a:txBody>
                  <a:tcPr marL="9525" marR="9525" marT="9525" marB="0" anchor="ctr"/>
                </a:tc>
                <a:tc>
                  <a:txBody>
                    <a:bodyPr/>
                    <a:lstStyle/>
                    <a:p>
                      <a:pPr algn="ctr" fontAlgn="ctr"/>
                      <a:r>
                        <a:rPr lang="cs-CZ" sz="1100" b="0" i="0" u="none" strike="noStrike">
                          <a:solidFill>
                            <a:srgbClr val="000000"/>
                          </a:solidFill>
                          <a:effectLst/>
                          <a:latin typeface="Calibri"/>
                        </a:rPr>
                        <a:t>mg</a:t>
                      </a:r>
                    </a:p>
                  </a:txBody>
                  <a:tcPr marL="9525" marR="9525" marT="9525" marB="0" anchor="ctr"/>
                </a:tc>
                <a:extLst>
                  <a:ext uri="{0D108BD9-81ED-4DB2-BD59-A6C34878D82A}">
                    <a16:rowId xmlns:a16="http://schemas.microsoft.com/office/drawing/2014/main" val="10004"/>
                  </a:ext>
                </a:extLst>
              </a:tr>
              <a:tr h="633845">
                <a:tc gridSpan="2">
                  <a:txBody>
                    <a:bodyPr/>
                    <a:lstStyle/>
                    <a:p>
                      <a:pPr algn="ctr" fontAlgn="ctr"/>
                      <a:r>
                        <a:rPr lang="cs-CZ" sz="1100" b="1" i="0" u="none" strike="noStrike">
                          <a:solidFill>
                            <a:srgbClr val="000000"/>
                          </a:solidFill>
                          <a:effectLst/>
                          <a:latin typeface="Calibri"/>
                        </a:rPr>
                        <a:t>Cena (Kč/kg)</a:t>
                      </a:r>
                    </a:p>
                  </a:txBody>
                  <a:tcPr marL="9525" marR="9525" marT="9525" marB="0" anchor="ctr"/>
                </a:tc>
                <a:tc hMerge="1">
                  <a:txBody>
                    <a:bodyPr/>
                    <a:lstStyle/>
                    <a:p>
                      <a:endParaRPr lang="cs-CZ"/>
                    </a:p>
                  </a:txBody>
                  <a:tcPr/>
                </a:tc>
                <a:tc>
                  <a:txBody>
                    <a:bodyPr/>
                    <a:lstStyle/>
                    <a:p>
                      <a:pPr algn="ctr" fontAlgn="ctr"/>
                      <a:r>
                        <a:rPr lang="cs-CZ" sz="1100" b="0" i="0" u="none" strike="noStrike">
                          <a:solidFill>
                            <a:srgbClr val="000000"/>
                          </a:solidFill>
                          <a:effectLst/>
                          <a:latin typeface="Calibri"/>
                        </a:rPr>
                        <a:t>0,8</a:t>
                      </a:r>
                    </a:p>
                  </a:txBody>
                  <a:tcPr marL="9525" marR="9525" marT="9525" marB="0" anchor="ctr"/>
                </a:tc>
                <a:tc>
                  <a:txBody>
                    <a:bodyPr/>
                    <a:lstStyle/>
                    <a:p>
                      <a:pPr algn="ctr" fontAlgn="ctr"/>
                      <a:r>
                        <a:rPr lang="cs-CZ" sz="1100" b="0" i="0" u="none" strike="noStrike">
                          <a:solidFill>
                            <a:srgbClr val="000000"/>
                          </a:solidFill>
                          <a:effectLst/>
                          <a:latin typeface="Calibri"/>
                        </a:rPr>
                        <a:t>1</a:t>
                      </a:r>
                    </a:p>
                  </a:txBody>
                  <a:tcPr marL="9525" marR="9525" marT="9525" marB="0" anchor="ctr"/>
                </a:tc>
                <a:tc>
                  <a:txBody>
                    <a:bodyPr/>
                    <a:lstStyle/>
                    <a:p>
                      <a:pPr algn="ctr" fontAlgn="ctr"/>
                      <a:r>
                        <a:rPr lang="cs-CZ" sz="1100" b="0" i="0" u="none" strike="noStrike">
                          <a:solidFill>
                            <a:srgbClr val="000000"/>
                          </a:solidFill>
                          <a:effectLst/>
                          <a:latin typeface="Calibri"/>
                        </a:rPr>
                        <a:t>0,6</a:t>
                      </a:r>
                    </a:p>
                  </a:txBody>
                  <a:tcPr marL="9525" marR="9525" marT="9525" marB="0" anchor="ctr"/>
                </a:tc>
                <a:tc>
                  <a:txBody>
                    <a:bodyPr/>
                    <a:lstStyle/>
                    <a:p>
                      <a:pPr algn="ctr" fontAlgn="ctr"/>
                      <a:r>
                        <a:rPr lang="cs-CZ" sz="1100" b="0" i="0" u="none" strike="noStrike">
                          <a:solidFill>
                            <a:srgbClr val="000000"/>
                          </a:solidFill>
                          <a:effectLst/>
                          <a:latin typeface="Calibri"/>
                        </a:rPr>
                        <a:t>1,6</a:t>
                      </a:r>
                    </a:p>
                  </a:txBody>
                  <a:tcPr marL="9525" marR="9525" marT="9525" marB="0" anchor="ctr"/>
                </a:tc>
                <a:tc>
                  <a:txBody>
                    <a:bodyPr/>
                    <a:lstStyle/>
                    <a:p>
                      <a:pPr algn="ctr" fontAlgn="ctr"/>
                      <a:r>
                        <a:rPr lang="cs-CZ" sz="1100" b="0" i="0" u="none" strike="noStrike">
                          <a:solidFill>
                            <a:srgbClr val="000000"/>
                          </a:solidFill>
                          <a:effectLst/>
                          <a:latin typeface="Calibri"/>
                        </a:rPr>
                        <a:t>2</a:t>
                      </a:r>
                    </a:p>
                  </a:txBody>
                  <a:tcPr marL="9525" marR="9525" marT="9525" marB="0" anchor="ctr"/>
                </a:tc>
                <a:tc>
                  <a:txBody>
                    <a:bodyPr/>
                    <a:lstStyle/>
                    <a:p>
                      <a:pPr algn="ctr" fontAlgn="ctr"/>
                      <a:r>
                        <a:rPr lang="cs-CZ" sz="1100" b="0" i="0" u="none" strike="noStrike" dirty="0">
                          <a:solidFill>
                            <a:srgbClr val="000000"/>
                          </a:solidFill>
                          <a:effectLst/>
                          <a:latin typeface="Calibri"/>
                        </a:rPr>
                        <a:t> </a:t>
                      </a:r>
                    </a:p>
                  </a:txBody>
                  <a:tcPr marL="9525" marR="9525" marT="9525" marB="0" anchor="ct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436686330"/>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457200" y="685800"/>
            <a:ext cx="8229600" cy="731838"/>
          </a:xfrm>
        </p:spPr>
        <p:txBody>
          <a:bodyPr>
            <a:normAutofit fontScale="90000"/>
          </a:bodyPr>
          <a:lstStyle/>
          <a:p>
            <a:r>
              <a:rPr lang="cs-CZ" b="1" dirty="0"/>
              <a:t>SMĚŠOVACÍ PROBLÉM II</a:t>
            </a:r>
            <a:endParaRPr lang="cs-CZ" dirty="0"/>
          </a:p>
        </p:txBody>
      </p:sp>
      <p:sp>
        <p:nvSpPr>
          <p:cNvPr id="4" name="Zástupný symbol pro obsah 3"/>
          <p:cNvSpPr>
            <a:spLocks noGrp="1"/>
          </p:cNvSpPr>
          <p:nvPr>
            <p:ph idx="1"/>
          </p:nvPr>
        </p:nvSpPr>
        <p:spPr/>
        <p:txBody>
          <a:bodyPr>
            <a:normAutofit fontScale="92500" lnSpcReduction="20000"/>
          </a:bodyPr>
          <a:lstStyle/>
          <a:p>
            <a:r>
              <a:rPr lang="cs-CZ" b="1" dirty="0"/>
              <a:t>Tento problém budeme moci považovat za vyřešený, pokud budeme znát množství jednotlivých surovin, ze kterých se vsázka tvoří</a:t>
            </a:r>
            <a:br>
              <a:rPr lang="cs-CZ" b="1" dirty="0"/>
            </a:br>
            <a:r>
              <a:rPr lang="cs-CZ" b="1" dirty="0"/>
              <a:t>s tím ohledem, aby tato vsázka byla, při splnění daných limitů, co nejlevnější.</a:t>
            </a:r>
          </a:p>
          <a:p>
            <a:r>
              <a:rPr lang="cs-CZ" b="1" dirty="0"/>
              <a:t>Hledaná množství vstupních surovin můžeme číselně vyjádřit dvěma způsoby:</a:t>
            </a:r>
          </a:p>
          <a:p>
            <a:pPr lvl="1"/>
            <a:r>
              <a:rPr lang="cs-CZ" b="1" dirty="0">
                <a:solidFill>
                  <a:srgbClr val="FF0000"/>
                </a:solidFill>
              </a:rPr>
              <a:t>Konkrétním množstvím (v kg) </a:t>
            </a:r>
            <a:r>
              <a:rPr lang="cs-CZ" b="1" dirty="0"/>
              <a:t>každé z pěti surovin ve výsledné vsázce (např. o hmotnosti 1000 kg)</a:t>
            </a:r>
          </a:p>
          <a:p>
            <a:pPr lvl="1"/>
            <a:r>
              <a:rPr lang="cs-CZ" b="1" dirty="0">
                <a:solidFill>
                  <a:srgbClr val="FF0000"/>
                </a:solidFill>
              </a:rPr>
              <a:t>Poměrným množstvím (bezrozměrná veličina) </a:t>
            </a:r>
            <a:r>
              <a:rPr lang="cs-CZ" b="1" dirty="0"/>
              <a:t>každé z pěti surovin ve výsledné vsázce (podíl dané suroviny na celku, kdy celek tvoří 1000 kg).</a:t>
            </a:r>
          </a:p>
        </p:txBody>
      </p:sp>
    </p:spTree>
    <p:extLst>
      <p:ext uri="{BB962C8B-B14F-4D97-AF65-F5344CB8AC3E}">
        <p14:creationId xmlns:p14="http://schemas.microsoft.com/office/powerpoint/2010/main" val="1131314173"/>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660400"/>
            <a:ext cx="8229600" cy="757238"/>
          </a:xfrm>
        </p:spPr>
        <p:txBody>
          <a:bodyPr>
            <a:normAutofit fontScale="90000"/>
          </a:bodyPr>
          <a:lstStyle/>
          <a:p>
            <a:r>
              <a:rPr lang="cs-CZ" b="1" dirty="0"/>
              <a:t>SMĚŠOVACÍ PROBLÉM III</a:t>
            </a:r>
            <a:endParaRPr lang="cs-CZ" dirty="0"/>
          </a:p>
        </p:txBody>
      </p:sp>
      <p:sp>
        <p:nvSpPr>
          <p:cNvPr id="3" name="Zástupný symbol pro obsah 2"/>
          <p:cNvSpPr>
            <a:spLocks noGrp="1"/>
          </p:cNvSpPr>
          <p:nvPr>
            <p:ph idx="1"/>
          </p:nvPr>
        </p:nvSpPr>
        <p:spPr/>
        <p:txBody>
          <a:bodyPr>
            <a:normAutofit fontScale="92500" lnSpcReduction="10000"/>
          </a:bodyPr>
          <a:lstStyle/>
          <a:p>
            <a:r>
              <a:rPr lang="cs-CZ" b="1" dirty="0"/>
              <a:t>Je zřejmé, že v každém z uvedených způsobů volby proměnných dojdeme k poněkud odlišnému matematickému modelu. Oba dva však budou funkčně korektní a při správné interpretaci vypočtených výsledků poskytnou stejně kvalitní optimální řešení úlohy, což znamená, že cena výsledné vsázky o hmotnosti</a:t>
            </a:r>
            <a:br>
              <a:rPr lang="cs-CZ" b="1" dirty="0"/>
            </a:br>
            <a:r>
              <a:rPr lang="cs-CZ" b="1" dirty="0"/>
              <a:t>1000 kg bude shodná.</a:t>
            </a:r>
          </a:p>
          <a:p>
            <a:r>
              <a:rPr lang="cs-CZ" b="1" dirty="0"/>
              <a:t>(Pro úplnost budou dále konstruovány matematické modely oběma variantami.)</a:t>
            </a:r>
          </a:p>
        </p:txBody>
      </p:sp>
    </p:spTree>
    <p:extLst>
      <p:ext uri="{BB962C8B-B14F-4D97-AF65-F5344CB8AC3E}">
        <p14:creationId xmlns:p14="http://schemas.microsoft.com/office/powerpoint/2010/main" val="930357431"/>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xfrm>
            <a:off x="457200" y="3043238"/>
            <a:ext cx="8229600" cy="1143000"/>
          </a:xfrm>
        </p:spPr>
        <p:txBody>
          <a:bodyPr>
            <a:normAutofit fontScale="90000"/>
          </a:bodyPr>
          <a:lstStyle/>
          <a:p>
            <a:r>
              <a:rPr lang="cs-CZ" b="1" dirty="0"/>
              <a:t>SMĚŠOVACÍ PROBLÉM – VARIANTA 1</a:t>
            </a:r>
            <a:endParaRPr lang="cs-CZ" dirty="0"/>
          </a:p>
        </p:txBody>
      </p:sp>
    </p:spTree>
    <p:extLst>
      <p:ext uri="{BB962C8B-B14F-4D97-AF65-F5344CB8AC3E}">
        <p14:creationId xmlns:p14="http://schemas.microsoft.com/office/powerpoint/2010/main" val="4167098998"/>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457200" y="774700"/>
            <a:ext cx="8229600" cy="642938"/>
          </a:xfrm>
        </p:spPr>
        <p:txBody>
          <a:bodyPr>
            <a:noAutofit/>
          </a:bodyPr>
          <a:lstStyle/>
          <a:p>
            <a:r>
              <a:rPr lang="cs-CZ" sz="3200" b="1" dirty="0"/>
              <a:t>DEFINOVÁNÍ ROZHODOVACÍCH PROMĚNNÝCH</a:t>
            </a:r>
          </a:p>
        </p:txBody>
      </p:sp>
      <p:sp>
        <p:nvSpPr>
          <p:cNvPr id="4" name="Zástupný symbol pro obsah 3"/>
          <p:cNvSpPr>
            <a:spLocks noGrp="1"/>
          </p:cNvSpPr>
          <p:nvPr>
            <p:ph idx="1"/>
          </p:nvPr>
        </p:nvSpPr>
        <p:spPr>
          <a:xfrm>
            <a:off x="457200" y="2120900"/>
            <a:ext cx="8229600" cy="4005263"/>
          </a:xfrm>
        </p:spPr>
        <p:txBody>
          <a:bodyPr/>
          <a:lstStyle/>
          <a:p>
            <a:r>
              <a:rPr lang="cs-CZ" b="1" dirty="0"/>
              <a:t>Celkem máme k dispozici 5 vstupních surovin, proto použijeme pět proměnných </a:t>
            </a:r>
            <a:r>
              <a:rPr lang="cs-CZ" b="1" dirty="0" err="1"/>
              <a:t>x</a:t>
            </a:r>
            <a:r>
              <a:rPr lang="cs-CZ" b="1" baseline="-25000" dirty="0" err="1"/>
              <a:t>i</a:t>
            </a:r>
            <a:r>
              <a:rPr lang="cs-CZ" b="1" dirty="0"/>
              <a:t> vyjadřujících konkrétní množství (v kg) každé suroviny ve výsledné vsázce:</a:t>
            </a:r>
          </a:p>
          <a:p>
            <a:r>
              <a:rPr lang="cs-CZ" b="1" dirty="0" err="1"/>
              <a:t>x</a:t>
            </a:r>
            <a:r>
              <a:rPr lang="cs-CZ" b="1" baseline="-25000" dirty="0" err="1"/>
              <a:t>i</a:t>
            </a:r>
            <a:r>
              <a:rPr lang="cs-CZ" b="1" dirty="0"/>
              <a:t> -  počet kilogramů i-té suroviny ve vsázce</a:t>
            </a:r>
            <a:br>
              <a:rPr lang="cs-CZ" b="1" dirty="0"/>
            </a:br>
            <a:r>
              <a:rPr lang="cs-CZ" b="1" dirty="0"/>
              <a:t>o hmotnosti 1000 kg.</a:t>
            </a:r>
          </a:p>
        </p:txBody>
      </p:sp>
    </p:spTree>
    <p:extLst>
      <p:ext uri="{BB962C8B-B14F-4D97-AF65-F5344CB8AC3E}">
        <p14:creationId xmlns:p14="http://schemas.microsoft.com/office/powerpoint/2010/main" val="29962838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678872"/>
            <a:ext cx="8229600" cy="738765"/>
          </a:xfrm>
        </p:spPr>
        <p:txBody>
          <a:bodyPr>
            <a:normAutofit/>
          </a:bodyPr>
          <a:lstStyle/>
          <a:p>
            <a:r>
              <a:rPr lang="cs-CZ" sz="3600" b="1" dirty="0"/>
              <a:t>SCHÉMA MANAŽERSKÉHO ROZHODOVÁNÍ</a:t>
            </a:r>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71824" y="1404116"/>
            <a:ext cx="3270539" cy="472782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718216850"/>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596900"/>
            <a:ext cx="8229600" cy="820738"/>
          </a:xfrm>
        </p:spPr>
        <p:txBody>
          <a:bodyPr/>
          <a:lstStyle/>
          <a:p>
            <a:r>
              <a:rPr lang="cs-CZ" b="1" dirty="0"/>
              <a:t>DEFINOVÁNÍ OMEZENÍ ÚLOHY</a:t>
            </a:r>
          </a:p>
        </p:txBody>
      </p:sp>
      <p:sp>
        <p:nvSpPr>
          <p:cNvPr id="3" name="Zástupný symbol pro obsah 2"/>
          <p:cNvSpPr>
            <a:spLocks noGrp="1"/>
          </p:cNvSpPr>
          <p:nvPr>
            <p:ph idx="1"/>
          </p:nvPr>
        </p:nvSpPr>
        <p:spPr>
          <a:xfrm>
            <a:off x="457200" y="1905000"/>
            <a:ext cx="8229600" cy="4221163"/>
          </a:xfrm>
        </p:spPr>
        <p:txBody>
          <a:bodyPr>
            <a:normAutofit fontScale="92500" lnSpcReduction="20000"/>
          </a:bodyPr>
          <a:lstStyle/>
          <a:p>
            <a:r>
              <a:rPr lang="cs-CZ" b="1" dirty="0"/>
              <a:t>Výsledná vsázka o hmotnosti 1000 kg musí obsahovat - s ohledem na nutnost rovnosti váhových jednotek obou stran nerovnic, převedeme požadavky kladené na výslednou vsázku o hmotnosti 1000 kg na shodné hmotnostní jednotky – dekagramy (dkg), gramy (g) a miligramy (mg):</a:t>
            </a:r>
          </a:p>
          <a:p>
            <a:pPr lvl="1"/>
            <a:r>
              <a:rPr lang="cs-CZ" b="1" dirty="0"/>
              <a:t>nejméně 10 kg (1000 dkg) složky A,</a:t>
            </a:r>
          </a:p>
          <a:p>
            <a:pPr lvl="1"/>
            <a:r>
              <a:rPr lang="cs-CZ" b="1" dirty="0"/>
              <a:t>nejméně 5 kg (5000 g) složky B,</a:t>
            </a:r>
          </a:p>
          <a:p>
            <a:pPr lvl="1"/>
            <a:r>
              <a:rPr lang="cs-CZ" b="1" dirty="0"/>
              <a:t>nejméně 15 kg (15000 mg) složky C.</a:t>
            </a:r>
          </a:p>
        </p:txBody>
      </p:sp>
    </p:spTree>
    <p:extLst>
      <p:ext uri="{BB962C8B-B14F-4D97-AF65-F5344CB8AC3E}">
        <p14:creationId xmlns:p14="http://schemas.microsoft.com/office/powerpoint/2010/main" val="2200613559"/>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711200"/>
            <a:ext cx="8229600" cy="706438"/>
          </a:xfrm>
        </p:spPr>
        <p:txBody>
          <a:bodyPr>
            <a:normAutofit/>
          </a:bodyPr>
          <a:lstStyle/>
          <a:p>
            <a:r>
              <a:rPr lang="cs-CZ" sz="3200" b="1" dirty="0"/>
              <a:t>FORMULOVÁNÍ OMEZUJÍCÍCH PODMÍNEK I</a:t>
            </a:r>
          </a:p>
        </p:txBody>
      </p:sp>
      <p:sp>
        <p:nvSpPr>
          <p:cNvPr id="3" name="Zástupný symbol pro obsah 2"/>
          <p:cNvSpPr>
            <a:spLocks noGrp="1"/>
          </p:cNvSpPr>
          <p:nvPr>
            <p:ph idx="1"/>
          </p:nvPr>
        </p:nvSpPr>
        <p:spPr/>
        <p:txBody>
          <a:bodyPr>
            <a:normAutofit fontScale="92500" lnSpcReduction="20000"/>
          </a:bodyPr>
          <a:lstStyle/>
          <a:p>
            <a:r>
              <a:rPr lang="cs-CZ" b="1" dirty="0"/>
              <a:t>Součet složky A ze všech surovin ve vsázce</a:t>
            </a:r>
            <a:br>
              <a:rPr lang="cs-CZ" b="1" dirty="0"/>
            </a:br>
            <a:r>
              <a:rPr lang="cs-CZ" b="1" dirty="0"/>
              <a:t>o hmotnosti 1000 kg ≥ 1000.</a:t>
            </a:r>
          </a:p>
          <a:p>
            <a:r>
              <a:rPr lang="cs-CZ" b="1" dirty="0"/>
              <a:t>Součet složky B ze všech surovin ve vsázce</a:t>
            </a:r>
            <a:br>
              <a:rPr lang="cs-CZ" b="1" dirty="0"/>
            </a:br>
            <a:r>
              <a:rPr lang="cs-CZ" b="1" dirty="0"/>
              <a:t>o hmotnosti 1000 kg ≥ 5000.</a:t>
            </a:r>
          </a:p>
          <a:p>
            <a:r>
              <a:rPr lang="cs-CZ" b="1" dirty="0"/>
              <a:t>Součet složky C ze všech surovin ve vsázce</a:t>
            </a:r>
            <a:br>
              <a:rPr lang="cs-CZ" b="1" dirty="0"/>
            </a:br>
            <a:r>
              <a:rPr lang="cs-CZ" b="1" dirty="0"/>
              <a:t>o hmotnosti 1000 kg ≥ 15000.</a:t>
            </a:r>
          </a:p>
          <a:p>
            <a:r>
              <a:rPr lang="cs-CZ" b="1" dirty="0"/>
              <a:t>Výsledné omezující podmínky:</a:t>
            </a:r>
          </a:p>
          <a:p>
            <a:pPr lvl="1"/>
            <a:r>
              <a:rPr lang="cs-CZ" b="1" dirty="0"/>
              <a:t> </a:t>
            </a:r>
            <a:r>
              <a:rPr lang="cs-CZ" b="1" dirty="0">
                <a:solidFill>
                  <a:srgbClr val="FF0000"/>
                </a:solidFill>
              </a:rPr>
              <a:t>0,2x</a:t>
            </a:r>
            <a:r>
              <a:rPr lang="cs-CZ" b="1" baseline="-25000" dirty="0">
                <a:solidFill>
                  <a:srgbClr val="FF0000"/>
                </a:solidFill>
              </a:rPr>
              <a:t>1</a:t>
            </a:r>
            <a:r>
              <a:rPr lang="cs-CZ" b="1" dirty="0">
                <a:solidFill>
                  <a:srgbClr val="FF0000"/>
                </a:solidFill>
              </a:rPr>
              <a:t> + 1,4x</a:t>
            </a:r>
            <a:r>
              <a:rPr lang="cs-CZ" b="1" baseline="-25000" dirty="0">
                <a:solidFill>
                  <a:srgbClr val="FF0000"/>
                </a:solidFill>
              </a:rPr>
              <a:t>2</a:t>
            </a:r>
            <a:r>
              <a:rPr lang="cs-CZ" b="1" dirty="0">
                <a:solidFill>
                  <a:srgbClr val="FF0000"/>
                </a:solidFill>
              </a:rPr>
              <a:t> + 2,3x</a:t>
            </a:r>
            <a:r>
              <a:rPr lang="cs-CZ" b="1" baseline="-25000" dirty="0">
                <a:solidFill>
                  <a:srgbClr val="FF0000"/>
                </a:solidFill>
              </a:rPr>
              <a:t>4</a:t>
            </a:r>
            <a:r>
              <a:rPr lang="cs-CZ" b="1" dirty="0">
                <a:solidFill>
                  <a:srgbClr val="FF0000"/>
                </a:solidFill>
              </a:rPr>
              <a:t>  + 0,5x</a:t>
            </a:r>
            <a:r>
              <a:rPr lang="cs-CZ" b="1" baseline="-25000" dirty="0">
                <a:solidFill>
                  <a:srgbClr val="FF0000"/>
                </a:solidFill>
              </a:rPr>
              <a:t>5</a:t>
            </a:r>
            <a:r>
              <a:rPr lang="cs-CZ" b="1" dirty="0">
                <a:solidFill>
                  <a:srgbClr val="FF0000"/>
                </a:solidFill>
              </a:rPr>
              <a:t> ≥ 1000</a:t>
            </a:r>
          </a:p>
          <a:p>
            <a:pPr lvl="1"/>
            <a:r>
              <a:rPr lang="cs-CZ" b="1" dirty="0"/>
              <a:t> </a:t>
            </a:r>
            <a:r>
              <a:rPr lang="cs-CZ" b="1" dirty="0">
                <a:solidFill>
                  <a:srgbClr val="FF0000"/>
                </a:solidFill>
              </a:rPr>
              <a:t>12,4x</a:t>
            </a:r>
            <a:r>
              <a:rPr lang="cs-CZ" b="1" baseline="-25000" dirty="0">
                <a:solidFill>
                  <a:srgbClr val="FF0000"/>
                </a:solidFill>
              </a:rPr>
              <a:t>1</a:t>
            </a:r>
            <a:r>
              <a:rPr lang="cs-CZ" b="1" dirty="0">
                <a:solidFill>
                  <a:srgbClr val="FF0000"/>
                </a:solidFill>
              </a:rPr>
              <a:t>  + 6x</a:t>
            </a:r>
            <a:r>
              <a:rPr lang="cs-CZ" b="1" baseline="-25000" dirty="0">
                <a:solidFill>
                  <a:srgbClr val="FF0000"/>
                </a:solidFill>
              </a:rPr>
              <a:t>2</a:t>
            </a:r>
            <a:r>
              <a:rPr lang="cs-CZ" b="1" dirty="0">
                <a:solidFill>
                  <a:srgbClr val="FF0000"/>
                </a:solidFill>
              </a:rPr>
              <a:t> + 32,1x</a:t>
            </a:r>
            <a:r>
              <a:rPr lang="cs-CZ" b="1" baseline="-25000" dirty="0">
                <a:solidFill>
                  <a:srgbClr val="FF0000"/>
                </a:solidFill>
              </a:rPr>
              <a:t>3</a:t>
            </a:r>
            <a:r>
              <a:rPr lang="cs-CZ" b="1" dirty="0">
                <a:solidFill>
                  <a:srgbClr val="FF0000"/>
                </a:solidFill>
              </a:rPr>
              <a:t>  + 0,8x</a:t>
            </a:r>
            <a:r>
              <a:rPr lang="cs-CZ" b="1" baseline="-25000" dirty="0">
                <a:solidFill>
                  <a:srgbClr val="FF0000"/>
                </a:solidFill>
              </a:rPr>
              <a:t>4</a:t>
            </a:r>
            <a:r>
              <a:rPr lang="cs-CZ" b="1" dirty="0">
                <a:solidFill>
                  <a:srgbClr val="FF0000"/>
                </a:solidFill>
              </a:rPr>
              <a:t>  + 8,2x</a:t>
            </a:r>
            <a:r>
              <a:rPr lang="cs-CZ" b="1" baseline="-25000" dirty="0">
                <a:solidFill>
                  <a:srgbClr val="FF0000"/>
                </a:solidFill>
              </a:rPr>
              <a:t>5</a:t>
            </a:r>
            <a:r>
              <a:rPr lang="cs-CZ" b="1" dirty="0">
                <a:solidFill>
                  <a:srgbClr val="FF0000"/>
                </a:solidFill>
              </a:rPr>
              <a:t> ≥ 5000</a:t>
            </a:r>
          </a:p>
          <a:p>
            <a:pPr lvl="1"/>
            <a:r>
              <a:rPr lang="cs-CZ" b="1" dirty="0"/>
              <a:t> </a:t>
            </a:r>
            <a:r>
              <a:rPr lang="cs-CZ" b="1" dirty="0">
                <a:solidFill>
                  <a:srgbClr val="FF0000"/>
                </a:solidFill>
              </a:rPr>
              <a:t>26x</a:t>
            </a:r>
            <a:r>
              <a:rPr lang="cs-CZ" b="1" baseline="-25000" dirty="0">
                <a:solidFill>
                  <a:srgbClr val="FF0000"/>
                </a:solidFill>
              </a:rPr>
              <a:t>1</a:t>
            </a:r>
            <a:r>
              <a:rPr lang="cs-CZ" b="1" dirty="0">
                <a:solidFill>
                  <a:srgbClr val="FF0000"/>
                </a:solidFill>
              </a:rPr>
              <a:t>  + 15,8x</a:t>
            </a:r>
            <a:r>
              <a:rPr lang="cs-CZ" b="1" baseline="-25000" dirty="0">
                <a:solidFill>
                  <a:srgbClr val="FF0000"/>
                </a:solidFill>
              </a:rPr>
              <a:t>2</a:t>
            </a:r>
            <a:r>
              <a:rPr lang="cs-CZ" b="1" dirty="0">
                <a:solidFill>
                  <a:srgbClr val="FF0000"/>
                </a:solidFill>
              </a:rPr>
              <a:t>  + 4,5x</a:t>
            </a:r>
            <a:r>
              <a:rPr lang="cs-CZ" b="1" baseline="-25000" dirty="0">
                <a:solidFill>
                  <a:srgbClr val="FF0000"/>
                </a:solidFill>
              </a:rPr>
              <a:t>3</a:t>
            </a:r>
            <a:r>
              <a:rPr lang="cs-CZ" b="1" dirty="0">
                <a:solidFill>
                  <a:srgbClr val="FF0000"/>
                </a:solidFill>
              </a:rPr>
              <a:t>  + 19,9x</a:t>
            </a:r>
            <a:r>
              <a:rPr lang="cs-CZ" b="1" baseline="-25000" dirty="0">
                <a:solidFill>
                  <a:srgbClr val="FF0000"/>
                </a:solidFill>
              </a:rPr>
              <a:t>5</a:t>
            </a:r>
            <a:r>
              <a:rPr lang="cs-CZ" b="1" dirty="0">
                <a:solidFill>
                  <a:srgbClr val="FF0000"/>
                </a:solidFill>
              </a:rPr>
              <a:t> ≥ 15000</a:t>
            </a:r>
          </a:p>
        </p:txBody>
      </p:sp>
    </p:spTree>
    <p:extLst>
      <p:ext uri="{BB962C8B-B14F-4D97-AF65-F5344CB8AC3E}">
        <p14:creationId xmlns:p14="http://schemas.microsoft.com/office/powerpoint/2010/main" val="831126514"/>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698500"/>
            <a:ext cx="8229600" cy="719138"/>
          </a:xfrm>
        </p:spPr>
        <p:txBody>
          <a:bodyPr>
            <a:normAutofit/>
          </a:bodyPr>
          <a:lstStyle/>
          <a:p>
            <a:r>
              <a:rPr lang="cs-CZ" sz="3200" b="1" dirty="0"/>
              <a:t>FORMULOVÁNÍ OMEZUJÍCÍCH PODMÍNEK II</a:t>
            </a:r>
            <a:endParaRPr lang="cs-CZ" sz="3200" dirty="0"/>
          </a:p>
        </p:txBody>
      </p:sp>
      <p:sp>
        <p:nvSpPr>
          <p:cNvPr id="3" name="Zástupný symbol pro obsah 2"/>
          <p:cNvSpPr>
            <a:spLocks noGrp="1"/>
          </p:cNvSpPr>
          <p:nvPr>
            <p:ph idx="1"/>
          </p:nvPr>
        </p:nvSpPr>
        <p:spPr>
          <a:xfrm>
            <a:off x="457200" y="2133600"/>
            <a:ext cx="8229600" cy="3992563"/>
          </a:xfrm>
        </p:spPr>
        <p:txBody>
          <a:bodyPr/>
          <a:lstStyle/>
          <a:p>
            <a:r>
              <a:rPr lang="cs-CZ" b="1" dirty="0"/>
              <a:t>Vzhledem k tomu, že musí být dodržena hmotnost vsázky (1000 kg) a předpokládáme, že výsledná vsázka neobsahuje, kromě pěti vstupních surovin další surovinu, musí součet těchto surovin být roven 1000 kg.</a:t>
            </a:r>
          </a:p>
          <a:p>
            <a:r>
              <a:rPr lang="cs-CZ" b="1" dirty="0"/>
              <a:t>Omezující podmínka hmotnosti vsázky:</a:t>
            </a:r>
          </a:p>
          <a:p>
            <a:pPr lvl="1"/>
            <a:r>
              <a:rPr lang="cs-CZ" b="1" dirty="0"/>
              <a:t> </a:t>
            </a:r>
            <a:r>
              <a:rPr lang="cs-CZ" b="1" dirty="0">
                <a:solidFill>
                  <a:srgbClr val="FF0000"/>
                </a:solidFill>
              </a:rPr>
              <a:t>x</a:t>
            </a:r>
            <a:r>
              <a:rPr lang="cs-CZ" b="1" baseline="-25000" dirty="0">
                <a:solidFill>
                  <a:srgbClr val="FF0000"/>
                </a:solidFill>
              </a:rPr>
              <a:t>1</a:t>
            </a:r>
            <a:r>
              <a:rPr lang="cs-CZ" b="1" dirty="0">
                <a:solidFill>
                  <a:srgbClr val="FF0000"/>
                </a:solidFill>
              </a:rPr>
              <a:t> + x</a:t>
            </a:r>
            <a:r>
              <a:rPr lang="cs-CZ" b="1" baseline="-25000" dirty="0">
                <a:solidFill>
                  <a:srgbClr val="FF0000"/>
                </a:solidFill>
              </a:rPr>
              <a:t>2</a:t>
            </a:r>
            <a:r>
              <a:rPr lang="cs-CZ" b="1" dirty="0">
                <a:solidFill>
                  <a:srgbClr val="FF0000"/>
                </a:solidFill>
              </a:rPr>
              <a:t> + x</a:t>
            </a:r>
            <a:r>
              <a:rPr lang="cs-CZ" b="1" baseline="-25000" dirty="0">
                <a:solidFill>
                  <a:srgbClr val="FF0000"/>
                </a:solidFill>
              </a:rPr>
              <a:t>3</a:t>
            </a:r>
            <a:r>
              <a:rPr lang="cs-CZ" b="1" dirty="0">
                <a:solidFill>
                  <a:srgbClr val="FF0000"/>
                </a:solidFill>
              </a:rPr>
              <a:t> + x</a:t>
            </a:r>
            <a:r>
              <a:rPr lang="cs-CZ" b="1" baseline="-25000" dirty="0">
                <a:solidFill>
                  <a:srgbClr val="FF0000"/>
                </a:solidFill>
              </a:rPr>
              <a:t>4</a:t>
            </a:r>
            <a:r>
              <a:rPr lang="cs-CZ" b="1" dirty="0">
                <a:solidFill>
                  <a:srgbClr val="FF0000"/>
                </a:solidFill>
              </a:rPr>
              <a:t> + x</a:t>
            </a:r>
            <a:r>
              <a:rPr lang="cs-CZ" b="1" baseline="-25000" dirty="0">
                <a:solidFill>
                  <a:srgbClr val="FF0000"/>
                </a:solidFill>
              </a:rPr>
              <a:t>5</a:t>
            </a:r>
            <a:r>
              <a:rPr lang="cs-CZ" b="1" dirty="0">
                <a:solidFill>
                  <a:srgbClr val="FF0000"/>
                </a:solidFill>
              </a:rPr>
              <a:t> = 1000 </a:t>
            </a:r>
          </a:p>
        </p:txBody>
      </p:sp>
    </p:spTree>
    <p:extLst>
      <p:ext uri="{BB962C8B-B14F-4D97-AF65-F5344CB8AC3E}">
        <p14:creationId xmlns:p14="http://schemas.microsoft.com/office/powerpoint/2010/main" val="1575779539"/>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622300"/>
            <a:ext cx="8229600" cy="795338"/>
          </a:xfrm>
        </p:spPr>
        <p:txBody>
          <a:bodyPr>
            <a:normAutofit fontScale="90000"/>
          </a:bodyPr>
          <a:lstStyle/>
          <a:p>
            <a:r>
              <a:rPr lang="cs-CZ" b="1" dirty="0"/>
              <a:t>DEFINOVÁNÍ KRITÉRIA OPTIMALITY I</a:t>
            </a:r>
          </a:p>
        </p:txBody>
      </p:sp>
      <p:sp>
        <p:nvSpPr>
          <p:cNvPr id="3" name="Zástupný symbol pro obsah 2"/>
          <p:cNvSpPr>
            <a:spLocks noGrp="1"/>
          </p:cNvSpPr>
          <p:nvPr>
            <p:ph idx="1"/>
          </p:nvPr>
        </p:nvSpPr>
        <p:spPr>
          <a:xfrm>
            <a:off x="457200" y="1727200"/>
            <a:ext cx="8229600" cy="4398963"/>
          </a:xfrm>
        </p:spPr>
        <p:txBody>
          <a:bodyPr>
            <a:normAutofit fontScale="92500" lnSpcReduction="10000"/>
          </a:bodyPr>
          <a:lstStyle/>
          <a:p>
            <a:r>
              <a:rPr lang="cs-CZ" b="1" dirty="0"/>
              <a:t>Cílem je minimalizace ceny surovin, které používáme při tvorbě vsázky tak, aby výsledná vsázka byla co nejlevnější. Účelová funkce matematického modelu musí vyjadřovat celkovou cenu surovin ve vsázce</a:t>
            </a:r>
            <a:br>
              <a:rPr lang="cs-CZ" b="1" dirty="0"/>
            </a:br>
            <a:r>
              <a:rPr lang="cs-CZ" b="1" dirty="0"/>
              <a:t>o hmotnosti 1000 kg. Celková cena výsledné vsázky o hmotnosti 1000 kg = součet cen všech surovin v této vsázce, přičemž platí, že cena</a:t>
            </a:r>
            <a:br>
              <a:rPr lang="cs-CZ" b="1" dirty="0"/>
            </a:br>
            <a:r>
              <a:rPr lang="cs-CZ" b="1" dirty="0"/>
              <a:t>i-té suroviny ve vsázce o hmotnosti</a:t>
            </a:r>
            <a:br>
              <a:rPr lang="cs-CZ" b="1" dirty="0"/>
            </a:br>
            <a:r>
              <a:rPr lang="cs-CZ" b="1" dirty="0"/>
              <a:t>1000 kg = cena za 1 kg * počet kg i-té suroviny.</a:t>
            </a:r>
          </a:p>
        </p:txBody>
      </p:sp>
    </p:spTree>
    <p:extLst>
      <p:ext uri="{BB962C8B-B14F-4D97-AF65-F5344CB8AC3E}">
        <p14:creationId xmlns:p14="http://schemas.microsoft.com/office/powerpoint/2010/main" val="3406941785"/>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711200"/>
            <a:ext cx="8229600" cy="706438"/>
          </a:xfrm>
        </p:spPr>
        <p:txBody>
          <a:bodyPr>
            <a:normAutofit fontScale="90000"/>
          </a:bodyPr>
          <a:lstStyle/>
          <a:p>
            <a:r>
              <a:rPr lang="cs-CZ" b="1" dirty="0"/>
              <a:t>DEFINOVÁNÍ KRITÉRIA OPTIMALITY II</a:t>
            </a:r>
            <a:endParaRPr lang="cs-CZ" dirty="0"/>
          </a:p>
        </p:txBody>
      </p:sp>
      <p:sp>
        <p:nvSpPr>
          <p:cNvPr id="3" name="Zástupný symbol pro obsah 2"/>
          <p:cNvSpPr>
            <a:spLocks noGrp="1"/>
          </p:cNvSpPr>
          <p:nvPr>
            <p:ph idx="1"/>
          </p:nvPr>
        </p:nvSpPr>
        <p:spPr>
          <a:xfrm>
            <a:off x="457200" y="2108200"/>
            <a:ext cx="8229600" cy="4017963"/>
          </a:xfrm>
        </p:spPr>
        <p:txBody>
          <a:bodyPr/>
          <a:lstStyle/>
          <a:p>
            <a:r>
              <a:rPr lang="cs-CZ" b="1" dirty="0"/>
              <a:t>Výsledná </a:t>
            </a:r>
            <a:r>
              <a:rPr lang="cs-CZ" b="1" dirty="0">
                <a:solidFill>
                  <a:srgbClr val="FF0000"/>
                </a:solidFill>
              </a:rPr>
              <a:t>účelová funkce </a:t>
            </a:r>
            <a:r>
              <a:rPr lang="cs-CZ" b="1" dirty="0"/>
              <a:t>(funkční hodnotu „z“ této funkce budeme při řešení výsledného modelu </a:t>
            </a:r>
            <a:r>
              <a:rPr lang="cs-CZ" b="1" dirty="0">
                <a:solidFill>
                  <a:srgbClr val="FF0000"/>
                </a:solidFill>
              </a:rPr>
              <a:t>minimalizovat</a:t>
            </a:r>
            <a:r>
              <a:rPr lang="cs-CZ" b="1" dirty="0"/>
              <a:t>):</a:t>
            </a:r>
          </a:p>
          <a:p>
            <a:pPr marL="0" indent="0">
              <a:buNone/>
            </a:pPr>
            <a:endParaRPr lang="cs-CZ" b="1" dirty="0"/>
          </a:p>
          <a:p>
            <a:pPr lvl="1"/>
            <a:r>
              <a:rPr lang="cs-CZ" b="1" dirty="0"/>
              <a:t> </a:t>
            </a:r>
            <a:r>
              <a:rPr lang="cs-CZ" b="1" dirty="0">
                <a:solidFill>
                  <a:srgbClr val="FF0000"/>
                </a:solidFill>
              </a:rPr>
              <a:t>z = 0,8x</a:t>
            </a:r>
            <a:r>
              <a:rPr lang="cs-CZ" b="1" baseline="-25000" dirty="0">
                <a:solidFill>
                  <a:srgbClr val="FF0000"/>
                </a:solidFill>
              </a:rPr>
              <a:t>1</a:t>
            </a:r>
            <a:r>
              <a:rPr lang="cs-CZ" b="1" dirty="0">
                <a:solidFill>
                  <a:srgbClr val="FF0000"/>
                </a:solidFill>
              </a:rPr>
              <a:t> + 1x</a:t>
            </a:r>
            <a:r>
              <a:rPr lang="cs-CZ" b="1" baseline="-25000" dirty="0">
                <a:solidFill>
                  <a:srgbClr val="FF0000"/>
                </a:solidFill>
              </a:rPr>
              <a:t>2</a:t>
            </a:r>
            <a:r>
              <a:rPr lang="cs-CZ" b="1" dirty="0">
                <a:solidFill>
                  <a:srgbClr val="FF0000"/>
                </a:solidFill>
              </a:rPr>
              <a:t> + 0,6x</a:t>
            </a:r>
            <a:r>
              <a:rPr lang="cs-CZ" b="1" baseline="-25000" dirty="0">
                <a:solidFill>
                  <a:srgbClr val="FF0000"/>
                </a:solidFill>
              </a:rPr>
              <a:t>3</a:t>
            </a:r>
            <a:r>
              <a:rPr lang="cs-CZ" b="1" dirty="0">
                <a:solidFill>
                  <a:srgbClr val="FF0000"/>
                </a:solidFill>
              </a:rPr>
              <a:t> + 1,6x</a:t>
            </a:r>
            <a:r>
              <a:rPr lang="cs-CZ" b="1" baseline="-25000" dirty="0">
                <a:solidFill>
                  <a:srgbClr val="FF0000"/>
                </a:solidFill>
              </a:rPr>
              <a:t>4</a:t>
            </a:r>
            <a:r>
              <a:rPr lang="cs-CZ" b="1" dirty="0">
                <a:solidFill>
                  <a:srgbClr val="FF0000"/>
                </a:solidFill>
              </a:rPr>
              <a:t> + 2x</a:t>
            </a:r>
            <a:r>
              <a:rPr lang="cs-CZ" b="1" baseline="-25000" dirty="0">
                <a:solidFill>
                  <a:srgbClr val="FF0000"/>
                </a:solidFill>
              </a:rPr>
              <a:t>5</a:t>
            </a:r>
            <a:endParaRPr lang="cs-CZ" b="1" dirty="0">
              <a:solidFill>
                <a:srgbClr val="FF0000"/>
              </a:solidFill>
            </a:endParaRPr>
          </a:p>
        </p:txBody>
      </p:sp>
    </p:spTree>
    <p:extLst>
      <p:ext uri="{BB962C8B-B14F-4D97-AF65-F5344CB8AC3E}">
        <p14:creationId xmlns:p14="http://schemas.microsoft.com/office/powerpoint/2010/main" val="2550627088"/>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635000"/>
            <a:ext cx="8229600" cy="782638"/>
          </a:xfrm>
        </p:spPr>
        <p:txBody>
          <a:bodyPr>
            <a:normAutofit fontScale="90000"/>
          </a:bodyPr>
          <a:lstStyle/>
          <a:p>
            <a:r>
              <a:rPr lang="cs-CZ" sz="3200" b="1" dirty="0"/>
              <a:t>DEFINOVÁNÍ OBLIGÁTNÍCH PODMÍNEK – PODMÍNKY NEZÁPORNOSTI</a:t>
            </a:r>
          </a:p>
        </p:txBody>
      </p:sp>
      <p:sp>
        <p:nvSpPr>
          <p:cNvPr id="3" name="Zástupný symbol pro obsah 2"/>
          <p:cNvSpPr>
            <a:spLocks noGrp="1"/>
          </p:cNvSpPr>
          <p:nvPr>
            <p:ph idx="1"/>
          </p:nvPr>
        </p:nvSpPr>
        <p:spPr>
          <a:xfrm>
            <a:off x="457200" y="2463800"/>
            <a:ext cx="8229600" cy="3662363"/>
          </a:xfrm>
        </p:spPr>
        <p:txBody>
          <a:bodyPr/>
          <a:lstStyle/>
          <a:p>
            <a:r>
              <a:rPr lang="cs-CZ" b="1" dirty="0"/>
              <a:t>Není možné pro výslednou vsázku použít záporná množství surovin:</a:t>
            </a:r>
          </a:p>
          <a:p>
            <a:endParaRPr lang="cs-CZ" b="1" dirty="0"/>
          </a:p>
          <a:p>
            <a:pPr lvl="1"/>
            <a:r>
              <a:rPr lang="cs-CZ" b="1" dirty="0"/>
              <a:t> </a:t>
            </a:r>
            <a:r>
              <a:rPr lang="cs-CZ" b="1" dirty="0" err="1">
                <a:solidFill>
                  <a:srgbClr val="FF0000"/>
                </a:solidFill>
              </a:rPr>
              <a:t>x</a:t>
            </a:r>
            <a:r>
              <a:rPr lang="cs-CZ" b="1" baseline="-25000" dirty="0" err="1">
                <a:solidFill>
                  <a:srgbClr val="FF0000"/>
                </a:solidFill>
              </a:rPr>
              <a:t>i</a:t>
            </a:r>
            <a:r>
              <a:rPr lang="cs-CZ" b="1" dirty="0">
                <a:solidFill>
                  <a:srgbClr val="FF0000"/>
                </a:solidFill>
              </a:rPr>
              <a:t> ≥ 0</a:t>
            </a:r>
          </a:p>
          <a:p>
            <a:pPr lvl="1"/>
            <a:r>
              <a:rPr lang="cs-CZ" b="1" dirty="0"/>
              <a:t> </a:t>
            </a:r>
            <a:r>
              <a:rPr lang="cs-CZ" b="1" dirty="0">
                <a:solidFill>
                  <a:srgbClr val="FF0000"/>
                </a:solidFill>
              </a:rPr>
              <a:t>i = 1, 2, 3, 4, 5</a:t>
            </a:r>
          </a:p>
        </p:txBody>
      </p:sp>
    </p:spTree>
    <p:extLst>
      <p:ext uri="{BB962C8B-B14F-4D97-AF65-F5344CB8AC3E}">
        <p14:creationId xmlns:p14="http://schemas.microsoft.com/office/powerpoint/2010/main" val="3832657149"/>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546100"/>
            <a:ext cx="8229600" cy="871538"/>
          </a:xfrm>
        </p:spPr>
        <p:txBody>
          <a:bodyPr>
            <a:normAutofit fontScale="90000"/>
          </a:bodyPr>
          <a:lstStyle/>
          <a:p>
            <a:r>
              <a:rPr lang="cs-CZ" sz="3200" b="1" dirty="0"/>
              <a:t>VÝSLEDNÝ LINEÁRNÍ MATEMATICKÝ MODEL (VARIANTA 1)</a:t>
            </a:r>
          </a:p>
        </p:txBody>
      </p:sp>
      <p:sp>
        <p:nvSpPr>
          <p:cNvPr id="3" name="Zástupný symbol pro obsah 2"/>
          <p:cNvSpPr>
            <a:spLocks noGrp="1"/>
          </p:cNvSpPr>
          <p:nvPr>
            <p:ph idx="1"/>
          </p:nvPr>
        </p:nvSpPr>
        <p:spPr/>
        <p:txBody>
          <a:bodyPr>
            <a:normAutofit lnSpcReduction="10000"/>
          </a:bodyPr>
          <a:lstStyle/>
          <a:p>
            <a:r>
              <a:rPr lang="cs-CZ" b="1" dirty="0"/>
              <a:t>Minimalizuj:</a:t>
            </a:r>
          </a:p>
          <a:p>
            <a:pPr marL="742950" lvl="2" indent="-342900"/>
            <a:r>
              <a:rPr lang="cs-CZ" b="1" dirty="0"/>
              <a:t>z = 0,8x</a:t>
            </a:r>
            <a:r>
              <a:rPr lang="cs-CZ" b="1" baseline="-25000" dirty="0"/>
              <a:t>1</a:t>
            </a:r>
            <a:r>
              <a:rPr lang="cs-CZ" b="1" dirty="0"/>
              <a:t> + 1x</a:t>
            </a:r>
            <a:r>
              <a:rPr lang="cs-CZ" b="1" baseline="-25000" dirty="0"/>
              <a:t>2</a:t>
            </a:r>
            <a:r>
              <a:rPr lang="cs-CZ" b="1" dirty="0"/>
              <a:t> + 0,6x</a:t>
            </a:r>
            <a:r>
              <a:rPr lang="cs-CZ" b="1" baseline="-25000" dirty="0"/>
              <a:t>3</a:t>
            </a:r>
            <a:r>
              <a:rPr lang="cs-CZ" b="1" dirty="0"/>
              <a:t> + 1,6x</a:t>
            </a:r>
            <a:r>
              <a:rPr lang="cs-CZ" b="1" baseline="-25000" dirty="0"/>
              <a:t>4</a:t>
            </a:r>
            <a:r>
              <a:rPr lang="cs-CZ" b="1" dirty="0"/>
              <a:t> + 2x</a:t>
            </a:r>
            <a:r>
              <a:rPr lang="cs-CZ" b="1" baseline="-25000" dirty="0"/>
              <a:t>5</a:t>
            </a:r>
          </a:p>
          <a:p>
            <a:r>
              <a:rPr lang="cs-CZ" b="1" dirty="0"/>
              <a:t>Za podmínek:</a:t>
            </a:r>
          </a:p>
          <a:p>
            <a:pPr lvl="1"/>
            <a:r>
              <a:rPr lang="cs-CZ" b="1" dirty="0"/>
              <a:t>  0,2x</a:t>
            </a:r>
            <a:r>
              <a:rPr lang="cs-CZ" b="1" baseline="-25000" dirty="0"/>
              <a:t>1</a:t>
            </a:r>
            <a:r>
              <a:rPr lang="cs-CZ" b="1" dirty="0"/>
              <a:t> + 1,4x</a:t>
            </a:r>
            <a:r>
              <a:rPr lang="cs-CZ" b="1" baseline="-25000" dirty="0"/>
              <a:t>2</a:t>
            </a:r>
            <a:r>
              <a:rPr lang="cs-CZ" b="1" dirty="0"/>
              <a:t> + 2,3x</a:t>
            </a:r>
            <a:r>
              <a:rPr lang="cs-CZ" b="1" baseline="-25000" dirty="0"/>
              <a:t>4</a:t>
            </a:r>
            <a:r>
              <a:rPr lang="cs-CZ" b="1" dirty="0"/>
              <a:t>  + 0,5x</a:t>
            </a:r>
            <a:r>
              <a:rPr lang="cs-CZ" b="1" baseline="-25000" dirty="0"/>
              <a:t>5</a:t>
            </a:r>
            <a:r>
              <a:rPr lang="cs-CZ" b="1" dirty="0"/>
              <a:t> ≥ 1000</a:t>
            </a:r>
          </a:p>
          <a:p>
            <a:pPr lvl="1"/>
            <a:r>
              <a:rPr lang="cs-CZ" b="1" dirty="0"/>
              <a:t>  12,4x</a:t>
            </a:r>
            <a:r>
              <a:rPr lang="cs-CZ" b="1" baseline="-25000" dirty="0"/>
              <a:t>1</a:t>
            </a:r>
            <a:r>
              <a:rPr lang="cs-CZ" b="1" dirty="0"/>
              <a:t>  + 6x</a:t>
            </a:r>
            <a:r>
              <a:rPr lang="cs-CZ" b="1" baseline="-25000" dirty="0"/>
              <a:t>2</a:t>
            </a:r>
            <a:r>
              <a:rPr lang="cs-CZ" b="1" dirty="0"/>
              <a:t> + 32,1x</a:t>
            </a:r>
            <a:r>
              <a:rPr lang="cs-CZ" b="1" baseline="-25000" dirty="0"/>
              <a:t>3</a:t>
            </a:r>
            <a:r>
              <a:rPr lang="cs-CZ" b="1" dirty="0"/>
              <a:t>  + 0,8x</a:t>
            </a:r>
            <a:r>
              <a:rPr lang="cs-CZ" b="1" baseline="-25000" dirty="0"/>
              <a:t>4</a:t>
            </a:r>
            <a:r>
              <a:rPr lang="cs-CZ" b="1" dirty="0"/>
              <a:t>  + 8,2x</a:t>
            </a:r>
            <a:r>
              <a:rPr lang="cs-CZ" b="1" baseline="-25000" dirty="0"/>
              <a:t>5</a:t>
            </a:r>
            <a:r>
              <a:rPr lang="cs-CZ" b="1" dirty="0"/>
              <a:t> ≥ 5000</a:t>
            </a:r>
          </a:p>
          <a:p>
            <a:pPr lvl="1"/>
            <a:r>
              <a:rPr lang="cs-CZ" b="1" dirty="0"/>
              <a:t>  26x</a:t>
            </a:r>
            <a:r>
              <a:rPr lang="cs-CZ" b="1" baseline="-25000" dirty="0"/>
              <a:t>1</a:t>
            </a:r>
            <a:r>
              <a:rPr lang="cs-CZ" b="1" dirty="0"/>
              <a:t>  + 15,8x</a:t>
            </a:r>
            <a:r>
              <a:rPr lang="cs-CZ" b="1" baseline="-25000" dirty="0"/>
              <a:t>2</a:t>
            </a:r>
            <a:r>
              <a:rPr lang="cs-CZ" b="1" dirty="0"/>
              <a:t>  + 4,5x</a:t>
            </a:r>
            <a:r>
              <a:rPr lang="cs-CZ" b="1" baseline="-25000" dirty="0"/>
              <a:t>3</a:t>
            </a:r>
            <a:r>
              <a:rPr lang="cs-CZ" b="1" dirty="0"/>
              <a:t>  + 19,9x</a:t>
            </a:r>
            <a:r>
              <a:rPr lang="cs-CZ" b="1" baseline="-25000" dirty="0"/>
              <a:t>5</a:t>
            </a:r>
            <a:r>
              <a:rPr lang="cs-CZ" b="1" dirty="0"/>
              <a:t> ≥ 15000</a:t>
            </a:r>
          </a:p>
          <a:p>
            <a:pPr lvl="1"/>
            <a:r>
              <a:rPr lang="cs-CZ" b="1" dirty="0"/>
              <a:t>  x</a:t>
            </a:r>
            <a:r>
              <a:rPr lang="cs-CZ" b="1" baseline="-25000" dirty="0"/>
              <a:t>1</a:t>
            </a:r>
            <a:r>
              <a:rPr lang="cs-CZ" b="1" dirty="0"/>
              <a:t> + x</a:t>
            </a:r>
            <a:r>
              <a:rPr lang="cs-CZ" b="1" baseline="-25000" dirty="0"/>
              <a:t>2</a:t>
            </a:r>
            <a:r>
              <a:rPr lang="cs-CZ" b="1" dirty="0"/>
              <a:t> + x</a:t>
            </a:r>
            <a:r>
              <a:rPr lang="cs-CZ" b="1" baseline="-25000" dirty="0"/>
              <a:t>3</a:t>
            </a:r>
            <a:r>
              <a:rPr lang="cs-CZ" b="1" dirty="0"/>
              <a:t> + x</a:t>
            </a:r>
            <a:r>
              <a:rPr lang="cs-CZ" b="1" baseline="-25000" dirty="0"/>
              <a:t>4</a:t>
            </a:r>
            <a:r>
              <a:rPr lang="cs-CZ" b="1" dirty="0"/>
              <a:t> + x</a:t>
            </a:r>
            <a:r>
              <a:rPr lang="cs-CZ" b="1" baseline="-25000" dirty="0"/>
              <a:t>5</a:t>
            </a:r>
            <a:r>
              <a:rPr lang="cs-CZ" b="1" dirty="0"/>
              <a:t> = 1000 </a:t>
            </a:r>
          </a:p>
          <a:p>
            <a:pPr lvl="1"/>
            <a:r>
              <a:rPr lang="cs-CZ" b="1" dirty="0"/>
              <a:t>  </a:t>
            </a:r>
            <a:r>
              <a:rPr lang="cs-CZ" b="1" dirty="0" err="1"/>
              <a:t>x</a:t>
            </a:r>
            <a:r>
              <a:rPr lang="cs-CZ" b="1" baseline="-25000" dirty="0" err="1"/>
              <a:t>i</a:t>
            </a:r>
            <a:r>
              <a:rPr lang="cs-CZ" b="1" dirty="0"/>
              <a:t> ≥ 0</a:t>
            </a:r>
          </a:p>
          <a:p>
            <a:pPr lvl="1"/>
            <a:r>
              <a:rPr lang="cs-CZ" b="1" dirty="0"/>
              <a:t>  i = 1, 2, 3, 4, 5</a:t>
            </a:r>
          </a:p>
          <a:p>
            <a:endParaRPr lang="cs-CZ" dirty="0"/>
          </a:p>
        </p:txBody>
      </p:sp>
    </p:spTree>
    <p:extLst>
      <p:ext uri="{BB962C8B-B14F-4D97-AF65-F5344CB8AC3E}">
        <p14:creationId xmlns:p14="http://schemas.microsoft.com/office/powerpoint/2010/main" val="918609168"/>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xfrm>
            <a:off x="368300" y="2814638"/>
            <a:ext cx="8229600" cy="1143000"/>
          </a:xfrm>
        </p:spPr>
        <p:txBody>
          <a:bodyPr>
            <a:normAutofit fontScale="90000"/>
          </a:bodyPr>
          <a:lstStyle/>
          <a:p>
            <a:r>
              <a:rPr lang="cs-CZ" b="1" dirty="0"/>
              <a:t>SMĚŠOVACÍ PROBLÉM – VARIANTA 2</a:t>
            </a:r>
            <a:endParaRPr lang="cs-CZ" dirty="0"/>
          </a:p>
        </p:txBody>
      </p:sp>
    </p:spTree>
    <p:extLst>
      <p:ext uri="{BB962C8B-B14F-4D97-AF65-F5344CB8AC3E}">
        <p14:creationId xmlns:p14="http://schemas.microsoft.com/office/powerpoint/2010/main" val="1586064733"/>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457200" y="749300"/>
            <a:ext cx="8229600" cy="668338"/>
          </a:xfrm>
        </p:spPr>
        <p:txBody>
          <a:bodyPr>
            <a:normAutofit/>
          </a:bodyPr>
          <a:lstStyle/>
          <a:p>
            <a:r>
              <a:rPr lang="cs-CZ" sz="3200" b="1" dirty="0"/>
              <a:t>DEFINOVÁNÍ ROZHODOVACÍCH PROMĚNNÝCH</a:t>
            </a:r>
            <a:endParaRPr lang="cs-CZ" sz="3200" dirty="0"/>
          </a:p>
        </p:txBody>
      </p:sp>
      <p:sp>
        <p:nvSpPr>
          <p:cNvPr id="4" name="Zástupný symbol pro obsah 3"/>
          <p:cNvSpPr>
            <a:spLocks noGrp="1"/>
          </p:cNvSpPr>
          <p:nvPr>
            <p:ph idx="1"/>
          </p:nvPr>
        </p:nvSpPr>
        <p:spPr/>
        <p:txBody>
          <a:bodyPr>
            <a:normAutofit/>
          </a:bodyPr>
          <a:lstStyle/>
          <a:p>
            <a:r>
              <a:rPr lang="cs-CZ" b="1" dirty="0"/>
              <a:t>K dispozici je pět vstupních surovin – použijeme pět proměnných </a:t>
            </a:r>
            <a:r>
              <a:rPr lang="cs-CZ" b="1" dirty="0" err="1"/>
              <a:t>x</a:t>
            </a:r>
            <a:r>
              <a:rPr lang="cs-CZ" b="1" baseline="-25000" dirty="0" err="1"/>
              <a:t>i</a:t>
            </a:r>
            <a:r>
              <a:rPr lang="cs-CZ" b="1" dirty="0"/>
              <a:t>, které vyjadřují poměrné množství (bezrozměrná veličina) každé suroviny ve výsledné vsázce</a:t>
            </a:r>
            <a:br>
              <a:rPr lang="cs-CZ" b="1" dirty="0"/>
            </a:br>
            <a:r>
              <a:rPr lang="cs-CZ" b="1" dirty="0"/>
              <a:t>o hmotnosti 1000 kg.:</a:t>
            </a:r>
          </a:p>
          <a:p>
            <a:endParaRPr lang="cs-CZ" b="1" dirty="0"/>
          </a:p>
          <a:p>
            <a:pPr lvl="1"/>
            <a:r>
              <a:rPr lang="cs-CZ" b="1" dirty="0"/>
              <a:t> </a:t>
            </a:r>
            <a:r>
              <a:rPr lang="cs-CZ" b="1" dirty="0" err="1"/>
              <a:t>x</a:t>
            </a:r>
            <a:r>
              <a:rPr lang="cs-CZ" b="1" baseline="-25000" dirty="0" err="1"/>
              <a:t>i</a:t>
            </a:r>
            <a:r>
              <a:rPr lang="cs-CZ" b="1" dirty="0"/>
              <a:t> - podíl i-té suroviny ve výsledné vsázce</a:t>
            </a:r>
            <a:br>
              <a:rPr lang="cs-CZ" b="1" dirty="0"/>
            </a:br>
            <a:r>
              <a:rPr lang="cs-CZ" b="1" dirty="0"/>
              <a:t>o hmotnosti 1000 kg, </a:t>
            </a:r>
            <a:r>
              <a:rPr lang="cs-CZ" b="1" dirty="0" err="1"/>
              <a:t>x</a:t>
            </a:r>
            <a:r>
              <a:rPr lang="cs-CZ" b="1" baseline="-25000" dirty="0" err="1"/>
              <a:t>i</a:t>
            </a:r>
            <a:r>
              <a:rPr lang="cs-CZ" b="1" dirty="0"/>
              <a:t> ≤ 1</a:t>
            </a:r>
          </a:p>
        </p:txBody>
      </p:sp>
    </p:spTree>
    <p:extLst>
      <p:ext uri="{BB962C8B-B14F-4D97-AF65-F5344CB8AC3E}">
        <p14:creationId xmlns:p14="http://schemas.microsoft.com/office/powerpoint/2010/main" val="607410146"/>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622300"/>
            <a:ext cx="8229600" cy="795338"/>
          </a:xfrm>
        </p:spPr>
        <p:txBody>
          <a:bodyPr/>
          <a:lstStyle/>
          <a:p>
            <a:r>
              <a:rPr lang="cs-CZ" b="1" dirty="0"/>
              <a:t>DEFINOVÁNÍ OMEZENÍ ÚLOHY</a:t>
            </a:r>
            <a:endParaRPr lang="cs-CZ" dirty="0"/>
          </a:p>
        </p:txBody>
      </p:sp>
      <p:sp>
        <p:nvSpPr>
          <p:cNvPr id="3" name="Zástupný symbol pro obsah 2"/>
          <p:cNvSpPr>
            <a:spLocks noGrp="1"/>
          </p:cNvSpPr>
          <p:nvPr>
            <p:ph idx="1"/>
          </p:nvPr>
        </p:nvSpPr>
        <p:spPr>
          <a:xfrm>
            <a:off x="457200" y="1930400"/>
            <a:ext cx="8229600" cy="4195763"/>
          </a:xfrm>
        </p:spPr>
        <p:txBody>
          <a:bodyPr>
            <a:normAutofit fontScale="70000" lnSpcReduction="20000"/>
          </a:bodyPr>
          <a:lstStyle/>
          <a:p>
            <a:r>
              <a:rPr lang="cs-CZ" b="1" dirty="0"/>
              <a:t>Obdobně jako u varianty 1 bude matematický model obsahovat tři omezující podmínky zabezpečující dodržení stanovených limitů na obsah složky A, B, C. Obsahy, které lze získat z jednotlivých surovin jsou přepočteny na celek (1000 ks vsázky).</a:t>
            </a:r>
          </a:p>
          <a:p>
            <a:r>
              <a:rPr lang="cs-CZ" b="1" dirty="0"/>
              <a:t>Výsledné omezující podmínky:</a:t>
            </a:r>
          </a:p>
          <a:p>
            <a:pPr lvl="1"/>
            <a:r>
              <a:rPr lang="cs-CZ" b="1" dirty="0"/>
              <a:t> </a:t>
            </a:r>
            <a:r>
              <a:rPr lang="cs-CZ" b="1" dirty="0">
                <a:solidFill>
                  <a:srgbClr val="FF0000"/>
                </a:solidFill>
              </a:rPr>
              <a:t>200x</a:t>
            </a:r>
            <a:r>
              <a:rPr lang="cs-CZ" b="1" baseline="-25000" dirty="0">
                <a:solidFill>
                  <a:srgbClr val="FF0000"/>
                </a:solidFill>
              </a:rPr>
              <a:t>1</a:t>
            </a:r>
            <a:r>
              <a:rPr lang="cs-CZ" b="1" dirty="0">
                <a:solidFill>
                  <a:srgbClr val="FF0000"/>
                </a:solidFill>
              </a:rPr>
              <a:t> + 1400x</a:t>
            </a:r>
            <a:r>
              <a:rPr lang="cs-CZ" b="1" baseline="-25000" dirty="0">
                <a:solidFill>
                  <a:srgbClr val="FF0000"/>
                </a:solidFill>
              </a:rPr>
              <a:t>2</a:t>
            </a:r>
            <a:r>
              <a:rPr lang="cs-CZ" b="1" dirty="0">
                <a:solidFill>
                  <a:srgbClr val="FF0000"/>
                </a:solidFill>
              </a:rPr>
              <a:t> + 2300x</a:t>
            </a:r>
            <a:r>
              <a:rPr lang="cs-CZ" b="1" baseline="-25000" dirty="0">
                <a:solidFill>
                  <a:srgbClr val="FF0000"/>
                </a:solidFill>
              </a:rPr>
              <a:t>4</a:t>
            </a:r>
            <a:r>
              <a:rPr lang="cs-CZ" b="1" dirty="0">
                <a:solidFill>
                  <a:srgbClr val="FF0000"/>
                </a:solidFill>
              </a:rPr>
              <a:t>  + 500x</a:t>
            </a:r>
            <a:r>
              <a:rPr lang="cs-CZ" b="1" baseline="-25000" dirty="0">
                <a:solidFill>
                  <a:srgbClr val="FF0000"/>
                </a:solidFill>
              </a:rPr>
              <a:t>5</a:t>
            </a:r>
            <a:r>
              <a:rPr lang="cs-CZ" b="1" dirty="0">
                <a:solidFill>
                  <a:srgbClr val="FF0000"/>
                </a:solidFill>
              </a:rPr>
              <a:t> </a:t>
            </a:r>
            <a:r>
              <a:rPr lang="cs-CZ" dirty="0">
                <a:solidFill>
                  <a:srgbClr val="FF0000"/>
                </a:solidFill>
              </a:rPr>
              <a:t>≥</a:t>
            </a:r>
            <a:r>
              <a:rPr lang="cs-CZ" b="1" dirty="0">
                <a:solidFill>
                  <a:srgbClr val="FF0000"/>
                </a:solidFill>
              </a:rPr>
              <a:t> 1000</a:t>
            </a:r>
          </a:p>
          <a:p>
            <a:pPr lvl="1"/>
            <a:r>
              <a:rPr lang="cs-CZ" b="1" dirty="0"/>
              <a:t> </a:t>
            </a:r>
            <a:r>
              <a:rPr lang="cs-CZ" b="1" dirty="0">
                <a:solidFill>
                  <a:srgbClr val="FF0000"/>
                </a:solidFill>
              </a:rPr>
              <a:t>12400x</a:t>
            </a:r>
            <a:r>
              <a:rPr lang="cs-CZ" b="1" baseline="-25000" dirty="0">
                <a:solidFill>
                  <a:srgbClr val="FF0000"/>
                </a:solidFill>
              </a:rPr>
              <a:t>1</a:t>
            </a:r>
            <a:r>
              <a:rPr lang="cs-CZ" b="1" dirty="0">
                <a:solidFill>
                  <a:srgbClr val="FF0000"/>
                </a:solidFill>
              </a:rPr>
              <a:t>  + 6000x</a:t>
            </a:r>
            <a:r>
              <a:rPr lang="cs-CZ" b="1" baseline="-25000" dirty="0">
                <a:solidFill>
                  <a:srgbClr val="FF0000"/>
                </a:solidFill>
              </a:rPr>
              <a:t>2</a:t>
            </a:r>
            <a:r>
              <a:rPr lang="cs-CZ" b="1" dirty="0">
                <a:solidFill>
                  <a:srgbClr val="FF0000"/>
                </a:solidFill>
              </a:rPr>
              <a:t> + 32100x</a:t>
            </a:r>
            <a:r>
              <a:rPr lang="cs-CZ" b="1" baseline="-25000" dirty="0">
                <a:solidFill>
                  <a:srgbClr val="FF0000"/>
                </a:solidFill>
              </a:rPr>
              <a:t>3</a:t>
            </a:r>
            <a:r>
              <a:rPr lang="cs-CZ" b="1" dirty="0">
                <a:solidFill>
                  <a:srgbClr val="FF0000"/>
                </a:solidFill>
              </a:rPr>
              <a:t> + 800x</a:t>
            </a:r>
            <a:r>
              <a:rPr lang="cs-CZ" b="1" baseline="-25000" dirty="0">
                <a:solidFill>
                  <a:srgbClr val="FF0000"/>
                </a:solidFill>
              </a:rPr>
              <a:t>4</a:t>
            </a:r>
            <a:r>
              <a:rPr lang="cs-CZ" b="1" dirty="0">
                <a:solidFill>
                  <a:srgbClr val="FF0000"/>
                </a:solidFill>
              </a:rPr>
              <a:t> + 8200x</a:t>
            </a:r>
            <a:r>
              <a:rPr lang="cs-CZ" b="1" baseline="-25000" dirty="0">
                <a:solidFill>
                  <a:srgbClr val="FF0000"/>
                </a:solidFill>
              </a:rPr>
              <a:t>5</a:t>
            </a:r>
            <a:r>
              <a:rPr lang="cs-CZ" b="1" dirty="0">
                <a:solidFill>
                  <a:srgbClr val="FF0000"/>
                </a:solidFill>
              </a:rPr>
              <a:t> </a:t>
            </a:r>
            <a:r>
              <a:rPr lang="cs-CZ" dirty="0">
                <a:solidFill>
                  <a:srgbClr val="FF0000"/>
                </a:solidFill>
              </a:rPr>
              <a:t>≥</a:t>
            </a:r>
            <a:r>
              <a:rPr lang="cs-CZ" b="1" dirty="0">
                <a:solidFill>
                  <a:srgbClr val="FF0000"/>
                </a:solidFill>
              </a:rPr>
              <a:t> 5000</a:t>
            </a:r>
          </a:p>
          <a:p>
            <a:pPr lvl="1"/>
            <a:r>
              <a:rPr lang="cs-CZ" b="1" dirty="0"/>
              <a:t> </a:t>
            </a:r>
            <a:r>
              <a:rPr lang="cs-CZ" b="1" dirty="0">
                <a:solidFill>
                  <a:srgbClr val="FF0000"/>
                </a:solidFill>
              </a:rPr>
              <a:t>26000x</a:t>
            </a:r>
            <a:r>
              <a:rPr lang="cs-CZ" b="1" baseline="-25000" dirty="0">
                <a:solidFill>
                  <a:srgbClr val="FF0000"/>
                </a:solidFill>
              </a:rPr>
              <a:t>1</a:t>
            </a:r>
            <a:r>
              <a:rPr lang="cs-CZ" b="1" dirty="0">
                <a:solidFill>
                  <a:srgbClr val="FF0000"/>
                </a:solidFill>
              </a:rPr>
              <a:t>  + 15800x</a:t>
            </a:r>
            <a:r>
              <a:rPr lang="cs-CZ" b="1" baseline="-25000" dirty="0">
                <a:solidFill>
                  <a:srgbClr val="FF0000"/>
                </a:solidFill>
              </a:rPr>
              <a:t>2</a:t>
            </a:r>
            <a:r>
              <a:rPr lang="cs-CZ" b="1" dirty="0">
                <a:solidFill>
                  <a:srgbClr val="FF0000"/>
                </a:solidFill>
              </a:rPr>
              <a:t> + 4500x</a:t>
            </a:r>
            <a:r>
              <a:rPr lang="cs-CZ" b="1" baseline="-25000" dirty="0">
                <a:solidFill>
                  <a:srgbClr val="FF0000"/>
                </a:solidFill>
              </a:rPr>
              <a:t>3</a:t>
            </a:r>
            <a:r>
              <a:rPr lang="cs-CZ" b="1" dirty="0">
                <a:solidFill>
                  <a:srgbClr val="FF0000"/>
                </a:solidFill>
              </a:rPr>
              <a:t> + 19900 </a:t>
            </a:r>
            <a:r>
              <a:rPr lang="cs-CZ" b="1" baseline="-25000" dirty="0">
                <a:solidFill>
                  <a:srgbClr val="FF0000"/>
                </a:solidFill>
              </a:rPr>
              <a:t>5</a:t>
            </a:r>
            <a:r>
              <a:rPr lang="cs-CZ" b="1" dirty="0">
                <a:solidFill>
                  <a:srgbClr val="FF0000"/>
                </a:solidFill>
              </a:rPr>
              <a:t> </a:t>
            </a:r>
            <a:r>
              <a:rPr lang="cs-CZ" dirty="0">
                <a:solidFill>
                  <a:srgbClr val="FF0000"/>
                </a:solidFill>
              </a:rPr>
              <a:t>≥</a:t>
            </a:r>
            <a:r>
              <a:rPr lang="cs-CZ" b="1" dirty="0">
                <a:solidFill>
                  <a:srgbClr val="FF0000"/>
                </a:solidFill>
              </a:rPr>
              <a:t> 15000</a:t>
            </a:r>
          </a:p>
          <a:p>
            <a:r>
              <a:rPr lang="cs-CZ" b="1" dirty="0"/>
              <a:t>Protože se jedná o poměrná množství surovin v celku (ve vsázce</a:t>
            </a:r>
            <a:br>
              <a:rPr lang="cs-CZ" b="1" dirty="0"/>
            </a:br>
            <a:r>
              <a:rPr lang="cs-CZ" b="1" dirty="0"/>
              <a:t>o hmotnosti 1000 kg) a výsledná vsázka neobsahuje, kromě pěti vstupních surovin, žádnou další surovinu, musí součet těchto pěti podílů surovin tvořit celek – tedy se musí rovnat jedné:</a:t>
            </a:r>
          </a:p>
          <a:p>
            <a:pPr lvl="1"/>
            <a:r>
              <a:rPr lang="cs-CZ" b="1" dirty="0"/>
              <a:t> </a:t>
            </a:r>
            <a:r>
              <a:rPr lang="cs-CZ" b="1" dirty="0">
                <a:solidFill>
                  <a:srgbClr val="FF0000"/>
                </a:solidFill>
              </a:rPr>
              <a:t>x</a:t>
            </a:r>
            <a:r>
              <a:rPr lang="cs-CZ" b="1" baseline="-25000" dirty="0">
                <a:solidFill>
                  <a:srgbClr val="FF0000"/>
                </a:solidFill>
              </a:rPr>
              <a:t>1</a:t>
            </a:r>
            <a:r>
              <a:rPr lang="cs-CZ" b="1" dirty="0">
                <a:solidFill>
                  <a:srgbClr val="FF0000"/>
                </a:solidFill>
              </a:rPr>
              <a:t> + x</a:t>
            </a:r>
            <a:r>
              <a:rPr lang="cs-CZ" b="1" baseline="-25000" dirty="0">
                <a:solidFill>
                  <a:srgbClr val="FF0000"/>
                </a:solidFill>
              </a:rPr>
              <a:t>2</a:t>
            </a:r>
            <a:r>
              <a:rPr lang="cs-CZ" b="1" dirty="0">
                <a:solidFill>
                  <a:srgbClr val="FF0000"/>
                </a:solidFill>
              </a:rPr>
              <a:t> + x</a:t>
            </a:r>
            <a:r>
              <a:rPr lang="cs-CZ" b="1" baseline="-25000" dirty="0">
                <a:solidFill>
                  <a:srgbClr val="FF0000"/>
                </a:solidFill>
              </a:rPr>
              <a:t>3</a:t>
            </a:r>
            <a:r>
              <a:rPr lang="cs-CZ" b="1" dirty="0">
                <a:solidFill>
                  <a:srgbClr val="FF0000"/>
                </a:solidFill>
              </a:rPr>
              <a:t> + x</a:t>
            </a:r>
            <a:r>
              <a:rPr lang="cs-CZ" b="1" baseline="-25000" dirty="0">
                <a:solidFill>
                  <a:srgbClr val="FF0000"/>
                </a:solidFill>
              </a:rPr>
              <a:t>4</a:t>
            </a:r>
            <a:r>
              <a:rPr lang="cs-CZ" b="1" dirty="0">
                <a:solidFill>
                  <a:srgbClr val="FF0000"/>
                </a:solidFill>
              </a:rPr>
              <a:t> + x</a:t>
            </a:r>
            <a:r>
              <a:rPr lang="cs-CZ" b="1" baseline="-25000" dirty="0">
                <a:solidFill>
                  <a:srgbClr val="FF0000"/>
                </a:solidFill>
              </a:rPr>
              <a:t>5</a:t>
            </a:r>
            <a:r>
              <a:rPr lang="cs-CZ" b="1" dirty="0">
                <a:solidFill>
                  <a:srgbClr val="FF0000"/>
                </a:solidFill>
              </a:rPr>
              <a:t> = 1</a:t>
            </a:r>
          </a:p>
        </p:txBody>
      </p:sp>
    </p:spTree>
    <p:extLst>
      <p:ext uri="{BB962C8B-B14F-4D97-AF65-F5344CB8AC3E}">
        <p14:creationId xmlns:p14="http://schemas.microsoft.com/office/powerpoint/2010/main" val="21979328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1635</TotalTime>
  <Words>12084</Words>
  <Application>Microsoft Office PowerPoint</Application>
  <PresentationFormat>Předvádění na obrazovce (4:3)</PresentationFormat>
  <Paragraphs>1150</Paragraphs>
  <Slides>200</Slides>
  <Notes>0</Notes>
  <HiddenSlides>8</HiddenSlides>
  <MMClips>0</MMClips>
  <ScaleCrop>false</ScaleCrop>
  <HeadingPairs>
    <vt:vector size="8" baseType="variant">
      <vt:variant>
        <vt:lpstr>Použitá písma</vt:lpstr>
      </vt:variant>
      <vt:variant>
        <vt:i4>2</vt:i4>
      </vt:variant>
      <vt:variant>
        <vt:lpstr>Motiv</vt:lpstr>
      </vt:variant>
      <vt:variant>
        <vt:i4>1</vt:i4>
      </vt:variant>
      <vt:variant>
        <vt:lpstr>Vložené servery OLE</vt:lpstr>
      </vt:variant>
      <vt:variant>
        <vt:i4>1</vt:i4>
      </vt:variant>
      <vt:variant>
        <vt:lpstr>Nadpisy snímků</vt:lpstr>
      </vt:variant>
      <vt:variant>
        <vt:i4>200</vt:i4>
      </vt:variant>
    </vt:vector>
  </HeadingPairs>
  <TitlesOfParts>
    <vt:vector size="204" baseType="lpstr">
      <vt:lpstr>Arial</vt:lpstr>
      <vt:lpstr>Calibri</vt:lpstr>
      <vt:lpstr>Office Theme</vt:lpstr>
      <vt:lpstr>List</vt:lpstr>
      <vt:lpstr>LOGISTIKA - CVIČENÍ</vt:lpstr>
      <vt:lpstr>CÍL</vt:lpstr>
      <vt:lpstr>OSNOVA</vt:lpstr>
      <vt:lpstr>ROZHODOVÁNÍ</vt:lpstr>
      <vt:lpstr>MANAŽERSKÉ FUNKCE</vt:lpstr>
      <vt:lpstr>SEKVENČNÍ MANAŽERSKÉ FUNKCE</vt:lpstr>
      <vt:lpstr>PARALELNÍ (PRŮBĚŽNÉ) MANAŽERSKÉ FUNKCE</vt:lpstr>
      <vt:lpstr>MATICOVÉ ZOBRAZENÍ MANAŽERSKÝCH FUNKCÍ</vt:lpstr>
      <vt:lpstr>SCHÉMA MANAŽERSKÉHO ROZHODOVÁNÍ</vt:lpstr>
      <vt:lpstr>TEORIE ROZHODOVÁNÍ</vt:lpstr>
      <vt:lpstr>DVĚ STRÁNKY ROZHODOVÁNÍ</vt:lpstr>
      <vt:lpstr>ROZHODOVACÍ PROCES</vt:lpstr>
      <vt:lpstr>ZÁKLADNÍ PRVKY ROZHODOVACÍHO PROCESU</vt:lpstr>
      <vt:lpstr>POZNATKY ROZHODOVACÍHO PROCESU</vt:lpstr>
      <vt:lpstr>FÁZE ROZHODOVACÍHO PROCESU</vt:lpstr>
      <vt:lpstr>KVALITATIVNÍ A KVANTITATIVNÍ ANALÝZA</vt:lpstr>
      <vt:lpstr>ROZHODOVACÍ PROCES</vt:lpstr>
      <vt:lpstr>KVALITATIVNÍ ANALÝZA</vt:lpstr>
      <vt:lpstr>KVANTITATIVNÍ ANALÝZA</vt:lpstr>
      <vt:lpstr>DŮVODY PRO POUŽITÍ KVANTITATIVNÍ ANALÝZY</vt:lpstr>
      <vt:lpstr>POSTUP APLIKACE KVANTITATIVNÍ ANALÝZY</vt:lpstr>
      <vt:lpstr>PROCES KVANTITATIVNÍ ANALÝZY</vt:lpstr>
      <vt:lpstr>KLASIFIKACE ROZHODOVACÍCH PROBLÉMŮ</vt:lpstr>
      <vt:lpstr>TYPY ROZHODOVACÍCH PROBLÉMŮ PODLE ÚROVNĚ ŘÍZENÍ</vt:lpstr>
      <vt:lpstr>MODEL</vt:lpstr>
      <vt:lpstr>MODELOVÁNÍ</vt:lpstr>
      <vt:lpstr>ZÁKLADNÍ ZÁSADA MODELOVÁNÍ</vt:lpstr>
      <vt:lpstr>MODELOVÁNÍ SYSTÉMU</vt:lpstr>
      <vt:lpstr>IDENTIFIKACE</vt:lpstr>
      <vt:lpstr>IDENTIFIKACE SYSTÉMU</vt:lpstr>
      <vt:lpstr>SIMULACE</vt:lpstr>
      <vt:lpstr>LINEÁRNÍ PROGRAMOVÁNÍ</vt:lpstr>
      <vt:lpstr>POSTUP FORMULACE ÚLOHY LINEÁRNÍHO PROGRAMOVÁNÍ</vt:lpstr>
      <vt:lpstr>EKONOMICKÝ MODEL ÚLOHY LINEÁRNÍHO PROGRAMOVÁNÍ</vt:lpstr>
      <vt:lpstr>MATEMATICKÝ MODEL ÚLOHY LINEÁRNÍHO PROGRAMOVÁNÍ</vt:lpstr>
      <vt:lpstr>VZTAH EKONOMICKÉHO MODELU A MATEMATICKÉHO MODELU</vt:lpstr>
      <vt:lpstr>TYPY ÚLOH LINEÁRNÍHO PROGRAMOVÁNÍ</vt:lpstr>
      <vt:lpstr>ÚLOHA VÝROBNÍHO PLÁNOVÁNÍ</vt:lpstr>
      <vt:lpstr>ÚLOHA VÝROBNÍHO PLÁNOVÁNÍ - ZADÁNÍ</vt:lpstr>
      <vt:lpstr>SOUHRN ČÍSELNÝCH ÚDAJŮ PLÁNOVÁNÍ VÝROBY</vt:lpstr>
      <vt:lpstr>DEFINOVÁNÍ ROZHODOVACÍCH PROMĚNNÝCH</vt:lpstr>
      <vt:lpstr>DEFINOVÁNÍ OMEZENÍ ÚLOHY - I</vt:lpstr>
      <vt:lpstr>DEFINOVÁNÍ OMEZENÍ ÚLOHY - II</vt:lpstr>
      <vt:lpstr>DEFINOVÁNÍ KRITÉRIA OPTIMALITY</vt:lpstr>
      <vt:lpstr>DEFINOVÁNÍ OBLIGÁTNÍCH PODMÍNEK – PODMÍNKY NEZÁPORNOSTI</vt:lpstr>
      <vt:lpstr>VÝSLEDNÝ LINEÁRNÍ MATEMATICKÝ MODEL</vt:lpstr>
      <vt:lpstr>DOPRAVNÍ PROBLÉM</vt:lpstr>
      <vt:lpstr>DOPRAVNÍ PROBLÉM I</vt:lpstr>
      <vt:lpstr>DOPRAVNÍ PROBLÉM - ZADÁNÍ</vt:lpstr>
      <vt:lpstr>SOUHRN ÚDAJŮ DOPRAVNÍ ÚLOHY</vt:lpstr>
      <vt:lpstr>GRAFICKÉ ZNÁZORNĚNÍ DOPRAVNÍHO PROBLÉMU</vt:lpstr>
      <vt:lpstr>DOPRAVNÍ PROBLÉM II</vt:lpstr>
      <vt:lpstr>DEFINOVÁNÍ ROZHODOVACÍCH PROMĚNNÝCH</vt:lpstr>
      <vt:lpstr>DEFINOVÁNÍ OMEZENÍ ÚLOHY</vt:lpstr>
      <vt:lpstr>KAPACITNÍ OMEZUJÍCÍ PODMÍNKY</vt:lpstr>
      <vt:lpstr>VÝSLEDNÉ KAPACITNÍ PODMÍNKY</vt:lpstr>
      <vt:lpstr>PODMÍNKY ZABEZPEČUJÍCÍ SPLNĚNÍ POŽADAVKU JEDNOTLIVÝCH STAVEB</vt:lpstr>
      <vt:lpstr>VÝSLEDNÉ PODMÍNKY</vt:lpstr>
      <vt:lpstr>DEFINOVÁNÍ KRITÉRIA OPTIMALITY</vt:lpstr>
      <vt:lpstr>ÚČELOVÁ FUNKCE, VYJADŘUJÍCÍ CELKOVÉ NÁKLADY</vt:lpstr>
      <vt:lpstr>DEFINOVÁNÍ OBLIGÁTNÍCH PODMÍNEK – PODMÍNKY NEZÁPORNOSTI</vt:lpstr>
      <vt:lpstr>VÝSLEDNÝ LINEÁRNÍ MATEMATICKÝ MODEL</vt:lpstr>
      <vt:lpstr>PŘIŘAZOVACÍ PROBLÉM</vt:lpstr>
      <vt:lpstr>PŘIŘAZOVACÍ PROBLÉM I</vt:lpstr>
      <vt:lpstr>PŘIŘAZOVACÍ PROBLÉM II</vt:lpstr>
      <vt:lpstr>PŘIŘAZOVACÍ PROBLÉM - ZADÁNÍ</vt:lpstr>
      <vt:lpstr>VZDÁLENOST KLIENTŮ A POBOČEK (km)</vt:lpstr>
      <vt:lpstr>PŘIŘAZOVACÍ PROBLÉM III</vt:lpstr>
      <vt:lpstr>PŘIŘAZOVACÍ PROBLÉM IV</vt:lpstr>
      <vt:lpstr>DEFINOVÁNÍ ROZHODOVACÍCH PROMĚNNÝCH I</vt:lpstr>
      <vt:lpstr>DEFINOVÁNÍ ROZHODOVACÍCH PROMĚNNÝCH II</vt:lpstr>
      <vt:lpstr>DEFINOVÁNÍ ROZHODOVACÍCH PROMĚNNÝCH III</vt:lpstr>
      <vt:lpstr>GRAFICKÉ ZNÁZORNĚNÍ PŘIŘAZOVACÍHO PROBLÉMU</vt:lpstr>
      <vt:lpstr>DEFINOVÁNÍ ROZHODOVACÍCH PROMĚNNÝCH IV</vt:lpstr>
      <vt:lpstr>DEFINOVÁNÍ OMEZENÍ ÚLOHY</vt:lpstr>
      <vt:lpstr>SPLNĚNÍ POŽADAVKU KLIENTŮ</vt:lpstr>
      <vt:lpstr>NEPŘEKROČENÍ KAPACIT POBOČEK</vt:lpstr>
      <vt:lpstr>DEFINOVÁNÍ KRITÉRIA OPTIMALITY</vt:lpstr>
      <vt:lpstr>ÚČELOVÁ FUNKCE</vt:lpstr>
      <vt:lpstr>DEFINOVÁNÍ OBLIGÁTNÍCH PODMÍNEK</vt:lpstr>
      <vt:lpstr>VÝSLEDNÝ LINEÁRNÍ MATEMATICKÝ MODEL</vt:lpstr>
      <vt:lpstr>SMĚŠOVACÍ PROBLÉM</vt:lpstr>
      <vt:lpstr>SMĚŠOVACÍ PROBLÉM I</vt:lpstr>
      <vt:lpstr>SMĚŠOVACÍ PROBLÉM - ZADÁNÍ</vt:lpstr>
      <vt:lpstr>SOUHRNNÉ ÚDAJE SMĚŠOVACÍ ÚLOHY</vt:lpstr>
      <vt:lpstr>SMĚŠOVACÍ PROBLÉM II</vt:lpstr>
      <vt:lpstr>SMĚŠOVACÍ PROBLÉM III</vt:lpstr>
      <vt:lpstr>SMĚŠOVACÍ PROBLÉM – VARIANTA 1</vt:lpstr>
      <vt:lpstr>DEFINOVÁNÍ ROZHODOVACÍCH PROMĚNNÝCH</vt:lpstr>
      <vt:lpstr>DEFINOVÁNÍ OMEZENÍ ÚLOHY</vt:lpstr>
      <vt:lpstr>FORMULOVÁNÍ OMEZUJÍCÍCH PODMÍNEK I</vt:lpstr>
      <vt:lpstr>FORMULOVÁNÍ OMEZUJÍCÍCH PODMÍNEK II</vt:lpstr>
      <vt:lpstr>DEFINOVÁNÍ KRITÉRIA OPTIMALITY I</vt:lpstr>
      <vt:lpstr>DEFINOVÁNÍ KRITÉRIA OPTIMALITY II</vt:lpstr>
      <vt:lpstr>DEFINOVÁNÍ OBLIGÁTNÍCH PODMÍNEK – PODMÍNKY NEZÁPORNOSTI</vt:lpstr>
      <vt:lpstr>VÝSLEDNÝ LINEÁRNÍ MATEMATICKÝ MODEL (VARIANTA 1)</vt:lpstr>
      <vt:lpstr>SMĚŠOVACÍ PROBLÉM – VARIANTA 2</vt:lpstr>
      <vt:lpstr>DEFINOVÁNÍ ROZHODOVACÍCH PROMĚNNÝCH</vt:lpstr>
      <vt:lpstr>DEFINOVÁNÍ OMEZENÍ ÚLOHY</vt:lpstr>
      <vt:lpstr>DEFINOVÁNÍ KRITÉRIA OPTIMALITY</vt:lpstr>
      <vt:lpstr>DEFINOVÁNÍ OBLIGÁTNÍCH PODMÍNEK – PODMÍNKY NEZÁPORNOSTI</vt:lpstr>
      <vt:lpstr>VÝSLEDNÝ LINEÁRNÍ MATEMATICKÝ MODEL (VARIANTA 2)</vt:lpstr>
      <vt:lpstr>NUTRIČNÍ PROBLÉM</vt:lpstr>
      <vt:lpstr>NUTRIČNÍ PROBLÉM - I</vt:lpstr>
      <vt:lpstr>NUTRIČNÍ PROBLÉM - ZADÁNÍ</vt:lpstr>
      <vt:lpstr>VSTUPNÍ ÚDAJE (NUTRIČNÍ PROBLÉM)</vt:lpstr>
      <vt:lpstr>NUTRIČNÍ PROBLÉM - II</vt:lpstr>
      <vt:lpstr>DEFINOVÁNÍ ROZHODOVACÍCH PROMĚNNÝCH</vt:lpstr>
      <vt:lpstr>DEFINOVÁNÍ OMEZENÍ ÚLOHY</vt:lpstr>
      <vt:lpstr>FORMULOVÁNÍ OMEZUJÍCÍCH PODMÍNEK</vt:lpstr>
      <vt:lpstr>VÝSLEDNÉ PODMÍNKY</vt:lpstr>
      <vt:lpstr>DEFINOVÁNÍ KRITÉRIA OPTIMALITY</vt:lpstr>
      <vt:lpstr>VÝSLEDNÁ ÚČELOVÁ FUNKCE</vt:lpstr>
      <vt:lpstr>VÝSLEDNÝ LINEÁRNÍ MATEMATICKÝ MODEL</vt:lpstr>
      <vt:lpstr>OPTIMALIZACE PORTFOLIA</vt:lpstr>
      <vt:lpstr>OPTIMALIZACE PORTFOLIA I</vt:lpstr>
      <vt:lpstr>OPTIMALIZACE PORTFOLIA - ZADÁNÍ</vt:lpstr>
      <vt:lpstr>POPIS INVESTIČNÍCH VARIANT</vt:lpstr>
      <vt:lpstr>OPTIMALIZACE PORTFOLIA II</vt:lpstr>
      <vt:lpstr>DEFINOVÁNÍ ROZHODOVACÍCH PROMĚNNÝCH</vt:lpstr>
      <vt:lpstr>DEFINOVÁNÍ OMEZENÍ ÚLOHY I</vt:lpstr>
      <vt:lpstr>DEFINOVÁNÍ OMEZENÍ ÚLOHY II</vt:lpstr>
      <vt:lpstr>DEFINOVÁNÍ KRITÉRIA OPTIMALITY</vt:lpstr>
      <vt:lpstr>DEFINOVÁNÍ OBLIGÁTNÍCH PODMÍNEK – PODMÍNKY NEZÁPORNOSTI</vt:lpstr>
      <vt:lpstr>VÝSLEDNÝ LINEÁRNÍ MATEMATICKÝ MODEL</vt:lpstr>
      <vt:lpstr>ÚLOHA O OPTIMÁLNÍM DĚLENÍ MATERIÁLU – „ŘEZNÁ ÚLOHA“</vt:lpstr>
      <vt:lpstr>ÚLOHA O DĚLENÍ MATERIÁLU I</vt:lpstr>
      <vt:lpstr>ÚLOHA O DĚLENÍ MATERIÁLU II</vt:lpstr>
      <vt:lpstr>ÚLOHA O DĚLENÍ MATERIÁLU III</vt:lpstr>
      <vt:lpstr>ŘEZNÁ ÚLOHA - ZADÁNÍ</vt:lpstr>
      <vt:lpstr>ÚLOHA O DĚLENÍ MATERIÁLU IV</vt:lpstr>
      <vt:lpstr>ÚLOHA O DĚLENÍ MATERIÁLU V</vt:lpstr>
      <vt:lpstr>POPIS ŘEZNÝCH PLÁNŮ PRO TYČE O DÉLCE 2m</vt:lpstr>
      <vt:lpstr>DEFINOVÁNÍ ROZHODOVACÍCH PROMĚNNÝCH</vt:lpstr>
      <vt:lpstr>DEFINOVÁNÍ OMEZENÍ ÚLOHY</vt:lpstr>
      <vt:lpstr>DEFINOVÁNÍ KRITÉRIA OPTIMALITY</vt:lpstr>
      <vt:lpstr>A – KRITÉRIUM MINIMALIZACE POČTU VÝCHOZÍCH TYČÍ</vt:lpstr>
      <vt:lpstr>B – KRITÉRIUM MINIMALIZACE ODPADU</vt:lpstr>
      <vt:lpstr>C – KRITÉRIUM MINIMALIZACE POČTU ŘEZŮ</vt:lpstr>
      <vt:lpstr>DEFINOVÁNÍ OBLIGÁTNÍCH PODMÍNEK – PODMÍNKY NEZÁPORNOSTI</vt:lpstr>
      <vt:lpstr>VÝSLEDNÝ LINEÁRNÍ MATEMATICKÝ MODEL</vt:lpstr>
      <vt:lpstr>ROZVRHOVÁNÍ REKLAMY</vt:lpstr>
      <vt:lpstr>ROZVRHOVÁNÍ REKLAMY I</vt:lpstr>
      <vt:lpstr>ROZVRHOVÁNÍ REKLAMY – ZADÁNÍ ÚLOHY</vt:lpstr>
      <vt:lpstr>ROZVRHOVÁNÍ REKLAMY II</vt:lpstr>
      <vt:lpstr>NEŘIDITELNÉ VSTUPY (ROZVRHOVÁNÍ REKLAMY)</vt:lpstr>
      <vt:lpstr>DEFINOVÁNÍ ROZHODOVACÍCH PROMĚNNÝCH</vt:lpstr>
      <vt:lpstr>DEFINOVÁNÍ OMEZENÍ ÚLOHY I</vt:lpstr>
      <vt:lpstr>DEFINOVÁNÍ OMEZENÍ ÚLOHY II</vt:lpstr>
      <vt:lpstr>DEFINOVÁNÍ OMEZENÍ ÚLOHY III</vt:lpstr>
      <vt:lpstr>DEFINOVÁNÍ KRITÉRIA OPTIMALITY I</vt:lpstr>
      <vt:lpstr>DEFINOVÁNÍ KRITÉRIA OPTIMALITY II</vt:lpstr>
      <vt:lpstr>VÝSLEDNÝ LINEÁRNÍ MATEMATICKÝ MODEL</vt:lpstr>
      <vt:lpstr>OBECNÉ VLASTNOSTI ŘEŠENÍ ÚLOHY LINEÁRNÍHO PROGRAMOVÁNÍ</vt:lpstr>
      <vt:lpstr>GRAFICKÉ ŘEŠENÍ ÚLOH LINEÁRNÍHO PROGRAMOVÁNÍ</vt:lpstr>
      <vt:lpstr>Prezentace aplikace PowerPoint</vt:lpstr>
      <vt:lpstr>SLOŽENÍ VYRÁBĚNÝCH VÝROBKŮ</vt:lpstr>
      <vt:lpstr>GRAFICKÉ ŘEŠENÍ ÚLOHY LINEÁRNÍHO PROGRAMOVÁNÍ</vt:lpstr>
      <vt:lpstr>SIMPLEXOVÁ METODA</vt:lpstr>
      <vt:lpstr>JEDNOFÁZOVÁ SIMPLEXOVÁ METODA (GRAFICKÉ ŘEŠENÍ ÚLOHY LINEÁRNÍHO PROGRAMOVÁNÍ)</vt:lpstr>
      <vt:lpstr>TRUHLÁŘSKÁ DÍLNA - ZADÁNÍ</vt:lpstr>
      <vt:lpstr>TRUHLÁŘSKÁ DÍLNA – ZADÁNÍ V TABULCE</vt:lpstr>
      <vt:lpstr>MATEMATICKÁ FORMULACE SLOVNÍHO ZADÁNÍ</vt:lpstr>
      <vt:lpstr>RYCHLÝ ZÁPIS MATEMATICKÉHO MODELU</vt:lpstr>
      <vt:lpstr>PRVNÍ OMEZENÍ: 2 x1 + 1 x2 ≤ 6</vt:lpstr>
      <vt:lpstr>DRUHÉ OMEZENÍ: 2 x1 + 2 x2 ≤ 8</vt:lpstr>
      <vt:lpstr>OBLAST ŘEŠENÍ</vt:lpstr>
      <vt:lpstr>OPTIMÁLNÍ ŘEŠENÍ</vt:lpstr>
      <vt:lpstr>MOŽNOSTI ZAKONČENÍ ÚLOHY LINEÁRNÍHO PROGRAMOVÁNÍ</vt:lpstr>
      <vt:lpstr>JEDNO OPTIMÁLNÍ ŘEŠENÍ</vt:lpstr>
      <vt:lpstr>VÍCE OPTIMÁLNÍCH ŘEŠENÍ</vt:lpstr>
      <vt:lpstr>MNOŽINA VŠECH PŘÍPUSTNÝCH ŘEŠENÍ JE NEOMEZENÁ, ÚČELOVÁ FUNKCE NA NÍ ROSTE DO NEKONEČNA (NEEXISTUJE OPTIMÁLNÍ ŘEŠENÍ)</vt:lpstr>
      <vt:lpstr>PRÁZDNÁ MNOŽINA PŘÍPUSTNÝCH ŘEŠENÍ</vt:lpstr>
      <vt:lpstr>ŘEŠENÍ NENÍ OPTIMÁLNÍ – NIC NEVYRÁBÍME</vt:lpstr>
      <vt:lpstr>ZVYŠOVÁNÍ ZISKU</vt:lpstr>
      <vt:lpstr>POSTUPNÁ OPTIMALIZACE – ZVYŠOVÁNÍ x1</vt:lpstr>
      <vt:lpstr>POSTUPNÁ OPTIMALIZACE – ZVYŠOVÁNÍ x2</vt:lpstr>
      <vt:lpstr>SCHÉMA SIMPLEXOVÉ METODY</vt:lpstr>
      <vt:lpstr>ZADÁNÍ PŘÍKLADŮ K PROCVIČOVÁNÍ</vt:lpstr>
      <vt:lpstr>PŘÍKLAD 1 – VÝROBNÍ PORTFOLIO</vt:lpstr>
      <vt:lpstr>PŘÍKLAD 2 – SMĚŠOVACÍ PROBLÉM</vt:lpstr>
      <vt:lpstr>TABULKA PRO ZADÁNÍ PŘÍKLADU 1 (VÝROBNÍ PORTFOLIO)</vt:lpstr>
      <vt:lpstr>PŘÍKLAD 3 – „ŘEZNÁ ÚLOHA“</vt:lpstr>
      <vt:lpstr>TABULKA PRO ZADÁNÍ PŘÍKLADU 3 („ŘEZNÁ ÚLOHA“ – SPOTŘEBA MATERIÁLU A ČASOVÉ NÁROKY NA VÝROBU)</vt:lpstr>
      <vt:lpstr>PŘÍKLAD 4 – OPTIMALIZACE PORTFOLIA</vt:lpstr>
      <vt:lpstr>TABULKA PRO ZADÁNÍ PŘÍKLADU 4 (INVESTIČNÍ SOUBOR)</vt:lpstr>
      <vt:lpstr>PŘÍKLAD 5a – DOPRAVNÍ PROBLÉM</vt:lpstr>
      <vt:lpstr>MAPA PRO ZADÁNÍ DOPRAVNÍHO PROBLÉMU (PŘÍKLAD 5)</vt:lpstr>
      <vt:lpstr>TABULKA PRO ZADÁNÍ DOPRAVNÍHO PROBLÉMU (PŘÍKLAD 5a)</vt:lpstr>
      <vt:lpstr>PŘÍKLAD 5b – DOPRAVNÍ PROBLÉM</vt:lpstr>
      <vt:lpstr>TABULKA PRO ZADÁNÍ DOPRAVNÍHO PROBLÉMU (PŘÍKLAD 5b)</vt:lpstr>
      <vt:lpstr>PŘÍKLAD 6 – PŘIŘAZOVACÍ PROBLÉM</vt:lpstr>
      <vt:lpstr>TABULKA PRO ZADÁNÍ PŘÍKLADU 6 (PŘIŘAZOVACÍ PROBLÉM) </vt:lpstr>
      <vt:lpstr>LITERATURA - I</vt:lpstr>
      <vt:lpstr>LITERATURA - II</vt:lpstr>
      <vt:lpstr>LITERATURA - III</vt:lpstr>
      <vt:lpstr>LITERATURA - IV</vt:lpstr>
      <vt:lpstr>LITERATURA - V</vt:lpstr>
      <vt:lpstr>LITERATURA - VI</vt:lpstr>
      <vt:lpstr>LITERATURA - VII</vt:lpstr>
    </vt:vector>
  </TitlesOfParts>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PC</dc:creator>
  <cp:lastModifiedBy>Rössler Miroslav</cp:lastModifiedBy>
  <cp:revision>146</cp:revision>
  <dcterms:created xsi:type="dcterms:W3CDTF">2012-07-19T22:32:54Z</dcterms:created>
  <dcterms:modified xsi:type="dcterms:W3CDTF">2023-11-22T16:13:51Z</dcterms:modified>
</cp:coreProperties>
</file>