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2"/>
  </p:notesMasterIdLst>
  <p:handoutMasterIdLst>
    <p:handoutMasterId r:id="rId233"/>
  </p:handoutMasterIdLst>
  <p:sldIdLst>
    <p:sldId id="256" r:id="rId2"/>
    <p:sldId id="353" r:id="rId3"/>
    <p:sldId id="283" r:id="rId4"/>
    <p:sldId id="295" r:id="rId5"/>
    <p:sldId id="284" r:id="rId6"/>
    <p:sldId id="285" r:id="rId7"/>
    <p:sldId id="298" r:id="rId8"/>
    <p:sldId id="297" r:id="rId9"/>
    <p:sldId id="299" r:id="rId10"/>
    <p:sldId id="300" r:id="rId11"/>
    <p:sldId id="296" r:id="rId12"/>
    <p:sldId id="301" r:id="rId13"/>
    <p:sldId id="303" r:id="rId14"/>
    <p:sldId id="302" r:id="rId15"/>
    <p:sldId id="304" r:id="rId16"/>
    <p:sldId id="311" r:id="rId17"/>
    <p:sldId id="305" r:id="rId18"/>
    <p:sldId id="306" r:id="rId19"/>
    <p:sldId id="307" r:id="rId20"/>
    <p:sldId id="308" r:id="rId21"/>
    <p:sldId id="309" r:id="rId22"/>
    <p:sldId id="290" r:id="rId23"/>
    <p:sldId id="310" r:id="rId24"/>
    <p:sldId id="291" r:id="rId25"/>
    <p:sldId id="292" r:id="rId26"/>
    <p:sldId id="293" r:id="rId27"/>
    <p:sldId id="294" r:id="rId28"/>
    <p:sldId id="288" r:id="rId29"/>
    <p:sldId id="289" r:id="rId30"/>
    <p:sldId id="286" r:id="rId31"/>
    <p:sldId id="287" r:id="rId32"/>
    <p:sldId id="312" r:id="rId33"/>
    <p:sldId id="313" r:id="rId34"/>
    <p:sldId id="314" r:id="rId35"/>
    <p:sldId id="315" r:id="rId36"/>
    <p:sldId id="316" r:id="rId37"/>
    <p:sldId id="317" r:id="rId38"/>
    <p:sldId id="318" r:id="rId39"/>
    <p:sldId id="319" r:id="rId40"/>
    <p:sldId id="320" r:id="rId41"/>
    <p:sldId id="321" r:id="rId42"/>
    <p:sldId id="354" r:id="rId43"/>
    <p:sldId id="322" r:id="rId44"/>
    <p:sldId id="323" r:id="rId45"/>
    <p:sldId id="324" r:id="rId46"/>
    <p:sldId id="325" r:id="rId47"/>
    <p:sldId id="355" r:id="rId48"/>
    <p:sldId id="326" r:id="rId49"/>
    <p:sldId id="336" r:id="rId50"/>
    <p:sldId id="327" r:id="rId51"/>
    <p:sldId id="328" r:id="rId52"/>
    <p:sldId id="329" r:id="rId53"/>
    <p:sldId id="330" r:id="rId54"/>
    <p:sldId id="356" r:id="rId55"/>
    <p:sldId id="331" r:id="rId56"/>
    <p:sldId id="332" r:id="rId57"/>
    <p:sldId id="333" r:id="rId58"/>
    <p:sldId id="334" r:id="rId59"/>
    <p:sldId id="335" r:id="rId60"/>
    <p:sldId id="357" r:id="rId61"/>
    <p:sldId id="337" r:id="rId62"/>
    <p:sldId id="338" r:id="rId63"/>
    <p:sldId id="339" r:id="rId64"/>
    <p:sldId id="340" r:id="rId65"/>
    <p:sldId id="341" r:id="rId66"/>
    <p:sldId id="342" r:id="rId67"/>
    <p:sldId id="358" r:id="rId68"/>
    <p:sldId id="343" r:id="rId69"/>
    <p:sldId id="344" r:id="rId70"/>
    <p:sldId id="345" r:id="rId71"/>
    <p:sldId id="346" r:id="rId72"/>
    <p:sldId id="347" r:id="rId73"/>
    <p:sldId id="348" r:id="rId74"/>
    <p:sldId id="349" r:id="rId75"/>
    <p:sldId id="350" r:id="rId76"/>
    <p:sldId id="359" r:id="rId77"/>
    <p:sldId id="351" r:id="rId78"/>
    <p:sldId id="352" r:id="rId79"/>
    <p:sldId id="360" r:id="rId80"/>
    <p:sldId id="361" r:id="rId81"/>
    <p:sldId id="362" r:id="rId82"/>
    <p:sldId id="364" r:id="rId83"/>
    <p:sldId id="363" r:id="rId84"/>
    <p:sldId id="365" r:id="rId85"/>
    <p:sldId id="366" r:id="rId86"/>
    <p:sldId id="367" r:id="rId87"/>
    <p:sldId id="368" r:id="rId88"/>
    <p:sldId id="369" r:id="rId89"/>
    <p:sldId id="370" r:id="rId90"/>
    <p:sldId id="371" r:id="rId91"/>
    <p:sldId id="372" r:id="rId92"/>
    <p:sldId id="373" r:id="rId93"/>
    <p:sldId id="374" r:id="rId94"/>
    <p:sldId id="376" r:id="rId95"/>
    <p:sldId id="375" r:id="rId96"/>
    <p:sldId id="377" r:id="rId97"/>
    <p:sldId id="379" r:id="rId98"/>
    <p:sldId id="378" r:id="rId99"/>
    <p:sldId id="380" r:id="rId100"/>
    <p:sldId id="381" r:id="rId101"/>
    <p:sldId id="386" r:id="rId102"/>
    <p:sldId id="382" r:id="rId103"/>
    <p:sldId id="384" r:id="rId104"/>
    <p:sldId id="385" r:id="rId105"/>
    <p:sldId id="400" r:id="rId106"/>
    <p:sldId id="387" r:id="rId107"/>
    <p:sldId id="388" r:id="rId108"/>
    <p:sldId id="389" r:id="rId109"/>
    <p:sldId id="391" r:id="rId110"/>
    <p:sldId id="392" r:id="rId111"/>
    <p:sldId id="396" r:id="rId112"/>
    <p:sldId id="397" r:id="rId113"/>
    <p:sldId id="398" r:id="rId114"/>
    <p:sldId id="399" r:id="rId115"/>
    <p:sldId id="403" r:id="rId116"/>
    <p:sldId id="395" r:id="rId117"/>
    <p:sldId id="402" r:id="rId118"/>
    <p:sldId id="405" r:id="rId119"/>
    <p:sldId id="410" r:id="rId120"/>
    <p:sldId id="401" r:id="rId121"/>
    <p:sldId id="406" r:id="rId122"/>
    <p:sldId id="407" r:id="rId123"/>
    <p:sldId id="404" r:id="rId124"/>
    <p:sldId id="411" r:id="rId125"/>
    <p:sldId id="412" r:id="rId126"/>
    <p:sldId id="408" r:id="rId127"/>
    <p:sldId id="409" r:id="rId128"/>
    <p:sldId id="393" r:id="rId129"/>
    <p:sldId id="394" r:id="rId130"/>
    <p:sldId id="390" r:id="rId131"/>
    <p:sldId id="413" r:id="rId132"/>
    <p:sldId id="414" r:id="rId133"/>
    <p:sldId id="416" r:id="rId134"/>
    <p:sldId id="415" r:id="rId135"/>
    <p:sldId id="417" r:id="rId136"/>
    <p:sldId id="418" r:id="rId137"/>
    <p:sldId id="419" r:id="rId138"/>
    <p:sldId id="428" r:id="rId139"/>
    <p:sldId id="429" r:id="rId140"/>
    <p:sldId id="430" r:id="rId141"/>
    <p:sldId id="431" r:id="rId142"/>
    <p:sldId id="432" r:id="rId143"/>
    <p:sldId id="433" r:id="rId144"/>
    <p:sldId id="434" r:id="rId145"/>
    <p:sldId id="435" r:id="rId146"/>
    <p:sldId id="436" r:id="rId147"/>
    <p:sldId id="439" r:id="rId148"/>
    <p:sldId id="440" r:id="rId149"/>
    <p:sldId id="441" r:id="rId150"/>
    <p:sldId id="442" r:id="rId151"/>
    <p:sldId id="443" r:id="rId152"/>
    <p:sldId id="444" r:id="rId153"/>
    <p:sldId id="445" r:id="rId154"/>
    <p:sldId id="446" r:id="rId155"/>
    <p:sldId id="447" r:id="rId156"/>
    <p:sldId id="448" r:id="rId157"/>
    <p:sldId id="438" r:id="rId158"/>
    <p:sldId id="437" r:id="rId159"/>
    <p:sldId id="420" r:id="rId160"/>
    <p:sldId id="452" r:id="rId161"/>
    <p:sldId id="449" r:id="rId162"/>
    <p:sldId id="450" r:id="rId163"/>
    <p:sldId id="451" r:id="rId164"/>
    <p:sldId id="453" r:id="rId165"/>
    <p:sldId id="421" r:id="rId166"/>
    <p:sldId id="461" r:id="rId167"/>
    <p:sldId id="462" r:id="rId168"/>
    <p:sldId id="422" r:id="rId169"/>
    <p:sldId id="454" r:id="rId170"/>
    <p:sldId id="455" r:id="rId171"/>
    <p:sldId id="456" r:id="rId172"/>
    <p:sldId id="457" r:id="rId173"/>
    <p:sldId id="458" r:id="rId174"/>
    <p:sldId id="459" r:id="rId175"/>
    <p:sldId id="460" r:id="rId176"/>
    <p:sldId id="423" r:id="rId177"/>
    <p:sldId id="467" r:id="rId178"/>
    <p:sldId id="468" r:id="rId179"/>
    <p:sldId id="469" r:id="rId180"/>
    <p:sldId id="463" r:id="rId181"/>
    <p:sldId id="464" r:id="rId182"/>
    <p:sldId id="465" r:id="rId183"/>
    <p:sldId id="466" r:id="rId184"/>
    <p:sldId id="424" r:id="rId185"/>
    <p:sldId id="470" r:id="rId186"/>
    <p:sldId id="471" r:id="rId187"/>
    <p:sldId id="472" r:id="rId188"/>
    <p:sldId id="473" r:id="rId189"/>
    <p:sldId id="474" r:id="rId190"/>
    <p:sldId id="475" r:id="rId191"/>
    <p:sldId id="478" r:id="rId192"/>
    <p:sldId id="476" r:id="rId193"/>
    <p:sldId id="477" r:id="rId194"/>
    <p:sldId id="425" r:id="rId195"/>
    <p:sldId id="426" r:id="rId196"/>
    <p:sldId id="427" r:id="rId197"/>
    <p:sldId id="479" r:id="rId198"/>
    <p:sldId id="491" r:id="rId199"/>
    <p:sldId id="492" r:id="rId200"/>
    <p:sldId id="493" r:id="rId201"/>
    <p:sldId id="494" r:id="rId202"/>
    <p:sldId id="500" r:id="rId203"/>
    <p:sldId id="495" r:id="rId204"/>
    <p:sldId id="501" r:id="rId205"/>
    <p:sldId id="498" r:id="rId206"/>
    <p:sldId id="499" r:id="rId207"/>
    <p:sldId id="496" r:id="rId208"/>
    <p:sldId id="502" r:id="rId209"/>
    <p:sldId id="497" r:id="rId210"/>
    <p:sldId id="503" r:id="rId211"/>
    <p:sldId id="504" r:id="rId212"/>
    <p:sldId id="505" r:id="rId213"/>
    <p:sldId id="480" r:id="rId214"/>
    <p:sldId id="506" r:id="rId215"/>
    <p:sldId id="508" r:id="rId216"/>
    <p:sldId id="507" r:id="rId217"/>
    <p:sldId id="509" r:id="rId218"/>
    <p:sldId id="481" r:id="rId219"/>
    <p:sldId id="483" r:id="rId220"/>
    <p:sldId id="489" r:id="rId221"/>
    <p:sldId id="484" r:id="rId222"/>
    <p:sldId id="510" r:id="rId223"/>
    <p:sldId id="511" r:id="rId224"/>
    <p:sldId id="512" r:id="rId225"/>
    <p:sldId id="482" r:id="rId226"/>
    <p:sldId id="485" r:id="rId227"/>
    <p:sldId id="486" r:id="rId228"/>
    <p:sldId id="487" r:id="rId229"/>
    <p:sldId id="488" r:id="rId230"/>
    <p:sldId id="490" r:id="rId231"/>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ítejte" id="{E75E278A-FF0E-49A4-B170-79828D63BBAD}">
          <p14:sldIdLst>
            <p14:sldId id="256"/>
            <p14:sldId id="353"/>
            <p14:sldId id="283"/>
            <p14:sldId id="295"/>
            <p14:sldId id="284"/>
            <p14:sldId id="285"/>
            <p14:sldId id="298"/>
            <p14:sldId id="297"/>
            <p14:sldId id="299"/>
            <p14:sldId id="300"/>
            <p14:sldId id="296"/>
            <p14:sldId id="301"/>
            <p14:sldId id="303"/>
            <p14:sldId id="302"/>
            <p14:sldId id="304"/>
            <p14:sldId id="311"/>
            <p14:sldId id="305"/>
            <p14:sldId id="306"/>
            <p14:sldId id="307"/>
            <p14:sldId id="308"/>
            <p14:sldId id="309"/>
            <p14:sldId id="290"/>
            <p14:sldId id="310"/>
            <p14:sldId id="291"/>
            <p14:sldId id="292"/>
            <p14:sldId id="293"/>
            <p14:sldId id="294"/>
            <p14:sldId id="288"/>
            <p14:sldId id="289"/>
            <p14:sldId id="286"/>
            <p14:sldId id="287"/>
            <p14:sldId id="312"/>
            <p14:sldId id="313"/>
            <p14:sldId id="314"/>
            <p14:sldId id="315"/>
            <p14:sldId id="316"/>
            <p14:sldId id="317"/>
            <p14:sldId id="318"/>
            <p14:sldId id="319"/>
            <p14:sldId id="320"/>
            <p14:sldId id="321"/>
            <p14:sldId id="354"/>
            <p14:sldId id="322"/>
            <p14:sldId id="323"/>
            <p14:sldId id="324"/>
            <p14:sldId id="325"/>
            <p14:sldId id="355"/>
            <p14:sldId id="326"/>
            <p14:sldId id="336"/>
            <p14:sldId id="327"/>
            <p14:sldId id="328"/>
            <p14:sldId id="329"/>
            <p14:sldId id="330"/>
            <p14:sldId id="356"/>
            <p14:sldId id="331"/>
            <p14:sldId id="332"/>
            <p14:sldId id="333"/>
            <p14:sldId id="334"/>
            <p14:sldId id="335"/>
            <p14:sldId id="357"/>
            <p14:sldId id="337"/>
            <p14:sldId id="338"/>
            <p14:sldId id="339"/>
            <p14:sldId id="340"/>
            <p14:sldId id="341"/>
            <p14:sldId id="342"/>
            <p14:sldId id="358"/>
            <p14:sldId id="343"/>
            <p14:sldId id="344"/>
            <p14:sldId id="345"/>
            <p14:sldId id="346"/>
            <p14:sldId id="347"/>
            <p14:sldId id="348"/>
            <p14:sldId id="349"/>
            <p14:sldId id="350"/>
            <p14:sldId id="359"/>
            <p14:sldId id="351"/>
            <p14:sldId id="352"/>
            <p14:sldId id="360"/>
            <p14:sldId id="361"/>
            <p14:sldId id="362"/>
            <p14:sldId id="364"/>
            <p14:sldId id="363"/>
            <p14:sldId id="365"/>
            <p14:sldId id="366"/>
            <p14:sldId id="367"/>
            <p14:sldId id="368"/>
            <p14:sldId id="369"/>
            <p14:sldId id="370"/>
            <p14:sldId id="371"/>
            <p14:sldId id="372"/>
            <p14:sldId id="373"/>
            <p14:sldId id="374"/>
            <p14:sldId id="376"/>
            <p14:sldId id="375"/>
            <p14:sldId id="377"/>
            <p14:sldId id="379"/>
            <p14:sldId id="378"/>
            <p14:sldId id="380"/>
            <p14:sldId id="381"/>
            <p14:sldId id="386"/>
            <p14:sldId id="382"/>
            <p14:sldId id="384"/>
            <p14:sldId id="385"/>
            <p14:sldId id="400"/>
            <p14:sldId id="387"/>
            <p14:sldId id="388"/>
            <p14:sldId id="389"/>
            <p14:sldId id="391"/>
            <p14:sldId id="392"/>
            <p14:sldId id="396"/>
            <p14:sldId id="397"/>
            <p14:sldId id="398"/>
            <p14:sldId id="399"/>
            <p14:sldId id="403"/>
            <p14:sldId id="395"/>
            <p14:sldId id="402"/>
            <p14:sldId id="405"/>
            <p14:sldId id="410"/>
            <p14:sldId id="401"/>
            <p14:sldId id="406"/>
            <p14:sldId id="407"/>
            <p14:sldId id="404"/>
            <p14:sldId id="411"/>
            <p14:sldId id="412"/>
            <p14:sldId id="408"/>
            <p14:sldId id="409"/>
            <p14:sldId id="393"/>
            <p14:sldId id="394"/>
            <p14:sldId id="390"/>
            <p14:sldId id="413"/>
            <p14:sldId id="414"/>
            <p14:sldId id="416"/>
            <p14:sldId id="415"/>
            <p14:sldId id="417"/>
            <p14:sldId id="418"/>
            <p14:sldId id="419"/>
            <p14:sldId id="428"/>
            <p14:sldId id="429"/>
            <p14:sldId id="430"/>
            <p14:sldId id="431"/>
            <p14:sldId id="432"/>
            <p14:sldId id="433"/>
            <p14:sldId id="434"/>
            <p14:sldId id="435"/>
            <p14:sldId id="436"/>
            <p14:sldId id="439"/>
            <p14:sldId id="440"/>
            <p14:sldId id="441"/>
            <p14:sldId id="442"/>
            <p14:sldId id="443"/>
            <p14:sldId id="444"/>
            <p14:sldId id="445"/>
            <p14:sldId id="446"/>
            <p14:sldId id="447"/>
            <p14:sldId id="448"/>
            <p14:sldId id="438"/>
            <p14:sldId id="437"/>
            <p14:sldId id="420"/>
            <p14:sldId id="452"/>
            <p14:sldId id="449"/>
            <p14:sldId id="450"/>
            <p14:sldId id="451"/>
            <p14:sldId id="453"/>
            <p14:sldId id="421"/>
            <p14:sldId id="461"/>
            <p14:sldId id="462"/>
            <p14:sldId id="422"/>
            <p14:sldId id="454"/>
            <p14:sldId id="455"/>
            <p14:sldId id="456"/>
            <p14:sldId id="457"/>
            <p14:sldId id="458"/>
            <p14:sldId id="459"/>
            <p14:sldId id="460"/>
            <p14:sldId id="423"/>
            <p14:sldId id="467"/>
            <p14:sldId id="468"/>
            <p14:sldId id="469"/>
            <p14:sldId id="463"/>
            <p14:sldId id="464"/>
            <p14:sldId id="465"/>
            <p14:sldId id="466"/>
            <p14:sldId id="424"/>
            <p14:sldId id="470"/>
            <p14:sldId id="471"/>
            <p14:sldId id="472"/>
            <p14:sldId id="473"/>
            <p14:sldId id="474"/>
            <p14:sldId id="475"/>
            <p14:sldId id="478"/>
            <p14:sldId id="476"/>
            <p14:sldId id="477"/>
            <p14:sldId id="425"/>
            <p14:sldId id="426"/>
            <p14:sldId id="427"/>
            <p14:sldId id="479"/>
            <p14:sldId id="491"/>
            <p14:sldId id="492"/>
            <p14:sldId id="493"/>
            <p14:sldId id="494"/>
            <p14:sldId id="500"/>
            <p14:sldId id="495"/>
            <p14:sldId id="501"/>
            <p14:sldId id="498"/>
            <p14:sldId id="499"/>
            <p14:sldId id="496"/>
            <p14:sldId id="502"/>
            <p14:sldId id="497"/>
            <p14:sldId id="503"/>
            <p14:sldId id="504"/>
            <p14:sldId id="505"/>
            <p14:sldId id="480"/>
            <p14:sldId id="506"/>
            <p14:sldId id="508"/>
            <p14:sldId id="507"/>
            <p14:sldId id="509"/>
            <p14:sldId id="481"/>
            <p14:sldId id="483"/>
            <p14:sldId id="489"/>
            <p14:sldId id="484"/>
            <p14:sldId id="510"/>
            <p14:sldId id="511"/>
            <p14:sldId id="512"/>
            <p14:sldId id="482"/>
            <p14:sldId id="485"/>
            <p14:sldId id="486"/>
            <p14:sldId id="487"/>
            <p14:sldId id="488"/>
            <p14:sldId id="490"/>
          </p14:sldIdLst>
        </p14:section>
        <p14:section name="Návrh, Morfing, poznámky, spolupráce, Řekněte mi" id="{B9B51309-D148-4332-87C2-07BE32FBCA3B}">
          <p14:sldIdLst/>
        </p14:section>
        <p14:section name="Další informac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1" autoAdjust="0"/>
  </p:normalViewPr>
  <p:slideViewPr>
    <p:cSldViewPr snapToGrid="0">
      <p:cViewPr varScale="1">
        <p:scale>
          <a:sx n="123" d="100"/>
          <a:sy n="123" d="100"/>
        </p:scale>
        <p:origin x="114" y="2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090"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tableStyles" Target="tableStyle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handoutMaster" Target="handoutMasters/handout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53B0E72-D486-40C6-BAE8-0A239C0B80CE}" type="datetime1">
              <a:rPr lang="cs-CZ" smtClean="0"/>
              <a:t>13.02.2024</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cs-CZ" smtClean="0"/>
              <a:t>‹#›</a:t>
            </a:fld>
            <a:endParaRPr lang="cs-CZ"/>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noProof="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CDC86-3E50-40F9-9C5D-EBF7F8AAFF3B}" type="datetime1">
              <a:rPr lang="cs-CZ" smtClean="0"/>
              <a:pPr/>
              <a:t>13.02.2024</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noProof="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cs-CZ" noProof="0" smtClean="0"/>
              <a:t>‹#›</a:t>
            </a:fld>
            <a:endParaRPr lang="cs-CZ"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u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rtlCol="0"/>
          <a:lstStyle/>
          <a:p>
            <a:pPr rtl="0"/>
            <a:endParaRPr lang="cs-CZ" noProof="0" dirty="0"/>
          </a:p>
        </p:txBody>
      </p:sp>
      <p:sp>
        <p:nvSpPr>
          <p:cNvPr id="4" name="Zástupný symbol pro číslo snímku 3"/>
          <p:cNvSpPr>
            <a:spLocks noGrp="1"/>
          </p:cNvSpPr>
          <p:nvPr>
            <p:ph type="sldNum" sz="quarter" idx="10"/>
          </p:nvPr>
        </p:nvSpPr>
        <p:spPr/>
        <p:txBody>
          <a:bodyPr rtlCol="0"/>
          <a:lstStyle/>
          <a:p>
            <a:pPr rtl="0"/>
            <a:fld id="{DF61EA0F-A667-4B49-8422-0062BC55E249}" type="slidenum">
              <a:rPr lang="cs-CZ" smtClean="0"/>
              <a:t>1</a:t>
            </a:fld>
            <a:endParaRPr lang="cs-CZ"/>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7" name="Obdélník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sz="1800" noProof="0"/>
          </a:p>
        </p:txBody>
      </p:sp>
      <p:sp>
        <p:nvSpPr>
          <p:cNvPr id="2" name="Nadpis 1"/>
          <p:cNvSpPr>
            <a:spLocks noGrp="1"/>
          </p:cNvSpPr>
          <p:nvPr>
            <p:ph type="title" hasCustomPrompt="1"/>
          </p:nvPr>
        </p:nvSpPr>
        <p:spPr/>
        <p:txBody>
          <a:bodyPr rtlCol="0"/>
          <a:lstStyle/>
          <a:p>
            <a:pPr rtl="0"/>
            <a:r>
              <a:rPr lang="cs-CZ" noProof="0"/>
              <a:t>Kliknutím můžete upravit styl předlohy nadpisů.</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9" name="Obdélník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cs-CZ" sz="1800" noProof="0"/>
          </a:p>
        </p:txBody>
      </p:sp>
      <p:cxnSp>
        <p:nvCxnSpPr>
          <p:cNvPr id="12" name="Přímá spojnice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Nadpis 3"/>
          <p:cNvSpPr>
            <a:spLocks noGrp="1"/>
          </p:cNvSpPr>
          <p:nvPr>
            <p:ph type="title" hasCustomPrompt="1"/>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cs-CZ" noProof="0"/>
              <a:t>Kliknutím můžete upravit styl předlohy nadpisů.</a:t>
            </a:r>
          </a:p>
        </p:txBody>
      </p:sp>
      <p:sp>
        <p:nvSpPr>
          <p:cNvPr id="3" name="Zástupný symbol pro obsah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cs-CZ" noProof="0"/>
              <a:t>Kliknutím můžete upravit styl předlohy textů.</a:t>
            </a:r>
          </a:p>
          <a:p>
            <a:pPr marL="0" lvl="1" indent="0" rtl="0">
              <a:lnSpc>
                <a:spcPct val="150000"/>
              </a:lnSpc>
              <a:spcBef>
                <a:spcPts val="1000"/>
              </a:spcBef>
              <a:spcAft>
                <a:spcPts val="1200"/>
              </a:spcAft>
              <a:buNone/>
            </a:pPr>
            <a:r>
              <a:rPr lang="cs-CZ" noProof="0"/>
              <a:t>Druhá úroveň</a:t>
            </a:r>
          </a:p>
          <a:p>
            <a:pPr marL="0" lvl="2" indent="0" rtl="0">
              <a:lnSpc>
                <a:spcPct val="150000"/>
              </a:lnSpc>
              <a:spcBef>
                <a:spcPts val="1000"/>
              </a:spcBef>
              <a:spcAft>
                <a:spcPts val="1200"/>
              </a:spcAft>
              <a:buNone/>
            </a:pPr>
            <a:r>
              <a:rPr lang="cs-CZ" noProof="0"/>
              <a:t>Třetí úroveň</a:t>
            </a:r>
          </a:p>
          <a:p>
            <a:pPr marL="0" lvl="3" indent="0" rtl="0">
              <a:lnSpc>
                <a:spcPct val="150000"/>
              </a:lnSpc>
              <a:spcBef>
                <a:spcPts val="1000"/>
              </a:spcBef>
              <a:spcAft>
                <a:spcPts val="1200"/>
              </a:spcAft>
              <a:buNone/>
            </a:pPr>
            <a:r>
              <a:rPr lang="cs-CZ" noProof="0"/>
              <a:t>Čtvrtá úroveň</a:t>
            </a:r>
          </a:p>
          <a:p>
            <a:pPr marL="0" lvl="4" indent="0" rtl="0">
              <a:lnSpc>
                <a:spcPct val="150000"/>
              </a:lnSpc>
              <a:spcBef>
                <a:spcPts val="1000"/>
              </a:spcBef>
              <a:spcAft>
                <a:spcPts val="1200"/>
              </a:spcAft>
              <a:buNone/>
            </a:pPr>
            <a:r>
              <a:rPr lang="cs-CZ" noProof="0"/>
              <a:t>Pátá úroveň</a:t>
            </a:r>
          </a:p>
        </p:txBody>
      </p:sp>
      <p:sp>
        <p:nvSpPr>
          <p:cNvPr id="6" name="Zástupný symbol pro datum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8BEEBAAA-29B5-4AF5-BC5F-7E580C29002D}" type="datetimeFigureOut">
              <a:rPr lang="cs-CZ" noProof="0" smtClean="0"/>
              <a:pPr rtl="0"/>
              <a:t>13.02.2024</a:t>
            </a:fld>
            <a:endParaRPr lang="cs-CZ" noProof="0"/>
          </a:p>
        </p:txBody>
      </p:sp>
      <p:sp>
        <p:nvSpPr>
          <p:cNvPr id="7" name="Zástupný symbol pro zápatí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cs-CZ" noProof="0"/>
          </a:p>
        </p:txBody>
      </p:sp>
      <p:sp>
        <p:nvSpPr>
          <p:cNvPr id="8" name="Zástupný symbol pro číslo snímku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cs-CZ" noProof="0" smtClean="0"/>
              <a:pPr rtl="0"/>
              <a:t>‹#›</a:t>
            </a:fld>
            <a:endParaRPr lang="cs-CZ"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oddílu">
    <p:spTree>
      <p:nvGrpSpPr>
        <p:cNvPr id="1" name=""/>
        <p:cNvGrpSpPr/>
        <p:nvPr/>
      </p:nvGrpSpPr>
      <p:grpSpPr>
        <a:xfrm>
          <a:off x="0" y="0"/>
          <a:ext cx="0" cy="0"/>
          <a:chOff x="0" y="0"/>
          <a:chExt cx="0" cy="0"/>
        </a:xfrm>
      </p:grpSpPr>
      <p:sp>
        <p:nvSpPr>
          <p:cNvPr id="9" name="Obdélník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sz="1800" noProof="0"/>
          </a:p>
        </p:txBody>
      </p:sp>
      <p:sp>
        <p:nvSpPr>
          <p:cNvPr id="10" name="Obdélník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sz="1800" noProof="0"/>
          </a:p>
        </p:txBody>
      </p:sp>
      <p:sp>
        <p:nvSpPr>
          <p:cNvPr id="2" name="Nadpis 1"/>
          <p:cNvSpPr>
            <a:spLocks noGrp="1"/>
          </p:cNvSpPr>
          <p:nvPr>
            <p:ph type="title" hasCustomPrompt="1"/>
          </p:nvPr>
        </p:nvSpPr>
        <p:spPr>
          <a:xfrm>
            <a:off x="521208" y="1536192"/>
            <a:ext cx="6876288" cy="640080"/>
          </a:xfrm>
        </p:spPr>
        <p:txBody>
          <a:bodyPr rtlCol="0">
            <a:normAutofit/>
          </a:bodyPr>
          <a:lstStyle>
            <a:lvl1pPr>
              <a:defRPr sz="3600">
                <a:solidFill>
                  <a:schemeClr val="bg1"/>
                </a:solidFill>
              </a:defRPr>
            </a:lvl1pPr>
          </a:lstStyle>
          <a:p>
            <a:pPr rtl="0"/>
            <a:r>
              <a:rPr lang="cs-CZ" noProof="0"/>
              <a:t>Kliknutím můžete upravit styl předlohy nadpisů.</a:t>
            </a:r>
          </a:p>
        </p:txBody>
      </p:sp>
      <p:sp>
        <p:nvSpPr>
          <p:cNvPr id="7" name="Zástupný symbol pro obsah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cs-CZ" noProof="0"/>
              <a:t>Kliknutím můžete upravit styl předlohy textů.</a:t>
            </a:r>
          </a:p>
          <a:p>
            <a:pPr marL="0" lvl="1" indent="0" rtl="0">
              <a:lnSpc>
                <a:spcPct val="150000"/>
              </a:lnSpc>
              <a:spcBef>
                <a:spcPts val="1000"/>
              </a:spcBef>
              <a:spcAft>
                <a:spcPts val="1200"/>
              </a:spcAft>
              <a:buNone/>
            </a:pPr>
            <a:r>
              <a:rPr lang="cs-CZ" noProof="0"/>
              <a:t>Druhá úroveň</a:t>
            </a:r>
          </a:p>
          <a:p>
            <a:pPr marL="0" lvl="2" indent="0" rtl="0">
              <a:lnSpc>
                <a:spcPct val="150000"/>
              </a:lnSpc>
              <a:spcBef>
                <a:spcPts val="1000"/>
              </a:spcBef>
              <a:spcAft>
                <a:spcPts val="1200"/>
              </a:spcAft>
              <a:buNone/>
            </a:pPr>
            <a:r>
              <a:rPr lang="cs-CZ" noProof="0"/>
              <a:t>Třetí úroveň</a:t>
            </a:r>
          </a:p>
          <a:p>
            <a:pPr marL="0" lvl="3" indent="0" rtl="0">
              <a:lnSpc>
                <a:spcPct val="150000"/>
              </a:lnSpc>
              <a:spcBef>
                <a:spcPts val="1000"/>
              </a:spcBef>
              <a:spcAft>
                <a:spcPts val="1200"/>
              </a:spcAft>
              <a:buNone/>
            </a:pPr>
            <a:r>
              <a:rPr lang="cs-CZ" noProof="0"/>
              <a:t>Čtvrtá úroveň</a:t>
            </a:r>
          </a:p>
          <a:p>
            <a:pPr marL="0" lvl="4" indent="0" rtl="0">
              <a:lnSpc>
                <a:spcPct val="150000"/>
              </a:lnSpc>
              <a:spcBef>
                <a:spcPts val="1000"/>
              </a:spcBef>
              <a:spcAft>
                <a:spcPts val="1200"/>
              </a:spcAft>
              <a:buNone/>
            </a:pPr>
            <a:r>
              <a:rPr lang="cs-CZ" noProof="0"/>
              <a:t>Pátá úroveň</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délník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cs-CZ" sz="1800" noProof="0"/>
          </a:p>
        </p:txBody>
      </p:sp>
      <p:sp>
        <p:nvSpPr>
          <p:cNvPr id="2" name="Zástupný symbol pro nadpis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cs-CZ" noProof="0"/>
              <a:t>Kliknutím můžete upravit styl předlohy nadpisů.</a:t>
            </a:r>
          </a:p>
        </p:txBody>
      </p:sp>
      <p:sp>
        <p:nvSpPr>
          <p:cNvPr id="3" name="Zástupný symbol pro text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cs-CZ" noProof="0"/>
              <a:t>Kliknutím můžete upravit styl předlohy textů.</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datum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8BEEBAAA-29B5-4AF5-BC5F-7E580C29002D}" type="datetimeFigureOut">
              <a:rPr lang="cs-CZ" noProof="0" smtClean="0"/>
              <a:pPr rtl="0"/>
              <a:t>13.02.2024</a:t>
            </a:fld>
            <a:endParaRPr lang="cs-CZ" noProof="0"/>
          </a:p>
        </p:txBody>
      </p:sp>
      <p:sp>
        <p:nvSpPr>
          <p:cNvPr id="5" name="Zástupný symbol pro zápatí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cs-CZ" noProof="0"/>
          </a:p>
        </p:txBody>
      </p:sp>
      <p:sp>
        <p:nvSpPr>
          <p:cNvPr id="6" name="Zástupný symbol pro číslo snímku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cs-CZ" noProof="0" smtClean="0"/>
              <a:pPr rtl="0"/>
              <a:t>‹#›</a:t>
            </a:fld>
            <a:endParaRPr lang="cs-CZ" noProof="0"/>
          </a:p>
        </p:txBody>
      </p:sp>
      <p:cxnSp>
        <p:nvCxnSpPr>
          <p:cNvPr id="8" name="Přímá spojnice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logistickaakademie.cz/kurzy/strategicky-a-financni-controlling-a-stanoveni-efe" TargetMode="Externa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38200" y="1164324"/>
            <a:ext cx="10515600" cy="1252305"/>
          </a:xfrm>
        </p:spPr>
        <p:txBody>
          <a:bodyPr rtlCol="0" anchor="ctr" anchorCtr="0">
            <a:normAutofit/>
          </a:bodyPr>
          <a:lstStyle/>
          <a:p>
            <a:pPr algn="ctr" rtl="0"/>
            <a:r>
              <a:rPr lang="cs-CZ" sz="6000" b="1" dirty="0">
                <a:solidFill>
                  <a:schemeClr val="bg1"/>
                </a:solidFill>
              </a:rPr>
              <a:t>LOGISTICKÝ MANAGEMENT</a:t>
            </a:r>
          </a:p>
        </p:txBody>
      </p:sp>
      <p:sp>
        <p:nvSpPr>
          <p:cNvPr id="3" name="Podnadpis 2"/>
          <p:cNvSpPr>
            <a:spLocks noGrp="1"/>
          </p:cNvSpPr>
          <p:nvPr>
            <p:ph type="subTitle" idx="4294967295"/>
          </p:nvPr>
        </p:nvSpPr>
        <p:spPr>
          <a:xfrm>
            <a:off x="1304632" y="3872475"/>
            <a:ext cx="9582736" cy="1137793"/>
          </a:xfrm>
        </p:spPr>
        <p:txBody>
          <a:bodyPr rtlCol="0">
            <a:normAutofit/>
          </a:bodyPr>
          <a:lstStyle/>
          <a:p>
            <a:pPr marL="0" indent="0" algn="ctr" rtl="0">
              <a:buNone/>
            </a:pPr>
            <a:r>
              <a:rPr lang="cs-CZ" sz="3600" b="1" dirty="0">
                <a:solidFill>
                  <a:schemeClr val="bg1"/>
                </a:solidFill>
                <a:latin typeface="+mj-lt"/>
              </a:rPr>
              <a:t>M. Rössler</a:t>
            </a:r>
          </a:p>
        </p:txBody>
      </p:sp>
      <p:pic>
        <p:nvPicPr>
          <p:cNvPr id="4" name="Obrázek 3" descr="Ikona programu PowerPoint"/>
          <p:cNvPicPr>
            <a:picLocks noChangeAspect="1"/>
          </p:cNvPicPr>
          <p:nvPr/>
        </p:nvPicPr>
        <p:blipFill>
          <a:blip r:embed="rId3"/>
          <a:srcRect/>
          <a:stretch/>
        </p:blipFill>
        <p:spPr bwMode="invGray">
          <a:xfrm>
            <a:off x="670216" y="5193062"/>
            <a:ext cx="822960"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ývojový diagram: postup 5">
            <a:extLst>
              <a:ext uri="{FF2B5EF4-FFF2-40B4-BE49-F238E27FC236}">
                <a16:creationId xmlns:a16="http://schemas.microsoft.com/office/drawing/2014/main" id="{AAD77E79-FEC3-A283-1ED1-0C5BC5AA661B}"/>
              </a:ext>
            </a:extLst>
          </p:cNvPr>
          <p:cNvSpPr/>
          <p:nvPr/>
        </p:nvSpPr>
        <p:spPr>
          <a:xfrm>
            <a:off x="5731251" y="2276669"/>
            <a:ext cx="2600986" cy="4105469"/>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6646AD3C-5D00-F71A-3B0B-9591C733D468}"/>
              </a:ext>
            </a:extLst>
          </p:cNvPr>
          <p:cNvSpPr>
            <a:spLocks noGrp="1"/>
          </p:cNvSpPr>
          <p:nvPr>
            <p:ph type="title"/>
          </p:nvPr>
        </p:nvSpPr>
        <p:spPr>
          <a:xfrm>
            <a:off x="220871" y="342672"/>
            <a:ext cx="11020760" cy="754794"/>
          </a:xfrm>
        </p:spPr>
        <p:txBody>
          <a:bodyPr>
            <a:noAutofit/>
          </a:bodyPr>
          <a:lstStyle/>
          <a:p>
            <a:pPr algn="ctr"/>
            <a:r>
              <a:rPr lang="cs-CZ" sz="5400" b="1" dirty="0"/>
              <a:t>LOGISTICKÉ SLUŽBY</a:t>
            </a:r>
          </a:p>
        </p:txBody>
      </p:sp>
      <p:sp>
        <p:nvSpPr>
          <p:cNvPr id="3" name="Zástupný obsah 2">
            <a:extLst>
              <a:ext uri="{FF2B5EF4-FFF2-40B4-BE49-F238E27FC236}">
                <a16:creationId xmlns:a16="http://schemas.microsoft.com/office/drawing/2014/main" id="{FF35B4C9-76FA-F9AC-2AAF-073ED819FF63}"/>
              </a:ext>
            </a:extLst>
          </p:cNvPr>
          <p:cNvSpPr>
            <a:spLocks noGrp="1"/>
          </p:cNvSpPr>
          <p:nvPr>
            <p:ph sz="quarter" idx="10"/>
          </p:nvPr>
        </p:nvSpPr>
        <p:spPr>
          <a:xfrm>
            <a:off x="539495" y="1435607"/>
            <a:ext cx="4937573" cy="4946531"/>
          </a:xfrm>
        </p:spPr>
        <p:txBody>
          <a:bodyPr>
            <a:normAutofit/>
          </a:bodyPr>
          <a:lstStyle/>
          <a:p>
            <a:r>
              <a:rPr lang="cs-CZ" sz="1800" b="1" dirty="0">
                <a:solidFill>
                  <a:srgbClr val="00B0F0"/>
                </a:solidFill>
              </a:rPr>
              <a:t>Hlavními prvky logistických služeb </a:t>
            </a:r>
            <a:r>
              <a:rPr lang="cs-CZ" sz="1800" b="1" dirty="0"/>
              <a:t>jako logistické činnosti i jako míry dosažených výkonů jsou v podstatě (viz obr.):</a:t>
            </a:r>
          </a:p>
          <a:p>
            <a:endParaRPr lang="cs-CZ" b="1" dirty="0"/>
          </a:p>
          <a:p>
            <a:r>
              <a:rPr lang="cs-CZ" b="1" dirty="0"/>
              <a:t> </a:t>
            </a:r>
            <a:r>
              <a:rPr lang="cs-CZ" b="1" dirty="0">
                <a:solidFill>
                  <a:srgbClr val="FF0000"/>
                </a:solidFill>
              </a:rPr>
              <a:t>dodací čas </a:t>
            </a:r>
            <a:r>
              <a:rPr lang="cs-CZ" b="1" dirty="0"/>
              <a:t>(lhůty, termíny)</a:t>
            </a:r>
          </a:p>
          <a:p>
            <a:r>
              <a:rPr lang="cs-CZ" b="1" dirty="0"/>
              <a:t> </a:t>
            </a:r>
            <a:r>
              <a:rPr lang="cs-CZ" b="1" dirty="0">
                <a:solidFill>
                  <a:srgbClr val="FF0000"/>
                </a:solidFill>
              </a:rPr>
              <a:t>dodací spolehlivost ve srovnání s konkurencí</a:t>
            </a:r>
          </a:p>
          <a:p>
            <a:r>
              <a:rPr lang="cs-CZ" b="1" dirty="0"/>
              <a:t> </a:t>
            </a:r>
            <a:r>
              <a:rPr lang="cs-CZ" b="1" dirty="0">
                <a:solidFill>
                  <a:srgbClr val="FF0000"/>
                </a:solidFill>
              </a:rPr>
              <a:t>dodací pružnost </a:t>
            </a:r>
            <a:r>
              <a:rPr lang="cs-CZ" b="1" dirty="0"/>
              <a:t>(flexibilita)</a:t>
            </a:r>
          </a:p>
          <a:p>
            <a:r>
              <a:rPr lang="cs-CZ" b="1" dirty="0"/>
              <a:t> </a:t>
            </a:r>
            <a:r>
              <a:rPr lang="cs-CZ" b="1" dirty="0">
                <a:solidFill>
                  <a:srgbClr val="FF0000"/>
                </a:solidFill>
              </a:rPr>
              <a:t>dodací kvalita </a:t>
            </a:r>
            <a:r>
              <a:rPr lang="cs-CZ" b="1" dirty="0"/>
              <a:t>(dodací přesnost podle způsobu, množství a stavu dodávky)</a:t>
            </a:r>
          </a:p>
        </p:txBody>
      </p:sp>
      <p:sp>
        <p:nvSpPr>
          <p:cNvPr id="7" name="Ovál 6">
            <a:extLst>
              <a:ext uri="{FF2B5EF4-FFF2-40B4-BE49-F238E27FC236}">
                <a16:creationId xmlns:a16="http://schemas.microsoft.com/office/drawing/2014/main" id="{12100FA2-21A5-DB3A-C935-43C989E42945}"/>
              </a:ext>
            </a:extLst>
          </p:cNvPr>
          <p:cNvSpPr/>
          <p:nvPr/>
        </p:nvSpPr>
        <p:spPr>
          <a:xfrm>
            <a:off x="6714931" y="2276669"/>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a:extLst>
              <a:ext uri="{FF2B5EF4-FFF2-40B4-BE49-F238E27FC236}">
                <a16:creationId xmlns:a16="http://schemas.microsoft.com/office/drawing/2014/main" id="{A4D5B810-208F-D4E6-FD2D-600039875631}"/>
              </a:ext>
            </a:extLst>
          </p:cNvPr>
          <p:cNvPicPr>
            <a:picLocks noChangeAspect="1"/>
          </p:cNvPicPr>
          <p:nvPr/>
        </p:nvPicPr>
        <p:blipFill>
          <a:blip r:embed="rId2"/>
          <a:stretch>
            <a:fillRect/>
          </a:stretch>
        </p:blipFill>
        <p:spPr>
          <a:xfrm>
            <a:off x="5731251" y="1257072"/>
            <a:ext cx="5921253" cy="5258256"/>
          </a:xfrm>
          <a:prstGeom prst="rect">
            <a:avLst/>
          </a:prstGeom>
        </p:spPr>
      </p:pic>
    </p:spTree>
    <p:extLst>
      <p:ext uri="{BB962C8B-B14F-4D97-AF65-F5344CB8AC3E}">
        <p14:creationId xmlns:p14="http://schemas.microsoft.com/office/powerpoint/2010/main" val="20477973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4A6E5B-A717-AD09-B4C6-BC63600BA857}"/>
              </a:ext>
            </a:extLst>
          </p:cNvPr>
          <p:cNvSpPr>
            <a:spLocks noGrp="1"/>
          </p:cNvSpPr>
          <p:nvPr>
            <p:ph type="title"/>
          </p:nvPr>
        </p:nvSpPr>
        <p:spPr>
          <a:xfrm>
            <a:off x="515640" y="839755"/>
            <a:ext cx="11160719" cy="981954"/>
          </a:xfrm>
        </p:spPr>
        <p:txBody>
          <a:bodyPr>
            <a:normAutofit/>
          </a:bodyPr>
          <a:lstStyle/>
          <a:p>
            <a:pPr algn="ctr"/>
            <a:r>
              <a:rPr lang="cs-CZ" sz="4800" b="1" dirty="0"/>
              <a:t>LOGISTICKÁ MÍSTA STYKU</a:t>
            </a:r>
            <a:endParaRPr lang="cs-CZ" sz="4800" dirty="0"/>
          </a:p>
        </p:txBody>
      </p:sp>
      <p:pic>
        <p:nvPicPr>
          <p:cNvPr id="5" name="Zástupný obsah 4">
            <a:extLst>
              <a:ext uri="{FF2B5EF4-FFF2-40B4-BE49-F238E27FC236}">
                <a16:creationId xmlns:a16="http://schemas.microsoft.com/office/drawing/2014/main" id="{C4F823A3-4BA3-A2A1-2CF2-E82E252F3E06}"/>
              </a:ext>
            </a:extLst>
          </p:cNvPr>
          <p:cNvPicPr>
            <a:picLocks noGrp="1" noChangeAspect="1"/>
          </p:cNvPicPr>
          <p:nvPr>
            <p:ph sz="quarter" idx="13"/>
          </p:nvPr>
        </p:nvPicPr>
        <p:blipFill>
          <a:blip r:embed="rId2"/>
          <a:stretch>
            <a:fillRect/>
          </a:stretch>
        </p:blipFill>
        <p:spPr>
          <a:xfrm>
            <a:off x="943242" y="3172408"/>
            <a:ext cx="10454973" cy="2414390"/>
          </a:xfrm>
        </p:spPr>
      </p:pic>
    </p:spTree>
    <p:extLst>
      <p:ext uri="{BB962C8B-B14F-4D97-AF65-F5344CB8AC3E}">
        <p14:creationId xmlns:p14="http://schemas.microsoft.com/office/powerpoint/2010/main" val="9189744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EAB3A10-7D3C-EB8D-8C26-B1A13AEDAB51}"/>
              </a:ext>
            </a:extLst>
          </p:cNvPr>
          <p:cNvSpPr>
            <a:spLocks noGrp="1"/>
          </p:cNvSpPr>
          <p:nvPr>
            <p:ph type="title"/>
          </p:nvPr>
        </p:nvSpPr>
        <p:spPr>
          <a:xfrm>
            <a:off x="566959" y="1656370"/>
            <a:ext cx="11058082" cy="1772630"/>
          </a:xfrm>
        </p:spPr>
        <p:txBody>
          <a:bodyPr>
            <a:noAutofit/>
          </a:bodyPr>
          <a:lstStyle/>
          <a:p>
            <a:pPr algn="ctr"/>
            <a:r>
              <a:rPr lang="cs-CZ" sz="8800" b="1" dirty="0"/>
              <a:t>SKLADOVÁNÍ</a:t>
            </a:r>
          </a:p>
        </p:txBody>
      </p:sp>
    </p:spTree>
    <p:extLst>
      <p:ext uri="{BB962C8B-B14F-4D97-AF65-F5344CB8AC3E}">
        <p14:creationId xmlns:p14="http://schemas.microsoft.com/office/powerpoint/2010/main" val="32968066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ADA456-9548-8CF6-1EE0-CB1693153F72}"/>
              </a:ext>
            </a:extLst>
          </p:cNvPr>
          <p:cNvSpPr>
            <a:spLocks noGrp="1"/>
          </p:cNvSpPr>
          <p:nvPr>
            <p:ph type="title"/>
          </p:nvPr>
        </p:nvSpPr>
        <p:spPr>
          <a:xfrm>
            <a:off x="566773" y="827066"/>
            <a:ext cx="11058454" cy="936420"/>
          </a:xfrm>
        </p:spPr>
        <p:txBody>
          <a:bodyPr>
            <a:normAutofit/>
          </a:bodyPr>
          <a:lstStyle/>
          <a:p>
            <a:pPr algn="ctr"/>
            <a:r>
              <a:rPr lang="cs-CZ" sz="4800" b="1" i="0" dirty="0">
                <a:solidFill>
                  <a:srgbClr val="2D6B0A"/>
                </a:solidFill>
                <a:effectLst/>
                <a:latin typeface="Titillium Bold"/>
              </a:rPr>
              <a:t>Výrobní a distribuční sklady</a:t>
            </a:r>
            <a:endParaRPr lang="cs-CZ" sz="4800" dirty="0"/>
          </a:p>
        </p:txBody>
      </p:sp>
      <p:sp>
        <p:nvSpPr>
          <p:cNvPr id="3" name="Zástupný obsah 2">
            <a:extLst>
              <a:ext uri="{FF2B5EF4-FFF2-40B4-BE49-F238E27FC236}">
                <a16:creationId xmlns:a16="http://schemas.microsoft.com/office/drawing/2014/main" id="{0E3B945B-436D-9D1B-A497-1E7DEC8F388F}"/>
              </a:ext>
            </a:extLst>
          </p:cNvPr>
          <p:cNvSpPr>
            <a:spLocks noGrp="1"/>
          </p:cNvSpPr>
          <p:nvPr>
            <p:ph sz="quarter" idx="13"/>
          </p:nvPr>
        </p:nvSpPr>
        <p:spPr>
          <a:xfrm>
            <a:off x="566773" y="3707985"/>
            <a:ext cx="11058455" cy="1881051"/>
          </a:xfrm>
        </p:spPr>
        <p:txBody>
          <a:bodyPr>
            <a:normAutofit/>
          </a:bodyPr>
          <a:lstStyle/>
          <a:p>
            <a:pPr algn="just" fontAlgn="base"/>
            <a:r>
              <a:rPr lang="cs-CZ" b="1" i="0" dirty="0">
                <a:solidFill>
                  <a:srgbClr val="2A271A"/>
                </a:solidFill>
                <a:effectLst/>
                <a:latin typeface="Open Sans" panose="020B0606030504020204" pitchFamily="34" charset="0"/>
              </a:rPr>
              <a:t>V dnešní pořád zrychlující se době, kdy se zboží i lidé přesouvají po celém světě každý den, se žádný funkční logistický řetězec bez skladů neobejde. </a:t>
            </a:r>
          </a:p>
        </p:txBody>
      </p:sp>
    </p:spTree>
    <p:extLst>
      <p:ext uri="{BB962C8B-B14F-4D97-AF65-F5344CB8AC3E}">
        <p14:creationId xmlns:p14="http://schemas.microsoft.com/office/powerpoint/2010/main" val="25163201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CE6171-B804-883F-9CD7-C30AC254A2DA}"/>
              </a:ext>
            </a:extLst>
          </p:cNvPr>
          <p:cNvSpPr>
            <a:spLocks noGrp="1"/>
          </p:cNvSpPr>
          <p:nvPr>
            <p:ph type="title"/>
          </p:nvPr>
        </p:nvSpPr>
        <p:spPr>
          <a:xfrm>
            <a:off x="521207" y="438539"/>
            <a:ext cx="11235363" cy="1737733"/>
          </a:xfrm>
        </p:spPr>
        <p:txBody>
          <a:bodyPr>
            <a:noAutofit/>
          </a:bodyPr>
          <a:lstStyle/>
          <a:p>
            <a:pPr algn="ctr"/>
            <a:r>
              <a:rPr lang="cs-CZ" sz="4800" b="1" dirty="0"/>
              <a:t>TYPY VÝROBNÍCH A DISTRIBUČNÍCH SKLADŮ (1)</a:t>
            </a:r>
            <a:endParaRPr lang="cs-CZ" sz="4800" dirty="0"/>
          </a:p>
        </p:txBody>
      </p:sp>
      <p:sp>
        <p:nvSpPr>
          <p:cNvPr id="3" name="Zástupný obsah 2">
            <a:extLst>
              <a:ext uri="{FF2B5EF4-FFF2-40B4-BE49-F238E27FC236}">
                <a16:creationId xmlns:a16="http://schemas.microsoft.com/office/drawing/2014/main" id="{7AC66E80-6007-8DDA-25BC-C21FE93D9FEF}"/>
              </a:ext>
            </a:extLst>
          </p:cNvPr>
          <p:cNvSpPr>
            <a:spLocks noGrp="1"/>
          </p:cNvSpPr>
          <p:nvPr>
            <p:ph sz="quarter" idx="13"/>
          </p:nvPr>
        </p:nvSpPr>
        <p:spPr>
          <a:xfrm>
            <a:off x="539495" y="2560320"/>
            <a:ext cx="11123769" cy="3977640"/>
          </a:xfrm>
        </p:spPr>
        <p:txBody>
          <a:bodyPr>
            <a:normAutofit fontScale="62500" lnSpcReduction="20000"/>
          </a:bodyPr>
          <a:lstStyle/>
          <a:p>
            <a:pPr algn="just" fontAlgn="base">
              <a:buFont typeface="Arial" panose="020B0604020202020204" pitchFamily="34" charset="0"/>
              <a:buChar char="•"/>
            </a:pPr>
            <a:r>
              <a:rPr lang="cs-CZ" b="1" i="0" dirty="0">
                <a:solidFill>
                  <a:srgbClr val="2A271A"/>
                </a:solidFill>
                <a:effectLst/>
                <a:latin typeface="Open Sans" panose="020B0606030504020204" pitchFamily="34" charset="0"/>
              </a:rPr>
              <a:t>Sklad hotových výrobků, nebo centrální sklad, slouží k distribuci výrobků ke koncovým odběratelům a zákazníkům.</a:t>
            </a:r>
          </a:p>
          <a:p>
            <a:pPr algn="just" fontAlgn="base">
              <a:buFont typeface="Arial" panose="020B0604020202020204" pitchFamily="34" charset="0"/>
              <a:buChar char="•"/>
            </a:pPr>
            <a:r>
              <a:rPr lang="cs-CZ" b="1" i="0" dirty="0">
                <a:solidFill>
                  <a:srgbClr val="2A271A"/>
                </a:solidFill>
                <a:effectLst/>
                <a:latin typeface="Open Sans" panose="020B0606030504020204" pitchFamily="34" charset="0"/>
              </a:rPr>
              <a:t>Obchodní sklad seskupuje velký počet dodavatelů i odběratelů. K jeho základním funkcím patří pravidelná výměna sortimentu.</a:t>
            </a:r>
          </a:p>
          <a:p>
            <a:pPr algn="just" fontAlgn="base">
              <a:buFont typeface="Arial" panose="020B0604020202020204" pitchFamily="34" charset="0"/>
              <a:buChar char="•"/>
            </a:pPr>
            <a:r>
              <a:rPr lang="cs-CZ" b="1" i="0" dirty="0">
                <a:solidFill>
                  <a:srgbClr val="2A271A"/>
                </a:solidFill>
                <a:effectLst/>
                <a:latin typeface="Open Sans" panose="020B0606030504020204" pitchFamily="34" charset="0"/>
              </a:rPr>
              <a:t>Expediční sklad shromažďuje výrobky připravené k prodeji.</a:t>
            </a:r>
          </a:p>
          <a:p>
            <a:pPr algn="just" fontAlgn="base">
              <a:buFont typeface="Arial" panose="020B0604020202020204" pitchFamily="34" charset="0"/>
              <a:buChar char="•"/>
            </a:pPr>
            <a:r>
              <a:rPr lang="cs-CZ" b="1" i="0" dirty="0">
                <a:solidFill>
                  <a:srgbClr val="2A271A"/>
                </a:solidFill>
                <a:effectLst/>
                <a:latin typeface="Open Sans" panose="020B0606030504020204" pitchFamily="34" charset="0"/>
              </a:rPr>
              <a:t>Tranzitní sklad slouží k přijetí, roztřídění a naložení zboží na dopravní prostředek. Tranzitní sklady bývají strategicky umístěné například v přístavech. </a:t>
            </a:r>
          </a:p>
          <a:p>
            <a:pPr algn="just" fontAlgn="base">
              <a:buFont typeface="Arial" panose="020B0604020202020204" pitchFamily="34" charset="0"/>
              <a:buChar char="•"/>
            </a:pPr>
            <a:r>
              <a:rPr lang="cs-CZ" b="1" i="0" dirty="0">
                <a:solidFill>
                  <a:srgbClr val="2A271A"/>
                </a:solidFill>
                <a:effectLst/>
                <a:latin typeface="Open Sans" panose="020B0606030504020204" pitchFamily="34" charset="0"/>
              </a:rPr>
              <a:t>Sklad náhradních dílů zajišťuje co nejplynulejší chod výroby.</a:t>
            </a:r>
          </a:p>
          <a:p>
            <a:endParaRPr lang="cs-CZ" dirty="0"/>
          </a:p>
        </p:txBody>
      </p:sp>
    </p:spTree>
    <p:extLst>
      <p:ext uri="{BB962C8B-B14F-4D97-AF65-F5344CB8AC3E}">
        <p14:creationId xmlns:p14="http://schemas.microsoft.com/office/powerpoint/2010/main" val="27706793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CB0270-67B7-5C07-78FF-F1E227277869}"/>
              </a:ext>
            </a:extLst>
          </p:cNvPr>
          <p:cNvSpPr>
            <a:spLocks noGrp="1"/>
          </p:cNvSpPr>
          <p:nvPr>
            <p:ph type="title"/>
          </p:nvPr>
        </p:nvSpPr>
        <p:spPr>
          <a:xfrm>
            <a:off x="521208" y="513185"/>
            <a:ext cx="11216702" cy="1663088"/>
          </a:xfrm>
        </p:spPr>
        <p:txBody>
          <a:bodyPr>
            <a:noAutofit/>
          </a:bodyPr>
          <a:lstStyle/>
          <a:p>
            <a:pPr algn="ctr"/>
            <a:r>
              <a:rPr lang="cs-CZ" sz="4800" b="1" dirty="0"/>
              <a:t>TYPY VÝROBNÍCH A DISTRIBUČNÍCH SKLADŮ (2)</a:t>
            </a:r>
            <a:endParaRPr lang="cs-CZ" sz="4800" dirty="0"/>
          </a:p>
        </p:txBody>
      </p:sp>
      <p:sp>
        <p:nvSpPr>
          <p:cNvPr id="3" name="Zástupný obsah 2">
            <a:extLst>
              <a:ext uri="{FF2B5EF4-FFF2-40B4-BE49-F238E27FC236}">
                <a16:creationId xmlns:a16="http://schemas.microsoft.com/office/drawing/2014/main" id="{752108D9-4D7E-7BCE-B295-BD0097FAA032}"/>
              </a:ext>
            </a:extLst>
          </p:cNvPr>
          <p:cNvSpPr>
            <a:spLocks noGrp="1"/>
          </p:cNvSpPr>
          <p:nvPr>
            <p:ph sz="quarter" idx="13"/>
          </p:nvPr>
        </p:nvSpPr>
        <p:spPr>
          <a:xfrm>
            <a:off x="539496" y="2560320"/>
            <a:ext cx="11198414" cy="3977640"/>
          </a:xfrm>
        </p:spPr>
        <p:txBody>
          <a:bodyPr>
            <a:normAutofit fontScale="92500" lnSpcReduction="20000"/>
          </a:bodyPr>
          <a:lstStyle/>
          <a:p>
            <a:pPr algn="just" fontAlgn="base">
              <a:buFont typeface="Arial" panose="020B0604020202020204" pitchFamily="34" charset="0"/>
              <a:buChar char="•"/>
            </a:pPr>
            <a:r>
              <a:rPr lang="cs-CZ" b="1" i="0" dirty="0">
                <a:solidFill>
                  <a:srgbClr val="2A271A"/>
                </a:solidFill>
                <a:effectLst/>
                <a:latin typeface="Open Sans" panose="020B0606030504020204" pitchFamily="34" charset="0"/>
              </a:rPr>
              <a:t>Sklad materiálů a surovin se využívá ke skladování zásob produktů potřebných k výrobě.</a:t>
            </a:r>
          </a:p>
          <a:p>
            <a:pPr algn="just" fontAlgn="base">
              <a:buFont typeface="Arial" panose="020B0604020202020204" pitchFamily="34" charset="0"/>
              <a:buChar char="•"/>
            </a:pPr>
            <a:r>
              <a:rPr lang="cs-CZ" b="1" i="0" dirty="0">
                <a:solidFill>
                  <a:srgbClr val="2A271A"/>
                </a:solidFill>
                <a:effectLst/>
                <a:latin typeface="Open Sans" panose="020B0606030504020204" pitchFamily="34" charset="0"/>
              </a:rPr>
              <a:t>Sklad polotovarů je sklad dílů, ze kterých bude sestavený konečný výrobek.</a:t>
            </a:r>
          </a:p>
          <a:p>
            <a:pPr algn="just" fontAlgn="base">
              <a:buFont typeface="Arial" panose="020B0604020202020204" pitchFamily="34" charset="0"/>
              <a:buChar char="•"/>
            </a:pPr>
            <a:r>
              <a:rPr lang="cs-CZ" b="1" i="0" dirty="0">
                <a:solidFill>
                  <a:srgbClr val="2A271A"/>
                </a:solidFill>
                <a:effectLst/>
                <a:latin typeface="Open Sans" panose="020B0606030504020204" pitchFamily="34" charset="0"/>
              </a:rPr>
              <a:t>Sklad nedokončené výroby se využívá, když byla výroba pozastavena.</a:t>
            </a:r>
          </a:p>
          <a:p>
            <a:pPr algn="just" fontAlgn="base">
              <a:buFont typeface="Arial" panose="020B0604020202020204" pitchFamily="34" charset="0"/>
              <a:buChar char="•"/>
            </a:pPr>
            <a:r>
              <a:rPr lang="cs-CZ" b="1" i="0" dirty="0">
                <a:solidFill>
                  <a:srgbClr val="2A271A"/>
                </a:solidFill>
                <a:effectLst/>
                <a:latin typeface="Open Sans" panose="020B0606030504020204" pitchFamily="34" charset="0"/>
              </a:rPr>
              <a:t>Konsignační sklad zařídí odběratel, když dodavatel nemá vlastní skladovací prostory. Odběratel tedy poskytne svůj vlastní anebo externí sklad, v němž je mu zboží k dispozici. </a:t>
            </a:r>
          </a:p>
        </p:txBody>
      </p:sp>
    </p:spTree>
    <p:extLst>
      <p:ext uri="{BB962C8B-B14F-4D97-AF65-F5344CB8AC3E}">
        <p14:creationId xmlns:p14="http://schemas.microsoft.com/office/powerpoint/2010/main" val="42577031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73B548-F322-28D0-D408-B90F9C94FE9F}"/>
              </a:ext>
            </a:extLst>
          </p:cNvPr>
          <p:cNvSpPr>
            <a:spLocks noGrp="1"/>
          </p:cNvSpPr>
          <p:nvPr>
            <p:ph type="title"/>
          </p:nvPr>
        </p:nvSpPr>
        <p:spPr>
          <a:xfrm>
            <a:off x="539496" y="522515"/>
            <a:ext cx="11123396" cy="1504468"/>
          </a:xfrm>
        </p:spPr>
        <p:txBody>
          <a:bodyPr>
            <a:noAutofit/>
          </a:bodyPr>
          <a:lstStyle/>
          <a:p>
            <a:pPr algn="ctr"/>
            <a:r>
              <a:rPr lang="cs-CZ" sz="4800" b="1" dirty="0"/>
              <a:t>Jaký je rozdíl mezi polotovarem</a:t>
            </a:r>
            <a:br>
              <a:rPr lang="cs-CZ" sz="4800" b="1" dirty="0"/>
            </a:br>
            <a:r>
              <a:rPr lang="cs-CZ" sz="4800" b="1" dirty="0"/>
              <a:t>a nedokončenou výrobou?</a:t>
            </a:r>
          </a:p>
        </p:txBody>
      </p:sp>
      <p:sp>
        <p:nvSpPr>
          <p:cNvPr id="3" name="Zástupný obsah 2">
            <a:extLst>
              <a:ext uri="{FF2B5EF4-FFF2-40B4-BE49-F238E27FC236}">
                <a16:creationId xmlns:a16="http://schemas.microsoft.com/office/drawing/2014/main" id="{3968E71B-0F95-8942-B47C-3650CCC36081}"/>
              </a:ext>
            </a:extLst>
          </p:cNvPr>
          <p:cNvSpPr>
            <a:spLocks noGrp="1"/>
          </p:cNvSpPr>
          <p:nvPr>
            <p:ph sz="quarter" idx="13"/>
          </p:nvPr>
        </p:nvSpPr>
        <p:spPr>
          <a:xfrm>
            <a:off x="539496" y="2560320"/>
            <a:ext cx="11105108" cy="4148390"/>
          </a:xfrm>
        </p:spPr>
        <p:txBody>
          <a:bodyPr>
            <a:noAutofit/>
          </a:bodyPr>
          <a:lstStyle/>
          <a:p>
            <a:r>
              <a:rPr lang="cs-CZ" sz="3600" b="1" i="0" dirty="0">
                <a:solidFill>
                  <a:srgbClr val="4D5156"/>
                </a:solidFill>
                <a:effectLst/>
                <a:latin typeface="Google Sans"/>
              </a:rPr>
              <a:t>Polotovary vlastní výroby: jde o nedokončené výrobky, které se od předchozích liší tím, že </a:t>
            </a:r>
            <a:r>
              <a:rPr lang="cs-CZ" sz="3600" b="1" i="0" dirty="0">
                <a:solidFill>
                  <a:srgbClr val="040C28"/>
                </a:solidFill>
                <a:effectLst/>
                <a:latin typeface="Google Sans"/>
              </a:rPr>
              <a:t>jsou výsledkem relativně uzavřeného výrobního stupně a jsou určeny nejen k dohotovení do podoby výrobků, ale obvykle se mohou též samostatně prodávat</a:t>
            </a:r>
            <a:r>
              <a:rPr lang="cs-CZ" sz="3600" b="1" i="0" dirty="0">
                <a:solidFill>
                  <a:srgbClr val="4D5156"/>
                </a:solidFill>
                <a:effectLst/>
                <a:latin typeface="Google Sans"/>
              </a:rPr>
              <a:t>.</a:t>
            </a:r>
            <a:endParaRPr lang="cs-CZ" sz="3600" b="1" dirty="0"/>
          </a:p>
        </p:txBody>
      </p:sp>
    </p:spTree>
    <p:extLst>
      <p:ext uri="{BB962C8B-B14F-4D97-AF65-F5344CB8AC3E}">
        <p14:creationId xmlns:p14="http://schemas.microsoft.com/office/powerpoint/2010/main" val="40004343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782B9D-7A21-A85C-C1AB-F021E66C6539}"/>
              </a:ext>
            </a:extLst>
          </p:cNvPr>
          <p:cNvSpPr>
            <a:spLocks noGrp="1"/>
          </p:cNvSpPr>
          <p:nvPr>
            <p:ph type="title"/>
          </p:nvPr>
        </p:nvSpPr>
        <p:spPr>
          <a:xfrm>
            <a:off x="548298" y="877078"/>
            <a:ext cx="11095404" cy="841994"/>
          </a:xfrm>
        </p:spPr>
        <p:txBody>
          <a:bodyPr>
            <a:noAutofit/>
          </a:bodyPr>
          <a:lstStyle/>
          <a:p>
            <a:pPr algn="ctr"/>
            <a:r>
              <a:rPr lang="cs-CZ" sz="4800" b="1" dirty="0"/>
              <a:t>Co je skladování zboží?</a:t>
            </a:r>
          </a:p>
        </p:txBody>
      </p:sp>
      <p:sp>
        <p:nvSpPr>
          <p:cNvPr id="3" name="Zástupný obsah 2">
            <a:extLst>
              <a:ext uri="{FF2B5EF4-FFF2-40B4-BE49-F238E27FC236}">
                <a16:creationId xmlns:a16="http://schemas.microsoft.com/office/drawing/2014/main" id="{4863F919-84DF-2D93-2AD7-B1E47787910D}"/>
              </a:ext>
            </a:extLst>
          </p:cNvPr>
          <p:cNvSpPr>
            <a:spLocks noGrp="1"/>
          </p:cNvSpPr>
          <p:nvPr>
            <p:ph sz="quarter" idx="13"/>
          </p:nvPr>
        </p:nvSpPr>
        <p:spPr>
          <a:xfrm>
            <a:off x="539496" y="2560320"/>
            <a:ext cx="11170422" cy="3977640"/>
          </a:xfrm>
        </p:spPr>
        <p:txBody>
          <a:bodyPr>
            <a:normAutofit/>
          </a:bodyPr>
          <a:lstStyle/>
          <a:p>
            <a:r>
              <a:rPr lang="cs-CZ" sz="3200" b="1" i="0" dirty="0">
                <a:solidFill>
                  <a:srgbClr val="040C28"/>
                </a:solidFill>
                <a:effectLst/>
                <a:latin typeface="Google Sans"/>
              </a:rPr>
              <a:t>SKLADOVÁNÍ</a:t>
            </a:r>
            <a:r>
              <a:rPr lang="cs-CZ" sz="3200" b="1" i="0" dirty="0">
                <a:solidFill>
                  <a:srgbClr val="4D5156"/>
                </a:solidFill>
                <a:effectLst/>
                <a:latin typeface="Google Sans"/>
              </a:rPr>
              <a:t> = Cílevědomé přerušení toku materiálu (</a:t>
            </a:r>
            <a:r>
              <a:rPr lang="cs-CZ" sz="3200" b="1" i="0" dirty="0">
                <a:solidFill>
                  <a:srgbClr val="040C28"/>
                </a:solidFill>
                <a:effectLst/>
                <a:latin typeface="Google Sans"/>
              </a:rPr>
              <a:t>zboží</a:t>
            </a:r>
            <a:r>
              <a:rPr lang="cs-CZ" sz="3200" b="1" i="0" dirty="0">
                <a:solidFill>
                  <a:srgbClr val="4D5156"/>
                </a:solidFill>
                <a:effectLst/>
                <a:latin typeface="Google Sans"/>
              </a:rPr>
              <a:t>) na stanoveném místě (v skladovém článku logistického řetězce) na určenou dobu, v rámci kterého materiál (</a:t>
            </a:r>
            <a:r>
              <a:rPr lang="cs-CZ" sz="3200" b="1" i="0" dirty="0">
                <a:solidFill>
                  <a:srgbClr val="040C28"/>
                </a:solidFill>
                <a:effectLst/>
                <a:latin typeface="Google Sans"/>
              </a:rPr>
              <a:t>zboží</a:t>
            </a:r>
            <a:r>
              <a:rPr lang="cs-CZ" sz="3200" b="1" i="0" dirty="0">
                <a:solidFill>
                  <a:srgbClr val="4D5156"/>
                </a:solidFill>
                <a:effectLst/>
                <a:latin typeface="Google Sans"/>
              </a:rPr>
              <a:t>) existuje ve formě zásob a je chráněný před nežádoucími vlivy (vnějšími i vnitřními) různého charakteru.</a:t>
            </a:r>
            <a:endParaRPr lang="cs-CZ" sz="3200" b="1" dirty="0"/>
          </a:p>
        </p:txBody>
      </p:sp>
    </p:spTree>
    <p:extLst>
      <p:ext uri="{BB962C8B-B14F-4D97-AF65-F5344CB8AC3E}">
        <p14:creationId xmlns:p14="http://schemas.microsoft.com/office/powerpoint/2010/main" val="12189319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95252-78DA-2668-DB8A-DCC59631614F}"/>
              </a:ext>
            </a:extLst>
          </p:cNvPr>
          <p:cNvSpPr>
            <a:spLocks noGrp="1"/>
          </p:cNvSpPr>
          <p:nvPr>
            <p:ph type="title"/>
          </p:nvPr>
        </p:nvSpPr>
        <p:spPr>
          <a:xfrm>
            <a:off x="539496" y="821094"/>
            <a:ext cx="11123396" cy="1075260"/>
          </a:xfrm>
        </p:spPr>
        <p:txBody>
          <a:bodyPr>
            <a:noAutofit/>
          </a:bodyPr>
          <a:lstStyle/>
          <a:p>
            <a:pPr algn="ctr"/>
            <a:r>
              <a:rPr lang="cs-CZ" sz="4800" b="1" dirty="0"/>
              <a:t>Co je to sklad?</a:t>
            </a:r>
          </a:p>
        </p:txBody>
      </p:sp>
      <p:sp>
        <p:nvSpPr>
          <p:cNvPr id="3" name="Zástupný obsah 2">
            <a:extLst>
              <a:ext uri="{FF2B5EF4-FFF2-40B4-BE49-F238E27FC236}">
                <a16:creationId xmlns:a16="http://schemas.microsoft.com/office/drawing/2014/main" id="{5D2BF8CA-747D-12F8-9D02-8258E7271300}"/>
              </a:ext>
            </a:extLst>
          </p:cNvPr>
          <p:cNvSpPr>
            <a:spLocks noGrp="1"/>
          </p:cNvSpPr>
          <p:nvPr>
            <p:ph sz="quarter" idx="13"/>
          </p:nvPr>
        </p:nvSpPr>
        <p:spPr>
          <a:xfrm>
            <a:off x="539496" y="2765594"/>
            <a:ext cx="11123396" cy="3476586"/>
          </a:xfrm>
        </p:spPr>
        <p:txBody>
          <a:bodyPr>
            <a:normAutofit/>
          </a:bodyPr>
          <a:lstStyle/>
          <a:p>
            <a:r>
              <a:rPr lang="cs-CZ" sz="3600" b="1" i="0" dirty="0">
                <a:solidFill>
                  <a:srgbClr val="4D5156"/>
                </a:solidFill>
                <a:effectLst/>
                <a:latin typeface="Google Sans"/>
              </a:rPr>
              <a:t>Sklad je </a:t>
            </a:r>
            <a:r>
              <a:rPr lang="cs-CZ" sz="3600" b="1" i="0" dirty="0">
                <a:solidFill>
                  <a:srgbClr val="040C28"/>
                </a:solidFill>
                <a:effectLst/>
                <a:latin typeface="Google Sans"/>
              </a:rPr>
              <a:t>prostor určený pro skladování nějakého materiálu</a:t>
            </a:r>
            <a:r>
              <a:rPr lang="cs-CZ" sz="3600" b="1" i="0" dirty="0">
                <a:solidFill>
                  <a:srgbClr val="4D5156"/>
                </a:solidFill>
                <a:effectLst/>
                <a:latin typeface="Google Sans"/>
              </a:rPr>
              <a:t> (surovin, výrobků, zboží, domácích či potřeb, jednotlivých součástí apod.), ve smyslu jejich trvalého uchovávání v nezměněném stavu.</a:t>
            </a:r>
            <a:endParaRPr lang="cs-CZ" sz="3600" b="1" dirty="0"/>
          </a:p>
        </p:txBody>
      </p:sp>
    </p:spTree>
    <p:extLst>
      <p:ext uri="{BB962C8B-B14F-4D97-AF65-F5344CB8AC3E}">
        <p14:creationId xmlns:p14="http://schemas.microsoft.com/office/powerpoint/2010/main" val="37079762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98A573-92DE-DC6F-A65A-69135F19DB88}"/>
              </a:ext>
            </a:extLst>
          </p:cNvPr>
          <p:cNvSpPr>
            <a:spLocks noGrp="1"/>
          </p:cNvSpPr>
          <p:nvPr>
            <p:ph type="title"/>
          </p:nvPr>
        </p:nvSpPr>
        <p:spPr>
          <a:xfrm>
            <a:off x="539496" y="755779"/>
            <a:ext cx="11160719" cy="888648"/>
          </a:xfrm>
        </p:spPr>
        <p:txBody>
          <a:bodyPr>
            <a:noAutofit/>
          </a:bodyPr>
          <a:lstStyle/>
          <a:p>
            <a:pPr algn="ctr"/>
            <a:r>
              <a:rPr lang="cs-CZ" sz="4800" b="1" dirty="0"/>
              <a:t>Jak funguje sklad?</a:t>
            </a:r>
          </a:p>
        </p:txBody>
      </p:sp>
      <p:sp>
        <p:nvSpPr>
          <p:cNvPr id="3" name="Zástupný obsah 2">
            <a:extLst>
              <a:ext uri="{FF2B5EF4-FFF2-40B4-BE49-F238E27FC236}">
                <a16:creationId xmlns:a16="http://schemas.microsoft.com/office/drawing/2014/main" id="{7F01C341-3087-58BB-95EB-F4682D5B329E}"/>
              </a:ext>
            </a:extLst>
          </p:cNvPr>
          <p:cNvSpPr>
            <a:spLocks noGrp="1"/>
          </p:cNvSpPr>
          <p:nvPr>
            <p:ph sz="quarter" idx="13"/>
          </p:nvPr>
        </p:nvSpPr>
        <p:spPr>
          <a:xfrm>
            <a:off x="539496" y="2560320"/>
            <a:ext cx="11160718" cy="3977640"/>
          </a:xfrm>
        </p:spPr>
        <p:txBody>
          <a:bodyPr>
            <a:normAutofit/>
          </a:bodyPr>
          <a:lstStyle/>
          <a:p>
            <a:r>
              <a:rPr lang="cs-CZ" sz="3200" b="1" i="0" dirty="0">
                <a:solidFill>
                  <a:srgbClr val="040C28"/>
                </a:solidFill>
                <a:effectLst/>
                <a:latin typeface="Google Sans"/>
              </a:rPr>
              <a:t>Sklad</a:t>
            </a:r>
            <a:r>
              <a:rPr lang="cs-CZ" sz="3200" b="1" i="0" dirty="0">
                <a:solidFill>
                  <a:srgbClr val="4D5156"/>
                </a:solidFill>
                <a:effectLst/>
                <a:latin typeface="Google Sans"/>
              </a:rPr>
              <a:t> je objekt, který spolu se skladovacími a překládkovými zařízeními, personálem a řídicími prostředky umožňuje regulaci rozdílů mezi pohybem přijímaného zboží (dodávaného dodavateli, výrobními závody atp.) a pohybem vydávaného zboží (zboží odesílané do výroby, na prodej apod.).</a:t>
            </a:r>
            <a:endParaRPr lang="cs-CZ" sz="3200" b="1" dirty="0"/>
          </a:p>
        </p:txBody>
      </p:sp>
    </p:spTree>
    <p:extLst>
      <p:ext uri="{BB962C8B-B14F-4D97-AF65-F5344CB8AC3E}">
        <p14:creationId xmlns:p14="http://schemas.microsoft.com/office/powerpoint/2010/main" val="24581311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0F709C-2E81-0B9D-E830-64F94BD0706F}"/>
              </a:ext>
            </a:extLst>
          </p:cNvPr>
          <p:cNvSpPr>
            <a:spLocks noGrp="1"/>
          </p:cNvSpPr>
          <p:nvPr>
            <p:ph type="title"/>
          </p:nvPr>
        </p:nvSpPr>
        <p:spPr>
          <a:xfrm>
            <a:off x="576290" y="737119"/>
            <a:ext cx="11039420" cy="963292"/>
          </a:xfrm>
        </p:spPr>
        <p:txBody>
          <a:bodyPr>
            <a:normAutofit/>
          </a:bodyPr>
          <a:lstStyle/>
          <a:p>
            <a:pPr algn="ctr"/>
            <a:r>
              <a:rPr lang="cs-CZ" sz="4800" b="1" dirty="0"/>
              <a:t>Jak správně vést sklad?</a:t>
            </a:r>
          </a:p>
        </p:txBody>
      </p:sp>
      <p:sp>
        <p:nvSpPr>
          <p:cNvPr id="3" name="Zástupný obsah 2">
            <a:extLst>
              <a:ext uri="{FF2B5EF4-FFF2-40B4-BE49-F238E27FC236}">
                <a16:creationId xmlns:a16="http://schemas.microsoft.com/office/drawing/2014/main" id="{E5C97746-548D-7131-6657-3B16506847BB}"/>
              </a:ext>
            </a:extLst>
          </p:cNvPr>
          <p:cNvSpPr>
            <a:spLocks noGrp="1"/>
          </p:cNvSpPr>
          <p:nvPr>
            <p:ph sz="quarter" idx="13"/>
          </p:nvPr>
        </p:nvSpPr>
        <p:spPr>
          <a:xfrm>
            <a:off x="539495" y="2560320"/>
            <a:ext cx="11021133" cy="3977640"/>
          </a:xfrm>
        </p:spPr>
        <p:txBody>
          <a:bodyPr>
            <a:normAutofit fontScale="70000" lnSpcReduction="20000"/>
          </a:bodyPr>
          <a:lstStyle/>
          <a:p>
            <a:pPr algn="l"/>
            <a:r>
              <a:rPr lang="cs-CZ" sz="3200" b="1" i="0" dirty="0">
                <a:solidFill>
                  <a:srgbClr val="202124"/>
                </a:solidFill>
                <a:effectLst/>
                <a:latin typeface="Google Sans"/>
              </a:rPr>
              <a:t>Odborníci ale doporučují vést takovou evidenci, která obsahuje následující údaje:</a:t>
            </a:r>
            <a:endParaRPr lang="cs-CZ" sz="3200" b="0" i="0" dirty="0">
              <a:solidFill>
                <a:srgbClr val="202124"/>
              </a:solidFill>
              <a:effectLst/>
              <a:latin typeface="Google Sans"/>
            </a:endParaRPr>
          </a:p>
          <a:p>
            <a:pPr lvl="1">
              <a:buFont typeface="+mj-lt"/>
              <a:buAutoNum type="arabicPeriod"/>
            </a:pPr>
            <a:r>
              <a:rPr lang="cs-CZ" sz="2100" b="1" i="0" dirty="0">
                <a:solidFill>
                  <a:srgbClr val="202124"/>
                </a:solidFill>
                <a:effectLst/>
                <a:latin typeface="Google Sans"/>
              </a:rPr>
              <a:t>označení, o jakou zásobu se jedná (název), tj. ...</a:t>
            </a:r>
          </a:p>
          <a:p>
            <a:pPr lvl="1">
              <a:buFont typeface="+mj-lt"/>
              <a:buAutoNum type="arabicPeriod"/>
            </a:pPr>
            <a:r>
              <a:rPr lang="cs-CZ" sz="2100" b="1" i="0" dirty="0">
                <a:solidFill>
                  <a:srgbClr val="202124"/>
                </a:solidFill>
                <a:effectLst/>
                <a:latin typeface="Google Sans"/>
              </a:rPr>
              <a:t>datum naskladnění či vyskladnění,</a:t>
            </a:r>
          </a:p>
          <a:p>
            <a:pPr lvl="1">
              <a:buFont typeface="+mj-lt"/>
              <a:buAutoNum type="arabicPeriod"/>
            </a:pPr>
            <a:r>
              <a:rPr lang="cs-CZ" sz="2100" b="1" i="0" dirty="0">
                <a:solidFill>
                  <a:srgbClr val="202124"/>
                </a:solidFill>
                <a:effectLst/>
                <a:latin typeface="Google Sans"/>
              </a:rPr>
              <a:t>způsob pořízení (naskladnění) a důvod vyskladnění zásob,</a:t>
            </a:r>
          </a:p>
          <a:p>
            <a:pPr lvl="1">
              <a:buFont typeface="+mj-lt"/>
              <a:buAutoNum type="arabicPeriod"/>
            </a:pPr>
            <a:r>
              <a:rPr lang="cs-CZ" sz="2100" b="1" i="0" dirty="0">
                <a:solidFill>
                  <a:srgbClr val="202124"/>
                </a:solidFill>
                <a:effectLst/>
                <a:latin typeface="Google Sans"/>
              </a:rPr>
              <a:t>číslo dokladu,</a:t>
            </a:r>
          </a:p>
          <a:p>
            <a:pPr lvl="1">
              <a:buFont typeface="+mj-lt"/>
              <a:buAutoNum type="arabicPeriod"/>
            </a:pPr>
            <a:r>
              <a:rPr lang="cs-CZ" sz="2100" b="1" i="0" dirty="0">
                <a:solidFill>
                  <a:srgbClr val="202124"/>
                </a:solidFill>
                <a:effectLst/>
                <a:latin typeface="Google Sans"/>
              </a:rPr>
              <a:t>počet kusů,</a:t>
            </a:r>
          </a:p>
          <a:p>
            <a:pPr lvl="1">
              <a:buFont typeface="+mj-lt"/>
              <a:buAutoNum type="arabicPeriod"/>
            </a:pPr>
            <a:r>
              <a:rPr lang="cs-CZ" sz="2100" b="1" i="0" dirty="0">
                <a:solidFill>
                  <a:srgbClr val="202124"/>
                </a:solidFill>
                <a:effectLst/>
                <a:latin typeface="Google Sans"/>
              </a:rPr>
              <a:t>měrnou jednotku.</a:t>
            </a:r>
          </a:p>
        </p:txBody>
      </p:sp>
    </p:spTree>
    <p:extLst>
      <p:ext uri="{BB962C8B-B14F-4D97-AF65-F5344CB8AC3E}">
        <p14:creationId xmlns:p14="http://schemas.microsoft.com/office/powerpoint/2010/main" val="338363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B88200-2F84-6A47-8010-B6A28320EEFF}"/>
              </a:ext>
            </a:extLst>
          </p:cNvPr>
          <p:cNvSpPr>
            <a:spLocks noGrp="1"/>
          </p:cNvSpPr>
          <p:nvPr>
            <p:ph type="title"/>
          </p:nvPr>
        </p:nvSpPr>
        <p:spPr>
          <a:xfrm>
            <a:off x="571624" y="821095"/>
            <a:ext cx="11048751" cy="1131243"/>
          </a:xfrm>
        </p:spPr>
        <p:txBody>
          <a:bodyPr>
            <a:noAutofit/>
          </a:bodyPr>
          <a:lstStyle/>
          <a:p>
            <a:pPr algn="ctr"/>
            <a:r>
              <a:rPr lang="cs-CZ" sz="6000" b="1" dirty="0"/>
              <a:t>LOGISTICKÉ NÁKLADY A VÝKONY</a:t>
            </a:r>
          </a:p>
        </p:txBody>
      </p:sp>
      <p:sp>
        <p:nvSpPr>
          <p:cNvPr id="3" name="Zástupný obsah 2">
            <a:extLst>
              <a:ext uri="{FF2B5EF4-FFF2-40B4-BE49-F238E27FC236}">
                <a16:creationId xmlns:a16="http://schemas.microsoft.com/office/drawing/2014/main" id="{BD4FFACE-40D5-2B43-6FE2-E74AA03DFAF5}"/>
              </a:ext>
            </a:extLst>
          </p:cNvPr>
          <p:cNvSpPr>
            <a:spLocks noGrp="1"/>
          </p:cNvSpPr>
          <p:nvPr>
            <p:ph sz="quarter" idx="13"/>
          </p:nvPr>
        </p:nvSpPr>
        <p:spPr>
          <a:xfrm>
            <a:off x="501457" y="2597642"/>
            <a:ext cx="11189084" cy="3977640"/>
          </a:xfrm>
        </p:spPr>
        <p:txBody>
          <a:bodyPr>
            <a:normAutofit fontScale="62500" lnSpcReduction="20000"/>
          </a:bodyPr>
          <a:lstStyle/>
          <a:p>
            <a:pPr algn="just"/>
            <a:r>
              <a:rPr lang="cs-CZ" b="1" i="1" dirty="0">
                <a:solidFill>
                  <a:srgbClr val="000000"/>
                </a:solidFill>
                <a:effectLst/>
                <a:latin typeface="Open Sans" panose="020B0606030504020204" pitchFamily="34" charset="0"/>
              </a:rPr>
              <a:t>Logistické náklady a výkony</a:t>
            </a:r>
            <a:r>
              <a:rPr lang="cs-CZ" b="0" i="1" dirty="0">
                <a:solidFill>
                  <a:srgbClr val="000000"/>
                </a:solidFill>
                <a:effectLst/>
                <a:latin typeface="Open Sans" panose="020B0606030504020204" pitchFamily="34" charset="0"/>
              </a:rPr>
              <a:t> – návrh systému, potřeba sledování, vymezení logistických procesů, klasifikace logistických nákladů.</a:t>
            </a:r>
          </a:p>
          <a:p>
            <a:pPr algn="just"/>
            <a:r>
              <a:rPr lang="cs-CZ" b="1" i="1" dirty="0">
                <a:solidFill>
                  <a:srgbClr val="000000"/>
                </a:solidFill>
                <a:effectLst/>
                <a:latin typeface="Open Sans" panose="020B0606030504020204" pitchFamily="34" charset="0"/>
              </a:rPr>
              <a:t>Logistické náklady jsou spojnicí mezi ekonomickou a logistikou.</a:t>
            </a:r>
            <a:r>
              <a:rPr lang="cs-CZ" b="1" i="0" dirty="0">
                <a:solidFill>
                  <a:srgbClr val="00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V rámci střediska se jedná o logistické výkony , které je potřeba vynaložit k realizaci logistických aktivit. Z ekonomického pohledu se jedná o náklady na logistické výkony (mzdy skladníků, palivo – vozíky, energie). Navenek se jedná o logistické služby, za které zákazník platí tržními cenami.</a:t>
            </a:r>
          </a:p>
          <a:p>
            <a:pPr algn="just"/>
            <a:r>
              <a:rPr lang="cs-CZ" b="1" i="1" dirty="0">
                <a:solidFill>
                  <a:srgbClr val="000000"/>
                </a:solidFill>
                <a:effectLst/>
                <a:latin typeface="Open Sans" panose="020B0606030504020204" pitchFamily="34" charset="0"/>
              </a:rPr>
              <a:t>Důvody potřeby sledování logistických nákladů:</a:t>
            </a:r>
            <a:r>
              <a:rPr lang="cs-CZ" b="0" i="0" dirty="0">
                <a:solidFill>
                  <a:srgbClr val="00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roste podíl logistických nákladů</a:t>
            </a:r>
            <a:r>
              <a:rPr lang="cs-CZ" b="0" i="0" dirty="0">
                <a:solidFill>
                  <a:srgbClr val="00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sledování efektivnosti logistiky.</a:t>
            </a:r>
          </a:p>
          <a:p>
            <a:pPr algn="just"/>
            <a:r>
              <a:rPr lang="cs-CZ" b="1" i="1" dirty="0">
                <a:solidFill>
                  <a:srgbClr val="000000"/>
                </a:solidFill>
                <a:effectLst/>
                <a:latin typeface="Open Sans" panose="020B0606030504020204" pitchFamily="34" charset="0"/>
              </a:rPr>
              <a:t>Postup návrhu evidence logistických nákladů a výkonů:</a:t>
            </a:r>
            <a:r>
              <a:rPr lang="cs-CZ" b="0" i="0" dirty="0">
                <a:solidFill>
                  <a:srgbClr val="00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vymezení logistických procesů</a:t>
            </a:r>
            <a:r>
              <a:rPr lang="cs-CZ" b="0" i="0" dirty="0">
                <a:solidFill>
                  <a:srgbClr val="00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klasifikace logistických nákladů</a:t>
            </a:r>
            <a:r>
              <a:rPr lang="cs-CZ" b="0" i="0" dirty="0">
                <a:solidFill>
                  <a:srgbClr val="00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stanovení vhodných ukazatelů.</a:t>
            </a:r>
          </a:p>
          <a:p>
            <a:pPr algn="just"/>
            <a:r>
              <a:rPr lang="cs-CZ" b="1" i="1" dirty="0">
                <a:solidFill>
                  <a:srgbClr val="000000"/>
                </a:solidFill>
                <a:effectLst/>
                <a:latin typeface="Open Sans" panose="020B0606030504020204" pitchFamily="34" charset="0"/>
              </a:rPr>
              <a:t>Přínosy sledování nákladů a výkonů: </a:t>
            </a:r>
            <a:r>
              <a:rPr lang="cs-CZ" b="0" i="1" dirty="0">
                <a:solidFill>
                  <a:srgbClr val="000000"/>
                </a:solidFill>
                <a:effectLst/>
                <a:latin typeface="Open Sans" panose="020B0606030504020204" pitchFamily="34" charset="0"/>
              </a:rPr>
              <a:t>zviditelnění položek utopených v režijních nákladech</a:t>
            </a:r>
            <a:r>
              <a:rPr lang="cs-CZ" b="0" i="0" dirty="0">
                <a:solidFill>
                  <a:srgbClr val="00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možnost řízení logistických výkonů</a:t>
            </a:r>
            <a:r>
              <a:rPr lang="cs-CZ" b="0" i="0" dirty="0">
                <a:solidFill>
                  <a:srgbClr val="00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základ pro vnitropodnikové zúčtování logistických výkonů.</a:t>
            </a:r>
            <a:endParaRPr lang="cs-CZ" dirty="0"/>
          </a:p>
        </p:txBody>
      </p:sp>
    </p:spTree>
    <p:extLst>
      <p:ext uri="{BB962C8B-B14F-4D97-AF65-F5344CB8AC3E}">
        <p14:creationId xmlns:p14="http://schemas.microsoft.com/office/powerpoint/2010/main" val="37215698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AD3177-285B-06AD-25D2-7B2364FE4D2B}"/>
              </a:ext>
            </a:extLst>
          </p:cNvPr>
          <p:cNvSpPr>
            <a:spLocks noGrp="1"/>
          </p:cNvSpPr>
          <p:nvPr>
            <p:ph type="title"/>
          </p:nvPr>
        </p:nvSpPr>
        <p:spPr>
          <a:xfrm>
            <a:off x="552963" y="821094"/>
            <a:ext cx="11086074" cy="935301"/>
          </a:xfrm>
        </p:spPr>
        <p:txBody>
          <a:bodyPr>
            <a:normAutofit/>
          </a:bodyPr>
          <a:lstStyle/>
          <a:p>
            <a:pPr algn="ctr"/>
            <a:r>
              <a:rPr lang="cs-CZ" sz="4800" b="1" dirty="0"/>
              <a:t>Kdo vede skladovou evidenci?</a:t>
            </a:r>
          </a:p>
        </p:txBody>
      </p:sp>
      <p:sp>
        <p:nvSpPr>
          <p:cNvPr id="3" name="Zástupný obsah 2">
            <a:extLst>
              <a:ext uri="{FF2B5EF4-FFF2-40B4-BE49-F238E27FC236}">
                <a16:creationId xmlns:a16="http://schemas.microsoft.com/office/drawing/2014/main" id="{4FE842DA-3471-2BA5-A431-1FFA473595F6}"/>
              </a:ext>
            </a:extLst>
          </p:cNvPr>
          <p:cNvSpPr>
            <a:spLocks noGrp="1"/>
          </p:cNvSpPr>
          <p:nvPr>
            <p:ph sz="quarter" idx="13"/>
          </p:nvPr>
        </p:nvSpPr>
        <p:spPr>
          <a:xfrm>
            <a:off x="539495" y="2560320"/>
            <a:ext cx="11245067" cy="3355288"/>
          </a:xfrm>
        </p:spPr>
        <p:txBody>
          <a:bodyPr>
            <a:normAutofit/>
          </a:bodyPr>
          <a:lstStyle/>
          <a:p>
            <a:r>
              <a:rPr lang="cs-CZ" sz="3200" b="1" i="0" dirty="0">
                <a:solidFill>
                  <a:srgbClr val="4D5156"/>
                </a:solidFill>
                <a:effectLst/>
                <a:latin typeface="Google Sans"/>
              </a:rPr>
              <a:t>Skladové hospodářství vedou </a:t>
            </a:r>
            <a:r>
              <a:rPr lang="cs-CZ" sz="3200" b="1" i="0" dirty="0">
                <a:solidFill>
                  <a:srgbClr val="040C28"/>
                </a:solidFill>
                <a:effectLst/>
                <a:latin typeface="Google Sans"/>
              </a:rPr>
              <a:t>podnikatelé, kteří pořizují zásoby</a:t>
            </a:r>
            <a:r>
              <a:rPr lang="cs-CZ" sz="3200" b="1" i="0" dirty="0">
                <a:solidFill>
                  <a:srgbClr val="4D5156"/>
                </a:solidFill>
                <a:effectLst/>
                <a:latin typeface="Google Sans"/>
              </a:rPr>
              <a:t>. Pokud firma nebo živnostník vede účetnictví, má podle zákona</a:t>
            </a:r>
            <a:br>
              <a:rPr lang="cs-CZ" sz="3200" b="1" i="0" dirty="0">
                <a:solidFill>
                  <a:srgbClr val="4D5156"/>
                </a:solidFill>
                <a:effectLst/>
                <a:latin typeface="Google Sans"/>
              </a:rPr>
            </a:br>
            <a:r>
              <a:rPr lang="cs-CZ" sz="3200" b="1" i="0" dirty="0">
                <a:solidFill>
                  <a:srgbClr val="4D5156"/>
                </a:solidFill>
                <a:effectLst/>
                <a:latin typeface="Google Sans"/>
              </a:rPr>
              <a:t>o účetnictví povinnost vést přehled o stavu aktiv (majetku)</a:t>
            </a:r>
            <a:br>
              <a:rPr lang="cs-CZ" sz="3200" b="1" i="0" dirty="0">
                <a:solidFill>
                  <a:srgbClr val="4D5156"/>
                </a:solidFill>
                <a:effectLst/>
                <a:latin typeface="Google Sans"/>
              </a:rPr>
            </a:br>
            <a:r>
              <a:rPr lang="cs-CZ" sz="3200" b="1" i="0" dirty="0">
                <a:solidFill>
                  <a:srgbClr val="4D5156"/>
                </a:solidFill>
                <a:effectLst/>
                <a:latin typeface="Google Sans"/>
              </a:rPr>
              <a:t>a pasiv (závazků). Právě pod majetek spadají i zásoby.</a:t>
            </a:r>
            <a:endParaRPr lang="cs-CZ" sz="3200" b="1" dirty="0"/>
          </a:p>
        </p:txBody>
      </p:sp>
    </p:spTree>
    <p:extLst>
      <p:ext uri="{BB962C8B-B14F-4D97-AF65-F5344CB8AC3E}">
        <p14:creationId xmlns:p14="http://schemas.microsoft.com/office/powerpoint/2010/main" val="8705500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133353-77FA-9E38-146C-995D8D1A4500}"/>
              </a:ext>
            </a:extLst>
          </p:cNvPr>
          <p:cNvSpPr>
            <a:spLocks noGrp="1"/>
          </p:cNvSpPr>
          <p:nvPr>
            <p:ph type="title"/>
          </p:nvPr>
        </p:nvSpPr>
        <p:spPr>
          <a:xfrm>
            <a:off x="538967" y="550506"/>
            <a:ext cx="11114065" cy="1513799"/>
          </a:xfrm>
        </p:spPr>
        <p:txBody>
          <a:bodyPr>
            <a:noAutofit/>
          </a:bodyPr>
          <a:lstStyle/>
          <a:p>
            <a:pPr algn="ctr"/>
            <a:r>
              <a:rPr lang="cs-CZ" sz="4800" b="1" i="0" dirty="0">
                <a:solidFill>
                  <a:srgbClr val="0195DB"/>
                </a:solidFill>
                <a:effectLst/>
                <a:latin typeface="inherit"/>
              </a:rPr>
              <a:t>Čím se odlišuje účtování skladů způsobem A od způsobu B?</a:t>
            </a:r>
            <a:endParaRPr lang="cs-CZ" sz="4800" b="1" dirty="0"/>
          </a:p>
        </p:txBody>
      </p:sp>
      <p:sp>
        <p:nvSpPr>
          <p:cNvPr id="3" name="Zástupný obsah 2">
            <a:extLst>
              <a:ext uri="{FF2B5EF4-FFF2-40B4-BE49-F238E27FC236}">
                <a16:creationId xmlns:a16="http://schemas.microsoft.com/office/drawing/2014/main" id="{3211799D-AD30-D3CA-0F9D-8A8BE6D73DA1}"/>
              </a:ext>
            </a:extLst>
          </p:cNvPr>
          <p:cNvSpPr>
            <a:spLocks noGrp="1"/>
          </p:cNvSpPr>
          <p:nvPr>
            <p:ph sz="quarter" idx="13"/>
          </p:nvPr>
        </p:nvSpPr>
        <p:spPr>
          <a:xfrm>
            <a:off x="539496" y="2560320"/>
            <a:ext cx="11113536" cy="3977640"/>
          </a:xfrm>
        </p:spPr>
        <p:txBody>
          <a:bodyPr>
            <a:normAutofit fontScale="70000" lnSpcReduction="20000"/>
          </a:bodyPr>
          <a:lstStyle/>
          <a:p>
            <a:pPr algn="l"/>
            <a:r>
              <a:rPr lang="cs-CZ" b="1" i="0" dirty="0">
                <a:solidFill>
                  <a:srgbClr val="3B3B3B"/>
                </a:solidFill>
                <a:effectLst/>
                <a:latin typeface="Arial" panose="020B0604020202020204" pitchFamily="34" charset="0"/>
              </a:rPr>
              <a:t>Používá-li účetní jednotka při účtování skladových zásob způsob B, nákup zásob je zaúčtován rovnou do spotřeby. Například příjem zboží na fakturu je účtován 504/321. Během účetního období není v účetnictví znám skutečný stav skladové zásoby, a tím není věrohodně vyčíslen hospodářský výsledek, protože se veškerý nákup účtuje na nákladový účet. Hospodářský výsledek se správně zjistí až k 31.12., kdy se provede inventarizace zásob a stav skladu se zaúčtuje v agendě Účetnictví/Interní doklady na účet zásob, tedy 112/501, resp. 132/504. </a:t>
            </a:r>
          </a:p>
          <a:p>
            <a:pPr algn="l"/>
            <a:r>
              <a:rPr lang="cs-CZ" b="1" i="0" dirty="0">
                <a:solidFill>
                  <a:srgbClr val="3B3B3B"/>
                </a:solidFill>
                <a:effectLst/>
                <a:latin typeface="Arial" panose="020B0604020202020204" pitchFamily="34" charset="0"/>
              </a:rPr>
              <a:t>V případě, že účetní jednotka používá způsob A, aktuální stav skladových zásob je k dispozici na účtech účtové třídy jedna (112, 132 apod.). Například fakturace zboží je zaúčtována 131/321, příjem zboží na sklad 132/131. Prodané zásoby se účtují na nákladové účty teprve v okamžiku skutečného vyskladnění, např. 504/132. Při tomto účtování je v kterýkoliv okamžik znám věrohodný hospodářský výsledek.</a:t>
            </a:r>
          </a:p>
          <a:p>
            <a:endParaRPr lang="cs-CZ" dirty="0"/>
          </a:p>
        </p:txBody>
      </p:sp>
    </p:spTree>
    <p:extLst>
      <p:ext uri="{BB962C8B-B14F-4D97-AF65-F5344CB8AC3E}">
        <p14:creationId xmlns:p14="http://schemas.microsoft.com/office/powerpoint/2010/main" val="2952550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E92F13-0825-A362-4E15-2C5201C1B4C1}"/>
              </a:ext>
            </a:extLst>
          </p:cNvPr>
          <p:cNvSpPr>
            <a:spLocks noGrp="1"/>
          </p:cNvSpPr>
          <p:nvPr>
            <p:ph type="title"/>
          </p:nvPr>
        </p:nvSpPr>
        <p:spPr>
          <a:xfrm>
            <a:off x="534302" y="849085"/>
            <a:ext cx="11123396" cy="888647"/>
          </a:xfrm>
        </p:spPr>
        <p:txBody>
          <a:bodyPr>
            <a:normAutofit/>
          </a:bodyPr>
          <a:lstStyle/>
          <a:p>
            <a:pPr algn="ctr"/>
            <a:r>
              <a:rPr lang="cs-CZ" sz="4800" b="1" dirty="0"/>
              <a:t>Jak se účtuje sklad?</a:t>
            </a:r>
          </a:p>
        </p:txBody>
      </p:sp>
      <p:sp>
        <p:nvSpPr>
          <p:cNvPr id="3" name="Zástupný obsah 2">
            <a:extLst>
              <a:ext uri="{FF2B5EF4-FFF2-40B4-BE49-F238E27FC236}">
                <a16:creationId xmlns:a16="http://schemas.microsoft.com/office/drawing/2014/main" id="{89C8AE28-2E57-CF15-E5A7-8629003EF587}"/>
              </a:ext>
            </a:extLst>
          </p:cNvPr>
          <p:cNvSpPr>
            <a:spLocks noGrp="1"/>
          </p:cNvSpPr>
          <p:nvPr>
            <p:ph sz="quarter" idx="13"/>
          </p:nvPr>
        </p:nvSpPr>
        <p:spPr>
          <a:xfrm>
            <a:off x="534302" y="2784254"/>
            <a:ext cx="11207745" cy="3345958"/>
          </a:xfrm>
        </p:spPr>
        <p:txBody>
          <a:bodyPr>
            <a:normAutofit/>
          </a:bodyPr>
          <a:lstStyle/>
          <a:p>
            <a:r>
              <a:rPr lang="cs-CZ" sz="2800" b="1" i="0" dirty="0">
                <a:solidFill>
                  <a:srgbClr val="4D5156"/>
                </a:solidFill>
                <a:effectLst/>
                <a:latin typeface="Google Sans"/>
              </a:rPr>
              <a:t>V případě, že účetní jednotka používá způsob A, aktuální stav skladových zásob je k dispozici na účtech účtové třídy jedna (112, 132 apod.). Například </a:t>
            </a:r>
            <a:r>
              <a:rPr lang="cs-CZ" sz="2800" b="1" i="0" dirty="0">
                <a:solidFill>
                  <a:srgbClr val="040C28"/>
                </a:solidFill>
                <a:effectLst/>
                <a:latin typeface="Google Sans"/>
              </a:rPr>
              <a:t>fakturace zboží je zaúčtována 131/321, příjem zboží na sklad 132/131.</a:t>
            </a:r>
            <a:r>
              <a:rPr lang="cs-CZ" sz="2800" b="1" i="0" dirty="0">
                <a:solidFill>
                  <a:srgbClr val="4D5156"/>
                </a:solidFill>
                <a:effectLst/>
                <a:latin typeface="Google Sans"/>
              </a:rPr>
              <a:t> </a:t>
            </a:r>
            <a:r>
              <a:rPr lang="cs-CZ" sz="2800" b="1" i="0" dirty="0">
                <a:solidFill>
                  <a:srgbClr val="040C28"/>
                </a:solidFill>
                <a:effectLst/>
                <a:latin typeface="Google Sans"/>
              </a:rPr>
              <a:t>Prodané zásoby se účtují na nákladové účty teprve v okamžiku skutečného vyskladnění, např.</a:t>
            </a:r>
            <a:r>
              <a:rPr lang="cs-CZ" sz="2800" b="1" i="0" dirty="0">
                <a:solidFill>
                  <a:srgbClr val="4D5156"/>
                </a:solidFill>
                <a:effectLst/>
                <a:latin typeface="Google Sans"/>
              </a:rPr>
              <a:t> </a:t>
            </a:r>
            <a:r>
              <a:rPr lang="cs-CZ" sz="2800" b="1" i="0" dirty="0">
                <a:solidFill>
                  <a:srgbClr val="040C28"/>
                </a:solidFill>
                <a:effectLst/>
                <a:latin typeface="Google Sans"/>
              </a:rPr>
              <a:t>504/132</a:t>
            </a:r>
            <a:r>
              <a:rPr lang="cs-CZ" sz="2800" b="1" i="0" dirty="0">
                <a:solidFill>
                  <a:srgbClr val="4D5156"/>
                </a:solidFill>
                <a:effectLst/>
                <a:latin typeface="Google Sans"/>
              </a:rPr>
              <a:t>.</a:t>
            </a:r>
            <a:endParaRPr lang="cs-CZ" sz="2800" b="1" dirty="0"/>
          </a:p>
        </p:txBody>
      </p:sp>
    </p:spTree>
    <p:extLst>
      <p:ext uri="{BB962C8B-B14F-4D97-AF65-F5344CB8AC3E}">
        <p14:creationId xmlns:p14="http://schemas.microsoft.com/office/powerpoint/2010/main" val="10888070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149B0A-96CD-D4E0-1520-2C2DF302BF9C}"/>
              </a:ext>
            </a:extLst>
          </p:cNvPr>
          <p:cNvSpPr>
            <a:spLocks noGrp="1"/>
          </p:cNvSpPr>
          <p:nvPr>
            <p:ph type="title"/>
          </p:nvPr>
        </p:nvSpPr>
        <p:spPr>
          <a:xfrm>
            <a:off x="552963" y="933061"/>
            <a:ext cx="11086074" cy="748688"/>
          </a:xfrm>
        </p:spPr>
        <p:txBody>
          <a:bodyPr>
            <a:noAutofit/>
          </a:bodyPr>
          <a:lstStyle/>
          <a:p>
            <a:pPr algn="ctr"/>
            <a:r>
              <a:rPr lang="cs-CZ" sz="4800" b="1" dirty="0"/>
              <a:t>Co je to skladová karta?</a:t>
            </a:r>
          </a:p>
        </p:txBody>
      </p:sp>
      <p:sp>
        <p:nvSpPr>
          <p:cNvPr id="3" name="Zástupný obsah 2">
            <a:extLst>
              <a:ext uri="{FF2B5EF4-FFF2-40B4-BE49-F238E27FC236}">
                <a16:creationId xmlns:a16="http://schemas.microsoft.com/office/drawing/2014/main" id="{8D0CD7B0-7FB4-4B4D-5CCC-86C31D8E6647}"/>
              </a:ext>
            </a:extLst>
          </p:cNvPr>
          <p:cNvSpPr>
            <a:spLocks noGrp="1"/>
          </p:cNvSpPr>
          <p:nvPr>
            <p:ph sz="quarter" idx="13"/>
          </p:nvPr>
        </p:nvSpPr>
        <p:spPr>
          <a:xfrm>
            <a:off x="552963" y="2765593"/>
            <a:ext cx="11086073" cy="3523239"/>
          </a:xfrm>
        </p:spPr>
        <p:txBody>
          <a:bodyPr>
            <a:normAutofit/>
          </a:bodyPr>
          <a:lstStyle/>
          <a:p>
            <a:r>
              <a:rPr lang="cs-CZ" sz="2800" b="1" i="0" dirty="0">
                <a:solidFill>
                  <a:srgbClr val="4D5156"/>
                </a:solidFill>
                <a:effectLst/>
                <a:latin typeface="Google Sans"/>
              </a:rPr>
              <a:t>Skladní karta (skladová karta) - je </a:t>
            </a:r>
            <a:r>
              <a:rPr lang="cs-CZ" sz="2800" b="1" i="0" dirty="0">
                <a:solidFill>
                  <a:srgbClr val="040C28"/>
                </a:solidFill>
                <a:effectLst/>
                <a:latin typeface="Google Sans"/>
              </a:rPr>
              <a:t>doklad vystavený ve skladu, který slouží pro evidenci pohybu zásoby určitého druhu v čase</a:t>
            </a:r>
            <a:r>
              <a:rPr lang="cs-CZ" sz="2800" b="1" i="0" dirty="0">
                <a:solidFill>
                  <a:srgbClr val="4D5156"/>
                </a:solidFill>
                <a:effectLst/>
                <a:latin typeface="Google Sans"/>
              </a:rPr>
              <a:t>. Je to tedy doklad </a:t>
            </a:r>
            <a:r>
              <a:rPr lang="cs-CZ" sz="2800" b="1" i="0" dirty="0" err="1">
                <a:solidFill>
                  <a:srgbClr val="4D5156"/>
                </a:solidFill>
                <a:effectLst/>
                <a:latin typeface="Google Sans"/>
              </a:rPr>
              <a:t>jednodruhový</a:t>
            </a:r>
            <a:r>
              <a:rPr lang="cs-CZ" sz="2800" b="1" i="0" dirty="0">
                <a:solidFill>
                  <a:srgbClr val="4D5156"/>
                </a:solidFill>
                <a:effectLst/>
                <a:latin typeface="Google Sans"/>
              </a:rPr>
              <a:t>, který slouží ve skladě dlouhodobě. Při příjmu nové zásoby je vystavena příjemka a na skladovou kartu se připíše jeden řádek zvyšující zásobu na novou hodnotu.</a:t>
            </a:r>
            <a:endParaRPr lang="cs-CZ" sz="2800" b="1" dirty="0"/>
          </a:p>
        </p:txBody>
      </p:sp>
    </p:spTree>
    <p:extLst>
      <p:ext uri="{BB962C8B-B14F-4D97-AF65-F5344CB8AC3E}">
        <p14:creationId xmlns:p14="http://schemas.microsoft.com/office/powerpoint/2010/main" val="39267944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FAE57B-A78B-B4B7-9EC0-2996C9D35D8E}"/>
              </a:ext>
            </a:extLst>
          </p:cNvPr>
          <p:cNvSpPr>
            <a:spLocks noGrp="1"/>
          </p:cNvSpPr>
          <p:nvPr>
            <p:ph type="title"/>
          </p:nvPr>
        </p:nvSpPr>
        <p:spPr>
          <a:xfrm>
            <a:off x="548298" y="550507"/>
            <a:ext cx="11095404" cy="1205888"/>
          </a:xfrm>
        </p:spPr>
        <p:txBody>
          <a:bodyPr>
            <a:normAutofit/>
          </a:bodyPr>
          <a:lstStyle/>
          <a:p>
            <a:pPr algn="ctr"/>
            <a:r>
              <a:rPr lang="cs-CZ" sz="6000" b="1" dirty="0"/>
              <a:t>SKLADNÍ (SKLADOVÁ KARTA)</a:t>
            </a:r>
          </a:p>
        </p:txBody>
      </p:sp>
      <p:pic>
        <p:nvPicPr>
          <p:cNvPr id="5" name="Zástupný obsah 4">
            <a:extLst>
              <a:ext uri="{FF2B5EF4-FFF2-40B4-BE49-F238E27FC236}">
                <a16:creationId xmlns:a16="http://schemas.microsoft.com/office/drawing/2014/main" id="{1CA15165-EDF8-92A2-110B-41584BEACFB7}"/>
              </a:ext>
            </a:extLst>
          </p:cNvPr>
          <p:cNvPicPr>
            <a:picLocks noGrp="1" noChangeAspect="1"/>
          </p:cNvPicPr>
          <p:nvPr>
            <p:ph sz="quarter" idx="13"/>
          </p:nvPr>
        </p:nvPicPr>
        <p:blipFill>
          <a:blip r:embed="rId2"/>
          <a:stretch>
            <a:fillRect/>
          </a:stretch>
        </p:blipFill>
        <p:spPr>
          <a:xfrm>
            <a:off x="1728967" y="2649894"/>
            <a:ext cx="8734066" cy="3779163"/>
          </a:xfrm>
        </p:spPr>
      </p:pic>
    </p:spTree>
    <p:extLst>
      <p:ext uri="{BB962C8B-B14F-4D97-AF65-F5344CB8AC3E}">
        <p14:creationId xmlns:p14="http://schemas.microsoft.com/office/powerpoint/2010/main" val="8688512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EEA617-98A9-AE41-1B11-7DBF65200DB1}"/>
              </a:ext>
            </a:extLst>
          </p:cNvPr>
          <p:cNvSpPr>
            <a:spLocks noGrp="1"/>
          </p:cNvSpPr>
          <p:nvPr>
            <p:ph type="title"/>
          </p:nvPr>
        </p:nvSpPr>
        <p:spPr>
          <a:xfrm>
            <a:off x="539496" y="690467"/>
            <a:ext cx="11123768" cy="1037937"/>
          </a:xfrm>
        </p:spPr>
        <p:txBody>
          <a:bodyPr>
            <a:noAutofit/>
          </a:bodyPr>
          <a:lstStyle/>
          <a:p>
            <a:pPr algn="ctr"/>
            <a:r>
              <a:rPr lang="cs-CZ" sz="5400" b="1" dirty="0"/>
              <a:t>Jak se dělí zásoby?</a:t>
            </a:r>
          </a:p>
        </p:txBody>
      </p:sp>
      <p:sp>
        <p:nvSpPr>
          <p:cNvPr id="3" name="Zástupný obsah 2">
            <a:extLst>
              <a:ext uri="{FF2B5EF4-FFF2-40B4-BE49-F238E27FC236}">
                <a16:creationId xmlns:a16="http://schemas.microsoft.com/office/drawing/2014/main" id="{AA7C9F46-7DFE-F8E2-945C-7C1FB4E1207F}"/>
              </a:ext>
            </a:extLst>
          </p:cNvPr>
          <p:cNvSpPr>
            <a:spLocks noGrp="1"/>
          </p:cNvSpPr>
          <p:nvPr>
            <p:ph sz="quarter" idx="13"/>
          </p:nvPr>
        </p:nvSpPr>
        <p:spPr>
          <a:xfrm>
            <a:off x="539495" y="2560320"/>
            <a:ext cx="11123769" cy="3977640"/>
          </a:xfrm>
        </p:spPr>
        <p:txBody>
          <a:bodyPr>
            <a:normAutofit/>
          </a:bodyPr>
          <a:lstStyle/>
          <a:p>
            <a:r>
              <a:rPr lang="cs-CZ" sz="3200" b="1" i="0" dirty="0">
                <a:solidFill>
                  <a:srgbClr val="FF0000"/>
                </a:solidFill>
                <a:effectLst/>
                <a:latin typeface="Google Sans"/>
              </a:rPr>
              <a:t>Zásoby</a:t>
            </a:r>
            <a:r>
              <a:rPr lang="cs-CZ" sz="3200" b="1" i="0" dirty="0">
                <a:solidFill>
                  <a:srgbClr val="4D5156"/>
                </a:solidFill>
                <a:effectLst/>
                <a:latin typeface="Google Sans"/>
              </a:rPr>
              <a:t> jsou součástí oběžného majetku podniku. Zásoby se dělí na: </a:t>
            </a:r>
            <a:r>
              <a:rPr lang="cs-CZ" sz="3200" b="1" i="0" dirty="0">
                <a:solidFill>
                  <a:srgbClr val="040C28"/>
                </a:solidFill>
                <a:effectLst/>
                <a:latin typeface="Google Sans"/>
              </a:rPr>
              <a:t>nakupované (materiál, zboží) vlastní výroby (nedokončená výroba, polotovary vlastní výroby, výrobky, zvířata),</a:t>
            </a:r>
            <a:r>
              <a:rPr lang="cs-CZ" sz="3200" b="1" i="0" dirty="0">
                <a:solidFill>
                  <a:srgbClr val="4D5156"/>
                </a:solidFill>
                <a:effectLst/>
                <a:latin typeface="Google Sans"/>
              </a:rPr>
              <a:t> zjistitelné</a:t>
            </a:r>
            <a:br>
              <a:rPr lang="cs-CZ" sz="3200" b="1" i="0" dirty="0">
                <a:solidFill>
                  <a:srgbClr val="4D5156"/>
                </a:solidFill>
                <a:effectLst/>
                <a:latin typeface="Google Sans"/>
              </a:rPr>
            </a:br>
            <a:r>
              <a:rPr lang="cs-CZ" sz="3200" b="1" i="0" dirty="0">
                <a:solidFill>
                  <a:srgbClr val="4D5156"/>
                </a:solidFill>
                <a:effectLst/>
                <a:latin typeface="Google Sans"/>
              </a:rPr>
              <a:t>a zákon o dani z příjmů povoluje ceny stanovené váženým aritmetickým průměrem nebo metodou FIFO.</a:t>
            </a:r>
            <a:endParaRPr lang="cs-CZ" sz="3200" b="1" dirty="0"/>
          </a:p>
        </p:txBody>
      </p:sp>
    </p:spTree>
    <p:extLst>
      <p:ext uri="{BB962C8B-B14F-4D97-AF65-F5344CB8AC3E}">
        <p14:creationId xmlns:p14="http://schemas.microsoft.com/office/powerpoint/2010/main" val="2068657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3BB7B5-A27C-1775-7807-D14F4FE532CC}"/>
              </a:ext>
            </a:extLst>
          </p:cNvPr>
          <p:cNvSpPr>
            <a:spLocks noGrp="1"/>
          </p:cNvSpPr>
          <p:nvPr>
            <p:ph type="title"/>
          </p:nvPr>
        </p:nvSpPr>
        <p:spPr>
          <a:xfrm>
            <a:off x="510975" y="765110"/>
            <a:ext cx="11170049" cy="888648"/>
          </a:xfrm>
        </p:spPr>
        <p:txBody>
          <a:bodyPr>
            <a:noAutofit/>
          </a:bodyPr>
          <a:lstStyle/>
          <a:p>
            <a:pPr algn="ctr"/>
            <a:r>
              <a:rPr lang="cs-CZ" sz="4800" b="1" dirty="0"/>
              <a:t>Co vše patří do zásob?</a:t>
            </a:r>
          </a:p>
        </p:txBody>
      </p:sp>
      <p:sp>
        <p:nvSpPr>
          <p:cNvPr id="3" name="Zástupný obsah 2">
            <a:extLst>
              <a:ext uri="{FF2B5EF4-FFF2-40B4-BE49-F238E27FC236}">
                <a16:creationId xmlns:a16="http://schemas.microsoft.com/office/drawing/2014/main" id="{493781C1-FE69-D91A-27A0-B18B56DFAF6E}"/>
              </a:ext>
            </a:extLst>
          </p:cNvPr>
          <p:cNvSpPr>
            <a:spLocks noGrp="1"/>
          </p:cNvSpPr>
          <p:nvPr>
            <p:ph sz="quarter" idx="13"/>
          </p:nvPr>
        </p:nvSpPr>
        <p:spPr>
          <a:xfrm>
            <a:off x="539496" y="2560320"/>
            <a:ext cx="11141528" cy="3977640"/>
          </a:xfrm>
        </p:spPr>
        <p:txBody>
          <a:bodyPr>
            <a:normAutofit fontScale="62500" lnSpcReduction="20000"/>
          </a:bodyPr>
          <a:lstStyle/>
          <a:p>
            <a:pPr algn="l">
              <a:buFont typeface="Arial" panose="020B0604020202020204" pitchFamily="34" charset="0"/>
              <a:buChar char="•"/>
            </a:pPr>
            <a:r>
              <a:rPr lang="cs-CZ" b="1" i="0" dirty="0">
                <a:solidFill>
                  <a:srgbClr val="202124"/>
                </a:solidFill>
                <a:effectLst/>
                <a:latin typeface="Google Sans"/>
              </a:rPr>
              <a:t>materiál,</a:t>
            </a:r>
          </a:p>
          <a:p>
            <a:pPr algn="l">
              <a:buFont typeface="Arial" panose="020B0604020202020204" pitchFamily="34" charset="0"/>
              <a:buChar char="•"/>
            </a:pPr>
            <a:r>
              <a:rPr lang="cs-CZ" b="1" i="0" dirty="0">
                <a:solidFill>
                  <a:srgbClr val="202124"/>
                </a:solidFill>
                <a:effectLst/>
                <a:latin typeface="Google Sans"/>
              </a:rPr>
              <a:t>zboží,</a:t>
            </a:r>
          </a:p>
          <a:p>
            <a:pPr algn="l">
              <a:buFont typeface="Arial" panose="020B0604020202020204" pitchFamily="34" charset="0"/>
              <a:buChar char="•"/>
            </a:pPr>
            <a:r>
              <a:rPr lang="cs-CZ" b="1" i="0" dirty="0">
                <a:solidFill>
                  <a:srgbClr val="202124"/>
                </a:solidFill>
                <a:effectLst/>
                <a:latin typeface="Google Sans"/>
              </a:rPr>
              <a:t>nedokončená výroba,</a:t>
            </a:r>
          </a:p>
          <a:p>
            <a:pPr algn="l">
              <a:buFont typeface="Arial" panose="020B0604020202020204" pitchFamily="34" charset="0"/>
              <a:buChar char="•"/>
            </a:pPr>
            <a:r>
              <a:rPr lang="cs-CZ" b="1" i="0" dirty="0">
                <a:solidFill>
                  <a:srgbClr val="202124"/>
                </a:solidFill>
                <a:effectLst/>
                <a:latin typeface="Google Sans"/>
              </a:rPr>
              <a:t>polotovary vlastní výroby,</a:t>
            </a:r>
          </a:p>
          <a:p>
            <a:pPr algn="l">
              <a:buFont typeface="Arial" panose="020B0604020202020204" pitchFamily="34" charset="0"/>
              <a:buChar char="•"/>
            </a:pPr>
            <a:r>
              <a:rPr lang="cs-CZ" b="1" i="0" dirty="0">
                <a:solidFill>
                  <a:srgbClr val="202124"/>
                </a:solidFill>
                <a:effectLst/>
                <a:latin typeface="Google Sans"/>
              </a:rPr>
              <a:t>výrobky,</a:t>
            </a:r>
          </a:p>
          <a:p>
            <a:pPr algn="l">
              <a:buFont typeface="Arial" panose="020B0604020202020204" pitchFamily="34" charset="0"/>
              <a:buChar char="•"/>
            </a:pPr>
            <a:r>
              <a:rPr lang="cs-CZ" b="1" i="0" dirty="0">
                <a:solidFill>
                  <a:srgbClr val="202124"/>
                </a:solidFill>
                <a:effectLst/>
                <a:latin typeface="Google Sans"/>
              </a:rPr>
              <a:t>mladá a ostatní zvířata a jejich skupiny,</a:t>
            </a:r>
          </a:p>
          <a:p>
            <a:pPr algn="l">
              <a:buFont typeface="Arial" panose="020B0604020202020204" pitchFamily="34" charset="0"/>
              <a:buChar char="•"/>
            </a:pPr>
            <a:r>
              <a:rPr lang="cs-CZ" b="1" i="0" dirty="0">
                <a:solidFill>
                  <a:srgbClr val="202124"/>
                </a:solidFill>
                <a:effectLst/>
                <a:latin typeface="Google Sans"/>
              </a:rPr>
              <a:t>poskytnuté zálohy a závdavky na zásoby.</a:t>
            </a:r>
          </a:p>
        </p:txBody>
      </p:sp>
    </p:spTree>
    <p:extLst>
      <p:ext uri="{BB962C8B-B14F-4D97-AF65-F5344CB8AC3E}">
        <p14:creationId xmlns:p14="http://schemas.microsoft.com/office/powerpoint/2010/main" val="18367089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C31317-4088-1BDD-0818-CCDEEF30C478}"/>
              </a:ext>
            </a:extLst>
          </p:cNvPr>
          <p:cNvSpPr>
            <a:spLocks noGrp="1"/>
          </p:cNvSpPr>
          <p:nvPr>
            <p:ph type="title"/>
          </p:nvPr>
        </p:nvSpPr>
        <p:spPr>
          <a:xfrm>
            <a:off x="599616" y="811764"/>
            <a:ext cx="10992768" cy="823333"/>
          </a:xfrm>
        </p:spPr>
        <p:txBody>
          <a:bodyPr>
            <a:noAutofit/>
          </a:bodyPr>
          <a:lstStyle/>
          <a:p>
            <a:pPr algn="ctr"/>
            <a:r>
              <a:rPr lang="cs-CZ" sz="4800" b="1" dirty="0"/>
              <a:t>Jaký je rozdíl mezi zbožím a materiálem?</a:t>
            </a:r>
          </a:p>
        </p:txBody>
      </p:sp>
      <p:sp>
        <p:nvSpPr>
          <p:cNvPr id="3" name="Zástupný obsah 2">
            <a:extLst>
              <a:ext uri="{FF2B5EF4-FFF2-40B4-BE49-F238E27FC236}">
                <a16:creationId xmlns:a16="http://schemas.microsoft.com/office/drawing/2014/main" id="{A0DCDA22-608E-1D4E-F044-375C2D3EC129}"/>
              </a:ext>
            </a:extLst>
          </p:cNvPr>
          <p:cNvSpPr>
            <a:spLocks noGrp="1"/>
          </p:cNvSpPr>
          <p:nvPr>
            <p:ph sz="quarter" idx="13"/>
          </p:nvPr>
        </p:nvSpPr>
        <p:spPr>
          <a:xfrm>
            <a:off x="539496" y="2560320"/>
            <a:ext cx="11052888" cy="3977640"/>
          </a:xfrm>
        </p:spPr>
        <p:txBody>
          <a:bodyPr>
            <a:normAutofit/>
          </a:bodyPr>
          <a:lstStyle/>
          <a:p>
            <a:r>
              <a:rPr lang="cs-CZ" sz="3200" b="1" i="0" dirty="0">
                <a:solidFill>
                  <a:srgbClr val="FF0000"/>
                </a:solidFill>
                <a:effectLst/>
                <a:latin typeface="Google Sans"/>
              </a:rPr>
              <a:t>Materiál </a:t>
            </a:r>
            <a:r>
              <a:rPr lang="cs-CZ" sz="3200" b="1" i="0" dirty="0">
                <a:solidFill>
                  <a:srgbClr val="4D5156"/>
                </a:solidFill>
                <a:effectLst/>
                <a:latin typeface="Google Sans"/>
              </a:rPr>
              <a:t>– patří sem zejména suroviny a základní materiál (tvoří podstatu výrobku, na- příklad u firmy na výrobu nábytku je to dřevo), pomocné látky (například u nábytku lak, mořidlo), náhradní díly, kancelářský materiál apod.</a:t>
            </a:r>
            <a:br>
              <a:rPr lang="cs-CZ" sz="3200" b="1" i="0" dirty="0">
                <a:solidFill>
                  <a:srgbClr val="4D5156"/>
                </a:solidFill>
                <a:effectLst/>
                <a:latin typeface="Google Sans"/>
              </a:rPr>
            </a:br>
            <a:r>
              <a:rPr lang="cs-CZ" sz="3200" b="1" i="0" dirty="0">
                <a:solidFill>
                  <a:srgbClr val="FF0000"/>
                </a:solidFill>
                <a:effectLst/>
                <a:latin typeface="Google Sans"/>
              </a:rPr>
              <a:t>Zboží</a:t>
            </a:r>
            <a:r>
              <a:rPr lang="cs-CZ" sz="3200" b="1" i="0" dirty="0">
                <a:solidFill>
                  <a:srgbClr val="040C28"/>
                </a:solidFill>
                <a:effectLst/>
                <a:latin typeface="Google Sans"/>
              </a:rPr>
              <a:t> jsou věci nakoupené za účelem dalšího prodeje</a:t>
            </a:r>
            <a:r>
              <a:rPr lang="cs-CZ" sz="3200" b="1" i="0" dirty="0">
                <a:solidFill>
                  <a:srgbClr val="4D5156"/>
                </a:solidFill>
                <a:effectLst/>
                <a:latin typeface="Google Sans"/>
              </a:rPr>
              <a:t>.</a:t>
            </a:r>
            <a:endParaRPr lang="cs-CZ" sz="3200" b="1" dirty="0"/>
          </a:p>
        </p:txBody>
      </p:sp>
    </p:spTree>
    <p:extLst>
      <p:ext uri="{BB962C8B-B14F-4D97-AF65-F5344CB8AC3E}">
        <p14:creationId xmlns:p14="http://schemas.microsoft.com/office/powerpoint/2010/main" val="25159162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0C15C-9DE5-D474-518D-4802C6BD7821}"/>
              </a:ext>
            </a:extLst>
          </p:cNvPr>
          <p:cNvSpPr>
            <a:spLocks noGrp="1"/>
          </p:cNvSpPr>
          <p:nvPr>
            <p:ph type="title"/>
          </p:nvPr>
        </p:nvSpPr>
        <p:spPr>
          <a:xfrm>
            <a:off x="539496" y="765110"/>
            <a:ext cx="11104735" cy="907309"/>
          </a:xfrm>
        </p:spPr>
        <p:txBody>
          <a:bodyPr>
            <a:noAutofit/>
          </a:bodyPr>
          <a:lstStyle/>
          <a:p>
            <a:pPr algn="ctr"/>
            <a:r>
              <a:rPr lang="cs-CZ" sz="5400" b="1" dirty="0"/>
              <a:t>Co je to optimální zásoba?</a:t>
            </a:r>
          </a:p>
        </p:txBody>
      </p:sp>
      <p:sp>
        <p:nvSpPr>
          <p:cNvPr id="3" name="Zástupný obsah 2">
            <a:extLst>
              <a:ext uri="{FF2B5EF4-FFF2-40B4-BE49-F238E27FC236}">
                <a16:creationId xmlns:a16="http://schemas.microsoft.com/office/drawing/2014/main" id="{19B3C9CA-5A39-B303-10B6-6B5B889CB0C3}"/>
              </a:ext>
            </a:extLst>
          </p:cNvPr>
          <p:cNvSpPr>
            <a:spLocks noGrp="1"/>
          </p:cNvSpPr>
          <p:nvPr>
            <p:ph sz="quarter" idx="13"/>
          </p:nvPr>
        </p:nvSpPr>
        <p:spPr>
          <a:xfrm>
            <a:off x="539495" y="2560320"/>
            <a:ext cx="11104735" cy="3977640"/>
          </a:xfrm>
        </p:spPr>
        <p:txBody>
          <a:bodyPr>
            <a:normAutofit/>
          </a:bodyPr>
          <a:lstStyle/>
          <a:p>
            <a:r>
              <a:rPr lang="cs-CZ" sz="3200" b="1" i="0" dirty="0">
                <a:solidFill>
                  <a:srgbClr val="4D5156"/>
                </a:solidFill>
                <a:effectLst/>
                <a:latin typeface="Google Sans"/>
              </a:rPr>
              <a:t>Zásoby váží finanční zdroje, které jinde podniku mohou chybět. </a:t>
            </a:r>
            <a:r>
              <a:rPr lang="cs-CZ" sz="3200" b="1" i="0" dirty="0">
                <a:solidFill>
                  <a:srgbClr val="040C28"/>
                </a:solidFill>
                <a:effectLst/>
                <a:latin typeface="Google Sans"/>
              </a:rPr>
              <a:t>Zásoby materiálu je třeba udržovat ve výši, která zabezpečí plynulou činnost a aby celkové náklady s nimi spojené byly co nejnižší</a:t>
            </a:r>
            <a:r>
              <a:rPr lang="cs-CZ" sz="3200" b="1" i="0" dirty="0">
                <a:solidFill>
                  <a:srgbClr val="4D5156"/>
                </a:solidFill>
                <a:effectLst/>
                <a:latin typeface="Google Sans"/>
              </a:rPr>
              <a:t>. Zásoby, které splňují tyto požadavky, označujeme jako zásoby optimální.</a:t>
            </a:r>
            <a:endParaRPr lang="cs-CZ" sz="3200" b="1" dirty="0"/>
          </a:p>
        </p:txBody>
      </p:sp>
    </p:spTree>
    <p:extLst>
      <p:ext uri="{BB962C8B-B14F-4D97-AF65-F5344CB8AC3E}">
        <p14:creationId xmlns:p14="http://schemas.microsoft.com/office/powerpoint/2010/main" val="35386208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773ABC-D2F2-D3CA-BDB2-5AA73BAD13E9}"/>
              </a:ext>
            </a:extLst>
          </p:cNvPr>
          <p:cNvSpPr>
            <a:spLocks noGrp="1"/>
          </p:cNvSpPr>
          <p:nvPr>
            <p:ph type="title"/>
          </p:nvPr>
        </p:nvSpPr>
        <p:spPr>
          <a:xfrm>
            <a:off x="521207" y="457200"/>
            <a:ext cx="11011429" cy="1719072"/>
          </a:xfrm>
        </p:spPr>
        <p:txBody>
          <a:bodyPr>
            <a:noAutofit/>
          </a:bodyPr>
          <a:lstStyle/>
          <a:p>
            <a:pPr algn="ctr"/>
            <a:r>
              <a:rPr lang="cs-CZ" sz="5400" b="1" dirty="0"/>
              <a:t>Co je to maximální a minimální zásoba?</a:t>
            </a:r>
          </a:p>
        </p:txBody>
      </p:sp>
      <p:sp>
        <p:nvSpPr>
          <p:cNvPr id="3" name="Zástupný obsah 2">
            <a:extLst>
              <a:ext uri="{FF2B5EF4-FFF2-40B4-BE49-F238E27FC236}">
                <a16:creationId xmlns:a16="http://schemas.microsoft.com/office/drawing/2014/main" id="{1174C97A-C165-5760-9105-99421241D4D2}"/>
              </a:ext>
            </a:extLst>
          </p:cNvPr>
          <p:cNvSpPr>
            <a:spLocks noGrp="1"/>
          </p:cNvSpPr>
          <p:nvPr>
            <p:ph sz="quarter" idx="13"/>
          </p:nvPr>
        </p:nvSpPr>
        <p:spPr>
          <a:xfrm>
            <a:off x="539495" y="2560320"/>
            <a:ext cx="11086447" cy="3977640"/>
          </a:xfrm>
        </p:spPr>
        <p:txBody>
          <a:bodyPr>
            <a:normAutofit lnSpcReduction="10000"/>
          </a:bodyPr>
          <a:lstStyle/>
          <a:p>
            <a:r>
              <a:rPr lang="cs-CZ" sz="3600" b="1" i="0" dirty="0">
                <a:solidFill>
                  <a:srgbClr val="FF0000"/>
                </a:solidFill>
                <a:effectLst/>
                <a:latin typeface="Google Sans"/>
              </a:rPr>
              <a:t>Maximální zásoba </a:t>
            </a:r>
            <a:r>
              <a:rPr lang="cs-CZ" sz="3600" b="1" i="0" dirty="0">
                <a:solidFill>
                  <a:srgbClr val="4D5156"/>
                </a:solidFill>
                <a:effectLst/>
                <a:latin typeface="Google Sans"/>
              </a:rPr>
              <a:t>(</a:t>
            </a:r>
            <a:r>
              <a:rPr lang="cs-CZ" sz="3600" b="1" i="0" dirty="0" err="1">
                <a:solidFill>
                  <a:srgbClr val="4D5156"/>
                </a:solidFill>
                <a:effectLst/>
                <a:latin typeface="Google Sans"/>
              </a:rPr>
              <a:t>Zmax</a:t>
            </a:r>
            <a:r>
              <a:rPr lang="cs-CZ" sz="3600" b="1" i="0" dirty="0">
                <a:solidFill>
                  <a:srgbClr val="4D5156"/>
                </a:solidFill>
                <a:effectLst/>
                <a:latin typeface="Google Sans"/>
              </a:rPr>
              <a:t>) představuje </a:t>
            </a:r>
            <a:r>
              <a:rPr lang="cs-CZ" sz="3600" b="1" i="0" dirty="0">
                <a:solidFill>
                  <a:srgbClr val="040C28"/>
                </a:solidFill>
                <a:effectLst/>
                <a:latin typeface="Google Sans"/>
              </a:rPr>
              <a:t>výši stavu zásob</a:t>
            </a:r>
            <a:br>
              <a:rPr lang="cs-CZ" sz="3600" b="1" i="0" dirty="0">
                <a:solidFill>
                  <a:srgbClr val="040C28"/>
                </a:solidFill>
                <a:effectLst/>
                <a:latin typeface="Google Sans"/>
              </a:rPr>
            </a:br>
            <a:r>
              <a:rPr lang="cs-CZ" sz="3600" b="1" i="0" dirty="0">
                <a:solidFill>
                  <a:srgbClr val="040C28"/>
                </a:solidFill>
                <a:effectLst/>
                <a:latin typeface="Google Sans"/>
              </a:rPr>
              <a:t>v okamžiku nové dodávky</a:t>
            </a:r>
            <a:r>
              <a:rPr lang="cs-CZ" sz="3600" b="1" i="0" dirty="0">
                <a:solidFill>
                  <a:srgbClr val="4D5156"/>
                </a:solidFill>
                <a:effectLst/>
                <a:latin typeface="Google Sans"/>
              </a:rPr>
              <a:t>.</a:t>
            </a:r>
            <a:br>
              <a:rPr lang="cs-CZ" sz="3600" b="1" i="0" dirty="0">
                <a:solidFill>
                  <a:srgbClr val="4D5156"/>
                </a:solidFill>
                <a:effectLst/>
                <a:latin typeface="Google Sans"/>
              </a:rPr>
            </a:br>
            <a:r>
              <a:rPr lang="cs-CZ" sz="3600" b="1" i="0" dirty="0">
                <a:solidFill>
                  <a:srgbClr val="FF0000"/>
                </a:solidFill>
                <a:effectLst/>
                <a:latin typeface="Google Sans"/>
              </a:rPr>
              <a:t>Minimální zásoba </a:t>
            </a:r>
            <a:r>
              <a:rPr lang="cs-CZ" sz="3600" b="1" i="0" dirty="0">
                <a:solidFill>
                  <a:srgbClr val="4D5156"/>
                </a:solidFill>
                <a:effectLst/>
                <a:latin typeface="Google Sans"/>
              </a:rPr>
              <a:t>(</a:t>
            </a:r>
            <a:r>
              <a:rPr lang="cs-CZ" sz="3600" b="1" i="0" dirty="0" err="1">
                <a:solidFill>
                  <a:srgbClr val="4D5156"/>
                </a:solidFill>
                <a:effectLst/>
                <a:latin typeface="Google Sans"/>
              </a:rPr>
              <a:t>Zmin</a:t>
            </a:r>
            <a:r>
              <a:rPr lang="cs-CZ" sz="3600" b="1" i="0" dirty="0">
                <a:solidFill>
                  <a:srgbClr val="4D5156"/>
                </a:solidFill>
                <a:effectLst/>
                <a:latin typeface="Google Sans"/>
              </a:rPr>
              <a:t>) naopak představuje stav zásoby před dodáním další dodávky, pokud byla vyčerpána běžná zásoba.</a:t>
            </a:r>
            <a:endParaRPr lang="cs-CZ" sz="3600" b="1" dirty="0"/>
          </a:p>
        </p:txBody>
      </p:sp>
    </p:spTree>
    <p:extLst>
      <p:ext uri="{BB962C8B-B14F-4D97-AF65-F5344CB8AC3E}">
        <p14:creationId xmlns:p14="http://schemas.microsoft.com/office/powerpoint/2010/main" val="36006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0ED747B-EB30-F39F-D8EB-4C87B653CB06}"/>
              </a:ext>
            </a:extLst>
          </p:cNvPr>
          <p:cNvSpPr>
            <a:spLocks noGrp="1"/>
          </p:cNvSpPr>
          <p:nvPr>
            <p:ph type="title"/>
          </p:nvPr>
        </p:nvSpPr>
        <p:spPr>
          <a:xfrm>
            <a:off x="539496" y="895739"/>
            <a:ext cx="11104735" cy="1065929"/>
          </a:xfrm>
        </p:spPr>
        <p:txBody>
          <a:bodyPr>
            <a:noAutofit/>
          </a:bodyPr>
          <a:lstStyle/>
          <a:p>
            <a:pPr algn="ctr"/>
            <a:r>
              <a:rPr lang="cs-CZ" sz="6000" b="1" dirty="0"/>
              <a:t>LOGISTICKÉ NÁKLADY (1)</a:t>
            </a:r>
          </a:p>
        </p:txBody>
      </p:sp>
      <p:sp>
        <p:nvSpPr>
          <p:cNvPr id="5" name="Zástupný obsah 4">
            <a:extLst>
              <a:ext uri="{FF2B5EF4-FFF2-40B4-BE49-F238E27FC236}">
                <a16:creationId xmlns:a16="http://schemas.microsoft.com/office/drawing/2014/main" id="{A84FB6AE-5D22-153B-DA7A-20ABCC93C410}"/>
              </a:ext>
            </a:extLst>
          </p:cNvPr>
          <p:cNvSpPr>
            <a:spLocks noGrp="1"/>
          </p:cNvSpPr>
          <p:nvPr>
            <p:ph sz="quarter" idx="13"/>
          </p:nvPr>
        </p:nvSpPr>
        <p:spPr>
          <a:xfrm>
            <a:off x="539495" y="2416629"/>
            <a:ext cx="11104735" cy="4121331"/>
          </a:xfrm>
        </p:spPr>
        <p:txBody>
          <a:bodyPr>
            <a:noAutofit/>
          </a:bodyPr>
          <a:lstStyle/>
          <a:p>
            <a:r>
              <a:rPr lang="cs-CZ" sz="3200" b="1" dirty="0"/>
              <a:t>Logistické náklady lze rozdělit na skupiny:</a:t>
            </a:r>
          </a:p>
          <a:p>
            <a:r>
              <a:rPr lang="cs-CZ" sz="1600" b="1" dirty="0"/>
              <a:t> </a:t>
            </a:r>
            <a:r>
              <a:rPr lang="cs-CZ" sz="1600" b="1" dirty="0">
                <a:solidFill>
                  <a:srgbClr val="FF0000"/>
                </a:solidFill>
              </a:rPr>
              <a:t>náklady na řízení a systém </a:t>
            </a:r>
            <a:r>
              <a:rPr lang="cs-CZ" sz="1600" b="1" dirty="0"/>
              <a:t>(utváření, plánování , kontrolu hmotných toků, dílčí funkce plánování výrobních programů a řízení výroby)</a:t>
            </a:r>
          </a:p>
          <a:p>
            <a:r>
              <a:rPr lang="cs-CZ" sz="1600" b="1" dirty="0"/>
              <a:t> </a:t>
            </a:r>
            <a:r>
              <a:rPr lang="cs-CZ" sz="1600" b="1" dirty="0">
                <a:solidFill>
                  <a:srgbClr val="FF0000"/>
                </a:solidFill>
              </a:rPr>
              <a:t>náklady na zásoby </a:t>
            </a:r>
            <a:r>
              <a:rPr lang="cs-CZ" sz="1600" b="1" dirty="0"/>
              <a:t>(udržování zásob a vázání kapitálových prostředků v zásobách, pojištění, znehodnocení a ztráty)</a:t>
            </a:r>
          </a:p>
          <a:p>
            <a:r>
              <a:rPr lang="cs-CZ" sz="1600" b="1" dirty="0"/>
              <a:t> </a:t>
            </a:r>
            <a:r>
              <a:rPr lang="cs-CZ" sz="1600" b="1" dirty="0">
                <a:solidFill>
                  <a:srgbClr val="FF0000"/>
                </a:solidFill>
              </a:rPr>
              <a:t>náklady na skladování </a:t>
            </a:r>
            <a:r>
              <a:rPr lang="cs-CZ" sz="1600" b="1" dirty="0"/>
              <a:t>(na udržování skladových zásob v pohotovosti, na prováděné skladovací a vyskladňovací procesy, skladovací ztráty)</a:t>
            </a:r>
          </a:p>
          <a:p>
            <a:r>
              <a:rPr lang="cs-CZ" sz="1600" b="1" dirty="0"/>
              <a:t> </a:t>
            </a:r>
            <a:r>
              <a:rPr lang="cs-CZ" sz="1600" b="1" dirty="0">
                <a:solidFill>
                  <a:srgbClr val="FF0000"/>
                </a:solidFill>
              </a:rPr>
              <a:t>náklady na dopravu </a:t>
            </a:r>
            <a:r>
              <a:rPr lang="cs-CZ" sz="1600" b="1" dirty="0"/>
              <a:t>(provozní náklady vlastní dopravy, poplatky externí přepravy, náklady na vnitropodnikovou dopravu)</a:t>
            </a:r>
          </a:p>
        </p:txBody>
      </p:sp>
    </p:spTree>
    <p:extLst>
      <p:ext uri="{BB962C8B-B14F-4D97-AF65-F5344CB8AC3E}">
        <p14:creationId xmlns:p14="http://schemas.microsoft.com/office/powerpoint/2010/main" val="72609797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072E5E-7A79-28EE-F50B-427E8733FACB}"/>
              </a:ext>
            </a:extLst>
          </p:cNvPr>
          <p:cNvSpPr>
            <a:spLocks noGrp="1"/>
          </p:cNvSpPr>
          <p:nvPr>
            <p:ph type="title"/>
          </p:nvPr>
        </p:nvSpPr>
        <p:spPr>
          <a:xfrm>
            <a:off x="576289" y="709126"/>
            <a:ext cx="11039421" cy="1047268"/>
          </a:xfrm>
        </p:spPr>
        <p:txBody>
          <a:bodyPr>
            <a:noAutofit/>
          </a:bodyPr>
          <a:lstStyle/>
          <a:p>
            <a:pPr algn="ctr"/>
            <a:r>
              <a:rPr lang="cs-CZ" sz="4800" b="1" dirty="0"/>
              <a:t>Jak účtovat likvidaci zásob?</a:t>
            </a:r>
          </a:p>
        </p:txBody>
      </p:sp>
      <p:sp>
        <p:nvSpPr>
          <p:cNvPr id="3" name="Zástupný obsah 2">
            <a:extLst>
              <a:ext uri="{FF2B5EF4-FFF2-40B4-BE49-F238E27FC236}">
                <a16:creationId xmlns:a16="http://schemas.microsoft.com/office/drawing/2014/main" id="{BC01C5EB-054C-3FF6-D0E5-71E1BF1A046D}"/>
              </a:ext>
            </a:extLst>
          </p:cNvPr>
          <p:cNvSpPr>
            <a:spLocks noGrp="1"/>
          </p:cNvSpPr>
          <p:nvPr>
            <p:ph sz="quarter" idx="13"/>
          </p:nvPr>
        </p:nvSpPr>
        <p:spPr>
          <a:xfrm>
            <a:off x="539496" y="2560320"/>
            <a:ext cx="11076214" cy="3977640"/>
          </a:xfrm>
        </p:spPr>
        <p:txBody>
          <a:bodyPr>
            <a:normAutofit/>
          </a:bodyPr>
          <a:lstStyle/>
          <a:p>
            <a:r>
              <a:rPr lang="cs-CZ" sz="3200" b="1" i="0" dirty="0">
                <a:solidFill>
                  <a:srgbClr val="4D5156"/>
                </a:solidFill>
                <a:effectLst/>
                <a:latin typeface="Google Sans"/>
              </a:rPr>
              <a:t>V rámci respektování akruálního principu účtujeme likvidaci zásob materiálu a zboží </a:t>
            </a:r>
            <a:r>
              <a:rPr lang="cs-CZ" sz="3200" b="1" i="0" dirty="0">
                <a:solidFill>
                  <a:srgbClr val="040C28"/>
                </a:solidFill>
                <a:effectLst/>
                <a:latin typeface="Google Sans"/>
              </a:rPr>
              <a:t>ve prospěch účtu účtové skupiny</a:t>
            </a:r>
            <a:br>
              <a:rPr lang="cs-CZ" sz="3200" b="1" i="0" dirty="0">
                <a:solidFill>
                  <a:srgbClr val="040C28"/>
                </a:solidFill>
                <a:effectLst/>
                <a:latin typeface="Google Sans"/>
              </a:rPr>
            </a:br>
            <a:r>
              <a:rPr lang="cs-CZ" sz="3200" b="1" i="0" dirty="0">
                <a:solidFill>
                  <a:srgbClr val="040C28"/>
                </a:solidFill>
                <a:effectLst/>
                <a:latin typeface="Google Sans"/>
              </a:rPr>
              <a:t>11 – Materiál nebo 13 – Zboží a souvztažně na vrub výsledkového účtu nákladů účtové skupiny 54 – Jiné provozní náklady</a:t>
            </a:r>
            <a:r>
              <a:rPr lang="cs-CZ" sz="3200" b="1" i="0" dirty="0">
                <a:solidFill>
                  <a:srgbClr val="4D5156"/>
                </a:solidFill>
                <a:effectLst/>
                <a:latin typeface="Google Sans"/>
              </a:rPr>
              <a:t> (v praxi nejčastěji účet 548 – Ostatní provozní náklady).</a:t>
            </a:r>
            <a:endParaRPr lang="cs-CZ" sz="3200" b="1" dirty="0"/>
          </a:p>
        </p:txBody>
      </p:sp>
    </p:spTree>
    <p:extLst>
      <p:ext uri="{BB962C8B-B14F-4D97-AF65-F5344CB8AC3E}">
        <p14:creationId xmlns:p14="http://schemas.microsoft.com/office/powerpoint/2010/main" val="31595180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EE716F-884B-118A-88B7-E28CD787FA32}"/>
              </a:ext>
            </a:extLst>
          </p:cNvPr>
          <p:cNvSpPr>
            <a:spLocks noGrp="1"/>
          </p:cNvSpPr>
          <p:nvPr>
            <p:ph type="title"/>
          </p:nvPr>
        </p:nvSpPr>
        <p:spPr>
          <a:xfrm>
            <a:off x="520306" y="727788"/>
            <a:ext cx="11151388" cy="879317"/>
          </a:xfrm>
        </p:spPr>
        <p:txBody>
          <a:bodyPr>
            <a:noAutofit/>
          </a:bodyPr>
          <a:lstStyle/>
          <a:p>
            <a:pPr algn="ctr"/>
            <a:r>
              <a:rPr lang="cs-CZ" sz="5400" b="1" dirty="0"/>
              <a:t>Jak zaúčtovat materiál na skladě?</a:t>
            </a:r>
          </a:p>
        </p:txBody>
      </p:sp>
      <p:sp>
        <p:nvSpPr>
          <p:cNvPr id="3" name="Zástupný obsah 2">
            <a:extLst>
              <a:ext uri="{FF2B5EF4-FFF2-40B4-BE49-F238E27FC236}">
                <a16:creationId xmlns:a16="http://schemas.microsoft.com/office/drawing/2014/main" id="{2C887369-78E0-B5EA-3DDC-BE4E6D35A495}"/>
              </a:ext>
            </a:extLst>
          </p:cNvPr>
          <p:cNvSpPr>
            <a:spLocks noGrp="1"/>
          </p:cNvSpPr>
          <p:nvPr>
            <p:ph sz="quarter" idx="13"/>
          </p:nvPr>
        </p:nvSpPr>
        <p:spPr>
          <a:xfrm>
            <a:off x="520306" y="2914883"/>
            <a:ext cx="11151388" cy="3010056"/>
          </a:xfrm>
        </p:spPr>
        <p:txBody>
          <a:bodyPr>
            <a:normAutofit/>
          </a:bodyPr>
          <a:lstStyle/>
          <a:p>
            <a:r>
              <a:rPr lang="cs-CZ" sz="3200" b="1" i="0" dirty="0">
                <a:solidFill>
                  <a:srgbClr val="040C28"/>
                </a:solidFill>
                <a:effectLst/>
                <a:latin typeface="Google Sans"/>
              </a:rPr>
              <a:t>Materiál přijatý na sklad a řádně převzatý skladníkem se eviduje na účtu 112 – Materiál na skladě (112/111)</a:t>
            </a:r>
            <a:r>
              <a:rPr lang="cs-CZ" sz="3200" b="1" i="0" dirty="0">
                <a:solidFill>
                  <a:srgbClr val="4D5156"/>
                </a:solidFill>
                <a:effectLst/>
                <a:latin typeface="Google Sans"/>
              </a:rPr>
              <a:t>. Pořízení materiálu přímým nákupem můžete účtovat na účet 112, tedy bez využití účtu 111 (112/321 nebo 112/211).</a:t>
            </a:r>
            <a:endParaRPr lang="cs-CZ" sz="3200" b="1" dirty="0"/>
          </a:p>
        </p:txBody>
      </p:sp>
    </p:spTree>
    <p:extLst>
      <p:ext uri="{BB962C8B-B14F-4D97-AF65-F5344CB8AC3E}">
        <p14:creationId xmlns:p14="http://schemas.microsoft.com/office/powerpoint/2010/main" val="3300135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C1AE0-111A-FE4A-F470-99502E1C1168}"/>
              </a:ext>
            </a:extLst>
          </p:cNvPr>
          <p:cNvSpPr>
            <a:spLocks noGrp="1"/>
          </p:cNvSpPr>
          <p:nvPr>
            <p:ph type="title"/>
          </p:nvPr>
        </p:nvSpPr>
        <p:spPr>
          <a:xfrm>
            <a:off x="501645" y="671804"/>
            <a:ext cx="11188710" cy="1009945"/>
          </a:xfrm>
        </p:spPr>
        <p:txBody>
          <a:bodyPr>
            <a:normAutofit/>
          </a:bodyPr>
          <a:lstStyle/>
          <a:p>
            <a:pPr algn="ctr"/>
            <a:r>
              <a:rPr lang="cs-CZ" sz="5400" b="1" dirty="0"/>
              <a:t>Co je skladová cena?</a:t>
            </a:r>
          </a:p>
        </p:txBody>
      </p:sp>
      <p:sp>
        <p:nvSpPr>
          <p:cNvPr id="3" name="Zástupný obsah 2">
            <a:extLst>
              <a:ext uri="{FF2B5EF4-FFF2-40B4-BE49-F238E27FC236}">
                <a16:creationId xmlns:a16="http://schemas.microsoft.com/office/drawing/2014/main" id="{45B8CF64-4291-22E5-26F7-E9F1AF07A723}"/>
              </a:ext>
            </a:extLst>
          </p:cNvPr>
          <p:cNvSpPr>
            <a:spLocks noGrp="1"/>
          </p:cNvSpPr>
          <p:nvPr>
            <p:ph sz="quarter" idx="13"/>
          </p:nvPr>
        </p:nvSpPr>
        <p:spPr>
          <a:xfrm>
            <a:off x="539495" y="2560320"/>
            <a:ext cx="11150859" cy="3977640"/>
          </a:xfrm>
        </p:spPr>
        <p:txBody>
          <a:bodyPr>
            <a:normAutofit/>
          </a:bodyPr>
          <a:lstStyle/>
          <a:p>
            <a:r>
              <a:rPr lang="cs-CZ" sz="3200" b="1" i="0" dirty="0">
                <a:solidFill>
                  <a:srgbClr val="4D5156"/>
                </a:solidFill>
                <a:effectLst/>
                <a:latin typeface="Google Sans"/>
              </a:rPr>
              <a:t>Sklad:</a:t>
            </a:r>
          </a:p>
          <a:p>
            <a:r>
              <a:rPr lang="cs-CZ" sz="3200" b="1" i="0" dirty="0">
                <a:solidFill>
                  <a:srgbClr val="4D5156"/>
                </a:solidFill>
                <a:effectLst/>
                <a:latin typeface="Google Sans"/>
              </a:rPr>
              <a:t>Kalkulační cena - </a:t>
            </a:r>
            <a:r>
              <a:rPr lang="cs-CZ" sz="3200" b="1" i="0" dirty="0">
                <a:solidFill>
                  <a:srgbClr val="040C28"/>
                </a:solidFill>
                <a:effectLst/>
                <a:latin typeface="Google Sans"/>
              </a:rPr>
              <a:t>cena, kterou bude skladová položka oceněna, pokud ji použijeme ve výrobku</a:t>
            </a:r>
            <a:r>
              <a:rPr lang="cs-CZ" sz="3200" b="1" i="0" dirty="0">
                <a:solidFill>
                  <a:srgbClr val="4D5156"/>
                </a:solidFill>
                <a:effectLst/>
                <a:latin typeface="Google Sans"/>
              </a:rPr>
              <a:t>. Je to tedy v podstatě prodejní cena skladové položky v případě, že je tato zakomponována do výrobku (nabídky/zakázky).</a:t>
            </a:r>
            <a:endParaRPr lang="cs-CZ" sz="3200" b="1" dirty="0"/>
          </a:p>
        </p:txBody>
      </p:sp>
    </p:spTree>
    <p:extLst>
      <p:ext uri="{BB962C8B-B14F-4D97-AF65-F5344CB8AC3E}">
        <p14:creationId xmlns:p14="http://schemas.microsoft.com/office/powerpoint/2010/main" val="5655904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67DF0F-C1A0-51DB-9971-3EEA8407A2DC}"/>
              </a:ext>
            </a:extLst>
          </p:cNvPr>
          <p:cNvSpPr>
            <a:spLocks noGrp="1"/>
          </p:cNvSpPr>
          <p:nvPr>
            <p:ph type="title"/>
          </p:nvPr>
        </p:nvSpPr>
        <p:spPr>
          <a:xfrm>
            <a:off x="521207" y="513184"/>
            <a:ext cx="11198041" cy="1663088"/>
          </a:xfrm>
        </p:spPr>
        <p:txBody>
          <a:bodyPr>
            <a:noAutofit/>
          </a:bodyPr>
          <a:lstStyle/>
          <a:p>
            <a:pPr algn="ctr"/>
            <a:r>
              <a:rPr lang="cs-CZ" sz="5400" b="1" i="0" dirty="0">
                <a:solidFill>
                  <a:srgbClr val="4D5156"/>
                </a:solidFill>
                <a:effectLst/>
                <a:latin typeface="Google Sans"/>
              </a:rPr>
              <a:t>Metody oceňování zásob při vyskladnění</a:t>
            </a:r>
            <a:endParaRPr lang="cs-CZ" sz="5400" b="1" dirty="0"/>
          </a:p>
        </p:txBody>
      </p:sp>
      <p:sp>
        <p:nvSpPr>
          <p:cNvPr id="3" name="Zástupný obsah 2">
            <a:extLst>
              <a:ext uri="{FF2B5EF4-FFF2-40B4-BE49-F238E27FC236}">
                <a16:creationId xmlns:a16="http://schemas.microsoft.com/office/drawing/2014/main" id="{52B681F6-337A-935E-99F3-F67DC7886E3F}"/>
              </a:ext>
            </a:extLst>
          </p:cNvPr>
          <p:cNvSpPr>
            <a:spLocks noGrp="1"/>
          </p:cNvSpPr>
          <p:nvPr>
            <p:ph sz="quarter" idx="13"/>
          </p:nvPr>
        </p:nvSpPr>
        <p:spPr>
          <a:xfrm>
            <a:off x="496979" y="3311995"/>
            <a:ext cx="11198041" cy="2739468"/>
          </a:xfrm>
        </p:spPr>
        <p:txBody>
          <a:bodyPr>
            <a:noAutofit/>
          </a:bodyPr>
          <a:lstStyle/>
          <a:p>
            <a:r>
              <a:rPr lang="cs-CZ" b="1" i="0" dirty="0">
                <a:solidFill>
                  <a:srgbClr val="4D5156"/>
                </a:solidFill>
                <a:effectLst/>
                <a:latin typeface="Google Sans"/>
              </a:rPr>
              <a:t>Úbytky zásob můžete podle ČÚS (Českých účetních standardů) ocenit třemi způsoby:</a:t>
            </a:r>
          </a:p>
          <a:p>
            <a:r>
              <a:rPr lang="cs-CZ" b="1" dirty="0">
                <a:solidFill>
                  <a:srgbClr val="4D5156"/>
                </a:solidFill>
                <a:latin typeface="Google Sans"/>
              </a:rPr>
              <a:t>-	</a:t>
            </a:r>
            <a:r>
              <a:rPr lang="cs-CZ" b="1" i="0" dirty="0">
                <a:solidFill>
                  <a:srgbClr val="040C28"/>
                </a:solidFill>
                <a:effectLst/>
                <a:latin typeface="Google Sans"/>
              </a:rPr>
              <a:t>předem stanovenou cenou účetní jednotkou (pevnou skladovou cenou),</a:t>
            </a:r>
            <a:br>
              <a:rPr lang="cs-CZ" b="1" i="0" dirty="0">
                <a:solidFill>
                  <a:srgbClr val="040C28"/>
                </a:solidFill>
                <a:effectLst/>
                <a:latin typeface="Google Sans"/>
              </a:rPr>
            </a:br>
            <a:r>
              <a:rPr lang="cs-CZ" b="1" i="0" dirty="0">
                <a:solidFill>
                  <a:srgbClr val="040C28"/>
                </a:solidFill>
                <a:effectLst/>
                <a:latin typeface="Google Sans"/>
              </a:rPr>
              <a:t>-	cenou zjištěnou váženým aritmetickým průměrem z ocenění při pořízení,</a:t>
            </a:r>
            <a:br>
              <a:rPr lang="cs-CZ" b="1" i="0" dirty="0">
                <a:solidFill>
                  <a:srgbClr val="040C28"/>
                </a:solidFill>
                <a:effectLst/>
                <a:latin typeface="Google Sans"/>
              </a:rPr>
            </a:br>
            <a:r>
              <a:rPr lang="cs-CZ" b="1" i="0" dirty="0">
                <a:solidFill>
                  <a:srgbClr val="040C28"/>
                </a:solidFill>
                <a:effectLst/>
                <a:latin typeface="Google Sans"/>
              </a:rPr>
              <a:t>-	metodou FIFO</a:t>
            </a:r>
            <a:r>
              <a:rPr lang="cs-CZ" b="1" i="0" dirty="0">
                <a:solidFill>
                  <a:srgbClr val="4D5156"/>
                </a:solidFill>
                <a:effectLst/>
                <a:latin typeface="Google Sans"/>
              </a:rPr>
              <a:t>.</a:t>
            </a:r>
            <a:endParaRPr lang="cs-CZ" b="1" dirty="0"/>
          </a:p>
        </p:txBody>
      </p:sp>
    </p:spTree>
    <p:extLst>
      <p:ext uri="{BB962C8B-B14F-4D97-AF65-F5344CB8AC3E}">
        <p14:creationId xmlns:p14="http://schemas.microsoft.com/office/powerpoint/2010/main" val="2584174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D6A4DF-D5CD-D722-66D7-9D2299541057}"/>
              </a:ext>
            </a:extLst>
          </p:cNvPr>
          <p:cNvSpPr>
            <a:spLocks noGrp="1"/>
          </p:cNvSpPr>
          <p:nvPr>
            <p:ph type="title"/>
          </p:nvPr>
        </p:nvSpPr>
        <p:spPr>
          <a:xfrm>
            <a:off x="482983" y="765110"/>
            <a:ext cx="11226033" cy="1056599"/>
          </a:xfrm>
        </p:spPr>
        <p:txBody>
          <a:bodyPr>
            <a:noAutofit/>
          </a:bodyPr>
          <a:lstStyle/>
          <a:p>
            <a:pPr algn="ctr"/>
            <a:r>
              <a:rPr lang="cs-CZ" sz="5400" b="1" dirty="0"/>
              <a:t>Kdy vznikají náklady?</a:t>
            </a:r>
          </a:p>
        </p:txBody>
      </p:sp>
      <p:sp>
        <p:nvSpPr>
          <p:cNvPr id="3" name="Zástupný obsah 2">
            <a:extLst>
              <a:ext uri="{FF2B5EF4-FFF2-40B4-BE49-F238E27FC236}">
                <a16:creationId xmlns:a16="http://schemas.microsoft.com/office/drawing/2014/main" id="{055E72ED-0BA8-9049-DF08-028660287F88}"/>
              </a:ext>
            </a:extLst>
          </p:cNvPr>
          <p:cNvSpPr>
            <a:spLocks noGrp="1"/>
          </p:cNvSpPr>
          <p:nvPr>
            <p:ph sz="quarter" idx="13"/>
          </p:nvPr>
        </p:nvSpPr>
        <p:spPr>
          <a:xfrm>
            <a:off x="539496" y="2560320"/>
            <a:ext cx="11169520" cy="3977640"/>
          </a:xfrm>
        </p:spPr>
        <p:txBody>
          <a:bodyPr>
            <a:normAutofit/>
          </a:bodyPr>
          <a:lstStyle/>
          <a:p>
            <a:r>
              <a:rPr lang="cs-CZ" sz="3200" b="1" i="0" dirty="0">
                <a:solidFill>
                  <a:srgbClr val="040C28"/>
                </a:solidFill>
                <a:effectLst/>
                <a:latin typeface="Google Sans"/>
              </a:rPr>
              <a:t>Vznik nákladu</a:t>
            </a:r>
            <a:r>
              <a:rPr lang="cs-CZ" sz="3200" b="1" i="0" dirty="0">
                <a:solidFill>
                  <a:srgbClr val="4D5156"/>
                </a:solidFill>
                <a:effectLst/>
                <a:latin typeface="Google Sans"/>
              </a:rPr>
              <a:t> je spojen: s úbytkem peněz (nákup materiálu, </a:t>
            </a:r>
            <a:r>
              <a:rPr lang="cs-CZ" sz="3200" b="1" i="0" dirty="0">
                <a:solidFill>
                  <a:srgbClr val="040C28"/>
                </a:solidFill>
                <a:effectLst/>
                <a:latin typeface="Google Sans"/>
              </a:rPr>
              <a:t>náklad</a:t>
            </a:r>
            <a:r>
              <a:rPr lang="cs-CZ" sz="3200" b="1" i="0" dirty="0">
                <a:solidFill>
                  <a:srgbClr val="4D5156"/>
                </a:solidFill>
                <a:effectLst/>
                <a:latin typeface="Google Sans"/>
              </a:rPr>
              <a:t> = výdaj), s úbytkem nepeněžního aktiva (spotřeba materiálu ze skladu, výdaj dříve než </a:t>
            </a:r>
            <a:r>
              <a:rPr lang="cs-CZ" sz="3200" b="1" i="0" dirty="0">
                <a:solidFill>
                  <a:srgbClr val="040C28"/>
                </a:solidFill>
                <a:effectLst/>
                <a:latin typeface="Google Sans"/>
              </a:rPr>
              <a:t>náklad</a:t>
            </a:r>
            <a:r>
              <a:rPr lang="cs-CZ" sz="3200" b="1" i="0" dirty="0">
                <a:solidFill>
                  <a:srgbClr val="4D5156"/>
                </a:solidFill>
                <a:effectLst/>
                <a:latin typeface="Google Sans"/>
              </a:rPr>
              <a:t>), se vznikem závazku (příchozí faktura, výdaj </a:t>
            </a:r>
            <a:r>
              <a:rPr lang="cs-CZ" sz="3200" b="1" i="0" dirty="0">
                <a:solidFill>
                  <a:srgbClr val="040C28"/>
                </a:solidFill>
                <a:effectLst/>
                <a:latin typeface="Google Sans"/>
              </a:rPr>
              <a:t>vzniká</a:t>
            </a:r>
            <a:r>
              <a:rPr lang="cs-CZ" sz="3200" b="1" i="0" dirty="0">
                <a:solidFill>
                  <a:srgbClr val="4D5156"/>
                </a:solidFill>
                <a:effectLst/>
                <a:latin typeface="Google Sans"/>
              </a:rPr>
              <a:t> až po </a:t>
            </a:r>
            <a:r>
              <a:rPr lang="cs-CZ" sz="3200" b="1" i="0" dirty="0">
                <a:solidFill>
                  <a:srgbClr val="040C28"/>
                </a:solidFill>
                <a:effectLst/>
                <a:latin typeface="Google Sans"/>
              </a:rPr>
              <a:t>nákladu</a:t>
            </a:r>
            <a:r>
              <a:rPr lang="cs-CZ" sz="3200" b="1" i="0" dirty="0">
                <a:solidFill>
                  <a:srgbClr val="4D5156"/>
                </a:solidFill>
                <a:effectLst/>
                <a:latin typeface="Google Sans"/>
              </a:rPr>
              <a:t>).</a:t>
            </a:r>
            <a:endParaRPr lang="cs-CZ" sz="3200" b="1" dirty="0"/>
          </a:p>
        </p:txBody>
      </p:sp>
    </p:spTree>
    <p:extLst>
      <p:ext uri="{BB962C8B-B14F-4D97-AF65-F5344CB8AC3E}">
        <p14:creationId xmlns:p14="http://schemas.microsoft.com/office/powerpoint/2010/main" val="2190988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A6259A-4F4F-10CC-6C6A-6A39C68A85AB}"/>
              </a:ext>
            </a:extLst>
          </p:cNvPr>
          <p:cNvSpPr>
            <a:spLocks noGrp="1"/>
          </p:cNvSpPr>
          <p:nvPr>
            <p:ph type="title"/>
          </p:nvPr>
        </p:nvSpPr>
        <p:spPr>
          <a:xfrm>
            <a:off x="594951" y="699796"/>
            <a:ext cx="11002098" cy="1093921"/>
          </a:xfrm>
        </p:spPr>
        <p:txBody>
          <a:bodyPr>
            <a:noAutofit/>
          </a:bodyPr>
          <a:lstStyle/>
          <a:p>
            <a:pPr algn="ctr"/>
            <a:r>
              <a:rPr lang="cs-CZ" sz="5400" b="1" dirty="0"/>
              <a:t>Co je to metoda FIFO?</a:t>
            </a:r>
          </a:p>
        </p:txBody>
      </p:sp>
      <p:sp>
        <p:nvSpPr>
          <p:cNvPr id="3" name="Zástupný obsah 2">
            <a:extLst>
              <a:ext uri="{FF2B5EF4-FFF2-40B4-BE49-F238E27FC236}">
                <a16:creationId xmlns:a16="http://schemas.microsoft.com/office/drawing/2014/main" id="{C91B1534-F6BD-3B72-94B0-5BC0BAF61705}"/>
              </a:ext>
            </a:extLst>
          </p:cNvPr>
          <p:cNvSpPr>
            <a:spLocks noGrp="1"/>
          </p:cNvSpPr>
          <p:nvPr>
            <p:ph sz="quarter" idx="13"/>
          </p:nvPr>
        </p:nvSpPr>
        <p:spPr>
          <a:xfrm>
            <a:off x="594951" y="2896782"/>
            <a:ext cx="11133100" cy="2860766"/>
          </a:xfrm>
        </p:spPr>
        <p:txBody>
          <a:bodyPr>
            <a:normAutofit/>
          </a:bodyPr>
          <a:lstStyle/>
          <a:p>
            <a:r>
              <a:rPr lang="cs-CZ" sz="4000" b="0" i="0" dirty="0">
                <a:solidFill>
                  <a:srgbClr val="FF0000"/>
                </a:solidFill>
                <a:effectLst/>
                <a:latin typeface="Google Sans"/>
              </a:rPr>
              <a:t>FIFO</a:t>
            </a:r>
            <a:r>
              <a:rPr lang="cs-CZ" sz="4000" b="0" i="0" dirty="0">
                <a:solidFill>
                  <a:srgbClr val="4D5156"/>
                </a:solidFill>
                <a:effectLst/>
                <a:latin typeface="Google Sans"/>
              </a:rPr>
              <a:t> je zkratkou anglických slov </a:t>
            </a:r>
            <a:r>
              <a:rPr lang="cs-CZ" sz="4000" b="0" i="0" dirty="0">
                <a:solidFill>
                  <a:srgbClr val="FF0000"/>
                </a:solidFill>
                <a:effectLst/>
                <a:latin typeface="Google Sans"/>
              </a:rPr>
              <a:t>“</a:t>
            </a:r>
            <a:r>
              <a:rPr lang="cs-CZ" sz="4000" b="0" i="0" dirty="0" err="1">
                <a:solidFill>
                  <a:srgbClr val="FF0000"/>
                </a:solidFill>
                <a:effectLst/>
                <a:latin typeface="Google Sans"/>
              </a:rPr>
              <a:t>First</a:t>
            </a:r>
            <a:r>
              <a:rPr lang="cs-CZ" sz="4000" b="0" i="0" dirty="0">
                <a:solidFill>
                  <a:srgbClr val="FF0000"/>
                </a:solidFill>
                <a:effectLst/>
                <a:latin typeface="Google Sans"/>
              </a:rPr>
              <a:t> In </a:t>
            </a:r>
            <a:r>
              <a:rPr lang="cs-CZ" sz="4000" b="0" i="0" dirty="0" err="1">
                <a:solidFill>
                  <a:srgbClr val="FF0000"/>
                </a:solidFill>
                <a:effectLst/>
                <a:latin typeface="Google Sans"/>
              </a:rPr>
              <a:t>First</a:t>
            </a:r>
            <a:r>
              <a:rPr lang="cs-CZ" sz="4000" b="0" i="0" dirty="0">
                <a:solidFill>
                  <a:srgbClr val="FF0000"/>
                </a:solidFill>
                <a:effectLst/>
                <a:latin typeface="Google Sans"/>
              </a:rPr>
              <a:t> Out“</a:t>
            </a:r>
            <a:br>
              <a:rPr lang="cs-CZ" sz="4000" b="0" i="0" dirty="0">
                <a:solidFill>
                  <a:srgbClr val="FF0000"/>
                </a:solidFill>
                <a:effectLst/>
                <a:latin typeface="Google Sans"/>
              </a:rPr>
            </a:br>
            <a:r>
              <a:rPr lang="cs-CZ" sz="4000" b="0" i="0" dirty="0">
                <a:solidFill>
                  <a:srgbClr val="4D5156"/>
                </a:solidFill>
                <a:effectLst/>
                <a:latin typeface="Google Sans"/>
              </a:rPr>
              <a:t>a označuje strategii, při které se zboží vyskladňuje vždy od toho nejstaršího (= nejdříve naskladněného).</a:t>
            </a:r>
            <a:endParaRPr lang="cs-CZ" sz="4000" dirty="0"/>
          </a:p>
        </p:txBody>
      </p:sp>
    </p:spTree>
    <p:extLst>
      <p:ext uri="{BB962C8B-B14F-4D97-AF65-F5344CB8AC3E}">
        <p14:creationId xmlns:p14="http://schemas.microsoft.com/office/powerpoint/2010/main" val="25083137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3C264C-C3D1-C352-11BB-016CFF66AB9C}"/>
              </a:ext>
            </a:extLst>
          </p:cNvPr>
          <p:cNvSpPr>
            <a:spLocks noGrp="1"/>
          </p:cNvSpPr>
          <p:nvPr>
            <p:ph type="title"/>
          </p:nvPr>
        </p:nvSpPr>
        <p:spPr>
          <a:xfrm>
            <a:off x="562294" y="802432"/>
            <a:ext cx="11067412" cy="925970"/>
          </a:xfrm>
        </p:spPr>
        <p:txBody>
          <a:bodyPr>
            <a:normAutofit/>
          </a:bodyPr>
          <a:lstStyle/>
          <a:p>
            <a:pPr algn="ctr"/>
            <a:r>
              <a:rPr lang="cs-CZ" sz="5400" b="1" dirty="0"/>
              <a:t>Jak se počítá FIFO?</a:t>
            </a:r>
          </a:p>
        </p:txBody>
      </p:sp>
      <p:sp>
        <p:nvSpPr>
          <p:cNvPr id="3" name="Zástupný obsah 2">
            <a:extLst>
              <a:ext uri="{FF2B5EF4-FFF2-40B4-BE49-F238E27FC236}">
                <a16:creationId xmlns:a16="http://schemas.microsoft.com/office/drawing/2014/main" id="{97144729-E6A9-6547-6651-A5C62E2BADD2}"/>
              </a:ext>
            </a:extLst>
          </p:cNvPr>
          <p:cNvSpPr>
            <a:spLocks noGrp="1"/>
          </p:cNvSpPr>
          <p:nvPr>
            <p:ph sz="quarter" idx="13"/>
          </p:nvPr>
        </p:nvSpPr>
        <p:spPr>
          <a:xfrm>
            <a:off x="539496" y="2560320"/>
            <a:ext cx="11090210" cy="3977640"/>
          </a:xfrm>
        </p:spPr>
        <p:txBody>
          <a:bodyPr>
            <a:normAutofit/>
          </a:bodyPr>
          <a:lstStyle/>
          <a:p>
            <a:r>
              <a:rPr lang="cs-CZ" sz="3200" b="1" i="0" dirty="0">
                <a:solidFill>
                  <a:srgbClr val="4D5156"/>
                </a:solidFill>
                <a:effectLst/>
                <a:latin typeface="Google Sans"/>
              </a:rPr>
              <a:t>Při výpočtu přímých nákladů na prodané zboží (COGS) u </a:t>
            </a:r>
            <a:r>
              <a:rPr lang="cs-CZ" sz="3200" b="1" i="0" dirty="0">
                <a:solidFill>
                  <a:srgbClr val="040C28"/>
                </a:solidFill>
                <a:effectLst/>
                <a:latin typeface="Google Sans"/>
              </a:rPr>
              <a:t>metody FIFO</a:t>
            </a:r>
            <a:r>
              <a:rPr lang="cs-CZ" sz="3200" b="1" i="0" dirty="0">
                <a:solidFill>
                  <a:srgbClr val="4D5156"/>
                </a:solidFill>
                <a:effectLst/>
                <a:latin typeface="Google Sans"/>
              </a:rPr>
              <a:t> vždy nejdříve počítáte s pořizovací cenou u dříve pořízených kusů konkrétního produktu (protože při skladové manipulaci vždy vychystáváte nejstarší kusy). A tuto jednotkovou pořizovací cenu vynásobíte počtem prodaných kusů.</a:t>
            </a:r>
            <a:endParaRPr lang="cs-CZ" sz="3200" b="1" dirty="0"/>
          </a:p>
        </p:txBody>
      </p:sp>
    </p:spTree>
    <p:extLst>
      <p:ext uri="{BB962C8B-B14F-4D97-AF65-F5344CB8AC3E}">
        <p14:creationId xmlns:p14="http://schemas.microsoft.com/office/powerpoint/2010/main" val="8912507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24EA7C-03E2-D25E-5BB6-E4989BED2924}"/>
              </a:ext>
            </a:extLst>
          </p:cNvPr>
          <p:cNvSpPr>
            <a:spLocks noGrp="1"/>
          </p:cNvSpPr>
          <p:nvPr>
            <p:ph type="title"/>
          </p:nvPr>
        </p:nvSpPr>
        <p:spPr>
          <a:xfrm>
            <a:off x="521208" y="429208"/>
            <a:ext cx="11123396" cy="1747064"/>
          </a:xfrm>
        </p:spPr>
        <p:txBody>
          <a:bodyPr>
            <a:noAutofit/>
          </a:bodyPr>
          <a:lstStyle/>
          <a:p>
            <a:pPr algn="ctr"/>
            <a:r>
              <a:rPr lang="cs-CZ" b="1" dirty="0">
                <a:solidFill>
                  <a:srgbClr val="000000"/>
                </a:solidFill>
                <a:effectLst/>
                <a:latin typeface="TTHoves-Medium"/>
              </a:rPr>
              <a:t>Skladová manipulace s produktem na skladové pozici při používání metody FIFO</a:t>
            </a:r>
            <a:br>
              <a:rPr lang="cs-CZ" b="1" dirty="0">
                <a:solidFill>
                  <a:srgbClr val="000000"/>
                </a:solidFill>
                <a:effectLst/>
                <a:latin typeface="TTHoves-Medium"/>
              </a:rPr>
            </a:br>
            <a:r>
              <a:rPr lang="cs-CZ" b="1" dirty="0">
                <a:solidFill>
                  <a:srgbClr val="000000"/>
                </a:solidFill>
                <a:effectLst/>
                <a:latin typeface="TTHoves-Medium"/>
              </a:rPr>
              <a:t>(pohled na skladovou pozici z profilu)</a:t>
            </a:r>
            <a:endParaRPr lang="cs-CZ" b="1" dirty="0"/>
          </a:p>
        </p:txBody>
      </p:sp>
      <p:pic>
        <p:nvPicPr>
          <p:cNvPr id="5" name="Zástupný obsah 4">
            <a:extLst>
              <a:ext uri="{FF2B5EF4-FFF2-40B4-BE49-F238E27FC236}">
                <a16:creationId xmlns:a16="http://schemas.microsoft.com/office/drawing/2014/main" id="{B8707A59-C4E0-F702-AB02-03B9C012ABCF}"/>
              </a:ext>
            </a:extLst>
          </p:cNvPr>
          <p:cNvPicPr>
            <a:picLocks noGrp="1" noChangeAspect="1"/>
          </p:cNvPicPr>
          <p:nvPr>
            <p:ph sz="quarter" idx="13"/>
          </p:nvPr>
        </p:nvPicPr>
        <p:blipFill>
          <a:blip r:embed="rId2"/>
          <a:stretch>
            <a:fillRect/>
          </a:stretch>
        </p:blipFill>
        <p:spPr>
          <a:xfrm>
            <a:off x="2811233" y="2480308"/>
            <a:ext cx="6569534" cy="3948484"/>
          </a:xfrm>
        </p:spPr>
      </p:pic>
    </p:spTree>
    <p:extLst>
      <p:ext uri="{BB962C8B-B14F-4D97-AF65-F5344CB8AC3E}">
        <p14:creationId xmlns:p14="http://schemas.microsoft.com/office/powerpoint/2010/main" val="2302970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08B2F-1566-4B7C-31BA-2756DACF1573}"/>
              </a:ext>
            </a:extLst>
          </p:cNvPr>
          <p:cNvSpPr>
            <a:spLocks noGrp="1"/>
          </p:cNvSpPr>
          <p:nvPr>
            <p:ph type="title"/>
          </p:nvPr>
        </p:nvSpPr>
        <p:spPr>
          <a:xfrm>
            <a:off x="502921" y="905070"/>
            <a:ext cx="11170048" cy="795341"/>
          </a:xfrm>
        </p:spPr>
        <p:txBody>
          <a:bodyPr>
            <a:noAutofit/>
          </a:bodyPr>
          <a:lstStyle/>
          <a:p>
            <a:pPr algn="ctr"/>
            <a:r>
              <a:rPr lang="cs-CZ" sz="4800" b="1" dirty="0"/>
              <a:t>Jak účtovat konsignační sklad?</a:t>
            </a:r>
          </a:p>
        </p:txBody>
      </p:sp>
      <p:sp>
        <p:nvSpPr>
          <p:cNvPr id="3" name="Zástupný obsah 2">
            <a:extLst>
              <a:ext uri="{FF2B5EF4-FFF2-40B4-BE49-F238E27FC236}">
                <a16:creationId xmlns:a16="http://schemas.microsoft.com/office/drawing/2014/main" id="{A94BE976-819D-89D0-01F9-8DA028A8B0E7}"/>
              </a:ext>
            </a:extLst>
          </p:cNvPr>
          <p:cNvSpPr>
            <a:spLocks noGrp="1"/>
          </p:cNvSpPr>
          <p:nvPr>
            <p:ph sz="quarter" idx="13"/>
          </p:nvPr>
        </p:nvSpPr>
        <p:spPr>
          <a:xfrm>
            <a:off x="539495" y="2560320"/>
            <a:ext cx="11151761" cy="3977640"/>
          </a:xfrm>
        </p:spPr>
        <p:txBody>
          <a:bodyPr>
            <a:normAutofit/>
          </a:bodyPr>
          <a:lstStyle/>
          <a:p>
            <a:r>
              <a:rPr lang="cs-CZ" sz="3200" b="1" dirty="0">
                <a:solidFill>
                  <a:srgbClr val="4D5156"/>
                </a:solidFill>
                <a:latin typeface="Google Sans"/>
              </a:rPr>
              <a:t>K</a:t>
            </a:r>
            <a:r>
              <a:rPr lang="cs-CZ" sz="3200" b="1" i="0" dirty="0">
                <a:solidFill>
                  <a:srgbClr val="4D5156"/>
                </a:solidFill>
                <a:effectLst/>
                <a:latin typeface="Google Sans"/>
              </a:rPr>
              <a:t>dyž účetní jednotka zpracovává nebo upravuje materiál jiné účetní jednotky nebo vede konsignační sklad zboží, </a:t>
            </a:r>
            <a:r>
              <a:rPr lang="cs-CZ" sz="3200" b="1" i="0" dirty="0">
                <a:solidFill>
                  <a:srgbClr val="040C28"/>
                </a:solidFill>
                <a:effectLst/>
                <a:latin typeface="Google Sans"/>
              </a:rPr>
              <a:t>o těchto zásobách neúčtuje na běžných účtech, ale vede podrozvahovou evidenci</a:t>
            </a:r>
            <a:r>
              <a:rPr lang="cs-CZ" sz="3200" b="1" i="0" dirty="0">
                <a:solidFill>
                  <a:srgbClr val="4D5156"/>
                </a:solidFill>
                <a:effectLst/>
                <a:latin typeface="Google Sans"/>
              </a:rPr>
              <a:t>. K tomuto účelu slouží podrozvahové účty 75–79. Jejich členění může být libovolné v rámci účetní jednotky.</a:t>
            </a:r>
            <a:endParaRPr lang="cs-CZ" sz="3200" b="1" dirty="0"/>
          </a:p>
        </p:txBody>
      </p:sp>
    </p:spTree>
    <p:extLst>
      <p:ext uri="{BB962C8B-B14F-4D97-AF65-F5344CB8AC3E}">
        <p14:creationId xmlns:p14="http://schemas.microsoft.com/office/powerpoint/2010/main" val="3276050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AAB794-1C79-6C20-7514-0532A91F6897}"/>
              </a:ext>
            </a:extLst>
          </p:cNvPr>
          <p:cNvSpPr>
            <a:spLocks noGrp="1"/>
          </p:cNvSpPr>
          <p:nvPr>
            <p:ph type="title"/>
          </p:nvPr>
        </p:nvSpPr>
        <p:spPr>
          <a:xfrm>
            <a:off x="534302" y="886408"/>
            <a:ext cx="11123396" cy="832664"/>
          </a:xfrm>
        </p:spPr>
        <p:txBody>
          <a:bodyPr>
            <a:normAutofit/>
          </a:bodyPr>
          <a:lstStyle/>
          <a:p>
            <a:pPr algn="ctr"/>
            <a:r>
              <a:rPr lang="cs-CZ" sz="4800" b="1" dirty="0"/>
              <a:t>Co znamená „konsignační“?</a:t>
            </a:r>
          </a:p>
        </p:txBody>
      </p:sp>
      <p:sp>
        <p:nvSpPr>
          <p:cNvPr id="3" name="Zástupný obsah 2">
            <a:extLst>
              <a:ext uri="{FF2B5EF4-FFF2-40B4-BE49-F238E27FC236}">
                <a16:creationId xmlns:a16="http://schemas.microsoft.com/office/drawing/2014/main" id="{D1F44A50-29E6-2309-DA25-363CA0BF3381}"/>
              </a:ext>
            </a:extLst>
          </p:cNvPr>
          <p:cNvSpPr>
            <a:spLocks noGrp="1"/>
          </p:cNvSpPr>
          <p:nvPr>
            <p:ph sz="quarter" idx="13"/>
          </p:nvPr>
        </p:nvSpPr>
        <p:spPr>
          <a:xfrm>
            <a:off x="539496" y="2560320"/>
            <a:ext cx="11118202" cy="3977640"/>
          </a:xfrm>
        </p:spPr>
        <p:txBody>
          <a:bodyPr>
            <a:normAutofit/>
          </a:bodyPr>
          <a:lstStyle/>
          <a:p>
            <a:r>
              <a:rPr lang="cs-CZ" sz="2800" b="1" i="0" dirty="0">
                <a:solidFill>
                  <a:srgbClr val="040C28"/>
                </a:solidFill>
                <a:effectLst/>
                <a:latin typeface="Google Sans"/>
              </a:rPr>
              <a:t>Seznam odebraného zboží</a:t>
            </a:r>
            <a:r>
              <a:rPr lang="cs-CZ" sz="2800" b="1" i="0" dirty="0">
                <a:solidFill>
                  <a:srgbClr val="4D5156"/>
                </a:solidFill>
                <a:effectLst/>
                <a:latin typeface="Google Sans"/>
              </a:rPr>
              <a:t> se nazývá konsignace.</a:t>
            </a:r>
            <a:br>
              <a:rPr lang="cs-CZ" sz="2800" b="1" dirty="0"/>
            </a:br>
            <a:br>
              <a:rPr lang="cs-CZ" sz="2800" b="1" dirty="0"/>
            </a:br>
            <a:r>
              <a:rPr lang="cs-CZ" sz="2800" b="1" i="0" dirty="0">
                <a:solidFill>
                  <a:srgbClr val="4D5156"/>
                </a:solidFill>
                <a:effectLst/>
                <a:latin typeface="Google Sans"/>
              </a:rPr>
              <a:t>Většinou dochází dle možností ihned k doplnění stavu zásob na skladě tak, aby stav odpovídal původní úrovni před odběrem. Další variantou je stanovení limitu minimální zásoby, při jehož dosažení dodavatel stav zásob doplní.</a:t>
            </a:r>
            <a:endParaRPr lang="cs-CZ" sz="2800" b="1" dirty="0"/>
          </a:p>
        </p:txBody>
      </p:sp>
    </p:spTree>
    <p:extLst>
      <p:ext uri="{BB962C8B-B14F-4D97-AF65-F5344CB8AC3E}">
        <p14:creationId xmlns:p14="http://schemas.microsoft.com/office/powerpoint/2010/main" val="111338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3FB34B-C531-6D56-D9B2-717DC14088A1}"/>
              </a:ext>
            </a:extLst>
          </p:cNvPr>
          <p:cNvSpPr>
            <a:spLocks noGrp="1"/>
          </p:cNvSpPr>
          <p:nvPr>
            <p:ph type="title"/>
          </p:nvPr>
        </p:nvSpPr>
        <p:spPr>
          <a:xfrm>
            <a:off x="506310" y="802433"/>
            <a:ext cx="11179380" cy="1065929"/>
          </a:xfrm>
        </p:spPr>
        <p:txBody>
          <a:bodyPr>
            <a:noAutofit/>
          </a:bodyPr>
          <a:lstStyle/>
          <a:p>
            <a:pPr algn="ctr"/>
            <a:r>
              <a:rPr lang="cs-CZ" sz="6000" b="1" dirty="0"/>
              <a:t>LOGISTICKÉ NÁKLADY (2)</a:t>
            </a:r>
            <a:endParaRPr lang="cs-CZ" sz="6000" dirty="0"/>
          </a:p>
        </p:txBody>
      </p:sp>
      <p:sp>
        <p:nvSpPr>
          <p:cNvPr id="3" name="Zástupný obsah 2">
            <a:extLst>
              <a:ext uri="{FF2B5EF4-FFF2-40B4-BE49-F238E27FC236}">
                <a16:creationId xmlns:a16="http://schemas.microsoft.com/office/drawing/2014/main" id="{57B81087-74B4-73FA-BAAF-65D0BA656C90}"/>
              </a:ext>
            </a:extLst>
          </p:cNvPr>
          <p:cNvSpPr>
            <a:spLocks noGrp="1"/>
          </p:cNvSpPr>
          <p:nvPr>
            <p:ph sz="quarter" idx="13"/>
          </p:nvPr>
        </p:nvSpPr>
        <p:spPr/>
        <p:txBody>
          <a:bodyPr>
            <a:normAutofit fontScale="92500" lnSpcReduction="20000"/>
          </a:bodyPr>
          <a:lstStyle/>
          <a:p>
            <a:r>
              <a:rPr lang="cs-CZ" sz="2400" b="1" dirty="0"/>
              <a:t> </a:t>
            </a:r>
            <a:r>
              <a:rPr lang="cs-CZ" sz="2400" b="1" dirty="0">
                <a:solidFill>
                  <a:srgbClr val="FF0000"/>
                </a:solidFill>
              </a:rPr>
              <a:t>náklady na manipulaci </a:t>
            </a:r>
            <a:r>
              <a:rPr lang="cs-CZ" sz="2400" b="1" dirty="0"/>
              <a:t>(balení, konzervace, manipulační operace, náklady na komisionářskou činnost)</a:t>
            </a:r>
          </a:p>
          <a:p>
            <a:r>
              <a:rPr lang="cs-CZ" sz="2400" b="1" dirty="0"/>
              <a:t> </a:t>
            </a:r>
            <a:r>
              <a:rPr lang="cs-CZ" sz="2400" b="1" dirty="0">
                <a:solidFill>
                  <a:srgbClr val="FF0000"/>
                </a:solidFill>
              </a:rPr>
              <a:t>finanční logistické náklady </a:t>
            </a:r>
            <a:r>
              <a:rPr lang="cs-CZ" sz="2400" b="1" dirty="0"/>
              <a:t>(úroky z úvěrů, pojištění apod. pokud nejsou zahrnuty ve výše uvedených složkách)</a:t>
            </a:r>
          </a:p>
          <a:p>
            <a:r>
              <a:rPr lang="cs-CZ" sz="2400" b="1" dirty="0"/>
              <a:t> </a:t>
            </a:r>
            <a:r>
              <a:rPr lang="cs-CZ" sz="2400" b="1" dirty="0">
                <a:solidFill>
                  <a:srgbClr val="FF0000"/>
                </a:solidFill>
              </a:rPr>
              <a:t>náklady na odborná školení, rekvalifikaci a další náklady administrativní povahy</a:t>
            </a:r>
          </a:p>
          <a:p>
            <a:r>
              <a:rPr lang="cs-CZ" sz="2400" b="1" dirty="0"/>
              <a:t> </a:t>
            </a:r>
            <a:r>
              <a:rPr lang="cs-CZ" sz="2400" b="1" dirty="0">
                <a:solidFill>
                  <a:srgbClr val="FF0000"/>
                </a:solidFill>
              </a:rPr>
              <a:t>případně celkové náklady na nákup pro výrobní spotřebu</a:t>
            </a:r>
            <a:endParaRPr lang="cs-CZ" dirty="0"/>
          </a:p>
        </p:txBody>
      </p:sp>
    </p:spTree>
    <p:extLst>
      <p:ext uri="{BB962C8B-B14F-4D97-AF65-F5344CB8AC3E}">
        <p14:creationId xmlns:p14="http://schemas.microsoft.com/office/powerpoint/2010/main" val="30473719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BCE91A-CCD5-936E-F881-421A9AACD9AB}"/>
              </a:ext>
            </a:extLst>
          </p:cNvPr>
          <p:cNvSpPr>
            <a:spLocks noGrp="1"/>
          </p:cNvSpPr>
          <p:nvPr>
            <p:ph type="title"/>
          </p:nvPr>
        </p:nvSpPr>
        <p:spPr>
          <a:xfrm>
            <a:off x="506310" y="737118"/>
            <a:ext cx="11179380" cy="851325"/>
          </a:xfrm>
        </p:spPr>
        <p:txBody>
          <a:bodyPr>
            <a:noAutofit/>
          </a:bodyPr>
          <a:lstStyle/>
          <a:p>
            <a:pPr algn="ctr"/>
            <a:r>
              <a:rPr lang="cs-CZ" sz="4800" b="1" dirty="0"/>
              <a:t>Konsignační sklad</a:t>
            </a:r>
          </a:p>
        </p:txBody>
      </p:sp>
      <p:sp>
        <p:nvSpPr>
          <p:cNvPr id="3" name="Zástupný obsah 2">
            <a:extLst>
              <a:ext uri="{FF2B5EF4-FFF2-40B4-BE49-F238E27FC236}">
                <a16:creationId xmlns:a16="http://schemas.microsoft.com/office/drawing/2014/main" id="{31B0FCD2-B6BF-17DD-3F6B-8327D615E037}"/>
              </a:ext>
            </a:extLst>
          </p:cNvPr>
          <p:cNvSpPr>
            <a:spLocks noGrp="1"/>
          </p:cNvSpPr>
          <p:nvPr>
            <p:ph sz="quarter" idx="13"/>
          </p:nvPr>
        </p:nvSpPr>
        <p:spPr>
          <a:xfrm>
            <a:off x="539496" y="2653626"/>
            <a:ext cx="11146194" cy="3653868"/>
          </a:xfrm>
        </p:spPr>
        <p:txBody>
          <a:bodyPr>
            <a:normAutofit/>
          </a:bodyPr>
          <a:lstStyle/>
          <a:p>
            <a:r>
              <a:rPr lang="cs-CZ" sz="3600" b="1" i="0" dirty="0">
                <a:solidFill>
                  <a:srgbClr val="4D5156"/>
                </a:solidFill>
                <a:effectLst/>
                <a:latin typeface="Google Sans"/>
              </a:rPr>
              <a:t>Zjednodušeně řečeno se jedná o </a:t>
            </a:r>
            <a:r>
              <a:rPr lang="cs-CZ" sz="3600" b="1" i="0" dirty="0">
                <a:solidFill>
                  <a:srgbClr val="040C28"/>
                </a:solidFill>
                <a:effectLst/>
                <a:latin typeface="Google Sans"/>
              </a:rPr>
              <a:t>sklad provozovaný nevlastníkem skladovaného zboží, jenž je veden tzv.</a:t>
            </a:r>
            <a:r>
              <a:rPr lang="cs-CZ" sz="3600" b="1" i="0" dirty="0">
                <a:solidFill>
                  <a:srgbClr val="4D5156"/>
                </a:solidFill>
                <a:effectLst/>
                <a:latin typeface="Google Sans"/>
              </a:rPr>
              <a:t> </a:t>
            </a:r>
            <a:r>
              <a:rPr lang="cs-CZ" sz="3600" b="1" i="0" dirty="0">
                <a:solidFill>
                  <a:srgbClr val="040C28"/>
                </a:solidFill>
                <a:effectLst/>
                <a:latin typeface="Google Sans"/>
              </a:rPr>
              <a:t>konsignatářem</a:t>
            </a:r>
            <a:r>
              <a:rPr lang="cs-CZ" sz="3600" b="1" i="0" dirty="0">
                <a:solidFill>
                  <a:srgbClr val="4D5156"/>
                </a:solidFill>
                <a:effectLst/>
                <a:latin typeface="Google Sans"/>
              </a:rPr>
              <a:t>. Tím může být jak sám odběratel zboží, tak i jinak nezúčastněná třetí strana.</a:t>
            </a:r>
            <a:endParaRPr lang="cs-CZ" sz="3600" b="1" dirty="0"/>
          </a:p>
        </p:txBody>
      </p:sp>
    </p:spTree>
    <p:extLst>
      <p:ext uri="{BB962C8B-B14F-4D97-AF65-F5344CB8AC3E}">
        <p14:creationId xmlns:p14="http://schemas.microsoft.com/office/powerpoint/2010/main" val="9792523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2F41FB-D8B1-E976-1B4E-DC6CD3E45FE9}"/>
              </a:ext>
            </a:extLst>
          </p:cNvPr>
          <p:cNvSpPr>
            <a:spLocks noGrp="1"/>
          </p:cNvSpPr>
          <p:nvPr>
            <p:ph type="title"/>
          </p:nvPr>
        </p:nvSpPr>
        <p:spPr>
          <a:xfrm>
            <a:off x="496979" y="653143"/>
            <a:ext cx="11198041" cy="1047268"/>
          </a:xfrm>
        </p:spPr>
        <p:txBody>
          <a:bodyPr>
            <a:noAutofit/>
          </a:bodyPr>
          <a:lstStyle/>
          <a:p>
            <a:pPr algn="ctr"/>
            <a:r>
              <a:rPr lang="cs-CZ" sz="6000" b="1" dirty="0"/>
              <a:t>Co je to „</a:t>
            </a:r>
            <a:r>
              <a:rPr lang="cs-CZ" sz="6000" b="1" dirty="0" err="1"/>
              <a:t>Cross</a:t>
            </a:r>
            <a:r>
              <a:rPr lang="cs-CZ" sz="6000" b="1" dirty="0"/>
              <a:t> </a:t>
            </a:r>
            <a:r>
              <a:rPr lang="cs-CZ" sz="6000" b="1" dirty="0" err="1"/>
              <a:t>Docking</a:t>
            </a:r>
            <a:r>
              <a:rPr lang="cs-CZ" sz="6000" b="1" dirty="0"/>
              <a:t>“?</a:t>
            </a:r>
          </a:p>
        </p:txBody>
      </p:sp>
      <p:sp>
        <p:nvSpPr>
          <p:cNvPr id="3" name="Zástupný obsah 2">
            <a:extLst>
              <a:ext uri="{FF2B5EF4-FFF2-40B4-BE49-F238E27FC236}">
                <a16:creationId xmlns:a16="http://schemas.microsoft.com/office/drawing/2014/main" id="{5740CC3D-F558-332C-7C6B-30E67C1BEEED}"/>
              </a:ext>
            </a:extLst>
          </p:cNvPr>
          <p:cNvSpPr>
            <a:spLocks noGrp="1"/>
          </p:cNvSpPr>
          <p:nvPr>
            <p:ph sz="quarter" idx="13"/>
          </p:nvPr>
        </p:nvSpPr>
        <p:spPr>
          <a:xfrm>
            <a:off x="539496" y="2560320"/>
            <a:ext cx="11155524" cy="3977640"/>
          </a:xfrm>
        </p:spPr>
        <p:txBody>
          <a:bodyPr>
            <a:normAutofit/>
          </a:bodyPr>
          <a:lstStyle/>
          <a:p>
            <a:r>
              <a:rPr lang="cs-CZ" sz="3200" b="1" i="0" dirty="0">
                <a:solidFill>
                  <a:srgbClr val="4D5156"/>
                </a:solidFill>
                <a:effectLst/>
                <a:latin typeface="Google Sans"/>
              </a:rPr>
              <a:t>Někdy také jako X-</a:t>
            </a:r>
            <a:r>
              <a:rPr lang="cs-CZ" sz="3200" b="1" i="0" dirty="0" err="1">
                <a:solidFill>
                  <a:srgbClr val="4D5156"/>
                </a:solidFill>
                <a:effectLst/>
                <a:latin typeface="Google Sans"/>
              </a:rPr>
              <a:t>dock</a:t>
            </a:r>
            <a:r>
              <a:rPr lang="cs-CZ" sz="3200" b="1" i="0" dirty="0">
                <a:solidFill>
                  <a:srgbClr val="4D5156"/>
                </a:solidFill>
                <a:effectLst/>
                <a:latin typeface="Google Sans"/>
              </a:rPr>
              <a:t>, tato strategie je využívána u výrobků, u nichž je zapotřebí rychlé zpracování a další přeprava, během několika hodin. </a:t>
            </a:r>
            <a:r>
              <a:rPr lang="cs-CZ" sz="3200" b="1" i="0" dirty="0">
                <a:solidFill>
                  <a:srgbClr val="040C28"/>
                </a:solidFill>
                <a:effectLst/>
                <a:latin typeface="Google Sans"/>
              </a:rPr>
              <a:t>Principem je neskladovat, ale efektivně sloučit zboží z různých směrů do aut v daném směru</a:t>
            </a:r>
            <a:r>
              <a:rPr lang="cs-CZ" sz="3200" b="1" i="0" dirty="0">
                <a:solidFill>
                  <a:srgbClr val="4D5156"/>
                </a:solidFill>
                <a:effectLst/>
                <a:latin typeface="Google Sans"/>
              </a:rPr>
              <a:t>. Zboží se ve skladu fyzicky nehromadí, ale pouze jím prochází.</a:t>
            </a:r>
            <a:endParaRPr lang="cs-CZ" sz="3200" b="1" dirty="0"/>
          </a:p>
        </p:txBody>
      </p:sp>
    </p:spTree>
    <p:extLst>
      <p:ext uri="{BB962C8B-B14F-4D97-AF65-F5344CB8AC3E}">
        <p14:creationId xmlns:p14="http://schemas.microsoft.com/office/powerpoint/2010/main" val="226655481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EC8EE3-B895-C87B-DEC0-0BD3DAF42B44}"/>
              </a:ext>
            </a:extLst>
          </p:cNvPr>
          <p:cNvSpPr>
            <a:spLocks noGrp="1"/>
          </p:cNvSpPr>
          <p:nvPr>
            <p:ph type="title"/>
          </p:nvPr>
        </p:nvSpPr>
        <p:spPr>
          <a:xfrm>
            <a:off x="539496" y="681135"/>
            <a:ext cx="11104735" cy="1084590"/>
          </a:xfrm>
        </p:spPr>
        <p:txBody>
          <a:bodyPr>
            <a:noAutofit/>
          </a:bodyPr>
          <a:lstStyle/>
          <a:p>
            <a:pPr algn="ctr"/>
            <a:r>
              <a:rPr lang="cs-CZ" sz="6600" b="1" i="0" dirty="0" err="1">
                <a:solidFill>
                  <a:srgbClr val="202124"/>
                </a:solidFill>
                <a:effectLst/>
                <a:latin typeface="Google Sans"/>
              </a:rPr>
              <a:t>Cross-docking</a:t>
            </a:r>
            <a:endParaRPr lang="cs-CZ" sz="6600" b="1" dirty="0"/>
          </a:p>
        </p:txBody>
      </p:sp>
      <p:sp>
        <p:nvSpPr>
          <p:cNvPr id="3" name="Zástupný obsah 2">
            <a:extLst>
              <a:ext uri="{FF2B5EF4-FFF2-40B4-BE49-F238E27FC236}">
                <a16:creationId xmlns:a16="http://schemas.microsoft.com/office/drawing/2014/main" id="{EA04FF80-DD27-D32E-5D35-D03998E317C4}"/>
              </a:ext>
            </a:extLst>
          </p:cNvPr>
          <p:cNvSpPr>
            <a:spLocks noGrp="1"/>
          </p:cNvSpPr>
          <p:nvPr>
            <p:ph sz="quarter" idx="13"/>
          </p:nvPr>
        </p:nvSpPr>
        <p:spPr>
          <a:xfrm>
            <a:off x="539496" y="2560320"/>
            <a:ext cx="11189084" cy="3977640"/>
          </a:xfrm>
        </p:spPr>
        <p:txBody>
          <a:bodyPr/>
          <a:lstStyle/>
          <a:p>
            <a:r>
              <a:rPr lang="cs-CZ" sz="2800" b="1" i="0" dirty="0" err="1">
                <a:solidFill>
                  <a:srgbClr val="4D5156"/>
                </a:solidFill>
                <a:effectLst/>
                <a:latin typeface="arial" panose="020B0604020202020204" pitchFamily="34" charset="0"/>
              </a:rPr>
              <a:t>Cross-docking</a:t>
            </a:r>
            <a:r>
              <a:rPr lang="cs-CZ" sz="2800" b="1" i="0" dirty="0">
                <a:solidFill>
                  <a:srgbClr val="4D5156"/>
                </a:solidFill>
                <a:effectLst/>
                <a:latin typeface="arial" panose="020B0604020202020204" pitchFamily="34" charset="0"/>
              </a:rPr>
              <a:t> je logistická praxe Just-In-Time </a:t>
            </a:r>
            <a:r>
              <a:rPr lang="cs-CZ" sz="2800" b="1" i="0" dirty="0" err="1">
                <a:solidFill>
                  <a:srgbClr val="4D5156"/>
                </a:solidFill>
                <a:effectLst/>
                <a:latin typeface="arial" panose="020B0604020202020204" pitchFamily="34" charset="0"/>
              </a:rPr>
              <a:t>Scheduling</a:t>
            </a:r>
            <a:r>
              <a:rPr lang="cs-CZ" sz="2800" b="1" i="0" dirty="0">
                <a:solidFill>
                  <a:srgbClr val="4D5156"/>
                </a:solidFill>
                <a:effectLst/>
                <a:latin typeface="arial" panose="020B0604020202020204" pitchFamily="34" charset="0"/>
              </a:rPr>
              <a:t>, kdy jsou materiály dodávány přímo od výrobce nebo způsobem dopravy k zákazníkovi nebo jiným způsobem dopravy. </a:t>
            </a:r>
            <a:r>
              <a:rPr lang="cs-CZ" sz="2800" b="1" i="0" dirty="0" err="1">
                <a:solidFill>
                  <a:srgbClr val="4D5156"/>
                </a:solidFill>
                <a:effectLst/>
                <a:latin typeface="arial" panose="020B0604020202020204" pitchFamily="34" charset="0"/>
              </a:rPr>
              <a:t>Cross-docking</a:t>
            </a:r>
            <a:r>
              <a:rPr lang="cs-CZ" sz="2800" b="1" i="0" dirty="0">
                <a:solidFill>
                  <a:srgbClr val="4D5156"/>
                </a:solidFill>
                <a:effectLst/>
                <a:latin typeface="arial" panose="020B0604020202020204" pitchFamily="34" charset="0"/>
              </a:rPr>
              <a:t> má často za cíl minimalizovat režii související se skladováním zboží mezi zásilkami nebo při čekání na objednávku zákazníka</a:t>
            </a:r>
            <a:r>
              <a:rPr lang="cs-CZ" b="0" i="0" dirty="0">
                <a:solidFill>
                  <a:srgbClr val="4D5156"/>
                </a:solidFill>
                <a:effectLst/>
                <a:latin typeface="arial" panose="020B0604020202020204" pitchFamily="34" charset="0"/>
              </a:rPr>
              <a:t>. </a:t>
            </a:r>
            <a:endParaRPr lang="cs-CZ" dirty="0"/>
          </a:p>
        </p:txBody>
      </p:sp>
    </p:spTree>
    <p:extLst>
      <p:ext uri="{BB962C8B-B14F-4D97-AF65-F5344CB8AC3E}">
        <p14:creationId xmlns:p14="http://schemas.microsoft.com/office/powerpoint/2010/main" val="36773004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0826AB-8B3C-584D-C438-DA3EFD5FB1F5}"/>
              </a:ext>
            </a:extLst>
          </p:cNvPr>
          <p:cNvSpPr>
            <a:spLocks noGrp="1"/>
          </p:cNvSpPr>
          <p:nvPr>
            <p:ph type="title"/>
          </p:nvPr>
        </p:nvSpPr>
        <p:spPr>
          <a:xfrm>
            <a:off x="585620" y="653143"/>
            <a:ext cx="11020759" cy="1308525"/>
          </a:xfrm>
        </p:spPr>
        <p:txBody>
          <a:bodyPr>
            <a:normAutofit/>
          </a:bodyPr>
          <a:lstStyle/>
          <a:p>
            <a:pPr algn="ctr"/>
            <a:r>
              <a:rPr lang="cs-CZ" sz="7200" b="1" dirty="0"/>
              <a:t>CROSS - DOCKING</a:t>
            </a:r>
          </a:p>
        </p:txBody>
      </p:sp>
      <p:pic>
        <p:nvPicPr>
          <p:cNvPr id="5" name="Zástupný obsah 4">
            <a:extLst>
              <a:ext uri="{FF2B5EF4-FFF2-40B4-BE49-F238E27FC236}">
                <a16:creationId xmlns:a16="http://schemas.microsoft.com/office/drawing/2014/main" id="{FBB2CB0A-7AC8-E22E-4C4C-78B132E5192C}"/>
              </a:ext>
            </a:extLst>
          </p:cNvPr>
          <p:cNvPicPr>
            <a:picLocks noGrp="1" noChangeAspect="1"/>
          </p:cNvPicPr>
          <p:nvPr>
            <p:ph sz="quarter" idx="13"/>
          </p:nvPr>
        </p:nvPicPr>
        <p:blipFill>
          <a:blip r:embed="rId2"/>
          <a:stretch>
            <a:fillRect/>
          </a:stretch>
        </p:blipFill>
        <p:spPr>
          <a:xfrm>
            <a:off x="2126622" y="2513984"/>
            <a:ext cx="7938754" cy="3976687"/>
          </a:xfrm>
        </p:spPr>
      </p:pic>
    </p:spTree>
    <p:extLst>
      <p:ext uri="{BB962C8B-B14F-4D97-AF65-F5344CB8AC3E}">
        <p14:creationId xmlns:p14="http://schemas.microsoft.com/office/powerpoint/2010/main" val="66567325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838B012-93B9-24D7-35F8-F040B487865A}"/>
              </a:ext>
            </a:extLst>
          </p:cNvPr>
          <p:cNvSpPr>
            <a:spLocks noGrp="1"/>
          </p:cNvSpPr>
          <p:nvPr>
            <p:ph type="title"/>
          </p:nvPr>
        </p:nvSpPr>
        <p:spPr>
          <a:xfrm>
            <a:off x="2657856" y="2099387"/>
            <a:ext cx="6876288" cy="1442700"/>
          </a:xfrm>
        </p:spPr>
        <p:txBody>
          <a:bodyPr>
            <a:noAutofit/>
          </a:bodyPr>
          <a:lstStyle/>
          <a:p>
            <a:pPr algn="ctr"/>
            <a:r>
              <a:rPr lang="cs-CZ" sz="9600" b="1" dirty="0"/>
              <a:t>17</a:t>
            </a:r>
          </a:p>
        </p:txBody>
      </p:sp>
    </p:spTree>
    <p:extLst>
      <p:ext uri="{BB962C8B-B14F-4D97-AF65-F5344CB8AC3E}">
        <p14:creationId xmlns:p14="http://schemas.microsoft.com/office/powerpoint/2010/main" val="256654196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FC1D7C9-45D1-824F-45FB-9E50A84675AA}"/>
              </a:ext>
            </a:extLst>
          </p:cNvPr>
          <p:cNvSpPr>
            <a:spLocks noGrp="1"/>
          </p:cNvSpPr>
          <p:nvPr>
            <p:ph type="title"/>
          </p:nvPr>
        </p:nvSpPr>
        <p:spPr>
          <a:xfrm>
            <a:off x="1924563" y="1632857"/>
            <a:ext cx="8342873" cy="2974599"/>
          </a:xfrm>
        </p:spPr>
        <p:txBody>
          <a:bodyPr>
            <a:noAutofit/>
          </a:bodyPr>
          <a:lstStyle/>
          <a:p>
            <a:pPr algn="ctr"/>
            <a:r>
              <a:rPr lang="cs-CZ" sz="9600" b="1" dirty="0"/>
              <a:t>SUPPLY CHAIN MANAGEMENT</a:t>
            </a:r>
          </a:p>
        </p:txBody>
      </p:sp>
    </p:spTree>
    <p:extLst>
      <p:ext uri="{BB962C8B-B14F-4D97-AF65-F5344CB8AC3E}">
        <p14:creationId xmlns:p14="http://schemas.microsoft.com/office/powerpoint/2010/main" val="4470105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5EF1C6F-0B3A-AA3A-32DF-18F35281F554}"/>
              </a:ext>
            </a:extLst>
          </p:cNvPr>
          <p:cNvSpPr>
            <a:spLocks noGrp="1"/>
          </p:cNvSpPr>
          <p:nvPr>
            <p:ph type="title"/>
          </p:nvPr>
        </p:nvSpPr>
        <p:spPr>
          <a:xfrm>
            <a:off x="557628" y="653142"/>
            <a:ext cx="11076743" cy="1075260"/>
          </a:xfrm>
        </p:spPr>
        <p:txBody>
          <a:bodyPr>
            <a:normAutofit/>
          </a:bodyPr>
          <a:lstStyle/>
          <a:p>
            <a:pPr algn="ctr"/>
            <a:r>
              <a:rPr lang="cs-CZ" sz="5400" b="1" dirty="0"/>
              <a:t>SUPPLY CHAIN MANAGEMENT</a:t>
            </a:r>
          </a:p>
        </p:txBody>
      </p:sp>
      <p:sp>
        <p:nvSpPr>
          <p:cNvPr id="5" name="Zástupný obsah 4">
            <a:extLst>
              <a:ext uri="{FF2B5EF4-FFF2-40B4-BE49-F238E27FC236}">
                <a16:creationId xmlns:a16="http://schemas.microsoft.com/office/drawing/2014/main" id="{8846822E-D8BF-6865-87F6-219FFC67FEA5}"/>
              </a:ext>
            </a:extLst>
          </p:cNvPr>
          <p:cNvSpPr>
            <a:spLocks noGrp="1"/>
          </p:cNvSpPr>
          <p:nvPr>
            <p:ph sz="quarter" idx="13"/>
          </p:nvPr>
        </p:nvSpPr>
        <p:spPr>
          <a:xfrm>
            <a:off x="539496" y="2560320"/>
            <a:ext cx="11161092" cy="3977640"/>
          </a:xfrm>
        </p:spPr>
        <p:txBody>
          <a:bodyPr>
            <a:normAutofit fontScale="85000" lnSpcReduction="20000"/>
          </a:bodyPr>
          <a:lstStyle/>
          <a:p>
            <a:r>
              <a:rPr lang="cs-CZ" b="1" dirty="0"/>
              <a:t>-	Logistický management</a:t>
            </a:r>
          </a:p>
          <a:p>
            <a:r>
              <a:rPr lang="cs-CZ" b="1" dirty="0"/>
              <a:t>-	Dodavatelský řetězec</a:t>
            </a:r>
          </a:p>
          <a:p>
            <a:r>
              <a:rPr lang="cs-CZ" b="1" dirty="0"/>
              <a:t>-	Dodavatelská síť</a:t>
            </a:r>
          </a:p>
          <a:p>
            <a:r>
              <a:rPr lang="cs-CZ" b="1" dirty="0"/>
              <a:t>-	Typy logistických řetězců</a:t>
            </a:r>
          </a:p>
          <a:p>
            <a:r>
              <a:rPr lang="cs-CZ" b="1" dirty="0"/>
              <a:t>-	Tlačný („</a:t>
            </a:r>
            <a:r>
              <a:rPr lang="cs-CZ" b="1" dirty="0" err="1"/>
              <a:t>Push</a:t>
            </a:r>
            <a:r>
              <a:rPr lang="cs-CZ" b="1" dirty="0"/>
              <a:t>“) a tažný („</a:t>
            </a:r>
            <a:r>
              <a:rPr lang="cs-CZ" b="1" dirty="0" err="1"/>
              <a:t>Pull</a:t>
            </a:r>
            <a:r>
              <a:rPr lang="cs-CZ" b="1" dirty="0"/>
              <a:t>“) principy uspořádání logistických řetězců</a:t>
            </a:r>
          </a:p>
          <a:p>
            <a:r>
              <a:rPr lang="cs-CZ" b="1" dirty="0"/>
              <a:t>-	JIT a KANBAN</a:t>
            </a:r>
          </a:p>
        </p:txBody>
      </p:sp>
    </p:spTree>
    <p:extLst>
      <p:ext uri="{BB962C8B-B14F-4D97-AF65-F5344CB8AC3E}">
        <p14:creationId xmlns:p14="http://schemas.microsoft.com/office/powerpoint/2010/main" val="407431197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17DC693-71E0-16E3-5424-6A20C419928C}"/>
              </a:ext>
            </a:extLst>
          </p:cNvPr>
          <p:cNvSpPr>
            <a:spLocks noGrp="1"/>
          </p:cNvSpPr>
          <p:nvPr>
            <p:ph type="title"/>
          </p:nvPr>
        </p:nvSpPr>
        <p:spPr>
          <a:xfrm>
            <a:off x="520306" y="2398154"/>
            <a:ext cx="11151388" cy="1315430"/>
          </a:xfrm>
        </p:spPr>
        <p:txBody>
          <a:bodyPr>
            <a:noAutofit/>
          </a:bodyPr>
          <a:lstStyle/>
          <a:p>
            <a:pPr algn="ctr"/>
            <a:r>
              <a:rPr lang="cs-CZ" sz="7200" b="1" dirty="0"/>
              <a:t>LOGISTICKÝ MANAGEMENT</a:t>
            </a:r>
          </a:p>
        </p:txBody>
      </p:sp>
    </p:spTree>
    <p:extLst>
      <p:ext uri="{BB962C8B-B14F-4D97-AF65-F5344CB8AC3E}">
        <p14:creationId xmlns:p14="http://schemas.microsoft.com/office/powerpoint/2010/main" val="26936108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DAA542F-5647-7254-EBA1-DF5BEDD9EAF4}"/>
              </a:ext>
            </a:extLst>
          </p:cNvPr>
          <p:cNvSpPr>
            <a:spLocks noGrp="1"/>
          </p:cNvSpPr>
          <p:nvPr>
            <p:ph type="title"/>
          </p:nvPr>
        </p:nvSpPr>
        <p:spPr>
          <a:xfrm>
            <a:off x="548298" y="662474"/>
            <a:ext cx="11095404" cy="1205888"/>
          </a:xfrm>
        </p:spPr>
        <p:txBody>
          <a:bodyPr>
            <a:noAutofit/>
          </a:bodyPr>
          <a:lstStyle/>
          <a:p>
            <a:pPr algn="ctr"/>
            <a:r>
              <a:rPr lang="cs-CZ" sz="6000" b="1" dirty="0"/>
              <a:t>LOGISTICKÝ MANAGEMENT</a:t>
            </a:r>
          </a:p>
        </p:txBody>
      </p:sp>
      <p:sp>
        <p:nvSpPr>
          <p:cNvPr id="5" name="Zástupný obsah 4">
            <a:extLst>
              <a:ext uri="{FF2B5EF4-FFF2-40B4-BE49-F238E27FC236}">
                <a16:creationId xmlns:a16="http://schemas.microsoft.com/office/drawing/2014/main" id="{333B1CB4-F4F8-7629-98EF-73838B586A37}"/>
              </a:ext>
            </a:extLst>
          </p:cNvPr>
          <p:cNvSpPr>
            <a:spLocks noGrp="1"/>
          </p:cNvSpPr>
          <p:nvPr>
            <p:ph sz="quarter" idx="13"/>
          </p:nvPr>
        </p:nvSpPr>
        <p:spPr>
          <a:xfrm>
            <a:off x="539496" y="2560320"/>
            <a:ext cx="11095404" cy="3977640"/>
          </a:xfrm>
        </p:spPr>
        <p:txBody>
          <a:bodyPr>
            <a:normAutofit/>
          </a:bodyPr>
          <a:lstStyle/>
          <a:p>
            <a:r>
              <a:rPr lang="cs-CZ" b="1" i="0" dirty="0">
                <a:solidFill>
                  <a:srgbClr val="000000"/>
                </a:solidFill>
                <a:effectLst/>
                <a:latin typeface="Times New Roman" panose="02020603050405020304" pitchFamily="18" charset="0"/>
              </a:rPr>
              <a:t>- logistika je neoddělitelně spjata s řízením</a:t>
            </a:r>
            <a:br>
              <a:rPr lang="cs-CZ" b="1" dirty="0"/>
            </a:br>
            <a:r>
              <a:rPr lang="cs-CZ" b="1" i="0" dirty="0">
                <a:solidFill>
                  <a:srgbClr val="000000"/>
                </a:solidFill>
                <a:effectLst/>
                <a:latin typeface="Times New Roman" panose="02020603050405020304" pitchFamily="18" charset="0"/>
              </a:rPr>
              <a:t>- logistický management můžeme chápat různě, rozlišujeme podle situace:</a:t>
            </a:r>
            <a:br>
              <a:rPr lang="cs-CZ" b="1" dirty="0"/>
            </a:br>
            <a:br>
              <a:rPr lang="cs-CZ" b="1" dirty="0"/>
            </a:br>
            <a:r>
              <a:rPr lang="cs-CZ" b="1" dirty="0"/>
              <a:t>	</a:t>
            </a:r>
            <a:r>
              <a:rPr lang="cs-CZ" b="1" i="0" dirty="0">
                <a:solidFill>
                  <a:srgbClr val="000000"/>
                </a:solidFill>
                <a:effectLst/>
                <a:latin typeface="Times New Roman" panose="02020603050405020304" pitchFamily="18" charset="0"/>
              </a:rPr>
              <a:t>a) proces zavádění logistiky v podniku</a:t>
            </a:r>
            <a:br>
              <a:rPr lang="cs-CZ" b="1" dirty="0"/>
            </a:br>
            <a:r>
              <a:rPr lang="cs-CZ" b="1" dirty="0"/>
              <a:t>	</a:t>
            </a:r>
            <a:r>
              <a:rPr lang="cs-CZ" b="1" i="0" dirty="0">
                <a:solidFill>
                  <a:srgbClr val="000000"/>
                </a:solidFill>
                <a:effectLst/>
                <a:latin typeface="Times New Roman" panose="02020603050405020304" pitchFamily="18" charset="0"/>
              </a:rPr>
              <a:t>b) rutinní řízení logistiky</a:t>
            </a:r>
            <a:endParaRPr lang="cs-CZ" b="1" dirty="0"/>
          </a:p>
        </p:txBody>
      </p:sp>
    </p:spTree>
    <p:extLst>
      <p:ext uri="{BB962C8B-B14F-4D97-AF65-F5344CB8AC3E}">
        <p14:creationId xmlns:p14="http://schemas.microsoft.com/office/powerpoint/2010/main" val="30072981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A1E1B6-CC96-2A55-9AC2-6F8D87B4FC0E}"/>
              </a:ext>
            </a:extLst>
          </p:cNvPr>
          <p:cNvSpPr>
            <a:spLocks noGrp="1"/>
          </p:cNvSpPr>
          <p:nvPr>
            <p:ph type="title"/>
          </p:nvPr>
        </p:nvSpPr>
        <p:spPr>
          <a:xfrm>
            <a:off x="521208" y="320040"/>
            <a:ext cx="11058082" cy="1900646"/>
          </a:xfrm>
        </p:spPr>
        <p:txBody>
          <a:bodyPr>
            <a:noAutofit/>
          </a:bodyPr>
          <a:lstStyle/>
          <a:p>
            <a:pPr algn="ctr"/>
            <a:r>
              <a:rPr lang="cs-CZ" sz="6000" b="1" dirty="0"/>
              <a:t>PROCES ZAVÁDĚNÍ LOGISTIKY</a:t>
            </a:r>
            <a:br>
              <a:rPr lang="cs-CZ" sz="6000" b="1" dirty="0"/>
            </a:br>
            <a:r>
              <a:rPr lang="cs-CZ" sz="6000" b="1" dirty="0"/>
              <a:t>V PODNIKU</a:t>
            </a:r>
          </a:p>
        </p:txBody>
      </p:sp>
      <p:sp>
        <p:nvSpPr>
          <p:cNvPr id="3" name="Zástupný obsah 2">
            <a:extLst>
              <a:ext uri="{FF2B5EF4-FFF2-40B4-BE49-F238E27FC236}">
                <a16:creationId xmlns:a16="http://schemas.microsoft.com/office/drawing/2014/main" id="{2522BE97-A791-2B36-3A80-CE8C93F3CDAF}"/>
              </a:ext>
            </a:extLst>
          </p:cNvPr>
          <p:cNvSpPr>
            <a:spLocks noGrp="1"/>
          </p:cNvSpPr>
          <p:nvPr>
            <p:ph sz="quarter" idx="13"/>
          </p:nvPr>
        </p:nvSpPr>
        <p:spPr>
          <a:xfrm>
            <a:off x="576103" y="2936344"/>
            <a:ext cx="11039794" cy="3401941"/>
          </a:xfrm>
        </p:spPr>
        <p:txBody>
          <a:bodyPr>
            <a:normAutofit/>
          </a:bodyPr>
          <a:lstStyle/>
          <a:p>
            <a:r>
              <a:rPr lang="cs-CZ" sz="2800" b="1" i="0" dirty="0">
                <a:solidFill>
                  <a:srgbClr val="000000"/>
                </a:solidFill>
                <a:effectLst/>
                <a:latin typeface="Times New Roman" panose="02020603050405020304" pitchFamily="18" charset="0"/>
              </a:rPr>
              <a:t>-	zahrnuje tvorbu logistické koncepce a její uvedení do praxe</a:t>
            </a:r>
            <a:br>
              <a:rPr lang="cs-CZ" sz="2800" b="1" dirty="0"/>
            </a:br>
            <a:r>
              <a:rPr lang="cs-CZ" sz="2800" b="1" i="0" dirty="0">
                <a:solidFill>
                  <a:srgbClr val="000000"/>
                </a:solidFill>
                <a:effectLst/>
                <a:latin typeface="Times New Roman" panose="02020603050405020304" pitchFamily="18" charset="0"/>
              </a:rPr>
              <a:t>-	nutno rozhodnout co, kdo, kde a kdy má dělat, aby cílový obraz 	logistického systému se stal ke stanovenému časovému horizontu 	skutečností</a:t>
            </a:r>
            <a:br>
              <a:rPr lang="cs-CZ" sz="2800" b="1" dirty="0"/>
            </a:br>
            <a:r>
              <a:rPr lang="cs-CZ" sz="2800" b="1" i="0" dirty="0">
                <a:solidFill>
                  <a:srgbClr val="000000"/>
                </a:solidFill>
                <a:effectLst/>
                <a:latin typeface="Times New Roman" panose="02020603050405020304" pitchFamily="18" charset="0"/>
              </a:rPr>
              <a:t>-	je to proces dlouhodobý (5-10 let)</a:t>
            </a:r>
            <a:endParaRPr lang="cs-CZ" sz="2800" dirty="0"/>
          </a:p>
        </p:txBody>
      </p:sp>
    </p:spTree>
    <p:extLst>
      <p:ext uri="{BB962C8B-B14F-4D97-AF65-F5344CB8AC3E}">
        <p14:creationId xmlns:p14="http://schemas.microsoft.com/office/powerpoint/2010/main" val="408728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06268-F086-5302-3D42-AD0901E56AC5}"/>
              </a:ext>
            </a:extLst>
          </p:cNvPr>
          <p:cNvSpPr>
            <a:spLocks noGrp="1"/>
          </p:cNvSpPr>
          <p:nvPr>
            <p:ph type="title"/>
          </p:nvPr>
        </p:nvSpPr>
        <p:spPr>
          <a:xfrm>
            <a:off x="521207" y="320040"/>
            <a:ext cx="11114065" cy="1856232"/>
          </a:xfrm>
        </p:spPr>
        <p:txBody>
          <a:bodyPr>
            <a:noAutofit/>
          </a:bodyPr>
          <a:lstStyle/>
          <a:p>
            <a:pPr algn="ctr"/>
            <a:r>
              <a:rPr lang="cs-CZ" sz="5400" b="1" dirty="0"/>
              <a:t>PODÍL LOGISTICKÝCH NÁKLADŮ NA CELKOVÝCH NÁKLADECH FIRMY</a:t>
            </a:r>
          </a:p>
        </p:txBody>
      </p:sp>
      <p:sp>
        <p:nvSpPr>
          <p:cNvPr id="3" name="Zástupný obsah 2">
            <a:extLst>
              <a:ext uri="{FF2B5EF4-FFF2-40B4-BE49-F238E27FC236}">
                <a16:creationId xmlns:a16="http://schemas.microsoft.com/office/drawing/2014/main" id="{FD6A5D79-A24E-B5F4-85C3-C9818ED35F71}"/>
              </a:ext>
            </a:extLst>
          </p:cNvPr>
          <p:cNvSpPr>
            <a:spLocks noGrp="1"/>
          </p:cNvSpPr>
          <p:nvPr>
            <p:ph sz="quarter" idx="13"/>
          </p:nvPr>
        </p:nvSpPr>
        <p:spPr>
          <a:xfrm>
            <a:off x="539496" y="2560320"/>
            <a:ext cx="11095776" cy="3977640"/>
          </a:xfrm>
        </p:spPr>
        <p:txBody>
          <a:bodyPr>
            <a:normAutofit/>
          </a:bodyPr>
          <a:lstStyle/>
          <a:p>
            <a:pPr algn="just"/>
            <a:r>
              <a:rPr lang="cs-CZ" sz="3600" b="1" dirty="0"/>
              <a:t>Podíl logistických nákladů na celkových nákladech průmyslové firmy se pohybuje zhruba od 10 do 25 %, přičemž různí autoři, zabývající se jejich statistickým zjišťováním, uvádějí různé maximální hodnoty.</a:t>
            </a:r>
          </a:p>
        </p:txBody>
      </p:sp>
    </p:spTree>
    <p:extLst>
      <p:ext uri="{BB962C8B-B14F-4D97-AF65-F5344CB8AC3E}">
        <p14:creationId xmlns:p14="http://schemas.microsoft.com/office/powerpoint/2010/main" val="221956405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AC9375-CB4F-590A-6146-82779FFDC570}"/>
              </a:ext>
            </a:extLst>
          </p:cNvPr>
          <p:cNvSpPr>
            <a:spLocks noGrp="1"/>
          </p:cNvSpPr>
          <p:nvPr>
            <p:ph type="title"/>
          </p:nvPr>
        </p:nvSpPr>
        <p:spPr>
          <a:xfrm>
            <a:off x="539496" y="662473"/>
            <a:ext cx="11095776" cy="1121913"/>
          </a:xfrm>
        </p:spPr>
        <p:txBody>
          <a:bodyPr>
            <a:noAutofit/>
          </a:bodyPr>
          <a:lstStyle/>
          <a:p>
            <a:pPr algn="ctr"/>
            <a:r>
              <a:rPr lang="cs-CZ" sz="6000" b="1" dirty="0"/>
              <a:t>RUTINNÍ ŘÍZENÍ LOGISTIKY</a:t>
            </a:r>
          </a:p>
        </p:txBody>
      </p:sp>
      <p:sp>
        <p:nvSpPr>
          <p:cNvPr id="3" name="Zástupný obsah 2">
            <a:extLst>
              <a:ext uri="{FF2B5EF4-FFF2-40B4-BE49-F238E27FC236}">
                <a16:creationId xmlns:a16="http://schemas.microsoft.com/office/drawing/2014/main" id="{32A4BBB4-550D-2CEE-257D-27B2F7799B8E}"/>
              </a:ext>
            </a:extLst>
          </p:cNvPr>
          <p:cNvSpPr>
            <a:spLocks noGrp="1"/>
          </p:cNvSpPr>
          <p:nvPr>
            <p:ph sz="quarter" idx="13"/>
          </p:nvPr>
        </p:nvSpPr>
        <p:spPr>
          <a:xfrm>
            <a:off x="539495" y="2560320"/>
            <a:ext cx="11095777" cy="3977640"/>
          </a:xfrm>
        </p:spPr>
        <p:txBody>
          <a:bodyPr>
            <a:normAutofit/>
          </a:bodyPr>
          <a:lstStyle/>
          <a:p>
            <a:r>
              <a:rPr lang="cs-CZ" b="1" i="0" dirty="0">
                <a:solidFill>
                  <a:srgbClr val="000000"/>
                </a:solidFill>
                <a:effectLst/>
                <a:latin typeface="Times New Roman" panose="02020603050405020304" pitchFamily="18" charset="0"/>
              </a:rPr>
              <a:t>-	logistický systém už je vytvořen</a:t>
            </a:r>
            <a:br>
              <a:rPr lang="cs-CZ" b="1" dirty="0"/>
            </a:br>
            <a:r>
              <a:rPr lang="cs-CZ" b="1" i="0" dirty="0">
                <a:solidFill>
                  <a:srgbClr val="000000"/>
                </a:solidFill>
                <a:effectLst/>
                <a:latin typeface="Times New Roman" panose="02020603050405020304" pitchFamily="18" charset="0"/>
              </a:rPr>
              <a:t>-	tento systém je systémem "učím se", </a:t>
            </a:r>
            <a:r>
              <a:rPr lang="cs-CZ" b="1" i="0" dirty="0" err="1">
                <a:solidFill>
                  <a:srgbClr val="000000"/>
                </a:solidFill>
                <a:effectLst/>
                <a:latin typeface="Times New Roman" panose="02020603050405020304" pitchFamily="18" charset="0"/>
              </a:rPr>
              <a:t>samoorganizující</a:t>
            </a:r>
            <a:r>
              <a:rPr lang="cs-CZ" b="1" i="0" dirty="0">
                <a:solidFill>
                  <a:srgbClr val="000000"/>
                </a:solidFill>
                <a:effectLst/>
                <a:latin typeface="Times New Roman" panose="02020603050405020304" pitchFamily="18" charset="0"/>
              </a:rPr>
              <a:t> se systém - jedná se</a:t>
            </a:r>
            <a:br>
              <a:rPr lang="cs-CZ" b="1" i="0" dirty="0">
                <a:solidFill>
                  <a:srgbClr val="000000"/>
                </a:solidFill>
                <a:effectLst/>
                <a:latin typeface="Times New Roman" panose="02020603050405020304" pitchFamily="18" charset="0"/>
              </a:rPr>
            </a:br>
            <a:r>
              <a:rPr lang="cs-CZ" b="1" i="0" dirty="0">
                <a:solidFill>
                  <a:srgbClr val="000000"/>
                </a:solidFill>
                <a:effectLst/>
                <a:latin typeface="Times New Roman" panose="02020603050405020304" pitchFamily="18" charset="0"/>
              </a:rPr>
              <a:t>	o řízení logistikou</a:t>
            </a:r>
            <a:br>
              <a:rPr lang="cs-CZ" b="1" dirty="0"/>
            </a:br>
            <a:r>
              <a:rPr lang="cs-CZ" b="1" i="0" dirty="0">
                <a:solidFill>
                  <a:srgbClr val="000000"/>
                </a:solidFill>
                <a:effectLst/>
                <a:latin typeface="Times New Roman" panose="02020603050405020304" pitchFamily="18" charset="0"/>
              </a:rPr>
              <a:t>-	v této rovině rutinního řízení je nutné vyřešit dva konfliktní cíle:</a:t>
            </a:r>
          </a:p>
          <a:p>
            <a:r>
              <a:rPr lang="cs-CZ" b="1" dirty="0">
                <a:solidFill>
                  <a:srgbClr val="000000"/>
                </a:solidFill>
                <a:latin typeface="Times New Roman" panose="02020603050405020304" pitchFamily="18" charset="0"/>
              </a:rPr>
              <a:t>		-	</a:t>
            </a:r>
            <a:r>
              <a:rPr lang="cs-CZ" b="1" i="0" dirty="0">
                <a:solidFill>
                  <a:srgbClr val="000000"/>
                </a:solidFill>
                <a:effectLst/>
                <a:latin typeface="Times New Roman" panose="02020603050405020304" pitchFamily="18" charset="0"/>
              </a:rPr>
              <a:t>pohotově dodávat</a:t>
            </a:r>
          </a:p>
          <a:p>
            <a:r>
              <a:rPr lang="cs-CZ" b="1" dirty="0">
                <a:solidFill>
                  <a:srgbClr val="000000"/>
                </a:solidFill>
                <a:latin typeface="Times New Roman" panose="02020603050405020304" pitchFamily="18" charset="0"/>
              </a:rPr>
              <a:t>		-	</a:t>
            </a:r>
            <a:r>
              <a:rPr lang="cs-CZ" b="1" i="0" dirty="0">
                <a:solidFill>
                  <a:srgbClr val="000000"/>
                </a:solidFill>
                <a:effectLst/>
                <a:latin typeface="Times New Roman" panose="02020603050405020304" pitchFamily="18" charset="0"/>
              </a:rPr>
              <a:t>snižovat kapitálovou vázanost</a:t>
            </a:r>
            <a:endParaRPr lang="cs-CZ" dirty="0"/>
          </a:p>
        </p:txBody>
      </p:sp>
    </p:spTree>
    <p:extLst>
      <p:ext uri="{BB962C8B-B14F-4D97-AF65-F5344CB8AC3E}">
        <p14:creationId xmlns:p14="http://schemas.microsoft.com/office/powerpoint/2010/main" val="5596273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AA68-3B05-DFA7-8EEC-4E56F1CFE4F2}"/>
              </a:ext>
            </a:extLst>
          </p:cNvPr>
          <p:cNvSpPr>
            <a:spLocks noGrp="1"/>
          </p:cNvSpPr>
          <p:nvPr>
            <p:ph type="title"/>
          </p:nvPr>
        </p:nvSpPr>
        <p:spPr>
          <a:xfrm>
            <a:off x="510975" y="643812"/>
            <a:ext cx="11170049" cy="1187227"/>
          </a:xfrm>
        </p:spPr>
        <p:txBody>
          <a:bodyPr>
            <a:noAutofit/>
          </a:bodyPr>
          <a:lstStyle/>
          <a:p>
            <a:pPr algn="ctr"/>
            <a:r>
              <a:rPr lang="cs-CZ" sz="6000" b="1" dirty="0"/>
              <a:t>LOGISTICKÝ MANAGEMENT</a:t>
            </a:r>
          </a:p>
        </p:txBody>
      </p:sp>
      <p:sp>
        <p:nvSpPr>
          <p:cNvPr id="3" name="Zástupný obsah 2">
            <a:extLst>
              <a:ext uri="{FF2B5EF4-FFF2-40B4-BE49-F238E27FC236}">
                <a16:creationId xmlns:a16="http://schemas.microsoft.com/office/drawing/2014/main" id="{47EE9D2C-EC0E-0206-2725-80A5D3EF983D}"/>
              </a:ext>
            </a:extLst>
          </p:cNvPr>
          <p:cNvSpPr>
            <a:spLocks noGrp="1"/>
          </p:cNvSpPr>
          <p:nvPr>
            <p:ph sz="quarter" idx="13"/>
          </p:nvPr>
        </p:nvSpPr>
        <p:spPr>
          <a:xfrm>
            <a:off x="539496" y="3344092"/>
            <a:ext cx="11141528" cy="1265231"/>
          </a:xfrm>
        </p:spPr>
        <p:txBody>
          <a:bodyPr/>
          <a:lstStyle/>
          <a:p>
            <a:r>
              <a:rPr lang="cs-CZ" b="1" i="0" dirty="0">
                <a:solidFill>
                  <a:srgbClr val="000000"/>
                </a:solidFill>
                <a:effectLst/>
                <a:latin typeface="Times New Roman" panose="02020603050405020304" pitchFamily="18" charset="0"/>
              </a:rPr>
              <a:t>Společným jmenovatelem obou cílů je </a:t>
            </a:r>
            <a:r>
              <a:rPr lang="cs-CZ" b="1" i="0" dirty="0">
                <a:solidFill>
                  <a:srgbClr val="FF0000"/>
                </a:solidFill>
                <a:effectLst/>
                <a:latin typeface="Times New Roman" panose="02020603050405020304" pitchFamily="18" charset="0"/>
              </a:rPr>
              <a:t>čas</a:t>
            </a:r>
            <a:endParaRPr lang="cs-CZ" dirty="0">
              <a:solidFill>
                <a:srgbClr val="FF0000"/>
              </a:solidFill>
            </a:endParaRPr>
          </a:p>
        </p:txBody>
      </p:sp>
    </p:spTree>
    <p:extLst>
      <p:ext uri="{BB962C8B-B14F-4D97-AF65-F5344CB8AC3E}">
        <p14:creationId xmlns:p14="http://schemas.microsoft.com/office/powerpoint/2010/main" val="27917621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C03103-B0D9-4AA2-3489-9A55747D7890}"/>
              </a:ext>
            </a:extLst>
          </p:cNvPr>
          <p:cNvSpPr>
            <a:spLocks noGrp="1"/>
          </p:cNvSpPr>
          <p:nvPr>
            <p:ph type="title"/>
          </p:nvPr>
        </p:nvSpPr>
        <p:spPr>
          <a:xfrm>
            <a:off x="548298" y="709126"/>
            <a:ext cx="11095404" cy="991284"/>
          </a:xfrm>
        </p:spPr>
        <p:txBody>
          <a:bodyPr>
            <a:noAutofit/>
          </a:bodyPr>
          <a:lstStyle/>
          <a:p>
            <a:pPr algn="ctr"/>
            <a:r>
              <a:rPr lang="cs-CZ" sz="5400" b="1" dirty="0"/>
              <a:t>SNIŽOVÁNÍ KAPITÁLOVÉ VÁZANOSTI</a:t>
            </a:r>
          </a:p>
        </p:txBody>
      </p:sp>
      <p:sp>
        <p:nvSpPr>
          <p:cNvPr id="3" name="Zástupný obsah 2">
            <a:extLst>
              <a:ext uri="{FF2B5EF4-FFF2-40B4-BE49-F238E27FC236}">
                <a16:creationId xmlns:a16="http://schemas.microsoft.com/office/drawing/2014/main" id="{FD44B476-EB40-02E5-88F7-FEB20B4582AC}"/>
              </a:ext>
            </a:extLst>
          </p:cNvPr>
          <p:cNvSpPr>
            <a:spLocks noGrp="1"/>
          </p:cNvSpPr>
          <p:nvPr>
            <p:ph sz="quarter" idx="13"/>
          </p:nvPr>
        </p:nvSpPr>
        <p:spPr>
          <a:xfrm>
            <a:off x="539495" y="2560320"/>
            <a:ext cx="11207745" cy="3977640"/>
          </a:xfrm>
        </p:spPr>
        <p:txBody>
          <a:bodyPr>
            <a:normAutofit fontScale="92500" lnSpcReduction="10000"/>
          </a:bodyPr>
          <a:lstStyle/>
          <a:p>
            <a:pPr algn="l"/>
            <a:r>
              <a:rPr lang="cs-CZ" b="1" i="0" dirty="0">
                <a:solidFill>
                  <a:srgbClr val="000000"/>
                </a:solidFill>
                <a:effectLst/>
                <a:latin typeface="Times New Roman" panose="02020603050405020304" pitchFamily="18" charset="0"/>
              </a:rPr>
              <a:t>Prostředkem ke snižování kapitálové vázanosti je podstatné zrychlení průtoku materiálu,</a:t>
            </a:r>
            <a:br>
              <a:rPr lang="cs-CZ" b="1" i="0" dirty="0">
                <a:solidFill>
                  <a:srgbClr val="000000"/>
                </a:solidFill>
                <a:effectLst/>
                <a:latin typeface="Times New Roman" panose="02020603050405020304" pitchFamily="18" charset="0"/>
              </a:rPr>
            </a:br>
            <a:r>
              <a:rPr lang="cs-CZ" b="1" i="0" dirty="0">
                <a:solidFill>
                  <a:srgbClr val="000000"/>
                </a:solidFill>
                <a:effectLst/>
                <a:latin typeface="Times New Roman" panose="02020603050405020304" pitchFamily="18" charset="0"/>
              </a:rPr>
              <a:t>a to od surovin po hotové výrobky, a s ním spojené snížení všech zásob - nejde přitom</a:t>
            </a:r>
            <a:br>
              <a:rPr lang="cs-CZ" b="1" i="0" dirty="0">
                <a:solidFill>
                  <a:srgbClr val="000000"/>
                </a:solidFill>
                <a:effectLst/>
                <a:latin typeface="Times New Roman" panose="02020603050405020304" pitchFamily="18" charset="0"/>
              </a:rPr>
            </a:br>
            <a:r>
              <a:rPr lang="cs-CZ" b="1" i="0" dirty="0">
                <a:solidFill>
                  <a:srgbClr val="000000"/>
                </a:solidFill>
                <a:effectLst/>
                <a:latin typeface="Times New Roman" panose="02020603050405020304" pitchFamily="18" charset="0"/>
              </a:rPr>
              <a:t>o zrychlení vlastních technologických operací ve výrobě, ani při zvyšování intenzity práce, ale o </a:t>
            </a:r>
            <a:r>
              <a:rPr lang="cs-CZ" b="1" i="0" dirty="0">
                <a:solidFill>
                  <a:srgbClr val="FF0000"/>
                </a:solidFill>
                <a:effectLst/>
                <a:latin typeface="Times New Roman" panose="02020603050405020304" pitchFamily="18" charset="0"/>
              </a:rPr>
              <a:t>koordinaci, synchronizaci a celkovou optimalizaci logistických řetězců</a:t>
            </a:r>
            <a:r>
              <a:rPr lang="cs-CZ" b="1" i="0" dirty="0">
                <a:solidFill>
                  <a:srgbClr val="000000"/>
                </a:solidFill>
                <a:effectLst/>
                <a:latin typeface="Times New Roman" panose="02020603050405020304" pitchFamily="18" charset="0"/>
              </a:rPr>
              <a:t>, a to nejenom uvnitř podniku, ale především v mezipodnikovém styku.</a:t>
            </a:r>
          </a:p>
          <a:p>
            <a:pPr algn="l"/>
            <a:r>
              <a:rPr lang="cs-CZ" b="1" i="0" dirty="0">
                <a:solidFill>
                  <a:srgbClr val="000000"/>
                </a:solidFill>
                <a:effectLst/>
                <a:latin typeface="Times New Roman" panose="02020603050405020304" pitchFamily="18" charset="0"/>
              </a:rPr>
              <a:t>Důležitou úlohu hraje přechod k přísunu materiálu, surovin a komponentů a k dodávkám výrobků v kratších intervalech a v menších dávkách.</a:t>
            </a:r>
          </a:p>
          <a:p>
            <a:endParaRPr lang="cs-CZ" dirty="0"/>
          </a:p>
        </p:txBody>
      </p:sp>
    </p:spTree>
    <p:extLst>
      <p:ext uri="{BB962C8B-B14F-4D97-AF65-F5344CB8AC3E}">
        <p14:creationId xmlns:p14="http://schemas.microsoft.com/office/powerpoint/2010/main" val="34314946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1AC98D-5468-7419-66CC-D238075669A8}"/>
              </a:ext>
            </a:extLst>
          </p:cNvPr>
          <p:cNvSpPr>
            <a:spLocks noGrp="1"/>
          </p:cNvSpPr>
          <p:nvPr>
            <p:ph type="title"/>
          </p:nvPr>
        </p:nvSpPr>
        <p:spPr>
          <a:xfrm>
            <a:off x="539496" y="634481"/>
            <a:ext cx="11104735" cy="1121913"/>
          </a:xfrm>
        </p:spPr>
        <p:txBody>
          <a:bodyPr>
            <a:noAutofit/>
          </a:bodyPr>
          <a:lstStyle/>
          <a:p>
            <a:pPr algn="ctr"/>
            <a:r>
              <a:rPr lang="cs-CZ" sz="6000" b="1" dirty="0"/>
              <a:t>NUTNÉ ZMĚNY!</a:t>
            </a:r>
          </a:p>
        </p:txBody>
      </p:sp>
      <p:sp>
        <p:nvSpPr>
          <p:cNvPr id="3" name="Zástupný obsah 2">
            <a:extLst>
              <a:ext uri="{FF2B5EF4-FFF2-40B4-BE49-F238E27FC236}">
                <a16:creationId xmlns:a16="http://schemas.microsoft.com/office/drawing/2014/main" id="{4C71FF46-2802-58A5-9981-EBB358146D35}"/>
              </a:ext>
            </a:extLst>
          </p:cNvPr>
          <p:cNvSpPr>
            <a:spLocks noGrp="1"/>
          </p:cNvSpPr>
          <p:nvPr>
            <p:ph sz="quarter" idx="13"/>
          </p:nvPr>
        </p:nvSpPr>
        <p:spPr>
          <a:xfrm>
            <a:off x="539495" y="2560320"/>
            <a:ext cx="11104735" cy="3977640"/>
          </a:xfrm>
        </p:spPr>
        <p:txBody>
          <a:bodyPr>
            <a:normAutofit fontScale="77500" lnSpcReduction="20000"/>
          </a:bodyPr>
          <a:lstStyle/>
          <a:p>
            <a:r>
              <a:rPr lang="cs-CZ" b="1" i="0" dirty="0">
                <a:solidFill>
                  <a:srgbClr val="000000"/>
                </a:solidFill>
                <a:effectLst/>
                <a:latin typeface="Times New Roman" panose="02020603050405020304" pitchFamily="18" charset="0"/>
              </a:rPr>
              <a:t>-	musí se změnit vztahy mezi články řetězce - dodavateli a odběrateli. Vytváření pojistné zásoby 	(</a:t>
            </a:r>
            <a:r>
              <a:rPr lang="cs-CZ" b="1" i="0" dirty="0" err="1">
                <a:solidFill>
                  <a:srgbClr val="000000"/>
                </a:solidFill>
                <a:effectLst/>
                <a:latin typeface="Times New Roman" panose="02020603050405020304" pitchFamily="18" charset="0"/>
              </a:rPr>
              <a:t>dod</a:t>
            </a:r>
            <a:r>
              <a:rPr lang="cs-CZ" b="1" i="0" dirty="0">
                <a:solidFill>
                  <a:srgbClr val="000000"/>
                </a:solidFill>
                <a:effectLst/>
                <a:latin typeface="Times New Roman" panose="02020603050405020304" pitchFamily="18" charset="0"/>
              </a:rPr>
              <a:t>., </a:t>
            </a:r>
            <a:r>
              <a:rPr lang="cs-CZ" b="1" i="0" dirty="0" err="1">
                <a:solidFill>
                  <a:srgbClr val="000000"/>
                </a:solidFill>
                <a:effectLst/>
                <a:latin typeface="Times New Roman" panose="02020603050405020304" pitchFamily="18" charset="0"/>
              </a:rPr>
              <a:t>odb</a:t>
            </a:r>
            <a:r>
              <a:rPr lang="cs-CZ" b="1" i="0" dirty="0">
                <a:solidFill>
                  <a:srgbClr val="000000"/>
                </a:solidFill>
                <a:effectLst/>
                <a:latin typeface="Times New Roman" panose="02020603050405020304" pitchFamily="18" charset="0"/>
              </a:rPr>
              <a:t>.) ve snaze zajistit plynulost zásobování</a:t>
            </a:r>
            <a:br>
              <a:rPr lang="cs-CZ" b="1" dirty="0"/>
            </a:br>
            <a:r>
              <a:rPr lang="cs-CZ" b="1" i="0" dirty="0">
                <a:solidFill>
                  <a:srgbClr val="000000"/>
                </a:solidFill>
                <a:effectLst/>
                <a:latin typeface="Times New Roman" panose="02020603050405020304" pitchFamily="18" charset="0"/>
              </a:rPr>
              <a:t>-		nutné sklady (investičně a provozně nákladné)</a:t>
            </a:r>
            <a:br>
              <a:rPr lang="cs-CZ" b="1" dirty="0"/>
            </a:br>
            <a:r>
              <a:rPr lang="cs-CZ" b="1" i="0" dirty="0">
                <a:solidFill>
                  <a:srgbClr val="000000"/>
                </a:solidFill>
                <a:effectLst/>
                <a:latin typeface="Times New Roman" panose="02020603050405020304" pitchFamily="18" charset="0"/>
              </a:rPr>
              <a:t>-	nutné vyloučit dvojí pojistné zásoby - ponechat je pouze na </a:t>
            </a:r>
            <a:r>
              <a:rPr lang="cs-CZ" b="1" i="0" dirty="0" err="1">
                <a:solidFill>
                  <a:srgbClr val="000000"/>
                </a:solidFill>
                <a:effectLst/>
                <a:latin typeface="Times New Roman" panose="02020603050405020304" pitchFamily="18" charset="0"/>
              </a:rPr>
              <a:t>dodaveteli</a:t>
            </a:r>
            <a:r>
              <a:rPr lang="cs-CZ" b="1" i="0" dirty="0">
                <a:solidFill>
                  <a:srgbClr val="000000"/>
                </a:solidFill>
                <a:effectLst/>
                <a:latin typeface="Times New Roman" panose="02020603050405020304" pitchFamily="18" charset="0"/>
              </a:rPr>
              <a:t> a převést na něj celkovou 	zodpovědnost za pružnost dodávek</a:t>
            </a:r>
            <a:br>
              <a:rPr lang="cs-CZ" b="1" dirty="0"/>
            </a:br>
            <a:r>
              <a:rPr lang="cs-CZ" b="1" i="0" dirty="0">
                <a:solidFill>
                  <a:srgbClr val="000000"/>
                </a:solidFill>
                <a:effectLst/>
                <a:latin typeface="Times New Roman" panose="02020603050405020304" pitchFamily="18" charset="0"/>
              </a:rPr>
              <a:t>-	nutné zavést kvalitní dopravu a zajistit přesnost dodávek (i za cenu vyšších nákladů)</a:t>
            </a:r>
            <a:br>
              <a:rPr lang="cs-CZ" b="1" dirty="0"/>
            </a:br>
            <a:r>
              <a:rPr lang="cs-CZ" b="1" i="0" dirty="0">
                <a:solidFill>
                  <a:srgbClr val="000000"/>
                </a:solidFill>
                <a:effectLst/>
                <a:latin typeface="Times New Roman" panose="02020603050405020304" pitchFamily="18" charset="0"/>
              </a:rPr>
              <a:t>-	musí být vyloučena zbytečná manipulace s materiálem a výrobky (odstranit ruční manipulaci</a:t>
            </a:r>
            <a:br>
              <a:rPr lang="cs-CZ" b="1" i="0" dirty="0">
                <a:solidFill>
                  <a:srgbClr val="000000"/>
                </a:solidFill>
                <a:effectLst/>
                <a:latin typeface="Times New Roman" panose="02020603050405020304" pitchFamily="18" charset="0"/>
              </a:rPr>
            </a:br>
            <a:r>
              <a:rPr lang="cs-CZ" b="1" i="0" dirty="0">
                <a:solidFill>
                  <a:srgbClr val="000000"/>
                </a:solidFill>
                <a:effectLst/>
                <a:latin typeface="Times New Roman" panose="02020603050405020304" pitchFamily="18" charset="0"/>
              </a:rPr>
              <a:t>	a nahradit jí progresivními přepravními prostředky)</a:t>
            </a:r>
            <a:br>
              <a:rPr lang="cs-CZ" b="1" dirty="0"/>
            </a:br>
            <a:r>
              <a:rPr lang="cs-CZ" b="1" i="0" dirty="0">
                <a:solidFill>
                  <a:srgbClr val="000000"/>
                </a:solidFill>
                <a:effectLst/>
                <a:latin typeface="Times New Roman" panose="02020603050405020304" pitchFamily="18" charset="0"/>
              </a:rPr>
              <a:t>-	nutno odstranit dvojí kontrolu, kterou dosud prováděl dodavatel i odběratel (za jakost ručí 	dodavatel)</a:t>
            </a:r>
            <a:endParaRPr lang="cs-CZ" b="1" dirty="0"/>
          </a:p>
        </p:txBody>
      </p:sp>
    </p:spTree>
    <p:extLst>
      <p:ext uri="{BB962C8B-B14F-4D97-AF65-F5344CB8AC3E}">
        <p14:creationId xmlns:p14="http://schemas.microsoft.com/office/powerpoint/2010/main" val="6255068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CAC69A-3E0D-5418-757D-CCEA05975440}"/>
              </a:ext>
            </a:extLst>
          </p:cNvPr>
          <p:cNvSpPr>
            <a:spLocks noGrp="1"/>
          </p:cNvSpPr>
          <p:nvPr>
            <p:ph type="title"/>
          </p:nvPr>
        </p:nvSpPr>
        <p:spPr>
          <a:xfrm>
            <a:off x="576289" y="391885"/>
            <a:ext cx="11039421" cy="1737733"/>
          </a:xfrm>
        </p:spPr>
        <p:txBody>
          <a:bodyPr>
            <a:noAutofit/>
          </a:bodyPr>
          <a:lstStyle/>
          <a:p>
            <a:pPr algn="ctr"/>
            <a:r>
              <a:rPr lang="cs-CZ" sz="4800" b="1" dirty="0"/>
              <a:t>ZÁKLADNÍ PODMÍNKA ÚSPĚŠNÉ APLIKACE LOGISTIKY</a:t>
            </a:r>
          </a:p>
        </p:txBody>
      </p:sp>
      <p:sp>
        <p:nvSpPr>
          <p:cNvPr id="3" name="Zástupný obsah 2">
            <a:extLst>
              <a:ext uri="{FF2B5EF4-FFF2-40B4-BE49-F238E27FC236}">
                <a16:creationId xmlns:a16="http://schemas.microsoft.com/office/drawing/2014/main" id="{8438C338-A295-31E0-87AC-F972F86DEDE9}"/>
              </a:ext>
            </a:extLst>
          </p:cNvPr>
          <p:cNvSpPr>
            <a:spLocks noGrp="1"/>
          </p:cNvSpPr>
          <p:nvPr>
            <p:ph sz="quarter" idx="13"/>
          </p:nvPr>
        </p:nvSpPr>
        <p:spPr>
          <a:xfrm>
            <a:off x="539495" y="2560320"/>
            <a:ext cx="11217075" cy="3977640"/>
          </a:xfrm>
        </p:spPr>
        <p:txBody>
          <a:bodyPr>
            <a:normAutofit/>
          </a:bodyPr>
          <a:lstStyle/>
          <a:p>
            <a:r>
              <a:rPr lang="cs-CZ" sz="2800" b="1" i="0" dirty="0">
                <a:solidFill>
                  <a:srgbClr val="000000"/>
                </a:solidFill>
                <a:effectLst/>
                <a:latin typeface="Times New Roman" panose="02020603050405020304" pitchFamily="18" charset="0"/>
              </a:rPr>
              <a:t>Při aplikaci logistiky jde v prvé řadě o takzvanou </a:t>
            </a:r>
            <a:r>
              <a:rPr lang="cs-CZ" sz="2800" b="1" i="0" dirty="0">
                <a:solidFill>
                  <a:srgbClr val="FF0000"/>
                </a:solidFill>
                <a:effectLst/>
                <a:latin typeface="Times New Roman" panose="02020603050405020304" pitchFamily="18" charset="0"/>
              </a:rPr>
              <a:t>redukci fyzické redundance </a:t>
            </a:r>
            <a:r>
              <a:rPr lang="cs-CZ" sz="2800" b="1" i="0" dirty="0">
                <a:solidFill>
                  <a:srgbClr val="000000"/>
                </a:solidFill>
                <a:effectLst/>
                <a:latin typeface="Times New Roman" panose="02020603050405020304" pitchFamily="18" charset="0"/>
              </a:rPr>
              <a:t>tj. vyloučení těch operací a provádějících prvků (článků</a:t>
            </a:r>
            <a:br>
              <a:rPr lang="cs-CZ" sz="2800" b="1" i="0" dirty="0">
                <a:solidFill>
                  <a:srgbClr val="000000"/>
                </a:solidFill>
                <a:effectLst/>
                <a:latin typeface="Times New Roman" panose="02020603050405020304" pitchFamily="18" charset="0"/>
              </a:rPr>
            </a:br>
            <a:r>
              <a:rPr lang="cs-CZ" sz="2800" b="1" i="0" dirty="0">
                <a:solidFill>
                  <a:srgbClr val="000000"/>
                </a:solidFill>
                <a:effectLst/>
                <a:latin typeface="Times New Roman" panose="02020603050405020304" pitchFamily="18" charset="0"/>
              </a:rPr>
              <a:t>a podsystémů) a těch zásob pasivních prvků (materiálů, surovin, nakupovaných dílů, nedokončené výroby a hotových výrobků), které nepřispívají k tržní realizaci daného výrobku - snižují pružnost reakce na změny v poptávce a zatěžují logistické řetězce neúměrnými náklady.</a:t>
            </a:r>
            <a:endParaRPr lang="cs-CZ" sz="2800" b="1" dirty="0"/>
          </a:p>
        </p:txBody>
      </p:sp>
    </p:spTree>
    <p:extLst>
      <p:ext uri="{BB962C8B-B14F-4D97-AF65-F5344CB8AC3E}">
        <p14:creationId xmlns:p14="http://schemas.microsoft.com/office/powerpoint/2010/main" val="913608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6E56C9-4C97-017F-DAB7-03E5BAFD491E}"/>
              </a:ext>
            </a:extLst>
          </p:cNvPr>
          <p:cNvSpPr>
            <a:spLocks noGrp="1"/>
          </p:cNvSpPr>
          <p:nvPr>
            <p:ph type="title"/>
          </p:nvPr>
        </p:nvSpPr>
        <p:spPr>
          <a:xfrm>
            <a:off x="492128" y="391886"/>
            <a:ext cx="11207744" cy="1588443"/>
          </a:xfrm>
        </p:spPr>
        <p:txBody>
          <a:bodyPr>
            <a:noAutofit/>
          </a:bodyPr>
          <a:lstStyle/>
          <a:p>
            <a:pPr algn="ctr"/>
            <a:r>
              <a:rPr lang="cs-CZ" sz="4800" b="1" dirty="0"/>
              <a:t>ZÁKLADNÍ SLOŽKY LOGISTICKÉHO MANAGEMENTU</a:t>
            </a:r>
          </a:p>
        </p:txBody>
      </p:sp>
      <p:sp>
        <p:nvSpPr>
          <p:cNvPr id="3" name="Zástupný obsah 2">
            <a:extLst>
              <a:ext uri="{FF2B5EF4-FFF2-40B4-BE49-F238E27FC236}">
                <a16:creationId xmlns:a16="http://schemas.microsoft.com/office/drawing/2014/main" id="{968C78D7-B62E-293A-37B5-F340DC5C71FB}"/>
              </a:ext>
            </a:extLst>
          </p:cNvPr>
          <p:cNvSpPr>
            <a:spLocks noGrp="1"/>
          </p:cNvSpPr>
          <p:nvPr>
            <p:ph sz="quarter" idx="13"/>
          </p:nvPr>
        </p:nvSpPr>
        <p:spPr>
          <a:xfrm>
            <a:off x="539495" y="2560320"/>
            <a:ext cx="11207745" cy="3977640"/>
          </a:xfrm>
        </p:spPr>
        <p:txBody>
          <a:bodyPr>
            <a:normAutofit/>
          </a:bodyPr>
          <a:lstStyle/>
          <a:p>
            <a:r>
              <a:rPr lang="cs-CZ" b="1" i="0" dirty="0">
                <a:solidFill>
                  <a:srgbClr val="FF0000"/>
                </a:solidFill>
                <a:effectLst/>
                <a:latin typeface="Times New Roman" panose="02020603050405020304" pitchFamily="18" charset="0"/>
              </a:rPr>
              <a:t>Logistický management</a:t>
            </a:r>
            <a:r>
              <a:rPr lang="cs-CZ" b="1" i="0" dirty="0">
                <a:solidFill>
                  <a:srgbClr val="000000"/>
                </a:solidFill>
                <a:effectLst/>
                <a:latin typeface="Times New Roman" panose="02020603050405020304" pitchFamily="18" charset="0"/>
              </a:rPr>
              <a:t>, který vznikne tímto procesem má zahrnovat složky:</a:t>
            </a:r>
            <a:br>
              <a:rPr lang="cs-CZ" b="1" dirty="0"/>
            </a:br>
            <a:r>
              <a:rPr lang="cs-CZ" b="1" i="0" dirty="0">
                <a:solidFill>
                  <a:srgbClr val="000000"/>
                </a:solidFill>
                <a:effectLst/>
                <a:latin typeface="Times New Roman" panose="02020603050405020304" pitchFamily="18" charset="0"/>
              </a:rPr>
              <a:t>-	vyřizování objednávek kontrolu stavu zásob a řízení skladů</a:t>
            </a:r>
            <a:br>
              <a:rPr lang="cs-CZ" b="1" dirty="0"/>
            </a:br>
            <a:r>
              <a:rPr lang="cs-CZ" b="1" i="0" dirty="0">
                <a:solidFill>
                  <a:srgbClr val="000000"/>
                </a:solidFill>
                <a:effectLst/>
                <a:latin typeface="Times New Roman" panose="02020603050405020304" pitchFamily="18" charset="0"/>
              </a:rPr>
              <a:t>-	řízení výroby (zaměření na činnosti logistického charakteru)</a:t>
            </a:r>
            <a:br>
              <a:rPr lang="cs-CZ" b="1" dirty="0"/>
            </a:br>
            <a:r>
              <a:rPr lang="cs-CZ" b="1" i="0" dirty="0">
                <a:solidFill>
                  <a:srgbClr val="000000"/>
                </a:solidFill>
                <a:effectLst/>
                <a:latin typeface="Times New Roman" panose="02020603050405020304" pitchFamily="18" charset="0"/>
              </a:rPr>
              <a:t>-	řízení dopravy včetně optimalizace dopravních tras a využití ložné kapacity 	dopravních prostředků</a:t>
            </a:r>
            <a:br>
              <a:rPr lang="cs-CZ" b="1" dirty="0"/>
            </a:br>
            <a:r>
              <a:rPr lang="cs-CZ" b="1" i="0" dirty="0">
                <a:solidFill>
                  <a:srgbClr val="000000"/>
                </a:solidFill>
                <a:effectLst/>
                <a:latin typeface="Times New Roman" panose="02020603050405020304" pitchFamily="18" charset="0"/>
              </a:rPr>
              <a:t>-	vyhodnocování a prognózování prodeje, stanovení výrobní náplně, plánování 	výroby, alokaci poptávky a řízení nákupu</a:t>
            </a:r>
            <a:endParaRPr lang="cs-CZ" b="1" dirty="0"/>
          </a:p>
        </p:txBody>
      </p:sp>
    </p:spTree>
    <p:extLst>
      <p:ext uri="{BB962C8B-B14F-4D97-AF65-F5344CB8AC3E}">
        <p14:creationId xmlns:p14="http://schemas.microsoft.com/office/powerpoint/2010/main" val="221644975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900DA3-82CF-DA11-1732-8873B6829D65}"/>
              </a:ext>
            </a:extLst>
          </p:cNvPr>
          <p:cNvSpPr>
            <a:spLocks noGrp="1"/>
          </p:cNvSpPr>
          <p:nvPr>
            <p:ph type="title"/>
          </p:nvPr>
        </p:nvSpPr>
        <p:spPr>
          <a:xfrm>
            <a:off x="534116" y="494523"/>
            <a:ext cx="11123768" cy="1588443"/>
          </a:xfrm>
        </p:spPr>
        <p:txBody>
          <a:bodyPr>
            <a:noAutofit/>
          </a:bodyPr>
          <a:lstStyle/>
          <a:p>
            <a:pPr algn="ctr"/>
            <a:r>
              <a:rPr lang="cs-CZ" sz="4800" b="1" dirty="0"/>
              <a:t>HLAVNÍ SMYSL DOBŘE KONCIPOVANÉHO LOGISTICKÉHO MANAGEMENTU</a:t>
            </a:r>
          </a:p>
        </p:txBody>
      </p:sp>
      <p:sp>
        <p:nvSpPr>
          <p:cNvPr id="3" name="Zástupný obsah 2">
            <a:extLst>
              <a:ext uri="{FF2B5EF4-FFF2-40B4-BE49-F238E27FC236}">
                <a16:creationId xmlns:a16="http://schemas.microsoft.com/office/drawing/2014/main" id="{4C6E3FD8-F44F-B913-5841-610EB0F82C3B}"/>
              </a:ext>
            </a:extLst>
          </p:cNvPr>
          <p:cNvSpPr>
            <a:spLocks noGrp="1"/>
          </p:cNvSpPr>
          <p:nvPr>
            <p:ph sz="quarter" idx="13"/>
          </p:nvPr>
        </p:nvSpPr>
        <p:spPr>
          <a:xfrm>
            <a:off x="539495" y="2560320"/>
            <a:ext cx="11123769" cy="3977640"/>
          </a:xfrm>
        </p:spPr>
        <p:txBody>
          <a:bodyPr>
            <a:normAutofit/>
          </a:bodyPr>
          <a:lstStyle/>
          <a:p>
            <a:r>
              <a:rPr lang="cs-CZ" sz="3200" b="1" i="0" dirty="0">
                <a:solidFill>
                  <a:srgbClr val="000000"/>
                </a:solidFill>
                <a:effectLst/>
                <a:latin typeface="Times New Roman" panose="02020603050405020304" pitchFamily="18" charset="0"/>
              </a:rPr>
              <a:t>Smyslem takto koncipovaného logistického managementu je dosáhnout co nejpružnějšího, harmonického, plynulého toku všech pasivních prvků logistického řetězce, tak aby nedocházelo k neúčelnému vytváření zásob nebo nežádoucímu přerušení toku.</a:t>
            </a:r>
            <a:endParaRPr lang="cs-CZ" sz="3200" b="1" dirty="0"/>
          </a:p>
        </p:txBody>
      </p:sp>
    </p:spTree>
    <p:extLst>
      <p:ext uri="{BB962C8B-B14F-4D97-AF65-F5344CB8AC3E}">
        <p14:creationId xmlns:p14="http://schemas.microsoft.com/office/powerpoint/2010/main" val="337158330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976A1-ACEC-31E0-849D-DF6AF0E88117}"/>
              </a:ext>
            </a:extLst>
          </p:cNvPr>
          <p:cNvSpPr>
            <a:spLocks noGrp="1"/>
          </p:cNvSpPr>
          <p:nvPr>
            <p:ph type="title"/>
          </p:nvPr>
        </p:nvSpPr>
        <p:spPr>
          <a:xfrm>
            <a:off x="599616" y="569168"/>
            <a:ext cx="10992768" cy="1177896"/>
          </a:xfrm>
        </p:spPr>
        <p:txBody>
          <a:bodyPr>
            <a:noAutofit/>
          </a:bodyPr>
          <a:lstStyle/>
          <a:p>
            <a:pPr algn="ctr"/>
            <a:r>
              <a:rPr lang="cs-CZ" sz="6000" b="1" dirty="0"/>
              <a:t>VNĚJŠÍ LOGISTICKÝ CÍL</a:t>
            </a:r>
          </a:p>
        </p:txBody>
      </p:sp>
      <p:sp>
        <p:nvSpPr>
          <p:cNvPr id="3" name="Zástupný obsah 2">
            <a:extLst>
              <a:ext uri="{FF2B5EF4-FFF2-40B4-BE49-F238E27FC236}">
                <a16:creationId xmlns:a16="http://schemas.microsoft.com/office/drawing/2014/main" id="{E9BC2B5E-175C-B414-81BB-922B443B9ADD}"/>
              </a:ext>
            </a:extLst>
          </p:cNvPr>
          <p:cNvSpPr>
            <a:spLocks noGrp="1"/>
          </p:cNvSpPr>
          <p:nvPr>
            <p:ph sz="quarter" idx="13"/>
          </p:nvPr>
        </p:nvSpPr>
        <p:spPr>
          <a:xfrm>
            <a:off x="539495" y="2560320"/>
            <a:ext cx="11235737" cy="3977640"/>
          </a:xfrm>
        </p:spPr>
        <p:txBody>
          <a:bodyPr/>
          <a:lstStyle/>
          <a:p>
            <a:pPr algn="just"/>
            <a:r>
              <a:rPr lang="cs-CZ" b="1" i="0" dirty="0">
                <a:solidFill>
                  <a:srgbClr val="FF0000"/>
                </a:solidFill>
                <a:effectLst/>
                <a:latin typeface="Arial" panose="020B0604020202020204" pitchFamily="34" charset="0"/>
              </a:rPr>
              <a:t>Vnější logistický cíl </a:t>
            </a:r>
            <a:r>
              <a:rPr lang="cs-CZ" b="1" i="0" dirty="0">
                <a:solidFill>
                  <a:srgbClr val="000000"/>
                </a:solidFill>
                <a:effectLst/>
                <a:latin typeface="Arial" panose="020B0604020202020204" pitchFamily="34" charset="0"/>
              </a:rPr>
              <a:t>lze definovat souhrnně jako optimální obsluhu zákazníka (zabudování reálných přání a požadavků zákazníka do logistické politiky plánů a koncepce logistického systému). V tomto smyslu je třeba myslet především na spolehlivé a krátké dodací lhůty, pružnost organizace, kompletnost dodávek a úroveň služeb.</a:t>
            </a:r>
          </a:p>
          <a:p>
            <a:pPr algn="just"/>
            <a:r>
              <a:rPr lang="cs-CZ" b="1" i="0" dirty="0">
                <a:solidFill>
                  <a:srgbClr val="000000"/>
                </a:solidFill>
                <a:effectLst/>
                <a:latin typeface="Arial" panose="020B0604020202020204" pitchFamily="34" charset="0"/>
              </a:rPr>
              <a:t>Plnění vnějšího cíle lze měřit </a:t>
            </a:r>
            <a:r>
              <a:rPr lang="cs-CZ" b="1" i="0" dirty="0">
                <a:solidFill>
                  <a:srgbClr val="FF0000"/>
                </a:solidFill>
                <a:effectLst/>
                <a:latin typeface="Arial" panose="020B0604020202020204" pitchFamily="34" charset="0"/>
              </a:rPr>
              <a:t>ukazateli logistických výkonů</a:t>
            </a:r>
            <a:r>
              <a:rPr lang="cs-CZ" b="1" i="0" dirty="0">
                <a:solidFill>
                  <a:srgbClr val="000000"/>
                </a:solidFill>
                <a:effectLst/>
                <a:latin typeface="Arial" panose="020B0604020202020204" pitchFamily="34" charset="0"/>
              </a:rPr>
              <a:t>.</a:t>
            </a:r>
          </a:p>
          <a:p>
            <a:endParaRPr lang="cs-CZ" dirty="0"/>
          </a:p>
        </p:txBody>
      </p:sp>
    </p:spTree>
    <p:extLst>
      <p:ext uri="{BB962C8B-B14F-4D97-AF65-F5344CB8AC3E}">
        <p14:creationId xmlns:p14="http://schemas.microsoft.com/office/powerpoint/2010/main" val="376150379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C7DD71-747A-A582-F8E1-028202C4F040}"/>
              </a:ext>
            </a:extLst>
          </p:cNvPr>
          <p:cNvSpPr>
            <a:spLocks noGrp="1"/>
          </p:cNvSpPr>
          <p:nvPr>
            <p:ph type="title"/>
          </p:nvPr>
        </p:nvSpPr>
        <p:spPr>
          <a:xfrm>
            <a:off x="510789" y="653143"/>
            <a:ext cx="11170422" cy="991284"/>
          </a:xfrm>
        </p:spPr>
        <p:txBody>
          <a:bodyPr>
            <a:noAutofit/>
          </a:bodyPr>
          <a:lstStyle/>
          <a:p>
            <a:pPr algn="ctr"/>
            <a:r>
              <a:rPr lang="cs-CZ" sz="5400" b="1" dirty="0"/>
              <a:t>UKAZATELÉ LOGISTICKÝCH VÝKONŮ</a:t>
            </a:r>
          </a:p>
        </p:txBody>
      </p:sp>
      <p:sp>
        <p:nvSpPr>
          <p:cNvPr id="3" name="Zástupný obsah 2">
            <a:extLst>
              <a:ext uri="{FF2B5EF4-FFF2-40B4-BE49-F238E27FC236}">
                <a16:creationId xmlns:a16="http://schemas.microsoft.com/office/drawing/2014/main" id="{D15655CE-DE1B-9DD8-391D-BD929787CE47}"/>
              </a:ext>
            </a:extLst>
          </p:cNvPr>
          <p:cNvSpPr>
            <a:spLocks noGrp="1"/>
          </p:cNvSpPr>
          <p:nvPr>
            <p:ph sz="quarter" idx="13"/>
          </p:nvPr>
        </p:nvSpPr>
        <p:spPr>
          <a:xfrm>
            <a:off x="539496" y="2560320"/>
            <a:ext cx="11170422" cy="3977640"/>
          </a:xfrm>
        </p:spPr>
        <p:txBody>
          <a:bodyPr>
            <a:normAutofit lnSpcReduction="10000"/>
          </a:bodyPr>
          <a:lstStyle/>
          <a:p>
            <a:pPr algn="l">
              <a:buFont typeface="Arial" panose="020B0604020202020204" pitchFamily="34" charset="0"/>
              <a:buChar char="•"/>
            </a:pPr>
            <a:r>
              <a:rPr lang="cs-CZ" b="1" i="0" dirty="0">
                <a:solidFill>
                  <a:srgbClr val="000000"/>
                </a:solidFill>
                <a:effectLst/>
                <a:latin typeface="Arial" panose="020B0604020202020204" pitchFamily="34" charset="0"/>
              </a:rPr>
              <a:t>dodací lhůta,</a:t>
            </a:r>
          </a:p>
          <a:p>
            <a:pPr algn="l">
              <a:buFont typeface="Arial" panose="020B0604020202020204" pitchFamily="34" charset="0"/>
              <a:buChar char="•"/>
            </a:pPr>
            <a:r>
              <a:rPr lang="cs-CZ" b="1" i="0" dirty="0">
                <a:solidFill>
                  <a:srgbClr val="000000"/>
                </a:solidFill>
                <a:effectLst/>
                <a:latin typeface="Arial" panose="020B0604020202020204" pitchFamily="34" charset="0"/>
              </a:rPr>
              <a:t>průběžná doba,</a:t>
            </a:r>
          </a:p>
          <a:p>
            <a:pPr algn="l">
              <a:buFont typeface="Arial" panose="020B0604020202020204" pitchFamily="34" charset="0"/>
              <a:buChar char="•"/>
            </a:pPr>
            <a:r>
              <a:rPr lang="cs-CZ" b="1" i="0" dirty="0">
                <a:solidFill>
                  <a:srgbClr val="000000"/>
                </a:solidFill>
                <a:effectLst/>
                <a:latin typeface="Arial" panose="020B0604020202020204" pitchFamily="34" charset="0"/>
              </a:rPr>
              <a:t>spolehlivost dodávky (odchylka od sjednané lhůty),</a:t>
            </a:r>
          </a:p>
          <a:p>
            <a:pPr algn="l">
              <a:buFont typeface="Arial" panose="020B0604020202020204" pitchFamily="34" charset="0"/>
              <a:buChar char="•"/>
            </a:pPr>
            <a:r>
              <a:rPr lang="cs-CZ" b="1" i="0" dirty="0">
                <a:solidFill>
                  <a:srgbClr val="000000"/>
                </a:solidFill>
                <a:effectLst/>
                <a:latin typeface="Arial" panose="020B0604020202020204" pitchFamily="34" charset="0"/>
              </a:rPr>
              <a:t>odchylky od dodaného množství,</a:t>
            </a:r>
          </a:p>
          <a:p>
            <a:pPr algn="l">
              <a:buFont typeface="Arial" panose="020B0604020202020204" pitchFamily="34" charset="0"/>
              <a:buChar char="•"/>
            </a:pPr>
            <a:r>
              <a:rPr lang="cs-CZ" b="1" i="0" dirty="0">
                <a:solidFill>
                  <a:srgbClr val="000000"/>
                </a:solidFill>
                <a:effectLst/>
                <a:latin typeface="Arial" panose="020B0604020202020204" pitchFamily="34" charset="0"/>
              </a:rPr>
              <a:t>počet nevyhovujících dodávek či nevyhovujících kusů apod.</a:t>
            </a:r>
          </a:p>
          <a:p>
            <a:endParaRPr lang="cs-CZ" dirty="0"/>
          </a:p>
        </p:txBody>
      </p:sp>
    </p:spTree>
    <p:extLst>
      <p:ext uri="{BB962C8B-B14F-4D97-AF65-F5344CB8AC3E}">
        <p14:creationId xmlns:p14="http://schemas.microsoft.com/office/powerpoint/2010/main" val="109857316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12B8DB-D3B7-2266-3CE5-4BED4E115063}"/>
              </a:ext>
            </a:extLst>
          </p:cNvPr>
          <p:cNvSpPr>
            <a:spLocks noGrp="1"/>
          </p:cNvSpPr>
          <p:nvPr>
            <p:ph type="title"/>
          </p:nvPr>
        </p:nvSpPr>
        <p:spPr>
          <a:xfrm>
            <a:off x="496979" y="699796"/>
            <a:ext cx="11198041" cy="1093921"/>
          </a:xfrm>
        </p:spPr>
        <p:txBody>
          <a:bodyPr>
            <a:noAutofit/>
          </a:bodyPr>
          <a:lstStyle/>
          <a:p>
            <a:pPr algn="ctr"/>
            <a:r>
              <a:rPr lang="cs-CZ" sz="6000" b="1" dirty="0"/>
              <a:t>VNITŘNÍ LOGISTICKÝ CÍL</a:t>
            </a:r>
          </a:p>
        </p:txBody>
      </p:sp>
      <p:sp>
        <p:nvSpPr>
          <p:cNvPr id="3" name="Zástupný obsah 2">
            <a:extLst>
              <a:ext uri="{FF2B5EF4-FFF2-40B4-BE49-F238E27FC236}">
                <a16:creationId xmlns:a16="http://schemas.microsoft.com/office/drawing/2014/main" id="{FCA9F065-7333-BB2B-BF44-6EE8A81758F3}"/>
              </a:ext>
            </a:extLst>
          </p:cNvPr>
          <p:cNvSpPr>
            <a:spLocks noGrp="1"/>
          </p:cNvSpPr>
          <p:nvPr>
            <p:ph sz="quarter" idx="13"/>
          </p:nvPr>
        </p:nvSpPr>
        <p:spPr>
          <a:xfrm>
            <a:off x="557442" y="2854328"/>
            <a:ext cx="11077116" cy="3654801"/>
          </a:xfrm>
        </p:spPr>
        <p:txBody>
          <a:bodyPr>
            <a:normAutofit/>
          </a:bodyPr>
          <a:lstStyle/>
          <a:p>
            <a:r>
              <a:rPr lang="cs-CZ" sz="2800" b="1" i="0" dirty="0">
                <a:solidFill>
                  <a:srgbClr val="FF0000"/>
                </a:solidFill>
                <a:effectLst/>
                <a:latin typeface="Arial" panose="020B0604020202020204" pitchFamily="34" charset="0"/>
              </a:rPr>
              <a:t>Vnitřní logistický cíl </a:t>
            </a:r>
            <a:r>
              <a:rPr lang="cs-CZ" sz="2800" b="1" i="0" dirty="0">
                <a:solidFill>
                  <a:srgbClr val="000000"/>
                </a:solidFill>
                <a:effectLst/>
                <a:latin typeface="Arial" panose="020B0604020202020204" pitchFamily="34" charset="0"/>
              </a:rPr>
              <a:t>logistiku využívá ke snížení nákladů nebo ke snížení kapitálu investovaného do výrobních prostředků, což přispívá ke zvýšení výnosnosti a zisku podniku.</a:t>
            </a:r>
          </a:p>
          <a:p>
            <a:r>
              <a:rPr lang="cs-CZ" sz="2800" b="1" i="0" dirty="0">
                <a:solidFill>
                  <a:srgbClr val="000000"/>
                </a:solidFill>
                <a:effectLst/>
                <a:latin typeface="Arial" panose="020B0604020202020204" pitchFamily="34" charset="0"/>
              </a:rPr>
              <a:t>Důležitou složkou celkových nákladů jsou </a:t>
            </a:r>
            <a:r>
              <a:rPr lang="cs-CZ" sz="2800" b="1" i="0" dirty="0">
                <a:solidFill>
                  <a:srgbClr val="FF0000"/>
                </a:solidFill>
                <a:effectLst/>
                <a:latin typeface="Arial" panose="020B0604020202020204" pitchFamily="34" charset="0"/>
              </a:rPr>
              <a:t>logistické náklady</a:t>
            </a:r>
            <a:r>
              <a:rPr lang="cs-CZ" sz="2800" b="1" i="0" dirty="0">
                <a:solidFill>
                  <a:srgbClr val="000000"/>
                </a:solidFill>
                <a:effectLst/>
                <a:latin typeface="Arial" panose="020B0604020202020204" pitchFamily="34" charset="0"/>
              </a:rPr>
              <a:t>.</a:t>
            </a:r>
            <a:endParaRPr lang="cs-CZ" sz="2800" b="1" dirty="0"/>
          </a:p>
        </p:txBody>
      </p:sp>
    </p:spTree>
    <p:extLst>
      <p:ext uri="{BB962C8B-B14F-4D97-AF65-F5344CB8AC3E}">
        <p14:creationId xmlns:p14="http://schemas.microsoft.com/office/powerpoint/2010/main" val="1525895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3545BF-A11D-BFAA-C615-B91BC747CDA2}"/>
              </a:ext>
            </a:extLst>
          </p:cNvPr>
          <p:cNvSpPr>
            <a:spLocks noGrp="1"/>
          </p:cNvSpPr>
          <p:nvPr>
            <p:ph type="title"/>
          </p:nvPr>
        </p:nvSpPr>
        <p:spPr>
          <a:xfrm>
            <a:off x="521208" y="401216"/>
            <a:ext cx="11207372" cy="1775056"/>
          </a:xfrm>
        </p:spPr>
        <p:txBody>
          <a:bodyPr>
            <a:noAutofit/>
          </a:bodyPr>
          <a:lstStyle/>
          <a:p>
            <a:pPr algn="ctr"/>
            <a:r>
              <a:rPr lang="cs-CZ" sz="5400" b="1" dirty="0"/>
              <a:t>KLÍČOVÉ UKAZATELE VÝKONNOSTI</a:t>
            </a:r>
            <a:br>
              <a:rPr lang="cs-CZ" sz="5400" b="1" dirty="0"/>
            </a:br>
            <a:r>
              <a:rPr lang="cs-CZ" sz="5400" b="1" dirty="0"/>
              <a:t>V LOGISTICE</a:t>
            </a:r>
          </a:p>
        </p:txBody>
      </p:sp>
      <p:sp>
        <p:nvSpPr>
          <p:cNvPr id="3" name="Zástupný obsah 2">
            <a:extLst>
              <a:ext uri="{FF2B5EF4-FFF2-40B4-BE49-F238E27FC236}">
                <a16:creationId xmlns:a16="http://schemas.microsoft.com/office/drawing/2014/main" id="{505EC2A2-297D-0D89-4516-24BD8489EAA7}"/>
              </a:ext>
            </a:extLst>
          </p:cNvPr>
          <p:cNvSpPr>
            <a:spLocks noGrp="1"/>
          </p:cNvSpPr>
          <p:nvPr>
            <p:ph sz="quarter" idx="13"/>
          </p:nvPr>
        </p:nvSpPr>
        <p:spPr/>
        <p:txBody>
          <a:bodyPr/>
          <a:lstStyle/>
          <a:p>
            <a:r>
              <a:rPr lang="cs-CZ" b="1" i="0" dirty="0">
                <a:solidFill>
                  <a:srgbClr val="5E6163"/>
                </a:solidFill>
                <a:effectLst/>
                <a:latin typeface="urbanist-family"/>
              </a:rPr>
              <a:t>Stále dokola promýšlíme jaké a kolik </a:t>
            </a:r>
            <a:r>
              <a:rPr lang="cs-CZ" b="1" i="0" dirty="0">
                <a:effectLst/>
                <a:latin typeface="urbanist-family"/>
                <a:hlinkClick r:id="rId2"/>
              </a:rPr>
              <a:t>klíčových ukazatelů výkonnosti</a:t>
            </a:r>
            <a:br>
              <a:rPr lang="cs-CZ" b="1" i="0" dirty="0">
                <a:effectLst/>
                <a:latin typeface="urbanist-family"/>
              </a:rPr>
            </a:br>
            <a:r>
              <a:rPr lang="cs-CZ" b="1" i="0" dirty="0">
                <a:solidFill>
                  <a:srgbClr val="5E6163"/>
                </a:solidFill>
                <a:effectLst/>
                <a:latin typeface="urbanist-family"/>
              </a:rPr>
              <a:t>v logistice použít.</a:t>
            </a:r>
          </a:p>
          <a:p>
            <a:r>
              <a:rPr lang="cs-CZ" b="1" i="0" dirty="0">
                <a:solidFill>
                  <a:srgbClr val="5E6163"/>
                </a:solidFill>
                <a:effectLst/>
                <a:latin typeface="urbanist-family"/>
              </a:rPr>
              <a:t>Nenastavujte si příliš klíčových ukazatelů a dbejte na to, aby byly provázány s vašimi podnikovými cíli a podporovaly je!</a:t>
            </a:r>
          </a:p>
          <a:p>
            <a:r>
              <a:rPr lang="cs-CZ" b="1" i="0" dirty="0">
                <a:solidFill>
                  <a:srgbClr val="5E6163"/>
                </a:solidFill>
                <a:effectLst/>
                <a:latin typeface="urbanist-family"/>
              </a:rPr>
              <a:t>Mějte na paměti, že musí být SMART - </a:t>
            </a:r>
            <a:r>
              <a:rPr lang="cs-CZ" b="1" i="0" dirty="0" err="1">
                <a:solidFill>
                  <a:srgbClr val="5E6163"/>
                </a:solidFill>
                <a:effectLst/>
                <a:latin typeface="urbanist-family"/>
              </a:rPr>
              <a:t>Specific</a:t>
            </a:r>
            <a:r>
              <a:rPr lang="cs-CZ" b="1" i="0" dirty="0">
                <a:solidFill>
                  <a:srgbClr val="5E6163"/>
                </a:solidFill>
                <a:effectLst/>
                <a:latin typeface="urbanist-family"/>
              </a:rPr>
              <a:t>, </a:t>
            </a:r>
            <a:r>
              <a:rPr lang="cs-CZ" b="1" i="0" dirty="0" err="1">
                <a:solidFill>
                  <a:srgbClr val="5E6163"/>
                </a:solidFill>
                <a:effectLst/>
                <a:latin typeface="urbanist-family"/>
              </a:rPr>
              <a:t>Measurable</a:t>
            </a:r>
            <a:r>
              <a:rPr lang="cs-CZ" b="1" i="0" dirty="0">
                <a:solidFill>
                  <a:srgbClr val="5E6163"/>
                </a:solidFill>
                <a:effectLst/>
                <a:latin typeface="urbanist-family"/>
              </a:rPr>
              <a:t>, </a:t>
            </a:r>
            <a:r>
              <a:rPr lang="cs-CZ" b="1" i="0" dirty="0" err="1">
                <a:solidFill>
                  <a:srgbClr val="5E6163"/>
                </a:solidFill>
                <a:effectLst/>
                <a:latin typeface="urbanist-family"/>
              </a:rPr>
              <a:t>Achievable</a:t>
            </a:r>
            <a:r>
              <a:rPr lang="cs-CZ" b="1" i="0" dirty="0">
                <a:solidFill>
                  <a:srgbClr val="5E6163"/>
                </a:solidFill>
                <a:effectLst/>
                <a:latin typeface="urbanist-family"/>
              </a:rPr>
              <a:t>, </a:t>
            </a:r>
            <a:r>
              <a:rPr lang="cs-CZ" b="1" i="0" dirty="0" err="1">
                <a:solidFill>
                  <a:srgbClr val="5E6163"/>
                </a:solidFill>
                <a:effectLst/>
                <a:latin typeface="urbanist-family"/>
              </a:rPr>
              <a:t>Relevant</a:t>
            </a:r>
            <a:r>
              <a:rPr lang="cs-CZ" b="1" i="0" dirty="0">
                <a:solidFill>
                  <a:srgbClr val="5E6163"/>
                </a:solidFill>
                <a:effectLst/>
                <a:latin typeface="urbanist-family"/>
              </a:rPr>
              <a:t>, and Time-</a:t>
            </a:r>
            <a:r>
              <a:rPr lang="cs-CZ" b="1" i="0" dirty="0" err="1">
                <a:solidFill>
                  <a:srgbClr val="5E6163"/>
                </a:solidFill>
                <a:effectLst/>
                <a:latin typeface="urbanist-family"/>
              </a:rPr>
              <a:t>phased</a:t>
            </a:r>
            <a:r>
              <a:rPr lang="cs-CZ" b="1" dirty="0">
                <a:solidFill>
                  <a:srgbClr val="5E6163"/>
                </a:solidFill>
                <a:latin typeface="urbanist-family"/>
              </a:rPr>
              <a:t>!</a:t>
            </a:r>
            <a:endParaRPr lang="cs-CZ" b="1" dirty="0"/>
          </a:p>
        </p:txBody>
      </p:sp>
    </p:spTree>
    <p:extLst>
      <p:ext uri="{BB962C8B-B14F-4D97-AF65-F5344CB8AC3E}">
        <p14:creationId xmlns:p14="http://schemas.microsoft.com/office/powerpoint/2010/main" val="108962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8F996E-7723-25B9-DF51-E16EB9FB1B15}"/>
              </a:ext>
            </a:extLst>
          </p:cNvPr>
          <p:cNvSpPr>
            <a:spLocks noGrp="1"/>
          </p:cNvSpPr>
          <p:nvPr>
            <p:ph type="title"/>
          </p:nvPr>
        </p:nvSpPr>
        <p:spPr>
          <a:xfrm>
            <a:off x="566959" y="690466"/>
            <a:ext cx="11058082" cy="991284"/>
          </a:xfrm>
        </p:spPr>
        <p:txBody>
          <a:bodyPr>
            <a:noAutofit/>
          </a:bodyPr>
          <a:lstStyle/>
          <a:p>
            <a:pPr algn="ctr"/>
            <a:r>
              <a:rPr lang="cs-CZ" sz="6000" b="1" dirty="0"/>
              <a:t>LOGISTICKÉ NÁKLADY</a:t>
            </a:r>
          </a:p>
        </p:txBody>
      </p:sp>
      <p:sp>
        <p:nvSpPr>
          <p:cNvPr id="3" name="Zástupný obsah 2">
            <a:extLst>
              <a:ext uri="{FF2B5EF4-FFF2-40B4-BE49-F238E27FC236}">
                <a16:creationId xmlns:a16="http://schemas.microsoft.com/office/drawing/2014/main" id="{7B7BE0E7-7A0E-37F0-F113-60FDE41B6CB7}"/>
              </a:ext>
            </a:extLst>
          </p:cNvPr>
          <p:cNvSpPr>
            <a:spLocks noGrp="1"/>
          </p:cNvSpPr>
          <p:nvPr>
            <p:ph sz="quarter" idx="13"/>
          </p:nvPr>
        </p:nvSpPr>
        <p:spPr>
          <a:xfrm>
            <a:off x="539496" y="2696546"/>
            <a:ext cx="11039794" cy="3841413"/>
          </a:xfrm>
        </p:spPr>
        <p:txBody>
          <a:bodyPr>
            <a:normAutofit fontScale="85000" lnSpcReduction="10000"/>
          </a:bodyPr>
          <a:lstStyle/>
          <a:p>
            <a:pPr algn="l">
              <a:buFont typeface="Arial" panose="020B0604020202020204" pitchFamily="34" charset="0"/>
              <a:buChar char="•"/>
            </a:pPr>
            <a:r>
              <a:rPr lang="cs-CZ" b="1" i="0" dirty="0">
                <a:solidFill>
                  <a:srgbClr val="000000"/>
                </a:solidFill>
                <a:effectLst/>
                <a:latin typeface="Arial" panose="020B0604020202020204" pitchFamily="34" charset="0"/>
              </a:rPr>
              <a:t>náklady na plánování a řízení toku (náklady na vystavení objednávky, plánováním a řízením výroby apod.),</a:t>
            </a:r>
          </a:p>
          <a:p>
            <a:pPr algn="l">
              <a:buFont typeface="Arial" panose="020B0604020202020204" pitchFamily="34" charset="0"/>
              <a:buChar char="•"/>
            </a:pPr>
            <a:r>
              <a:rPr lang="cs-CZ" b="1" i="0" dirty="0">
                <a:solidFill>
                  <a:srgbClr val="000000"/>
                </a:solidFill>
                <a:effectLst/>
                <a:latin typeface="Arial" panose="020B0604020202020204" pitchFamily="34" charset="0"/>
              </a:rPr>
              <a:t>náklady na uskutečňování toku (náklady na dopravu, překládku, manipulaci apod.),</a:t>
            </a:r>
          </a:p>
          <a:p>
            <a:pPr algn="l">
              <a:buFont typeface="Arial" panose="020B0604020202020204" pitchFamily="34" charset="0"/>
              <a:buChar char="•"/>
            </a:pPr>
            <a:r>
              <a:rPr lang="cs-CZ" b="1" i="0" dirty="0">
                <a:solidFill>
                  <a:srgbClr val="000000"/>
                </a:solidFill>
                <a:effectLst/>
                <a:latin typeface="Arial" panose="020B0604020202020204" pitchFamily="34" charset="0"/>
              </a:rPr>
              <a:t>náklady na přerušení toku (náklady na držení zásob),</a:t>
            </a:r>
          </a:p>
          <a:p>
            <a:pPr algn="l">
              <a:buFont typeface="Arial" panose="020B0604020202020204" pitchFamily="34" charset="0"/>
              <a:buChar char="•"/>
            </a:pPr>
            <a:r>
              <a:rPr lang="cs-CZ" b="1" i="0" dirty="0">
                <a:solidFill>
                  <a:srgbClr val="000000"/>
                </a:solidFill>
                <a:effectLst/>
                <a:latin typeface="Arial" panose="020B0604020202020204" pitchFamily="34" charset="0"/>
              </a:rPr>
              <a:t>náklady na činnosti nepřidávající hodnotu pro zákazníka (náklady spojené s nedostatečnými nebo nesprávnými logistickými úkony).</a:t>
            </a:r>
          </a:p>
          <a:p>
            <a:endParaRPr lang="cs-CZ" dirty="0"/>
          </a:p>
        </p:txBody>
      </p:sp>
    </p:spTree>
    <p:extLst>
      <p:ext uri="{BB962C8B-B14F-4D97-AF65-F5344CB8AC3E}">
        <p14:creationId xmlns:p14="http://schemas.microsoft.com/office/powerpoint/2010/main" val="25563241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AFECED-965B-5532-28E4-4C95BF16F833}"/>
              </a:ext>
            </a:extLst>
          </p:cNvPr>
          <p:cNvSpPr>
            <a:spLocks noGrp="1"/>
          </p:cNvSpPr>
          <p:nvPr>
            <p:ph type="title"/>
          </p:nvPr>
        </p:nvSpPr>
        <p:spPr>
          <a:xfrm>
            <a:off x="539495" y="662474"/>
            <a:ext cx="11142056" cy="1177896"/>
          </a:xfrm>
        </p:spPr>
        <p:txBody>
          <a:bodyPr>
            <a:noAutofit/>
          </a:bodyPr>
          <a:lstStyle/>
          <a:p>
            <a:pPr algn="ctr"/>
            <a:r>
              <a:rPr lang="cs-CZ" sz="6600" b="1" dirty="0"/>
              <a:t>ZÁKAZNÍK!!!</a:t>
            </a:r>
          </a:p>
        </p:txBody>
      </p:sp>
      <p:sp>
        <p:nvSpPr>
          <p:cNvPr id="3" name="Zástupný obsah 2">
            <a:extLst>
              <a:ext uri="{FF2B5EF4-FFF2-40B4-BE49-F238E27FC236}">
                <a16:creationId xmlns:a16="http://schemas.microsoft.com/office/drawing/2014/main" id="{C009A862-14AB-3D45-F3A2-989E2ED1F9DA}"/>
              </a:ext>
            </a:extLst>
          </p:cNvPr>
          <p:cNvSpPr>
            <a:spLocks noGrp="1"/>
          </p:cNvSpPr>
          <p:nvPr>
            <p:ph sz="quarter" idx="13"/>
          </p:nvPr>
        </p:nvSpPr>
        <p:spPr>
          <a:xfrm>
            <a:off x="539495" y="2560320"/>
            <a:ext cx="11123769" cy="3977640"/>
          </a:xfrm>
        </p:spPr>
        <p:txBody>
          <a:bodyPr>
            <a:normAutofit fontScale="92500" lnSpcReduction="20000"/>
          </a:bodyPr>
          <a:lstStyle/>
          <a:p>
            <a:pPr algn="just"/>
            <a:r>
              <a:rPr lang="cs-CZ" b="1" i="0" dirty="0">
                <a:solidFill>
                  <a:srgbClr val="000000"/>
                </a:solidFill>
                <a:effectLst/>
                <a:latin typeface="Arial" panose="020B0604020202020204" pitchFamily="34" charset="0"/>
              </a:rPr>
              <a:t>jde o vytvoření podmínek pro co nejefektivnější překonání času a prostoru při reakci na požadavek zákazníka, čili:</a:t>
            </a:r>
          </a:p>
          <a:p>
            <a:pPr algn="l">
              <a:buFont typeface="Arial" panose="020B0604020202020204" pitchFamily="34" charset="0"/>
              <a:buChar char="•"/>
            </a:pPr>
            <a:r>
              <a:rPr lang="cs-CZ" b="1" i="0" dirty="0">
                <a:solidFill>
                  <a:srgbClr val="000000"/>
                </a:solidFill>
                <a:effectLst/>
                <a:latin typeface="Arial" panose="020B0604020202020204" pitchFamily="34" charset="0"/>
              </a:rPr>
              <a:t>spolehlivá a krátká dodací lhůta,</a:t>
            </a:r>
          </a:p>
          <a:p>
            <a:pPr algn="l">
              <a:buFont typeface="Arial" panose="020B0604020202020204" pitchFamily="34" charset="0"/>
              <a:buChar char="•"/>
            </a:pPr>
            <a:r>
              <a:rPr lang="cs-CZ" b="1" i="0" dirty="0">
                <a:solidFill>
                  <a:srgbClr val="000000"/>
                </a:solidFill>
                <a:effectLst/>
                <a:latin typeface="Arial" panose="020B0604020202020204" pitchFamily="34" charset="0"/>
              </a:rPr>
              <a:t>přijatelné náklady</a:t>
            </a:r>
          </a:p>
          <a:p>
            <a:pPr algn="l">
              <a:buFont typeface="Arial" panose="020B0604020202020204" pitchFamily="34" charset="0"/>
              <a:buChar char="•"/>
            </a:pPr>
            <a:r>
              <a:rPr lang="cs-CZ" b="1" i="0" dirty="0">
                <a:solidFill>
                  <a:srgbClr val="000000"/>
                </a:solidFill>
                <a:effectLst/>
                <a:latin typeface="Arial" panose="020B0604020202020204" pitchFamily="34" charset="0"/>
              </a:rPr>
              <a:t>požadovaná jakost,</a:t>
            </a:r>
          </a:p>
          <a:p>
            <a:pPr algn="l">
              <a:buFont typeface="Arial" panose="020B0604020202020204" pitchFamily="34" charset="0"/>
              <a:buChar char="•"/>
            </a:pPr>
            <a:r>
              <a:rPr lang="cs-CZ" b="1" i="0" dirty="0">
                <a:solidFill>
                  <a:srgbClr val="000000"/>
                </a:solidFill>
                <a:effectLst/>
                <a:latin typeface="Arial" panose="020B0604020202020204" pitchFamily="34" charset="0"/>
              </a:rPr>
              <a:t>požadovaná míra pružnosti.</a:t>
            </a:r>
          </a:p>
          <a:p>
            <a:endParaRPr lang="cs-CZ" dirty="0"/>
          </a:p>
        </p:txBody>
      </p:sp>
    </p:spTree>
    <p:extLst>
      <p:ext uri="{BB962C8B-B14F-4D97-AF65-F5344CB8AC3E}">
        <p14:creationId xmlns:p14="http://schemas.microsoft.com/office/powerpoint/2010/main" val="14629893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ECA4A-7899-2BFF-E2DF-F3D1BC64F9F3}"/>
              </a:ext>
            </a:extLst>
          </p:cNvPr>
          <p:cNvSpPr>
            <a:spLocks noGrp="1"/>
          </p:cNvSpPr>
          <p:nvPr>
            <p:ph type="title"/>
          </p:nvPr>
        </p:nvSpPr>
        <p:spPr>
          <a:xfrm>
            <a:off x="524971" y="709127"/>
            <a:ext cx="11142057" cy="869986"/>
          </a:xfrm>
        </p:spPr>
        <p:txBody>
          <a:bodyPr>
            <a:noAutofit/>
          </a:bodyPr>
          <a:lstStyle/>
          <a:p>
            <a:pPr algn="ctr"/>
            <a:r>
              <a:rPr lang="cs-CZ" sz="4800" b="1" dirty="0"/>
              <a:t>STRUKTURA PŘIJATELNÝCH NÁKLADŮ</a:t>
            </a:r>
          </a:p>
        </p:txBody>
      </p:sp>
      <p:sp>
        <p:nvSpPr>
          <p:cNvPr id="3" name="Zástupný obsah 2">
            <a:extLst>
              <a:ext uri="{FF2B5EF4-FFF2-40B4-BE49-F238E27FC236}">
                <a16:creationId xmlns:a16="http://schemas.microsoft.com/office/drawing/2014/main" id="{DDF0D4DA-E1C5-83A9-5BD2-7B1145CB68BC}"/>
              </a:ext>
            </a:extLst>
          </p:cNvPr>
          <p:cNvSpPr>
            <a:spLocks noGrp="1"/>
          </p:cNvSpPr>
          <p:nvPr>
            <p:ph sz="quarter" idx="13"/>
          </p:nvPr>
        </p:nvSpPr>
        <p:spPr/>
        <p:txBody>
          <a:bodyPr>
            <a:normAutofit/>
          </a:bodyPr>
          <a:lstStyle/>
          <a:p>
            <a:pPr marL="742950" lvl="1" indent="-285750" algn="l">
              <a:buFont typeface="Arial" panose="020B0604020202020204" pitchFamily="34" charset="0"/>
              <a:buChar char="•"/>
            </a:pPr>
            <a:r>
              <a:rPr lang="cs-CZ" sz="3200" b="1" i="0" dirty="0">
                <a:solidFill>
                  <a:srgbClr val="000000"/>
                </a:solidFill>
                <a:effectLst/>
                <a:latin typeface="Arial" panose="020B0604020202020204" pitchFamily="34" charset="0"/>
              </a:rPr>
              <a:t>na zásoby</a:t>
            </a:r>
          </a:p>
          <a:p>
            <a:pPr marL="742950" lvl="1" indent="-285750" algn="l">
              <a:buFont typeface="Arial" panose="020B0604020202020204" pitchFamily="34" charset="0"/>
              <a:buChar char="•"/>
            </a:pPr>
            <a:r>
              <a:rPr lang="cs-CZ" sz="3200" b="1" i="0" dirty="0">
                <a:solidFill>
                  <a:srgbClr val="000000"/>
                </a:solidFill>
                <a:effectLst/>
                <a:latin typeface="Arial" panose="020B0604020202020204" pitchFamily="34" charset="0"/>
              </a:rPr>
              <a:t>z nedostatku zásob</a:t>
            </a:r>
          </a:p>
          <a:p>
            <a:pPr marL="742950" lvl="1" indent="-285750" algn="l">
              <a:buFont typeface="Arial" panose="020B0604020202020204" pitchFamily="34" charset="0"/>
              <a:buChar char="•"/>
            </a:pPr>
            <a:r>
              <a:rPr lang="cs-CZ" sz="3200" b="1" i="0" dirty="0">
                <a:solidFill>
                  <a:srgbClr val="000000"/>
                </a:solidFill>
                <a:effectLst/>
                <a:latin typeface="Arial" panose="020B0604020202020204" pitchFamily="34" charset="0"/>
              </a:rPr>
              <a:t>na dopravu</a:t>
            </a:r>
          </a:p>
          <a:p>
            <a:pPr marL="742950" lvl="1" indent="-285750" algn="l">
              <a:buFont typeface="Arial" panose="020B0604020202020204" pitchFamily="34" charset="0"/>
              <a:buChar char="•"/>
            </a:pPr>
            <a:r>
              <a:rPr lang="cs-CZ" sz="3200" b="1" i="0" dirty="0">
                <a:solidFill>
                  <a:srgbClr val="000000"/>
                </a:solidFill>
                <a:effectLst/>
                <a:latin typeface="Arial" panose="020B0604020202020204" pitchFamily="34" charset="0"/>
              </a:rPr>
              <a:t>na málo vytížené kapacity</a:t>
            </a:r>
          </a:p>
        </p:txBody>
      </p:sp>
    </p:spTree>
    <p:extLst>
      <p:ext uri="{BB962C8B-B14F-4D97-AF65-F5344CB8AC3E}">
        <p14:creationId xmlns:p14="http://schemas.microsoft.com/office/powerpoint/2010/main" val="137499763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A9AA56-2F3D-2F11-2C73-9B7237BC2151}"/>
              </a:ext>
            </a:extLst>
          </p:cNvPr>
          <p:cNvSpPr>
            <a:spLocks noGrp="1"/>
          </p:cNvSpPr>
          <p:nvPr>
            <p:ph type="title"/>
          </p:nvPr>
        </p:nvSpPr>
        <p:spPr>
          <a:xfrm>
            <a:off x="539496" y="718458"/>
            <a:ext cx="11104735" cy="1019276"/>
          </a:xfrm>
        </p:spPr>
        <p:txBody>
          <a:bodyPr>
            <a:noAutofit/>
          </a:bodyPr>
          <a:lstStyle/>
          <a:p>
            <a:pPr algn="ctr"/>
            <a:r>
              <a:rPr lang="cs-CZ" sz="6000" b="1" dirty="0"/>
              <a:t>LOGISTICKÁ KONCEPCE</a:t>
            </a:r>
          </a:p>
        </p:txBody>
      </p:sp>
      <p:sp>
        <p:nvSpPr>
          <p:cNvPr id="3" name="Zástupný obsah 2">
            <a:extLst>
              <a:ext uri="{FF2B5EF4-FFF2-40B4-BE49-F238E27FC236}">
                <a16:creationId xmlns:a16="http://schemas.microsoft.com/office/drawing/2014/main" id="{3E3B9314-3705-E111-A574-FABE9D1D8DF6}"/>
              </a:ext>
            </a:extLst>
          </p:cNvPr>
          <p:cNvSpPr>
            <a:spLocks noGrp="1"/>
          </p:cNvSpPr>
          <p:nvPr>
            <p:ph sz="quarter" idx="13"/>
          </p:nvPr>
        </p:nvSpPr>
        <p:spPr>
          <a:xfrm>
            <a:off x="539496" y="2560320"/>
            <a:ext cx="11104734" cy="3977640"/>
          </a:xfrm>
        </p:spPr>
        <p:txBody>
          <a:bodyPr>
            <a:normAutofit fontScale="92500" lnSpcReduction="20000"/>
          </a:bodyPr>
          <a:lstStyle/>
          <a:p>
            <a:pPr algn="just"/>
            <a:r>
              <a:rPr lang="cs-CZ" b="1" i="0" dirty="0">
                <a:solidFill>
                  <a:srgbClr val="FF0000"/>
                </a:solidFill>
                <a:effectLst/>
                <a:latin typeface="Arial" panose="020B0604020202020204" pitchFamily="34" charset="0"/>
              </a:rPr>
              <a:t>Logistická koncepce </a:t>
            </a:r>
            <a:r>
              <a:rPr lang="cs-CZ" b="1" i="0" dirty="0">
                <a:solidFill>
                  <a:srgbClr val="000000"/>
                </a:solidFill>
                <a:effectLst/>
                <a:latin typeface="Arial" panose="020B0604020202020204" pitchFamily="34" charset="0"/>
              </a:rPr>
              <a:t>je tvořena souhrnem rozhodnutí managementu firmy o povaze logistického systému, který má sloužit plánování a řízení materiálového toku. Určitou logistickou koncepcí je například:</a:t>
            </a:r>
          </a:p>
          <a:p>
            <a:pPr algn="l">
              <a:buFont typeface="Arial" panose="020B0604020202020204" pitchFamily="34" charset="0"/>
              <a:buChar char="•"/>
            </a:pPr>
            <a:r>
              <a:rPr lang="cs-CZ" b="1" i="0" dirty="0">
                <a:solidFill>
                  <a:srgbClr val="000000"/>
                </a:solidFill>
                <a:effectLst/>
                <a:latin typeface="Arial" panose="020B0604020202020204" pitchFamily="34" charset="0"/>
              </a:rPr>
              <a:t>přijetí režimu dodávek </a:t>
            </a:r>
            <a:r>
              <a:rPr lang="cs-CZ" b="1" i="0" dirty="0">
                <a:solidFill>
                  <a:srgbClr val="FF0000"/>
                </a:solidFill>
                <a:effectLst/>
                <a:latin typeface="Arial" panose="020B0604020202020204" pitchFamily="34" charset="0"/>
              </a:rPr>
              <a:t>Just-In-Time</a:t>
            </a:r>
            <a:r>
              <a:rPr lang="cs-CZ" b="1" i="0" dirty="0">
                <a:solidFill>
                  <a:srgbClr val="000000"/>
                </a:solidFill>
                <a:effectLst/>
                <a:latin typeface="Arial" panose="020B0604020202020204" pitchFamily="34" charset="0"/>
              </a:rPr>
              <a:t> nebo</a:t>
            </a:r>
          </a:p>
          <a:p>
            <a:pPr algn="l">
              <a:buFont typeface="Arial" panose="020B0604020202020204" pitchFamily="34" charset="0"/>
              <a:buChar char="•"/>
            </a:pPr>
            <a:r>
              <a:rPr lang="cs-CZ" b="1" i="0" dirty="0">
                <a:solidFill>
                  <a:srgbClr val="000000"/>
                </a:solidFill>
                <a:effectLst/>
                <a:latin typeface="Arial" panose="020B0604020202020204" pitchFamily="34" charset="0"/>
              </a:rPr>
              <a:t>plánování výroby podle </a:t>
            </a:r>
            <a:r>
              <a:rPr lang="cs-CZ" b="1" i="0" dirty="0">
                <a:solidFill>
                  <a:srgbClr val="FF0000"/>
                </a:solidFill>
                <a:effectLst/>
                <a:latin typeface="Arial" panose="020B0604020202020204" pitchFamily="34" charset="0"/>
              </a:rPr>
              <a:t>úzkých míst </a:t>
            </a:r>
            <a:r>
              <a:rPr lang="cs-CZ" b="1" i="0" dirty="0">
                <a:solidFill>
                  <a:srgbClr val="000000"/>
                </a:solidFill>
                <a:effectLst/>
                <a:latin typeface="Arial" panose="020B0604020202020204" pitchFamily="34" charset="0"/>
              </a:rPr>
              <a:t>nebo</a:t>
            </a:r>
          </a:p>
          <a:p>
            <a:pPr algn="l">
              <a:buFont typeface="Arial" panose="020B0604020202020204" pitchFamily="34" charset="0"/>
              <a:buChar char="•"/>
            </a:pPr>
            <a:r>
              <a:rPr lang="cs-CZ" b="1" i="0" dirty="0">
                <a:solidFill>
                  <a:srgbClr val="000000"/>
                </a:solidFill>
                <a:effectLst/>
                <a:latin typeface="Arial" panose="020B0604020202020204" pitchFamily="34" charset="0"/>
              </a:rPr>
              <a:t>elektronický způsob zpracování objednávek typu </a:t>
            </a:r>
            <a:r>
              <a:rPr lang="cs-CZ" b="1" i="0" dirty="0">
                <a:solidFill>
                  <a:srgbClr val="FF0000"/>
                </a:solidFill>
                <a:effectLst/>
                <a:latin typeface="Arial" panose="020B0604020202020204" pitchFamily="34" charset="0"/>
              </a:rPr>
              <a:t>EDI (</a:t>
            </a:r>
            <a:r>
              <a:rPr lang="cs-CZ" b="1" i="1" dirty="0" err="1">
                <a:solidFill>
                  <a:srgbClr val="FF0000"/>
                </a:solidFill>
                <a:effectLst/>
                <a:latin typeface="Arial" panose="020B0604020202020204" pitchFamily="34" charset="0"/>
              </a:rPr>
              <a:t>Electronic</a:t>
            </a:r>
            <a:r>
              <a:rPr lang="cs-CZ" b="1" i="1" dirty="0">
                <a:solidFill>
                  <a:srgbClr val="FF0000"/>
                </a:solidFill>
                <a:effectLst/>
                <a:latin typeface="Arial" panose="020B0604020202020204" pitchFamily="34" charset="0"/>
              </a:rPr>
              <a:t> Data </a:t>
            </a:r>
            <a:r>
              <a:rPr lang="cs-CZ" b="1" i="1" dirty="0" err="1">
                <a:solidFill>
                  <a:srgbClr val="FF0000"/>
                </a:solidFill>
                <a:effectLst/>
                <a:latin typeface="Arial" panose="020B0604020202020204" pitchFamily="34" charset="0"/>
              </a:rPr>
              <a:t>Interchange</a:t>
            </a:r>
            <a:r>
              <a:rPr lang="cs-CZ" b="1" i="0" dirty="0">
                <a:solidFill>
                  <a:srgbClr val="FF0000"/>
                </a:solidFill>
                <a:effectLst/>
                <a:latin typeface="Arial" panose="020B0604020202020204" pitchFamily="34" charset="0"/>
              </a:rPr>
              <a:t>)</a:t>
            </a:r>
            <a:r>
              <a:rPr lang="cs-CZ" b="1" i="0" dirty="0">
                <a:solidFill>
                  <a:srgbClr val="000000"/>
                </a:solidFill>
                <a:effectLst/>
                <a:latin typeface="Arial" panose="020B0604020202020204" pitchFamily="34" charset="0"/>
              </a:rPr>
              <a:t> atp.</a:t>
            </a:r>
            <a:endParaRPr lang="cs-CZ" b="1" dirty="0"/>
          </a:p>
        </p:txBody>
      </p:sp>
    </p:spTree>
    <p:extLst>
      <p:ext uri="{BB962C8B-B14F-4D97-AF65-F5344CB8AC3E}">
        <p14:creationId xmlns:p14="http://schemas.microsoft.com/office/powerpoint/2010/main" val="219601427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708C63-3A56-22CC-61DD-88436455DCAA}"/>
              </a:ext>
            </a:extLst>
          </p:cNvPr>
          <p:cNvSpPr>
            <a:spLocks noGrp="1"/>
          </p:cNvSpPr>
          <p:nvPr>
            <p:ph type="title"/>
          </p:nvPr>
        </p:nvSpPr>
        <p:spPr>
          <a:xfrm>
            <a:off x="590285" y="625152"/>
            <a:ext cx="11011429" cy="1084590"/>
          </a:xfrm>
        </p:spPr>
        <p:txBody>
          <a:bodyPr>
            <a:noAutofit/>
          </a:bodyPr>
          <a:lstStyle/>
          <a:p>
            <a:pPr algn="ctr"/>
            <a:r>
              <a:rPr lang="cs-CZ" sz="6000" b="1" dirty="0"/>
              <a:t>LOGISTICKÝ SYSTÉM</a:t>
            </a:r>
          </a:p>
        </p:txBody>
      </p:sp>
      <p:sp>
        <p:nvSpPr>
          <p:cNvPr id="3" name="Zástupný obsah 2">
            <a:extLst>
              <a:ext uri="{FF2B5EF4-FFF2-40B4-BE49-F238E27FC236}">
                <a16:creationId xmlns:a16="http://schemas.microsoft.com/office/drawing/2014/main" id="{DA269879-438F-1950-B291-F63A04CF797C}"/>
              </a:ext>
            </a:extLst>
          </p:cNvPr>
          <p:cNvSpPr>
            <a:spLocks noGrp="1"/>
          </p:cNvSpPr>
          <p:nvPr>
            <p:ph sz="quarter" idx="13"/>
          </p:nvPr>
        </p:nvSpPr>
        <p:spPr/>
        <p:txBody>
          <a:bodyPr>
            <a:normAutofit fontScale="85000" lnSpcReduction="10000"/>
          </a:bodyPr>
          <a:lstStyle/>
          <a:p>
            <a:pPr algn="just"/>
            <a:r>
              <a:rPr lang="cs-CZ" b="1" i="0" dirty="0">
                <a:solidFill>
                  <a:srgbClr val="000000"/>
                </a:solidFill>
                <a:effectLst/>
                <a:latin typeface="Arial" panose="020B0604020202020204" pitchFamily="34" charset="0"/>
              </a:rPr>
              <a:t>Logistický systém je koncepčním souborem logistických prvků (technologií, nástrojů, informací a lidí), které jsou nositeli logistických funkcí (nakupování, řízení zásob, plánování výroby, skladování, vystavovaní celních dokladů, dopravy atd.). Cílové chování těchto funkcí musí být ve shodě s firemní logistickou politikou.</a:t>
            </a:r>
          </a:p>
          <a:p>
            <a:pPr algn="just"/>
            <a:r>
              <a:rPr lang="cs-CZ" b="1" i="0" dirty="0">
                <a:solidFill>
                  <a:srgbClr val="000000"/>
                </a:solidFill>
                <a:effectLst/>
                <a:latin typeface="Arial" panose="020B0604020202020204" pitchFamily="34" charset="0"/>
              </a:rPr>
              <a:t>Symbolicky řečeno logistický systém by měl být „mostem“ mezi šedou logistickou teorií a věčně zeleným stromem života – tedy logistickou praxí. </a:t>
            </a:r>
            <a:endParaRPr lang="cs-CZ" dirty="0"/>
          </a:p>
        </p:txBody>
      </p:sp>
    </p:spTree>
    <p:extLst>
      <p:ext uri="{BB962C8B-B14F-4D97-AF65-F5344CB8AC3E}">
        <p14:creationId xmlns:p14="http://schemas.microsoft.com/office/powerpoint/2010/main" val="104612481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F8CAEE-0F69-E0E1-F8FA-E9A8BC60B963}"/>
              </a:ext>
            </a:extLst>
          </p:cNvPr>
          <p:cNvSpPr>
            <a:spLocks noGrp="1"/>
          </p:cNvSpPr>
          <p:nvPr>
            <p:ph type="title"/>
          </p:nvPr>
        </p:nvSpPr>
        <p:spPr>
          <a:xfrm>
            <a:off x="427901" y="320040"/>
            <a:ext cx="11132727" cy="1856232"/>
          </a:xfrm>
        </p:spPr>
        <p:txBody>
          <a:bodyPr>
            <a:noAutofit/>
          </a:bodyPr>
          <a:lstStyle/>
          <a:p>
            <a:pPr algn="ctr"/>
            <a:r>
              <a:rPr lang="cs-CZ" sz="5400" b="1" dirty="0"/>
              <a:t>NOSNÉ SLOUPY LOGISTICKÉHO SYSTÉMU</a:t>
            </a:r>
          </a:p>
        </p:txBody>
      </p:sp>
      <p:sp>
        <p:nvSpPr>
          <p:cNvPr id="3" name="Zástupný obsah 2">
            <a:extLst>
              <a:ext uri="{FF2B5EF4-FFF2-40B4-BE49-F238E27FC236}">
                <a16:creationId xmlns:a16="http://schemas.microsoft.com/office/drawing/2014/main" id="{E617D8B0-3C50-CF95-8A40-3863B8170057}"/>
              </a:ext>
            </a:extLst>
          </p:cNvPr>
          <p:cNvSpPr>
            <a:spLocks noGrp="1"/>
          </p:cNvSpPr>
          <p:nvPr>
            <p:ph sz="quarter" idx="13"/>
          </p:nvPr>
        </p:nvSpPr>
        <p:spPr>
          <a:xfrm>
            <a:off x="539496" y="2560320"/>
            <a:ext cx="11132726" cy="3977640"/>
          </a:xfrm>
        </p:spPr>
        <p:txBody>
          <a:bodyPr>
            <a:normAutofit/>
          </a:bodyPr>
          <a:lstStyle/>
          <a:p>
            <a:pPr lvl="1"/>
            <a:r>
              <a:rPr lang="cs-CZ" sz="2800" b="1" i="0" dirty="0">
                <a:solidFill>
                  <a:srgbClr val="000000"/>
                </a:solidFill>
                <a:effectLst/>
                <a:latin typeface="Arial" panose="020B0604020202020204" pitchFamily="34" charset="0"/>
              </a:rPr>
              <a:t>úspěšné snižování zásob,</a:t>
            </a:r>
          </a:p>
          <a:p>
            <a:pPr lvl="1"/>
            <a:r>
              <a:rPr lang="cs-CZ" sz="2800" b="1" i="0" dirty="0">
                <a:solidFill>
                  <a:srgbClr val="000000"/>
                </a:solidFill>
                <a:effectLst/>
                <a:latin typeface="Arial" panose="020B0604020202020204" pitchFamily="34" charset="0"/>
              </a:rPr>
              <a:t>snižování logistických nákladů,</a:t>
            </a:r>
          </a:p>
          <a:p>
            <a:pPr lvl="1"/>
            <a:r>
              <a:rPr lang="cs-CZ" sz="2800" b="1" i="0" dirty="0">
                <a:solidFill>
                  <a:srgbClr val="000000"/>
                </a:solidFill>
                <a:effectLst/>
                <a:latin typeface="Arial" panose="020B0604020202020204" pitchFamily="34" charset="0"/>
              </a:rPr>
              <a:t>zvyšování finančního „průtoku“, hladkou realizací materiálového průtoku od nakupovaných surovin až k distribuci hotových výrobků k zákazníkům.</a:t>
            </a:r>
          </a:p>
        </p:txBody>
      </p:sp>
    </p:spTree>
    <p:extLst>
      <p:ext uri="{BB962C8B-B14F-4D97-AF65-F5344CB8AC3E}">
        <p14:creationId xmlns:p14="http://schemas.microsoft.com/office/powerpoint/2010/main" val="9323569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380220-ED76-5C1F-D6FA-236EE21F4499}"/>
              </a:ext>
            </a:extLst>
          </p:cNvPr>
          <p:cNvSpPr>
            <a:spLocks noGrp="1"/>
          </p:cNvSpPr>
          <p:nvPr>
            <p:ph type="title"/>
          </p:nvPr>
        </p:nvSpPr>
        <p:spPr>
          <a:xfrm>
            <a:off x="562107" y="541176"/>
            <a:ext cx="11067785" cy="1383170"/>
          </a:xfrm>
        </p:spPr>
        <p:txBody>
          <a:bodyPr>
            <a:noAutofit/>
          </a:bodyPr>
          <a:lstStyle/>
          <a:p>
            <a:pPr algn="ctr"/>
            <a:r>
              <a:rPr lang="cs-CZ" sz="4000" b="1" dirty="0"/>
              <a:t>ZÁKLADNÍ STAVEBNÍ KAMENY KAŽDÉHO DOBRÉHO LOGISTICKÉHU SYSTÉMU</a:t>
            </a:r>
          </a:p>
        </p:txBody>
      </p:sp>
      <p:sp>
        <p:nvSpPr>
          <p:cNvPr id="3" name="Zástupný obsah 2">
            <a:extLst>
              <a:ext uri="{FF2B5EF4-FFF2-40B4-BE49-F238E27FC236}">
                <a16:creationId xmlns:a16="http://schemas.microsoft.com/office/drawing/2014/main" id="{3CC95E18-2B17-6D77-6EF9-30324B9F1FCA}"/>
              </a:ext>
            </a:extLst>
          </p:cNvPr>
          <p:cNvSpPr>
            <a:spLocks noGrp="1"/>
          </p:cNvSpPr>
          <p:nvPr>
            <p:ph sz="quarter" idx="13"/>
          </p:nvPr>
        </p:nvSpPr>
        <p:spPr>
          <a:xfrm>
            <a:off x="521208" y="2962097"/>
            <a:ext cx="11067786" cy="3439264"/>
          </a:xfrm>
        </p:spPr>
        <p:txBody>
          <a:bodyPr>
            <a:normAutofit/>
          </a:bodyPr>
          <a:lstStyle/>
          <a:p>
            <a:pPr algn="l">
              <a:buFont typeface="Arial" panose="020B0604020202020204" pitchFamily="34" charset="0"/>
              <a:buChar char="•"/>
            </a:pPr>
            <a:r>
              <a:rPr lang="cs-CZ" b="1" i="0" dirty="0">
                <a:solidFill>
                  <a:srgbClr val="000000"/>
                </a:solidFill>
                <a:effectLst/>
                <a:latin typeface="Arial" panose="020B0604020202020204" pitchFamily="34" charset="0"/>
              </a:rPr>
              <a:t>lidé,</a:t>
            </a:r>
          </a:p>
          <a:p>
            <a:pPr algn="l">
              <a:buFont typeface="Arial" panose="020B0604020202020204" pitchFamily="34" charset="0"/>
              <a:buChar char="•"/>
            </a:pPr>
            <a:r>
              <a:rPr lang="cs-CZ" b="1" i="0" dirty="0">
                <a:solidFill>
                  <a:srgbClr val="000000"/>
                </a:solidFill>
                <a:effectLst/>
                <a:latin typeface="Arial" panose="020B0604020202020204" pitchFamily="34" charset="0"/>
              </a:rPr>
              <a:t>technologie,</a:t>
            </a:r>
          </a:p>
          <a:p>
            <a:pPr algn="l">
              <a:buFont typeface="Arial" panose="020B0604020202020204" pitchFamily="34" charset="0"/>
              <a:buChar char="•"/>
            </a:pPr>
            <a:r>
              <a:rPr lang="cs-CZ" b="1" i="0" dirty="0">
                <a:solidFill>
                  <a:srgbClr val="000000"/>
                </a:solidFill>
                <a:effectLst/>
                <a:latin typeface="Arial" panose="020B0604020202020204" pitchFamily="34" charset="0"/>
              </a:rPr>
              <a:t>nástroje,</a:t>
            </a:r>
          </a:p>
          <a:p>
            <a:pPr algn="l">
              <a:buFont typeface="Arial" panose="020B0604020202020204" pitchFamily="34" charset="0"/>
              <a:buChar char="•"/>
            </a:pPr>
            <a:r>
              <a:rPr lang="cs-CZ" b="1" i="0" dirty="0">
                <a:solidFill>
                  <a:srgbClr val="000000"/>
                </a:solidFill>
                <a:effectLst/>
                <a:latin typeface="Arial" panose="020B0604020202020204" pitchFamily="34" charset="0"/>
              </a:rPr>
              <a:t>informace.</a:t>
            </a:r>
          </a:p>
          <a:p>
            <a:endParaRPr lang="cs-CZ" dirty="0"/>
          </a:p>
        </p:txBody>
      </p:sp>
    </p:spTree>
    <p:extLst>
      <p:ext uri="{BB962C8B-B14F-4D97-AF65-F5344CB8AC3E}">
        <p14:creationId xmlns:p14="http://schemas.microsoft.com/office/powerpoint/2010/main" val="363832230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705007-C3B6-C65A-F29D-8D2AEF6B7CAA}"/>
              </a:ext>
            </a:extLst>
          </p:cNvPr>
          <p:cNvSpPr>
            <a:spLocks noGrp="1"/>
          </p:cNvSpPr>
          <p:nvPr>
            <p:ph type="title"/>
          </p:nvPr>
        </p:nvSpPr>
        <p:spPr>
          <a:xfrm>
            <a:off x="539495" y="737118"/>
            <a:ext cx="11114439" cy="981954"/>
          </a:xfrm>
        </p:spPr>
        <p:txBody>
          <a:bodyPr>
            <a:noAutofit/>
          </a:bodyPr>
          <a:lstStyle/>
          <a:p>
            <a:pPr algn="ctr"/>
            <a:r>
              <a:rPr lang="cs-CZ" sz="6000" b="1" dirty="0"/>
              <a:t>LOGISTICKÁ POLITIKA</a:t>
            </a:r>
          </a:p>
        </p:txBody>
      </p:sp>
      <p:sp>
        <p:nvSpPr>
          <p:cNvPr id="3" name="Zástupný obsah 2">
            <a:extLst>
              <a:ext uri="{FF2B5EF4-FFF2-40B4-BE49-F238E27FC236}">
                <a16:creationId xmlns:a16="http://schemas.microsoft.com/office/drawing/2014/main" id="{DE5A6D54-D7A1-FD72-57DD-B6385A459A6C}"/>
              </a:ext>
            </a:extLst>
          </p:cNvPr>
          <p:cNvSpPr>
            <a:spLocks noGrp="1"/>
          </p:cNvSpPr>
          <p:nvPr>
            <p:ph sz="quarter" idx="13"/>
          </p:nvPr>
        </p:nvSpPr>
        <p:spPr>
          <a:xfrm>
            <a:off x="539495" y="2560320"/>
            <a:ext cx="11114439" cy="3977640"/>
          </a:xfrm>
        </p:spPr>
        <p:txBody>
          <a:bodyPr>
            <a:normAutofit/>
          </a:bodyPr>
          <a:lstStyle/>
          <a:p>
            <a:r>
              <a:rPr lang="cs-CZ" b="1" i="0" dirty="0">
                <a:solidFill>
                  <a:srgbClr val="FF0000"/>
                </a:solidFill>
                <a:effectLst/>
                <a:latin typeface="Arial" panose="020B0604020202020204" pitchFamily="34" charset="0"/>
              </a:rPr>
              <a:t>Logistika</a:t>
            </a:r>
            <a:r>
              <a:rPr lang="cs-CZ" b="1" i="0" dirty="0">
                <a:solidFill>
                  <a:srgbClr val="000000"/>
                </a:solidFill>
                <a:effectLst/>
                <a:latin typeface="Arial" panose="020B0604020202020204" pitchFamily="34" charset="0"/>
              </a:rPr>
              <a:t> by nemohla v podniku existovat, kdyby neměla žádný cíl. </a:t>
            </a:r>
            <a:r>
              <a:rPr lang="cs-CZ" b="1" i="0" dirty="0">
                <a:solidFill>
                  <a:srgbClr val="FF0000"/>
                </a:solidFill>
                <a:effectLst/>
                <a:latin typeface="Arial" panose="020B0604020202020204" pitchFamily="34" charset="0"/>
              </a:rPr>
              <a:t>Logistická politika </a:t>
            </a:r>
            <a:r>
              <a:rPr lang="cs-CZ" b="1" i="0" dirty="0">
                <a:solidFill>
                  <a:srgbClr val="000000"/>
                </a:solidFill>
                <a:effectLst/>
                <a:latin typeface="Arial" panose="020B0604020202020204" pitchFamily="34" charset="0"/>
              </a:rPr>
              <a:t>vyjadřuje cíle firmy v oblasti logistiky a přijímá koncepci k jejich dosažení. </a:t>
            </a:r>
            <a:r>
              <a:rPr lang="cs-CZ" b="1" i="0" dirty="0">
                <a:solidFill>
                  <a:srgbClr val="FF0000"/>
                </a:solidFill>
                <a:effectLst/>
                <a:latin typeface="Arial" panose="020B0604020202020204" pitchFamily="34" charset="0"/>
              </a:rPr>
              <a:t>Logistické cíle </a:t>
            </a:r>
            <a:r>
              <a:rPr lang="cs-CZ" b="1" i="0" dirty="0">
                <a:solidFill>
                  <a:srgbClr val="000000"/>
                </a:solidFill>
                <a:effectLst/>
                <a:latin typeface="Arial" panose="020B0604020202020204" pitchFamily="34" charset="0"/>
              </a:rPr>
              <a:t>musí být jasné, zřetelné a měřitelné, nemohou být v rámci podniku izolované, ale musí přispívat k realizaci podnikových cílů. </a:t>
            </a:r>
            <a:r>
              <a:rPr lang="cs-CZ" b="1" i="0" dirty="0">
                <a:solidFill>
                  <a:srgbClr val="FF0000"/>
                </a:solidFill>
                <a:effectLst/>
                <a:latin typeface="Arial" panose="020B0604020202020204" pitchFamily="34" charset="0"/>
              </a:rPr>
              <a:t>Logistické cíle </a:t>
            </a:r>
            <a:r>
              <a:rPr lang="cs-CZ" b="1" i="0" dirty="0">
                <a:solidFill>
                  <a:srgbClr val="000000"/>
                </a:solidFill>
                <a:effectLst/>
                <a:latin typeface="Arial" panose="020B0604020202020204" pitchFamily="34" charset="0"/>
              </a:rPr>
              <a:t>musí být formulovány tak, aby řízení materiálového toku vedlo k maximálnímu obratu při minimálních (logistických) nákladech a s minimálními investicemi </a:t>
            </a:r>
            <a:endParaRPr lang="cs-CZ" b="1" dirty="0"/>
          </a:p>
        </p:txBody>
      </p:sp>
    </p:spTree>
    <p:extLst>
      <p:ext uri="{BB962C8B-B14F-4D97-AF65-F5344CB8AC3E}">
        <p14:creationId xmlns:p14="http://schemas.microsoft.com/office/powerpoint/2010/main" val="358661377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11CBA9-222F-A424-5F76-6DC197CD9801}"/>
              </a:ext>
            </a:extLst>
          </p:cNvPr>
          <p:cNvSpPr>
            <a:spLocks noGrp="1"/>
          </p:cNvSpPr>
          <p:nvPr>
            <p:ph type="title"/>
          </p:nvPr>
        </p:nvSpPr>
        <p:spPr>
          <a:xfrm>
            <a:off x="548298" y="625151"/>
            <a:ext cx="11095404" cy="1056599"/>
          </a:xfrm>
        </p:spPr>
        <p:txBody>
          <a:bodyPr>
            <a:noAutofit/>
          </a:bodyPr>
          <a:lstStyle/>
          <a:p>
            <a:pPr algn="ctr"/>
            <a:r>
              <a:rPr lang="cs-CZ" sz="6000" b="1" dirty="0"/>
              <a:t>LOGISTICKÉ CÍLE</a:t>
            </a:r>
          </a:p>
        </p:txBody>
      </p:sp>
      <p:pic>
        <p:nvPicPr>
          <p:cNvPr id="5" name="Zástupný obsah 4">
            <a:extLst>
              <a:ext uri="{FF2B5EF4-FFF2-40B4-BE49-F238E27FC236}">
                <a16:creationId xmlns:a16="http://schemas.microsoft.com/office/drawing/2014/main" id="{03AA62D2-3208-343A-04B7-6C1E31696259}"/>
              </a:ext>
            </a:extLst>
          </p:cNvPr>
          <p:cNvPicPr>
            <a:picLocks noGrp="1" noChangeAspect="1"/>
          </p:cNvPicPr>
          <p:nvPr>
            <p:ph sz="quarter" idx="13"/>
          </p:nvPr>
        </p:nvPicPr>
        <p:blipFill>
          <a:blip r:embed="rId2"/>
          <a:stretch>
            <a:fillRect/>
          </a:stretch>
        </p:blipFill>
        <p:spPr>
          <a:xfrm>
            <a:off x="4129869" y="2504396"/>
            <a:ext cx="3932261" cy="3939881"/>
          </a:xfrm>
        </p:spPr>
      </p:pic>
    </p:spTree>
    <p:extLst>
      <p:ext uri="{BB962C8B-B14F-4D97-AF65-F5344CB8AC3E}">
        <p14:creationId xmlns:p14="http://schemas.microsoft.com/office/powerpoint/2010/main" val="20396851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E42D31D-1DE4-B5AF-DF41-9CC61581950B}"/>
              </a:ext>
            </a:extLst>
          </p:cNvPr>
          <p:cNvSpPr>
            <a:spLocks noGrp="1"/>
          </p:cNvSpPr>
          <p:nvPr>
            <p:ph type="title"/>
          </p:nvPr>
        </p:nvSpPr>
        <p:spPr>
          <a:xfrm>
            <a:off x="613612" y="2323509"/>
            <a:ext cx="10964776" cy="1408736"/>
          </a:xfrm>
        </p:spPr>
        <p:txBody>
          <a:bodyPr>
            <a:noAutofit/>
          </a:bodyPr>
          <a:lstStyle/>
          <a:p>
            <a:pPr algn="ctr"/>
            <a:r>
              <a:rPr lang="cs-CZ" sz="7200" b="1" dirty="0"/>
              <a:t>DODAVATELSKÝ ŘETĚZEC</a:t>
            </a:r>
          </a:p>
        </p:txBody>
      </p:sp>
    </p:spTree>
    <p:extLst>
      <p:ext uri="{BB962C8B-B14F-4D97-AF65-F5344CB8AC3E}">
        <p14:creationId xmlns:p14="http://schemas.microsoft.com/office/powerpoint/2010/main" val="3720073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46CAFA-7191-9B34-83B6-23AD39BF3D13}"/>
              </a:ext>
            </a:extLst>
          </p:cNvPr>
          <p:cNvSpPr>
            <a:spLocks noGrp="1"/>
          </p:cNvSpPr>
          <p:nvPr>
            <p:ph type="title"/>
          </p:nvPr>
        </p:nvSpPr>
        <p:spPr>
          <a:xfrm>
            <a:off x="510975" y="830425"/>
            <a:ext cx="11170049" cy="1037937"/>
          </a:xfrm>
        </p:spPr>
        <p:txBody>
          <a:bodyPr>
            <a:noAutofit/>
          </a:bodyPr>
          <a:lstStyle/>
          <a:p>
            <a:pPr algn="ctr"/>
            <a:r>
              <a:rPr lang="cs-CZ" sz="6000" b="1" dirty="0"/>
              <a:t>SMART</a:t>
            </a:r>
          </a:p>
        </p:txBody>
      </p:sp>
      <p:sp>
        <p:nvSpPr>
          <p:cNvPr id="3" name="Zástupný obsah 2">
            <a:extLst>
              <a:ext uri="{FF2B5EF4-FFF2-40B4-BE49-F238E27FC236}">
                <a16:creationId xmlns:a16="http://schemas.microsoft.com/office/drawing/2014/main" id="{BE87E732-B6E3-E63D-9556-7D9E39CAD4AF}"/>
              </a:ext>
            </a:extLst>
          </p:cNvPr>
          <p:cNvSpPr>
            <a:spLocks noGrp="1"/>
          </p:cNvSpPr>
          <p:nvPr>
            <p:ph sz="quarter" idx="13"/>
          </p:nvPr>
        </p:nvSpPr>
        <p:spPr>
          <a:xfrm>
            <a:off x="539495" y="2560320"/>
            <a:ext cx="11170049" cy="3977640"/>
          </a:xfrm>
        </p:spPr>
        <p:txBody>
          <a:bodyPr/>
          <a:lstStyle/>
          <a:p>
            <a:r>
              <a:rPr lang="cs-CZ" b="1" i="0" dirty="0">
                <a:solidFill>
                  <a:srgbClr val="FF0000"/>
                </a:solidFill>
                <a:effectLst/>
                <a:latin typeface="Google Sans"/>
              </a:rPr>
              <a:t>SMART</a:t>
            </a:r>
            <a:r>
              <a:rPr lang="cs-CZ" b="1" i="0" dirty="0">
                <a:solidFill>
                  <a:srgbClr val="4D5156"/>
                </a:solidFill>
                <a:effectLst/>
                <a:latin typeface="Google Sans"/>
              </a:rPr>
              <a:t> je metoda pro stanovování cílů (nejen) v projektovém řízení.</a:t>
            </a:r>
          </a:p>
          <a:p>
            <a:r>
              <a:rPr lang="cs-CZ" b="1" i="0" dirty="0">
                <a:solidFill>
                  <a:srgbClr val="4D5156"/>
                </a:solidFill>
                <a:effectLst/>
                <a:latin typeface="Google Sans"/>
              </a:rPr>
              <a:t>Zkratka vychází z anglických slov, která říkají, jak by měl cíl vypadat.</a:t>
            </a:r>
          </a:p>
          <a:p>
            <a:r>
              <a:rPr lang="cs-CZ" b="1" i="0" dirty="0">
                <a:solidFill>
                  <a:srgbClr val="4D5156"/>
                </a:solidFill>
                <a:effectLst/>
                <a:latin typeface="Google Sans"/>
              </a:rPr>
              <a:t>Měl by tedy být </a:t>
            </a:r>
            <a:r>
              <a:rPr lang="cs-CZ" b="1" i="0" dirty="0" err="1">
                <a:solidFill>
                  <a:srgbClr val="040C28"/>
                </a:solidFill>
                <a:effectLst/>
                <a:latin typeface="Google Sans"/>
              </a:rPr>
              <a:t>Specific</a:t>
            </a:r>
            <a:r>
              <a:rPr lang="cs-CZ" b="1" i="0" dirty="0">
                <a:solidFill>
                  <a:srgbClr val="040C28"/>
                </a:solidFill>
                <a:effectLst/>
                <a:latin typeface="Google Sans"/>
              </a:rPr>
              <a:t> (</a:t>
            </a:r>
            <a:r>
              <a:rPr lang="cs-CZ" b="1" i="0" dirty="0">
                <a:solidFill>
                  <a:srgbClr val="FF0000"/>
                </a:solidFill>
                <a:effectLst/>
                <a:latin typeface="Google Sans"/>
              </a:rPr>
              <a:t>konkrétní</a:t>
            </a:r>
            <a:r>
              <a:rPr lang="cs-CZ" b="1" i="0" dirty="0">
                <a:solidFill>
                  <a:srgbClr val="040C28"/>
                </a:solidFill>
                <a:effectLst/>
                <a:latin typeface="Google Sans"/>
              </a:rPr>
              <a:t>), </a:t>
            </a:r>
            <a:r>
              <a:rPr lang="cs-CZ" b="1" i="0" dirty="0" err="1">
                <a:solidFill>
                  <a:srgbClr val="040C28"/>
                </a:solidFill>
                <a:effectLst/>
                <a:latin typeface="Google Sans"/>
              </a:rPr>
              <a:t>Measurable</a:t>
            </a:r>
            <a:r>
              <a:rPr lang="cs-CZ" b="1" i="0" dirty="0">
                <a:solidFill>
                  <a:srgbClr val="040C28"/>
                </a:solidFill>
                <a:effectLst/>
                <a:latin typeface="Google Sans"/>
              </a:rPr>
              <a:t> (</a:t>
            </a:r>
            <a:r>
              <a:rPr lang="cs-CZ" b="1" i="0" dirty="0">
                <a:solidFill>
                  <a:srgbClr val="FF0000"/>
                </a:solidFill>
                <a:effectLst/>
                <a:latin typeface="Google Sans"/>
              </a:rPr>
              <a:t>měřitelný</a:t>
            </a:r>
            <a:r>
              <a:rPr lang="cs-CZ" b="1" i="0" dirty="0">
                <a:solidFill>
                  <a:srgbClr val="040C28"/>
                </a:solidFill>
                <a:effectLst/>
                <a:latin typeface="Google Sans"/>
              </a:rPr>
              <a:t>), </a:t>
            </a:r>
            <a:r>
              <a:rPr lang="cs-CZ" b="1" i="0" dirty="0" err="1">
                <a:solidFill>
                  <a:srgbClr val="040C28"/>
                </a:solidFill>
                <a:effectLst/>
                <a:latin typeface="Google Sans"/>
              </a:rPr>
              <a:t>Achievable</a:t>
            </a:r>
            <a:r>
              <a:rPr lang="cs-CZ" b="1" i="0" dirty="0">
                <a:solidFill>
                  <a:srgbClr val="040C28"/>
                </a:solidFill>
                <a:effectLst/>
                <a:latin typeface="Google Sans"/>
              </a:rPr>
              <a:t> (</a:t>
            </a:r>
            <a:r>
              <a:rPr lang="cs-CZ" b="1" i="0" dirty="0">
                <a:solidFill>
                  <a:srgbClr val="FF0000"/>
                </a:solidFill>
                <a:effectLst/>
                <a:latin typeface="Google Sans"/>
              </a:rPr>
              <a:t>dosažitelný</a:t>
            </a:r>
            <a:r>
              <a:rPr lang="cs-CZ" b="1" i="0" dirty="0">
                <a:solidFill>
                  <a:srgbClr val="040C28"/>
                </a:solidFill>
                <a:effectLst/>
                <a:latin typeface="Google Sans"/>
              </a:rPr>
              <a:t>), </a:t>
            </a:r>
            <a:r>
              <a:rPr lang="cs-CZ" b="1" i="0" dirty="0" err="1">
                <a:solidFill>
                  <a:srgbClr val="040C28"/>
                </a:solidFill>
                <a:effectLst/>
                <a:latin typeface="Google Sans"/>
              </a:rPr>
              <a:t>Relevant</a:t>
            </a:r>
            <a:r>
              <a:rPr lang="cs-CZ" b="1" i="0" dirty="0">
                <a:solidFill>
                  <a:srgbClr val="040C28"/>
                </a:solidFill>
                <a:effectLst/>
                <a:latin typeface="Google Sans"/>
              </a:rPr>
              <a:t> (</a:t>
            </a:r>
            <a:r>
              <a:rPr lang="cs-CZ" b="1" i="0" dirty="0">
                <a:solidFill>
                  <a:srgbClr val="FF0000"/>
                </a:solidFill>
                <a:effectLst/>
                <a:latin typeface="Google Sans"/>
              </a:rPr>
              <a:t>smysluplný</a:t>
            </a:r>
            <a:r>
              <a:rPr lang="cs-CZ" b="1" i="0" dirty="0">
                <a:solidFill>
                  <a:srgbClr val="040C28"/>
                </a:solidFill>
                <a:effectLst/>
                <a:latin typeface="Google Sans"/>
              </a:rPr>
              <a:t>), Time </a:t>
            </a:r>
            <a:r>
              <a:rPr lang="cs-CZ" b="1" i="0" dirty="0" err="1">
                <a:solidFill>
                  <a:srgbClr val="040C28"/>
                </a:solidFill>
                <a:effectLst/>
                <a:latin typeface="Google Sans"/>
              </a:rPr>
              <a:t>Specific</a:t>
            </a:r>
            <a:r>
              <a:rPr lang="cs-CZ" b="1" i="0" dirty="0">
                <a:solidFill>
                  <a:srgbClr val="040C28"/>
                </a:solidFill>
                <a:effectLst/>
                <a:latin typeface="Google Sans"/>
              </a:rPr>
              <a:t> (někdy se uvádí i Time-</a:t>
            </a:r>
            <a:r>
              <a:rPr lang="cs-CZ" b="1" i="0" dirty="0" err="1">
                <a:solidFill>
                  <a:srgbClr val="040C28"/>
                </a:solidFill>
                <a:effectLst/>
                <a:latin typeface="Google Sans"/>
              </a:rPr>
              <a:t>bound</a:t>
            </a:r>
            <a:r>
              <a:rPr lang="cs-CZ" b="1" i="0" dirty="0">
                <a:solidFill>
                  <a:srgbClr val="040C28"/>
                </a:solidFill>
                <a:effectLst/>
                <a:latin typeface="Google Sans"/>
              </a:rPr>
              <a:t>, </a:t>
            </a:r>
            <a:r>
              <a:rPr lang="cs-CZ" b="1" i="0" dirty="0">
                <a:solidFill>
                  <a:srgbClr val="FF0000"/>
                </a:solidFill>
                <a:effectLst/>
                <a:latin typeface="Google Sans"/>
              </a:rPr>
              <a:t>časově ohraničený</a:t>
            </a:r>
            <a:r>
              <a:rPr lang="cs-CZ" b="1" i="0" dirty="0">
                <a:solidFill>
                  <a:srgbClr val="040C28"/>
                </a:solidFill>
                <a:effectLst/>
                <a:latin typeface="Google Sans"/>
              </a:rPr>
              <a:t>)</a:t>
            </a:r>
            <a:r>
              <a:rPr lang="cs-CZ" b="1" i="0" dirty="0">
                <a:solidFill>
                  <a:srgbClr val="4D5156"/>
                </a:solidFill>
                <a:effectLst/>
                <a:latin typeface="Google Sans"/>
              </a:rPr>
              <a:t>.</a:t>
            </a:r>
            <a:endParaRPr lang="cs-CZ" b="1" dirty="0"/>
          </a:p>
        </p:txBody>
      </p:sp>
    </p:spTree>
    <p:extLst>
      <p:ext uri="{BB962C8B-B14F-4D97-AF65-F5344CB8AC3E}">
        <p14:creationId xmlns:p14="http://schemas.microsoft.com/office/powerpoint/2010/main" val="85201429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DF267D7-5E98-0FAD-CCD5-0F3351C0A87D}"/>
              </a:ext>
            </a:extLst>
          </p:cNvPr>
          <p:cNvSpPr>
            <a:spLocks noGrp="1"/>
          </p:cNvSpPr>
          <p:nvPr>
            <p:ph type="title"/>
          </p:nvPr>
        </p:nvSpPr>
        <p:spPr>
          <a:xfrm>
            <a:off x="524971" y="494523"/>
            <a:ext cx="11142057" cy="1159235"/>
          </a:xfrm>
        </p:spPr>
        <p:txBody>
          <a:bodyPr>
            <a:noAutofit/>
          </a:bodyPr>
          <a:lstStyle/>
          <a:p>
            <a:pPr algn="ctr"/>
            <a:r>
              <a:rPr lang="cs-CZ" sz="6000" b="1" dirty="0"/>
              <a:t>ŘETĚZEC</a:t>
            </a:r>
          </a:p>
        </p:txBody>
      </p:sp>
      <p:sp>
        <p:nvSpPr>
          <p:cNvPr id="5" name="Zástupný obsah 4">
            <a:extLst>
              <a:ext uri="{FF2B5EF4-FFF2-40B4-BE49-F238E27FC236}">
                <a16:creationId xmlns:a16="http://schemas.microsoft.com/office/drawing/2014/main" id="{7B98F35C-0773-FDBF-EEF5-D6EBF571C44B}"/>
              </a:ext>
            </a:extLst>
          </p:cNvPr>
          <p:cNvSpPr>
            <a:spLocks noGrp="1"/>
          </p:cNvSpPr>
          <p:nvPr>
            <p:ph sz="quarter" idx="13"/>
          </p:nvPr>
        </p:nvSpPr>
        <p:spPr>
          <a:xfrm>
            <a:off x="539496" y="2696546"/>
            <a:ext cx="11127532" cy="3841413"/>
          </a:xfrm>
        </p:spPr>
        <p:txBody>
          <a:bodyPr>
            <a:normAutofit/>
          </a:bodyPr>
          <a:lstStyle/>
          <a:p>
            <a:r>
              <a:rPr lang="cs-CZ" sz="3600" b="1" i="0" dirty="0">
                <a:solidFill>
                  <a:srgbClr val="4D5156"/>
                </a:solidFill>
                <a:effectLst/>
                <a:latin typeface="Google Sans"/>
              </a:rPr>
              <a:t>Řetězcem se obecně rozumí </a:t>
            </a:r>
            <a:r>
              <a:rPr lang="cs-CZ" sz="3600" b="1" i="0" dirty="0">
                <a:solidFill>
                  <a:srgbClr val="040C28"/>
                </a:solidFill>
                <a:effectLst/>
                <a:latin typeface="Google Sans"/>
              </a:rPr>
              <a:t>konečná posloupnost určitých prvků stejného typu</a:t>
            </a:r>
            <a:r>
              <a:rPr lang="cs-CZ" sz="3600" b="1" i="0" dirty="0">
                <a:solidFill>
                  <a:srgbClr val="4D5156"/>
                </a:solidFill>
                <a:effectLst/>
                <a:latin typeface="Google Sans"/>
              </a:rPr>
              <a:t>. Slovo řetězec často splývá</a:t>
            </a:r>
            <a:br>
              <a:rPr lang="cs-CZ" sz="3600" b="1" i="0" dirty="0">
                <a:solidFill>
                  <a:srgbClr val="4D5156"/>
                </a:solidFill>
                <a:effectLst/>
                <a:latin typeface="Google Sans"/>
              </a:rPr>
            </a:br>
            <a:r>
              <a:rPr lang="cs-CZ" sz="3600" b="1" i="0" dirty="0">
                <a:solidFill>
                  <a:srgbClr val="4D5156"/>
                </a:solidFill>
                <a:effectLst/>
                <a:latin typeface="Google Sans"/>
              </a:rPr>
              <a:t>s významově podobným slovem řetěz. V teorii množin je řetězec synonymem pro dobře uspořádanou množinu.</a:t>
            </a:r>
            <a:endParaRPr lang="cs-CZ" sz="3600" b="1" dirty="0"/>
          </a:p>
        </p:txBody>
      </p:sp>
    </p:spTree>
    <p:extLst>
      <p:ext uri="{BB962C8B-B14F-4D97-AF65-F5344CB8AC3E}">
        <p14:creationId xmlns:p14="http://schemas.microsoft.com/office/powerpoint/2010/main" val="13877301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1E1268A-623E-B506-940E-F954B70DE3D0}"/>
              </a:ext>
            </a:extLst>
          </p:cNvPr>
          <p:cNvSpPr>
            <a:spLocks noGrp="1"/>
          </p:cNvSpPr>
          <p:nvPr>
            <p:ph type="title"/>
          </p:nvPr>
        </p:nvSpPr>
        <p:spPr>
          <a:xfrm>
            <a:off x="566959" y="671803"/>
            <a:ext cx="11058082" cy="1028607"/>
          </a:xfrm>
        </p:spPr>
        <p:txBody>
          <a:bodyPr>
            <a:noAutofit/>
          </a:bodyPr>
          <a:lstStyle/>
          <a:p>
            <a:pPr algn="ctr"/>
            <a:r>
              <a:rPr lang="cs-CZ" sz="5400" b="1" dirty="0"/>
              <a:t>DODAVATELSKÝ ŘETĚZEC - DEFINICE</a:t>
            </a:r>
          </a:p>
        </p:txBody>
      </p:sp>
      <p:sp>
        <p:nvSpPr>
          <p:cNvPr id="5" name="Zástupný obsah 4">
            <a:extLst>
              <a:ext uri="{FF2B5EF4-FFF2-40B4-BE49-F238E27FC236}">
                <a16:creationId xmlns:a16="http://schemas.microsoft.com/office/drawing/2014/main" id="{F37A258A-9DCC-F9C2-C5EC-7B8F46B2064F}"/>
              </a:ext>
            </a:extLst>
          </p:cNvPr>
          <p:cNvSpPr>
            <a:spLocks noGrp="1"/>
          </p:cNvSpPr>
          <p:nvPr>
            <p:ph sz="quarter" idx="13"/>
          </p:nvPr>
        </p:nvSpPr>
        <p:spPr>
          <a:xfrm>
            <a:off x="539496" y="2560320"/>
            <a:ext cx="11133100" cy="3977640"/>
          </a:xfrm>
        </p:spPr>
        <p:txBody>
          <a:bodyPr>
            <a:normAutofit/>
          </a:bodyPr>
          <a:lstStyle/>
          <a:p>
            <a:r>
              <a:rPr lang="cs-CZ" sz="3200" b="1" i="0" dirty="0">
                <a:solidFill>
                  <a:srgbClr val="202124"/>
                </a:solidFill>
                <a:effectLst/>
                <a:latin typeface="Google Sans"/>
              </a:rPr>
              <a:t>Dodavatelský řetězec je </a:t>
            </a:r>
            <a:r>
              <a:rPr lang="cs-CZ" sz="3200" b="1" i="0" dirty="0">
                <a:solidFill>
                  <a:srgbClr val="040C28"/>
                </a:solidFill>
                <a:effectLst/>
                <a:latin typeface="Google Sans"/>
              </a:rPr>
              <a:t>spotřebitelská síť všech osob (OSVČ)</a:t>
            </a:r>
            <a:br>
              <a:rPr lang="cs-CZ" sz="3200" b="1" i="0" dirty="0">
                <a:solidFill>
                  <a:srgbClr val="040C28"/>
                </a:solidFill>
                <a:effectLst/>
                <a:latin typeface="Google Sans"/>
              </a:rPr>
            </a:br>
            <a:r>
              <a:rPr lang="cs-CZ" sz="3200" b="1" i="0" dirty="0">
                <a:solidFill>
                  <a:srgbClr val="040C28"/>
                </a:solidFill>
                <a:effectLst/>
                <a:latin typeface="Google Sans"/>
              </a:rPr>
              <a:t>a organizací, které se podílejí na tvorbě a prodeji výrobku</a:t>
            </a:r>
            <a:r>
              <a:rPr lang="cs-CZ" sz="3200" b="1" i="0" dirty="0">
                <a:solidFill>
                  <a:srgbClr val="202124"/>
                </a:solidFill>
                <a:effectLst/>
                <a:latin typeface="Google Sans"/>
              </a:rPr>
              <a:t>. Zahrnuje vše od doručení základního materiálu ze strany dodavatele k výrobci až po dodání prodejci. Na konci je prodej koncovému zákazníkovi, dodání výrobku a zákaznická podpora.</a:t>
            </a:r>
            <a:endParaRPr lang="cs-CZ" sz="3200" b="1" dirty="0"/>
          </a:p>
        </p:txBody>
      </p:sp>
    </p:spTree>
    <p:extLst>
      <p:ext uri="{BB962C8B-B14F-4D97-AF65-F5344CB8AC3E}">
        <p14:creationId xmlns:p14="http://schemas.microsoft.com/office/powerpoint/2010/main" val="409652582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01AF53-14F8-CCB6-190E-75CE992490CB}"/>
              </a:ext>
            </a:extLst>
          </p:cNvPr>
          <p:cNvSpPr>
            <a:spLocks noGrp="1"/>
          </p:cNvSpPr>
          <p:nvPr>
            <p:ph type="title"/>
          </p:nvPr>
        </p:nvSpPr>
        <p:spPr>
          <a:xfrm>
            <a:off x="538967" y="348799"/>
            <a:ext cx="11114065" cy="1827473"/>
          </a:xfrm>
        </p:spPr>
        <p:txBody>
          <a:bodyPr>
            <a:noAutofit/>
          </a:bodyPr>
          <a:lstStyle/>
          <a:p>
            <a:pPr algn="ctr"/>
            <a:r>
              <a:rPr lang="cs-CZ" sz="5400" b="1" dirty="0"/>
              <a:t>PROCESY V DODAVATELSKÉM ŘETĚZCI</a:t>
            </a:r>
          </a:p>
        </p:txBody>
      </p:sp>
      <p:pic>
        <p:nvPicPr>
          <p:cNvPr id="5" name="Zástupný obsah 4">
            <a:extLst>
              <a:ext uri="{FF2B5EF4-FFF2-40B4-BE49-F238E27FC236}">
                <a16:creationId xmlns:a16="http://schemas.microsoft.com/office/drawing/2014/main" id="{8F10D6FE-A2B1-436B-5224-F8FC7C5811C9}"/>
              </a:ext>
            </a:extLst>
          </p:cNvPr>
          <p:cNvPicPr>
            <a:picLocks noGrp="1" noChangeAspect="1"/>
          </p:cNvPicPr>
          <p:nvPr>
            <p:ph sz="quarter" idx="13"/>
          </p:nvPr>
        </p:nvPicPr>
        <p:blipFill>
          <a:blip r:embed="rId2"/>
          <a:stretch>
            <a:fillRect/>
          </a:stretch>
        </p:blipFill>
        <p:spPr>
          <a:xfrm>
            <a:off x="4171019" y="2607423"/>
            <a:ext cx="3993226" cy="3901778"/>
          </a:xfrm>
        </p:spPr>
      </p:pic>
    </p:spTree>
    <p:extLst>
      <p:ext uri="{BB962C8B-B14F-4D97-AF65-F5344CB8AC3E}">
        <p14:creationId xmlns:p14="http://schemas.microsoft.com/office/powerpoint/2010/main" val="10919136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AA2036-53AF-AF63-C0CE-F1A3C98449E3}"/>
              </a:ext>
            </a:extLst>
          </p:cNvPr>
          <p:cNvSpPr>
            <a:spLocks noGrp="1"/>
          </p:cNvSpPr>
          <p:nvPr>
            <p:ph type="title"/>
          </p:nvPr>
        </p:nvSpPr>
        <p:spPr>
          <a:xfrm>
            <a:off x="502921" y="404015"/>
            <a:ext cx="11132726" cy="1856232"/>
          </a:xfrm>
        </p:spPr>
        <p:txBody>
          <a:bodyPr>
            <a:noAutofit/>
          </a:bodyPr>
          <a:lstStyle/>
          <a:p>
            <a:pPr algn="ctr"/>
            <a:r>
              <a:rPr lang="cs-CZ" sz="5400" b="1" dirty="0"/>
              <a:t>DEFINICE ŘÍZENÍ DODAVATELSKÉHO ŘETĚZCE</a:t>
            </a:r>
          </a:p>
        </p:txBody>
      </p:sp>
      <p:sp>
        <p:nvSpPr>
          <p:cNvPr id="3" name="Zástupný obsah 2">
            <a:extLst>
              <a:ext uri="{FF2B5EF4-FFF2-40B4-BE49-F238E27FC236}">
                <a16:creationId xmlns:a16="http://schemas.microsoft.com/office/drawing/2014/main" id="{6F563628-08AE-DD2A-FFBE-A59FABABF84C}"/>
              </a:ext>
            </a:extLst>
          </p:cNvPr>
          <p:cNvSpPr>
            <a:spLocks noGrp="1"/>
          </p:cNvSpPr>
          <p:nvPr>
            <p:ph sz="quarter" idx="13"/>
          </p:nvPr>
        </p:nvSpPr>
        <p:spPr>
          <a:xfrm>
            <a:off x="539495" y="2799184"/>
            <a:ext cx="11114439" cy="3738776"/>
          </a:xfrm>
        </p:spPr>
        <p:txBody>
          <a:bodyPr>
            <a:normAutofit/>
          </a:bodyPr>
          <a:lstStyle/>
          <a:p>
            <a:r>
              <a:rPr lang="cs-CZ" sz="3600" b="1" i="0" dirty="0">
                <a:solidFill>
                  <a:srgbClr val="4D5156"/>
                </a:solidFill>
                <a:effectLst/>
                <a:latin typeface="Google Sans"/>
              </a:rPr>
              <a:t>Řízení dodavatelského řetězce </a:t>
            </a:r>
            <a:r>
              <a:rPr lang="cs-CZ" sz="3600" b="1" i="0" dirty="0">
                <a:solidFill>
                  <a:srgbClr val="040C28"/>
                </a:solidFill>
                <a:effectLst/>
                <a:latin typeface="Google Sans"/>
              </a:rPr>
              <a:t>zahrnuje všechny činnosti, které mění suroviny na hotové výrobky a dávají je do rukou zákazníků</a:t>
            </a:r>
            <a:r>
              <a:rPr lang="cs-CZ" sz="3600" b="1" i="0" dirty="0">
                <a:solidFill>
                  <a:srgbClr val="4D5156"/>
                </a:solidFill>
                <a:effectLst/>
                <a:latin typeface="Google Sans"/>
              </a:rPr>
              <a:t>. To může zahrnovat nalezení zdroje odběru, návrh, výrobu, skladování, expedici a distribuci.</a:t>
            </a:r>
            <a:endParaRPr lang="cs-CZ" sz="3600" b="1" dirty="0"/>
          </a:p>
        </p:txBody>
      </p:sp>
    </p:spTree>
    <p:extLst>
      <p:ext uri="{BB962C8B-B14F-4D97-AF65-F5344CB8AC3E}">
        <p14:creationId xmlns:p14="http://schemas.microsoft.com/office/powerpoint/2010/main" val="42920178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681C9D-C00B-C1FF-E81A-1D2B7791D4D6}"/>
              </a:ext>
            </a:extLst>
          </p:cNvPr>
          <p:cNvSpPr>
            <a:spLocks noGrp="1"/>
          </p:cNvSpPr>
          <p:nvPr>
            <p:ph type="title"/>
          </p:nvPr>
        </p:nvSpPr>
        <p:spPr>
          <a:xfrm>
            <a:off x="529636" y="634482"/>
            <a:ext cx="11132727" cy="1047268"/>
          </a:xfrm>
        </p:spPr>
        <p:txBody>
          <a:bodyPr>
            <a:noAutofit/>
          </a:bodyPr>
          <a:lstStyle/>
          <a:p>
            <a:pPr algn="ctr"/>
            <a:r>
              <a:rPr lang="cs-CZ" sz="6000" b="1" dirty="0"/>
              <a:t>Co je to Supply Management?</a:t>
            </a:r>
          </a:p>
        </p:txBody>
      </p:sp>
      <p:sp>
        <p:nvSpPr>
          <p:cNvPr id="3" name="Zástupný obsah 2">
            <a:extLst>
              <a:ext uri="{FF2B5EF4-FFF2-40B4-BE49-F238E27FC236}">
                <a16:creationId xmlns:a16="http://schemas.microsoft.com/office/drawing/2014/main" id="{59883670-E2D0-8E3F-92FD-D72B8042D2B3}"/>
              </a:ext>
            </a:extLst>
          </p:cNvPr>
          <p:cNvSpPr>
            <a:spLocks noGrp="1"/>
          </p:cNvSpPr>
          <p:nvPr>
            <p:ph sz="quarter" idx="13"/>
          </p:nvPr>
        </p:nvSpPr>
        <p:spPr>
          <a:xfrm>
            <a:off x="539495" y="2873828"/>
            <a:ext cx="11122867" cy="3664131"/>
          </a:xfrm>
        </p:spPr>
        <p:txBody>
          <a:bodyPr>
            <a:normAutofit/>
          </a:bodyPr>
          <a:lstStyle/>
          <a:p>
            <a:r>
              <a:rPr lang="cs-CZ" sz="3600" b="1" i="0" dirty="0">
                <a:solidFill>
                  <a:srgbClr val="040C28"/>
                </a:solidFill>
                <a:effectLst/>
                <a:latin typeface="Google Sans"/>
              </a:rPr>
              <a:t>Řízení dodavatelského řetězce</a:t>
            </a:r>
            <a:r>
              <a:rPr lang="cs-CZ" sz="3600" b="1" i="0" dirty="0">
                <a:solidFill>
                  <a:srgbClr val="4D5156"/>
                </a:solidFill>
                <a:effectLst/>
                <a:latin typeface="Google Sans"/>
              </a:rPr>
              <a:t> (SCM) pomáhá podnikům založeným na produktech lépe řídit tok zboží a služeb. Zahrnuje vše od logistiky přes vývoj a výrobu produktů až po software a systémy SCM.</a:t>
            </a:r>
            <a:endParaRPr lang="cs-CZ" sz="3600" b="1" dirty="0"/>
          </a:p>
        </p:txBody>
      </p:sp>
    </p:spTree>
    <p:extLst>
      <p:ext uri="{BB962C8B-B14F-4D97-AF65-F5344CB8AC3E}">
        <p14:creationId xmlns:p14="http://schemas.microsoft.com/office/powerpoint/2010/main" val="254705639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F5F5F23-B56C-07BB-44C6-5E6C4521E7F9}"/>
              </a:ext>
            </a:extLst>
          </p:cNvPr>
          <p:cNvSpPr>
            <a:spLocks noGrp="1"/>
          </p:cNvSpPr>
          <p:nvPr>
            <p:ph type="title"/>
          </p:nvPr>
        </p:nvSpPr>
        <p:spPr>
          <a:xfrm>
            <a:off x="501645" y="2248864"/>
            <a:ext cx="11188710" cy="1343422"/>
          </a:xfrm>
        </p:spPr>
        <p:txBody>
          <a:bodyPr>
            <a:noAutofit/>
          </a:bodyPr>
          <a:lstStyle/>
          <a:p>
            <a:pPr algn="ctr"/>
            <a:r>
              <a:rPr lang="cs-CZ" sz="7200" b="1" dirty="0"/>
              <a:t>DODAVATELSKÁ SÍŤ</a:t>
            </a:r>
          </a:p>
        </p:txBody>
      </p:sp>
    </p:spTree>
    <p:extLst>
      <p:ext uri="{BB962C8B-B14F-4D97-AF65-F5344CB8AC3E}">
        <p14:creationId xmlns:p14="http://schemas.microsoft.com/office/powerpoint/2010/main" val="259857777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A69B472-778D-623C-4BD7-DB0DCBAC7D48}"/>
              </a:ext>
            </a:extLst>
          </p:cNvPr>
          <p:cNvSpPr>
            <a:spLocks noGrp="1"/>
          </p:cNvSpPr>
          <p:nvPr>
            <p:ph type="title"/>
          </p:nvPr>
        </p:nvSpPr>
        <p:spPr>
          <a:xfrm>
            <a:off x="510789" y="755780"/>
            <a:ext cx="11170422" cy="1047268"/>
          </a:xfrm>
        </p:spPr>
        <p:txBody>
          <a:bodyPr>
            <a:noAutofit/>
          </a:bodyPr>
          <a:lstStyle/>
          <a:p>
            <a:pPr algn="ctr"/>
            <a:r>
              <a:rPr lang="cs-CZ" sz="5400" b="1" dirty="0"/>
              <a:t>DODAVATELSKÁ SÍŤ</a:t>
            </a:r>
          </a:p>
        </p:txBody>
      </p:sp>
      <p:sp>
        <p:nvSpPr>
          <p:cNvPr id="6" name="Rectangle 1">
            <a:extLst>
              <a:ext uri="{FF2B5EF4-FFF2-40B4-BE49-F238E27FC236}">
                <a16:creationId xmlns:a16="http://schemas.microsoft.com/office/drawing/2014/main" id="{19506CE1-0B18-2CEB-F9E7-D9A6DF54B979}"/>
              </a:ext>
            </a:extLst>
          </p:cNvPr>
          <p:cNvSpPr>
            <a:spLocks noGrp="1" noChangeArrowheads="1"/>
          </p:cNvSpPr>
          <p:nvPr>
            <p:ph sz="quarter" idx="13"/>
          </p:nvPr>
        </p:nvSpPr>
        <p:spPr bwMode="auto">
          <a:xfrm>
            <a:off x="539496" y="3730963"/>
            <a:ext cx="11170422" cy="163635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3600" b="1" i="0" u="none" strike="noStrike" cap="none" normalizeH="0" baseline="0" dirty="0">
                <a:ln>
                  <a:noFill/>
                </a:ln>
                <a:solidFill>
                  <a:srgbClr val="202124"/>
                </a:solidFill>
                <a:effectLst/>
                <a:latin typeface="inherit"/>
              </a:rPr>
              <a:t>Dodavatelská síť je shluk (klastr) dodavatelů, kteří pomáhají podniku přidávat hodnotu pro zákazníky výrobou a dodáváním produktů.</a:t>
            </a:r>
            <a:r>
              <a:rPr kumimoji="0" lang="cs-CZ" altLang="cs-CZ" sz="3600" b="1" i="0" u="none" strike="noStrike" cap="none" normalizeH="0" baseline="0" dirty="0">
                <a:ln>
                  <a:noFill/>
                </a:ln>
                <a:solidFill>
                  <a:schemeClr val="tx1"/>
                </a:solidFill>
                <a:effectLst/>
              </a:rPr>
              <a:t> </a:t>
            </a:r>
            <a:endParaRPr kumimoji="0" lang="cs-CZ" altLang="cs-CZ" sz="36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336094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88149F-B6E8-54D9-D73C-CD1E9B1B307D}"/>
              </a:ext>
            </a:extLst>
          </p:cNvPr>
          <p:cNvSpPr>
            <a:spLocks noGrp="1"/>
          </p:cNvSpPr>
          <p:nvPr>
            <p:ph type="title"/>
          </p:nvPr>
        </p:nvSpPr>
        <p:spPr>
          <a:xfrm>
            <a:off x="515640" y="727789"/>
            <a:ext cx="11160719" cy="1084590"/>
          </a:xfrm>
        </p:spPr>
        <p:txBody>
          <a:bodyPr>
            <a:noAutofit/>
          </a:bodyPr>
          <a:lstStyle/>
          <a:p>
            <a:pPr algn="ctr"/>
            <a:r>
              <a:rPr lang="cs-CZ" sz="6000" b="1" dirty="0"/>
              <a:t>LOGISTICKÁ SÍŤ</a:t>
            </a:r>
          </a:p>
        </p:txBody>
      </p:sp>
      <p:sp>
        <p:nvSpPr>
          <p:cNvPr id="3" name="Zástupný obsah 2">
            <a:extLst>
              <a:ext uri="{FF2B5EF4-FFF2-40B4-BE49-F238E27FC236}">
                <a16:creationId xmlns:a16="http://schemas.microsoft.com/office/drawing/2014/main" id="{4095F96E-BB6E-50D3-BF6A-E6E8D8D8B344}"/>
              </a:ext>
            </a:extLst>
          </p:cNvPr>
          <p:cNvSpPr>
            <a:spLocks noGrp="1"/>
          </p:cNvSpPr>
          <p:nvPr>
            <p:ph sz="quarter" idx="13"/>
          </p:nvPr>
        </p:nvSpPr>
        <p:spPr>
          <a:xfrm>
            <a:off x="539496" y="2560320"/>
            <a:ext cx="11160718" cy="3977640"/>
          </a:xfrm>
        </p:spPr>
        <p:txBody>
          <a:bodyPr>
            <a:normAutofit fontScale="47500" lnSpcReduction="20000"/>
          </a:bodyPr>
          <a:lstStyle/>
          <a:p>
            <a:pPr algn="l">
              <a:buFont typeface="Arial" panose="020B0604020202020204" pitchFamily="34" charset="0"/>
              <a:buChar char="•"/>
            </a:pPr>
            <a:r>
              <a:rPr lang="cs-CZ" sz="2600" b="1" i="0" u="sng" dirty="0">
                <a:solidFill>
                  <a:srgbClr val="FF0000"/>
                </a:solidFill>
                <a:effectLst/>
                <a:latin typeface="Arial" panose="020B0604020202020204" pitchFamily="34" charset="0"/>
              </a:rPr>
              <a:t>Logistická síť </a:t>
            </a:r>
            <a:r>
              <a:rPr lang="cs-CZ" sz="2600" b="1" i="0" dirty="0">
                <a:solidFill>
                  <a:srgbClr val="000000"/>
                </a:solidFill>
                <a:effectLst/>
                <a:latin typeface="Arial" panose="020B0604020202020204" pitchFamily="34" charset="0"/>
              </a:rPr>
              <a:t>- struktura, která vzniká propojením procesů, v nichž se uskutečňují toky.</a:t>
            </a:r>
            <a:br>
              <a:rPr lang="cs-CZ" sz="2600" b="1" i="0" dirty="0">
                <a:solidFill>
                  <a:srgbClr val="000000"/>
                </a:solidFill>
                <a:effectLst/>
                <a:latin typeface="Arial" panose="020B0604020202020204" pitchFamily="34" charset="0"/>
              </a:rPr>
            </a:br>
            <a:endParaRPr lang="cs-CZ" sz="2600" b="1" i="0" dirty="0">
              <a:solidFill>
                <a:srgbClr val="000000"/>
              </a:solidFill>
              <a:effectLst/>
              <a:latin typeface="Arial" panose="020B0604020202020204" pitchFamily="34" charset="0"/>
            </a:endParaRPr>
          </a:p>
          <a:p>
            <a:pPr algn="l">
              <a:buFont typeface="Arial" panose="020B0604020202020204" pitchFamily="34" charset="0"/>
              <a:buChar char="•"/>
            </a:pPr>
            <a:r>
              <a:rPr lang="cs-CZ" sz="2600" b="1" i="0" dirty="0">
                <a:solidFill>
                  <a:srgbClr val="FF0000"/>
                </a:solidFill>
                <a:effectLst/>
                <a:latin typeface="Arial" panose="020B0604020202020204" pitchFamily="34" charset="0"/>
              </a:rPr>
              <a:t>S</a:t>
            </a:r>
            <a:r>
              <a:rPr lang="cs-CZ" sz="2600" b="1" i="0" u="sng" dirty="0">
                <a:solidFill>
                  <a:srgbClr val="FF0000"/>
                </a:solidFill>
                <a:effectLst/>
                <a:latin typeface="Arial" panose="020B0604020202020204" pitchFamily="34" charset="0"/>
              </a:rPr>
              <a:t>ubjekty</a:t>
            </a:r>
            <a:r>
              <a:rPr lang="cs-CZ" sz="2600" b="1" i="0" dirty="0">
                <a:solidFill>
                  <a:srgbClr val="000000"/>
                </a:solidFill>
                <a:effectLst/>
                <a:latin typeface="Arial" panose="020B0604020202020204" pitchFamily="34" charset="0"/>
              </a:rPr>
              <a:t> zapojené do logistického sítě:</a:t>
            </a:r>
          </a:p>
          <a:p>
            <a:pPr algn="l">
              <a:buFont typeface="+mj-lt"/>
              <a:buAutoNum type="arabicPeriod"/>
            </a:pPr>
            <a:r>
              <a:rPr lang="cs-CZ" sz="2600" b="1" i="0" dirty="0">
                <a:solidFill>
                  <a:srgbClr val="000000"/>
                </a:solidFill>
                <a:effectLst/>
                <a:latin typeface="Arial" panose="020B0604020202020204" pitchFamily="34" charset="0"/>
              </a:rPr>
              <a:t>dodavatelé (surovin, materiálů, polotovarů)</a:t>
            </a:r>
          </a:p>
          <a:p>
            <a:pPr algn="l">
              <a:buFont typeface="+mj-lt"/>
              <a:buAutoNum type="arabicPeriod" startAt="2"/>
            </a:pPr>
            <a:r>
              <a:rPr lang="cs-CZ" sz="2600" b="1" i="0" dirty="0">
                <a:solidFill>
                  <a:srgbClr val="000000"/>
                </a:solidFill>
                <a:effectLst/>
                <a:latin typeface="Arial" panose="020B0604020202020204" pitchFamily="34" charset="0"/>
              </a:rPr>
              <a:t>výrobci</a:t>
            </a:r>
          </a:p>
          <a:p>
            <a:pPr algn="l">
              <a:buFont typeface="+mj-lt"/>
              <a:buAutoNum type="arabicPeriod" startAt="3"/>
            </a:pPr>
            <a:r>
              <a:rPr lang="cs-CZ" sz="2600" b="1" i="0" dirty="0">
                <a:solidFill>
                  <a:srgbClr val="000000"/>
                </a:solidFill>
                <a:effectLst/>
                <a:latin typeface="Arial" panose="020B0604020202020204" pitchFamily="34" charset="0"/>
              </a:rPr>
              <a:t>distributoři</a:t>
            </a:r>
          </a:p>
          <a:p>
            <a:pPr algn="l">
              <a:buFont typeface="+mj-lt"/>
              <a:buAutoNum type="arabicPeriod" startAt="4"/>
            </a:pPr>
            <a:r>
              <a:rPr lang="cs-CZ" sz="2600" b="1" i="0" dirty="0">
                <a:solidFill>
                  <a:srgbClr val="000000"/>
                </a:solidFill>
                <a:effectLst/>
                <a:latin typeface="Arial" panose="020B0604020202020204" pitchFamily="34" charset="0"/>
              </a:rPr>
              <a:t>koordinátoři logistických sítí</a:t>
            </a:r>
          </a:p>
          <a:p>
            <a:pPr algn="l">
              <a:buFont typeface="+mj-lt"/>
              <a:buAutoNum type="arabicPeriod" startAt="5"/>
            </a:pPr>
            <a:r>
              <a:rPr lang="cs-CZ" sz="2600" b="1" i="0" dirty="0">
                <a:solidFill>
                  <a:srgbClr val="000000"/>
                </a:solidFill>
                <a:effectLst/>
                <a:latin typeface="Arial" panose="020B0604020202020204" pitchFamily="34" charset="0"/>
              </a:rPr>
              <a:t>finální zákazníci</a:t>
            </a:r>
          </a:p>
          <a:p>
            <a:endParaRPr lang="cs-CZ" dirty="0"/>
          </a:p>
        </p:txBody>
      </p:sp>
    </p:spTree>
    <p:extLst>
      <p:ext uri="{BB962C8B-B14F-4D97-AF65-F5344CB8AC3E}">
        <p14:creationId xmlns:p14="http://schemas.microsoft.com/office/powerpoint/2010/main" val="382654646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5E5B64B-3C6B-BBD7-E703-302FE624563F}"/>
              </a:ext>
            </a:extLst>
          </p:cNvPr>
          <p:cNvSpPr>
            <a:spLocks noGrp="1"/>
          </p:cNvSpPr>
          <p:nvPr>
            <p:ph type="title"/>
          </p:nvPr>
        </p:nvSpPr>
        <p:spPr>
          <a:xfrm>
            <a:off x="534302" y="2006267"/>
            <a:ext cx="11123396" cy="2276483"/>
          </a:xfrm>
        </p:spPr>
        <p:txBody>
          <a:bodyPr>
            <a:noAutofit/>
          </a:bodyPr>
          <a:lstStyle/>
          <a:p>
            <a:pPr algn="ctr"/>
            <a:r>
              <a:rPr lang="cs-CZ" sz="7200" b="1" dirty="0"/>
              <a:t>TYPY LOGISTICKÝCH ŘETĚZCŮ</a:t>
            </a:r>
          </a:p>
        </p:txBody>
      </p:sp>
    </p:spTree>
    <p:extLst>
      <p:ext uri="{BB962C8B-B14F-4D97-AF65-F5344CB8AC3E}">
        <p14:creationId xmlns:p14="http://schemas.microsoft.com/office/powerpoint/2010/main" val="342732282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F50A7EB-61A6-3B14-0EC8-214593530B64}"/>
              </a:ext>
            </a:extLst>
          </p:cNvPr>
          <p:cNvSpPr>
            <a:spLocks noGrp="1"/>
          </p:cNvSpPr>
          <p:nvPr>
            <p:ph type="title"/>
          </p:nvPr>
        </p:nvSpPr>
        <p:spPr>
          <a:xfrm>
            <a:off x="408867" y="419878"/>
            <a:ext cx="11067412" cy="1765725"/>
          </a:xfrm>
        </p:spPr>
        <p:txBody>
          <a:bodyPr>
            <a:noAutofit/>
          </a:bodyPr>
          <a:lstStyle/>
          <a:p>
            <a:pPr algn="ctr"/>
            <a:r>
              <a:rPr lang="cs-CZ" sz="5400" b="1" dirty="0"/>
              <a:t>ZÁKLADNÍ TYPY LOGISTICKÝCH ŘETĚZCŮ</a:t>
            </a:r>
          </a:p>
        </p:txBody>
      </p:sp>
      <p:sp>
        <p:nvSpPr>
          <p:cNvPr id="5" name="Zástupný obsah 4">
            <a:extLst>
              <a:ext uri="{FF2B5EF4-FFF2-40B4-BE49-F238E27FC236}">
                <a16:creationId xmlns:a16="http://schemas.microsoft.com/office/drawing/2014/main" id="{02BFB35F-7F8A-1ABB-BC53-FD1D036672CD}"/>
              </a:ext>
            </a:extLst>
          </p:cNvPr>
          <p:cNvSpPr>
            <a:spLocks noGrp="1"/>
          </p:cNvSpPr>
          <p:nvPr>
            <p:ph sz="quarter" idx="13"/>
          </p:nvPr>
        </p:nvSpPr>
        <p:spPr>
          <a:xfrm>
            <a:off x="539495" y="2560320"/>
            <a:ext cx="11179753" cy="3977640"/>
          </a:xfrm>
        </p:spPr>
        <p:txBody>
          <a:bodyPr/>
          <a:lstStyle/>
          <a:p>
            <a:r>
              <a:rPr lang="cs-CZ" b="1" i="0" dirty="0">
                <a:solidFill>
                  <a:srgbClr val="212529"/>
                </a:solidFill>
                <a:effectLst/>
                <a:latin typeface="-apple-system"/>
              </a:rPr>
              <a:t>Z hlediska vývoje a stupně řízení činností spojených s materiálovým a informačním tokem rozlišujeme tři základní typy logistických řetězců:</a:t>
            </a:r>
          </a:p>
          <a:p>
            <a:r>
              <a:rPr lang="cs-CZ" b="1" i="0" dirty="0">
                <a:solidFill>
                  <a:srgbClr val="212529"/>
                </a:solidFill>
                <a:effectLst/>
                <a:latin typeface="-apple-system"/>
              </a:rPr>
              <a:t>-	Tradiční logistický řetězec s přetržitými toky</a:t>
            </a:r>
          </a:p>
          <a:p>
            <a:r>
              <a:rPr lang="cs-CZ" b="1" dirty="0">
                <a:solidFill>
                  <a:srgbClr val="212529"/>
                </a:solidFill>
                <a:latin typeface="-apple-system"/>
              </a:rPr>
              <a:t>-	</a:t>
            </a:r>
            <a:r>
              <a:rPr lang="cs-CZ" b="1" i="0" dirty="0">
                <a:solidFill>
                  <a:srgbClr val="212529"/>
                </a:solidFill>
                <a:effectLst/>
                <a:latin typeface="-apple-system"/>
              </a:rPr>
              <a:t>Logistický řetězec s kontinuálními toky</a:t>
            </a:r>
            <a:endParaRPr lang="cs-CZ" b="1" dirty="0">
              <a:solidFill>
                <a:srgbClr val="212529"/>
              </a:solidFill>
              <a:latin typeface="-apple-system"/>
            </a:endParaRPr>
          </a:p>
          <a:p>
            <a:r>
              <a:rPr lang="cs-CZ" b="1" dirty="0">
                <a:solidFill>
                  <a:srgbClr val="212529"/>
                </a:solidFill>
                <a:latin typeface="-apple-system"/>
              </a:rPr>
              <a:t>-	</a:t>
            </a:r>
            <a:r>
              <a:rPr lang="cs-CZ" b="1" i="0" dirty="0">
                <a:solidFill>
                  <a:srgbClr val="212529"/>
                </a:solidFill>
                <a:effectLst/>
                <a:latin typeface="-apple-system"/>
              </a:rPr>
              <a:t>Logistický řetězec se synchronním tokem</a:t>
            </a:r>
            <a:endParaRPr lang="cs-CZ" b="1" dirty="0"/>
          </a:p>
        </p:txBody>
      </p:sp>
    </p:spTree>
    <p:extLst>
      <p:ext uri="{BB962C8B-B14F-4D97-AF65-F5344CB8AC3E}">
        <p14:creationId xmlns:p14="http://schemas.microsoft.com/office/powerpoint/2010/main" val="2849582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034473-28AE-7E28-2BED-4E3A881F575E}"/>
              </a:ext>
            </a:extLst>
          </p:cNvPr>
          <p:cNvSpPr>
            <a:spLocks noGrp="1"/>
          </p:cNvSpPr>
          <p:nvPr>
            <p:ph type="title"/>
          </p:nvPr>
        </p:nvSpPr>
        <p:spPr>
          <a:xfrm>
            <a:off x="521207" y="410547"/>
            <a:ext cx="11170049" cy="1765725"/>
          </a:xfrm>
        </p:spPr>
        <p:txBody>
          <a:bodyPr>
            <a:noAutofit/>
          </a:bodyPr>
          <a:lstStyle/>
          <a:p>
            <a:pPr algn="ctr"/>
            <a:r>
              <a:rPr lang="cs-CZ" sz="4400" b="1" dirty="0"/>
              <a:t>KLÍČOVÉ UKAZETELE VÝKONNOSTI (KPI – KEY PERFORMANCE INDICATOR) LOGISTIKY</a:t>
            </a:r>
          </a:p>
        </p:txBody>
      </p:sp>
      <p:sp>
        <p:nvSpPr>
          <p:cNvPr id="3" name="Zástupný obsah 2">
            <a:extLst>
              <a:ext uri="{FF2B5EF4-FFF2-40B4-BE49-F238E27FC236}">
                <a16:creationId xmlns:a16="http://schemas.microsoft.com/office/drawing/2014/main" id="{B97DA5BF-12FE-AD70-D8CE-B950574819D0}"/>
              </a:ext>
            </a:extLst>
          </p:cNvPr>
          <p:cNvSpPr>
            <a:spLocks noGrp="1"/>
          </p:cNvSpPr>
          <p:nvPr>
            <p:ph sz="quarter" idx="13"/>
          </p:nvPr>
        </p:nvSpPr>
        <p:spPr>
          <a:xfrm>
            <a:off x="539496" y="2379307"/>
            <a:ext cx="11151760" cy="4301412"/>
          </a:xfrm>
        </p:spPr>
        <p:txBody>
          <a:bodyPr>
            <a:noAutofit/>
          </a:bodyPr>
          <a:lstStyle/>
          <a:p>
            <a:pPr algn="l"/>
            <a:r>
              <a:rPr lang="cs-CZ" sz="1600" b="1" i="0" dirty="0">
                <a:solidFill>
                  <a:srgbClr val="5E6163"/>
                </a:solidFill>
                <a:effectLst/>
                <a:latin typeface="urbanist-family"/>
              </a:rPr>
              <a:t>úroveň dodavatelských služeb vůči zákazníkům</a:t>
            </a:r>
          </a:p>
          <a:p>
            <a:pPr algn="l"/>
            <a:r>
              <a:rPr lang="cs-CZ" sz="1600" b="1" i="0" dirty="0">
                <a:solidFill>
                  <a:srgbClr val="5E6163"/>
                </a:solidFill>
                <a:effectLst/>
                <a:latin typeface="urbanist-family"/>
              </a:rPr>
              <a:t>úroveň služeb našich klíčových dodavatelů</a:t>
            </a:r>
          </a:p>
          <a:p>
            <a:pPr algn="l"/>
            <a:r>
              <a:rPr lang="cs-CZ" sz="1600" b="1" i="0" dirty="0">
                <a:solidFill>
                  <a:srgbClr val="5E6163"/>
                </a:solidFill>
                <a:effectLst/>
                <a:latin typeface="urbanist-family"/>
              </a:rPr>
              <a:t>logistické náklady na zásoby (tzv. „cena okamžitého použití“ zásob)</a:t>
            </a:r>
          </a:p>
          <a:p>
            <a:pPr algn="l"/>
            <a:r>
              <a:rPr lang="cs-CZ" sz="1600" b="1" i="0" dirty="0">
                <a:solidFill>
                  <a:srgbClr val="5E6163"/>
                </a:solidFill>
                <a:effectLst/>
                <a:latin typeface="urbanist-family"/>
              </a:rPr>
              <a:t>produktivita logistiky (objemové výkony oproti ceně logistických zdrojů)</a:t>
            </a:r>
          </a:p>
          <a:p>
            <a:pPr algn="l"/>
            <a:r>
              <a:rPr lang="cs-CZ" sz="1600" b="1" i="0" dirty="0">
                <a:solidFill>
                  <a:srgbClr val="5E6163"/>
                </a:solidFill>
                <a:effectLst/>
                <a:latin typeface="urbanist-family"/>
              </a:rPr>
              <a:t>poměr čekacích dob vůči dobám produktivním u klíčových procesů</a:t>
            </a:r>
          </a:p>
          <a:p>
            <a:pPr algn="l"/>
            <a:r>
              <a:rPr lang="cs-CZ" sz="1600" b="1" i="0" dirty="0">
                <a:solidFill>
                  <a:srgbClr val="5E6163"/>
                </a:solidFill>
                <a:effectLst/>
                <a:latin typeface="urbanist-family"/>
              </a:rPr>
              <a:t>flexibilita (agilita) systému logistiky</a:t>
            </a:r>
          </a:p>
          <a:p>
            <a:pPr algn="l"/>
            <a:r>
              <a:rPr lang="cs-CZ" sz="1600" b="1" i="0" dirty="0">
                <a:solidFill>
                  <a:srgbClr val="5E6163"/>
                </a:solidFill>
                <a:effectLst/>
                <a:latin typeface="urbanist-family"/>
              </a:rPr>
              <a:t>celková přidaná hodnota logistiky</a:t>
            </a:r>
          </a:p>
        </p:txBody>
      </p:sp>
    </p:spTree>
    <p:extLst>
      <p:ext uri="{BB962C8B-B14F-4D97-AF65-F5344CB8AC3E}">
        <p14:creationId xmlns:p14="http://schemas.microsoft.com/office/powerpoint/2010/main" val="54099610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D0AF96-BBE6-A2C2-1A3F-AE245FAF019A}"/>
              </a:ext>
            </a:extLst>
          </p:cNvPr>
          <p:cNvSpPr>
            <a:spLocks noGrp="1"/>
          </p:cNvSpPr>
          <p:nvPr>
            <p:ph type="title"/>
          </p:nvPr>
        </p:nvSpPr>
        <p:spPr>
          <a:xfrm>
            <a:off x="529450" y="320040"/>
            <a:ext cx="11133100" cy="1653758"/>
          </a:xfrm>
        </p:spPr>
        <p:txBody>
          <a:bodyPr>
            <a:noAutofit/>
          </a:bodyPr>
          <a:lstStyle/>
          <a:p>
            <a:pPr algn="ctr"/>
            <a:r>
              <a:rPr lang="cs-CZ" sz="4800" b="1" dirty="0"/>
              <a:t>TRADIČNÍ LOGISTICKÝ ŘETĚZEC</a:t>
            </a:r>
            <a:br>
              <a:rPr lang="cs-CZ" sz="4800" b="1" dirty="0"/>
            </a:br>
            <a:r>
              <a:rPr lang="cs-CZ" sz="4800" b="1" dirty="0"/>
              <a:t>S NEPŘETRŽITÝMI TOKY</a:t>
            </a:r>
          </a:p>
        </p:txBody>
      </p:sp>
      <p:sp>
        <p:nvSpPr>
          <p:cNvPr id="3" name="Zástupný obsah 2">
            <a:extLst>
              <a:ext uri="{FF2B5EF4-FFF2-40B4-BE49-F238E27FC236}">
                <a16:creationId xmlns:a16="http://schemas.microsoft.com/office/drawing/2014/main" id="{24D4769C-FCC3-0531-768E-749624FEDCF7}"/>
              </a:ext>
            </a:extLst>
          </p:cNvPr>
          <p:cNvSpPr>
            <a:spLocks noGrp="1"/>
          </p:cNvSpPr>
          <p:nvPr>
            <p:ph sz="quarter" idx="13"/>
          </p:nvPr>
        </p:nvSpPr>
        <p:spPr>
          <a:xfrm>
            <a:off x="539496" y="2560320"/>
            <a:ext cx="11133100" cy="3977640"/>
          </a:xfrm>
        </p:spPr>
        <p:txBody>
          <a:bodyPr>
            <a:normAutofit fontScale="85000" lnSpcReduction="10000"/>
          </a:bodyPr>
          <a:lstStyle/>
          <a:p>
            <a:r>
              <a:rPr lang="cs-CZ" b="1" i="0" dirty="0">
                <a:solidFill>
                  <a:srgbClr val="FF0000"/>
                </a:solidFill>
                <a:effectLst/>
                <a:latin typeface="-apple-system"/>
              </a:rPr>
              <a:t>Tradiční logistický řetězec s přetržitými toky </a:t>
            </a:r>
            <a:r>
              <a:rPr lang="cs-CZ" b="1" i="0" dirty="0">
                <a:solidFill>
                  <a:srgbClr val="212529"/>
                </a:solidFill>
                <a:effectLst/>
                <a:latin typeface="-apple-system"/>
              </a:rPr>
              <a:t>– v tomto typu logistického řetězce jsou sestavovány predikce prodeje a následně uzavírány kontrakty s dodavateli na základě vyhodnocení současných prodejů. Jedná se o velké dodávky, aby bylo možno získat množstevní slevy a úspory při přepravě velkokapacitními prostředky. Důležitou roli hraje centrální sklad, který je rozhodujícím prvkem pro pružnost uspokojování zákazníků. Materiálové toky pracují na základě "</a:t>
            </a:r>
            <a:r>
              <a:rPr lang="cs-CZ" b="1" i="0" dirty="0" err="1">
                <a:solidFill>
                  <a:srgbClr val="212529"/>
                </a:solidFill>
                <a:effectLst/>
                <a:latin typeface="-apple-system"/>
              </a:rPr>
              <a:t>push</a:t>
            </a:r>
            <a:r>
              <a:rPr lang="cs-CZ" b="1" i="0" dirty="0">
                <a:solidFill>
                  <a:srgbClr val="212529"/>
                </a:solidFill>
                <a:effectLst/>
                <a:latin typeface="-apple-system"/>
              </a:rPr>
              <a:t>" principu, kdy dodavatel odesílá dávku v čase a množství vyhovující jeho potřebám. Činnosti článků nejsou navzájem sladěny</a:t>
            </a:r>
            <a:br>
              <a:rPr lang="cs-CZ" b="1" i="0" dirty="0">
                <a:solidFill>
                  <a:srgbClr val="212529"/>
                </a:solidFill>
                <a:effectLst/>
                <a:latin typeface="-apple-system"/>
              </a:rPr>
            </a:br>
            <a:r>
              <a:rPr lang="cs-CZ" b="1" i="0" dirty="0">
                <a:solidFill>
                  <a:srgbClr val="212529"/>
                </a:solidFill>
                <a:effectLst/>
                <a:latin typeface="-apple-system"/>
              </a:rPr>
              <a:t>a informační toky jsou před předáním dalšímu článku logistického řetězce přerušovány. Tím vznikají nadměrné zásoby a přerušování logistického toku ve všech článcích řetězce. Až 95 % času zabírá neúčelné skladování a prostoje – hlavně čekání na informace.</a:t>
            </a:r>
          </a:p>
        </p:txBody>
      </p:sp>
    </p:spTree>
    <p:extLst>
      <p:ext uri="{BB962C8B-B14F-4D97-AF65-F5344CB8AC3E}">
        <p14:creationId xmlns:p14="http://schemas.microsoft.com/office/powerpoint/2010/main" val="314158384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DAB0F-7422-CC1F-F7D2-6CE4A0EC7700}"/>
              </a:ext>
            </a:extLst>
          </p:cNvPr>
          <p:cNvSpPr>
            <a:spLocks noGrp="1"/>
          </p:cNvSpPr>
          <p:nvPr>
            <p:ph type="title"/>
          </p:nvPr>
        </p:nvSpPr>
        <p:spPr>
          <a:xfrm>
            <a:off x="492314" y="550506"/>
            <a:ext cx="11207372" cy="1747064"/>
          </a:xfrm>
        </p:spPr>
        <p:txBody>
          <a:bodyPr>
            <a:noAutofit/>
          </a:bodyPr>
          <a:lstStyle/>
          <a:p>
            <a:pPr algn="ctr"/>
            <a:r>
              <a:rPr lang="cs-CZ" sz="4800" b="1" dirty="0"/>
              <a:t>LOGISTICKÝ ŘETĚZEC</a:t>
            </a:r>
            <a:br>
              <a:rPr lang="cs-CZ" sz="4800" b="1" dirty="0"/>
            </a:br>
            <a:r>
              <a:rPr lang="cs-CZ" sz="4800" b="1" dirty="0"/>
              <a:t>S KONTINUÁLNÍMI TOKY</a:t>
            </a:r>
          </a:p>
        </p:txBody>
      </p:sp>
      <p:sp>
        <p:nvSpPr>
          <p:cNvPr id="3" name="Zástupný obsah 2">
            <a:extLst>
              <a:ext uri="{FF2B5EF4-FFF2-40B4-BE49-F238E27FC236}">
                <a16:creationId xmlns:a16="http://schemas.microsoft.com/office/drawing/2014/main" id="{25F7D590-1D31-1CC9-4489-6757E23F547B}"/>
              </a:ext>
            </a:extLst>
          </p:cNvPr>
          <p:cNvSpPr>
            <a:spLocks noGrp="1"/>
          </p:cNvSpPr>
          <p:nvPr>
            <p:ph sz="quarter" idx="13"/>
          </p:nvPr>
        </p:nvSpPr>
        <p:spPr>
          <a:xfrm>
            <a:off x="539495" y="2621902"/>
            <a:ext cx="11114439" cy="3916058"/>
          </a:xfrm>
        </p:spPr>
        <p:txBody>
          <a:bodyPr>
            <a:normAutofit fontScale="92500"/>
          </a:bodyPr>
          <a:lstStyle/>
          <a:p>
            <a:r>
              <a:rPr lang="cs-CZ" b="1" i="0" dirty="0">
                <a:solidFill>
                  <a:srgbClr val="FF0000"/>
                </a:solidFill>
                <a:effectLst/>
                <a:latin typeface="-apple-system"/>
              </a:rPr>
              <a:t>Logistický řetězec s kontinuálními toky </a:t>
            </a:r>
            <a:r>
              <a:rPr lang="cs-CZ" b="1" i="0" dirty="0">
                <a:solidFill>
                  <a:srgbClr val="212529"/>
                </a:solidFill>
                <a:effectLst/>
                <a:latin typeface="-apple-system"/>
              </a:rPr>
              <a:t>– umožňuje zpružnění výroby i distribuce. Materiál je dodáván na základě potřeb příjemce, je uplatňován „</a:t>
            </a:r>
            <a:r>
              <a:rPr lang="cs-CZ" b="1" i="0" dirty="0" err="1">
                <a:solidFill>
                  <a:srgbClr val="212529"/>
                </a:solidFill>
                <a:effectLst/>
                <a:latin typeface="-apple-system"/>
              </a:rPr>
              <a:t>Pull</a:t>
            </a:r>
            <a:r>
              <a:rPr lang="cs-CZ" b="1" i="0" dirty="0">
                <a:solidFill>
                  <a:srgbClr val="212529"/>
                </a:solidFill>
                <a:effectLst/>
                <a:latin typeface="-apple-system"/>
              </a:rPr>
              <a:t>" princip. Mezi dodavatelem</a:t>
            </a:r>
            <a:br>
              <a:rPr lang="cs-CZ" b="1" i="0" dirty="0">
                <a:solidFill>
                  <a:srgbClr val="212529"/>
                </a:solidFill>
                <a:effectLst/>
                <a:latin typeface="-apple-system"/>
              </a:rPr>
            </a:br>
            <a:r>
              <a:rPr lang="cs-CZ" b="1" i="0" dirty="0">
                <a:solidFill>
                  <a:srgbClr val="212529"/>
                </a:solidFill>
                <a:effectLst/>
                <a:latin typeface="-apple-system"/>
              </a:rPr>
              <a:t>a výrobcem je vyloučen sklad surovin a je možné zavedení systému dodávek JIT. U článků logistického řetězce dochází k plynulému předávání menších dávek dodávek. Sklad hotových výrobků je silně redukován pouze na vyrovnávací sklad a hlavním a rozhodujícím článkem z hlediska pružnosti dodávek je výroba. Reakce na průběžné změny poptávky jsou pružnější, protože objednávky směřují přímo do výroby. Logistický řetězec se tak stává flexibilnější.</a:t>
            </a:r>
          </a:p>
        </p:txBody>
      </p:sp>
    </p:spTree>
    <p:extLst>
      <p:ext uri="{BB962C8B-B14F-4D97-AF65-F5344CB8AC3E}">
        <p14:creationId xmlns:p14="http://schemas.microsoft.com/office/powerpoint/2010/main" val="343682388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B14FC1-B4F1-0EA5-D155-28C71A10F972}"/>
              </a:ext>
            </a:extLst>
          </p:cNvPr>
          <p:cNvSpPr>
            <a:spLocks noGrp="1"/>
          </p:cNvSpPr>
          <p:nvPr>
            <p:ph type="title"/>
          </p:nvPr>
        </p:nvSpPr>
        <p:spPr>
          <a:xfrm>
            <a:off x="487649" y="429208"/>
            <a:ext cx="11216702" cy="1663088"/>
          </a:xfrm>
        </p:spPr>
        <p:txBody>
          <a:bodyPr>
            <a:noAutofit/>
          </a:bodyPr>
          <a:lstStyle/>
          <a:p>
            <a:pPr algn="ctr"/>
            <a:r>
              <a:rPr lang="cs-CZ" sz="4800" b="1" dirty="0"/>
              <a:t>LOGISTICKÝ ŘETĚZEC SE SYNCHRONNÍM TOKEM</a:t>
            </a:r>
          </a:p>
        </p:txBody>
      </p:sp>
      <p:sp>
        <p:nvSpPr>
          <p:cNvPr id="3" name="Zástupný obsah 2">
            <a:extLst>
              <a:ext uri="{FF2B5EF4-FFF2-40B4-BE49-F238E27FC236}">
                <a16:creationId xmlns:a16="http://schemas.microsoft.com/office/drawing/2014/main" id="{19BAB1EF-8F4A-685B-7E3A-88255B7358C2}"/>
              </a:ext>
            </a:extLst>
          </p:cNvPr>
          <p:cNvSpPr>
            <a:spLocks noGrp="1"/>
          </p:cNvSpPr>
          <p:nvPr>
            <p:ph sz="quarter" idx="13"/>
          </p:nvPr>
        </p:nvSpPr>
        <p:spPr>
          <a:xfrm>
            <a:off x="539496" y="2696546"/>
            <a:ext cx="11133100" cy="3841413"/>
          </a:xfrm>
        </p:spPr>
        <p:txBody>
          <a:bodyPr>
            <a:normAutofit fontScale="92500"/>
          </a:bodyPr>
          <a:lstStyle/>
          <a:p>
            <a:r>
              <a:rPr lang="cs-CZ" b="1" i="0" dirty="0">
                <a:solidFill>
                  <a:srgbClr val="FF0000"/>
                </a:solidFill>
                <a:effectLst/>
                <a:latin typeface="-apple-system"/>
              </a:rPr>
              <a:t>Logistický řetězec se synchronním tokem </a:t>
            </a:r>
            <a:r>
              <a:rPr lang="cs-CZ" b="1" i="0" dirty="0">
                <a:solidFill>
                  <a:srgbClr val="212529"/>
                </a:solidFill>
                <a:effectLst/>
                <a:latin typeface="-apple-system"/>
              </a:rPr>
              <a:t>– je složen pouze z výroby, z kompletací</a:t>
            </a:r>
            <a:br>
              <a:rPr lang="cs-CZ" b="1" i="0" dirty="0">
                <a:solidFill>
                  <a:srgbClr val="212529"/>
                </a:solidFill>
                <a:effectLst/>
                <a:latin typeface="-apple-system"/>
              </a:rPr>
            </a:br>
            <a:r>
              <a:rPr lang="cs-CZ" b="1" i="0" dirty="0">
                <a:solidFill>
                  <a:srgbClr val="212529"/>
                </a:solidFill>
                <a:effectLst/>
                <a:latin typeface="-apple-system"/>
              </a:rPr>
              <a:t>a konsolidací, ze zákazníků a z dodavatelů. Tok materiálu je zcela plynulý a vyvážený, takže na cestě mezi jednotlivými články řetězce se pohybuje vždy jen takové množství hotových výrobků, či surovin, které je k danému okamžiku požadováno. Tento systém má vysoké nároky na sdílení informací, kdy řídící článek řetězce musí mít informace ze všech článků logistického řetězce v reálném čase. Velmi důležitá je také predikce možných vzniklých situací a vliv jednotlivých rozhodnutí na efektivnost celého logistického řetězce.</a:t>
            </a:r>
          </a:p>
        </p:txBody>
      </p:sp>
    </p:spTree>
    <p:extLst>
      <p:ext uri="{BB962C8B-B14F-4D97-AF65-F5344CB8AC3E}">
        <p14:creationId xmlns:p14="http://schemas.microsoft.com/office/powerpoint/2010/main" val="176101863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EDE6F-EF66-7011-6ECE-36190A118D64}"/>
              </a:ext>
            </a:extLst>
          </p:cNvPr>
          <p:cNvSpPr>
            <a:spLocks noGrp="1"/>
          </p:cNvSpPr>
          <p:nvPr>
            <p:ph type="title"/>
          </p:nvPr>
        </p:nvSpPr>
        <p:spPr>
          <a:xfrm>
            <a:off x="571624" y="494523"/>
            <a:ext cx="11048751" cy="1495137"/>
          </a:xfrm>
        </p:spPr>
        <p:txBody>
          <a:bodyPr>
            <a:noAutofit/>
          </a:bodyPr>
          <a:lstStyle/>
          <a:p>
            <a:pPr algn="ctr"/>
            <a:r>
              <a:rPr lang="cs-CZ" sz="4400" b="1" dirty="0"/>
              <a:t>DNEŠNÍ ROZSAH, ZPŮSOB REALIZACE A ŘÍZENÍ LOGISTICKÝCH ČINNOSTÍ PODNIKU</a:t>
            </a:r>
          </a:p>
        </p:txBody>
      </p:sp>
      <p:sp>
        <p:nvSpPr>
          <p:cNvPr id="3" name="Zástupný obsah 2">
            <a:extLst>
              <a:ext uri="{FF2B5EF4-FFF2-40B4-BE49-F238E27FC236}">
                <a16:creationId xmlns:a16="http://schemas.microsoft.com/office/drawing/2014/main" id="{96EA293F-5F35-7586-685D-B8A63286415D}"/>
              </a:ext>
            </a:extLst>
          </p:cNvPr>
          <p:cNvSpPr>
            <a:spLocks noGrp="1"/>
          </p:cNvSpPr>
          <p:nvPr>
            <p:ph sz="quarter" idx="13"/>
          </p:nvPr>
        </p:nvSpPr>
        <p:spPr>
          <a:xfrm>
            <a:off x="539495" y="2560320"/>
            <a:ext cx="11217075" cy="3977640"/>
          </a:xfrm>
        </p:spPr>
        <p:txBody>
          <a:bodyPr>
            <a:normAutofit fontScale="92500" lnSpcReduction="20000"/>
          </a:bodyPr>
          <a:lstStyle/>
          <a:p>
            <a:r>
              <a:rPr lang="cs-CZ" b="1" i="0" dirty="0">
                <a:solidFill>
                  <a:srgbClr val="212529"/>
                </a:solidFill>
                <a:effectLst/>
                <a:latin typeface="-apple-system"/>
              </a:rPr>
              <a:t>V poslední době dochází k velké proměně v oblasti rozsahu a způsobu realizace a řízení logistických činností podniku. Dosud známá pojetí dodavatelského řetězce a jejich způsobu řízení se v důsledku zapojení dalších článků (např. dopravce, ale i poskytovatelů komplexních logistických služeb) stejně jako způsobu komunikace a propojení všech úrovní či interface jednotlivých informačních systémů, proměnila ve vznik </a:t>
            </a:r>
            <a:r>
              <a:rPr lang="cs-CZ" b="1" i="0" dirty="0">
                <a:solidFill>
                  <a:srgbClr val="FF0000"/>
                </a:solidFill>
                <a:effectLst/>
                <a:latin typeface="-apple-system"/>
              </a:rPr>
              <a:t>dodavatelských sítí (</a:t>
            </a:r>
            <a:r>
              <a:rPr lang="cs-CZ" b="1" i="1" dirty="0" err="1">
                <a:solidFill>
                  <a:srgbClr val="FF0000"/>
                </a:solidFill>
                <a:effectLst/>
                <a:latin typeface="-apple-system"/>
              </a:rPr>
              <a:t>supply</a:t>
            </a:r>
            <a:r>
              <a:rPr lang="cs-CZ" b="1" i="1" dirty="0">
                <a:solidFill>
                  <a:srgbClr val="FF0000"/>
                </a:solidFill>
                <a:effectLst/>
                <a:latin typeface="-apple-system"/>
              </a:rPr>
              <a:t> </a:t>
            </a:r>
            <a:r>
              <a:rPr lang="cs-CZ" b="1" i="1" dirty="0" err="1">
                <a:solidFill>
                  <a:srgbClr val="FF0000"/>
                </a:solidFill>
                <a:effectLst/>
                <a:latin typeface="-apple-system"/>
              </a:rPr>
              <a:t>networks</a:t>
            </a:r>
            <a:r>
              <a:rPr lang="cs-CZ" b="1" i="0" dirty="0">
                <a:solidFill>
                  <a:srgbClr val="FF0000"/>
                </a:solidFill>
                <a:effectLst/>
                <a:latin typeface="-apple-system"/>
              </a:rPr>
              <a:t>) </a:t>
            </a:r>
            <a:r>
              <a:rPr lang="cs-CZ" b="1" i="0" dirty="0">
                <a:solidFill>
                  <a:srgbClr val="212529"/>
                </a:solidFill>
                <a:effectLst/>
                <a:latin typeface="-apple-system"/>
              </a:rPr>
              <a:t>– ty jsou známé pod, výše charakterizovaným, pojmem logistické řetězce. V nejnovějším pojetí, které navazuje na filozofii štíhlého řízení, štíhlé logistiky a štíhlého řetězce se i pro logistické řetězce začíná objevovat pojem </a:t>
            </a:r>
            <a:r>
              <a:rPr lang="cs-CZ" b="1" i="0" dirty="0">
                <a:solidFill>
                  <a:srgbClr val="FF0000"/>
                </a:solidFill>
                <a:effectLst/>
                <a:latin typeface="-apple-system"/>
              </a:rPr>
              <a:t>agilní dodavatelský řetězec (</a:t>
            </a:r>
            <a:r>
              <a:rPr lang="cs-CZ" b="1" i="1" dirty="0" err="1">
                <a:solidFill>
                  <a:srgbClr val="FF0000"/>
                </a:solidFill>
                <a:effectLst/>
                <a:latin typeface="-apple-system"/>
              </a:rPr>
              <a:t>agile</a:t>
            </a:r>
            <a:r>
              <a:rPr lang="cs-CZ" b="1" i="1" dirty="0">
                <a:solidFill>
                  <a:srgbClr val="FF0000"/>
                </a:solidFill>
                <a:effectLst/>
                <a:latin typeface="-apple-system"/>
              </a:rPr>
              <a:t> </a:t>
            </a:r>
            <a:r>
              <a:rPr lang="cs-CZ" b="1" i="1" dirty="0" err="1">
                <a:solidFill>
                  <a:srgbClr val="FF0000"/>
                </a:solidFill>
                <a:effectLst/>
                <a:latin typeface="-apple-system"/>
              </a:rPr>
              <a:t>supply</a:t>
            </a:r>
            <a:r>
              <a:rPr lang="cs-CZ" b="1" i="1" dirty="0">
                <a:solidFill>
                  <a:srgbClr val="FF0000"/>
                </a:solidFill>
                <a:effectLst/>
                <a:latin typeface="-apple-system"/>
              </a:rPr>
              <a:t> </a:t>
            </a:r>
            <a:r>
              <a:rPr lang="cs-CZ" b="1" i="1" dirty="0" err="1">
                <a:solidFill>
                  <a:srgbClr val="FF0000"/>
                </a:solidFill>
                <a:effectLst/>
                <a:latin typeface="-apple-system"/>
              </a:rPr>
              <a:t>chain</a:t>
            </a:r>
            <a:r>
              <a:rPr lang="cs-CZ" b="1" i="0" dirty="0">
                <a:solidFill>
                  <a:srgbClr val="FF0000"/>
                </a:solidFill>
                <a:effectLst/>
                <a:latin typeface="-apple-system"/>
              </a:rPr>
              <a:t>)</a:t>
            </a:r>
            <a:r>
              <a:rPr lang="cs-CZ" b="1" i="0" dirty="0">
                <a:solidFill>
                  <a:srgbClr val="212529"/>
                </a:solidFill>
                <a:effectLst/>
                <a:latin typeface="-apple-system"/>
              </a:rPr>
              <a:t>, což je reakcí na charakteristické znaky vznikajícího agilního prostředí.</a:t>
            </a:r>
            <a:endParaRPr lang="cs-CZ" b="1" dirty="0"/>
          </a:p>
        </p:txBody>
      </p:sp>
    </p:spTree>
    <p:extLst>
      <p:ext uri="{BB962C8B-B14F-4D97-AF65-F5344CB8AC3E}">
        <p14:creationId xmlns:p14="http://schemas.microsoft.com/office/powerpoint/2010/main" val="211869704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A83A7C-119D-76AD-CF95-5246041DB3BE}"/>
              </a:ext>
            </a:extLst>
          </p:cNvPr>
          <p:cNvSpPr>
            <a:spLocks noGrp="1"/>
          </p:cNvSpPr>
          <p:nvPr>
            <p:ph type="title"/>
          </p:nvPr>
        </p:nvSpPr>
        <p:spPr>
          <a:xfrm>
            <a:off x="520306" y="438539"/>
            <a:ext cx="11151388" cy="1765725"/>
          </a:xfrm>
        </p:spPr>
        <p:txBody>
          <a:bodyPr>
            <a:noAutofit/>
          </a:bodyPr>
          <a:lstStyle/>
          <a:p>
            <a:pPr algn="ctr"/>
            <a:r>
              <a:rPr lang="cs-CZ" sz="5400" b="1" dirty="0"/>
              <a:t>NĚKTERÉ TYPY DNEŠNÍCH SPOLEČNÝCH STRUKTUR</a:t>
            </a:r>
          </a:p>
        </p:txBody>
      </p:sp>
      <p:sp>
        <p:nvSpPr>
          <p:cNvPr id="3" name="Zástupný obsah 2">
            <a:extLst>
              <a:ext uri="{FF2B5EF4-FFF2-40B4-BE49-F238E27FC236}">
                <a16:creationId xmlns:a16="http://schemas.microsoft.com/office/drawing/2014/main" id="{F9F39CC6-2B24-224F-076C-6A2A96CEA6CA}"/>
              </a:ext>
            </a:extLst>
          </p:cNvPr>
          <p:cNvSpPr>
            <a:spLocks noGrp="1"/>
          </p:cNvSpPr>
          <p:nvPr>
            <p:ph sz="quarter" idx="13"/>
          </p:nvPr>
        </p:nvSpPr>
        <p:spPr>
          <a:xfrm>
            <a:off x="539496" y="2560320"/>
            <a:ext cx="11133100" cy="3977640"/>
          </a:xfrm>
        </p:spPr>
        <p:txBody>
          <a:bodyPr>
            <a:normAutofit fontScale="70000" lnSpcReduction="20000"/>
          </a:bodyPr>
          <a:lstStyle/>
          <a:p>
            <a:pPr algn="just"/>
            <a:r>
              <a:rPr lang="cs-CZ" sz="2900" b="1" i="0" dirty="0">
                <a:solidFill>
                  <a:srgbClr val="212529"/>
                </a:solidFill>
                <a:effectLst/>
                <a:latin typeface="-apple-system"/>
              </a:rPr>
              <a:t>Z dnešního pohledu managementu mohou být podnikatelské subjekty součástí některé z následujících společných struktur:</a:t>
            </a:r>
          </a:p>
          <a:p>
            <a:pPr lvl="1" algn="just"/>
            <a:r>
              <a:rPr lang="cs-CZ" sz="2100" b="1" i="0" dirty="0">
                <a:solidFill>
                  <a:srgbClr val="212529"/>
                </a:solidFill>
                <a:effectLst/>
                <a:latin typeface="-apple-system"/>
              </a:rPr>
              <a:t>dodavatelský řetězec:</a:t>
            </a:r>
          </a:p>
          <a:p>
            <a:pPr lvl="1" algn="just"/>
            <a:r>
              <a:rPr lang="cs-CZ" sz="2100" b="1" i="0" dirty="0">
                <a:solidFill>
                  <a:srgbClr val="212529"/>
                </a:solidFill>
                <a:effectLst/>
                <a:latin typeface="-apple-system"/>
              </a:rPr>
              <a:t>e-dodavatelský řetězec,</a:t>
            </a:r>
          </a:p>
          <a:p>
            <a:pPr lvl="1" algn="just"/>
            <a:r>
              <a:rPr lang="cs-CZ" sz="2100" b="1" i="0" dirty="0">
                <a:solidFill>
                  <a:srgbClr val="212529"/>
                </a:solidFill>
                <a:effectLst/>
                <a:latin typeface="-apple-system"/>
              </a:rPr>
              <a:t>dodavatelská síť,</a:t>
            </a:r>
          </a:p>
          <a:p>
            <a:pPr lvl="1" algn="just"/>
            <a:r>
              <a:rPr lang="cs-CZ" sz="2100" b="1" i="0" dirty="0">
                <a:solidFill>
                  <a:srgbClr val="212529"/>
                </a:solidFill>
                <a:effectLst/>
                <a:latin typeface="-apple-system"/>
              </a:rPr>
              <a:t>e-dodavatelská síť,</a:t>
            </a:r>
          </a:p>
          <a:p>
            <a:pPr lvl="1" algn="just"/>
            <a:r>
              <a:rPr lang="cs-CZ" sz="2100" b="1" i="0" dirty="0">
                <a:solidFill>
                  <a:srgbClr val="212529"/>
                </a:solidFill>
                <a:effectLst/>
                <a:latin typeface="-apple-system"/>
              </a:rPr>
              <a:t>klastr aj.</a:t>
            </a:r>
          </a:p>
          <a:p>
            <a:endParaRPr lang="cs-CZ" dirty="0"/>
          </a:p>
        </p:txBody>
      </p:sp>
    </p:spTree>
    <p:extLst>
      <p:ext uri="{BB962C8B-B14F-4D97-AF65-F5344CB8AC3E}">
        <p14:creationId xmlns:p14="http://schemas.microsoft.com/office/powerpoint/2010/main" val="41200531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037775-A4F7-640E-0F79-2ADCDB1A7AC7}"/>
              </a:ext>
            </a:extLst>
          </p:cNvPr>
          <p:cNvSpPr>
            <a:spLocks noGrp="1"/>
          </p:cNvSpPr>
          <p:nvPr>
            <p:ph type="title"/>
          </p:nvPr>
        </p:nvSpPr>
        <p:spPr>
          <a:xfrm>
            <a:off x="539495" y="643811"/>
            <a:ext cx="11104734" cy="1028607"/>
          </a:xfrm>
        </p:spPr>
        <p:txBody>
          <a:bodyPr>
            <a:noAutofit/>
          </a:bodyPr>
          <a:lstStyle/>
          <a:p>
            <a:pPr algn="ctr"/>
            <a:r>
              <a:rPr lang="cs-CZ" sz="5400" b="1" dirty="0"/>
              <a:t>TYPY DODAVATELSKÝCH ŘETĚZCŮ</a:t>
            </a:r>
          </a:p>
        </p:txBody>
      </p:sp>
      <p:sp>
        <p:nvSpPr>
          <p:cNvPr id="3" name="Zástupný obsah 2">
            <a:extLst>
              <a:ext uri="{FF2B5EF4-FFF2-40B4-BE49-F238E27FC236}">
                <a16:creationId xmlns:a16="http://schemas.microsoft.com/office/drawing/2014/main" id="{15FF1D9F-D77F-A3E0-AC2F-773A8A5A9B04}"/>
              </a:ext>
            </a:extLst>
          </p:cNvPr>
          <p:cNvSpPr>
            <a:spLocks noGrp="1"/>
          </p:cNvSpPr>
          <p:nvPr>
            <p:ph sz="quarter" idx="13"/>
          </p:nvPr>
        </p:nvSpPr>
        <p:spPr>
          <a:xfrm>
            <a:off x="539495" y="2560320"/>
            <a:ext cx="11086447" cy="3977640"/>
          </a:xfrm>
        </p:spPr>
        <p:txBody>
          <a:bodyPr>
            <a:normAutofit/>
          </a:bodyPr>
          <a:lstStyle/>
          <a:p>
            <a:pPr marL="742950" lvl="1" indent="-285750" algn="just">
              <a:buFont typeface="Arial" panose="020B0604020202020204" pitchFamily="34" charset="0"/>
              <a:buChar char="•"/>
            </a:pPr>
            <a:r>
              <a:rPr lang="cs-CZ" sz="2400" b="1" i="0" dirty="0">
                <a:solidFill>
                  <a:srgbClr val="212529"/>
                </a:solidFill>
                <a:effectLst/>
                <a:latin typeface="-apple-system"/>
              </a:rPr>
              <a:t>adaptabilní (</a:t>
            </a:r>
            <a:r>
              <a:rPr lang="cs-CZ" sz="2400" b="1" i="1" dirty="0" err="1">
                <a:solidFill>
                  <a:srgbClr val="212529"/>
                </a:solidFill>
                <a:effectLst/>
                <a:latin typeface="-apple-system"/>
              </a:rPr>
              <a:t>adaptable</a:t>
            </a:r>
            <a:r>
              <a:rPr lang="cs-CZ" sz="2400" b="1" i="0" dirty="0">
                <a:solidFill>
                  <a:srgbClr val="212529"/>
                </a:solidFill>
                <a:effectLst/>
                <a:latin typeface="-apple-system"/>
              </a:rPr>
              <a:t>),</a:t>
            </a:r>
          </a:p>
          <a:p>
            <a:pPr marL="742950" lvl="1" indent="-285750" algn="just">
              <a:buFont typeface="Arial" panose="020B0604020202020204" pitchFamily="34" charset="0"/>
              <a:buChar char="•"/>
            </a:pPr>
            <a:r>
              <a:rPr lang="cs-CZ" sz="2400" b="1" i="0" dirty="0">
                <a:solidFill>
                  <a:srgbClr val="212529"/>
                </a:solidFill>
                <a:effectLst/>
                <a:latin typeface="-apple-system"/>
              </a:rPr>
              <a:t>agilní (</a:t>
            </a:r>
            <a:r>
              <a:rPr lang="cs-CZ" sz="2400" b="1" i="1" dirty="0" err="1">
                <a:solidFill>
                  <a:srgbClr val="212529"/>
                </a:solidFill>
                <a:effectLst/>
                <a:latin typeface="-apple-system"/>
              </a:rPr>
              <a:t>agile</a:t>
            </a:r>
            <a:r>
              <a:rPr lang="cs-CZ" sz="2400" b="1" i="0" dirty="0">
                <a:solidFill>
                  <a:srgbClr val="212529"/>
                </a:solidFill>
                <a:effectLst/>
                <a:latin typeface="-apple-system"/>
              </a:rPr>
              <a:t>),</a:t>
            </a:r>
          </a:p>
          <a:p>
            <a:pPr marL="742950" lvl="1" indent="-285750" algn="just">
              <a:buFont typeface="Arial" panose="020B0604020202020204" pitchFamily="34" charset="0"/>
              <a:buChar char="•"/>
            </a:pPr>
            <a:r>
              <a:rPr lang="cs-CZ" sz="2400" b="1" i="0" dirty="0">
                <a:solidFill>
                  <a:srgbClr val="212529"/>
                </a:solidFill>
                <a:effectLst/>
                <a:latin typeface="-apple-system"/>
              </a:rPr>
              <a:t>efektivní (</a:t>
            </a:r>
            <a:r>
              <a:rPr lang="cs-CZ" sz="2400" b="1" i="1" dirty="0" err="1">
                <a:solidFill>
                  <a:srgbClr val="212529"/>
                </a:solidFill>
                <a:effectLst/>
                <a:latin typeface="-apple-system"/>
              </a:rPr>
              <a:t>efficient</a:t>
            </a:r>
            <a:r>
              <a:rPr lang="cs-CZ" sz="2400" b="1" i="0" dirty="0">
                <a:solidFill>
                  <a:srgbClr val="212529"/>
                </a:solidFill>
                <a:effectLst/>
                <a:latin typeface="-apple-system"/>
              </a:rPr>
              <a:t>),</a:t>
            </a:r>
          </a:p>
          <a:p>
            <a:pPr marL="742950" lvl="1" indent="-285750" algn="just">
              <a:buFont typeface="Arial" panose="020B0604020202020204" pitchFamily="34" charset="0"/>
              <a:buChar char="•"/>
            </a:pPr>
            <a:r>
              <a:rPr lang="cs-CZ" sz="2400" b="1" i="0" dirty="0">
                <a:solidFill>
                  <a:srgbClr val="212529"/>
                </a:solidFill>
                <a:effectLst/>
                <a:latin typeface="-apple-system"/>
              </a:rPr>
              <a:t>štíhlý (</a:t>
            </a:r>
            <a:r>
              <a:rPr lang="cs-CZ" sz="2400" b="1" i="1" dirty="0" err="1">
                <a:solidFill>
                  <a:srgbClr val="212529"/>
                </a:solidFill>
                <a:effectLst/>
                <a:latin typeface="-apple-system"/>
              </a:rPr>
              <a:t>lean</a:t>
            </a:r>
            <a:r>
              <a:rPr lang="cs-CZ" sz="2400" b="1" i="0" dirty="0">
                <a:solidFill>
                  <a:srgbClr val="212529"/>
                </a:solidFill>
                <a:effectLst/>
                <a:latin typeface="-apple-system"/>
              </a:rPr>
              <a:t>),</a:t>
            </a:r>
          </a:p>
          <a:p>
            <a:pPr marL="742950" lvl="1" indent="-285750" algn="just">
              <a:buFont typeface="Arial" panose="020B0604020202020204" pitchFamily="34" charset="0"/>
              <a:buChar char="•"/>
            </a:pPr>
            <a:r>
              <a:rPr lang="cs-CZ" sz="2400" b="1" i="0" dirty="0">
                <a:solidFill>
                  <a:srgbClr val="212529"/>
                </a:solidFill>
                <a:effectLst/>
                <a:latin typeface="-apple-system"/>
              </a:rPr>
              <a:t>odolný (</a:t>
            </a:r>
            <a:r>
              <a:rPr lang="cs-CZ" sz="2400" b="1" i="1" dirty="0" err="1">
                <a:solidFill>
                  <a:srgbClr val="212529"/>
                </a:solidFill>
                <a:effectLst/>
                <a:latin typeface="-apple-system"/>
              </a:rPr>
              <a:t>resilient</a:t>
            </a:r>
            <a:r>
              <a:rPr lang="cs-CZ" sz="2400" b="1" i="0" dirty="0">
                <a:solidFill>
                  <a:srgbClr val="212529"/>
                </a:solidFill>
                <a:effectLst/>
                <a:latin typeface="-apple-system"/>
              </a:rPr>
              <a:t>),</a:t>
            </a:r>
          </a:p>
        </p:txBody>
      </p:sp>
    </p:spTree>
    <p:extLst>
      <p:ext uri="{BB962C8B-B14F-4D97-AF65-F5344CB8AC3E}">
        <p14:creationId xmlns:p14="http://schemas.microsoft.com/office/powerpoint/2010/main" val="271411725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6E36D58-2367-972D-3980-2F6637BFC200}"/>
              </a:ext>
            </a:extLst>
          </p:cNvPr>
          <p:cNvSpPr>
            <a:spLocks noGrp="1"/>
          </p:cNvSpPr>
          <p:nvPr>
            <p:ph type="title"/>
          </p:nvPr>
        </p:nvSpPr>
        <p:spPr>
          <a:xfrm>
            <a:off x="465223" y="746635"/>
            <a:ext cx="11076743" cy="4805079"/>
          </a:xfrm>
        </p:spPr>
        <p:txBody>
          <a:bodyPr>
            <a:noAutofit/>
          </a:bodyPr>
          <a:lstStyle/>
          <a:p>
            <a:pPr algn="ctr"/>
            <a:r>
              <a:rPr lang="cs-CZ" sz="7200" b="1" dirty="0"/>
              <a:t>TLAČNÝ („PUSH“) A TAŽNÝ („PULL“) PRINCIPY USPOŘÁDÁNÍ LOGISTICKÝCH ŘETĚZCŮ</a:t>
            </a:r>
          </a:p>
        </p:txBody>
      </p:sp>
    </p:spTree>
    <p:extLst>
      <p:ext uri="{BB962C8B-B14F-4D97-AF65-F5344CB8AC3E}">
        <p14:creationId xmlns:p14="http://schemas.microsoft.com/office/powerpoint/2010/main" val="318045020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C5158F5-5508-6631-8B1E-9B60DEDBECE8}"/>
              </a:ext>
            </a:extLst>
          </p:cNvPr>
          <p:cNvSpPr>
            <a:spLocks noGrp="1"/>
          </p:cNvSpPr>
          <p:nvPr>
            <p:ph type="title"/>
          </p:nvPr>
        </p:nvSpPr>
        <p:spPr>
          <a:xfrm>
            <a:off x="521208" y="438539"/>
            <a:ext cx="11188710" cy="1737733"/>
          </a:xfrm>
        </p:spPr>
        <p:txBody>
          <a:bodyPr>
            <a:noAutofit/>
          </a:bodyPr>
          <a:lstStyle/>
          <a:p>
            <a:pPr algn="ctr"/>
            <a:r>
              <a:rPr lang="cs-CZ" sz="5400" b="1" dirty="0"/>
              <a:t>SYSTÉMY VÝROBY (PUSH A PULL) - DEFINICE</a:t>
            </a:r>
          </a:p>
        </p:txBody>
      </p:sp>
      <p:sp>
        <p:nvSpPr>
          <p:cNvPr id="5" name="Zástupný obsah 4">
            <a:extLst>
              <a:ext uri="{FF2B5EF4-FFF2-40B4-BE49-F238E27FC236}">
                <a16:creationId xmlns:a16="http://schemas.microsoft.com/office/drawing/2014/main" id="{A631C7DD-B24A-46FF-0AD0-35067A023384}"/>
              </a:ext>
            </a:extLst>
          </p:cNvPr>
          <p:cNvSpPr>
            <a:spLocks noGrp="1"/>
          </p:cNvSpPr>
          <p:nvPr>
            <p:ph sz="quarter" idx="13"/>
          </p:nvPr>
        </p:nvSpPr>
        <p:spPr>
          <a:xfrm>
            <a:off x="530352" y="2901448"/>
            <a:ext cx="11170422" cy="3560562"/>
          </a:xfrm>
        </p:spPr>
        <p:txBody>
          <a:bodyPr/>
          <a:lstStyle/>
          <a:p>
            <a:r>
              <a:rPr lang="cs-CZ" b="1" i="0" dirty="0">
                <a:solidFill>
                  <a:srgbClr val="222222"/>
                </a:solidFill>
                <a:effectLst/>
                <a:latin typeface="Arial" panose="020B0604020202020204" pitchFamily="34" charset="0"/>
              </a:rPr>
              <a:t>Definice:</a:t>
            </a:r>
          </a:p>
          <a:p>
            <a:r>
              <a:rPr lang="cs-CZ" b="1" i="0" dirty="0">
                <a:solidFill>
                  <a:srgbClr val="FF0000"/>
                </a:solidFill>
                <a:effectLst/>
                <a:latin typeface="Arial" panose="020B0604020202020204" pitchFamily="34" charset="0"/>
              </a:rPr>
              <a:t>PUSH </a:t>
            </a:r>
            <a:r>
              <a:rPr lang="cs-CZ" b="1" i="0" dirty="0">
                <a:solidFill>
                  <a:srgbClr val="222222"/>
                </a:solidFill>
                <a:effectLst/>
                <a:latin typeface="Arial" panose="020B0604020202020204" pitchFamily="34" charset="0"/>
              </a:rPr>
              <a:t>(</a:t>
            </a:r>
            <a:r>
              <a:rPr lang="cs-CZ" b="1" i="0" dirty="0">
                <a:solidFill>
                  <a:srgbClr val="00B0F0"/>
                </a:solidFill>
                <a:effectLst/>
                <a:latin typeface="Arial" panose="020B0604020202020204" pitchFamily="34" charset="0"/>
              </a:rPr>
              <a:t>tlakový systém výroby</a:t>
            </a:r>
            <a:r>
              <a:rPr lang="cs-CZ" b="1" i="0" dirty="0">
                <a:solidFill>
                  <a:srgbClr val="222222"/>
                </a:solidFill>
                <a:effectLst/>
                <a:latin typeface="Arial" panose="020B0604020202020204" pitchFamily="34" charset="0"/>
              </a:rPr>
              <a:t>) znamená </a:t>
            </a:r>
            <a:r>
              <a:rPr lang="cs-CZ" b="1" i="0" dirty="0">
                <a:solidFill>
                  <a:srgbClr val="00B0F0"/>
                </a:solidFill>
                <a:effectLst/>
                <a:latin typeface="Arial" panose="020B0604020202020204" pitchFamily="34" charset="0"/>
              </a:rPr>
              <a:t>výrobu na sklad</a:t>
            </a:r>
            <a:r>
              <a:rPr lang="cs-CZ" b="1" i="0" dirty="0">
                <a:solidFill>
                  <a:srgbClr val="222222"/>
                </a:solidFill>
                <a:effectLst/>
                <a:latin typeface="Arial" panose="020B0604020202020204" pitchFamily="34" charset="0"/>
              </a:rPr>
              <a:t>, kdy výroba není založena na skutečných požadavcích a poptávce.</a:t>
            </a:r>
            <a:br>
              <a:rPr lang="cs-CZ" b="1" i="0" dirty="0">
                <a:solidFill>
                  <a:srgbClr val="222222"/>
                </a:solidFill>
                <a:effectLst/>
                <a:latin typeface="Arial" panose="020B0604020202020204" pitchFamily="34" charset="0"/>
              </a:rPr>
            </a:br>
            <a:r>
              <a:rPr lang="cs-CZ" b="1" i="0" dirty="0">
                <a:solidFill>
                  <a:srgbClr val="FF0000"/>
                </a:solidFill>
                <a:effectLst/>
                <a:latin typeface="Arial" panose="020B0604020202020204" pitchFamily="34" charset="0"/>
              </a:rPr>
              <a:t>PULL</a:t>
            </a:r>
            <a:r>
              <a:rPr lang="cs-CZ" b="1" i="0" dirty="0">
                <a:solidFill>
                  <a:srgbClr val="222222"/>
                </a:solidFill>
                <a:effectLst/>
                <a:latin typeface="Arial" panose="020B0604020202020204" pitchFamily="34" charset="0"/>
              </a:rPr>
              <a:t> (</a:t>
            </a:r>
            <a:r>
              <a:rPr lang="cs-CZ" b="1" i="0" dirty="0">
                <a:solidFill>
                  <a:srgbClr val="00B0F0"/>
                </a:solidFill>
                <a:effectLst/>
                <a:latin typeface="Arial" panose="020B0604020202020204" pitchFamily="34" charset="0"/>
              </a:rPr>
              <a:t>tahový systém výroby</a:t>
            </a:r>
            <a:r>
              <a:rPr lang="cs-CZ" b="1" i="0" dirty="0">
                <a:solidFill>
                  <a:srgbClr val="222222"/>
                </a:solidFill>
                <a:effectLst/>
                <a:latin typeface="Arial" panose="020B0604020202020204" pitchFamily="34" charset="0"/>
              </a:rPr>
              <a:t>) znamená </a:t>
            </a:r>
            <a:r>
              <a:rPr lang="cs-CZ" b="1" i="0" dirty="0">
                <a:solidFill>
                  <a:srgbClr val="00B0F0"/>
                </a:solidFill>
                <a:effectLst/>
                <a:latin typeface="Arial" panose="020B0604020202020204" pitchFamily="34" charset="0"/>
              </a:rPr>
              <a:t>výrobu na objednávku</a:t>
            </a:r>
            <a:r>
              <a:rPr lang="cs-CZ" b="1" i="0" dirty="0">
                <a:solidFill>
                  <a:srgbClr val="222222"/>
                </a:solidFill>
                <a:effectLst/>
                <a:latin typeface="Arial" panose="020B0604020202020204" pitchFamily="34" charset="0"/>
              </a:rPr>
              <a:t>, kdy je výroba založena na skutečné poptávce. </a:t>
            </a:r>
            <a:endParaRPr lang="cs-CZ" dirty="0"/>
          </a:p>
        </p:txBody>
      </p:sp>
    </p:spTree>
    <p:extLst>
      <p:ext uri="{BB962C8B-B14F-4D97-AF65-F5344CB8AC3E}">
        <p14:creationId xmlns:p14="http://schemas.microsoft.com/office/powerpoint/2010/main" val="111962943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E7E77E-1271-B77A-2958-207DE4644799}"/>
              </a:ext>
            </a:extLst>
          </p:cNvPr>
          <p:cNvSpPr>
            <a:spLocks noGrp="1"/>
          </p:cNvSpPr>
          <p:nvPr>
            <p:ph type="title"/>
          </p:nvPr>
        </p:nvSpPr>
        <p:spPr>
          <a:xfrm>
            <a:off x="529450" y="681135"/>
            <a:ext cx="11133100" cy="1093921"/>
          </a:xfrm>
        </p:spPr>
        <p:txBody>
          <a:bodyPr>
            <a:noAutofit/>
          </a:bodyPr>
          <a:lstStyle/>
          <a:p>
            <a:pPr algn="ctr"/>
            <a:r>
              <a:rPr lang="cs-CZ" sz="6000" b="1" dirty="0"/>
              <a:t>NESPRÁVNÝ POHLED?</a:t>
            </a:r>
          </a:p>
        </p:txBody>
      </p:sp>
      <p:sp>
        <p:nvSpPr>
          <p:cNvPr id="3" name="Zástupný obsah 2">
            <a:extLst>
              <a:ext uri="{FF2B5EF4-FFF2-40B4-BE49-F238E27FC236}">
                <a16:creationId xmlns:a16="http://schemas.microsoft.com/office/drawing/2014/main" id="{ED68DEF1-FD3A-9688-F57A-7B7E61DB0CE6}"/>
              </a:ext>
            </a:extLst>
          </p:cNvPr>
          <p:cNvSpPr>
            <a:spLocks noGrp="1"/>
          </p:cNvSpPr>
          <p:nvPr>
            <p:ph sz="quarter" idx="13"/>
          </p:nvPr>
        </p:nvSpPr>
        <p:spPr>
          <a:xfrm>
            <a:off x="539496" y="2560320"/>
            <a:ext cx="11133100" cy="3977640"/>
          </a:xfrm>
        </p:spPr>
        <p:txBody>
          <a:bodyPr>
            <a:normAutofit fontScale="92500" lnSpcReduction="20000"/>
          </a:bodyPr>
          <a:lstStyle/>
          <a:p>
            <a:pPr algn="l"/>
            <a:r>
              <a:rPr lang="cs-CZ" b="1" i="0" dirty="0">
                <a:solidFill>
                  <a:srgbClr val="FF0000"/>
                </a:solidFill>
                <a:effectLst/>
                <a:latin typeface="Arial" panose="020B0604020202020204" pitchFamily="34" charset="0"/>
              </a:rPr>
              <a:t>PUSH </a:t>
            </a:r>
            <a:r>
              <a:rPr lang="cs-CZ" b="1" i="0" dirty="0">
                <a:solidFill>
                  <a:srgbClr val="777777"/>
                </a:solidFill>
                <a:effectLst/>
                <a:latin typeface="Arial" panose="020B0604020202020204" pitchFamily="34" charset="0"/>
              </a:rPr>
              <a:t>a </a:t>
            </a:r>
            <a:r>
              <a:rPr lang="cs-CZ" b="1" i="0" dirty="0">
                <a:solidFill>
                  <a:srgbClr val="FF0000"/>
                </a:solidFill>
                <a:effectLst/>
                <a:latin typeface="Arial" panose="020B0604020202020204" pitchFamily="34" charset="0"/>
              </a:rPr>
              <a:t>PULL </a:t>
            </a:r>
            <a:r>
              <a:rPr lang="cs-CZ" b="1" i="0" dirty="0">
                <a:solidFill>
                  <a:srgbClr val="777777"/>
                </a:solidFill>
                <a:effectLst/>
                <a:latin typeface="Arial" panose="020B0604020202020204" pitchFamily="34" charset="0"/>
              </a:rPr>
              <a:t>jsou často (a nesprávně) vysvětlovány právě pomocí výroby na sklad a na zakázku, kdy údajně PUSH výrobní systém vytváří produkty bez specifického požadavku zákazníka a PULL výrobní systém vytváří produkty jen na základě takového specifického zákaznického požadavku. Tohle je </a:t>
            </a:r>
            <a:r>
              <a:rPr lang="cs-CZ" b="1" i="0" dirty="0">
                <a:solidFill>
                  <a:srgbClr val="00B0F0"/>
                </a:solidFill>
                <a:effectLst/>
                <a:latin typeface="Arial" panose="020B0604020202020204" pitchFamily="34" charset="0"/>
              </a:rPr>
              <a:t>jednoduchý</a:t>
            </a:r>
            <a:r>
              <a:rPr lang="cs-CZ" b="1" i="0" dirty="0">
                <a:solidFill>
                  <a:srgbClr val="777777"/>
                </a:solidFill>
                <a:effectLst/>
                <a:latin typeface="Arial" panose="020B0604020202020204" pitchFamily="34" charset="0"/>
              </a:rPr>
              <a:t>, ale </a:t>
            </a:r>
            <a:r>
              <a:rPr lang="cs-CZ" b="1" i="0" dirty="0">
                <a:solidFill>
                  <a:srgbClr val="00B0F0"/>
                </a:solidFill>
                <a:effectLst/>
                <a:latin typeface="Arial" panose="020B0604020202020204" pitchFamily="34" charset="0"/>
              </a:rPr>
              <a:t>velmi chybný úhel pohledu</a:t>
            </a:r>
            <a:r>
              <a:rPr lang="cs-CZ" b="1" i="0" dirty="0">
                <a:solidFill>
                  <a:srgbClr val="777777"/>
                </a:solidFill>
                <a:effectLst/>
                <a:latin typeface="Arial" panose="020B0604020202020204" pitchFamily="34" charset="0"/>
              </a:rPr>
              <a:t>. Dokonce samotná společnost Toyota, představitel podstaty </a:t>
            </a:r>
            <a:r>
              <a:rPr lang="cs-CZ" b="1" i="0" dirty="0" err="1">
                <a:solidFill>
                  <a:srgbClr val="777777"/>
                </a:solidFill>
                <a:effectLst/>
                <a:latin typeface="Arial" panose="020B0604020202020204" pitchFamily="34" charset="0"/>
              </a:rPr>
              <a:t>LEANu</a:t>
            </a:r>
            <a:r>
              <a:rPr lang="cs-CZ" b="1" i="0" dirty="0">
                <a:solidFill>
                  <a:srgbClr val="777777"/>
                </a:solidFill>
                <a:effectLst/>
                <a:latin typeface="Arial" panose="020B0604020202020204" pitchFamily="34" charset="0"/>
              </a:rPr>
              <a:t>, vyrábí některé své automobily bez specifických zákaznických požadavků a vytváří tak zásobu populárních modelů pro „náhodné“ zákazníky, kteří se „jen tak staví pro automobil“. Je tedy úplně s klidem možné vyrábět produkty na sklad v PULL výrobním systému.</a:t>
            </a:r>
          </a:p>
        </p:txBody>
      </p:sp>
    </p:spTree>
    <p:extLst>
      <p:ext uri="{BB962C8B-B14F-4D97-AF65-F5344CB8AC3E}">
        <p14:creationId xmlns:p14="http://schemas.microsoft.com/office/powerpoint/2010/main" val="27230737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B95A2E-09F1-3EF3-5919-BEAF0A9BF042}"/>
              </a:ext>
            </a:extLst>
          </p:cNvPr>
          <p:cNvSpPr>
            <a:spLocks noGrp="1"/>
          </p:cNvSpPr>
          <p:nvPr>
            <p:ph type="title"/>
          </p:nvPr>
        </p:nvSpPr>
        <p:spPr>
          <a:xfrm>
            <a:off x="539495" y="783771"/>
            <a:ext cx="11114064" cy="1000615"/>
          </a:xfrm>
        </p:spPr>
        <p:txBody>
          <a:bodyPr>
            <a:noAutofit/>
          </a:bodyPr>
          <a:lstStyle/>
          <a:p>
            <a:pPr algn="ctr"/>
            <a:r>
              <a:rPr lang="cs-CZ" sz="6000" b="1" dirty="0"/>
              <a:t>SPRÁVNÝ POHLED?</a:t>
            </a:r>
          </a:p>
        </p:txBody>
      </p:sp>
      <p:sp>
        <p:nvSpPr>
          <p:cNvPr id="3" name="Zástupný obsah 2">
            <a:extLst>
              <a:ext uri="{FF2B5EF4-FFF2-40B4-BE49-F238E27FC236}">
                <a16:creationId xmlns:a16="http://schemas.microsoft.com/office/drawing/2014/main" id="{7AF77BA4-8DE3-B11E-F2CC-141907C8CEC2}"/>
              </a:ext>
            </a:extLst>
          </p:cNvPr>
          <p:cNvSpPr>
            <a:spLocks noGrp="1"/>
          </p:cNvSpPr>
          <p:nvPr>
            <p:ph sz="quarter" idx="13"/>
          </p:nvPr>
        </p:nvSpPr>
        <p:spPr>
          <a:xfrm>
            <a:off x="539495" y="2560320"/>
            <a:ext cx="11095777" cy="3977640"/>
          </a:xfrm>
        </p:spPr>
        <p:txBody>
          <a:bodyPr>
            <a:normAutofit fontScale="92500" lnSpcReduction="10000"/>
          </a:bodyPr>
          <a:lstStyle/>
          <a:p>
            <a:r>
              <a:rPr lang="cs-CZ" b="1" i="0" dirty="0">
                <a:solidFill>
                  <a:srgbClr val="777777"/>
                </a:solidFill>
                <a:effectLst/>
                <a:latin typeface="Arial" panose="020B0604020202020204" pitchFamily="34" charset="0"/>
              </a:rPr>
              <a:t>Mnoho zdrojů a mnoho praktiků definuje PUSH a PULL systémy nesprávně. Pravděpodobně kvůli jejich označení, která jsou zavádějící. Tato zmatenost je poměrně nešťastná, jelikož jsou tyto výrobní koncepty jedněmi z klíčových elementů pro dosažení úspěšných výrobních systémů. Hlavním rozdílem je </a:t>
            </a:r>
            <a:r>
              <a:rPr lang="cs-CZ" b="1" i="0" dirty="0">
                <a:solidFill>
                  <a:srgbClr val="00B0F0"/>
                </a:solidFill>
                <a:effectLst/>
                <a:latin typeface="Arial" panose="020B0604020202020204" pitchFamily="34" charset="0"/>
              </a:rPr>
              <a:t>limit rozpracovanosti (nedokončené výroby)</a:t>
            </a:r>
            <a:r>
              <a:rPr lang="cs-CZ" b="1" i="0" dirty="0">
                <a:solidFill>
                  <a:srgbClr val="777777"/>
                </a:solidFill>
                <a:effectLst/>
                <a:latin typeface="Arial" panose="020B0604020202020204" pitchFamily="34" charset="0"/>
              </a:rPr>
              <a:t>. Pokud takový limit v praxi využíváte, využíváte tím pádem i </a:t>
            </a:r>
            <a:r>
              <a:rPr lang="cs-CZ" b="1" i="0" dirty="0">
                <a:solidFill>
                  <a:srgbClr val="FF0000"/>
                </a:solidFill>
                <a:effectLst/>
                <a:latin typeface="Arial" panose="020B0604020202020204" pitchFamily="34" charset="0"/>
              </a:rPr>
              <a:t>PULL výrobní systém </a:t>
            </a:r>
            <a:r>
              <a:rPr lang="cs-CZ" b="1" i="0" dirty="0">
                <a:solidFill>
                  <a:srgbClr val="777777"/>
                </a:solidFill>
                <a:effectLst/>
                <a:latin typeface="Arial" panose="020B0604020202020204" pitchFamily="34" charset="0"/>
              </a:rPr>
              <a:t>a tudíž máte možnost nabýt výhod plynoucích z </a:t>
            </a:r>
            <a:r>
              <a:rPr lang="cs-CZ" b="1" i="0" dirty="0" err="1">
                <a:solidFill>
                  <a:srgbClr val="777777"/>
                </a:solidFill>
                <a:effectLst/>
                <a:latin typeface="Arial" panose="020B0604020202020204" pitchFamily="34" charset="0"/>
              </a:rPr>
              <a:t>LEANu</a:t>
            </a:r>
            <a:r>
              <a:rPr lang="cs-CZ" b="1" i="0" dirty="0">
                <a:solidFill>
                  <a:srgbClr val="777777"/>
                </a:solidFill>
                <a:effectLst/>
                <a:latin typeface="Arial" panose="020B0604020202020204" pitchFamily="34" charset="0"/>
              </a:rPr>
              <a:t>. Pokud ale takový limit v podniku nemáte zaveden, vyrábíte v </a:t>
            </a:r>
            <a:r>
              <a:rPr lang="cs-CZ" b="1" i="0" dirty="0">
                <a:solidFill>
                  <a:srgbClr val="FF0000"/>
                </a:solidFill>
                <a:effectLst/>
                <a:latin typeface="Arial" panose="020B0604020202020204" pitchFamily="34" charset="0"/>
              </a:rPr>
              <a:t>PUSH systému</a:t>
            </a:r>
            <a:r>
              <a:rPr lang="cs-CZ" b="1" i="0" dirty="0">
                <a:solidFill>
                  <a:srgbClr val="777777"/>
                </a:solidFill>
                <a:effectLst/>
                <a:latin typeface="Arial" panose="020B0604020202020204" pitchFamily="34" charset="0"/>
              </a:rPr>
              <a:t>.</a:t>
            </a:r>
            <a:endParaRPr lang="cs-CZ" b="1" dirty="0"/>
          </a:p>
        </p:txBody>
      </p:sp>
    </p:spTree>
    <p:extLst>
      <p:ext uri="{BB962C8B-B14F-4D97-AF65-F5344CB8AC3E}">
        <p14:creationId xmlns:p14="http://schemas.microsoft.com/office/powerpoint/2010/main" val="832267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B8E561-9FFB-903B-DFB6-BB0726A38C20}"/>
              </a:ext>
            </a:extLst>
          </p:cNvPr>
          <p:cNvSpPr>
            <a:spLocks noGrp="1"/>
          </p:cNvSpPr>
          <p:nvPr>
            <p:ph type="title"/>
          </p:nvPr>
        </p:nvSpPr>
        <p:spPr>
          <a:xfrm>
            <a:off x="552963" y="662473"/>
            <a:ext cx="11086074" cy="1306286"/>
          </a:xfrm>
        </p:spPr>
        <p:txBody>
          <a:bodyPr>
            <a:normAutofit fontScale="90000"/>
          </a:bodyPr>
          <a:lstStyle/>
          <a:p>
            <a:pPr algn="ctr"/>
            <a:br>
              <a:rPr lang="cs-CZ" sz="6000" b="1" i="0" dirty="0">
                <a:solidFill>
                  <a:srgbClr val="4C4C4C"/>
                </a:solidFill>
                <a:effectLst/>
                <a:latin typeface="Cabin"/>
              </a:rPr>
            </a:br>
            <a:br>
              <a:rPr lang="cs-CZ" sz="6000" b="1" i="0" dirty="0">
                <a:solidFill>
                  <a:srgbClr val="4C4C4C"/>
                </a:solidFill>
                <a:effectLst/>
                <a:latin typeface="Cabin"/>
              </a:rPr>
            </a:br>
            <a:br>
              <a:rPr lang="cs-CZ" sz="6000" b="1" i="0" dirty="0">
                <a:solidFill>
                  <a:srgbClr val="4C4C4C"/>
                </a:solidFill>
                <a:effectLst/>
                <a:latin typeface="Cabin"/>
              </a:rPr>
            </a:br>
            <a:r>
              <a:rPr lang="cs-CZ" sz="5300" b="1" i="0" dirty="0">
                <a:solidFill>
                  <a:srgbClr val="4C4C4C"/>
                </a:solidFill>
                <a:effectLst/>
                <a:latin typeface="Cabin"/>
              </a:rPr>
              <a:t>Klíčové ukazatele výkonnosti v dopravě</a:t>
            </a:r>
            <a:br>
              <a:rPr lang="cs-CZ" b="1" i="0" dirty="0">
                <a:solidFill>
                  <a:srgbClr val="4C4C4C"/>
                </a:solidFill>
                <a:effectLst/>
                <a:latin typeface="Cabin"/>
              </a:rPr>
            </a:br>
            <a:endParaRPr lang="cs-CZ" dirty="0"/>
          </a:p>
        </p:txBody>
      </p:sp>
      <p:sp>
        <p:nvSpPr>
          <p:cNvPr id="3" name="Zástupný obsah 2">
            <a:extLst>
              <a:ext uri="{FF2B5EF4-FFF2-40B4-BE49-F238E27FC236}">
                <a16:creationId xmlns:a16="http://schemas.microsoft.com/office/drawing/2014/main" id="{849834BE-66C5-2C5C-1F16-432D90281A1E}"/>
              </a:ext>
            </a:extLst>
          </p:cNvPr>
          <p:cNvSpPr>
            <a:spLocks noGrp="1"/>
          </p:cNvSpPr>
          <p:nvPr>
            <p:ph sz="quarter" idx="13"/>
          </p:nvPr>
        </p:nvSpPr>
        <p:spPr/>
        <p:txBody>
          <a:bodyPr>
            <a:normAutofit fontScale="92500" lnSpcReduction="20000"/>
          </a:bodyPr>
          <a:lstStyle/>
          <a:p>
            <a:pPr algn="just" fontAlgn="t"/>
            <a:r>
              <a:rPr lang="cs-CZ" b="1" i="0" dirty="0">
                <a:solidFill>
                  <a:srgbClr val="4C4C4C"/>
                </a:solidFill>
                <a:effectLst/>
                <a:latin typeface="Cabin"/>
              </a:rPr>
              <a:t>KPI dopravy</a:t>
            </a:r>
            <a:r>
              <a:rPr lang="cs-CZ" b="0" i="0" dirty="0">
                <a:solidFill>
                  <a:srgbClr val="4C4C4C"/>
                </a:solidFill>
                <a:effectLst/>
                <a:latin typeface="Cabin"/>
              </a:rPr>
              <a:t> = celkové náklady na dopravu/obrat</a:t>
            </a:r>
          </a:p>
          <a:p>
            <a:pPr algn="just" fontAlgn="t"/>
            <a:r>
              <a:rPr lang="cs-CZ" b="0" i="0" dirty="0">
                <a:solidFill>
                  <a:srgbClr val="4C4C4C"/>
                </a:solidFill>
                <a:effectLst/>
                <a:latin typeface="Cabin"/>
              </a:rPr>
              <a:t>Pro potřebu určení míry včasného doručení dodávek.</a:t>
            </a:r>
          </a:p>
          <a:p>
            <a:pPr algn="just" fontAlgn="t"/>
            <a:r>
              <a:rPr lang="cs-CZ" b="1" i="0" dirty="0">
                <a:solidFill>
                  <a:srgbClr val="4C4C4C"/>
                </a:solidFill>
                <a:effectLst/>
                <a:latin typeface="Cabin"/>
              </a:rPr>
              <a:t>KPI spolehlivost dodávek</a:t>
            </a:r>
            <a:r>
              <a:rPr lang="cs-CZ" b="0" i="0" dirty="0">
                <a:solidFill>
                  <a:srgbClr val="4C4C4C"/>
                </a:solidFill>
                <a:effectLst/>
                <a:latin typeface="Cabin"/>
              </a:rPr>
              <a:t> = počet včasných dodávek / celkový počet dodávek</a:t>
            </a:r>
          </a:p>
          <a:p>
            <a:pPr algn="just" fontAlgn="t"/>
            <a:r>
              <a:rPr lang="cs-CZ" b="0" i="0" dirty="0">
                <a:solidFill>
                  <a:srgbClr val="4C4C4C"/>
                </a:solidFill>
                <a:effectLst/>
                <a:latin typeface="Cabin"/>
              </a:rPr>
              <a:t>Při poskytování přepravy je důležité sledovat přepravní kapacitu objednávky vzhledem k celkové dostupné kapacitě.</a:t>
            </a:r>
          </a:p>
          <a:p>
            <a:pPr algn="just" fontAlgn="t"/>
            <a:r>
              <a:rPr lang="cs-CZ" b="1" i="0" dirty="0">
                <a:solidFill>
                  <a:srgbClr val="4C4C4C"/>
                </a:solidFill>
                <a:effectLst/>
                <a:latin typeface="Cabin"/>
              </a:rPr>
              <a:t>KPI využití vozového parku</a:t>
            </a:r>
            <a:r>
              <a:rPr lang="cs-CZ" b="0" i="0" dirty="0">
                <a:solidFill>
                  <a:srgbClr val="4C4C4C"/>
                </a:solidFill>
                <a:effectLst/>
                <a:latin typeface="Cabin"/>
              </a:rPr>
              <a:t> = využitá kapacita/celková kapacita [m</a:t>
            </a:r>
            <a:r>
              <a:rPr lang="cs-CZ" b="0" i="0" baseline="30000" dirty="0">
                <a:solidFill>
                  <a:srgbClr val="4C4C4C"/>
                </a:solidFill>
                <a:effectLst/>
                <a:latin typeface="Cabin"/>
              </a:rPr>
              <a:t>3</a:t>
            </a:r>
            <a:r>
              <a:rPr lang="cs-CZ" b="0" i="0" dirty="0">
                <a:solidFill>
                  <a:srgbClr val="4C4C4C"/>
                </a:solidFill>
                <a:effectLst/>
                <a:latin typeface="Cabin"/>
              </a:rPr>
              <a:t> nebo kg]</a:t>
            </a:r>
          </a:p>
          <a:p>
            <a:endParaRPr lang="cs-CZ" dirty="0"/>
          </a:p>
        </p:txBody>
      </p:sp>
    </p:spTree>
    <p:extLst>
      <p:ext uri="{BB962C8B-B14F-4D97-AF65-F5344CB8AC3E}">
        <p14:creationId xmlns:p14="http://schemas.microsoft.com/office/powerpoint/2010/main" val="178416684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7B78FC0-8562-A9BD-C683-086229645791}"/>
              </a:ext>
            </a:extLst>
          </p:cNvPr>
          <p:cNvSpPr>
            <a:spLocks noGrp="1"/>
          </p:cNvSpPr>
          <p:nvPr>
            <p:ph type="title"/>
          </p:nvPr>
        </p:nvSpPr>
        <p:spPr>
          <a:xfrm>
            <a:off x="539495" y="709126"/>
            <a:ext cx="11123769" cy="1121913"/>
          </a:xfrm>
        </p:spPr>
        <p:txBody>
          <a:bodyPr>
            <a:noAutofit/>
          </a:bodyPr>
          <a:lstStyle/>
          <a:p>
            <a:pPr algn="ctr"/>
            <a:r>
              <a:rPr lang="cs-CZ" sz="6000" b="1" dirty="0"/>
              <a:t>TLAČNÝ („PUSH“) PRINCIP</a:t>
            </a:r>
          </a:p>
        </p:txBody>
      </p:sp>
      <p:sp>
        <p:nvSpPr>
          <p:cNvPr id="5" name="Zástupný obsah 4">
            <a:extLst>
              <a:ext uri="{FF2B5EF4-FFF2-40B4-BE49-F238E27FC236}">
                <a16:creationId xmlns:a16="http://schemas.microsoft.com/office/drawing/2014/main" id="{2DA93EFC-F47E-72FE-BDD0-47875B2D48F0}"/>
              </a:ext>
            </a:extLst>
          </p:cNvPr>
          <p:cNvSpPr>
            <a:spLocks noGrp="1"/>
          </p:cNvSpPr>
          <p:nvPr>
            <p:ph sz="quarter" idx="13"/>
          </p:nvPr>
        </p:nvSpPr>
        <p:spPr>
          <a:xfrm>
            <a:off x="539495" y="2560320"/>
            <a:ext cx="11123769" cy="3977640"/>
          </a:xfrm>
        </p:spPr>
        <p:txBody>
          <a:bodyPr>
            <a:normAutofit/>
          </a:bodyPr>
          <a:lstStyle/>
          <a:p>
            <a:r>
              <a:rPr lang="cs-CZ" sz="3200" b="1" i="0" dirty="0">
                <a:solidFill>
                  <a:srgbClr val="FF0000"/>
                </a:solidFill>
                <a:effectLst/>
                <a:latin typeface="Google Sans"/>
              </a:rPr>
              <a:t>PUSH výrobní systém </a:t>
            </a:r>
            <a:r>
              <a:rPr lang="cs-CZ" sz="3200" b="1" i="0" dirty="0">
                <a:solidFill>
                  <a:srgbClr val="040C28"/>
                </a:solidFill>
                <a:effectLst/>
                <a:latin typeface="Google Sans"/>
              </a:rPr>
              <a:t>je ten, který nijak neomezuje toto množství</a:t>
            </a:r>
            <a:r>
              <a:rPr lang="cs-CZ" sz="3200" b="1" i="0" dirty="0">
                <a:solidFill>
                  <a:srgbClr val="4D5156"/>
                </a:solidFill>
                <a:effectLst/>
                <a:latin typeface="Google Sans"/>
              </a:rPr>
              <a:t>. A přesně tak to je. Pokud vysloveně omezujete množství takto rozpracované výroby ve výrobním systému, jedná se o PULL výrobní systém. A pokud tomu tak není, jedná se</a:t>
            </a:r>
            <a:br>
              <a:rPr lang="cs-CZ" sz="3200" b="1" i="0" dirty="0">
                <a:solidFill>
                  <a:srgbClr val="4D5156"/>
                </a:solidFill>
                <a:effectLst/>
                <a:latin typeface="Google Sans"/>
              </a:rPr>
            </a:br>
            <a:r>
              <a:rPr lang="cs-CZ" sz="3200" b="1" i="0" dirty="0">
                <a:solidFill>
                  <a:srgbClr val="4D5156"/>
                </a:solidFill>
                <a:effectLst/>
                <a:latin typeface="Google Sans"/>
              </a:rPr>
              <a:t>o PUSH výrobní systém.</a:t>
            </a:r>
            <a:endParaRPr lang="cs-CZ" sz="3200" b="1" dirty="0"/>
          </a:p>
        </p:txBody>
      </p:sp>
    </p:spTree>
    <p:extLst>
      <p:ext uri="{BB962C8B-B14F-4D97-AF65-F5344CB8AC3E}">
        <p14:creationId xmlns:p14="http://schemas.microsoft.com/office/powerpoint/2010/main" val="384242081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776459-14BA-7791-4F44-4E5BB1FE8DB2}"/>
              </a:ext>
            </a:extLst>
          </p:cNvPr>
          <p:cNvSpPr>
            <a:spLocks noGrp="1"/>
          </p:cNvSpPr>
          <p:nvPr>
            <p:ph type="title"/>
          </p:nvPr>
        </p:nvSpPr>
        <p:spPr>
          <a:xfrm>
            <a:off x="529636" y="727788"/>
            <a:ext cx="11132727" cy="1093921"/>
          </a:xfrm>
        </p:spPr>
        <p:txBody>
          <a:bodyPr>
            <a:noAutofit/>
          </a:bodyPr>
          <a:lstStyle/>
          <a:p>
            <a:pPr algn="ctr"/>
            <a:r>
              <a:rPr lang="cs-CZ" sz="5400" b="1" dirty="0"/>
              <a:t>TLAČNÝ („PUSH“) VÝROBNÍ SYSTÉM</a:t>
            </a:r>
            <a:endParaRPr lang="cs-CZ" sz="5400" dirty="0"/>
          </a:p>
        </p:txBody>
      </p:sp>
      <p:pic>
        <p:nvPicPr>
          <p:cNvPr id="5" name="Zástupný obsah 4">
            <a:extLst>
              <a:ext uri="{FF2B5EF4-FFF2-40B4-BE49-F238E27FC236}">
                <a16:creationId xmlns:a16="http://schemas.microsoft.com/office/drawing/2014/main" id="{C766E503-91BF-C51C-3223-48912097EA41}"/>
              </a:ext>
            </a:extLst>
          </p:cNvPr>
          <p:cNvPicPr>
            <a:picLocks noGrp="1" noChangeAspect="1"/>
          </p:cNvPicPr>
          <p:nvPr>
            <p:ph sz="quarter" idx="13"/>
          </p:nvPr>
        </p:nvPicPr>
        <p:blipFill>
          <a:blip r:embed="rId2"/>
          <a:stretch>
            <a:fillRect/>
          </a:stretch>
        </p:blipFill>
        <p:spPr>
          <a:xfrm>
            <a:off x="1471731" y="2772405"/>
            <a:ext cx="9248538" cy="3818648"/>
          </a:xfrm>
        </p:spPr>
      </p:pic>
    </p:spTree>
    <p:extLst>
      <p:ext uri="{BB962C8B-B14F-4D97-AF65-F5344CB8AC3E}">
        <p14:creationId xmlns:p14="http://schemas.microsoft.com/office/powerpoint/2010/main" val="81946254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E6C85B-5362-D3BD-D30B-C8E54F1BE410}"/>
              </a:ext>
            </a:extLst>
          </p:cNvPr>
          <p:cNvSpPr>
            <a:spLocks noGrp="1"/>
          </p:cNvSpPr>
          <p:nvPr>
            <p:ph type="title"/>
          </p:nvPr>
        </p:nvSpPr>
        <p:spPr>
          <a:xfrm>
            <a:off x="510789" y="774440"/>
            <a:ext cx="11170422" cy="1028607"/>
          </a:xfrm>
        </p:spPr>
        <p:txBody>
          <a:bodyPr>
            <a:noAutofit/>
          </a:bodyPr>
          <a:lstStyle/>
          <a:p>
            <a:r>
              <a:rPr lang="cs-CZ" sz="6000" b="1" dirty="0"/>
              <a:t>TLAČNÝ („PULL“) PRINCIP</a:t>
            </a:r>
          </a:p>
        </p:txBody>
      </p:sp>
      <p:sp>
        <p:nvSpPr>
          <p:cNvPr id="3" name="Zástupný obsah 2">
            <a:extLst>
              <a:ext uri="{FF2B5EF4-FFF2-40B4-BE49-F238E27FC236}">
                <a16:creationId xmlns:a16="http://schemas.microsoft.com/office/drawing/2014/main" id="{AF42573F-7F3E-899F-E81C-5076F4E1ABC6}"/>
              </a:ext>
            </a:extLst>
          </p:cNvPr>
          <p:cNvSpPr>
            <a:spLocks noGrp="1"/>
          </p:cNvSpPr>
          <p:nvPr>
            <p:ph sz="quarter" idx="13"/>
          </p:nvPr>
        </p:nvSpPr>
        <p:spPr>
          <a:xfrm>
            <a:off x="539496" y="2560320"/>
            <a:ext cx="11170422" cy="3977640"/>
          </a:xfrm>
        </p:spPr>
        <p:txBody>
          <a:bodyPr>
            <a:normAutofit/>
          </a:bodyPr>
          <a:lstStyle/>
          <a:p>
            <a:r>
              <a:rPr lang="cs-CZ" sz="3200" b="1" i="0" dirty="0">
                <a:solidFill>
                  <a:srgbClr val="040C28"/>
                </a:solidFill>
                <a:effectLst/>
                <a:latin typeface="Google Sans"/>
              </a:rPr>
              <a:t>V </a:t>
            </a:r>
            <a:r>
              <a:rPr lang="cs-CZ" sz="3200" b="1" i="0" dirty="0">
                <a:solidFill>
                  <a:srgbClr val="FF0000"/>
                </a:solidFill>
                <a:effectLst/>
                <a:latin typeface="Google Sans"/>
              </a:rPr>
              <a:t>PULL systému </a:t>
            </a:r>
            <a:r>
              <a:rPr lang="cs-CZ" sz="3200" b="1" i="0" dirty="0">
                <a:solidFill>
                  <a:srgbClr val="040C28"/>
                </a:solidFill>
                <a:effectLst/>
                <a:latin typeface="Google Sans"/>
              </a:rPr>
              <a:t>má všechny detaily odběratel, výrobci je nemusí poskytovat</a:t>
            </a:r>
            <a:r>
              <a:rPr lang="cs-CZ" sz="3200" b="1" i="0" dirty="0">
                <a:solidFill>
                  <a:srgbClr val="4D5156"/>
                </a:solidFill>
                <a:effectLst/>
                <a:latin typeface="Google Sans"/>
              </a:rPr>
              <a:t>. Na druhou stranu, výrobce v PULL systému odkázaný na odběratele, tato data ani nepotřebuje a nemusí vydávat prostředky na jejich získávání a vyhodnocování, promítnuté třeba i v ceně výrobku.</a:t>
            </a:r>
            <a:endParaRPr lang="cs-CZ" sz="3200" b="1" dirty="0"/>
          </a:p>
        </p:txBody>
      </p:sp>
    </p:spTree>
    <p:extLst>
      <p:ext uri="{BB962C8B-B14F-4D97-AF65-F5344CB8AC3E}">
        <p14:creationId xmlns:p14="http://schemas.microsoft.com/office/powerpoint/2010/main" val="274848422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F4CDEF-953C-CCC5-F0D1-343F8E85FA54}"/>
              </a:ext>
            </a:extLst>
          </p:cNvPr>
          <p:cNvSpPr>
            <a:spLocks noGrp="1"/>
          </p:cNvSpPr>
          <p:nvPr>
            <p:ph type="title"/>
          </p:nvPr>
        </p:nvSpPr>
        <p:spPr>
          <a:xfrm>
            <a:off x="473653" y="688145"/>
            <a:ext cx="11244694" cy="1037937"/>
          </a:xfrm>
        </p:spPr>
        <p:txBody>
          <a:bodyPr>
            <a:noAutofit/>
          </a:bodyPr>
          <a:lstStyle/>
          <a:p>
            <a:pPr algn="ctr"/>
            <a:r>
              <a:rPr lang="cs-CZ" sz="6000" b="1" dirty="0"/>
              <a:t>TAŽNÝ („PULL“) VÝROBNÍ SYSTÉM</a:t>
            </a:r>
          </a:p>
        </p:txBody>
      </p:sp>
      <p:pic>
        <p:nvPicPr>
          <p:cNvPr id="5" name="Zástupný obsah 4">
            <a:extLst>
              <a:ext uri="{FF2B5EF4-FFF2-40B4-BE49-F238E27FC236}">
                <a16:creationId xmlns:a16="http://schemas.microsoft.com/office/drawing/2014/main" id="{6ED24B7A-8EF8-60FD-7AA6-DE09DBCEE303}"/>
              </a:ext>
            </a:extLst>
          </p:cNvPr>
          <p:cNvPicPr>
            <a:picLocks noGrp="1" noChangeAspect="1"/>
          </p:cNvPicPr>
          <p:nvPr>
            <p:ph sz="quarter" idx="13"/>
          </p:nvPr>
        </p:nvPicPr>
        <p:blipFill>
          <a:blip r:embed="rId2"/>
          <a:stretch>
            <a:fillRect/>
          </a:stretch>
        </p:blipFill>
        <p:spPr>
          <a:xfrm>
            <a:off x="728300" y="2752531"/>
            <a:ext cx="10735400" cy="3417324"/>
          </a:xfrm>
        </p:spPr>
      </p:pic>
    </p:spTree>
    <p:extLst>
      <p:ext uri="{BB962C8B-B14F-4D97-AF65-F5344CB8AC3E}">
        <p14:creationId xmlns:p14="http://schemas.microsoft.com/office/powerpoint/2010/main" val="266998802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6685352-5D1A-105A-CCE9-1F5B51214648}"/>
              </a:ext>
            </a:extLst>
          </p:cNvPr>
          <p:cNvSpPr>
            <a:spLocks noGrp="1"/>
          </p:cNvSpPr>
          <p:nvPr>
            <p:ph type="title"/>
          </p:nvPr>
        </p:nvSpPr>
        <p:spPr>
          <a:xfrm>
            <a:off x="548298" y="2482129"/>
            <a:ext cx="11095404" cy="1212793"/>
          </a:xfrm>
        </p:spPr>
        <p:txBody>
          <a:bodyPr>
            <a:noAutofit/>
          </a:bodyPr>
          <a:lstStyle/>
          <a:p>
            <a:pPr algn="ctr"/>
            <a:r>
              <a:rPr lang="cs-CZ" sz="7200" b="1" dirty="0"/>
              <a:t>JIT A KANBAN</a:t>
            </a:r>
          </a:p>
        </p:txBody>
      </p:sp>
    </p:spTree>
    <p:extLst>
      <p:ext uri="{BB962C8B-B14F-4D97-AF65-F5344CB8AC3E}">
        <p14:creationId xmlns:p14="http://schemas.microsoft.com/office/powerpoint/2010/main" val="247906681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EC26D516-C439-6484-8DDE-8B2726D1C7C0}"/>
              </a:ext>
            </a:extLst>
          </p:cNvPr>
          <p:cNvSpPr>
            <a:spLocks noGrp="1"/>
          </p:cNvSpPr>
          <p:nvPr>
            <p:ph type="title"/>
          </p:nvPr>
        </p:nvSpPr>
        <p:spPr>
          <a:xfrm>
            <a:off x="515454" y="709126"/>
            <a:ext cx="11161091" cy="1000615"/>
          </a:xfrm>
        </p:spPr>
        <p:txBody>
          <a:bodyPr>
            <a:noAutofit/>
          </a:bodyPr>
          <a:lstStyle/>
          <a:p>
            <a:pPr algn="ctr"/>
            <a:r>
              <a:rPr lang="cs-CZ" sz="6000" b="1" dirty="0"/>
              <a:t>JUST-IN-TIME (JIT)</a:t>
            </a:r>
          </a:p>
        </p:txBody>
      </p:sp>
      <p:sp>
        <p:nvSpPr>
          <p:cNvPr id="6" name="Zástupný obsah 5">
            <a:extLst>
              <a:ext uri="{FF2B5EF4-FFF2-40B4-BE49-F238E27FC236}">
                <a16:creationId xmlns:a16="http://schemas.microsoft.com/office/drawing/2014/main" id="{F7894CD1-8B7B-9B4D-5C8B-B40DF85AD6B3}"/>
              </a:ext>
            </a:extLst>
          </p:cNvPr>
          <p:cNvSpPr>
            <a:spLocks noGrp="1"/>
          </p:cNvSpPr>
          <p:nvPr>
            <p:ph sz="quarter" idx="13"/>
          </p:nvPr>
        </p:nvSpPr>
        <p:spPr>
          <a:xfrm>
            <a:off x="539496" y="3284376"/>
            <a:ext cx="11161092" cy="2733869"/>
          </a:xfrm>
        </p:spPr>
        <p:txBody>
          <a:bodyPr/>
          <a:lstStyle/>
          <a:p>
            <a:pPr algn="l"/>
            <a:r>
              <a:rPr lang="cs-CZ" b="1" i="0" dirty="0">
                <a:solidFill>
                  <a:srgbClr val="4A4A61"/>
                </a:solidFill>
                <a:effectLst/>
                <a:latin typeface="Roboto" panose="02000000000000000000" pitchFamily="2" charset="0"/>
              </a:rPr>
              <a:t>Co je JIT (Just-in-</a:t>
            </a:r>
            <a:r>
              <a:rPr lang="cs-CZ" b="1" i="0" dirty="0" err="1">
                <a:solidFill>
                  <a:srgbClr val="4A4A61"/>
                </a:solidFill>
                <a:effectLst/>
                <a:latin typeface="Roboto" panose="02000000000000000000" pitchFamily="2" charset="0"/>
              </a:rPr>
              <a:t>time</a:t>
            </a:r>
            <a:r>
              <a:rPr lang="cs-CZ" b="1" i="0" dirty="0">
                <a:solidFill>
                  <a:srgbClr val="4A4A61"/>
                </a:solidFill>
                <a:effectLst/>
                <a:latin typeface="Roboto" panose="02000000000000000000" pitchFamily="2" charset="0"/>
              </a:rPr>
              <a:t>)?</a:t>
            </a:r>
          </a:p>
          <a:p>
            <a:r>
              <a:rPr lang="cs-CZ" b="1" i="0" dirty="0">
                <a:solidFill>
                  <a:srgbClr val="FF0000"/>
                </a:solidFill>
                <a:effectLst/>
                <a:latin typeface="Roboto" panose="02000000000000000000" pitchFamily="2" charset="0"/>
              </a:rPr>
              <a:t>Just-in-</a:t>
            </a:r>
            <a:r>
              <a:rPr lang="cs-CZ" b="1" i="0" dirty="0" err="1">
                <a:solidFill>
                  <a:srgbClr val="FF0000"/>
                </a:solidFill>
                <a:effectLst/>
                <a:latin typeface="Roboto" panose="02000000000000000000" pitchFamily="2" charset="0"/>
              </a:rPr>
              <a:t>time</a:t>
            </a:r>
            <a:r>
              <a:rPr lang="cs-CZ" b="1" i="0" dirty="0">
                <a:solidFill>
                  <a:srgbClr val="4D4D4D"/>
                </a:solidFill>
                <a:effectLst/>
                <a:latin typeface="Roboto" panose="02000000000000000000" pitchFamily="2" charset="0"/>
              </a:rPr>
              <a:t> je </a:t>
            </a:r>
            <a:r>
              <a:rPr lang="cs-CZ" b="1" i="0" dirty="0">
                <a:solidFill>
                  <a:srgbClr val="00B0F0"/>
                </a:solidFill>
                <a:effectLst/>
                <a:latin typeface="Roboto" panose="02000000000000000000" pitchFamily="2" charset="0"/>
              </a:rPr>
              <a:t>metoda řízení logistiky </a:t>
            </a:r>
            <a:r>
              <a:rPr lang="cs-CZ" b="1" i="0" dirty="0">
                <a:solidFill>
                  <a:srgbClr val="4D4D4D"/>
                </a:solidFill>
                <a:effectLst/>
                <a:latin typeface="Roboto" panose="02000000000000000000" pitchFamily="2" charset="0"/>
              </a:rPr>
              <a:t>(možná jde spíše o </a:t>
            </a:r>
            <a:r>
              <a:rPr lang="cs-CZ" b="1" i="0" dirty="0">
                <a:solidFill>
                  <a:srgbClr val="00B0F0"/>
                </a:solidFill>
                <a:effectLst/>
                <a:latin typeface="Roboto" panose="02000000000000000000" pitchFamily="2" charset="0"/>
              </a:rPr>
              <a:t>filozofii výroby</a:t>
            </a:r>
            <a:r>
              <a:rPr lang="cs-CZ" b="1" i="0" dirty="0">
                <a:solidFill>
                  <a:srgbClr val="4D4D4D"/>
                </a:solidFill>
                <a:effectLst/>
                <a:latin typeface="Roboto" panose="02000000000000000000" pitchFamily="2" charset="0"/>
              </a:rPr>
              <a:t>), která organizuje logistické toky tak, aby byly minimalizovány dopravní a skladovací náklady.</a:t>
            </a:r>
            <a:endParaRPr lang="cs-CZ" b="1" dirty="0"/>
          </a:p>
        </p:txBody>
      </p:sp>
    </p:spTree>
    <p:extLst>
      <p:ext uri="{BB962C8B-B14F-4D97-AF65-F5344CB8AC3E}">
        <p14:creationId xmlns:p14="http://schemas.microsoft.com/office/powerpoint/2010/main" val="286385327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D35A63-1904-AE2C-FCCC-00D72EF76BBD}"/>
              </a:ext>
            </a:extLst>
          </p:cNvPr>
          <p:cNvSpPr>
            <a:spLocks noGrp="1"/>
          </p:cNvSpPr>
          <p:nvPr>
            <p:ph type="title"/>
          </p:nvPr>
        </p:nvSpPr>
        <p:spPr>
          <a:xfrm>
            <a:off x="427902" y="606490"/>
            <a:ext cx="11198040" cy="963292"/>
          </a:xfrm>
        </p:spPr>
        <p:txBody>
          <a:bodyPr>
            <a:noAutofit/>
          </a:bodyPr>
          <a:lstStyle/>
          <a:p>
            <a:pPr algn="ctr"/>
            <a:r>
              <a:rPr lang="cs-CZ" sz="6000" b="1" dirty="0"/>
              <a:t>JIT</a:t>
            </a:r>
          </a:p>
        </p:txBody>
      </p:sp>
      <p:sp>
        <p:nvSpPr>
          <p:cNvPr id="3" name="Zástupný obsah 2">
            <a:extLst>
              <a:ext uri="{FF2B5EF4-FFF2-40B4-BE49-F238E27FC236}">
                <a16:creationId xmlns:a16="http://schemas.microsoft.com/office/drawing/2014/main" id="{69A96A44-1C80-05C5-E782-0E55D49AAA8C}"/>
              </a:ext>
            </a:extLst>
          </p:cNvPr>
          <p:cNvSpPr>
            <a:spLocks noGrp="1"/>
          </p:cNvSpPr>
          <p:nvPr>
            <p:ph sz="quarter" idx="13"/>
          </p:nvPr>
        </p:nvSpPr>
        <p:spPr>
          <a:xfrm>
            <a:off x="539495" y="2836506"/>
            <a:ext cx="11179753" cy="3701454"/>
          </a:xfrm>
        </p:spPr>
        <p:txBody>
          <a:bodyPr>
            <a:normAutofit fontScale="62500" lnSpcReduction="20000"/>
          </a:bodyPr>
          <a:lstStyle/>
          <a:p>
            <a:pPr algn="l"/>
            <a:r>
              <a:rPr lang="cs-CZ" sz="2900" b="1" i="0" dirty="0">
                <a:solidFill>
                  <a:srgbClr val="FF0000"/>
                </a:solidFill>
                <a:effectLst/>
                <a:latin typeface="Roboto" panose="02000000000000000000" pitchFamily="2" charset="0"/>
              </a:rPr>
              <a:t>JIT (Just-in-</a:t>
            </a:r>
            <a:r>
              <a:rPr lang="cs-CZ" sz="2900" b="1" i="0" dirty="0" err="1">
                <a:solidFill>
                  <a:srgbClr val="FF0000"/>
                </a:solidFill>
                <a:effectLst/>
                <a:latin typeface="Roboto" panose="02000000000000000000" pitchFamily="2" charset="0"/>
              </a:rPr>
              <a:t>time</a:t>
            </a:r>
            <a:r>
              <a:rPr lang="cs-CZ" sz="2900" b="1" i="0" dirty="0">
                <a:solidFill>
                  <a:srgbClr val="FF0000"/>
                </a:solidFill>
                <a:effectLst/>
                <a:latin typeface="Roboto" panose="02000000000000000000" pitchFamily="2" charset="0"/>
              </a:rPr>
              <a:t>), </a:t>
            </a:r>
            <a:r>
              <a:rPr lang="cs-CZ" sz="2900" b="1" i="0" dirty="0">
                <a:solidFill>
                  <a:srgbClr val="282D32"/>
                </a:solidFill>
                <a:effectLst/>
                <a:latin typeface="Roboto" panose="02000000000000000000" pitchFamily="2" charset="0"/>
              </a:rPr>
              <a:t>nepřekládá se, je metoda řízení logistiky (možná jde spíše o filozofii výroby), která organizuje logistické toky tak, aby byly minimalizovány dopravní a skladovací náklady.</a:t>
            </a:r>
          </a:p>
          <a:p>
            <a:pPr algn="l"/>
            <a:r>
              <a:rPr lang="cs-CZ" sz="2900" b="1" i="0" dirty="0">
                <a:solidFill>
                  <a:srgbClr val="282D32"/>
                </a:solidFill>
                <a:effectLst/>
                <a:latin typeface="Roboto" panose="02000000000000000000" pitchFamily="2" charset="0"/>
              </a:rPr>
              <a:t>Principem JIT je zajištění jednotlivých materiálních subdodávek do výroby tak, aby byly k dispozici přesně v ten moment, kdy mají byt použity ve výrobním procesu. Minimalizuje se pohyb materiálu v podniku</a:t>
            </a:r>
            <a:br>
              <a:rPr lang="cs-CZ" sz="2900" b="1" i="0" dirty="0">
                <a:solidFill>
                  <a:srgbClr val="282D32"/>
                </a:solidFill>
                <a:effectLst/>
                <a:latin typeface="Roboto" panose="02000000000000000000" pitchFamily="2" charset="0"/>
              </a:rPr>
            </a:br>
            <a:r>
              <a:rPr lang="cs-CZ" sz="2900" b="1" i="0" dirty="0">
                <a:solidFill>
                  <a:srgbClr val="282D32"/>
                </a:solidFill>
                <a:effectLst/>
                <a:latin typeface="Roboto" panose="02000000000000000000" pitchFamily="2" charset="0"/>
              </a:rPr>
              <a:t>a výrobní linky jsou organizovány tak, aby se co nejvíce snižovaly skladovací a dopravní náklady.</a:t>
            </a:r>
          </a:p>
          <a:p>
            <a:pPr algn="l"/>
            <a:r>
              <a:rPr lang="cs-CZ" sz="2900" b="1" i="0" dirty="0">
                <a:solidFill>
                  <a:srgbClr val="282D32"/>
                </a:solidFill>
                <a:effectLst/>
                <a:latin typeface="Roboto" panose="02000000000000000000" pitchFamily="2" charset="0"/>
              </a:rPr>
              <a:t>Autorem konceptu JIT je japonská automobilka Toyota, proto se také používá alternativní název </a:t>
            </a:r>
            <a:r>
              <a:rPr lang="cs-CZ" sz="2900" b="1" i="0" dirty="0">
                <a:solidFill>
                  <a:srgbClr val="00B0F0"/>
                </a:solidFill>
                <a:effectLst/>
                <a:latin typeface="Roboto" panose="02000000000000000000" pitchFamily="2" charset="0"/>
              </a:rPr>
              <a:t>Toyota </a:t>
            </a:r>
            <a:r>
              <a:rPr lang="cs-CZ" sz="2900" b="1" i="0" dirty="0" err="1">
                <a:solidFill>
                  <a:srgbClr val="00B0F0"/>
                </a:solidFill>
                <a:effectLst/>
                <a:latin typeface="Roboto" panose="02000000000000000000" pitchFamily="2" charset="0"/>
              </a:rPr>
              <a:t>Production</a:t>
            </a:r>
            <a:r>
              <a:rPr lang="cs-CZ" sz="2900" b="1" i="0" dirty="0">
                <a:solidFill>
                  <a:srgbClr val="00B0F0"/>
                </a:solidFill>
                <a:effectLst/>
                <a:latin typeface="Roboto" panose="02000000000000000000" pitchFamily="2" charset="0"/>
              </a:rPr>
              <a:t> </a:t>
            </a:r>
            <a:r>
              <a:rPr lang="cs-CZ" sz="2900" b="1" i="0" dirty="0" err="1">
                <a:solidFill>
                  <a:srgbClr val="00B0F0"/>
                </a:solidFill>
                <a:effectLst/>
                <a:latin typeface="Roboto" panose="02000000000000000000" pitchFamily="2" charset="0"/>
              </a:rPr>
              <a:t>System</a:t>
            </a:r>
            <a:r>
              <a:rPr lang="cs-CZ" sz="2900" b="1" i="0" dirty="0">
                <a:solidFill>
                  <a:srgbClr val="00B0F0"/>
                </a:solidFill>
                <a:effectLst/>
                <a:latin typeface="Roboto" panose="02000000000000000000" pitchFamily="2" charset="0"/>
              </a:rPr>
              <a:t> (výrobní systém Toyota)</a:t>
            </a:r>
            <a:r>
              <a:rPr lang="cs-CZ" sz="2900" b="1" i="0" dirty="0">
                <a:solidFill>
                  <a:srgbClr val="282D32"/>
                </a:solidFill>
                <a:effectLst/>
                <a:latin typeface="Roboto" panose="02000000000000000000" pitchFamily="2" charset="0"/>
              </a:rPr>
              <a:t>. Základy JIT byly položeny již v roce 1926, ale největší rozmach nastal až v 80. letech 20. století v Japonsku a USA.</a:t>
            </a:r>
          </a:p>
          <a:p>
            <a:endParaRPr lang="cs-CZ" dirty="0"/>
          </a:p>
        </p:txBody>
      </p:sp>
    </p:spTree>
    <p:extLst>
      <p:ext uri="{BB962C8B-B14F-4D97-AF65-F5344CB8AC3E}">
        <p14:creationId xmlns:p14="http://schemas.microsoft.com/office/powerpoint/2010/main" val="305336540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7EBEA0-5C58-CB17-6C99-55AD00B10564}"/>
              </a:ext>
            </a:extLst>
          </p:cNvPr>
          <p:cNvSpPr>
            <a:spLocks noGrp="1"/>
          </p:cNvSpPr>
          <p:nvPr>
            <p:ph type="title"/>
          </p:nvPr>
        </p:nvSpPr>
        <p:spPr>
          <a:xfrm>
            <a:off x="506123" y="597160"/>
            <a:ext cx="11179753" cy="1205888"/>
          </a:xfrm>
        </p:spPr>
        <p:txBody>
          <a:bodyPr>
            <a:noAutofit/>
          </a:bodyPr>
          <a:lstStyle/>
          <a:p>
            <a:pPr algn="ctr"/>
            <a:r>
              <a:rPr lang="cs-CZ" sz="6000" b="1" dirty="0"/>
              <a:t>POUŽITÍ JIT V PRAXI</a:t>
            </a:r>
          </a:p>
        </p:txBody>
      </p:sp>
      <p:sp>
        <p:nvSpPr>
          <p:cNvPr id="3" name="Zástupný obsah 2">
            <a:extLst>
              <a:ext uri="{FF2B5EF4-FFF2-40B4-BE49-F238E27FC236}">
                <a16:creationId xmlns:a16="http://schemas.microsoft.com/office/drawing/2014/main" id="{6948D6AE-1961-B293-FC85-97F62BDEB02D}"/>
              </a:ext>
            </a:extLst>
          </p:cNvPr>
          <p:cNvSpPr>
            <a:spLocks noGrp="1"/>
          </p:cNvSpPr>
          <p:nvPr>
            <p:ph sz="quarter" idx="13"/>
          </p:nvPr>
        </p:nvSpPr>
        <p:spPr>
          <a:xfrm>
            <a:off x="539495" y="2560320"/>
            <a:ext cx="11179753" cy="3977640"/>
          </a:xfrm>
        </p:spPr>
        <p:txBody>
          <a:bodyPr>
            <a:normAutofit/>
          </a:bodyPr>
          <a:lstStyle/>
          <a:p>
            <a:r>
              <a:rPr lang="cs-CZ" sz="3200" b="1" i="0" dirty="0">
                <a:solidFill>
                  <a:srgbClr val="FF0000"/>
                </a:solidFill>
                <a:effectLst/>
                <a:latin typeface="Roboto" panose="02000000000000000000" pitchFamily="2" charset="0"/>
              </a:rPr>
              <a:t>Použití JIT v praxi:</a:t>
            </a:r>
          </a:p>
          <a:p>
            <a:r>
              <a:rPr lang="cs-CZ" sz="3200" b="1" i="0" dirty="0">
                <a:solidFill>
                  <a:srgbClr val="282D32"/>
                </a:solidFill>
                <a:effectLst/>
                <a:latin typeface="Roboto" panose="02000000000000000000" pitchFamily="2" charset="0"/>
              </a:rPr>
              <a:t>JIT používá podnik tehdy, pokud chce </a:t>
            </a:r>
            <a:r>
              <a:rPr lang="cs-CZ" sz="3200" b="1" i="0" dirty="0">
                <a:solidFill>
                  <a:srgbClr val="00B0F0"/>
                </a:solidFill>
                <a:effectLst/>
                <a:latin typeface="Roboto" panose="02000000000000000000" pitchFamily="2" charset="0"/>
              </a:rPr>
              <a:t>minimalizovat dopravní a skladovací náklady</a:t>
            </a:r>
            <a:r>
              <a:rPr lang="cs-CZ" sz="3200" b="1" i="0" dirty="0">
                <a:solidFill>
                  <a:srgbClr val="282D32"/>
                </a:solidFill>
                <a:effectLst/>
                <a:latin typeface="Roboto" panose="02000000000000000000" pitchFamily="2" charset="0"/>
              </a:rPr>
              <a:t>. Aplikace JIT ovšem klade velmi vysoké nároky na naprosto přesnou koordinaci všech souvisejících procesů a toků.</a:t>
            </a:r>
            <a:endParaRPr lang="cs-CZ" sz="3200" b="1" dirty="0"/>
          </a:p>
        </p:txBody>
      </p:sp>
    </p:spTree>
    <p:extLst>
      <p:ext uri="{BB962C8B-B14F-4D97-AF65-F5344CB8AC3E}">
        <p14:creationId xmlns:p14="http://schemas.microsoft.com/office/powerpoint/2010/main" val="242098491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7FA4A7-3EEF-7FD1-F8E3-5DE12A7E6160}"/>
              </a:ext>
            </a:extLst>
          </p:cNvPr>
          <p:cNvSpPr>
            <a:spLocks noGrp="1"/>
          </p:cNvSpPr>
          <p:nvPr>
            <p:ph type="title"/>
          </p:nvPr>
        </p:nvSpPr>
        <p:spPr/>
        <p:txBody>
          <a:bodyPr/>
          <a:lstStyle/>
          <a:p>
            <a:r>
              <a:rPr lang="cs-CZ" dirty="0"/>
              <a:t>Co je to KANBAN?</a:t>
            </a:r>
          </a:p>
        </p:txBody>
      </p:sp>
      <p:sp>
        <p:nvSpPr>
          <p:cNvPr id="3" name="Zástupný obsah 2">
            <a:extLst>
              <a:ext uri="{FF2B5EF4-FFF2-40B4-BE49-F238E27FC236}">
                <a16:creationId xmlns:a16="http://schemas.microsoft.com/office/drawing/2014/main" id="{FF3FDCF7-76E4-F226-368B-6C6785A40FB6}"/>
              </a:ext>
            </a:extLst>
          </p:cNvPr>
          <p:cNvSpPr>
            <a:spLocks noGrp="1"/>
          </p:cNvSpPr>
          <p:nvPr>
            <p:ph sz="quarter" idx="13"/>
          </p:nvPr>
        </p:nvSpPr>
        <p:spPr>
          <a:xfrm>
            <a:off x="539495" y="2560320"/>
            <a:ext cx="11142431" cy="3977640"/>
          </a:xfrm>
        </p:spPr>
        <p:txBody>
          <a:bodyPr/>
          <a:lstStyle/>
          <a:p>
            <a:r>
              <a:rPr lang="cs-CZ" b="0" i="0" dirty="0">
                <a:solidFill>
                  <a:srgbClr val="4D5156"/>
                </a:solidFill>
                <a:effectLst/>
                <a:latin typeface="Google Sans"/>
              </a:rPr>
              <a:t>Kanban je vizuální systém správy úkolů, který se používá k zefektivnění správy projektů, projektových úkolů, ale i operativních, strategických, či brainstormingových plánů. Slovo Kanban pochází z japonštiny v doslovném překladu znamená něco jako </a:t>
            </a:r>
            <a:r>
              <a:rPr lang="cs-CZ" b="0" i="0" dirty="0">
                <a:solidFill>
                  <a:srgbClr val="040C28"/>
                </a:solidFill>
                <a:effectLst/>
                <a:latin typeface="Google Sans"/>
              </a:rPr>
              <a:t>"karty, které jsou vidět"</a:t>
            </a:r>
            <a:r>
              <a:rPr lang="cs-CZ" b="0" i="0" dirty="0">
                <a:solidFill>
                  <a:srgbClr val="4D5156"/>
                </a:solidFill>
                <a:effectLst/>
                <a:latin typeface="Google Sans"/>
              </a:rPr>
              <a:t>.</a:t>
            </a:r>
            <a:endParaRPr lang="cs-CZ" dirty="0"/>
          </a:p>
        </p:txBody>
      </p:sp>
    </p:spTree>
    <p:extLst>
      <p:ext uri="{BB962C8B-B14F-4D97-AF65-F5344CB8AC3E}">
        <p14:creationId xmlns:p14="http://schemas.microsoft.com/office/powerpoint/2010/main" val="37303383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86A5EA-026C-B568-DB3A-FDDD3118EAC1}"/>
              </a:ext>
            </a:extLst>
          </p:cNvPr>
          <p:cNvSpPr>
            <a:spLocks noGrp="1"/>
          </p:cNvSpPr>
          <p:nvPr>
            <p:ph type="title"/>
          </p:nvPr>
        </p:nvSpPr>
        <p:spPr>
          <a:xfrm>
            <a:off x="585620" y="811763"/>
            <a:ext cx="11020759" cy="972623"/>
          </a:xfrm>
        </p:spPr>
        <p:txBody>
          <a:bodyPr>
            <a:noAutofit/>
          </a:bodyPr>
          <a:lstStyle/>
          <a:p>
            <a:pPr algn="ctr"/>
            <a:r>
              <a:rPr lang="cs-CZ" sz="6000" b="1" dirty="0"/>
              <a:t>KANBAN</a:t>
            </a:r>
          </a:p>
        </p:txBody>
      </p:sp>
      <p:pic>
        <p:nvPicPr>
          <p:cNvPr id="5" name="Zástupný obsah 4">
            <a:extLst>
              <a:ext uri="{FF2B5EF4-FFF2-40B4-BE49-F238E27FC236}">
                <a16:creationId xmlns:a16="http://schemas.microsoft.com/office/drawing/2014/main" id="{2BA3B649-18D0-FE33-FA0A-0C25BBC292A7}"/>
              </a:ext>
            </a:extLst>
          </p:cNvPr>
          <p:cNvPicPr>
            <a:picLocks noGrp="1" noChangeAspect="1"/>
          </p:cNvPicPr>
          <p:nvPr>
            <p:ph sz="quarter" idx="13"/>
          </p:nvPr>
        </p:nvPicPr>
        <p:blipFill>
          <a:blip r:embed="rId2"/>
          <a:stretch>
            <a:fillRect/>
          </a:stretch>
        </p:blipFill>
        <p:spPr>
          <a:xfrm>
            <a:off x="3300792" y="2566627"/>
            <a:ext cx="5590416" cy="3908819"/>
          </a:xfrm>
        </p:spPr>
      </p:pic>
    </p:spTree>
    <p:extLst>
      <p:ext uri="{BB962C8B-B14F-4D97-AF65-F5344CB8AC3E}">
        <p14:creationId xmlns:p14="http://schemas.microsoft.com/office/powerpoint/2010/main" val="2039453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DA8850-FA33-8F07-FB0B-23E9BFB9DC9A}"/>
              </a:ext>
            </a:extLst>
          </p:cNvPr>
          <p:cNvSpPr>
            <a:spLocks noGrp="1"/>
          </p:cNvSpPr>
          <p:nvPr>
            <p:ph type="title"/>
          </p:nvPr>
        </p:nvSpPr>
        <p:spPr>
          <a:xfrm>
            <a:off x="520306" y="839755"/>
            <a:ext cx="11151388" cy="795341"/>
          </a:xfrm>
        </p:spPr>
        <p:txBody>
          <a:bodyPr>
            <a:noAutofit/>
          </a:bodyPr>
          <a:lstStyle/>
          <a:p>
            <a:pPr algn="ctr"/>
            <a:r>
              <a:rPr lang="cs-CZ" sz="4800" b="1" i="0" dirty="0">
                <a:solidFill>
                  <a:srgbClr val="4C4C4C"/>
                </a:solidFill>
                <a:effectLst/>
                <a:latin typeface="Cabin"/>
              </a:rPr>
              <a:t>Klíčové ukazatele výkonnosti ve skladování</a:t>
            </a:r>
            <a:endParaRPr lang="cs-CZ" sz="4800" dirty="0"/>
          </a:p>
        </p:txBody>
      </p:sp>
      <p:sp>
        <p:nvSpPr>
          <p:cNvPr id="3" name="Zástupný obsah 2">
            <a:extLst>
              <a:ext uri="{FF2B5EF4-FFF2-40B4-BE49-F238E27FC236}">
                <a16:creationId xmlns:a16="http://schemas.microsoft.com/office/drawing/2014/main" id="{4B5AE965-9625-985A-4F59-5B3BAEE3CD7F}"/>
              </a:ext>
            </a:extLst>
          </p:cNvPr>
          <p:cNvSpPr>
            <a:spLocks noGrp="1"/>
          </p:cNvSpPr>
          <p:nvPr>
            <p:ph sz="quarter" idx="13"/>
          </p:nvPr>
        </p:nvSpPr>
        <p:spPr>
          <a:xfrm>
            <a:off x="478131" y="2560320"/>
            <a:ext cx="11235737" cy="3977640"/>
          </a:xfrm>
        </p:spPr>
        <p:txBody>
          <a:bodyPr>
            <a:normAutofit/>
          </a:bodyPr>
          <a:lstStyle/>
          <a:p>
            <a:pPr algn="l"/>
            <a:r>
              <a:rPr lang="cs-CZ" sz="1200" b="1" i="0" dirty="0">
                <a:solidFill>
                  <a:srgbClr val="FF0000"/>
                </a:solidFill>
                <a:effectLst/>
                <a:latin typeface="Cabin"/>
              </a:rPr>
              <a:t>KPI skladovacích nákladů </a:t>
            </a:r>
            <a:r>
              <a:rPr lang="cs-CZ" sz="1200" b="1" i="0" dirty="0">
                <a:solidFill>
                  <a:srgbClr val="4C4C4C"/>
                </a:solidFill>
                <a:effectLst/>
                <a:latin typeface="Cabin"/>
              </a:rPr>
              <a:t>= celkové náklady na skladování/nominální kapacita x míra obsazenosti</a:t>
            </a:r>
          </a:p>
          <a:p>
            <a:pPr algn="l"/>
            <a:r>
              <a:rPr lang="cs-CZ" sz="1200" b="1" i="0" dirty="0">
                <a:solidFill>
                  <a:srgbClr val="4C4C4C"/>
                </a:solidFill>
                <a:effectLst/>
                <a:latin typeface="Cabin"/>
              </a:rPr>
              <a:t>Velmi často sledovaný ukazatel pro sledování míry obratu zásob - </a:t>
            </a:r>
            <a:r>
              <a:rPr lang="cs-CZ" sz="1200" b="1" i="0" dirty="0">
                <a:solidFill>
                  <a:srgbClr val="FF0000"/>
                </a:solidFill>
                <a:effectLst/>
                <a:latin typeface="Cabin"/>
              </a:rPr>
              <a:t>KPI obratu zásob </a:t>
            </a:r>
            <a:r>
              <a:rPr lang="cs-CZ" sz="1200" b="1" i="0" dirty="0">
                <a:solidFill>
                  <a:srgbClr val="4C4C4C"/>
                </a:solidFill>
                <a:effectLst/>
                <a:latin typeface="Cabin"/>
              </a:rPr>
              <a:t>- tedy kolikrát se dané zásoby obrátí v rámci sledovaného období.</a:t>
            </a:r>
          </a:p>
          <a:p>
            <a:pPr algn="l"/>
            <a:r>
              <a:rPr lang="cs-CZ" sz="1200" b="1" i="0" dirty="0">
                <a:solidFill>
                  <a:srgbClr val="FF0000"/>
                </a:solidFill>
                <a:effectLst/>
                <a:latin typeface="Cabin"/>
              </a:rPr>
              <a:t>KPI obratu zásob </a:t>
            </a:r>
            <a:r>
              <a:rPr lang="cs-CZ" sz="1200" b="1" i="0" dirty="0">
                <a:solidFill>
                  <a:srgbClr val="4C4C4C"/>
                </a:solidFill>
                <a:effectLst/>
                <a:latin typeface="Cabin"/>
              </a:rPr>
              <a:t>= náklady na prodané zboží/průměrné zásoby v pořizovacích cenách - nízký obrat zásob znamená nadbytečné zásoby nebo potenciálně dlouhou dodací lhůtu pro doplnění nových zásob.</a:t>
            </a:r>
          </a:p>
          <a:p>
            <a:pPr algn="l"/>
            <a:r>
              <a:rPr lang="cs-CZ" sz="1200" b="1" i="0" dirty="0">
                <a:solidFill>
                  <a:srgbClr val="FF0000"/>
                </a:solidFill>
                <a:effectLst/>
                <a:latin typeface="Cabin"/>
              </a:rPr>
              <a:t>KPI efektivity manipulačních zařízení </a:t>
            </a:r>
            <a:r>
              <a:rPr lang="cs-CZ" sz="1200" b="1" i="0" dirty="0">
                <a:solidFill>
                  <a:srgbClr val="4C4C4C"/>
                </a:solidFill>
                <a:effectLst/>
                <a:latin typeface="Cabin"/>
              </a:rPr>
              <a:t>= produktivita manipulačního zařízení/počet zpracovaných skladovacích jednotek - manipulační čas můžeme znamenat skryté náklady.</a:t>
            </a:r>
          </a:p>
          <a:p>
            <a:pPr algn="l"/>
            <a:r>
              <a:rPr lang="cs-CZ" sz="1200" b="1" i="0" dirty="0">
                <a:solidFill>
                  <a:srgbClr val="FF0000"/>
                </a:solidFill>
                <a:effectLst/>
                <a:latin typeface="Cabin"/>
              </a:rPr>
              <a:t>KPI dodržování termínů  </a:t>
            </a:r>
            <a:r>
              <a:rPr lang="cs-CZ" sz="1200" b="1" i="0" dirty="0">
                <a:solidFill>
                  <a:srgbClr val="4C4C4C"/>
                </a:solidFill>
                <a:effectLst/>
                <a:latin typeface="Cabin"/>
              </a:rPr>
              <a:t>= počet včas přijatého zboží / celkový počet přijatého zboží</a:t>
            </a:r>
          </a:p>
          <a:p>
            <a:pPr algn="l"/>
            <a:r>
              <a:rPr lang="cs-CZ" sz="1200" b="1" i="0" dirty="0">
                <a:solidFill>
                  <a:srgbClr val="4C4C4C"/>
                </a:solidFill>
                <a:effectLst/>
                <a:latin typeface="Cabin"/>
              </a:rPr>
              <a:t>Pro měření úrovně služeb pro zákazníky:</a:t>
            </a:r>
          </a:p>
          <a:p>
            <a:pPr algn="l"/>
            <a:r>
              <a:rPr lang="cs-CZ" sz="1200" b="1" i="0" dirty="0">
                <a:solidFill>
                  <a:srgbClr val="FF0000"/>
                </a:solidFill>
                <a:effectLst/>
                <a:latin typeface="Cabin"/>
              </a:rPr>
              <a:t>KPI  chybné objednávky </a:t>
            </a:r>
            <a:r>
              <a:rPr lang="cs-CZ" sz="1200" b="1" i="0" dirty="0">
                <a:solidFill>
                  <a:srgbClr val="4C4C4C"/>
                </a:solidFill>
                <a:effectLst/>
                <a:latin typeface="Cabin"/>
              </a:rPr>
              <a:t>= chybné objednávky/celkový počet objednávek</a:t>
            </a:r>
          </a:p>
        </p:txBody>
      </p:sp>
    </p:spTree>
    <p:extLst>
      <p:ext uri="{BB962C8B-B14F-4D97-AF65-F5344CB8AC3E}">
        <p14:creationId xmlns:p14="http://schemas.microsoft.com/office/powerpoint/2010/main" val="372279347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BF903C-8507-4C77-2AA1-E3FEED1489EB}"/>
              </a:ext>
            </a:extLst>
          </p:cNvPr>
          <p:cNvSpPr>
            <a:spLocks noGrp="1"/>
          </p:cNvSpPr>
          <p:nvPr>
            <p:ph type="title"/>
          </p:nvPr>
        </p:nvSpPr>
        <p:spPr>
          <a:xfrm>
            <a:off x="521207" y="320040"/>
            <a:ext cx="11077115" cy="1856232"/>
          </a:xfrm>
        </p:spPr>
        <p:txBody>
          <a:bodyPr>
            <a:noAutofit/>
          </a:bodyPr>
          <a:lstStyle/>
          <a:p>
            <a:pPr algn="ctr"/>
            <a:r>
              <a:rPr lang="cs-CZ" sz="5400" b="1" dirty="0"/>
              <a:t>VIZUALIZAČNÍ PROSTŘEDKY, KTERÉ POUŽÍVÁ KANBAN</a:t>
            </a:r>
          </a:p>
        </p:txBody>
      </p:sp>
      <p:sp>
        <p:nvSpPr>
          <p:cNvPr id="3" name="Zástupný obsah 2">
            <a:extLst>
              <a:ext uri="{FF2B5EF4-FFF2-40B4-BE49-F238E27FC236}">
                <a16:creationId xmlns:a16="http://schemas.microsoft.com/office/drawing/2014/main" id="{85127267-4803-891B-5D57-F5A320B7E982}"/>
              </a:ext>
            </a:extLst>
          </p:cNvPr>
          <p:cNvSpPr>
            <a:spLocks noGrp="1"/>
          </p:cNvSpPr>
          <p:nvPr>
            <p:ph sz="quarter" idx="13"/>
          </p:nvPr>
        </p:nvSpPr>
        <p:spPr>
          <a:xfrm>
            <a:off x="539496" y="2560320"/>
            <a:ext cx="11077116" cy="3977640"/>
          </a:xfrm>
        </p:spPr>
        <p:txBody>
          <a:bodyPr>
            <a:normAutofit fontScale="85000" lnSpcReduction="20000"/>
          </a:bodyPr>
          <a:lstStyle/>
          <a:p>
            <a:r>
              <a:rPr lang="cs-CZ" sz="3200" b="1" i="0" dirty="0">
                <a:solidFill>
                  <a:srgbClr val="4D5156"/>
                </a:solidFill>
                <a:effectLst/>
                <a:latin typeface="Google Sans"/>
              </a:rPr>
              <a:t>Kanban funguje na základě tří základních vizualizačních prostředků, které je třeba zavést:</a:t>
            </a:r>
          </a:p>
          <a:p>
            <a:r>
              <a:rPr lang="cs-CZ" sz="3200" b="1" i="0" dirty="0">
                <a:solidFill>
                  <a:srgbClr val="00B0F0"/>
                </a:solidFill>
                <a:effectLst/>
                <a:latin typeface="Google Sans"/>
              </a:rPr>
              <a:t>Kanban karta</a:t>
            </a:r>
            <a:r>
              <a:rPr lang="cs-CZ" sz="3200" b="1" i="0" dirty="0">
                <a:solidFill>
                  <a:srgbClr val="040C28"/>
                </a:solidFill>
                <a:effectLst/>
                <a:latin typeface="Google Sans"/>
              </a:rPr>
              <a:t>: reprezentuje informaci o objednávce zákazníka</a:t>
            </a:r>
            <a:r>
              <a:rPr lang="cs-CZ" sz="3200" b="1" i="0" dirty="0">
                <a:solidFill>
                  <a:srgbClr val="4D5156"/>
                </a:solidFill>
                <a:effectLst/>
                <a:latin typeface="Google Sans"/>
              </a:rPr>
              <a:t>.</a:t>
            </a:r>
          </a:p>
          <a:p>
            <a:r>
              <a:rPr lang="cs-CZ" sz="3200" b="1" i="0" dirty="0">
                <a:solidFill>
                  <a:srgbClr val="00B0F0"/>
                </a:solidFill>
                <a:effectLst/>
                <a:latin typeface="Google Sans"/>
              </a:rPr>
              <a:t>Kanban tabule</a:t>
            </a:r>
            <a:r>
              <a:rPr lang="cs-CZ" sz="3200" b="1" i="0" dirty="0">
                <a:solidFill>
                  <a:srgbClr val="040C28"/>
                </a:solidFill>
                <a:effectLst/>
                <a:latin typeface="Google Sans"/>
              </a:rPr>
              <a:t>: místo, kde se fyzicky přemisťují karty mezi interními odběrateli a dodavateli</a:t>
            </a:r>
            <a:r>
              <a:rPr lang="cs-CZ" sz="3200" b="1" i="0" dirty="0">
                <a:solidFill>
                  <a:srgbClr val="4D5156"/>
                </a:solidFill>
                <a:effectLst/>
                <a:latin typeface="Google Sans"/>
              </a:rPr>
              <a:t>.</a:t>
            </a:r>
            <a:br>
              <a:rPr lang="cs-CZ" sz="3200" b="1" i="0" dirty="0">
                <a:solidFill>
                  <a:srgbClr val="4D5156"/>
                </a:solidFill>
                <a:effectLst/>
                <a:latin typeface="Google Sans"/>
              </a:rPr>
            </a:br>
            <a:r>
              <a:rPr lang="cs-CZ" sz="3200" b="1" i="0" dirty="0">
                <a:solidFill>
                  <a:srgbClr val="4D5156"/>
                </a:solidFill>
                <a:effectLst/>
                <a:latin typeface="Google Sans"/>
              </a:rPr>
              <a:t>Tabule je základním vizualizačním nástrojem.</a:t>
            </a:r>
            <a:endParaRPr lang="cs-CZ" sz="3200" b="1" dirty="0"/>
          </a:p>
        </p:txBody>
      </p:sp>
    </p:spTree>
    <p:extLst>
      <p:ext uri="{BB962C8B-B14F-4D97-AF65-F5344CB8AC3E}">
        <p14:creationId xmlns:p14="http://schemas.microsoft.com/office/powerpoint/2010/main" val="271848790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C12A10-9208-1DCE-171C-22E80CE99BAF}"/>
              </a:ext>
            </a:extLst>
          </p:cNvPr>
          <p:cNvSpPr>
            <a:spLocks noGrp="1"/>
          </p:cNvSpPr>
          <p:nvPr>
            <p:ph type="title"/>
          </p:nvPr>
        </p:nvSpPr>
        <p:spPr>
          <a:xfrm>
            <a:off x="492314" y="839755"/>
            <a:ext cx="11207372" cy="888648"/>
          </a:xfrm>
        </p:spPr>
        <p:txBody>
          <a:bodyPr>
            <a:noAutofit/>
          </a:bodyPr>
          <a:lstStyle/>
          <a:p>
            <a:pPr algn="ctr"/>
            <a:r>
              <a:rPr lang="cs-CZ" sz="4800" b="1" i="0" dirty="0">
                <a:solidFill>
                  <a:srgbClr val="363636"/>
                </a:solidFill>
                <a:effectLst/>
                <a:latin typeface="Fira Sans" panose="020B0503050000020004" pitchFamily="34" charset="0"/>
              </a:rPr>
              <a:t>Kanban karta – klíčový prvek kanbanu</a:t>
            </a:r>
            <a:endParaRPr lang="cs-CZ" sz="4800" dirty="0"/>
          </a:p>
        </p:txBody>
      </p:sp>
      <p:sp>
        <p:nvSpPr>
          <p:cNvPr id="3" name="Zástupný obsah 2">
            <a:extLst>
              <a:ext uri="{FF2B5EF4-FFF2-40B4-BE49-F238E27FC236}">
                <a16:creationId xmlns:a16="http://schemas.microsoft.com/office/drawing/2014/main" id="{9C967D8C-ACB0-1FF9-E92A-C54437100226}"/>
              </a:ext>
            </a:extLst>
          </p:cNvPr>
          <p:cNvSpPr>
            <a:spLocks noGrp="1"/>
          </p:cNvSpPr>
          <p:nvPr>
            <p:ph sz="quarter" idx="13"/>
          </p:nvPr>
        </p:nvSpPr>
        <p:spPr>
          <a:xfrm>
            <a:off x="539496" y="2560320"/>
            <a:ext cx="11160190" cy="3977640"/>
          </a:xfrm>
        </p:spPr>
        <p:txBody>
          <a:bodyPr>
            <a:normAutofit fontScale="85000" lnSpcReduction="20000"/>
          </a:bodyPr>
          <a:lstStyle/>
          <a:p>
            <a:pPr algn="l" rtl="0"/>
            <a:r>
              <a:rPr lang="cs-CZ" b="1" i="0" dirty="0">
                <a:solidFill>
                  <a:srgbClr val="FF0000"/>
                </a:solidFill>
                <a:effectLst/>
                <a:latin typeface="Libre Franklin" pitchFamily="2" charset="-18"/>
              </a:rPr>
              <a:t>Kanban karta </a:t>
            </a:r>
            <a:r>
              <a:rPr lang="cs-CZ" b="1" i="0" dirty="0">
                <a:solidFill>
                  <a:srgbClr val="767676"/>
                </a:solidFill>
                <a:effectLst/>
                <a:latin typeface="Libre Franklin" pitchFamily="2" charset="-18"/>
              </a:rPr>
              <a:t>je nástrojem uplatňovaným při řízení výroby, který předává dodavatelskému pracovišti signál k zahájení činnosti.</a:t>
            </a:r>
          </a:p>
          <a:p>
            <a:pPr algn="l" rtl="0"/>
            <a:r>
              <a:rPr lang="cs-CZ" b="1" i="0" dirty="0">
                <a:solidFill>
                  <a:srgbClr val="767676"/>
                </a:solidFill>
                <a:effectLst/>
                <a:latin typeface="Libre Franklin" pitchFamily="2" charset="-18"/>
              </a:rPr>
              <a:t>Kanban karta kromě jiného odpovídá na následující </a:t>
            </a:r>
            <a:r>
              <a:rPr lang="cs-CZ" b="1" i="0" dirty="0">
                <a:solidFill>
                  <a:srgbClr val="FF0000"/>
                </a:solidFill>
                <a:effectLst/>
                <a:latin typeface="Libre Franklin" pitchFamily="2" charset="-18"/>
              </a:rPr>
              <a:t>otázky</a:t>
            </a:r>
            <a:r>
              <a:rPr lang="cs-CZ" b="1" i="0" dirty="0">
                <a:solidFill>
                  <a:srgbClr val="767676"/>
                </a:solidFill>
                <a:effectLst/>
                <a:latin typeface="Libre Franklin" pitchFamily="2" charset="-18"/>
              </a:rPr>
              <a:t>: </a:t>
            </a:r>
          </a:p>
          <a:p>
            <a:pPr lvl="1"/>
            <a:r>
              <a:rPr lang="cs-CZ" sz="1600" b="1" i="0" dirty="0">
                <a:solidFill>
                  <a:srgbClr val="00B0F0"/>
                </a:solidFill>
                <a:effectLst/>
                <a:latin typeface="Libre Franklin" pitchFamily="2" charset="-18"/>
              </a:rPr>
              <a:t>Kdo?</a:t>
            </a:r>
            <a:r>
              <a:rPr lang="cs-CZ" sz="1600" b="1" i="0" dirty="0">
                <a:solidFill>
                  <a:srgbClr val="767676"/>
                </a:solidFill>
                <a:effectLst/>
                <a:latin typeface="Libre Franklin" pitchFamily="2" charset="-18"/>
              </a:rPr>
              <a:t> – Výrobní nebo dodavatelské místo. </a:t>
            </a:r>
          </a:p>
          <a:p>
            <a:pPr lvl="1"/>
            <a:r>
              <a:rPr lang="cs-CZ" sz="1600" b="1" i="0" dirty="0">
                <a:solidFill>
                  <a:srgbClr val="00B0F0"/>
                </a:solidFill>
                <a:effectLst/>
                <a:latin typeface="Libre Franklin" pitchFamily="2" charset="-18"/>
              </a:rPr>
              <a:t>Co? </a:t>
            </a:r>
            <a:r>
              <a:rPr lang="cs-CZ" sz="1600" b="1" i="0" dirty="0">
                <a:solidFill>
                  <a:srgbClr val="767676"/>
                </a:solidFill>
                <a:effectLst/>
                <a:latin typeface="Libre Franklin" pitchFamily="2" charset="-18"/>
              </a:rPr>
              <a:t>– Výrobek, materiál, činnost – popis, identifikační číslo. </a:t>
            </a:r>
          </a:p>
          <a:p>
            <a:pPr lvl="1"/>
            <a:r>
              <a:rPr lang="cs-CZ" sz="1600" b="1" i="0" dirty="0">
                <a:solidFill>
                  <a:srgbClr val="00B0F0"/>
                </a:solidFill>
                <a:effectLst/>
                <a:latin typeface="Libre Franklin" pitchFamily="2" charset="-18"/>
              </a:rPr>
              <a:t>Pro koho? </a:t>
            </a:r>
            <a:r>
              <a:rPr lang="cs-CZ" sz="1600" b="1" i="0" dirty="0">
                <a:solidFill>
                  <a:srgbClr val="767676"/>
                </a:solidFill>
                <a:effectLst/>
                <a:latin typeface="Libre Franklin" pitchFamily="2" charset="-18"/>
              </a:rPr>
              <a:t>– Spotřební místo.</a:t>
            </a:r>
          </a:p>
          <a:p>
            <a:pPr lvl="1"/>
            <a:r>
              <a:rPr lang="cs-CZ" sz="1600" b="1" i="0" dirty="0">
                <a:solidFill>
                  <a:srgbClr val="00B0F0"/>
                </a:solidFill>
                <a:effectLst/>
                <a:latin typeface="Libre Franklin" pitchFamily="2" charset="-18"/>
              </a:rPr>
              <a:t>Kolik?</a:t>
            </a:r>
            <a:r>
              <a:rPr lang="cs-CZ" sz="1600" b="1" i="0" dirty="0">
                <a:solidFill>
                  <a:srgbClr val="767676"/>
                </a:solidFill>
                <a:effectLst/>
                <a:latin typeface="Libre Franklin" pitchFamily="2" charset="-18"/>
              </a:rPr>
              <a:t> – Množství, velikost dodávky. </a:t>
            </a:r>
          </a:p>
          <a:p>
            <a:endParaRPr lang="cs-CZ" dirty="0"/>
          </a:p>
        </p:txBody>
      </p:sp>
    </p:spTree>
    <p:extLst>
      <p:ext uri="{BB962C8B-B14F-4D97-AF65-F5344CB8AC3E}">
        <p14:creationId xmlns:p14="http://schemas.microsoft.com/office/powerpoint/2010/main" val="331261867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F359D6-A091-EE14-70E1-464843693A06}"/>
              </a:ext>
            </a:extLst>
          </p:cNvPr>
          <p:cNvSpPr>
            <a:spLocks noGrp="1"/>
          </p:cNvSpPr>
          <p:nvPr>
            <p:ph type="title"/>
          </p:nvPr>
        </p:nvSpPr>
        <p:spPr>
          <a:xfrm>
            <a:off x="539495" y="802433"/>
            <a:ext cx="11123769" cy="823333"/>
          </a:xfrm>
        </p:spPr>
        <p:txBody>
          <a:bodyPr>
            <a:normAutofit/>
          </a:bodyPr>
          <a:lstStyle/>
          <a:p>
            <a:pPr algn="ctr"/>
            <a:r>
              <a:rPr lang="cs-CZ" sz="4000" b="1" i="0" dirty="0">
                <a:solidFill>
                  <a:srgbClr val="363636"/>
                </a:solidFill>
                <a:effectLst/>
                <a:latin typeface="Fira Sans" panose="020F0502020204030204" pitchFamily="34" charset="0"/>
              </a:rPr>
              <a:t>Předpoklady pro zavedení KANBAN metody</a:t>
            </a:r>
            <a:endParaRPr lang="cs-CZ" sz="4000" dirty="0"/>
          </a:p>
        </p:txBody>
      </p:sp>
      <p:sp>
        <p:nvSpPr>
          <p:cNvPr id="3" name="Zástupný obsah 2">
            <a:extLst>
              <a:ext uri="{FF2B5EF4-FFF2-40B4-BE49-F238E27FC236}">
                <a16:creationId xmlns:a16="http://schemas.microsoft.com/office/drawing/2014/main" id="{493BF5FB-C039-A321-52DE-0E237FF65BEB}"/>
              </a:ext>
            </a:extLst>
          </p:cNvPr>
          <p:cNvSpPr>
            <a:spLocks noGrp="1"/>
          </p:cNvSpPr>
          <p:nvPr>
            <p:ph sz="quarter" idx="13"/>
          </p:nvPr>
        </p:nvSpPr>
        <p:spPr>
          <a:xfrm>
            <a:off x="539495" y="2560320"/>
            <a:ext cx="11123769" cy="3977640"/>
          </a:xfrm>
        </p:spPr>
        <p:txBody>
          <a:bodyPr>
            <a:normAutofit/>
          </a:bodyPr>
          <a:lstStyle/>
          <a:p>
            <a:pPr lvl="1"/>
            <a:r>
              <a:rPr lang="cs-CZ" sz="2400" b="1" i="0" dirty="0">
                <a:solidFill>
                  <a:srgbClr val="767676"/>
                </a:solidFill>
                <a:effectLst/>
                <a:latin typeface="Libre Franklin" panose="020F0502020204030204" pitchFamily="2" charset="-18"/>
              </a:rPr>
              <a:t>Kvalitně vyškolený personál. </a:t>
            </a:r>
          </a:p>
          <a:p>
            <a:pPr lvl="1"/>
            <a:r>
              <a:rPr lang="cs-CZ" sz="2400" b="1" i="0" dirty="0">
                <a:solidFill>
                  <a:srgbClr val="767676"/>
                </a:solidFill>
                <a:effectLst/>
                <a:latin typeface="Libre Franklin" panose="020F0502020204030204" pitchFamily="2" charset="-18"/>
              </a:rPr>
              <a:t>Sériová výroba bez velkých výkyvů v poptávce.</a:t>
            </a:r>
          </a:p>
          <a:p>
            <a:pPr lvl="1"/>
            <a:r>
              <a:rPr lang="cs-CZ" sz="2400" b="1" i="0" dirty="0">
                <a:solidFill>
                  <a:srgbClr val="767676"/>
                </a:solidFill>
                <a:effectLst/>
                <a:latin typeface="Libre Franklin" panose="020F0502020204030204" pitchFamily="2" charset="-18"/>
              </a:rPr>
              <a:t>Výkonná kontrola kvality na pracovišti. </a:t>
            </a:r>
          </a:p>
          <a:p>
            <a:pPr lvl="1"/>
            <a:r>
              <a:rPr lang="cs-CZ" sz="2400" b="1" i="0" dirty="0">
                <a:solidFill>
                  <a:srgbClr val="767676"/>
                </a:solidFill>
                <a:effectLst/>
                <a:latin typeface="Libre Franklin" panose="020F0502020204030204" pitchFamily="2" charset="-18"/>
              </a:rPr>
              <a:t>Připravenost managementu. </a:t>
            </a:r>
          </a:p>
          <a:p>
            <a:pPr lvl="1"/>
            <a:r>
              <a:rPr lang="cs-CZ" sz="2400" b="1" i="0" dirty="0">
                <a:solidFill>
                  <a:srgbClr val="767676"/>
                </a:solidFill>
                <a:effectLst/>
                <a:latin typeface="Libre Franklin" panose="020F0502020204030204" pitchFamily="2" charset="-18"/>
              </a:rPr>
              <a:t>Správné uspořádání výroby pro plynulý tok materiálu a výrobků</a:t>
            </a:r>
          </a:p>
        </p:txBody>
      </p:sp>
    </p:spTree>
    <p:extLst>
      <p:ext uri="{BB962C8B-B14F-4D97-AF65-F5344CB8AC3E}">
        <p14:creationId xmlns:p14="http://schemas.microsoft.com/office/powerpoint/2010/main" val="146633351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1BEE2-742A-F810-9E6B-76370E5B60C0}"/>
              </a:ext>
            </a:extLst>
          </p:cNvPr>
          <p:cNvSpPr>
            <a:spLocks noGrp="1"/>
          </p:cNvSpPr>
          <p:nvPr>
            <p:ph type="title"/>
          </p:nvPr>
        </p:nvSpPr>
        <p:spPr>
          <a:xfrm>
            <a:off x="534302" y="709126"/>
            <a:ext cx="11123396" cy="1019276"/>
          </a:xfrm>
        </p:spPr>
        <p:txBody>
          <a:bodyPr>
            <a:normAutofit/>
          </a:bodyPr>
          <a:lstStyle/>
          <a:p>
            <a:pPr algn="ctr"/>
            <a:r>
              <a:rPr lang="cs-CZ" sz="4400" b="1" i="0" dirty="0">
                <a:solidFill>
                  <a:srgbClr val="363636"/>
                </a:solidFill>
                <a:effectLst/>
                <a:latin typeface="Fira Sans" panose="020B0503050000020004" pitchFamily="34" charset="0"/>
              </a:rPr>
              <a:t>Základní pravidla pro fungování KANBANU</a:t>
            </a:r>
            <a:endParaRPr lang="cs-CZ" sz="4400" dirty="0"/>
          </a:p>
        </p:txBody>
      </p:sp>
      <p:sp>
        <p:nvSpPr>
          <p:cNvPr id="3" name="Zástupný obsah 2">
            <a:extLst>
              <a:ext uri="{FF2B5EF4-FFF2-40B4-BE49-F238E27FC236}">
                <a16:creationId xmlns:a16="http://schemas.microsoft.com/office/drawing/2014/main" id="{1E198167-B63F-C401-D001-E46F87FD8241}"/>
              </a:ext>
            </a:extLst>
          </p:cNvPr>
          <p:cNvSpPr>
            <a:spLocks noGrp="1"/>
          </p:cNvSpPr>
          <p:nvPr>
            <p:ph sz="quarter" idx="13"/>
          </p:nvPr>
        </p:nvSpPr>
        <p:spPr>
          <a:xfrm>
            <a:off x="539496" y="2560320"/>
            <a:ext cx="11118202" cy="3977640"/>
          </a:xfrm>
        </p:spPr>
        <p:txBody>
          <a:bodyPr>
            <a:noAutofit/>
          </a:bodyPr>
          <a:lstStyle/>
          <a:p>
            <a:pPr lvl="1"/>
            <a:r>
              <a:rPr lang="cs-CZ" sz="1400" b="1" i="0" dirty="0">
                <a:solidFill>
                  <a:srgbClr val="767676"/>
                </a:solidFill>
                <a:effectLst/>
                <a:latin typeface="Libre Franklin" pitchFamily="2" charset="-18"/>
              </a:rPr>
              <a:t>Pokud to není uvedeno na </a:t>
            </a:r>
            <a:r>
              <a:rPr lang="cs-CZ" sz="1400" b="1" i="0" dirty="0" err="1">
                <a:solidFill>
                  <a:srgbClr val="767676"/>
                </a:solidFill>
                <a:effectLst/>
                <a:latin typeface="Libre Franklin" pitchFamily="2" charset="-18"/>
              </a:rPr>
              <a:t>kanbanové</a:t>
            </a:r>
            <a:r>
              <a:rPr lang="cs-CZ" sz="1400" b="1" i="0" dirty="0">
                <a:solidFill>
                  <a:srgbClr val="767676"/>
                </a:solidFill>
                <a:effectLst/>
                <a:latin typeface="Libre Franklin" pitchFamily="2" charset="-18"/>
              </a:rPr>
              <a:t> kartě, nekupujte ani nevyrábějte další zásoby.</a:t>
            </a:r>
          </a:p>
          <a:p>
            <a:pPr lvl="1"/>
            <a:r>
              <a:rPr lang="cs-CZ" sz="1400" b="1" i="0" dirty="0">
                <a:solidFill>
                  <a:srgbClr val="767676"/>
                </a:solidFill>
                <a:effectLst/>
                <a:latin typeface="Libre Franklin" pitchFamily="2" charset="-18"/>
              </a:rPr>
              <a:t>Objednávka materiálu pouze podle aktuálních potřeb. </a:t>
            </a:r>
          </a:p>
          <a:p>
            <a:pPr lvl="1"/>
            <a:r>
              <a:rPr lang="cs-CZ" sz="1400" b="1" i="0" dirty="0">
                <a:solidFill>
                  <a:srgbClr val="767676"/>
                </a:solidFill>
                <a:effectLst/>
                <a:latin typeface="Libre Franklin" pitchFamily="2" charset="-18"/>
              </a:rPr>
              <a:t>Pokud na pracovišti nejsou k dispozici žádné kanban karty, nesmí být realizována žádná činnost. </a:t>
            </a:r>
          </a:p>
          <a:p>
            <a:pPr lvl="1"/>
            <a:r>
              <a:rPr lang="cs-CZ" sz="1400" b="1" i="0" dirty="0">
                <a:solidFill>
                  <a:srgbClr val="767676"/>
                </a:solidFill>
                <a:effectLst/>
                <a:latin typeface="Libre Franklin" pitchFamily="2" charset="-18"/>
              </a:rPr>
              <a:t>Kanban karty jsou vždy přepravovány společné s paletami a položkami (kromě jejich návratu).</a:t>
            </a:r>
          </a:p>
          <a:p>
            <a:pPr lvl="1"/>
            <a:r>
              <a:rPr lang="cs-CZ" sz="1400" b="1" i="0" dirty="0">
                <a:solidFill>
                  <a:srgbClr val="767676"/>
                </a:solidFill>
                <a:effectLst/>
                <a:latin typeface="Libre Franklin" pitchFamily="2" charset="-18"/>
              </a:rPr>
              <a:t>Vadné, poškozené nebo nesprávné položky by nikdy neměly být odesílány do dalšího procesu. </a:t>
            </a:r>
          </a:p>
          <a:p>
            <a:pPr lvl="1"/>
            <a:r>
              <a:rPr lang="cs-CZ" sz="1400" b="1" i="0" dirty="0">
                <a:solidFill>
                  <a:srgbClr val="767676"/>
                </a:solidFill>
                <a:effectLst/>
                <a:latin typeface="Libre Franklin" pitchFamily="2" charset="-18"/>
              </a:rPr>
              <a:t>Výrobní personál odpovídá za vložení výrobků nebo materiálu na palety nebo do boxů nutných pro pokračování </a:t>
            </a:r>
            <a:r>
              <a:rPr lang="cs-CZ" sz="1400" b="1" i="0">
                <a:solidFill>
                  <a:srgbClr val="767676"/>
                </a:solidFill>
                <a:effectLst/>
                <a:latin typeface="Libre Franklin" pitchFamily="2" charset="-18"/>
              </a:rPr>
              <a:t>procesu.</a:t>
            </a:r>
            <a:br>
              <a:rPr lang="cs-CZ" sz="1400" b="1" i="0">
                <a:solidFill>
                  <a:srgbClr val="767676"/>
                </a:solidFill>
                <a:effectLst/>
                <a:latin typeface="Libre Franklin" pitchFamily="2" charset="-18"/>
              </a:rPr>
            </a:br>
            <a:r>
              <a:rPr lang="cs-CZ" sz="1400" b="1" i="0">
                <a:solidFill>
                  <a:srgbClr val="767676"/>
                </a:solidFill>
                <a:effectLst/>
                <a:latin typeface="Libre Franklin" pitchFamily="2" charset="-18"/>
              </a:rPr>
              <a:t>V </a:t>
            </a:r>
            <a:r>
              <a:rPr lang="cs-CZ" sz="1400" b="1" i="0" dirty="0">
                <a:solidFill>
                  <a:srgbClr val="767676"/>
                </a:solidFill>
                <a:effectLst/>
                <a:latin typeface="Libre Franklin" pitchFamily="2" charset="-18"/>
              </a:rPr>
              <a:t>případě chyby následuje zastavení celého procesu a odstranění chyby tak, aby se nemohla opakovat.</a:t>
            </a:r>
          </a:p>
        </p:txBody>
      </p:sp>
    </p:spTree>
    <p:extLst>
      <p:ext uri="{BB962C8B-B14F-4D97-AF65-F5344CB8AC3E}">
        <p14:creationId xmlns:p14="http://schemas.microsoft.com/office/powerpoint/2010/main" val="39899084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9BCD6E4-7DBF-ECB6-20D3-02D3798BBFCF}"/>
              </a:ext>
            </a:extLst>
          </p:cNvPr>
          <p:cNvSpPr>
            <a:spLocks noGrp="1"/>
          </p:cNvSpPr>
          <p:nvPr>
            <p:ph type="title"/>
          </p:nvPr>
        </p:nvSpPr>
        <p:spPr>
          <a:xfrm>
            <a:off x="510975" y="2519451"/>
            <a:ext cx="11170049" cy="1483381"/>
          </a:xfrm>
        </p:spPr>
        <p:txBody>
          <a:bodyPr>
            <a:noAutofit/>
          </a:bodyPr>
          <a:lstStyle/>
          <a:p>
            <a:pPr algn="ctr"/>
            <a:r>
              <a:rPr lang="cs-CZ" sz="9600" b="1" dirty="0"/>
              <a:t>18</a:t>
            </a:r>
          </a:p>
        </p:txBody>
      </p:sp>
    </p:spTree>
    <p:extLst>
      <p:ext uri="{BB962C8B-B14F-4D97-AF65-F5344CB8AC3E}">
        <p14:creationId xmlns:p14="http://schemas.microsoft.com/office/powerpoint/2010/main" val="418226053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F475686-BBAF-060B-FC0E-714A7845BF12}"/>
              </a:ext>
            </a:extLst>
          </p:cNvPr>
          <p:cNvSpPr>
            <a:spLocks noGrp="1"/>
          </p:cNvSpPr>
          <p:nvPr>
            <p:ph type="title"/>
          </p:nvPr>
        </p:nvSpPr>
        <p:spPr>
          <a:xfrm>
            <a:off x="524971" y="2528781"/>
            <a:ext cx="11142057" cy="1250115"/>
          </a:xfrm>
        </p:spPr>
        <p:txBody>
          <a:bodyPr>
            <a:noAutofit/>
          </a:bodyPr>
          <a:lstStyle/>
          <a:p>
            <a:pPr algn="ctr"/>
            <a:r>
              <a:rPr lang="cs-CZ" sz="7200" b="1" dirty="0"/>
              <a:t>LOGISTIKA ZÁSOBOVÁNÍ</a:t>
            </a:r>
          </a:p>
        </p:txBody>
      </p:sp>
    </p:spTree>
    <p:extLst>
      <p:ext uri="{BB962C8B-B14F-4D97-AF65-F5344CB8AC3E}">
        <p14:creationId xmlns:p14="http://schemas.microsoft.com/office/powerpoint/2010/main" val="53055606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1B247B2-A37A-3242-23B4-8CF14608F35F}"/>
              </a:ext>
            </a:extLst>
          </p:cNvPr>
          <p:cNvSpPr>
            <a:spLocks noGrp="1"/>
          </p:cNvSpPr>
          <p:nvPr>
            <p:ph type="title"/>
          </p:nvPr>
        </p:nvSpPr>
        <p:spPr>
          <a:xfrm>
            <a:off x="534302" y="718457"/>
            <a:ext cx="11123396" cy="1215219"/>
          </a:xfrm>
        </p:spPr>
        <p:txBody>
          <a:bodyPr>
            <a:noAutofit/>
          </a:bodyPr>
          <a:lstStyle/>
          <a:p>
            <a:pPr algn="ctr"/>
            <a:r>
              <a:rPr lang="cs-CZ" sz="6600" b="1" dirty="0"/>
              <a:t>LOGISTIKA ZÁSOBOVÁNÍ</a:t>
            </a:r>
          </a:p>
        </p:txBody>
      </p:sp>
      <p:sp>
        <p:nvSpPr>
          <p:cNvPr id="5" name="Zástupný obsah 4">
            <a:extLst>
              <a:ext uri="{FF2B5EF4-FFF2-40B4-BE49-F238E27FC236}">
                <a16:creationId xmlns:a16="http://schemas.microsoft.com/office/drawing/2014/main" id="{7C4693FE-1619-6E80-B5BE-422A11D961F5}"/>
              </a:ext>
            </a:extLst>
          </p:cNvPr>
          <p:cNvSpPr>
            <a:spLocks noGrp="1"/>
          </p:cNvSpPr>
          <p:nvPr>
            <p:ph sz="quarter" idx="13"/>
          </p:nvPr>
        </p:nvSpPr>
        <p:spPr>
          <a:xfrm>
            <a:off x="539495" y="2560320"/>
            <a:ext cx="11030463" cy="3977640"/>
          </a:xfrm>
        </p:spPr>
        <p:txBody>
          <a:bodyPr>
            <a:normAutofit/>
          </a:bodyPr>
          <a:lstStyle/>
          <a:p>
            <a:r>
              <a:rPr lang="cs-CZ" sz="3200" b="1" dirty="0"/>
              <a:t>-	Druhy zásob</a:t>
            </a:r>
          </a:p>
          <a:p>
            <a:r>
              <a:rPr lang="cs-CZ" sz="3200" b="1" dirty="0"/>
              <a:t>-	Normování zásob</a:t>
            </a:r>
          </a:p>
          <a:p>
            <a:r>
              <a:rPr lang="cs-CZ" sz="3200" b="1" dirty="0"/>
              <a:t>-	ABC analýza zásob</a:t>
            </a:r>
          </a:p>
          <a:p>
            <a:r>
              <a:rPr lang="cs-CZ" sz="3200" b="1" dirty="0"/>
              <a:t>-	XYZ analýza zásob</a:t>
            </a:r>
          </a:p>
        </p:txBody>
      </p:sp>
    </p:spTree>
    <p:extLst>
      <p:ext uri="{BB962C8B-B14F-4D97-AF65-F5344CB8AC3E}">
        <p14:creationId xmlns:p14="http://schemas.microsoft.com/office/powerpoint/2010/main" val="65656479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9A9BE48-A805-3C67-5DB8-66F6F501BDFD}"/>
              </a:ext>
            </a:extLst>
          </p:cNvPr>
          <p:cNvSpPr>
            <a:spLocks noGrp="1"/>
          </p:cNvSpPr>
          <p:nvPr>
            <p:ph type="title"/>
          </p:nvPr>
        </p:nvSpPr>
        <p:spPr>
          <a:xfrm>
            <a:off x="2872461" y="2743199"/>
            <a:ext cx="6876288" cy="1240971"/>
          </a:xfrm>
        </p:spPr>
        <p:txBody>
          <a:bodyPr>
            <a:noAutofit/>
          </a:bodyPr>
          <a:lstStyle/>
          <a:p>
            <a:pPr algn="ctr"/>
            <a:r>
              <a:rPr lang="cs-CZ" sz="6000" b="1" dirty="0"/>
              <a:t>DRUHY ZÁSOB</a:t>
            </a:r>
          </a:p>
        </p:txBody>
      </p:sp>
    </p:spTree>
    <p:extLst>
      <p:ext uri="{BB962C8B-B14F-4D97-AF65-F5344CB8AC3E}">
        <p14:creationId xmlns:p14="http://schemas.microsoft.com/office/powerpoint/2010/main" val="8056574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F9E6F2-7DA6-981A-E0A6-C64766B047CD}"/>
              </a:ext>
            </a:extLst>
          </p:cNvPr>
          <p:cNvSpPr>
            <a:spLocks noGrp="1"/>
          </p:cNvSpPr>
          <p:nvPr>
            <p:ph type="title"/>
          </p:nvPr>
        </p:nvSpPr>
        <p:spPr>
          <a:xfrm>
            <a:off x="521207" y="261257"/>
            <a:ext cx="11048752" cy="826879"/>
          </a:xfrm>
        </p:spPr>
        <p:txBody>
          <a:bodyPr>
            <a:noAutofit/>
          </a:bodyPr>
          <a:lstStyle/>
          <a:p>
            <a:pPr algn="ctr"/>
            <a:r>
              <a:rPr lang="cs-CZ" sz="6000" b="0" i="0" dirty="0">
                <a:solidFill>
                  <a:srgbClr val="FF0000"/>
                </a:solidFill>
                <a:effectLst/>
                <a:latin typeface="Google Sans"/>
              </a:rPr>
              <a:t>Co jsou to zásoby?</a:t>
            </a:r>
            <a:endParaRPr lang="cs-CZ" sz="6000" dirty="0">
              <a:solidFill>
                <a:srgbClr val="FF0000"/>
              </a:solidFill>
            </a:endParaRPr>
          </a:p>
        </p:txBody>
      </p:sp>
      <p:sp>
        <p:nvSpPr>
          <p:cNvPr id="3" name="Zástupný obsah 2">
            <a:extLst>
              <a:ext uri="{FF2B5EF4-FFF2-40B4-BE49-F238E27FC236}">
                <a16:creationId xmlns:a16="http://schemas.microsoft.com/office/drawing/2014/main" id="{48EB3E12-5CC0-607C-4ECD-B8BEC2EC5940}"/>
              </a:ext>
            </a:extLst>
          </p:cNvPr>
          <p:cNvSpPr>
            <a:spLocks noGrp="1"/>
          </p:cNvSpPr>
          <p:nvPr>
            <p:ph sz="quarter" idx="10"/>
          </p:nvPr>
        </p:nvSpPr>
        <p:spPr>
          <a:xfrm>
            <a:off x="580768" y="1986114"/>
            <a:ext cx="11030463" cy="3977640"/>
          </a:xfrm>
        </p:spPr>
        <p:txBody>
          <a:bodyPr>
            <a:normAutofit/>
          </a:bodyPr>
          <a:lstStyle/>
          <a:p>
            <a:pPr algn="l"/>
            <a:r>
              <a:rPr lang="cs-CZ" sz="3600" b="1" i="0" dirty="0">
                <a:solidFill>
                  <a:srgbClr val="4D5156"/>
                </a:solidFill>
                <a:effectLst/>
                <a:latin typeface="Google Sans"/>
              </a:rPr>
              <a:t>Zásoba je </a:t>
            </a:r>
            <a:r>
              <a:rPr lang="cs-CZ" sz="3600" b="1" i="0" dirty="0">
                <a:solidFill>
                  <a:srgbClr val="040C28"/>
                </a:solidFill>
                <a:effectLst/>
                <a:latin typeface="Google Sans"/>
              </a:rPr>
              <a:t>označení pro suroviny, materiály, součástky, polotovary, moduly, hotové výrobky, které v daném momentu určitý podnik vlastní, nebo vlastnit bude</a:t>
            </a:r>
            <a:r>
              <a:rPr lang="cs-CZ" sz="3600" b="1" i="0" dirty="0">
                <a:solidFill>
                  <a:srgbClr val="4D5156"/>
                </a:solidFill>
                <a:effectLst/>
                <a:latin typeface="Google Sans"/>
              </a:rPr>
              <a:t> (výroba, na cestě, apod.)</a:t>
            </a:r>
          </a:p>
          <a:p>
            <a:endParaRPr lang="cs-CZ" dirty="0"/>
          </a:p>
        </p:txBody>
      </p:sp>
    </p:spTree>
    <p:extLst>
      <p:ext uri="{BB962C8B-B14F-4D97-AF65-F5344CB8AC3E}">
        <p14:creationId xmlns:p14="http://schemas.microsoft.com/office/powerpoint/2010/main" val="27449438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3800C-F741-D8E9-695D-C5A0F842C789}"/>
              </a:ext>
            </a:extLst>
          </p:cNvPr>
          <p:cNvSpPr>
            <a:spLocks noGrp="1"/>
          </p:cNvSpPr>
          <p:nvPr>
            <p:ph type="title"/>
          </p:nvPr>
        </p:nvSpPr>
        <p:spPr>
          <a:xfrm>
            <a:off x="534301" y="429395"/>
            <a:ext cx="11123397" cy="640080"/>
          </a:xfrm>
        </p:spPr>
        <p:txBody>
          <a:bodyPr>
            <a:noAutofit/>
          </a:bodyPr>
          <a:lstStyle/>
          <a:p>
            <a:pPr algn="ctr"/>
            <a:r>
              <a:rPr lang="cs-CZ" sz="4400" b="1" i="0" dirty="0">
                <a:solidFill>
                  <a:srgbClr val="FF0000"/>
                </a:solidFill>
                <a:effectLst/>
                <a:latin typeface="Google Sans"/>
              </a:rPr>
              <a:t>Co všechno patří do zásob?</a:t>
            </a:r>
            <a:endParaRPr lang="cs-CZ" sz="4400" b="1" dirty="0">
              <a:solidFill>
                <a:srgbClr val="FF0000"/>
              </a:solidFill>
            </a:endParaRPr>
          </a:p>
        </p:txBody>
      </p:sp>
      <p:sp>
        <p:nvSpPr>
          <p:cNvPr id="3" name="Zástupný obsah 2">
            <a:extLst>
              <a:ext uri="{FF2B5EF4-FFF2-40B4-BE49-F238E27FC236}">
                <a16:creationId xmlns:a16="http://schemas.microsoft.com/office/drawing/2014/main" id="{6CFFB76D-C1D5-1B5C-498E-5FC3E41F1DA7}"/>
              </a:ext>
            </a:extLst>
          </p:cNvPr>
          <p:cNvSpPr>
            <a:spLocks noGrp="1"/>
          </p:cNvSpPr>
          <p:nvPr>
            <p:ph sz="quarter" idx="10"/>
          </p:nvPr>
        </p:nvSpPr>
        <p:spPr>
          <a:xfrm>
            <a:off x="539496" y="1771510"/>
            <a:ext cx="11118202" cy="4507992"/>
          </a:xfrm>
        </p:spPr>
        <p:txBody>
          <a:bodyPr>
            <a:noAutofit/>
          </a:bodyPr>
          <a:lstStyle/>
          <a:p>
            <a:pPr algn="l"/>
            <a:r>
              <a:rPr lang="cs-CZ" sz="3600" b="1" i="0" dirty="0">
                <a:solidFill>
                  <a:srgbClr val="4D5156"/>
                </a:solidFill>
                <a:effectLst/>
                <a:latin typeface="Google Sans"/>
              </a:rPr>
              <a:t>Zásoby jsou dle českých účetních předpisů členěny do několika položek.</a:t>
            </a:r>
          </a:p>
          <a:p>
            <a:pPr algn="l"/>
            <a:r>
              <a:rPr lang="cs-CZ" sz="3600" b="1" i="0" dirty="0">
                <a:solidFill>
                  <a:srgbClr val="040C28"/>
                </a:solidFill>
                <a:effectLst/>
                <a:latin typeface="Google Sans"/>
              </a:rPr>
              <a:t>Primárně patří do zásob položka materiálu, která zahrnuje: suroviny, pomocné látky, provozovací látky, náhradní díly, obaly a obalové materiály</a:t>
            </a:r>
            <a:r>
              <a:rPr lang="cs-CZ" sz="3600" b="1" i="0" dirty="0">
                <a:solidFill>
                  <a:srgbClr val="4D5156"/>
                </a:solidFill>
                <a:effectLst/>
                <a:latin typeface="Google Sans"/>
              </a:rPr>
              <a:t>.</a:t>
            </a:r>
            <a:endParaRPr lang="cs-CZ" sz="3600"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320570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8320713-CBC3-DCF4-0B63-36B358B6E7A0}"/>
              </a:ext>
            </a:extLst>
          </p:cNvPr>
          <p:cNvSpPr>
            <a:spLocks noGrp="1"/>
          </p:cNvSpPr>
          <p:nvPr>
            <p:ph type="title"/>
          </p:nvPr>
        </p:nvSpPr>
        <p:spPr>
          <a:xfrm>
            <a:off x="2788547" y="2647561"/>
            <a:ext cx="6876288" cy="1562878"/>
          </a:xfrm>
        </p:spPr>
        <p:txBody>
          <a:bodyPr>
            <a:noAutofit/>
          </a:bodyPr>
          <a:lstStyle/>
          <a:p>
            <a:pPr algn="ctr"/>
            <a:r>
              <a:rPr lang="cs-CZ" sz="9600" b="1" dirty="0"/>
              <a:t>14</a:t>
            </a:r>
          </a:p>
        </p:txBody>
      </p:sp>
    </p:spTree>
    <p:extLst>
      <p:ext uri="{BB962C8B-B14F-4D97-AF65-F5344CB8AC3E}">
        <p14:creationId xmlns:p14="http://schemas.microsoft.com/office/powerpoint/2010/main" val="1903148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D42DE2-2B09-AF7D-2BD3-567BF76A124E}"/>
              </a:ext>
            </a:extLst>
          </p:cNvPr>
          <p:cNvSpPr>
            <a:spLocks noGrp="1"/>
          </p:cNvSpPr>
          <p:nvPr>
            <p:ph type="title"/>
          </p:nvPr>
        </p:nvSpPr>
        <p:spPr>
          <a:xfrm>
            <a:off x="521207" y="914400"/>
            <a:ext cx="11254025" cy="867748"/>
          </a:xfrm>
        </p:spPr>
        <p:txBody>
          <a:bodyPr>
            <a:normAutofit/>
          </a:bodyPr>
          <a:lstStyle/>
          <a:p>
            <a:pPr algn="ctr"/>
            <a:r>
              <a:rPr lang="cs-CZ" sz="4800" b="1" i="0" dirty="0">
                <a:solidFill>
                  <a:srgbClr val="4C4C4C"/>
                </a:solidFill>
                <a:effectLst/>
                <a:latin typeface="Cabin"/>
              </a:rPr>
              <a:t>Klíčové ukazatele výkonnosti u dodávek</a:t>
            </a:r>
            <a:endParaRPr lang="cs-CZ" dirty="0"/>
          </a:p>
        </p:txBody>
      </p:sp>
      <p:sp>
        <p:nvSpPr>
          <p:cNvPr id="3" name="Zástupný obsah 2">
            <a:extLst>
              <a:ext uri="{FF2B5EF4-FFF2-40B4-BE49-F238E27FC236}">
                <a16:creationId xmlns:a16="http://schemas.microsoft.com/office/drawing/2014/main" id="{B1421059-5DEA-A47E-3664-ABEB4EDB759D}"/>
              </a:ext>
            </a:extLst>
          </p:cNvPr>
          <p:cNvSpPr>
            <a:spLocks noGrp="1"/>
          </p:cNvSpPr>
          <p:nvPr>
            <p:ph sz="quarter" idx="13"/>
          </p:nvPr>
        </p:nvSpPr>
        <p:spPr>
          <a:xfrm>
            <a:off x="539495" y="2560320"/>
            <a:ext cx="11254025" cy="3625876"/>
          </a:xfrm>
        </p:spPr>
        <p:txBody>
          <a:bodyPr>
            <a:noAutofit/>
          </a:bodyPr>
          <a:lstStyle/>
          <a:p>
            <a:pPr algn="l"/>
            <a:r>
              <a:rPr lang="cs-CZ" sz="1800" b="1" i="0" dirty="0">
                <a:solidFill>
                  <a:srgbClr val="4C4C4C"/>
                </a:solidFill>
                <a:effectLst/>
                <a:latin typeface="Cabin"/>
              </a:rPr>
              <a:t>KPI míra výkonnosti dodavatele</a:t>
            </a:r>
            <a:r>
              <a:rPr lang="cs-CZ" sz="1800" b="0" i="0" dirty="0">
                <a:solidFill>
                  <a:srgbClr val="4C4C4C"/>
                </a:solidFill>
                <a:effectLst/>
                <a:latin typeface="Cabin"/>
              </a:rPr>
              <a:t> = objednávky přijaté se zpožděním / celkový počet přijatých objednávek</a:t>
            </a:r>
          </a:p>
          <a:p>
            <a:pPr algn="l"/>
            <a:r>
              <a:rPr lang="cs-CZ" sz="1800" b="1" i="0" dirty="0">
                <a:solidFill>
                  <a:srgbClr val="4C4C4C"/>
                </a:solidFill>
                <a:effectLst/>
                <a:latin typeface="Cabin"/>
              </a:rPr>
              <a:t>KPI doba realizace nákupní objednávky</a:t>
            </a:r>
            <a:r>
              <a:rPr lang="cs-CZ" sz="1800" b="0" i="0" dirty="0">
                <a:solidFill>
                  <a:srgbClr val="4C4C4C"/>
                </a:solidFill>
                <a:effectLst/>
                <a:latin typeface="Cabin"/>
              </a:rPr>
              <a:t> = průměrná doba od data přijetí nákupní objednávky do data dodání.</a:t>
            </a:r>
          </a:p>
          <a:p>
            <a:pPr algn="l"/>
            <a:r>
              <a:rPr lang="cs-CZ" sz="1800" b="0" i="0" dirty="0">
                <a:solidFill>
                  <a:srgbClr val="4C4C4C"/>
                </a:solidFill>
                <a:effectLst/>
                <a:latin typeface="Cabin"/>
              </a:rPr>
              <a:t>Doba realizace objednávky je klíčovým údajem při výpočtu, kolik zásob je třeba mít na skladě.</a:t>
            </a:r>
          </a:p>
          <a:p>
            <a:pPr algn="l"/>
            <a:r>
              <a:rPr lang="cs-CZ" sz="1800" b="1" i="0" dirty="0">
                <a:solidFill>
                  <a:srgbClr val="4C4C4C"/>
                </a:solidFill>
                <a:effectLst/>
                <a:latin typeface="Cabin"/>
              </a:rPr>
              <a:t>KPI dodávka včas v plném rozsahu</a:t>
            </a:r>
            <a:r>
              <a:rPr lang="cs-CZ" sz="1800" b="0" i="0" dirty="0">
                <a:solidFill>
                  <a:srgbClr val="4C4C4C"/>
                </a:solidFill>
                <a:effectLst/>
                <a:latin typeface="Cabin"/>
              </a:rPr>
              <a:t> = počet dodávek včas v plném rozsahu (OTIF) / celkový počet dodávek</a:t>
            </a:r>
          </a:p>
          <a:p>
            <a:pPr algn="l"/>
            <a:r>
              <a:rPr lang="cs-CZ" sz="1800" b="1" i="0" dirty="0">
                <a:solidFill>
                  <a:srgbClr val="4C4C4C"/>
                </a:solidFill>
                <a:effectLst/>
                <a:latin typeface="Cabin"/>
              </a:rPr>
              <a:t>KPI neúspěšné dodávky</a:t>
            </a:r>
            <a:r>
              <a:rPr lang="cs-CZ" sz="1800" b="0" i="0" dirty="0">
                <a:solidFill>
                  <a:srgbClr val="4C4C4C"/>
                </a:solidFill>
                <a:effectLst/>
                <a:latin typeface="Cabin"/>
              </a:rPr>
              <a:t> = celkový počet odmítnutých objednávek/celkový počet odeslaných objednávek</a:t>
            </a:r>
          </a:p>
        </p:txBody>
      </p:sp>
    </p:spTree>
    <p:extLst>
      <p:ext uri="{BB962C8B-B14F-4D97-AF65-F5344CB8AC3E}">
        <p14:creationId xmlns:p14="http://schemas.microsoft.com/office/powerpoint/2010/main" val="204120854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EC5A1E-FE4D-4F8A-65CD-C77EA6BF9677}"/>
              </a:ext>
            </a:extLst>
          </p:cNvPr>
          <p:cNvSpPr>
            <a:spLocks noGrp="1"/>
          </p:cNvSpPr>
          <p:nvPr>
            <p:ph type="title"/>
          </p:nvPr>
        </p:nvSpPr>
        <p:spPr>
          <a:xfrm>
            <a:off x="521207" y="251927"/>
            <a:ext cx="11067413" cy="836209"/>
          </a:xfrm>
        </p:spPr>
        <p:txBody>
          <a:bodyPr>
            <a:noAutofit/>
          </a:bodyPr>
          <a:lstStyle/>
          <a:p>
            <a:pPr algn="ctr"/>
            <a:r>
              <a:rPr lang="cs-CZ" sz="4800" b="1" i="0" dirty="0">
                <a:solidFill>
                  <a:srgbClr val="FF0000"/>
                </a:solidFill>
                <a:effectLst/>
                <a:latin typeface="Google Sans"/>
              </a:rPr>
              <a:t>Druhy zásob</a:t>
            </a:r>
            <a:endParaRPr lang="cs-CZ" sz="4800" dirty="0">
              <a:solidFill>
                <a:srgbClr val="FF0000"/>
              </a:solidFill>
            </a:endParaRPr>
          </a:p>
        </p:txBody>
      </p:sp>
      <p:sp>
        <p:nvSpPr>
          <p:cNvPr id="3" name="Zástupný obsah 2">
            <a:extLst>
              <a:ext uri="{FF2B5EF4-FFF2-40B4-BE49-F238E27FC236}">
                <a16:creationId xmlns:a16="http://schemas.microsoft.com/office/drawing/2014/main" id="{681CC6BE-3877-696C-01B2-169EB1BB7B35}"/>
              </a:ext>
            </a:extLst>
          </p:cNvPr>
          <p:cNvSpPr>
            <a:spLocks noGrp="1"/>
          </p:cNvSpPr>
          <p:nvPr>
            <p:ph sz="quarter" idx="10"/>
          </p:nvPr>
        </p:nvSpPr>
        <p:spPr>
          <a:xfrm>
            <a:off x="539496" y="1435608"/>
            <a:ext cx="11049124" cy="4974336"/>
          </a:xfrm>
        </p:spPr>
        <p:txBody>
          <a:bodyPr>
            <a:normAutofit/>
          </a:bodyPr>
          <a:lstStyle/>
          <a:p>
            <a:pPr lvl="1"/>
            <a:r>
              <a:rPr lang="cs-CZ" sz="4000" b="1" i="0" dirty="0">
                <a:solidFill>
                  <a:srgbClr val="202124"/>
                </a:solidFill>
                <a:effectLst/>
                <a:latin typeface="Google Sans"/>
              </a:rPr>
              <a:t>obratová, běžná zásoba,</a:t>
            </a:r>
          </a:p>
          <a:p>
            <a:pPr lvl="1"/>
            <a:r>
              <a:rPr lang="cs-CZ" sz="4000" b="1" i="0" dirty="0">
                <a:solidFill>
                  <a:srgbClr val="202124"/>
                </a:solidFill>
                <a:effectLst/>
                <a:latin typeface="Google Sans"/>
              </a:rPr>
              <a:t>pojistná zásoba,</a:t>
            </a:r>
          </a:p>
          <a:p>
            <a:pPr lvl="1"/>
            <a:r>
              <a:rPr lang="cs-CZ" sz="4000" b="1" i="0" dirty="0">
                <a:solidFill>
                  <a:srgbClr val="202124"/>
                </a:solidFill>
                <a:effectLst/>
                <a:latin typeface="Google Sans"/>
              </a:rPr>
              <a:t>technická zásoba,</a:t>
            </a:r>
          </a:p>
          <a:p>
            <a:pPr lvl="1"/>
            <a:r>
              <a:rPr lang="cs-CZ" sz="4000" b="1" i="0" dirty="0">
                <a:solidFill>
                  <a:srgbClr val="202124"/>
                </a:solidFill>
                <a:effectLst/>
                <a:latin typeface="Google Sans"/>
              </a:rPr>
              <a:t>sezónní zásoba.</a:t>
            </a:r>
          </a:p>
        </p:txBody>
      </p:sp>
    </p:spTree>
    <p:extLst>
      <p:ext uri="{BB962C8B-B14F-4D97-AF65-F5344CB8AC3E}">
        <p14:creationId xmlns:p14="http://schemas.microsoft.com/office/powerpoint/2010/main" val="400270880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A98622-210C-C798-64B2-9B5B9D379CF0}"/>
              </a:ext>
            </a:extLst>
          </p:cNvPr>
          <p:cNvSpPr>
            <a:spLocks noGrp="1"/>
          </p:cNvSpPr>
          <p:nvPr>
            <p:ph type="title"/>
          </p:nvPr>
        </p:nvSpPr>
        <p:spPr>
          <a:xfrm>
            <a:off x="521207" y="307910"/>
            <a:ext cx="11067413" cy="780226"/>
          </a:xfrm>
        </p:spPr>
        <p:txBody>
          <a:bodyPr>
            <a:noAutofit/>
          </a:bodyPr>
          <a:lstStyle/>
          <a:p>
            <a:pPr algn="ctr"/>
            <a:r>
              <a:rPr lang="cs-CZ" sz="4400" b="1" i="0" dirty="0">
                <a:solidFill>
                  <a:srgbClr val="FF0000"/>
                </a:solidFill>
                <a:effectLst/>
                <a:latin typeface="Google Sans"/>
              </a:rPr>
              <a:t>Obratová, běžná zásoba (1)</a:t>
            </a:r>
            <a:endParaRPr lang="cs-CZ" sz="4400" dirty="0">
              <a:solidFill>
                <a:srgbClr val="FF0000"/>
              </a:solidFill>
            </a:endParaRPr>
          </a:p>
        </p:txBody>
      </p:sp>
      <p:sp>
        <p:nvSpPr>
          <p:cNvPr id="3" name="Zástupný obsah 2">
            <a:extLst>
              <a:ext uri="{FF2B5EF4-FFF2-40B4-BE49-F238E27FC236}">
                <a16:creationId xmlns:a16="http://schemas.microsoft.com/office/drawing/2014/main" id="{0EF1D717-EA24-068B-C5D0-6503F2097007}"/>
              </a:ext>
            </a:extLst>
          </p:cNvPr>
          <p:cNvSpPr>
            <a:spLocks noGrp="1"/>
          </p:cNvSpPr>
          <p:nvPr>
            <p:ph sz="quarter" idx="10"/>
          </p:nvPr>
        </p:nvSpPr>
        <p:spPr>
          <a:xfrm>
            <a:off x="539496" y="1846155"/>
            <a:ext cx="11049124" cy="3977640"/>
          </a:xfrm>
        </p:spPr>
        <p:txBody>
          <a:bodyPr>
            <a:normAutofit/>
          </a:bodyPr>
          <a:lstStyle/>
          <a:p>
            <a:pPr algn="l"/>
            <a:r>
              <a:rPr lang="cs-CZ" sz="3200" b="1" i="0" dirty="0">
                <a:solidFill>
                  <a:srgbClr val="202124"/>
                </a:solidFill>
                <a:effectLst/>
                <a:latin typeface="Google Sans"/>
              </a:rPr>
              <a:t>Co to je běžná zásoba?</a:t>
            </a:r>
            <a:endParaRPr lang="cs-CZ" sz="3200" b="1" i="0" dirty="0">
              <a:solidFill>
                <a:srgbClr val="202124"/>
              </a:solidFill>
              <a:effectLst/>
              <a:latin typeface="arial" panose="020B0604020202020204" pitchFamily="34" charset="0"/>
            </a:endParaRPr>
          </a:p>
          <a:p>
            <a:pPr algn="l"/>
            <a:r>
              <a:rPr lang="cs-CZ" sz="3200" b="1" i="0" dirty="0">
                <a:solidFill>
                  <a:srgbClr val="4D5156"/>
                </a:solidFill>
                <a:effectLst/>
                <a:latin typeface="Google Sans"/>
              </a:rPr>
              <a:t>Obratová (běžná) zásoba je takové </a:t>
            </a:r>
            <a:r>
              <a:rPr lang="cs-CZ" sz="3200" b="1" i="0" dirty="0">
                <a:solidFill>
                  <a:srgbClr val="040C28"/>
                </a:solidFill>
                <a:effectLst/>
                <a:latin typeface="Google Sans"/>
              </a:rPr>
              <a:t>množství materiálu nebo zboží, které pokryje spotřebu zásob během tzv.</a:t>
            </a:r>
            <a:r>
              <a:rPr lang="cs-CZ" sz="3200" b="1" i="0" dirty="0">
                <a:solidFill>
                  <a:srgbClr val="4D5156"/>
                </a:solidFill>
                <a:effectLst/>
                <a:latin typeface="Google Sans"/>
              </a:rPr>
              <a:t> </a:t>
            </a:r>
            <a:r>
              <a:rPr lang="cs-CZ" sz="3200" b="1" i="0" dirty="0">
                <a:solidFill>
                  <a:srgbClr val="040C28"/>
                </a:solidFill>
                <a:effectLst/>
                <a:latin typeface="Google Sans"/>
              </a:rPr>
              <a:t>dodávkového cyklu</a:t>
            </a:r>
            <a:r>
              <a:rPr lang="cs-CZ" sz="3200" b="1" i="0" dirty="0">
                <a:solidFill>
                  <a:srgbClr val="4D5156"/>
                </a:solidFill>
                <a:effectLst/>
                <a:latin typeface="Google Sans"/>
              </a:rPr>
              <a:t>. Dodávkový cyklus je období mezi dvěma po sobě následujícími dodávkami – nákupy zásob.</a:t>
            </a:r>
            <a:endParaRPr lang="cs-CZ" sz="3200"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46888401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FD297B-CB21-8A89-7671-23D45DF240E5}"/>
              </a:ext>
            </a:extLst>
          </p:cNvPr>
          <p:cNvSpPr>
            <a:spLocks noGrp="1"/>
          </p:cNvSpPr>
          <p:nvPr>
            <p:ph type="title"/>
          </p:nvPr>
        </p:nvSpPr>
        <p:spPr>
          <a:xfrm>
            <a:off x="521207" y="317241"/>
            <a:ext cx="11095777" cy="770895"/>
          </a:xfrm>
        </p:spPr>
        <p:txBody>
          <a:bodyPr>
            <a:noAutofit/>
          </a:bodyPr>
          <a:lstStyle/>
          <a:p>
            <a:pPr algn="ctr"/>
            <a:r>
              <a:rPr lang="cs-CZ" sz="4400" b="1" i="0" dirty="0">
                <a:solidFill>
                  <a:srgbClr val="FF0000"/>
                </a:solidFill>
                <a:effectLst/>
                <a:latin typeface="Google Sans"/>
              </a:rPr>
              <a:t>Obratová, běžná zásoba (2)</a:t>
            </a:r>
            <a:endParaRPr lang="cs-CZ" sz="4400" dirty="0"/>
          </a:p>
        </p:txBody>
      </p:sp>
      <p:sp>
        <p:nvSpPr>
          <p:cNvPr id="3" name="Zástupný obsah 2">
            <a:extLst>
              <a:ext uri="{FF2B5EF4-FFF2-40B4-BE49-F238E27FC236}">
                <a16:creationId xmlns:a16="http://schemas.microsoft.com/office/drawing/2014/main" id="{11755F63-329A-1BC8-E730-6A44D250BC92}"/>
              </a:ext>
            </a:extLst>
          </p:cNvPr>
          <p:cNvSpPr>
            <a:spLocks noGrp="1"/>
          </p:cNvSpPr>
          <p:nvPr>
            <p:ph sz="quarter" idx="10"/>
          </p:nvPr>
        </p:nvSpPr>
        <p:spPr>
          <a:xfrm>
            <a:off x="548111" y="1948791"/>
            <a:ext cx="11095777" cy="4265396"/>
          </a:xfrm>
        </p:spPr>
        <p:txBody>
          <a:bodyPr>
            <a:noAutofit/>
          </a:bodyPr>
          <a:lstStyle/>
          <a:p>
            <a:r>
              <a:rPr lang="cs-CZ" sz="2000" b="1" dirty="0"/>
              <a:t>Běžná (obratová) zásoba (</a:t>
            </a:r>
            <a:r>
              <a:rPr lang="cs-CZ" sz="2000" b="1" dirty="0" err="1"/>
              <a:t>Zb</a:t>
            </a:r>
            <a:r>
              <a:rPr lang="cs-CZ" sz="2000" b="1" dirty="0"/>
              <a:t>) kryje potřeby a požadavky na výdej materiálu během dodávkového cyklu (d), což je období mezi dvěma po sobě následujícímu dodávkami. Obvykle se předpokládá, že se dodávky uskutečňují periodicky (v cyklech), zatímco čerpání ze zásob probíhá plynule, případně v častějších a menších dávkách. V průběhu dodacího cyklu kolísá stav běžné zásoby mezi minimální (resp. pojistnou) zásobou a maximální zásobou (stavem bezprostředně po dodávce). Průměrná doba ve dnech, na níž je nutné mít běžnou zásobu, se zpravidla stanoví jako polovina průměrného dodávkového cyklu. Průměrná běžná zásoba se v podmínkách blížících se plynulé a rovnoměrné spotřebě rovná polovině </a:t>
            </a:r>
            <a:r>
              <a:rPr lang="cs-CZ" sz="2000" b="1" dirty="0" err="1"/>
              <a:t>průnměrné</a:t>
            </a:r>
            <a:r>
              <a:rPr lang="cs-CZ" sz="2000" b="1" dirty="0"/>
              <a:t> dodávky (d/2) vyjádřené v množství.</a:t>
            </a:r>
          </a:p>
        </p:txBody>
      </p:sp>
    </p:spTree>
    <p:extLst>
      <p:ext uri="{BB962C8B-B14F-4D97-AF65-F5344CB8AC3E}">
        <p14:creationId xmlns:p14="http://schemas.microsoft.com/office/powerpoint/2010/main" val="164503678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998706-800F-63F9-D42E-A7202A22CEAC}"/>
              </a:ext>
            </a:extLst>
          </p:cNvPr>
          <p:cNvSpPr>
            <a:spLocks noGrp="1"/>
          </p:cNvSpPr>
          <p:nvPr>
            <p:ph type="title"/>
          </p:nvPr>
        </p:nvSpPr>
        <p:spPr>
          <a:xfrm>
            <a:off x="521207" y="363894"/>
            <a:ext cx="11114066" cy="724242"/>
          </a:xfrm>
        </p:spPr>
        <p:txBody>
          <a:bodyPr>
            <a:noAutofit/>
          </a:bodyPr>
          <a:lstStyle/>
          <a:p>
            <a:pPr algn="ctr"/>
            <a:r>
              <a:rPr lang="cs-CZ" sz="4400" b="1" i="0" dirty="0">
                <a:solidFill>
                  <a:srgbClr val="FF0000"/>
                </a:solidFill>
                <a:effectLst/>
                <a:latin typeface="Google Sans"/>
              </a:rPr>
              <a:t>Pojistná zásoba (1)</a:t>
            </a:r>
            <a:endParaRPr lang="cs-CZ" sz="4400" dirty="0">
              <a:solidFill>
                <a:srgbClr val="FF0000"/>
              </a:solidFill>
            </a:endParaRPr>
          </a:p>
        </p:txBody>
      </p:sp>
      <p:sp>
        <p:nvSpPr>
          <p:cNvPr id="3" name="Zástupný obsah 2">
            <a:extLst>
              <a:ext uri="{FF2B5EF4-FFF2-40B4-BE49-F238E27FC236}">
                <a16:creationId xmlns:a16="http://schemas.microsoft.com/office/drawing/2014/main" id="{6B8EEE02-3FD1-3259-EC1F-D725FAFFF025}"/>
              </a:ext>
            </a:extLst>
          </p:cNvPr>
          <p:cNvSpPr>
            <a:spLocks noGrp="1"/>
          </p:cNvSpPr>
          <p:nvPr>
            <p:ph sz="quarter" idx="10"/>
          </p:nvPr>
        </p:nvSpPr>
        <p:spPr>
          <a:xfrm>
            <a:off x="521206" y="1696864"/>
            <a:ext cx="11095777" cy="4713265"/>
          </a:xfrm>
        </p:spPr>
        <p:txBody>
          <a:bodyPr>
            <a:noAutofit/>
          </a:bodyPr>
          <a:lstStyle/>
          <a:p>
            <a:pPr algn="l"/>
            <a:r>
              <a:rPr lang="cs-CZ" sz="3200" b="1" i="0" dirty="0">
                <a:solidFill>
                  <a:srgbClr val="202124"/>
                </a:solidFill>
                <a:effectLst/>
                <a:latin typeface="Google Sans"/>
              </a:rPr>
              <a:t>Co je to pojistná zásoba?</a:t>
            </a:r>
            <a:endParaRPr lang="cs-CZ" sz="3200" b="1" i="0" dirty="0">
              <a:solidFill>
                <a:srgbClr val="202124"/>
              </a:solidFill>
              <a:effectLst/>
              <a:latin typeface="arial" panose="020B0604020202020204" pitchFamily="34" charset="0"/>
            </a:endParaRPr>
          </a:p>
          <a:p>
            <a:pPr algn="l"/>
            <a:r>
              <a:rPr lang="cs-CZ" sz="3200" b="1" i="0" dirty="0">
                <a:solidFill>
                  <a:srgbClr val="4D5156"/>
                </a:solidFill>
                <a:effectLst/>
                <a:latin typeface="Google Sans"/>
              </a:rPr>
              <a:t>Pojistná zásoba je </a:t>
            </a:r>
            <a:r>
              <a:rPr lang="cs-CZ" sz="3200" b="1" i="0" dirty="0">
                <a:solidFill>
                  <a:srgbClr val="040C28"/>
                </a:solidFill>
                <a:effectLst/>
                <a:latin typeface="Google Sans"/>
              </a:rPr>
              <a:t>záměrně vytvořená (stanovená) část zásob, která slouží jako pojistka proti neočekávaným výkyvům dodávek nebo čerpání zásob</a:t>
            </a:r>
            <a:r>
              <a:rPr lang="cs-CZ" sz="3200" b="1" i="0" dirty="0">
                <a:solidFill>
                  <a:srgbClr val="4D5156"/>
                </a:solidFill>
                <a:effectLst/>
                <a:latin typeface="Google Sans"/>
              </a:rPr>
              <a:t>. Konkrétně se využívá v případech, kdy dodavatel dodávku nedodá vůbec, nebo ji vykryje jen částečně, nebo dodá zásoby se zpožděním.</a:t>
            </a:r>
            <a:endParaRPr lang="cs-CZ" sz="3200"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59452427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3DF209-DD21-A3A6-513B-2C0E972BE62E}"/>
              </a:ext>
            </a:extLst>
          </p:cNvPr>
          <p:cNvSpPr>
            <a:spLocks noGrp="1"/>
          </p:cNvSpPr>
          <p:nvPr>
            <p:ph type="title"/>
          </p:nvPr>
        </p:nvSpPr>
        <p:spPr>
          <a:xfrm>
            <a:off x="521207" y="307910"/>
            <a:ext cx="11132012" cy="780226"/>
          </a:xfrm>
        </p:spPr>
        <p:txBody>
          <a:bodyPr>
            <a:noAutofit/>
          </a:bodyPr>
          <a:lstStyle/>
          <a:p>
            <a:pPr algn="ctr"/>
            <a:r>
              <a:rPr lang="cs-CZ" sz="4800" b="1" i="0" dirty="0">
                <a:solidFill>
                  <a:srgbClr val="FF0000"/>
                </a:solidFill>
                <a:effectLst/>
                <a:latin typeface="Google Sans"/>
              </a:rPr>
              <a:t>Pojistná zásoba (2)</a:t>
            </a:r>
            <a:endParaRPr lang="cs-CZ" sz="4800" dirty="0"/>
          </a:p>
        </p:txBody>
      </p:sp>
      <p:sp>
        <p:nvSpPr>
          <p:cNvPr id="3" name="Zástupný obsah 2">
            <a:extLst>
              <a:ext uri="{FF2B5EF4-FFF2-40B4-BE49-F238E27FC236}">
                <a16:creationId xmlns:a16="http://schemas.microsoft.com/office/drawing/2014/main" id="{F4063D19-CBA6-AABA-D0BE-02EE566DE9AF}"/>
              </a:ext>
            </a:extLst>
          </p:cNvPr>
          <p:cNvSpPr>
            <a:spLocks noGrp="1"/>
          </p:cNvSpPr>
          <p:nvPr>
            <p:ph sz="quarter" idx="10"/>
          </p:nvPr>
        </p:nvSpPr>
        <p:spPr>
          <a:xfrm>
            <a:off x="538780" y="2172727"/>
            <a:ext cx="11114439" cy="3977640"/>
          </a:xfrm>
        </p:spPr>
        <p:txBody>
          <a:bodyPr>
            <a:normAutofit/>
          </a:bodyPr>
          <a:lstStyle/>
          <a:p>
            <a:r>
              <a:rPr lang="cs-CZ" sz="2000" b="1" dirty="0"/>
              <a:t>Pojistná zásoba (</a:t>
            </a:r>
            <a:r>
              <a:rPr lang="cs-CZ" sz="2000" b="1" dirty="0" err="1"/>
              <a:t>Zp</a:t>
            </a:r>
            <a:r>
              <a:rPr lang="cs-CZ" sz="2000" b="1" dirty="0"/>
              <a:t>) tlumí náhodné výkyvy jednak na straně vstupu (ve velikosti a intervalu dodávek), jednak na straně výstupu (ve velikosti a intervalu čerpání ze zásob). V některých procesech se minimální a pojistná zásoba ztotožňuje, obecně se pohybuje kolem relativně stálé výše a je v tomto smyslu předmětem normování. Její výše se určuje podle důležitosti produkce, podle umístění závodu, podle pravděpodobné četnosti trvání poruch výrobního procesu, podle sezónních výkyvů v dopravě, atd. Zvláštním druhem pojistné zásoby je tzv. operační zásoba nedokončené výroby, jejímž úkolem je vyrovnávat rozdíl taktu výroby mezi jednotlivými operacemi technologického postupu. </a:t>
            </a:r>
          </a:p>
        </p:txBody>
      </p:sp>
    </p:spTree>
    <p:extLst>
      <p:ext uri="{BB962C8B-B14F-4D97-AF65-F5344CB8AC3E}">
        <p14:creationId xmlns:p14="http://schemas.microsoft.com/office/powerpoint/2010/main" val="399228325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A3927B-97C8-ED6F-5444-CA9CA87E1A95}"/>
              </a:ext>
            </a:extLst>
          </p:cNvPr>
          <p:cNvSpPr>
            <a:spLocks noGrp="1"/>
          </p:cNvSpPr>
          <p:nvPr>
            <p:ph type="title"/>
          </p:nvPr>
        </p:nvSpPr>
        <p:spPr>
          <a:xfrm>
            <a:off x="521207" y="298557"/>
            <a:ext cx="11132728" cy="789579"/>
          </a:xfrm>
        </p:spPr>
        <p:txBody>
          <a:bodyPr>
            <a:noAutofit/>
          </a:bodyPr>
          <a:lstStyle/>
          <a:p>
            <a:pPr algn="ctr"/>
            <a:r>
              <a:rPr lang="cs-CZ" sz="4800" b="1" dirty="0">
                <a:solidFill>
                  <a:srgbClr val="FF0000"/>
                </a:solidFill>
              </a:rPr>
              <a:t>BĚŽNÁ A POJISTNÁ ZÁSOBA</a:t>
            </a:r>
          </a:p>
        </p:txBody>
      </p:sp>
      <p:pic>
        <p:nvPicPr>
          <p:cNvPr id="5" name="Zástupný obsah 4">
            <a:extLst>
              <a:ext uri="{FF2B5EF4-FFF2-40B4-BE49-F238E27FC236}">
                <a16:creationId xmlns:a16="http://schemas.microsoft.com/office/drawing/2014/main" id="{97A859AF-D5F4-2242-0040-3B2915A899DE}"/>
              </a:ext>
            </a:extLst>
          </p:cNvPr>
          <p:cNvPicPr>
            <a:picLocks noGrp="1" noChangeAspect="1"/>
          </p:cNvPicPr>
          <p:nvPr>
            <p:ph sz="quarter" idx="10"/>
          </p:nvPr>
        </p:nvPicPr>
        <p:blipFill>
          <a:blip r:embed="rId2"/>
          <a:stretch>
            <a:fillRect/>
          </a:stretch>
        </p:blipFill>
        <p:spPr>
          <a:xfrm>
            <a:off x="2368668" y="1393210"/>
            <a:ext cx="7288515" cy="5166233"/>
          </a:xfrm>
        </p:spPr>
      </p:pic>
    </p:spTree>
    <p:extLst>
      <p:ext uri="{BB962C8B-B14F-4D97-AF65-F5344CB8AC3E}">
        <p14:creationId xmlns:p14="http://schemas.microsoft.com/office/powerpoint/2010/main" val="282277573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EA4E53-62DF-A0DE-E819-C484F6448826}"/>
              </a:ext>
            </a:extLst>
          </p:cNvPr>
          <p:cNvSpPr>
            <a:spLocks noGrp="1"/>
          </p:cNvSpPr>
          <p:nvPr>
            <p:ph type="title"/>
          </p:nvPr>
        </p:nvSpPr>
        <p:spPr>
          <a:xfrm>
            <a:off x="363895" y="307910"/>
            <a:ext cx="11439330" cy="780226"/>
          </a:xfrm>
        </p:spPr>
        <p:txBody>
          <a:bodyPr>
            <a:noAutofit/>
          </a:bodyPr>
          <a:lstStyle/>
          <a:p>
            <a:pPr algn="ctr"/>
            <a:r>
              <a:rPr lang="cs-CZ" sz="4000" b="1" dirty="0">
                <a:solidFill>
                  <a:srgbClr val="FF0000"/>
                </a:solidFill>
              </a:rPr>
              <a:t>ZÁSOBA – SIGNÁLNÍ HLADINA – DODACÍ LHŮTA</a:t>
            </a:r>
          </a:p>
        </p:txBody>
      </p:sp>
      <p:pic>
        <p:nvPicPr>
          <p:cNvPr id="5" name="Zástupný obsah 4">
            <a:extLst>
              <a:ext uri="{FF2B5EF4-FFF2-40B4-BE49-F238E27FC236}">
                <a16:creationId xmlns:a16="http://schemas.microsoft.com/office/drawing/2014/main" id="{737DDF1A-E209-1C83-13AC-331DE17B9312}"/>
              </a:ext>
            </a:extLst>
          </p:cNvPr>
          <p:cNvPicPr>
            <a:picLocks noGrp="1" noChangeAspect="1"/>
          </p:cNvPicPr>
          <p:nvPr>
            <p:ph sz="quarter" idx="10"/>
          </p:nvPr>
        </p:nvPicPr>
        <p:blipFill>
          <a:blip r:embed="rId2"/>
          <a:stretch>
            <a:fillRect/>
          </a:stretch>
        </p:blipFill>
        <p:spPr>
          <a:xfrm>
            <a:off x="1705234" y="1390730"/>
            <a:ext cx="8781531" cy="5019214"/>
          </a:xfrm>
        </p:spPr>
      </p:pic>
    </p:spTree>
    <p:extLst>
      <p:ext uri="{BB962C8B-B14F-4D97-AF65-F5344CB8AC3E}">
        <p14:creationId xmlns:p14="http://schemas.microsoft.com/office/powerpoint/2010/main" val="176639211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495B83-B713-526E-3769-A1D8610C7040}"/>
              </a:ext>
            </a:extLst>
          </p:cNvPr>
          <p:cNvSpPr>
            <a:spLocks noGrp="1"/>
          </p:cNvSpPr>
          <p:nvPr>
            <p:ph type="title"/>
          </p:nvPr>
        </p:nvSpPr>
        <p:spPr>
          <a:xfrm>
            <a:off x="521207" y="251927"/>
            <a:ext cx="11132728" cy="836209"/>
          </a:xfrm>
        </p:spPr>
        <p:txBody>
          <a:bodyPr>
            <a:noAutofit/>
          </a:bodyPr>
          <a:lstStyle/>
          <a:p>
            <a:pPr algn="ctr"/>
            <a:r>
              <a:rPr lang="cs-CZ" sz="4400" b="1" i="0" dirty="0">
                <a:solidFill>
                  <a:srgbClr val="FF0000"/>
                </a:solidFill>
                <a:effectLst/>
                <a:latin typeface="Google Sans"/>
              </a:rPr>
              <a:t>Technická zásoba</a:t>
            </a:r>
            <a:endParaRPr lang="cs-CZ" sz="4400" dirty="0">
              <a:solidFill>
                <a:srgbClr val="FF0000"/>
              </a:solidFill>
            </a:endParaRPr>
          </a:p>
        </p:txBody>
      </p:sp>
      <p:sp>
        <p:nvSpPr>
          <p:cNvPr id="3" name="Zástupný obsah 2">
            <a:extLst>
              <a:ext uri="{FF2B5EF4-FFF2-40B4-BE49-F238E27FC236}">
                <a16:creationId xmlns:a16="http://schemas.microsoft.com/office/drawing/2014/main" id="{2FD8D529-FD50-032B-DB54-186E3653C34F}"/>
              </a:ext>
            </a:extLst>
          </p:cNvPr>
          <p:cNvSpPr>
            <a:spLocks noGrp="1"/>
          </p:cNvSpPr>
          <p:nvPr>
            <p:ph sz="quarter" idx="10"/>
          </p:nvPr>
        </p:nvSpPr>
        <p:spPr>
          <a:xfrm>
            <a:off x="353008" y="1771510"/>
            <a:ext cx="11485983" cy="4265396"/>
          </a:xfrm>
        </p:spPr>
        <p:txBody>
          <a:bodyPr>
            <a:noAutofit/>
          </a:bodyPr>
          <a:lstStyle/>
          <a:p>
            <a:pPr algn="l"/>
            <a:r>
              <a:rPr lang="cs-CZ" sz="2800" b="1" i="0" dirty="0">
                <a:solidFill>
                  <a:srgbClr val="202124"/>
                </a:solidFill>
                <a:effectLst/>
                <a:latin typeface="Google Sans"/>
              </a:rPr>
              <a:t>Co je to technická zásoba?</a:t>
            </a:r>
            <a:endParaRPr lang="cs-CZ" sz="2800" b="1" i="0" dirty="0">
              <a:solidFill>
                <a:srgbClr val="202124"/>
              </a:solidFill>
              <a:effectLst/>
              <a:latin typeface="arial" panose="020B0604020202020204" pitchFamily="34" charset="0"/>
            </a:endParaRPr>
          </a:p>
          <a:p>
            <a:pPr algn="l"/>
            <a:r>
              <a:rPr lang="cs-CZ" sz="2800" b="1" i="0" dirty="0">
                <a:solidFill>
                  <a:srgbClr val="040C28"/>
                </a:solidFill>
                <a:effectLst/>
                <a:latin typeface="Google Sans"/>
              </a:rPr>
              <a:t>Technická zásoba</a:t>
            </a:r>
            <a:r>
              <a:rPr lang="cs-CZ" sz="2800" b="1" i="0" dirty="0">
                <a:solidFill>
                  <a:srgbClr val="4D5156"/>
                </a:solidFill>
                <a:effectLst/>
                <a:latin typeface="Google Sans"/>
              </a:rPr>
              <a:t> – bývá pouze u některých druhů </a:t>
            </a:r>
            <a:r>
              <a:rPr lang="cs-CZ" sz="2800" b="1" i="0" dirty="0">
                <a:solidFill>
                  <a:srgbClr val="040C28"/>
                </a:solidFill>
                <a:effectLst/>
                <a:latin typeface="Google Sans"/>
              </a:rPr>
              <a:t>zásob</a:t>
            </a:r>
            <a:r>
              <a:rPr lang="cs-CZ" sz="2800" b="1" i="0" dirty="0">
                <a:solidFill>
                  <a:srgbClr val="4D5156"/>
                </a:solidFill>
                <a:effectLst/>
                <a:latin typeface="Google Sans"/>
              </a:rPr>
              <a:t>, u kterých se požaduje z technologických důvodů určitý čas na dosušení </a:t>
            </a:r>
            <a:r>
              <a:rPr lang="cs-CZ" sz="2800" b="1" i="0" dirty="0">
                <a:solidFill>
                  <a:srgbClr val="040C28"/>
                </a:solidFill>
                <a:effectLst/>
                <a:latin typeface="Google Sans"/>
              </a:rPr>
              <a:t>zásoby</a:t>
            </a:r>
            <a:r>
              <a:rPr lang="cs-CZ" sz="2800" b="1" i="0" dirty="0">
                <a:solidFill>
                  <a:srgbClr val="4D5156"/>
                </a:solidFill>
                <a:effectLst/>
                <a:latin typeface="Google Sans"/>
              </a:rPr>
              <a:t> (u dřeva) nebo dozrání (u některých sýrů) </a:t>
            </a:r>
            <a:r>
              <a:rPr lang="cs-CZ" sz="2800" b="1" i="0" dirty="0">
                <a:solidFill>
                  <a:srgbClr val="040C28"/>
                </a:solidFill>
                <a:effectLst/>
                <a:latin typeface="Google Sans"/>
              </a:rPr>
              <a:t>Technickou zásobu</a:t>
            </a:r>
            <a:r>
              <a:rPr lang="cs-CZ" sz="2800" b="1" i="0" dirty="0">
                <a:solidFill>
                  <a:srgbClr val="4D5156"/>
                </a:solidFill>
                <a:effectLst/>
                <a:latin typeface="Google Sans"/>
              </a:rPr>
              <a:t> tedy nejsme schopni předčasně čerpat, protože tato </a:t>
            </a:r>
            <a:r>
              <a:rPr lang="cs-CZ" sz="2800" b="1" i="0" dirty="0">
                <a:solidFill>
                  <a:srgbClr val="040C28"/>
                </a:solidFill>
                <a:effectLst/>
                <a:latin typeface="Google Sans"/>
              </a:rPr>
              <a:t>zásoba</a:t>
            </a:r>
            <a:r>
              <a:rPr lang="cs-CZ" sz="2800" b="1" i="0" dirty="0">
                <a:solidFill>
                  <a:srgbClr val="4D5156"/>
                </a:solidFill>
                <a:effectLst/>
                <a:latin typeface="Google Sans"/>
              </a:rPr>
              <a:t> ještě není technologicky připravená pro výdej do výroby.</a:t>
            </a:r>
            <a:endParaRPr lang="cs-CZ" sz="2800"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419956136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91820E-8323-F1F3-25EF-B13DDFB994DD}"/>
              </a:ext>
            </a:extLst>
          </p:cNvPr>
          <p:cNvSpPr>
            <a:spLocks noGrp="1"/>
          </p:cNvSpPr>
          <p:nvPr>
            <p:ph type="title"/>
          </p:nvPr>
        </p:nvSpPr>
        <p:spPr>
          <a:xfrm>
            <a:off x="521207" y="279918"/>
            <a:ext cx="11161092" cy="808218"/>
          </a:xfrm>
        </p:spPr>
        <p:txBody>
          <a:bodyPr>
            <a:noAutofit/>
          </a:bodyPr>
          <a:lstStyle/>
          <a:p>
            <a:pPr algn="ctr"/>
            <a:r>
              <a:rPr lang="cs-CZ" sz="4400" b="1" dirty="0">
                <a:solidFill>
                  <a:srgbClr val="FF0000"/>
                </a:solidFill>
              </a:rPr>
              <a:t>TECHNOLOGICKÁ ZÁSOBA</a:t>
            </a:r>
          </a:p>
        </p:txBody>
      </p:sp>
      <p:sp>
        <p:nvSpPr>
          <p:cNvPr id="3" name="Zástupný obsah 2">
            <a:extLst>
              <a:ext uri="{FF2B5EF4-FFF2-40B4-BE49-F238E27FC236}">
                <a16:creationId xmlns:a16="http://schemas.microsoft.com/office/drawing/2014/main" id="{88BDDC47-6804-0A82-5BCD-EEC2A15A668C}"/>
              </a:ext>
            </a:extLst>
          </p:cNvPr>
          <p:cNvSpPr>
            <a:spLocks noGrp="1"/>
          </p:cNvSpPr>
          <p:nvPr>
            <p:ph sz="quarter" idx="10"/>
          </p:nvPr>
        </p:nvSpPr>
        <p:spPr>
          <a:xfrm>
            <a:off x="595480" y="1706195"/>
            <a:ext cx="11161092" cy="4517323"/>
          </a:xfrm>
        </p:spPr>
        <p:txBody>
          <a:bodyPr>
            <a:noAutofit/>
          </a:bodyPr>
          <a:lstStyle/>
          <a:p>
            <a:r>
              <a:rPr lang="cs-CZ" sz="3200" b="1" dirty="0"/>
              <a:t>Technologickou zásobou (</a:t>
            </a:r>
            <a:r>
              <a:rPr lang="cs-CZ" sz="3200" b="1" dirty="0" err="1"/>
              <a:t>Zt</a:t>
            </a:r>
            <a:r>
              <a:rPr lang="cs-CZ" sz="3200" b="1" dirty="0"/>
              <a:t>) se rozumí ve dnech vyjádřené množství materiálu, které má krýt potřebu nezbytných technologických požadavků na přípravu materiálu (sušení, drcení, zrání, třídění, apod.) před jeho použitím ve výrobě. Její výše je individuální a závisí na použité technologii. </a:t>
            </a:r>
          </a:p>
        </p:txBody>
      </p:sp>
    </p:spTree>
    <p:extLst>
      <p:ext uri="{BB962C8B-B14F-4D97-AF65-F5344CB8AC3E}">
        <p14:creationId xmlns:p14="http://schemas.microsoft.com/office/powerpoint/2010/main" val="354135834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1A1333-F0A0-856F-DB38-FAD0A6E44F72}"/>
              </a:ext>
            </a:extLst>
          </p:cNvPr>
          <p:cNvSpPr>
            <a:spLocks noGrp="1"/>
          </p:cNvSpPr>
          <p:nvPr>
            <p:ph type="title"/>
          </p:nvPr>
        </p:nvSpPr>
        <p:spPr>
          <a:xfrm>
            <a:off x="521207" y="354563"/>
            <a:ext cx="11207373" cy="733573"/>
          </a:xfrm>
        </p:spPr>
        <p:txBody>
          <a:bodyPr>
            <a:noAutofit/>
          </a:bodyPr>
          <a:lstStyle/>
          <a:p>
            <a:pPr algn="ctr"/>
            <a:r>
              <a:rPr lang="cs-CZ" sz="4800" b="1" i="0" dirty="0">
                <a:solidFill>
                  <a:srgbClr val="FF0000"/>
                </a:solidFill>
                <a:effectLst/>
                <a:latin typeface="Google Sans"/>
              </a:rPr>
              <a:t>Sezónní zásoba</a:t>
            </a:r>
            <a:endParaRPr lang="cs-CZ" sz="4800" dirty="0">
              <a:solidFill>
                <a:srgbClr val="FF0000"/>
              </a:solidFill>
            </a:endParaRPr>
          </a:p>
        </p:txBody>
      </p:sp>
      <p:sp>
        <p:nvSpPr>
          <p:cNvPr id="3" name="Zástupný obsah 2">
            <a:extLst>
              <a:ext uri="{FF2B5EF4-FFF2-40B4-BE49-F238E27FC236}">
                <a16:creationId xmlns:a16="http://schemas.microsoft.com/office/drawing/2014/main" id="{38769487-E774-0B9A-98F0-AC1A2CD50920}"/>
              </a:ext>
            </a:extLst>
          </p:cNvPr>
          <p:cNvSpPr>
            <a:spLocks noGrp="1"/>
          </p:cNvSpPr>
          <p:nvPr>
            <p:ph sz="quarter" idx="10"/>
          </p:nvPr>
        </p:nvSpPr>
        <p:spPr>
          <a:xfrm>
            <a:off x="501458" y="2004775"/>
            <a:ext cx="11189084" cy="3977640"/>
          </a:xfrm>
        </p:spPr>
        <p:txBody>
          <a:bodyPr>
            <a:normAutofit/>
          </a:bodyPr>
          <a:lstStyle/>
          <a:p>
            <a:r>
              <a:rPr lang="cs-CZ" sz="2400" b="1" dirty="0"/>
              <a:t>Sezónní zásoba (</a:t>
            </a:r>
            <a:r>
              <a:rPr lang="cs-CZ" sz="2400" b="1" dirty="0" err="1"/>
              <a:t>Zs</a:t>
            </a:r>
            <a:r>
              <a:rPr lang="cs-CZ" sz="2400" b="1" dirty="0"/>
              <a:t>) slouží ke krytí spotřeby, pokud spotřeba probíhá rovnoměrně během celého roku, ale zásobu je možno doplňovat jen</a:t>
            </a:r>
            <a:br>
              <a:rPr lang="cs-CZ" sz="2400" b="1" dirty="0"/>
            </a:br>
            <a:r>
              <a:rPr lang="cs-CZ" sz="2400" b="1" dirty="0"/>
              <a:t>v určitém období (v sezóně), nebo naopak je sezónní spotřeba, ale zásobu je třeba vytvářet postupně delší dobu, eventuelně může jít o sezónní předzásobení sezónní spotřeby. Tento druh zásob je specifikem potravinářského průmyslu zpracovávajícího zemědělské produkty, které jsou dodávány sezónně.</a:t>
            </a:r>
          </a:p>
        </p:txBody>
      </p:sp>
    </p:spTree>
    <p:extLst>
      <p:ext uri="{BB962C8B-B14F-4D97-AF65-F5344CB8AC3E}">
        <p14:creationId xmlns:p14="http://schemas.microsoft.com/office/powerpoint/2010/main" val="4101630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0586A5-A095-6C4E-21FA-B84C493E8793}"/>
              </a:ext>
            </a:extLst>
          </p:cNvPr>
          <p:cNvSpPr>
            <a:spLocks noGrp="1"/>
          </p:cNvSpPr>
          <p:nvPr>
            <p:ph type="title"/>
          </p:nvPr>
        </p:nvSpPr>
        <p:spPr>
          <a:xfrm>
            <a:off x="539496" y="895739"/>
            <a:ext cx="11123396" cy="814003"/>
          </a:xfrm>
        </p:spPr>
        <p:txBody>
          <a:bodyPr>
            <a:noAutofit/>
          </a:bodyPr>
          <a:lstStyle/>
          <a:p>
            <a:pPr algn="ctr"/>
            <a:r>
              <a:rPr lang="cs-CZ" sz="4800" b="1" i="0" dirty="0">
                <a:solidFill>
                  <a:srgbClr val="4C4C4C"/>
                </a:solidFill>
                <a:effectLst/>
                <a:latin typeface="Cabin"/>
              </a:rPr>
              <a:t>Klíčové ukazatele výkonnosti v nákupu</a:t>
            </a:r>
            <a:endParaRPr lang="cs-CZ" sz="4800" dirty="0"/>
          </a:p>
        </p:txBody>
      </p:sp>
      <p:sp>
        <p:nvSpPr>
          <p:cNvPr id="3" name="Zástupný obsah 2">
            <a:extLst>
              <a:ext uri="{FF2B5EF4-FFF2-40B4-BE49-F238E27FC236}">
                <a16:creationId xmlns:a16="http://schemas.microsoft.com/office/drawing/2014/main" id="{522DC828-FB8B-BF09-C59A-733126262D24}"/>
              </a:ext>
            </a:extLst>
          </p:cNvPr>
          <p:cNvSpPr>
            <a:spLocks noGrp="1"/>
          </p:cNvSpPr>
          <p:nvPr>
            <p:ph sz="quarter" idx="13"/>
          </p:nvPr>
        </p:nvSpPr>
        <p:spPr>
          <a:xfrm>
            <a:off x="492127" y="3232124"/>
            <a:ext cx="11207745" cy="2114317"/>
          </a:xfrm>
        </p:spPr>
        <p:txBody>
          <a:bodyPr>
            <a:normAutofit/>
          </a:bodyPr>
          <a:lstStyle/>
          <a:p>
            <a:pPr algn="ctr"/>
            <a:r>
              <a:rPr lang="cs-CZ" sz="3600" b="1" i="0" dirty="0">
                <a:solidFill>
                  <a:srgbClr val="4C4C4C"/>
                </a:solidFill>
                <a:effectLst/>
                <a:latin typeface="Cabin"/>
              </a:rPr>
              <a:t>KPI neúspěšné dodávky</a:t>
            </a:r>
            <a:r>
              <a:rPr lang="cs-CZ" sz="3600" b="0" i="0" dirty="0">
                <a:solidFill>
                  <a:srgbClr val="4C4C4C"/>
                </a:solidFill>
                <a:effectLst/>
                <a:latin typeface="Cabin"/>
              </a:rPr>
              <a:t> = odmítnuté objednávky/celkový počet přijatých objednávek x 100 </a:t>
            </a:r>
            <a:endParaRPr lang="cs-CZ" sz="3600" dirty="0"/>
          </a:p>
        </p:txBody>
      </p:sp>
    </p:spTree>
    <p:extLst>
      <p:ext uri="{BB962C8B-B14F-4D97-AF65-F5344CB8AC3E}">
        <p14:creationId xmlns:p14="http://schemas.microsoft.com/office/powerpoint/2010/main" val="5485516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BF6967-DF9F-B346-3C43-CBD9F74A17D1}"/>
              </a:ext>
            </a:extLst>
          </p:cNvPr>
          <p:cNvSpPr>
            <a:spLocks noGrp="1"/>
          </p:cNvSpPr>
          <p:nvPr>
            <p:ph type="title"/>
          </p:nvPr>
        </p:nvSpPr>
        <p:spPr>
          <a:xfrm>
            <a:off x="521207" y="289249"/>
            <a:ext cx="11104736" cy="798887"/>
          </a:xfrm>
        </p:spPr>
        <p:txBody>
          <a:bodyPr>
            <a:noAutofit/>
          </a:bodyPr>
          <a:lstStyle/>
          <a:p>
            <a:pPr algn="ctr"/>
            <a:r>
              <a:rPr lang="cs-CZ" sz="4400" b="1" dirty="0">
                <a:solidFill>
                  <a:srgbClr val="FF0000"/>
                </a:solidFill>
              </a:rPr>
              <a:t>Havarijní zásoba</a:t>
            </a:r>
          </a:p>
        </p:txBody>
      </p:sp>
      <p:sp>
        <p:nvSpPr>
          <p:cNvPr id="3" name="Zástupný obsah 2">
            <a:extLst>
              <a:ext uri="{FF2B5EF4-FFF2-40B4-BE49-F238E27FC236}">
                <a16:creationId xmlns:a16="http://schemas.microsoft.com/office/drawing/2014/main" id="{9D571AD8-9DD0-98EC-BFAC-6349D1511816}"/>
              </a:ext>
            </a:extLst>
          </p:cNvPr>
          <p:cNvSpPr>
            <a:spLocks noGrp="1"/>
          </p:cNvSpPr>
          <p:nvPr>
            <p:ph sz="quarter" idx="10"/>
          </p:nvPr>
        </p:nvSpPr>
        <p:spPr>
          <a:xfrm>
            <a:off x="521208" y="2163396"/>
            <a:ext cx="11104735" cy="3977640"/>
          </a:xfrm>
        </p:spPr>
        <p:txBody>
          <a:bodyPr>
            <a:normAutofit/>
          </a:bodyPr>
          <a:lstStyle/>
          <a:p>
            <a:r>
              <a:rPr lang="cs-CZ" sz="3600" b="1" dirty="0"/>
              <a:t>Havarijní zásoba (</a:t>
            </a:r>
            <a:r>
              <a:rPr lang="cs-CZ" sz="3600" b="1" dirty="0" err="1"/>
              <a:t>Zh</a:t>
            </a:r>
            <a:r>
              <a:rPr lang="cs-CZ" sz="3600" b="1" dirty="0"/>
              <a:t>) se vytváří tam, kde by nedostatek materiálu mohl způsobit závažné poruchy v celém procesu. Je typická např. pro určité druhy náhradních dílů. </a:t>
            </a:r>
          </a:p>
        </p:txBody>
      </p:sp>
    </p:spTree>
    <p:extLst>
      <p:ext uri="{BB962C8B-B14F-4D97-AF65-F5344CB8AC3E}">
        <p14:creationId xmlns:p14="http://schemas.microsoft.com/office/powerpoint/2010/main" val="376149453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1B9CE8-B6F8-8D7F-6D5E-ACBD5A455D40}"/>
              </a:ext>
            </a:extLst>
          </p:cNvPr>
          <p:cNvSpPr>
            <a:spLocks noGrp="1"/>
          </p:cNvSpPr>
          <p:nvPr>
            <p:ph type="title"/>
          </p:nvPr>
        </p:nvSpPr>
        <p:spPr>
          <a:xfrm>
            <a:off x="521207" y="335902"/>
            <a:ext cx="11263356" cy="752234"/>
          </a:xfrm>
        </p:spPr>
        <p:txBody>
          <a:bodyPr>
            <a:noAutofit/>
          </a:bodyPr>
          <a:lstStyle/>
          <a:p>
            <a:pPr algn="ctr"/>
            <a:r>
              <a:rPr lang="cs-CZ" sz="4400" b="1" dirty="0">
                <a:solidFill>
                  <a:srgbClr val="FF0000"/>
                </a:solidFill>
              </a:rPr>
              <a:t>Maximální zásoba</a:t>
            </a:r>
          </a:p>
        </p:txBody>
      </p:sp>
      <p:sp>
        <p:nvSpPr>
          <p:cNvPr id="3" name="Zástupný obsah 2">
            <a:extLst>
              <a:ext uri="{FF2B5EF4-FFF2-40B4-BE49-F238E27FC236}">
                <a16:creationId xmlns:a16="http://schemas.microsoft.com/office/drawing/2014/main" id="{1BA12CB7-588E-7FBF-8902-5ACC73199F94}"/>
              </a:ext>
            </a:extLst>
          </p:cNvPr>
          <p:cNvSpPr>
            <a:spLocks noGrp="1"/>
          </p:cNvSpPr>
          <p:nvPr>
            <p:ph sz="quarter" idx="10"/>
          </p:nvPr>
        </p:nvSpPr>
        <p:spPr>
          <a:xfrm>
            <a:off x="539496" y="2509935"/>
            <a:ext cx="11263356" cy="2062066"/>
          </a:xfrm>
        </p:spPr>
        <p:txBody>
          <a:bodyPr>
            <a:normAutofit/>
          </a:bodyPr>
          <a:lstStyle/>
          <a:p>
            <a:r>
              <a:rPr lang="cs-CZ" sz="3600" b="1" dirty="0"/>
              <a:t>Maximální zásoba (</a:t>
            </a:r>
            <a:r>
              <a:rPr lang="cs-CZ" sz="3600" b="1" dirty="0" err="1"/>
              <a:t>Zmax</a:t>
            </a:r>
            <a:r>
              <a:rPr lang="cs-CZ" sz="3600" b="1" dirty="0"/>
              <a:t>) představuje výši stavu zásob v okamžiku nové dodávky.</a:t>
            </a:r>
          </a:p>
        </p:txBody>
      </p:sp>
    </p:spTree>
    <p:extLst>
      <p:ext uri="{BB962C8B-B14F-4D97-AF65-F5344CB8AC3E}">
        <p14:creationId xmlns:p14="http://schemas.microsoft.com/office/powerpoint/2010/main" val="426823944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9D5A7F-5351-2D20-DC28-39AC26E186CA}"/>
              </a:ext>
            </a:extLst>
          </p:cNvPr>
          <p:cNvSpPr>
            <a:spLocks noGrp="1"/>
          </p:cNvSpPr>
          <p:nvPr>
            <p:ph type="title"/>
          </p:nvPr>
        </p:nvSpPr>
        <p:spPr>
          <a:xfrm>
            <a:off x="521207" y="279918"/>
            <a:ext cx="11132728" cy="808218"/>
          </a:xfrm>
        </p:spPr>
        <p:txBody>
          <a:bodyPr>
            <a:noAutofit/>
          </a:bodyPr>
          <a:lstStyle/>
          <a:p>
            <a:pPr algn="ctr"/>
            <a:r>
              <a:rPr lang="cs-CZ" sz="4800" b="1" dirty="0">
                <a:solidFill>
                  <a:srgbClr val="FF0000"/>
                </a:solidFill>
              </a:rPr>
              <a:t>Minimální zásoba</a:t>
            </a:r>
          </a:p>
        </p:txBody>
      </p:sp>
      <p:sp>
        <p:nvSpPr>
          <p:cNvPr id="3" name="Zástupný obsah 2">
            <a:extLst>
              <a:ext uri="{FF2B5EF4-FFF2-40B4-BE49-F238E27FC236}">
                <a16:creationId xmlns:a16="http://schemas.microsoft.com/office/drawing/2014/main" id="{99979096-DC03-B918-C798-DEB8FD47938C}"/>
              </a:ext>
            </a:extLst>
          </p:cNvPr>
          <p:cNvSpPr>
            <a:spLocks noGrp="1"/>
          </p:cNvSpPr>
          <p:nvPr>
            <p:ph sz="quarter" idx="10"/>
          </p:nvPr>
        </p:nvSpPr>
        <p:spPr>
          <a:xfrm>
            <a:off x="538780" y="1762179"/>
            <a:ext cx="11114439" cy="4228074"/>
          </a:xfrm>
        </p:spPr>
        <p:txBody>
          <a:bodyPr>
            <a:noAutofit/>
          </a:bodyPr>
          <a:lstStyle/>
          <a:p>
            <a:r>
              <a:rPr lang="cs-CZ" sz="3600" b="1" dirty="0"/>
              <a:t>Minimální zásoba (</a:t>
            </a:r>
            <a:r>
              <a:rPr lang="cs-CZ" sz="3600" b="1" dirty="0" err="1"/>
              <a:t>Zmin</a:t>
            </a:r>
            <a:r>
              <a:rPr lang="cs-CZ" sz="3600" b="1" dirty="0"/>
              <a:t>) naopak představuje stav zásoby před dodáním další dodávky, pokud byla vyčerpána běžná zásoba. Je dána výší relativně stálé složky zásob nebo jejich součtem (zásoba pojistná + technologická + havarijní + sezónní).</a:t>
            </a:r>
          </a:p>
        </p:txBody>
      </p:sp>
    </p:spTree>
    <p:extLst>
      <p:ext uri="{BB962C8B-B14F-4D97-AF65-F5344CB8AC3E}">
        <p14:creationId xmlns:p14="http://schemas.microsoft.com/office/powerpoint/2010/main" val="424162284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B41D4CE-E227-E2F7-D91B-1E5C762938AC}"/>
              </a:ext>
            </a:extLst>
          </p:cNvPr>
          <p:cNvSpPr>
            <a:spLocks noGrp="1"/>
          </p:cNvSpPr>
          <p:nvPr>
            <p:ph type="title"/>
          </p:nvPr>
        </p:nvSpPr>
        <p:spPr>
          <a:xfrm>
            <a:off x="409240" y="2874014"/>
            <a:ext cx="10983437" cy="1240785"/>
          </a:xfrm>
        </p:spPr>
        <p:txBody>
          <a:bodyPr>
            <a:noAutofit/>
          </a:bodyPr>
          <a:lstStyle/>
          <a:p>
            <a:pPr algn="ctr"/>
            <a:r>
              <a:rPr lang="cs-CZ" sz="6000" b="1" dirty="0"/>
              <a:t>NORMOVÁNÍ ZÁSOB</a:t>
            </a:r>
          </a:p>
        </p:txBody>
      </p:sp>
    </p:spTree>
    <p:extLst>
      <p:ext uri="{BB962C8B-B14F-4D97-AF65-F5344CB8AC3E}">
        <p14:creationId xmlns:p14="http://schemas.microsoft.com/office/powerpoint/2010/main" val="271779984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D3F637-7220-1C80-6140-D8086517A0AC}"/>
              </a:ext>
            </a:extLst>
          </p:cNvPr>
          <p:cNvSpPr>
            <a:spLocks noGrp="1"/>
          </p:cNvSpPr>
          <p:nvPr>
            <p:ph type="title"/>
          </p:nvPr>
        </p:nvSpPr>
        <p:spPr>
          <a:xfrm>
            <a:off x="521207" y="448056"/>
            <a:ext cx="11132728" cy="640080"/>
          </a:xfrm>
        </p:spPr>
        <p:txBody>
          <a:bodyPr>
            <a:normAutofit/>
          </a:bodyPr>
          <a:lstStyle/>
          <a:p>
            <a:pPr algn="ctr"/>
            <a:r>
              <a:rPr lang="cs-CZ" b="0" i="0" dirty="0">
                <a:solidFill>
                  <a:srgbClr val="202124"/>
                </a:solidFill>
                <a:effectLst/>
                <a:latin typeface="Google Sans"/>
              </a:rPr>
              <a:t>Co je to Normování zásob?</a:t>
            </a:r>
            <a:endParaRPr lang="cs-CZ" dirty="0"/>
          </a:p>
        </p:txBody>
      </p:sp>
      <p:sp>
        <p:nvSpPr>
          <p:cNvPr id="3" name="Zástupný obsah 2">
            <a:extLst>
              <a:ext uri="{FF2B5EF4-FFF2-40B4-BE49-F238E27FC236}">
                <a16:creationId xmlns:a16="http://schemas.microsoft.com/office/drawing/2014/main" id="{F7AAB71B-FF86-8F69-823D-250C47A8C857}"/>
              </a:ext>
            </a:extLst>
          </p:cNvPr>
          <p:cNvSpPr>
            <a:spLocks noGrp="1"/>
          </p:cNvSpPr>
          <p:nvPr>
            <p:ph sz="quarter" idx="10"/>
          </p:nvPr>
        </p:nvSpPr>
        <p:spPr>
          <a:xfrm>
            <a:off x="529636" y="2051429"/>
            <a:ext cx="11132728" cy="3977640"/>
          </a:xfrm>
        </p:spPr>
        <p:txBody>
          <a:bodyPr>
            <a:normAutofit/>
          </a:bodyPr>
          <a:lstStyle/>
          <a:p>
            <a:pPr algn="l"/>
            <a:r>
              <a:rPr lang="cs-CZ" sz="3200" b="1" i="0" dirty="0">
                <a:solidFill>
                  <a:srgbClr val="4D5156"/>
                </a:solidFill>
                <a:effectLst/>
                <a:latin typeface="Google Sans"/>
              </a:rPr>
              <a:t>Zásoby, která splňuje tyto požadavky, označujeme jako zásobu optimální. Optimální výši zásob vyjadřuje norma zásob. Normování </a:t>
            </a:r>
            <a:r>
              <a:rPr lang="cs-CZ" sz="3200" b="1" i="0" dirty="0">
                <a:solidFill>
                  <a:srgbClr val="040C28"/>
                </a:solidFill>
                <a:effectLst/>
                <a:latin typeface="Google Sans"/>
              </a:rPr>
              <a:t>vychází z délky dodávkového cyklu, z délky pojistné zásoby, z délky technické zásoby a z průměrné denní zásoby</a:t>
            </a:r>
            <a:r>
              <a:rPr lang="cs-CZ" sz="3200" b="1" i="0" dirty="0">
                <a:solidFill>
                  <a:srgbClr val="4D5156"/>
                </a:solidFill>
                <a:effectLst/>
                <a:latin typeface="Google Sans"/>
              </a:rPr>
              <a:t>. Pohyb materiálu v podniku nazýváme materiálový tok</a:t>
            </a:r>
            <a:endParaRPr lang="cs-CZ" sz="3200"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416623214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BC2484-FB3D-23CD-599B-E93A8DF5EC9C}"/>
              </a:ext>
            </a:extLst>
          </p:cNvPr>
          <p:cNvSpPr>
            <a:spLocks noGrp="1"/>
          </p:cNvSpPr>
          <p:nvPr>
            <p:ph type="title"/>
          </p:nvPr>
        </p:nvSpPr>
        <p:spPr>
          <a:xfrm>
            <a:off x="521207" y="317241"/>
            <a:ext cx="11161092" cy="770895"/>
          </a:xfrm>
        </p:spPr>
        <p:txBody>
          <a:bodyPr>
            <a:noAutofit/>
          </a:bodyPr>
          <a:lstStyle/>
          <a:p>
            <a:pPr algn="ctr"/>
            <a:r>
              <a:rPr lang="cs-CZ" sz="4400" b="1" i="0" dirty="0">
                <a:solidFill>
                  <a:srgbClr val="FF0000"/>
                </a:solidFill>
                <a:effectLst/>
                <a:latin typeface="Times New Roman" panose="02020603050405020304" pitchFamily="18" charset="0"/>
              </a:rPr>
              <a:t>Metoda normování zásob</a:t>
            </a:r>
            <a:endParaRPr lang="cs-CZ" sz="4400" dirty="0">
              <a:solidFill>
                <a:srgbClr val="FF0000"/>
              </a:solidFill>
            </a:endParaRPr>
          </a:p>
        </p:txBody>
      </p:sp>
      <p:sp>
        <p:nvSpPr>
          <p:cNvPr id="3" name="Zástupný obsah 2">
            <a:extLst>
              <a:ext uri="{FF2B5EF4-FFF2-40B4-BE49-F238E27FC236}">
                <a16:creationId xmlns:a16="http://schemas.microsoft.com/office/drawing/2014/main" id="{64258B8C-6DEF-C968-7A32-59159E3A4358}"/>
              </a:ext>
            </a:extLst>
          </p:cNvPr>
          <p:cNvSpPr>
            <a:spLocks noGrp="1"/>
          </p:cNvSpPr>
          <p:nvPr>
            <p:ph sz="quarter" idx="10"/>
          </p:nvPr>
        </p:nvSpPr>
        <p:spPr>
          <a:xfrm>
            <a:off x="539496" y="2006082"/>
            <a:ext cx="11161092" cy="4394717"/>
          </a:xfrm>
        </p:spPr>
        <p:txBody>
          <a:bodyPr>
            <a:normAutofit fontScale="70000" lnSpcReduction="20000"/>
          </a:bodyPr>
          <a:lstStyle/>
          <a:p>
            <a:pPr marL="179705" indent="-179705" algn="just"/>
            <a:r>
              <a:rPr lang="cs-CZ" sz="2600" b="1" i="0" dirty="0">
                <a:solidFill>
                  <a:srgbClr val="000000"/>
                </a:solidFill>
                <a:effectLst/>
                <a:latin typeface="Times New Roman" panose="02020603050405020304" pitchFamily="18" charset="0"/>
              </a:rPr>
              <a:t>Skupina zásob A - pro firmu nejdůležitější a finančně nejnákladnější. Pro řízení zásoby používáme metodu normování - dodávky zásob jsou v pevných dodávkových cyklech a je stanovena:</a:t>
            </a:r>
          </a:p>
          <a:p>
            <a:pPr marL="1078865" indent="-179705" algn="just"/>
            <a:r>
              <a:rPr lang="cs-CZ" sz="2600" b="1" i="0" dirty="0">
                <a:solidFill>
                  <a:srgbClr val="000000"/>
                </a:solidFill>
                <a:effectLst/>
                <a:latin typeface="Symbol" panose="05050102010706020507" pitchFamily="18" charset="2"/>
              </a:rPr>
              <a:t>·</a:t>
            </a:r>
            <a:r>
              <a:rPr lang="cs-CZ" sz="2600" b="1" i="0" dirty="0">
                <a:solidFill>
                  <a:srgbClr val="000000"/>
                </a:solidFill>
                <a:effectLst/>
                <a:latin typeface="Times New Roman" panose="02020603050405020304" pitchFamily="18" charset="0"/>
              </a:rPr>
              <a:t>       </a:t>
            </a:r>
            <a:r>
              <a:rPr lang="cs-CZ" sz="2600" b="1" i="0" dirty="0">
                <a:solidFill>
                  <a:srgbClr val="00B0F0"/>
                </a:solidFill>
                <a:effectLst/>
                <a:latin typeface="Times New Roman" panose="02020603050405020304" pitchFamily="18" charset="0"/>
              </a:rPr>
              <a:t>časová norma zásob</a:t>
            </a:r>
            <a:r>
              <a:rPr lang="cs-CZ" sz="2600" b="1" i="0" dirty="0">
                <a:solidFill>
                  <a:srgbClr val="000000"/>
                </a:solidFill>
                <a:effectLst/>
                <a:latin typeface="Times New Roman" panose="02020603050405020304" pitchFamily="18" charset="0"/>
              </a:rPr>
              <a:t>,</a:t>
            </a:r>
          </a:p>
          <a:p>
            <a:pPr marL="1078865" indent="-179705" algn="just"/>
            <a:r>
              <a:rPr lang="cs-CZ" sz="2600" b="1" i="0" dirty="0">
                <a:solidFill>
                  <a:srgbClr val="000000"/>
                </a:solidFill>
                <a:effectLst/>
                <a:latin typeface="Symbol" panose="05050102010706020507" pitchFamily="18" charset="2"/>
              </a:rPr>
              <a:t>·</a:t>
            </a:r>
            <a:r>
              <a:rPr lang="cs-CZ" sz="2600" b="1" i="0" dirty="0">
                <a:solidFill>
                  <a:srgbClr val="000000"/>
                </a:solidFill>
                <a:effectLst/>
                <a:latin typeface="Times New Roman" panose="02020603050405020304" pitchFamily="18" charset="0"/>
              </a:rPr>
              <a:t>       </a:t>
            </a:r>
            <a:r>
              <a:rPr lang="cs-CZ" sz="2600" b="1" i="0" dirty="0">
                <a:solidFill>
                  <a:srgbClr val="00B0F0"/>
                </a:solidFill>
                <a:effectLst/>
                <a:latin typeface="Times New Roman" panose="02020603050405020304" pitchFamily="18" charset="0"/>
              </a:rPr>
              <a:t>normovaná zásoba v naturálních jednotkách</a:t>
            </a:r>
            <a:r>
              <a:rPr lang="cs-CZ" sz="2600" b="1" i="0" dirty="0">
                <a:solidFill>
                  <a:srgbClr val="000000"/>
                </a:solidFill>
                <a:effectLst/>
                <a:latin typeface="Times New Roman" panose="02020603050405020304" pitchFamily="18" charset="0"/>
              </a:rPr>
              <a:t>,</a:t>
            </a:r>
          </a:p>
          <a:p>
            <a:pPr marL="1078865" indent="-179705" algn="just"/>
            <a:r>
              <a:rPr lang="cs-CZ" sz="2600" b="1" i="0" dirty="0">
                <a:solidFill>
                  <a:srgbClr val="000000"/>
                </a:solidFill>
                <a:effectLst/>
                <a:latin typeface="Symbol" panose="05050102010706020507" pitchFamily="18" charset="2"/>
              </a:rPr>
              <a:t>·</a:t>
            </a:r>
            <a:r>
              <a:rPr lang="cs-CZ" sz="2600" b="1" i="0" dirty="0">
                <a:solidFill>
                  <a:srgbClr val="000000"/>
                </a:solidFill>
                <a:effectLst/>
                <a:latin typeface="Times New Roman" panose="02020603050405020304" pitchFamily="18" charset="0"/>
              </a:rPr>
              <a:t>       </a:t>
            </a:r>
            <a:r>
              <a:rPr lang="cs-CZ" sz="2600" b="1" i="0" dirty="0">
                <a:solidFill>
                  <a:srgbClr val="00B0F0"/>
                </a:solidFill>
                <a:effectLst/>
                <a:latin typeface="Times New Roman" panose="02020603050405020304" pitchFamily="18" charset="0"/>
              </a:rPr>
              <a:t>normovaná zásoba ve finančním vyjádření</a:t>
            </a:r>
            <a:r>
              <a:rPr lang="cs-CZ" sz="2600" b="1" i="0" dirty="0">
                <a:solidFill>
                  <a:srgbClr val="000000"/>
                </a:solidFill>
                <a:effectLst/>
                <a:latin typeface="Times New Roman" panose="02020603050405020304" pitchFamily="18" charset="0"/>
              </a:rPr>
              <a:t>.</a:t>
            </a:r>
          </a:p>
          <a:p>
            <a:pPr marL="179705" indent="-179705" algn="just"/>
            <a:r>
              <a:rPr lang="cs-CZ" sz="2600" b="1" i="0" dirty="0">
                <a:solidFill>
                  <a:srgbClr val="000000"/>
                </a:solidFill>
                <a:effectLst/>
                <a:latin typeface="Times New Roman" panose="02020603050405020304" pitchFamily="18" charset="0"/>
              </a:rPr>
              <a:t>Metoda normování zásob je velmi účinná, ovšem také pracná, protože každý druh zásob v podniku, které zařadíme do skupiny A musí mít zpracované výše uvedené ukazatele a jeho dodávky jsou</a:t>
            </a:r>
            <a:br>
              <a:rPr lang="cs-CZ" sz="2600" b="1" i="0" dirty="0">
                <a:solidFill>
                  <a:srgbClr val="000000"/>
                </a:solidFill>
                <a:effectLst/>
                <a:latin typeface="Times New Roman" panose="02020603050405020304" pitchFamily="18" charset="0"/>
              </a:rPr>
            </a:br>
            <a:r>
              <a:rPr lang="cs-CZ" sz="2600" b="1" i="0" dirty="0">
                <a:solidFill>
                  <a:srgbClr val="000000"/>
                </a:solidFill>
                <a:effectLst/>
                <a:latin typeface="Times New Roman" panose="02020603050405020304" pitchFamily="18" charset="0"/>
              </a:rPr>
              <a:t>v přesně stanovených termínech a množstvích.</a:t>
            </a:r>
          </a:p>
          <a:p>
            <a:endParaRPr lang="cs-CZ" dirty="0"/>
          </a:p>
        </p:txBody>
      </p:sp>
    </p:spTree>
    <p:extLst>
      <p:ext uri="{BB962C8B-B14F-4D97-AF65-F5344CB8AC3E}">
        <p14:creationId xmlns:p14="http://schemas.microsoft.com/office/powerpoint/2010/main" val="70997685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E24F58-D6CF-F27F-10C1-4FC2E116B62D}"/>
              </a:ext>
            </a:extLst>
          </p:cNvPr>
          <p:cNvSpPr>
            <a:spLocks noGrp="1"/>
          </p:cNvSpPr>
          <p:nvPr>
            <p:ph type="title"/>
          </p:nvPr>
        </p:nvSpPr>
        <p:spPr>
          <a:xfrm>
            <a:off x="521207" y="307910"/>
            <a:ext cx="11130654" cy="780226"/>
          </a:xfrm>
        </p:spPr>
        <p:txBody>
          <a:bodyPr>
            <a:noAutofit/>
          </a:bodyPr>
          <a:lstStyle/>
          <a:p>
            <a:pPr algn="ctr"/>
            <a:r>
              <a:rPr lang="cs-CZ" sz="4400" b="1" dirty="0">
                <a:solidFill>
                  <a:srgbClr val="FF0000"/>
                </a:solidFill>
              </a:rPr>
              <a:t>SCHÉMA NORMOVÁNÍ ZÁSOB</a:t>
            </a:r>
          </a:p>
        </p:txBody>
      </p:sp>
      <p:pic>
        <p:nvPicPr>
          <p:cNvPr id="5" name="Zástupný obsah 4">
            <a:extLst>
              <a:ext uri="{FF2B5EF4-FFF2-40B4-BE49-F238E27FC236}">
                <a16:creationId xmlns:a16="http://schemas.microsoft.com/office/drawing/2014/main" id="{4B139C51-204F-C4A5-59C8-5FBEFC66904B}"/>
              </a:ext>
            </a:extLst>
          </p:cNvPr>
          <p:cNvPicPr>
            <a:picLocks noGrp="1" noChangeAspect="1"/>
          </p:cNvPicPr>
          <p:nvPr>
            <p:ph sz="quarter" idx="10"/>
          </p:nvPr>
        </p:nvPicPr>
        <p:blipFill>
          <a:blip r:embed="rId2"/>
          <a:stretch>
            <a:fillRect/>
          </a:stretch>
        </p:blipFill>
        <p:spPr>
          <a:xfrm>
            <a:off x="521207" y="1782147"/>
            <a:ext cx="11130654" cy="4627797"/>
          </a:xfrm>
        </p:spPr>
      </p:pic>
    </p:spTree>
    <p:extLst>
      <p:ext uri="{BB962C8B-B14F-4D97-AF65-F5344CB8AC3E}">
        <p14:creationId xmlns:p14="http://schemas.microsoft.com/office/powerpoint/2010/main" val="189467282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4E1118-ACDA-42C3-A3FB-842F16E9E9B3}"/>
              </a:ext>
            </a:extLst>
          </p:cNvPr>
          <p:cNvSpPr>
            <a:spLocks noGrp="1"/>
          </p:cNvSpPr>
          <p:nvPr>
            <p:ph type="title"/>
          </p:nvPr>
        </p:nvSpPr>
        <p:spPr>
          <a:xfrm>
            <a:off x="521207" y="363894"/>
            <a:ext cx="11132728" cy="724242"/>
          </a:xfrm>
        </p:spPr>
        <p:txBody>
          <a:bodyPr>
            <a:noAutofit/>
          </a:bodyPr>
          <a:lstStyle/>
          <a:p>
            <a:pPr algn="ctr"/>
            <a:r>
              <a:rPr lang="cs-CZ" sz="4000" b="1" i="0" dirty="0">
                <a:solidFill>
                  <a:srgbClr val="FF0000"/>
                </a:solidFill>
                <a:effectLst/>
                <a:latin typeface="Google Sans"/>
              </a:rPr>
              <a:t>PLÁNOVÁNÍ ZÁSOB: Jak vypočítat normu zásob?</a:t>
            </a:r>
            <a:endParaRPr lang="cs-CZ" sz="4000" b="1" dirty="0">
              <a:solidFill>
                <a:srgbClr val="FF0000"/>
              </a:solidFill>
            </a:endParaRPr>
          </a:p>
        </p:txBody>
      </p:sp>
      <p:sp>
        <p:nvSpPr>
          <p:cNvPr id="3" name="Zástupný obsah 2">
            <a:extLst>
              <a:ext uri="{FF2B5EF4-FFF2-40B4-BE49-F238E27FC236}">
                <a16:creationId xmlns:a16="http://schemas.microsoft.com/office/drawing/2014/main" id="{13839D3D-0EF8-F6E6-7296-6D95EB7C7C4A}"/>
              </a:ext>
            </a:extLst>
          </p:cNvPr>
          <p:cNvSpPr>
            <a:spLocks noGrp="1"/>
          </p:cNvSpPr>
          <p:nvPr>
            <p:ph sz="quarter" idx="10"/>
          </p:nvPr>
        </p:nvSpPr>
        <p:spPr>
          <a:xfrm>
            <a:off x="399662" y="1668873"/>
            <a:ext cx="11392676" cy="4647951"/>
          </a:xfrm>
        </p:spPr>
        <p:txBody>
          <a:bodyPr>
            <a:noAutofit/>
          </a:bodyPr>
          <a:lstStyle/>
          <a:p>
            <a:pPr lvl="1">
              <a:buFont typeface="+mj-lt"/>
              <a:buAutoNum type="arabicPeriod"/>
            </a:pPr>
            <a:r>
              <a:rPr lang="cs-CZ" sz="2800" b="1" i="0" dirty="0">
                <a:solidFill>
                  <a:srgbClr val="00B0F0"/>
                </a:solidFill>
                <a:effectLst/>
                <a:latin typeface="Google Sans"/>
              </a:rPr>
              <a:t>PLÁNOVÁNÍ SPOTŘEBY</a:t>
            </a:r>
            <a:r>
              <a:rPr lang="cs-CZ" sz="2800" b="1" i="0" dirty="0">
                <a:solidFill>
                  <a:srgbClr val="202124"/>
                </a:solidFill>
                <a:effectLst/>
                <a:latin typeface="Google Sans"/>
              </a:rPr>
              <a:t>. S = </a:t>
            </a:r>
            <a:r>
              <a:rPr lang="cs-CZ" sz="2800" b="1" i="0" dirty="0" err="1">
                <a:solidFill>
                  <a:srgbClr val="202124"/>
                </a:solidFill>
                <a:effectLst/>
                <a:latin typeface="Google Sans"/>
              </a:rPr>
              <a:t>Ns</a:t>
            </a:r>
            <a:r>
              <a:rPr lang="cs-CZ" sz="2800" b="1" i="0" dirty="0">
                <a:solidFill>
                  <a:srgbClr val="202124"/>
                </a:solidFill>
                <a:effectLst/>
                <a:latin typeface="Google Sans"/>
              </a:rPr>
              <a:t>/1 výrobek * počet výrobků Norma spotřeby = množství materiálu, který lze spotřebovat na 1 výrobek.</a:t>
            </a:r>
          </a:p>
          <a:p>
            <a:pPr lvl="1">
              <a:buFont typeface="+mj-lt"/>
              <a:buAutoNum type="arabicPeriod"/>
            </a:pPr>
            <a:r>
              <a:rPr lang="cs-CZ" sz="2800" b="1" i="0" dirty="0">
                <a:solidFill>
                  <a:srgbClr val="00B0F0"/>
                </a:solidFill>
                <a:effectLst/>
                <a:latin typeface="Google Sans"/>
              </a:rPr>
              <a:t>STANOVENÍ OPTIMÁLNÍ ZÁSOBY</a:t>
            </a:r>
            <a:r>
              <a:rPr lang="cs-CZ" sz="2800" b="1" i="0" dirty="0">
                <a:solidFill>
                  <a:srgbClr val="202124"/>
                </a:solidFill>
                <a:effectLst/>
                <a:latin typeface="Google Sans"/>
              </a:rPr>
              <a:t>. </a:t>
            </a:r>
            <a:r>
              <a:rPr lang="cs-CZ" sz="2800" b="1" i="0" dirty="0" err="1">
                <a:solidFill>
                  <a:srgbClr val="202124"/>
                </a:solidFill>
                <a:effectLst/>
                <a:latin typeface="Google Sans"/>
              </a:rPr>
              <a:t>Nz</a:t>
            </a:r>
            <a:r>
              <a:rPr lang="cs-CZ" sz="2800" b="1" i="0" dirty="0">
                <a:solidFill>
                  <a:srgbClr val="202124"/>
                </a:solidFill>
                <a:effectLst/>
                <a:latin typeface="Google Sans"/>
              </a:rPr>
              <a:t> = ČNZ * (S/360) </a:t>
            </a:r>
            <a:r>
              <a:rPr lang="cs-CZ" sz="2800" b="1" i="0" dirty="0" err="1">
                <a:solidFill>
                  <a:srgbClr val="202124"/>
                </a:solidFill>
                <a:effectLst/>
                <a:latin typeface="Google Sans"/>
              </a:rPr>
              <a:t>Nz</a:t>
            </a:r>
            <a:r>
              <a:rPr lang="cs-CZ" sz="2800" b="1" i="0" dirty="0">
                <a:solidFill>
                  <a:srgbClr val="202124"/>
                </a:solidFill>
                <a:effectLst/>
                <a:latin typeface="Google Sans"/>
              </a:rPr>
              <a:t> – norma zásob. ČNZ – časová norma zásob. S/360 – průměrná spotřeba. ČNZ = C/2 + p + t. C – dodávkový cyklus. ...</a:t>
            </a:r>
          </a:p>
          <a:p>
            <a:pPr lvl="1">
              <a:buFont typeface="+mj-lt"/>
              <a:buAutoNum type="arabicPeriod"/>
            </a:pPr>
            <a:r>
              <a:rPr lang="cs-CZ" sz="2800" b="1" i="0" dirty="0">
                <a:solidFill>
                  <a:srgbClr val="00B0F0"/>
                </a:solidFill>
                <a:effectLst/>
                <a:latin typeface="Google Sans"/>
              </a:rPr>
              <a:t>PLÁNOVÁNÍ NÁKUPŮ</a:t>
            </a:r>
          </a:p>
        </p:txBody>
      </p:sp>
    </p:spTree>
    <p:extLst>
      <p:ext uri="{BB962C8B-B14F-4D97-AF65-F5344CB8AC3E}">
        <p14:creationId xmlns:p14="http://schemas.microsoft.com/office/powerpoint/2010/main" val="235191658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CB93BF0-0EEE-6B07-9E52-5F65EE1AB940}"/>
              </a:ext>
            </a:extLst>
          </p:cNvPr>
          <p:cNvSpPr>
            <a:spLocks noGrp="1"/>
          </p:cNvSpPr>
          <p:nvPr>
            <p:ph type="title"/>
          </p:nvPr>
        </p:nvSpPr>
        <p:spPr>
          <a:xfrm>
            <a:off x="548298" y="2435477"/>
            <a:ext cx="11095404" cy="1166140"/>
          </a:xfrm>
        </p:spPr>
        <p:txBody>
          <a:bodyPr>
            <a:noAutofit/>
          </a:bodyPr>
          <a:lstStyle/>
          <a:p>
            <a:pPr algn="ctr"/>
            <a:r>
              <a:rPr lang="cs-CZ" sz="6000" b="1" dirty="0"/>
              <a:t>ABC ANALÝZA ZÁSOB</a:t>
            </a:r>
          </a:p>
        </p:txBody>
      </p:sp>
    </p:spTree>
    <p:extLst>
      <p:ext uri="{BB962C8B-B14F-4D97-AF65-F5344CB8AC3E}">
        <p14:creationId xmlns:p14="http://schemas.microsoft.com/office/powerpoint/2010/main" val="322050252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6130D36-3326-BE8F-3F8B-76B48BBC6A33}"/>
              </a:ext>
            </a:extLst>
          </p:cNvPr>
          <p:cNvSpPr>
            <a:spLocks noGrp="1"/>
          </p:cNvSpPr>
          <p:nvPr>
            <p:ph type="title"/>
          </p:nvPr>
        </p:nvSpPr>
        <p:spPr>
          <a:xfrm>
            <a:off x="2657855" y="920371"/>
            <a:ext cx="6876288" cy="640080"/>
          </a:xfrm>
        </p:spPr>
        <p:txBody>
          <a:bodyPr/>
          <a:lstStyle/>
          <a:p>
            <a:pPr algn="ctr"/>
            <a:r>
              <a:rPr lang="cs-CZ" b="1" dirty="0"/>
              <a:t>ANALÝZA SKLADOVÝCH ZÁSOB</a:t>
            </a:r>
          </a:p>
        </p:txBody>
      </p:sp>
      <p:pic>
        <p:nvPicPr>
          <p:cNvPr id="7" name="Zástupný obsah 6">
            <a:extLst>
              <a:ext uri="{FF2B5EF4-FFF2-40B4-BE49-F238E27FC236}">
                <a16:creationId xmlns:a16="http://schemas.microsoft.com/office/drawing/2014/main" id="{939B84F7-46E7-BA6B-2BDF-14C39AB77546}"/>
              </a:ext>
            </a:extLst>
          </p:cNvPr>
          <p:cNvPicPr>
            <a:picLocks noGrp="1" noChangeAspect="1"/>
          </p:cNvPicPr>
          <p:nvPr>
            <p:ph sz="quarter" idx="13"/>
          </p:nvPr>
        </p:nvPicPr>
        <p:blipFill>
          <a:blip r:embed="rId2"/>
          <a:stretch>
            <a:fillRect/>
          </a:stretch>
        </p:blipFill>
        <p:spPr>
          <a:xfrm>
            <a:off x="2174163" y="2404856"/>
            <a:ext cx="7843673" cy="4078710"/>
          </a:xfrm>
        </p:spPr>
      </p:pic>
    </p:spTree>
    <p:extLst>
      <p:ext uri="{BB962C8B-B14F-4D97-AF65-F5344CB8AC3E}">
        <p14:creationId xmlns:p14="http://schemas.microsoft.com/office/powerpoint/2010/main" val="1894981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CD97C0-E623-2A1C-07D3-D76107960D08}"/>
              </a:ext>
            </a:extLst>
          </p:cNvPr>
          <p:cNvSpPr>
            <a:spLocks noGrp="1"/>
          </p:cNvSpPr>
          <p:nvPr>
            <p:ph type="title"/>
          </p:nvPr>
        </p:nvSpPr>
        <p:spPr>
          <a:xfrm>
            <a:off x="510975" y="615820"/>
            <a:ext cx="11170049" cy="1103252"/>
          </a:xfrm>
        </p:spPr>
        <p:txBody>
          <a:bodyPr>
            <a:noAutofit/>
          </a:bodyPr>
          <a:lstStyle/>
          <a:p>
            <a:pPr algn="ctr"/>
            <a:r>
              <a:rPr lang="cs-CZ" sz="6000" b="1" dirty="0"/>
              <a:t>ČLENĚNÍ LOGISTIKY (1)</a:t>
            </a:r>
          </a:p>
        </p:txBody>
      </p:sp>
      <p:pic>
        <p:nvPicPr>
          <p:cNvPr id="5" name="Zástupný obsah 4">
            <a:extLst>
              <a:ext uri="{FF2B5EF4-FFF2-40B4-BE49-F238E27FC236}">
                <a16:creationId xmlns:a16="http://schemas.microsoft.com/office/drawing/2014/main" id="{6319C30C-E886-B24A-0F09-5998369CA0A4}"/>
              </a:ext>
            </a:extLst>
          </p:cNvPr>
          <p:cNvPicPr>
            <a:picLocks noGrp="1" noChangeAspect="1"/>
          </p:cNvPicPr>
          <p:nvPr>
            <p:ph sz="quarter" idx="13"/>
          </p:nvPr>
        </p:nvPicPr>
        <p:blipFill>
          <a:blip r:embed="rId2"/>
          <a:stretch>
            <a:fillRect/>
          </a:stretch>
        </p:blipFill>
        <p:spPr>
          <a:xfrm>
            <a:off x="2633433" y="2506482"/>
            <a:ext cx="5577505" cy="3863837"/>
          </a:xfrm>
        </p:spPr>
      </p:pic>
    </p:spTree>
    <p:extLst>
      <p:ext uri="{BB962C8B-B14F-4D97-AF65-F5344CB8AC3E}">
        <p14:creationId xmlns:p14="http://schemas.microsoft.com/office/powerpoint/2010/main" val="335317394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07F59-B649-0039-CE88-66505475FD73}"/>
              </a:ext>
            </a:extLst>
          </p:cNvPr>
          <p:cNvSpPr>
            <a:spLocks noGrp="1"/>
          </p:cNvSpPr>
          <p:nvPr>
            <p:ph type="title"/>
          </p:nvPr>
        </p:nvSpPr>
        <p:spPr>
          <a:xfrm>
            <a:off x="622942" y="334282"/>
            <a:ext cx="10946115" cy="640080"/>
          </a:xfrm>
        </p:spPr>
        <p:txBody>
          <a:bodyPr>
            <a:normAutofit/>
          </a:bodyPr>
          <a:lstStyle/>
          <a:p>
            <a:pPr algn="ctr"/>
            <a:r>
              <a:rPr lang="cs-CZ" b="1" dirty="0">
                <a:solidFill>
                  <a:srgbClr val="FF0000"/>
                </a:solidFill>
              </a:rPr>
              <a:t>ABC ANALÝZA – NÁSTROJ PRO OPTIMALIZACI SKLADOVÝCH ZÁSOB</a:t>
            </a:r>
          </a:p>
        </p:txBody>
      </p:sp>
      <p:pic>
        <p:nvPicPr>
          <p:cNvPr id="5" name="Zástupný obsah 4">
            <a:extLst>
              <a:ext uri="{FF2B5EF4-FFF2-40B4-BE49-F238E27FC236}">
                <a16:creationId xmlns:a16="http://schemas.microsoft.com/office/drawing/2014/main" id="{2055A1DA-0583-E8BC-508B-D58ACDB71D68}"/>
              </a:ext>
            </a:extLst>
          </p:cNvPr>
          <p:cNvPicPr>
            <a:picLocks noGrp="1" noChangeAspect="1"/>
          </p:cNvPicPr>
          <p:nvPr>
            <p:ph sz="quarter" idx="10"/>
          </p:nvPr>
        </p:nvPicPr>
        <p:blipFill>
          <a:blip r:embed="rId2"/>
          <a:stretch>
            <a:fillRect/>
          </a:stretch>
        </p:blipFill>
        <p:spPr>
          <a:xfrm>
            <a:off x="3973534" y="1398663"/>
            <a:ext cx="4825234" cy="5125055"/>
          </a:xfrm>
        </p:spPr>
      </p:pic>
    </p:spTree>
    <p:extLst>
      <p:ext uri="{BB962C8B-B14F-4D97-AF65-F5344CB8AC3E}">
        <p14:creationId xmlns:p14="http://schemas.microsoft.com/office/powerpoint/2010/main" val="368003988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E738193A-DD90-E9ED-5687-D8C7B9AB2BA1}"/>
              </a:ext>
            </a:extLst>
          </p:cNvPr>
          <p:cNvSpPr>
            <a:spLocks noGrp="1"/>
          </p:cNvSpPr>
          <p:nvPr>
            <p:ph type="title"/>
          </p:nvPr>
        </p:nvSpPr>
        <p:spPr>
          <a:xfrm>
            <a:off x="521207" y="214604"/>
            <a:ext cx="11131297" cy="873532"/>
          </a:xfrm>
        </p:spPr>
        <p:txBody>
          <a:bodyPr>
            <a:noAutofit/>
          </a:bodyPr>
          <a:lstStyle/>
          <a:p>
            <a:pPr algn="ctr"/>
            <a:r>
              <a:rPr lang="cs-CZ" sz="5400" b="1" dirty="0">
                <a:solidFill>
                  <a:srgbClr val="FF0000"/>
                </a:solidFill>
              </a:rPr>
              <a:t>ANALÝZA ABC PODLE SPOTŘEBY</a:t>
            </a:r>
          </a:p>
        </p:txBody>
      </p:sp>
      <p:pic>
        <p:nvPicPr>
          <p:cNvPr id="11" name="Zástupný obsah 10">
            <a:extLst>
              <a:ext uri="{FF2B5EF4-FFF2-40B4-BE49-F238E27FC236}">
                <a16:creationId xmlns:a16="http://schemas.microsoft.com/office/drawing/2014/main" id="{CA97D769-BBD4-44EE-5370-7E534CCE4E64}"/>
              </a:ext>
            </a:extLst>
          </p:cNvPr>
          <p:cNvPicPr>
            <a:picLocks noGrp="1" noChangeAspect="1"/>
          </p:cNvPicPr>
          <p:nvPr>
            <p:ph sz="quarter" idx="10"/>
          </p:nvPr>
        </p:nvPicPr>
        <p:blipFill>
          <a:blip r:embed="rId2"/>
          <a:stretch>
            <a:fillRect/>
          </a:stretch>
        </p:blipFill>
        <p:spPr>
          <a:xfrm>
            <a:off x="539496" y="1719929"/>
            <a:ext cx="4877421" cy="4276095"/>
          </a:xfrm>
        </p:spPr>
      </p:pic>
      <p:sp>
        <p:nvSpPr>
          <p:cNvPr id="9" name="TextovéPole 8">
            <a:extLst>
              <a:ext uri="{FF2B5EF4-FFF2-40B4-BE49-F238E27FC236}">
                <a16:creationId xmlns:a16="http://schemas.microsoft.com/office/drawing/2014/main" id="{F6206EC0-2734-1DD6-B3E8-5C0D912E4C15}"/>
              </a:ext>
            </a:extLst>
          </p:cNvPr>
          <p:cNvSpPr txBox="1"/>
          <p:nvPr/>
        </p:nvSpPr>
        <p:spPr>
          <a:xfrm>
            <a:off x="5554950" y="1719929"/>
            <a:ext cx="6097554" cy="3970318"/>
          </a:xfrm>
          <a:prstGeom prst="rect">
            <a:avLst/>
          </a:prstGeom>
          <a:noFill/>
        </p:spPr>
        <p:txBody>
          <a:bodyPr wrap="square">
            <a:spAutoFit/>
          </a:bodyPr>
          <a:lstStyle/>
          <a:p>
            <a:pPr marL="0" marR="0" algn="l">
              <a:spcBef>
                <a:spcPts val="0"/>
              </a:spcBef>
            </a:pPr>
            <a:r>
              <a:rPr lang="cs-CZ" b="1" i="0" dirty="0">
                <a:solidFill>
                  <a:srgbClr val="333333"/>
                </a:solidFill>
                <a:effectLst/>
                <a:latin typeface="PTSans-Narrow"/>
              </a:rPr>
              <a:t>Nedává odpovědi na otázky "kdy a kolik objednat", analýza ABC je vysoce účinné vylepšení systému řízení zásob. Vychází z tzv. </a:t>
            </a:r>
            <a:r>
              <a:rPr lang="cs-CZ" b="1" i="0" dirty="0" err="1">
                <a:solidFill>
                  <a:srgbClr val="00B0F0"/>
                </a:solidFill>
                <a:effectLst/>
                <a:latin typeface="PTSans-Narrow"/>
              </a:rPr>
              <a:t>Paretova</a:t>
            </a:r>
            <a:r>
              <a:rPr lang="cs-CZ" b="1" i="0" dirty="0">
                <a:solidFill>
                  <a:srgbClr val="00B0F0"/>
                </a:solidFill>
                <a:effectLst/>
                <a:latin typeface="PTSans-Narrow"/>
              </a:rPr>
              <a:t> principu</a:t>
            </a:r>
            <a:r>
              <a:rPr lang="cs-CZ" b="1" i="0" dirty="0">
                <a:solidFill>
                  <a:srgbClr val="333333"/>
                </a:solidFill>
                <a:effectLst/>
                <a:latin typeface="PTSans-Narrow"/>
              </a:rPr>
              <a:t>, který říká, že </a:t>
            </a:r>
            <a:r>
              <a:rPr lang="cs-CZ" b="1" i="1" dirty="0">
                <a:solidFill>
                  <a:srgbClr val="00B0F0"/>
                </a:solidFill>
                <a:effectLst/>
                <a:latin typeface="PTSans-Narrow"/>
              </a:rPr>
              <a:t>80% důsledků je ovlivněno 20% možných příčin</a:t>
            </a:r>
            <a:r>
              <a:rPr lang="cs-CZ" b="1" i="0" dirty="0">
                <a:solidFill>
                  <a:srgbClr val="00B0F0"/>
                </a:solidFill>
                <a:effectLst/>
                <a:latin typeface="PTSans-Narrow"/>
              </a:rPr>
              <a:t>.</a:t>
            </a:r>
          </a:p>
          <a:p>
            <a:pPr marL="0" marR="0" algn="l">
              <a:spcBef>
                <a:spcPts val="0"/>
              </a:spcBef>
            </a:pPr>
            <a:r>
              <a:rPr lang="cs-CZ" b="1" i="0" dirty="0">
                <a:solidFill>
                  <a:srgbClr val="00B0F0"/>
                </a:solidFill>
                <a:effectLst/>
                <a:latin typeface="PTSans-Narrow"/>
              </a:rPr>
              <a:t>Díly A:</a:t>
            </a:r>
            <a:r>
              <a:rPr lang="cs-CZ" b="1" i="0" dirty="0">
                <a:solidFill>
                  <a:srgbClr val="333333"/>
                </a:solidFill>
                <a:effectLst/>
                <a:latin typeface="PTSans-Narrow"/>
              </a:rPr>
              <a:t> Díly, které se spotřebovávají ve velkém množství. "80% celkové hodnoty všech dílů připadá na cca 10% všech skladových zásob."</a:t>
            </a:r>
          </a:p>
          <a:p>
            <a:pPr marL="0" marR="0" algn="l">
              <a:spcBef>
                <a:spcPts val="0"/>
              </a:spcBef>
            </a:pPr>
            <a:r>
              <a:rPr lang="cs-CZ" b="1" i="0" dirty="0">
                <a:solidFill>
                  <a:srgbClr val="00B0F0"/>
                </a:solidFill>
                <a:effectLst/>
                <a:latin typeface="PTSans-Narrow"/>
              </a:rPr>
              <a:t>Díly B: </a:t>
            </a:r>
            <a:r>
              <a:rPr lang="cs-CZ" b="1" i="0" dirty="0">
                <a:solidFill>
                  <a:srgbClr val="333333"/>
                </a:solidFill>
                <a:effectLst/>
                <a:latin typeface="PTSans-Narrow"/>
              </a:rPr>
              <a:t>Díly, jejichž spotřeba se pohybuje ve střední sféře</a:t>
            </a:r>
          </a:p>
          <a:p>
            <a:pPr marL="0" marR="0" algn="l">
              <a:spcBef>
                <a:spcPts val="0"/>
              </a:spcBef>
            </a:pPr>
            <a:r>
              <a:rPr lang="cs-CZ" b="1" i="0" dirty="0">
                <a:solidFill>
                  <a:srgbClr val="00B0F0"/>
                </a:solidFill>
                <a:effectLst/>
                <a:latin typeface="PTSans-Narrow"/>
              </a:rPr>
              <a:t>Díly C:</a:t>
            </a:r>
            <a:r>
              <a:rPr lang="cs-CZ" b="1" i="0" dirty="0">
                <a:solidFill>
                  <a:srgbClr val="333333"/>
                </a:solidFill>
                <a:effectLst/>
                <a:latin typeface="PTSans-Narrow"/>
              </a:rPr>
              <a:t> Díly, jejichž spotřeba je velmi malá, používají se zřídka a nebo jsou levné</a:t>
            </a:r>
          </a:p>
          <a:p>
            <a:pPr marL="0" marR="0" algn="l">
              <a:spcBef>
                <a:spcPts val="0"/>
              </a:spcBef>
            </a:pPr>
            <a:r>
              <a:rPr lang="cs-CZ" b="1" i="1" dirty="0">
                <a:solidFill>
                  <a:srgbClr val="00B0F0"/>
                </a:solidFill>
                <a:effectLst/>
                <a:latin typeface="PTSans-Narrow"/>
              </a:rPr>
              <a:t>Poměr 80/20 je základní pravidlo! Hranice se případně musí upravit tak, aby vznikly smysluplné skupiny.</a:t>
            </a:r>
            <a:endParaRPr lang="cs-CZ" b="1" i="0" dirty="0">
              <a:solidFill>
                <a:srgbClr val="00B0F0"/>
              </a:solidFill>
              <a:effectLst/>
              <a:latin typeface="PTSans-Narrow"/>
            </a:endParaRPr>
          </a:p>
        </p:txBody>
      </p:sp>
    </p:spTree>
    <p:extLst>
      <p:ext uri="{BB962C8B-B14F-4D97-AF65-F5344CB8AC3E}">
        <p14:creationId xmlns:p14="http://schemas.microsoft.com/office/powerpoint/2010/main" val="126986164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26CAA0-3576-C8D2-38B2-FF6319A97BC9}"/>
              </a:ext>
            </a:extLst>
          </p:cNvPr>
          <p:cNvSpPr>
            <a:spLocks noGrp="1"/>
          </p:cNvSpPr>
          <p:nvPr>
            <p:ph type="title"/>
          </p:nvPr>
        </p:nvSpPr>
        <p:spPr>
          <a:xfrm>
            <a:off x="521207" y="326571"/>
            <a:ext cx="11226034" cy="761565"/>
          </a:xfrm>
        </p:spPr>
        <p:txBody>
          <a:bodyPr>
            <a:noAutofit/>
          </a:bodyPr>
          <a:lstStyle/>
          <a:p>
            <a:pPr algn="ctr"/>
            <a:r>
              <a:rPr lang="cs-CZ" sz="4800" b="1" dirty="0">
                <a:solidFill>
                  <a:srgbClr val="FF0000"/>
                </a:solidFill>
              </a:rPr>
              <a:t>PARETOVO PRAVIDLO</a:t>
            </a:r>
          </a:p>
        </p:txBody>
      </p:sp>
      <p:sp>
        <p:nvSpPr>
          <p:cNvPr id="3" name="Zástupný obsah 2">
            <a:extLst>
              <a:ext uri="{FF2B5EF4-FFF2-40B4-BE49-F238E27FC236}">
                <a16:creationId xmlns:a16="http://schemas.microsoft.com/office/drawing/2014/main" id="{43B7F61E-1495-C4A3-E48C-420870CD4CF2}"/>
              </a:ext>
            </a:extLst>
          </p:cNvPr>
          <p:cNvSpPr>
            <a:spLocks noGrp="1"/>
          </p:cNvSpPr>
          <p:nvPr>
            <p:ph sz="quarter" idx="10"/>
          </p:nvPr>
        </p:nvSpPr>
        <p:spPr>
          <a:xfrm>
            <a:off x="539495" y="2659224"/>
            <a:ext cx="11207745" cy="2435290"/>
          </a:xfrm>
        </p:spPr>
        <p:txBody>
          <a:bodyPr>
            <a:noAutofit/>
          </a:bodyPr>
          <a:lstStyle/>
          <a:p>
            <a:r>
              <a:rPr lang="cs-CZ" sz="2400" b="1" i="0" dirty="0" err="1">
                <a:solidFill>
                  <a:srgbClr val="4D5156"/>
                </a:solidFill>
                <a:effectLst/>
                <a:latin typeface="arial" panose="020B0604020202020204" pitchFamily="34" charset="0"/>
              </a:rPr>
              <a:t>Paretův</a:t>
            </a:r>
            <a:r>
              <a:rPr lang="cs-CZ" sz="2400" b="1" i="0" dirty="0">
                <a:solidFill>
                  <a:srgbClr val="4D5156"/>
                </a:solidFill>
                <a:effectLst/>
                <a:latin typeface="arial" panose="020B0604020202020204" pitchFamily="34" charset="0"/>
              </a:rPr>
              <a:t> princip nebo </a:t>
            </a:r>
            <a:r>
              <a:rPr lang="cs-CZ" sz="2400" b="1" i="0" dirty="0" err="1">
                <a:solidFill>
                  <a:srgbClr val="4D5156"/>
                </a:solidFill>
                <a:effectLst/>
                <a:latin typeface="arial" panose="020B0604020202020204" pitchFamily="34" charset="0"/>
              </a:rPr>
              <a:t>Paretovo</a:t>
            </a:r>
            <a:r>
              <a:rPr lang="cs-CZ" sz="2400" b="1" i="0" dirty="0">
                <a:solidFill>
                  <a:srgbClr val="4D5156"/>
                </a:solidFill>
                <a:effectLst/>
                <a:latin typeface="arial" panose="020B0604020202020204" pitchFamily="34" charset="0"/>
              </a:rPr>
              <a:t> pravidlo nebo též pravidlo 80/20 bylo formulováno na základě pozorování italským ekonomem </a:t>
            </a:r>
            <a:r>
              <a:rPr lang="cs-CZ" sz="2400" b="1" i="0" dirty="0" err="1">
                <a:solidFill>
                  <a:srgbClr val="4D5156"/>
                </a:solidFill>
                <a:effectLst/>
                <a:latin typeface="arial" panose="020B0604020202020204" pitchFamily="34" charset="0"/>
              </a:rPr>
              <a:t>Vilfredem</a:t>
            </a:r>
            <a:r>
              <a:rPr lang="cs-CZ" sz="2400" b="1" i="0" dirty="0">
                <a:solidFill>
                  <a:srgbClr val="4D5156"/>
                </a:solidFill>
                <a:effectLst/>
                <a:latin typeface="arial" panose="020B0604020202020204" pitchFamily="34" charset="0"/>
              </a:rPr>
              <a:t> </a:t>
            </a:r>
            <a:r>
              <a:rPr lang="cs-CZ" sz="2400" b="1" i="0" dirty="0" err="1">
                <a:solidFill>
                  <a:srgbClr val="4D5156"/>
                </a:solidFill>
                <a:effectLst/>
                <a:latin typeface="arial" panose="020B0604020202020204" pitchFamily="34" charset="0"/>
              </a:rPr>
              <a:t>Paretem</a:t>
            </a:r>
            <a:r>
              <a:rPr lang="cs-CZ" sz="2400" b="1" i="0" dirty="0">
                <a:solidFill>
                  <a:srgbClr val="4D5156"/>
                </a:solidFill>
                <a:effectLst/>
                <a:latin typeface="arial" panose="020B0604020202020204" pitchFamily="34" charset="0"/>
              </a:rPr>
              <a:t>. Podle </a:t>
            </a:r>
            <a:r>
              <a:rPr lang="cs-CZ" sz="2400" b="1" i="0" dirty="0" err="1">
                <a:solidFill>
                  <a:srgbClr val="4D5156"/>
                </a:solidFill>
                <a:effectLst/>
                <a:latin typeface="arial" panose="020B0604020202020204" pitchFamily="34" charset="0"/>
              </a:rPr>
              <a:t>Pareta</a:t>
            </a:r>
            <a:r>
              <a:rPr lang="cs-CZ" sz="2400" b="1" i="0" dirty="0">
                <a:solidFill>
                  <a:srgbClr val="4D5156"/>
                </a:solidFill>
                <a:effectLst/>
                <a:latin typeface="arial" panose="020B0604020202020204" pitchFamily="34" charset="0"/>
              </a:rPr>
              <a:t> pramení 80 % důsledků z 20 % příčin. Například 80 % zisku pochází jen z 20 % produktů.</a:t>
            </a:r>
            <a:endParaRPr lang="cs-CZ" sz="2400" b="1" dirty="0"/>
          </a:p>
        </p:txBody>
      </p:sp>
    </p:spTree>
    <p:extLst>
      <p:ext uri="{BB962C8B-B14F-4D97-AF65-F5344CB8AC3E}">
        <p14:creationId xmlns:p14="http://schemas.microsoft.com/office/powerpoint/2010/main" val="207432959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F5BEF7-3560-B09A-4404-023671FF08D8}"/>
              </a:ext>
            </a:extLst>
          </p:cNvPr>
          <p:cNvSpPr>
            <a:spLocks noGrp="1"/>
          </p:cNvSpPr>
          <p:nvPr>
            <p:ph type="title"/>
          </p:nvPr>
        </p:nvSpPr>
        <p:spPr>
          <a:xfrm>
            <a:off x="521207" y="348673"/>
            <a:ext cx="11142058" cy="739463"/>
          </a:xfrm>
        </p:spPr>
        <p:txBody>
          <a:bodyPr>
            <a:noAutofit/>
          </a:bodyPr>
          <a:lstStyle/>
          <a:p>
            <a:pPr algn="ctr"/>
            <a:r>
              <a:rPr lang="cs-CZ" sz="4800" b="0" i="0" dirty="0">
                <a:solidFill>
                  <a:srgbClr val="FF0000"/>
                </a:solidFill>
                <a:effectLst/>
                <a:latin typeface="Open Sans" panose="020B0606030504020204" pitchFamily="34" charset="0"/>
              </a:rPr>
              <a:t>Příklad </a:t>
            </a:r>
            <a:r>
              <a:rPr lang="cs-CZ" sz="4800" b="0" i="0" dirty="0" err="1">
                <a:solidFill>
                  <a:srgbClr val="FF0000"/>
                </a:solidFill>
                <a:effectLst/>
                <a:latin typeface="Open Sans" panose="020B0606030504020204" pitchFamily="34" charset="0"/>
              </a:rPr>
              <a:t>Paretova</a:t>
            </a:r>
            <a:r>
              <a:rPr lang="cs-CZ" sz="4800" b="0" i="0" dirty="0">
                <a:solidFill>
                  <a:srgbClr val="FF0000"/>
                </a:solidFill>
                <a:effectLst/>
                <a:latin typeface="Open Sans" panose="020B0606030504020204" pitchFamily="34" charset="0"/>
              </a:rPr>
              <a:t> diagramu</a:t>
            </a:r>
            <a:endParaRPr lang="cs-CZ" sz="4800" dirty="0">
              <a:solidFill>
                <a:srgbClr val="FF0000"/>
              </a:solidFill>
            </a:endParaRPr>
          </a:p>
        </p:txBody>
      </p:sp>
      <p:pic>
        <p:nvPicPr>
          <p:cNvPr id="5" name="Zástupný obsah 4">
            <a:extLst>
              <a:ext uri="{FF2B5EF4-FFF2-40B4-BE49-F238E27FC236}">
                <a16:creationId xmlns:a16="http://schemas.microsoft.com/office/drawing/2014/main" id="{97E6B6C3-F281-6DA0-034D-9582484EE80D}"/>
              </a:ext>
            </a:extLst>
          </p:cNvPr>
          <p:cNvPicPr>
            <a:picLocks noGrp="1" noChangeAspect="1"/>
          </p:cNvPicPr>
          <p:nvPr>
            <p:ph sz="quarter" idx="10"/>
          </p:nvPr>
        </p:nvPicPr>
        <p:blipFill>
          <a:blip r:embed="rId2"/>
          <a:stretch>
            <a:fillRect/>
          </a:stretch>
        </p:blipFill>
        <p:spPr>
          <a:xfrm>
            <a:off x="2265070" y="1438122"/>
            <a:ext cx="7661859" cy="5071205"/>
          </a:xfrm>
        </p:spPr>
      </p:pic>
    </p:spTree>
    <p:extLst>
      <p:ext uri="{BB962C8B-B14F-4D97-AF65-F5344CB8AC3E}">
        <p14:creationId xmlns:p14="http://schemas.microsoft.com/office/powerpoint/2010/main" val="28944796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D79793-607C-0393-59BE-7C2DBAC4F357}"/>
              </a:ext>
            </a:extLst>
          </p:cNvPr>
          <p:cNvSpPr>
            <a:spLocks noGrp="1"/>
          </p:cNvSpPr>
          <p:nvPr>
            <p:ph type="title"/>
          </p:nvPr>
        </p:nvSpPr>
        <p:spPr>
          <a:xfrm>
            <a:off x="521207" y="373224"/>
            <a:ext cx="11170050" cy="714912"/>
          </a:xfrm>
        </p:spPr>
        <p:txBody>
          <a:bodyPr>
            <a:noAutofit/>
          </a:bodyPr>
          <a:lstStyle/>
          <a:p>
            <a:pPr algn="ctr"/>
            <a:r>
              <a:rPr lang="cs-CZ" sz="4400" b="1" i="0" dirty="0">
                <a:solidFill>
                  <a:srgbClr val="FF0000"/>
                </a:solidFill>
                <a:effectLst/>
                <a:latin typeface="Open Sans" panose="020B0606030504020204" pitchFamily="34" charset="0"/>
              </a:rPr>
              <a:t>Jak číst </a:t>
            </a:r>
            <a:r>
              <a:rPr lang="cs-CZ" sz="4400" b="1" i="0" dirty="0" err="1">
                <a:solidFill>
                  <a:srgbClr val="FF0000"/>
                </a:solidFill>
                <a:effectLst/>
                <a:latin typeface="Open Sans" panose="020B0606030504020204" pitchFamily="34" charset="0"/>
              </a:rPr>
              <a:t>Paretův</a:t>
            </a:r>
            <a:r>
              <a:rPr lang="cs-CZ" sz="4400" b="1" i="0" dirty="0">
                <a:solidFill>
                  <a:srgbClr val="FF0000"/>
                </a:solidFill>
                <a:effectLst/>
                <a:latin typeface="Open Sans" panose="020B0606030504020204" pitchFamily="34" charset="0"/>
              </a:rPr>
              <a:t> diagram?</a:t>
            </a:r>
            <a:endParaRPr lang="cs-CZ" sz="4400" dirty="0">
              <a:solidFill>
                <a:srgbClr val="FF0000"/>
              </a:solidFill>
            </a:endParaRPr>
          </a:p>
        </p:txBody>
      </p:sp>
      <p:sp>
        <p:nvSpPr>
          <p:cNvPr id="3" name="Zástupný obsah 2">
            <a:extLst>
              <a:ext uri="{FF2B5EF4-FFF2-40B4-BE49-F238E27FC236}">
                <a16:creationId xmlns:a16="http://schemas.microsoft.com/office/drawing/2014/main" id="{FCCCB036-714F-C36B-01A2-E37E4E825842}"/>
              </a:ext>
            </a:extLst>
          </p:cNvPr>
          <p:cNvSpPr>
            <a:spLocks noGrp="1"/>
          </p:cNvSpPr>
          <p:nvPr>
            <p:ph sz="quarter" idx="10"/>
          </p:nvPr>
        </p:nvSpPr>
        <p:spPr>
          <a:xfrm>
            <a:off x="539495" y="1435608"/>
            <a:ext cx="11151761" cy="5049168"/>
          </a:xfrm>
        </p:spPr>
        <p:txBody>
          <a:bodyPr>
            <a:normAutofit/>
          </a:bodyPr>
          <a:lstStyle/>
          <a:p>
            <a:pPr lvl="1"/>
            <a:r>
              <a:rPr lang="cs-CZ" sz="1600" b="1" i="0" dirty="0" err="1">
                <a:solidFill>
                  <a:srgbClr val="5C5C5C"/>
                </a:solidFill>
                <a:effectLst/>
                <a:latin typeface="Open Sans" panose="020B0606030504020204" pitchFamily="34" charset="0"/>
              </a:rPr>
              <a:t>Paretův</a:t>
            </a:r>
            <a:r>
              <a:rPr lang="cs-CZ" sz="1600" b="1" i="0" dirty="0">
                <a:solidFill>
                  <a:srgbClr val="5C5C5C"/>
                </a:solidFill>
                <a:effectLst/>
                <a:latin typeface="Open Sans" panose="020B0606030504020204" pitchFamily="34" charset="0"/>
              </a:rPr>
              <a:t> diagram je sloupcový graf, ve kterém jsou uspořádané sloupce (výskyty) od největšího  po nejmenší zleva doprava.</a:t>
            </a:r>
          </a:p>
          <a:p>
            <a:pPr lvl="1"/>
            <a:r>
              <a:rPr lang="cs-CZ" sz="1600" b="1" i="0" dirty="0">
                <a:solidFill>
                  <a:srgbClr val="5C5C5C"/>
                </a:solidFill>
                <a:effectLst/>
                <a:latin typeface="Open Sans" panose="020B0606030504020204" pitchFamily="34" charset="0"/>
              </a:rPr>
              <a:t>Seřazením sloupců vám </a:t>
            </a:r>
            <a:r>
              <a:rPr lang="cs-CZ" sz="1600" b="1" i="0" dirty="0" err="1">
                <a:solidFill>
                  <a:srgbClr val="5C5C5C"/>
                </a:solidFill>
                <a:effectLst/>
                <a:latin typeface="Open Sans" panose="020B0606030504020204" pitchFamily="34" charset="0"/>
              </a:rPr>
              <a:t>Paretův</a:t>
            </a:r>
            <a:r>
              <a:rPr lang="cs-CZ" sz="1600" b="1" i="0" dirty="0">
                <a:solidFill>
                  <a:srgbClr val="5C5C5C"/>
                </a:solidFill>
                <a:effectLst/>
                <a:latin typeface="Open Sans" panose="020B0606030504020204" pitchFamily="34" charset="0"/>
              </a:rPr>
              <a:t> diagram pomůže vizualizovat, které faktory jsou nejkritičtější.</a:t>
            </a:r>
          </a:p>
          <a:p>
            <a:pPr lvl="1"/>
            <a:r>
              <a:rPr lang="cs-CZ" sz="1600" b="1" i="0" dirty="0">
                <a:solidFill>
                  <a:srgbClr val="5C5C5C"/>
                </a:solidFill>
                <a:effectLst/>
                <a:latin typeface="Open Sans" panose="020B0606030504020204" pitchFamily="34" charset="0"/>
              </a:rPr>
              <a:t>Na levé vertikální ose je obvykle zobrazen počet výskytů v jednotlivých kategorií. Pravá vertikální osa potom udává tyto výskyty v procentech.</a:t>
            </a:r>
          </a:p>
          <a:p>
            <a:pPr lvl="1"/>
            <a:r>
              <a:rPr lang="cs-CZ" sz="1600" b="1" i="0" dirty="0">
                <a:solidFill>
                  <a:srgbClr val="5C5C5C"/>
                </a:solidFill>
                <a:effectLst/>
                <a:latin typeface="Open Sans" panose="020B0606030504020204" pitchFamily="34" charset="0"/>
              </a:rPr>
              <a:t>Pro </a:t>
            </a:r>
            <a:r>
              <a:rPr lang="cs-CZ" sz="1600" b="1" i="0" dirty="0" err="1">
                <a:solidFill>
                  <a:srgbClr val="5C5C5C"/>
                </a:solidFill>
                <a:effectLst/>
                <a:latin typeface="Open Sans" panose="020B0606030504020204" pitchFamily="34" charset="0"/>
              </a:rPr>
              <a:t>Paretův</a:t>
            </a:r>
            <a:r>
              <a:rPr lang="cs-CZ" sz="1600" b="1" i="0" dirty="0">
                <a:solidFill>
                  <a:srgbClr val="5C5C5C"/>
                </a:solidFill>
                <a:effectLst/>
                <a:latin typeface="Open Sans" panose="020B0606030504020204" pitchFamily="34" charset="0"/>
              </a:rPr>
              <a:t> diagram je typická křivka, která leží nad jednotlivými sloupci a vyjadřuje kumulativní součet výskytů v procentech. </a:t>
            </a:r>
          </a:p>
          <a:p>
            <a:pPr lvl="1"/>
            <a:r>
              <a:rPr lang="cs-CZ" sz="1600" b="1" i="0" dirty="0">
                <a:solidFill>
                  <a:srgbClr val="5C5C5C"/>
                </a:solidFill>
                <a:effectLst/>
                <a:latin typeface="Open Sans" panose="020B0606030504020204" pitchFamily="34" charset="0"/>
              </a:rPr>
              <a:t>Dle pravidla “80:20” vám tedy křivka říká, abyste se zaměřili na několik významných kategorií (20 %), které způsobují 80 % vašich problémů. V příkladu výše to znamená, že bychom své úsilí měli zacílit na</a:t>
            </a:r>
            <a:br>
              <a:rPr lang="cs-CZ" sz="1600" b="1" i="0" dirty="0">
                <a:solidFill>
                  <a:srgbClr val="5C5C5C"/>
                </a:solidFill>
                <a:effectLst/>
                <a:latin typeface="Open Sans" panose="020B0606030504020204" pitchFamily="34" charset="0"/>
              </a:rPr>
            </a:br>
            <a:r>
              <a:rPr lang="cs-CZ" sz="1600" b="1" i="0" dirty="0">
                <a:solidFill>
                  <a:srgbClr val="5C5C5C"/>
                </a:solidFill>
                <a:effectLst/>
                <a:latin typeface="Open Sans" panose="020B0606030504020204" pitchFamily="34" charset="0"/>
              </a:rPr>
              <a:t>4 kategorie – nedostatek operátorů, nedostatek materiálu, vadný materiál a porucha stroje.</a:t>
            </a:r>
          </a:p>
          <a:p>
            <a:endParaRPr lang="cs-CZ" dirty="0"/>
          </a:p>
        </p:txBody>
      </p:sp>
    </p:spTree>
    <p:extLst>
      <p:ext uri="{BB962C8B-B14F-4D97-AF65-F5344CB8AC3E}">
        <p14:creationId xmlns:p14="http://schemas.microsoft.com/office/powerpoint/2010/main" val="402286421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3FC5C6E-FABC-AF37-8E27-8BC75A5B48DF}"/>
              </a:ext>
            </a:extLst>
          </p:cNvPr>
          <p:cNvSpPr>
            <a:spLocks noGrp="1"/>
          </p:cNvSpPr>
          <p:nvPr>
            <p:ph type="title"/>
          </p:nvPr>
        </p:nvSpPr>
        <p:spPr>
          <a:xfrm>
            <a:off x="548298" y="2519451"/>
            <a:ext cx="11095404" cy="1026181"/>
          </a:xfrm>
        </p:spPr>
        <p:txBody>
          <a:bodyPr>
            <a:noAutofit/>
          </a:bodyPr>
          <a:lstStyle/>
          <a:p>
            <a:pPr algn="ctr"/>
            <a:r>
              <a:rPr lang="cs-CZ" sz="6000" b="1" dirty="0"/>
              <a:t>XYZ ANALÝZA ZÁSOB</a:t>
            </a:r>
          </a:p>
        </p:txBody>
      </p:sp>
    </p:spTree>
    <p:extLst>
      <p:ext uri="{BB962C8B-B14F-4D97-AF65-F5344CB8AC3E}">
        <p14:creationId xmlns:p14="http://schemas.microsoft.com/office/powerpoint/2010/main" val="276440265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A6BE3F-C403-B708-F6D4-992891BD4904}"/>
              </a:ext>
            </a:extLst>
          </p:cNvPr>
          <p:cNvSpPr>
            <a:spLocks noGrp="1"/>
          </p:cNvSpPr>
          <p:nvPr>
            <p:ph type="title"/>
          </p:nvPr>
        </p:nvSpPr>
        <p:spPr>
          <a:xfrm>
            <a:off x="521207" y="282288"/>
            <a:ext cx="11149586" cy="671617"/>
          </a:xfrm>
        </p:spPr>
        <p:txBody>
          <a:bodyPr>
            <a:noAutofit/>
          </a:bodyPr>
          <a:lstStyle/>
          <a:p>
            <a:pPr algn="ctr"/>
            <a:r>
              <a:rPr lang="cs-CZ" sz="3200" b="1" dirty="0">
                <a:solidFill>
                  <a:srgbClr val="FF0000"/>
                </a:solidFill>
              </a:rPr>
              <a:t>ANALÝZA XYZ – KLASIFIKACE CHARAKTERISTIKY SPOTŘEBY</a:t>
            </a:r>
          </a:p>
        </p:txBody>
      </p:sp>
      <p:sp>
        <p:nvSpPr>
          <p:cNvPr id="5" name="TextovéPole 4">
            <a:extLst>
              <a:ext uri="{FF2B5EF4-FFF2-40B4-BE49-F238E27FC236}">
                <a16:creationId xmlns:a16="http://schemas.microsoft.com/office/drawing/2014/main" id="{13C2C8EB-6CD1-6541-79B4-614F4C7B9CDB}"/>
              </a:ext>
            </a:extLst>
          </p:cNvPr>
          <p:cNvSpPr txBox="1"/>
          <p:nvPr/>
        </p:nvSpPr>
        <p:spPr>
          <a:xfrm>
            <a:off x="5573239" y="1963921"/>
            <a:ext cx="6097554" cy="3970318"/>
          </a:xfrm>
          <a:prstGeom prst="rect">
            <a:avLst/>
          </a:prstGeom>
          <a:noFill/>
        </p:spPr>
        <p:txBody>
          <a:bodyPr wrap="square">
            <a:spAutoFit/>
          </a:bodyPr>
          <a:lstStyle/>
          <a:p>
            <a:pPr marL="0" marR="0" algn="l">
              <a:spcBef>
                <a:spcPts val="0"/>
              </a:spcBef>
            </a:pPr>
            <a:r>
              <a:rPr lang="cs-CZ" b="1" i="0" dirty="0">
                <a:solidFill>
                  <a:srgbClr val="333333"/>
                </a:solidFill>
                <a:effectLst/>
                <a:latin typeface="PTSans-Narrow"/>
              </a:rPr>
              <a:t>Analýza XYZ může být použita jako doplňková analýza k analýze ABC. Rozděluje položky do X, Y, Z tříd podle pravidelnosti spotřeby.</a:t>
            </a:r>
          </a:p>
          <a:p>
            <a:pPr marL="0" marR="0" algn="l">
              <a:spcBef>
                <a:spcPts val="0"/>
              </a:spcBef>
            </a:pPr>
            <a:endParaRPr lang="cs-CZ" b="1" i="0" dirty="0">
              <a:solidFill>
                <a:srgbClr val="333333"/>
              </a:solidFill>
              <a:effectLst/>
              <a:latin typeface="PTSans-Narrow"/>
            </a:endParaRPr>
          </a:p>
          <a:p>
            <a:pPr marL="0" marR="0" algn="l">
              <a:spcBef>
                <a:spcPts val="0"/>
              </a:spcBef>
            </a:pPr>
            <a:r>
              <a:rPr lang="cs-CZ" b="1" i="0" dirty="0">
                <a:solidFill>
                  <a:srgbClr val="00B0F0"/>
                </a:solidFill>
                <a:effectLst/>
                <a:latin typeface="PTSans-Narrow"/>
              </a:rPr>
              <a:t>Díly X:</a:t>
            </a:r>
            <a:r>
              <a:rPr lang="cs-CZ" b="1" i="0" dirty="0">
                <a:solidFill>
                  <a:srgbClr val="333333"/>
                </a:solidFill>
                <a:effectLst/>
                <a:latin typeface="PTSans-Narrow"/>
              </a:rPr>
              <a:t> 	Díly, u kterých je vysoká přesnost předpovědí 	= plynulá spotřeba</a:t>
            </a:r>
          </a:p>
          <a:p>
            <a:pPr marL="0" marR="0" algn="l">
              <a:spcBef>
                <a:spcPts val="0"/>
              </a:spcBef>
            </a:pPr>
            <a:r>
              <a:rPr lang="cs-CZ" b="1" i="0" dirty="0">
                <a:solidFill>
                  <a:srgbClr val="00B0F0"/>
                </a:solidFill>
                <a:effectLst/>
                <a:latin typeface="PTSans-Narrow"/>
              </a:rPr>
              <a:t>Díly Y:</a:t>
            </a:r>
            <a:r>
              <a:rPr lang="cs-CZ" b="1" i="0" dirty="0">
                <a:solidFill>
                  <a:srgbClr val="333333"/>
                </a:solidFill>
                <a:effectLst/>
                <a:latin typeface="PTSans-Narrow"/>
              </a:rPr>
              <a:t> 	Díly se střední přesností předpovědí</a:t>
            </a:r>
            <a:br>
              <a:rPr lang="cs-CZ" b="1" i="0" dirty="0">
                <a:solidFill>
                  <a:srgbClr val="333333"/>
                </a:solidFill>
                <a:effectLst/>
                <a:latin typeface="PTSans-Narrow"/>
              </a:rPr>
            </a:br>
            <a:r>
              <a:rPr lang="cs-CZ" b="1" i="0" dirty="0">
                <a:solidFill>
                  <a:srgbClr val="333333"/>
                </a:solidFill>
                <a:effectLst/>
                <a:latin typeface="PTSans-Narrow"/>
              </a:rPr>
              <a:t>	= částečně plynulá spotřeba</a:t>
            </a:r>
          </a:p>
          <a:p>
            <a:pPr marL="0" marR="0" algn="l">
              <a:spcBef>
                <a:spcPts val="0"/>
              </a:spcBef>
            </a:pPr>
            <a:r>
              <a:rPr lang="cs-CZ" b="1" i="0" dirty="0">
                <a:solidFill>
                  <a:srgbClr val="00B0F0"/>
                </a:solidFill>
                <a:effectLst/>
                <a:latin typeface="PTSans-Narrow"/>
              </a:rPr>
              <a:t>Díly Z: 	</a:t>
            </a:r>
            <a:r>
              <a:rPr lang="cs-CZ" b="1" i="0" dirty="0">
                <a:solidFill>
                  <a:srgbClr val="333333"/>
                </a:solidFill>
                <a:effectLst/>
                <a:latin typeface="PTSans-Narrow"/>
              </a:rPr>
              <a:t>Nízká přesnost předpovědí</a:t>
            </a:r>
            <a:br>
              <a:rPr lang="cs-CZ" b="1" i="0" dirty="0">
                <a:solidFill>
                  <a:srgbClr val="333333"/>
                </a:solidFill>
                <a:effectLst/>
                <a:latin typeface="PTSans-Narrow"/>
              </a:rPr>
            </a:br>
            <a:r>
              <a:rPr lang="cs-CZ" b="1" i="0" dirty="0">
                <a:solidFill>
                  <a:srgbClr val="333333"/>
                </a:solidFill>
                <a:effectLst/>
                <a:latin typeface="PTSans-Narrow"/>
              </a:rPr>
              <a:t>	= náhodná spotřeba</a:t>
            </a:r>
          </a:p>
          <a:p>
            <a:pPr marL="0" marR="0" algn="l">
              <a:spcBef>
                <a:spcPts val="0"/>
              </a:spcBef>
            </a:pPr>
            <a:endParaRPr lang="cs-CZ" b="1" i="0" dirty="0">
              <a:solidFill>
                <a:srgbClr val="333333"/>
              </a:solidFill>
              <a:effectLst/>
              <a:latin typeface="PTSans-Narrow"/>
            </a:endParaRPr>
          </a:p>
          <a:p>
            <a:pPr marL="0" marR="0" algn="l">
              <a:spcBef>
                <a:spcPts val="0"/>
              </a:spcBef>
            </a:pPr>
            <a:r>
              <a:rPr lang="cs-CZ" b="1" i="0" dirty="0">
                <a:solidFill>
                  <a:srgbClr val="333333"/>
                </a:solidFill>
                <a:effectLst/>
                <a:latin typeface="PTSans-Narrow"/>
              </a:rPr>
              <a:t>Praktické využití této analýzy spočívá v informaci, že pro díly X stačí držet minimální pojistné zásoby, aniž by to mělo neblahý dopad na zásobování.</a:t>
            </a:r>
          </a:p>
        </p:txBody>
      </p:sp>
      <p:pic>
        <p:nvPicPr>
          <p:cNvPr id="11" name="Zástupný obsah 10">
            <a:extLst>
              <a:ext uri="{FF2B5EF4-FFF2-40B4-BE49-F238E27FC236}">
                <a16:creationId xmlns:a16="http://schemas.microsoft.com/office/drawing/2014/main" id="{A569EB2E-F2B3-4879-9840-ED302487FF2C}"/>
              </a:ext>
            </a:extLst>
          </p:cNvPr>
          <p:cNvPicPr>
            <a:picLocks noGrp="1" noChangeAspect="1"/>
          </p:cNvPicPr>
          <p:nvPr>
            <p:ph sz="quarter" idx="10"/>
          </p:nvPr>
        </p:nvPicPr>
        <p:blipFill>
          <a:blip r:embed="rId2"/>
          <a:stretch>
            <a:fillRect/>
          </a:stretch>
        </p:blipFill>
        <p:spPr>
          <a:xfrm>
            <a:off x="521207" y="2269585"/>
            <a:ext cx="4782976" cy="3664654"/>
          </a:xfrm>
        </p:spPr>
      </p:pic>
    </p:spTree>
    <p:extLst>
      <p:ext uri="{BB962C8B-B14F-4D97-AF65-F5344CB8AC3E}">
        <p14:creationId xmlns:p14="http://schemas.microsoft.com/office/powerpoint/2010/main" val="212661358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784167A-9E0C-D4E5-CDA7-DF67D716EAA1}"/>
              </a:ext>
            </a:extLst>
          </p:cNvPr>
          <p:cNvSpPr>
            <a:spLocks noGrp="1"/>
          </p:cNvSpPr>
          <p:nvPr>
            <p:ph type="title"/>
          </p:nvPr>
        </p:nvSpPr>
        <p:spPr>
          <a:xfrm>
            <a:off x="2657856" y="709126"/>
            <a:ext cx="6876288" cy="1065929"/>
          </a:xfrm>
        </p:spPr>
        <p:txBody>
          <a:bodyPr>
            <a:noAutofit/>
          </a:bodyPr>
          <a:lstStyle/>
          <a:p>
            <a:pPr algn="ctr"/>
            <a:r>
              <a:rPr lang="cs-CZ" sz="6000" b="1" dirty="0"/>
              <a:t>MATICE ABC/XYZ</a:t>
            </a:r>
          </a:p>
        </p:txBody>
      </p:sp>
      <p:sp>
        <p:nvSpPr>
          <p:cNvPr id="5" name="Zástupný obsah 4">
            <a:extLst>
              <a:ext uri="{FF2B5EF4-FFF2-40B4-BE49-F238E27FC236}">
                <a16:creationId xmlns:a16="http://schemas.microsoft.com/office/drawing/2014/main" id="{E421CCAA-6578-AB1F-F353-0C19049FC0D9}"/>
              </a:ext>
            </a:extLst>
          </p:cNvPr>
          <p:cNvSpPr>
            <a:spLocks noGrp="1"/>
          </p:cNvSpPr>
          <p:nvPr>
            <p:ph sz="quarter" idx="13"/>
          </p:nvPr>
        </p:nvSpPr>
        <p:spPr>
          <a:xfrm>
            <a:off x="413657" y="3429000"/>
            <a:ext cx="11364686" cy="2142309"/>
          </a:xfrm>
        </p:spPr>
        <p:txBody>
          <a:bodyPr/>
          <a:lstStyle/>
          <a:p>
            <a:r>
              <a:rPr lang="cs-CZ" b="1" i="0" dirty="0">
                <a:solidFill>
                  <a:srgbClr val="333333"/>
                </a:solidFill>
                <a:effectLst/>
                <a:latin typeface="PTSans-Narrow"/>
              </a:rPr>
              <a:t>Prostřednictvím </a:t>
            </a:r>
            <a:r>
              <a:rPr lang="cs-CZ" b="1" i="0" dirty="0">
                <a:solidFill>
                  <a:srgbClr val="00B0F0"/>
                </a:solidFill>
                <a:effectLst/>
                <a:latin typeface="PTSans-Narrow"/>
              </a:rPr>
              <a:t>matice ABC/XYZ </a:t>
            </a:r>
            <a:r>
              <a:rPr lang="cs-CZ" b="1" i="0" dirty="0">
                <a:solidFill>
                  <a:srgbClr val="333333"/>
                </a:solidFill>
                <a:effectLst/>
                <a:latin typeface="PTSans-Narrow"/>
              </a:rPr>
              <a:t>je možné jednotlivým třídám druhů zboží přiřadit specifické strategie předzásobení/skladování a plánovací procesy.</a:t>
            </a:r>
          </a:p>
          <a:p>
            <a:endParaRPr lang="cs-CZ" dirty="0"/>
          </a:p>
        </p:txBody>
      </p:sp>
    </p:spTree>
    <p:extLst>
      <p:ext uri="{BB962C8B-B14F-4D97-AF65-F5344CB8AC3E}">
        <p14:creationId xmlns:p14="http://schemas.microsoft.com/office/powerpoint/2010/main" val="103031384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70ADF81-5BC3-CA29-92B2-A47B67A36A29}"/>
              </a:ext>
            </a:extLst>
          </p:cNvPr>
          <p:cNvSpPr>
            <a:spLocks noGrp="1"/>
          </p:cNvSpPr>
          <p:nvPr>
            <p:ph type="title"/>
          </p:nvPr>
        </p:nvSpPr>
        <p:spPr>
          <a:xfrm>
            <a:off x="556738" y="877077"/>
            <a:ext cx="11078524" cy="814003"/>
          </a:xfrm>
        </p:spPr>
        <p:txBody>
          <a:bodyPr>
            <a:noAutofit/>
          </a:bodyPr>
          <a:lstStyle/>
          <a:p>
            <a:pPr algn="ctr"/>
            <a:r>
              <a:rPr lang="cs-CZ" sz="4400" b="1" dirty="0"/>
              <a:t>VELIKOST ZÁSOB (JEJICH HODNOTA)</a:t>
            </a:r>
          </a:p>
        </p:txBody>
      </p:sp>
      <p:pic>
        <p:nvPicPr>
          <p:cNvPr id="7" name="Zástupný obsah 6">
            <a:extLst>
              <a:ext uri="{FF2B5EF4-FFF2-40B4-BE49-F238E27FC236}">
                <a16:creationId xmlns:a16="http://schemas.microsoft.com/office/drawing/2014/main" id="{9416F62E-ACC3-C15C-B32F-27765EFFB934}"/>
              </a:ext>
            </a:extLst>
          </p:cNvPr>
          <p:cNvPicPr>
            <a:picLocks noGrp="1" noChangeAspect="1"/>
          </p:cNvPicPr>
          <p:nvPr>
            <p:ph sz="quarter" idx="13"/>
          </p:nvPr>
        </p:nvPicPr>
        <p:blipFill>
          <a:blip r:embed="rId2"/>
          <a:stretch>
            <a:fillRect/>
          </a:stretch>
        </p:blipFill>
        <p:spPr>
          <a:xfrm>
            <a:off x="556737" y="2556588"/>
            <a:ext cx="11078525" cy="3860991"/>
          </a:xfrm>
        </p:spPr>
      </p:pic>
    </p:spTree>
    <p:extLst>
      <p:ext uri="{BB962C8B-B14F-4D97-AF65-F5344CB8AC3E}">
        <p14:creationId xmlns:p14="http://schemas.microsoft.com/office/powerpoint/2010/main" val="259775862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1E103A-A951-215C-856B-BE1641250563}"/>
              </a:ext>
            </a:extLst>
          </p:cNvPr>
          <p:cNvSpPr>
            <a:spLocks noGrp="1"/>
          </p:cNvSpPr>
          <p:nvPr>
            <p:ph type="title"/>
          </p:nvPr>
        </p:nvSpPr>
        <p:spPr>
          <a:xfrm>
            <a:off x="521207" y="447869"/>
            <a:ext cx="11235363" cy="1728403"/>
          </a:xfrm>
        </p:spPr>
        <p:txBody>
          <a:bodyPr>
            <a:noAutofit/>
          </a:bodyPr>
          <a:lstStyle/>
          <a:p>
            <a:pPr algn="ctr"/>
            <a:r>
              <a:rPr lang="cs-CZ" sz="5400" b="1" dirty="0"/>
              <a:t>KOMBINACE ANALÝZY ABC S ANALÝZOU XYZ</a:t>
            </a:r>
          </a:p>
        </p:txBody>
      </p:sp>
      <p:pic>
        <p:nvPicPr>
          <p:cNvPr id="10" name="Zástupný obsah 9">
            <a:extLst>
              <a:ext uri="{FF2B5EF4-FFF2-40B4-BE49-F238E27FC236}">
                <a16:creationId xmlns:a16="http://schemas.microsoft.com/office/drawing/2014/main" id="{45C811D1-B06B-79D0-CD3F-842233F7053D}"/>
              </a:ext>
            </a:extLst>
          </p:cNvPr>
          <p:cNvPicPr>
            <a:picLocks noGrp="1" noChangeAspect="1"/>
          </p:cNvPicPr>
          <p:nvPr>
            <p:ph sz="quarter" idx="13"/>
          </p:nvPr>
        </p:nvPicPr>
        <p:blipFill>
          <a:blip r:embed="rId2"/>
          <a:stretch>
            <a:fillRect/>
          </a:stretch>
        </p:blipFill>
        <p:spPr>
          <a:xfrm>
            <a:off x="2936934" y="2539847"/>
            <a:ext cx="6318132" cy="4039314"/>
          </a:xfrm>
        </p:spPr>
      </p:pic>
    </p:spTree>
    <p:extLst>
      <p:ext uri="{BB962C8B-B14F-4D97-AF65-F5344CB8AC3E}">
        <p14:creationId xmlns:p14="http://schemas.microsoft.com/office/powerpoint/2010/main" val="409418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E035E-C644-5704-4BDE-7562CBF81EF9}"/>
              </a:ext>
            </a:extLst>
          </p:cNvPr>
          <p:cNvSpPr>
            <a:spLocks noGrp="1"/>
          </p:cNvSpPr>
          <p:nvPr>
            <p:ph type="title"/>
          </p:nvPr>
        </p:nvSpPr>
        <p:spPr>
          <a:xfrm>
            <a:off x="478318" y="625150"/>
            <a:ext cx="11235363" cy="1317856"/>
          </a:xfrm>
        </p:spPr>
        <p:txBody>
          <a:bodyPr>
            <a:noAutofit/>
          </a:bodyPr>
          <a:lstStyle/>
          <a:p>
            <a:pPr algn="ctr"/>
            <a:r>
              <a:rPr lang="cs-CZ" sz="6000" b="1" dirty="0"/>
              <a:t>ČLENĚNÍ LOGISTIKY (2)</a:t>
            </a:r>
            <a:endParaRPr lang="cs-CZ" sz="6000" dirty="0"/>
          </a:p>
        </p:txBody>
      </p:sp>
      <p:pic>
        <p:nvPicPr>
          <p:cNvPr id="5" name="Zástupný obsah 4">
            <a:extLst>
              <a:ext uri="{FF2B5EF4-FFF2-40B4-BE49-F238E27FC236}">
                <a16:creationId xmlns:a16="http://schemas.microsoft.com/office/drawing/2014/main" id="{1783A8E1-C131-B491-58AA-9AF4C82BDD0F}"/>
              </a:ext>
            </a:extLst>
          </p:cNvPr>
          <p:cNvPicPr>
            <a:picLocks noGrp="1" noChangeAspect="1"/>
          </p:cNvPicPr>
          <p:nvPr>
            <p:ph sz="quarter" idx="13"/>
          </p:nvPr>
        </p:nvPicPr>
        <p:blipFill>
          <a:blip r:embed="rId2"/>
          <a:stretch>
            <a:fillRect/>
          </a:stretch>
        </p:blipFill>
        <p:spPr>
          <a:xfrm>
            <a:off x="2119089" y="2448671"/>
            <a:ext cx="7953822" cy="4101419"/>
          </a:xfrm>
        </p:spPr>
      </p:pic>
    </p:spTree>
    <p:extLst>
      <p:ext uri="{BB962C8B-B14F-4D97-AF65-F5344CB8AC3E}">
        <p14:creationId xmlns:p14="http://schemas.microsoft.com/office/powerpoint/2010/main" val="404288866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C4769F-4E19-ACF3-6FF3-E819FC3916A9}"/>
              </a:ext>
            </a:extLst>
          </p:cNvPr>
          <p:cNvSpPr>
            <a:spLocks noGrp="1"/>
          </p:cNvSpPr>
          <p:nvPr>
            <p:ph type="title"/>
          </p:nvPr>
        </p:nvSpPr>
        <p:spPr>
          <a:xfrm>
            <a:off x="548298" y="690466"/>
            <a:ext cx="11095404" cy="1084590"/>
          </a:xfrm>
        </p:spPr>
        <p:txBody>
          <a:bodyPr>
            <a:noAutofit/>
          </a:bodyPr>
          <a:lstStyle/>
          <a:p>
            <a:pPr algn="ctr"/>
            <a:r>
              <a:rPr lang="cs-CZ" sz="6000" b="1" dirty="0"/>
              <a:t>ABC XYZ ANALÝZA</a:t>
            </a:r>
          </a:p>
        </p:txBody>
      </p:sp>
      <p:pic>
        <p:nvPicPr>
          <p:cNvPr id="5" name="Zástupný obsah 4">
            <a:extLst>
              <a:ext uri="{FF2B5EF4-FFF2-40B4-BE49-F238E27FC236}">
                <a16:creationId xmlns:a16="http://schemas.microsoft.com/office/drawing/2014/main" id="{D5E01C1C-1AED-5BE9-8549-B4DCFC3866A1}"/>
              </a:ext>
            </a:extLst>
          </p:cNvPr>
          <p:cNvPicPr>
            <a:picLocks noGrp="1" noChangeAspect="1"/>
          </p:cNvPicPr>
          <p:nvPr>
            <p:ph sz="quarter" idx="13"/>
          </p:nvPr>
        </p:nvPicPr>
        <p:blipFill>
          <a:blip r:embed="rId2"/>
          <a:stretch>
            <a:fillRect/>
          </a:stretch>
        </p:blipFill>
        <p:spPr>
          <a:xfrm>
            <a:off x="2843628" y="2483905"/>
            <a:ext cx="6504743" cy="4034588"/>
          </a:xfrm>
        </p:spPr>
      </p:pic>
    </p:spTree>
    <p:extLst>
      <p:ext uri="{BB962C8B-B14F-4D97-AF65-F5344CB8AC3E}">
        <p14:creationId xmlns:p14="http://schemas.microsoft.com/office/powerpoint/2010/main" val="2956778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D2B1FA-7C70-5E0F-AB86-ABBB869507E3}"/>
              </a:ext>
            </a:extLst>
          </p:cNvPr>
          <p:cNvSpPr>
            <a:spLocks noGrp="1"/>
          </p:cNvSpPr>
          <p:nvPr>
            <p:ph type="title"/>
          </p:nvPr>
        </p:nvSpPr>
        <p:spPr>
          <a:xfrm>
            <a:off x="521207" y="279918"/>
            <a:ext cx="11170049" cy="1896354"/>
          </a:xfrm>
        </p:spPr>
        <p:txBody>
          <a:bodyPr>
            <a:noAutofit/>
          </a:bodyPr>
          <a:lstStyle/>
          <a:p>
            <a:pPr algn="ctr"/>
            <a:r>
              <a:rPr lang="cs-CZ" sz="4800" b="1" dirty="0"/>
              <a:t>STRUKTURA LOGISTICKÝCH PROCESŮ VE VÝROBNÍM PODNIKU</a:t>
            </a:r>
          </a:p>
        </p:txBody>
      </p:sp>
      <p:pic>
        <p:nvPicPr>
          <p:cNvPr id="5" name="Zástupný obsah 4">
            <a:extLst>
              <a:ext uri="{FF2B5EF4-FFF2-40B4-BE49-F238E27FC236}">
                <a16:creationId xmlns:a16="http://schemas.microsoft.com/office/drawing/2014/main" id="{DE37FA43-710D-7EB2-213B-A9D1FB842425}"/>
              </a:ext>
            </a:extLst>
          </p:cNvPr>
          <p:cNvPicPr>
            <a:picLocks noGrp="1" noChangeAspect="1"/>
          </p:cNvPicPr>
          <p:nvPr>
            <p:ph sz="quarter" idx="13"/>
          </p:nvPr>
        </p:nvPicPr>
        <p:blipFill>
          <a:blip r:embed="rId2"/>
          <a:stretch>
            <a:fillRect/>
          </a:stretch>
        </p:blipFill>
        <p:spPr>
          <a:xfrm>
            <a:off x="2017579" y="2422091"/>
            <a:ext cx="8156841" cy="3717451"/>
          </a:xfrm>
        </p:spPr>
      </p:pic>
    </p:spTree>
    <p:extLst>
      <p:ext uri="{BB962C8B-B14F-4D97-AF65-F5344CB8AC3E}">
        <p14:creationId xmlns:p14="http://schemas.microsoft.com/office/powerpoint/2010/main" val="89789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DE9E0C-18D8-9053-FE03-263544ADF04C}"/>
              </a:ext>
            </a:extLst>
          </p:cNvPr>
          <p:cNvSpPr>
            <a:spLocks noGrp="1"/>
          </p:cNvSpPr>
          <p:nvPr>
            <p:ph type="title"/>
          </p:nvPr>
        </p:nvSpPr>
        <p:spPr>
          <a:xfrm>
            <a:off x="599616" y="559836"/>
            <a:ext cx="10992768" cy="1168566"/>
          </a:xfrm>
        </p:spPr>
        <p:txBody>
          <a:bodyPr>
            <a:noAutofit/>
          </a:bodyPr>
          <a:lstStyle/>
          <a:p>
            <a:pPr algn="ctr"/>
            <a:r>
              <a:rPr lang="cs-CZ" sz="6000" b="1" dirty="0"/>
              <a:t>POSOUDÍME LOGISTIKU</a:t>
            </a:r>
          </a:p>
        </p:txBody>
      </p:sp>
      <p:sp>
        <p:nvSpPr>
          <p:cNvPr id="3" name="Zástupný obsah 2">
            <a:extLst>
              <a:ext uri="{FF2B5EF4-FFF2-40B4-BE49-F238E27FC236}">
                <a16:creationId xmlns:a16="http://schemas.microsoft.com/office/drawing/2014/main" id="{A1E04855-EE9A-5472-E315-C32C60E3CB7C}"/>
              </a:ext>
            </a:extLst>
          </p:cNvPr>
          <p:cNvSpPr>
            <a:spLocks noGrp="1"/>
          </p:cNvSpPr>
          <p:nvPr>
            <p:ph sz="quarter" idx="13"/>
          </p:nvPr>
        </p:nvSpPr>
        <p:spPr/>
        <p:txBody>
          <a:bodyPr>
            <a:normAutofit fontScale="55000" lnSpcReduction="20000"/>
          </a:bodyPr>
          <a:lstStyle/>
          <a:p>
            <a:pPr fontAlgn="base"/>
            <a:r>
              <a:rPr lang="cs-CZ" sz="4400" b="1" dirty="0">
                <a:solidFill>
                  <a:srgbClr val="404040"/>
                </a:solidFill>
                <a:effectLst/>
                <a:latin typeface="Montserrat" panose="00000500000000000000" pitchFamily="2" charset="-18"/>
              </a:rPr>
              <a:t>Posoudíme logistiku</a:t>
            </a:r>
          </a:p>
          <a:p>
            <a:pPr algn="just" fontAlgn="base"/>
            <a:r>
              <a:rPr lang="cs-CZ" b="1" i="0" dirty="0">
                <a:solidFill>
                  <a:srgbClr val="404040"/>
                </a:solidFill>
                <a:effectLst/>
                <a:latin typeface="inherit"/>
              </a:rPr>
              <a:t>Logistický audit je optimálním nástrojem pro rychlé, efektivní a komplexní zhodnocení úrovně logistických procesů.</a:t>
            </a:r>
          </a:p>
          <a:p>
            <a:pPr algn="just" fontAlgn="base"/>
            <a:r>
              <a:rPr lang="cs-CZ" b="1" i="0" dirty="0">
                <a:solidFill>
                  <a:srgbClr val="404040"/>
                </a:solidFill>
                <a:effectLst/>
                <a:latin typeface="inherit"/>
              </a:rPr>
              <a:t>Metodika logistického auditu je certifikovaná Komorou logistických auditorů. Základem metodiky je kombinace subjektivního bodového hodnocení jednotlivých částí logistického systému vybranými respondenty z managementu podniku a objektivního posouzení ze strany nezávislého konzultanta – certifikovaného auditora, člena Komory logistických auditorů.</a:t>
            </a:r>
          </a:p>
          <a:p>
            <a:pPr algn="just" fontAlgn="base"/>
            <a:r>
              <a:rPr lang="cs-CZ" b="1" i="0" dirty="0">
                <a:solidFill>
                  <a:srgbClr val="404040"/>
                </a:solidFill>
                <a:effectLst/>
                <a:latin typeface="inherit"/>
              </a:rPr>
              <a:t>Pro účely logistického auditu je logistický systém podniku nejprve rozdělen na základní  logistické procesy a v každém z nich jsou formou pohovorů, monitoringu provozu, sběru a analýzy logistických ukazatelů hodnoceny základní funkce.</a:t>
            </a:r>
          </a:p>
          <a:p>
            <a:pPr algn="just" fontAlgn="base"/>
            <a:r>
              <a:rPr lang="cs-CZ" b="1" i="0" dirty="0">
                <a:solidFill>
                  <a:srgbClr val="404040"/>
                </a:solidFill>
                <a:effectLst/>
                <a:latin typeface="inherit"/>
              </a:rPr>
              <a:t>Výstupem logistického auditu je Zpráva z logistického auditu, obsahující kromě zhodnocení jednotlivých procesů a funkcí především identifikaci kritických oblastí a návrh akčního plánu pro jejich zlepšení (tzv. Program změn).</a:t>
            </a:r>
          </a:p>
          <a:p>
            <a:endParaRPr lang="cs-CZ" dirty="0"/>
          </a:p>
        </p:txBody>
      </p:sp>
    </p:spTree>
    <p:extLst>
      <p:ext uri="{BB962C8B-B14F-4D97-AF65-F5344CB8AC3E}">
        <p14:creationId xmlns:p14="http://schemas.microsoft.com/office/powerpoint/2010/main" val="2941494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A5138F-4534-F7B1-7AB2-B44E32D37B67}"/>
              </a:ext>
            </a:extLst>
          </p:cNvPr>
          <p:cNvSpPr>
            <a:spLocks noGrp="1"/>
          </p:cNvSpPr>
          <p:nvPr>
            <p:ph type="title"/>
          </p:nvPr>
        </p:nvSpPr>
        <p:spPr>
          <a:xfrm>
            <a:off x="521208" y="643812"/>
            <a:ext cx="11067412" cy="1532460"/>
          </a:xfrm>
        </p:spPr>
        <p:txBody>
          <a:bodyPr>
            <a:normAutofit/>
          </a:bodyPr>
          <a:lstStyle/>
          <a:p>
            <a:pPr algn="ctr"/>
            <a:r>
              <a:rPr lang="cs-CZ" b="1" i="0" dirty="0">
                <a:solidFill>
                  <a:srgbClr val="404040"/>
                </a:solidFill>
                <a:effectLst/>
                <a:latin typeface="Lato" panose="020F0502020204030203" pitchFamily="34" charset="0"/>
              </a:rPr>
              <a:t>MATICE PRO HODNOCENÍ KVALITATIVNÍCH PARAMETRŮ LOGISTICKÉHO SYSTÉMU</a:t>
            </a:r>
            <a:endParaRPr lang="cs-CZ" dirty="0"/>
          </a:p>
        </p:txBody>
      </p:sp>
      <p:pic>
        <p:nvPicPr>
          <p:cNvPr id="1026" name="Picture 2">
            <a:extLst>
              <a:ext uri="{FF2B5EF4-FFF2-40B4-BE49-F238E27FC236}">
                <a16:creationId xmlns:a16="http://schemas.microsoft.com/office/drawing/2014/main" id="{963DCF42-B63D-59DF-8F20-A2A6E700E1C8}"/>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93805" y="2550286"/>
            <a:ext cx="6804389" cy="366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349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FA75B9-AA32-4AB1-CC8D-27A9268385E0}"/>
              </a:ext>
            </a:extLst>
          </p:cNvPr>
          <p:cNvSpPr>
            <a:spLocks noGrp="1"/>
          </p:cNvSpPr>
          <p:nvPr>
            <p:ph type="title"/>
          </p:nvPr>
        </p:nvSpPr>
        <p:spPr>
          <a:xfrm>
            <a:off x="521207" y="494522"/>
            <a:ext cx="11076743" cy="1681750"/>
          </a:xfrm>
        </p:spPr>
        <p:txBody>
          <a:bodyPr>
            <a:normAutofit/>
          </a:bodyPr>
          <a:lstStyle/>
          <a:p>
            <a:pPr algn="ctr"/>
            <a:r>
              <a:rPr lang="cs-CZ" b="1" i="0" dirty="0">
                <a:solidFill>
                  <a:srgbClr val="404040"/>
                </a:solidFill>
                <a:effectLst/>
                <a:latin typeface="Lato" panose="020F0502020204030203" pitchFamily="34" charset="0"/>
              </a:rPr>
              <a:t>MATICE PRO HODNOCENÍ KVANTITATIVNÍCH PARAMETRŮ LOGISTICKÝCH SYSTÉMŮ</a:t>
            </a:r>
            <a:endParaRPr lang="cs-CZ" dirty="0"/>
          </a:p>
        </p:txBody>
      </p:sp>
      <p:pic>
        <p:nvPicPr>
          <p:cNvPr id="2050" name="Picture 2">
            <a:extLst>
              <a:ext uri="{FF2B5EF4-FFF2-40B4-BE49-F238E27FC236}">
                <a16:creationId xmlns:a16="http://schemas.microsoft.com/office/drawing/2014/main" id="{B17484D4-6785-E952-3E4B-96315A856026}"/>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354205" y="2500814"/>
            <a:ext cx="7483589" cy="394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88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F811F5-A707-8992-B851-D464EE9EA0A2}"/>
              </a:ext>
            </a:extLst>
          </p:cNvPr>
          <p:cNvSpPr>
            <a:spLocks noGrp="1"/>
          </p:cNvSpPr>
          <p:nvPr>
            <p:ph type="title"/>
          </p:nvPr>
        </p:nvSpPr>
        <p:spPr>
          <a:xfrm>
            <a:off x="482983" y="839755"/>
            <a:ext cx="11226033" cy="1075260"/>
          </a:xfrm>
        </p:spPr>
        <p:txBody>
          <a:bodyPr>
            <a:noAutofit/>
          </a:bodyPr>
          <a:lstStyle/>
          <a:p>
            <a:pPr algn="ctr"/>
            <a:r>
              <a:rPr lang="cs-CZ" sz="5400" b="1" dirty="0"/>
              <a:t>LEAN MANAGEMENT</a:t>
            </a:r>
          </a:p>
        </p:txBody>
      </p:sp>
      <p:sp>
        <p:nvSpPr>
          <p:cNvPr id="3" name="Zástupný obsah 2">
            <a:extLst>
              <a:ext uri="{FF2B5EF4-FFF2-40B4-BE49-F238E27FC236}">
                <a16:creationId xmlns:a16="http://schemas.microsoft.com/office/drawing/2014/main" id="{110EECE7-A5A9-5E2C-24AC-43367A234E99}"/>
              </a:ext>
            </a:extLst>
          </p:cNvPr>
          <p:cNvSpPr>
            <a:spLocks noGrp="1"/>
          </p:cNvSpPr>
          <p:nvPr>
            <p:ph sz="quarter" idx="13"/>
          </p:nvPr>
        </p:nvSpPr>
        <p:spPr>
          <a:xfrm>
            <a:off x="539496" y="2560320"/>
            <a:ext cx="11169520" cy="3977640"/>
          </a:xfrm>
        </p:spPr>
        <p:txBody>
          <a:bodyPr>
            <a:normAutofit fontScale="92500"/>
          </a:bodyPr>
          <a:lstStyle/>
          <a:p>
            <a:r>
              <a:rPr lang="cs-CZ" b="1" i="0" dirty="0" err="1">
                <a:solidFill>
                  <a:srgbClr val="282D32"/>
                </a:solidFill>
                <a:effectLst/>
                <a:latin typeface="Roboto" panose="02000000000000000000" pitchFamily="2" charset="0"/>
              </a:rPr>
              <a:t>Lean</a:t>
            </a:r>
            <a:r>
              <a:rPr lang="cs-CZ" b="0" i="0" dirty="0">
                <a:solidFill>
                  <a:srgbClr val="282D32"/>
                </a:solidFill>
                <a:effectLst/>
                <a:latin typeface="Roboto" panose="02000000000000000000" pitchFamily="2" charset="0"/>
              </a:rPr>
              <a:t>, používá se také pojem </a:t>
            </a:r>
            <a:r>
              <a:rPr lang="cs-CZ" b="1" i="0" dirty="0" err="1">
                <a:solidFill>
                  <a:srgbClr val="282D32"/>
                </a:solidFill>
                <a:effectLst/>
                <a:latin typeface="Roboto" panose="02000000000000000000" pitchFamily="2" charset="0"/>
              </a:rPr>
              <a:t>Lean</a:t>
            </a:r>
            <a:r>
              <a:rPr lang="cs-CZ" b="1" i="0" dirty="0">
                <a:solidFill>
                  <a:srgbClr val="282D32"/>
                </a:solidFill>
                <a:effectLst/>
                <a:latin typeface="Roboto" panose="02000000000000000000" pitchFamily="2" charset="0"/>
              </a:rPr>
              <a:t> Management</a:t>
            </a:r>
            <a:r>
              <a:rPr lang="cs-CZ" b="0" i="0" dirty="0">
                <a:solidFill>
                  <a:srgbClr val="282D32"/>
                </a:solidFill>
                <a:effectLst/>
                <a:latin typeface="Roboto" panose="02000000000000000000" pitchFamily="2" charset="0"/>
              </a:rPr>
              <a:t>, je velmi široká metoda řízení, nejčastěji se v souvislosti s </a:t>
            </a:r>
            <a:r>
              <a:rPr lang="cs-CZ" b="0" i="0" dirty="0" err="1">
                <a:solidFill>
                  <a:srgbClr val="282D32"/>
                </a:solidFill>
                <a:effectLst/>
                <a:latin typeface="Roboto" panose="02000000000000000000" pitchFamily="2" charset="0"/>
              </a:rPr>
              <a:t>Lean</a:t>
            </a:r>
            <a:r>
              <a:rPr lang="cs-CZ" b="0" i="0" dirty="0">
                <a:solidFill>
                  <a:srgbClr val="282D32"/>
                </a:solidFill>
                <a:effectLst/>
                <a:latin typeface="Roboto" panose="02000000000000000000" pitchFamily="2" charset="0"/>
              </a:rPr>
              <a:t> užívá pojem </a:t>
            </a:r>
            <a:r>
              <a:rPr lang="cs-CZ" b="1" i="0" dirty="0">
                <a:solidFill>
                  <a:srgbClr val="282D32"/>
                </a:solidFill>
                <a:effectLst/>
                <a:latin typeface="Roboto" panose="02000000000000000000" pitchFamily="2" charset="0"/>
              </a:rPr>
              <a:t>filosofie</a:t>
            </a:r>
            <a:r>
              <a:rPr lang="cs-CZ" b="0" i="0" dirty="0">
                <a:solidFill>
                  <a:srgbClr val="282D32"/>
                </a:solidFill>
                <a:effectLst/>
                <a:latin typeface="Roboto" panose="02000000000000000000" pitchFamily="2" charset="0"/>
              </a:rPr>
              <a:t>, kterou musí organizace (podnik) přijmout.</a:t>
            </a:r>
          </a:p>
          <a:p>
            <a:r>
              <a:rPr lang="cs-CZ" b="0" i="0" dirty="0" err="1">
                <a:solidFill>
                  <a:srgbClr val="282D32"/>
                </a:solidFill>
                <a:effectLst/>
                <a:latin typeface="Roboto" panose="02000000000000000000" pitchFamily="2" charset="0"/>
              </a:rPr>
              <a:t>Lean</a:t>
            </a:r>
            <a:r>
              <a:rPr lang="cs-CZ" b="0" i="0" dirty="0">
                <a:solidFill>
                  <a:srgbClr val="282D32"/>
                </a:solidFill>
                <a:effectLst/>
                <a:latin typeface="Roboto" panose="02000000000000000000" pitchFamily="2" charset="0"/>
              </a:rPr>
              <a:t> je založena na několika základních principech. Primárně jde o snahu celé organizace se trvale zlepšovat ve všech oblastech a zamezit zbytečnému </a:t>
            </a:r>
            <a:r>
              <a:rPr lang="cs-CZ" b="1" i="0" dirty="0">
                <a:solidFill>
                  <a:srgbClr val="282D32"/>
                </a:solidFill>
                <a:effectLst/>
                <a:latin typeface="Roboto" panose="02000000000000000000" pitchFamily="2" charset="0"/>
              </a:rPr>
              <a:t>plýtvání</a:t>
            </a:r>
            <a:r>
              <a:rPr lang="cs-CZ" b="0" i="0" dirty="0">
                <a:solidFill>
                  <a:srgbClr val="282D32"/>
                </a:solidFill>
                <a:effectLst/>
                <a:latin typeface="Roboto" panose="02000000000000000000" pitchFamily="2" charset="0"/>
              </a:rPr>
              <a:t>.</a:t>
            </a:r>
          </a:p>
          <a:p>
            <a:r>
              <a:rPr lang="cs-CZ" b="0" i="0" dirty="0">
                <a:solidFill>
                  <a:srgbClr val="282D32"/>
                </a:solidFill>
                <a:effectLst/>
                <a:latin typeface="Roboto" panose="02000000000000000000" pitchFamily="2" charset="0"/>
              </a:rPr>
              <a:t>Druhý princip je co nejlepší uspokojení potřeb zákazníka bez ohledu na to, jakým způsobem.</a:t>
            </a:r>
            <a:endParaRPr lang="cs-CZ" dirty="0"/>
          </a:p>
        </p:txBody>
      </p:sp>
    </p:spTree>
    <p:extLst>
      <p:ext uri="{BB962C8B-B14F-4D97-AF65-F5344CB8AC3E}">
        <p14:creationId xmlns:p14="http://schemas.microsoft.com/office/powerpoint/2010/main" val="1955396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56986-E76A-722C-1D42-8D1C47DD6093}"/>
              </a:ext>
            </a:extLst>
          </p:cNvPr>
          <p:cNvSpPr>
            <a:spLocks noGrp="1"/>
          </p:cNvSpPr>
          <p:nvPr>
            <p:ph type="title"/>
          </p:nvPr>
        </p:nvSpPr>
        <p:spPr>
          <a:xfrm>
            <a:off x="515453" y="765110"/>
            <a:ext cx="11161091" cy="1019276"/>
          </a:xfrm>
        </p:spPr>
        <p:txBody>
          <a:bodyPr>
            <a:noAutofit/>
          </a:bodyPr>
          <a:lstStyle/>
          <a:p>
            <a:pPr algn="ctr"/>
            <a:r>
              <a:rPr lang="cs-CZ" sz="6000" b="1" dirty="0"/>
              <a:t>LEAN PŘÍSTUP</a:t>
            </a:r>
          </a:p>
        </p:txBody>
      </p:sp>
      <p:sp>
        <p:nvSpPr>
          <p:cNvPr id="3" name="Zástupný obsah 2">
            <a:extLst>
              <a:ext uri="{FF2B5EF4-FFF2-40B4-BE49-F238E27FC236}">
                <a16:creationId xmlns:a16="http://schemas.microsoft.com/office/drawing/2014/main" id="{5379AD8C-DDA4-12BD-C508-D0BD77E0F2FE}"/>
              </a:ext>
            </a:extLst>
          </p:cNvPr>
          <p:cNvSpPr>
            <a:spLocks noGrp="1"/>
          </p:cNvSpPr>
          <p:nvPr>
            <p:ph sz="quarter" idx="13"/>
          </p:nvPr>
        </p:nvSpPr>
        <p:spPr>
          <a:xfrm>
            <a:off x="539496" y="2560320"/>
            <a:ext cx="11161092" cy="3977640"/>
          </a:xfrm>
        </p:spPr>
        <p:txBody>
          <a:bodyPr>
            <a:normAutofit fontScale="92500"/>
          </a:bodyPr>
          <a:lstStyle/>
          <a:p>
            <a:pPr algn="l">
              <a:lnSpc>
                <a:spcPct val="200000"/>
              </a:lnSpc>
            </a:pPr>
            <a:r>
              <a:rPr lang="cs-CZ" b="1" i="0" dirty="0" err="1">
                <a:solidFill>
                  <a:srgbClr val="282D32"/>
                </a:solidFill>
                <a:effectLst/>
                <a:latin typeface="Roboto" panose="02000000000000000000" pitchFamily="2" charset="0"/>
              </a:rPr>
              <a:t>Lean</a:t>
            </a:r>
            <a:r>
              <a:rPr lang="cs-CZ" b="1" i="0" dirty="0">
                <a:solidFill>
                  <a:srgbClr val="282D32"/>
                </a:solidFill>
                <a:effectLst/>
                <a:latin typeface="Roboto" panose="02000000000000000000" pitchFamily="2" charset="0"/>
              </a:rPr>
              <a:t> se často používá s různými přívlastky, podle toho na jakou oblast je tato filosofie uplatněna:</a:t>
            </a:r>
          </a:p>
          <a:p>
            <a:pPr algn="l">
              <a:lnSpc>
                <a:spcPct val="200000"/>
              </a:lnSpc>
            </a:pPr>
            <a:r>
              <a:rPr lang="cs-CZ" b="1" i="0" dirty="0" err="1">
                <a:solidFill>
                  <a:srgbClr val="282D32"/>
                </a:solidFill>
                <a:effectLst/>
                <a:latin typeface="Roboto" panose="02000000000000000000" pitchFamily="2" charset="0"/>
              </a:rPr>
              <a:t>Lean</a:t>
            </a:r>
            <a:r>
              <a:rPr lang="cs-CZ" b="1" i="0" dirty="0">
                <a:solidFill>
                  <a:srgbClr val="282D32"/>
                </a:solidFill>
                <a:effectLst/>
                <a:latin typeface="Roboto" panose="02000000000000000000" pitchFamily="2" charset="0"/>
              </a:rPr>
              <a:t> </a:t>
            </a:r>
            <a:r>
              <a:rPr lang="cs-CZ" b="1" i="0" dirty="0" err="1">
                <a:solidFill>
                  <a:srgbClr val="282D32"/>
                </a:solidFill>
                <a:effectLst/>
                <a:latin typeface="Roboto" panose="02000000000000000000" pitchFamily="2" charset="0"/>
              </a:rPr>
              <a:t>Production</a:t>
            </a:r>
            <a:r>
              <a:rPr lang="cs-CZ" b="1" dirty="0">
                <a:solidFill>
                  <a:srgbClr val="282D32"/>
                </a:solidFill>
                <a:latin typeface="Roboto" panose="02000000000000000000" pitchFamily="2" charset="0"/>
              </a:rPr>
              <a:t>, </a:t>
            </a:r>
            <a:r>
              <a:rPr lang="cs-CZ" b="1" i="0" dirty="0" err="1">
                <a:solidFill>
                  <a:srgbClr val="282D32"/>
                </a:solidFill>
                <a:effectLst/>
                <a:latin typeface="Roboto" panose="02000000000000000000" pitchFamily="2" charset="0"/>
              </a:rPr>
              <a:t>Lean</a:t>
            </a:r>
            <a:r>
              <a:rPr lang="cs-CZ" b="1" i="0" dirty="0">
                <a:solidFill>
                  <a:srgbClr val="282D32"/>
                </a:solidFill>
                <a:effectLst/>
                <a:latin typeface="Roboto" panose="02000000000000000000" pitchFamily="2" charset="0"/>
              </a:rPr>
              <a:t> </a:t>
            </a:r>
            <a:r>
              <a:rPr lang="cs-CZ" b="1" i="0" dirty="0" err="1">
                <a:solidFill>
                  <a:srgbClr val="282D32"/>
                </a:solidFill>
                <a:effectLst/>
                <a:latin typeface="Roboto" panose="02000000000000000000" pitchFamily="2" charset="0"/>
              </a:rPr>
              <a:t>Manufacturing</a:t>
            </a:r>
            <a:r>
              <a:rPr lang="cs-CZ" b="1" i="0" dirty="0">
                <a:solidFill>
                  <a:srgbClr val="282D32"/>
                </a:solidFill>
                <a:effectLst/>
                <a:latin typeface="Roboto" panose="02000000000000000000" pitchFamily="2" charset="0"/>
              </a:rPr>
              <a:t>, </a:t>
            </a:r>
            <a:r>
              <a:rPr lang="cs-CZ" b="1" i="0" dirty="0" err="1">
                <a:solidFill>
                  <a:srgbClr val="282D32"/>
                </a:solidFill>
                <a:effectLst/>
                <a:latin typeface="Roboto" panose="02000000000000000000" pitchFamily="2" charset="0"/>
              </a:rPr>
              <a:t>Lean</a:t>
            </a:r>
            <a:r>
              <a:rPr lang="cs-CZ" b="1" i="0" dirty="0">
                <a:solidFill>
                  <a:srgbClr val="282D32"/>
                </a:solidFill>
                <a:effectLst/>
                <a:latin typeface="Roboto" panose="02000000000000000000" pitchFamily="2" charset="0"/>
              </a:rPr>
              <a:t> </a:t>
            </a:r>
            <a:r>
              <a:rPr lang="cs-CZ" b="1" i="0" dirty="0" err="1">
                <a:solidFill>
                  <a:srgbClr val="282D32"/>
                </a:solidFill>
                <a:effectLst/>
                <a:latin typeface="Roboto" panose="02000000000000000000" pitchFamily="2" charset="0"/>
              </a:rPr>
              <a:t>Administration</a:t>
            </a:r>
            <a:r>
              <a:rPr lang="cs-CZ" b="1" i="0" dirty="0">
                <a:solidFill>
                  <a:srgbClr val="282D32"/>
                </a:solidFill>
                <a:effectLst/>
                <a:latin typeface="Roboto" panose="02000000000000000000" pitchFamily="2" charset="0"/>
              </a:rPr>
              <a:t>, </a:t>
            </a:r>
            <a:r>
              <a:rPr lang="cs-CZ" b="1" i="0" dirty="0" err="1">
                <a:solidFill>
                  <a:srgbClr val="282D32"/>
                </a:solidFill>
                <a:effectLst/>
                <a:latin typeface="Roboto" panose="02000000000000000000" pitchFamily="2" charset="0"/>
              </a:rPr>
              <a:t>Lean</a:t>
            </a:r>
            <a:r>
              <a:rPr lang="cs-CZ" b="1" i="0" dirty="0">
                <a:solidFill>
                  <a:srgbClr val="282D32"/>
                </a:solidFill>
                <a:effectLst/>
                <a:latin typeface="Roboto" panose="02000000000000000000" pitchFamily="2" charset="0"/>
              </a:rPr>
              <a:t> Leadership, </a:t>
            </a:r>
            <a:r>
              <a:rPr lang="cs-CZ" b="1" i="0" dirty="0" err="1">
                <a:solidFill>
                  <a:srgbClr val="282D32"/>
                </a:solidFill>
                <a:effectLst/>
                <a:latin typeface="Roboto" panose="02000000000000000000" pitchFamily="2" charset="0"/>
              </a:rPr>
              <a:t>Lean</a:t>
            </a:r>
            <a:r>
              <a:rPr lang="cs-CZ" b="1" i="0" dirty="0">
                <a:solidFill>
                  <a:srgbClr val="282D32"/>
                </a:solidFill>
                <a:effectLst/>
                <a:latin typeface="Roboto" panose="02000000000000000000" pitchFamily="2" charset="0"/>
              </a:rPr>
              <a:t> Marketing, </a:t>
            </a:r>
            <a:r>
              <a:rPr lang="cs-CZ" b="1" i="0" dirty="0" err="1">
                <a:solidFill>
                  <a:srgbClr val="282D32"/>
                </a:solidFill>
                <a:effectLst/>
                <a:latin typeface="Roboto" panose="02000000000000000000" pitchFamily="2" charset="0"/>
              </a:rPr>
              <a:t>Lean</a:t>
            </a:r>
            <a:r>
              <a:rPr lang="cs-CZ" b="1" i="0" dirty="0">
                <a:solidFill>
                  <a:srgbClr val="282D32"/>
                </a:solidFill>
                <a:effectLst/>
                <a:latin typeface="Roboto" panose="02000000000000000000" pitchFamily="2" charset="0"/>
              </a:rPr>
              <a:t> </a:t>
            </a:r>
            <a:r>
              <a:rPr lang="cs-CZ" b="1" i="0" dirty="0" err="1">
                <a:solidFill>
                  <a:srgbClr val="282D32"/>
                </a:solidFill>
                <a:effectLst/>
                <a:latin typeface="Roboto" panose="02000000000000000000" pitchFamily="2" charset="0"/>
              </a:rPr>
              <a:t>Integration</a:t>
            </a:r>
            <a:r>
              <a:rPr lang="cs-CZ" b="1" i="0" dirty="0">
                <a:solidFill>
                  <a:srgbClr val="282D32"/>
                </a:solidFill>
                <a:effectLst/>
                <a:latin typeface="Roboto" panose="02000000000000000000" pitchFamily="2" charset="0"/>
              </a:rPr>
              <a:t>, </a:t>
            </a:r>
            <a:r>
              <a:rPr lang="cs-CZ" b="1" i="0" dirty="0" err="1">
                <a:solidFill>
                  <a:srgbClr val="282D32"/>
                </a:solidFill>
                <a:effectLst/>
                <a:latin typeface="Roboto" panose="02000000000000000000" pitchFamily="2" charset="0"/>
              </a:rPr>
              <a:t>Lean</a:t>
            </a:r>
            <a:r>
              <a:rPr lang="cs-CZ" b="1" i="0" dirty="0">
                <a:solidFill>
                  <a:srgbClr val="282D32"/>
                </a:solidFill>
                <a:effectLst/>
                <a:latin typeface="Roboto" panose="02000000000000000000" pitchFamily="2" charset="0"/>
              </a:rPr>
              <a:t> </a:t>
            </a:r>
            <a:r>
              <a:rPr lang="cs-CZ" b="1" i="0" dirty="0" err="1">
                <a:solidFill>
                  <a:srgbClr val="282D32"/>
                </a:solidFill>
                <a:effectLst/>
                <a:latin typeface="Roboto" panose="02000000000000000000" pitchFamily="2" charset="0"/>
              </a:rPr>
              <a:t>Programming</a:t>
            </a:r>
            <a:r>
              <a:rPr lang="cs-CZ" b="1" i="0" dirty="0">
                <a:solidFill>
                  <a:srgbClr val="282D32"/>
                </a:solidFill>
                <a:effectLst/>
                <a:latin typeface="Roboto" panose="02000000000000000000" pitchFamily="2" charset="0"/>
              </a:rPr>
              <a:t>, </a:t>
            </a:r>
            <a:r>
              <a:rPr lang="cs-CZ" b="1" i="0" dirty="0" err="1">
                <a:solidFill>
                  <a:srgbClr val="282D32"/>
                </a:solidFill>
                <a:effectLst/>
                <a:latin typeface="Roboto" panose="02000000000000000000" pitchFamily="2" charset="0"/>
              </a:rPr>
              <a:t>Lean</a:t>
            </a:r>
            <a:r>
              <a:rPr lang="cs-CZ" b="1" i="0" dirty="0">
                <a:solidFill>
                  <a:srgbClr val="282D32"/>
                </a:solidFill>
                <a:effectLst/>
                <a:latin typeface="Roboto" panose="02000000000000000000" pitchFamily="2" charset="0"/>
              </a:rPr>
              <a:t> </a:t>
            </a:r>
            <a:r>
              <a:rPr lang="cs-CZ" b="1" i="0" dirty="0" err="1">
                <a:solidFill>
                  <a:srgbClr val="282D32"/>
                </a:solidFill>
                <a:effectLst/>
                <a:latin typeface="Roboto" panose="02000000000000000000" pitchFamily="2" charset="0"/>
              </a:rPr>
              <a:t>Construction</a:t>
            </a:r>
            <a:r>
              <a:rPr lang="cs-CZ" b="1" i="0" dirty="0">
                <a:solidFill>
                  <a:srgbClr val="282D32"/>
                </a:solidFill>
                <a:effectLst/>
                <a:latin typeface="Roboto" panose="02000000000000000000" pitchFamily="2" charset="0"/>
              </a:rPr>
              <a:t> management, </a:t>
            </a:r>
            <a:r>
              <a:rPr lang="cs-CZ" b="1" i="0" dirty="0" err="1">
                <a:solidFill>
                  <a:srgbClr val="282D32"/>
                </a:solidFill>
                <a:effectLst/>
                <a:latin typeface="Roboto" panose="02000000000000000000" pitchFamily="2" charset="0"/>
              </a:rPr>
              <a:t>Lean</a:t>
            </a:r>
            <a:r>
              <a:rPr lang="cs-CZ" b="1" i="0" dirty="0">
                <a:solidFill>
                  <a:srgbClr val="282D32"/>
                </a:solidFill>
                <a:effectLst/>
                <a:latin typeface="Roboto" panose="02000000000000000000" pitchFamily="2" charset="0"/>
              </a:rPr>
              <a:t> </a:t>
            </a:r>
            <a:r>
              <a:rPr lang="cs-CZ" b="1" i="0" dirty="0" err="1">
                <a:solidFill>
                  <a:srgbClr val="282D32"/>
                </a:solidFill>
                <a:effectLst/>
                <a:latin typeface="Roboto" panose="02000000000000000000" pitchFamily="2" charset="0"/>
              </a:rPr>
              <a:t>Services</a:t>
            </a:r>
            <a:r>
              <a:rPr lang="cs-CZ" b="1" i="0" dirty="0">
                <a:solidFill>
                  <a:srgbClr val="282D32"/>
                </a:solidFill>
                <a:effectLst/>
                <a:latin typeface="Roboto" panose="02000000000000000000" pitchFamily="2" charset="0"/>
              </a:rPr>
              <a:t>, </a:t>
            </a:r>
            <a:r>
              <a:rPr lang="cs-CZ" b="1" i="0" dirty="0" err="1">
                <a:solidFill>
                  <a:srgbClr val="282D32"/>
                </a:solidFill>
                <a:effectLst/>
                <a:latin typeface="Roboto" panose="02000000000000000000" pitchFamily="2" charset="0"/>
              </a:rPr>
              <a:t>Lean</a:t>
            </a:r>
            <a:r>
              <a:rPr lang="cs-CZ" b="1" i="0" dirty="0">
                <a:solidFill>
                  <a:srgbClr val="282D32"/>
                </a:solidFill>
                <a:effectLst/>
                <a:latin typeface="Roboto" panose="02000000000000000000" pitchFamily="2" charset="0"/>
              </a:rPr>
              <a:t> </a:t>
            </a:r>
            <a:r>
              <a:rPr lang="cs-CZ" b="1" i="0" dirty="0" err="1">
                <a:solidFill>
                  <a:srgbClr val="282D32"/>
                </a:solidFill>
                <a:effectLst/>
                <a:latin typeface="Roboto" panose="02000000000000000000" pitchFamily="2" charset="0"/>
              </a:rPr>
              <a:t>Six</a:t>
            </a:r>
            <a:r>
              <a:rPr lang="cs-CZ" b="1" i="0" dirty="0">
                <a:solidFill>
                  <a:srgbClr val="282D32"/>
                </a:solidFill>
                <a:effectLst/>
                <a:latin typeface="Roboto" panose="02000000000000000000" pitchFamily="2" charset="0"/>
              </a:rPr>
              <a:t> Sigma, </a:t>
            </a:r>
            <a:r>
              <a:rPr lang="cs-CZ" b="1" i="0" dirty="0" err="1">
                <a:solidFill>
                  <a:srgbClr val="282D32"/>
                </a:solidFill>
                <a:effectLst/>
                <a:latin typeface="Roboto" panose="02000000000000000000" pitchFamily="2" charset="0"/>
              </a:rPr>
              <a:t>Lean</a:t>
            </a:r>
            <a:r>
              <a:rPr lang="cs-CZ" b="1" i="0" dirty="0">
                <a:solidFill>
                  <a:srgbClr val="282D32"/>
                </a:solidFill>
                <a:effectLst/>
                <a:latin typeface="Roboto" panose="02000000000000000000" pitchFamily="2" charset="0"/>
              </a:rPr>
              <a:t> Audit a další.</a:t>
            </a:r>
          </a:p>
          <a:p>
            <a:endParaRPr lang="cs-CZ" dirty="0"/>
          </a:p>
        </p:txBody>
      </p:sp>
    </p:spTree>
    <p:extLst>
      <p:ext uri="{BB962C8B-B14F-4D97-AF65-F5344CB8AC3E}">
        <p14:creationId xmlns:p14="http://schemas.microsoft.com/office/powerpoint/2010/main" val="245759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67420B3-3800-D492-EE58-BEDE2E2CB109}"/>
              </a:ext>
            </a:extLst>
          </p:cNvPr>
          <p:cNvSpPr>
            <a:spLocks noGrp="1"/>
          </p:cNvSpPr>
          <p:nvPr>
            <p:ph type="title"/>
          </p:nvPr>
        </p:nvSpPr>
        <p:spPr>
          <a:xfrm>
            <a:off x="521208" y="522514"/>
            <a:ext cx="11067412" cy="1653758"/>
          </a:xfrm>
        </p:spPr>
        <p:txBody>
          <a:bodyPr>
            <a:normAutofit fontScale="90000"/>
          </a:bodyPr>
          <a:lstStyle/>
          <a:p>
            <a:pPr algn="ctr"/>
            <a:r>
              <a:rPr lang="cs-CZ" b="1" dirty="0"/>
              <a:t>LOGISTICKÝ MANAGEMENT.</a:t>
            </a:r>
            <a:br>
              <a:rPr lang="cs-CZ" b="1" dirty="0"/>
            </a:br>
            <a:r>
              <a:rPr lang="cs-CZ" b="1" dirty="0"/>
              <a:t>LOGISTICKÝ SYSTÉM.</a:t>
            </a:r>
            <a:br>
              <a:rPr lang="cs-CZ" b="1" dirty="0"/>
            </a:br>
            <a:r>
              <a:rPr lang="cs-CZ" b="1" dirty="0"/>
              <a:t>ŠTÍHLÁ LOGISTIKA.</a:t>
            </a:r>
          </a:p>
        </p:txBody>
      </p:sp>
      <p:sp>
        <p:nvSpPr>
          <p:cNvPr id="5" name="Zástupný obsah 4">
            <a:extLst>
              <a:ext uri="{FF2B5EF4-FFF2-40B4-BE49-F238E27FC236}">
                <a16:creationId xmlns:a16="http://schemas.microsoft.com/office/drawing/2014/main" id="{875D1911-9D63-D540-2B31-138AE483C0C9}"/>
              </a:ext>
            </a:extLst>
          </p:cNvPr>
          <p:cNvSpPr>
            <a:spLocks noGrp="1"/>
          </p:cNvSpPr>
          <p:nvPr>
            <p:ph sz="quarter" idx="13"/>
          </p:nvPr>
        </p:nvSpPr>
        <p:spPr>
          <a:xfrm>
            <a:off x="539496" y="2560320"/>
            <a:ext cx="11067412" cy="3977640"/>
          </a:xfrm>
        </p:spPr>
        <p:txBody>
          <a:bodyPr/>
          <a:lstStyle/>
          <a:p>
            <a:r>
              <a:rPr lang="cs-CZ" b="1" dirty="0"/>
              <a:t>-	Složky logistických procesů</a:t>
            </a:r>
          </a:p>
          <a:p>
            <a:r>
              <a:rPr lang="cs-CZ" b="1" dirty="0"/>
              <a:t>-	Logistické výkony a náklady</a:t>
            </a:r>
          </a:p>
          <a:p>
            <a:r>
              <a:rPr lang="cs-CZ" b="1" dirty="0"/>
              <a:t>-	Výkonové ukazatele logistických procesů</a:t>
            </a:r>
          </a:p>
          <a:p>
            <a:r>
              <a:rPr lang="cs-CZ" b="1" dirty="0"/>
              <a:t>-	Mikro-logistický systém. Makro-logistický systém. Meta-logistický systém.</a:t>
            </a:r>
          </a:p>
          <a:p>
            <a:r>
              <a:rPr lang="cs-CZ" b="1" dirty="0"/>
              <a:t>-	Štíhlá logistika (JIT, KANBAN, 3MU, 5S, KAIZEN)</a:t>
            </a:r>
          </a:p>
        </p:txBody>
      </p:sp>
    </p:spTree>
    <p:extLst>
      <p:ext uri="{BB962C8B-B14F-4D97-AF65-F5344CB8AC3E}">
        <p14:creationId xmlns:p14="http://schemas.microsoft.com/office/powerpoint/2010/main" val="269961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066920-DEDF-D864-066B-26D9224478D2}"/>
              </a:ext>
            </a:extLst>
          </p:cNvPr>
          <p:cNvSpPr>
            <a:spLocks noGrp="1"/>
          </p:cNvSpPr>
          <p:nvPr>
            <p:ph type="title"/>
          </p:nvPr>
        </p:nvSpPr>
        <p:spPr>
          <a:xfrm>
            <a:off x="539496" y="839754"/>
            <a:ext cx="11011429" cy="935301"/>
          </a:xfrm>
        </p:spPr>
        <p:txBody>
          <a:bodyPr>
            <a:noAutofit/>
          </a:bodyPr>
          <a:lstStyle/>
          <a:p>
            <a:pPr algn="ctr"/>
            <a:r>
              <a:rPr lang="cs-CZ" sz="5400" b="1" dirty="0"/>
              <a:t>JIT (JUST-IN-TIME)</a:t>
            </a:r>
          </a:p>
        </p:txBody>
      </p:sp>
      <p:sp>
        <p:nvSpPr>
          <p:cNvPr id="3" name="Zástupný obsah 2">
            <a:extLst>
              <a:ext uri="{FF2B5EF4-FFF2-40B4-BE49-F238E27FC236}">
                <a16:creationId xmlns:a16="http://schemas.microsoft.com/office/drawing/2014/main" id="{209F6083-9727-2667-ACB9-DF3A9CA9E23A}"/>
              </a:ext>
            </a:extLst>
          </p:cNvPr>
          <p:cNvSpPr>
            <a:spLocks noGrp="1"/>
          </p:cNvSpPr>
          <p:nvPr>
            <p:ph sz="quarter" idx="13"/>
          </p:nvPr>
        </p:nvSpPr>
        <p:spPr>
          <a:xfrm>
            <a:off x="539496" y="2560320"/>
            <a:ext cx="11170422" cy="3977640"/>
          </a:xfrm>
        </p:spPr>
        <p:txBody>
          <a:bodyPr>
            <a:normAutofit fontScale="55000" lnSpcReduction="20000"/>
          </a:bodyPr>
          <a:lstStyle/>
          <a:p>
            <a:pPr algn="just"/>
            <a:r>
              <a:rPr lang="cs-CZ" b="1" i="0" dirty="0">
                <a:solidFill>
                  <a:srgbClr val="282D32"/>
                </a:solidFill>
                <a:effectLst/>
                <a:latin typeface="Roboto" panose="02000000000000000000" pitchFamily="2" charset="0"/>
              </a:rPr>
              <a:t>Nepřekládá se, je metoda řízení logistiky (možná jde spíše o filozofii výroby), která organizuje logistické toky tak, aby byly minimalizovány dopravní a skladovací náklady.</a:t>
            </a:r>
          </a:p>
          <a:p>
            <a:pPr algn="just"/>
            <a:r>
              <a:rPr lang="cs-CZ" b="1" i="0" dirty="0">
                <a:solidFill>
                  <a:srgbClr val="282D32"/>
                </a:solidFill>
                <a:effectLst/>
                <a:latin typeface="Roboto" panose="02000000000000000000" pitchFamily="2" charset="0"/>
              </a:rPr>
              <a:t>Principem JIT je zajištění jednotlivých materiálních subdodávek do výroby tak, aby byly k dispozici přesně v ten moment, kdy mají byt použity ve výrobním procesu. Minimalizuje se pohyb materiálu v podniku a výrobní linky jsou organizovány tak, aby se co nejvíce snižovaly skladovací</a:t>
            </a:r>
            <a:br>
              <a:rPr lang="cs-CZ" b="1" i="0" dirty="0">
                <a:solidFill>
                  <a:srgbClr val="282D32"/>
                </a:solidFill>
                <a:effectLst/>
                <a:latin typeface="Roboto" panose="02000000000000000000" pitchFamily="2" charset="0"/>
              </a:rPr>
            </a:br>
            <a:r>
              <a:rPr lang="cs-CZ" b="1" i="0" dirty="0">
                <a:solidFill>
                  <a:srgbClr val="282D32"/>
                </a:solidFill>
                <a:effectLst/>
                <a:latin typeface="Roboto" panose="02000000000000000000" pitchFamily="2" charset="0"/>
              </a:rPr>
              <a:t>a dopravní náklady.</a:t>
            </a:r>
          </a:p>
          <a:p>
            <a:pPr algn="just"/>
            <a:r>
              <a:rPr lang="cs-CZ" b="1" i="0" dirty="0">
                <a:solidFill>
                  <a:srgbClr val="282D32"/>
                </a:solidFill>
                <a:effectLst/>
                <a:latin typeface="Roboto" panose="02000000000000000000" pitchFamily="2" charset="0"/>
              </a:rPr>
              <a:t>Autorem konceptu JIT je japonská automobilka Toyota, proto se také používá alternativní název Toyota </a:t>
            </a:r>
            <a:r>
              <a:rPr lang="cs-CZ" b="1" i="0" dirty="0" err="1">
                <a:solidFill>
                  <a:srgbClr val="282D32"/>
                </a:solidFill>
                <a:effectLst/>
                <a:latin typeface="Roboto" panose="02000000000000000000" pitchFamily="2" charset="0"/>
              </a:rPr>
              <a:t>Production</a:t>
            </a:r>
            <a:r>
              <a:rPr lang="cs-CZ" b="1" i="0" dirty="0">
                <a:solidFill>
                  <a:srgbClr val="282D32"/>
                </a:solidFill>
                <a:effectLst/>
                <a:latin typeface="Roboto" panose="02000000000000000000" pitchFamily="2" charset="0"/>
              </a:rPr>
              <a:t> </a:t>
            </a:r>
            <a:r>
              <a:rPr lang="cs-CZ" b="1" i="0" dirty="0" err="1">
                <a:solidFill>
                  <a:srgbClr val="282D32"/>
                </a:solidFill>
                <a:effectLst/>
                <a:latin typeface="Roboto" panose="02000000000000000000" pitchFamily="2" charset="0"/>
              </a:rPr>
              <a:t>System</a:t>
            </a:r>
            <a:r>
              <a:rPr lang="cs-CZ" b="1" i="0" dirty="0">
                <a:solidFill>
                  <a:srgbClr val="282D32"/>
                </a:solidFill>
                <a:effectLst/>
                <a:latin typeface="Roboto" panose="02000000000000000000" pitchFamily="2" charset="0"/>
              </a:rPr>
              <a:t> (výrobní systém Toyota). Základy JIT byly položeny již v roce 1926, ale největší rozmach nastal až v 80. letech 20. století v Japonsku a USA.</a:t>
            </a:r>
          </a:p>
          <a:p>
            <a:pPr algn="just"/>
            <a:r>
              <a:rPr lang="cs-CZ" b="1" i="0" dirty="0">
                <a:solidFill>
                  <a:srgbClr val="282D32"/>
                </a:solidFill>
                <a:effectLst/>
                <a:latin typeface="Roboto" panose="02000000000000000000" pitchFamily="2" charset="0"/>
              </a:rPr>
              <a:t>Použití JIT v praxi: JIT používá podnik tehdy, pokud chce minimalizovat dopravní a skladovací náklady. Aplikace JIT ovšem klade velmi vysoké nároky na naprosto přesnou koordinaci všech souvisejících procesů a toků.</a:t>
            </a:r>
          </a:p>
          <a:p>
            <a:endParaRPr lang="cs-CZ" dirty="0"/>
          </a:p>
        </p:txBody>
      </p:sp>
    </p:spTree>
    <p:extLst>
      <p:ext uri="{BB962C8B-B14F-4D97-AF65-F5344CB8AC3E}">
        <p14:creationId xmlns:p14="http://schemas.microsoft.com/office/powerpoint/2010/main" val="1178645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6C05A4-EA82-634E-B26F-941F3359E19F}"/>
              </a:ext>
            </a:extLst>
          </p:cNvPr>
          <p:cNvSpPr>
            <a:spLocks noGrp="1"/>
          </p:cNvSpPr>
          <p:nvPr>
            <p:ph type="title"/>
          </p:nvPr>
        </p:nvSpPr>
        <p:spPr>
          <a:xfrm>
            <a:off x="562293" y="821094"/>
            <a:ext cx="11067413" cy="972623"/>
          </a:xfrm>
        </p:spPr>
        <p:txBody>
          <a:bodyPr>
            <a:noAutofit/>
          </a:bodyPr>
          <a:lstStyle/>
          <a:p>
            <a:pPr algn="ctr"/>
            <a:r>
              <a:rPr lang="cs-CZ" sz="5400" b="1" dirty="0"/>
              <a:t>KANBAN</a:t>
            </a:r>
          </a:p>
        </p:txBody>
      </p:sp>
      <p:sp>
        <p:nvSpPr>
          <p:cNvPr id="3" name="Zástupný obsah 2">
            <a:extLst>
              <a:ext uri="{FF2B5EF4-FFF2-40B4-BE49-F238E27FC236}">
                <a16:creationId xmlns:a16="http://schemas.microsoft.com/office/drawing/2014/main" id="{66885E32-EC09-4EF7-BA95-0DB8949E416B}"/>
              </a:ext>
            </a:extLst>
          </p:cNvPr>
          <p:cNvSpPr>
            <a:spLocks noGrp="1"/>
          </p:cNvSpPr>
          <p:nvPr>
            <p:ph sz="quarter" idx="13"/>
          </p:nvPr>
        </p:nvSpPr>
        <p:spPr>
          <a:xfrm>
            <a:off x="539496" y="2560320"/>
            <a:ext cx="11090210" cy="3977640"/>
          </a:xfrm>
        </p:spPr>
        <p:txBody>
          <a:bodyPr/>
          <a:lstStyle/>
          <a:p>
            <a:r>
              <a:rPr lang="cs-CZ" b="1" i="0" dirty="0">
                <a:solidFill>
                  <a:srgbClr val="282D32"/>
                </a:solidFill>
                <a:effectLst/>
                <a:latin typeface="Roboto" panose="02000000000000000000" pitchFamily="2" charset="0"/>
              </a:rPr>
              <a:t>KANBAN</a:t>
            </a:r>
            <a:r>
              <a:rPr lang="cs-CZ" b="0" i="0" dirty="0">
                <a:solidFill>
                  <a:srgbClr val="282D32"/>
                </a:solidFill>
                <a:effectLst/>
                <a:latin typeface="Roboto" panose="02000000000000000000" pitchFamily="2" charset="0"/>
              </a:rPr>
              <a:t> (japonsky kartička, štítek) je systém řízení </a:t>
            </a:r>
            <a:r>
              <a:rPr lang="cs-CZ" b="0" i="0" dirty="0">
                <a:solidFill>
                  <a:srgbClr val="50555A"/>
                </a:solidFill>
                <a:effectLst/>
                <a:latin typeface="Roboto" panose="02000000000000000000" pitchFamily="2" charset="0"/>
              </a:rPr>
              <a:t>výrobní logistiky</a:t>
            </a:r>
            <a:br>
              <a:rPr lang="cs-CZ" b="0" i="0" dirty="0">
                <a:solidFill>
                  <a:srgbClr val="50555A"/>
                </a:solidFill>
                <a:effectLst/>
                <a:latin typeface="Roboto" panose="02000000000000000000" pitchFamily="2" charset="0"/>
              </a:rPr>
            </a:br>
            <a:r>
              <a:rPr lang="cs-CZ" b="0" i="0" dirty="0">
                <a:solidFill>
                  <a:srgbClr val="282D32"/>
                </a:solidFill>
                <a:effectLst/>
                <a:latin typeface="Roboto" panose="02000000000000000000" pitchFamily="2" charset="0"/>
              </a:rPr>
              <a:t>(</a:t>
            </a:r>
            <a:r>
              <a:rPr lang="cs-CZ" b="1" i="0" dirty="0">
                <a:solidFill>
                  <a:srgbClr val="282D32"/>
                </a:solidFill>
                <a:effectLst/>
                <a:latin typeface="Roboto" panose="02000000000000000000" pitchFamily="2" charset="0"/>
              </a:rPr>
              <a:t>toku materiálu ve výrobě</a:t>
            </a:r>
            <a:r>
              <a:rPr lang="cs-CZ" b="0" i="0" dirty="0">
                <a:solidFill>
                  <a:srgbClr val="282D32"/>
                </a:solidFill>
                <a:effectLst/>
                <a:latin typeface="Roboto" panose="02000000000000000000" pitchFamily="2" charset="0"/>
              </a:rPr>
              <a:t>), který využívá jednoduchých kartiček pro</a:t>
            </a:r>
            <a:br>
              <a:rPr lang="cs-CZ" b="0" i="0" dirty="0">
                <a:solidFill>
                  <a:srgbClr val="282D32"/>
                </a:solidFill>
                <a:effectLst/>
                <a:latin typeface="Roboto" panose="02000000000000000000" pitchFamily="2" charset="0"/>
              </a:rPr>
            </a:br>
            <a:r>
              <a:rPr lang="cs-CZ" b="0" i="0" dirty="0">
                <a:solidFill>
                  <a:srgbClr val="282D32"/>
                </a:solidFill>
                <a:effectLst/>
                <a:latin typeface="Roboto" panose="02000000000000000000" pitchFamily="2" charset="0"/>
              </a:rPr>
              <a:t>řízení materiálových toků, obvykle bez pomoci ICT.</a:t>
            </a:r>
            <a:br>
              <a:rPr lang="cs-CZ" b="0" i="0" dirty="0">
                <a:solidFill>
                  <a:srgbClr val="282D32"/>
                </a:solidFill>
                <a:effectLst/>
                <a:latin typeface="Roboto" panose="02000000000000000000" pitchFamily="2" charset="0"/>
              </a:rPr>
            </a:br>
            <a:br>
              <a:rPr lang="cs-CZ" b="0" i="0" dirty="0">
                <a:solidFill>
                  <a:srgbClr val="282D32"/>
                </a:solidFill>
                <a:effectLst/>
                <a:latin typeface="Roboto" panose="02000000000000000000" pitchFamily="2" charset="0"/>
              </a:rPr>
            </a:br>
            <a:r>
              <a:rPr lang="cs-CZ" b="0" i="0" dirty="0">
                <a:solidFill>
                  <a:srgbClr val="282D32"/>
                </a:solidFill>
                <a:effectLst/>
                <a:latin typeface="Roboto" panose="02000000000000000000" pitchFamily="2" charset="0"/>
              </a:rPr>
              <a:t>KANBAN je vhodný pro opakovanou výrobu.</a:t>
            </a:r>
            <a:endParaRPr lang="cs-CZ" dirty="0"/>
          </a:p>
        </p:txBody>
      </p:sp>
    </p:spTree>
    <p:extLst>
      <p:ext uri="{BB962C8B-B14F-4D97-AF65-F5344CB8AC3E}">
        <p14:creationId xmlns:p14="http://schemas.microsoft.com/office/powerpoint/2010/main" val="2630792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EBC0D0-B3D8-CD21-06F1-28D2A5E6BBD3}"/>
              </a:ext>
            </a:extLst>
          </p:cNvPr>
          <p:cNvSpPr>
            <a:spLocks noGrp="1"/>
          </p:cNvSpPr>
          <p:nvPr>
            <p:ph type="title"/>
          </p:nvPr>
        </p:nvSpPr>
        <p:spPr>
          <a:xfrm>
            <a:off x="539496" y="774440"/>
            <a:ext cx="11123396" cy="1028607"/>
          </a:xfrm>
        </p:spPr>
        <p:txBody>
          <a:bodyPr>
            <a:noAutofit/>
          </a:bodyPr>
          <a:lstStyle/>
          <a:p>
            <a:pPr algn="ctr"/>
            <a:r>
              <a:rPr lang="cs-CZ" sz="6000" b="1" dirty="0"/>
              <a:t>3 MU</a:t>
            </a:r>
          </a:p>
        </p:txBody>
      </p:sp>
      <p:sp>
        <p:nvSpPr>
          <p:cNvPr id="3" name="Zástupný obsah 2">
            <a:extLst>
              <a:ext uri="{FF2B5EF4-FFF2-40B4-BE49-F238E27FC236}">
                <a16:creationId xmlns:a16="http://schemas.microsoft.com/office/drawing/2014/main" id="{5BBE453F-DFE4-7E03-D09A-FFED3AEA6B0F}"/>
              </a:ext>
            </a:extLst>
          </p:cNvPr>
          <p:cNvSpPr>
            <a:spLocks noGrp="1"/>
          </p:cNvSpPr>
          <p:nvPr>
            <p:ph sz="quarter" idx="13"/>
          </p:nvPr>
        </p:nvSpPr>
        <p:spPr>
          <a:xfrm>
            <a:off x="539495" y="2560320"/>
            <a:ext cx="6085239" cy="3977640"/>
          </a:xfrm>
        </p:spPr>
        <p:txBody>
          <a:bodyPr>
            <a:normAutofit fontScale="62500" lnSpcReduction="20000"/>
          </a:bodyPr>
          <a:lstStyle/>
          <a:p>
            <a:pPr algn="l"/>
            <a:r>
              <a:rPr lang="cs-CZ" sz="2900" b="1" i="0" dirty="0">
                <a:solidFill>
                  <a:srgbClr val="FF0000"/>
                </a:solidFill>
                <a:effectLst/>
                <a:latin typeface="Times New Roman" panose="02020603050405020304" pitchFamily="18" charset="0"/>
              </a:rPr>
              <a:t>3 MU </a:t>
            </a:r>
            <a:r>
              <a:rPr lang="cs-CZ" sz="2900" b="1" i="0" dirty="0">
                <a:solidFill>
                  <a:srgbClr val="000000"/>
                </a:solidFill>
                <a:effectLst/>
                <a:latin typeface="Times New Roman" panose="02020603050405020304" pitchFamily="18" charset="0"/>
              </a:rPr>
              <a:t>jsou bariéry efektivního fungování JIT strategie.</a:t>
            </a:r>
          </a:p>
          <a:p>
            <a:pPr algn="l"/>
            <a:r>
              <a:rPr lang="cs-CZ" sz="2900" b="1" i="0" dirty="0">
                <a:solidFill>
                  <a:srgbClr val="000000"/>
                </a:solidFill>
                <a:effectLst/>
                <a:latin typeface="Times New Roman" panose="02020603050405020304" pitchFamily="18" charset="0"/>
              </a:rPr>
              <a:t>Tyto pojmy pochází z japonštiny a začínají na MU:</a:t>
            </a:r>
          </a:p>
          <a:p>
            <a:pPr algn="l"/>
            <a:endParaRPr lang="cs-CZ" sz="2900" b="1" i="0" dirty="0">
              <a:solidFill>
                <a:srgbClr val="000000"/>
              </a:solidFill>
              <a:effectLst/>
              <a:latin typeface="Times New Roman" panose="02020603050405020304" pitchFamily="18" charset="0"/>
            </a:endParaRPr>
          </a:p>
          <a:p>
            <a:pPr algn="l">
              <a:buFont typeface="Arial" panose="020B0604020202020204" pitchFamily="34" charset="0"/>
              <a:buChar char="•"/>
            </a:pPr>
            <a:r>
              <a:rPr lang="cs-CZ" sz="2900" b="1" i="0" dirty="0">
                <a:solidFill>
                  <a:srgbClr val="FF0000"/>
                </a:solidFill>
                <a:effectLst/>
                <a:latin typeface="Times New Roman" panose="02020603050405020304" pitchFamily="18" charset="0"/>
              </a:rPr>
              <a:t>MUDA</a:t>
            </a:r>
            <a:r>
              <a:rPr lang="cs-CZ" sz="2900" b="1" i="0" dirty="0">
                <a:solidFill>
                  <a:srgbClr val="000000"/>
                </a:solidFill>
                <a:effectLst/>
                <a:latin typeface="Times New Roman" panose="02020603050405020304" pitchFamily="18" charset="0"/>
              </a:rPr>
              <a:t> - nepřidaná hodnota / plýtvání</a:t>
            </a:r>
          </a:p>
          <a:p>
            <a:pPr algn="l">
              <a:buFont typeface="Arial" panose="020B0604020202020204" pitchFamily="34" charset="0"/>
              <a:buChar char="•"/>
            </a:pPr>
            <a:r>
              <a:rPr lang="cs-CZ" sz="2900" b="1" i="0" dirty="0">
                <a:solidFill>
                  <a:srgbClr val="FF0000"/>
                </a:solidFill>
                <a:effectLst/>
                <a:latin typeface="Times New Roman" panose="02020603050405020304" pitchFamily="18" charset="0"/>
              </a:rPr>
              <a:t>MURA </a:t>
            </a:r>
            <a:r>
              <a:rPr lang="cs-CZ" sz="2900" b="1" i="0" dirty="0">
                <a:solidFill>
                  <a:srgbClr val="000000"/>
                </a:solidFill>
                <a:effectLst/>
                <a:latin typeface="Times New Roman" panose="02020603050405020304" pitchFamily="18" charset="0"/>
              </a:rPr>
              <a:t>- nerovnoměrnost</a:t>
            </a:r>
          </a:p>
          <a:p>
            <a:pPr algn="l">
              <a:buFont typeface="Arial" panose="020B0604020202020204" pitchFamily="34" charset="0"/>
              <a:buChar char="•"/>
            </a:pPr>
            <a:r>
              <a:rPr lang="cs-CZ" sz="2900" b="1" i="0" dirty="0">
                <a:solidFill>
                  <a:srgbClr val="FF0000"/>
                </a:solidFill>
                <a:effectLst/>
                <a:latin typeface="Times New Roman" panose="02020603050405020304" pitchFamily="18" charset="0"/>
              </a:rPr>
              <a:t>MURI</a:t>
            </a:r>
            <a:r>
              <a:rPr lang="cs-CZ" sz="2900" b="1" i="0" dirty="0">
                <a:solidFill>
                  <a:srgbClr val="000000"/>
                </a:solidFill>
                <a:effectLst/>
                <a:latin typeface="Times New Roman" panose="02020603050405020304" pitchFamily="18" charset="0"/>
              </a:rPr>
              <a:t> - přetížení</a:t>
            </a:r>
          </a:p>
          <a:p>
            <a:endParaRPr lang="cs-CZ" dirty="0"/>
          </a:p>
        </p:txBody>
      </p:sp>
      <p:pic>
        <p:nvPicPr>
          <p:cNvPr id="5" name="Obrázek 4">
            <a:extLst>
              <a:ext uri="{FF2B5EF4-FFF2-40B4-BE49-F238E27FC236}">
                <a16:creationId xmlns:a16="http://schemas.microsoft.com/office/drawing/2014/main" id="{E8359A25-0C2F-5059-F413-14C4CA93C6D1}"/>
              </a:ext>
            </a:extLst>
          </p:cNvPr>
          <p:cNvPicPr>
            <a:picLocks noChangeAspect="1"/>
          </p:cNvPicPr>
          <p:nvPr/>
        </p:nvPicPr>
        <p:blipFill>
          <a:blip r:embed="rId2"/>
          <a:stretch>
            <a:fillRect/>
          </a:stretch>
        </p:blipFill>
        <p:spPr>
          <a:xfrm>
            <a:off x="6735077" y="2392294"/>
            <a:ext cx="5096139" cy="4378794"/>
          </a:xfrm>
          <a:prstGeom prst="rect">
            <a:avLst/>
          </a:prstGeom>
        </p:spPr>
      </p:pic>
    </p:spTree>
    <p:extLst>
      <p:ext uri="{BB962C8B-B14F-4D97-AF65-F5344CB8AC3E}">
        <p14:creationId xmlns:p14="http://schemas.microsoft.com/office/powerpoint/2010/main" val="397679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EFD6A2-3BFD-5E41-AA1C-C0C527B8799B}"/>
              </a:ext>
            </a:extLst>
          </p:cNvPr>
          <p:cNvSpPr>
            <a:spLocks noGrp="1"/>
          </p:cNvSpPr>
          <p:nvPr>
            <p:ph type="title"/>
          </p:nvPr>
        </p:nvSpPr>
        <p:spPr>
          <a:xfrm>
            <a:off x="496979" y="802433"/>
            <a:ext cx="11198041" cy="981954"/>
          </a:xfrm>
        </p:spPr>
        <p:txBody>
          <a:bodyPr>
            <a:noAutofit/>
          </a:bodyPr>
          <a:lstStyle/>
          <a:p>
            <a:pPr algn="ctr"/>
            <a:r>
              <a:rPr lang="cs-CZ" sz="6000" b="1" dirty="0"/>
              <a:t>5S METODA</a:t>
            </a:r>
          </a:p>
        </p:txBody>
      </p:sp>
      <p:sp>
        <p:nvSpPr>
          <p:cNvPr id="3" name="Zástupný obsah 2">
            <a:extLst>
              <a:ext uri="{FF2B5EF4-FFF2-40B4-BE49-F238E27FC236}">
                <a16:creationId xmlns:a16="http://schemas.microsoft.com/office/drawing/2014/main" id="{D084968C-5B6D-E728-1A00-98AD4B75B6B3}"/>
              </a:ext>
            </a:extLst>
          </p:cNvPr>
          <p:cNvSpPr>
            <a:spLocks noGrp="1"/>
          </p:cNvSpPr>
          <p:nvPr>
            <p:ph sz="quarter" idx="13"/>
          </p:nvPr>
        </p:nvSpPr>
        <p:spPr>
          <a:xfrm>
            <a:off x="539496" y="2560320"/>
            <a:ext cx="5963941" cy="3977640"/>
          </a:xfrm>
        </p:spPr>
        <p:txBody>
          <a:bodyPr>
            <a:normAutofit fontScale="62500" lnSpcReduction="20000"/>
          </a:bodyPr>
          <a:lstStyle/>
          <a:p>
            <a:pPr marL="0" marR="0" algn="l">
              <a:spcBef>
                <a:spcPts val="0"/>
              </a:spcBef>
            </a:pPr>
            <a:r>
              <a:rPr lang="cs-CZ" b="1" i="0" dirty="0">
                <a:solidFill>
                  <a:srgbClr val="333333"/>
                </a:solidFill>
                <a:effectLst/>
                <a:latin typeface="PTSans-Narrow"/>
              </a:rPr>
              <a:t>Metoda 5S je jedním ze základních metod LEAN filozofie a patří do bodového </a:t>
            </a:r>
            <a:r>
              <a:rPr lang="cs-CZ" b="1" i="0" dirty="0" err="1">
                <a:solidFill>
                  <a:srgbClr val="333333"/>
                </a:solidFill>
                <a:effectLst/>
                <a:latin typeface="PTSans-Narrow"/>
              </a:rPr>
              <a:t>Kaizenu</a:t>
            </a:r>
            <a:r>
              <a:rPr lang="cs-CZ" b="1" i="0" dirty="0">
                <a:solidFill>
                  <a:srgbClr val="333333"/>
                </a:solidFill>
                <a:effectLst/>
                <a:latin typeface="PTSans-Narrow"/>
              </a:rPr>
              <a:t>. Je to organizace pracoviště vedoucí</a:t>
            </a:r>
            <a:br>
              <a:rPr lang="cs-CZ" b="1" i="0" dirty="0">
                <a:solidFill>
                  <a:srgbClr val="333333"/>
                </a:solidFill>
                <a:effectLst/>
                <a:latin typeface="PTSans-Narrow"/>
              </a:rPr>
            </a:br>
            <a:r>
              <a:rPr lang="cs-CZ" b="1" i="0" dirty="0">
                <a:solidFill>
                  <a:srgbClr val="333333"/>
                </a:solidFill>
                <a:effectLst/>
                <a:latin typeface="PTSans-Narrow"/>
              </a:rPr>
              <a:t>k eliminaci plýtvání, zvýšení produktivity a bezpečnosti na pracovišti. Je to typicky první metoda, které se v rámci zavádění LEAN filozofie implementuje. Metoda 5S uvádí základní nástroje pro zavedení veškerých dalších změn</a:t>
            </a:r>
            <a:br>
              <a:rPr lang="cs-CZ" b="1" i="0" dirty="0">
                <a:solidFill>
                  <a:srgbClr val="333333"/>
                </a:solidFill>
                <a:effectLst/>
                <a:latin typeface="PTSans-Narrow"/>
              </a:rPr>
            </a:br>
            <a:r>
              <a:rPr lang="cs-CZ" b="1" i="0" dirty="0">
                <a:solidFill>
                  <a:srgbClr val="333333"/>
                </a:solidFill>
                <a:effectLst/>
                <a:latin typeface="PTSans-Narrow"/>
              </a:rPr>
              <a:t>a LEAN školení.</a:t>
            </a:r>
          </a:p>
          <a:p>
            <a:pPr marL="0" marR="0" algn="l">
              <a:spcBef>
                <a:spcPts val="0"/>
              </a:spcBef>
            </a:pPr>
            <a:r>
              <a:rPr lang="cs-CZ" b="1" i="0" dirty="0">
                <a:solidFill>
                  <a:srgbClr val="333333"/>
                </a:solidFill>
                <a:effectLst/>
                <a:latin typeface="PTSans-Narrow"/>
              </a:rPr>
              <a:t>Předpokladem pro dobrou kvalitu, produktivitu a bezpečnost na pracovišti není jen pořádek a čistota, ale i ustanovit pravidla</a:t>
            </a:r>
            <a:br>
              <a:rPr lang="cs-CZ" b="1" i="0" dirty="0">
                <a:solidFill>
                  <a:srgbClr val="333333"/>
                </a:solidFill>
                <a:effectLst/>
                <a:latin typeface="PTSans-Narrow"/>
              </a:rPr>
            </a:br>
            <a:r>
              <a:rPr lang="cs-CZ" b="1" i="0" dirty="0">
                <a:solidFill>
                  <a:srgbClr val="333333"/>
                </a:solidFill>
                <a:effectLst/>
                <a:latin typeface="PTSans-Narrow"/>
              </a:rPr>
              <a:t>a následně je všechny dodržovat a vylepšovat.</a:t>
            </a:r>
            <a:br>
              <a:rPr lang="cs-CZ" b="1" i="0" dirty="0">
                <a:solidFill>
                  <a:srgbClr val="333333"/>
                </a:solidFill>
                <a:effectLst/>
                <a:latin typeface="PTSans-Narrow"/>
              </a:rPr>
            </a:br>
            <a:r>
              <a:rPr lang="cs-CZ" b="1" i="0" dirty="0">
                <a:solidFill>
                  <a:srgbClr val="333333"/>
                </a:solidFill>
                <a:effectLst/>
                <a:latin typeface="PTSans-Narrow"/>
              </a:rPr>
              <a:t>V pěti krocích se pracovní prostředí zbaví ztrát a zařídí se tak, aby nic nestálo v cestě optimální tvorbě hodnot.</a:t>
            </a:r>
          </a:p>
          <a:p>
            <a:endParaRPr lang="cs-CZ" dirty="0"/>
          </a:p>
        </p:txBody>
      </p:sp>
      <p:pic>
        <p:nvPicPr>
          <p:cNvPr id="5" name="Obrázek 4">
            <a:extLst>
              <a:ext uri="{FF2B5EF4-FFF2-40B4-BE49-F238E27FC236}">
                <a16:creationId xmlns:a16="http://schemas.microsoft.com/office/drawing/2014/main" id="{FDAFB68B-0FB5-471C-874D-E8648249B925}"/>
              </a:ext>
            </a:extLst>
          </p:cNvPr>
          <p:cNvPicPr>
            <a:picLocks noChangeAspect="1"/>
          </p:cNvPicPr>
          <p:nvPr/>
        </p:nvPicPr>
        <p:blipFill>
          <a:blip r:embed="rId2"/>
          <a:stretch>
            <a:fillRect/>
          </a:stretch>
        </p:blipFill>
        <p:spPr>
          <a:xfrm>
            <a:off x="6841751" y="3060067"/>
            <a:ext cx="4953268" cy="2963402"/>
          </a:xfrm>
          <a:prstGeom prst="rect">
            <a:avLst/>
          </a:prstGeom>
        </p:spPr>
      </p:pic>
    </p:spTree>
    <p:extLst>
      <p:ext uri="{BB962C8B-B14F-4D97-AF65-F5344CB8AC3E}">
        <p14:creationId xmlns:p14="http://schemas.microsoft.com/office/powerpoint/2010/main" val="763577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9F7C50-D36D-8A66-5329-4002884AC587}"/>
              </a:ext>
            </a:extLst>
          </p:cNvPr>
          <p:cNvSpPr>
            <a:spLocks noGrp="1"/>
          </p:cNvSpPr>
          <p:nvPr>
            <p:ph type="title"/>
          </p:nvPr>
        </p:nvSpPr>
        <p:spPr>
          <a:xfrm>
            <a:off x="534115" y="905069"/>
            <a:ext cx="11123769" cy="1009945"/>
          </a:xfrm>
        </p:spPr>
        <p:txBody>
          <a:bodyPr>
            <a:noAutofit/>
          </a:bodyPr>
          <a:lstStyle/>
          <a:p>
            <a:pPr algn="ctr"/>
            <a:r>
              <a:rPr lang="cs-CZ" sz="6000" b="1" dirty="0"/>
              <a:t>1. SEIRI</a:t>
            </a:r>
          </a:p>
        </p:txBody>
      </p:sp>
      <p:sp>
        <p:nvSpPr>
          <p:cNvPr id="3" name="Zástupný obsah 2">
            <a:extLst>
              <a:ext uri="{FF2B5EF4-FFF2-40B4-BE49-F238E27FC236}">
                <a16:creationId xmlns:a16="http://schemas.microsoft.com/office/drawing/2014/main" id="{5D446766-A68E-8CE4-92DF-ECBA07E24FD8}"/>
              </a:ext>
            </a:extLst>
          </p:cNvPr>
          <p:cNvSpPr>
            <a:spLocks noGrp="1"/>
          </p:cNvSpPr>
          <p:nvPr>
            <p:ph sz="quarter" idx="13"/>
          </p:nvPr>
        </p:nvSpPr>
        <p:spPr>
          <a:xfrm>
            <a:off x="521208" y="3054843"/>
            <a:ext cx="11123769" cy="2898088"/>
          </a:xfrm>
        </p:spPr>
        <p:txBody>
          <a:bodyPr>
            <a:normAutofit/>
          </a:bodyPr>
          <a:lstStyle/>
          <a:p>
            <a:pPr marL="0" marR="0" algn="l">
              <a:spcBef>
                <a:spcPts val="0"/>
              </a:spcBef>
            </a:pPr>
            <a:r>
              <a:rPr lang="cs-CZ" b="0" i="0" dirty="0">
                <a:solidFill>
                  <a:srgbClr val="333333"/>
                </a:solidFill>
                <a:effectLst/>
                <a:latin typeface="PTSans-Narrow"/>
              </a:rPr>
              <a:t> </a:t>
            </a:r>
            <a:r>
              <a:rPr lang="cs-CZ" b="1" i="0" dirty="0">
                <a:solidFill>
                  <a:srgbClr val="333333"/>
                </a:solidFill>
                <a:effectLst/>
                <a:latin typeface="PTSans-Narrow"/>
              </a:rPr>
              <a:t>1. </a:t>
            </a:r>
            <a:r>
              <a:rPr lang="cs-CZ" b="1" i="0" dirty="0" err="1">
                <a:solidFill>
                  <a:srgbClr val="333333"/>
                </a:solidFill>
                <a:effectLst/>
                <a:latin typeface="PTSans-Narrow"/>
              </a:rPr>
              <a:t>Seiri</a:t>
            </a:r>
            <a:r>
              <a:rPr lang="cs-CZ" b="1" i="0" dirty="0">
                <a:solidFill>
                  <a:srgbClr val="333333"/>
                </a:solidFill>
                <a:effectLst/>
                <a:latin typeface="PTSans-Narrow"/>
              </a:rPr>
              <a:t>: vytřídění a odstranění nepotřebných věcí</a:t>
            </a:r>
          </a:p>
          <a:p>
            <a:pPr marL="0" marR="0" algn="l">
              <a:spcBef>
                <a:spcPts val="0"/>
              </a:spcBef>
            </a:pPr>
            <a:endParaRPr lang="cs-CZ" b="0" i="0" dirty="0">
              <a:solidFill>
                <a:srgbClr val="333333"/>
              </a:solidFill>
              <a:effectLst/>
              <a:latin typeface="PTSans-Narrow"/>
            </a:endParaRPr>
          </a:p>
          <a:p>
            <a:pPr marL="0" marR="0" algn="l">
              <a:spcBef>
                <a:spcPts val="0"/>
              </a:spcBef>
              <a:buFont typeface="Arial" panose="020B0604020202020204" pitchFamily="34" charset="0"/>
              <a:buChar char="•"/>
            </a:pPr>
            <a:r>
              <a:rPr lang="cs-CZ" b="0" i="0" dirty="0">
                <a:solidFill>
                  <a:srgbClr val="333333"/>
                </a:solidFill>
                <a:effectLst/>
                <a:latin typeface="PTSans-Narrow"/>
              </a:rPr>
              <a:t>Udělat pořádek (nepotřebné díly, nářadí a odkládací plochy...).</a:t>
            </a:r>
          </a:p>
          <a:p>
            <a:pPr marL="0" marR="0" algn="l">
              <a:spcBef>
                <a:spcPts val="0"/>
              </a:spcBef>
              <a:buFont typeface="Arial" panose="020B0604020202020204" pitchFamily="34" charset="0"/>
              <a:buChar char="•"/>
            </a:pPr>
            <a:r>
              <a:rPr lang="cs-CZ" b="0" i="0" dirty="0">
                <a:solidFill>
                  <a:srgbClr val="333333"/>
                </a:solidFill>
                <a:effectLst/>
                <a:latin typeface="PTSans-Narrow"/>
              </a:rPr>
              <a:t>To co není potřeba, se ihned vyhodí.</a:t>
            </a:r>
          </a:p>
        </p:txBody>
      </p:sp>
    </p:spTree>
    <p:extLst>
      <p:ext uri="{BB962C8B-B14F-4D97-AF65-F5344CB8AC3E}">
        <p14:creationId xmlns:p14="http://schemas.microsoft.com/office/powerpoint/2010/main" val="536017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49067C-1A1C-155A-D529-59558C70B138}"/>
              </a:ext>
            </a:extLst>
          </p:cNvPr>
          <p:cNvSpPr>
            <a:spLocks noGrp="1"/>
          </p:cNvSpPr>
          <p:nvPr>
            <p:ph type="title"/>
          </p:nvPr>
        </p:nvSpPr>
        <p:spPr>
          <a:xfrm>
            <a:off x="534115" y="827066"/>
            <a:ext cx="11123769" cy="1041296"/>
          </a:xfrm>
        </p:spPr>
        <p:txBody>
          <a:bodyPr>
            <a:noAutofit/>
          </a:bodyPr>
          <a:lstStyle/>
          <a:p>
            <a:pPr algn="ctr"/>
            <a:r>
              <a:rPr lang="cs-CZ" sz="6000" b="1" dirty="0"/>
              <a:t>2. SEISO</a:t>
            </a:r>
          </a:p>
        </p:txBody>
      </p:sp>
      <p:sp>
        <p:nvSpPr>
          <p:cNvPr id="3" name="Zástupný obsah 2">
            <a:extLst>
              <a:ext uri="{FF2B5EF4-FFF2-40B4-BE49-F238E27FC236}">
                <a16:creationId xmlns:a16="http://schemas.microsoft.com/office/drawing/2014/main" id="{10B6A8A5-6CC5-11B9-FF9F-629923A41D3A}"/>
              </a:ext>
            </a:extLst>
          </p:cNvPr>
          <p:cNvSpPr>
            <a:spLocks noGrp="1"/>
          </p:cNvSpPr>
          <p:nvPr>
            <p:ph sz="quarter" idx="13"/>
          </p:nvPr>
        </p:nvSpPr>
        <p:spPr>
          <a:xfrm>
            <a:off x="521208" y="2961536"/>
            <a:ext cx="11123769" cy="2761488"/>
          </a:xfrm>
        </p:spPr>
        <p:txBody>
          <a:bodyPr>
            <a:normAutofit/>
          </a:bodyPr>
          <a:lstStyle/>
          <a:p>
            <a:pPr marL="0" marR="0" algn="l">
              <a:spcBef>
                <a:spcPts val="0"/>
              </a:spcBef>
            </a:pPr>
            <a:r>
              <a:rPr lang="cs-CZ" b="1" i="0" dirty="0">
                <a:solidFill>
                  <a:srgbClr val="333333"/>
                </a:solidFill>
                <a:effectLst/>
                <a:latin typeface="PTSans-Narrow"/>
              </a:rPr>
              <a:t>2. </a:t>
            </a:r>
            <a:r>
              <a:rPr lang="cs-CZ" b="1" i="0" dirty="0" err="1">
                <a:solidFill>
                  <a:srgbClr val="333333"/>
                </a:solidFill>
                <a:effectLst/>
                <a:latin typeface="PTSans-Narrow"/>
              </a:rPr>
              <a:t>Seiso</a:t>
            </a:r>
            <a:r>
              <a:rPr lang="cs-CZ" b="1" i="0" dirty="0">
                <a:solidFill>
                  <a:srgbClr val="333333"/>
                </a:solidFill>
                <a:effectLst/>
                <a:latin typeface="PTSans-Narrow"/>
              </a:rPr>
              <a:t>: vyčištění pracoviště</a:t>
            </a:r>
          </a:p>
          <a:p>
            <a:pPr marL="0" marR="0" algn="l">
              <a:spcBef>
                <a:spcPts val="0"/>
              </a:spcBef>
            </a:pPr>
            <a:endParaRPr lang="cs-CZ" b="0" i="0" dirty="0">
              <a:solidFill>
                <a:srgbClr val="333333"/>
              </a:solidFill>
              <a:effectLst/>
              <a:latin typeface="PTSans-Narrow"/>
            </a:endParaRPr>
          </a:p>
          <a:p>
            <a:pPr marL="0" marR="0" algn="l">
              <a:spcBef>
                <a:spcPts val="0"/>
              </a:spcBef>
              <a:buFont typeface="Arial" panose="020B0604020202020204" pitchFamily="34" charset="0"/>
              <a:buChar char="•"/>
            </a:pPr>
            <a:r>
              <a:rPr lang="cs-CZ" b="0" i="0" dirty="0">
                <a:solidFill>
                  <a:srgbClr val="333333"/>
                </a:solidFill>
                <a:effectLst/>
                <a:latin typeface="PTSans-Narrow"/>
              </a:rPr>
              <a:t>Pracovníci čistí svá pracoviště a své stroje sami.</a:t>
            </a:r>
          </a:p>
          <a:p>
            <a:pPr marL="0" marR="0" algn="l">
              <a:spcBef>
                <a:spcPts val="0"/>
              </a:spcBef>
              <a:buFont typeface="Arial" panose="020B0604020202020204" pitchFamily="34" charset="0"/>
              <a:buChar char="•"/>
            </a:pPr>
            <a:r>
              <a:rPr lang="cs-CZ" b="0" i="0" dirty="0">
                <a:solidFill>
                  <a:srgbClr val="333333"/>
                </a:solidFill>
                <a:effectLst/>
                <a:latin typeface="PTSans-Narrow"/>
              </a:rPr>
              <a:t>Nedostatky v kvalitě a na zařízeních se včas odhalí (čištění je zkoušení).</a:t>
            </a:r>
          </a:p>
        </p:txBody>
      </p:sp>
    </p:spTree>
    <p:extLst>
      <p:ext uri="{BB962C8B-B14F-4D97-AF65-F5344CB8AC3E}">
        <p14:creationId xmlns:p14="http://schemas.microsoft.com/office/powerpoint/2010/main" val="400016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185F23-CA70-252D-9F7E-DD81CB56059C}"/>
              </a:ext>
            </a:extLst>
          </p:cNvPr>
          <p:cNvSpPr>
            <a:spLocks noGrp="1"/>
          </p:cNvSpPr>
          <p:nvPr>
            <p:ph type="title"/>
          </p:nvPr>
        </p:nvSpPr>
        <p:spPr>
          <a:xfrm>
            <a:off x="543446" y="802432"/>
            <a:ext cx="11127346" cy="1075260"/>
          </a:xfrm>
        </p:spPr>
        <p:txBody>
          <a:bodyPr>
            <a:noAutofit/>
          </a:bodyPr>
          <a:lstStyle/>
          <a:p>
            <a:pPr algn="ctr"/>
            <a:r>
              <a:rPr lang="cs-CZ" sz="6000" b="1" dirty="0"/>
              <a:t>3. SEITON</a:t>
            </a:r>
          </a:p>
        </p:txBody>
      </p:sp>
      <p:sp>
        <p:nvSpPr>
          <p:cNvPr id="3" name="Zástupný obsah 2">
            <a:extLst>
              <a:ext uri="{FF2B5EF4-FFF2-40B4-BE49-F238E27FC236}">
                <a16:creationId xmlns:a16="http://schemas.microsoft.com/office/drawing/2014/main" id="{31FAC765-2A5B-6E83-2B8F-F567E9FA93A0}"/>
              </a:ext>
            </a:extLst>
          </p:cNvPr>
          <p:cNvSpPr>
            <a:spLocks noGrp="1"/>
          </p:cNvSpPr>
          <p:nvPr>
            <p:ph sz="quarter" idx="13"/>
          </p:nvPr>
        </p:nvSpPr>
        <p:spPr>
          <a:xfrm>
            <a:off x="543446" y="2952206"/>
            <a:ext cx="11105108" cy="2982064"/>
          </a:xfrm>
        </p:spPr>
        <p:txBody>
          <a:bodyPr>
            <a:normAutofit/>
          </a:bodyPr>
          <a:lstStyle/>
          <a:p>
            <a:pPr marL="0" marR="0" algn="l">
              <a:spcBef>
                <a:spcPts val="0"/>
              </a:spcBef>
            </a:pPr>
            <a:r>
              <a:rPr lang="cs-CZ" b="1" i="0" dirty="0">
                <a:solidFill>
                  <a:srgbClr val="333333"/>
                </a:solidFill>
                <a:effectLst/>
                <a:latin typeface="PTSans-Narrow"/>
              </a:rPr>
              <a:t>3. </a:t>
            </a:r>
            <a:r>
              <a:rPr lang="cs-CZ" b="1" i="0" dirty="0" err="1">
                <a:solidFill>
                  <a:srgbClr val="333333"/>
                </a:solidFill>
                <a:effectLst/>
                <a:latin typeface="PTSans-Narrow"/>
              </a:rPr>
              <a:t>Seiton</a:t>
            </a:r>
            <a:r>
              <a:rPr lang="cs-CZ" b="1" i="0" dirty="0">
                <a:solidFill>
                  <a:srgbClr val="333333"/>
                </a:solidFill>
                <a:effectLst/>
                <a:latin typeface="PTSans-Narrow"/>
              </a:rPr>
              <a:t>: uspořádání potřebných věcí</a:t>
            </a:r>
          </a:p>
          <a:p>
            <a:pPr marL="0" marR="0" algn="l">
              <a:spcBef>
                <a:spcPts val="0"/>
              </a:spcBef>
            </a:pPr>
            <a:endParaRPr lang="cs-CZ" b="0" i="0" dirty="0">
              <a:solidFill>
                <a:srgbClr val="333333"/>
              </a:solidFill>
              <a:effectLst/>
              <a:latin typeface="PTSans-Narrow"/>
            </a:endParaRPr>
          </a:p>
          <a:p>
            <a:pPr marL="0" marR="0" algn="l">
              <a:spcBef>
                <a:spcPts val="0"/>
              </a:spcBef>
              <a:buFont typeface="Arial" panose="020B0604020202020204" pitchFamily="34" charset="0"/>
              <a:buChar char="•"/>
            </a:pPr>
            <a:r>
              <a:rPr lang="cs-CZ" b="0" i="0" dirty="0">
                <a:solidFill>
                  <a:srgbClr val="333333"/>
                </a:solidFill>
                <a:effectLst/>
                <a:latin typeface="PTSans-Narrow"/>
              </a:rPr>
              <a:t>Označení a unifikace pracovních prostředků a odstavných ploch.</a:t>
            </a:r>
          </a:p>
          <a:p>
            <a:pPr marL="0" marR="0" algn="l">
              <a:spcBef>
                <a:spcPts val="0"/>
              </a:spcBef>
              <a:buFont typeface="Arial" panose="020B0604020202020204" pitchFamily="34" charset="0"/>
              <a:buChar char="•"/>
            </a:pPr>
            <a:r>
              <a:rPr lang="cs-CZ" b="0" i="0" dirty="0">
                <a:solidFill>
                  <a:srgbClr val="333333"/>
                </a:solidFill>
                <a:effectLst/>
                <a:latin typeface="PTSans-Narrow"/>
              </a:rPr>
              <a:t>Označit shromažďovací plochy, vozovky a chodníky.</a:t>
            </a:r>
          </a:p>
        </p:txBody>
      </p:sp>
    </p:spTree>
    <p:extLst>
      <p:ext uri="{BB962C8B-B14F-4D97-AF65-F5344CB8AC3E}">
        <p14:creationId xmlns:p14="http://schemas.microsoft.com/office/powerpoint/2010/main" val="1610251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D8477E-E69F-D50F-929E-DD0D51DCAD0C}"/>
              </a:ext>
            </a:extLst>
          </p:cNvPr>
          <p:cNvSpPr>
            <a:spLocks noGrp="1"/>
          </p:cNvSpPr>
          <p:nvPr>
            <p:ph type="title"/>
          </p:nvPr>
        </p:nvSpPr>
        <p:spPr>
          <a:xfrm>
            <a:off x="527662" y="737119"/>
            <a:ext cx="11136676" cy="1075260"/>
          </a:xfrm>
        </p:spPr>
        <p:txBody>
          <a:bodyPr>
            <a:noAutofit/>
          </a:bodyPr>
          <a:lstStyle/>
          <a:p>
            <a:pPr algn="ctr"/>
            <a:r>
              <a:rPr lang="cs-CZ" sz="6000" b="1" dirty="0"/>
              <a:t>4. SEIKETSU</a:t>
            </a:r>
          </a:p>
        </p:txBody>
      </p:sp>
      <p:sp>
        <p:nvSpPr>
          <p:cNvPr id="3" name="Zástupný obsah 2">
            <a:extLst>
              <a:ext uri="{FF2B5EF4-FFF2-40B4-BE49-F238E27FC236}">
                <a16:creationId xmlns:a16="http://schemas.microsoft.com/office/drawing/2014/main" id="{BDC23499-9969-D938-6ED6-F998B1EFD6C3}"/>
              </a:ext>
            </a:extLst>
          </p:cNvPr>
          <p:cNvSpPr>
            <a:spLocks noGrp="1"/>
          </p:cNvSpPr>
          <p:nvPr>
            <p:ph sz="quarter" idx="13"/>
          </p:nvPr>
        </p:nvSpPr>
        <p:spPr>
          <a:xfrm>
            <a:off x="534115" y="3129487"/>
            <a:ext cx="11123769" cy="2761488"/>
          </a:xfrm>
        </p:spPr>
        <p:txBody>
          <a:bodyPr>
            <a:normAutofit/>
          </a:bodyPr>
          <a:lstStyle/>
          <a:p>
            <a:pPr marL="0" marR="0" algn="l">
              <a:spcBef>
                <a:spcPts val="0"/>
              </a:spcBef>
            </a:pPr>
            <a:r>
              <a:rPr lang="cs-CZ" b="1" i="0" dirty="0">
                <a:solidFill>
                  <a:srgbClr val="333333"/>
                </a:solidFill>
                <a:effectLst/>
                <a:latin typeface="PTSans-Narrow"/>
              </a:rPr>
              <a:t>4. </a:t>
            </a:r>
            <a:r>
              <a:rPr lang="cs-CZ" b="1" i="0" dirty="0" err="1">
                <a:solidFill>
                  <a:srgbClr val="333333"/>
                </a:solidFill>
                <a:effectLst/>
                <a:latin typeface="PTSans-Narrow"/>
              </a:rPr>
              <a:t>Seiketsu</a:t>
            </a:r>
            <a:r>
              <a:rPr lang="cs-CZ" b="1" i="0" dirty="0">
                <a:solidFill>
                  <a:srgbClr val="333333"/>
                </a:solidFill>
                <a:effectLst/>
                <a:latin typeface="PTSans-Narrow"/>
              </a:rPr>
              <a:t>: ustanovit pravidla</a:t>
            </a:r>
          </a:p>
          <a:p>
            <a:pPr marL="0" marR="0" algn="l">
              <a:spcBef>
                <a:spcPts val="0"/>
              </a:spcBef>
            </a:pPr>
            <a:endParaRPr lang="cs-CZ" b="0" i="0" dirty="0">
              <a:solidFill>
                <a:srgbClr val="333333"/>
              </a:solidFill>
              <a:effectLst/>
              <a:latin typeface="PTSans-Narrow"/>
            </a:endParaRPr>
          </a:p>
          <a:p>
            <a:pPr marL="0" marR="0" algn="l">
              <a:spcBef>
                <a:spcPts val="0"/>
              </a:spcBef>
              <a:buFont typeface="Arial" panose="020B0604020202020204" pitchFamily="34" charset="0"/>
              <a:buChar char="•"/>
            </a:pPr>
            <a:r>
              <a:rPr lang="cs-CZ" b="0" i="0" dirty="0">
                <a:solidFill>
                  <a:srgbClr val="333333"/>
                </a:solidFill>
                <a:effectLst/>
                <a:latin typeface="PTSans-Narrow"/>
              </a:rPr>
              <a:t>Pravidla se standardizují a zviditelní na pracovišti</a:t>
            </a:r>
          </a:p>
          <a:p>
            <a:pPr marL="0" marR="0" algn="l">
              <a:spcBef>
                <a:spcPts val="0"/>
              </a:spcBef>
              <a:buFont typeface="Arial" panose="020B0604020202020204" pitchFamily="34" charset="0"/>
              <a:buChar char="•"/>
            </a:pPr>
            <a:r>
              <a:rPr lang="cs-CZ" b="0" i="0" dirty="0">
                <a:solidFill>
                  <a:srgbClr val="333333"/>
                </a:solidFill>
                <a:effectLst/>
                <a:latin typeface="PTSans-Narrow"/>
              </a:rPr>
              <a:t>Předpokladem je disciplína a trénink</a:t>
            </a:r>
          </a:p>
        </p:txBody>
      </p:sp>
    </p:spTree>
    <p:extLst>
      <p:ext uri="{BB962C8B-B14F-4D97-AF65-F5344CB8AC3E}">
        <p14:creationId xmlns:p14="http://schemas.microsoft.com/office/powerpoint/2010/main" val="3867367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8C17BC-003D-5DEE-F187-A7FD8D31F938}"/>
              </a:ext>
            </a:extLst>
          </p:cNvPr>
          <p:cNvSpPr>
            <a:spLocks noGrp="1"/>
          </p:cNvSpPr>
          <p:nvPr>
            <p:ph type="title"/>
          </p:nvPr>
        </p:nvSpPr>
        <p:spPr>
          <a:xfrm>
            <a:off x="521208" y="746449"/>
            <a:ext cx="11141342" cy="991284"/>
          </a:xfrm>
        </p:spPr>
        <p:txBody>
          <a:bodyPr>
            <a:noAutofit/>
          </a:bodyPr>
          <a:lstStyle/>
          <a:p>
            <a:pPr algn="ctr"/>
            <a:r>
              <a:rPr lang="cs-CZ" sz="6000" b="1" dirty="0"/>
              <a:t>5. SHITSUKU</a:t>
            </a:r>
          </a:p>
        </p:txBody>
      </p:sp>
      <p:sp>
        <p:nvSpPr>
          <p:cNvPr id="3" name="Zástupný obsah 2">
            <a:extLst>
              <a:ext uri="{FF2B5EF4-FFF2-40B4-BE49-F238E27FC236}">
                <a16:creationId xmlns:a16="http://schemas.microsoft.com/office/drawing/2014/main" id="{E68076CF-C7AE-9073-2B61-07AEE51A623A}"/>
              </a:ext>
            </a:extLst>
          </p:cNvPr>
          <p:cNvSpPr>
            <a:spLocks noGrp="1"/>
          </p:cNvSpPr>
          <p:nvPr>
            <p:ph sz="quarter" idx="13"/>
          </p:nvPr>
        </p:nvSpPr>
        <p:spPr>
          <a:xfrm>
            <a:off x="529450" y="2905553"/>
            <a:ext cx="11133100" cy="3317966"/>
          </a:xfrm>
        </p:spPr>
        <p:txBody>
          <a:bodyPr/>
          <a:lstStyle/>
          <a:p>
            <a:pPr marL="0" marR="0" algn="l">
              <a:spcBef>
                <a:spcPts val="0"/>
              </a:spcBef>
            </a:pPr>
            <a:r>
              <a:rPr lang="cs-CZ" b="1" i="0" dirty="0">
                <a:solidFill>
                  <a:srgbClr val="333333"/>
                </a:solidFill>
                <a:effectLst/>
                <a:latin typeface="PTSans-Narrow"/>
              </a:rPr>
              <a:t>5. </a:t>
            </a:r>
            <a:r>
              <a:rPr lang="cs-CZ" b="1" i="0" dirty="0" err="1">
                <a:solidFill>
                  <a:srgbClr val="333333"/>
                </a:solidFill>
                <a:effectLst/>
                <a:latin typeface="PTSans-Narrow"/>
              </a:rPr>
              <a:t>Shitsuku</a:t>
            </a:r>
            <a:r>
              <a:rPr lang="cs-CZ" b="1" i="0" dirty="0">
                <a:solidFill>
                  <a:srgbClr val="333333"/>
                </a:solidFill>
                <a:effectLst/>
                <a:latin typeface="PTSans-Narrow"/>
              </a:rPr>
              <a:t>: všechny body dodržovat a vylepšovat</a:t>
            </a:r>
          </a:p>
          <a:p>
            <a:pPr marL="0" marR="0" algn="l">
              <a:spcBef>
                <a:spcPts val="0"/>
              </a:spcBef>
            </a:pPr>
            <a:endParaRPr lang="cs-CZ" b="0" i="0" dirty="0">
              <a:solidFill>
                <a:srgbClr val="333333"/>
              </a:solidFill>
              <a:effectLst/>
              <a:latin typeface="PTSans-Narrow"/>
            </a:endParaRPr>
          </a:p>
          <a:p>
            <a:pPr marL="0" marR="0" algn="l">
              <a:spcBef>
                <a:spcPts val="0"/>
              </a:spcBef>
              <a:buFont typeface="Arial" panose="020B0604020202020204" pitchFamily="34" charset="0"/>
              <a:buChar char="•"/>
            </a:pPr>
            <a:r>
              <a:rPr lang="cs-CZ" b="0" i="0" dirty="0">
                <a:solidFill>
                  <a:srgbClr val="333333"/>
                </a:solidFill>
                <a:effectLst/>
                <a:latin typeface="PTSans-Narrow"/>
              </a:rPr>
              <a:t>Standardy se dodržují a stále vylepšují</a:t>
            </a:r>
          </a:p>
          <a:p>
            <a:pPr marL="0" marR="0" algn="l">
              <a:spcBef>
                <a:spcPts val="0"/>
              </a:spcBef>
              <a:buFont typeface="Arial" panose="020B0604020202020204" pitchFamily="34" charset="0"/>
              <a:buChar char="•"/>
            </a:pPr>
            <a:r>
              <a:rPr lang="cs-CZ" b="0" i="0" dirty="0">
                <a:solidFill>
                  <a:srgbClr val="333333"/>
                </a:solidFill>
                <a:effectLst/>
                <a:latin typeface="PTSans-Narrow"/>
              </a:rPr>
              <a:t>Manažeři vytvoří rámcové podmínky pro udržování stavu a při odchylkách iniciují aktivitu</a:t>
            </a:r>
            <a:endParaRPr lang="cs-CZ" dirty="0"/>
          </a:p>
        </p:txBody>
      </p:sp>
    </p:spTree>
    <p:extLst>
      <p:ext uri="{BB962C8B-B14F-4D97-AF65-F5344CB8AC3E}">
        <p14:creationId xmlns:p14="http://schemas.microsoft.com/office/powerpoint/2010/main" val="4047754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8BBBDE-FF56-CA1D-3116-40D560A0B877}"/>
              </a:ext>
            </a:extLst>
          </p:cNvPr>
          <p:cNvSpPr>
            <a:spLocks noGrp="1"/>
          </p:cNvSpPr>
          <p:nvPr>
            <p:ph type="title"/>
          </p:nvPr>
        </p:nvSpPr>
        <p:spPr>
          <a:xfrm>
            <a:off x="524971" y="634482"/>
            <a:ext cx="11142057" cy="1196558"/>
          </a:xfrm>
        </p:spPr>
        <p:txBody>
          <a:bodyPr>
            <a:noAutofit/>
          </a:bodyPr>
          <a:lstStyle/>
          <a:p>
            <a:pPr algn="ctr"/>
            <a:r>
              <a:rPr lang="cs-CZ" sz="6000" b="1" dirty="0"/>
              <a:t>KOMPLEX 5S</a:t>
            </a:r>
          </a:p>
        </p:txBody>
      </p:sp>
      <p:pic>
        <p:nvPicPr>
          <p:cNvPr id="5" name="Zástupný obsah 4">
            <a:extLst>
              <a:ext uri="{FF2B5EF4-FFF2-40B4-BE49-F238E27FC236}">
                <a16:creationId xmlns:a16="http://schemas.microsoft.com/office/drawing/2014/main" id="{4EE3C5C0-DF0B-9F66-A208-42873CF0F9DB}"/>
              </a:ext>
            </a:extLst>
          </p:cNvPr>
          <p:cNvPicPr>
            <a:picLocks noGrp="1" noChangeAspect="1"/>
          </p:cNvPicPr>
          <p:nvPr>
            <p:ph sz="quarter" idx="13"/>
          </p:nvPr>
        </p:nvPicPr>
        <p:blipFill>
          <a:blip r:embed="rId2"/>
          <a:stretch>
            <a:fillRect/>
          </a:stretch>
        </p:blipFill>
        <p:spPr>
          <a:xfrm>
            <a:off x="1252759" y="2539413"/>
            <a:ext cx="9686482" cy="3988551"/>
          </a:xfrm>
        </p:spPr>
      </p:pic>
    </p:spTree>
    <p:extLst>
      <p:ext uri="{BB962C8B-B14F-4D97-AF65-F5344CB8AC3E}">
        <p14:creationId xmlns:p14="http://schemas.microsoft.com/office/powerpoint/2010/main" val="351627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7332D80-38BB-3D49-8BEC-560DBA4757F3}"/>
              </a:ext>
            </a:extLst>
          </p:cNvPr>
          <p:cNvSpPr>
            <a:spLocks noGrp="1"/>
          </p:cNvSpPr>
          <p:nvPr>
            <p:ph type="title"/>
          </p:nvPr>
        </p:nvSpPr>
        <p:spPr>
          <a:xfrm>
            <a:off x="478318" y="391885"/>
            <a:ext cx="11235363" cy="1943007"/>
          </a:xfrm>
        </p:spPr>
        <p:txBody>
          <a:bodyPr>
            <a:noAutofit/>
          </a:bodyPr>
          <a:lstStyle/>
          <a:p>
            <a:pPr algn="ctr"/>
            <a:r>
              <a:rPr lang="cs-CZ" sz="6000" b="1" dirty="0"/>
              <a:t>DEFINICE LOGISTIKY EVROPSKÉ LOGISTICKÉ ASOCIACE</a:t>
            </a:r>
          </a:p>
        </p:txBody>
      </p:sp>
      <p:sp>
        <p:nvSpPr>
          <p:cNvPr id="5" name="Zástupný obsah 4">
            <a:extLst>
              <a:ext uri="{FF2B5EF4-FFF2-40B4-BE49-F238E27FC236}">
                <a16:creationId xmlns:a16="http://schemas.microsoft.com/office/drawing/2014/main" id="{334AC44A-0C86-5B76-EDB7-029516B25793}"/>
              </a:ext>
            </a:extLst>
          </p:cNvPr>
          <p:cNvSpPr>
            <a:spLocks noGrp="1"/>
          </p:cNvSpPr>
          <p:nvPr>
            <p:ph sz="quarter" idx="13"/>
          </p:nvPr>
        </p:nvSpPr>
        <p:spPr>
          <a:xfrm>
            <a:off x="539495" y="2560320"/>
            <a:ext cx="11174185" cy="3977640"/>
          </a:xfrm>
        </p:spPr>
        <p:txBody>
          <a:bodyPr>
            <a:normAutofit/>
          </a:bodyPr>
          <a:lstStyle/>
          <a:p>
            <a:pPr algn="just"/>
            <a:r>
              <a:rPr lang="cs-CZ" sz="3200" b="1" dirty="0"/>
              <a:t>Organizace, plánování, řízení a výkon toků zboží vývojem</a:t>
            </a:r>
            <a:br>
              <a:rPr lang="cs-CZ" sz="3200" b="1" dirty="0"/>
            </a:br>
            <a:r>
              <a:rPr lang="cs-CZ" sz="3200" b="1" dirty="0"/>
              <a:t>a nákupem počínaje, výrobou a distribucí podle objednávky finálního zákazníka konče tak, aby byly splněny všechny požadavky trhu při minimálních nákladech a minimálních kapitálových výdajích.</a:t>
            </a:r>
          </a:p>
        </p:txBody>
      </p:sp>
    </p:spTree>
    <p:extLst>
      <p:ext uri="{BB962C8B-B14F-4D97-AF65-F5344CB8AC3E}">
        <p14:creationId xmlns:p14="http://schemas.microsoft.com/office/powerpoint/2010/main" val="781863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70E972-EBDA-3BB9-4A37-C64D38A59B14}"/>
              </a:ext>
            </a:extLst>
          </p:cNvPr>
          <p:cNvSpPr>
            <a:spLocks noGrp="1"/>
          </p:cNvSpPr>
          <p:nvPr>
            <p:ph type="title"/>
          </p:nvPr>
        </p:nvSpPr>
        <p:spPr>
          <a:xfrm>
            <a:off x="552963" y="709126"/>
            <a:ext cx="11086074" cy="1075260"/>
          </a:xfrm>
        </p:spPr>
        <p:txBody>
          <a:bodyPr>
            <a:noAutofit/>
          </a:bodyPr>
          <a:lstStyle/>
          <a:p>
            <a:pPr algn="ctr"/>
            <a:r>
              <a:rPr lang="cs-CZ" sz="6000" b="1" dirty="0"/>
              <a:t>KAIZEN</a:t>
            </a:r>
          </a:p>
        </p:txBody>
      </p:sp>
      <p:sp>
        <p:nvSpPr>
          <p:cNvPr id="3" name="Zástupný obsah 2">
            <a:extLst>
              <a:ext uri="{FF2B5EF4-FFF2-40B4-BE49-F238E27FC236}">
                <a16:creationId xmlns:a16="http://schemas.microsoft.com/office/drawing/2014/main" id="{CEE802B4-E07E-E31A-8A15-1055FD75276E}"/>
              </a:ext>
            </a:extLst>
          </p:cNvPr>
          <p:cNvSpPr>
            <a:spLocks noGrp="1"/>
          </p:cNvSpPr>
          <p:nvPr>
            <p:ph sz="quarter" idx="13"/>
          </p:nvPr>
        </p:nvSpPr>
        <p:spPr>
          <a:xfrm>
            <a:off x="539496" y="2560320"/>
            <a:ext cx="11170422" cy="3977640"/>
          </a:xfrm>
        </p:spPr>
        <p:txBody>
          <a:bodyPr>
            <a:normAutofit fontScale="92500"/>
          </a:bodyPr>
          <a:lstStyle/>
          <a:p>
            <a:pPr algn="l"/>
            <a:r>
              <a:rPr lang="cs-CZ" b="1" i="0" dirty="0" err="1">
                <a:solidFill>
                  <a:srgbClr val="FF0000"/>
                </a:solidFill>
                <a:effectLst/>
                <a:latin typeface="Arial" panose="020B0604020202020204" pitchFamily="34" charset="0"/>
              </a:rPr>
              <a:t>Kaizen</a:t>
            </a:r>
            <a:r>
              <a:rPr lang="cs-CZ" b="1" i="0" dirty="0">
                <a:solidFill>
                  <a:srgbClr val="202122"/>
                </a:solidFill>
                <a:effectLst/>
                <a:latin typeface="Arial" panose="020B0604020202020204" pitchFamily="34" charset="0"/>
              </a:rPr>
              <a:t> (z japonštiny, "zlepšení" nebo "změna k lepšímu") odkazuje na filozofii či postupy při zlepšování procesů ve výrobě a to zejména ve strojírenství a řízení podniků. </a:t>
            </a:r>
            <a:r>
              <a:rPr lang="cs-CZ" b="1" i="0" dirty="0" err="1">
                <a:solidFill>
                  <a:srgbClr val="202122"/>
                </a:solidFill>
                <a:effectLst/>
                <a:latin typeface="Arial" panose="020B0604020202020204" pitchFamily="34" charset="0"/>
              </a:rPr>
              <a:t>Kaizen</a:t>
            </a:r>
            <a:r>
              <a:rPr lang="cs-CZ" b="1" i="0" dirty="0">
                <a:solidFill>
                  <a:srgbClr val="202122"/>
                </a:solidFill>
                <a:effectLst/>
                <a:latin typeface="Arial" panose="020B0604020202020204" pitchFamily="34" charset="0"/>
              </a:rPr>
              <a:t> byl prvně realizován v japonských firmách po 2. světové válce. Zčásti ovlivnil americké podnikání a řízení kvality výroby.</a:t>
            </a:r>
          </a:p>
          <a:p>
            <a:pPr algn="l"/>
            <a:r>
              <a:rPr lang="cs-CZ" b="1" i="0" dirty="0">
                <a:solidFill>
                  <a:srgbClr val="202122"/>
                </a:solidFill>
                <a:effectLst/>
                <a:latin typeface="Arial" panose="020B0604020202020204" pitchFamily="34" charset="0"/>
              </a:rPr>
              <a:t>Podstata pojmu </a:t>
            </a:r>
            <a:r>
              <a:rPr lang="cs-CZ" b="1" i="0" dirty="0" err="1">
                <a:solidFill>
                  <a:srgbClr val="202122"/>
                </a:solidFill>
                <a:effectLst/>
                <a:latin typeface="Arial" panose="020B0604020202020204" pitchFamily="34" charset="0"/>
              </a:rPr>
              <a:t>Kaizen</a:t>
            </a:r>
            <a:r>
              <a:rPr lang="cs-CZ" b="1" i="0" dirty="0">
                <a:solidFill>
                  <a:srgbClr val="202122"/>
                </a:solidFill>
                <a:effectLst/>
                <a:latin typeface="Arial" panose="020B0604020202020204" pitchFamily="34" charset="0"/>
              </a:rPr>
              <a:t> jednoduše znamená neustálé zlepšování. Japonští manažeři obecně tvrdí, že na prvním místě není zisk, ale kvalita, jelikož pokud se postaráte o kvalitu, tak zisk se zákonitě dostaví.</a:t>
            </a:r>
          </a:p>
        </p:txBody>
      </p:sp>
    </p:spTree>
    <p:extLst>
      <p:ext uri="{BB962C8B-B14F-4D97-AF65-F5344CB8AC3E}">
        <p14:creationId xmlns:p14="http://schemas.microsoft.com/office/powerpoint/2010/main" val="125203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E70BBE-A0A1-0955-98E3-91538AACA467}"/>
              </a:ext>
            </a:extLst>
          </p:cNvPr>
          <p:cNvSpPr>
            <a:spLocks noGrp="1"/>
          </p:cNvSpPr>
          <p:nvPr>
            <p:ph type="title"/>
          </p:nvPr>
        </p:nvSpPr>
        <p:spPr>
          <a:xfrm>
            <a:off x="538967" y="755779"/>
            <a:ext cx="11114065" cy="1103252"/>
          </a:xfrm>
        </p:spPr>
        <p:txBody>
          <a:bodyPr>
            <a:noAutofit/>
          </a:bodyPr>
          <a:lstStyle/>
          <a:p>
            <a:pPr algn="ctr"/>
            <a:r>
              <a:rPr lang="cs-CZ" sz="6000" b="1" dirty="0"/>
              <a:t>KAIZEN V JAPONŠTINĚ</a:t>
            </a:r>
          </a:p>
        </p:txBody>
      </p:sp>
      <p:sp>
        <p:nvSpPr>
          <p:cNvPr id="3" name="Zástupný obsah 2">
            <a:extLst>
              <a:ext uri="{FF2B5EF4-FFF2-40B4-BE49-F238E27FC236}">
                <a16:creationId xmlns:a16="http://schemas.microsoft.com/office/drawing/2014/main" id="{4A675697-4146-3FE1-2A34-B393B2A333C9}"/>
              </a:ext>
            </a:extLst>
          </p:cNvPr>
          <p:cNvSpPr>
            <a:spLocks noGrp="1"/>
          </p:cNvSpPr>
          <p:nvPr>
            <p:ph sz="quarter" idx="13"/>
          </p:nvPr>
        </p:nvSpPr>
        <p:spPr>
          <a:xfrm>
            <a:off x="539496" y="2560320"/>
            <a:ext cx="5889296" cy="3977640"/>
          </a:xfrm>
        </p:spPr>
        <p:txBody>
          <a:bodyPr>
            <a:normAutofit/>
          </a:bodyPr>
          <a:lstStyle/>
          <a:p>
            <a:r>
              <a:rPr lang="cs-CZ" sz="3600" b="1" i="0" dirty="0">
                <a:solidFill>
                  <a:srgbClr val="202122"/>
                </a:solidFill>
                <a:effectLst/>
                <a:latin typeface="Arial" panose="020B0604020202020204" pitchFamily="34" charset="0"/>
              </a:rPr>
              <a:t>Slovo "</a:t>
            </a:r>
            <a:r>
              <a:rPr lang="cs-CZ" sz="3600" b="1" i="0" dirty="0" err="1">
                <a:solidFill>
                  <a:srgbClr val="202122"/>
                </a:solidFill>
                <a:effectLst/>
                <a:latin typeface="Arial" panose="020B0604020202020204" pitchFamily="34" charset="0"/>
              </a:rPr>
              <a:t>Kaizen</a:t>
            </a:r>
            <a:r>
              <a:rPr lang="cs-CZ" sz="3600" b="1" i="0" dirty="0">
                <a:solidFill>
                  <a:srgbClr val="202122"/>
                </a:solidFill>
                <a:effectLst/>
                <a:latin typeface="Arial" panose="020B0604020202020204" pitchFamily="34" charset="0"/>
              </a:rPr>
              <a:t>" psáno japonskými znaky (první znak - Kai - znamená "změna", druhý "dobro").</a:t>
            </a:r>
            <a:endParaRPr lang="cs-CZ" sz="3600" b="1" dirty="0"/>
          </a:p>
        </p:txBody>
      </p:sp>
      <p:pic>
        <p:nvPicPr>
          <p:cNvPr id="3078" name="Picture 6" descr="undefined">
            <a:extLst>
              <a:ext uri="{FF2B5EF4-FFF2-40B4-BE49-F238E27FC236}">
                <a16:creationId xmlns:a16="http://schemas.microsoft.com/office/drawing/2014/main" id="{75ECC7CA-0213-4EE2-E19D-F6D8BF631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391" y="3429000"/>
            <a:ext cx="4444480" cy="222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187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856DDE-BB5D-738B-DD17-4D8478103E41}"/>
              </a:ext>
            </a:extLst>
          </p:cNvPr>
          <p:cNvSpPr>
            <a:spLocks noGrp="1"/>
          </p:cNvSpPr>
          <p:nvPr>
            <p:ph type="title"/>
          </p:nvPr>
        </p:nvSpPr>
        <p:spPr>
          <a:xfrm>
            <a:off x="2657856" y="2644614"/>
            <a:ext cx="6876288" cy="1735307"/>
          </a:xfrm>
        </p:spPr>
        <p:txBody>
          <a:bodyPr>
            <a:noAutofit/>
          </a:bodyPr>
          <a:lstStyle/>
          <a:p>
            <a:pPr algn="ctr"/>
            <a:r>
              <a:rPr lang="cs-CZ" sz="9600" b="1" dirty="0"/>
              <a:t>15</a:t>
            </a:r>
          </a:p>
        </p:txBody>
      </p:sp>
      <p:sp>
        <p:nvSpPr>
          <p:cNvPr id="3" name="Zástupný obsah 2">
            <a:extLst>
              <a:ext uri="{FF2B5EF4-FFF2-40B4-BE49-F238E27FC236}">
                <a16:creationId xmlns:a16="http://schemas.microsoft.com/office/drawing/2014/main" id="{90EFF922-BC9C-BA79-033A-B2B0AE255545}"/>
              </a:ext>
            </a:extLst>
          </p:cNvPr>
          <p:cNvSpPr>
            <a:spLocks noGrp="1"/>
          </p:cNvSpPr>
          <p:nvPr>
            <p:ph sz="quarter" idx="4294967295"/>
          </p:nvPr>
        </p:nvSpPr>
        <p:spPr>
          <a:xfrm>
            <a:off x="1455575" y="1636907"/>
            <a:ext cx="9445625" cy="3976687"/>
          </a:xfrm>
        </p:spPr>
        <p:txBody>
          <a:bodyPr/>
          <a:lstStyle/>
          <a:p>
            <a:r>
              <a:rPr lang="cs-CZ" dirty="0"/>
              <a:t> </a:t>
            </a:r>
          </a:p>
        </p:txBody>
      </p:sp>
    </p:spTree>
    <p:extLst>
      <p:ext uri="{BB962C8B-B14F-4D97-AF65-F5344CB8AC3E}">
        <p14:creationId xmlns:p14="http://schemas.microsoft.com/office/powerpoint/2010/main" val="2176921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ACCA53-3233-98DE-9E43-CF6121E26B91}"/>
              </a:ext>
            </a:extLst>
          </p:cNvPr>
          <p:cNvSpPr>
            <a:spLocks noGrp="1"/>
          </p:cNvSpPr>
          <p:nvPr>
            <p:ph type="title"/>
          </p:nvPr>
        </p:nvSpPr>
        <p:spPr>
          <a:xfrm>
            <a:off x="538967" y="503854"/>
            <a:ext cx="11114065" cy="1663088"/>
          </a:xfrm>
        </p:spPr>
        <p:txBody>
          <a:bodyPr>
            <a:normAutofit fontScale="90000"/>
          </a:bodyPr>
          <a:lstStyle/>
          <a:p>
            <a:pPr algn="ctr"/>
            <a:r>
              <a:rPr lang="cs-CZ" b="1" dirty="0"/>
              <a:t>AKTIVNÍ A PASIVNÍ LOGISTICKÉ PRVKY.</a:t>
            </a:r>
            <a:br>
              <a:rPr lang="cs-CZ" b="1" dirty="0"/>
            </a:br>
            <a:r>
              <a:rPr lang="cs-CZ" b="1" dirty="0"/>
              <a:t>ODPADOVÉ HOSPODÁŘSTVÍ.</a:t>
            </a:r>
            <a:br>
              <a:rPr lang="cs-CZ" b="1" dirty="0"/>
            </a:br>
            <a:r>
              <a:rPr lang="cs-CZ" b="1" dirty="0"/>
              <a:t>DOPRAVA.</a:t>
            </a:r>
          </a:p>
        </p:txBody>
      </p:sp>
      <p:sp>
        <p:nvSpPr>
          <p:cNvPr id="3" name="Zástupný obsah 2">
            <a:extLst>
              <a:ext uri="{FF2B5EF4-FFF2-40B4-BE49-F238E27FC236}">
                <a16:creationId xmlns:a16="http://schemas.microsoft.com/office/drawing/2014/main" id="{7E17828C-A877-4483-1E39-D0AD09885E9B}"/>
              </a:ext>
            </a:extLst>
          </p:cNvPr>
          <p:cNvSpPr>
            <a:spLocks noGrp="1"/>
          </p:cNvSpPr>
          <p:nvPr>
            <p:ph sz="quarter" idx="13"/>
          </p:nvPr>
        </p:nvSpPr>
        <p:spPr/>
        <p:txBody>
          <a:bodyPr>
            <a:normAutofit fontScale="62500" lnSpcReduction="20000"/>
          </a:bodyPr>
          <a:lstStyle/>
          <a:p>
            <a:r>
              <a:rPr lang="cs-CZ" b="1" dirty="0"/>
              <a:t>-	Pojem aktivní a pasivní prvky logistického systému</a:t>
            </a:r>
          </a:p>
          <a:p>
            <a:r>
              <a:rPr lang="cs-CZ" b="1" dirty="0"/>
              <a:t>-	Logistické pracovní prostředky</a:t>
            </a:r>
          </a:p>
          <a:p>
            <a:r>
              <a:rPr lang="cs-CZ" b="1" dirty="0"/>
              <a:t>-	Odpadové hospodářství</a:t>
            </a:r>
          </a:p>
          <a:p>
            <a:r>
              <a:rPr lang="cs-CZ" b="1" dirty="0"/>
              <a:t>-	Druhy odpadů</a:t>
            </a:r>
          </a:p>
          <a:p>
            <a:r>
              <a:rPr lang="cs-CZ" b="1" dirty="0"/>
              <a:t>-	Druhotné suroviny. Zpětná logistika</a:t>
            </a:r>
          </a:p>
          <a:p>
            <a:r>
              <a:rPr lang="cs-CZ" b="1" dirty="0"/>
              <a:t>-	Doprava, její druhy a efektivnost</a:t>
            </a:r>
          </a:p>
          <a:p>
            <a:r>
              <a:rPr lang="cs-CZ" b="1" dirty="0"/>
              <a:t>-	HUB and SPOKE</a:t>
            </a:r>
          </a:p>
        </p:txBody>
      </p:sp>
    </p:spTree>
    <p:extLst>
      <p:ext uri="{BB962C8B-B14F-4D97-AF65-F5344CB8AC3E}">
        <p14:creationId xmlns:p14="http://schemas.microsoft.com/office/powerpoint/2010/main" val="4279868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D62B90-A8C2-9421-9A1C-61E9A4567514}"/>
              </a:ext>
            </a:extLst>
          </p:cNvPr>
          <p:cNvSpPr>
            <a:spLocks noGrp="1"/>
          </p:cNvSpPr>
          <p:nvPr>
            <p:ph type="title"/>
          </p:nvPr>
        </p:nvSpPr>
        <p:spPr>
          <a:xfrm>
            <a:off x="515640" y="681134"/>
            <a:ext cx="11160719" cy="1056599"/>
          </a:xfrm>
        </p:spPr>
        <p:txBody>
          <a:bodyPr>
            <a:noAutofit/>
          </a:bodyPr>
          <a:lstStyle/>
          <a:p>
            <a:pPr algn="ctr"/>
            <a:r>
              <a:rPr lang="cs-CZ" sz="6000" b="1" dirty="0"/>
              <a:t>PASIVNÍ PRVKY V LOGISTICE</a:t>
            </a:r>
          </a:p>
        </p:txBody>
      </p:sp>
      <p:pic>
        <p:nvPicPr>
          <p:cNvPr id="5" name="Zástupný obsah 4">
            <a:extLst>
              <a:ext uri="{FF2B5EF4-FFF2-40B4-BE49-F238E27FC236}">
                <a16:creationId xmlns:a16="http://schemas.microsoft.com/office/drawing/2014/main" id="{EF7CAC8B-DE92-3E63-6F14-763512944055}"/>
              </a:ext>
            </a:extLst>
          </p:cNvPr>
          <p:cNvPicPr>
            <a:picLocks noGrp="1" noChangeAspect="1"/>
          </p:cNvPicPr>
          <p:nvPr>
            <p:ph sz="quarter" idx="13"/>
          </p:nvPr>
        </p:nvPicPr>
        <p:blipFill>
          <a:blip r:embed="rId2"/>
          <a:stretch>
            <a:fillRect/>
          </a:stretch>
        </p:blipFill>
        <p:spPr>
          <a:xfrm>
            <a:off x="1950846" y="2629961"/>
            <a:ext cx="8290307" cy="4103536"/>
          </a:xfrm>
        </p:spPr>
      </p:pic>
    </p:spTree>
    <p:extLst>
      <p:ext uri="{BB962C8B-B14F-4D97-AF65-F5344CB8AC3E}">
        <p14:creationId xmlns:p14="http://schemas.microsoft.com/office/powerpoint/2010/main" val="2543412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5CDF78-2C57-2C91-E886-7ADB28DCF6D5}"/>
              </a:ext>
            </a:extLst>
          </p:cNvPr>
          <p:cNvSpPr>
            <a:spLocks noGrp="1"/>
          </p:cNvSpPr>
          <p:nvPr>
            <p:ph type="title"/>
          </p:nvPr>
        </p:nvSpPr>
        <p:spPr>
          <a:xfrm>
            <a:off x="542216" y="765110"/>
            <a:ext cx="11132727" cy="1028607"/>
          </a:xfrm>
        </p:spPr>
        <p:txBody>
          <a:bodyPr>
            <a:noAutofit/>
          </a:bodyPr>
          <a:lstStyle/>
          <a:p>
            <a:pPr algn="ctr"/>
            <a:r>
              <a:rPr lang="cs-CZ" sz="6000" b="1" dirty="0"/>
              <a:t>AKTIVNÍ PRVKY V LOGISTICE</a:t>
            </a:r>
          </a:p>
        </p:txBody>
      </p:sp>
      <p:pic>
        <p:nvPicPr>
          <p:cNvPr id="5" name="Zástupný obsah 4">
            <a:extLst>
              <a:ext uri="{FF2B5EF4-FFF2-40B4-BE49-F238E27FC236}">
                <a16:creationId xmlns:a16="http://schemas.microsoft.com/office/drawing/2014/main" id="{31F518F0-063B-B247-C018-C3AF9A6731D9}"/>
              </a:ext>
            </a:extLst>
          </p:cNvPr>
          <p:cNvPicPr>
            <a:picLocks noGrp="1" noChangeAspect="1"/>
          </p:cNvPicPr>
          <p:nvPr>
            <p:ph sz="quarter" idx="13"/>
          </p:nvPr>
        </p:nvPicPr>
        <p:blipFill>
          <a:blip r:embed="rId2"/>
          <a:stretch>
            <a:fillRect/>
          </a:stretch>
        </p:blipFill>
        <p:spPr>
          <a:xfrm>
            <a:off x="3302313" y="2448670"/>
            <a:ext cx="5587373" cy="4157403"/>
          </a:xfrm>
        </p:spPr>
      </p:pic>
    </p:spTree>
    <p:extLst>
      <p:ext uri="{BB962C8B-B14F-4D97-AF65-F5344CB8AC3E}">
        <p14:creationId xmlns:p14="http://schemas.microsoft.com/office/powerpoint/2010/main" val="4260218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A765F5-0201-7521-D92A-0D8843C04607}"/>
              </a:ext>
            </a:extLst>
          </p:cNvPr>
          <p:cNvSpPr>
            <a:spLocks noGrp="1"/>
          </p:cNvSpPr>
          <p:nvPr>
            <p:ph type="title"/>
          </p:nvPr>
        </p:nvSpPr>
        <p:spPr>
          <a:xfrm>
            <a:off x="2657856" y="1474237"/>
            <a:ext cx="6876288" cy="2954258"/>
          </a:xfrm>
        </p:spPr>
        <p:txBody>
          <a:bodyPr>
            <a:noAutofit/>
          </a:bodyPr>
          <a:lstStyle/>
          <a:p>
            <a:pPr algn="ctr"/>
            <a:r>
              <a:rPr lang="cs-CZ" sz="6000" b="1" dirty="0"/>
              <a:t>LOGISTICKÉ PRACOVNÍ PROSTŘEDKY</a:t>
            </a:r>
          </a:p>
        </p:txBody>
      </p:sp>
    </p:spTree>
    <p:extLst>
      <p:ext uri="{BB962C8B-B14F-4D97-AF65-F5344CB8AC3E}">
        <p14:creationId xmlns:p14="http://schemas.microsoft.com/office/powerpoint/2010/main" val="1780493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6D7DFCA8-A137-3D37-F2A9-B49D27E34A1C}"/>
              </a:ext>
            </a:extLst>
          </p:cNvPr>
          <p:cNvSpPr>
            <a:spLocks noGrp="1"/>
          </p:cNvSpPr>
          <p:nvPr>
            <p:ph type="title"/>
          </p:nvPr>
        </p:nvSpPr>
        <p:spPr>
          <a:xfrm>
            <a:off x="720914" y="1959428"/>
            <a:ext cx="10750172" cy="3088433"/>
          </a:xfrm>
        </p:spPr>
        <p:txBody>
          <a:bodyPr>
            <a:noAutofit/>
          </a:bodyPr>
          <a:lstStyle/>
          <a:p>
            <a:pPr algn="ctr"/>
            <a:r>
              <a:rPr lang="cs-CZ" sz="9600" b="1" dirty="0"/>
              <a:t>ODPADOVÉ HOSPODÁŘSTVÍ</a:t>
            </a:r>
          </a:p>
        </p:txBody>
      </p:sp>
      <p:sp>
        <p:nvSpPr>
          <p:cNvPr id="6" name="Zástupný obsah 5">
            <a:extLst>
              <a:ext uri="{FF2B5EF4-FFF2-40B4-BE49-F238E27FC236}">
                <a16:creationId xmlns:a16="http://schemas.microsoft.com/office/drawing/2014/main" id="{C7D610EC-3680-225D-1E00-2B742630CEEA}"/>
              </a:ext>
            </a:extLst>
          </p:cNvPr>
          <p:cNvSpPr>
            <a:spLocks noGrp="1"/>
          </p:cNvSpPr>
          <p:nvPr>
            <p:ph sz="quarter" idx="4294967295"/>
          </p:nvPr>
        </p:nvSpPr>
        <p:spPr>
          <a:xfrm>
            <a:off x="0" y="2560638"/>
            <a:ext cx="9445625" cy="3976687"/>
          </a:xfrm>
        </p:spPr>
        <p:txBody>
          <a:bodyPr/>
          <a:lstStyle/>
          <a:p>
            <a:r>
              <a:rPr lang="cs-CZ" dirty="0"/>
              <a:t> </a:t>
            </a:r>
          </a:p>
        </p:txBody>
      </p:sp>
    </p:spTree>
    <p:extLst>
      <p:ext uri="{BB962C8B-B14F-4D97-AF65-F5344CB8AC3E}">
        <p14:creationId xmlns:p14="http://schemas.microsoft.com/office/powerpoint/2010/main" val="889313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23DB81-1542-262C-6BE3-09ADE70C6949}"/>
              </a:ext>
            </a:extLst>
          </p:cNvPr>
          <p:cNvSpPr>
            <a:spLocks noGrp="1"/>
          </p:cNvSpPr>
          <p:nvPr>
            <p:ph type="title"/>
          </p:nvPr>
        </p:nvSpPr>
        <p:spPr>
          <a:xfrm>
            <a:off x="468987" y="699796"/>
            <a:ext cx="11254025" cy="1019276"/>
          </a:xfrm>
        </p:spPr>
        <p:txBody>
          <a:bodyPr>
            <a:noAutofit/>
          </a:bodyPr>
          <a:lstStyle/>
          <a:p>
            <a:pPr algn="ctr"/>
            <a:r>
              <a:rPr lang="pl-PL" sz="6000" b="1" i="0" dirty="0">
                <a:solidFill>
                  <a:srgbClr val="202124"/>
                </a:solidFill>
                <a:effectLst/>
                <a:latin typeface="Google Sans"/>
              </a:rPr>
              <a:t>Co je to odpadové hospodářství?</a:t>
            </a:r>
            <a:endParaRPr lang="cs-CZ" sz="6000" b="1" dirty="0"/>
          </a:p>
        </p:txBody>
      </p:sp>
      <p:sp>
        <p:nvSpPr>
          <p:cNvPr id="3" name="Zástupný obsah 2">
            <a:extLst>
              <a:ext uri="{FF2B5EF4-FFF2-40B4-BE49-F238E27FC236}">
                <a16:creationId xmlns:a16="http://schemas.microsoft.com/office/drawing/2014/main" id="{D01A1DA6-04B6-A821-2C26-AD662E3843D0}"/>
              </a:ext>
            </a:extLst>
          </p:cNvPr>
          <p:cNvSpPr>
            <a:spLocks noGrp="1"/>
          </p:cNvSpPr>
          <p:nvPr>
            <p:ph sz="quarter" idx="13"/>
          </p:nvPr>
        </p:nvSpPr>
        <p:spPr>
          <a:xfrm>
            <a:off x="468987" y="3213463"/>
            <a:ext cx="11105108" cy="2578609"/>
          </a:xfrm>
        </p:spPr>
        <p:txBody>
          <a:bodyPr>
            <a:normAutofit/>
          </a:bodyPr>
          <a:lstStyle/>
          <a:p>
            <a:r>
              <a:rPr lang="cs-CZ" sz="3600" b="1" i="0" dirty="0">
                <a:solidFill>
                  <a:srgbClr val="040C28"/>
                </a:solidFill>
                <a:effectLst/>
                <a:latin typeface="Google Sans"/>
              </a:rPr>
              <a:t>Činnost zaměřená na předcházení vzniku odpadů, na nakládání s odpady a na následnou péči o místo, kde jsou odpady trvale uloženy, a kontrola těchto činností</a:t>
            </a:r>
            <a:r>
              <a:rPr lang="cs-CZ" sz="3600" b="1" i="0" dirty="0">
                <a:solidFill>
                  <a:srgbClr val="4D5156"/>
                </a:solidFill>
                <a:effectLst/>
                <a:latin typeface="Google Sans"/>
              </a:rPr>
              <a:t>.</a:t>
            </a:r>
            <a:endParaRPr lang="cs-CZ" sz="3600" b="1" dirty="0"/>
          </a:p>
        </p:txBody>
      </p:sp>
    </p:spTree>
    <p:extLst>
      <p:ext uri="{BB962C8B-B14F-4D97-AF65-F5344CB8AC3E}">
        <p14:creationId xmlns:p14="http://schemas.microsoft.com/office/powerpoint/2010/main" val="536021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425A5-329E-080B-97DB-F9997B164A01}"/>
              </a:ext>
            </a:extLst>
          </p:cNvPr>
          <p:cNvSpPr>
            <a:spLocks noGrp="1"/>
          </p:cNvSpPr>
          <p:nvPr>
            <p:ph type="title"/>
          </p:nvPr>
        </p:nvSpPr>
        <p:spPr>
          <a:xfrm>
            <a:off x="521207" y="320040"/>
            <a:ext cx="11020759" cy="1856232"/>
          </a:xfrm>
        </p:spPr>
        <p:txBody>
          <a:bodyPr>
            <a:noAutofit/>
          </a:bodyPr>
          <a:lstStyle/>
          <a:p>
            <a:pPr algn="ctr"/>
            <a:r>
              <a:rPr lang="cs-CZ" sz="5400" b="1" i="0" cap="all" dirty="0">
                <a:solidFill>
                  <a:srgbClr val="004A39"/>
                </a:solidFill>
                <a:effectLst/>
                <a:latin typeface="roboto" panose="02000000000000000000" pitchFamily="2" charset="0"/>
              </a:rPr>
              <a:t>STRUČNÁ DEFINICE ODPADOVÉHO HOSPODÁŘSTVÍ</a:t>
            </a:r>
            <a:endParaRPr lang="cs-CZ" sz="5400" b="1" dirty="0"/>
          </a:p>
        </p:txBody>
      </p:sp>
      <p:sp>
        <p:nvSpPr>
          <p:cNvPr id="3" name="Zástupný obsah 2">
            <a:extLst>
              <a:ext uri="{FF2B5EF4-FFF2-40B4-BE49-F238E27FC236}">
                <a16:creationId xmlns:a16="http://schemas.microsoft.com/office/drawing/2014/main" id="{35839511-1529-DFFB-6D0D-EC7AE39C4B36}"/>
              </a:ext>
            </a:extLst>
          </p:cNvPr>
          <p:cNvSpPr>
            <a:spLocks noGrp="1"/>
          </p:cNvSpPr>
          <p:nvPr>
            <p:ph sz="quarter" idx="13"/>
          </p:nvPr>
        </p:nvSpPr>
        <p:spPr>
          <a:xfrm>
            <a:off x="539496" y="2705878"/>
            <a:ext cx="11105108" cy="3832082"/>
          </a:xfrm>
        </p:spPr>
        <p:txBody>
          <a:bodyPr>
            <a:normAutofit fontScale="92500" lnSpcReduction="20000"/>
          </a:bodyPr>
          <a:lstStyle/>
          <a:p>
            <a:pPr algn="l"/>
            <a:r>
              <a:rPr lang="cs-CZ" b="1" i="0" dirty="0">
                <a:solidFill>
                  <a:srgbClr val="3F3F3F"/>
                </a:solidFill>
                <a:effectLst/>
                <a:latin typeface="roboto" panose="02000000000000000000" pitchFamily="2" charset="0"/>
              </a:rPr>
              <a:t>Co je to tedy vlastně odpadové hospodářství? Zjednodušeně řečeno se jedná o aktivitu, jež je zaměřena na předcházení vzniku odpadů, případně na nakládání s odpady. Spadá sem ovšem rovněž péče o místo, kde jsou takové odpady uloženy a v neposlední řadě také důkladná kontrola všech těchto činností. Možná vás překvapí, že v rámci České republiky je tato oblast součástí národního hospodářství teprve v posledních cca</a:t>
            </a:r>
            <a:br>
              <a:rPr lang="cs-CZ" b="1" i="0" dirty="0">
                <a:solidFill>
                  <a:srgbClr val="3F3F3F"/>
                </a:solidFill>
                <a:effectLst/>
                <a:latin typeface="roboto" panose="02000000000000000000" pitchFamily="2" charset="0"/>
              </a:rPr>
            </a:br>
            <a:r>
              <a:rPr lang="cs-CZ" b="1" i="0" dirty="0">
                <a:solidFill>
                  <a:srgbClr val="3F3F3F"/>
                </a:solidFill>
                <a:effectLst/>
                <a:latin typeface="roboto" panose="02000000000000000000" pitchFamily="2" charset="0"/>
              </a:rPr>
              <a:t>25 letech! Před rokem 1989 totiž stát do této oblasti legislativně takřka nezasahoval, ovšem s výjimkou právní úpravy využívání druhotných surovin. Nutno dodat, že k další změně v odpadovém hospodářství došlo po vstupu ČR do Evropské unie v roce 2004.</a:t>
            </a:r>
          </a:p>
          <a:p>
            <a:endParaRPr lang="cs-CZ" dirty="0"/>
          </a:p>
        </p:txBody>
      </p:sp>
    </p:spTree>
    <p:extLst>
      <p:ext uri="{BB962C8B-B14F-4D97-AF65-F5344CB8AC3E}">
        <p14:creationId xmlns:p14="http://schemas.microsoft.com/office/powerpoint/2010/main" val="205761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0849B7-1F18-8AD0-0CA2-106CA8EDAB6E}"/>
              </a:ext>
            </a:extLst>
          </p:cNvPr>
          <p:cNvSpPr>
            <a:spLocks noGrp="1"/>
          </p:cNvSpPr>
          <p:nvPr>
            <p:ph type="title"/>
          </p:nvPr>
        </p:nvSpPr>
        <p:spPr>
          <a:xfrm>
            <a:off x="446563" y="699796"/>
            <a:ext cx="11086074" cy="1168566"/>
          </a:xfrm>
        </p:spPr>
        <p:txBody>
          <a:bodyPr>
            <a:noAutofit/>
          </a:bodyPr>
          <a:lstStyle/>
          <a:p>
            <a:pPr algn="ctr"/>
            <a:r>
              <a:rPr lang="cs-CZ" sz="6000" b="1" dirty="0"/>
              <a:t>LOGISTIKA</a:t>
            </a:r>
          </a:p>
        </p:txBody>
      </p:sp>
      <p:sp>
        <p:nvSpPr>
          <p:cNvPr id="3" name="Zástupný obsah 2">
            <a:extLst>
              <a:ext uri="{FF2B5EF4-FFF2-40B4-BE49-F238E27FC236}">
                <a16:creationId xmlns:a16="http://schemas.microsoft.com/office/drawing/2014/main" id="{7EAEB214-CA5C-4084-D95D-07DA612269AB}"/>
              </a:ext>
            </a:extLst>
          </p:cNvPr>
          <p:cNvSpPr>
            <a:spLocks noGrp="1"/>
          </p:cNvSpPr>
          <p:nvPr>
            <p:ph sz="quarter" idx="13"/>
          </p:nvPr>
        </p:nvSpPr>
        <p:spPr>
          <a:xfrm>
            <a:off x="539496" y="2509935"/>
            <a:ext cx="11067786" cy="3937518"/>
          </a:xfrm>
        </p:spPr>
        <p:txBody>
          <a:bodyPr>
            <a:normAutofit fontScale="55000" lnSpcReduction="20000"/>
          </a:bodyPr>
          <a:lstStyle/>
          <a:p>
            <a:r>
              <a:rPr lang="cs-CZ" sz="2900" b="1" i="0" dirty="0">
                <a:solidFill>
                  <a:srgbClr val="282D32"/>
                </a:solidFill>
                <a:effectLst/>
                <a:latin typeface="Roboto" panose="02000000000000000000" pitchFamily="2" charset="0"/>
              </a:rPr>
              <a:t>Logistika</a:t>
            </a:r>
            <a:r>
              <a:rPr lang="cs-CZ" sz="2900" b="0" i="0" dirty="0">
                <a:solidFill>
                  <a:srgbClr val="282D32"/>
                </a:solidFill>
                <a:effectLst/>
                <a:latin typeface="Roboto" panose="02000000000000000000" pitchFamily="2" charset="0"/>
              </a:rPr>
              <a:t> se zabývá toky zboží, peněz a informací jak mezi dodavatelem a odběratelem, tak také uvnitř jednotlivých firem, a to včetně různých systémů skladování zásob. Účelem celého oboru je tyto toky optimalizovat tak, aby představovaly pro firmu co nejmenší náklady.</a:t>
            </a:r>
          </a:p>
          <a:p>
            <a:pPr algn="l"/>
            <a:r>
              <a:rPr lang="cs-CZ" sz="2900" b="0" i="0" dirty="0">
                <a:solidFill>
                  <a:srgbClr val="282D32"/>
                </a:solidFill>
                <a:effectLst/>
                <a:latin typeface="Roboto" panose="02000000000000000000" pitchFamily="2" charset="0"/>
              </a:rPr>
              <a:t>V 19. století  byla ekonomika uzavřená a výměna zboží mezi podniky omezená, ale v armádě byly přesuny materiálu nutností. Proto lze tvrdit, že logistika vznikla v armádě.</a:t>
            </a:r>
          </a:p>
          <a:p>
            <a:pPr algn="l"/>
            <a:r>
              <a:rPr lang="cs-CZ" sz="2900" b="0" i="0" dirty="0">
                <a:solidFill>
                  <a:srgbClr val="282D32"/>
                </a:solidFill>
                <a:effectLst/>
                <a:latin typeface="Roboto" panose="02000000000000000000" pitchFamily="2" charset="0"/>
              </a:rPr>
              <a:t>Logistika představuje v současné době řízení dopravních a skladovacích činností organizace, a zahrnuje řízení materiálových, informačních a finančních toků tak, aby byly uspokojeny požadavky zákazníka.</a:t>
            </a:r>
          </a:p>
          <a:p>
            <a:pPr algn="l"/>
            <a:r>
              <a:rPr lang="cs-CZ" sz="2900" b="0" i="0" dirty="0">
                <a:solidFill>
                  <a:srgbClr val="282D32"/>
                </a:solidFill>
                <a:effectLst/>
                <a:latin typeface="Roboto" panose="02000000000000000000" pitchFamily="2" charset="0"/>
              </a:rPr>
              <a:t>Cílem logistiky je zajistit, aby správný zákazník obdržel ve správném okamžiku a na správném místě správné zboží nebo službu ve správné kvalitě a správném množství. To vše při vynaložení přiměřených nákladů.</a:t>
            </a:r>
          </a:p>
          <a:p>
            <a:endParaRPr lang="cs-CZ" dirty="0"/>
          </a:p>
        </p:txBody>
      </p:sp>
    </p:spTree>
    <p:extLst>
      <p:ext uri="{BB962C8B-B14F-4D97-AF65-F5344CB8AC3E}">
        <p14:creationId xmlns:p14="http://schemas.microsoft.com/office/powerpoint/2010/main" val="654595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6F7CA9-0B9D-4516-BAA4-EAD62BE95611}"/>
              </a:ext>
            </a:extLst>
          </p:cNvPr>
          <p:cNvSpPr>
            <a:spLocks noGrp="1"/>
          </p:cNvSpPr>
          <p:nvPr>
            <p:ph type="title"/>
          </p:nvPr>
        </p:nvSpPr>
        <p:spPr>
          <a:xfrm>
            <a:off x="521207" y="541176"/>
            <a:ext cx="11142057" cy="1635096"/>
          </a:xfrm>
        </p:spPr>
        <p:txBody>
          <a:bodyPr>
            <a:noAutofit/>
          </a:bodyPr>
          <a:lstStyle/>
          <a:p>
            <a:pPr algn="ctr"/>
            <a:r>
              <a:rPr lang="cs-CZ" sz="5400" b="1" i="0" dirty="0">
                <a:solidFill>
                  <a:srgbClr val="202124"/>
                </a:solidFill>
                <a:effectLst/>
                <a:latin typeface="Google Sans"/>
              </a:rPr>
              <a:t>Co je hlavním cílem odpadového hospodářství?</a:t>
            </a:r>
            <a:endParaRPr lang="cs-CZ" sz="5400" b="1" dirty="0"/>
          </a:p>
        </p:txBody>
      </p:sp>
      <p:sp>
        <p:nvSpPr>
          <p:cNvPr id="3" name="Zástupný obsah 2">
            <a:extLst>
              <a:ext uri="{FF2B5EF4-FFF2-40B4-BE49-F238E27FC236}">
                <a16:creationId xmlns:a16="http://schemas.microsoft.com/office/drawing/2014/main" id="{7427F22C-43FF-09A0-67D9-7E36D81855B8}"/>
              </a:ext>
            </a:extLst>
          </p:cNvPr>
          <p:cNvSpPr>
            <a:spLocks noGrp="1"/>
          </p:cNvSpPr>
          <p:nvPr>
            <p:ph sz="quarter" idx="13"/>
          </p:nvPr>
        </p:nvSpPr>
        <p:spPr>
          <a:xfrm>
            <a:off x="539495" y="2560320"/>
            <a:ext cx="11021133" cy="3977640"/>
          </a:xfrm>
        </p:spPr>
        <p:txBody>
          <a:bodyPr/>
          <a:lstStyle/>
          <a:p>
            <a:pPr algn="l"/>
            <a:r>
              <a:rPr lang="cs-CZ" sz="4000" b="1" i="0" dirty="0">
                <a:solidFill>
                  <a:srgbClr val="4D5156"/>
                </a:solidFill>
                <a:effectLst/>
                <a:latin typeface="Google Sans"/>
              </a:rPr>
              <a:t>Hlavními cíli strategie je jednoznačně </a:t>
            </a:r>
            <a:r>
              <a:rPr lang="cs-CZ" sz="4000" b="1" i="0" dirty="0">
                <a:solidFill>
                  <a:srgbClr val="040C28"/>
                </a:solidFill>
                <a:effectLst/>
                <a:latin typeface="Google Sans"/>
              </a:rPr>
              <a:t>přechod</a:t>
            </a:r>
            <a:br>
              <a:rPr lang="cs-CZ" sz="4000" b="1" i="0" dirty="0">
                <a:solidFill>
                  <a:srgbClr val="040C28"/>
                </a:solidFill>
                <a:effectLst/>
                <a:latin typeface="Google Sans"/>
              </a:rPr>
            </a:br>
            <a:r>
              <a:rPr lang="cs-CZ" sz="4000" b="1" i="0" dirty="0">
                <a:solidFill>
                  <a:srgbClr val="040C28"/>
                </a:solidFill>
                <a:effectLst/>
                <a:latin typeface="Google Sans"/>
              </a:rPr>
              <a:t>k oběhovému hospodářství, předcházení vzniku odpadů, zvýšení recyklace a materiálového využití odpadů</a:t>
            </a:r>
            <a:r>
              <a:rPr lang="cs-CZ" sz="4000" b="1" i="0" dirty="0">
                <a:solidFill>
                  <a:srgbClr val="4D5156"/>
                </a:solidFill>
                <a:effectLst/>
                <a:latin typeface="Google Sans"/>
              </a:rPr>
              <a:t>.</a:t>
            </a:r>
            <a:endParaRPr lang="cs-CZ" sz="4000" b="1" i="0" dirty="0">
              <a:solidFill>
                <a:srgbClr val="202124"/>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3611385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0CFDDC-033D-1491-2680-744CCB663DC2}"/>
              </a:ext>
            </a:extLst>
          </p:cNvPr>
          <p:cNvSpPr>
            <a:spLocks noGrp="1"/>
          </p:cNvSpPr>
          <p:nvPr>
            <p:ph type="title"/>
          </p:nvPr>
        </p:nvSpPr>
        <p:spPr>
          <a:xfrm>
            <a:off x="521208" y="320040"/>
            <a:ext cx="11216702" cy="1856232"/>
          </a:xfrm>
        </p:spPr>
        <p:txBody>
          <a:bodyPr>
            <a:noAutofit/>
          </a:bodyPr>
          <a:lstStyle/>
          <a:p>
            <a:pPr algn="ctr"/>
            <a:r>
              <a:rPr lang="cs-CZ" sz="6000" b="1" i="0" dirty="0">
                <a:solidFill>
                  <a:srgbClr val="202124"/>
                </a:solidFill>
                <a:effectLst/>
                <a:latin typeface="Google Sans"/>
              </a:rPr>
              <a:t>Kdo kontroluje nakládání</a:t>
            </a:r>
            <a:br>
              <a:rPr lang="cs-CZ" sz="6000" b="1" i="0" dirty="0">
                <a:solidFill>
                  <a:srgbClr val="202124"/>
                </a:solidFill>
                <a:effectLst/>
                <a:latin typeface="Google Sans"/>
              </a:rPr>
            </a:br>
            <a:r>
              <a:rPr lang="cs-CZ" sz="6000" b="1" i="0" dirty="0">
                <a:solidFill>
                  <a:srgbClr val="202124"/>
                </a:solidFill>
                <a:effectLst/>
                <a:latin typeface="Google Sans"/>
              </a:rPr>
              <a:t>s odpady?</a:t>
            </a:r>
            <a:endParaRPr lang="cs-CZ" sz="6000" b="1" dirty="0"/>
          </a:p>
        </p:txBody>
      </p:sp>
      <p:sp>
        <p:nvSpPr>
          <p:cNvPr id="3" name="Zástupný obsah 2">
            <a:extLst>
              <a:ext uri="{FF2B5EF4-FFF2-40B4-BE49-F238E27FC236}">
                <a16:creationId xmlns:a16="http://schemas.microsoft.com/office/drawing/2014/main" id="{426623E0-F5FB-A80A-6856-9B340FA13538}"/>
              </a:ext>
            </a:extLst>
          </p:cNvPr>
          <p:cNvSpPr>
            <a:spLocks noGrp="1"/>
          </p:cNvSpPr>
          <p:nvPr>
            <p:ph sz="quarter" idx="13"/>
          </p:nvPr>
        </p:nvSpPr>
        <p:spPr>
          <a:xfrm>
            <a:off x="539496" y="2560320"/>
            <a:ext cx="11133100" cy="3977640"/>
          </a:xfrm>
        </p:spPr>
        <p:txBody>
          <a:bodyPr/>
          <a:lstStyle/>
          <a:p>
            <a:pPr algn="l"/>
            <a:r>
              <a:rPr lang="cs-CZ" sz="3200" b="1" i="0" dirty="0">
                <a:solidFill>
                  <a:srgbClr val="4D5156"/>
                </a:solidFill>
                <a:effectLst/>
                <a:latin typeface="Google Sans"/>
              </a:rPr>
              <a:t>Kontrolu dodržování ustanovení zákona vykonává i </a:t>
            </a:r>
            <a:r>
              <a:rPr lang="cs-CZ" sz="3200" b="1" i="0" dirty="0">
                <a:solidFill>
                  <a:srgbClr val="040C28"/>
                </a:solidFill>
                <a:effectLst/>
                <a:latin typeface="Google Sans"/>
              </a:rPr>
              <a:t>Česká inspekce životního prostředí</a:t>
            </a:r>
            <a:r>
              <a:rPr lang="cs-CZ" sz="3200" b="1" i="0" dirty="0">
                <a:solidFill>
                  <a:srgbClr val="4D5156"/>
                </a:solidFill>
                <a:effectLst/>
                <a:latin typeface="Google Sans"/>
              </a:rPr>
              <a:t> (stejně jako krajské úřady, obecní úřady obcí s rozšířenou působností a obecní úřady). Kontrola je zaměřena na právnické osoby, fyzické osoby oprávněné</a:t>
            </a:r>
            <a:br>
              <a:rPr lang="cs-CZ" sz="3200" b="1" i="0" dirty="0">
                <a:solidFill>
                  <a:srgbClr val="4D5156"/>
                </a:solidFill>
                <a:effectLst/>
                <a:latin typeface="Google Sans"/>
              </a:rPr>
            </a:br>
            <a:r>
              <a:rPr lang="cs-CZ" sz="3200" b="1" i="0" dirty="0">
                <a:solidFill>
                  <a:srgbClr val="4D5156"/>
                </a:solidFill>
                <a:effectLst/>
                <a:latin typeface="Google Sans"/>
              </a:rPr>
              <a:t>k podnikání a na obce.</a:t>
            </a:r>
            <a:endParaRPr lang="cs-CZ" sz="3200" b="1" i="0" dirty="0">
              <a:solidFill>
                <a:srgbClr val="202124"/>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696945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18EF37-7490-6045-8F23-A8D99521752F}"/>
              </a:ext>
            </a:extLst>
          </p:cNvPr>
          <p:cNvSpPr>
            <a:spLocks noGrp="1"/>
          </p:cNvSpPr>
          <p:nvPr>
            <p:ph type="title"/>
          </p:nvPr>
        </p:nvSpPr>
        <p:spPr>
          <a:xfrm>
            <a:off x="576289" y="718457"/>
            <a:ext cx="11039421" cy="1159235"/>
          </a:xfrm>
        </p:spPr>
        <p:txBody>
          <a:bodyPr>
            <a:noAutofit/>
          </a:bodyPr>
          <a:lstStyle/>
          <a:p>
            <a:pPr algn="ctr"/>
            <a:r>
              <a:rPr lang="cs-CZ" sz="6000" b="1" i="0" dirty="0">
                <a:solidFill>
                  <a:srgbClr val="202124"/>
                </a:solidFill>
                <a:effectLst/>
                <a:latin typeface="Google Sans"/>
              </a:rPr>
              <a:t>Co kontroluje ČIŽP?</a:t>
            </a:r>
            <a:endParaRPr lang="cs-CZ" sz="6000" b="1" dirty="0"/>
          </a:p>
        </p:txBody>
      </p:sp>
      <p:sp>
        <p:nvSpPr>
          <p:cNvPr id="3" name="Zástupný obsah 2">
            <a:extLst>
              <a:ext uri="{FF2B5EF4-FFF2-40B4-BE49-F238E27FC236}">
                <a16:creationId xmlns:a16="http://schemas.microsoft.com/office/drawing/2014/main" id="{7656B689-3CF7-825A-1AA1-D932968C8B6C}"/>
              </a:ext>
            </a:extLst>
          </p:cNvPr>
          <p:cNvSpPr>
            <a:spLocks noGrp="1"/>
          </p:cNvSpPr>
          <p:nvPr>
            <p:ph sz="quarter" idx="13"/>
          </p:nvPr>
        </p:nvSpPr>
        <p:spPr>
          <a:xfrm>
            <a:off x="539496" y="2560320"/>
            <a:ext cx="11076214" cy="3977640"/>
          </a:xfrm>
        </p:spPr>
        <p:txBody>
          <a:bodyPr>
            <a:normAutofit/>
          </a:bodyPr>
          <a:lstStyle/>
          <a:p>
            <a:r>
              <a:rPr lang="cs-CZ" sz="3200" b="1" i="0" dirty="0">
                <a:solidFill>
                  <a:srgbClr val="4D5156"/>
                </a:solidFill>
                <a:effectLst/>
                <a:latin typeface="Google Sans"/>
              </a:rPr>
              <a:t>Česká inspekce životního prostředí (ČIŽP) je odborný orgán, který je pověřen dozorem nad </a:t>
            </a:r>
            <a:r>
              <a:rPr lang="cs-CZ" sz="3200" b="1" i="0" dirty="0">
                <a:solidFill>
                  <a:srgbClr val="040C28"/>
                </a:solidFill>
                <a:effectLst/>
                <a:latin typeface="Google Sans"/>
              </a:rPr>
              <a:t>respektováním právních předpisů v oblasti životního prostředí</a:t>
            </a:r>
            <a:r>
              <a:rPr lang="cs-CZ" sz="3200" b="1" i="0" dirty="0">
                <a:solidFill>
                  <a:srgbClr val="4D5156"/>
                </a:solidFill>
                <a:effectLst/>
                <a:latin typeface="Google Sans"/>
              </a:rPr>
              <a:t>. Dohlíží rovněž na dodržování závazných rozhodnutí správních orgánů v oblasti životního prostředí.</a:t>
            </a:r>
            <a:endParaRPr lang="cs-CZ" sz="3200" b="1" dirty="0"/>
          </a:p>
        </p:txBody>
      </p:sp>
    </p:spTree>
    <p:extLst>
      <p:ext uri="{BB962C8B-B14F-4D97-AF65-F5344CB8AC3E}">
        <p14:creationId xmlns:p14="http://schemas.microsoft.com/office/powerpoint/2010/main" val="3016628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E1D6D2-9DF7-50D1-1A54-C5298ECB9082}"/>
              </a:ext>
            </a:extLst>
          </p:cNvPr>
          <p:cNvSpPr>
            <a:spLocks noGrp="1"/>
          </p:cNvSpPr>
          <p:nvPr>
            <p:ph type="title"/>
          </p:nvPr>
        </p:nvSpPr>
        <p:spPr>
          <a:xfrm>
            <a:off x="529636" y="783772"/>
            <a:ext cx="11132727" cy="991284"/>
          </a:xfrm>
        </p:spPr>
        <p:txBody>
          <a:bodyPr>
            <a:noAutofit/>
          </a:bodyPr>
          <a:lstStyle/>
          <a:p>
            <a:pPr algn="ctr"/>
            <a:r>
              <a:rPr lang="cs-CZ" sz="6000" b="1" i="0" dirty="0">
                <a:solidFill>
                  <a:srgbClr val="202124"/>
                </a:solidFill>
                <a:effectLst/>
                <a:latin typeface="Google Sans"/>
              </a:rPr>
              <a:t>Jak správně třídit odpad?</a:t>
            </a:r>
            <a:endParaRPr lang="cs-CZ" sz="6000" b="1" dirty="0"/>
          </a:p>
        </p:txBody>
      </p:sp>
      <p:sp>
        <p:nvSpPr>
          <p:cNvPr id="3" name="Zástupný obsah 2">
            <a:extLst>
              <a:ext uri="{FF2B5EF4-FFF2-40B4-BE49-F238E27FC236}">
                <a16:creationId xmlns:a16="http://schemas.microsoft.com/office/drawing/2014/main" id="{2F041AD0-CF80-4B89-1C44-1D761E81B7E3}"/>
              </a:ext>
            </a:extLst>
          </p:cNvPr>
          <p:cNvSpPr>
            <a:spLocks noGrp="1"/>
          </p:cNvSpPr>
          <p:nvPr>
            <p:ph sz="quarter" idx="13"/>
          </p:nvPr>
        </p:nvSpPr>
        <p:spPr>
          <a:xfrm>
            <a:off x="539495" y="2560320"/>
            <a:ext cx="11132727" cy="3977640"/>
          </a:xfrm>
        </p:spPr>
        <p:txBody>
          <a:bodyPr>
            <a:normAutofit fontScale="92500"/>
          </a:bodyPr>
          <a:lstStyle/>
          <a:p>
            <a:pPr algn="l"/>
            <a:r>
              <a:rPr lang="cs-CZ" sz="3200" b="1" i="0" dirty="0">
                <a:solidFill>
                  <a:srgbClr val="4D5156"/>
                </a:solidFill>
                <a:effectLst/>
                <a:latin typeface="Google Sans"/>
              </a:rPr>
              <a:t>Modrý kontejner slouží k vyhazování papíru, žlutý je na plasty, do hnědého kontejneru dávejte biologický </a:t>
            </a:r>
            <a:r>
              <a:rPr lang="cs-CZ" sz="3200" b="1" i="0" dirty="0">
                <a:solidFill>
                  <a:srgbClr val="040C28"/>
                </a:solidFill>
                <a:effectLst/>
                <a:latin typeface="Google Sans"/>
              </a:rPr>
              <a:t>odpad</a:t>
            </a:r>
            <a:r>
              <a:rPr lang="cs-CZ" sz="3200" b="1" i="0" dirty="0">
                <a:solidFill>
                  <a:srgbClr val="4D5156"/>
                </a:solidFill>
                <a:effectLst/>
                <a:latin typeface="Google Sans"/>
              </a:rPr>
              <a:t>. Nápojové kartony můžete v některých obcích házet do žlutého kontejneru, jinde na ně mají speciální nádoby. Elektroodpad patří do specializovaných kontejnerů nebo na </a:t>
            </a:r>
            <a:r>
              <a:rPr lang="cs-CZ" sz="3200" b="1" i="0" dirty="0" err="1">
                <a:solidFill>
                  <a:srgbClr val="4D5156"/>
                </a:solidFill>
                <a:effectLst/>
                <a:latin typeface="Google Sans"/>
              </a:rPr>
              <a:t>ekodvůr</a:t>
            </a:r>
            <a:r>
              <a:rPr lang="cs-CZ" sz="3200" b="1" i="0" dirty="0">
                <a:solidFill>
                  <a:srgbClr val="4D5156"/>
                </a:solidFill>
                <a:effectLst/>
                <a:latin typeface="Google Sans"/>
              </a:rPr>
              <a:t>. To samé platí pro baterie.</a:t>
            </a:r>
            <a:endParaRPr lang="cs-CZ" sz="3200" b="1" i="0" dirty="0">
              <a:solidFill>
                <a:srgbClr val="202124"/>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3081512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8FCE63-3EB0-07FD-EA39-F663DACC9DD6}"/>
              </a:ext>
            </a:extLst>
          </p:cNvPr>
          <p:cNvSpPr>
            <a:spLocks noGrp="1"/>
          </p:cNvSpPr>
          <p:nvPr>
            <p:ph type="title"/>
          </p:nvPr>
        </p:nvSpPr>
        <p:spPr>
          <a:xfrm>
            <a:off x="520306" y="2285999"/>
            <a:ext cx="11151388" cy="1646853"/>
          </a:xfrm>
        </p:spPr>
        <p:txBody>
          <a:bodyPr>
            <a:noAutofit/>
          </a:bodyPr>
          <a:lstStyle/>
          <a:p>
            <a:pPr algn="ctr"/>
            <a:r>
              <a:rPr lang="cs-CZ" sz="9600" b="1" dirty="0"/>
              <a:t>DRUHY ODPADŮ</a:t>
            </a:r>
          </a:p>
        </p:txBody>
      </p:sp>
    </p:spTree>
    <p:extLst>
      <p:ext uri="{BB962C8B-B14F-4D97-AF65-F5344CB8AC3E}">
        <p14:creationId xmlns:p14="http://schemas.microsoft.com/office/powerpoint/2010/main" val="1114654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078039-72F7-FAE8-2F6D-20757A1C42C7}"/>
              </a:ext>
            </a:extLst>
          </p:cNvPr>
          <p:cNvSpPr>
            <a:spLocks noGrp="1"/>
          </p:cNvSpPr>
          <p:nvPr>
            <p:ph type="title"/>
          </p:nvPr>
        </p:nvSpPr>
        <p:spPr>
          <a:xfrm>
            <a:off x="496793" y="634482"/>
            <a:ext cx="11198413" cy="1075260"/>
          </a:xfrm>
        </p:spPr>
        <p:txBody>
          <a:bodyPr>
            <a:noAutofit/>
          </a:bodyPr>
          <a:lstStyle/>
          <a:p>
            <a:pPr algn="ctr"/>
            <a:r>
              <a:rPr lang="cs-CZ" sz="6000" b="1" i="0" dirty="0">
                <a:solidFill>
                  <a:srgbClr val="202124"/>
                </a:solidFill>
                <a:effectLst/>
                <a:latin typeface="Google Sans"/>
              </a:rPr>
              <a:t>Jaké jsou druhy odpadů?</a:t>
            </a:r>
            <a:endParaRPr lang="cs-CZ" sz="6000" b="1" dirty="0"/>
          </a:p>
        </p:txBody>
      </p:sp>
      <p:sp>
        <p:nvSpPr>
          <p:cNvPr id="3" name="Zástupný obsah 2">
            <a:extLst>
              <a:ext uri="{FF2B5EF4-FFF2-40B4-BE49-F238E27FC236}">
                <a16:creationId xmlns:a16="http://schemas.microsoft.com/office/drawing/2014/main" id="{941BE998-ADB8-E257-3C89-44FE931CAFA9}"/>
              </a:ext>
            </a:extLst>
          </p:cNvPr>
          <p:cNvSpPr>
            <a:spLocks noGrp="1"/>
          </p:cNvSpPr>
          <p:nvPr>
            <p:ph sz="quarter" idx="13"/>
          </p:nvPr>
        </p:nvSpPr>
        <p:spPr>
          <a:xfrm>
            <a:off x="539497" y="2868229"/>
            <a:ext cx="11198414" cy="3485917"/>
          </a:xfrm>
        </p:spPr>
        <p:txBody>
          <a:bodyPr>
            <a:normAutofit fontScale="47500" lnSpcReduction="20000"/>
          </a:bodyPr>
          <a:lstStyle/>
          <a:p>
            <a:pPr algn="l">
              <a:buFont typeface="Arial" panose="020B0604020202020204" pitchFamily="34" charset="0"/>
              <a:buChar char="•"/>
            </a:pPr>
            <a:r>
              <a:rPr lang="cs-CZ" sz="9300" b="1" i="0" dirty="0">
                <a:solidFill>
                  <a:srgbClr val="202124"/>
                </a:solidFill>
                <a:effectLst/>
                <a:latin typeface="Google Sans"/>
              </a:rPr>
              <a:t>Papír. - Sklo. - Plasty. - Nápojové kartony.- Kovy. - Bioodpad. - Nebezpečný odpad. - Elektrotechnické výrobky.</a:t>
            </a:r>
          </a:p>
          <a:p>
            <a:endParaRPr lang="cs-CZ" dirty="0"/>
          </a:p>
        </p:txBody>
      </p:sp>
    </p:spTree>
    <p:extLst>
      <p:ext uri="{BB962C8B-B14F-4D97-AF65-F5344CB8AC3E}">
        <p14:creationId xmlns:p14="http://schemas.microsoft.com/office/powerpoint/2010/main" val="19849173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2AC51F-E20A-3366-5755-651917184839}"/>
              </a:ext>
            </a:extLst>
          </p:cNvPr>
          <p:cNvSpPr>
            <a:spLocks noGrp="1"/>
          </p:cNvSpPr>
          <p:nvPr>
            <p:ph type="title"/>
          </p:nvPr>
        </p:nvSpPr>
        <p:spPr>
          <a:xfrm>
            <a:off x="520306" y="671804"/>
            <a:ext cx="11151388" cy="972623"/>
          </a:xfrm>
        </p:spPr>
        <p:txBody>
          <a:bodyPr>
            <a:noAutofit/>
          </a:bodyPr>
          <a:lstStyle/>
          <a:p>
            <a:pPr algn="ctr"/>
            <a:r>
              <a:rPr lang="cs-CZ" sz="6000" b="1" i="0" dirty="0">
                <a:solidFill>
                  <a:srgbClr val="202124"/>
                </a:solidFill>
                <a:effectLst/>
                <a:latin typeface="Google Sans"/>
              </a:rPr>
              <a:t>Jak se dělí odpad?</a:t>
            </a:r>
            <a:endParaRPr lang="cs-CZ" sz="6000" b="1" dirty="0"/>
          </a:p>
        </p:txBody>
      </p:sp>
      <p:sp>
        <p:nvSpPr>
          <p:cNvPr id="3" name="Zástupný obsah 2">
            <a:extLst>
              <a:ext uri="{FF2B5EF4-FFF2-40B4-BE49-F238E27FC236}">
                <a16:creationId xmlns:a16="http://schemas.microsoft.com/office/drawing/2014/main" id="{F6D60474-3378-9459-887E-1F59361EEF87}"/>
              </a:ext>
            </a:extLst>
          </p:cNvPr>
          <p:cNvSpPr>
            <a:spLocks noGrp="1"/>
          </p:cNvSpPr>
          <p:nvPr>
            <p:ph sz="quarter" idx="13"/>
          </p:nvPr>
        </p:nvSpPr>
        <p:spPr>
          <a:xfrm>
            <a:off x="539496" y="2942875"/>
            <a:ext cx="11151388" cy="3150015"/>
          </a:xfrm>
        </p:spPr>
        <p:txBody>
          <a:bodyPr>
            <a:normAutofit/>
          </a:bodyPr>
          <a:lstStyle/>
          <a:p>
            <a:r>
              <a:rPr lang="cs-CZ" b="1" i="0" dirty="0">
                <a:solidFill>
                  <a:srgbClr val="4D5156"/>
                </a:solidFill>
                <a:effectLst/>
                <a:latin typeface="Google Sans"/>
              </a:rPr>
              <a:t>Odpady lze dělit z různých hledisek.</a:t>
            </a:r>
          </a:p>
          <a:p>
            <a:r>
              <a:rPr lang="cs-CZ" b="1" i="0" dirty="0">
                <a:solidFill>
                  <a:srgbClr val="040C28"/>
                </a:solidFill>
                <a:effectLst/>
                <a:latin typeface="Google Sans"/>
              </a:rPr>
              <a:t>Podle skupenství hmoty se dělí na pevné a kapalné, podle původu na odpady z těžby, průmyslové odpady, zemědělské odpady a komunální odpady</a:t>
            </a:r>
            <a:r>
              <a:rPr lang="cs-CZ" b="1" i="0" dirty="0">
                <a:solidFill>
                  <a:srgbClr val="4D5156"/>
                </a:solidFill>
                <a:effectLst/>
                <a:latin typeface="Google Sans"/>
              </a:rPr>
              <a:t>.</a:t>
            </a:r>
          </a:p>
          <a:p>
            <a:r>
              <a:rPr lang="cs-CZ" b="1" i="0" dirty="0">
                <a:solidFill>
                  <a:srgbClr val="4D5156"/>
                </a:solidFill>
                <a:effectLst/>
                <a:latin typeface="Google Sans"/>
              </a:rPr>
              <a:t>Specifickým druhem odpadu jsou odpady z výroby, především strojírenské.</a:t>
            </a:r>
            <a:endParaRPr lang="cs-CZ" b="1" dirty="0"/>
          </a:p>
        </p:txBody>
      </p:sp>
    </p:spTree>
    <p:extLst>
      <p:ext uri="{BB962C8B-B14F-4D97-AF65-F5344CB8AC3E}">
        <p14:creationId xmlns:p14="http://schemas.microsoft.com/office/powerpoint/2010/main" val="859067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8E4446-6E9A-F8AB-E5CD-E29E97EA6C4A}"/>
              </a:ext>
            </a:extLst>
          </p:cNvPr>
          <p:cNvSpPr>
            <a:spLocks noGrp="1"/>
          </p:cNvSpPr>
          <p:nvPr>
            <p:ph type="title"/>
          </p:nvPr>
        </p:nvSpPr>
        <p:spPr>
          <a:xfrm>
            <a:off x="557628" y="1116315"/>
            <a:ext cx="11076743" cy="640080"/>
          </a:xfrm>
        </p:spPr>
        <p:txBody>
          <a:bodyPr/>
          <a:lstStyle/>
          <a:p>
            <a:pPr algn="ctr"/>
            <a:r>
              <a:rPr lang="pl-PL" b="1" i="0" dirty="0">
                <a:solidFill>
                  <a:srgbClr val="202124"/>
                </a:solidFill>
                <a:effectLst/>
                <a:latin typeface="Google Sans"/>
              </a:rPr>
              <a:t>Co je to odpad - definice?</a:t>
            </a:r>
            <a:endParaRPr lang="cs-CZ" b="1" dirty="0"/>
          </a:p>
        </p:txBody>
      </p:sp>
      <p:sp>
        <p:nvSpPr>
          <p:cNvPr id="3" name="Zástupný obsah 2">
            <a:extLst>
              <a:ext uri="{FF2B5EF4-FFF2-40B4-BE49-F238E27FC236}">
                <a16:creationId xmlns:a16="http://schemas.microsoft.com/office/drawing/2014/main" id="{5C99ECE5-7A98-5369-449A-0A61901E275D}"/>
              </a:ext>
            </a:extLst>
          </p:cNvPr>
          <p:cNvSpPr>
            <a:spLocks noGrp="1"/>
          </p:cNvSpPr>
          <p:nvPr>
            <p:ph sz="quarter" idx="13"/>
          </p:nvPr>
        </p:nvSpPr>
        <p:spPr>
          <a:xfrm>
            <a:off x="539495" y="2560320"/>
            <a:ext cx="11094875" cy="3977640"/>
          </a:xfrm>
        </p:spPr>
        <p:txBody>
          <a:bodyPr>
            <a:normAutofit/>
          </a:bodyPr>
          <a:lstStyle/>
          <a:p>
            <a:r>
              <a:rPr lang="cs-CZ" sz="3200" b="1" i="0" dirty="0">
                <a:solidFill>
                  <a:srgbClr val="4D5156"/>
                </a:solidFill>
                <a:effectLst/>
                <a:latin typeface="Google Sans"/>
              </a:rPr>
              <a:t>Odpad je </a:t>
            </a:r>
            <a:r>
              <a:rPr lang="cs-CZ" sz="3200" b="1" i="0" dirty="0">
                <a:solidFill>
                  <a:srgbClr val="040C28"/>
                </a:solidFill>
                <a:effectLst/>
                <a:latin typeface="Google Sans"/>
              </a:rPr>
              <a:t>movitá věc, které se člověk zbavuje nebo má úmysl nebo povinnost se jí zbavit</a:t>
            </a:r>
            <a:r>
              <a:rPr lang="cs-CZ" sz="3200" b="1" i="0" dirty="0">
                <a:solidFill>
                  <a:srgbClr val="4D5156"/>
                </a:solidFill>
                <a:effectLst/>
                <a:latin typeface="Google Sans"/>
              </a:rPr>
              <a:t>. Z pohledu práva přesně odpad definuje zákon č. 185/2001 Sb. o odpadech a o změně některých dalších zákonů, kde jsou uvedeny i příslušné definice</a:t>
            </a:r>
            <a:br>
              <a:rPr lang="cs-CZ" sz="3200" b="1" i="0" dirty="0">
                <a:solidFill>
                  <a:srgbClr val="4D5156"/>
                </a:solidFill>
                <a:effectLst/>
                <a:latin typeface="Google Sans"/>
              </a:rPr>
            </a:br>
            <a:r>
              <a:rPr lang="cs-CZ" sz="3200" b="1" i="0" dirty="0">
                <a:solidFill>
                  <a:srgbClr val="4D5156"/>
                </a:solidFill>
                <a:effectLst/>
                <a:latin typeface="Google Sans"/>
              </a:rPr>
              <a:t>a povinnosti týkající se odpadů v České republice.</a:t>
            </a:r>
            <a:endParaRPr lang="cs-CZ" sz="3200" b="1" dirty="0"/>
          </a:p>
        </p:txBody>
      </p:sp>
    </p:spTree>
    <p:extLst>
      <p:ext uri="{BB962C8B-B14F-4D97-AF65-F5344CB8AC3E}">
        <p14:creationId xmlns:p14="http://schemas.microsoft.com/office/powerpoint/2010/main" val="2870594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2B76A3-559B-E22A-87A3-8784106B442E}"/>
              </a:ext>
            </a:extLst>
          </p:cNvPr>
          <p:cNvSpPr>
            <a:spLocks noGrp="1"/>
          </p:cNvSpPr>
          <p:nvPr>
            <p:ph type="title"/>
          </p:nvPr>
        </p:nvSpPr>
        <p:spPr>
          <a:xfrm>
            <a:off x="502920" y="923731"/>
            <a:ext cx="11179380" cy="916639"/>
          </a:xfrm>
        </p:spPr>
        <p:txBody>
          <a:bodyPr>
            <a:noAutofit/>
          </a:bodyPr>
          <a:lstStyle/>
          <a:p>
            <a:pPr algn="ctr"/>
            <a:r>
              <a:rPr lang="cs-CZ" sz="6000" b="1" i="0" dirty="0">
                <a:solidFill>
                  <a:srgbClr val="202124"/>
                </a:solidFill>
                <a:effectLst/>
                <a:latin typeface="Google Sans"/>
              </a:rPr>
              <a:t>Co nepatří do odpadu?</a:t>
            </a:r>
            <a:endParaRPr lang="cs-CZ" sz="6000" b="1" dirty="0"/>
          </a:p>
        </p:txBody>
      </p:sp>
      <p:sp>
        <p:nvSpPr>
          <p:cNvPr id="3" name="Zástupný obsah 2">
            <a:extLst>
              <a:ext uri="{FF2B5EF4-FFF2-40B4-BE49-F238E27FC236}">
                <a16:creationId xmlns:a16="http://schemas.microsoft.com/office/drawing/2014/main" id="{B28E612E-7585-755B-EA4A-426FDA29FA54}"/>
              </a:ext>
            </a:extLst>
          </p:cNvPr>
          <p:cNvSpPr>
            <a:spLocks noGrp="1"/>
          </p:cNvSpPr>
          <p:nvPr>
            <p:ph sz="quarter" idx="13"/>
          </p:nvPr>
        </p:nvSpPr>
        <p:spPr>
          <a:xfrm>
            <a:off x="539496" y="2560320"/>
            <a:ext cx="11161092" cy="3977640"/>
          </a:xfrm>
        </p:spPr>
        <p:txBody>
          <a:bodyPr>
            <a:normAutofit fontScale="92500"/>
          </a:bodyPr>
          <a:lstStyle/>
          <a:p>
            <a:r>
              <a:rPr lang="cs-CZ" sz="3200" b="1" i="0" dirty="0">
                <a:solidFill>
                  <a:srgbClr val="4D5156"/>
                </a:solidFill>
                <a:effectLst/>
                <a:latin typeface="Google Sans"/>
              </a:rPr>
              <a:t>Rozhodně se </a:t>
            </a:r>
            <a:r>
              <a:rPr lang="cs-CZ" sz="3200" b="1" i="0" dirty="0">
                <a:solidFill>
                  <a:srgbClr val="040C28"/>
                </a:solidFill>
                <a:effectLst/>
                <a:latin typeface="Google Sans"/>
              </a:rPr>
              <a:t>do</a:t>
            </a:r>
            <a:r>
              <a:rPr lang="cs-CZ" sz="3200" b="1" i="0" dirty="0">
                <a:solidFill>
                  <a:srgbClr val="4D5156"/>
                </a:solidFill>
                <a:effectLst/>
                <a:latin typeface="Google Sans"/>
              </a:rPr>
              <a:t> kanalizace nesmějí dostat chemické látky, barvy, ředidla, motorové oleje, léky, omamné látky, zahradní chemie, ale také biologický </a:t>
            </a:r>
            <a:r>
              <a:rPr lang="cs-CZ" sz="3200" b="1" i="0" dirty="0">
                <a:solidFill>
                  <a:srgbClr val="040C28"/>
                </a:solidFill>
                <a:effectLst/>
                <a:latin typeface="Google Sans"/>
              </a:rPr>
              <a:t>odpad</a:t>
            </a:r>
            <a:r>
              <a:rPr lang="cs-CZ" sz="3200" b="1" i="0" dirty="0">
                <a:solidFill>
                  <a:srgbClr val="4D5156"/>
                </a:solidFill>
                <a:effectLst/>
                <a:latin typeface="Google Sans"/>
              </a:rPr>
              <a:t> (zbytky jídel, </a:t>
            </a:r>
            <a:r>
              <a:rPr lang="cs-CZ" sz="3200" b="1" i="0" dirty="0">
                <a:solidFill>
                  <a:srgbClr val="040C28"/>
                </a:solidFill>
                <a:effectLst/>
                <a:latin typeface="Google Sans"/>
              </a:rPr>
              <a:t>odpad</a:t>
            </a:r>
            <a:r>
              <a:rPr lang="cs-CZ" sz="3200" b="1" i="0" dirty="0">
                <a:solidFill>
                  <a:srgbClr val="4D5156"/>
                </a:solidFill>
                <a:effectLst/>
                <a:latin typeface="Google Sans"/>
              </a:rPr>
              <a:t> z kuchyňských drtičů), jedlé tuky a oleje, hygienické potřeby (vlhčené</a:t>
            </a:r>
            <a:br>
              <a:rPr lang="cs-CZ" sz="3200" b="1" i="0" dirty="0">
                <a:solidFill>
                  <a:srgbClr val="4D5156"/>
                </a:solidFill>
                <a:effectLst/>
                <a:latin typeface="Google Sans"/>
              </a:rPr>
            </a:br>
            <a:r>
              <a:rPr lang="cs-CZ" sz="3200" b="1" i="0" dirty="0">
                <a:solidFill>
                  <a:srgbClr val="4D5156"/>
                </a:solidFill>
                <a:effectLst/>
                <a:latin typeface="Google Sans"/>
              </a:rPr>
              <a:t>a kosmetické ubrousky, vatové tyčinky, jednorázové pleny apod.).</a:t>
            </a:r>
            <a:endParaRPr lang="cs-CZ" sz="3200" b="1" dirty="0"/>
          </a:p>
        </p:txBody>
      </p:sp>
    </p:spTree>
    <p:extLst>
      <p:ext uri="{BB962C8B-B14F-4D97-AF65-F5344CB8AC3E}">
        <p14:creationId xmlns:p14="http://schemas.microsoft.com/office/powerpoint/2010/main" val="807972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E8216D-2808-7911-7E9B-C77D0A1770EA}"/>
              </a:ext>
            </a:extLst>
          </p:cNvPr>
          <p:cNvSpPr>
            <a:spLocks noGrp="1"/>
          </p:cNvSpPr>
          <p:nvPr>
            <p:ph type="title"/>
          </p:nvPr>
        </p:nvSpPr>
        <p:spPr>
          <a:xfrm>
            <a:off x="539496" y="877077"/>
            <a:ext cx="11198041" cy="907309"/>
          </a:xfrm>
        </p:spPr>
        <p:txBody>
          <a:bodyPr>
            <a:noAutofit/>
          </a:bodyPr>
          <a:lstStyle/>
          <a:p>
            <a:pPr algn="ctr"/>
            <a:r>
              <a:rPr lang="pl-PL" sz="6000" b="1" i="0" dirty="0">
                <a:solidFill>
                  <a:srgbClr val="202124"/>
                </a:solidFill>
                <a:effectLst/>
                <a:latin typeface="Google Sans"/>
              </a:rPr>
              <a:t>Co patří mezi nebezpečný odpad?</a:t>
            </a:r>
            <a:endParaRPr lang="cs-CZ" sz="6000" b="1" dirty="0"/>
          </a:p>
        </p:txBody>
      </p:sp>
      <p:sp>
        <p:nvSpPr>
          <p:cNvPr id="3" name="Zástupný obsah 2">
            <a:extLst>
              <a:ext uri="{FF2B5EF4-FFF2-40B4-BE49-F238E27FC236}">
                <a16:creationId xmlns:a16="http://schemas.microsoft.com/office/drawing/2014/main" id="{422974DE-FD50-375D-A136-B3AE4151DCA9}"/>
              </a:ext>
            </a:extLst>
          </p:cNvPr>
          <p:cNvSpPr>
            <a:spLocks noGrp="1"/>
          </p:cNvSpPr>
          <p:nvPr>
            <p:ph sz="quarter" idx="13"/>
          </p:nvPr>
        </p:nvSpPr>
        <p:spPr>
          <a:xfrm>
            <a:off x="539496" y="2560320"/>
            <a:ext cx="11105108" cy="3977640"/>
          </a:xfrm>
        </p:spPr>
        <p:txBody>
          <a:bodyPr>
            <a:normAutofit/>
          </a:bodyPr>
          <a:lstStyle/>
          <a:p>
            <a:r>
              <a:rPr lang="cs-CZ" sz="3200" b="1" i="0" dirty="0">
                <a:solidFill>
                  <a:srgbClr val="4D5156"/>
                </a:solidFill>
                <a:effectLst/>
                <a:latin typeface="Google Sans"/>
              </a:rPr>
              <a:t>Mezi nebezpečné odpady patří </a:t>
            </a:r>
            <a:r>
              <a:rPr lang="cs-CZ" sz="3200" b="1" i="0" dirty="0">
                <a:solidFill>
                  <a:srgbClr val="040C28"/>
                </a:solidFill>
                <a:effectLst/>
                <a:latin typeface="Google Sans"/>
              </a:rPr>
              <a:t>barvy, lepidla, rozpouštědla, oleje, pesticidy, léky a domácí chemikálie</a:t>
            </a:r>
            <a:r>
              <a:rPr lang="cs-CZ" sz="3200" b="1" i="0" dirty="0">
                <a:solidFill>
                  <a:srgbClr val="4D5156"/>
                </a:solidFill>
                <a:effectLst/>
                <a:latin typeface="Google Sans"/>
              </a:rPr>
              <a:t>. Nebezpečnými vlastnostmi jsou: toxicita, karcinogenita, mutagenita, infekčnost, </a:t>
            </a:r>
            <a:r>
              <a:rPr lang="cs-CZ" sz="3200" b="1" i="0" dirty="0" err="1">
                <a:solidFill>
                  <a:srgbClr val="4D5156"/>
                </a:solidFill>
                <a:effectLst/>
                <a:latin typeface="Google Sans"/>
              </a:rPr>
              <a:t>ekotoxicita</a:t>
            </a:r>
            <a:r>
              <a:rPr lang="cs-CZ" sz="3200" b="1" i="0" dirty="0">
                <a:solidFill>
                  <a:srgbClr val="4D5156"/>
                </a:solidFill>
                <a:effectLst/>
                <a:latin typeface="Google Sans"/>
              </a:rPr>
              <a:t>, výbušnost, hořlavost, uvolňování toxických plynů</a:t>
            </a:r>
            <a:br>
              <a:rPr lang="cs-CZ" sz="3200" b="1" i="0" dirty="0">
                <a:solidFill>
                  <a:srgbClr val="4D5156"/>
                </a:solidFill>
                <a:effectLst/>
                <a:latin typeface="Google Sans"/>
              </a:rPr>
            </a:br>
            <a:r>
              <a:rPr lang="cs-CZ" sz="3200" b="1" i="0" dirty="0">
                <a:solidFill>
                  <a:srgbClr val="4D5156"/>
                </a:solidFill>
                <a:effectLst/>
                <a:latin typeface="Google Sans"/>
              </a:rPr>
              <a:t>a další podobné vlastnosti.</a:t>
            </a:r>
            <a:endParaRPr lang="cs-CZ" sz="3200" b="1" dirty="0"/>
          </a:p>
        </p:txBody>
      </p:sp>
    </p:spTree>
    <p:extLst>
      <p:ext uri="{BB962C8B-B14F-4D97-AF65-F5344CB8AC3E}">
        <p14:creationId xmlns:p14="http://schemas.microsoft.com/office/powerpoint/2010/main" val="4247406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DA370A-8B10-E345-FCF3-502BB2B50A2C}"/>
              </a:ext>
            </a:extLst>
          </p:cNvPr>
          <p:cNvSpPr>
            <a:spLocks noGrp="1"/>
          </p:cNvSpPr>
          <p:nvPr>
            <p:ph type="title"/>
          </p:nvPr>
        </p:nvSpPr>
        <p:spPr>
          <a:xfrm>
            <a:off x="539496" y="727787"/>
            <a:ext cx="11067412" cy="1000615"/>
          </a:xfrm>
        </p:spPr>
        <p:txBody>
          <a:bodyPr>
            <a:noAutofit/>
          </a:bodyPr>
          <a:lstStyle/>
          <a:p>
            <a:pPr algn="ctr"/>
            <a:r>
              <a:rPr lang="cs-CZ" sz="5400" b="1" dirty="0"/>
              <a:t>LOGISTIKA A DOPRAVA</a:t>
            </a:r>
          </a:p>
        </p:txBody>
      </p:sp>
      <p:sp>
        <p:nvSpPr>
          <p:cNvPr id="3" name="Zástupný obsah 2">
            <a:extLst>
              <a:ext uri="{FF2B5EF4-FFF2-40B4-BE49-F238E27FC236}">
                <a16:creationId xmlns:a16="http://schemas.microsoft.com/office/drawing/2014/main" id="{D7F796BC-058B-B663-A583-1197F918F77D}"/>
              </a:ext>
            </a:extLst>
          </p:cNvPr>
          <p:cNvSpPr>
            <a:spLocks noGrp="1"/>
          </p:cNvSpPr>
          <p:nvPr>
            <p:ph sz="quarter" idx="13"/>
          </p:nvPr>
        </p:nvSpPr>
        <p:spPr>
          <a:xfrm>
            <a:off x="539495" y="2560320"/>
            <a:ext cx="11067411" cy="3977640"/>
          </a:xfrm>
        </p:spPr>
        <p:txBody>
          <a:bodyPr>
            <a:normAutofit fontScale="85000" lnSpcReduction="10000"/>
          </a:bodyPr>
          <a:lstStyle/>
          <a:p>
            <a:pPr algn="l"/>
            <a:r>
              <a:rPr lang="cs-CZ" sz="3500" b="1" i="0" dirty="0">
                <a:solidFill>
                  <a:srgbClr val="4A4A61"/>
                </a:solidFill>
                <a:effectLst/>
                <a:latin typeface="Roboto" panose="02000000000000000000" pitchFamily="2" charset="0"/>
              </a:rPr>
              <a:t>Co je Logistika a doprava?</a:t>
            </a:r>
          </a:p>
          <a:p>
            <a:pPr algn="just"/>
            <a:r>
              <a:rPr lang="cs-CZ" b="1" i="0" dirty="0">
                <a:solidFill>
                  <a:srgbClr val="4D4D4D"/>
                </a:solidFill>
                <a:effectLst/>
                <a:latin typeface="Roboto" panose="02000000000000000000" pitchFamily="2" charset="0"/>
              </a:rPr>
              <a:t>Logistika a doprava se zabývá metodami řízení a analytickými technikami v oblasti dopravy</a:t>
            </a:r>
            <a:br>
              <a:rPr lang="cs-CZ" b="1" i="0" dirty="0">
                <a:solidFill>
                  <a:srgbClr val="4D4D4D"/>
                </a:solidFill>
                <a:effectLst/>
                <a:latin typeface="Roboto" panose="02000000000000000000" pitchFamily="2" charset="0"/>
              </a:rPr>
            </a:br>
            <a:r>
              <a:rPr lang="cs-CZ" b="1" i="0" dirty="0">
                <a:solidFill>
                  <a:srgbClr val="4D4D4D"/>
                </a:solidFill>
                <a:effectLst/>
                <a:latin typeface="Roboto" panose="02000000000000000000" pitchFamily="2" charset="0"/>
              </a:rPr>
              <a:t>a logistiky. Jde o řízení dopravních a skladovacích činností organizace, která zahrnuje řízení materiálových, informačních a finančních toků tak, aby byly uspokojeny požadavky zákazníka. Cílem logistiky je zajistit, aby správný zákazník obdržel ve správnou dobu, ve správném okamžiku a na správném místě správné zboží nebo službu ve správné kvalitě a správném množství. To vše při vynaložení přiměřených nákladů.</a:t>
            </a:r>
            <a:endParaRPr lang="cs-CZ" b="1" dirty="0"/>
          </a:p>
        </p:txBody>
      </p:sp>
    </p:spTree>
    <p:extLst>
      <p:ext uri="{BB962C8B-B14F-4D97-AF65-F5344CB8AC3E}">
        <p14:creationId xmlns:p14="http://schemas.microsoft.com/office/powerpoint/2010/main" val="4343893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4031BB-FB93-D984-EEC1-F58D1A0E6043}"/>
              </a:ext>
            </a:extLst>
          </p:cNvPr>
          <p:cNvSpPr>
            <a:spLocks noGrp="1"/>
          </p:cNvSpPr>
          <p:nvPr>
            <p:ph type="title"/>
          </p:nvPr>
        </p:nvSpPr>
        <p:spPr>
          <a:xfrm>
            <a:off x="552963" y="1782333"/>
            <a:ext cx="11086074" cy="2980944"/>
          </a:xfrm>
        </p:spPr>
        <p:txBody>
          <a:bodyPr>
            <a:noAutofit/>
          </a:bodyPr>
          <a:lstStyle/>
          <a:p>
            <a:pPr algn="ctr"/>
            <a:r>
              <a:rPr lang="cs-CZ" sz="9600" b="1" dirty="0"/>
              <a:t>DRUHOTNÉ SUROVINY</a:t>
            </a:r>
          </a:p>
        </p:txBody>
      </p:sp>
    </p:spTree>
    <p:extLst>
      <p:ext uri="{BB962C8B-B14F-4D97-AF65-F5344CB8AC3E}">
        <p14:creationId xmlns:p14="http://schemas.microsoft.com/office/powerpoint/2010/main" val="3847585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FD1333-58D0-9272-C7D0-335C1059BA7C}"/>
              </a:ext>
            </a:extLst>
          </p:cNvPr>
          <p:cNvSpPr>
            <a:spLocks noGrp="1"/>
          </p:cNvSpPr>
          <p:nvPr>
            <p:ph type="title"/>
          </p:nvPr>
        </p:nvSpPr>
        <p:spPr>
          <a:xfrm>
            <a:off x="539496" y="783771"/>
            <a:ext cx="11086074" cy="981954"/>
          </a:xfrm>
        </p:spPr>
        <p:txBody>
          <a:bodyPr>
            <a:noAutofit/>
          </a:bodyPr>
          <a:lstStyle/>
          <a:p>
            <a:pPr algn="ctr"/>
            <a:r>
              <a:rPr lang="cs-CZ" sz="6000" b="1" i="0" dirty="0">
                <a:solidFill>
                  <a:srgbClr val="202124"/>
                </a:solidFill>
                <a:effectLst/>
                <a:latin typeface="Google Sans"/>
              </a:rPr>
              <a:t>Co znamená druhotná surovina?</a:t>
            </a:r>
            <a:endParaRPr lang="cs-CZ" sz="6000" b="1" dirty="0"/>
          </a:p>
        </p:txBody>
      </p:sp>
      <p:sp>
        <p:nvSpPr>
          <p:cNvPr id="3" name="Zástupný obsah 2">
            <a:extLst>
              <a:ext uri="{FF2B5EF4-FFF2-40B4-BE49-F238E27FC236}">
                <a16:creationId xmlns:a16="http://schemas.microsoft.com/office/drawing/2014/main" id="{C0F85335-8C7D-0C4B-58AA-7F6170F9712F}"/>
              </a:ext>
            </a:extLst>
          </p:cNvPr>
          <p:cNvSpPr>
            <a:spLocks noGrp="1"/>
          </p:cNvSpPr>
          <p:nvPr>
            <p:ph sz="quarter" idx="13"/>
          </p:nvPr>
        </p:nvSpPr>
        <p:spPr>
          <a:xfrm>
            <a:off x="539496" y="2985796"/>
            <a:ext cx="11086074" cy="3552164"/>
          </a:xfrm>
        </p:spPr>
        <p:txBody>
          <a:bodyPr/>
          <a:lstStyle/>
          <a:p>
            <a:pPr algn="l"/>
            <a:r>
              <a:rPr lang="cs-CZ" sz="3600" b="1" i="0" dirty="0">
                <a:solidFill>
                  <a:srgbClr val="4D5156"/>
                </a:solidFill>
                <a:effectLst/>
                <a:latin typeface="Google Sans"/>
              </a:rPr>
              <a:t>Druhotná (sekundární) surovina je: </a:t>
            </a:r>
            <a:r>
              <a:rPr lang="cs-CZ" sz="3600" b="1" i="0" dirty="0">
                <a:solidFill>
                  <a:srgbClr val="040C28"/>
                </a:solidFill>
                <a:effectLst/>
                <a:latin typeface="Google Sans"/>
              </a:rPr>
              <a:t>materie (látka), která vzniká jakožto vedlejší důsledek nějaké hospodářské činnosti</a:t>
            </a:r>
            <a:r>
              <a:rPr lang="cs-CZ" sz="3600" b="1" i="0" dirty="0">
                <a:solidFill>
                  <a:srgbClr val="4D5156"/>
                </a:solidFill>
                <a:effectLst/>
                <a:latin typeface="Google Sans"/>
              </a:rPr>
              <a:t>, tedy druhotný produkt při výrobě v průmyslu, stavebnictví, zemědělství a potravinářství apod.</a:t>
            </a:r>
            <a:endParaRPr lang="cs-CZ" sz="3600" b="1" i="0" dirty="0">
              <a:solidFill>
                <a:srgbClr val="202124"/>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408608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88C782-58FE-8968-B23F-1C20EB7AD0EE}"/>
              </a:ext>
            </a:extLst>
          </p:cNvPr>
          <p:cNvSpPr>
            <a:spLocks noGrp="1"/>
          </p:cNvSpPr>
          <p:nvPr>
            <p:ph type="title"/>
          </p:nvPr>
        </p:nvSpPr>
        <p:spPr>
          <a:xfrm>
            <a:off x="521208" y="320040"/>
            <a:ext cx="11123768" cy="1856232"/>
          </a:xfrm>
        </p:spPr>
        <p:txBody>
          <a:bodyPr>
            <a:noAutofit/>
          </a:bodyPr>
          <a:lstStyle/>
          <a:p>
            <a:pPr algn="ctr"/>
            <a:r>
              <a:rPr lang="cs-CZ" sz="6000" b="1" i="0" dirty="0">
                <a:solidFill>
                  <a:srgbClr val="202124"/>
                </a:solidFill>
                <a:effectLst/>
                <a:latin typeface="Google Sans"/>
              </a:rPr>
              <a:t>Které kovové odpady třídíme jako druhotnou surovinu?</a:t>
            </a:r>
            <a:endParaRPr lang="cs-CZ" sz="6000" b="1" dirty="0"/>
          </a:p>
        </p:txBody>
      </p:sp>
      <p:sp>
        <p:nvSpPr>
          <p:cNvPr id="3" name="Zástupný obsah 2">
            <a:extLst>
              <a:ext uri="{FF2B5EF4-FFF2-40B4-BE49-F238E27FC236}">
                <a16:creationId xmlns:a16="http://schemas.microsoft.com/office/drawing/2014/main" id="{100B58BA-0F3E-6A80-5B79-35EE9EF14935}"/>
              </a:ext>
            </a:extLst>
          </p:cNvPr>
          <p:cNvSpPr>
            <a:spLocks noGrp="1"/>
          </p:cNvSpPr>
          <p:nvPr>
            <p:ph sz="quarter" idx="13"/>
          </p:nvPr>
        </p:nvSpPr>
        <p:spPr>
          <a:xfrm>
            <a:off x="539495" y="2560320"/>
            <a:ext cx="11123769" cy="3977640"/>
          </a:xfrm>
        </p:spPr>
        <p:txBody>
          <a:bodyPr>
            <a:normAutofit/>
          </a:bodyPr>
          <a:lstStyle/>
          <a:p>
            <a:r>
              <a:rPr lang="cs-CZ" sz="3200" b="1" i="0" dirty="0">
                <a:solidFill>
                  <a:srgbClr val="4D5156"/>
                </a:solidFill>
                <a:effectLst/>
                <a:latin typeface="Google Sans"/>
              </a:rPr>
              <a:t>Nejčastějším příkladem druhotných surovin jsou </a:t>
            </a:r>
            <a:r>
              <a:rPr lang="cs-CZ" sz="3200" b="1" i="0" dirty="0">
                <a:solidFill>
                  <a:srgbClr val="040C28"/>
                </a:solidFill>
                <a:effectLst/>
                <a:latin typeface="Google Sans"/>
              </a:rPr>
              <a:t>železné</a:t>
            </a:r>
            <a:br>
              <a:rPr lang="cs-CZ" sz="3200" b="1" i="0" dirty="0">
                <a:solidFill>
                  <a:srgbClr val="040C28"/>
                </a:solidFill>
                <a:effectLst/>
                <a:latin typeface="Google Sans"/>
              </a:rPr>
            </a:br>
            <a:r>
              <a:rPr lang="cs-CZ" sz="3200" b="1" i="0" dirty="0">
                <a:solidFill>
                  <a:srgbClr val="040C28"/>
                </a:solidFill>
                <a:effectLst/>
                <a:latin typeface="Google Sans"/>
              </a:rPr>
              <a:t>a neželezné kovy, sklo, papír, plasty</a:t>
            </a:r>
            <a:r>
              <a:rPr lang="cs-CZ" sz="3200" b="1" i="0" dirty="0">
                <a:solidFill>
                  <a:srgbClr val="4D5156"/>
                </a:solidFill>
                <a:effectLst/>
                <a:latin typeface="Google Sans"/>
              </a:rPr>
              <a:t>, které třídíme u svých domovů do barevných kontejnerů do tzv. třídicího hnízda, nebo je vykupují sběrné dvory. Tyto odpady se po úpravě mohou použít jako materiál na další výrobu.</a:t>
            </a:r>
            <a:endParaRPr lang="cs-CZ" sz="3200" b="1" dirty="0"/>
          </a:p>
        </p:txBody>
      </p:sp>
    </p:spTree>
    <p:extLst>
      <p:ext uri="{BB962C8B-B14F-4D97-AF65-F5344CB8AC3E}">
        <p14:creationId xmlns:p14="http://schemas.microsoft.com/office/powerpoint/2010/main" val="3501677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DE0635-DDF2-78ED-CA8C-C197CB273737}"/>
              </a:ext>
            </a:extLst>
          </p:cNvPr>
          <p:cNvSpPr>
            <a:spLocks noGrp="1"/>
          </p:cNvSpPr>
          <p:nvPr>
            <p:ph type="title"/>
          </p:nvPr>
        </p:nvSpPr>
        <p:spPr>
          <a:xfrm>
            <a:off x="521207" y="401216"/>
            <a:ext cx="11114439" cy="1775056"/>
          </a:xfrm>
        </p:spPr>
        <p:txBody>
          <a:bodyPr>
            <a:noAutofit/>
          </a:bodyPr>
          <a:lstStyle/>
          <a:p>
            <a:pPr algn="ctr"/>
            <a:r>
              <a:rPr lang="cs-CZ" sz="6000" b="1" i="0" dirty="0">
                <a:solidFill>
                  <a:srgbClr val="202124"/>
                </a:solidFill>
                <a:effectLst/>
                <a:latin typeface="Google Sans"/>
              </a:rPr>
              <a:t>Jaký je rozdíl mezi primární</a:t>
            </a:r>
            <a:br>
              <a:rPr lang="cs-CZ" sz="6000" b="1" i="0" dirty="0">
                <a:solidFill>
                  <a:srgbClr val="202124"/>
                </a:solidFill>
                <a:effectLst/>
                <a:latin typeface="Google Sans"/>
              </a:rPr>
            </a:br>
            <a:r>
              <a:rPr lang="cs-CZ" sz="6000" b="1" i="0" dirty="0">
                <a:solidFill>
                  <a:srgbClr val="202124"/>
                </a:solidFill>
                <a:effectLst/>
                <a:latin typeface="Google Sans"/>
              </a:rPr>
              <a:t>a sekundární recyklací?</a:t>
            </a:r>
            <a:endParaRPr lang="cs-CZ" sz="6000" b="1" dirty="0"/>
          </a:p>
        </p:txBody>
      </p:sp>
      <p:sp>
        <p:nvSpPr>
          <p:cNvPr id="3" name="Zástupný obsah 2">
            <a:extLst>
              <a:ext uri="{FF2B5EF4-FFF2-40B4-BE49-F238E27FC236}">
                <a16:creationId xmlns:a16="http://schemas.microsoft.com/office/drawing/2014/main" id="{AF68F7D1-ABBF-02B6-573F-BD2694F393E0}"/>
              </a:ext>
            </a:extLst>
          </p:cNvPr>
          <p:cNvSpPr>
            <a:spLocks noGrp="1"/>
          </p:cNvSpPr>
          <p:nvPr>
            <p:ph sz="quarter" idx="13"/>
          </p:nvPr>
        </p:nvSpPr>
        <p:spPr>
          <a:xfrm>
            <a:off x="539495" y="2560320"/>
            <a:ext cx="11114439" cy="3977640"/>
          </a:xfrm>
        </p:spPr>
        <p:txBody>
          <a:bodyPr>
            <a:noAutofit/>
          </a:bodyPr>
          <a:lstStyle/>
          <a:p>
            <a:r>
              <a:rPr lang="cs-CZ" sz="3600" b="1" i="0" dirty="0">
                <a:solidFill>
                  <a:srgbClr val="040C28"/>
                </a:solidFill>
                <a:effectLst/>
                <a:latin typeface="Google Sans"/>
              </a:rPr>
              <a:t>Koncentrace jednotlivých složek v sekundárních odpadech je nižší než v primárních</a:t>
            </a:r>
            <a:r>
              <a:rPr lang="cs-CZ" sz="3600" b="1" i="0" dirty="0">
                <a:solidFill>
                  <a:srgbClr val="4D5156"/>
                </a:solidFill>
                <a:effectLst/>
                <a:latin typeface="Google Sans"/>
              </a:rPr>
              <a:t> a zpracování směsi těchto látek (např. v odpadní vodě nebo neutralizačním kalu) je obtížné. Naopak z primárních odpadů lze téměř vždy získat druhotné suroviny.</a:t>
            </a:r>
            <a:endParaRPr lang="cs-CZ" sz="3600" b="1" dirty="0"/>
          </a:p>
        </p:txBody>
      </p:sp>
    </p:spTree>
    <p:extLst>
      <p:ext uri="{BB962C8B-B14F-4D97-AF65-F5344CB8AC3E}">
        <p14:creationId xmlns:p14="http://schemas.microsoft.com/office/powerpoint/2010/main" val="70310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1A4BFF-9A30-D235-2F16-9938579BE626}"/>
              </a:ext>
            </a:extLst>
          </p:cNvPr>
          <p:cNvSpPr>
            <a:spLocks noGrp="1"/>
          </p:cNvSpPr>
          <p:nvPr>
            <p:ph type="title"/>
          </p:nvPr>
        </p:nvSpPr>
        <p:spPr>
          <a:xfrm>
            <a:off x="539496" y="811763"/>
            <a:ext cx="11086074" cy="981954"/>
          </a:xfrm>
        </p:spPr>
        <p:txBody>
          <a:bodyPr>
            <a:noAutofit/>
          </a:bodyPr>
          <a:lstStyle/>
          <a:p>
            <a:pPr algn="ctr"/>
            <a:r>
              <a:rPr lang="cs-CZ" sz="6000" b="1" i="0" dirty="0">
                <a:solidFill>
                  <a:srgbClr val="202124"/>
                </a:solidFill>
                <a:effectLst/>
                <a:latin typeface="Google Sans"/>
              </a:rPr>
              <a:t>Co vše můžeme recyklovat?</a:t>
            </a:r>
            <a:endParaRPr lang="cs-CZ" sz="6000" b="1" dirty="0"/>
          </a:p>
        </p:txBody>
      </p:sp>
      <p:sp>
        <p:nvSpPr>
          <p:cNvPr id="3" name="Zástupný obsah 2">
            <a:extLst>
              <a:ext uri="{FF2B5EF4-FFF2-40B4-BE49-F238E27FC236}">
                <a16:creationId xmlns:a16="http://schemas.microsoft.com/office/drawing/2014/main" id="{7172D335-F5C2-B144-E4DC-0213CAEB1711}"/>
              </a:ext>
            </a:extLst>
          </p:cNvPr>
          <p:cNvSpPr>
            <a:spLocks noGrp="1"/>
          </p:cNvSpPr>
          <p:nvPr>
            <p:ph sz="quarter" idx="13"/>
          </p:nvPr>
        </p:nvSpPr>
        <p:spPr>
          <a:xfrm>
            <a:off x="539496" y="2560320"/>
            <a:ext cx="11086074" cy="3977640"/>
          </a:xfrm>
        </p:spPr>
        <p:txBody>
          <a:bodyPr>
            <a:normAutofit/>
          </a:bodyPr>
          <a:lstStyle/>
          <a:p>
            <a:pPr algn="l"/>
            <a:r>
              <a:rPr lang="cs-CZ" sz="3200" b="1" i="0" dirty="0">
                <a:solidFill>
                  <a:srgbClr val="4D5156"/>
                </a:solidFill>
                <a:effectLst/>
                <a:latin typeface="Google Sans"/>
              </a:rPr>
              <a:t>Zcela běžně se recykluje </a:t>
            </a:r>
            <a:r>
              <a:rPr lang="cs-CZ" sz="3200" b="1" i="0" dirty="0">
                <a:solidFill>
                  <a:srgbClr val="040C28"/>
                </a:solidFill>
                <a:effectLst/>
                <a:latin typeface="Google Sans"/>
              </a:rPr>
              <a:t>sklo, papír, plasty, nápojové kartony</a:t>
            </a:r>
            <a:r>
              <a:rPr lang="cs-CZ" sz="3200" b="1" i="0" dirty="0">
                <a:solidFill>
                  <a:srgbClr val="4D5156"/>
                </a:solidFill>
                <a:effectLst/>
                <a:latin typeface="Google Sans"/>
              </a:rPr>
              <a:t>. Vysloužilé výrobky ze železa nebo jiných kovů by měly být odvezeny do sběrného dvora. Do obyčejné popelnice se nesmí vyhazovat chemikálie, barvy, laky, baterie, staré léky, zářivky, elektroodpad apod.</a:t>
            </a:r>
            <a:endParaRPr lang="cs-CZ" sz="3200"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966208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20FB39-E86A-E811-BEB1-A94E3418925A}"/>
              </a:ext>
            </a:extLst>
          </p:cNvPr>
          <p:cNvSpPr>
            <a:spLocks noGrp="1"/>
          </p:cNvSpPr>
          <p:nvPr>
            <p:ph type="title"/>
          </p:nvPr>
        </p:nvSpPr>
        <p:spPr>
          <a:xfrm>
            <a:off x="539496" y="737119"/>
            <a:ext cx="11039421" cy="972623"/>
          </a:xfrm>
        </p:spPr>
        <p:txBody>
          <a:bodyPr>
            <a:noAutofit/>
          </a:bodyPr>
          <a:lstStyle/>
          <a:p>
            <a:pPr algn="ctr"/>
            <a:r>
              <a:rPr lang="cs-CZ" sz="6000" b="1" i="0" dirty="0">
                <a:solidFill>
                  <a:srgbClr val="202124"/>
                </a:solidFill>
                <a:effectLst/>
                <a:latin typeface="Google Sans"/>
              </a:rPr>
              <a:t>Co je to zpětná logistika?</a:t>
            </a:r>
            <a:endParaRPr lang="cs-CZ" sz="6000" b="1" dirty="0"/>
          </a:p>
        </p:txBody>
      </p:sp>
      <p:sp>
        <p:nvSpPr>
          <p:cNvPr id="3" name="Zástupný obsah 2">
            <a:extLst>
              <a:ext uri="{FF2B5EF4-FFF2-40B4-BE49-F238E27FC236}">
                <a16:creationId xmlns:a16="http://schemas.microsoft.com/office/drawing/2014/main" id="{2BC3284C-D2DF-233E-304E-53C78F4ED60D}"/>
              </a:ext>
            </a:extLst>
          </p:cNvPr>
          <p:cNvSpPr>
            <a:spLocks noGrp="1"/>
          </p:cNvSpPr>
          <p:nvPr>
            <p:ph sz="quarter" idx="13"/>
          </p:nvPr>
        </p:nvSpPr>
        <p:spPr>
          <a:xfrm>
            <a:off x="539495" y="2939142"/>
            <a:ext cx="11142431" cy="3598817"/>
          </a:xfrm>
        </p:spPr>
        <p:txBody>
          <a:bodyPr/>
          <a:lstStyle/>
          <a:p>
            <a:pPr algn="l"/>
            <a:r>
              <a:rPr lang="cs-CZ" sz="3200" b="1" i="0" dirty="0">
                <a:solidFill>
                  <a:srgbClr val="4D5156"/>
                </a:solidFill>
                <a:effectLst/>
                <a:latin typeface="Google Sans"/>
              </a:rPr>
              <a:t>Reverzní logistika </a:t>
            </a:r>
            <a:r>
              <a:rPr lang="cs-CZ" sz="3200" b="1" i="0" dirty="0">
                <a:solidFill>
                  <a:srgbClr val="040C28"/>
                </a:solidFill>
                <a:effectLst/>
                <a:latin typeface="Google Sans"/>
              </a:rPr>
              <a:t>se zabývá zpětným tokem zboží, odpadů</a:t>
            </a:r>
            <a:br>
              <a:rPr lang="cs-CZ" sz="3200" b="1" i="0" dirty="0">
                <a:solidFill>
                  <a:srgbClr val="040C28"/>
                </a:solidFill>
                <a:effectLst/>
                <a:latin typeface="Google Sans"/>
              </a:rPr>
            </a:br>
            <a:r>
              <a:rPr lang="cs-CZ" sz="3200" b="1" i="0" dirty="0">
                <a:solidFill>
                  <a:srgbClr val="040C28"/>
                </a:solidFill>
                <a:effectLst/>
                <a:latin typeface="Google Sans"/>
              </a:rPr>
              <a:t>a obalů od zákazníka směrem k výrobci (distributorovi)</a:t>
            </a:r>
            <a:r>
              <a:rPr lang="cs-CZ" sz="3200" b="1" i="0" dirty="0">
                <a:solidFill>
                  <a:srgbClr val="4D5156"/>
                </a:solidFill>
                <a:effectLst/>
                <a:latin typeface="Google Sans"/>
              </a:rPr>
              <a:t>. Cílem tohoto procesu je reklamace, recyklace, opětovné použití nebo likvidace způsobem, který je šetrný k životnímu prostředí.</a:t>
            </a:r>
            <a:endParaRPr lang="cs-CZ" sz="3200" b="1" i="0" dirty="0">
              <a:solidFill>
                <a:srgbClr val="202124"/>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22197853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7260E1-E257-4D9B-EE8A-FCCBB5D12CA2}"/>
              </a:ext>
            </a:extLst>
          </p:cNvPr>
          <p:cNvSpPr>
            <a:spLocks noGrp="1"/>
          </p:cNvSpPr>
          <p:nvPr>
            <p:ph type="title"/>
          </p:nvPr>
        </p:nvSpPr>
        <p:spPr>
          <a:xfrm>
            <a:off x="539496" y="793102"/>
            <a:ext cx="11123396" cy="981954"/>
          </a:xfrm>
        </p:spPr>
        <p:txBody>
          <a:bodyPr>
            <a:noAutofit/>
          </a:bodyPr>
          <a:lstStyle/>
          <a:p>
            <a:pPr algn="ctr"/>
            <a:r>
              <a:rPr lang="cs-CZ" sz="6000" b="1" dirty="0">
                <a:solidFill>
                  <a:srgbClr val="212529"/>
                </a:solidFill>
                <a:effectLst/>
                <a:latin typeface="-apple-system"/>
              </a:rPr>
              <a:t>Definice reverzní logistiky</a:t>
            </a:r>
            <a:endParaRPr lang="cs-CZ" sz="6000" b="1" dirty="0"/>
          </a:p>
        </p:txBody>
      </p:sp>
      <p:sp>
        <p:nvSpPr>
          <p:cNvPr id="3" name="Zástupný obsah 2">
            <a:extLst>
              <a:ext uri="{FF2B5EF4-FFF2-40B4-BE49-F238E27FC236}">
                <a16:creationId xmlns:a16="http://schemas.microsoft.com/office/drawing/2014/main" id="{9FD0FECA-BBA6-DF18-4476-814A31F34A78}"/>
              </a:ext>
            </a:extLst>
          </p:cNvPr>
          <p:cNvSpPr>
            <a:spLocks noGrp="1"/>
          </p:cNvSpPr>
          <p:nvPr>
            <p:ph sz="quarter" idx="13"/>
          </p:nvPr>
        </p:nvSpPr>
        <p:spPr>
          <a:xfrm>
            <a:off x="539496" y="2808514"/>
            <a:ext cx="11123396" cy="3729446"/>
          </a:xfrm>
        </p:spPr>
        <p:txBody>
          <a:bodyPr/>
          <a:lstStyle/>
          <a:p>
            <a:pPr algn="just"/>
            <a:r>
              <a:rPr lang="cs-CZ" sz="2800" b="1" i="0" dirty="0">
                <a:solidFill>
                  <a:srgbClr val="212529"/>
                </a:solidFill>
                <a:effectLst/>
                <a:latin typeface="-apple-system"/>
              </a:rPr>
              <a:t>Hlavní náplní reverzní logistiky (neboli zpětné logistiky) je sběr, třídění, demontáž a zpracování použitých výrobků, součástek, vedlejších produktů, nadbytečných zásob a obalového materiálu, kde hlavním cílem je zajistit jejich nové využití, nebo materiálové zhodnocení způsobem, který je šetrný k životnímu prostředí a ekonomicky zajímavý.</a:t>
            </a:r>
          </a:p>
          <a:p>
            <a:endParaRPr lang="cs-CZ" dirty="0"/>
          </a:p>
        </p:txBody>
      </p:sp>
    </p:spTree>
    <p:extLst>
      <p:ext uri="{BB962C8B-B14F-4D97-AF65-F5344CB8AC3E}">
        <p14:creationId xmlns:p14="http://schemas.microsoft.com/office/powerpoint/2010/main" val="17514583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2530571-C0CF-6AD4-971B-76FB32D03884}"/>
              </a:ext>
            </a:extLst>
          </p:cNvPr>
          <p:cNvSpPr>
            <a:spLocks noGrp="1"/>
          </p:cNvSpPr>
          <p:nvPr>
            <p:ph type="title"/>
          </p:nvPr>
        </p:nvSpPr>
        <p:spPr>
          <a:xfrm>
            <a:off x="580955" y="1077685"/>
            <a:ext cx="11030090" cy="4702629"/>
          </a:xfrm>
        </p:spPr>
        <p:txBody>
          <a:bodyPr>
            <a:noAutofit/>
          </a:bodyPr>
          <a:lstStyle/>
          <a:p>
            <a:pPr algn="ctr"/>
            <a:r>
              <a:rPr lang="cs-CZ" sz="9600" b="1" dirty="0"/>
              <a:t>DOPRAVA,</a:t>
            </a:r>
            <a:br>
              <a:rPr lang="cs-CZ" sz="9600" b="1" dirty="0"/>
            </a:br>
            <a:r>
              <a:rPr lang="cs-CZ" sz="9600" b="1" dirty="0"/>
              <a:t>JEJÍ DRUHY</a:t>
            </a:r>
            <a:br>
              <a:rPr lang="cs-CZ" sz="9600" b="1" dirty="0"/>
            </a:br>
            <a:r>
              <a:rPr lang="cs-CZ" sz="9600" b="1" dirty="0"/>
              <a:t>A EFEKTIVNOST</a:t>
            </a:r>
          </a:p>
        </p:txBody>
      </p:sp>
    </p:spTree>
    <p:extLst>
      <p:ext uri="{BB962C8B-B14F-4D97-AF65-F5344CB8AC3E}">
        <p14:creationId xmlns:p14="http://schemas.microsoft.com/office/powerpoint/2010/main" val="9133040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611BC1-8AAE-5C7F-EA7A-53B97266DA46}"/>
              </a:ext>
            </a:extLst>
          </p:cNvPr>
          <p:cNvSpPr>
            <a:spLocks noGrp="1"/>
          </p:cNvSpPr>
          <p:nvPr>
            <p:ph type="title"/>
          </p:nvPr>
        </p:nvSpPr>
        <p:spPr>
          <a:xfrm>
            <a:off x="539496" y="830424"/>
            <a:ext cx="11086074" cy="1009945"/>
          </a:xfrm>
        </p:spPr>
        <p:txBody>
          <a:bodyPr>
            <a:noAutofit/>
          </a:bodyPr>
          <a:lstStyle/>
          <a:p>
            <a:pPr algn="ctr"/>
            <a:r>
              <a:rPr lang="cs-CZ" sz="6000" b="1" i="0" dirty="0">
                <a:solidFill>
                  <a:srgbClr val="202124"/>
                </a:solidFill>
                <a:effectLst/>
                <a:latin typeface="Google Sans"/>
              </a:rPr>
              <a:t>Co to je doprava?</a:t>
            </a:r>
            <a:endParaRPr lang="cs-CZ" sz="6000" b="1" dirty="0"/>
          </a:p>
        </p:txBody>
      </p:sp>
      <p:sp>
        <p:nvSpPr>
          <p:cNvPr id="3" name="Zástupný obsah 2">
            <a:extLst>
              <a:ext uri="{FF2B5EF4-FFF2-40B4-BE49-F238E27FC236}">
                <a16:creationId xmlns:a16="http://schemas.microsoft.com/office/drawing/2014/main" id="{D710C80D-5904-8A1E-39A9-F2F768472302}"/>
              </a:ext>
            </a:extLst>
          </p:cNvPr>
          <p:cNvSpPr>
            <a:spLocks noGrp="1"/>
          </p:cNvSpPr>
          <p:nvPr>
            <p:ph sz="quarter" idx="13"/>
          </p:nvPr>
        </p:nvSpPr>
        <p:spPr>
          <a:xfrm>
            <a:off x="539496" y="2808514"/>
            <a:ext cx="11086074" cy="3729446"/>
          </a:xfrm>
        </p:spPr>
        <p:txBody>
          <a:bodyPr/>
          <a:lstStyle/>
          <a:p>
            <a:pPr algn="l"/>
            <a:r>
              <a:rPr lang="cs-CZ" sz="2800" b="1" i="0" dirty="0">
                <a:solidFill>
                  <a:srgbClr val="4D5156"/>
                </a:solidFill>
                <a:effectLst/>
                <a:latin typeface="Google Sans"/>
              </a:rPr>
              <a:t>Doprava je </a:t>
            </a:r>
            <a:r>
              <a:rPr lang="cs-CZ" sz="2800" b="1" i="0" dirty="0">
                <a:solidFill>
                  <a:srgbClr val="040C28"/>
                </a:solidFill>
                <a:effectLst/>
                <a:latin typeface="Google Sans"/>
              </a:rPr>
              <a:t>účelný a zamýšlený pohyb dopravních prostředků po dopravních cestách</a:t>
            </a:r>
            <a:r>
              <a:rPr lang="cs-CZ" sz="2800" b="1" i="0" dirty="0">
                <a:solidFill>
                  <a:srgbClr val="4D5156"/>
                </a:solidFill>
                <a:effectLst/>
                <a:latin typeface="Google Sans"/>
              </a:rPr>
              <a:t>. Produktem dopravy je přeprava. Dopravní technologie sestávají z dopravních prostředků, dopravní infrastruktury</a:t>
            </a:r>
            <a:br>
              <a:rPr lang="cs-CZ" sz="2800" b="1" i="0" dirty="0">
                <a:solidFill>
                  <a:srgbClr val="4D5156"/>
                </a:solidFill>
                <a:effectLst/>
                <a:latin typeface="Google Sans"/>
              </a:rPr>
            </a:br>
            <a:r>
              <a:rPr lang="cs-CZ" sz="2800" b="1" i="0" dirty="0">
                <a:solidFill>
                  <a:srgbClr val="4D5156"/>
                </a:solidFill>
                <a:effectLst/>
                <a:latin typeface="Google Sans"/>
              </a:rPr>
              <a:t>a organizace dopravy. Doprava informací se obvykle zařazuje jako samostatný obor, komunikace a telekomunikace.</a:t>
            </a:r>
            <a:endParaRPr lang="cs-CZ" sz="2800" b="1" i="0" dirty="0">
              <a:solidFill>
                <a:srgbClr val="202124"/>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39930990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362C1C-8568-F1C6-17C9-FD33FE068ADB}"/>
              </a:ext>
            </a:extLst>
          </p:cNvPr>
          <p:cNvSpPr>
            <a:spLocks noGrp="1"/>
          </p:cNvSpPr>
          <p:nvPr>
            <p:ph type="title"/>
          </p:nvPr>
        </p:nvSpPr>
        <p:spPr>
          <a:xfrm>
            <a:off x="539496" y="821093"/>
            <a:ext cx="11086074" cy="981954"/>
          </a:xfrm>
        </p:spPr>
        <p:txBody>
          <a:bodyPr>
            <a:noAutofit/>
          </a:bodyPr>
          <a:lstStyle/>
          <a:p>
            <a:pPr algn="ctr"/>
            <a:r>
              <a:rPr lang="cs-CZ" sz="6000" b="1" i="0" dirty="0">
                <a:solidFill>
                  <a:srgbClr val="202124"/>
                </a:solidFill>
                <a:effectLst/>
                <a:latin typeface="Google Sans"/>
              </a:rPr>
              <a:t>Jaká může být doprava?</a:t>
            </a:r>
            <a:endParaRPr lang="cs-CZ" sz="6000" b="1" dirty="0"/>
          </a:p>
        </p:txBody>
      </p:sp>
      <p:sp>
        <p:nvSpPr>
          <p:cNvPr id="3" name="Zástupný obsah 2">
            <a:extLst>
              <a:ext uri="{FF2B5EF4-FFF2-40B4-BE49-F238E27FC236}">
                <a16:creationId xmlns:a16="http://schemas.microsoft.com/office/drawing/2014/main" id="{68AF82E1-2AD1-DE50-1A23-EE46E8404F39}"/>
              </a:ext>
            </a:extLst>
          </p:cNvPr>
          <p:cNvSpPr>
            <a:spLocks noGrp="1"/>
          </p:cNvSpPr>
          <p:nvPr>
            <p:ph sz="quarter" idx="13"/>
          </p:nvPr>
        </p:nvSpPr>
        <p:spPr>
          <a:xfrm>
            <a:off x="539496" y="2733868"/>
            <a:ext cx="11086074" cy="3804091"/>
          </a:xfrm>
        </p:spPr>
        <p:txBody>
          <a:bodyPr>
            <a:normAutofit lnSpcReduction="10000"/>
          </a:bodyPr>
          <a:lstStyle/>
          <a:p>
            <a:pPr algn="l"/>
            <a:r>
              <a:rPr lang="cs-CZ" sz="3200" b="1" i="0" dirty="0">
                <a:solidFill>
                  <a:srgbClr val="4D5156"/>
                </a:solidFill>
                <a:effectLst/>
                <a:latin typeface="Google Sans"/>
              </a:rPr>
              <a:t>Typy dopravy - (dle typu dopravní sítě): </a:t>
            </a:r>
            <a:r>
              <a:rPr lang="cs-CZ" sz="3200" b="1" i="0" dirty="0">
                <a:solidFill>
                  <a:srgbClr val="040C28"/>
                </a:solidFill>
                <a:effectLst/>
                <a:latin typeface="Google Sans"/>
              </a:rPr>
              <a:t>silniční, • železniční, • letecká, • vodní, • potrubní, • kombinovaná,</a:t>
            </a:r>
            <a:r>
              <a:rPr lang="cs-CZ" sz="3200" b="1" i="0" dirty="0">
                <a:solidFill>
                  <a:srgbClr val="4D5156"/>
                </a:solidFill>
                <a:effectLst/>
                <a:latin typeface="Google Sans"/>
              </a:rPr>
              <a:t> </a:t>
            </a:r>
            <a:r>
              <a:rPr lang="cs-CZ" sz="3200" b="1" i="0" dirty="0">
                <a:solidFill>
                  <a:srgbClr val="040C28"/>
                </a:solidFill>
                <a:effectLst/>
                <a:latin typeface="Google Sans"/>
              </a:rPr>
              <a:t>intermodální, • multimodální</a:t>
            </a:r>
            <a:r>
              <a:rPr lang="cs-CZ" sz="3200" b="1" i="0" dirty="0">
                <a:solidFill>
                  <a:srgbClr val="4D5156"/>
                </a:solidFill>
                <a:effectLst/>
                <a:latin typeface="Google Sans"/>
              </a:rPr>
              <a:t>. PŘEPRAVA = výsledek dopravy (přeprava nákladu (materiálu, surovin včetně plynu, kapalin) a/nebo přeprava osob).</a:t>
            </a:r>
            <a:endParaRPr lang="cs-CZ" sz="3200" b="1" i="0" dirty="0">
              <a:solidFill>
                <a:srgbClr val="202124"/>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341229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8C0D72-FDBB-1428-8EB5-4798963FD7E5}"/>
              </a:ext>
            </a:extLst>
          </p:cNvPr>
          <p:cNvSpPr>
            <a:spLocks noGrp="1"/>
          </p:cNvSpPr>
          <p:nvPr>
            <p:ph type="title"/>
          </p:nvPr>
        </p:nvSpPr>
        <p:spPr>
          <a:xfrm>
            <a:off x="521208" y="559837"/>
            <a:ext cx="11179380" cy="1616435"/>
          </a:xfrm>
        </p:spPr>
        <p:txBody>
          <a:bodyPr>
            <a:noAutofit/>
          </a:bodyPr>
          <a:lstStyle/>
          <a:p>
            <a:pPr algn="ctr"/>
            <a:r>
              <a:rPr lang="cs-CZ" sz="4800" b="1" dirty="0"/>
              <a:t>Průmyslová logistika základem projektování výrobních systémů</a:t>
            </a:r>
          </a:p>
        </p:txBody>
      </p:sp>
      <p:pic>
        <p:nvPicPr>
          <p:cNvPr id="5" name="Zástupný obsah 4">
            <a:extLst>
              <a:ext uri="{FF2B5EF4-FFF2-40B4-BE49-F238E27FC236}">
                <a16:creationId xmlns:a16="http://schemas.microsoft.com/office/drawing/2014/main" id="{F1865E6D-E40F-7581-7B6F-39B920241D03}"/>
              </a:ext>
            </a:extLst>
          </p:cNvPr>
          <p:cNvPicPr>
            <a:picLocks noGrp="1" noChangeAspect="1"/>
          </p:cNvPicPr>
          <p:nvPr>
            <p:ph sz="quarter" idx="13"/>
          </p:nvPr>
        </p:nvPicPr>
        <p:blipFill>
          <a:blip r:embed="rId2"/>
          <a:stretch>
            <a:fillRect/>
          </a:stretch>
        </p:blipFill>
        <p:spPr>
          <a:xfrm>
            <a:off x="786914" y="3197880"/>
            <a:ext cx="10618172" cy="2606413"/>
          </a:xfrm>
        </p:spPr>
      </p:pic>
    </p:spTree>
    <p:extLst>
      <p:ext uri="{BB962C8B-B14F-4D97-AF65-F5344CB8AC3E}">
        <p14:creationId xmlns:p14="http://schemas.microsoft.com/office/powerpoint/2010/main" val="3109536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9A34FF-0129-2DA1-5283-BF2623A7B1AD}"/>
              </a:ext>
            </a:extLst>
          </p:cNvPr>
          <p:cNvSpPr>
            <a:spLocks noGrp="1"/>
          </p:cNvSpPr>
          <p:nvPr>
            <p:ph type="title"/>
          </p:nvPr>
        </p:nvSpPr>
        <p:spPr>
          <a:xfrm>
            <a:off x="539496" y="839755"/>
            <a:ext cx="11123396" cy="972623"/>
          </a:xfrm>
        </p:spPr>
        <p:txBody>
          <a:bodyPr>
            <a:noAutofit/>
          </a:bodyPr>
          <a:lstStyle/>
          <a:p>
            <a:pPr algn="ctr"/>
            <a:r>
              <a:rPr lang="cs-CZ" sz="6000" b="1" i="0" dirty="0">
                <a:solidFill>
                  <a:srgbClr val="202124"/>
                </a:solidFill>
                <a:effectLst/>
                <a:latin typeface="Google Sans"/>
              </a:rPr>
              <a:t>Co je to „</a:t>
            </a:r>
            <a:r>
              <a:rPr lang="cs-CZ" sz="6000" b="1" i="0" dirty="0" err="1">
                <a:solidFill>
                  <a:srgbClr val="202124"/>
                </a:solidFill>
                <a:effectLst/>
                <a:latin typeface="Google Sans"/>
              </a:rPr>
              <a:t>tkm</a:t>
            </a:r>
            <a:r>
              <a:rPr lang="cs-CZ" sz="6000" b="1" i="0" dirty="0">
                <a:solidFill>
                  <a:srgbClr val="202124"/>
                </a:solidFill>
                <a:effectLst/>
                <a:latin typeface="Google Sans"/>
              </a:rPr>
              <a:t>“?</a:t>
            </a:r>
            <a:endParaRPr lang="cs-CZ" sz="6000" b="1" dirty="0"/>
          </a:p>
        </p:txBody>
      </p:sp>
      <p:sp>
        <p:nvSpPr>
          <p:cNvPr id="3" name="Zástupný obsah 2">
            <a:extLst>
              <a:ext uri="{FF2B5EF4-FFF2-40B4-BE49-F238E27FC236}">
                <a16:creationId xmlns:a16="http://schemas.microsoft.com/office/drawing/2014/main" id="{254AC91B-1390-D8E8-D1A7-17C9E3353C19}"/>
              </a:ext>
            </a:extLst>
          </p:cNvPr>
          <p:cNvSpPr>
            <a:spLocks noGrp="1"/>
          </p:cNvSpPr>
          <p:nvPr>
            <p:ph sz="quarter" idx="13"/>
          </p:nvPr>
        </p:nvSpPr>
        <p:spPr>
          <a:xfrm>
            <a:off x="534302" y="3334761"/>
            <a:ext cx="11123395" cy="2748798"/>
          </a:xfrm>
        </p:spPr>
        <p:txBody>
          <a:bodyPr>
            <a:normAutofit/>
          </a:bodyPr>
          <a:lstStyle/>
          <a:p>
            <a:pPr algn="l"/>
            <a:r>
              <a:rPr lang="cs-CZ" sz="3600" b="1" i="0" dirty="0">
                <a:solidFill>
                  <a:srgbClr val="4D5156"/>
                </a:solidFill>
                <a:effectLst/>
                <a:latin typeface="Google Sans"/>
              </a:rPr>
              <a:t>Osobové kilometry (</a:t>
            </a:r>
            <a:r>
              <a:rPr lang="cs-CZ" sz="3600" b="1" i="0" dirty="0" err="1">
                <a:solidFill>
                  <a:srgbClr val="4D5156"/>
                </a:solidFill>
                <a:effectLst/>
                <a:latin typeface="Google Sans"/>
              </a:rPr>
              <a:t>oskm</a:t>
            </a:r>
            <a:r>
              <a:rPr lang="cs-CZ" sz="3600" b="1" i="0" dirty="0">
                <a:solidFill>
                  <a:srgbClr val="4D5156"/>
                </a:solidFill>
                <a:effectLst/>
                <a:latin typeface="Google Sans"/>
              </a:rPr>
              <a:t>) a </a:t>
            </a:r>
            <a:r>
              <a:rPr lang="cs-CZ" sz="3600" b="1" i="0" dirty="0">
                <a:solidFill>
                  <a:srgbClr val="040C28"/>
                </a:solidFill>
                <a:effectLst/>
                <a:latin typeface="Google Sans"/>
              </a:rPr>
              <a:t>tunové kilometry</a:t>
            </a:r>
            <a:r>
              <a:rPr lang="cs-CZ" sz="3600" b="1" i="0" dirty="0">
                <a:solidFill>
                  <a:srgbClr val="4D5156"/>
                </a:solidFill>
                <a:effectLst/>
                <a:latin typeface="Google Sans"/>
              </a:rPr>
              <a:t> (</a:t>
            </a:r>
            <a:r>
              <a:rPr lang="cs-CZ" sz="3600" b="1" i="0" dirty="0" err="1">
                <a:solidFill>
                  <a:srgbClr val="4D5156"/>
                </a:solidFill>
                <a:effectLst/>
                <a:latin typeface="Google Sans"/>
              </a:rPr>
              <a:t>tkm</a:t>
            </a:r>
            <a:r>
              <a:rPr lang="cs-CZ" sz="3600" b="1" i="0" dirty="0">
                <a:solidFill>
                  <a:srgbClr val="4D5156"/>
                </a:solidFill>
                <a:effectLst/>
                <a:latin typeface="Google Sans"/>
              </a:rPr>
              <a:t>)</a:t>
            </a:r>
            <a:br>
              <a:rPr lang="cs-CZ" sz="3600" b="1" i="0" dirty="0">
                <a:solidFill>
                  <a:srgbClr val="4D5156"/>
                </a:solidFill>
                <a:effectLst/>
                <a:latin typeface="Google Sans"/>
              </a:rPr>
            </a:br>
            <a:r>
              <a:rPr lang="cs-CZ" sz="3600" b="1" i="0" dirty="0">
                <a:solidFill>
                  <a:srgbClr val="4D5156"/>
                </a:solidFill>
                <a:effectLst/>
                <a:latin typeface="Google Sans"/>
              </a:rPr>
              <a:t>v letecké dopravě se počítají z tarifních vzdáleností (podle letového řádu).</a:t>
            </a:r>
            <a:endParaRPr lang="cs-CZ" sz="3600"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9013243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93C700-A05F-132B-CDAE-8171E35A20F1}"/>
              </a:ext>
            </a:extLst>
          </p:cNvPr>
          <p:cNvSpPr>
            <a:spLocks noGrp="1"/>
          </p:cNvSpPr>
          <p:nvPr>
            <p:ph type="title"/>
          </p:nvPr>
        </p:nvSpPr>
        <p:spPr>
          <a:xfrm>
            <a:off x="521208" y="320040"/>
            <a:ext cx="11086074" cy="1856232"/>
          </a:xfrm>
        </p:spPr>
        <p:txBody>
          <a:bodyPr>
            <a:noAutofit/>
          </a:bodyPr>
          <a:lstStyle/>
          <a:p>
            <a:pPr algn="ctr"/>
            <a:r>
              <a:rPr lang="cs-CZ" sz="6000" b="1" i="0" dirty="0">
                <a:solidFill>
                  <a:srgbClr val="202124"/>
                </a:solidFill>
                <a:effectLst/>
                <a:latin typeface="Google Sans"/>
              </a:rPr>
              <a:t>Jak se rozděluje pozemní doprava?</a:t>
            </a:r>
            <a:endParaRPr lang="cs-CZ" sz="6000" b="1" dirty="0"/>
          </a:p>
        </p:txBody>
      </p:sp>
      <p:sp>
        <p:nvSpPr>
          <p:cNvPr id="3" name="Zástupný obsah 2">
            <a:extLst>
              <a:ext uri="{FF2B5EF4-FFF2-40B4-BE49-F238E27FC236}">
                <a16:creationId xmlns:a16="http://schemas.microsoft.com/office/drawing/2014/main" id="{BEE60F20-294E-53F7-E42F-878F29B4DD67}"/>
              </a:ext>
            </a:extLst>
          </p:cNvPr>
          <p:cNvSpPr>
            <a:spLocks noGrp="1"/>
          </p:cNvSpPr>
          <p:nvPr>
            <p:ph sz="quarter" idx="13"/>
          </p:nvPr>
        </p:nvSpPr>
        <p:spPr>
          <a:xfrm>
            <a:off x="539496" y="3051110"/>
            <a:ext cx="11067786" cy="3486850"/>
          </a:xfrm>
        </p:spPr>
        <p:txBody>
          <a:bodyPr/>
          <a:lstStyle/>
          <a:p>
            <a:pPr algn="l"/>
            <a:r>
              <a:rPr lang="cs-CZ" sz="3200" b="1" i="0" dirty="0">
                <a:solidFill>
                  <a:srgbClr val="4D5156"/>
                </a:solidFill>
                <a:effectLst/>
                <a:latin typeface="Google Sans"/>
              </a:rPr>
              <a:t>Dle kategorií se pozemní komunikace dělí na </a:t>
            </a:r>
            <a:r>
              <a:rPr lang="cs-CZ" sz="3200" b="1" i="0" dirty="0">
                <a:solidFill>
                  <a:srgbClr val="040C28"/>
                </a:solidFill>
                <a:effectLst/>
                <a:latin typeface="Google Sans"/>
              </a:rPr>
              <a:t>dálnice, silnice, místní komunikace a účelové komunikace</a:t>
            </a:r>
            <a:r>
              <a:rPr lang="cs-CZ" sz="3200" b="1" i="0" dirty="0">
                <a:solidFill>
                  <a:srgbClr val="4D5156"/>
                </a:solidFill>
                <a:effectLst/>
                <a:latin typeface="Google Sans"/>
              </a:rPr>
              <a:t>. Dálnice je charakterizována jako pozemní komunikace určená pro rychlou dálkovou a mezistátní dopravu silničními motorovými vozidly.</a:t>
            </a:r>
            <a:endParaRPr lang="cs-CZ" sz="3200" b="1" i="0" dirty="0">
              <a:solidFill>
                <a:srgbClr val="202124"/>
              </a:solidFill>
              <a:effectLst/>
              <a:latin typeface="arial" panose="020B0604020202020204" pitchFamily="34" charset="0"/>
            </a:endParaRPr>
          </a:p>
          <a:p>
            <a:endParaRPr lang="cs-CZ" dirty="0"/>
          </a:p>
        </p:txBody>
      </p:sp>
    </p:spTree>
    <p:extLst>
      <p:ext uri="{BB962C8B-B14F-4D97-AF65-F5344CB8AC3E}">
        <p14:creationId xmlns:p14="http://schemas.microsoft.com/office/powerpoint/2010/main" val="5619161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A464A4-5451-A17F-5062-221F7E0A1005}"/>
              </a:ext>
            </a:extLst>
          </p:cNvPr>
          <p:cNvSpPr>
            <a:spLocks noGrp="1"/>
          </p:cNvSpPr>
          <p:nvPr>
            <p:ph type="title"/>
          </p:nvPr>
        </p:nvSpPr>
        <p:spPr>
          <a:xfrm>
            <a:off x="539495" y="839755"/>
            <a:ext cx="11020759" cy="869986"/>
          </a:xfrm>
        </p:spPr>
        <p:txBody>
          <a:bodyPr>
            <a:noAutofit/>
          </a:bodyPr>
          <a:lstStyle/>
          <a:p>
            <a:pPr algn="ctr"/>
            <a:r>
              <a:rPr lang="pl-PL" sz="6000" b="1" i="0" dirty="0">
                <a:solidFill>
                  <a:srgbClr val="202124"/>
                </a:solidFill>
                <a:effectLst/>
                <a:latin typeface="Google Sans"/>
              </a:rPr>
              <a:t>Co je to kombinovaná doprava?</a:t>
            </a:r>
            <a:endParaRPr lang="cs-CZ" sz="6000" b="1" dirty="0"/>
          </a:p>
        </p:txBody>
      </p:sp>
      <p:sp>
        <p:nvSpPr>
          <p:cNvPr id="3" name="Zástupný obsah 2">
            <a:extLst>
              <a:ext uri="{FF2B5EF4-FFF2-40B4-BE49-F238E27FC236}">
                <a16:creationId xmlns:a16="http://schemas.microsoft.com/office/drawing/2014/main" id="{E7584FBC-557F-0470-9811-58EAA109A0B2}"/>
              </a:ext>
            </a:extLst>
          </p:cNvPr>
          <p:cNvSpPr>
            <a:spLocks noGrp="1"/>
          </p:cNvSpPr>
          <p:nvPr>
            <p:ph sz="quarter" idx="13"/>
          </p:nvPr>
        </p:nvSpPr>
        <p:spPr>
          <a:xfrm>
            <a:off x="539495" y="2799184"/>
            <a:ext cx="11123769" cy="3738776"/>
          </a:xfrm>
        </p:spPr>
        <p:txBody>
          <a:bodyPr>
            <a:normAutofit/>
          </a:bodyPr>
          <a:lstStyle/>
          <a:p>
            <a:r>
              <a:rPr lang="cs-CZ" sz="3200" b="1" i="0" dirty="0">
                <a:solidFill>
                  <a:srgbClr val="040C28"/>
                </a:solidFill>
                <a:effectLst/>
                <a:latin typeface="Google Sans"/>
              </a:rPr>
              <a:t>Kombinovaná doprava</a:t>
            </a:r>
            <a:r>
              <a:rPr lang="cs-CZ" sz="3200" b="1" i="0" dirty="0">
                <a:solidFill>
                  <a:srgbClr val="4D5156"/>
                </a:solidFill>
                <a:effectLst/>
                <a:latin typeface="Google Sans"/>
              </a:rPr>
              <a:t> je intermodální přeprava, kdy převážná část trasy se uskutečňuje po železnici, vnitrozemskou vodní cestou nebo na moři a přičemž počáteční (svoz) a nebo závěrečná část (rozvoz) probíhá po silnici a je zpravidla co nejkratší.</a:t>
            </a:r>
            <a:endParaRPr lang="cs-CZ" sz="3200" b="1" dirty="0"/>
          </a:p>
        </p:txBody>
      </p:sp>
    </p:spTree>
    <p:extLst>
      <p:ext uri="{BB962C8B-B14F-4D97-AF65-F5344CB8AC3E}">
        <p14:creationId xmlns:p14="http://schemas.microsoft.com/office/powerpoint/2010/main" val="1065355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7FE99E-3A2E-67EA-4935-9871022CB3A1}"/>
              </a:ext>
            </a:extLst>
          </p:cNvPr>
          <p:cNvSpPr>
            <a:spLocks noGrp="1"/>
          </p:cNvSpPr>
          <p:nvPr>
            <p:ph type="title"/>
          </p:nvPr>
        </p:nvSpPr>
        <p:spPr>
          <a:xfrm>
            <a:off x="521207" y="765110"/>
            <a:ext cx="11095777" cy="972623"/>
          </a:xfrm>
        </p:spPr>
        <p:txBody>
          <a:bodyPr>
            <a:noAutofit/>
          </a:bodyPr>
          <a:lstStyle/>
          <a:p>
            <a:pPr algn="ctr"/>
            <a:r>
              <a:rPr lang="pl-PL" sz="6000" b="1" i="0" dirty="0">
                <a:solidFill>
                  <a:srgbClr val="202124"/>
                </a:solidFill>
                <a:effectLst/>
                <a:latin typeface="Google Sans"/>
              </a:rPr>
              <a:t>Co je to vodní doprava?</a:t>
            </a:r>
            <a:endParaRPr lang="cs-CZ" sz="6000" b="1" dirty="0"/>
          </a:p>
        </p:txBody>
      </p:sp>
      <p:sp>
        <p:nvSpPr>
          <p:cNvPr id="3" name="Zástupný obsah 2">
            <a:extLst>
              <a:ext uri="{FF2B5EF4-FFF2-40B4-BE49-F238E27FC236}">
                <a16:creationId xmlns:a16="http://schemas.microsoft.com/office/drawing/2014/main" id="{6E289BB9-9AD7-9BDA-A841-04C3D2588066}"/>
              </a:ext>
            </a:extLst>
          </p:cNvPr>
          <p:cNvSpPr>
            <a:spLocks noGrp="1"/>
          </p:cNvSpPr>
          <p:nvPr>
            <p:ph sz="quarter" idx="13"/>
          </p:nvPr>
        </p:nvSpPr>
        <p:spPr>
          <a:xfrm>
            <a:off x="539495" y="3060440"/>
            <a:ext cx="11095777" cy="3477519"/>
          </a:xfrm>
        </p:spPr>
        <p:txBody>
          <a:bodyPr>
            <a:normAutofit/>
          </a:bodyPr>
          <a:lstStyle/>
          <a:p>
            <a:r>
              <a:rPr lang="cs-CZ" sz="3200" b="1" i="0" dirty="0">
                <a:solidFill>
                  <a:srgbClr val="040C28"/>
                </a:solidFill>
                <a:effectLst/>
                <a:latin typeface="Google Sans"/>
              </a:rPr>
              <a:t>Vodní doprava</a:t>
            </a:r>
            <a:r>
              <a:rPr lang="cs-CZ" sz="3200" b="1" i="0" dirty="0">
                <a:solidFill>
                  <a:srgbClr val="4D5156"/>
                </a:solidFill>
                <a:effectLst/>
                <a:latin typeface="Google Sans"/>
              </a:rPr>
              <a:t> je druh </a:t>
            </a:r>
            <a:r>
              <a:rPr lang="cs-CZ" sz="3200" b="1" i="0" dirty="0">
                <a:solidFill>
                  <a:srgbClr val="040C28"/>
                </a:solidFill>
                <a:effectLst/>
                <a:latin typeface="Google Sans"/>
              </a:rPr>
              <a:t>dopravy</a:t>
            </a:r>
            <a:r>
              <a:rPr lang="cs-CZ" sz="3200" b="1" i="0" dirty="0">
                <a:solidFill>
                  <a:srgbClr val="4D5156"/>
                </a:solidFill>
                <a:effectLst/>
                <a:latin typeface="Google Sans"/>
              </a:rPr>
              <a:t>, který je zajišťován plavbou po </a:t>
            </a:r>
            <a:r>
              <a:rPr lang="cs-CZ" sz="3200" b="1" i="0" dirty="0">
                <a:solidFill>
                  <a:srgbClr val="040C28"/>
                </a:solidFill>
                <a:effectLst/>
                <a:latin typeface="Google Sans"/>
              </a:rPr>
              <a:t>vodních</a:t>
            </a:r>
            <a:r>
              <a:rPr lang="cs-CZ" sz="3200" b="1" i="0" dirty="0">
                <a:solidFill>
                  <a:srgbClr val="4D5156"/>
                </a:solidFill>
                <a:effectLst/>
                <a:latin typeface="Google Sans"/>
              </a:rPr>
              <a:t> tocích (zejména řekách), umělých i přírodních jezerech, mořích, oceánech i umělých plavebních kanálech</a:t>
            </a:r>
            <a:br>
              <a:rPr lang="cs-CZ" sz="3200" b="1" i="0" dirty="0">
                <a:solidFill>
                  <a:srgbClr val="4D5156"/>
                </a:solidFill>
                <a:effectLst/>
                <a:latin typeface="Google Sans"/>
              </a:rPr>
            </a:br>
            <a:r>
              <a:rPr lang="cs-CZ" sz="3200" b="1" i="0" dirty="0">
                <a:solidFill>
                  <a:srgbClr val="4D5156"/>
                </a:solidFill>
                <a:effectLst/>
                <a:latin typeface="Google Sans"/>
              </a:rPr>
              <a:t>a průplavech, a to na </a:t>
            </a:r>
            <a:r>
              <a:rPr lang="cs-CZ" sz="3200" b="1" i="0" dirty="0">
                <a:solidFill>
                  <a:srgbClr val="040C28"/>
                </a:solidFill>
                <a:effectLst/>
                <a:latin typeface="Google Sans"/>
              </a:rPr>
              <a:t>vodní</a:t>
            </a:r>
            <a:r>
              <a:rPr lang="cs-CZ" sz="3200" b="1" i="0" dirty="0">
                <a:solidFill>
                  <a:srgbClr val="4D5156"/>
                </a:solidFill>
                <a:effectLst/>
                <a:latin typeface="Google Sans"/>
              </a:rPr>
              <a:t> hladině nebo pod hladinou.</a:t>
            </a:r>
            <a:endParaRPr lang="cs-CZ" sz="3200" b="1" dirty="0"/>
          </a:p>
        </p:txBody>
      </p:sp>
    </p:spTree>
    <p:extLst>
      <p:ext uri="{BB962C8B-B14F-4D97-AF65-F5344CB8AC3E}">
        <p14:creationId xmlns:p14="http://schemas.microsoft.com/office/powerpoint/2010/main" val="5060199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05407A-BBFC-E03E-EFF1-84D36B5AA79F}"/>
              </a:ext>
            </a:extLst>
          </p:cNvPr>
          <p:cNvSpPr>
            <a:spLocks noGrp="1"/>
          </p:cNvSpPr>
          <p:nvPr>
            <p:ph type="title"/>
          </p:nvPr>
        </p:nvSpPr>
        <p:spPr>
          <a:xfrm>
            <a:off x="539496" y="755780"/>
            <a:ext cx="11104735" cy="944631"/>
          </a:xfrm>
        </p:spPr>
        <p:txBody>
          <a:bodyPr>
            <a:noAutofit/>
          </a:bodyPr>
          <a:lstStyle/>
          <a:p>
            <a:pPr algn="ctr"/>
            <a:r>
              <a:rPr lang="cs-CZ" sz="6000" b="1" i="0" dirty="0">
                <a:solidFill>
                  <a:srgbClr val="202124"/>
                </a:solidFill>
                <a:effectLst/>
                <a:latin typeface="Google Sans"/>
              </a:rPr>
              <a:t>Jaké má říční doprava nevýhody?</a:t>
            </a:r>
            <a:endParaRPr lang="cs-CZ" sz="6000" b="1" dirty="0"/>
          </a:p>
        </p:txBody>
      </p:sp>
      <p:sp>
        <p:nvSpPr>
          <p:cNvPr id="3" name="Zástupný obsah 2">
            <a:extLst>
              <a:ext uri="{FF2B5EF4-FFF2-40B4-BE49-F238E27FC236}">
                <a16:creationId xmlns:a16="http://schemas.microsoft.com/office/drawing/2014/main" id="{AAC5C95C-FCB1-68D4-D6E3-DCBAA033CA8F}"/>
              </a:ext>
            </a:extLst>
          </p:cNvPr>
          <p:cNvSpPr>
            <a:spLocks noGrp="1"/>
          </p:cNvSpPr>
          <p:nvPr>
            <p:ph sz="quarter" idx="13"/>
          </p:nvPr>
        </p:nvSpPr>
        <p:spPr>
          <a:xfrm>
            <a:off x="539495" y="3032449"/>
            <a:ext cx="11104735" cy="2509936"/>
          </a:xfrm>
        </p:spPr>
        <p:txBody>
          <a:bodyPr>
            <a:noAutofit/>
          </a:bodyPr>
          <a:lstStyle/>
          <a:p>
            <a:pPr algn="l"/>
            <a:r>
              <a:rPr lang="cs-CZ" sz="3200" b="1" i="0" dirty="0">
                <a:solidFill>
                  <a:srgbClr val="4D5156"/>
                </a:solidFill>
                <a:effectLst/>
                <a:latin typeface="Google Sans"/>
              </a:rPr>
              <a:t>Mezi nevýhody vodní dopravy patří relativně </a:t>
            </a:r>
            <a:r>
              <a:rPr lang="cs-CZ" sz="3200" b="1" i="0" dirty="0">
                <a:solidFill>
                  <a:srgbClr val="040C28"/>
                </a:solidFill>
                <a:effectLst/>
                <a:latin typeface="Google Sans"/>
              </a:rPr>
              <a:t>velká náročnost na fixní náklady, nízká flexibilnost, závislost na počasí a stavu vody, nízká přepravní rychlost a riziko velkých odchylek od termínu</a:t>
            </a:r>
            <a:r>
              <a:rPr lang="cs-CZ" sz="3200" b="1" i="0" dirty="0">
                <a:solidFill>
                  <a:srgbClr val="4D5156"/>
                </a:solidFill>
                <a:effectLst/>
                <a:latin typeface="Google Sans"/>
              </a:rPr>
              <a:t>.</a:t>
            </a:r>
            <a:endParaRPr lang="cs-CZ" sz="3200"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27852316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B0085B-E8B2-A92D-B146-9D991562CF4D}"/>
              </a:ext>
            </a:extLst>
          </p:cNvPr>
          <p:cNvSpPr>
            <a:spLocks noGrp="1"/>
          </p:cNvSpPr>
          <p:nvPr>
            <p:ph type="title"/>
          </p:nvPr>
        </p:nvSpPr>
        <p:spPr>
          <a:xfrm>
            <a:off x="521207" y="401216"/>
            <a:ext cx="11142057" cy="1775056"/>
          </a:xfrm>
        </p:spPr>
        <p:txBody>
          <a:bodyPr>
            <a:noAutofit/>
          </a:bodyPr>
          <a:lstStyle/>
          <a:p>
            <a:pPr algn="ctr"/>
            <a:r>
              <a:rPr lang="cs-CZ" sz="6000" b="1" i="0" dirty="0">
                <a:solidFill>
                  <a:srgbClr val="202124"/>
                </a:solidFill>
                <a:effectLst/>
                <a:latin typeface="Google Sans"/>
              </a:rPr>
              <a:t>Jak doprava ovlivňuje životní prostředí?</a:t>
            </a:r>
            <a:endParaRPr lang="cs-CZ" sz="6000" b="1" dirty="0"/>
          </a:p>
        </p:txBody>
      </p:sp>
      <p:sp>
        <p:nvSpPr>
          <p:cNvPr id="3" name="Zástupný obsah 2">
            <a:extLst>
              <a:ext uri="{FF2B5EF4-FFF2-40B4-BE49-F238E27FC236}">
                <a16:creationId xmlns:a16="http://schemas.microsoft.com/office/drawing/2014/main" id="{1524DE4E-C850-CB4A-596D-2C175204CDC8}"/>
              </a:ext>
            </a:extLst>
          </p:cNvPr>
          <p:cNvSpPr>
            <a:spLocks noGrp="1"/>
          </p:cNvSpPr>
          <p:nvPr>
            <p:ph sz="quarter" idx="13"/>
          </p:nvPr>
        </p:nvSpPr>
        <p:spPr>
          <a:xfrm>
            <a:off x="539495" y="2560320"/>
            <a:ext cx="11142057" cy="3681860"/>
          </a:xfrm>
        </p:spPr>
        <p:txBody>
          <a:bodyPr>
            <a:normAutofit/>
          </a:bodyPr>
          <a:lstStyle/>
          <a:p>
            <a:pPr algn="l"/>
            <a:r>
              <a:rPr lang="cs-CZ" sz="3200" b="1" i="0" dirty="0">
                <a:solidFill>
                  <a:srgbClr val="4D5156"/>
                </a:solidFill>
                <a:effectLst/>
                <a:latin typeface="Google Sans"/>
              </a:rPr>
              <a:t>Doprava je </a:t>
            </a:r>
            <a:r>
              <a:rPr lang="cs-CZ" sz="3200" b="1" i="0" dirty="0">
                <a:solidFill>
                  <a:srgbClr val="040C28"/>
                </a:solidFill>
                <a:effectLst/>
                <a:latin typeface="Google Sans"/>
              </a:rPr>
              <a:t>jedním z významných zdrojů znečišťování ovzduší</a:t>
            </a:r>
            <a:r>
              <a:rPr lang="cs-CZ" sz="3200" b="1" i="0" dirty="0">
                <a:solidFill>
                  <a:srgbClr val="4D5156"/>
                </a:solidFill>
                <a:effectLst/>
                <a:latin typeface="Google Sans"/>
              </a:rPr>
              <a:t>. Prostřednictvím tohoto zdroje se do ovzduší dostávají především oxidy dusíku (zejména oxid dusičitý), suspendované částice frakce PM</a:t>
            </a:r>
            <a:r>
              <a:rPr lang="cs-CZ" sz="3200" b="1" i="0" baseline="-25000" dirty="0">
                <a:solidFill>
                  <a:srgbClr val="4D5156"/>
                </a:solidFill>
                <a:effectLst/>
                <a:latin typeface="Google Sans"/>
              </a:rPr>
              <a:t>10</a:t>
            </a:r>
            <a:r>
              <a:rPr lang="cs-CZ" sz="3200" b="1" i="0" dirty="0">
                <a:solidFill>
                  <a:srgbClr val="4D5156"/>
                </a:solidFill>
                <a:effectLst/>
                <a:latin typeface="Google Sans"/>
              </a:rPr>
              <a:t> a PM</a:t>
            </a:r>
            <a:r>
              <a:rPr lang="cs-CZ" sz="3200" b="1" i="0" baseline="-25000" dirty="0">
                <a:solidFill>
                  <a:srgbClr val="4D5156"/>
                </a:solidFill>
                <a:effectLst/>
                <a:latin typeface="Google Sans"/>
              </a:rPr>
              <a:t>2,5</a:t>
            </a:r>
            <a:r>
              <a:rPr lang="cs-CZ" sz="3200" b="1" i="0" dirty="0">
                <a:solidFill>
                  <a:srgbClr val="4D5156"/>
                </a:solidFill>
                <a:effectLst/>
                <a:latin typeface="Google Sans"/>
              </a:rPr>
              <a:t> (prachové částice), oxid uhelnatý</a:t>
            </a:r>
            <a:br>
              <a:rPr lang="cs-CZ" sz="3200" b="1" i="0" dirty="0">
                <a:solidFill>
                  <a:srgbClr val="4D5156"/>
                </a:solidFill>
                <a:effectLst/>
                <a:latin typeface="Google Sans"/>
              </a:rPr>
            </a:br>
            <a:r>
              <a:rPr lang="cs-CZ" sz="3200" b="1" i="0" dirty="0">
                <a:solidFill>
                  <a:srgbClr val="4D5156"/>
                </a:solidFill>
                <a:effectLst/>
                <a:latin typeface="Google Sans"/>
              </a:rPr>
              <a:t>a uhlovodíky.</a:t>
            </a:r>
            <a:endParaRPr lang="cs-CZ" sz="3200" b="1"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3670777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6860514-434F-0B99-FC68-C9530E593C26}"/>
              </a:ext>
            </a:extLst>
          </p:cNvPr>
          <p:cNvSpPr>
            <a:spLocks noGrp="1"/>
          </p:cNvSpPr>
          <p:nvPr>
            <p:ph type="title"/>
          </p:nvPr>
        </p:nvSpPr>
        <p:spPr>
          <a:xfrm>
            <a:off x="2657856" y="1987607"/>
            <a:ext cx="6876288" cy="2715022"/>
          </a:xfrm>
        </p:spPr>
        <p:txBody>
          <a:bodyPr>
            <a:noAutofit/>
          </a:bodyPr>
          <a:lstStyle/>
          <a:p>
            <a:pPr algn="ctr"/>
            <a:r>
              <a:rPr lang="cs-CZ" sz="9600" b="1" dirty="0"/>
              <a:t>HUB</a:t>
            </a:r>
            <a:br>
              <a:rPr lang="cs-CZ" sz="9600" b="1" dirty="0"/>
            </a:br>
            <a:r>
              <a:rPr lang="cs-CZ" sz="9600" b="1" dirty="0"/>
              <a:t>AND SPOKE</a:t>
            </a:r>
          </a:p>
        </p:txBody>
      </p:sp>
    </p:spTree>
    <p:extLst>
      <p:ext uri="{BB962C8B-B14F-4D97-AF65-F5344CB8AC3E}">
        <p14:creationId xmlns:p14="http://schemas.microsoft.com/office/powerpoint/2010/main" val="25715046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AEC204-26BA-5121-06BD-0D1829DB74F8}"/>
              </a:ext>
            </a:extLst>
          </p:cNvPr>
          <p:cNvSpPr>
            <a:spLocks noGrp="1"/>
          </p:cNvSpPr>
          <p:nvPr>
            <p:ph type="title"/>
          </p:nvPr>
        </p:nvSpPr>
        <p:spPr>
          <a:xfrm>
            <a:off x="576289" y="606490"/>
            <a:ext cx="11039421" cy="1009945"/>
          </a:xfrm>
        </p:spPr>
        <p:txBody>
          <a:bodyPr>
            <a:noAutofit/>
          </a:bodyPr>
          <a:lstStyle/>
          <a:p>
            <a:pPr algn="ctr"/>
            <a:r>
              <a:rPr lang="cs-CZ" sz="6000" b="1" dirty="0"/>
              <a:t>HUB AND SPOKE</a:t>
            </a:r>
          </a:p>
        </p:txBody>
      </p:sp>
      <p:pic>
        <p:nvPicPr>
          <p:cNvPr id="5122" name="Picture 2" descr="Hub and Spoke Distribution Model">
            <a:extLst>
              <a:ext uri="{FF2B5EF4-FFF2-40B4-BE49-F238E27FC236}">
                <a16:creationId xmlns:a16="http://schemas.microsoft.com/office/drawing/2014/main" id="{25F5250D-BEF7-F3AA-53AC-F9FC55875DF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81324" y="2439340"/>
            <a:ext cx="9029351" cy="411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2740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137033-AE1F-5400-9E98-2B8DD9CFCDEE}"/>
              </a:ext>
            </a:extLst>
          </p:cNvPr>
          <p:cNvSpPr>
            <a:spLocks noGrp="1"/>
          </p:cNvSpPr>
          <p:nvPr>
            <p:ph type="title"/>
          </p:nvPr>
        </p:nvSpPr>
        <p:spPr>
          <a:xfrm>
            <a:off x="543446" y="394686"/>
            <a:ext cx="11105107" cy="1835330"/>
          </a:xfrm>
        </p:spPr>
        <p:txBody>
          <a:bodyPr>
            <a:noAutofit/>
          </a:bodyPr>
          <a:lstStyle/>
          <a:p>
            <a:pPr algn="ctr"/>
            <a:r>
              <a:rPr lang="cs-CZ" sz="6000" b="1" dirty="0"/>
              <a:t>ROZJEZD</a:t>
            </a:r>
            <a:br>
              <a:rPr lang="cs-CZ" sz="6000" b="1" dirty="0"/>
            </a:br>
            <a:r>
              <a:rPr lang="en-US" sz="4800" b="1" i="0" dirty="0" err="1">
                <a:solidFill>
                  <a:srgbClr val="202124"/>
                </a:solidFill>
                <a:effectLst/>
                <a:latin typeface="Google Sans"/>
              </a:rPr>
              <a:t>Rozjezd</a:t>
            </a:r>
            <a:r>
              <a:rPr lang="en-US" sz="4800" b="1" i="0" dirty="0">
                <a:solidFill>
                  <a:srgbClr val="202124"/>
                </a:solidFill>
                <a:effectLst/>
                <a:latin typeface="Google Sans"/>
              </a:rPr>
              <a:t> (Spoke–hub distribution paradigm)</a:t>
            </a:r>
            <a:endParaRPr lang="cs-CZ" sz="4800" b="1" dirty="0"/>
          </a:p>
        </p:txBody>
      </p:sp>
      <p:sp>
        <p:nvSpPr>
          <p:cNvPr id="3" name="Zástupný obsah 2">
            <a:extLst>
              <a:ext uri="{FF2B5EF4-FFF2-40B4-BE49-F238E27FC236}">
                <a16:creationId xmlns:a16="http://schemas.microsoft.com/office/drawing/2014/main" id="{EF64C975-1769-3F06-2939-2891A736C1D5}"/>
              </a:ext>
            </a:extLst>
          </p:cNvPr>
          <p:cNvSpPr>
            <a:spLocks noGrp="1"/>
          </p:cNvSpPr>
          <p:nvPr>
            <p:ph sz="quarter" idx="13"/>
          </p:nvPr>
        </p:nvSpPr>
        <p:spPr>
          <a:xfrm>
            <a:off x="539496" y="2560320"/>
            <a:ext cx="11105108" cy="3977640"/>
          </a:xfrm>
        </p:spPr>
        <p:txBody>
          <a:bodyPr>
            <a:normAutofit/>
          </a:bodyPr>
          <a:lstStyle/>
          <a:p>
            <a:r>
              <a:rPr lang="cs-CZ" sz="2800" b="1" i="0" dirty="0">
                <a:solidFill>
                  <a:srgbClr val="4D5156"/>
                </a:solidFill>
                <a:effectLst/>
                <a:latin typeface="arial" panose="020B0604020202020204" pitchFamily="34" charset="0"/>
              </a:rPr>
              <a:t>Rozjezd je označení pro způsob organizace městské hromadné dopravy, při kterém se vozidla většího množství dopravních linek sjíždí z různých směrů na jedné nebo několika blízkých zastávkách, aby odtud ve stanovený čas pokračovaly opět různými směry poté, co je cestujícím umožněno mezi těmito vozidly přestoupit.</a:t>
            </a:r>
            <a:endParaRPr lang="cs-CZ" sz="2800" b="1" dirty="0"/>
          </a:p>
        </p:txBody>
      </p:sp>
    </p:spTree>
    <p:extLst>
      <p:ext uri="{BB962C8B-B14F-4D97-AF65-F5344CB8AC3E}">
        <p14:creationId xmlns:p14="http://schemas.microsoft.com/office/powerpoint/2010/main" val="3323676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E14C16A-235D-7842-54BB-F7932A62D6C7}"/>
              </a:ext>
            </a:extLst>
          </p:cNvPr>
          <p:cNvSpPr>
            <a:spLocks noGrp="1"/>
          </p:cNvSpPr>
          <p:nvPr>
            <p:ph type="title"/>
          </p:nvPr>
        </p:nvSpPr>
        <p:spPr>
          <a:xfrm>
            <a:off x="2657856" y="2566105"/>
            <a:ext cx="6876288" cy="1502042"/>
          </a:xfrm>
        </p:spPr>
        <p:txBody>
          <a:bodyPr>
            <a:noAutofit/>
          </a:bodyPr>
          <a:lstStyle/>
          <a:p>
            <a:pPr algn="ctr"/>
            <a:r>
              <a:rPr lang="cs-CZ" sz="9600" b="1" dirty="0"/>
              <a:t>16</a:t>
            </a:r>
          </a:p>
        </p:txBody>
      </p:sp>
    </p:spTree>
    <p:extLst>
      <p:ext uri="{BB962C8B-B14F-4D97-AF65-F5344CB8AC3E}">
        <p14:creationId xmlns:p14="http://schemas.microsoft.com/office/powerpoint/2010/main" val="67827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75C684-5EC9-AE4F-0313-158A29B53F19}"/>
              </a:ext>
            </a:extLst>
          </p:cNvPr>
          <p:cNvSpPr>
            <a:spLocks noGrp="1"/>
          </p:cNvSpPr>
          <p:nvPr>
            <p:ph type="title"/>
          </p:nvPr>
        </p:nvSpPr>
        <p:spPr>
          <a:xfrm>
            <a:off x="520306" y="774440"/>
            <a:ext cx="11151388" cy="1224550"/>
          </a:xfrm>
        </p:spPr>
        <p:txBody>
          <a:bodyPr>
            <a:noAutofit/>
          </a:bodyPr>
          <a:lstStyle/>
          <a:p>
            <a:pPr algn="ctr"/>
            <a:r>
              <a:rPr lang="cs-CZ" sz="6000" b="1" dirty="0"/>
              <a:t>PODNIKOVÁ LOGISTIKA</a:t>
            </a:r>
          </a:p>
        </p:txBody>
      </p:sp>
      <p:sp>
        <p:nvSpPr>
          <p:cNvPr id="3" name="Zástupný obsah 2">
            <a:extLst>
              <a:ext uri="{FF2B5EF4-FFF2-40B4-BE49-F238E27FC236}">
                <a16:creationId xmlns:a16="http://schemas.microsoft.com/office/drawing/2014/main" id="{70F1FDCC-A12A-9CD7-DC41-E486FC2B0171}"/>
              </a:ext>
            </a:extLst>
          </p:cNvPr>
          <p:cNvSpPr>
            <a:spLocks noGrp="1"/>
          </p:cNvSpPr>
          <p:nvPr>
            <p:ph sz="quarter" idx="13"/>
          </p:nvPr>
        </p:nvSpPr>
        <p:spPr>
          <a:xfrm>
            <a:off x="539496" y="2560320"/>
            <a:ext cx="11132198" cy="3977640"/>
          </a:xfrm>
        </p:spPr>
        <p:txBody>
          <a:bodyPr>
            <a:normAutofit fontScale="55000" lnSpcReduction="20000"/>
          </a:bodyPr>
          <a:lstStyle/>
          <a:p>
            <a:r>
              <a:rPr lang="cs-CZ" sz="2500" b="1" dirty="0"/>
              <a:t>Snaží se vytvořit </a:t>
            </a:r>
            <a:r>
              <a:rPr lang="cs-CZ" sz="2500" b="1" dirty="0">
                <a:solidFill>
                  <a:srgbClr val="FF0000"/>
                </a:solidFill>
              </a:rPr>
              <a:t>logistický integrovaný sytém </a:t>
            </a:r>
            <a:r>
              <a:rPr lang="cs-CZ" sz="2500" b="1" dirty="0"/>
              <a:t>složený ze tří základních výkonových oblastí a dvou oblastí doplňkových ve smyslu podnikové logistiky a její horizontální struktury:</a:t>
            </a:r>
          </a:p>
          <a:p>
            <a:pPr marL="457200" indent="-457200">
              <a:buAutoNum type="arabicPeriod"/>
            </a:pPr>
            <a:r>
              <a:rPr lang="cs-CZ" sz="2500" b="1" dirty="0">
                <a:solidFill>
                  <a:srgbClr val="FF0000"/>
                </a:solidFill>
              </a:rPr>
              <a:t>Nákupní logistiky </a:t>
            </a:r>
            <a:r>
              <a:rPr lang="cs-CZ" sz="2500" b="1" dirty="0"/>
              <a:t>– přicházejících vstupů materiálů, surovin, nakupovaných dílů</a:t>
            </a:r>
          </a:p>
          <a:p>
            <a:pPr marL="457200" indent="-457200">
              <a:buAutoNum type="arabicPeriod"/>
            </a:pPr>
            <a:r>
              <a:rPr lang="cs-CZ" sz="2500" b="1" dirty="0">
                <a:solidFill>
                  <a:srgbClr val="FF0000"/>
                </a:solidFill>
              </a:rPr>
              <a:t>Výrobní logistiky </a:t>
            </a:r>
            <a:r>
              <a:rPr lang="cs-CZ" sz="2500" b="1" dirty="0"/>
              <a:t>- transformace vstupů na výstupy (hotové výrobky, zboží)</a:t>
            </a:r>
          </a:p>
          <a:p>
            <a:pPr marL="457200" indent="-457200">
              <a:buAutoNum type="arabicPeriod"/>
            </a:pPr>
            <a:r>
              <a:rPr lang="cs-CZ" sz="2500" b="1" dirty="0">
                <a:solidFill>
                  <a:srgbClr val="FF0000"/>
                </a:solidFill>
              </a:rPr>
              <a:t>Distribuční logistiky </a:t>
            </a:r>
            <a:r>
              <a:rPr lang="cs-CZ" sz="2500" b="1" dirty="0"/>
              <a:t>– dodání zboží finálnímu zákazníkovi (uživateli) včetně s tím spojenými službami (servisem)</a:t>
            </a:r>
          </a:p>
          <a:p>
            <a:pPr marL="457200" indent="-457200">
              <a:buAutoNum type="arabicPeriod"/>
            </a:pPr>
            <a:r>
              <a:rPr lang="cs-CZ" sz="2500" b="1" dirty="0">
                <a:solidFill>
                  <a:srgbClr val="FF0000"/>
                </a:solidFill>
              </a:rPr>
              <a:t>Logistiky konečného zpracování odpadu </a:t>
            </a:r>
            <a:r>
              <a:rPr lang="cs-CZ" sz="2500" b="1" dirty="0"/>
              <a:t>– jako ekologický způsob myšlení při zpracování odpadu průmyslové firmy, organizačně zpravidla zahrnuté do logistiky distribuční (proces recyklace)</a:t>
            </a:r>
          </a:p>
          <a:p>
            <a:pPr marL="457200" indent="-457200">
              <a:buAutoNum type="arabicPeriod"/>
            </a:pPr>
            <a:r>
              <a:rPr lang="cs-CZ" sz="2500" b="1" dirty="0">
                <a:solidFill>
                  <a:srgbClr val="FF0000"/>
                </a:solidFill>
              </a:rPr>
              <a:t>Dopravní logistiky</a:t>
            </a:r>
            <a:r>
              <a:rPr lang="cs-CZ" sz="2500" b="1" dirty="0"/>
              <a:t> – pro návrh hospodárného dopravního řetězce mezi průmyslovou firmou, obchodními podniky a spotřebiteli</a:t>
            </a:r>
            <a:r>
              <a:rPr lang="cs-CZ" dirty="0"/>
              <a:t>. </a:t>
            </a:r>
          </a:p>
        </p:txBody>
      </p:sp>
    </p:spTree>
    <p:extLst>
      <p:ext uri="{BB962C8B-B14F-4D97-AF65-F5344CB8AC3E}">
        <p14:creationId xmlns:p14="http://schemas.microsoft.com/office/powerpoint/2010/main" val="1701089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9A1106-51E8-A0B3-E464-276EDD3E7E61}"/>
              </a:ext>
            </a:extLst>
          </p:cNvPr>
          <p:cNvSpPr>
            <a:spLocks noGrp="1"/>
          </p:cNvSpPr>
          <p:nvPr>
            <p:ph type="title"/>
          </p:nvPr>
        </p:nvSpPr>
        <p:spPr>
          <a:xfrm>
            <a:off x="2657856" y="2575249"/>
            <a:ext cx="6876288" cy="1595534"/>
          </a:xfrm>
        </p:spPr>
        <p:txBody>
          <a:bodyPr>
            <a:noAutofit/>
          </a:bodyPr>
          <a:lstStyle/>
          <a:p>
            <a:pPr algn="ctr"/>
            <a:r>
              <a:rPr lang="cs-CZ" sz="8800" b="1" dirty="0"/>
              <a:t>SKLADOVÁNÍ</a:t>
            </a:r>
          </a:p>
        </p:txBody>
      </p:sp>
    </p:spTree>
    <p:extLst>
      <p:ext uri="{BB962C8B-B14F-4D97-AF65-F5344CB8AC3E}">
        <p14:creationId xmlns:p14="http://schemas.microsoft.com/office/powerpoint/2010/main" val="19719224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F2EB321-51D2-51FA-3F86-AE6135C23472}"/>
              </a:ext>
            </a:extLst>
          </p:cNvPr>
          <p:cNvSpPr>
            <a:spLocks noGrp="1"/>
          </p:cNvSpPr>
          <p:nvPr>
            <p:ph type="title"/>
          </p:nvPr>
        </p:nvSpPr>
        <p:spPr>
          <a:xfrm>
            <a:off x="2657856" y="911042"/>
            <a:ext cx="6876288" cy="1001734"/>
          </a:xfrm>
        </p:spPr>
        <p:txBody>
          <a:bodyPr>
            <a:noAutofit/>
          </a:bodyPr>
          <a:lstStyle/>
          <a:p>
            <a:pPr algn="ctr"/>
            <a:r>
              <a:rPr lang="cs-CZ" sz="6000" b="1" dirty="0"/>
              <a:t>SKLADOVÁNÍ</a:t>
            </a:r>
          </a:p>
        </p:txBody>
      </p:sp>
      <p:sp>
        <p:nvSpPr>
          <p:cNvPr id="5" name="Zástupný obsah 4">
            <a:extLst>
              <a:ext uri="{FF2B5EF4-FFF2-40B4-BE49-F238E27FC236}">
                <a16:creationId xmlns:a16="http://schemas.microsoft.com/office/drawing/2014/main" id="{BE48EBBA-482E-5EC2-9C97-56F0101E352C}"/>
              </a:ext>
            </a:extLst>
          </p:cNvPr>
          <p:cNvSpPr>
            <a:spLocks noGrp="1"/>
          </p:cNvSpPr>
          <p:nvPr>
            <p:ph sz="quarter" idx="13"/>
          </p:nvPr>
        </p:nvSpPr>
        <p:spPr>
          <a:xfrm>
            <a:off x="543446" y="2817844"/>
            <a:ext cx="11105108" cy="3209731"/>
          </a:xfrm>
        </p:spPr>
        <p:txBody>
          <a:bodyPr>
            <a:normAutofit lnSpcReduction="10000"/>
          </a:bodyPr>
          <a:lstStyle/>
          <a:p>
            <a:r>
              <a:rPr lang="cs-CZ" b="1" dirty="0"/>
              <a:t>-	Úloha velkoobchodních skladů.</a:t>
            </a:r>
          </a:p>
          <a:p>
            <a:r>
              <a:rPr lang="cs-CZ" b="1" dirty="0"/>
              <a:t>-	Logistická místa styku.</a:t>
            </a:r>
          </a:p>
          <a:p>
            <a:r>
              <a:rPr lang="cs-CZ" b="1" dirty="0"/>
              <a:t>-	Skladování. Ekonomické faktory skladování.</a:t>
            </a:r>
          </a:p>
          <a:p>
            <a:r>
              <a:rPr lang="cs-CZ" b="1" dirty="0"/>
              <a:t>-	</a:t>
            </a:r>
            <a:r>
              <a:rPr lang="cs-CZ" b="1" dirty="0" err="1"/>
              <a:t>Cross</a:t>
            </a:r>
            <a:r>
              <a:rPr lang="cs-CZ" b="1" dirty="0"/>
              <a:t> </a:t>
            </a:r>
            <a:r>
              <a:rPr lang="cs-CZ" b="1" dirty="0" err="1"/>
              <a:t>Docking</a:t>
            </a:r>
            <a:r>
              <a:rPr lang="cs-CZ" b="1" dirty="0"/>
              <a:t>.</a:t>
            </a:r>
          </a:p>
          <a:p>
            <a:endParaRPr lang="cs-CZ" dirty="0"/>
          </a:p>
        </p:txBody>
      </p:sp>
    </p:spTree>
    <p:extLst>
      <p:ext uri="{BB962C8B-B14F-4D97-AF65-F5344CB8AC3E}">
        <p14:creationId xmlns:p14="http://schemas.microsoft.com/office/powerpoint/2010/main" val="2775092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31671C9-305E-7131-9A48-3022813DF214}"/>
              </a:ext>
            </a:extLst>
          </p:cNvPr>
          <p:cNvSpPr>
            <a:spLocks noGrp="1"/>
          </p:cNvSpPr>
          <p:nvPr>
            <p:ph type="title"/>
          </p:nvPr>
        </p:nvSpPr>
        <p:spPr>
          <a:xfrm>
            <a:off x="576289" y="2477278"/>
            <a:ext cx="11039421" cy="1903444"/>
          </a:xfrm>
        </p:spPr>
        <p:txBody>
          <a:bodyPr>
            <a:normAutofit/>
          </a:bodyPr>
          <a:lstStyle/>
          <a:p>
            <a:pPr algn="ctr"/>
            <a:r>
              <a:rPr lang="cs-CZ" sz="5400" b="1" dirty="0"/>
              <a:t>ÚLOHA VELKOOBCHODNÍCH SKLADŮ</a:t>
            </a:r>
          </a:p>
        </p:txBody>
      </p:sp>
    </p:spTree>
    <p:extLst>
      <p:ext uri="{BB962C8B-B14F-4D97-AF65-F5344CB8AC3E}">
        <p14:creationId xmlns:p14="http://schemas.microsoft.com/office/powerpoint/2010/main" val="29447647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D532B-02B3-04F9-C098-7F9924770D62}"/>
              </a:ext>
            </a:extLst>
          </p:cNvPr>
          <p:cNvSpPr>
            <a:spLocks noGrp="1"/>
          </p:cNvSpPr>
          <p:nvPr>
            <p:ph type="title"/>
          </p:nvPr>
        </p:nvSpPr>
        <p:spPr>
          <a:xfrm>
            <a:off x="529635" y="578499"/>
            <a:ext cx="11132727" cy="1614195"/>
          </a:xfrm>
        </p:spPr>
        <p:txBody>
          <a:bodyPr>
            <a:noAutofit/>
          </a:bodyPr>
          <a:lstStyle/>
          <a:p>
            <a:pPr algn="ctr"/>
            <a:r>
              <a:rPr lang="cs-CZ" sz="4800" b="1" i="0" dirty="0">
                <a:solidFill>
                  <a:srgbClr val="000000"/>
                </a:solidFill>
                <a:effectLst/>
                <a:latin typeface="Open Sans" panose="020B0606030504020204" pitchFamily="34" charset="0"/>
              </a:rPr>
              <a:t>Význam a základní funkce velkoobchodu</a:t>
            </a:r>
            <a:endParaRPr lang="cs-CZ" sz="4800" b="1" dirty="0"/>
          </a:p>
        </p:txBody>
      </p:sp>
      <p:sp>
        <p:nvSpPr>
          <p:cNvPr id="3" name="Zástupný obsah 2">
            <a:extLst>
              <a:ext uri="{FF2B5EF4-FFF2-40B4-BE49-F238E27FC236}">
                <a16:creationId xmlns:a16="http://schemas.microsoft.com/office/drawing/2014/main" id="{891E60F3-020F-CD38-3E1F-5E061B6B3CBB}"/>
              </a:ext>
            </a:extLst>
          </p:cNvPr>
          <p:cNvSpPr>
            <a:spLocks noGrp="1"/>
          </p:cNvSpPr>
          <p:nvPr>
            <p:ph sz="quarter" idx="13"/>
          </p:nvPr>
        </p:nvSpPr>
        <p:spPr>
          <a:xfrm>
            <a:off x="539496" y="2560320"/>
            <a:ext cx="11132726" cy="3977640"/>
          </a:xfrm>
        </p:spPr>
        <p:txBody>
          <a:bodyPr>
            <a:normAutofit fontScale="77500" lnSpcReduction="20000"/>
          </a:bodyPr>
          <a:lstStyle/>
          <a:p>
            <a:r>
              <a:rPr lang="cs-CZ" b="1" i="0" dirty="0">
                <a:solidFill>
                  <a:srgbClr val="000000"/>
                </a:solidFill>
                <a:effectLst/>
                <a:latin typeface="Open Sans" panose="020B0606030504020204" pitchFamily="34" charset="0"/>
              </a:rPr>
              <a:t>1)	Zásobuje maloobchodní síť, překonává časový rozpor mezi výrobou a spotřebou.</a:t>
            </a:r>
            <a:br>
              <a:rPr lang="cs-CZ" b="1" dirty="0"/>
            </a:br>
            <a:r>
              <a:rPr lang="cs-CZ" b="1" i="0" dirty="0">
                <a:solidFill>
                  <a:srgbClr val="000000"/>
                </a:solidFill>
                <a:effectLst/>
                <a:latin typeface="Open Sans" panose="020B0606030504020204" pitchFamily="34" charset="0"/>
              </a:rPr>
              <a:t>2)	Vyrovnává rytmus výroby s rytmem dodávek zboží do maloobchodní sítě, 	soustředění a skladování zásob ve velkoobchodních skladech.</a:t>
            </a:r>
            <a:br>
              <a:rPr lang="cs-CZ" b="1" dirty="0"/>
            </a:br>
            <a:r>
              <a:rPr lang="cs-CZ" b="1" i="0" dirty="0">
                <a:solidFill>
                  <a:srgbClr val="000000"/>
                </a:solidFill>
                <a:effectLst/>
                <a:latin typeface="Open Sans" panose="020B0606030504020204" pitchFamily="34" charset="0"/>
              </a:rPr>
              <a:t>3)	Zlevňuje přiblížení zboží místu spotřeby</a:t>
            </a:r>
            <a:br>
              <a:rPr lang="cs-CZ" b="1" dirty="0"/>
            </a:br>
            <a:r>
              <a:rPr lang="cs-CZ" b="1" i="0" dirty="0">
                <a:solidFill>
                  <a:srgbClr val="000000"/>
                </a:solidFill>
                <a:effectLst/>
                <a:latin typeface="Open Sans" panose="020B0606030504020204" pitchFamily="34" charset="0"/>
              </a:rPr>
              <a:t>4)	Vykonává a řídí řadu operací, které jsou přímým pokračováním výroby zboží – 	přesun zboží z výroby do skladu. Vnitřní přeprava, manipulace, přeprava do 	maloobchodu</a:t>
            </a:r>
            <a:br>
              <a:rPr lang="cs-CZ" b="1" dirty="0"/>
            </a:br>
            <a:r>
              <a:rPr lang="cs-CZ" b="1" i="0" dirty="0">
                <a:solidFill>
                  <a:srgbClr val="000000"/>
                </a:solidFill>
                <a:effectLst/>
                <a:latin typeface="Open Sans" panose="020B0606030504020204" pitchFamily="34" charset="0"/>
              </a:rPr>
              <a:t>5)	Přetváří úzký výrobní sortiment na sortiment spotřební, kompletování zásilek, 	příprava sortimentu k expedici, dohotovení zboží (dozrávání ovoce)</a:t>
            </a:r>
            <a:br>
              <a:rPr lang="cs-CZ" b="1" dirty="0"/>
            </a:br>
            <a:r>
              <a:rPr lang="cs-CZ" b="1" i="0" dirty="0">
                <a:solidFill>
                  <a:srgbClr val="000000"/>
                </a:solidFill>
                <a:effectLst/>
                <a:latin typeface="Open Sans" panose="020B0606030504020204" pitchFamily="34" charset="0"/>
              </a:rPr>
              <a:t>6)	Propagace zboží např. na výstavách a veletrzích.</a:t>
            </a:r>
            <a:endParaRPr lang="cs-CZ" b="1" dirty="0"/>
          </a:p>
        </p:txBody>
      </p:sp>
    </p:spTree>
    <p:extLst>
      <p:ext uri="{BB962C8B-B14F-4D97-AF65-F5344CB8AC3E}">
        <p14:creationId xmlns:p14="http://schemas.microsoft.com/office/powerpoint/2010/main" val="36392802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9C6B06-34FA-CF92-FBFD-BE9271D580DB}"/>
              </a:ext>
            </a:extLst>
          </p:cNvPr>
          <p:cNvSpPr>
            <a:spLocks noGrp="1"/>
          </p:cNvSpPr>
          <p:nvPr>
            <p:ph type="title"/>
          </p:nvPr>
        </p:nvSpPr>
        <p:spPr>
          <a:xfrm>
            <a:off x="482797" y="877078"/>
            <a:ext cx="11226406" cy="795341"/>
          </a:xfrm>
        </p:spPr>
        <p:txBody>
          <a:bodyPr>
            <a:noAutofit/>
          </a:bodyPr>
          <a:lstStyle/>
          <a:p>
            <a:pPr algn="ctr"/>
            <a:r>
              <a:rPr lang="cs-CZ" sz="4400" b="1" i="0" dirty="0">
                <a:solidFill>
                  <a:srgbClr val="000000"/>
                </a:solidFill>
                <a:effectLst/>
                <a:latin typeface="Open Sans" panose="020B0606030504020204" pitchFamily="34" charset="0"/>
              </a:rPr>
              <a:t>Členění velkoobchodních skladů</a:t>
            </a:r>
            <a:endParaRPr lang="cs-CZ" sz="4400" b="1" dirty="0"/>
          </a:p>
        </p:txBody>
      </p:sp>
      <p:sp>
        <p:nvSpPr>
          <p:cNvPr id="3" name="Zástupný obsah 2">
            <a:extLst>
              <a:ext uri="{FF2B5EF4-FFF2-40B4-BE49-F238E27FC236}">
                <a16:creationId xmlns:a16="http://schemas.microsoft.com/office/drawing/2014/main" id="{B2E9F34E-FB0B-AC62-8FA2-814C1BD56B7F}"/>
              </a:ext>
            </a:extLst>
          </p:cNvPr>
          <p:cNvSpPr>
            <a:spLocks noGrp="1"/>
          </p:cNvSpPr>
          <p:nvPr>
            <p:ph sz="quarter" idx="13"/>
          </p:nvPr>
        </p:nvSpPr>
        <p:spPr>
          <a:xfrm>
            <a:off x="539495" y="2560320"/>
            <a:ext cx="11329043" cy="3977640"/>
          </a:xfrm>
        </p:spPr>
        <p:txBody>
          <a:bodyPr>
            <a:noAutofit/>
          </a:bodyPr>
          <a:lstStyle/>
          <a:p>
            <a:r>
              <a:rPr lang="cs-CZ" sz="3600" b="1" i="0" dirty="0">
                <a:solidFill>
                  <a:srgbClr val="000000"/>
                </a:solidFill>
                <a:effectLst/>
                <a:latin typeface="Open Sans" panose="020B0606030504020204" pitchFamily="34" charset="0"/>
              </a:rPr>
              <a:t>1)	Z hlediska výstavby</a:t>
            </a:r>
            <a:br>
              <a:rPr lang="cs-CZ" sz="3600" b="1" dirty="0"/>
            </a:br>
            <a:r>
              <a:rPr lang="cs-CZ" sz="3600" b="1" i="0" dirty="0">
                <a:solidFill>
                  <a:srgbClr val="000000"/>
                </a:solidFill>
                <a:effectLst/>
                <a:latin typeface="Open Sans" panose="020B0606030504020204" pitchFamily="34" charset="0"/>
              </a:rPr>
              <a:t>2)	Z hlediska funkce v zásobovacím systému</a:t>
            </a:r>
            <a:br>
              <a:rPr lang="cs-CZ" sz="3600" b="1" dirty="0"/>
            </a:br>
            <a:r>
              <a:rPr lang="cs-CZ" sz="3600" b="1" i="0" dirty="0">
                <a:solidFill>
                  <a:srgbClr val="000000"/>
                </a:solidFill>
                <a:effectLst/>
                <a:latin typeface="Open Sans" panose="020B0606030504020204" pitchFamily="34" charset="0"/>
              </a:rPr>
              <a:t>3)	Z hlediska sortimentu</a:t>
            </a:r>
            <a:br>
              <a:rPr lang="cs-CZ" sz="3600" b="1" dirty="0"/>
            </a:br>
            <a:r>
              <a:rPr lang="cs-CZ" sz="3600" b="1" i="0" dirty="0">
                <a:solidFill>
                  <a:srgbClr val="000000"/>
                </a:solidFill>
                <a:effectLst/>
                <a:latin typeface="Open Sans" panose="020B0606030504020204" pitchFamily="34" charset="0"/>
              </a:rPr>
              <a:t>4)	Podle stupně mechanizace</a:t>
            </a:r>
            <a:endParaRPr lang="cs-CZ" sz="3600" b="1" dirty="0"/>
          </a:p>
        </p:txBody>
      </p:sp>
    </p:spTree>
    <p:extLst>
      <p:ext uri="{BB962C8B-B14F-4D97-AF65-F5344CB8AC3E}">
        <p14:creationId xmlns:p14="http://schemas.microsoft.com/office/powerpoint/2010/main" val="37678497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F11FAC-67F8-A586-A567-2282299530DB}"/>
              </a:ext>
            </a:extLst>
          </p:cNvPr>
          <p:cNvSpPr>
            <a:spLocks noGrp="1"/>
          </p:cNvSpPr>
          <p:nvPr>
            <p:ph type="title"/>
          </p:nvPr>
        </p:nvSpPr>
        <p:spPr>
          <a:xfrm>
            <a:off x="539496" y="621792"/>
            <a:ext cx="11132727" cy="1421612"/>
          </a:xfrm>
        </p:spPr>
        <p:txBody>
          <a:bodyPr>
            <a:noAutofit/>
          </a:bodyPr>
          <a:lstStyle/>
          <a:p>
            <a:pPr algn="ctr"/>
            <a:r>
              <a:rPr lang="cs-CZ" sz="4400" b="1" i="0" dirty="0">
                <a:solidFill>
                  <a:srgbClr val="000000"/>
                </a:solidFill>
                <a:effectLst/>
                <a:latin typeface="Open Sans" panose="020B0606030504020204" pitchFamily="34" charset="0"/>
              </a:rPr>
              <a:t>Členění velkoobchodních skladů</a:t>
            </a:r>
            <a:br>
              <a:rPr lang="cs-CZ" sz="4400" b="1" i="0" dirty="0">
                <a:solidFill>
                  <a:srgbClr val="000000"/>
                </a:solidFill>
                <a:effectLst/>
                <a:latin typeface="Open Sans" panose="020B0606030504020204" pitchFamily="34" charset="0"/>
              </a:rPr>
            </a:br>
            <a:r>
              <a:rPr lang="cs-CZ" sz="4400" b="1" i="0" dirty="0">
                <a:solidFill>
                  <a:srgbClr val="000000"/>
                </a:solidFill>
                <a:effectLst/>
                <a:latin typeface="Open Sans" panose="020B0606030504020204" pitchFamily="34" charset="0"/>
              </a:rPr>
              <a:t>z hlediska výstavby</a:t>
            </a:r>
            <a:endParaRPr lang="cs-CZ" sz="4400" dirty="0"/>
          </a:p>
        </p:txBody>
      </p:sp>
      <p:sp>
        <p:nvSpPr>
          <p:cNvPr id="3" name="Zástupný obsah 2">
            <a:extLst>
              <a:ext uri="{FF2B5EF4-FFF2-40B4-BE49-F238E27FC236}">
                <a16:creationId xmlns:a16="http://schemas.microsoft.com/office/drawing/2014/main" id="{12EF165F-F632-0C04-A448-C57EBF8D4ADD}"/>
              </a:ext>
            </a:extLst>
          </p:cNvPr>
          <p:cNvSpPr>
            <a:spLocks noGrp="1"/>
          </p:cNvSpPr>
          <p:nvPr>
            <p:ph sz="quarter" idx="13"/>
          </p:nvPr>
        </p:nvSpPr>
        <p:spPr>
          <a:xfrm>
            <a:off x="539495" y="2560320"/>
            <a:ext cx="11132727" cy="3977640"/>
          </a:xfrm>
        </p:spPr>
        <p:txBody>
          <a:bodyPr>
            <a:normAutofit/>
          </a:bodyPr>
          <a:lstStyle/>
          <a:p>
            <a:r>
              <a:rPr lang="cs-CZ" b="1" i="0" dirty="0">
                <a:solidFill>
                  <a:srgbClr val="000000"/>
                </a:solidFill>
                <a:effectLst/>
                <a:latin typeface="Open Sans" panose="020B0606030504020204" pitchFamily="34" charset="0"/>
              </a:rPr>
              <a:t>a)	Sklady otevřené – oplocená plocha s úpravou podkladu, dobré</a:t>
            </a:r>
            <a:br>
              <a:rPr lang="cs-CZ" b="1" dirty="0"/>
            </a:br>
            <a:r>
              <a:rPr lang="cs-CZ" b="1" dirty="0"/>
              <a:t>	</a:t>
            </a:r>
            <a:r>
              <a:rPr lang="cs-CZ" b="1" i="0" dirty="0">
                <a:solidFill>
                  <a:srgbClr val="000000"/>
                </a:solidFill>
                <a:effectLst/>
                <a:latin typeface="Open Sans" panose="020B0606030504020204" pitchFamily="34" charset="0"/>
              </a:rPr>
              <a:t>přístupové podmínky.</a:t>
            </a:r>
            <a:br>
              <a:rPr lang="cs-CZ" b="1" dirty="0"/>
            </a:br>
            <a:r>
              <a:rPr lang="cs-CZ" b="1" i="0" dirty="0">
                <a:solidFill>
                  <a:srgbClr val="000000"/>
                </a:solidFill>
                <a:effectLst/>
                <a:latin typeface="Open Sans" panose="020B0606030504020204" pitchFamily="34" charset="0"/>
              </a:rPr>
              <a:t>b)	Polootevřené – zastřešená plocha bez bočních stěn</a:t>
            </a:r>
            <a:br>
              <a:rPr lang="cs-CZ" b="1" dirty="0"/>
            </a:br>
            <a:r>
              <a:rPr lang="cs-CZ" b="1" i="0" dirty="0">
                <a:solidFill>
                  <a:srgbClr val="000000"/>
                </a:solidFill>
                <a:effectLst/>
                <a:latin typeface="Open Sans" panose="020B0606030504020204" pitchFamily="34" charset="0"/>
              </a:rPr>
              <a:t>c)	Uzavřené – chrání výrobky proti všem atmosférickým vlivům</a:t>
            </a:r>
            <a:br>
              <a:rPr lang="cs-CZ" b="1" dirty="0"/>
            </a:br>
            <a:r>
              <a:rPr lang="cs-CZ" b="1" i="0" dirty="0">
                <a:solidFill>
                  <a:srgbClr val="000000"/>
                </a:solidFill>
                <a:effectLst/>
                <a:latin typeface="Open Sans" panose="020B0606030504020204" pitchFamily="34" charset="0"/>
              </a:rPr>
              <a:t>d)	Výškové – uzavřené sklady s výškou do 8m</a:t>
            </a:r>
            <a:br>
              <a:rPr lang="cs-CZ" b="1" dirty="0"/>
            </a:br>
            <a:r>
              <a:rPr lang="cs-CZ" b="1" i="0" dirty="0">
                <a:solidFill>
                  <a:srgbClr val="000000"/>
                </a:solidFill>
                <a:effectLst/>
                <a:latin typeface="Open Sans" panose="020B0606030504020204" pitchFamily="34" charset="0"/>
              </a:rPr>
              <a:t>e)</a:t>
            </a:r>
            <a:r>
              <a:rPr lang="cs-CZ" b="1" dirty="0">
                <a:solidFill>
                  <a:srgbClr val="000000"/>
                </a:solidFill>
                <a:latin typeface="Open Sans" panose="020B0606030504020204" pitchFamily="34" charset="0"/>
              </a:rPr>
              <a:t>	</a:t>
            </a:r>
            <a:r>
              <a:rPr lang="cs-CZ" b="1" i="0" dirty="0">
                <a:solidFill>
                  <a:srgbClr val="000000"/>
                </a:solidFill>
                <a:effectLst/>
                <a:latin typeface="Open Sans" panose="020B0606030504020204" pitchFamily="34" charset="0"/>
              </a:rPr>
              <a:t>Halové</a:t>
            </a:r>
            <a:br>
              <a:rPr lang="cs-CZ" b="1" dirty="0"/>
            </a:br>
            <a:r>
              <a:rPr lang="cs-CZ" b="1" i="0" dirty="0">
                <a:solidFill>
                  <a:srgbClr val="000000"/>
                </a:solidFill>
                <a:effectLst/>
                <a:latin typeface="Open Sans" panose="020B0606030504020204" pitchFamily="34" charset="0"/>
              </a:rPr>
              <a:t>f)	Etážové</a:t>
            </a:r>
            <a:endParaRPr lang="cs-CZ" b="1" dirty="0"/>
          </a:p>
        </p:txBody>
      </p:sp>
    </p:spTree>
    <p:extLst>
      <p:ext uri="{BB962C8B-B14F-4D97-AF65-F5344CB8AC3E}">
        <p14:creationId xmlns:p14="http://schemas.microsoft.com/office/powerpoint/2010/main" val="37198182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6668C6-7E7F-0670-F35A-15400DA886DF}"/>
              </a:ext>
            </a:extLst>
          </p:cNvPr>
          <p:cNvSpPr>
            <a:spLocks noGrp="1"/>
          </p:cNvSpPr>
          <p:nvPr>
            <p:ph type="title"/>
          </p:nvPr>
        </p:nvSpPr>
        <p:spPr>
          <a:xfrm>
            <a:off x="468987" y="559837"/>
            <a:ext cx="11254025" cy="1495137"/>
          </a:xfrm>
        </p:spPr>
        <p:txBody>
          <a:bodyPr>
            <a:normAutofit/>
          </a:bodyPr>
          <a:lstStyle/>
          <a:p>
            <a:pPr algn="ctr"/>
            <a:r>
              <a:rPr lang="cs-CZ" sz="4000" b="1" i="0" dirty="0">
                <a:solidFill>
                  <a:srgbClr val="000000"/>
                </a:solidFill>
                <a:effectLst/>
                <a:latin typeface="Open Sans" panose="020B0606030504020204" pitchFamily="34" charset="0"/>
              </a:rPr>
              <a:t>Členění velkoobchodních skladů z hlediska funkce v zásobovacím systému</a:t>
            </a:r>
            <a:endParaRPr lang="cs-CZ" sz="4000" dirty="0"/>
          </a:p>
        </p:txBody>
      </p:sp>
      <p:sp>
        <p:nvSpPr>
          <p:cNvPr id="3" name="Zástupný obsah 2">
            <a:extLst>
              <a:ext uri="{FF2B5EF4-FFF2-40B4-BE49-F238E27FC236}">
                <a16:creationId xmlns:a16="http://schemas.microsoft.com/office/drawing/2014/main" id="{CF98E0D2-18A1-B3B3-E268-82B6CB7CF9FF}"/>
              </a:ext>
            </a:extLst>
          </p:cNvPr>
          <p:cNvSpPr>
            <a:spLocks noGrp="1"/>
          </p:cNvSpPr>
          <p:nvPr>
            <p:ph sz="quarter" idx="13"/>
          </p:nvPr>
        </p:nvSpPr>
        <p:spPr>
          <a:xfrm>
            <a:off x="539496" y="2827176"/>
            <a:ext cx="11183516" cy="3710784"/>
          </a:xfrm>
        </p:spPr>
        <p:txBody>
          <a:bodyPr>
            <a:normAutofit fontScale="77500" lnSpcReduction="20000"/>
          </a:bodyPr>
          <a:lstStyle/>
          <a:p>
            <a:r>
              <a:rPr lang="cs-CZ" b="1" i="0" dirty="0">
                <a:solidFill>
                  <a:srgbClr val="000000"/>
                </a:solidFill>
                <a:effectLst/>
                <a:latin typeface="Open Sans" panose="020B0606030504020204" pitchFamily="34" charset="0"/>
              </a:rPr>
              <a:t>a)	Nákupní – soustřeďování zboží od výrobců a jeho následné odeslání 	prodejci</a:t>
            </a:r>
            <a:br>
              <a:rPr lang="cs-CZ" b="1" dirty="0"/>
            </a:br>
            <a:r>
              <a:rPr lang="cs-CZ" b="1" i="0" dirty="0">
                <a:solidFill>
                  <a:srgbClr val="000000"/>
                </a:solidFill>
                <a:effectLst/>
                <a:latin typeface="Open Sans" panose="020B0606030504020204" pitchFamily="34" charset="0"/>
              </a:rPr>
              <a:t>b)	Rozdělovací a třídící – třídí se zde velké zásilky pro maloobchod</a:t>
            </a:r>
            <a:br>
              <a:rPr lang="cs-CZ" b="1" dirty="0"/>
            </a:br>
            <a:r>
              <a:rPr lang="cs-CZ" b="1" i="0" dirty="0">
                <a:solidFill>
                  <a:srgbClr val="000000"/>
                </a:solidFill>
                <a:effectLst/>
                <a:latin typeface="Open Sans" panose="020B0606030504020204" pitchFamily="34" charset="0"/>
              </a:rPr>
              <a:t>c)	Pro sezónní a dlouhodobé skladování</a:t>
            </a:r>
            <a:br>
              <a:rPr lang="cs-CZ" b="1" dirty="0"/>
            </a:br>
            <a:r>
              <a:rPr lang="cs-CZ" b="1" i="0" dirty="0">
                <a:solidFill>
                  <a:srgbClr val="000000"/>
                </a:solidFill>
                <a:effectLst/>
                <a:latin typeface="Open Sans" panose="020B0606030504020204" pitchFamily="34" charset="0"/>
              </a:rPr>
              <a:t>d)	Obchodní – základní funkcí kromě skladování je i změna sortimentu</a:t>
            </a:r>
            <a:br>
              <a:rPr lang="cs-CZ" b="1" dirty="0"/>
            </a:br>
            <a:r>
              <a:rPr lang="cs-CZ" b="1" i="0" dirty="0">
                <a:solidFill>
                  <a:srgbClr val="000000"/>
                </a:solidFill>
                <a:effectLst/>
                <a:latin typeface="Open Sans" panose="020B0606030504020204" pitchFamily="34" charset="0"/>
              </a:rPr>
              <a:t>e)	Odbytové – umístěny u výroby, jeden výrobce mnoho odběratelů</a:t>
            </a:r>
            <a:br>
              <a:rPr lang="cs-CZ" b="1" dirty="0"/>
            </a:br>
            <a:r>
              <a:rPr lang="cs-CZ" b="1" i="0" dirty="0">
                <a:solidFill>
                  <a:srgbClr val="000000"/>
                </a:solidFill>
                <a:effectLst/>
                <a:latin typeface="Open Sans" panose="020B0606030504020204" pitchFamily="34" charset="0"/>
              </a:rPr>
              <a:t>f)	Veřejné a nájemné – skladování zboží pro zákazníka</a:t>
            </a:r>
            <a:br>
              <a:rPr lang="cs-CZ" b="1" dirty="0"/>
            </a:br>
            <a:r>
              <a:rPr lang="cs-CZ" b="1" i="0" dirty="0">
                <a:solidFill>
                  <a:srgbClr val="000000"/>
                </a:solidFill>
                <a:effectLst/>
                <a:latin typeface="Open Sans" panose="020B0606030504020204" pitchFamily="34" charset="0"/>
              </a:rPr>
              <a:t>g)	Tranzitní – v místech velké překládky zboží (přístavy, nádraží…)</a:t>
            </a:r>
            <a:br>
              <a:rPr lang="cs-CZ" b="1" dirty="0"/>
            </a:br>
            <a:r>
              <a:rPr lang="cs-CZ" b="1" i="0" dirty="0">
                <a:solidFill>
                  <a:srgbClr val="000000"/>
                </a:solidFill>
                <a:effectLst/>
                <a:latin typeface="Open Sans" panose="020B0606030504020204" pitchFamily="34" charset="0"/>
              </a:rPr>
              <a:t>h)	Konsignační – odběratel zřizuje u dodavatele, odebírá dle spotřeby a platí</a:t>
            </a:r>
            <a:br>
              <a:rPr lang="cs-CZ" b="1" dirty="0"/>
            </a:br>
            <a:r>
              <a:rPr lang="cs-CZ" b="1" dirty="0"/>
              <a:t>	</a:t>
            </a:r>
            <a:r>
              <a:rPr lang="cs-CZ" b="1" i="0" dirty="0">
                <a:solidFill>
                  <a:srgbClr val="000000"/>
                </a:solidFill>
                <a:effectLst/>
                <a:latin typeface="Open Sans" panose="020B0606030504020204" pitchFamily="34" charset="0"/>
              </a:rPr>
              <a:t>v časovém odstupu.</a:t>
            </a:r>
            <a:endParaRPr lang="cs-CZ" b="1" dirty="0"/>
          </a:p>
        </p:txBody>
      </p:sp>
    </p:spTree>
    <p:extLst>
      <p:ext uri="{BB962C8B-B14F-4D97-AF65-F5344CB8AC3E}">
        <p14:creationId xmlns:p14="http://schemas.microsoft.com/office/powerpoint/2010/main" val="37057234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1A6EF6-F125-F4F5-4B6B-9B9455153247}"/>
              </a:ext>
            </a:extLst>
          </p:cNvPr>
          <p:cNvSpPr>
            <a:spLocks noGrp="1"/>
          </p:cNvSpPr>
          <p:nvPr>
            <p:ph type="title"/>
          </p:nvPr>
        </p:nvSpPr>
        <p:spPr>
          <a:xfrm>
            <a:off x="539496" y="569167"/>
            <a:ext cx="11104735" cy="1411162"/>
          </a:xfrm>
        </p:spPr>
        <p:txBody>
          <a:bodyPr>
            <a:normAutofit/>
          </a:bodyPr>
          <a:lstStyle/>
          <a:p>
            <a:pPr algn="ctr"/>
            <a:r>
              <a:rPr lang="cs-CZ" sz="4000" b="1" i="0" dirty="0">
                <a:solidFill>
                  <a:srgbClr val="000000"/>
                </a:solidFill>
                <a:effectLst/>
                <a:latin typeface="Open Sans" panose="020B0606030504020204" pitchFamily="34" charset="0"/>
              </a:rPr>
              <a:t>Členění velkoobchodních skladů z hlediska sortimentu</a:t>
            </a:r>
            <a:endParaRPr lang="cs-CZ" sz="4000" dirty="0"/>
          </a:p>
        </p:txBody>
      </p:sp>
      <p:sp>
        <p:nvSpPr>
          <p:cNvPr id="3" name="Zástupný obsah 2">
            <a:extLst>
              <a:ext uri="{FF2B5EF4-FFF2-40B4-BE49-F238E27FC236}">
                <a16:creationId xmlns:a16="http://schemas.microsoft.com/office/drawing/2014/main" id="{32F6194A-A8AF-612A-5350-12D9DB3C1C4C}"/>
              </a:ext>
            </a:extLst>
          </p:cNvPr>
          <p:cNvSpPr>
            <a:spLocks noGrp="1"/>
          </p:cNvSpPr>
          <p:nvPr>
            <p:ph sz="quarter" idx="13"/>
          </p:nvPr>
        </p:nvSpPr>
        <p:spPr>
          <a:xfrm>
            <a:off x="539496" y="2560320"/>
            <a:ext cx="11104734" cy="3977640"/>
          </a:xfrm>
        </p:spPr>
        <p:txBody>
          <a:bodyPr/>
          <a:lstStyle/>
          <a:p>
            <a:r>
              <a:rPr lang="cs-CZ" b="1" i="0" dirty="0">
                <a:solidFill>
                  <a:srgbClr val="000000"/>
                </a:solidFill>
                <a:effectLst/>
                <a:latin typeface="Open Sans" panose="020B0606030504020204" pitchFamily="34" charset="0"/>
              </a:rPr>
              <a:t>a)	Sortimentní – pro jednu skupinu zboží</a:t>
            </a:r>
            <a:br>
              <a:rPr lang="cs-CZ" b="1" dirty="0"/>
            </a:br>
            <a:r>
              <a:rPr lang="cs-CZ" b="1" i="0" dirty="0">
                <a:solidFill>
                  <a:srgbClr val="000000"/>
                </a:solidFill>
                <a:effectLst/>
                <a:latin typeface="Open Sans" panose="020B0606030504020204" pitchFamily="34" charset="0"/>
              </a:rPr>
              <a:t>b)	Univerzální – pro větší sortiment zboží</a:t>
            </a:r>
            <a:br>
              <a:rPr lang="cs-CZ" b="1" dirty="0"/>
            </a:br>
            <a:r>
              <a:rPr lang="cs-CZ" b="1" i="0" dirty="0">
                <a:solidFill>
                  <a:srgbClr val="000000"/>
                </a:solidFill>
                <a:effectLst/>
                <a:latin typeface="Open Sans" panose="020B0606030504020204" pitchFamily="34" charset="0"/>
              </a:rPr>
              <a:t>c)	Úzce specializované – pro části sortimentu</a:t>
            </a:r>
            <a:endParaRPr lang="cs-CZ" b="1" dirty="0"/>
          </a:p>
        </p:txBody>
      </p:sp>
    </p:spTree>
    <p:extLst>
      <p:ext uri="{BB962C8B-B14F-4D97-AF65-F5344CB8AC3E}">
        <p14:creationId xmlns:p14="http://schemas.microsoft.com/office/powerpoint/2010/main" val="23442664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FF79F3-F52C-99DC-F7D8-C5DE1A935196}"/>
              </a:ext>
            </a:extLst>
          </p:cNvPr>
          <p:cNvSpPr>
            <a:spLocks noGrp="1"/>
          </p:cNvSpPr>
          <p:nvPr>
            <p:ph type="title"/>
          </p:nvPr>
        </p:nvSpPr>
        <p:spPr>
          <a:xfrm>
            <a:off x="521208" y="587829"/>
            <a:ext cx="11151388" cy="1588443"/>
          </a:xfrm>
        </p:spPr>
        <p:txBody>
          <a:bodyPr>
            <a:normAutofit/>
          </a:bodyPr>
          <a:lstStyle/>
          <a:p>
            <a:pPr algn="ctr"/>
            <a:r>
              <a:rPr lang="cs-CZ" sz="4400" b="1" i="0" dirty="0">
                <a:solidFill>
                  <a:srgbClr val="000000"/>
                </a:solidFill>
                <a:effectLst/>
                <a:latin typeface="Open Sans" panose="020B0606030504020204" pitchFamily="34" charset="0"/>
              </a:rPr>
              <a:t>Členění velkoobchodních skladů podle stupně mechanizace</a:t>
            </a:r>
            <a:endParaRPr lang="cs-CZ" sz="4400" dirty="0"/>
          </a:p>
        </p:txBody>
      </p:sp>
      <p:sp>
        <p:nvSpPr>
          <p:cNvPr id="3" name="Zástupný obsah 2">
            <a:extLst>
              <a:ext uri="{FF2B5EF4-FFF2-40B4-BE49-F238E27FC236}">
                <a16:creationId xmlns:a16="http://schemas.microsoft.com/office/drawing/2014/main" id="{BA159FCA-2494-63A9-8802-71AECF6FE48C}"/>
              </a:ext>
            </a:extLst>
          </p:cNvPr>
          <p:cNvSpPr>
            <a:spLocks noGrp="1"/>
          </p:cNvSpPr>
          <p:nvPr>
            <p:ph sz="quarter" idx="13"/>
          </p:nvPr>
        </p:nvSpPr>
        <p:spPr>
          <a:xfrm>
            <a:off x="539496" y="2560320"/>
            <a:ext cx="11133100" cy="3977640"/>
          </a:xfrm>
        </p:spPr>
        <p:txBody>
          <a:bodyPr>
            <a:normAutofit fontScale="92500" lnSpcReduction="10000"/>
          </a:bodyPr>
          <a:lstStyle/>
          <a:p>
            <a:r>
              <a:rPr lang="cs-CZ" b="1" i="0" dirty="0">
                <a:solidFill>
                  <a:srgbClr val="000000"/>
                </a:solidFill>
                <a:effectLst/>
                <a:latin typeface="Open Sans" panose="020B0606030504020204" pitchFamily="34" charset="0"/>
              </a:rPr>
              <a:t>a)	Automatizované – část pohybu zboží je zajištěna automaticky</a:t>
            </a:r>
            <a:br>
              <a:rPr lang="cs-CZ" b="1" dirty="0"/>
            </a:br>
            <a:r>
              <a:rPr lang="cs-CZ" b="1" i="0" dirty="0">
                <a:solidFill>
                  <a:srgbClr val="000000"/>
                </a:solidFill>
                <a:effectLst/>
                <a:latin typeface="Open Sans" panose="020B0606030504020204" pitchFamily="34" charset="0"/>
              </a:rPr>
              <a:t>b)	Plně automatizované – téměř všechny nebo všechny manipulační 	procesy jsou automatizované</a:t>
            </a:r>
            <a:br>
              <a:rPr lang="cs-CZ" b="1" dirty="0"/>
            </a:br>
            <a:r>
              <a:rPr lang="cs-CZ" b="1" i="0" dirty="0">
                <a:solidFill>
                  <a:srgbClr val="000000"/>
                </a:solidFill>
                <a:effectLst/>
                <a:latin typeface="Open Sans" panose="020B0606030504020204" pitchFamily="34" charset="0"/>
              </a:rPr>
              <a:t>c)	Mechanizované – mech. Prostředky netvoří celek a řeší pouze část 	pohybu</a:t>
            </a:r>
            <a:br>
              <a:rPr lang="cs-CZ" b="1" dirty="0"/>
            </a:br>
            <a:r>
              <a:rPr lang="cs-CZ" b="1" i="0" dirty="0">
                <a:solidFill>
                  <a:srgbClr val="000000"/>
                </a:solidFill>
                <a:effectLst/>
                <a:latin typeface="Open Sans" panose="020B0606030504020204" pitchFamily="34" charset="0"/>
              </a:rPr>
              <a:t>d)	Vysoce mechanizované – progresivní technologie, s prvky automatizace 	při příjmu, skladování, vyskladňování spolupracuje člověk</a:t>
            </a:r>
            <a:br>
              <a:rPr lang="cs-CZ" b="1" dirty="0"/>
            </a:br>
            <a:r>
              <a:rPr lang="cs-CZ" b="1" i="0" dirty="0">
                <a:solidFill>
                  <a:srgbClr val="000000"/>
                </a:solidFill>
                <a:effectLst/>
                <a:latin typeface="Open Sans" panose="020B0606030504020204" pitchFamily="34" charset="0"/>
              </a:rPr>
              <a:t>e)	Sklady ruční</a:t>
            </a:r>
            <a:endParaRPr lang="cs-CZ" b="1" dirty="0"/>
          </a:p>
        </p:txBody>
      </p:sp>
    </p:spTree>
    <p:extLst>
      <p:ext uri="{BB962C8B-B14F-4D97-AF65-F5344CB8AC3E}">
        <p14:creationId xmlns:p14="http://schemas.microsoft.com/office/powerpoint/2010/main" val="26004994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288883-D873-9706-8A91-93D04D6521E9}"/>
              </a:ext>
            </a:extLst>
          </p:cNvPr>
          <p:cNvSpPr>
            <a:spLocks noGrp="1"/>
          </p:cNvSpPr>
          <p:nvPr>
            <p:ph type="title"/>
          </p:nvPr>
        </p:nvSpPr>
        <p:spPr>
          <a:xfrm>
            <a:off x="562294" y="671804"/>
            <a:ext cx="11067412" cy="905070"/>
          </a:xfrm>
        </p:spPr>
        <p:txBody>
          <a:bodyPr>
            <a:normAutofit/>
          </a:bodyPr>
          <a:lstStyle/>
          <a:p>
            <a:pPr algn="ctr"/>
            <a:r>
              <a:rPr lang="cs-CZ" sz="4400" b="1" i="0" dirty="0">
                <a:solidFill>
                  <a:srgbClr val="000000"/>
                </a:solidFill>
                <a:effectLst/>
                <a:latin typeface="Open Sans" panose="020B0606030504020204" pitchFamily="34" charset="0"/>
              </a:rPr>
              <a:t>Formy velkoobchodní činnosti</a:t>
            </a:r>
            <a:endParaRPr lang="cs-CZ" sz="4400" dirty="0"/>
          </a:p>
        </p:txBody>
      </p:sp>
      <p:sp>
        <p:nvSpPr>
          <p:cNvPr id="3" name="Zástupný obsah 2">
            <a:extLst>
              <a:ext uri="{FF2B5EF4-FFF2-40B4-BE49-F238E27FC236}">
                <a16:creationId xmlns:a16="http://schemas.microsoft.com/office/drawing/2014/main" id="{3995C81D-A5A3-A657-A9E2-2F97CAD7E9BA}"/>
              </a:ext>
            </a:extLst>
          </p:cNvPr>
          <p:cNvSpPr>
            <a:spLocks noGrp="1"/>
          </p:cNvSpPr>
          <p:nvPr>
            <p:ph sz="quarter" idx="13"/>
          </p:nvPr>
        </p:nvSpPr>
        <p:spPr>
          <a:xfrm>
            <a:off x="524784" y="2858900"/>
            <a:ext cx="11142431" cy="3429933"/>
          </a:xfrm>
        </p:spPr>
        <p:txBody>
          <a:bodyPr>
            <a:normAutofit lnSpcReduction="10000"/>
          </a:bodyPr>
          <a:lstStyle/>
          <a:p>
            <a:pPr algn="l" fontAlgn="base"/>
            <a:r>
              <a:rPr lang="cs-CZ" sz="3600" b="1" i="0" dirty="0">
                <a:solidFill>
                  <a:srgbClr val="000000"/>
                </a:solidFill>
                <a:effectLst/>
                <a:latin typeface="Open Sans" panose="020B0606030504020204" pitchFamily="34" charset="0"/>
              </a:rPr>
              <a:t>Většinu velkoobchodních zařízení tvoří velkoobchodníci – zprostředkovatelé mezi výrobci a maloobchodním nebo průmyslovým sektorem.</a:t>
            </a:r>
          </a:p>
          <a:p>
            <a:endParaRPr lang="cs-CZ" dirty="0"/>
          </a:p>
        </p:txBody>
      </p:sp>
    </p:spTree>
    <p:extLst>
      <p:ext uri="{BB962C8B-B14F-4D97-AF65-F5344CB8AC3E}">
        <p14:creationId xmlns:p14="http://schemas.microsoft.com/office/powerpoint/2010/main" val="283812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D763F4-E81D-1E76-A9B3-672D957C0085}"/>
              </a:ext>
            </a:extLst>
          </p:cNvPr>
          <p:cNvSpPr>
            <a:spLocks noGrp="1"/>
          </p:cNvSpPr>
          <p:nvPr>
            <p:ph type="title"/>
          </p:nvPr>
        </p:nvSpPr>
        <p:spPr>
          <a:xfrm>
            <a:off x="548298" y="755779"/>
            <a:ext cx="11095404" cy="1056599"/>
          </a:xfrm>
        </p:spPr>
        <p:txBody>
          <a:bodyPr>
            <a:noAutofit/>
          </a:bodyPr>
          <a:lstStyle/>
          <a:p>
            <a:pPr algn="ctr"/>
            <a:r>
              <a:rPr lang="cs-CZ" sz="5400" b="1" dirty="0"/>
              <a:t>LOGISTICKÉ NÁKLADY A VÝKONY</a:t>
            </a:r>
          </a:p>
        </p:txBody>
      </p:sp>
      <p:sp>
        <p:nvSpPr>
          <p:cNvPr id="3" name="Zástupný obsah 2">
            <a:extLst>
              <a:ext uri="{FF2B5EF4-FFF2-40B4-BE49-F238E27FC236}">
                <a16:creationId xmlns:a16="http://schemas.microsoft.com/office/drawing/2014/main" id="{EF2A8562-DF5B-0598-09AA-34DB77F4E527}"/>
              </a:ext>
            </a:extLst>
          </p:cNvPr>
          <p:cNvSpPr>
            <a:spLocks noGrp="1"/>
          </p:cNvSpPr>
          <p:nvPr>
            <p:ph sz="quarter" idx="13"/>
          </p:nvPr>
        </p:nvSpPr>
        <p:spPr>
          <a:xfrm>
            <a:off x="539495" y="2560320"/>
            <a:ext cx="11245067" cy="3977640"/>
          </a:xfrm>
        </p:spPr>
        <p:txBody>
          <a:bodyPr>
            <a:normAutofit fontScale="47500" lnSpcReduction="20000"/>
          </a:bodyPr>
          <a:lstStyle/>
          <a:p>
            <a:pPr algn="just"/>
            <a:r>
              <a:rPr lang="cs-CZ" b="1" i="1" dirty="0">
                <a:solidFill>
                  <a:srgbClr val="FF0000"/>
                </a:solidFill>
                <a:effectLst/>
                <a:latin typeface="Open Sans" panose="020B0606030504020204" pitchFamily="34" charset="0"/>
              </a:rPr>
              <a:t>Logistické náklady a výkony</a:t>
            </a:r>
            <a:r>
              <a:rPr lang="cs-CZ" b="0" i="1" dirty="0">
                <a:solidFill>
                  <a:srgbClr val="FF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 návrh systému, potřeba sledování, vymezení logistických procesů, klasifikace logistických nákladů</a:t>
            </a:r>
          </a:p>
          <a:p>
            <a:pPr algn="just"/>
            <a:r>
              <a:rPr lang="cs-CZ" b="1" i="1" dirty="0">
                <a:solidFill>
                  <a:srgbClr val="FF0000"/>
                </a:solidFill>
                <a:effectLst/>
                <a:latin typeface="Open Sans" panose="020B0606030504020204" pitchFamily="34" charset="0"/>
              </a:rPr>
              <a:t>Logistické náklady jsou spojnicí mezi ekonomikou a logistikou.</a:t>
            </a:r>
          </a:p>
          <a:p>
            <a:pPr algn="just"/>
            <a:r>
              <a:rPr lang="cs-CZ" b="0" i="1" dirty="0">
                <a:solidFill>
                  <a:srgbClr val="000000"/>
                </a:solidFill>
                <a:effectLst/>
                <a:latin typeface="Open Sans" panose="020B0606030504020204" pitchFamily="34" charset="0"/>
              </a:rPr>
              <a:t>V rámci střediska se jedná o logistické výkony, které je potřeba vynaložit k realizaci logistických aktivit.</a:t>
            </a:r>
          </a:p>
          <a:p>
            <a:pPr algn="just"/>
            <a:r>
              <a:rPr lang="cs-CZ" b="0" i="1" dirty="0">
                <a:solidFill>
                  <a:srgbClr val="000000"/>
                </a:solidFill>
                <a:effectLst/>
                <a:latin typeface="Open Sans" panose="020B0606030504020204" pitchFamily="34" charset="0"/>
              </a:rPr>
              <a:t>Z ekonomického pohledu se jedná o náklady na logistické výkony (mzdy skladníků, palivo – vozíky, energie). Navenek se jedná o logistické služby, za které zákazník platí tržními cenami.</a:t>
            </a:r>
          </a:p>
          <a:p>
            <a:pPr algn="just"/>
            <a:r>
              <a:rPr lang="cs-CZ" b="1" i="1" dirty="0">
                <a:solidFill>
                  <a:srgbClr val="FF0000"/>
                </a:solidFill>
                <a:effectLst/>
                <a:latin typeface="Open Sans" panose="020B0606030504020204" pitchFamily="34" charset="0"/>
              </a:rPr>
              <a:t>Důvody potřeby sledování logistických nákladů:</a:t>
            </a:r>
            <a:r>
              <a:rPr lang="cs-CZ" b="0" i="0" dirty="0">
                <a:solidFill>
                  <a:srgbClr val="FF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roste podíl logistických nákladů</a:t>
            </a:r>
            <a:r>
              <a:rPr lang="cs-CZ" b="0" i="0" dirty="0">
                <a:solidFill>
                  <a:srgbClr val="00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sledování efektivnosti logistiky</a:t>
            </a:r>
            <a:r>
              <a:rPr lang="cs-CZ" b="1" i="1" dirty="0">
                <a:solidFill>
                  <a:srgbClr val="000000"/>
                </a:solidFill>
                <a:latin typeface="Open Sans" panose="020B0606030504020204" pitchFamily="34" charset="0"/>
              </a:rPr>
              <a:t>.</a:t>
            </a:r>
          </a:p>
          <a:p>
            <a:pPr algn="just"/>
            <a:r>
              <a:rPr lang="cs-CZ" b="1" i="1" dirty="0">
                <a:solidFill>
                  <a:srgbClr val="FF0000"/>
                </a:solidFill>
                <a:effectLst/>
                <a:latin typeface="Open Sans" panose="020B0606030504020204" pitchFamily="34" charset="0"/>
              </a:rPr>
              <a:t>Postup návrhu evidence logistických nákladů a výkonů:</a:t>
            </a:r>
            <a:r>
              <a:rPr lang="cs-CZ" b="0" i="0" dirty="0">
                <a:solidFill>
                  <a:srgbClr val="FF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vymezení logistických procesů</a:t>
            </a:r>
            <a:r>
              <a:rPr lang="cs-CZ" b="0" i="0" dirty="0">
                <a:solidFill>
                  <a:srgbClr val="00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klasifikace logistických nákladů</a:t>
            </a:r>
            <a:r>
              <a:rPr lang="cs-CZ" b="0" i="0" dirty="0">
                <a:solidFill>
                  <a:srgbClr val="00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stanovení vhodných ukazatelů.</a:t>
            </a:r>
          </a:p>
          <a:p>
            <a:pPr algn="just"/>
            <a:r>
              <a:rPr lang="cs-CZ" b="1" i="1" dirty="0">
                <a:solidFill>
                  <a:srgbClr val="FF0000"/>
                </a:solidFill>
                <a:effectLst/>
                <a:latin typeface="Open Sans" panose="020B0606030504020204" pitchFamily="34" charset="0"/>
              </a:rPr>
              <a:t>Přínosy sledování nákladů a výkonů:</a:t>
            </a:r>
            <a:r>
              <a:rPr lang="cs-CZ" b="0" i="0" dirty="0">
                <a:solidFill>
                  <a:srgbClr val="00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zviditelnění položek utopených v režijních nákladech</a:t>
            </a:r>
            <a:r>
              <a:rPr lang="cs-CZ" b="0" i="0" dirty="0">
                <a:solidFill>
                  <a:srgbClr val="00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možnost řízení logistických výkonů</a:t>
            </a:r>
            <a:r>
              <a:rPr lang="cs-CZ" b="0" i="0" dirty="0">
                <a:solidFill>
                  <a:srgbClr val="000000"/>
                </a:solidFill>
                <a:effectLst/>
                <a:latin typeface="Open Sans" panose="020B0606030504020204" pitchFamily="34" charset="0"/>
              </a:rPr>
              <a:t> </a:t>
            </a:r>
            <a:r>
              <a:rPr lang="cs-CZ" b="0" i="1" dirty="0">
                <a:solidFill>
                  <a:srgbClr val="000000"/>
                </a:solidFill>
                <a:effectLst/>
                <a:latin typeface="Open Sans" panose="020B0606030504020204" pitchFamily="34" charset="0"/>
              </a:rPr>
              <a:t>základ pro vnitropodnikové zúčtování logistických výkonů.</a:t>
            </a:r>
          </a:p>
          <a:p>
            <a:pPr algn="just"/>
            <a:endParaRPr lang="cs-CZ" dirty="0"/>
          </a:p>
        </p:txBody>
      </p:sp>
    </p:spTree>
    <p:extLst>
      <p:ext uri="{BB962C8B-B14F-4D97-AF65-F5344CB8AC3E}">
        <p14:creationId xmlns:p14="http://schemas.microsoft.com/office/powerpoint/2010/main" val="32020684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EA3E3-ED8A-11FD-746D-87832F034BB0}"/>
              </a:ext>
            </a:extLst>
          </p:cNvPr>
          <p:cNvSpPr>
            <a:spLocks noGrp="1"/>
          </p:cNvSpPr>
          <p:nvPr>
            <p:ph type="title"/>
          </p:nvPr>
        </p:nvSpPr>
        <p:spPr>
          <a:xfrm>
            <a:off x="557628" y="867747"/>
            <a:ext cx="11076743" cy="953962"/>
          </a:xfrm>
        </p:spPr>
        <p:txBody>
          <a:bodyPr>
            <a:normAutofit/>
          </a:bodyPr>
          <a:lstStyle/>
          <a:p>
            <a:pPr algn="ctr"/>
            <a:r>
              <a:rPr lang="cs-CZ" sz="4800" b="1" i="0" dirty="0">
                <a:solidFill>
                  <a:srgbClr val="000000"/>
                </a:solidFill>
                <a:effectLst/>
                <a:latin typeface="Open Sans" panose="020B0606030504020204" pitchFamily="34" charset="0"/>
              </a:rPr>
              <a:t>Formy činností velkoobchodníků</a:t>
            </a:r>
            <a:endParaRPr lang="cs-CZ" sz="4800" dirty="0"/>
          </a:p>
        </p:txBody>
      </p:sp>
      <p:sp>
        <p:nvSpPr>
          <p:cNvPr id="3" name="Zástupný obsah 2">
            <a:extLst>
              <a:ext uri="{FF2B5EF4-FFF2-40B4-BE49-F238E27FC236}">
                <a16:creationId xmlns:a16="http://schemas.microsoft.com/office/drawing/2014/main" id="{C9F6EC0F-979A-6A74-7D4A-5BC1629CB52F}"/>
              </a:ext>
            </a:extLst>
          </p:cNvPr>
          <p:cNvSpPr>
            <a:spLocks noGrp="1"/>
          </p:cNvSpPr>
          <p:nvPr>
            <p:ph sz="quarter" idx="13"/>
          </p:nvPr>
        </p:nvSpPr>
        <p:spPr>
          <a:xfrm>
            <a:off x="539495" y="2560320"/>
            <a:ext cx="11179753" cy="3977640"/>
          </a:xfrm>
        </p:spPr>
        <p:txBody>
          <a:bodyPr>
            <a:normAutofit fontScale="55000" lnSpcReduction="20000"/>
          </a:bodyPr>
          <a:lstStyle/>
          <a:p>
            <a:pPr algn="l" fontAlgn="base"/>
            <a:r>
              <a:rPr lang="cs-CZ" b="1" i="0" dirty="0">
                <a:solidFill>
                  <a:srgbClr val="000000"/>
                </a:solidFill>
                <a:effectLst/>
                <a:latin typeface="Open Sans" panose="020B0606030504020204" pitchFamily="34" charset="0"/>
              </a:rPr>
              <a:t>1)	Zprostředkovatelská forma – nezadržuje žádné zásoby, shromažďuje objednávky od odběratelů a předává je výrobcům</a:t>
            </a:r>
            <a:br>
              <a:rPr lang="cs-CZ" b="1" i="0" dirty="0">
                <a:solidFill>
                  <a:srgbClr val="000000"/>
                </a:solidFill>
                <a:effectLst/>
                <a:latin typeface="Open Sans" panose="020B0606030504020204" pitchFamily="34" charset="0"/>
              </a:rPr>
            </a:br>
            <a:r>
              <a:rPr lang="cs-CZ" b="1" i="0" dirty="0">
                <a:solidFill>
                  <a:srgbClr val="000000"/>
                </a:solidFill>
                <a:effectLst/>
                <a:latin typeface="Open Sans" panose="020B0606030504020204" pitchFamily="34" charset="0"/>
              </a:rPr>
              <a:t>	a dodavatelům – přímá zásilka zboží.</a:t>
            </a:r>
          </a:p>
          <a:p>
            <a:pPr algn="l" fontAlgn="base"/>
            <a:r>
              <a:rPr lang="cs-CZ" b="1" i="0" dirty="0">
                <a:solidFill>
                  <a:srgbClr val="000000"/>
                </a:solidFill>
                <a:effectLst/>
                <a:latin typeface="Open Sans" panose="020B0606030504020204" pitchFamily="34" charset="0"/>
              </a:rPr>
              <a:t>2)	Zásilková forma – katalogy a propagační literatura, možnost vybrat zboží podle přání a objednat je písemnou formou.</a:t>
            </a:r>
          </a:p>
          <a:p>
            <a:pPr algn="l" fontAlgn="base"/>
            <a:r>
              <a:rPr lang="cs-CZ" b="1" i="0" dirty="0">
                <a:solidFill>
                  <a:srgbClr val="000000"/>
                </a:solidFill>
                <a:effectLst/>
                <a:latin typeface="Open Sans" panose="020B0606030504020204" pitchFamily="34" charset="0"/>
              </a:rPr>
              <a:t>3)	Regálová forma – zprostředkovatel dodá obchodu stojany, naplní je zbožím, maloobchodník platí smluvní cenu za prodané 	zboží.</a:t>
            </a:r>
          </a:p>
          <a:p>
            <a:pPr algn="l" fontAlgn="base"/>
            <a:r>
              <a:rPr lang="cs-CZ" b="1" i="0" dirty="0">
                <a:solidFill>
                  <a:srgbClr val="000000"/>
                </a:solidFill>
                <a:effectLst/>
                <a:latin typeface="Open Sans" panose="020B0606030504020204" pitchFamily="34" charset="0"/>
              </a:rPr>
              <a:t>4)	Samoobslužná forma – tzv. „zaplať a odvez“ (cash </a:t>
            </a:r>
            <a:r>
              <a:rPr lang="cs-CZ" b="1" i="0" dirty="0" err="1">
                <a:solidFill>
                  <a:srgbClr val="000000"/>
                </a:solidFill>
                <a:effectLst/>
                <a:latin typeface="Open Sans" panose="020B0606030504020204" pitchFamily="34" charset="0"/>
              </a:rPr>
              <a:t>carry</a:t>
            </a:r>
            <a:r>
              <a:rPr lang="cs-CZ" b="1" i="0" dirty="0">
                <a:solidFill>
                  <a:srgbClr val="000000"/>
                </a:solidFill>
                <a:effectLst/>
                <a:latin typeface="Open Sans" panose="020B0606030504020204" pitchFamily="34" charset="0"/>
              </a:rPr>
              <a:t>), velký výběr zboží, platba v hotovosti nebo šekem.</a:t>
            </a:r>
          </a:p>
          <a:p>
            <a:pPr algn="l" fontAlgn="base"/>
            <a:r>
              <a:rPr lang="cs-CZ" b="1" i="0" dirty="0">
                <a:solidFill>
                  <a:srgbClr val="000000"/>
                </a:solidFill>
                <a:effectLst/>
                <a:latin typeface="Open Sans" panose="020B0606030504020204" pitchFamily="34" charset="0"/>
              </a:rPr>
              <a:t>5)	Prodejní forma – v prodejní kanceláři jsou vystaveny výrobky podniku, nejsou zde zásoby</a:t>
            </a:r>
          </a:p>
          <a:p>
            <a:pPr algn="l" fontAlgn="base"/>
            <a:r>
              <a:rPr lang="cs-CZ" b="1" i="0" dirty="0">
                <a:solidFill>
                  <a:srgbClr val="000000"/>
                </a:solidFill>
                <a:effectLst/>
                <a:latin typeface="Open Sans" panose="020B0606030504020204" pitchFamily="34" charset="0"/>
              </a:rPr>
              <a:t>6)	Kompilátorská forma – (kompilace = práce vzniklá sestavením různorodých prvků) shromažďování zboží, balení do krabic 	nebo konzervace, dodávka do maloobchodů.</a:t>
            </a:r>
          </a:p>
          <a:p>
            <a:endParaRPr lang="cs-CZ" dirty="0"/>
          </a:p>
        </p:txBody>
      </p:sp>
    </p:spTree>
    <p:extLst>
      <p:ext uri="{BB962C8B-B14F-4D97-AF65-F5344CB8AC3E}">
        <p14:creationId xmlns:p14="http://schemas.microsoft.com/office/powerpoint/2010/main" val="510063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2CE267-0C64-C604-A883-9B8C62F040E9}"/>
              </a:ext>
            </a:extLst>
          </p:cNvPr>
          <p:cNvSpPr>
            <a:spLocks noGrp="1"/>
          </p:cNvSpPr>
          <p:nvPr>
            <p:ph type="title"/>
          </p:nvPr>
        </p:nvSpPr>
        <p:spPr>
          <a:xfrm>
            <a:off x="539495" y="447869"/>
            <a:ext cx="11114064" cy="1597774"/>
          </a:xfrm>
        </p:spPr>
        <p:txBody>
          <a:bodyPr>
            <a:normAutofit/>
          </a:bodyPr>
          <a:lstStyle/>
          <a:p>
            <a:pPr algn="ctr"/>
            <a:r>
              <a:rPr lang="cs-CZ" sz="4400" b="1" i="0" dirty="0">
                <a:solidFill>
                  <a:srgbClr val="000000"/>
                </a:solidFill>
                <a:effectLst/>
                <a:latin typeface="Open Sans" panose="020B0606030504020204" pitchFamily="34" charset="0"/>
              </a:rPr>
              <a:t>Pracovní činnost a operace ve velkoobchodě</a:t>
            </a:r>
            <a:endParaRPr lang="cs-CZ" sz="4400" dirty="0"/>
          </a:p>
        </p:txBody>
      </p:sp>
      <p:sp>
        <p:nvSpPr>
          <p:cNvPr id="3" name="Zástupný obsah 2">
            <a:extLst>
              <a:ext uri="{FF2B5EF4-FFF2-40B4-BE49-F238E27FC236}">
                <a16:creationId xmlns:a16="http://schemas.microsoft.com/office/drawing/2014/main" id="{B2F857D5-A11E-E394-3EEF-479B99D5986F}"/>
              </a:ext>
            </a:extLst>
          </p:cNvPr>
          <p:cNvSpPr>
            <a:spLocks noGrp="1"/>
          </p:cNvSpPr>
          <p:nvPr>
            <p:ph sz="quarter" idx="13"/>
          </p:nvPr>
        </p:nvSpPr>
        <p:spPr>
          <a:xfrm>
            <a:off x="539495" y="2560320"/>
            <a:ext cx="11095777" cy="3977640"/>
          </a:xfrm>
        </p:spPr>
        <p:txBody>
          <a:bodyPr>
            <a:normAutofit/>
          </a:bodyPr>
          <a:lstStyle/>
          <a:p>
            <a:pPr algn="l" fontAlgn="base"/>
            <a:r>
              <a:rPr lang="cs-CZ" sz="2800" b="1" i="0" dirty="0">
                <a:solidFill>
                  <a:srgbClr val="000000"/>
                </a:solidFill>
                <a:effectLst/>
                <a:latin typeface="Open Sans" panose="020B0606030504020204" pitchFamily="34" charset="0"/>
              </a:rPr>
              <a:t>Provoz ve skladu musí být organizován, aby proces skladování včetně příjmu, ukládání, přípravě k expedice, vlastní expedici a rozvoz zboží tvořil ucelený řetěz.</a:t>
            </a:r>
            <a:br>
              <a:rPr lang="cs-CZ" sz="2800" b="1" i="0" dirty="0">
                <a:solidFill>
                  <a:srgbClr val="000000"/>
                </a:solidFill>
                <a:effectLst/>
                <a:latin typeface="Open Sans" panose="020B0606030504020204" pitchFamily="34" charset="0"/>
              </a:rPr>
            </a:br>
            <a:r>
              <a:rPr lang="cs-CZ" sz="2800" b="1" i="0" dirty="0">
                <a:solidFill>
                  <a:srgbClr val="000000"/>
                </a:solidFill>
                <a:effectLst/>
                <a:latin typeface="Open Sans" panose="020B0606030504020204" pitchFamily="34" charset="0"/>
              </a:rPr>
              <a:t>Proces musí proběhnout s nejmenšími ztrátami na zboží</a:t>
            </a:r>
            <a:br>
              <a:rPr lang="cs-CZ" sz="2800" b="1" i="0" dirty="0">
                <a:solidFill>
                  <a:srgbClr val="000000"/>
                </a:solidFill>
                <a:effectLst/>
                <a:latin typeface="Open Sans" panose="020B0606030504020204" pitchFamily="34" charset="0"/>
              </a:rPr>
            </a:br>
            <a:r>
              <a:rPr lang="cs-CZ" sz="2800" b="1" i="0" dirty="0">
                <a:solidFill>
                  <a:srgbClr val="000000"/>
                </a:solidFill>
                <a:effectLst/>
                <a:latin typeface="Open Sans" panose="020B0606030504020204" pitchFamily="34" charset="0"/>
              </a:rPr>
              <a:t>a s nejvyššími úsporami lidské práce.</a:t>
            </a:r>
          </a:p>
        </p:txBody>
      </p:sp>
    </p:spTree>
    <p:extLst>
      <p:ext uri="{BB962C8B-B14F-4D97-AF65-F5344CB8AC3E}">
        <p14:creationId xmlns:p14="http://schemas.microsoft.com/office/powerpoint/2010/main" val="7840383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394167-E71D-0FC9-EB47-673565ACD190}"/>
              </a:ext>
            </a:extLst>
          </p:cNvPr>
          <p:cNvSpPr>
            <a:spLocks noGrp="1"/>
          </p:cNvSpPr>
          <p:nvPr>
            <p:ph type="title"/>
          </p:nvPr>
        </p:nvSpPr>
        <p:spPr>
          <a:xfrm>
            <a:off x="464322" y="830425"/>
            <a:ext cx="11263355" cy="1056598"/>
          </a:xfrm>
        </p:spPr>
        <p:txBody>
          <a:bodyPr>
            <a:normAutofit/>
          </a:bodyPr>
          <a:lstStyle/>
          <a:p>
            <a:pPr algn="ctr"/>
            <a:r>
              <a:rPr lang="cs-CZ" sz="4800" b="1" i="0" dirty="0">
                <a:solidFill>
                  <a:srgbClr val="000000"/>
                </a:solidFill>
                <a:effectLst/>
                <a:latin typeface="Open Sans" panose="020B0606030504020204" pitchFamily="34" charset="0"/>
              </a:rPr>
              <a:t>Provoz dělíme</a:t>
            </a:r>
            <a:endParaRPr lang="cs-CZ" sz="4800" dirty="0"/>
          </a:p>
        </p:txBody>
      </p:sp>
      <p:sp>
        <p:nvSpPr>
          <p:cNvPr id="3" name="Zástupný obsah 2">
            <a:extLst>
              <a:ext uri="{FF2B5EF4-FFF2-40B4-BE49-F238E27FC236}">
                <a16:creationId xmlns:a16="http://schemas.microsoft.com/office/drawing/2014/main" id="{0FE8E9E3-518E-4B99-FDCE-FCCB161B6571}"/>
              </a:ext>
            </a:extLst>
          </p:cNvPr>
          <p:cNvSpPr>
            <a:spLocks noGrp="1"/>
          </p:cNvSpPr>
          <p:nvPr>
            <p:ph sz="quarter" idx="13"/>
          </p:nvPr>
        </p:nvSpPr>
        <p:spPr>
          <a:xfrm>
            <a:off x="520119" y="3306769"/>
            <a:ext cx="11151761" cy="2076994"/>
          </a:xfrm>
        </p:spPr>
        <p:txBody>
          <a:bodyPr/>
          <a:lstStyle/>
          <a:p>
            <a:r>
              <a:rPr lang="cs-CZ" b="1" i="0" dirty="0">
                <a:solidFill>
                  <a:srgbClr val="000000"/>
                </a:solidFill>
                <a:effectLst/>
                <a:latin typeface="Open Sans" panose="020B0606030504020204" pitchFamily="34" charset="0"/>
              </a:rPr>
              <a:t>1)	Nákup a příjem zboží</a:t>
            </a:r>
            <a:br>
              <a:rPr lang="cs-CZ" b="1" dirty="0"/>
            </a:br>
            <a:r>
              <a:rPr lang="cs-CZ" b="1" i="0" dirty="0">
                <a:solidFill>
                  <a:srgbClr val="000000"/>
                </a:solidFill>
                <a:effectLst/>
                <a:latin typeface="Open Sans" panose="020B0606030504020204" pitchFamily="34" charset="0"/>
              </a:rPr>
              <a:t>2)	Skladování zboží</a:t>
            </a:r>
            <a:br>
              <a:rPr lang="cs-CZ" b="1" dirty="0"/>
            </a:br>
            <a:r>
              <a:rPr lang="cs-CZ" b="1" i="0" dirty="0">
                <a:solidFill>
                  <a:srgbClr val="000000"/>
                </a:solidFill>
                <a:effectLst/>
                <a:latin typeface="Open Sans" panose="020B0606030504020204" pitchFamily="34" charset="0"/>
              </a:rPr>
              <a:t>3)	Prodej a expedice zboží</a:t>
            </a:r>
            <a:endParaRPr lang="cs-CZ" b="1" dirty="0"/>
          </a:p>
        </p:txBody>
      </p:sp>
    </p:spTree>
    <p:extLst>
      <p:ext uri="{BB962C8B-B14F-4D97-AF65-F5344CB8AC3E}">
        <p14:creationId xmlns:p14="http://schemas.microsoft.com/office/powerpoint/2010/main" val="21673821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F17082-5440-09D7-36D3-B062FA049843}"/>
              </a:ext>
            </a:extLst>
          </p:cNvPr>
          <p:cNvSpPr>
            <a:spLocks noGrp="1"/>
          </p:cNvSpPr>
          <p:nvPr>
            <p:ph type="title"/>
          </p:nvPr>
        </p:nvSpPr>
        <p:spPr>
          <a:xfrm>
            <a:off x="557629" y="755780"/>
            <a:ext cx="11076742" cy="953962"/>
          </a:xfrm>
        </p:spPr>
        <p:txBody>
          <a:bodyPr>
            <a:normAutofit/>
          </a:bodyPr>
          <a:lstStyle/>
          <a:p>
            <a:pPr algn="ctr"/>
            <a:r>
              <a:rPr lang="cs-CZ" sz="4400" b="1" i="0" dirty="0" err="1">
                <a:solidFill>
                  <a:srgbClr val="000000"/>
                </a:solidFill>
                <a:effectLst/>
                <a:latin typeface="Open Sans" panose="020B0606030504020204" pitchFamily="34" charset="0"/>
              </a:rPr>
              <a:t>Dodavatelsko</a:t>
            </a:r>
            <a:r>
              <a:rPr lang="cs-CZ" sz="4400" b="1" i="0" dirty="0">
                <a:solidFill>
                  <a:srgbClr val="000000"/>
                </a:solidFill>
                <a:effectLst/>
                <a:latin typeface="Open Sans" panose="020B0606030504020204" pitchFamily="34" charset="0"/>
              </a:rPr>
              <a:t> – odběratelské vztahy</a:t>
            </a:r>
            <a:endParaRPr lang="cs-CZ" sz="4400" dirty="0"/>
          </a:p>
        </p:txBody>
      </p:sp>
      <p:sp>
        <p:nvSpPr>
          <p:cNvPr id="3" name="Zástupný obsah 2">
            <a:extLst>
              <a:ext uri="{FF2B5EF4-FFF2-40B4-BE49-F238E27FC236}">
                <a16:creationId xmlns:a16="http://schemas.microsoft.com/office/drawing/2014/main" id="{470421E0-59F2-E00A-9785-E930D2FE4B48}"/>
              </a:ext>
            </a:extLst>
          </p:cNvPr>
          <p:cNvSpPr>
            <a:spLocks noGrp="1"/>
          </p:cNvSpPr>
          <p:nvPr>
            <p:ph sz="quarter" idx="13"/>
          </p:nvPr>
        </p:nvSpPr>
        <p:spPr>
          <a:xfrm>
            <a:off x="539495" y="2560320"/>
            <a:ext cx="11058455" cy="3977640"/>
          </a:xfrm>
        </p:spPr>
        <p:txBody>
          <a:bodyPr>
            <a:normAutofit fontScale="92500" lnSpcReduction="10000"/>
          </a:bodyPr>
          <a:lstStyle/>
          <a:p>
            <a:pPr algn="l" fontAlgn="base"/>
            <a:r>
              <a:rPr lang="cs-CZ" b="1" i="0" dirty="0">
                <a:solidFill>
                  <a:srgbClr val="000000"/>
                </a:solidFill>
                <a:effectLst/>
                <a:latin typeface="Open Sans" panose="020B0606030504020204" pitchFamily="34" charset="0"/>
              </a:rPr>
              <a:t>1)	Kontakt s prodejnou – na základě smlouvy o dodávkách zboží 	informuje dodavatel prodejny o nových druzích zboží a předkládá 	vzorky. Ve spolupráci s prodejnou může velkoobchod provádět 	průzkum poptávky.</a:t>
            </a:r>
          </a:p>
          <a:p>
            <a:pPr algn="l" fontAlgn="base"/>
            <a:r>
              <a:rPr lang="cs-CZ" b="1" i="0" dirty="0">
                <a:solidFill>
                  <a:srgbClr val="000000"/>
                </a:solidFill>
                <a:effectLst/>
                <a:latin typeface="Open Sans" panose="020B0606030504020204" pitchFamily="34" charset="0"/>
              </a:rPr>
              <a:t>2)	Zásobování prodejen – základem je aktivní přístup dodavatele. 	Zásobování prodeje musí být plynulé v potřebném množství, struktuře, 	sortimentní skladbě a kvalitě.</a:t>
            </a:r>
          </a:p>
          <a:p>
            <a:endParaRPr lang="cs-CZ" dirty="0"/>
          </a:p>
        </p:txBody>
      </p:sp>
    </p:spTree>
    <p:extLst>
      <p:ext uri="{BB962C8B-B14F-4D97-AF65-F5344CB8AC3E}">
        <p14:creationId xmlns:p14="http://schemas.microsoft.com/office/powerpoint/2010/main" val="5290488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2BA1ED0-11CD-54DB-90AA-DAA06AA73014}"/>
              </a:ext>
            </a:extLst>
          </p:cNvPr>
          <p:cNvSpPr>
            <a:spLocks noGrp="1"/>
          </p:cNvSpPr>
          <p:nvPr>
            <p:ph type="title"/>
          </p:nvPr>
        </p:nvSpPr>
        <p:spPr>
          <a:xfrm>
            <a:off x="627608" y="2258008"/>
            <a:ext cx="10936784" cy="2039859"/>
          </a:xfrm>
        </p:spPr>
        <p:txBody>
          <a:bodyPr>
            <a:normAutofit fontScale="90000"/>
          </a:bodyPr>
          <a:lstStyle/>
          <a:p>
            <a:pPr algn="ctr"/>
            <a:r>
              <a:rPr lang="cs-CZ" sz="5300" b="1" i="0" dirty="0">
                <a:solidFill>
                  <a:srgbClr val="000000"/>
                </a:solidFill>
                <a:effectLst/>
                <a:latin typeface="Open Sans" panose="020B0606030504020204" pitchFamily="34" charset="0"/>
              </a:rPr>
              <a:t>Povinnosti vyplývající ze vztahu mezi prodejcem a dodavatelem</a:t>
            </a:r>
            <a:br>
              <a:rPr lang="cs-CZ" b="1" dirty="0"/>
            </a:br>
            <a:endParaRPr lang="cs-CZ" dirty="0"/>
          </a:p>
        </p:txBody>
      </p:sp>
    </p:spTree>
    <p:extLst>
      <p:ext uri="{BB962C8B-B14F-4D97-AF65-F5344CB8AC3E}">
        <p14:creationId xmlns:p14="http://schemas.microsoft.com/office/powerpoint/2010/main" val="31989295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A2B7A0-ED92-BE73-5D97-9389DB46AFA4}"/>
              </a:ext>
            </a:extLst>
          </p:cNvPr>
          <p:cNvSpPr>
            <a:spLocks noGrp="1"/>
          </p:cNvSpPr>
          <p:nvPr>
            <p:ph type="title"/>
          </p:nvPr>
        </p:nvSpPr>
        <p:spPr>
          <a:xfrm>
            <a:off x="482983" y="783773"/>
            <a:ext cx="11226033" cy="1019276"/>
          </a:xfrm>
        </p:spPr>
        <p:txBody>
          <a:bodyPr>
            <a:normAutofit/>
          </a:bodyPr>
          <a:lstStyle/>
          <a:p>
            <a:pPr algn="ctr"/>
            <a:r>
              <a:rPr lang="cs-CZ" sz="4400" b="1" i="0" dirty="0">
                <a:solidFill>
                  <a:srgbClr val="000000"/>
                </a:solidFill>
                <a:effectLst/>
                <a:latin typeface="Open Sans" panose="020B0606030504020204" pitchFamily="34" charset="0"/>
              </a:rPr>
              <a:t>Povinnosti odběratelů</a:t>
            </a:r>
            <a:endParaRPr lang="cs-CZ" sz="4400" dirty="0"/>
          </a:p>
        </p:txBody>
      </p:sp>
      <p:sp>
        <p:nvSpPr>
          <p:cNvPr id="3" name="Zástupný obsah 2">
            <a:extLst>
              <a:ext uri="{FF2B5EF4-FFF2-40B4-BE49-F238E27FC236}">
                <a16:creationId xmlns:a16="http://schemas.microsoft.com/office/drawing/2014/main" id="{DB07A568-4133-F704-1995-34A925CAC695}"/>
              </a:ext>
            </a:extLst>
          </p:cNvPr>
          <p:cNvSpPr>
            <a:spLocks noGrp="1"/>
          </p:cNvSpPr>
          <p:nvPr>
            <p:ph sz="quarter" idx="13"/>
          </p:nvPr>
        </p:nvSpPr>
        <p:spPr>
          <a:xfrm>
            <a:off x="482983" y="2662956"/>
            <a:ext cx="11226033" cy="3747174"/>
          </a:xfrm>
        </p:spPr>
        <p:txBody>
          <a:bodyPr>
            <a:normAutofit/>
          </a:bodyPr>
          <a:lstStyle/>
          <a:p>
            <a:r>
              <a:rPr lang="cs-CZ" b="1" i="0" dirty="0">
                <a:solidFill>
                  <a:srgbClr val="000000"/>
                </a:solidFill>
                <a:effectLst/>
                <a:latin typeface="Open Sans" panose="020B0606030504020204" pitchFamily="34" charset="0"/>
              </a:rPr>
              <a:t>1)	Sledování pohybu zásob</a:t>
            </a:r>
            <a:br>
              <a:rPr lang="cs-CZ" b="1" dirty="0"/>
            </a:br>
            <a:r>
              <a:rPr lang="cs-CZ" b="1" i="0" dirty="0">
                <a:solidFill>
                  <a:srgbClr val="000000"/>
                </a:solidFill>
                <a:effectLst/>
                <a:latin typeface="Open Sans" panose="020B0606030504020204" pitchFamily="34" charset="0"/>
              </a:rPr>
              <a:t>2)	Přehled o nákupní činnosti podniku</a:t>
            </a:r>
            <a:br>
              <a:rPr lang="cs-CZ" b="1" dirty="0"/>
            </a:br>
            <a:r>
              <a:rPr lang="cs-CZ" b="1" i="0" dirty="0">
                <a:solidFill>
                  <a:srgbClr val="000000"/>
                </a:solidFill>
                <a:effectLst/>
                <a:latin typeface="Open Sans" panose="020B0606030504020204" pitchFamily="34" charset="0"/>
              </a:rPr>
              <a:t>3)	Přehled činnosti dodavatelů</a:t>
            </a:r>
            <a:br>
              <a:rPr lang="cs-CZ" b="1" dirty="0"/>
            </a:br>
            <a:r>
              <a:rPr lang="cs-CZ" b="1" i="0" dirty="0">
                <a:solidFill>
                  <a:srgbClr val="000000"/>
                </a:solidFill>
                <a:effectLst/>
                <a:latin typeface="Open Sans" panose="020B0606030504020204" pitchFamily="34" charset="0"/>
              </a:rPr>
              <a:t>4)	Sledování nových druhů zboží</a:t>
            </a:r>
            <a:br>
              <a:rPr lang="cs-CZ" b="1" dirty="0"/>
            </a:br>
            <a:r>
              <a:rPr lang="cs-CZ" b="1" i="0" dirty="0">
                <a:solidFill>
                  <a:srgbClr val="000000"/>
                </a:solidFill>
                <a:effectLst/>
                <a:latin typeface="Open Sans" panose="020B0606030504020204" pitchFamily="34" charset="0"/>
              </a:rPr>
              <a:t>5)	Včasné předkládání objednávek</a:t>
            </a:r>
            <a:br>
              <a:rPr lang="cs-CZ" b="1" dirty="0"/>
            </a:br>
            <a:r>
              <a:rPr lang="cs-CZ" b="1" i="0" dirty="0">
                <a:solidFill>
                  <a:srgbClr val="000000"/>
                </a:solidFill>
                <a:effectLst/>
                <a:latin typeface="Open Sans" panose="020B0606030504020204" pitchFamily="34" charset="0"/>
              </a:rPr>
              <a:t>6)	Respektovat rozvozní plán</a:t>
            </a:r>
          </a:p>
        </p:txBody>
      </p:sp>
    </p:spTree>
    <p:extLst>
      <p:ext uri="{BB962C8B-B14F-4D97-AF65-F5344CB8AC3E}">
        <p14:creationId xmlns:p14="http://schemas.microsoft.com/office/powerpoint/2010/main" val="38528847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A4CE72-2414-0B81-BC84-56A83E70F1DC}"/>
              </a:ext>
            </a:extLst>
          </p:cNvPr>
          <p:cNvSpPr>
            <a:spLocks noGrp="1"/>
          </p:cNvSpPr>
          <p:nvPr>
            <p:ph type="title"/>
          </p:nvPr>
        </p:nvSpPr>
        <p:spPr>
          <a:xfrm>
            <a:off x="446190" y="752420"/>
            <a:ext cx="11142057" cy="1067049"/>
          </a:xfrm>
        </p:spPr>
        <p:txBody>
          <a:bodyPr>
            <a:normAutofit/>
          </a:bodyPr>
          <a:lstStyle/>
          <a:p>
            <a:pPr algn="ctr"/>
            <a:r>
              <a:rPr lang="cs-CZ" sz="4800" b="1" i="0" dirty="0">
                <a:solidFill>
                  <a:srgbClr val="000000"/>
                </a:solidFill>
                <a:effectLst/>
                <a:latin typeface="Open Sans" panose="020B0606030504020204" pitchFamily="34" charset="0"/>
              </a:rPr>
              <a:t>Povinnosti dodavatelů</a:t>
            </a:r>
            <a:endParaRPr lang="cs-CZ" sz="4800" dirty="0"/>
          </a:p>
        </p:txBody>
      </p:sp>
      <p:sp>
        <p:nvSpPr>
          <p:cNvPr id="3" name="Zástupný obsah 2">
            <a:extLst>
              <a:ext uri="{FF2B5EF4-FFF2-40B4-BE49-F238E27FC236}">
                <a16:creationId xmlns:a16="http://schemas.microsoft.com/office/drawing/2014/main" id="{32A97BA7-5AAD-DDF3-BC19-A17A2FF9471E}"/>
              </a:ext>
            </a:extLst>
          </p:cNvPr>
          <p:cNvSpPr>
            <a:spLocks noGrp="1"/>
          </p:cNvSpPr>
          <p:nvPr>
            <p:ph sz="quarter" idx="13"/>
          </p:nvPr>
        </p:nvSpPr>
        <p:spPr>
          <a:xfrm>
            <a:off x="524972" y="3063613"/>
            <a:ext cx="11142056" cy="3140684"/>
          </a:xfrm>
        </p:spPr>
        <p:txBody>
          <a:bodyPr/>
          <a:lstStyle/>
          <a:p>
            <a:r>
              <a:rPr lang="cs-CZ" b="1" i="0" dirty="0">
                <a:solidFill>
                  <a:srgbClr val="000000"/>
                </a:solidFill>
                <a:effectLst/>
                <a:latin typeface="Open Sans" panose="020B0606030504020204" pitchFamily="34" charset="0"/>
              </a:rPr>
              <a:t>1)	Informovat odběratele o novém zboží</a:t>
            </a:r>
            <a:br>
              <a:rPr lang="cs-CZ" b="1" dirty="0"/>
            </a:br>
            <a:r>
              <a:rPr lang="cs-CZ" b="1" i="0" dirty="0">
                <a:solidFill>
                  <a:srgbClr val="000000"/>
                </a:solidFill>
                <a:effectLst/>
                <a:latin typeface="Open Sans" panose="020B0606030504020204" pitchFamily="34" charset="0"/>
              </a:rPr>
              <a:t>2)	Průzkum trhu</a:t>
            </a:r>
            <a:br>
              <a:rPr lang="cs-CZ" b="1" dirty="0"/>
            </a:br>
            <a:r>
              <a:rPr lang="cs-CZ" b="1" i="0" dirty="0">
                <a:solidFill>
                  <a:srgbClr val="000000"/>
                </a:solidFill>
                <a:effectLst/>
                <a:latin typeface="Open Sans" panose="020B0606030504020204" pitchFamily="34" charset="0"/>
              </a:rPr>
              <a:t>3)	Návrh objednávkového a rozvozního plánu</a:t>
            </a:r>
            <a:br>
              <a:rPr lang="cs-CZ" b="1" dirty="0"/>
            </a:br>
            <a:r>
              <a:rPr lang="cs-CZ" b="1" i="0" dirty="0">
                <a:solidFill>
                  <a:srgbClr val="000000"/>
                </a:solidFill>
                <a:effectLst/>
                <a:latin typeface="Open Sans" panose="020B0606030504020204" pitchFamily="34" charset="0"/>
              </a:rPr>
              <a:t>4)	Složení zboží</a:t>
            </a:r>
            <a:br>
              <a:rPr lang="cs-CZ" b="1" dirty="0"/>
            </a:br>
            <a:r>
              <a:rPr lang="cs-CZ" b="1" i="0" dirty="0">
                <a:solidFill>
                  <a:srgbClr val="000000"/>
                </a:solidFill>
                <a:effectLst/>
                <a:latin typeface="Open Sans" panose="020B0606030504020204" pitchFamily="34" charset="0"/>
              </a:rPr>
              <a:t>5)	Převzetí obalů</a:t>
            </a:r>
            <a:endParaRPr lang="cs-CZ" b="1" dirty="0"/>
          </a:p>
        </p:txBody>
      </p:sp>
    </p:spTree>
    <p:extLst>
      <p:ext uri="{BB962C8B-B14F-4D97-AF65-F5344CB8AC3E}">
        <p14:creationId xmlns:p14="http://schemas.microsoft.com/office/powerpoint/2010/main" val="25481757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D78080-0A13-F8C9-A9D0-AE19DA07278C}"/>
              </a:ext>
            </a:extLst>
          </p:cNvPr>
          <p:cNvSpPr>
            <a:spLocks noGrp="1"/>
          </p:cNvSpPr>
          <p:nvPr>
            <p:ph type="title"/>
          </p:nvPr>
        </p:nvSpPr>
        <p:spPr>
          <a:xfrm>
            <a:off x="548111" y="606489"/>
            <a:ext cx="11095777" cy="1037937"/>
          </a:xfrm>
        </p:spPr>
        <p:txBody>
          <a:bodyPr>
            <a:normAutofit/>
          </a:bodyPr>
          <a:lstStyle/>
          <a:p>
            <a:pPr algn="ctr"/>
            <a:r>
              <a:rPr lang="cs-CZ" sz="4800" b="1" i="0" dirty="0">
                <a:solidFill>
                  <a:srgbClr val="000000"/>
                </a:solidFill>
                <a:effectLst/>
                <a:latin typeface="Open Sans" panose="020B0606030504020204" pitchFamily="34" charset="0"/>
              </a:rPr>
              <a:t>Formy objednávání zboží prodejnou</a:t>
            </a:r>
            <a:endParaRPr lang="cs-CZ" sz="4800" dirty="0"/>
          </a:p>
        </p:txBody>
      </p:sp>
      <p:sp>
        <p:nvSpPr>
          <p:cNvPr id="3" name="Zástupný obsah 2">
            <a:extLst>
              <a:ext uri="{FF2B5EF4-FFF2-40B4-BE49-F238E27FC236}">
                <a16:creationId xmlns:a16="http://schemas.microsoft.com/office/drawing/2014/main" id="{0B7E67D7-E1BF-F4A1-EE62-B4BAC85A7ED0}"/>
              </a:ext>
            </a:extLst>
          </p:cNvPr>
          <p:cNvSpPr>
            <a:spLocks noGrp="1"/>
          </p:cNvSpPr>
          <p:nvPr>
            <p:ph sz="quarter" idx="13"/>
          </p:nvPr>
        </p:nvSpPr>
        <p:spPr>
          <a:xfrm>
            <a:off x="539495" y="3269447"/>
            <a:ext cx="11095777" cy="2562186"/>
          </a:xfrm>
        </p:spPr>
        <p:txBody>
          <a:bodyPr/>
          <a:lstStyle/>
          <a:p>
            <a:r>
              <a:rPr lang="cs-CZ" b="1" i="0" dirty="0">
                <a:solidFill>
                  <a:srgbClr val="000000"/>
                </a:solidFill>
                <a:effectLst/>
                <a:latin typeface="Open Sans" panose="020B0606030504020204" pitchFamily="34" charset="0"/>
              </a:rPr>
              <a:t>1)	Písemnou objednávkou</a:t>
            </a:r>
            <a:br>
              <a:rPr lang="cs-CZ" b="1" dirty="0"/>
            </a:br>
            <a:r>
              <a:rPr lang="cs-CZ" b="1" i="0" dirty="0">
                <a:solidFill>
                  <a:srgbClr val="000000"/>
                </a:solidFill>
                <a:effectLst/>
                <a:latin typeface="Open Sans" panose="020B0606030504020204" pitchFamily="34" charset="0"/>
              </a:rPr>
              <a:t>2)	Telefonicky</a:t>
            </a:r>
            <a:br>
              <a:rPr lang="cs-CZ" b="1" dirty="0"/>
            </a:br>
            <a:r>
              <a:rPr lang="cs-CZ" b="1" i="0" dirty="0">
                <a:solidFill>
                  <a:srgbClr val="000000"/>
                </a:solidFill>
                <a:effectLst/>
                <a:latin typeface="Open Sans" panose="020B0606030504020204" pitchFamily="34" charset="0"/>
              </a:rPr>
              <a:t>3)	Prostřednictvím obchodního zástupce</a:t>
            </a:r>
            <a:br>
              <a:rPr lang="cs-CZ" b="1" dirty="0"/>
            </a:br>
            <a:r>
              <a:rPr lang="cs-CZ" b="1" i="0" dirty="0">
                <a:solidFill>
                  <a:srgbClr val="000000"/>
                </a:solidFill>
                <a:effectLst/>
                <a:latin typeface="Open Sans" panose="020B0606030504020204" pitchFamily="34" charset="0"/>
              </a:rPr>
              <a:t>4)	Osobně</a:t>
            </a:r>
            <a:endParaRPr lang="cs-CZ" b="1" dirty="0"/>
          </a:p>
        </p:txBody>
      </p:sp>
    </p:spTree>
    <p:extLst>
      <p:ext uri="{BB962C8B-B14F-4D97-AF65-F5344CB8AC3E}">
        <p14:creationId xmlns:p14="http://schemas.microsoft.com/office/powerpoint/2010/main" val="38663808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B760CAE-2FB4-2CC2-8C7E-CFD6933DAE7F}"/>
              </a:ext>
            </a:extLst>
          </p:cNvPr>
          <p:cNvSpPr>
            <a:spLocks noGrp="1"/>
          </p:cNvSpPr>
          <p:nvPr>
            <p:ph type="title"/>
          </p:nvPr>
        </p:nvSpPr>
        <p:spPr>
          <a:xfrm>
            <a:off x="538967" y="1716832"/>
            <a:ext cx="11114065" cy="3069771"/>
          </a:xfrm>
        </p:spPr>
        <p:txBody>
          <a:bodyPr>
            <a:noAutofit/>
          </a:bodyPr>
          <a:lstStyle/>
          <a:p>
            <a:pPr algn="ctr"/>
            <a:r>
              <a:rPr lang="cs-CZ" sz="9600" b="1" dirty="0"/>
              <a:t>LOGISTICKÁ MÍSTA STYKU</a:t>
            </a:r>
          </a:p>
        </p:txBody>
      </p:sp>
    </p:spTree>
    <p:extLst>
      <p:ext uri="{BB962C8B-B14F-4D97-AF65-F5344CB8AC3E}">
        <p14:creationId xmlns:p14="http://schemas.microsoft.com/office/powerpoint/2010/main" val="9346194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16ACCE-BE75-5224-0800-624B893E82E0}"/>
              </a:ext>
            </a:extLst>
          </p:cNvPr>
          <p:cNvSpPr>
            <a:spLocks noGrp="1"/>
          </p:cNvSpPr>
          <p:nvPr>
            <p:ph type="title"/>
          </p:nvPr>
        </p:nvSpPr>
        <p:spPr>
          <a:xfrm>
            <a:off x="482983" y="793101"/>
            <a:ext cx="11226033" cy="1000615"/>
          </a:xfrm>
        </p:spPr>
        <p:txBody>
          <a:bodyPr>
            <a:noAutofit/>
          </a:bodyPr>
          <a:lstStyle/>
          <a:p>
            <a:pPr algn="ctr"/>
            <a:r>
              <a:rPr lang="cs-CZ" sz="4800" b="1" dirty="0"/>
              <a:t>LOGISTICKÁ MÍSTA STYKU</a:t>
            </a:r>
          </a:p>
        </p:txBody>
      </p:sp>
      <p:pic>
        <p:nvPicPr>
          <p:cNvPr id="5" name="Zástupný obsah 4">
            <a:extLst>
              <a:ext uri="{FF2B5EF4-FFF2-40B4-BE49-F238E27FC236}">
                <a16:creationId xmlns:a16="http://schemas.microsoft.com/office/drawing/2014/main" id="{B9408F8B-325A-B34E-6B97-912E6970F473}"/>
              </a:ext>
            </a:extLst>
          </p:cNvPr>
          <p:cNvPicPr>
            <a:picLocks noGrp="1" noChangeAspect="1"/>
          </p:cNvPicPr>
          <p:nvPr>
            <p:ph sz="quarter" idx="13"/>
          </p:nvPr>
        </p:nvPicPr>
        <p:blipFill>
          <a:blip r:embed="rId2"/>
          <a:stretch>
            <a:fillRect/>
          </a:stretch>
        </p:blipFill>
        <p:spPr>
          <a:xfrm>
            <a:off x="1883247" y="2565919"/>
            <a:ext cx="8425506" cy="3825551"/>
          </a:xfrm>
        </p:spPr>
      </p:pic>
    </p:spTree>
    <p:extLst>
      <p:ext uri="{BB962C8B-B14F-4D97-AF65-F5344CB8AC3E}">
        <p14:creationId xmlns:p14="http://schemas.microsoft.com/office/powerpoint/2010/main" val="2449281528"/>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10_TF10001108_Win32" id="{F3F60370-8954-452C-BEAC-C59E76D65A20}" vid="{69DC7612-A932-4349-95F6-4EFA61390B85}"/>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{16BC587E-8C0F-4E65-969F-A052EC06BA1A}tf10001108_win32</Template>
  <TotalTime>2190</TotalTime>
  <Words>10693</Words>
  <Application>Microsoft Office PowerPoint</Application>
  <PresentationFormat>Širokoúhlá obrazovka</PresentationFormat>
  <Paragraphs>638</Paragraphs>
  <Slides>230</Slides>
  <Notes>1</Notes>
  <HiddenSlides>1</HiddenSlides>
  <MMClips>0</MMClips>
  <ScaleCrop>false</ScaleCrop>
  <HeadingPairs>
    <vt:vector size="6" baseType="variant">
      <vt:variant>
        <vt:lpstr>Použitá písma</vt:lpstr>
      </vt:variant>
      <vt:variant>
        <vt:i4>22</vt:i4>
      </vt:variant>
      <vt:variant>
        <vt:lpstr>Motiv</vt:lpstr>
      </vt:variant>
      <vt:variant>
        <vt:i4>1</vt:i4>
      </vt:variant>
      <vt:variant>
        <vt:lpstr>Nadpisy snímků</vt:lpstr>
      </vt:variant>
      <vt:variant>
        <vt:i4>230</vt:i4>
      </vt:variant>
    </vt:vector>
  </HeadingPairs>
  <TitlesOfParts>
    <vt:vector size="253" baseType="lpstr">
      <vt:lpstr>-apple-system</vt:lpstr>
      <vt:lpstr>Arial</vt:lpstr>
      <vt:lpstr>Arial</vt:lpstr>
      <vt:lpstr>Cabin</vt:lpstr>
      <vt:lpstr>Calibri</vt:lpstr>
      <vt:lpstr>Fira Sans</vt:lpstr>
      <vt:lpstr>Google Sans</vt:lpstr>
      <vt:lpstr>inherit</vt:lpstr>
      <vt:lpstr>Lato</vt:lpstr>
      <vt:lpstr>Libre Franklin</vt:lpstr>
      <vt:lpstr>Montserrat</vt:lpstr>
      <vt:lpstr>Open Sans</vt:lpstr>
      <vt:lpstr>PTSans-Narrow</vt:lpstr>
      <vt:lpstr>roboto</vt:lpstr>
      <vt:lpstr>roboto</vt:lpstr>
      <vt:lpstr>Segoe UI</vt:lpstr>
      <vt:lpstr>Segoe UI Light</vt:lpstr>
      <vt:lpstr>Symbol</vt:lpstr>
      <vt:lpstr>Times New Roman</vt:lpstr>
      <vt:lpstr>Titillium Bold</vt:lpstr>
      <vt:lpstr>TTHoves-Medium</vt:lpstr>
      <vt:lpstr>urbanist-family</vt:lpstr>
      <vt:lpstr>WelcomeDoc</vt:lpstr>
      <vt:lpstr>LOGISTICKÝ MANAGEMENT</vt:lpstr>
      <vt:lpstr>14</vt:lpstr>
      <vt:lpstr>LOGISTICKÝ MANAGEMENT. LOGISTICKÝ SYSTÉM. ŠTÍHLÁ LOGISTIKA.</vt:lpstr>
      <vt:lpstr>DEFINICE LOGISTIKY EVROPSKÉ LOGISTICKÉ ASOCIACE</vt:lpstr>
      <vt:lpstr>LOGISTIKA</vt:lpstr>
      <vt:lpstr>LOGISTIKA A DOPRAVA</vt:lpstr>
      <vt:lpstr>Průmyslová logistika základem projektování výrobních systémů</vt:lpstr>
      <vt:lpstr>PODNIKOVÁ LOGISTIKA</vt:lpstr>
      <vt:lpstr>LOGISTICKÉ NÁKLADY A VÝKONY</vt:lpstr>
      <vt:lpstr>LOGISTICKÉ SLUŽBY</vt:lpstr>
      <vt:lpstr>LOGISTICKÉ NÁKLADY A VÝKONY</vt:lpstr>
      <vt:lpstr>LOGISTICKÉ NÁKLADY (1)</vt:lpstr>
      <vt:lpstr>LOGISTICKÉ NÁKLADY (2)</vt:lpstr>
      <vt:lpstr>PODÍL LOGISTICKÝCH NÁKLADŮ NA CELKOVÝCH NÁKLADECH FIRMY</vt:lpstr>
      <vt:lpstr>KLÍČOVÉ UKAZATELE VÝKONNOSTI V LOGISTICE</vt:lpstr>
      <vt:lpstr>SMART</vt:lpstr>
      <vt:lpstr>KLÍČOVÉ UKAZETELE VÝKONNOSTI (KPI – KEY PERFORMANCE INDICATOR) LOGISTIKY</vt:lpstr>
      <vt:lpstr>   Klíčové ukazatele výkonnosti v dopravě </vt:lpstr>
      <vt:lpstr>Klíčové ukazatele výkonnosti ve skladování</vt:lpstr>
      <vt:lpstr>Klíčové ukazatele výkonnosti u dodávek</vt:lpstr>
      <vt:lpstr>Klíčové ukazatele výkonnosti v nákupu</vt:lpstr>
      <vt:lpstr>ČLENĚNÍ LOGISTIKY (1)</vt:lpstr>
      <vt:lpstr>ČLENĚNÍ LOGISTIKY (2)</vt:lpstr>
      <vt:lpstr>STRUKTURA LOGISTICKÝCH PROCESŮ VE VÝROBNÍM PODNIKU</vt:lpstr>
      <vt:lpstr>POSOUDÍME LOGISTIKU</vt:lpstr>
      <vt:lpstr>MATICE PRO HODNOCENÍ KVALITATIVNÍCH PARAMETRŮ LOGISTICKÉHO SYSTÉMU</vt:lpstr>
      <vt:lpstr>MATICE PRO HODNOCENÍ KVANTITATIVNÍCH PARAMETRŮ LOGISTICKÝCH SYSTÉMŮ</vt:lpstr>
      <vt:lpstr>LEAN MANAGEMENT</vt:lpstr>
      <vt:lpstr>LEAN PŘÍSTUP</vt:lpstr>
      <vt:lpstr>JIT (JUST-IN-TIME)</vt:lpstr>
      <vt:lpstr>KANBAN</vt:lpstr>
      <vt:lpstr>3 MU</vt:lpstr>
      <vt:lpstr>5S METODA</vt:lpstr>
      <vt:lpstr>1. SEIRI</vt:lpstr>
      <vt:lpstr>2. SEISO</vt:lpstr>
      <vt:lpstr>3. SEITON</vt:lpstr>
      <vt:lpstr>4. SEIKETSU</vt:lpstr>
      <vt:lpstr>5. SHITSUKU</vt:lpstr>
      <vt:lpstr>KOMPLEX 5S</vt:lpstr>
      <vt:lpstr>KAIZEN</vt:lpstr>
      <vt:lpstr>KAIZEN V JAPONŠTINĚ</vt:lpstr>
      <vt:lpstr>15</vt:lpstr>
      <vt:lpstr>AKTIVNÍ A PASIVNÍ LOGISTICKÉ PRVKY. ODPADOVÉ HOSPODÁŘSTVÍ. DOPRAVA.</vt:lpstr>
      <vt:lpstr>PASIVNÍ PRVKY V LOGISTICE</vt:lpstr>
      <vt:lpstr>AKTIVNÍ PRVKY V LOGISTICE</vt:lpstr>
      <vt:lpstr>LOGISTICKÉ PRACOVNÍ PROSTŘEDKY</vt:lpstr>
      <vt:lpstr>ODPADOVÉ HOSPODÁŘSTVÍ</vt:lpstr>
      <vt:lpstr>Co je to odpadové hospodářství?</vt:lpstr>
      <vt:lpstr>STRUČNÁ DEFINICE ODPADOVÉHO HOSPODÁŘSTVÍ</vt:lpstr>
      <vt:lpstr>Co je hlavním cílem odpadového hospodářství?</vt:lpstr>
      <vt:lpstr>Kdo kontroluje nakládání s odpady?</vt:lpstr>
      <vt:lpstr>Co kontroluje ČIŽP?</vt:lpstr>
      <vt:lpstr>Jak správně třídit odpad?</vt:lpstr>
      <vt:lpstr>DRUHY ODPADŮ</vt:lpstr>
      <vt:lpstr>Jaké jsou druhy odpadů?</vt:lpstr>
      <vt:lpstr>Jak se dělí odpad?</vt:lpstr>
      <vt:lpstr>Co je to odpad - definice?</vt:lpstr>
      <vt:lpstr>Co nepatří do odpadu?</vt:lpstr>
      <vt:lpstr>Co patří mezi nebezpečný odpad?</vt:lpstr>
      <vt:lpstr>DRUHOTNÉ SUROVINY</vt:lpstr>
      <vt:lpstr>Co znamená druhotná surovina?</vt:lpstr>
      <vt:lpstr>Které kovové odpady třídíme jako druhotnou surovinu?</vt:lpstr>
      <vt:lpstr>Jaký je rozdíl mezi primární a sekundární recyklací?</vt:lpstr>
      <vt:lpstr>Co vše můžeme recyklovat?</vt:lpstr>
      <vt:lpstr>Co je to zpětná logistika?</vt:lpstr>
      <vt:lpstr>Definice reverzní logistiky</vt:lpstr>
      <vt:lpstr>DOPRAVA, JEJÍ DRUHY A EFEKTIVNOST</vt:lpstr>
      <vt:lpstr>Co to je doprava?</vt:lpstr>
      <vt:lpstr>Jaká může být doprava?</vt:lpstr>
      <vt:lpstr>Co je to „tkm“?</vt:lpstr>
      <vt:lpstr>Jak se rozděluje pozemní doprava?</vt:lpstr>
      <vt:lpstr>Co je to kombinovaná doprava?</vt:lpstr>
      <vt:lpstr>Co je to vodní doprava?</vt:lpstr>
      <vt:lpstr>Jaké má říční doprava nevýhody?</vt:lpstr>
      <vt:lpstr>Jak doprava ovlivňuje životní prostředí?</vt:lpstr>
      <vt:lpstr>HUB AND SPOKE</vt:lpstr>
      <vt:lpstr>HUB AND SPOKE</vt:lpstr>
      <vt:lpstr>ROZJEZD Rozjezd (Spoke–hub distribution paradigm)</vt:lpstr>
      <vt:lpstr>16</vt:lpstr>
      <vt:lpstr>SKLADOVÁNÍ</vt:lpstr>
      <vt:lpstr>SKLADOVÁNÍ</vt:lpstr>
      <vt:lpstr>ÚLOHA VELKOOBCHODNÍCH SKLADŮ</vt:lpstr>
      <vt:lpstr>Význam a základní funkce velkoobchodu</vt:lpstr>
      <vt:lpstr>Členění velkoobchodních skladů</vt:lpstr>
      <vt:lpstr>Členění velkoobchodních skladů z hlediska výstavby</vt:lpstr>
      <vt:lpstr>Členění velkoobchodních skladů z hlediska funkce v zásobovacím systému</vt:lpstr>
      <vt:lpstr>Členění velkoobchodních skladů z hlediska sortimentu</vt:lpstr>
      <vt:lpstr>Členění velkoobchodních skladů podle stupně mechanizace</vt:lpstr>
      <vt:lpstr>Formy velkoobchodní činnosti</vt:lpstr>
      <vt:lpstr>Formy činností velkoobchodníků</vt:lpstr>
      <vt:lpstr>Pracovní činnost a operace ve velkoobchodě</vt:lpstr>
      <vt:lpstr>Provoz dělíme</vt:lpstr>
      <vt:lpstr>Dodavatelsko – odběratelské vztahy</vt:lpstr>
      <vt:lpstr>Povinnosti vyplývající ze vztahu mezi prodejcem a dodavatelem </vt:lpstr>
      <vt:lpstr>Povinnosti odběratelů</vt:lpstr>
      <vt:lpstr>Povinnosti dodavatelů</vt:lpstr>
      <vt:lpstr>Formy objednávání zboží prodejnou</vt:lpstr>
      <vt:lpstr>LOGISTICKÁ MÍSTA STYKU</vt:lpstr>
      <vt:lpstr>LOGISTICKÁ MÍSTA STYKU</vt:lpstr>
      <vt:lpstr>LOGISTICKÁ MÍSTA STYKU</vt:lpstr>
      <vt:lpstr>SKLADOVÁNÍ</vt:lpstr>
      <vt:lpstr>Výrobní a distribuční sklady</vt:lpstr>
      <vt:lpstr>TYPY VÝROBNÍCH A DISTRIBUČNÍCH SKLADŮ (1)</vt:lpstr>
      <vt:lpstr>TYPY VÝROBNÍCH A DISTRIBUČNÍCH SKLADŮ (2)</vt:lpstr>
      <vt:lpstr>Jaký je rozdíl mezi polotovarem a nedokončenou výrobou?</vt:lpstr>
      <vt:lpstr>Co je skladování zboží?</vt:lpstr>
      <vt:lpstr>Co je to sklad?</vt:lpstr>
      <vt:lpstr>Jak funguje sklad?</vt:lpstr>
      <vt:lpstr>Jak správně vést sklad?</vt:lpstr>
      <vt:lpstr>Kdo vede skladovou evidenci?</vt:lpstr>
      <vt:lpstr>Čím se odlišuje účtování skladů způsobem A od způsobu B?</vt:lpstr>
      <vt:lpstr>Jak se účtuje sklad?</vt:lpstr>
      <vt:lpstr>Co je to skladová karta?</vt:lpstr>
      <vt:lpstr>SKLADNÍ (SKLADOVÁ KARTA)</vt:lpstr>
      <vt:lpstr>Jak se dělí zásoby?</vt:lpstr>
      <vt:lpstr>Co vše patří do zásob?</vt:lpstr>
      <vt:lpstr>Jaký je rozdíl mezi zbožím a materiálem?</vt:lpstr>
      <vt:lpstr>Co je to optimální zásoba?</vt:lpstr>
      <vt:lpstr>Co je to maximální a minimální zásoba?</vt:lpstr>
      <vt:lpstr>Jak účtovat likvidaci zásob?</vt:lpstr>
      <vt:lpstr>Jak zaúčtovat materiál na skladě?</vt:lpstr>
      <vt:lpstr>Co je skladová cena?</vt:lpstr>
      <vt:lpstr>Metody oceňování zásob při vyskladnění</vt:lpstr>
      <vt:lpstr>Kdy vznikají náklady?</vt:lpstr>
      <vt:lpstr>Co je to metoda FIFO?</vt:lpstr>
      <vt:lpstr>Jak se počítá FIFO?</vt:lpstr>
      <vt:lpstr>Skladová manipulace s produktem na skladové pozici při používání metody FIFO (pohled na skladovou pozici z profilu)</vt:lpstr>
      <vt:lpstr>Jak účtovat konsignační sklad?</vt:lpstr>
      <vt:lpstr>Co znamená „konsignační“?</vt:lpstr>
      <vt:lpstr>Konsignační sklad</vt:lpstr>
      <vt:lpstr>Co je to „Cross Docking“?</vt:lpstr>
      <vt:lpstr>Cross-docking</vt:lpstr>
      <vt:lpstr>CROSS - DOCKING</vt:lpstr>
      <vt:lpstr>17</vt:lpstr>
      <vt:lpstr>SUPPLY CHAIN MANAGEMENT</vt:lpstr>
      <vt:lpstr>SUPPLY CHAIN MANAGEMENT</vt:lpstr>
      <vt:lpstr>LOGISTICKÝ MANAGEMENT</vt:lpstr>
      <vt:lpstr>LOGISTICKÝ MANAGEMENT</vt:lpstr>
      <vt:lpstr>PROCES ZAVÁDĚNÍ LOGISTIKY V PODNIKU</vt:lpstr>
      <vt:lpstr>RUTINNÍ ŘÍZENÍ LOGISTIKY</vt:lpstr>
      <vt:lpstr>LOGISTICKÝ MANAGEMENT</vt:lpstr>
      <vt:lpstr>SNIŽOVÁNÍ KAPITÁLOVÉ VÁZANOSTI</vt:lpstr>
      <vt:lpstr>NUTNÉ ZMĚNY!</vt:lpstr>
      <vt:lpstr>ZÁKLADNÍ PODMÍNKA ÚSPĚŠNÉ APLIKACE LOGISTIKY</vt:lpstr>
      <vt:lpstr>ZÁKLADNÍ SLOŽKY LOGISTICKÉHO MANAGEMENTU</vt:lpstr>
      <vt:lpstr>HLAVNÍ SMYSL DOBŘE KONCIPOVANÉHO LOGISTICKÉHO MANAGEMENTU</vt:lpstr>
      <vt:lpstr>VNĚJŠÍ LOGISTICKÝ CÍL</vt:lpstr>
      <vt:lpstr>UKAZATELÉ LOGISTICKÝCH VÝKONŮ</vt:lpstr>
      <vt:lpstr>VNITŘNÍ LOGISTICKÝ CÍL</vt:lpstr>
      <vt:lpstr>LOGISTICKÉ NÁKLADY</vt:lpstr>
      <vt:lpstr>ZÁKAZNÍK!!!</vt:lpstr>
      <vt:lpstr>STRUKTURA PŘIJATELNÝCH NÁKLADŮ</vt:lpstr>
      <vt:lpstr>LOGISTICKÁ KONCEPCE</vt:lpstr>
      <vt:lpstr>LOGISTICKÝ SYSTÉM</vt:lpstr>
      <vt:lpstr>NOSNÉ SLOUPY LOGISTICKÉHO SYSTÉMU</vt:lpstr>
      <vt:lpstr>ZÁKLADNÍ STAVEBNÍ KAMENY KAŽDÉHO DOBRÉHO LOGISTICKÉHU SYSTÉMU</vt:lpstr>
      <vt:lpstr>LOGISTICKÁ POLITIKA</vt:lpstr>
      <vt:lpstr>LOGISTICKÉ CÍLE</vt:lpstr>
      <vt:lpstr>DODAVATELSKÝ ŘETĚZEC</vt:lpstr>
      <vt:lpstr>ŘETĚZEC</vt:lpstr>
      <vt:lpstr>DODAVATELSKÝ ŘETĚZEC - DEFINICE</vt:lpstr>
      <vt:lpstr>PROCESY V DODAVATELSKÉM ŘETĚZCI</vt:lpstr>
      <vt:lpstr>DEFINICE ŘÍZENÍ DODAVATELSKÉHO ŘETĚZCE</vt:lpstr>
      <vt:lpstr>Co je to Supply Management?</vt:lpstr>
      <vt:lpstr>DODAVATELSKÁ SÍŤ</vt:lpstr>
      <vt:lpstr>DODAVATELSKÁ SÍŤ</vt:lpstr>
      <vt:lpstr>LOGISTICKÁ SÍŤ</vt:lpstr>
      <vt:lpstr>TYPY LOGISTICKÝCH ŘETĚZCŮ</vt:lpstr>
      <vt:lpstr>ZÁKLADNÍ TYPY LOGISTICKÝCH ŘETĚZCŮ</vt:lpstr>
      <vt:lpstr>TRADIČNÍ LOGISTICKÝ ŘETĚZEC S NEPŘETRŽITÝMI TOKY</vt:lpstr>
      <vt:lpstr>LOGISTICKÝ ŘETĚZEC S KONTINUÁLNÍMI TOKY</vt:lpstr>
      <vt:lpstr>LOGISTICKÝ ŘETĚZEC SE SYNCHRONNÍM TOKEM</vt:lpstr>
      <vt:lpstr>DNEŠNÍ ROZSAH, ZPŮSOB REALIZACE A ŘÍZENÍ LOGISTICKÝCH ČINNOSTÍ PODNIKU</vt:lpstr>
      <vt:lpstr>NĚKTERÉ TYPY DNEŠNÍCH SPOLEČNÝCH STRUKTUR</vt:lpstr>
      <vt:lpstr>TYPY DODAVATELSKÝCH ŘETĚZCŮ</vt:lpstr>
      <vt:lpstr>TLAČNÝ („PUSH“) A TAŽNÝ („PULL“) PRINCIPY USPOŘÁDÁNÍ LOGISTICKÝCH ŘETĚZCŮ</vt:lpstr>
      <vt:lpstr>SYSTÉMY VÝROBY (PUSH A PULL) - DEFINICE</vt:lpstr>
      <vt:lpstr>NESPRÁVNÝ POHLED?</vt:lpstr>
      <vt:lpstr>SPRÁVNÝ POHLED?</vt:lpstr>
      <vt:lpstr>TLAČNÝ („PUSH“) PRINCIP</vt:lpstr>
      <vt:lpstr>TLAČNÝ („PUSH“) VÝROBNÍ SYSTÉM</vt:lpstr>
      <vt:lpstr>TLAČNÝ („PULL“) PRINCIP</vt:lpstr>
      <vt:lpstr>TAŽNÝ („PULL“) VÝROBNÍ SYSTÉM</vt:lpstr>
      <vt:lpstr>JIT A KANBAN</vt:lpstr>
      <vt:lpstr>JUST-IN-TIME (JIT)</vt:lpstr>
      <vt:lpstr>JIT</vt:lpstr>
      <vt:lpstr>POUŽITÍ JIT V PRAXI</vt:lpstr>
      <vt:lpstr>Co je to KANBAN?</vt:lpstr>
      <vt:lpstr>KANBAN</vt:lpstr>
      <vt:lpstr>VIZUALIZAČNÍ PROSTŘEDKY, KTERÉ POUŽÍVÁ KANBAN</vt:lpstr>
      <vt:lpstr>Kanban karta – klíčový prvek kanbanu</vt:lpstr>
      <vt:lpstr>Předpoklady pro zavedení KANBAN metody</vt:lpstr>
      <vt:lpstr>Základní pravidla pro fungování KANBANU</vt:lpstr>
      <vt:lpstr>18</vt:lpstr>
      <vt:lpstr>LOGISTIKA ZÁSOBOVÁNÍ</vt:lpstr>
      <vt:lpstr>LOGISTIKA ZÁSOBOVÁNÍ</vt:lpstr>
      <vt:lpstr>DRUHY ZÁSOB</vt:lpstr>
      <vt:lpstr>Co jsou to zásoby?</vt:lpstr>
      <vt:lpstr>Co všechno patří do zásob?</vt:lpstr>
      <vt:lpstr>Druhy zásob</vt:lpstr>
      <vt:lpstr>Obratová, běžná zásoba (1)</vt:lpstr>
      <vt:lpstr>Obratová, běžná zásoba (2)</vt:lpstr>
      <vt:lpstr>Pojistná zásoba (1)</vt:lpstr>
      <vt:lpstr>Pojistná zásoba (2)</vt:lpstr>
      <vt:lpstr>BĚŽNÁ A POJISTNÁ ZÁSOBA</vt:lpstr>
      <vt:lpstr>ZÁSOBA – SIGNÁLNÍ HLADINA – DODACÍ LHŮTA</vt:lpstr>
      <vt:lpstr>Technická zásoba</vt:lpstr>
      <vt:lpstr>TECHNOLOGICKÁ ZÁSOBA</vt:lpstr>
      <vt:lpstr>Sezónní zásoba</vt:lpstr>
      <vt:lpstr>Havarijní zásoba</vt:lpstr>
      <vt:lpstr>Maximální zásoba</vt:lpstr>
      <vt:lpstr>Minimální zásoba</vt:lpstr>
      <vt:lpstr>NORMOVÁNÍ ZÁSOB</vt:lpstr>
      <vt:lpstr>Co je to Normování zásob?</vt:lpstr>
      <vt:lpstr>Metoda normování zásob</vt:lpstr>
      <vt:lpstr>SCHÉMA NORMOVÁNÍ ZÁSOB</vt:lpstr>
      <vt:lpstr>PLÁNOVÁNÍ ZÁSOB: Jak vypočítat normu zásob?</vt:lpstr>
      <vt:lpstr>ABC ANALÝZA ZÁSOB</vt:lpstr>
      <vt:lpstr>ANALÝZA SKLADOVÝCH ZÁSOB</vt:lpstr>
      <vt:lpstr>ABC ANALÝZA – NÁSTROJ PRO OPTIMALIZACI SKLADOVÝCH ZÁSOB</vt:lpstr>
      <vt:lpstr>ANALÝZA ABC PODLE SPOTŘEBY</vt:lpstr>
      <vt:lpstr>PARETOVO PRAVIDLO</vt:lpstr>
      <vt:lpstr>Příklad Paretova diagramu</vt:lpstr>
      <vt:lpstr>Jak číst Paretův diagram?</vt:lpstr>
      <vt:lpstr>XYZ ANALÝZA ZÁSOB</vt:lpstr>
      <vt:lpstr>ANALÝZA XYZ – KLASIFIKACE CHARAKTERISTIKY SPOTŘEBY</vt:lpstr>
      <vt:lpstr>MATICE ABC/XYZ</vt:lpstr>
      <vt:lpstr>VELIKOST ZÁSOB (JEJICH HODNOTA)</vt:lpstr>
      <vt:lpstr>KOMBINACE ANALÝZY ABC S ANALÝZOU XYZ</vt:lpstr>
      <vt:lpstr>ABC XYZ ANALÝZA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LOGISTICKÝ MANAGEMENT</dc:title>
  <dc:creator>Rössler Miroslav</dc:creator>
  <cp:keywords/>
  <cp:lastModifiedBy>Rössler Miroslav</cp:lastModifiedBy>
  <cp:revision>11</cp:revision>
  <dcterms:created xsi:type="dcterms:W3CDTF">2023-10-09T09:59:03Z</dcterms:created>
  <dcterms:modified xsi:type="dcterms:W3CDTF">2024-02-13T06:27:07Z</dcterms:modified>
  <cp:version/>
</cp:coreProperties>
</file>