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s/slide1.xml" ContentType="application/vnd.openxmlformats-officedocument.presentationml.slide+xml"/>
  <Override PartName="/ppt/slides/slide13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6"/>
  </p:notesMasterIdLst>
  <p:sldIdLst>
    <p:sldId id="256" r:id="rId2"/>
    <p:sldId id="269" r:id="rId3"/>
    <p:sldId id="270" r:id="rId4"/>
    <p:sldId id="271" r:id="rId5"/>
    <p:sldId id="272" r:id="rId6"/>
    <p:sldId id="273" r:id="rId7"/>
    <p:sldId id="258" r:id="rId8"/>
    <p:sldId id="274" r:id="rId9"/>
    <p:sldId id="259" r:id="rId10"/>
    <p:sldId id="276" r:id="rId11"/>
    <p:sldId id="277" r:id="rId12"/>
    <p:sldId id="278" r:id="rId13"/>
    <p:sldId id="279" r:id="rId14"/>
    <p:sldId id="280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360ABB52-C716-4BA6-915B-0C45D4B09426}">
          <p14:sldIdLst>
            <p14:sldId id="256"/>
            <p14:sldId id="269"/>
            <p14:sldId id="270"/>
            <p14:sldId id="271"/>
            <p14:sldId id="272"/>
            <p14:sldId id="273"/>
            <p14:sldId id="258"/>
            <p14:sldId id="274"/>
            <p14:sldId id="259"/>
            <p14:sldId id="276"/>
            <p14:sldId id="277"/>
            <p14:sldId id="278"/>
            <p14:sldId id="279"/>
            <p14:sldId id="280"/>
          </p14:sldIdLst>
        </p14:section>
        <p14:section name="Oddíl bez názvu" id="{6EE3EFD0-40C4-4121-8DD2-30975C2399B9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47" autoAdjust="0"/>
    <p:restoredTop sz="88612" autoAdjust="0"/>
  </p:normalViewPr>
  <p:slideViewPr>
    <p:cSldViewPr>
      <p:cViewPr>
        <p:scale>
          <a:sx n="70" d="100"/>
          <a:sy n="70" d="100"/>
        </p:scale>
        <p:origin x="-1296" y="212"/>
      </p:cViewPr>
      <p:guideLst>
        <p:guide orient="horz" pos="2160"/>
        <p:guide pos="2880"/>
      </p:guideLst>
    </p:cSldViewPr>
  </p:slideViewPr>
  <p:notesTextViewPr>
    <p:cViewPr>
      <p:scale>
        <a:sx n="25" d="100"/>
        <a:sy n="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4AA1BC-CBC4-4DB1-84FA-BE2A2A623713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DB70C7-3FBE-4091-9AAF-59E1D2F911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8626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B70C7-3FBE-4091-9AAF-59E1D2F91186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90964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B70C7-3FBE-4091-9AAF-59E1D2F91186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82669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B70C7-3FBE-4091-9AAF-59E1D2F91186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57535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B70C7-3FBE-4091-9AAF-59E1D2F91186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20586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B70C7-3FBE-4091-9AAF-59E1D2F91186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20586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B70C7-3FBE-4091-9AAF-59E1D2F91186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82669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B70C7-3FBE-4091-9AAF-59E1D2F91186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82669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B70C7-3FBE-4091-9AAF-59E1D2F91186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82669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B70C7-3FBE-4091-9AAF-59E1D2F91186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82669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B70C7-3FBE-4091-9AAF-59E1D2F91186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8266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582AD-33B9-4C0A-B53A-BE0F5C6D823A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C0D551-03C4-4E77-8142-A9B5540F8239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582AD-33B9-4C0A-B53A-BE0F5C6D823A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D551-03C4-4E77-8142-A9B5540F823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582AD-33B9-4C0A-B53A-BE0F5C6D823A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D551-03C4-4E77-8142-A9B5540F823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582AD-33B9-4C0A-B53A-BE0F5C6D823A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D551-03C4-4E77-8142-A9B5540F823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582AD-33B9-4C0A-B53A-BE0F5C6D823A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D551-03C4-4E77-8142-A9B5540F8239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582AD-33B9-4C0A-B53A-BE0F5C6D823A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D551-03C4-4E77-8142-A9B5540F8239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582AD-33B9-4C0A-B53A-BE0F5C6D823A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D551-03C4-4E77-8142-A9B5540F8239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582AD-33B9-4C0A-B53A-BE0F5C6D823A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D551-03C4-4E77-8142-A9B5540F823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582AD-33B9-4C0A-B53A-BE0F5C6D823A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D551-03C4-4E77-8142-A9B5540F823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582AD-33B9-4C0A-B53A-BE0F5C6D823A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D551-03C4-4E77-8142-A9B5540F823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582AD-33B9-4C0A-B53A-BE0F5C6D823A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0D551-03C4-4E77-8142-A9B5540F823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30582AD-33B9-4C0A-B53A-BE0F5C6D823A}" type="datetimeFigureOut">
              <a:rPr lang="cs-CZ" smtClean="0"/>
              <a:t>22.02.2021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6C0D551-03C4-4E77-8142-A9B5540F8239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412776"/>
            <a:ext cx="9144000" cy="3168352"/>
          </a:xfrm>
        </p:spPr>
        <p:txBody>
          <a:bodyPr/>
          <a:lstStyle/>
          <a:p>
            <a:r>
              <a:rPr lang="cs-CZ" sz="3200" b="1" dirty="0" smtClean="0">
                <a:solidFill>
                  <a:schemeClr val="tx1"/>
                </a:solidFill>
                <a:effectLst/>
              </a:rPr>
              <a:t>LOGISTICKÝ MANAGEMENT</a:t>
            </a:r>
            <a:r>
              <a:rPr lang="cs-CZ" sz="3200" dirty="0" smtClean="0">
                <a:effectLst/>
              </a:rPr>
              <a:t/>
            </a:r>
            <a:br>
              <a:rPr lang="cs-CZ" sz="3200" dirty="0" smtClean="0">
                <a:effectLst/>
              </a:rPr>
            </a:br>
            <a:r>
              <a:rPr lang="en-US" sz="3200" dirty="0" err="1" smtClean="0">
                <a:solidFill>
                  <a:schemeClr val="tx1"/>
                </a:solidFill>
                <a:effectLst/>
              </a:rPr>
              <a:t>Výkonnost</a:t>
            </a:r>
            <a:r>
              <a:rPr lang="en-US" sz="3200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sz="3200" dirty="0" err="1">
                <a:solidFill>
                  <a:schemeClr val="tx1"/>
                </a:solidFill>
                <a:effectLst/>
              </a:rPr>
              <a:t>logistických</a:t>
            </a:r>
            <a:r>
              <a:rPr lang="en-US" sz="3200" dirty="0">
                <a:solidFill>
                  <a:schemeClr val="tx1"/>
                </a:solidFill>
                <a:effectLst/>
              </a:rPr>
              <a:t> </a:t>
            </a:r>
            <a:r>
              <a:rPr lang="en-US" sz="3200" dirty="0" err="1">
                <a:solidFill>
                  <a:schemeClr val="tx1"/>
                </a:solidFill>
                <a:effectLst/>
              </a:rPr>
              <a:t>procesů</a:t>
            </a:r>
            <a:r>
              <a:rPr lang="en-US" sz="3200" dirty="0">
                <a:solidFill>
                  <a:schemeClr val="tx1"/>
                </a:solidFill>
                <a:effectLst/>
              </a:rPr>
              <a:t/>
            </a:r>
            <a:br>
              <a:rPr lang="en-US" sz="3200" dirty="0">
                <a:solidFill>
                  <a:schemeClr val="tx1"/>
                </a:solidFill>
                <a:effectLst/>
              </a:rPr>
            </a:br>
            <a:r>
              <a:rPr lang="en-US" sz="3200" dirty="0" err="1" smtClean="0">
                <a:solidFill>
                  <a:schemeClr val="tx1"/>
                </a:solidFill>
                <a:effectLst/>
              </a:rPr>
              <a:t>Rozhodování</a:t>
            </a:r>
            <a:r>
              <a:rPr lang="cs-CZ" sz="3200" dirty="0" smtClean="0">
                <a:solidFill>
                  <a:schemeClr val="tx1"/>
                </a:solidFill>
                <a:effectLst/>
              </a:rPr>
              <a:t>: S</a:t>
            </a:r>
            <a:r>
              <a:rPr lang="en-US" sz="3200" dirty="0" err="1" smtClean="0">
                <a:solidFill>
                  <a:schemeClr val="tx1"/>
                </a:solidFill>
                <a:effectLst/>
              </a:rPr>
              <a:t>trategická</a:t>
            </a:r>
            <a:r>
              <a:rPr lang="en-US" sz="3200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sz="3200" dirty="0" err="1">
                <a:solidFill>
                  <a:schemeClr val="tx1"/>
                </a:solidFill>
                <a:effectLst/>
              </a:rPr>
              <a:t>úroveň</a:t>
            </a:r>
            <a:r>
              <a:rPr lang="en-US" sz="3200" dirty="0">
                <a:solidFill>
                  <a:schemeClr val="tx1"/>
                </a:solidFill>
                <a:effectLst/>
              </a:rPr>
              <a:t> </a:t>
            </a:r>
            <a:r>
              <a:rPr lang="en-US" sz="3200" dirty="0" err="1">
                <a:solidFill>
                  <a:schemeClr val="tx1"/>
                </a:solidFill>
                <a:effectLst/>
              </a:rPr>
              <a:t>logistiky</a:t>
            </a:r>
            <a:r>
              <a:rPr lang="en-US" sz="3200" dirty="0">
                <a:solidFill>
                  <a:schemeClr val="tx1"/>
                </a:solidFill>
                <a:effectLst/>
              </a:rPr>
              <a:t/>
            </a:r>
            <a:br>
              <a:rPr lang="en-US" sz="3200" dirty="0">
                <a:solidFill>
                  <a:schemeClr val="tx1"/>
                </a:solidFill>
                <a:effectLst/>
              </a:rPr>
            </a:br>
            <a:r>
              <a:rPr lang="cs-CZ" sz="3200" dirty="0" smtClean="0">
                <a:solidFill>
                  <a:schemeClr val="tx1"/>
                </a:solidFill>
                <a:effectLst/>
              </a:rPr>
              <a:t>	</a:t>
            </a:r>
            <a:r>
              <a:rPr lang="en-US" sz="3200" dirty="0" err="1" smtClean="0">
                <a:solidFill>
                  <a:schemeClr val="tx1"/>
                </a:solidFill>
                <a:effectLst/>
              </a:rPr>
              <a:t>Taktická</a:t>
            </a:r>
            <a:r>
              <a:rPr lang="en-US" sz="3200" dirty="0" smtClean="0">
                <a:solidFill>
                  <a:schemeClr val="tx1"/>
                </a:solidFill>
                <a:effectLst/>
              </a:rPr>
              <a:t> </a:t>
            </a:r>
            <a:r>
              <a:rPr lang="en-US" sz="3200" dirty="0">
                <a:solidFill>
                  <a:schemeClr val="tx1"/>
                </a:solidFill>
                <a:effectLst/>
              </a:rPr>
              <a:t>a </a:t>
            </a:r>
            <a:r>
              <a:rPr lang="en-US" sz="3200" dirty="0" err="1">
                <a:solidFill>
                  <a:schemeClr val="tx1"/>
                </a:solidFill>
                <a:effectLst/>
              </a:rPr>
              <a:t>operativní</a:t>
            </a:r>
            <a:r>
              <a:rPr lang="en-US" sz="3200" dirty="0">
                <a:solidFill>
                  <a:schemeClr val="tx1"/>
                </a:solidFill>
                <a:effectLst/>
              </a:rPr>
              <a:t> </a:t>
            </a:r>
            <a:r>
              <a:rPr lang="en-US" sz="3200" dirty="0" err="1">
                <a:solidFill>
                  <a:schemeClr val="tx1"/>
                </a:solidFill>
                <a:effectLst/>
              </a:rPr>
              <a:t>úroveň</a:t>
            </a:r>
            <a:r>
              <a:rPr lang="en-US" sz="3200" dirty="0">
                <a:solidFill>
                  <a:schemeClr val="tx1"/>
                </a:solidFill>
                <a:effectLst/>
              </a:rPr>
              <a:t> </a:t>
            </a:r>
            <a:r>
              <a:rPr lang="en-US" sz="3200" dirty="0" err="1">
                <a:solidFill>
                  <a:schemeClr val="tx1"/>
                </a:solidFill>
                <a:effectLst/>
              </a:rPr>
              <a:t>logistiky</a:t>
            </a:r>
            <a:endParaRPr lang="en-US" sz="32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419084" y="5157192"/>
            <a:ext cx="5712179" cy="1524000"/>
          </a:xfrm>
        </p:spPr>
        <p:txBody>
          <a:bodyPr>
            <a:normAutofit/>
          </a:bodyPr>
          <a:lstStyle/>
          <a:p>
            <a:pPr algn="r"/>
            <a:r>
              <a:rPr lang="cs-CZ" dirty="0" smtClean="0">
                <a:solidFill>
                  <a:srgbClr val="FF0000"/>
                </a:solidFill>
              </a:rPr>
              <a:t>Moravská vysoká škola Olomouc </a:t>
            </a:r>
            <a:endParaRPr lang="cs-CZ" dirty="0">
              <a:solidFill>
                <a:srgbClr val="FF0000"/>
              </a:solidFill>
            </a:endParaRPr>
          </a:p>
          <a:p>
            <a:pPr algn="r"/>
            <a:r>
              <a:rPr lang="cs-CZ" dirty="0">
                <a:solidFill>
                  <a:srgbClr val="FF0000"/>
                </a:solidFill>
              </a:rPr>
              <a:t>Monika </a:t>
            </a:r>
            <a:r>
              <a:rPr lang="cs-CZ" dirty="0" err="1">
                <a:solidFill>
                  <a:srgbClr val="FF0000"/>
                </a:solidFill>
              </a:rPr>
              <a:t>Huťová</a:t>
            </a:r>
            <a:r>
              <a:rPr lang="cs-CZ" dirty="0">
                <a:solidFill>
                  <a:srgbClr val="FF0000"/>
                </a:solidFill>
              </a:rPr>
              <a:t> – </a:t>
            </a:r>
            <a:r>
              <a:rPr lang="cs-CZ" dirty="0" smtClean="0">
                <a:solidFill>
                  <a:srgbClr val="FF0000"/>
                </a:solidFill>
              </a:rPr>
              <a:t>M19074</a:t>
            </a:r>
            <a:endParaRPr lang="cs-CZ" dirty="0">
              <a:solidFill>
                <a:srgbClr val="FF0000"/>
              </a:solidFill>
            </a:endParaRPr>
          </a:p>
          <a:p>
            <a:pPr algn="r"/>
            <a:r>
              <a:rPr lang="cs-CZ" dirty="0" smtClean="0">
                <a:solidFill>
                  <a:srgbClr val="FF0000"/>
                </a:solidFill>
              </a:rPr>
              <a:t>2020 - 2021</a:t>
            </a:r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</p:txBody>
      </p:sp>
      <p:pic>
        <p:nvPicPr>
          <p:cNvPr id="4" name="Picture 2" descr="Výsledek obrázku pro moravská vysoká škola olomou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5898" y="116632"/>
            <a:ext cx="2469654" cy="2469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462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90500"/>
            <a:ext cx="8229600" cy="1600200"/>
          </a:xfrm>
        </p:spPr>
        <p:txBody>
          <a:bodyPr/>
          <a:lstStyle/>
          <a:p>
            <a:r>
              <a:rPr lang="en-US" sz="4400" dirty="0" err="1">
                <a:solidFill>
                  <a:srgbClr val="FF0000"/>
                </a:solidFill>
                <a:effectLst/>
              </a:rPr>
              <a:t>Rozhodování</a:t>
            </a:r>
            <a:r>
              <a:rPr lang="cs-CZ" sz="4400" dirty="0" smtClean="0">
                <a:solidFill>
                  <a:srgbClr val="FF0000"/>
                </a:solidFill>
                <a:effectLst/>
              </a:rPr>
              <a:t>: </a:t>
            </a:r>
            <a:r>
              <a:rPr lang="cs-CZ" sz="4400" dirty="0" err="1" smtClean="0">
                <a:solidFill>
                  <a:srgbClr val="FF0000"/>
                </a:solidFill>
                <a:effectLst/>
              </a:rPr>
              <a:t>takti</a:t>
            </a:r>
            <a:r>
              <a:rPr lang="en-US" sz="4400" dirty="0" err="1" smtClean="0">
                <a:solidFill>
                  <a:srgbClr val="FF0000"/>
                </a:solidFill>
                <a:effectLst/>
              </a:rPr>
              <a:t>cká</a:t>
            </a:r>
            <a:r>
              <a:rPr lang="en-US" sz="4400" dirty="0" smtClean="0">
                <a:solidFill>
                  <a:srgbClr val="FF0000"/>
                </a:solidFill>
                <a:effectLst/>
              </a:rPr>
              <a:t> </a:t>
            </a:r>
            <a:r>
              <a:rPr lang="en-US" sz="4400" dirty="0">
                <a:solidFill>
                  <a:srgbClr val="FF0000"/>
                </a:solidFill>
                <a:effectLst/>
              </a:rPr>
              <a:t>a </a:t>
            </a:r>
            <a:r>
              <a:rPr lang="en-US" sz="4400" dirty="0" err="1">
                <a:solidFill>
                  <a:srgbClr val="FF0000"/>
                </a:solidFill>
                <a:effectLst/>
              </a:rPr>
              <a:t>operativní</a:t>
            </a:r>
            <a:r>
              <a:rPr lang="en-US" sz="4400" dirty="0">
                <a:solidFill>
                  <a:srgbClr val="FF0000"/>
                </a:solidFill>
                <a:effectLst/>
              </a:rPr>
              <a:t> </a:t>
            </a:r>
            <a:r>
              <a:rPr lang="en-US" sz="4400" dirty="0" err="1">
                <a:solidFill>
                  <a:srgbClr val="FF0000"/>
                </a:solidFill>
                <a:effectLst/>
              </a:rPr>
              <a:t>úroveň</a:t>
            </a:r>
            <a:r>
              <a:rPr lang="en-US" sz="4400" dirty="0">
                <a:solidFill>
                  <a:srgbClr val="FF0000"/>
                </a:solidFill>
                <a:effectLst/>
              </a:rPr>
              <a:t> </a:t>
            </a:r>
            <a:r>
              <a:rPr lang="en-US" sz="4400" dirty="0" err="1">
                <a:solidFill>
                  <a:srgbClr val="FF0000"/>
                </a:solidFill>
                <a:effectLst/>
              </a:rPr>
              <a:t>logistiky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323528" y="1412776"/>
            <a:ext cx="8028384" cy="544522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b="1" dirty="0" smtClean="0">
              <a:solidFill>
                <a:schemeClr val="tx1"/>
              </a:solidFill>
            </a:endParaRPr>
          </a:p>
          <a:p>
            <a:endParaRPr lang="cs-CZ" b="1" dirty="0" smtClean="0">
              <a:solidFill>
                <a:schemeClr val="tx1"/>
              </a:solidFill>
            </a:endParaRPr>
          </a:p>
        </p:txBody>
      </p:sp>
      <p:sp>
        <p:nvSpPr>
          <p:cNvPr id="3" name="AutoShape 2" descr="EBITDA a EBIT - silné nástroje pro ocenění společnosti, význam a výpočet"/>
          <p:cNvSpPr>
            <a:spLocks noChangeAspect="1" noChangeArrowheads="1"/>
          </p:cNvSpPr>
          <p:nvPr/>
        </p:nvSpPr>
        <p:spPr bwMode="auto">
          <a:xfrm>
            <a:off x="155575" y="-838200"/>
            <a:ext cx="261937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EBITDA a EBIT - silné nástroje pro ocenění společnosti, význam a výpočet"/>
          <p:cNvSpPr>
            <a:spLocks noChangeAspect="1" noChangeArrowheads="1"/>
          </p:cNvSpPr>
          <p:nvPr/>
        </p:nvSpPr>
        <p:spPr bwMode="auto">
          <a:xfrm>
            <a:off x="307975" y="-685800"/>
            <a:ext cx="261937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395536" y="2060848"/>
            <a:ext cx="8208912" cy="468052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b="1" dirty="0"/>
              <a:t>Integrace </a:t>
            </a:r>
            <a:r>
              <a:rPr lang="cs-CZ" b="1" dirty="0" smtClean="0"/>
              <a:t>logistických </a:t>
            </a:r>
            <a:r>
              <a:rPr lang="cs-CZ" b="1" dirty="0"/>
              <a:t>plánů</a:t>
            </a:r>
            <a:endParaRPr lang="en-US" dirty="0"/>
          </a:p>
          <a:p>
            <a:pPr lvl="0"/>
            <a:r>
              <a:rPr lang="cs-CZ" dirty="0"/>
              <a:t>Nepřetržitý proces, který vyžaduje velkou dávku porozumění managementu, vzájemného působení různých složek a činností logistiky. </a:t>
            </a:r>
            <a:endParaRPr lang="en-US" dirty="0"/>
          </a:p>
          <a:p>
            <a:pPr lvl="0"/>
            <a:r>
              <a:rPr lang="cs-CZ" dirty="0"/>
              <a:t>Management musí znát celkovou strategii podniku, aby mohl vhodně </a:t>
            </a:r>
            <a:r>
              <a:rPr lang="cs-CZ" dirty="0" smtClean="0"/>
              <a:t>formulovat </a:t>
            </a:r>
            <a:r>
              <a:rPr lang="cs-CZ" dirty="0"/>
              <a:t>strategii logistického managementu (logistika přispívá v podniku v mnoha směrech).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5348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90500"/>
            <a:ext cx="8229600" cy="1600200"/>
          </a:xfrm>
        </p:spPr>
        <p:txBody>
          <a:bodyPr/>
          <a:lstStyle/>
          <a:p>
            <a:r>
              <a:rPr lang="en-US" sz="4400" dirty="0" err="1">
                <a:solidFill>
                  <a:srgbClr val="FF0000"/>
                </a:solidFill>
                <a:effectLst/>
              </a:rPr>
              <a:t>Rozhodování</a:t>
            </a:r>
            <a:r>
              <a:rPr lang="cs-CZ" sz="4400" dirty="0" smtClean="0">
                <a:solidFill>
                  <a:srgbClr val="FF0000"/>
                </a:solidFill>
                <a:effectLst/>
              </a:rPr>
              <a:t>: </a:t>
            </a:r>
            <a:r>
              <a:rPr lang="cs-CZ" sz="4400" dirty="0" err="1" smtClean="0">
                <a:solidFill>
                  <a:srgbClr val="FF0000"/>
                </a:solidFill>
                <a:effectLst/>
              </a:rPr>
              <a:t>takti</a:t>
            </a:r>
            <a:r>
              <a:rPr lang="en-US" sz="4400" dirty="0" err="1" smtClean="0">
                <a:solidFill>
                  <a:srgbClr val="FF0000"/>
                </a:solidFill>
                <a:effectLst/>
              </a:rPr>
              <a:t>cká</a:t>
            </a:r>
            <a:r>
              <a:rPr lang="en-US" sz="4400" dirty="0" smtClean="0">
                <a:solidFill>
                  <a:srgbClr val="FF0000"/>
                </a:solidFill>
                <a:effectLst/>
              </a:rPr>
              <a:t> </a:t>
            </a:r>
            <a:r>
              <a:rPr lang="en-US" sz="4400" dirty="0">
                <a:solidFill>
                  <a:srgbClr val="FF0000"/>
                </a:solidFill>
                <a:effectLst/>
              </a:rPr>
              <a:t>a </a:t>
            </a:r>
            <a:r>
              <a:rPr lang="en-US" sz="4400" dirty="0" err="1">
                <a:solidFill>
                  <a:srgbClr val="FF0000"/>
                </a:solidFill>
                <a:effectLst/>
              </a:rPr>
              <a:t>operativní</a:t>
            </a:r>
            <a:r>
              <a:rPr lang="en-US" sz="4400" dirty="0">
                <a:solidFill>
                  <a:srgbClr val="FF0000"/>
                </a:solidFill>
                <a:effectLst/>
              </a:rPr>
              <a:t> </a:t>
            </a:r>
            <a:r>
              <a:rPr lang="en-US" sz="4400" dirty="0" err="1">
                <a:solidFill>
                  <a:srgbClr val="FF0000"/>
                </a:solidFill>
                <a:effectLst/>
              </a:rPr>
              <a:t>úroveň</a:t>
            </a:r>
            <a:r>
              <a:rPr lang="en-US" sz="4400" dirty="0">
                <a:solidFill>
                  <a:srgbClr val="FF0000"/>
                </a:solidFill>
                <a:effectLst/>
              </a:rPr>
              <a:t> </a:t>
            </a:r>
            <a:r>
              <a:rPr lang="en-US" sz="4400" dirty="0" err="1">
                <a:solidFill>
                  <a:srgbClr val="FF0000"/>
                </a:solidFill>
                <a:effectLst/>
              </a:rPr>
              <a:t>logistiky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323528" y="1412776"/>
            <a:ext cx="8028384" cy="544522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b="1" dirty="0" smtClean="0">
              <a:solidFill>
                <a:schemeClr val="tx1"/>
              </a:solidFill>
            </a:endParaRPr>
          </a:p>
          <a:p>
            <a:endParaRPr lang="cs-CZ" b="1" dirty="0" smtClean="0">
              <a:solidFill>
                <a:schemeClr val="tx1"/>
              </a:solidFill>
            </a:endParaRPr>
          </a:p>
        </p:txBody>
      </p:sp>
      <p:sp>
        <p:nvSpPr>
          <p:cNvPr id="3" name="AutoShape 2" descr="EBITDA a EBIT - silné nástroje pro ocenění společnosti, význam a výpočet"/>
          <p:cNvSpPr>
            <a:spLocks noChangeAspect="1" noChangeArrowheads="1"/>
          </p:cNvSpPr>
          <p:nvPr/>
        </p:nvSpPr>
        <p:spPr bwMode="auto">
          <a:xfrm>
            <a:off x="155575" y="-838200"/>
            <a:ext cx="261937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EBITDA a EBIT - silné nástroje pro ocenění společnosti, význam a výpočet"/>
          <p:cNvSpPr>
            <a:spLocks noChangeAspect="1" noChangeArrowheads="1"/>
          </p:cNvSpPr>
          <p:nvPr/>
        </p:nvSpPr>
        <p:spPr bwMode="auto">
          <a:xfrm>
            <a:off x="307975" y="-685800"/>
            <a:ext cx="261937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395536" y="2060848"/>
            <a:ext cx="8208912" cy="468052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cs-CZ" b="1" dirty="0"/>
              <a:t>Základem logistického plánování jsou čtyři hlavní okruhy: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8" name="Obrázek 7"/>
          <p:cNvPicPr/>
          <p:nvPr/>
        </p:nvPicPr>
        <p:blipFill rotWithShape="1">
          <a:blip r:embed="rId3"/>
          <a:srcRect l="32547" t="17331" r="30031" b="47171"/>
          <a:stretch/>
        </p:blipFill>
        <p:spPr bwMode="auto">
          <a:xfrm>
            <a:off x="2016224" y="2688279"/>
            <a:ext cx="6588224" cy="410445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5348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90500"/>
            <a:ext cx="8229600" cy="1600200"/>
          </a:xfrm>
        </p:spPr>
        <p:txBody>
          <a:bodyPr/>
          <a:lstStyle/>
          <a:p>
            <a:r>
              <a:rPr lang="en-US" sz="4400" dirty="0" err="1">
                <a:solidFill>
                  <a:srgbClr val="FF0000"/>
                </a:solidFill>
                <a:effectLst/>
              </a:rPr>
              <a:t>Rozhodování</a:t>
            </a:r>
            <a:r>
              <a:rPr lang="cs-CZ" sz="4400" dirty="0" smtClean="0">
                <a:solidFill>
                  <a:srgbClr val="FF0000"/>
                </a:solidFill>
                <a:effectLst/>
              </a:rPr>
              <a:t>: </a:t>
            </a:r>
            <a:r>
              <a:rPr lang="cs-CZ" sz="4400" dirty="0" err="1" smtClean="0">
                <a:solidFill>
                  <a:srgbClr val="FF0000"/>
                </a:solidFill>
                <a:effectLst/>
              </a:rPr>
              <a:t>takti</a:t>
            </a:r>
            <a:r>
              <a:rPr lang="en-US" sz="4400" dirty="0" err="1" smtClean="0">
                <a:solidFill>
                  <a:srgbClr val="FF0000"/>
                </a:solidFill>
                <a:effectLst/>
              </a:rPr>
              <a:t>cká</a:t>
            </a:r>
            <a:r>
              <a:rPr lang="en-US" sz="4400" dirty="0" smtClean="0">
                <a:solidFill>
                  <a:srgbClr val="FF0000"/>
                </a:solidFill>
                <a:effectLst/>
              </a:rPr>
              <a:t> </a:t>
            </a:r>
            <a:r>
              <a:rPr lang="en-US" sz="4400" dirty="0">
                <a:solidFill>
                  <a:srgbClr val="FF0000"/>
                </a:solidFill>
                <a:effectLst/>
              </a:rPr>
              <a:t>a </a:t>
            </a:r>
            <a:r>
              <a:rPr lang="en-US" sz="4400" dirty="0" err="1">
                <a:solidFill>
                  <a:srgbClr val="FF0000"/>
                </a:solidFill>
                <a:effectLst/>
              </a:rPr>
              <a:t>operativní</a:t>
            </a:r>
            <a:r>
              <a:rPr lang="en-US" sz="4400" dirty="0">
                <a:solidFill>
                  <a:srgbClr val="FF0000"/>
                </a:solidFill>
                <a:effectLst/>
              </a:rPr>
              <a:t> </a:t>
            </a:r>
            <a:r>
              <a:rPr lang="en-US" sz="4400" dirty="0" err="1">
                <a:solidFill>
                  <a:srgbClr val="FF0000"/>
                </a:solidFill>
                <a:effectLst/>
              </a:rPr>
              <a:t>úroveň</a:t>
            </a:r>
            <a:r>
              <a:rPr lang="en-US" sz="4400" dirty="0">
                <a:solidFill>
                  <a:srgbClr val="FF0000"/>
                </a:solidFill>
                <a:effectLst/>
              </a:rPr>
              <a:t> </a:t>
            </a:r>
            <a:r>
              <a:rPr lang="en-US" sz="4400" dirty="0" err="1">
                <a:solidFill>
                  <a:srgbClr val="FF0000"/>
                </a:solidFill>
                <a:effectLst/>
              </a:rPr>
              <a:t>logistiky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323528" y="1412776"/>
            <a:ext cx="8028384" cy="544522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b="1" dirty="0" smtClean="0">
              <a:solidFill>
                <a:schemeClr val="tx1"/>
              </a:solidFill>
            </a:endParaRPr>
          </a:p>
          <a:p>
            <a:endParaRPr lang="cs-CZ" b="1" dirty="0" smtClean="0">
              <a:solidFill>
                <a:schemeClr val="tx1"/>
              </a:solidFill>
            </a:endParaRPr>
          </a:p>
        </p:txBody>
      </p:sp>
      <p:sp>
        <p:nvSpPr>
          <p:cNvPr id="3" name="AutoShape 2" descr="EBITDA a EBIT - silné nástroje pro ocenění společnosti, význam a výpočet"/>
          <p:cNvSpPr>
            <a:spLocks noChangeAspect="1" noChangeArrowheads="1"/>
          </p:cNvSpPr>
          <p:nvPr/>
        </p:nvSpPr>
        <p:spPr bwMode="auto">
          <a:xfrm>
            <a:off x="155575" y="-838200"/>
            <a:ext cx="261937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EBITDA a EBIT - silné nástroje pro ocenění společnosti, význam a výpočet"/>
          <p:cNvSpPr>
            <a:spLocks noChangeAspect="1" noChangeArrowheads="1"/>
          </p:cNvSpPr>
          <p:nvPr/>
        </p:nvSpPr>
        <p:spPr bwMode="auto">
          <a:xfrm>
            <a:off x="307975" y="-685800"/>
            <a:ext cx="261937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395536" y="1772816"/>
            <a:ext cx="8208912" cy="4968552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b="1" dirty="0"/>
              <a:t>Taktická rozhodování</a:t>
            </a:r>
            <a:endParaRPr lang="en-US" dirty="0"/>
          </a:p>
          <a:p>
            <a:r>
              <a:rPr lang="cs-CZ" dirty="0"/>
              <a:t>Taktické rozhodování je o úroveň níž, než rozhodování strategické. </a:t>
            </a:r>
            <a:endParaRPr lang="en-US" dirty="0"/>
          </a:p>
          <a:p>
            <a:r>
              <a:rPr lang="cs-CZ" dirty="0"/>
              <a:t>Do taktického rozhodování se zařazují následující činnosti: </a:t>
            </a:r>
            <a:endParaRPr lang="en-US" dirty="0"/>
          </a:p>
          <a:p>
            <a:pPr lvl="0"/>
            <a:r>
              <a:rPr lang="cs-CZ" dirty="0"/>
              <a:t>Zákaznický servis</a:t>
            </a:r>
            <a:endParaRPr lang="en-US" dirty="0"/>
          </a:p>
          <a:p>
            <a:pPr lvl="0"/>
            <a:r>
              <a:rPr lang="cs-CZ" dirty="0"/>
              <a:t>Předpovídaní objednávek </a:t>
            </a:r>
            <a:endParaRPr lang="en-US" dirty="0"/>
          </a:p>
          <a:p>
            <a:pPr lvl="0"/>
            <a:r>
              <a:rPr lang="cs-CZ" dirty="0"/>
              <a:t>Volba rozmístění skladových kapacit</a:t>
            </a:r>
            <a:endParaRPr lang="en-US" dirty="0"/>
          </a:p>
          <a:p>
            <a:pPr lvl="0"/>
            <a:r>
              <a:rPr lang="cs-CZ" dirty="0"/>
              <a:t>Servisní podpora </a:t>
            </a:r>
            <a:endParaRPr lang="en-US" dirty="0"/>
          </a:p>
          <a:p>
            <a:pPr lvl="0"/>
            <a:r>
              <a:rPr lang="cs-CZ" dirty="0" smtClean="0"/>
              <a:t>Zpětné </a:t>
            </a:r>
            <a:r>
              <a:rPr lang="cs-CZ" dirty="0"/>
              <a:t>kanály </a:t>
            </a:r>
            <a:endParaRPr lang="en-US" dirty="0"/>
          </a:p>
          <a:p>
            <a:pPr lvl="0"/>
            <a:r>
              <a:rPr lang="cs-CZ" dirty="0"/>
              <a:t>Balení </a:t>
            </a:r>
            <a:endParaRPr lang="en-US" dirty="0"/>
          </a:p>
          <a:p>
            <a:pPr lvl="0"/>
            <a:r>
              <a:rPr lang="cs-CZ" dirty="0"/>
              <a:t>Likvidace odpadů a zbytků </a:t>
            </a:r>
            <a:endParaRPr lang="en-US" dirty="0"/>
          </a:p>
          <a:p>
            <a:pPr lvl="0"/>
            <a:r>
              <a:rPr lang="cs-CZ" dirty="0"/>
              <a:t>Doprava spojená s přepravou a skladováním.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4952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90500"/>
            <a:ext cx="8229600" cy="1600200"/>
          </a:xfrm>
        </p:spPr>
        <p:txBody>
          <a:bodyPr/>
          <a:lstStyle/>
          <a:p>
            <a:r>
              <a:rPr lang="en-US" sz="4400" dirty="0" err="1">
                <a:solidFill>
                  <a:srgbClr val="FF0000"/>
                </a:solidFill>
                <a:effectLst/>
              </a:rPr>
              <a:t>Rozhodování</a:t>
            </a:r>
            <a:r>
              <a:rPr lang="cs-CZ" sz="4400" dirty="0" smtClean="0">
                <a:solidFill>
                  <a:srgbClr val="FF0000"/>
                </a:solidFill>
                <a:effectLst/>
              </a:rPr>
              <a:t>: </a:t>
            </a:r>
            <a:r>
              <a:rPr lang="cs-CZ" sz="4400" dirty="0" err="1" smtClean="0">
                <a:solidFill>
                  <a:srgbClr val="FF0000"/>
                </a:solidFill>
                <a:effectLst/>
              </a:rPr>
              <a:t>takti</a:t>
            </a:r>
            <a:r>
              <a:rPr lang="en-US" sz="4400" dirty="0" err="1" smtClean="0">
                <a:solidFill>
                  <a:srgbClr val="FF0000"/>
                </a:solidFill>
                <a:effectLst/>
              </a:rPr>
              <a:t>cká</a:t>
            </a:r>
            <a:r>
              <a:rPr lang="en-US" sz="4400" dirty="0" smtClean="0">
                <a:solidFill>
                  <a:srgbClr val="FF0000"/>
                </a:solidFill>
                <a:effectLst/>
              </a:rPr>
              <a:t> </a:t>
            </a:r>
            <a:r>
              <a:rPr lang="en-US" sz="4400" dirty="0">
                <a:solidFill>
                  <a:srgbClr val="FF0000"/>
                </a:solidFill>
                <a:effectLst/>
              </a:rPr>
              <a:t>a </a:t>
            </a:r>
            <a:r>
              <a:rPr lang="en-US" sz="4400" dirty="0" err="1">
                <a:solidFill>
                  <a:srgbClr val="FF0000"/>
                </a:solidFill>
                <a:effectLst/>
              </a:rPr>
              <a:t>operativní</a:t>
            </a:r>
            <a:r>
              <a:rPr lang="en-US" sz="4400" dirty="0">
                <a:solidFill>
                  <a:srgbClr val="FF0000"/>
                </a:solidFill>
                <a:effectLst/>
              </a:rPr>
              <a:t> </a:t>
            </a:r>
            <a:r>
              <a:rPr lang="en-US" sz="4400" dirty="0" err="1">
                <a:solidFill>
                  <a:srgbClr val="FF0000"/>
                </a:solidFill>
                <a:effectLst/>
              </a:rPr>
              <a:t>úroveň</a:t>
            </a:r>
            <a:r>
              <a:rPr lang="en-US" sz="4400" dirty="0">
                <a:solidFill>
                  <a:srgbClr val="FF0000"/>
                </a:solidFill>
                <a:effectLst/>
              </a:rPr>
              <a:t> </a:t>
            </a:r>
            <a:r>
              <a:rPr lang="en-US" sz="4400" dirty="0" err="1">
                <a:solidFill>
                  <a:srgbClr val="FF0000"/>
                </a:solidFill>
                <a:effectLst/>
              </a:rPr>
              <a:t>logistiky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323528" y="1412776"/>
            <a:ext cx="8028384" cy="544522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b="1" dirty="0" smtClean="0">
              <a:solidFill>
                <a:schemeClr val="tx1"/>
              </a:solidFill>
            </a:endParaRPr>
          </a:p>
          <a:p>
            <a:endParaRPr lang="cs-CZ" b="1" dirty="0" smtClean="0">
              <a:solidFill>
                <a:schemeClr val="tx1"/>
              </a:solidFill>
            </a:endParaRPr>
          </a:p>
        </p:txBody>
      </p:sp>
      <p:sp>
        <p:nvSpPr>
          <p:cNvPr id="3" name="AutoShape 2" descr="EBITDA a EBIT - silné nástroje pro ocenění společnosti, význam a výpočet"/>
          <p:cNvSpPr>
            <a:spLocks noChangeAspect="1" noChangeArrowheads="1"/>
          </p:cNvSpPr>
          <p:nvPr/>
        </p:nvSpPr>
        <p:spPr bwMode="auto">
          <a:xfrm>
            <a:off x="155575" y="-838200"/>
            <a:ext cx="261937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EBITDA a EBIT - silné nástroje pro ocenění společnosti, význam a výpočet"/>
          <p:cNvSpPr>
            <a:spLocks noChangeAspect="1" noChangeArrowheads="1"/>
          </p:cNvSpPr>
          <p:nvPr/>
        </p:nvSpPr>
        <p:spPr bwMode="auto">
          <a:xfrm>
            <a:off x="307975" y="-685800"/>
            <a:ext cx="261937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395536" y="2060848"/>
            <a:ext cx="8208912" cy="4680520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b="1" dirty="0"/>
              <a:t>Operativní úroveň </a:t>
            </a:r>
            <a:endParaRPr lang="en-US" dirty="0"/>
          </a:p>
          <a:p>
            <a:r>
              <a:rPr lang="cs-CZ" dirty="0"/>
              <a:t>Je to úroveň, která je nejníže postavená a týká se běžných denních záležitostí, jako jsou operační postupy, směřování a plánování přepravy a pravidla řízení určitých operací. 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cs-CZ" dirty="0"/>
              <a:t> </a:t>
            </a:r>
            <a:endParaRPr lang="en-US" dirty="0"/>
          </a:p>
          <a:p>
            <a:pPr marL="0" indent="0">
              <a:buNone/>
            </a:pPr>
            <a:r>
              <a:rPr lang="cs-CZ" b="1" dirty="0"/>
              <a:t>Kroky při zavádění logistiky: </a:t>
            </a:r>
            <a:endParaRPr lang="en-US" dirty="0"/>
          </a:p>
          <a:p>
            <a:pPr lvl="0"/>
            <a:r>
              <a:rPr lang="cs-CZ" dirty="0"/>
              <a:t>Úvodní analýza (identifikace vztahů podnikových a logistických cílů, vymezuje hranice systému, shromažďuje a vyhodnocuje vstupní data a informace o konkurentech. </a:t>
            </a:r>
            <a:endParaRPr lang="en-US" dirty="0"/>
          </a:p>
          <a:p>
            <a:pPr lvl="0"/>
            <a:r>
              <a:rPr lang="cs-CZ" dirty="0"/>
              <a:t>Studie proveditelnosti, zpracování logistických koncepcí a jejich možných variant. </a:t>
            </a:r>
            <a:endParaRPr lang="en-US" dirty="0"/>
          </a:p>
          <a:p>
            <a:pPr lvl="0"/>
            <a:r>
              <a:rPr lang="cs-CZ" dirty="0"/>
              <a:t>Na základě optimální koncepce se provádí </a:t>
            </a:r>
            <a:r>
              <a:rPr lang="cs-CZ" dirty="0" smtClean="0"/>
              <a:t>detailní </a:t>
            </a:r>
            <a:r>
              <a:rPr lang="cs-CZ" dirty="0"/>
              <a:t>plán.</a:t>
            </a:r>
            <a:endParaRPr lang="en-US" dirty="0"/>
          </a:p>
          <a:p>
            <a:pPr lvl="0"/>
            <a:r>
              <a:rPr lang="cs-CZ" dirty="0"/>
              <a:t>Zavádění samotné logistiky a realizace.  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4952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535188"/>
            <a:ext cx="8229600" cy="1600200"/>
          </a:xfrm>
        </p:spPr>
        <p:txBody>
          <a:bodyPr/>
          <a:lstStyle/>
          <a:p>
            <a:r>
              <a:rPr lang="cs-CZ" sz="4400" dirty="0" smtClean="0">
                <a:solidFill>
                  <a:srgbClr val="FF0000"/>
                </a:solidFill>
                <a:effectLst/>
              </a:rPr>
              <a:t>Děkuji za Vaši pozornost! </a:t>
            </a:r>
            <a:r>
              <a:rPr lang="cs-CZ" sz="4400" dirty="0" smtClean="0">
                <a:solidFill>
                  <a:srgbClr val="FF0000"/>
                </a:solidFill>
                <a:effectLst/>
                <a:sym typeface="Wingdings" panose="05000000000000000000" pitchFamily="2" charset="2"/>
              </a:rPr>
              <a:t>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323528" y="1412776"/>
            <a:ext cx="8028384" cy="544522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b="1" dirty="0" smtClean="0">
              <a:solidFill>
                <a:schemeClr val="tx1"/>
              </a:solidFill>
            </a:endParaRPr>
          </a:p>
          <a:p>
            <a:endParaRPr lang="cs-CZ" b="1" dirty="0" smtClean="0">
              <a:solidFill>
                <a:schemeClr val="tx1"/>
              </a:solidFill>
            </a:endParaRPr>
          </a:p>
        </p:txBody>
      </p:sp>
      <p:sp>
        <p:nvSpPr>
          <p:cNvPr id="3" name="AutoShape 2" descr="EBITDA a EBIT - silné nástroje pro ocenění společnosti, význam a výpočet"/>
          <p:cNvSpPr>
            <a:spLocks noChangeAspect="1" noChangeArrowheads="1"/>
          </p:cNvSpPr>
          <p:nvPr/>
        </p:nvSpPr>
        <p:spPr bwMode="auto">
          <a:xfrm>
            <a:off x="155575" y="-838200"/>
            <a:ext cx="261937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EBITDA a EBIT - silné nástroje pro ocenění společnosti, význam a výpočet"/>
          <p:cNvSpPr>
            <a:spLocks noChangeAspect="1" noChangeArrowheads="1"/>
          </p:cNvSpPr>
          <p:nvPr/>
        </p:nvSpPr>
        <p:spPr bwMode="auto">
          <a:xfrm>
            <a:off x="307975" y="-685800"/>
            <a:ext cx="261937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395536" y="2060848"/>
            <a:ext cx="8208912" cy="468052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4895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600200"/>
          </a:xfrm>
          <a:noFill/>
        </p:spPr>
        <p:txBody>
          <a:bodyPr/>
          <a:lstStyle/>
          <a:p>
            <a:r>
              <a:rPr lang="en-US" dirty="0" err="1">
                <a:solidFill>
                  <a:srgbClr val="FF0000"/>
                </a:solidFill>
                <a:effectLst/>
              </a:rPr>
              <a:t>Výkonnost</a:t>
            </a:r>
            <a:r>
              <a:rPr lang="en-US" dirty="0">
                <a:solidFill>
                  <a:srgbClr val="FF0000"/>
                </a:solidFill>
                <a:effectLst/>
              </a:rPr>
              <a:t> </a:t>
            </a:r>
            <a:r>
              <a:rPr lang="en-US" dirty="0" err="1">
                <a:solidFill>
                  <a:srgbClr val="FF0000"/>
                </a:solidFill>
                <a:effectLst/>
              </a:rPr>
              <a:t>logistických</a:t>
            </a:r>
            <a:r>
              <a:rPr lang="en-US" dirty="0">
                <a:solidFill>
                  <a:srgbClr val="FF0000"/>
                </a:solidFill>
                <a:effectLst/>
              </a:rPr>
              <a:t> </a:t>
            </a:r>
            <a:r>
              <a:rPr lang="en-US" dirty="0" err="1">
                <a:solidFill>
                  <a:srgbClr val="FF0000"/>
                </a:solidFill>
                <a:effectLst/>
              </a:rPr>
              <a:t>procesů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916832"/>
            <a:ext cx="8301608" cy="5246043"/>
          </a:xfrm>
        </p:spPr>
        <p:txBody>
          <a:bodyPr>
            <a:normAutofit/>
          </a:bodyPr>
          <a:lstStyle/>
          <a:p>
            <a:r>
              <a:rPr lang="cs-CZ" b="1" dirty="0"/>
              <a:t>Logistické výkony: manipulační, skladové a přepravní</a:t>
            </a:r>
            <a:r>
              <a:rPr lang="cs-CZ" b="1" dirty="0" smtClean="0"/>
              <a:t>.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cs-CZ" b="1" dirty="0"/>
              <a:t>Logistické náklady:</a:t>
            </a:r>
            <a:r>
              <a:rPr lang="cs-CZ" dirty="0"/>
              <a:t> jsou finanční prostředky vynaložené na logistické výkony. </a:t>
            </a:r>
            <a:r>
              <a:rPr lang="cs-CZ" dirty="0" smtClean="0"/>
              <a:t>Jsou rozčleněny na následující náklady:</a:t>
            </a:r>
            <a:endParaRPr lang="cs-CZ" dirty="0" smtClean="0"/>
          </a:p>
          <a:p>
            <a:pPr mar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cs-CZ" b="1" dirty="0" smtClean="0"/>
              <a:t>a) Úroveň </a:t>
            </a:r>
            <a:r>
              <a:rPr lang="cs-CZ" b="1" dirty="0"/>
              <a:t>zákaznického servisu:</a:t>
            </a:r>
            <a:r>
              <a:rPr lang="cs-CZ" dirty="0"/>
              <a:t> poprodejní servis, dodávky náhradních dílů.</a:t>
            </a:r>
            <a:endParaRPr lang="en-US" dirty="0"/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98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600200"/>
          </a:xfrm>
          <a:noFill/>
        </p:spPr>
        <p:txBody>
          <a:bodyPr/>
          <a:lstStyle/>
          <a:p>
            <a:r>
              <a:rPr lang="en-US" dirty="0" err="1">
                <a:solidFill>
                  <a:srgbClr val="FF0000"/>
                </a:solidFill>
                <a:effectLst/>
              </a:rPr>
              <a:t>Výkonnost</a:t>
            </a:r>
            <a:r>
              <a:rPr lang="en-US" dirty="0">
                <a:solidFill>
                  <a:srgbClr val="FF0000"/>
                </a:solidFill>
                <a:effectLst/>
              </a:rPr>
              <a:t> </a:t>
            </a:r>
            <a:r>
              <a:rPr lang="en-US" dirty="0" err="1">
                <a:solidFill>
                  <a:srgbClr val="FF0000"/>
                </a:solidFill>
                <a:effectLst/>
              </a:rPr>
              <a:t>logistických</a:t>
            </a:r>
            <a:r>
              <a:rPr lang="en-US" dirty="0">
                <a:solidFill>
                  <a:srgbClr val="FF0000"/>
                </a:solidFill>
                <a:effectLst/>
              </a:rPr>
              <a:t> </a:t>
            </a:r>
            <a:r>
              <a:rPr lang="en-US" dirty="0" err="1">
                <a:solidFill>
                  <a:srgbClr val="FF0000"/>
                </a:solidFill>
                <a:effectLst/>
              </a:rPr>
              <a:t>procesů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916832"/>
            <a:ext cx="8301608" cy="5246043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cs-CZ" b="1" dirty="0" smtClean="0"/>
              <a:t>b) Přepravní </a:t>
            </a:r>
            <a:r>
              <a:rPr lang="cs-CZ" b="1" dirty="0"/>
              <a:t>náklady:</a:t>
            </a:r>
            <a:r>
              <a:rPr lang="cs-CZ" dirty="0"/>
              <a:t> výběr vhodného způsobu dopravy, výběr přepravní cesty</a:t>
            </a:r>
            <a:r>
              <a:rPr lang="cs-CZ" dirty="0" smtClean="0"/>
              <a:t>.</a:t>
            </a:r>
          </a:p>
          <a:p>
            <a:pPr marL="0" lvl="0" indent="0">
              <a:buNone/>
            </a:pPr>
            <a:endParaRPr lang="en-US" dirty="0" smtClean="0"/>
          </a:p>
          <a:p>
            <a:pPr marL="0" lvl="0" indent="0">
              <a:buNone/>
            </a:pPr>
            <a:r>
              <a:rPr lang="cs-CZ" b="1" dirty="0" smtClean="0"/>
              <a:t>c) </a:t>
            </a:r>
            <a:r>
              <a:rPr lang="cs-CZ" b="1" dirty="0" smtClean="0"/>
              <a:t>Náklady </a:t>
            </a:r>
            <a:r>
              <a:rPr lang="cs-CZ" b="1" dirty="0"/>
              <a:t>na udržování zásob:</a:t>
            </a:r>
            <a:r>
              <a:rPr lang="cs-CZ" dirty="0"/>
              <a:t> kapitál vázaný v zásobách, skladovací náklady</a:t>
            </a:r>
            <a:r>
              <a:rPr lang="cs-CZ" dirty="0" smtClean="0"/>
              <a:t>.</a:t>
            </a:r>
          </a:p>
          <a:p>
            <a:pPr marL="0" lvl="0" indent="0">
              <a:buNone/>
            </a:pPr>
            <a:endParaRPr lang="en-US" dirty="0" smtClean="0"/>
          </a:p>
          <a:p>
            <a:pPr marL="0" lvl="0" indent="0">
              <a:buNone/>
            </a:pPr>
            <a:r>
              <a:rPr lang="cs-CZ" b="1" dirty="0" smtClean="0"/>
              <a:t>d) Skladovací </a:t>
            </a:r>
            <a:r>
              <a:rPr lang="cs-CZ" b="1" dirty="0"/>
              <a:t>náklady:</a:t>
            </a:r>
            <a:r>
              <a:rPr lang="cs-CZ" dirty="0"/>
              <a:t> počet skladů, umístění skladů</a:t>
            </a:r>
            <a:r>
              <a:rPr lang="cs-CZ" dirty="0" smtClean="0"/>
              <a:t>.</a:t>
            </a:r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cs-CZ" b="1" dirty="0" smtClean="0"/>
              <a:t>e) Množstevní </a:t>
            </a:r>
            <a:r>
              <a:rPr lang="cs-CZ" b="1" dirty="0"/>
              <a:t>náklady:</a:t>
            </a:r>
            <a:r>
              <a:rPr lang="cs-CZ" dirty="0"/>
              <a:t> rozpor mezi velkými výrobními dávkami, které snižují cenu a </a:t>
            </a:r>
            <a:r>
              <a:rPr lang="cs-CZ" dirty="0" smtClean="0"/>
              <a:t>nárok </a:t>
            </a:r>
            <a:r>
              <a:rPr lang="cs-CZ" dirty="0"/>
              <a:t>na velký skladovací prostor</a:t>
            </a:r>
            <a:r>
              <a:rPr lang="cs-CZ" dirty="0" smtClean="0"/>
              <a:t>.</a:t>
            </a:r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cs-CZ" b="1" dirty="0" smtClean="0"/>
              <a:t>f) Náklady </a:t>
            </a:r>
            <a:r>
              <a:rPr lang="cs-CZ" b="1" dirty="0"/>
              <a:t>na informační systém:</a:t>
            </a:r>
            <a:r>
              <a:rPr lang="cs-CZ" dirty="0"/>
              <a:t> vyřizování </a:t>
            </a:r>
            <a:r>
              <a:rPr lang="cs-CZ" dirty="0" smtClean="0"/>
              <a:t>objednávek elektronickou </a:t>
            </a:r>
            <a:r>
              <a:rPr lang="cs-CZ" dirty="0"/>
              <a:t>výměnou dat</a:t>
            </a:r>
            <a:endParaRPr lang="en-US" dirty="0"/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44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600200"/>
          </a:xfrm>
          <a:noFill/>
        </p:spPr>
        <p:txBody>
          <a:bodyPr/>
          <a:lstStyle/>
          <a:p>
            <a:r>
              <a:rPr lang="en-US" dirty="0" err="1">
                <a:solidFill>
                  <a:srgbClr val="FF0000"/>
                </a:solidFill>
                <a:effectLst/>
              </a:rPr>
              <a:t>Výkonnost</a:t>
            </a:r>
            <a:r>
              <a:rPr lang="en-US" dirty="0">
                <a:solidFill>
                  <a:srgbClr val="FF0000"/>
                </a:solidFill>
                <a:effectLst/>
              </a:rPr>
              <a:t> </a:t>
            </a:r>
            <a:r>
              <a:rPr lang="en-US" dirty="0" err="1">
                <a:solidFill>
                  <a:srgbClr val="FF0000"/>
                </a:solidFill>
                <a:effectLst/>
              </a:rPr>
              <a:t>logistických</a:t>
            </a:r>
            <a:r>
              <a:rPr lang="en-US" dirty="0">
                <a:solidFill>
                  <a:srgbClr val="FF0000"/>
                </a:solidFill>
                <a:effectLst/>
              </a:rPr>
              <a:t> </a:t>
            </a:r>
            <a:r>
              <a:rPr lang="en-US" dirty="0" err="1">
                <a:solidFill>
                  <a:srgbClr val="FF0000"/>
                </a:solidFill>
                <a:effectLst/>
              </a:rPr>
              <a:t>procesů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916832"/>
            <a:ext cx="8301608" cy="52460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Logistické výkonové ukazatele</a:t>
            </a:r>
            <a:endParaRPr lang="en-US" dirty="0"/>
          </a:p>
          <a:p>
            <a:r>
              <a:rPr lang="cs-CZ" dirty="0"/>
              <a:t>Logistické cíle se přetvářejí do výkonových ukazatelů, které umožní sledovat plnění cílů.</a:t>
            </a:r>
            <a:endParaRPr lang="en-US" dirty="0"/>
          </a:p>
          <a:p>
            <a:r>
              <a:rPr lang="cs-CZ" b="1" dirty="0"/>
              <a:t>Dodací lhůta:</a:t>
            </a:r>
            <a:r>
              <a:rPr lang="cs-CZ" dirty="0"/>
              <a:t> je interval času mezi přijetím </a:t>
            </a:r>
            <a:r>
              <a:rPr lang="cs-CZ" dirty="0" smtClean="0"/>
              <a:t>objednávky </a:t>
            </a:r>
            <a:r>
              <a:rPr lang="cs-CZ" dirty="0"/>
              <a:t>a doručením objednaného produktu zákazníkovi.</a:t>
            </a:r>
            <a:endParaRPr lang="en-US" dirty="0"/>
          </a:p>
          <a:p>
            <a:r>
              <a:rPr lang="cs-CZ" b="1" dirty="0"/>
              <a:t>Stupeň úplnosti </a:t>
            </a:r>
            <a:r>
              <a:rPr lang="cs-CZ" b="1" dirty="0" smtClean="0"/>
              <a:t>dodávky</a:t>
            </a:r>
            <a:r>
              <a:rPr lang="cs-CZ" dirty="0"/>
              <a:t> </a:t>
            </a:r>
            <a:r>
              <a:rPr lang="cs-CZ" dirty="0" smtClean="0"/>
              <a:t>Stupeň </a:t>
            </a:r>
            <a:r>
              <a:rPr lang="cs-CZ" dirty="0"/>
              <a:t>spolehlivosti dodávky udává podíl počtu dodávek </a:t>
            </a:r>
            <a:r>
              <a:rPr lang="cs-CZ" dirty="0" smtClean="0"/>
              <a:t>splněných </a:t>
            </a:r>
            <a:r>
              <a:rPr lang="cs-CZ" dirty="0"/>
              <a:t>v termínu ze všech </a:t>
            </a:r>
            <a:r>
              <a:rPr lang="cs-CZ" dirty="0" smtClean="0"/>
              <a:t>dodávek během </a:t>
            </a:r>
            <a:r>
              <a:rPr lang="cs-CZ" dirty="0"/>
              <a:t>určitého období.</a:t>
            </a:r>
            <a:endParaRPr lang="en-US" dirty="0"/>
          </a:p>
          <a:p>
            <a:r>
              <a:rPr lang="cs-CZ" b="1" dirty="0"/>
              <a:t>Stupeň spolehlivosti dodávky</a:t>
            </a:r>
            <a:endParaRPr lang="en-US" dirty="0"/>
          </a:p>
          <a:p>
            <a:pPr marL="0" indent="0">
              <a:buNone/>
            </a:pPr>
            <a:r>
              <a:rPr lang="cs-CZ" dirty="0"/>
              <a:t>Udává </a:t>
            </a:r>
            <a:r>
              <a:rPr lang="cs-CZ" dirty="0" smtClean="0"/>
              <a:t>podíl </a:t>
            </a:r>
            <a:r>
              <a:rPr lang="cs-CZ" dirty="0"/>
              <a:t>počtu </a:t>
            </a:r>
            <a:r>
              <a:rPr lang="cs-CZ" dirty="0" smtClean="0"/>
              <a:t>dodávek </a:t>
            </a:r>
            <a:r>
              <a:rPr lang="cs-CZ" dirty="0"/>
              <a:t>splněných v termínu ze všech dodávek během určitého období. </a:t>
            </a:r>
            <a:endParaRPr lang="en-US" dirty="0"/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822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600200"/>
          </a:xfrm>
          <a:noFill/>
        </p:spPr>
        <p:txBody>
          <a:bodyPr/>
          <a:lstStyle/>
          <a:p>
            <a:r>
              <a:rPr lang="en-US" dirty="0" err="1">
                <a:solidFill>
                  <a:srgbClr val="FF0000"/>
                </a:solidFill>
                <a:effectLst/>
              </a:rPr>
              <a:t>Výkonnost</a:t>
            </a:r>
            <a:r>
              <a:rPr lang="en-US" dirty="0">
                <a:solidFill>
                  <a:srgbClr val="FF0000"/>
                </a:solidFill>
                <a:effectLst/>
              </a:rPr>
              <a:t> </a:t>
            </a:r>
            <a:r>
              <a:rPr lang="en-US" dirty="0" err="1">
                <a:solidFill>
                  <a:srgbClr val="FF0000"/>
                </a:solidFill>
                <a:effectLst/>
              </a:rPr>
              <a:t>logistických</a:t>
            </a:r>
            <a:r>
              <a:rPr lang="en-US" dirty="0">
                <a:solidFill>
                  <a:srgbClr val="FF0000"/>
                </a:solidFill>
                <a:effectLst/>
              </a:rPr>
              <a:t> </a:t>
            </a:r>
            <a:r>
              <a:rPr lang="en-US" dirty="0" err="1">
                <a:solidFill>
                  <a:srgbClr val="FF0000"/>
                </a:solidFill>
                <a:effectLst/>
              </a:rPr>
              <a:t>procesů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916832"/>
            <a:ext cx="8301608" cy="52460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Ukazatelé úrovně </a:t>
            </a:r>
            <a:r>
              <a:rPr lang="cs-CZ" b="1" dirty="0" smtClean="0"/>
              <a:t>logistických služeb</a:t>
            </a:r>
            <a:r>
              <a:rPr lang="cs-CZ" b="1" dirty="0"/>
              <a:t>: </a:t>
            </a:r>
            <a:endParaRPr lang="en-US" dirty="0"/>
          </a:p>
          <a:p>
            <a:pPr lvl="0"/>
            <a:r>
              <a:rPr lang="cs-CZ" dirty="0"/>
              <a:t>Sjednaná dodací lhůta (rychlost uspokojení požadavku) </a:t>
            </a:r>
            <a:endParaRPr lang="en-US" dirty="0"/>
          </a:p>
          <a:p>
            <a:pPr lvl="0"/>
            <a:r>
              <a:rPr lang="cs-CZ" dirty="0"/>
              <a:t>Podíl poptávané a skutečně sjednané dodací lhůty </a:t>
            </a:r>
            <a:endParaRPr lang="en-US" dirty="0"/>
          </a:p>
          <a:p>
            <a:pPr lvl="0"/>
            <a:r>
              <a:rPr lang="cs-CZ" dirty="0"/>
              <a:t>Termínovaná spolehlivost dodávek </a:t>
            </a:r>
            <a:endParaRPr lang="en-US" dirty="0"/>
          </a:p>
          <a:p>
            <a:pPr lvl="0"/>
            <a:r>
              <a:rPr lang="cs-CZ" dirty="0"/>
              <a:t>Úplnost dodávek</a:t>
            </a:r>
            <a:endParaRPr lang="en-US" dirty="0"/>
          </a:p>
          <a:p>
            <a:pPr lvl="0"/>
            <a:r>
              <a:rPr lang="cs-CZ" dirty="0"/>
              <a:t>Pohotovost dodávek</a:t>
            </a:r>
            <a:endParaRPr lang="en-US" dirty="0"/>
          </a:p>
          <a:p>
            <a:pPr lvl="0"/>
            <a:r>
              <a:rPr lang="cs-CZ" dirty="0"/>
              <a:t>Podíl neshod týkající se značení, balení, průvodní dokumentace</a:t>
            </a:r>
            <a:endParaRPr lang="en-US" dirty="0"/>
          </a:p>
          <a:p>
            <a:pPr lvl="0"/>
            <a:r>
              <a:rPr lang="cs-CZ" dirty="0"/>
              <a:t>Dostupnost informací pro zákazníky o rozpracovanosti </a:t>
            </a:r>
            <a:r>
              <a:rPr lang="cs-CZ" dirty="0" smtClean="0"/>
              <a:t>zakázky o </a:t>
            </a:r>
            <a:r>
              <a:rPr lang="cs-CZ" dirty="0"/>
              <a:t>pohybu zásilky. </a:t>
            </a:r>
            <a:endParaRPr lang="en-US" dirty="0"/>
          </a:p>
          <a:p>
            <a:r>
              <a:rPr lang="cs-CZ" dirty="0"/>
              <a:t>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02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600200"/>
          </a:xfrm>
          <a:noFill/>
        </p:spPr>
        <p:txBody>
          <a:bodyPr/>
          <a:lstStyle/>
          <a:p>
            <a:r>
              <a:rPr lang="en-US" dirty="0" err="1">
                <a:solidFill>
                  <a:srgbClr val="FF0000"/>
                </a:solidFill>
                <a:effectLst/>
              </a:rPr>
              <a:t>Výkonnost</a:t>
            </a:r>
            <a:r>
              <a:rPr lang="en-US" dirty="0">
                <a:solidFill>
                  <a:srgbClr val="FF0000"/>
                </a:solidFill>
                <a:effectLst/>
              </a:rPr>
              <a:t> </a:t>
            </a:r>
            <a:r>
              <a:rPr lang="en-US" dirty="0" err="1">
                <a:solidFill>
                  <a:srgbClr val="FF0000"/>
                </a:solidFill>
                <a:effectLst/>
              </a:rPr>
              <a:t>logistických</a:t>
            </a:r>
            <a:r>
              <a:rPr lang="en-US" dirty="0">
                <a:solidFill>
                  <a:srgbClr val="FF0000"/>
                </a:solidFill>
                <a:effectLst/>
              </a:rPr>
              <a:t> </a:t>
            </a:r>
            <a:r>
              <a:rPr lang="en-US" dirty="0" err="1">
                <a:solidFill>
                  <a:srgbClr val="FF0000"/>
                </a:solidFill>
                <a:effectLst/>
              </a:rPr>
              <a:t>procesů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916832"/>
            <a:ext cx="8301608" cy="52460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Úroveň logistických </a:t>
            </a:r>
            <a:r>
              <a:rPr lang="cs-CZ" b="1" dirty="0" smtClean="0"/>
              <a:t>služeb</a:t>
            </a:r>
          </a:p>
          <a:p>
            <a:pPr marL="0" indent="0">
              <a:buNone/>
            </a:pPr>
            <a:endParaRPr lang="en-US" dirty="0"/>
          </a:p>
          <a:p>
            <a:r>
              <a:rPr lang="cs-CZ" b="1" dirty="0"/>
              <a:t>Služby:</a:t>
            </a:r>
            <a:r>
              <a:rPr lang="cs-CZ" dirty="0"/>
              <a:t> poskytování něčeho nebo úprava něčeho – nehmotné povahy, nelze je skladovat – úroveň </a:t>
            </a:r>
            <a:r>
              <a:rPr lang="cs-CZ" dirty="0" smtClean="0"/>
              <a:t>dodavatelských </a:t>
            </a:r>
            <a:r>
              <a:rPr lang="cs-CZ" dirty="0"/>
              <a:t>služeb je míra, v jaké během </a:t>
            </a:r>
            <a:r>
              <a:rPr lang="cs-CZ" dirty="0" smtClean="0"/>
              <a:t>období plnění </a:t>
            </a:r>
            <a:r>
              <a:rPr lang="cs-CZ" dirty="0"/>
              <a:t>uspokojíme požadavky zákazníka</a:t>
            </a:r>
            <a:r>
              <a:rPr lang="cs-CZ" dirty="0" smtClean="0"/>
              <a:t>.</a:t>
            </a:r>
          </a:p>
          <a:p>
            <a:endParaRPr lang="en-US" dirty="0"/>
          </a:p>
          <a:p>
            <a:r>
              <a:rPr lang="cs-CZ" b="1" dirty="0"/>
              <a:t>Logistické služby:</a:t>
            </a:r>
            <a:r>
              <a:rPr lang="cs-CZ" dirty="0"/>
              <a:t> činnosti, které podporují a umožňují výrobu a obchod, především také dopravu, skladování, třídění, pojišťování, celní deklaraci. </a:t>
            </a:r>
            <a:endParaRPr lang="en-US" dirty="0"/>
          </a:p>
          <a:p>
            <a:pPr marL="0" indent="0">
              <a:buNone/>
            </a:pPr>
            <a:r>
              <a:rPr lang="cs-CZ" dirty="0"/>
              <a:t>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41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836712"/>
            <a:ext cx="8388424" cy="1235223"/>
          </a:xfrm>
        </p:spPr>
        <p:txBody>
          <a:bodyPr/>
          <a:lstStyle/>
          <a:p>
            <a:r>
              <a:rPr lang="en-US" sz="5400" dirty="0" err="1">
                <a:solidFill>
                  <a:srgbClr val="FF0000"/>
                </a:solidFill>
                <a:effectLst/>
              </a:rPr>
              <a:t>Rozhodování</a:t>
            </a:r>
            <a:r>
              <a:rPr lang="cs-CZ" sz="5400" dirty="0">
                <a:solidFill>
                  <a:srgbClr val="FF0000"/>
                </a:solidFill>
                <a:effectLst/>
              </a:rPr>
              <a:t>: S</a:t>
            </a:r>
            <a:r>
              <a:rPr lang="en-US" sz="5400" dirty="0" err="1">
                <a:solidFill>
                  <a:srgbClr val="FF0000"/>
                </a:solidFill>
                <a:effectLst/>
              </a:rPr>
              <a:t>trategická</a:t>
            </a:r>
            <a:r>
              <a:rPr lang="en-US" sz="5400" dirty="0">
                <a:solidFill>
                  <a:srgbClr val="FF0000"/>
                </a:solidFill>
                <a:effectLst/>
              </a:rPr>
              <a:t> </a:t>
            </a:r>
            <a:r>
              <a:rPr lang="en-US" sz="5400" dirty="0" err="1">
                <a:solidFill>
                  <a:srgbClr val="FF0000"/>
                </a:solidFill>
                <a:effectLst/>
              </a:rPr>
              <a:t>úroveň</a:t>
            </a:r>
            <a:r>
              <a:rPr lang="en-US" sz="5400" dirty="0">
                <a:solidFill>
                  <a:srgbClr val="FF0000"/>
                </a:solidFill>
                <a:effectLst/>
              </a:rPr>
              <a:t> </a:t>
            </a:r>
            <a:r>
              <a:rPr lang="en-US" sz="5400" dirty="0" err="1">
                <a:solidFill>
                  <a:srgbClr val="FF0000"/>
                </a:solidFill>
                <a:effectLst/>
              </a:rPr>
              <a:t>logistiky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2060848"/>
            <a:ext cx="8208912" cy="4680520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Strategické rozhodování</a:t>
            </a:r>
            <a:r>
              <a:rPr lang="cs-CZ" dirty="0"/>
              <a:t> je takové rozhodování, které je na nejvyšší úrovni vůbec. Zejména se týká oblastí, </a:t>
            </a:r>
            <a:r>
              <a:rPr lang="cs-CZ" dirty="0" smtClean="0"/>
              <a:t>které </a:t>
            </a:r>
            <a:r>
              <a:rPr lang="cs-CZ" dirty="0"/>
              <a:t>spadají do obchodních cílů, do požadované úrovně zákaznického servisu a do </a:t>
            </a:r>
            <a:r>
              <a:rPr lang="cs-CZ" dirty="0" smtClean="0"/>
              <a:t>marketingové </a:t>
            </a:r>
            <a:r>
              <a:rPr lang="cs-CZ" dirty="0"/>
              <a:t>strategie. </a:t>
            </a:r>
            <a:endParaRPr lang="en-US" dirty="0"/>
          </a:p>
          <a:p>
            <a:r>
              <a:rPr lang="cs-CZ" dirty="0"/>
              <a:t> </a:t>
            </a:r>
            <a:endParaRPr lang="en-US" dirty="0"/>
          </a:p>
          <a:p>
            <a:r>
              <a:rPr lang="cs-CZ" dirty="0"/>
              <a:t>Logistika přináší do společnosti oběhových procesů nové přístupy, především řeší </a:t>
            </a:r>
            <a:r>
              <a:rPr lang="cs-CZ" dirty="0" smtClean="0"/>
              <a:t>problém </a:t>
            </a:r>
            <a:r>
              <a:rPr lang="cs-CZ" dirty="0"/>
              <a:t>z hlediska </a:t>
            </a:r>
            <a:r>
              <a:rPr lang="cs-CZ" dirty="0" smtClean="0"/>
              <a:t>dlouhodobě </a:t>
            </a:r>
            <a:r>
              <a:rPr lang="cs-CZ" dirty="0"/>
              <a:t>se opakujících sérií dodávek. </a:t>
            </a:r>
            <a:endParaRPr lang="cs-CZ" dirty="0" smtClean="0"/>
          </a:p>
          <a:p>
            <a:endParaRPr lang="en-US" dirty="0"/>
          </a:p>
          <a:p>
            <a:r>
              <a:rPr lang="cs-CZ" dirty="0"/>
              <a:t>Dodavatel dopravního výkonu není pouze </a:t>
            </a:r>
            <a:r>
              <a:rPr lang="cs-CZ" dirty="0" smtClean="0"/>
              <a:t>partner</a:t>
            </a:r>
            <a:r>
              <a:rPr lang="cs-CZ" dirty="0"/>
              <a:t>, ale nezbytná součást integrovaného systému řízení řetězce logistického nebo součásti řízení logistického systému, kde hlavní osobou dopravních služeb není dodavatel služeb či produktu, ale </a:t>
            </a:r>
            <a:r>
              <a:rPr lang="cs-CZ" dirty="0" smtClean="0"/>
              <a:t>samostatná </a:t>
            </a:r>
            <a:r>
              <a:rPr lang="cs-CZ" dirty="0"/>
              <a:t>cílová skupina a zákazník. </a:t>
            </a:r>
            <a:endParaRPr lang="en-US" dirty="0"/>
          </a:p>
          <a:p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23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836712"/>
            <a:ext cx="8388424" cy="1235223"/>
          </a:xfrm>
        </p:spPr>
        <p:txBody>
          <a:bodyPr/>
          <a:lstStyle/>
          <a:p>
            <a:r>
              <a:rPr lang="en-US" sz="5400" dirty="0" err="1">
                <a:solidFill>
                  <a:srgbClr val="FF0000"/>
                </a:solidFill>
                <a:effectLst/>
              </a:rPr>
              <a:t>Rozhodování</a:t>
            </a:r>
            <a:r>
              <a:rPr lang="cs-CZ" sz="5400" dirty="0">
                <a:solidFill>
                  <a:srgbClr val="FF0000"/>
                </a:solidFill>
                <a:effectLst/>
              </a:rPr>
              <a:t>: S</a:t>
            </a:r>
            <a:r>
              <a:rPr lang="en-US" sz="5400" dirty="0" err="1">
                <a:solidFill>
                  <a:srgbClr val="FF0000"/>
                </a:solidFill>
                <a:effectLst/>
              </a:rPr>
              <a:t>trategická</a:t>
            </a:r>
            <a:r>
              <a:rPr lang="en-US" sz="5400" dirty="0">
                <a:solidFill>
                  <a:srgbClr val="FF0000"/>
                </a:solidFill>
                <a:effectLst/>
              </a:rPr>
              <a:t> </a:t>
            </a:r>
            <a:r>
              <a:rPr lang="en-US" sz="5400" dirty="0" err="1">
                <a:solidFill>
                  <a:srgbClr val="FF0000"/>
                </a:solidFill>
                <a:effectLst/>
              </a:rPr>
              <a:t>úroveň</a:t>
            </a:r>
            <a:r>
              <a:rPr lang="en-US" sz="5400" dirty="0">
                <a:solidFill>
                  <a:srgbClr val="FF0000"/>
                </a:solidFill>
                <a:effectLst/>
              </a:rPr>
              <a:t> </a:t>
            </a:r>
            <a:r>
              <a:rPr lang="en-US" sz="5400" dirty="0" err="1">
                <a:solidFill>
                  <a:srgbClr val="FF0000"/>
                </a:solidFill>
                <a:effectLst/>
              </a:rPr>
              <a:t>logistiky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2060848"/>
            <a:ext cx="8208912" cy="4680520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Ve strategickém rozhodování se vyskytují tyto základní strategie:</a:t>
            </a:r>
            <a:r>
              <a:rPr lang="cs-CZ" dirty="0"/>
              <a:t> spekulativní a </a:t>
            </a:r>
            <a:r>
              <a:rPr lang="cs-CZ" dirty="0" err="1"/>
              <a:t>odkladová</a:t>
            </a:r>
            <a:r>
              <a:rPr lang="cs-CZ" dirty="0"/>
              <a:t>, anticipační strategie a </a:t>
            </a:r>
            <a:r>
              <a:rPr lang="cs-CZ" dirty="0" err="1"/>
              <a:t>odkladová</a:t>
            </a:r>
            <a:r>
              <a:rPr lang="cs-CZ" dirty="0"/>
              <a:t> </a:t>
            </a:r>
            <a:r>
              <a:rPr lang="cs-CZ" dirty="0" smtClean="0"/>
              <a:t>strategie.</a:t>
            </a:r>
          </a:p>
          <a:p>
            <a:endParaRPr lang="cs-CZ" dirty="0" smtClean="0"/>
          </a:p>
          <a:p>
            <a:pPr algn="l"/>
            <a:r>
              <a:rPr lang="cs-CZ" b="1" dirty="0" smtClean="0"/>
              <a:t>Spekulativní </a:t>
            </a:r>
            <a:r>
              <a:rPr lang="cs-CZ" b="1" dirty="0"/>
              <a:t>a </a:t>
            </a:r>
            <a:r>
              <a:rPr lang="cs-CZ" b="1" dirty="0" err="1"/>
              <a:t>odkladová</a:t>
            </a:r>
            <a:r>
              <a:rPr lang="cs-CZ" b="1" dirty="0"/>
              <a:t> </a:t>
            </a:r>
            <a:r>
              <a:rPr lang="cs-CZ" b="1" dirty="0" smtClean="0"/>
              <a:t>strategie</a:t>
            </a:r>
            <a:endParaRPr lang="cs-CZ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 smtClean="0"/>
              <a:t>Užívá </a:t>
            </a:r>
            <a:r>
              <a:rPr lang="cs-CZ" dirty="0"/>
              <a:t>se na rozvoj mezinárodních logistických operací.</a:t>
            </a:r>
            <a:endParaRPr lang="en-US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cs-CZ" dirty="0" smtClean="0"/>
              <a:t>Má odlišné požadavky na dopravu. </a:t>
            </a:r>
            <a:endParaRPr lang="en-US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cs-CZ" dirty="0"/>
              <a:t>Specifické prvky těchto strategií mohou spolu existovat, a proto je dominantní forma logistických operací velmi závislá na externích okolnostech a nákladech, které vznikají v důsledku investic a </a:t>
            </a:r>
            <a:r>
              <a:rPr lang="cs-CZ" dirty="0" smtClean="0"/>
              <a:t>dopravy. </a:t>
            </a:r>
            <a:endParaRPr lang="cs-CZ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cs-CZ" dirty="0" smtClean="0"/>
              <a:t>Abychom </a:t>
            </a:r>
            <a:r>
              <a:rPr lang="cs-CZ" dirty="0"/>
              <a:t>dosáhli </a:t>
            </a:r>
            <a:r>
              <a:rPr lang="cs-CZ" dirty="0" err="1"/>
              <a:t>sinergie</a:t>
            </a:r>
            <a:r>
              <a:rPr lang="cs-CZ" dirty="0"/>
              <a:t> v oblasti co největší minimalizace nákladů, musí být tyto oblasti projevů uvedeny do souladu. </a:t>
            </a:r>
            <a:endParaRPr lang="en-US" dirty="0"/>
          </a:p>
          <a:p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19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90500"/>
            <a:ext cx="8229600" cy="1600200"/>
          </a:xfrm>
        </p:spPr>
        <p:txBody>
          <a:bodyPr/>
          <a:lstStyle/>
          <a:p>
            <a:r>
              <a:rPr lang="en-US" sz="4400" dirty="0" err="1">
                <a:solidFill>
                  <a:srgbClr val="FF0000"/>
                </a:solidFill>
                <a:effectLst/>
              </a:rPr>
              <a:t>Rozhodování</a:t>
            </a:r>
            <a:r>
              <a:rPr lang="cs-CZ" sz="4400" dirty="0" smtClean="0">
                <a:solidFill>
                  <a:srgbClr val="FF0000"/>
                </a:solidFill>
                <a:effectLst/>
              </a:rPr>
              <a:t>: </a:t>
            </a:r>
            <a:r>
              <a:rPr lang="cs-CZ" sz="4400" dirty="0" err="1" smtClean="0">
                <a:solidFill>
                  <a:srgbClr val="FF0000"/>
                </a:solidFill>
                <a:effectLst/>
              </a:rPr>
              <a:t>takti</a:t>
            </a:r>
            <a:r>
              <a:rPr lang="en-US" sz="4400" dirty="0" err="1" smtClean="0">
                <a:solidFill>
                  <a:srgbClr val="FF0000"/>
                </a:solidFill>
                <a:effectLst/>
              </a:rPr>
              <a:t>cká</a:t>
            </a:r>
            <a:r>
              <a:rPr lang="en-US" sz="4400" dirty="0" smtClean="0">
                <a:solidFill>
                  <a:srgbClr val="FF0000"/>
                </a:solidFill>
                <a:effectLst/>
              </a:rPr>
              <a:t> </a:t>
            </a:r>
            <a:r>
              <a:rPr lang="en-US" sz="4400" dirty="0">
                <a:solidFill>
                  <a:srgbClr val="FF0000"/>
                </a:solidFill>
                <a:effectLst/>
              </a:rPr>
              <a:t>a </a:t>
            </a:r>
            <a:r>
              <a:rPr lang="en-US" sz="4400" dirty="0" err="1">
                <a:solidFill>
                  <a:srgbClr val="FF0000"/>
                </a:solidFill>
                <a:effectLst/>
              </a:rPr>
              <a:t>operativní</a:t>
            </a:r>
            <a:r>
              <a:rPr lang="en-US" sz="4400" dirty="0">
                <a:solidFill>
                  <a:srgbClr val="FF0000"/>
                </a:solidFill>
                <a:effectLst/>
              </a:rPr>
              <a:t> </a:t>
            </a:r>
            <a:r>
              <a:rPr lang="en-US" sz="4400" dirty="0" err="1">
                <a:solidFill>
                  <a:srgbClr val="FF0000"/>
                </a:solidFill>
                <a:effectLst/>
              </a:rPr>
              <a:t>úroveň</a:t>
            </a:r>
            <a:r>
              <a:rPr lang="en-US" sz="4400" dirty="0">
                <a:solidFill>
                  <a:srgbClr val="FF0000"/>
                </a:solidFill>
                <a:effectLst/>
              </a:rPr>
              <a:t> </a:t>
            </a:r>
            <a:r>
              <a:rPr lang="en-US" sz="4400" dirty="0" err="1">
                <a:solidFill>
                  <a:srgbClr val="FF0000"/>
                </a:solidFill>
                <a:effectLst/>
              </a:rPr>
              <a:t>logistiky</a:t>
            </a:r>
            <a:endParaRPr lang="cs-CZ" sz="4400" dirty="0">
              <a:solidFill>
                <a:srgbClr val="FF0000"/>
              </a:solidFill>
            </a:endParaRP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323528" y="1412776"/>
            <a:ext cx="8028384" cy="544522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b="1" dirty="0" smtClean="0">
              <a:solidFill>
                <a:schemeClr val="tx1"/>
              </a:solidFill>
            </a:endParaRPr>
          </a:p>
          <a:p>
            <a:endParaRPr lang="cs-CZ" b="1" dirty="0" smtClean="0">
              <a:solidFill>
                <a:schemeClr val="tx1"/>
              </a:solidFill>
            </a:endParaRPr>
          </a:p>
        </p:txBody>
      </p:sp>
      <p:sp>
        <p:nvSpPr>
          <p:cNvPr id="3" name="AutoShape 2" descr="EBITDA a EBIT - silné nástroje pro ocenění společnosti, význam a výpočet"/>
          <p:cNvSpPr>
            <a:spLocks noChangeAspect="1" noChangeArrowheads="1"/>
          </p:cNvSpPr>
          <p:nvPr/>
        </p:nvSpPr>
        <p:spPr bwMode="auto">
          <a:xfrm>
            <a:off x="155575" y="-838200"/>
            <a:ext cx="261937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EBITDA a EBIT - silné nástroje pro ocenění společnosti, význam a výpočet"/>
          <p:cNvSpPr>
            <a:spLocks noChangeAspect="1" noChangeArrowheads="1"/>
          </p:cNvSpPr>
          <p:nvPr/>
        </p:nvSpPr>
        <p:spPr bwMode="auto">
          <a:xfrm>
            <a:off x="307975" y="-685800"/>
            <a:ext cx="261937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Podnadpis 2"/>
          <p:cNvSpPr txBox="1">
            <a:spLocks/>
          </p:cNvSpPr>
          <p:nvPr/>
        </p:nvSpPr>
        <p:spPr>
          <a:xfrm>
            <a:off x="395536" y="2060848"/>
            <a:ext cx="8208912" cy="4680520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b="1" dirty="0" smtClean="0"/>
              <a:t>Anticipační strategie</a:t>
            </a:r>
            <a:endParaRPr lang="en-US" dirty="0" smtClean="0"/>
          </a:p>
          <a:p>
            <a:r>
              <a:rPr lang="cs-CZ" dirty="0" smtClean="0"/>
              <a:t>Se zabývá postavením investic v oblasti předvídatelných požadavků, které stanovují zákazníci.</a:t>
            </a:r>
            <a:endParaRPr lang="en-US" dirty="0" smtClean="0"/>
          </a:p>
          <a:p>
            <a:r>
              <a:rPr lang="cs-CZ" dirty="0" smtClean="0"/>
              <a:t>Anticipační strategie staví na schopnostech předpovídat požadavky cílové skupiny – zákazníků. </a:t>
            </a:r>
            <a:endParaRPr lang="en-US" dirty="0" smtClean="0"/>
          </a:p>
          <a:p>
            <a:r>
              <a:rPr lang="cs-CZ" dirty="0" smtClean="0"/>
              <a:t>Anticipační strategie dokáže předpovídat úspěšnost v rámci určitého poklesu produkční činnosti.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cs-CZ" b="1" dirty="0" err="1" smtClean="0"/>
              <a:t>Odkladová</a:t>
            </a:r>
            <a:r>
              <a:rPr lang="cs-CZ" b="1" dirty="0" smtClean="0"/>
              <a:t> strategie</a:t>
            </a:r>
            <a:endParaRPr lang="en-US" dirty="0" smtClean="0"/>
          </a:p>
          <a:p>
            <a:r>
              <a:rPr lang="cs-CZ" dirty="0" smtClean="0"/>
              <a:t>Založená na odkladu investic. (Předmětem odkládání investic je maximalizace výhod konkurence v přijatelné úrovni výdajů na logistické činnosti). </a:t>
            </a:r>
            <a:endParaRPr lang="en-US" dirty="0" smtClean="0"/>
          </a:p>
          <a:p>
            <a:r>
              <a:rPr lang="cs-CZ" dirty="0" err="1" smtClean="0"/>
              <a:t>Odkladová</a:t>
            </a:r>
            <a:r>
              <a:rPr lang="cs-CZ" dirty="0" smtClean="0"/>
              <a:t> strategie je nejlépe funkční v marketingovém případě. (Neexistují žádné bariéry v oblasti dopravy a komunikace.)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22762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A92EA18247CF4EA4049AD934FACBB4" ma:contentTypeVersion="2" ma:contentTypeDescription="Create a new document." ma:contentTypeScope="" ma:versionID="fbb60d77acd2f516dd4207d446f5074b">
  <xsd:schema xmlns:xsd="http://www.w3.org/2001/XMLSchema" xmlns:xs="http://www.w3.org/2001/XMLSchema" xmlns:p="http://schemas.microsoft.com/office/2006/metadata/properties" xmlns:ns2="f9fb6428-44b4-4ba6-8290-26fbcf4b563a" targetNamespace="http://schemas.microsoft.com/office/2006/metadata/properties" ma:root="true" ma:fieldsID="02279cf9fe6d0b539faf61de0d7573d4" ns2:_="">
    <xsd:import namespace="f9fb6428-44b4-4ba6-8290-26fbcf4b56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fb6428-44b4-4ba6-8290-26fbcf4b56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90D3C49-B1B3-48B6-A8AF-023C649663E9}"/>
</file>

<file path=customXml/itemProps2.xml><?xml version="1.0" encoding="utf-8"?>
<ds:datastoreItem xmlns:ds="http://schemas.openxmlformats.org/officeDocument/2006/customXml" ds:itemID="{CEE7F98E-0622-42EA-9D9B-91A418509940}"/>
</file>

<file path=customXml/itemProps3.xml><?xml version="1.0" encoding="utf-8"?>
<ds:datastoreItem xmlns:ds="http://schemas.openxmlformats.org/officeDocument/2006/customXml" ds:itemID="{A80224AD-7F80-4BD1-A096-5BCEDBAFA609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2540</TotalTime>
  <Words>715</Words>
  <Application>Microsoft Office PowerPoint</Application>
  <PresentationFormat>Předvádění na obrazovce (4:3)</PresentationFormat>
  <Paragraphs>106</Paragraphs>
  <Slides>14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Exekutivní</vt:lpstr>
      <vt:lpstr>LOGISTICKÝ MANAGEMENT Výkonnost logistických procesů Rozhodování: Strategická úroveň logistiky  Taktická a operativní úroveň logistiky</vt:lpstr>
      <vt:lpstr>Výkonnost logistických procesů</vt:lpstr>
      <vt:lpstr>Výkonnost logistických procesů</vt:lpstr>
      <vt:lpstr>Výkonnost logistických procesů</vt:lpstr>
      <vt:lpstr>Výkonnost logistických procesů</vt:lpstr>
      <vt:lpstr>Výkonnost logistických procesů</vt:lpstr>
      <vt:lpstr>Rozhodování: Strategická úroveň logistiky</vt:lpstr>
      <vt:lpstr>Rozhodování: Strategická úroveň logistiky</vt:lpstr>
      <vt:lpstr>Rozhodování: taktická a operativní úroveň logistiky</vt:lpstr>
      <vt:lpstr>Rozhodování: taktická a operativní úroveň logistiky</vt:lpstr>
      <vt:lpstr>Rozhodování: taktická a operativní úroveň logistiky</vt:lpstr>
      <vt:lpstr>Rozhodování: taktická a operativní úroveň logistiky</vt:lpstr>
      <vt:lpstr>Rozhodování: taktická a operativní úroveň logistiky</vt:lpstr>
      <vt:lpstr>Děkuji za Vaši pozornost! 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Monika Huťová</dc:creator>
  <cp:lastModifiedBy>Monika Huťová</cp:lastModifiedBy>
  <cp:revision>105</cp:revision>
  <dcterms:created xsi:type="dcterms:W3CDTF">2018-10-27T17:51:11Z</dcterms:created>
  <dcterms:modified xsi:type="dcterms:W3CDTF">2021-02-22T14:42:41Z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0x0101001EA92EA18247CF4EA4049AD934FACBB4</vt:lpwstr>
  </property>
</Properties>
</file>