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5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0202"/>
    <a:srgbClr val="D502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119"/>
    <p:restoredTop sz="94650"/>
  </p:normalViewPr>
  <p:slideViewPr>
    <p:cSldViewPr snapToGrid="0" snapToObjects="1">
      <p:cViewPr varScale="1">
        <p:scale>
          <a:sx n="66" d="100"/>
          <a:sy n="66" d="100"/>
        </p:scale>
        <p:origin x="184" y="13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3/21/21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724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3/21/21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822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3/21/21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058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3/21/21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807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3/21/21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023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3/21/21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874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3/21/21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223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3/21/21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651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3/21/21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00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3/21/21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378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3/21/21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601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B1EB3-18E5-3B48-B1FD-09B9226D6C2A}" type="datetimeFigureOut">
              <a:rPr lang="en-US" smtClean="0"/>
              <a:t>3/21/21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8AB19-9DFA-5149-B5A7-89AF795781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048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2671" y="2704359"/>
            <a:ext cx="6718685" cy="1071686"/>
          </a:xfrm>
        </p:spPr>
        <p:txBody>
          <a:bodyPr lIns="0" tIns="0" rIns="0" bIns="0" anchor="t" anchorCtr="0">
            <a:normAutofit/>
          </a:bodyPr>
          <a:lstStyle/>
          <a:p>
            <a:r>
              <a:rPr lang="cs-CZ" sz="3000" b="1" dirty="0">
                <a:solidFill>
                  <a:srgbClr val="D10202"/>
                </a:solidFill>
                <a:cs typeface="Arial"/>
              </a:rPr>
              <a:t>Průmysl 4.0.</a:t>
            </a:r>
            <a:br>
              <a:rPr lang="cs-CZ" sz="3000" b="1" dirty="0">
                <a:solidFill>
                  <a:srgbClr val="D10202"/>
                </a:solidFill>
                <a:cs typeface="Arial"/>
              </a:rPr>
            </a:br>
            <a:r>
              <a:rPr lang="cs-CZ" sz="2400" dirty="0">
                <a:cs typeface="Arial"/>
              </a:rPr>
              <a:t>(XLM2)</a:t>
            </a:r>
            <a:endParaRPr lang="en-US" sz="240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505891" y="4287811"/>
            <a:ext cx="6718685" cy="1944001"/>
          </a:xfrm>
          <a:prstGeom prst="rect">
            <a:avLst/>
          </a:prstGeom>
        </p:spPr>
        <p:txBody>
          <a:bodyPr vert="horz" lIns="0" tIns="0" rIns="0" bIns="0" rtlCol="0" anchor="t" anchorCtr="0">
            <a:normAutofit fontScale="47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4000" b="1" dirty="0"/>
              <a:t>Jméno a příjmení:</a:t>
            </a:r>
            <a:r>
              <a:rPr lang="cs-CZ" sz="4000" dirty="0"/>
              <a:t>					Karla Vlasáková</a:t>
            </a:r>
            <a:endParaRPr lang="en-US" sz="4000" dirty="0"/>
          </a:p>
          <a:p>
            <a:pPr algn="l"/>
            <a:r>
              <a:rPr lang="cs-CZ" sz="4000" b="1" dirty="0"/>
              <a:t>Osobní číslo studenta:				</a:t>
            </a:r>
            <a:r>
              <a:rPr lang="cs-CZ" sz="4000" dirty="0"/>
              <a:t>M19038</a:t>
            </a:r>
          </a:p>
          <a:p>
            <a:pPr algn="l"/>
            <a:r>
              <a:rPr lang="cs-CZ" sz="4000" b="1" dirty="0"/>
              <a:t>Obor:</a:t>
            </a:r>
            <a:r>
              <a:rPr lang="cs-CZ" sz="4000" dirty="0"/>
              <a:t>							EMMSP</a:t>
            </a:r>
            <a:endParaRPr lang="en-US" sz="4000" dirty="0"/>
          </a:p>
          <a:p>
            <a:pPr algn="l"/>
            <a:r>
              <a:rPr lang="cs-CZ" sz="4000" b="1" dirty="0"/>
              <a:t>Forma studia:	</a:t>
            </a:r>
            <a:r>
              <a:rPr lang="cs-CZ" sz="4000" dirty="0"/>
              <a:t>				p</a:t>
            </a:r>
            <a:endParaRPr lang="en-US" sz="4000" dirty="0"/>
          </a:p>
          <a:p>
            <a:pPr algn="l"/>
            <a:r>
              <a:rPr lang="cs-CZ" sz="4000" b="1" dirty="0"/>
              <a:t>Ročník:						         </a:t>
            </a:r>
            <a:r>
              <a:rPr lang="cs-CZ" sz="4000" dirty="0"/>
              <a:t>2.</a:t>
            </a:r>
            <a:endParaRPr lang="en-US" sz="4000" dirty="0"/>
          </a:p>
          <a:p>
            <a:pPr algn="l"/>
            <a:r>
              <a:rPr lang="cs-CZ" sz="4000" b="1" dirty="0"/>
              <a:t>E-mail:				    		         </a:t>
            </a:r>
            <a:r>
              <a:rPr lang="cs-CZ" sz="4000" dirty="0"/>
              <a:t>m19038@studenti.mvso.cz</a:t>
            </a:r>
            <a:endParaRPr lang="en-US" sz="4000" dirty="0"/>
          </a:p>
          <a:p>
            <a:pPr algn="l"/>
            <a:r>
              <a:rPr lang="cs-CZ" sz="4000" b="1" dirty="0"/>
              <a:t>Akademický rok:					</a:t>
            </a:r>
            <a:r>
              <a:rPr lang="cs-CZ" sz="4000" dirty="0"/>
              <a:t>2020/21</a:t>
            </a:r>
            <a:endParaRPr lang="en-US" sz="4000" dirty="0"/>
          </a:p>
          <a:p>
            <a:endParaRPr lang="en-US" sz="2400" b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9635" y="352417"/>
            <a:ext cx="1448187" cy="1315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084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F11944-4F57-5846-8D31-F553C878C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Cloud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0585972-D4BE-F342-83F0-3D3A74AD0C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err="1"/>
              <a:t>Cloud</a:t>
            </a:r>
            <a:r>
              <a:rPr lang="cs-CZ" dirty="0"/>
              <a:t> = způsob používání software nebo hardware formou služeb a prostřednictvím internetu. Zjednodušeně řečeno je to pronájem formou služby.</a:t>
            </a:r>
          </a:p>
          <a:p>
            <a:endParaRPr lang="cs-CZ" dirty="0"/>
          </a:p>
        </p:txBody>
      </p:sp>
      <p:pic>
        <p:nvPicPr>
          <p:cNvPr id="3074" name="Picture 2" descr="Je pro vaši firmu výhodnější server, nebo cloud? | Professional Computing">
            <a:extLst>
              <a:ext uri="{FF2B5EF4-FFF2-40B4-BE49-F238E27FC236}">
                <a16:creationId xmlns:a16="http://schemas.microsoft.com/office/drawing/2014/main" id="{0B0449BB-51E9-5A4F-AC16-E7B21C785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9191" y="3584980"/>
            <a:ext cx="4085617" cy="2723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4504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E5DB99-D573-5A49-A1D2-0E6BFE317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Umělá inteligence (AI)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83F10A1-8D8D-F647-9C81-280949A144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Umělá inteligence</a:t>
            </a:r>
            <a:r>
              <a:rPr lang="cs-CZ" dirty="0"/>
              <a:t> = stroj se chová a myslí jako člověk.</a:t>
            </a:r>
          </a:p>
          <a:p>
            <a:endParaRPr lang="cs-CZ" dirty="0"/>
          </a:p>
        </p:txBody>
      </p:sp>
      <p:pic>
        <p:nvPicPr>
          <p:cNvPr id="4098" name="Picture 2" descr="When Innovation Invents: AI Issues at U.S. PTO | Jones Day">
            <a:extLst>
              <a:ext uri="{FF2B5EF4-FFF2-40B4-BE49-F238E27FC236}">
                <a16:creationId xmlns:a16="http://schemas.microsoft.com/office/drawing/2014/main" id="{37164CB7-63BA-C34E-9028-5B0FEF9F77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702" y="2796702"/>
            <a:ext cx="5836596" cy="2918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79676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6C6EA8-B36D-814F-B71D-293A20A24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Průmysl 4.0 a logistika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A3C9442-AF18-0343-9704-6321A94FB2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cs-CZ" dirty="0" err="1"/>
              <a:t>Změnu</a:t>
            </a:r>
            <a:r>
              <a:rPr lang="cs-CZ" dirty="0"/>
              <a:t> </a:t>
            </a:r>
            <a:r>
              <a:rPr lang="cs-CZ" dirty="0" err="1"/>
              <a:t>logistických</a:t>
            </a:r>
            <a:r>
              <a:rPr lang="cs-CZ" dirty="0"/>
              <a:t> </a:t>
            </a:r>
            <a:r>
              <a:rPr lang="cs-CZ" dirty="0" err="1"/>
              <a:t>řetězcu</a:t>
            </a:r>
            <a:r>
              <a:rPr lang="cs-CZ" dirty="0"/>
              <a:t>̊ </a:t>
            </a:r>
          </a:p>
          <a:p>
            <a:pPr lvl="0"/>
            <a:r>
              <a:rPr lang="cs-CZ" dirty="0" err="1"/>
              <a:t>Otevřene</a:t>
            </a:r>
            <a:r>
              <a:rPr lang="cs-CZ" dirty="0"/>
              <a:t>́ </a:t>
            </a:r>
            <a:r>
              <a:rPr lang="cs-CZ" dirty="0" err="1"/>
              <a:t>dodavatelsko-odběratelske</a:t>
            </a:r>
            <a:r>
              <a:rPr lang="cs-CZ" dirty="0"/>
              <a:t>́ platformy </a:t>
            </a:r>
          </a:p>
          <a:p>
            <a:pPr lvl="0"/>
            <a:r>
              <a:rPr lang="cs-CZ" dirty="0" err="1"/>
              <a:t>Využiti</a:t>
            </a:r>
            <a:r>
              <a:rPr lang="cs-CZ" dirty="0"/>
              <a:t>́ principů </a:t>
            </a:r>
            <a:r>
              <a:rPr lang="cs-CZ" dirty="0" err="1"/>
              <a:t>sdílene</a:t>
            </a:r>
            <a:r>
              <a:rPr lang="cs-CZ" dirty="0"/>
              <a:t>́ ekonomiky </a:t>
            </a:r>
          </a:p>
          <a:p>
            <a:pPr lvl="0"/>
            <a:r>
              <a:rPr lang="cs-CZ" dirty="0" err="1"/>
              <a:t>Sdíleni</a:t>
            </a:r>
            <a:r>
              <a:rPr lang="cs-CZ" dirty="0"/>
              <a:t>́ </a:t>
            </a:r>
            <a:r>
              <a:rPr lang="cs-CZ" dirty="0" err="1"/>
              <a:t>logistických</a:t>
            </a:r>
            <a:r>
              <a:rPr lang="cs-CZ" dirty="0"/>
              <a:t> </a:t>
            </a:r>
            <a:r>
              <a:rPr lang="cs-CZ" dirty="0" err="1"/>
              <a:t>zdroju</a:t>
            </a:r>
            <a:r>
              <a:rPr lang="cs-CZ" dirty="0"/>
              <a:t>̊ </a:t>
            </a:r>
          </a:p>
          <a:p>
            <a:pPr lvl="0"/>
            <a:r>
              <a:rPr lang="cs-CZ" dirty="0" err="1"/>
              <a:t>Větši</a:t>
            </a:r>
            <a:r>
              <a:rPr lang="cs-CZ" dirty="0"/>
              <a:t>́ </a:t>
            </a:r>
            <a:r>
              <a:rPr lang="cs-CZ" dirty="0" err="1"/>
              <a:t>poptávka</a:t>
            </a:r>
            <a:r>
              <a:rPr lang="cs-CZ" dirty="0"/>
              <a:t> po </a:t>
            </a:r>
            <a:r>
              <a:rPr lang="cs-CZ" dirty="0" err="1"/>
              <a:t>službách</a:t>
            </a:r>
            <a:r>
              <a:rPr lang="cs-CZ" dirty="0"/>
              <a:t> 4PL </a:t>
            </a:r>
          </a:p>
          <a:p>
            <a:pPr lvl="0"/>
            <a:r>
              <a:rPr lang="cs-CZ" dirty="0" err="1"/>
              <a:t>Zkráceni</a:t>
            </a:r>
            <a:r>
              <a:rPr lang="cs-CZ" dirty="0"/>
              <a:t>́ </a:t>
            </a:r>
            <a:r>
              <a:rPr lang="cs-CZ" dirty="0" err="1"/>
              <a:t>průběžne</a:t>
            </a:r>
            <a:r>
              <a:rPr lang="cs-CZ" dirty="0"/>
              <a:t>́ doby </a:t>
            </a:r>
            <a:r>
              <a:rPr lang="cs-CZ" dirty="0" err="1"/>
              <a:t>plánováni</a:t>
            </a:r>
            <a:r>
              <a:rPr lang="cs-CZ" dirty="0"/>
              <a:t>́ </a:t>
            </a:r>
          </a:p>
          <a:p>
            <a:pPr lvl="0"/>
            <a:r>
              <a:rPr lang="cs-CZ" dirty="0" err="1"/>
              <a:t>Širši</a:t>
            </a:r>
            <a:r>
              <a:rPr lang="cs-CZ" dirty="0"/>
              <a:t>́ </a:t>
            </a:r>
            <a:r>
              <a:rPr lang="cs-CZ" dirty="0" err="1"/>
              <a:t>využíváni</a:t>
            </a:r>
            <a:r>
              <a:rPr lang="cs-CZ" dirty="0"/>
              <a:t>́ </a:t>
            </a:r>
            <a:r>
              <a:rPr lang="cs-CZ" dirty="0" err="1"/>
              <a:t>prediktivních</a:t>
            </a:r>
            <a:r>
              <a:rPr lang="cs-CZ" dirty="0"/>
              <a:t> analytik </a:t>
            </a:r>
          </a:p>
          <a:p>
            <a:pPr lvl="0"/>
            <a:r>
              <a:rPr lang="cs-CZ" dirty="0" err="1"/>
              <a:t>Změnu</a:t>
            </a:r>
            <a:r>
              <a:rPr lang="cs-CZ" dirty="0"/>
              <a:t> </a:t>
            </a:r>
            <a:r>
              <a:rPr lang="cs-CZ" dirty="0" err="1"/>
              <a:t>způsobu</a:t>
            </a:r>
            <a:r>
              <a:rPr lang="cs-CZ" dirty="0"/>
              <a:t> </a:t>
            </a:r>
            <a:r>
              <a:rPr lang="cs-CZ" dirty="0" err="1"/>
              <a:t>zlepšováni</a:t>
            </a:r>
            <a:r>
              <a:rPr lang="cs-CZ" dirty="0"/>
              <a:t>́ </a:t>
            </a:r>
            <a:r>
              <a:rPr lang="cs-CZ" dirty="0" err="1"/>
              <a:t>výkonnosti</a:t>
            </a:r>
            <a:r>
              <a:rPr lang="cs-CZ" dirty="0"/>
              <a:t> logistiky </a:t>
            </a:r>
          </a:p>
          <a:p>
            <a:pPr lvl="0"/>
            <a:r>
              <a:rPr lang="cs-CZ" dirty="0"/>
              <a:t>Automatizaci </a:t>
            </a:r>
          </a:p>
          <a:p>
            <a:pPr lvl="0"/>
            <a:r>
              <a:rPr lang="cs-CZ" dirty="0"/>
              <a:t>Digitalizaci dokumentů </a:t>
            </a:r>
          </a:p>
          <a:p>
            <a:pPr lvl="0"/>
            <a:r>
              <a:rPr lang="cs-CZ" dirty="0"/>
              <a:t>Zelenou logistiku </a:t>
            </a:r>
          </a:p>
          <a:p>
            <a:pPr lvl="0"/>
            <a:r>
              <a:rPr lang="cs-CZ" dirty="0" err="1"/>
              <a:t>Změnu</a:t>
            </a:r>
            <a:r>
              <a:rPr lang="cs-CZ" dirty="0"/>
              <a:t> </a:t>
            </a:r>
            <a:r>
              <a:rPr lang="cs-CZ" dirty="0" err="1"/>
              <a:t>poptávky</a:t>
            </a:r>
            <a:r>
              <a:rPr lang="cs-CZ" dirty="0"/>
              <a:t> po </a:t>
            </a:r>
            <a:r>
              <a:rPr lang="cs-CZ" dirty="0" err="1"/>
              <a:t>pozicích</a:t>
            </a:r>
            <a:r>
              <a:rPr lang="cs-CZ" dirty="0"/>
              <a:t> na trhu </a:t>
            </a:r>
            <a:r>
              <a:rPr lang="cs-CZ" dirty="0" err="1"/>
              <a:t>práce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507313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05B1A4-64EE-7240-A2C8-130D04659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/>
          <a:lstStyle/>
          <a:p>
            <a:r>
              <a:rPr lang="cs-CZ" dirty="0"/>
              <a:t>Děkuji za pozornost!</a:t>
            </a:r>
          </a:p>
        </p:txBody>
      </p:sp>
    </p:spTree>
    <p:extLst>
      <p:ext uri="{BB962C8B-B14F-4D97-AF65-F5344CB8AC3E}">
        <p14:creationId xmlns:p14="http://schemas.microsoft.com/office/powerpoint/2010/main" val="4277934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OBSAH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err="1"/>
              <a:t>Průmysl</a:t>
            </a:r>
            <a:r>
              <a:rPr lang="en-GB" dirty="0"/>
              <a:t> 4.0</a:t>
            </a:r>
          </a:p>
          <a:p>
            <a:r>
              <a:rPr lang="en-GB" dirty="0" err="1"/>
              <a:t>Dopady</a:t>
            </a:r>
            <a:r>
              <a:rPr lang="en-GB" dirty="0"/>
              <a:t> </a:t>
            </a:r>
            <a:r>
              <a:rPr lang="en-GB" dirty="0" err="1"/>
              <a:t>průmyslu</a:t>
            </a:r>
            <a:r>
              <a:rPr lang="en-GB" dirty="0"/>
              <a:t> 4.0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firmy</a:t>
            </a:r>
            <a:endParaRPr lang="en-GB" dirty="0"/>
          </a:p>
          <a:p>
            <a:r>
              <a:rPr lang="en-GB" dirty="0" err="1"/>
              <a:t>Dopady</a:t>
            </a:r>
            <a:r>
              <a:rPr lang="en-GB" dirty="0"/>
              <a:t> </a:t>
            </a:r>
            <a:r>
              <a:rPr lang="en-GB" dirty="0" err="1"/>
              <a:t>průmyslu</a:t>
            </a:r>
            <a:r>
              <a:rPr lang="en-GB" dirty="0"/>
              <a:t> 4.0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společnost</a:t>
            </a:r>
            <a:endParaRPr lang="en-GB" dirty="0"/>
          </a:p>
          <a:p>
            <a:r>
              <a:rPr lang="en-GB" dirty="0" err="1"/>
              <a:t>Současný</a:t>
            </a:r>
            <a:r>
              <a:rPr lang="en-GB" dirty="0"/>
              <a:t> </a:t>
            </a:r>
            <a:r>
              <a:rPr lang="en-GB" dirty="0" err="1"/>
              <a:t>stav</a:t>
            </a:r>
            <a:r>
              <a:rPr lang="en-GB" dirty="0"/>
              <a:t> a </a:t>
            </a:r>
            <a:r>
              <a:rPr lang="en-GB" dirty="0" err="1"/>
              <a:t>směr</a:t>
            </a:r>
            <a:r>
              <a:rPr lang="en-GB" dirty="0"/>
              <a:t> </a:t>
            </a:r>
            <a:r>
              <a:rPr lang="en-GB" dirty="0" err="1"/>
              <a:t>vývoje</a:t>
            </a:r>
            <a:endParaRPr lang="en-GB" dirty="0"/>
          </a:p>
          <a:p>
            <a:pPr lvl="1"/>
            <a:r>
              <a:rPr lang="en-GB" dirty="0"/>
              <a:t>Internet </a:t>
            </a:r>
            <a:r>
              <a:rPr lang="en-GB" dirty="0" err="1"/>
              <a:t>věcí</a:t>
            </a:r>
            <a:endParaRPr lang="en-GB" dirty="0"/>
          </a:p>
          <a:p>
            <a:pPr lvl="1"/>
            <a:r>
              <a:rPr lang="en-GB" dirty="0" err="1"/>
              <a:t>Analýza</a:t>
            </a:r>
            <a:r>
              <a:rPr lang="en-GB" dirty="0"/>
              <a:t> </a:t>
            </a:r>
            <a:r>
              <a:rPr lang="en-GB" dirty="0" err="1"/>
              <a:t>velkých</a:t>
            </a:r>
            <a:r>
              <a:rPr lang="en-GB" dirty="0"/>
              <a:t> </a:t>
            </a:r>
            <a:r>
              <a:rPr lang="en-GB" dirty="0" err="1"/>
              <a:t>dat</a:t>
            </a:r>
            <a:endParaRPr lang="en-GB" dirty="0"/>
          </a:p>
          <a:p>
            <a:pPr lvl="1"/>
            <a:r>
              <a:rPr lang="en-GB" dirty="0"/>
              <a:t>Cloud</a:t>
            </a:r>
          </a:p>
          <a:p>
            <a:pPr lvl="1"/>
            <a:r>
              <a:rPr lang="en-GB" dirty="0" err="1"/>
              <a:t>Umělá</a:t>
            </a:r>
            <a:r>
              <a:rPr lang="en-GB" dirty="0"/>
              <a:t> intelligence</a:t>
            </a:r>
          </a:p>
          <a:p>
            <a:r>
              <a:rPr lang="en-GB" dirty="0" err="1"/>
              <a:t>Průmysl</a:t>
            </a:r>
            <a:r>
              <a:rPr lang="en-GB" dirty="0"/>
              <a:t> 4.0 a </a:t>
            </a:r>
            <a:r>
              <a:rPr lang="en-GB" dirty="0" err="1"/>
              <a:t>logistika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56190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Průmysl</a:t>
            </a:r>
            <a:r>
              <a:rPr lang="en-GB" dirty="0"/>
              <a:t> 4.0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Průmysl 4.0.(4. průmyslová revoluce)</a:t>
            </a:r>
            <a:r>
              <a:rPr lang="cs-CZ" dirty="0"/>
              <a:t> = současný trend digitalizace, s ní související automatizace výroby a změn na trhu práce, které s sebou přinese</a:t>
            </a:r>
          </a:p>
        </p:txBody>
      </p:sp>
      <p:pic>
        <p:nvPicPr>
          <p:cNvPr id="5122" name="Picture 2" descr="Průmysl 4.0 — vzdělávání 4.0. Průmysl 4.0 je označení pro tzv… | by David  Kudrna | EDTECH KISK | Medium">
            <a:extLst>
              <a:ext uri="{FF2B5EF4-FFF2-40B4-BE49-F238E27FC236}">
                <a16:creationId xmlns:a16="http://schemas.microsoft.com/office/drawing/2014/main" id="{EFBC3B85-B48A-4044-BA56-15D1298FD1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521" y="3642784"/>
            <a:ext cx="5914957" cy="2483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7964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8D8E89-A8BC-C145-862D-BD6E86394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Průmyslové revoluce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385D343A-A6DC-DC42-9997-0E703F8DC2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858169"/>
            <a:ext cx="8229600" cy="4010025"/>
          </a:xfrm>
        </p:spPr>
      </p:pic>
    </p:spTree>
    <p:extLst>
      <p:ext uri="{BB962C8B-B14F-4D97-AF65-F5344CB8AC3E}">
        <p14:creationId xmlns:p14="http://schemas.microsoft.com/office/powerpoint/2010/main" val="15359137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8F777D-A88C-864C-B413-876F19785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Dopady na firmy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4FD1FA3-F8A2-DE44-A622-BDD7F1CFCA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Komplexnější propojení celého výrobního procesu</a:t>
            </a:r>
          </a:p>
          <a:p>
            <a:r>
              <a:rPr lang="cs-CZ" dirty="0"/>
              <a:t>Využívání autonomních robotů</a:t>
            </a:r>
          </a:p>
          <a:p>
            <a:r>
              <a:rPr lang="cs-CZ" dirty="0"/>
              <a:t>Úbytek lidské práce</a:t>
            </a:r>
          </a:p>
          <a:p>
            <a:r>
              <a:rPr lang="cs-CZ" dirty="0"/>
              <a:t>Čipy</a:t>
            </a:r>
          </a:p>
          <a:p>
            <a:r>
              <a:rPr lang="cs-CZ" dirty="0" err="1"/>
              <a:t>Samořídící</a:t>
            </a:r>
            <a:r>
              <a:rPr lang="cs-CZ" dirty="0"/>
              <a:t> skladové systémy</a:t>
            </a:r>
          </a:p>
          <a:p>
            <a:r>
              <a:rPr lang="cs-CZ" dirty="0"/>
              <a:t>Jednodušší přestavení výrobních linek</a:t>
            </a:r>
          </a:p>
          <a:p>
            <a:r>
              <a:rPr lang="cs-CZ" dirty="0"/>
              <a:t>=&gt; dopad až 30% na efektivitu, produktivitu a úsporu času</a:t>
            </a:r>
          </a:p>
        </p:txBody>
      </p:sp>
    </p:spTree>
    <p:extLst>
      <p:ext uri="{BB962C8B-B14F-4D97-AF65-F5344CB8AC3E}">
        <p14:creationId xmlns:p14="http://schemas.microsoft.com/office/powerpoint/2010/main" val="18205752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04FB95-9911-CD46-AD3D-8098596B5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Dopady na společnost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DD3C3FB-1B31-294A-BD16-7CF6BA0C65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Trh práce</a:t>
            </a:r>
          </a:p>
          <a:p>
            <a:r>
              <a:rPr lang="cs-CZ" dirty="0"/>
              <a:t>Úspora, ale i pokles poptávky</a:t>
            </a:r>
          </a:p>
          <a:p>
            <a:r>
              <a:rPr lang="cs-CZ" dirty="0"/>
              <a:t>„Stroje berou lidem práci“</a:t>
            </a:r>
          </a:p>
          <a:p>
            <a:r>
              <a:rPr lang="cs-CZ" dirty="0"/>
              <a:t>=&gt; přesun výrobních továren z rozvojových zemí do vyspělých</a:t>
            </a:r>
          </a:p>
        </p:txBody>
      </p:sp>
    </p:spTree>
    <p:extLst>
      <p:ext uri="{BB962C8B-B14F-4D97-AF65-F5344CB8AC3E}">
        <p14:creationId xmlns:p14="http://schemas.microsoft.com/office/powerpoint/2010/main" val="39071362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B5DE68-0689-3641-B21D-939BD4083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Současný stav a směr vývoje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8DFE1DA-4E7C-CF42-BCF7-CED7D8C404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cs-CZ" dirty="0" err="1"/>
              <a:t>Systémova</a:t>
            </a:r>
            <a:r>
              <a:rPr lang="cs-CZ" dirty="0"/>
              <a:t>́ integrace</a:t>
            </a:r>
          </a:p>
          <a:p>
            <a:pPr lvl="0"/>
            <a:r>
              <a:rPr lang="cs-CZ" dirty="0"/>
              <a:t>Internet věcí (</a:t>
            </a:r>
            <a:r>
              <a:rPr lang="cs-CZ" dirty="0" err="1"/>
              <a:t>IoT</a:t>
            </a:r>
            <a:r>
              <a:rPr lang="cs-CZ" dirty="0"/>
              <a:t>)</a:t>
            </a:r>
          </a:p>
          <a:p>
            <a:pPr lvl="0"/>
            <a:r>
              <a:rPr lang="cs-CZ" dirty="0" err="1"/>
              <a:t>Analýza</a:t>
            </a:r>
            <a:r>
              <a:rPr lang="cs-CZ" dirty="0"/>
              <a:t> </a:t>
            </a:r>
            <a:r>
              <a:rPr lang="cs-CZ" dirty="0" err="1"/>
              <a:t>velkých</a:t>
            </a:r>
            <a:r>
              <a:rPr lang="cs-CZ" dirty="0"/>
              <a:t> dat (Big Data) </a:t>
            </a:r>
          </a:p>
          <a:p>
            <a:pPr lvl="0"/>
            <a:r>
              <a:rPr lang="cs-CZ" dirty="0" err="1"/>
              <a:t>Aditivni</a:t>
            </a:r>
            <a:r>
              <a:rPr lang="cs-CZ" dirty="0"/>
              <a:t>́ </a:t>
            </a:r>
            <a:r>
              <a:rPr lang="cs-CZ" dirty="0" err="1"/>
              <a:t>výroba</a:t>
            </a:r>
            <a:r>
              <a:rPr lang="cs-CZ" dirty="0"/>
              <a:t> </a:t>
            </a:r>
          </a:p>
          <a:p>
            <a:pPr lvl="0"/>
            <a:r>
              <a:rPr lang="cs-CZ" dirty="0" err="1"/>
              <a:t>Rozšířena</a:t>
            </a:r>
            <a:r>
              <a:rPr lang="cs-CZ" dirty="0"/>
              <a:t>́ realita </a:t>
            </a:r>
          </a:p>
          <a:p>
            <a:pPr lvl="0"/>
            <a:r>
              <a:rPr lang="cs-CZ" dirty="0"/>
              <a:t>Senzory </a:t>
            </a:r>
          </a:p>
          <a:p>
            <a:pPr lvl="0"/>
            <a:r>
              <a:rPr lang="cs-CZ" dirty="0"/>
              <a:t>Kybernetika a </a:t>
            </a:r>
            <a:r>
              <a:rPr lang="cs-CZ" dirty="0" err="1"/>
              <a:t>uměla</a:t>
            </a:r>
            <a:r>
              <a:rPr lang="cs-CZ" dirty="0"/>
              <a:t>́ inteligence </a:t>
            </a:r>
          </a:p>
          <a:p>
            <a:pPr lvl="0"/>
            <a:r>
              <a:rPr lang="cs-CZ" dirty="0"/>
              <a:t>Nové technologie </a:t>
            </a:r>
          </a:p>
          <a:p>
            <a:pPr lvl="0"/>
            <a:r>
              <a:rPr lang="cs-CZ" dirty="0" err="1"/>
              <a:t>Autonomni</a:t>
            </a:r>
            <a:r>
              <a:rPr lang="cs-CZ" dirty="0"/>
              <a:t>́ roboti</a:t>
            </a:r>
          </a:p>
          <a:p>
            <a:pPr lvl="0"/>
            <a:r>
              <a:rPr lang="cs-CZ" dirty="0" err="1"/>
              <a:t>Komunikačni</a:t>
            </a:r>
            <a:r>
              <a:rPr lang="cs-CZ" dirty="0"/>
              <a:t>́ infrastruktura </a:t>
            </a:r>
          </a:p>
          <a:p>
            <a:pPr lvl="0"/>
            <a:r>
              <a:rPr lang="cs-CZ" dirty="0" err="1"/>
              <a:t>Datova</a:t>
            </a:r>
            <a:r>
              <a:rPr lang="cs-CZ" dirty="0"/>
              <a:t>́ </a:t>
            </a:r>
            <a:r>
              <a:rPr lang="cs-CZ" dirty="0" err="1"/>
              <a:t>uložište</a:t>
            </a:r>
            <a:r>
              <a:rPr lang="cs-CZ" dirty="0"/>
              <a:t>̌ a </a:t>
            </a:r>
            <a:r>
              <a:rPr lang="cs-CZ" dirty="0" err="1"/>
              <a:t>cloud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346743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2CED69-B170-054E-AD68-5979E09E9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Internet věcí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E89A7EA-2C04-8F49-99E8-F276E65116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85389"/>
            <a:ext cx="8060339" cy="41407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Internet věcí</a:t>
            </a:r>
            <a:r>
              <a:rPr lang="cs-CZ" dirty="0"/>
              <a:t> = propojení jednotlivých zařízení prostřednictvím internetu bez aktivní účasti člověka.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1026" name="Picture 2" descr="Internet věcí – stylsoft.cz">
            <a:extLst>
              <a:ext uri="{FF2B5EF4-FFF2-40B4-BE49-F238E27FC236}">
                <a16:creationId xmlns:a16="http://schemas.microsoft.com/office/drawing/2014/main" id="{E03CB1AC-5A05-1247-B8A9-62AC587190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959" y="3292982"/>
            <a:ext cx="2833181" cy="2833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62229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6FFC77-4FAB-1F4E-90C1-DEB434644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Analýza velkých dat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097BE32-F766-A34E-9C20-A483CE177F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Big data</a:t>
            </a:r>
            <a:r>
              <a:rPr lang="cs-CZ" dirty="0"/>
              <a:t> = enormní objemy dat, které je obtížné zpracovávat v rozumném čase tradičními databázovými nástroji.</a:t>
            </a:r>
          </a:p>
          <a:p>
            <a:endParaRPr lang="cs-CZ" dirty="0"/>
          </a:p>
        </p:txBody>
      </p:sp>
      <p:pic>
        <p:nvPicPr>
          <p:cNvPr id="2050" name="Picture 2" descr="What is big data and why is it important? | by Raghav Sharma | Noteworthy -  The Journal Blog">
            <a:extLst>
              <a:ext uri="{FF2B5EF4-FFF2-40B4-BE49-F238E27FC236}">
                <a16:creationId xmlns:a16="http://schemas.microsoft.com/office/drawing/2014/main" id="{72D9C0EC-377C-FD48-905D-E8E09B2411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224988"/>
            <a:ext cx="4572000" cy="304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23316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EA92EA18247CF4EA4049AD934FACBB4" ma:contentTypeVersion="2" ma:contentTypeDescription="Create a new document." ma:contentTypeScope="" ma:versionID="fbb60d77acd2f516dd4207d446f5074b">
  <xsd:schema xmlns:xsd="http://www.w3.org/2001/XMLSchema" xmlns:xs="http://www.w3.org/2001/XMLSchema" xmlns:p="http://schemas.microsoft.com/office/2006/metadata/properties" xmlns:ns2="f9fb6428-44b4-4ba6-8290-26fbcf4b563a" targetNamespace="http://schemas.microsoft.com/office/2006/metadata/properties" ma:root="true" ma:fieldsID="02279cf9fe6d0b539faf61de0d7573d4" ns2:_="">
    <xsd:import namespace="f9fb6428-44b4-4ba6-8290-26fbcf4b563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fb6428-44b4-4ba6-8290-26fbcf4b563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FC6F1CA-53D8-46AC-99FC-573FF9FCD937}"/>
</file>

<file path=customXml/itemProps2.xml><?xml version="1.0" encoding="utf-8"?>
<ds:datastoreItem xmlns:ds="http://schemas.openxmlformats.org/officeDocument/2006/customXml" ds:itemID="{0C9F16A9-3013-44B9-86CB-59C437197259}"/>
</file>

<file path=customXml/itemProps3.xml><?xml version="1.0" encoding="utf-8"?>
<ds:datastoreItem xmlns:ds="http://schemas.openxmlformats.org/officeDocument/2006/customXml" ds:itemID="{C4F2B649-7867-4125-BE05-F53453CE0437}"/>
</file>

<file path=docProps/app.xml><?xml version="1.0" encoding="utf-8"?>
<Properties xmlns="http://schemas.openxmlformats.org/officeDocument/2006/extended-properties" xmlns:vt="http://schemas.openxmlformats.org/officeDocument/2006/docPropsVTypes">
  <TotalTime>360</TotalTime>
  <Words>423</Words>
  <Application>Microsoft Macintosh PowerPoint</Application>
  <PresentationFormat>Předvádění na obrazovce (4:3)</PresentationFormat>
  <Paragraphs>68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Průmysl 4.0. (XLM2)</vt:lpstr>
      <vt:lpstr>OBSAH</vt:lpstr>
      <vt:lpstr>Průmysl 4.0</vt:lpstr>
      <vt:lpstr>Průmyslové revoluce</vt:lpstr>
      <vt:lpstr>Dopady na firmy</vt:lpstr>
      <vt:lpstr>Dopady na společnost</vt:lpstr>
      <vt:lpstr>Současný stav a směr vývoje</vt:lpstr>
      <vt:lpstr>Internet věcí</vt:lpstr>
      <vt:lpstr>Analýza velkých dat</vt:lpstr>
      <vt:lpstr>Cloud</vt:lpstr>
      <vt:lpstr>Umělá inteligence (AI)</vt:lpstr>
      <vt:lpstr>Průmysl 4.0 a logistika</vt:lpstr>
      <vt:lpstr>Děkuji za pozornost!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Rössler Miroslav</dc:creator>
  <cp:lastModifiedBy>VLASÁKOVÁ Karla</cp:lastModifiedBy>
  <cp:revision>52</cp:revision>
  <dcterms:created xsi:type="dcterms:W3CDTF">2012-07-19T22:32:54Z</dcterms:created>
  <dcterms:modified xsi:type="dcterms:W3CDTF">2021-03-21T17:56:29Z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0x0101001EA92EA18247CF4EA4049AD934FACBB4</vt:lpwstr>
  </property>
</Properties>
</file>