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568"/>
    <p:restoredTop sz="95890"/>
  </p:normalViewPr>
  <p:slideViewPr>
    <p:cSldViewPr snapToGrid="0" snapToObjects="1">
      <p:cViewPr>
        <p:scale>
          <a:sx n="102" d="100"/>
          <a:sy n="102" d="100"/>
        </p:scale>
        <p:origin x="1008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5" Type="http://schemas.openxmlformats.org/officeDocument/2006/relationships/customXml" Target="../customXml/item3.xml"/><Relationship Id="rId20" Type="http://schemas.openxmlformats.org/officeDocument/2006/relationships/viewProps" Target="view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2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9" Type="http://schemas.openxmlformats.org/officeDocument/2006/relationships/slide" Target="slides/slide8.xml"/><Relationship Id="rId22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94574-8BD7-744E-9CD5-1C44C8AEB5C1}" type="datetimeFigureOut">
              <a:rPr lang="cs-CZ" smtClean="0"/>
              <a:t>08.04.21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E9DBA-2C4F-F144-9629-594EE6BE37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806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afternoo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shall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start?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E9DBA-2C4F-F144-9629-594EE6BE37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759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9374" y="2506711"/>
            <a:ext cx="7634354" cy="1071686"/>
          </a:xfrm>
        </p:spPr>
        <p:txBody>
          <a:bodyPr lIns="0" tIns="0" rIns="0" bIns="0"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000" b="1" dirty="0" smtClean="0">
                <a:solidFill>
                  <a:srgbClr val="D10202"/>
                </a:solidFill>
                <a:cs typeface="Arial"/>
              </a:rPr>
              <a:t>„Moderní trendy v logistice“</a:t>
            </a:r>
            <a:r>
              <a:rPr lang="cs-CZ" sz="3000" b="1" dirty="0" smtClean="0">
                <a:solidFill>
                  <a:srgbClr val="D10202"/>
                </a:solidFill>
                <a:cs typeface="Arial"/>
              </a:rPr>
              <a:t/>
            </a:r>
            <a:br>
              <a:rPr lang="cs-CZ" sz="3000" b="1" dirty="0" smtClean="0">
                <a:solidFill>
                  <a:srgbClr val="D10202"/>
                </a:solidFill>
                <a:cs typeface="Arial"/>
              </a:rPr>
            </a:br>
            <a:r>
              <a:rPr lang="cs-CZ" sz="1600" dirty="0" smtClean="0"/>
              <a:t>Logistický management 2</a:t>
            </a:r>
            <a:endParaRPr lang="cs-CZ" sz="1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67698" y="3827014"/>
            <a:ext cx="6924580" cy="218947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sz="1600" dirty="0"/>
              <a:t>Autor:				</a:t>
            </a:r>
            <a:r>
              <a:rPr lang="cs-CZ" sz="1600" dirty="0" smtClean="0"/>
              <a:t>Josef Polzer</a:t>
            </a:r>
            <a:endParaRPr lang="cs-CZ" sz="1600" dirty="0"/>
          </a:p>
          <a:p>
            <a:pPr algn="l">
              <a:lnSpc>
                <a:spcPct val="120000"/>
              </a:lnSpc>
            </a:pPr>
            <a:r>
              <a:rPr lang="cs-CZ" sz="1600" dirty="0"/>
              <a:t>Osobní číslo:			</a:t>
            </a:r>
            <a:r>
              <a:rPr lang="cs-CZ" sz="1600" dirty="0" smtClean="0"/>
              <a:t>M19045</a:t>
            </a:r>
            <a:endParaRPr lang="cs-CZ" sz="1600" dirty="0"/>
          </a:p>
          <a:p>
            <a:pPr algn="l">
              <a:lnSpc>
                <a:spcPct val="120000"/>
              </a:lnSpc>
            </a:pPr>
            <a:r>
              <a:rPr lang="cs-CZ" sz="1600" dirty="0" smtClean="0"/>
              <a:t>Obor</a:t>
            </a:r>
            <a:r>
              <a:rPr lang="cs-CZ" sz="1600" dirty="0"/>
              <a:t>: 				</a:t>
            </a:r>
            <a:r>
              <a:rPr lang="cs-CZ" sz="1600" dirty="0" smtClean="0"/>
              <a:t>EMMSP</a:t>
            </a:r>
            <a:endParaRPr lang="cs-CZ" sz="1600" dirty="0"/>
          </a:p>
          <a:p>
            <a:pPr algn="l">
              <a:lnSpc>
                <a:spcPct val="120000"/>
              </a:lnSpc>
            </a:pPr>
            <a:r>
              <a:rPr lang="cs-CZ" sz="1600" dirty="0"/>
              <a:t>Forma studia</a:t>
            </a:r>
            <a:r>
              <a:rPr lang="cs-CZ" sz="1600" dirty="0" smtClean="0"/>
              <a:t>:</a:t>
            </a:r>
            <a:r>
              <a:rPr lang="cs-CZ" sz="1600" dirty="0"/>
              <a:t>			</a:t>
            </a:r>
            <a:r>
              <a:rPr lang="cs-CZ" sz="1600" dirty="0" smtClean="0"/>
              <a:t>Kombinovaná</a:t>
            </a:r>
            <a:endParaRPr lang="cs-CZ" sz="1600" dirty="0"/>
          </a:p>
          <a:p>
            <a:pPr algn="l">
              <a:lnSpc>
                <a:spcPct val="120000"/>
              </a:lnSpc>
            </a:pPr>
            <a:r>
              <a:rPr lang="cs-CZ" sz="1600" dirty="0"/>
              <a:t>Ročník:				</a:t>
            </a:r>
            <a:r>
              <a:rPr lang="cs-CZ" sz="1600" dirty="0" smtClean="0"/>
              <a:t>2.</a:t>
            </a:r>
            <a:endParaRPr lang="cs-CZ" sz="1600" dirty="0"/>
          </a:p>
          <a:p>
            <a:pPr algn="l">
              <a:lnSpc>
                <a:spcPct val="120000"/>
              </a:lnSpc>
            </a:pPr>
            <a:r>
              <a:rPr lang="cs-CZ" sz="1600" dirty="0"/>
              <a:t>Akademický rok:			</a:t>
            </a:r>
            <a:r>
              <a:rPr lang="cs-CZ" sz="1600" dirty="0" smtClean="0"/>
              <a:t>2020/2021</a:t>
            </a:r>
            <a:endParaRPr lang="cs-CZ" sz="1600" dirty="0"/>
          </a:p>
          <a:p>
            <a:pPr algn="l">
              <a:lnSpc>
                <a:spcPct val="120000"/>
              </a:lnSpc>
            </a:pPr>
            <a:r>
              <a:rPr lang="cs-CZ" sz="1600" dirty="0"/>
              <a:t>E-mail:				</a:t>
            </a:r>
            <a:r>
              <a:rPr lang="cs-CZ" sz="1600" dirty="0" smtClean="0"/>
              <a:t>m19045@studenti.mvso.cz</a:t>
            </a:r>
            <a:endParaRPr lang="cs-CZ" sz="1600" dirty="0"/>
          </a:p>
          <a:p>
            <a:pPr algn="l">
              <a:lnSpc>
                <a:spcPct val="120000"/>
              </a:lnSpc>
            </a:pPr>
            <a:endParaRPr lang="en-US" sz="1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9635" y="352417"/>
            <a:ext cx="1448187" cy="131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Times New Roman" charset="0"/>
                <a:ea typeface="Times New Roman" charset="0"/>
                <a:cs typeface="Times New Roman" charset="0"/>
              </a:rPr>
              <a:t>Smart technologie a rozšířená realita</a:t>
            </a:r>
            <a:endParaRPr lang="cs-CZ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Chytré brýle s rozšířenou realitou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Usnadnění práce skladníkům a dělníkům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Promítání dat přímo do zorného pole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Vize společnosti Zebra Technologies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911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Times New Roman" charset="0"/>
                <a:ea typeface="Times New Roman" charset="0"/>
                <a:cs typeface="Times New Roman" charset="0"/>
              </a:rPr>
              <a:t>Manipulační technika</a:t>
            </a:r>
            <a:endParaRPr lang="cs-CZ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Členění dle plynulosti pohybu: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S přetržitým pohybem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zařízení pro zdvih, pojezd a stahování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S nepřetržitým pohybem - dopravníky</a:t>
            </a:r>
          </a:p>
        </p:txBody>
      </p:sp>
    </p:spTree>
    <p:extLst>
      <p:ext uri="{BB962C8B-B14F-4D97-AF65-F5344CB8AC3E}">
        <p14:creationId xmlns:p14="http://schemas.microsoft.com/office/powerpoint/2010/main" val="968202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Times New Roman" charset="0"/>
                <a:ea typeface="Times New Roman" charset="0"/>
                <a:cs typeface="Times New Roman" charset="0"/>
              </a:rPr>
              <a:t>Automatizované systémy manipulace s materiálem</a:t>
            </a:r>
            <a:endParaRPr lang="cs-CZ" sz="28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Automatizované zakládací systémy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Dokáží manipulovat s materiálem bez přítomnosti člověka.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Významným prvkem systému je zakladač/jeřáb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Koordinace manipulační činnosti na základě SW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Realizace systému pro maximální využití prostoru (skladování do výšek)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94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Times New Roman" charset="0"/>
                <a:ea typeface="Times New Roman" charset="0"/>
                <a:cs typeface="Times New Roman" charset="0"/>
              </a:rPr>
              <a:t>Automatizované systémy manipulace s materiálem</a:t>
            </a:r>
            <a:endParaRPr lang="cs-CZ" sz="28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Automatizované skladovací systémy</a:t>
            </a:r>
          </a:p>
          <a:p>
            <a:pPr>
              <a:lnSpc>
                <a:spcPct val="17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Dynamické systémy pro zvýšení produktivity optimalizací kontinuálního materiálového toku</a:t>
            </a:r>
          </a:p>
          <a:p>
            <a:pPr>
              <a:lnSpc>
                <a:spcPct val="17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Minimalizace lidského faktoru a celkových nákladů snížením obestavěného prostoru na obsluhu.</a:t>
            </a:r>
          </a:p>
          <a:p>
            <a:pPr>
              <a:lnSpc>
                <a:spcPct val="17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Inteligence skladovacích systémů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vzájemná komunikace v rámci sdílení dat a propojení jednotlivých prvků v jeden ucelený a přehledný skladovací systém.</a:t>
            </a:r>
          </a:p>
          <a:p>
            <a:pPr>
              <a:lnSpc>
                <a:spcPct val="17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Schopnost reakce na okamžitou změnu požadavku.</a:t>
            </a:r>
          </a:p>
        </p:txBody>
      </p:sp>
    </p:spTree>
    <p:extLst>
      <p:ext uri="{BB962C8B-B14F-4D97-AF65-F5344CB8AC3E}">
        <p14:creationId xmlns:p14="http://schemas.microsoft.com/office/powerpoint/2010/main" val="1039769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Automatizované vozíky Linde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Fungují na základě paměti prostoru a robotů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Řízené automaticky.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203" y="3525078"/>
            <a:ext cx="3776597" cy="249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455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Times New Roman" charset="0"/>
                <a:ea typeface="Times New Roman" charset="0"/>
                <a:cs typeface="Times New Roman" charset="0"/>
              </a:rPr>
              <a:t>Zdroje:</a:t>
            </a:r>
            <a:endParaRPr lang="cs-CZ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CHYTILOVÁ, </a:t>
            </a:r>
            <a:r>
              <a:rPr lang="cs-CZ" dirty="0" err="1" smtClean="0">
                <a:latin typeface="Times New Roman" charset="0"/>
                <a:ea typeface="Times New Roman" charset="0"/>
                <a:cs typeface="Times New Roman" charset="0"/>
              </a:rPr>
              <a:t>Ekaterina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cs-CZ" i="1" dirty="0" smtClean="0">
                <a:latin typeface="Times New Roman" charset="0"/>
                <a:ea typeface="Times New Roman" charset="0"/>
                <a:cs typeface="Times New Roman" charset="0"/>
              </a:rPr>
              <a:t>Logistický management 2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cs-CZ" i="1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cs-CZ" i="1" dirty="0" smtClean="0">
                <a:latin typeface="Times New Roman" charset="0"/>
                <a:ea typeface="Times New Roman" charset="0"/>
                <a:cs typeface="Times New Roman" charset="0"/>
              </a:rPr>
              <a:t>tudijní opora pro kombinované studium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. Olomouc: Moravská vysoká škola Olomouc, 2018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060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0181"/>
            <a:ext cx="8229600" cy="1143000"/>
          </a:xfrm>
        </p:spPr>
        <p:txBody>
          <a:bodyPr/>
          <a:lstStyle/>
          <a:p>
            <a:r>
              <a:rPr lang="cs-CZ" b="1" dirty="0" smtClean="0"/>
              <a:t>Děkuji za pozornost!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84777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Times New Roman" charset="0"/>
                <a:ea typeface="Times New Roman" charset="0"/>
                <a:cs typeface="Times New Roman" charset="0"/>
              </a:rPr>
              <a:t>IT podpora logistických procesů</a:t>
            </a:r>
            <a:endParaRPr lang="cs-CZ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E-logistika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pomocný systém pro řízení fyzické logistiky v délce celého logistického řetězce od dodavatelů až po konečné zákazníky.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Rozdělení:</a:t>
            </a:r>
          </a:p>
          <a:p>
            <a:pPr>
              <a:lnSpc>
                <a:spcPct val="17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e-</a:t>
            </a:r>
            <a:r>
              <a:rPr lang="cs-CZ" dirty="0" err="1" smtClean="0">
                <a:latin typeface="Times New Roman" charset="0"/>
                <a:ea typeface="Times New Roman" charset="0"/>
                <a:cs typeface="Times New Roman" charset="0"/>
              </a:rPr>
              <a:t>procurement</a:t>
            </a:r>
            <a:endParaRPr lang="cs-CZ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70000"/>
              </a:lnSpc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e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cs-CZ" dirty="0" err="1" smtClean="0">
                <a:latin typeface="Times New Roman" charset="0"/>
                <a:ea typeface="Times New Roman" charset="0"/>
                <a:cs typeface="Times New Roman" charset="0"/>
              </a:rPr>
              <a:t>manufacturing</a:t>
            </a:r>
            <a:endParaRPr lang="cs-CZ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70000"/>
              </a:lnSpc>
            </a:pPr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e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cs-CZ" dirty="0" err="1" smtClean="0">
                <a:latin typeface="Times New Roman" charset="0"/>
                <a:ea typeface="Times New Roman" charset="0"/>
                <a:cs typeface="Times New Roman" charset="0"/>
              </a:rPr>
              <a:t>distribution</a:t>
            </a:r>
            <a:endParaRPr lang="cs-CZ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7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e-shopping</a:t>
            </a:r>
          </a:p>
          <a:p>
            <a:pPr>
              <a:lnSpc>
                <a:spcPct val="170000"/>
              </a:lnSpc>
            </a:pP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7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Zvláštní případ e-logistiky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virtuální logistika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15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CI Technologie 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cs-CZ" dirty="0" err="1" smtClean="0">
                <a:latin typeface="Times New Roman" charset="0"/>
                <a:ea typeface="Times New Roman" charset="0"/>
                <a:cs typeface="Times New Roman" charset="0"/>
              </a:rPr>
              <a:t>Competitive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dirty="0" err="1" smtClean="0">
                <a:latin typeface="Times New Roman" charset="0"/>
                <a:ea typeface="Times New Roman" charset="0"/>
                <a:cs typeface="Times New Roman" charset="0"/>
              </a:rPr>
              <a:t>intelligent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technology)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Rozvoj finančních a komunikačních technologií a informačních systémů.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Velký trend internetového podnikání s ním spojené technologie a systémy, které toto podnikání umožňují.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37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Times New Roman" charset="0"/>
                <a:ea typeface="Times New Roman" charset="0"/>
                <a:cs typeface="Times New Roman" charset="0"/>
              </a:rPr>
              <a:t>QR</a:t>
            </a:r>
            <a:endParaRPr lang="cs-CZ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cs-CZ" b="1" dirty="0" err="1" smtClean="0">
                <a:latin typeface="Times New Roman" charset="0"/>
                <a:ea typeface="Times New Roman" charset="0"/>
                <a:cs typeface="Times New Roman" charset="0"/>
              </a:rPr>
              <a:t>Quick</a:t>
            </a: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 Response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technologie „rychlé reakce“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Zaměření na řetězce spotřebního zboží, z výroby až do maloobchodu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Přínosy technologie: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Úspora času v celém řetězci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Zrychlení toku informací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Kontrola zásob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Snížení manipulace se zbožím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Zmenšení skladové plochy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07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Times New Roman" charset="0"/>
                <a:ea typeface="Times New Roman" charset="0"/>
                <a:cs typeface="Times New Roman" charset="0"/>
              </a:rPr>
              <a:t>ECR</a:t>
            </a:r>
            <a:endParaRPr lang="cs-CZ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cs-CZ" b="1" dirty="0" err="1" smtClean="0">
                <a:latin typeface="Times New Roman" charset="0"/>
                <a:ea typeface="Times New Roman" charset="0"/>
                <a:cs typeface="Times New Roman" charset="0"/>
              </a:rPr>
              <a:t>Efficient</a:t>
            </a: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b="1" dirty="0" err="1" smtClean="0">
                <a:latin typeface="Times New Roman" charset="0"/>
                <a:ea typeface="Times New Roman" charset="0"/>
                <a:cs typeface="Times New Roman" charset="0"/>
              </a:rPr>
              <a:t>Consumer</a:t>
            </a: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 Response</a:t>
            </a:r>
          </a:p>
          <a:p>
            <a:pPr>
              <a:lnSpc>
                <a:spcPct val="17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Technologie propojující logistické řetězce od dodavatelů přes výrobní závody, zprostředkovatele, distributory, velkoobchody a maloobchody.</a:t>
            </a:r>
          </a:p>
          <a:p>
            <a:pPr>
              <a:lnSpc>
                <a:spcPct val="17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S cílem plnit potřeby a přání konečných zákazníků.</a:t>
            </a:r>
          </a:p>
          <a:p>
            <a:pPr>
              <a:lnSpc>
                <a:spcPct val="17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Snaha zrychlit a usnadnit cesty od dodavatele k odběrateli a snížit tak náklady.</a:t>
            </a:r>
          </a:p>
          <a:p>
            <a:pPr>
              <a:lnSpc>
                <a:spcPct val="17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Zvláštní varianta QR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vyvinula se v oblasti výroby a obchodu s potravinářským zbožím.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903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Times New Roman" charset="0"/>
                <a:ea typeface="Times New Roman" charset="0"/>
                <a:cs typeface="Times New Roman" charset="0"/>
              </a:rPr>
              <a:t>EDI </a:t>
            </a:r>
            <a:r>
              <a:rPr lang="mr-IN" sz="3000" b="1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3000" b="1" dirty="0" smtClean="0">
                <a:latin typeface="Times New Roman" charset="0"/>
                <a:ea typeface="Times New Roman" charset="0"/>
                <a:cs typeface="Times New Roman" charset="0"/>
              </a:rPr>
              <a:t> Elektronická výměna dat</a:t>
            </a:r>
            <a:endParaRPr lang="cs-CZ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Přímá komunikace počítačových aplikací nebo informačních systémů obchodních partnerů v elektronickém podnikání.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Automatizované předávání strukturovaných zpráv (24 hodin denně)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Elektronická výměna dat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60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Times New Roman" charset="0"/>
                <a:ea typeface="Times New Roman" charset="0"/>
                <a:cs typeface="Times New Roman" charset="0"/>
              </a:rPr>
              <a:t>Čárové kódy</a:t>
            </a:r>
            <a:endParaRPr lang="cs-CZ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Nejvýznamnější prvek identifikace materiálu.</a:t>
            </a:r>
          </a:p>
          <a:p>
            <a:pPr marL="0" indent="0">
              <a:lnSpc>
                <a:spcPct val="160000"/>
              </a:lnSpc>
              <a:buNone/>
            </a:pPr>
            <a:endParaRPr lang="cs-CZ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Výhody: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Přesnost 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vyloučen výskyt chyb při procesu snímání kódu.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Rychlost snímání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Produktivita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Odolnost znaků</a:t>
            </a: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Nízká cena</a:t>
            </a:r>
          </a:p>
          <a:p>
            <a:pPr>
              <a:lnSpc>
                <a:spcPct val="160000"/>
              </a:lnSpc>
            </a:pPr>
            <a:endParaRPr lang="cs-CZ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6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Nejběžnější čárový kód je EAN 13 nebo EAN 8, používaný v obchodních centrech.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695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99" y="2069089"/>
            <a:ext cx="2921000" cy="1333500"/>
          </a:xfrm>
        </p:spPr>
      </p:pic>
      <p:sp>
        <p:nvSpPr>
          <p:cNvPr id="5" name="TextovéPole 4"/>
          <p:cNvSpPr txBox="1"/>
          <p:nvPr/>
        </p:nvSpPr>
        <p:spPr>
          <a:xfrm>
            <a:off x="1141599" y="3684708"/>
            <a:ext cx="1950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Čárový kód EAN 13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616" y="2069089"/>
            <a:ext cx="2476500" cy="142240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678076" y="3684708"/>
            <a:ext cx="1833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Čárový kód EAN 8</a:t>
            </a:r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4247259"/>
            <a:ext cx="4064000" cy="132080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538191" y="5576612"/>
            <a:ext cx="2067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Čárový kód EAN 128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471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latin typeface="Times New Roman" charset="0"/>
                <a:ea typeface="Times New Roman" charset="0"/>
                <a:cs typeface="Times New Roman" charset="0"/>
              </a:rPr>
              <a:t>RFID</a:t>
            </a:r>
            <a:endParaRPr lang="cs-CZ" sz="3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Systém bezkontaktního snímání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Výhody: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Při řešení dynamického pohybu materiálu, vč. dynamického stavu zásob.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Dynamické úpravy informací dle aktuální poptávky na trhu.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Nevýhody: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Velké investiční náklady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975" y="1279852"/>
            <a:ext cx="1753644" cy="167739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62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A92EA18247CF4EA4049AD934FACBB4" ma:contentTypeVersion="2" ma:contentTypeDescription="Vytvoří nový dokument" ma:contentTypeScope="" ma:versionID="bdde596eebc43d868fa1ed6c6cf8f0b5">
  <xsd:schema xmlns:xsd="http://www.w3.org/2001/XMLSchema" xmlns:xs="http://www.w3.org/2001/XMLSchema" xmlns:p="http://schemas.microsoft.com/office/2006/metadata/properties" xmlns:ns2="f9fb6428-44b4-4ba6-8290-26fbcf4b563a" targetNamespace="http://schemas.microsoft.com/office/2006/metadata/properties" ma:root="true" ma:fieldsID="5ba3bb6fb29ecaf909f64750e9624fdd" ns2:_="">
    <xsd:import namespace="f9fb6428-44b4-4ba6-8290-26fbcf4b5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b6428-44b4-4ba6-8290-26fbcf4b5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FC1FA8-BD56-4CD1-9F70-C6919971EE05}"/>
</file>

<file path=customXml/itemProps2.xml><?xml version="1.0" encoding="utf-8"?>
<ds:datastoreItem xmlns:ds="http://schemas.openxmlformats.org/officeDocument/2006/customXml" ds:itemID="{6C738F78-9190-407C-A8D7-705F393D162E}"/>
</file>

<file path=customXml/itemProps3.xml><?xml version="1.0" encoding="utf-8"?>
<ds:datastoreItem xmlns:ds="http://schemas.openxmlformats.org/officeDocument/2006/customXml" ds:itemID="{12743FFF-E650-4729-9735-FC7D55BEFA78}"/>
</file>

<file path=docProps/app.xml><?xml version="1.0" encoding="utf-8"?>
<Properties xmlns="http://schemas.openxmlformats.org/officeDocument/2006/extended-properties" xmlns:vt="http://schemas.openxmlformats.org/officeDocument/2006/docPropsVTypes">
  <TotalTime>1993</TotalTime>
  <Words>484</Words>
  <Application>Microsoft Macintosh PowerPoint</Application>
  <PresentationFormat>Předvádění na obrazovce (4:3)</PresentationFormat>
  <Paragraphs>91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Arial</vt:lpstr>
      <vt:lpstr>Office Theme</vt:lpstr>
      <vt:lpstr>„Moderní trendy v logistice“ Logistický management 2</vt:lpstr>
      <vt:lpstr>IT podpora logistických procesů</vt:lpstr>
      <vt:lpstr>Prezentace aplikace PowerPoint</vt:lpstr>
      <vt:lpstr>QR</vt:lpstr>
      <vt:lpstr>ECR</vt:lpstr>
      <vt:lpstr>EDI – Elektronická výměna dat</vt:lpstr>
      <vt:lpstr>Čárové kódy</vt:lpstr>
      <vt:lpstr>Prezentace aplikace PowerPoint</vt:lpstr>
      <vt:lpstr>RFID</vt:lpstr>
      <vt:lpstr>Smart technologie a rozšířená realita</vt:lpstr>
      <vt:lpstr>Manipulační technika</vt:lpstr>
      <vt:lpstr>Automatizované systémy manipulace s materiálem</vt:lpstr>
      <vt:lpstr>Automatizované systémy manipulace s materiálem</vt:lpstr>
      <vt:lpstr>Prezentace aplikace PowerPoint</vt:lpstr>
      <vt:lpstr>Zdroje:</vt:lpstr>
      <vt:lpstr>Děkuji za pozornost!</vt:lpstr>
    </vt:vector>
  </TitlesOfParts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Rössler Miroslav</dc:creator>
  <cp:lastModifiedBy>Microsoft Office User</cp:lastModifiedBy>
  <cp:revision>146</cp:revision>
  <dcterms:created xsi:type="dcterms:W3CDTF">2012-07-19T22:32:54Z</dcterms:created>
  <dcterms:modified xsi:type="dcterms:W3CDTF">2021-04-08T17:59:36Z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0x0101001EA92EA18247CF4EA4049AD934FACBB4</vt:lpwstr>
  </property>
</Properties>
</file>