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4.xml" ContentType="application/vnd.openxmlformats-officedocument.themeOverride+xml"/>
  <Override PartName="/ppt/theme/themeOverride9.xml" ContentType="application/vnd.openxmlformats-officedocument.themeOverride+xml"/>
  <Override PartName="/ppt/theme/theme2.xml" ContentType="application/vnd.openxmlformats-officedocument.them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6" r:id="rId3"/>
    <p:sldId id="294" r:id="rId4"/>
    <p:sldId id="295" r:id="rId5"/>
    <p:sldId id="296" r:id="rId6"/>
    <p:sldId id="297" r:id="rId7"/>
    <p:sldId id="298" r:id="rId8"/>
    <p:sldId id="299" r:id="rId9"/>
    <p:sldId id="300" r:id="rId10"/>
    <p:sldId id="267" r:id="rId11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CF1F28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063703-7536-49E6-9784-9C2CDACDEAC5}" v="18" dt="2021-03-15T07:07:16.7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56" autoAdjust="0"/>
    <p:restoredTop sz="94609" autoAdjust="0"/>
  </p:normalViewPr>
  <p:slideViewPr>
    <p:cSldViewPr snapToGrid="0" snapToObjects="1">
      <p:cViewPr varScale="1">
        <p:scale>
          <a:sx n="62" d="100"/>
          <a:sy n="62" d="100"/>
        </p:scale>
        <p:origin x="148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E301B-7E00-4EE8-8742-86E0C94A55E3}" type="datetimeFigureOut">
              <a:rPr lang="cs-CZ" smtClean="0"/>
              <a:pPr/>
              <a:t>15.03.2021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EC539-BAF4-45CB-B013-A1EE04C7704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0201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483E1-44ED-47D5-98B1-C1266D69D78E}" type="datetimeFigureOut">
              <a:rPr lang="cs-CZ" smtClean="0"/>
              <a:pPr/>
              <a:t>15.03.2021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C0F04-106D-439F-AD47-F865AF3F4A9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8410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745" y="2272145"/>
            <a:ext cx="8610600" cy="2859436"/>
          </a:xfrm>
        </p:spPr>
        <p:txBody>
          <a:bodyPr lIns="0" tIns="0" rIns="0" bIns="0" anchor="t" anchorCtr="0">
            <a:normAutofit fontScale="90000"/>
          </a:bodyPr>
          <a:lstStyle/>
          <a:p>
            <a:pPr algn="l" fontAlgn="base"/>
            <a:r>
              <a:rPr lang="cs-CZ" dirty="0"/>
              <a:t>Distribuční logistika</a:t>
            </a:r>
            <a:br>
              <a:rPr lang="cs-CZ" dirty="0"/>
            </a:br>
            <a:r>
              <a:rPr lang="cs-CZ" dirty="0"/>
              <a:t> </a:t>
            </a:r>
            <a:br>
              <a:rPr lang="cs-CZ" dirty="0"/>
            </a:br>
            <a:r>
              <a:rPr lang="cs-CZ" dirty="0"/>
              <a:t>Úrovně poskytování logistických služeb a jejich aplikace</a:t>
            </a:r>
            <a:br>
              <a:rPr lang="cs-CZ" dirty="0"/>
            </a:br>
            <a:br>
              <a:rPr lang="cs-CZ" sz="3600" dirty="0"/>
            </a:br>
            <a:r>
              <a:rPr lang="en-US" sz="2700" dirty="0"/>
              <a:t>Marie </a:t>
            </a:r>
            <a:r>
              <a:rPr lang="en-US" sz="2700" dirty="0" err="1"/>
              <a:t>Holčáková</a:t>
            </a:r>
            <a:r>
              <a:rPr lang="en-US" sz="2700" dirty="0"/>
              <a:t> ​</a:t>
            </a:r>
            <a:br>
              <a:rPr lang="en-US" sz="2700" dirty="0"/>
            </a:br>
            <a:r>
              <a:rPr lang="en-US" sz="2700" dirty="0"/>
              <a:t>20</a:t>
            </a:r>
            <a:r>
              <a:rPr lang="cs-CZ" sz="2700" dirty="0"/>
              <a:t>20</a:t>
            </a:r>
            <a:r>
              <a:rPr lang="en-US" sz="2700" dirty="0"/>
              <a:t>/202</a:t>
            </a:r>
            <a:r>
              <a:rPr lang="cs-CZ" sz="2700" dirty="0"/>
              <a:t>1                                                           Logistický management 2</a:t>
            </a:r>
            <a:br>
              <a:rPr lang="en-US" sz="3600" dirty="0"/>
            </a:br>
            <a:endParaRPr lang="en-US" sz="3600" b="1" dirty="0">
              <a:solidFill>
                <a:srgbClr val="CF1F28"/>
              </a:solidFill>
              <a:latin typeface="+mn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endParaRPr lang="cs-CZ" sz="6000" b="1" dirty="0">
              <a:solidFill>
                <a:srgbClr val="D10202"/>
              </a:solidFill>
              <a:ea typeface="+mj-ea"/>
              <a:cs typeface="Arial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cs-CZ" sz="5400" b="1" dirty="0">
                <a:solidFill>
                  <a:srgbClr val="D10202"/>
                </a:solidFill>
                <a:ea typeface="+mj-ea"/>
                <a:cs typeface="Arial"/>
              </a:rPr>
              <a:t>Děkuji za pozornost</a:t>
            </a:r>
          </a:p>
          <a:p>
            <a:pPr marL="0" indent="0">
              <a:buNone/>
            </a:pPr>
            <a:endParaRPr lang="cs-CZ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683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6725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>
                <a:solidFill>
                  <a:srgbClr val="C00000"/>
                </a:solidFill>
                <a:latin typeface="+mn-lt"/>
                <a:cs typeface="Arial"/>
              </a:rPr>
              <a:t>Efektivnost</a:t>
            </a:r>
            <a:r>
              <a:rPr lang="cs-CZ" sz="4000" b="1">
                <a:solidFill>
                  <a:srgbClr val="FF0000"/>
                </a:solidFill>
                <a:latin typeface="+mn-lt"/>
                <a:cs typeface="Arial"/>
              </a:rPr>
              <a:t> </a:t>
            </a:r>
            <a:r>
              <a:rPr lang="cs-CZ" sz="4000" b="1">
                <a:solidFill>
                  <a:srgbClr val="C00000"/>
                </a:solidFill>
                <a:latin typeface="+mn-lt"/>
                <a:cs typeface="Arial"/>
              </a:rPr>
              <a:t>dopravy</a:t>
            </a:r>
            <a:endParaRPr lang="cs-CZ" sz="4000" b="1" dirty="0">
              <a:solidFill>
                <a:srgbClr val="C0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65760" y="1417638"/>
            <a:ext cx="8427720" cy="4830762"/>
          </a:xfrm>
        </p:spPr>
        <p:txBody>
          <a:bodyPr>
            <a:normAutofit fontScale="92500"/>
          </a:bodyPr>
          <a:lstStyle/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Doprava</a:t>
            </a:r>
            <a:r>
              <a:rPr lang="cs-CZ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Soubor všech úkonů a činností pomocí nichž se uskutečňuje přemisťování osob, zboží a informací z místa odeslání do místa určení.</a:t>
            </a:r>
            <a:endParaRPr lang="cs-CZ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Přeprava</a:t>
            </a:r>
            <a:r>
              <a:rPr lang="cs-CZ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Souhrn aktivit zahrnující vlastní dopravu a služby s tímto procesem spojené.</a:t>
            </a:r>
            <a:endParaRPr lang="cs-CZ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Dopravce</a:t>
            </a:r>
            <a:r>
              <a:rPr lang="cs-CZ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provozovatel dopravy, který zabezpečuje přemístění zboží</a:t>
            </a:r>
            <a:endParaRPr lang="cs-CZ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Přepravce</a:t>
            </a:r>
            <a:r>
              <a:rPr lang="cs-CZ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uživatel služeb dopravce (zákazník)</a:t>
            </a:r>
            <a:endParaRPr lang="cs-CZ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4338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6725" y="877913"/>
            <a:ext cx="8229600" cy="539725"/>
          </a:xfrm>
        </p:spPr>
        <p:txBody>
          <a:bodyPr>
            <a:normAutofit fontScale="90000"/>
          </a:bodyPr>
          <a:lstStyle/>
          <a:p>
            <a:r>
              <a:rPr lang="cs-CZ" sz="4000" b="1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Význam dopravy</a:t>
            </a:r>
            <a:br>
              <a:rPr lang="cs-CZ" sz="4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rgbClr val="FF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65760" y="1417638"/>
            <a:ext cx="8427720" cy="4830762"/>
          </a:xfrm>
        </p:spPr>
        <p:txBody>
          <a:bodyPr>
            <a:normAutofit/>
          </a:bodyPr>
          <a:lstStyle/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Přemísťuje produkty z místa výroby do místa spotřeby.</a:t>
            </a:r>
            <a:endParaRPr lang="cs-CZ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Ovlivňuje rozvoj výrobních sil.</a:t>
            </a:r>
            <a:endParaRPr lang="cs-CZ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Rychleji, plynuleji a bezpečněji zajišťuje zásobování.</a:t>
            </a:r>
            <a:endParaRPr lang="cs-CZ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Rozvoj dopravy umožňuje rozvoj a budování měst.</a:t>
            </a:r>
            <a:endParaRPr lang="cs-CZ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Sjednocuje oblasti, státy a svět do jednoho společenství.</a:t>
            </a:r>
            <a:endParaRPr lang="cs-CZ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4338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548640" y="1001431"/>
            <a:ext cx="8229600" cy="616514"/>
          </a:xfrm>
        </p:spPr>
        <p:txBody>
          <a:bodyPr>
            <a:normAutofit fontScale="90000"/>
          </a:bodyPr>
          <a:lstStyle/>
          <a:p>
            <a:r>
              <a:rPr lang="cs-CZ" sz="4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Kritéria pro volbu optimálního dopravního prostředku</a:t>
            </a:r>
            <a:br>
              <a:rPr lang="cs-CZ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rgbClr val="FF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65760" y="1417638"/>
            <a:ext cx="8427720" cy="4830762"/>
          </a:xfrm>
        </p:spPr>
        <p:txBody>
          <a:bodyPr>
            <a:normAutofit lnSpcReduction="10000"/>
          </a:bodyPr>
          <a:lstStyle/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Délka přepravní trasy.</a:t>
            </a:r>
            <a:endParaRPr lang="cs-CZ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Množství přepravy (hmotnost přepravovaného materiálu).</a:t>
            </a:r>
            <a:endParaRPr lang="cs-CZ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Rychlost přepravy.</a:t>
            </a:r>
            <a:endParaRPr lang="cs-CZ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Druh přepravovaného materiálu.</a:t>
            </a:r>
            <a:endParaRPr lang="cs-CZ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Jednicové náklady na přepravu.</a:t>
            </a:r>
            <a:endParaRPr lang="cs-CZ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Skladovatelnost výrobků</a:t>
            </a:r>
            <a:endParaRPr lang="cs-CZ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Ručení.</a:t>
            </a:r>
            <a:endParaRPr lang="cs-CZ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4338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0" y="616449"/>
            <a:ext cx="8793480" cy="5928189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Technologie Hub and </a:t>
            </a:r>
            <a:r>
              <a:rPr lang="cs-CZ" sz="2400" b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Spoke</a:t>
            </a:r>
            <a:endParaRPr lang="cs-CZ" sz="2400" dirty="0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Používá se pro obsluhu zařízení.</a:t>
            </a:r>
            <a:endParaRPr lang="cs-CZ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Využívá se při dopravě zásilek na velkou vzdálenost</a:t>
            </a:r>
          </a:p>
          <a:p>
            <a:endParaRPr lang="cs-CZ" sz="2400" b="1" dirty="0">
              <a:solidFill>
                <a:srgbClr val="000000"/>
              </a:solidFill>
              <a:latin typeface="Calibri" panose="020F0502020204030204" pitchFamily="34" charset="0"/>
              <a:cs typeface="+mn-cs"/>
            </a:endParaRPr>
          </a:p>
          <a:p>
            <a:pPr marL="0" indent="0"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Technologie z domu do domu</a:t>
            </a:r>
            <a:endParaRPr lang="cs-CZ" sz="2400" dirty="0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Patří k nejstarším logistickým přepravním systémům.</a:t>
            </a:r>
            <a:endParaRPr lang="cs-CZ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Možnost realizace jedním druhem dopravy nebo více druhy dopravy (kombinovaná doprava).</a:t>
            </a:r>
            <a:endParaRPr lang="cs-CZ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Zákazníkovi jsou poskytovány všechny služby související s přepravou zásilky od dodavatele až „ke dveřím“ zákazníka na jeden přepravní doklad.</a:t>
            </a:r>
          </a:p>
          <a:p>
            <a:pPr marL="0" indent="0" algn="ctr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None/>
              <a:tabLst>
                <a:tab pos="457200" algn="l"/>
              </a:tabLst>
            </a:pPr>
            <a:r>
              <a:rPr lang="cs-CZ" sz="21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 mile </a:t>
            </a:r>
            <a:r>
              <a:rPr lang="cs-CZ" sz="2100" b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delivery</a:t>
            </a:r>
            <a:endParaRPr lang="cs-CZ" sz="2100" dirty="0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cs-CZ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4338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6725" y="485515"/>
            <a:ext cx="8229600" cy="724464"/>
          </a:xfrm>
        </p:spPr>
        <p:txBody>
          <a:bodyPr>
            <a:noAutofit/>
          </a:bodyPr>
          <a:lstStyle/>
          <a:p>
            <a:r>
              <a:rPr lang="cs-CZ" sz="2400" b="1" kern="18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ÚROVNĚ POSKYTOVÁNÍ LOGISTICKÝCH SLUŽEB A JEJICH APLIKACE</a:t>
            </a:r>
            <a:endParaRPr lang="cs-CZ" sz="2400" b="1" dirty="0">
              <a:solidFill>
                <a:srgbClr val="C0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164387" y="1209979"/>
            <a:ext cx="8763856" cy="5303837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cs-CZ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Členění úrovní poskytování logistických služeb (1-5 PL) a jejich charakteristické rysy</a:t>
            </a:r>
          </a:p>
          <a:p>
            <a:pPr marL="0" indent="0">
              <a:buNone/>
              <a:defRPr/>
            </a:pPr>
            <a:endParaRPr lang="cs-CZ" sz="18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  <a:defRPr/>
            </a:pPr>
            <a:r>
              <a:rPr lang="cs-CZ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1 PL</a:t>
            </a:r>
            <a:r>
              <a:rPr lang="cs-CZ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předpokládá realizací veškerých logistických procesů samotným výrobcem. </a:t>
            </a:r>
            <a:endParaRPr lang="cs-CZ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Výrobce sám řídí veškeré logistické procesy a vlastní majetek s tím spojený.</a:t>
            </a:r>
            <a:endParaRPr lang="cs-CZ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None/>
            </a:pPr>
            <a:r>
              <a:rPr lang="cs-CZ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2 PL</a:t>
            </a:r>
            <a:r>
              <a:rPr lang="cs-CZ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znamená spolupráci mezi výrobcem a poskytovatelem určitých logistických služeb. </a:t>
            </a:r>
            <a:endParaRPr lang="cs-CZ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tomto případě poskytovatel služeb pouze realizuje požadované činnosti pomocí vlastních nástrojů</a:t>
            </a:r>
            <a:endParaRPr lang="cs-CZ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cs-CZ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4338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65760" y="688369"/>
            <a:ext cx="8427720" cy="5560031"/>
          </a:xfrm>
        </p:spPr>
        <p:txBody>
          <a:bodyPr>
            <a:normAutofit fontScale="92500"/>
          </a:bodyPr>
          <a:lstStyle/>
          <a:p>
            <a:pPr marL="0" indent="0"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3 PL</a:t>
            </a:r>
            <a:r>
              <a:rPr lang="cs-CZ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2000" dirty="0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znamená, že poskytovatel služeb přebírají veškeré logistické procesy zákazníka. </a:t>
            </a:r>
            <a:endParaRPr lang="cs-CZ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Specifickým rysem je, že 3 PL poskytovatel disponuje vlastními prostředky a majetkem pro potřeby přepravy, překládky a skladování</a:t>
            </a:r>
            <a:endParaRPr lang="cs-CZ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4PL</a:t>
            </a:r>
            <a:r>
              <a:rPr lang="cs-CZ" sz="20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cs-CZ" sz="2000" dirty="0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Poskytovatelé realizují logistické procesy odebírajícího článku bez použití vlastních prostředků (nebo s omezeným použitím vlastních prostředků). </a:t>
            </a:r>
            <a:endParaRPr lang="cs-CZ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4PL přebírá kom-pletní řízení celého logistického řetězce, technologických a personálních zdrojů. </a:t>
            </a:r>
            <a:endParaRPr lang="cs-CZ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4338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65760" y="852755"/>
            <a:ext cx="8427720" cy="5395645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Model 5PL </a:t>
            </a:r>
            <a:endParaRPr lang="cs-CZ" sz="2400" b="1" dirty="0">
              <a:solidFill>
                <a:srgbClr val="C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(Poskytovatelé služeb plánují, organizují a realizují řešení logistiky jménem jiných stran. </a:t>
            </a:r>
            <a:endParaRPr lang="cs-CZ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Poskytovatel 5PL služeb převezme požadavky poskytovatelů 3PL a ostatních, které se spojí v jeden požadavek, který poskytovateli 5PL umožní poptávku po lepší ceně u jednotlivých dopravců. </a:t>
            </a:r>
            <a:endParaRPr lang="cs-CZ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4338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6725" y="963036"/>
            <a:ext cx="8229600" cy="539725"/>
          </a:xfrm>
        </p:spPr>
        <p:txBody>
          <a:bodyPr>
            <a:normAutofit fontScale="90000"/>
          </a:bodyPr>
          <a:lstStyle/>
          <a:p>
            <a:r>
              <a:rPr lang="cs-CZ" sz="4000" b="1" dirty="0">
                <a:solidFill>
                  <a:srgbClr val="C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cs-CZ" sz="40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edoucí poskytovatel logistických služeb </a:t>
            </a:r>
            <a:br>
              <a:rPr lang="cs-CZ" sz="4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rgbClr val="C00000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365760" y="1746606"/>
            <a:ext cx="8427720" cy="4501793"/>
          </a:xfrm>
        </p:spPr>
        <p:txBody>
          <a:bodyPr>
            <a:normAutofit/>
          </a:bodyPr>
          <a:lstStyle/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(Lead </a:t>
            </a:r>
            <a:r>
              <a:rPr lang="cs-CZ" sz="20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Logistics</a:t>
            </a: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Provider). </a:t>
            </a:r>
            <a:endParaRPr lang="cs-CZ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Poskytovatel LLP outsourcuje a sám přebírá analyzovaní, projektové řízení, realizaci a řízení logistických řetězců klienta. </a:t>
            </a:r>
            <a:endParaRPr lang="cs-CZ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50000"/>
              </a:lnSpc>
              <a:spcBef>
                <a:spcPts val="600"/>
              </a:spcBef>
              <a:spcAft>
                <a:spcPts val="14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cs-CZ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LLP slaďuje řetězce a rozsah jeho činnosti je srovnatelný s poskytovateli 4PL a 5PL, liší se však tím, že má vlastni logistickou sít. </a:t>
            </a:r>
            <a:endParaRPr lang="cs-CZ" sz="20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4338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ropedeutický seminář 2013_f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A92EA18247CF4EA4049AD934FACBB4" ma:contentTypeVersion="2" ma:contentTypeDescription="Create a new document." ma:contentTypeScope="" ma:versionID="fbb60d77acd2f516dd4207d446f5074b">
  <xsd:schema xmlns:xsd="http://www.w3.org/2001/XMLSchema" xmlns:xs="http://www.w3.org/2001/XMLSchema" xmlns:p="http://schemas.microsoft.com/office/2006/metadata/properties" xmlns:ns2="f9fb6428-44b4-4ba6-8290-26fbcf4b563a" targetNamespace="http://schemas.microsoft.com/office/2006/metadata/properties" ma:root="true" ma:fieldsID="02279cf9fe6d0b539faf61de0d7573d4" ns2:_="">
    <xsd:import namespace="f9fb6428-44b4-4ba6-8290-26fbcf4b56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fb6428-44b4-4ba6-8290-26fbcf4b56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DCDB51B-ED51-43B5-8994-A031131552E6}"/>
</file>

<file path=customXml/itemProps2.xml><?xml version="1.0" encoding="utf-8"?>
<ds:datastoreItem xmlns:ds="http://schemas.openxmlformats.org/officeDocument/2006/customXml" ds:itemID="{1347AE9F-44CF-4D23-BC88-B7CEB90FCDF1}"/>
</file>

<file path=customXml/itemProps3.xml><?xml version="1.0" encoding="utf-8"?>
<ds:datastoreItem xmlns:ds="http://schemas.openxmlformats.org/officeDocument/2006/customXml" ds:itemID="{EEFA7A0E-28EB-41CC-B019-22BC90CDD96A}"/>
</file>

<file path=docProps/app.xml><?xml version="1.0" encoding="utf-8"?>
<Properties xmlns="http://schemas.openxmlformats.org/officeDocument/2006/extended-properties" xmlns:vt="http://schemas.openxmlformats.org/officeDocument/2006/docPropsVTypes">
  <Template>Propedeutický seminář 2013_fin</Template>
  <TotalTime>2648</TotalTime>
  <Words>466</Words>
  <Application>Microsoft Office PowerPoint</Application>
  <PresentationFormat>Předvádění na obrazovce (4:3)</PresentationFormat>
  <Paragraphs>58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Symbol</vt:lpstr>
      <vt:lpstr>Propedeutický seminář 2013_fin</vt:lpstr>
      <vt:lpstr>Distribuční logistika   Úrovně poskytování logistických služeb a jejich aplikace  Marie Holčáková ​ 2020/2021                                                           Logistický management 2 </vt:lpstr>
      <vt:lpstr>Efektivnost dopravy</vt:lpstr>
      <vt:lpstr>Význam dopravy </vt:lpstr>
      <vt:lpstr>Kritéria pro volbu optimálního dopravního prostředku </vt:lpstr>
      <vt:lpstr>Prezentace aplikace PowerPoint</vt:lpstr>
      <vt:lpstr>ÚROVNĚ POSKYTOVÁNÍ LOGISTICKÝCH SLUŽEB A JEJICH APLIKACE</vt:lpstr>
      <vt:lpstr>Prezentace aplikace PowerPoint</vt:lpstr>
      <vt:lpstr>Prezentace aplikace PowerPoint</vt:lpstr>
      <vt:lpstr>Vedoucí poskytovatel logistických služeb  </vt:lpstr>
      <vt:lpstr>Prezentace aplikace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PROPEDEUTICKÝ SEMINÁŘ  Odborná praxe 1: Kabinet profesní přípravy</dc:title>
  <dc:creator>martin fink</dc:creator>
  <cp:lastModifiedBy>maruska.holcak@email.cz</cp:lastModifiedBy>
  <cp:revision>122</cp:revision>
  <cp:lastPrinted>2015-08-26T06:49:47Z</cp:lastPrinted>
  <dcterms:created xsi:type="dcterms:W3CDTF">2013-09-15T17:50:48Z</dcterms:created>
  <dcterms:modified xsi:type="dcterms:W3CDTF">2021-03-15T07:07:45Z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0x0101001EA92EA18247CF4EA4049AD934FACBB4</vt:lpwstr>
  </property>
</Properties>
</file>