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21869" y="4828156"/>
            <a:ext cx="6600825" cy="9525"/>
          </a:xfrm>
          <a:custGeom>
            <a:avLst/>
            <a:gdLst/>
            <a:ahLst/>
            <a:cxnLst/>
            <a:rect l="l" t="t" r="r" b="b"/>
            <a:pathLst>
              <a:path w="6600825" h="9525">
                <a:moveTo>
                  <a:pt x="6600772" y="9524"/>
                </a:moveTo>
                <a:lnTo>
                  <a:pt x="0" y="9524"/>
                </a:lnTo>
                <a:lnTo>
                  <a:pt x="0" y="0"/>
                </a:lnTo>
                <a:lnTo>
                  <a:pt x="6600772" y="9524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6900" y="1028700"/>
            <a:ext cx="5245864" cy="92582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2450" y="1331813"/>
            <a:ext cx="4545501" cy="89551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251733"/>
            <a:ext cx="152399" cy="1523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861333"/>
            <a:ext cx="152399" cy="1523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470933"/>
            <a:ext cx="152399" cy="1523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9169" y="2146124"/>
            <a:ext cx="15069661" cy="206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00036" y="5895125"/>
            <a:ext cx="13687926" cy="182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B1A1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B1A1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B1A1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21869" y="4828156"/>
            <a:ext cx="6600825" cy="9525"/>
          </a:xfrm>
          <a:custGeom>
            <a:avLst/>
            <a:gdLst/>
            <a:ahLst/>
            <a:cxnLst/>
            <a:rect l="l" t="t" r="r" b="b"/>
            <a:pathLst>
              <a:path w="6600825" h="9525">
                <a:moveTo>
                  <a:pt x="6600772" y="9524"/>
                </a:moveTo>
                <a:lnTo>
                  <a:pt x="0" y="9524"/>
                </a:lnTo>
                <a:lnTo>
                  <a:pt x="0" y="0"/>
                </a:lnTo>
                <a:lnTo>
                  <a:pt x="6600772" y="9524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36900" y="1028700"/>
            <a:ext cx="5245864" cy="9258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9169" y="2630697"/>
            <a:ext cx="15069661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1B1A1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85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1597866"/>
              <a:ext cx="6276975" cy="38100"/>
            </a:xfrm>
            <a:custGeom>
              <a:avLst/>
              <a:gdLst/>
              <a:ahLst/>
              <a:cxnLst/>
              <a:rect l="l" t="t" r="r" b="b"/>
              <a:pathLst>
                <a:path w="6276975" h="38100">
                  <a:moveTo>
                    <a:pt x="6276974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6276974" y="0"/>
                  </a:lnTo>
                  <a:lnTo>
                    <a:pt x="6276974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8991875"/>
              <a:ext cx="686435" cy="266700"/>
            </a:xfrm>
            <a:custGeom>
              <a:avLst/>
              <a:gdLst/>
              <a:ahLst/>
              <a:cxnLst/>
              <a:rect l="l" t="t" r="r" b="b"/>
              <a:pathLst>
                <a:path w="686435" h="266700">
                  <a:moveTo>
                    <a:pt x="686816" y="266446"/>
                  </a:moveTo>
                  <a:lnTo>
                    <a:pt x="0" y="266446"/>
                  </a:lnTo>
                  <a:lnTo>
                    <a:pt x="0" y="0"/>
                  </a:lnTo>
                  <a:lnTo>
                    <a:pt x="686816" y="0"/>
                  </a:lnTo>
                  <a:lnTo>
                    <a:pt x="686816" y="266446"/>
                  </a:lnTo>
                  <a:close/>
                </a:path>
              </a:pathLst>
            </a:custGeom>
            <a:solidFill>
              <a:srgbClr val="1B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000" y="3341103"/>
            <a:ext cx="7594600" cy="331436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944"/>
              </a:spcBef>
            </a:pPr>
            <a:r>
              <a:rPr sz="7550" b="1" spc="-3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5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550" b="1" spc="-5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6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3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7550" b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7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17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7550" b="1" spc="-1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36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7550" b="1" spc="-715" dirty="0">
                <a:solidFill>
                  <a:srgbClr val="FFFFFF"/>
                </a:solidFill>
                <a:latin typeface="Verdana"/>
                <a:cs typeface="Verdana"/>
              </a:rPr>
              <a:t>ONLINE </a:t>
            </a:r>
            <a:r>
              <a:rPr sz="7550" b="1" spc="-710" dirty="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sz="7550" b="1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550" b="1" spc="-5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550" b="1" spc="-4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7550" b="1" spc="-5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7550" b="1" spc="-3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7550" b="1" spc="-17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7550" b="1" spc="-1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550" b="1" spc="-6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7550" b="1" spc="-4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75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92633"/>
            <a:ext cx="7366000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b="1" spc="-5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cs-CZ" sz="2400" b="1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2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b="1" spc="-1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-5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-1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125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400" b="1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-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b="1" spc="-2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1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1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1782894"/>
            <a:ext cx="222567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5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50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5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5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50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50" spc="-16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150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5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5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50" spc="-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5"/>
            <a:ext cx="4545501" cy="89551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649744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868944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244" y="8088145"/>
            <a:ext cx="152399" cy="152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572907" y="8991873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146027"/>
            <a:ext cx="3002280" cy="20637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50"/>
              </a:spcBef>
            </a:pPr>
            <a:r>
              <a:rPr spc="135" dirty="0"/>
              <a:t>Voice </a:t>
            </a:r>
            <a:r>
              <a:rPr spc="140" dirty="0"/>
              <a:t> </a:t>
            </a:r>
            <a:r>
              <a:rPr spc="-195" dirty="0"/>
              <a:t>s</a:t>
            </a:r>
            <a:r>
              <a:rPr spc="85" dirty="0"/>
              <a:t>e</a:t>
            </a:r>
            <a:r>
              <a:rPr spc="-45" dirty="0"/>
              <a:t>a</a:t>
            </a:r>
            <a:r>
              <a:rPr spc="-155" dirty="0"/>
              <a:t>r</a:t>
            </a:r>
            <a:r>
              <a:rPr spc="320" dirty="0"/>
              <a:t>c</a:t>
            </a:r>
            <a:r>
              <a:rPr spc="305" dirty="0"/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0036" y="5293145"/>
            <a:ext cx="6617334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lli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  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il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 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10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4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649743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259343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868944"/>
            <a:ext cx="152399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478544"/>
            <a:ext cx="152399" cy="1523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9169" y="2935763"/>
            <a:ext cx="66909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80" dirty="0"/>
              <a:t>O</a:t>
            </a:r>
            <a:r>
              <a:rPr spc="635" dirty="0"/>
              <a:t>m</a:t>
            </a:r>
            <a:r>
              <a:rPr spc="325" dirty="0"/>
              <a:t>n</a:t>
            </a:r>
            <a:r>
              <a:rPr spc="-20" dirty="0"/>
              <a:t>i</a:t>
            </a:r>
            <a:r>
              <a:rPr spc="400" dirty="0"/>
              <a:t>p</a:t>
            </a:r>
            <a:r>
              <a:rPr spc="-165" dirty="0"/>
              <a:t>r</a:t>
            </a:r>
            <a:r>
              <a:rPr spc="75" dirty="0"/>
              <a:t>e</a:t>
            </a:r>
            <a:r>
              <a:rPr spc="-204" dirty="0"/>
              <a:t>s</a:t>
            </a:r>
            <a:r>
              <a:rPr spc="75" dirty="0"/>
              <a:t>e</a:t>
            </a:r>
            <a:r>
              <a:rPr spc="325" dirty="0"/>
              <a:t>n</a:t>
            </a:r>
            <a:r>
              <a:rPr spc="310" dirty="0"/>
              <a:t>c</a:t>
            </a:r>
            <a:r>
              <a:rPr spc="55"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0036" y="5293143"/>
            <a:ext cx="7284084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7370">
              <a:lnSpc>
                <a:spcPct val="123000"/>
              </a:lnSpc>
              <a:spcBef>
                <a:spcPts val="100"/>
              </a:spcBef>
            </a:pP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q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21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190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490" dirty="0">
                <a:solidFill>
                  <a:srgbClr val="1B1A1A"/>
                </a:solidFill>
                <a:latin typeface="Verdana"/>
                <a:cs typeface="Verdana"/>
              </a:rPr>
              <a:t>,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ct val="123000"/>
              </a:lnSpc>
            </a:pP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65" dirty="0">
                <a:solidFill>
                  <a:srgbClr val="1B1A1A"/>
                </a:solidFill>
                <a:latin typeface="Verdana"/>
                <a:cs typeface="Verdana"/>
              </a:rPr>
              <a:t>?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15" dirty="0">
                <a:solidFill>
                  <a:srgbClr val="1B1A1A"/>
                </a:solidFill>
                <a:latin typeface="Verdana"/>
                <a:cs typeface="Verdana"/>
              </a:rPr>
              <a:t>e  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ss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1B1A1A"/>
                </a:solidFill>
                <a:latin typeface="Verdana"/>
                <a:cs typeface="Verdana"/>
              </a:rPr>
              <a:t>(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ll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nn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ll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15" dirty="0">
                <a:solidFill>
                  <a:srgbClr val="1B1A1A"/>
                </a:solidFill>
                <a:latin typeface="Verdana"/>
                <a:cs typeface="Verdana"/>
              </a:rPr>
              <a:t>'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90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3200" spc="-405" dirty="0">
                <a:solidFill>
                  <a:srgbClr val="1B1A1A"/>
                </a:solidFill>
                <a:latin typeface="Verdana"/>
                <a:cs typeface="Verdana"/>
              </a:rPr>
              <a:t>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3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640981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860181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416193"/>
            <a:ext cx="152399" cy="152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146123"/>
            <a:ext cx="5361305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spc="275" dirty="0"/>
              <a:t>E</a:t>
            </a:r>
            <a:r>
              <a:rPr spc="-390" dirty="0"/>
              <a:t>x</a:t>
            </a:r>
            <a:r>
              <a:rPr spc="400" dirty="0"/>
              <a:t>p</a:t>
            </a:r>
            <a:r>
              <a:rPr spc="75" dirty="0"/>
              <a:t>e</a:t>
            </a:r>
            <a:r>
              <a:rPr spc="-165" dirty="0"/>
              <a:t>r</a:t>
            </a:r>
            <a:r>
              <a:rPr spc="-20" dirty="0"/>
              <a:t>i</a:t>
            </a:r>
            <a:r>
              <a:rPr spc="75" dirty="0"/>
              <a:t>e</a:t>
            </a:r>
            <a:r>
              <a:rPr spc="325" dirty="0"/>
              <a:t>n</a:t>
            </a:r>
            <a:r>
              <a:rPr spc="100" dirty="0"/>
              <a:t>t</a:t>
            </a:r>
            <a:r>
              <a:rPr spc="-20" dirty="0"/>
              <a:t>i</a:t>
            </a:r>
            <a:r>
              <a:rPr spc="-55" dirty="0"/>
              <a:t>a</a:t>
            </a:r>
            <a:r>
              <a:rPr spc="-50" dirty="0"/>
              <a:t>l  </a:t>
            </a:r>
            <a:r>
              <a:rPr spc="155" dirty="0"/>
              <a:t>marketing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0036" y="5284379"/>
            <a:ext cx="743902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38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  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ke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1B1A1A"/>
                </a:solidFill>
                <a:latin typeface="Verdana"/>
                <a:cs typeface="Verdana"/>
              </a:rPr>
              <a:t>(</a:t>
            </a:r>
            <a:r>
              <a:rPr sz="3200" spc="-22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114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6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90" dirty="0">
                <a:solidFill>
                  <a:srgbClr val="1B1A1A"/>
                </a:solidFill>
                <a:latin typeface="Verdana"/>
                <a:cs typeface="Verdana"/>
              </a:rPr>
              <a:t>,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490" dirty="0">
                <a:solidFill>
                  <a:srgbClr val="1B1A1A"/>
                </a:solidFill>
                <a:latin typeface="Verdana"/>
                <a:cs typeface="Verdana"/>
              </a:rPr>
              <a:t>...</a:t>
            </a:r>
            <a:r>
              <a:rPr sz="3200" spc="-345" dirty="0">
                <a:solidFill>
                  <a:srgbClr val="1B1A1A"/>
                </a:solidFill>
                <a:latin typeface="Verdana"/>
                <a:cs typeface="Verdana"/>
              </a:rPr>
              <a:t>)  </a:t>
            </a:r>
            <a:r>
              <a:rPr sz="3200" spc="19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oo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114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ff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8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75" dirty="0">
                <a:solidFill>
                  <a:srgbClr val="1B1A1A"/>
                </a:solidFill>
                <a:latin typeface="Verdana"/>
                <a:cs typeface="Verdana"/>
              </a:rPr>
              <a:t>r 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wishes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3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941971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551571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6281" y="7156408"/>
            <a:ext cx="161924" cy="1612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6281" y="7766008"/>
            <a:ext cx="161918" cy="1612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6281" y="8375608"/>
            <a:ext cx="161918" cy="16128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9169" y="2630697"/>
            <a:ext cx="43770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75" dirty="0"/>
              <a:t>E</a:t>
            </a:r>
            <a:r>
              <a:rPr spc="-490" dirty="0"/>
              <a:t>-</a:t>
            </a:r>
            <a:r>
              <a:rPr spc="635" dirty="0"/>
              <a:t>m</a:t>
            </a:r>
            <a:r>
              <a:rPr spc="-55" dirty="0"/>
              <a:t>a</a:t>
            </a:r>
            <a:r>
              <a:rPr spc="-20" dirty="0"/>
              <a:t>ili</a:t>
            </a:r>
            <a:r>
              <a:rPr spc="325" dirty="0"/>
              <a:t>n</a:t>
            </a:r>
            <a:r>
              <a:rPr spc="440" dirty="0"/>
              <a:t>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00036" y="5585372"/>
            <a:ext cx="615188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93745">
              <a:lnSpc>
                <a:spcPct val="123000"/>
              </a:lnSpc>
              <a:spcBef>
                <a:spcPts val="100"/>
              </a:spcBef>
            </a:pPr>
            <a:r>
              <a:rPr sz="3200" spc="235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-1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35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24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80" dirty="0">
                <a:solidFill>
                  <a:srgbClr val="1B1A1A"/>
                </a:solidFill>
                <a:latin typeface="Verdana"/>
                <a:cs typeface="Verdana"/>
              </a:rPr>
              <a:t>oo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  </a:t>
            </a:r>
            <a:r>
              <a:rPr sz="3200" spc="50" dirty="0">
                <a:solidFill>
                  <a:srgbClr val="1B1A1A"/>
                </a:solidFill>
                <a:latin typeface="Verdana"/>
                <a:cs typeface="Verdana"/>
              </a:rPr>
              <a:t>Advantages</a:t>
            </a:r>
            <a:endParaRPr sz="3200">
              <a:latin typeface="Verdana"/>
              <a:cs typeface="Verdana"/>
            </a:endParaRPr>
          </a:p>
          <a:p>
            <a:pPr marL="668020" marR="5080">
              <a:lnSpc>
                <a:spcPct val="123000"/>
              </a:lnSpc>
            </a:pPr>
            <a:r>
              <a:rPr sz="3200" spc="130" dirty="0">
                <a:solidFill>
                  <a:srgbClr val="1B1A1A"/>
                </a:solidFill>
                <a:latin typeface="Verdana"/>
                <a:cs typeface="Verdana"/>
              </a:rPr>
              <a:t>high</a:t>
            </a:r>
            <a:r>
              <a:rPr sz="3200" spc="-26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45" dirty="0">
                <a:solidFill>
                  <a:srgbClr val="1B1A1A"/>
                </a:solidFill>
                <a:latin typeface="Verdana"/>
                <a:cs typeface="Verdana"/>
              </a:rPr>
              <a:t>return</a:t>
            </a:r>
            <a:r>
              <a:rPr sz="3200" spc="-26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10" dirty="0">
                <a:solidFill>
                  <a:srgbClr val="1B1A1A"/>
                </a:solidFill>
                <a:latin typeface="Verdana"/>
                <a:cs typeface="Verdana"/>
              </a:rPr>
              <a:t>on</a:t>
            </a:r>
            <a:r>
              <a:rPr sz="3200" spc="-26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investment </a:t>
            </a:r>
            <a:r>
              <a:rPr sz="3200" spc="-111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85" dirty="0">
                <a:solidFill>
                  <a:srgbClr val="1B1A1A"/>
                </a:solidFill>
                <a:latin typeface="Verdana"/>
                <a:cs typeface="Verdana"/>
              </a:rPr>
              <a:t>automation </a:t>
            </a:r>
            <a:r>
              <a:rPr sz="3200" spc="9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personalisation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3403" y="0"/>
            <a:ext cx="15925800" cy="9869170"/>
            <a:chOff x="1333403" y="0"/>
            <a:chExt cx="15925800" cy="9869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403" y="0"/>
              <a:ext cx="15852686" cy="9868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72908" y="8991876"/>
              <a:ext cx="686435" cy="266700"/>
            </a:xfrm>
            <a:custGeom>
              <a:avLst/>
              <a:gdLst/>
              <a:ahLst/>
              <a:cxnLst/>
              <a:rect l="l" t="t" r="r" b="b"/>
              <a:pathLst>
                <a:path w="686434" h="266700">
                  <a:moveTo>
                    <a:pt x="686816" y="266446"/>
                  </a:moveTo>
                  <a:lnTo>
                    <a:pt x="0" y="266446"/>
                  </a:lnTo>
                  <a:lnTo>
                    <a:pt x="0" y="0"/>
                  </a:lnTo>
                  <a:lnTo>
                    <a:pt x="686816" y="0"/>
                  </a:lnTo>
                  <a:lnTo>
                    <a:pt x="686816" y="26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3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348763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5958363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244" y="7177563"/>
            <a:ext cx="152399" cy="152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577205"/>
            <a:ext cx="7319009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Hypermediation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0036" y="4992155"/>
            <a:ext cx="688657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Multiplication </a:t>
            </a:r>
            <a:r>
              <a:rPr sz="3200" spc="5" dirty="0">
                <a:solidFill>
                  <a:srgbClr val="1B1A1A"/>
                </a:solidFill>
                <a:latin typeface="Verdana"/>
                <a:cs typeface="Verdana"/>
              </a:rPr>
              <a:t>of </a:t>
            </a:r>
            <a:r>
              <a:rPr sz="3200" spc="80" dirty="0">
                <a:solidFill>
                  <a:srgbClr val="1B1A1A"/>
                </a:solidFill>
                <a:latin typeface="Verdana"/>
                <a:cs typeface="Verdana"/>
              </a:rPr>
              <a:t>media </a:t>
            </a:r>
            <a:r>
              <a:rPr sz="3200" spc="45" dirty="0">
                <a:solidFill>
                  <a:srgbClr val="1B1A1A"/>
                </a:solidFill>
                <a:latin typeface="Verdana"/>
                <a:cs typeface="Verdana"/>
              </a:rPr>
              <a:t>elements </a:t>
            </a:r>
            <a:r>
              <a:rPr sz="3200" spc="-111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 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forms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spc="-14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495" dirty="0">
                <a:solidFill>
                  <a:srgbClr val="1B1A1A"/>
                </a:solidFill>
                <a:latin typeface="Verdana"/>
                <a:cs typeface="Verdana"/>
              </a:rPr>
              <a:t>.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490" dirty="0">
                <a:solidFill>
                  <a:srgbClr val="1B1A1A"/>
                </a:solidFill>
                <a:latin typeface="Verdana"/>
                <a:cs typeface="Verdana"/>
              </a:rPr>
              <a:t>.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24"/>
            <a:ext cx="4545501" cy="8955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6251733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7470933"/>
            <a:ext cx="152399" cy="1523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572907" y="8991873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9169" y="2630699"/>
            <a:ext cx="58331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Immediation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0036" y="5895125"/>
            <a:ext cx="505523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14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15" dirty="0">
                <a:solidFill>
                  <a:srgbClr val="1B1A1A"/>
                </a:solidFill>
                <a:latin typeface="Verdana"/>
                <a:cs typeface="Verdana"/>
              </a:rPr>
              <a:t>e  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45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spc="11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90" dirty="0">
                <a:solidFill>
                  <a:srgbClr val="1B1A1A"/>
                </a:solidFill>
                <a:latin typeface="Verdana"/>
                <a:cs typeface="Verdana"/>
              </a:rPr>
              <a:t>x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775" dirty="0">
                <a:solidFill>
                  <a:srgbClr val="1B1A1A"/>
                </a:solidFill>
                <a:latin typeface="Verdana"/>
                <a:cs typeface="Verdana"/>
              </a:rPr>
              <a:t>: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5"/>
            <a:ext cx="4545501" cy="89551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950734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560334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169934"/>
            <a:ext cx="152399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779534"/>
            <a:ext cx="152399" cy="1523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572907" y="8991873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9169" y="2146123"/>
            <a:ext cx="5286375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dirty="0"/>
              <a:t>Artificial </a:t>
            </a:r>
            <a:r>
              <a:rPr spc="5" dirty="0"/>
              <a:t> </a:t>
            </a:r>
            <a:r>
              <a:rPr spc="-844" dirty="0"/>
              <a:t>I</a:t>
            </a:r>
            <a:r>
              <a:rPr spc="295" dirty="0"/>
              <a:t>n</a:t>
            </a:r>
            <a:r>
              <a:rPr spc="70" dirty="0"/>
              <a:t>t</a:t>
            </a:r>
            <a:r>
              <a:rPr spc="45" dirty="0"/>
              <a:t>e</a:t>
            </a:r>
            <a:r>
              <a:rPr spc="-50" dirty="0"/>
              <a:t>lli</a:t>
            </a:r>
            <a:r>
              <a:rPr spc="430" dirty="0"/>
              <a:t>g</a:t>
            </a:r>
            <a:r>
              <a:rPr spc="45" dirty="0"/>
              <a:t>e</a:t>
            </a:r>
            <a:r>
              <a:rPr spc="295" dirty="0"/>
              <a:t>n</a:t>
            </a:r>
            <a:r>
              <a:rPr spc="280" dirty="0"/>
              <a:t>c</a:t>
            </a:r>
            <a:r>
              <a:rPr spc="55"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0036" y="5594132"/>
            <a:ext cx="536956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35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ke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95" dirty="0">
                <a:solidFill>
                  <a:srgbClr val="1B1A1A"/>
                </a:solidFill>
                <a:latin typeface="Verdana"/>
                <a:cs typeface="Verdana"/>
              </a:rPr>
              <a:t>n  </a:t>
            </a:r>
            <a:r>
              <a:rPr sz="3200" spc="35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ke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95" dirty="0">
                <a:solidFill>
                  <a:srgbClr val="1B1A1A"/>
                </a:solidFill>
                <a:latin typeface="Verdana"/>
                <a:cs typeface="Verdana"/>
              </a:rPr>
              <a:t>n  </a:t>
            </a:r>
            <a:r>
              <a:rPr sz="3200" spc="11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36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mm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4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950734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560334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169934"/>
            <a:ext cx="152399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7779534"/>
            <a:ext cx="152399" cy="1523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9169" y="2146124"/>
            <a:ext cx="6668770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spc="130" dirty="0"/>
              <a:t>C</a:t>
            </a:r>
            <a:r>
              <a:rPr spc="125" dirty="0"/>
              <a:t>o</a:t>
            </a:r>
            <a:r>
              <a:rPr spc="295" dirty="0"/>
              <a:t>n</a:t>
            </a:r>
            <a:r>
              <a:rPr spc="-360" dirty="0"/>
              <a:t>v</a:t>
            </a:r>
            <a:r>
              <a:rPr spc="45" dirty="0"/>
              <a:t>e</a:t>
            </a:r>
            <a:r>
              <a:rPr spc="-195" dirty="0"/>
              <a:t>r</a:t>
            </a:r>
            <a:r>
              <a:rPr spc="-235" dirty="0"/>
              <a:t>s</a:t>
            </a:r>
            <a:r>
              <a:rPr spc="-85" dirty="0"/>
              <a:t>a</a:t>
            </a:r>
            <a:r>
              <a:rPr spc="70" dirty="0"/>
              <a:t>t</a:t>
            </a:r>
            <a:r>
              <a:rPr spc="-50" dirty="0"/>
              <a:t>i</a:t>
            </a:r>
            <a:r>
              <a:rPr spc="125" dirty="0"/>
              <a:t>o</a:t>
            </a:r>
            <a:r>
              <a:rPr spc="295" dirty="0"/>
              <a:t>n</a:t>
            </a:r>
            <a:r>
              <a:rPr spc="-85" dirty="0"/>
              <a:t>a</a:t>
            </a:r>
            <a:r>
              <a:rPr spc="-50" dirty="0"/>
              <a:t>l  </a:t>
            </a:r>
            <a:r>
              <a:rPr spc="150" dirty="0"/>
              <a:t>Marketing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0036" y="5594133"/>
            <a:ext cx="313499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2360">
              <a:lnSpc>
                <a:spcPct val="123000"/>
              </a:lnSpc>
              <a:spcBef>
                <a:spcPts val="100"/>
              </a:spcBef>
            </a:pPr>
            <a:r>
              <a:rPr sz="3200" spc="65" dirty="0">
                <a:solidFill>
                  <a:srgbClr val="1B1A1A"/>
                </a:solidFill>
                <a:latin typeface="Verdana"/>
                <a:cs typeface="Verdana"/>
              </a:rPr>
              <a:t>Chatbot </a:t>
            </a:r>
            <a:r>
              <a:rPr sz="3200" spc="7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Speed 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spc="180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50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illi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ee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13"/>
            <a:ext cx="4545501" cy="8955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6251733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6861333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7470933"/>
            <a:ext cx="152399" cy="152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572907" y="8991876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146123"/>
            <a:ext cx="4725035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spc="120" dirty="0"/>
              <a:t>Video </a:t>
            </a:r>
            <a:r>
              <a:rPr spc="125" dirty="0"/>
              <a:t> </a:t>
            </a:r>
            <a:r>
              <a:rPr spc="605" dirty="0"/>
              <a:t>m</a:t>
            </a:r>
            <a:r>
              <a:rPr spc="-85" dirty="0"/>
              <a:t>a</a:t>
            </a:r>
            <a:r>
              <a:rPr spc="-195" dirty="0"/>
              <a:t>r</a:t>
            </a:r>
            <a:r>
              <a:rPr spc="50" dirty="0"/>
              <a:t>k</a:t>
            </a:r>
            <a:r>
              <a:rPr spc="45" dirty="0"/>
              <a:t>e</a:t>
            </a:r>
            <a:r>
              <a:rPr spc="70" dirty="0"/>
              <a:t>t</a:t>
            </a:r>
            <a:r>
              <a:rPr spc="-50" dirty="0"/>
              <a:t>i</a:t>
            </a:r>
            <a:r>
              <a:rPr spc="295" dirty="0"/>
              <a:t>n</a:t>
            </a:r>
            <a:r>
              <a:rPr spc="440" dirty="0"/>
              <a:t>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0036" y="5895123"/>
            <a:ext cx="4949825" cy="182562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200" spc="19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27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ct val="123000"/>
              </a:lnSpc>
            </a:pP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40" dirty="0">
                <a:solidFill>
                  <a:srgbClr val="1B1A1A"/>
                </a:solidFill>
                <a:latin typeface="Verdana"/>
                <a:cs typeface="Verdana"/>
              </a:rPr>
              <a:t>-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  </a:t>
            </a:r>
            <a:r>
              <a:rPr sz="3200" dirty="0">
                <a:solidFill>
                  <a:srgbClr val="1B1A1A"/>
                </a:solidFill>
                <a:latin typeface="Verdana"/>
                <a:cs typeface="Verdana"/>
              </a:rPr>
              <a:t>Livestream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169" y="2146124"/>
            <a:ext cx="4725035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sz="7000" spc="5" dirty="0">
                <a:solidFill>
                  <a:srgbClr val="1B1A1A"/>
                </a:solidFill>
                <a:latin typeface="Verdana"/>
                <a:cs typeface="Verdana"/>
              </a:rPr>
              <a:t>Influencer </a:t>
            </a:r>
            <a:r>
              <a:rPr sz="7000" spc="-2450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7000" spc="605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7000" spc="-8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7000" spc="-19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7000" spc="50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7000" spc="4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7000" spc="7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7000" spc="-5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7000" spc="29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7000" spc="440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0036" y="5895125"/>
            <a:ext cx="566229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39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50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780" dirty="0">
                <a:solidFill>
                  <a:srgbClr val="1B1A1A"/>
                </a:solidFill>
                <a:latin typeface="Verdana"/>
                <a:cs typeface="Verdana"/>
              </a:rPr>
              <a:t>=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50" dirty="0">
                <a:solidFill>
                  <a:srgbClr val="1B1A1A"/>
                </a:solidFill>
                <a:latin typeface="Verdana"/>
                <a:cs typeface="Verdana"/>
              </a:rPr>
              <a:t>ff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ili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75" dirty="0">
                <a:solidFill>
                  <a:srgbClr val="1B1A1A"/>
                </a:solidFill>
                <a:latin typeface="Verdana"/>
                <a:cs typeface="Verdana"/>
              </a:rPr>
              <a:t>r  </a:t>
            </a:r>
            <a:r>
              <a:rPr sz="3200" spc="60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160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50" dirty="0">
                <a:solidFill>
                  <a:srgbClr val="1B1A1A"/>
                </a:solidFill>
                <a:latin typeface="Verdana"/>
                <a:cs typeface="Verdana"/>
              </a:rPr>
              <a:t>ff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  </a:t>
            </a:r>
            <a:r>
              <a:rPr sz="3200" spc="45" dirty="0">
                <a:solidFill>
                  <a:srgbClr val="1B1A1A"/>
                </a:solidFill>
                <a:latin typeface="Verdana"/>
                <a:cs typeface="Verdana"/>
              </a:rPr>
              <a:t>Authenticity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450" y="1331824"/>
            <a:ext cx="4545501" cy="8955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244" y="5649744"/>
            <a:ext cx="152399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259344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5244" y="6868944"/>
            <a:ext cx="152399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244" y="8088145"/>
            <a:ext cx="152399" cy="1523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572907" y="8991873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9169" y="1659699"/>
            <a:ext cx="6440170" cy="2063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44"/>
              </a:spcBef>
            </a:pPr>
            <a:r>
              <a:rPr spc="-495" dirty="0"/>
              <a:t>S</a:t>
            </a:r>
            <a:r>
              <a:rPr spc="45" dirty="0"/>
              <a:t>e</a:t>
            </a:r>
            <a:r>
              <a:rPr spc="-85" dirty="0"/>
              <a:t>a</a:t>
            </a:r>
            <a:r>
              <a:rPr spc="-195" dirty="0"/>
              <a:t>r</a:t>
            </a:r>
            <a:r>
              <a:rPr spc="280" dirty="0"/>
              <a:t>c</a:t>
            </a:r>
            <a:r>
              <a:rPr spc="305" dirty="0"/>
              <a:t>h</a:t>
            </a:r>
            <a:r>
              <a:rPr spc="-645" dirty="0"/>
              <a:t> </a:t>
            </a:r>
            <a:r>
              <a:rPr spc="45" dirty="0"/>
              <a:t>e</a:t>
            </a:r>
            <a:r>
              <a:rPr spc="295" dirty="0"/>
              <a:t>n</a:t>
            </a:r>
            <a:r>
              <a:rPr spc="430" dirty="0"/>
              <a:t>g</a:t>
            </a:r>
            <a:r>
              <a:rPr spc="-50" dirty="0"/>
              <a:t>i</a:t>
            </a:r>
            <a:r>
              <a:rPr spc="295" dirty="0"/>
              <a:t>n</a:t>
            </a:r>
            <a:r>
              <a:rPr spc="40" dirty="0"/>
              <a:t>e  </a:t>
            </a:r>
            <a:r>
              <a:rPr spc="110" dirty="0"/>
              <a:t>optimization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0036" y="5293145"/>
            <a:ext cx="754888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22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0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20" dirty="0">
                <a:solidFill>
                  <a:srgbClr val="1B1A1A"/>
                </a:solidFill>
                <a:latin typeface="Verdana"/>
                <a:cs typeface="Verdana"/>
              </a:rPr>
              <a:t>'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90" dirty="0">
                <a:solidFill>
                  <a:srgbClr val="1B1A1A"/>
                </a:solidFill>
                <a:latin typeface="Verdana"/>
                <a:cs typeface="Verdana"/>
              </a:rPr>
              <a:t>u  </a:t>
            </a:r>
            <a:r>
              <a:rPr sz="3200" spc="-390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-90" dirty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28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220" dirty="0">
                <a:solidFill>
                  <a:srgbClr val="1B1A1A"/>
                </a:solidFill>
                <a:latin typeface="Verdana"/>
                <a:cs typeface="Verdana"/>
              </a:rPr>
              <a:t>'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180" dirty="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125" dirty="0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oo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-55" dirty="0">
                <a:solidFill>
                  <a:srgbClr val="1B1A1A"/>
                </a:solidFill>
                <a:latin typeface="Verdana"/>
                <a:cs typeface="Verdana"/>
              </a:rPr>
              <a:t>z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li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sz="3200" spc="-10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1B1A1A"/>
                </a:solidFill>
                <a:latin typeface="Verdana"/>
                <a:cs typeface="Verdana"/>
              </a:rPr>
              <a:t>w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40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-85" dirty="0">
                <a:solidFill>
                  <a:srgbClr val="1B1A1A"/>
                </a:solidFill>
                <a:latin typeface="Verdana"/>
                <a:cs typeface="Verdana"/>
              </a:rPr>
              <a:t>s  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reach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spc="350" dirty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35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35" dirty="0">
                <a:solidFill>
                  <a:srgbClr val="1B1A1A"/>
                </a:solidFill>
                <a:latin typeface="Verdana"/>
                <a:cs typeface="Verdana"/>
              </a:rPr>
              <a:t>h</a:t>
            </a:r>
            <a:r>
              <a:rPr sz="3200" spc="-40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165" dirty="0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sz="3200" spc="25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195" dirty="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sz="3200" spc="55" dirty="0">
                <a:solidFill>
                  <a:srgbClr val="1B1A1A"/>
                </a:solidFill>
                <a:latin typeface="Verdana"/>
                <a:cs typeface="Verdana"/>
              </a:rPr>
              <a:t>oo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11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165" dirty="0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sz="3200" spc="-295" dirty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sz="3200" spc="20" dirty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sz="3200" spc="30" dirty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sz="3200" spc="120" dirty="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sz="3200" spc="175" dirty="0">
                <a:solidFill>
                  <a:srgbClr val="1B1A1A"/>
                </a:solidFill>
                <a:latin typeface="Verdana"/>
                <a:cs typeface="Verdana"/>
              </a:rPr>
              <a:t>p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</Words>
  <Application>Microsoft Office PowerPoint</Application>
  <PresentationFormat>Vlastní</PresentationFormat>
  <Paragraphs>32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Verdana</vt:lpstr>
      <vt:lpstr>Office Theme</vt:lpstr>
      <vt:lpstr>MORAVI AN BUSINESS COLLEGE OLOMOUC</vt:lpstr>
      <vt:lpstr>Prezentace aplikace PowerPoint</vt:lpstr>
      <vt:lpstr>Hypermediation</vt:lpstr>
      <vt:lpstr>Immediation</vt:lpstr>
      <vt:lpstr>Artificial  Intelligence</vt:lpstr>
      <vt:lpstr>Conversational  Marketing</vt:lpstr>
      <vt:lpstr>Video  marketing</vt:lpstr>
      <vt:lpstr>Prezentace aplikace PowerPoint</vt:lpstr>
      <vt:lpstr>Search engine  optimization</vt:lpstr>
      <vt:lpstr>Voice  search</vt:lpstr>
      <vt:lpstr>Omnipresence</vt:lpstr>
      <vt:lpstr>Experiential  marketing</vt:lpstr>
      <vt:lpstr>E-mailing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 3-3.pdf</dc:title>
  <dc:creator>[GD] Cadaver</dc:creator>
  <cp:keywords>DAF-vZzkDgw,BAF9bJJMyn4</cp:keywords>
  <cp:lastModifiedBy>Tomašovičová Monika</cp:lastModifiedBy>
  <cp:revision>2</cp:revision>
  <dcterms:created xsi:type="dcterms:W3CDTF">2024-03-28T13:47:01Z</dcterms:created>
  <dcterms:modified xsi:type="dcterms:W3CDTF">2024-03-28T13:49:03Z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2024-03-06T00:00:00Z</vt:filetime>
  </property>
  <property fmtid="{D5CDD505-2E9C-101B-9397-08002B2CF9AE}" pid="3" name="Creator">
    <vt:lpwstr>Canva</vt:lpwstr>
  </property>
  <property fmtid="{D5CDD505-2E9C-101B-9397-08002B2CF9AE}" pid="4" name="LastSaved">
    <vt:filetime>2024-03-28T00:00:00Z</vt:filetime>
  </property>
</Properties>
</file>