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" charset="1" panose="00000500000000000000"/>
      <p:regular r:id="rId10"/>
    </p:embeddedFont>
    <p:embeddedFont>
      <p:font typeface="Poppins Bold" charset="1" panose="00000800000000000000"/>
      <p:regular r:id="rId11"/>
    </p:embeddedFont>
    <p:embeddedFont>
      <p:font typeface="Poppins Italics" charset="1" panose="00000500000000000000"/>
      <p:regular r:id="rId12"/>
    </p:embeddedFont>
    <p:embeddedFont>
      <p:font typeface="Poppins Bold Italics" charset="1" panose="00000800000000000000"/>
      <p:regular r:id="rId13"/>
    </p:embeddedFont>
    <p:embeddedFont>
      <p:font typeface="Poppins Thin" charset="1" panose="00000300000000000000"/>
      <p:regular r:id="rId14"/>
    </p:embeddedFont>
    <p:embeddedFont>
      <p:font typeface="Poppins Thin Italics" charset="1" panose="00000300000000000000"/>
      <p:regular r:id="rId15"/>
    </p:embeddedFont>
    <p:embeddedFont>
      <p:font typeface="Poppins Extra-Light" charset="1" panose="00000300000000000000"/>
      <p:regular r:id="rId16"/>
    </p:embeddedFont>
    <p:embeddedFont>
      <p:font typeface="Poppins Extra-Light Italics" charset="1" panose="00000300000000000000"/>
      <p:regular r:id="rId17"/>
    </p:embeddedFont>
    <p:embeddedFont>
      <p:font typeface="Poppins Light" charset="1" panose="00000400000000000000"/>
      <p:regular r:id="rId18"/>
    </p:embeddedFont>
    <p:embeddedFont>
      <p:font typeface="Poppins Light Italics" charset="1" panose="00000400000000000000"/>
      <p:regular r:id="rId19"/>
    </p:embeddedFont>
    <p:embeddedFont>
      <p:font typeface="Poppins Medium" charset="1" panose="00000600000000000000"/>
      <p:regular r:id="rId20"/>
    </p:embeddedFont>
    <p:embeddedFont>
      <p:font typeface="Poppins Medium Italics" charset="1" panose="00000600000000000000"/>
      <p:regular r:id="rId21"/>
    </p:embeddedFont>
    <p:embeddedFont>
      <p:font typeface="Poppins Semi-Bold" charset="1" panose="00000700000000000000"/>
      <p:regular r:id="rId22"/>
    </p:embeddedFont>
    <p:embeddedFont>
      <p:font typeface="Poppins Semi-Bold Italics" charset="1" panose="00000700000000000000"/>
      <p:regular r:id="rId23"/>
    </p:embeddedFont>
    <p:embeddedFont>
      <p:font typeface="Poppins Ultra-Bold" charset="1" panose="00000900000000000000"/>
      <p:regular r:id="rId24"/>
    </p:embeddedFont>
    <p:embeddedFont>
      <p:font typeface="Poppins Ultra-Bold Italics" charset="1" panose="00000900000000000000"/>
      <p:regular r:id="rId25"/>
    </p:embeddedFont>
    <p:embeddedFont>
      <p:font typeface="Poppins Heavy" charset="1" panose="00000A00000000000000"/>
      <p:regular r:id="rId26"/>
    </p:embeddedFont>
    <p:embeddedFont>
      <p:font typeface="Poppins Heavy Italics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VAGCkyhuh3I.mp4" Type="http://schemas.openxmlformats.org/officeDocument/2006/relationships/video"/><Relationship Id="rId4" Target="../media/VAGCkyhuh3I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8.png" Type="http://schemas.openxmlformats.org/officeDocument/2006/relationships/image"/><Relationship Id="rId6" Target="../media/image19.jpeg" Type="http://schemas.openxmlformats.org/officeDocument/2006/relationships/image"/><Relationship Id="rId7" Target="../media/image1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1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VAF-QvoTF0M.mp4" Type="http://schemas.openxmlformats.org/officeDocument/2006/relationships/video"/><Relationship Id="rId4" Target="../media/VAF-QvoTF0M.mp4" Type="http://schemas.microsoft.com/office/2007/relationships/media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6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2943287"/>
            <a:ext cx="10214988" cy="4287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31"/>
              </a:lnSpc>
            </a:pPr>
            <a:r>
              <a:rPr lang="en-US" sz="7572">
                <a:solidFill>
                  <a:srgbClr val="FFFFFF"/>
                </a:solidFill>
                <a:latin typeface="Arimo Bold"/>
              </a:rPr>
              <a:t>SOCIAL NETWORKS AND THEIR USE IN MARKETING COMMUNICATION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28700" y="1597866"/>
            <a:ext cx="6272775" cy="35755"/>
            <a:chOff x="0" y="0"/>
            <a:chExt cx="8363700" cy="476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363712" cy="47625"/>
            </a:xfrm>
            <a:custGeom>
              <a:avLst/>
              <a:gdLst/>
              <a:ahLst/>
              <a:cxnLst/>
              <a:rect r="r" b="b" t="t" l="l"/>
              <a:pathLst>
                <a:path h="47625" w="8363712">
                  <a:moveTo>
                    <a:pt x="0" y="0"/>
                  </a:moveTo>
                  <a:lnTo>
                    <a:pt x="8363712" y="0"/>
                  </a:lnTo>
                  <a:lnTo>
                    <a:pt x="8363712" y="47625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971550"/>
            <a:ext cx="7280860" cy="397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7"/>
              </a:lnSpc>
            </a:pPr>
            <a:r>
              <a:rPr lang="en-US" sz="2420" spc="72">
                <a:solidFill>
                  <a:srgbClr val="FFFFFF"/>
                </a:solidFill>
                <a:latin typeface="Arimo"/>
              </a:rPr>
              <a:t>MORAVIAN BUSINESS COLLEGE OLOMOUC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841333"/>
            <a:ext cx="6804034" cy="313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6"/>
              </a:lnSpc>
            </a:pPr>
            <a:r>
              <a:rPr lang="en-US" sz="2178">
                <a:solidFill>
                  <a:srgbClr val="FFFFFF"/>
                </a:solidFill>
                <a:latin typeface="Arimo"/>
              </a:rPr>
              <a:t>Digital marketing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28700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577314" y="1072359"/>
            <a:ext cx="13046370" cy="8749800"/>
            <a:chOff x="0" y="0"/>
            <a:chExt cx="17395160" cy="1166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395189" cy="11666347"/>
            </a:xfrm>
            <a:custGeom>
              <a:avLst/>
              <a:gdLst/>
              <a:ahLst/>
              <a:cxnLst/>
              <a:rect r="r" b="b" t="t" l="l"/>
              <a:pathLst>
                <a:path h="11666347" w="17395189">
                  <a:moveTo>
                    <a:pt x="16782162" y="0"/>
                  </a:moveTo>
                  <a:lnTo>
                    <a:pt x="609473" y="0"/>
                  </a:lnTo>
                  <a:cubicBezTo>
                    <a:pt x="273939" y="0"/>
                    <a:pt x="0" y="273939"/>
                    <a:pt x="0" y="609473"/>
                  </a:cubicBezTo>
                  <a:lnTo>
                    <a:pt x="0" y="11666347"/>
                  </a:lnTo>
                  <a:lnTo>
                    <a:pt x="17395189" y="11666347"/>
                  </a:lnTo>
                  <a:lnTo>
                    <a:pt x="17395189" y="609473"/>
                  </a:lnTo>
                  <a:cubicBezTo>
                    <a:pt x="17391762" y="273939"/>
                    <a:pt x="17117822" y="0"/>
                    <a:pt x="16782162" y="0"/>
                  </a:cubicBezTo>
                  <a:close/>
                  <a:moveTo>
                    <a:pt x="16857473" y="10902823"/>
                  </a:moveTo>
                  <a:lnTo>
                    <a:pt x="530733" y="10902823"/>
                  </a:lnTo>
                  <a:lnTo>
                    <a:pt x="530733" y="688213"/>
                  </a:lnTo>
                  <a:lnTo>
                    <a:pt x="16857599" y="688213"/>
                  </a:lnTo>
                  <a:lnTo>
                    <a:pt x="16857599" y="1090282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1028700"/>
            <a:ext cx="16141031" cy="9186391"/>
          </a:xfrm>
          <a:custGeom>
            <a:avLst/>
            <a:gdLst/>
            <a:ahLst/>
            <a:cxnLst/>
            <a:rect r="r" b="b" t="t" l="l"/>
            <a:pathLst>
              <a:path h="9186391" w="16141031">
                <a:moveTo>
                  <a:pt x="0" y="0"/>
                </a:moveTo>
                <a:lnTo>
                  <a:pt x="16141031" y="0"/>
                </a:lnTo>
                <a:lnTo>
                  <a:pt x="16141031" y="9186391"/>
                </a:lnTo>
                <a:lnTo>
                  <a:pt x="0" y="91863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026999" y="9824727"/>
            <a:ext cx="2141865" cy="195182"/>
            <a:chOff x="0" y="0"/>
            <a:chExt cx="2855820" cy="2602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55849" cy="260223"/>
            </a:xfrm>
            <a:custGeom>
              <a:avLst/>
              <a:gdLst/>
              <a:ahLst/>
              <a:cxnLst/>
              <a:rect r="r" b="b" t="t" l="l"/>
              <a:pathLst>
                <a:path h="260223" w="2855849">
                  <a:moveTo>
                    <a:pt x="260223" y="260223"/>
                  </a:moveTo>
                  <a:lnTo>
                    <a:pt x="2599055" y="260223"/>
                  </a:lnTo>
                  <a:cubicBezTo>
                    <a:pt x="2742819" y="260223"/>
                    <a:pt x="2855849" y="143764"/>
                    <a:pt x="2855849" y="3429"/>
                  </a:cubicBezTo>
                  <a:lnTo>
                    <a:pt x="2855849" y="0"/>
                  </a:lnTo>
                  <a:lnTo>
                    <a:pt x="0" y="0"/>
                  </a:lnTo>
                  <a:lnTo>
                    <a:pt x="0" y="3429"/>
                  </a:lnTo>
                  <a:cubicBezTo>
                    <a:pt x="0" y="143764"/>
                    <a:pt x="116459" y="260223"/>
                    <a:pt x="260223" y="260223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59996" y="10215091"/>
            <a:ext cx="15478440" cy="71909"/>
            <a:chOff x="0" y="0"/>
            <a:chExt cx="20637920" cy="9587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637881" cy="95885"/>
            </a:xfrm>
            <a:custGeom>
              <a:avLst/>
              <a:gdLst/>
              <a:ahLst/>
              <a:cxnLst/>
              <a:rect r="r" b="b" t="t" l="l"/>
              <a:pathLst>
                <a:path h="95885" w="20637881">
                  <a:moveTo>
                    <a:pt x="0" y="0"/>
                  </a:moveTo>
                  <a:cubicBezTo>
                    <a:pt x="0" y="54737"/>
                    <a:pt x="44577" y="95885"/>
                    <a:pt x="95885" y="95885"/>
                  </a:cubicBezTo>
                  <a:lnTo>
                    <a:pt x="20541996" y="95885"/>
                  </a:lnTo>
                  <a:cubicBezTo>
                    <a:pt x="20596733" y="95885"/>
                    <a:pt x="20637881" y="51308"/>
                    <a:pt x="2063788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975383" y="1588564"/>
            <a:ext cx="12245097" cy="7663458"/>
            <a:chOff x="0" y="0"/>
            <a:chExt cx="16326796" cy="1021794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326738" cy="10217912"/>
            </a:xfrm>
            <a:custGeom>
              <a:avLst/>
              <a:gdLst/>
              <a:ahLst/>
              <a:cxnLst/>
              <a:rect r="r" b="b" t="t" l="l"/>
              <a:pathLst>
                <a:path h="10217912" w="16326738">
                  <a:moveTo>
                    <a:pt x="0" y="0"/>
                  </a:moveTo>
                  <a:lnTo>
                    <a:pt x="16326738" y="0"/>
                  </a:lnTo>
                  <a:lnTo>
                    <a:pt x="16326738" y="10217912"/>
                  </a:lnTo>
                  <a:lnTo>
                    <a:pt x="0" y="10217912"/>
                  </a:lnTo>
                  <a:close/>
                </a:path>
              </a:pathLst>
            </a:custGeom>
            <a:blipFill>
              <a:blip r:embed="rId7"/>
              <a:stretch>
                <a:fillRect l="-5630" t="0" r="-563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013509" cy="10287000"/>
            <a:chOff x="0" y="0"/>
            <a:chExt cx="12018012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1801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018010">
                  <a:moveTo>
                    <a:pt x="0" y="0"/>
                  </a:moveTo>
                  <a:lnTo>
                    <a:pt x="12018010" y="0"/>
                  </a:lnTo>
                  <a:lnTo>
                    <a:pt x="120180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006" t="0" r="-2900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970960" y="6296266"/>
            <a:ext cx="6601949" cy="9546"/>
            <a:chOff x="0" y="0"/>
            <a:chExt cx="8802599" cy="127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970960" y="3661724"/>
            <a:ext cx="6601949" cy="106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1B1A1A"/>
                </a:solidFill>
                <a:latin typeface="Poppins Bold"/>
              </a:rPr>
              <a:t>Communities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70960" y="6551599"/>
            <a:ext cx="6601949" cy="1274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5551" indent="-175184" lvl="2">
              <a:lnSpc>
                <a:spcPts val="3448"/>
              </a:lnSpc>
              <a:buFont typeface="Arial"/>
              <a:buChar char="⚬"/>
            </a:pPr>
            <a:r>
              <a:rPr lang="en-US" sz="2298">
                <a:solidFill>
                  <a:srgbClr val="1B1A1A"/>
                </a:solidFill>
                <a:latin typeface="Poppins Medium"/>
              </a:rPr>
              <a:t>Beta testing</a:t>
            </a:r>
          </a:p>
          <a:p>
            <a:pPr marL="525551" indent="-175184" lvl="2">
              <a:lnSpc>
                <a:spcPts val="3448"/>
              </a:lnSpc>
              <a:buFont typeface="Arial"/>
              <a:buChar char="⚬"/>
            </a:pPr>
            <a:r>
              <a:rPr lang="en-US" sz="2298">
                <a:solidFill>
                  <a:srgbClr val="1B1A1A"/>
                </a:solidFill>
                <a:latin typeface="Poppins Medium"/>
              </a:rPr>
              <a:t>Building loyalty</a:t>
            </a:r>
          </a:p>
          <a:p>
            <a:pPr algn="l" marL="525659" indent="-175220" lvl="2">
              <a:lnSpc>
                <a:spcPts val="3449"/>
              </a:lnSpc>
              <a:buFont typeface="Arial"/>
              <a:buChar char="⚬"/>
            </a:pPr>
            <a:r>
              <a:rPr lang="en-US" sz="2299">
                <a:solidFill>
                  <a:srgbClr val="1B1A1A"/>
                </a:solidFill>
                <a:latin typeface="Poppins Medium"/>
              </a:rPr>
              <a:t>Organic awareness in the community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0960" y="5062259"/>
            <a:ext cx="660194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1B1A1A"/>
                </a:solidFill>
                <a:latin typeface="Poppins Bold"/>
              </a:rPr>
              <a:t>Groups as a tool for business development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013509" cy="10287000"/>
            <a:chOff x="0" y="0"/>
            <a:chExt cx="12018012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1801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018010">
                  <a:moveTo>
                    <a:pt x="0" y="0"/>
                  </a:moveTo>
                  <a:lnTo>
                    <a:pt x="12018010" y="0"/>
                  </a:lnTo>
                  <a:lnTo>
                    <a:pt x="120180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006" t="0" r="-2900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970960" y="5915265"/>
            <a:ext cx="6601949" cy="9546"/>
            <a:chOff x="0" y="0"/>
            <a:chExt cx="8802599" cy="127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970960" y="2305364"/>
            <a:ext cx="7987183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1B1A1A"/>
                </a:solidFill>
                <a:latin typeface="Poppins Bold"/>
              </a:rPr>
              <a:t>How to work with 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70960" y="6170598"/>
            <a:ext cx="6601949" cy="3027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5659" indent="-175220" lvl="2">
              <a:lnSpc>
                <a:spcPts val="3449"/>
              </a:lnSpc>
              <a:buFont typeface="Arial"/>
              <a:buChar char="⚬"/>
            </a:pPr>
            <a:r>
              <a:rPr lang="en-US" sz="2299">
                <a:solidFill>
                  <a:srgbClr val="1B1A1A"/>
                </a:solidFill>
                <a:latin typeface="Poppins Medium"/>
              </a:rPr>
              <a:t>Why even be on social media</a:t>
            </a:r>
            <a:r>
              <a:rPr lang="en-US" sz="2299">
                <a:solidFill>
                  <a:srgbClr val="1B1A1A"/>
                </a:solidFill>
                <a:latin typeface="Poppins Medium"/>
              </a:rPr>
              <a:t>?</a:t>
            </a:r>
          </a:p>
          <a:p>
            <a:pPr algn="l" marL="939589" indent="-234897" lvl="3">
              <a:lnSpc>
                <a:spcPts val="3450"/>
              </a:lnSpc>
              <a:buFont typeface="Arial"/>
              <a:buChar char="￭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They're all there....is that the reason?</a:t>
            </a:r>
          </a:p>
          <a:p>
            <a:pPr algn="l" marL="525781" indent="-175260" lvl="2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What is the goal?</a:t>
            </a:r>
          </a:p>
          <a:p>
            <a:pPr algn="l" marL="525659" indent="-175220" lvl="2">
              <a:lnSpc>
                <a:spcPts val="3449"/>
              </a:lnSpc>
              <a:buFont typeface="Arial"/>
              <a:buChar char="⚬"/>
            </a:pPr>
            <a:r>
              <a:rPr lang="en-US" sz="2299">
                <a:solidFill>
                  <a:srgbClr val="1B1A1A"/>
                </a:solidFill>
                <a:latin typeface="Poppins Medium"/>
              </a:rPr>
              <a:t>What is the target audience?</a:t>
            </a:r>
          </a:p>
          <a:p>
            <a:pPr algn="l" marL="939589" indent="-234897" lvl="3">
              <a:lnSpc>
                <a:spcPts val="3450"/>
              </a:lnSpc>
              <a:buFont typeface="Arial"/>
              <a:buChar char="￭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How is it behaving</a:t>
            </a:r>
          </a:p>
          <a:p>
            <a:pPr algn="l" marL="525781" indent="-175260" lvl="2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How should my content look like?</a:t>
            </a:r>
          </a:p>
          <a:p>
            <a:pPr algn="l" marL="525659" indent="-175220" lvl="2">
              <a:lnSpc>
                <a:spcPts val="3449"/>
              </a:lnSpc>
              <a:buFont typeface="Arial"/>
              <a:buChar char="⚬"/>
            </a:pPr>
            <a:r>
              <a:rPr lang="en-US" sz="2299">
                <a:solidFill>
                  <a:srgbClr val="1B1A1A"/>
                </a:solidFill>
                <a:latin typeface="Poppins Medium"/>
              </a:rPr>
              <a:t>How to measure the impact on socials?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0960" y="4681259"/>
            <a:ext cx="660194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1B1A1A"/>
                </a:solidFill>
                <a:latin typeface="Poppins Bold"/>
              </a:rPr>
              <a:t>What questions do we ask when developing a strategy?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013509" cy="10287000"/>
            <a:chOff x="0" y="0"/>
            <a:chExt cx="12018012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1801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018010">
                  <a:moveTo>
                    <a:pt x="0" y="0"/>
                  </a:moveTo>
                  <a:lnTo>
                    <a:pt x="12018010" y="0"/>
                  </a:lnTo>
                  <a:lnTo>
                    <a:pt x="120180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006" t="0" r="-2900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970960" y="5652376"/>
            <a:ext cx="6601949" cy="9546"/>
            <a:chOff x="0" y="0"/>
            <a:chExt cx="8802599" cy="127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970960" y="3436934"/>
            <a:ext cx="6601949" cy="101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1B1A1A"/>
                </a:solidFill>
                <a:latin typeface="Poppins Bold"/>
              </a:rPr>
              <a:t>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70960" y="5907709"/>
            <a:ext cx="6601949" cy="2160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5781" indent="-175260" lvl="2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TV spot + social</a:t>
            </a:r>
          </a:p>
          <a:p>
            <a:pPr marL="525781" indent="-175260" lvl="2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Full spot on TV/Segments on social</a:t>
            </a:r>
          </a:p>
          <a:p>
            <a:pPr marL="525781" indent="-175260" lvl="2">
              <a:lnSpc>
                <a:spcPts val="3450"/>
              </a:lnSpc>
              <a:buFont typeface="Arial"/>
              <a:buChar char="⚬"/>
            </a:pPr>
            <a:r>
              <a:rPr lang="en-US" sz="2300">
                <a:solidFill>
                  <a:srgbClr val="1B1A1A"/>
                </a:solidFill>
                <a:latin typeface="Poppins Medium"/>
              </a:rPr>
              <a:t>Segments as an element of ad recall</a:t>
            </a:r>
          </a:p>
          <a:p>
            <a:pPr algn="l" marL="525659" indent="-175220" lvl="2">
              <a:lnSpc>
                <a:spcPts val="3449"/>
              </a:lnSpc>
              <a:buFont typeface="Arial"/>
              <a:buChar char="⚬"/>
            </a:pPr>
            <a:r>
              <a:rPr lang="en-US" sz="2299">
                <a:solidFill>
                  <a:srgbClr val="1B1A1A"/>
                </a:solidFill>
                <a:latin typeface="Poppins Medium"/>
              </a:rPr>
              <a:t>Increase of brand awareness is the key message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0960" y="4837469"/>
            <a:ext cx="660194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1B1A1A"/>
                </a:solidFill>
                <a:latin typeface="Poppins Bold"/>
              </a:rPr>
              <a:t>Brand awareness - AUDI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55" t="0" r="5555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013509" cy="10287000"/>
            <a:chOff x="0" y="0"/>
            <a:chExt cx="12018012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1801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018010">
                  <a:moveTo>
                    <a:pt x="0" y="0"/>
                  </a:moveTo>
                  <a:lnTo>
                    <a:pt x="12018010" y="0"/>
                  </a:lnTo>
                  <a:lnTo>
                    <a:pt x="120180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006" t="0" r="-2900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970960" y="5688571"/>
            <a:ext cx="6601949" cy="9546"/>
            <a:chOff x="0" y="0"/>
            <a:chExt cx="8802599" cy="127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970960" y="3473129"/>
            <a:ext cx="6601949" cy="101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1B1A1A"/>
                </a:solidFill>
                <a:latin typeface="Poppins Bold"/>
              </a:rPr>
              <a:t>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70960" y="5853548"/>
            <a:ext cx="7054602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2921" indent="-167640" lvl="2">
              <a:lnSpc>
                <a:spcPts val="3300"/>
              </a:lnSpc>
              <a:buFont typeface="Arial"/>
              <a:buChar char="⚬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Redistribution of awareness together with acquisition</a:t>
            </a:r>
          </a:p>
          <a:p>
            <a:pPr algn="l" marL="502920" indent="-167640" lvl="2">
              <a:lnSpc>
                <a:spcPts val="3300"/>
              </a:lnSpc>
              <a:buFont typeface="Arial"/>
              <a:buChar char="⚬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Video with a message + when fulfilling parameters are met</a:t>
            </a:r>
          </a:p>
          <a:p>
            <a:pPr algn="l" marL="502920" indent="-167640" lvl="2">
              <a:lnSpc>
                <a:spcPts val="3300"/>
              </a:lnSpc>
              <a:buFont typeface="Arial"/>
              <a:buChar char="⚬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Advantage?</a:t>
            </a:r>
          </a:p>
          <a:p>
            <a:pPr algn="l" marL="898738" indent="-224685" lvl="3">
              <a:lnSpc>
                <a:spcPts val="3300"/>
              </a:lnSpc>
              <a:buFont typeface="Arial"/>
              <a:buChar char="￭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Effective attraction of the target group.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0960" y="4873664"/>
            <a:ext cx="660194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1B1A1A"/>
                </a:solidFill>
                <a:latin typeface="Poppins Bold"/>
              </a:rPr>
              <a:t>Traffic on the web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013509" cy="10287000"/>
            <a:chOff x="0" y="0"/>
            <a:chExt cx="12018012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1801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018010">
                  <a:moveTo>
                    <a:pt x="0" y="0"/>
                  </a:moveTo>
                  <a:lnTo>
                    <a:pt x="12018010" y="0"/>
                  </a:lnTo>
                  <a:lnTo>
                    <a:pt x="120180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006" t="0" r="-2900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970960" y="3512281"/>
            <a:ext cx="6601949" cy="9546"/>
            <a:chOff x="0" y="0"/>
            <a:chExt cx="8802599" cy="127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970960" y="1296839"/>
            <a:ext cx="6601949" cy="101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1B1A1A"/>
                </a:solidFill>
                <a:latin typeface="Poppins Bold"/>
              </a:rPr>
              <a:t>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388977" y="3595667"/>
            <a:ext cx="7288340" cy="539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2920" indent="-167640" lvl="2">
              <a:lnSpc>
                <a:spcPts val="3300"/>
              </a:lnSpc>
              <a:buFont typeface="Arial"/>
              <a:buChar char="⚬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Lead add</a:t>
            </a:r>
          </a:p>
          <a:p>
            <a:pPr algn="l" marL="898549" indent="-224637" lvl="3">
              <a:lnSpc>
                <a:spcPts val="3299"/>
              </a:lnSpc>
              <a:buFont typeface="Arial"/>
              <a:buChar char="￭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User sees post - discount?</a:t>
            </a:r>
          </a:p>
          <a:p>
            <a:pPr algn="l" marL="898549" indent="-224637" lvl="3">
              <a:lnSpc>
                <a:spcPts val="3299"/>
              </a:lnSpc>
              <a:buFont typeface="Arial"/>
              <a:buChar char="￭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Click and decide...</a:t>
            </a:r>
          </a:p>
          <a:p>
            <a:pPr algn="l" marL="898549" indent="-224637" lvl="3">
              <a:lnSpc>
                <a:spcPts val="3299"/>
              </a:lnSpc>
              <a:buFont typeface="Arial"/>
              <a:buChar char="￭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Option to pre-fill data based on registration on FB</a:t>
            </a:r>
          </a:p>
          <a:p>
            <a:pPr algn="l" marL="898549" indent="-224637" lvl="3">
              <a:lnSpc>
                <a:spcPts val="3299"/>
              </a:lnSpc>
              <a:buFont typeface="Arial"/>
              <a:buChar char="￭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Send contact</a:t>
            </a:r>
          </a:p>
          <a:p>
            <a:pPr algn="l" marL="898738" indent="-224685" lvl="3">
              <a:lnSpc>
                <a:spcPts val="3300"/>
              </a:lnSpc>
              <a:buFont typeface="Arial"/>
              <a:buChar char="￭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Possibility of being contacted by call center/via newsletter...</a:t>
            </a:r>
          </a:p>
          <a:p>
            <a:pPr algn="l" marL="898738" indent="-224685" lvl="3">
              <a:lnSpc>
                <a:spcPts val="3300"/>
              </a:lnSpc>
            </a:pPr>
          </a:p>
          <a:p>
            <a:pPr algn="l" marL="502920" indent="-167640" lvl="2">
              <a:lnSpc>
                <a:spcPts val="3300"/>
              </a:lnSpc>
              <a:buFont typeface="Arial"/>
              <a:buChar char="⚬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Advantages</a:t>
            </a:r>
            <a:r>
              <a:rPr lang="en-US" sz="2200">
                <a:solidFill>
                  <a:srgbClr val="1B1A1A"/>
                </a:solidFill>
                <a:latin typeface="Poppins Medium"/>
              </a:rPr>
              <a:t>?</a:t>
            </a:r>
          </a:p>
          <a:p>
            <a:pPr algn="l" marL="898549" indent="-224637" lvl="3">
              <a:lnSpc>
                <a:spcPts val="3299"/>
              </a:lnSpc>
              <a:buFont typeface="Arial"/>
              <a:buChar char="￭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Increased ROI</a:t>
            </a:r>
          </a:p>
          <a:p>
            <a:pPr algn="l" marL="898738" indent="-224685" lvl="3">
              <a:lnSpc>
                <a:spcPts val="3300"/>
              </a:lnSpc>
              <a:buFont typeface="Arial"/>
              <a:buChar char="￭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Increase in numbers of purchases/contracts/appointments made....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0960" y="2697374"/>
            <a:ext cx="660194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1B1A1A"/>
                </a:solidFill>
                <a:latin typeface="Poppins Bold"/>
              </a:rPr>
              <a:t>Generating Leads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9013509" cy="10287000"/>
            <a:chOff x="0" y="0"/>
            <a:chExt cx="12018012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01801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2018010">
                  <a:moveTo>
                    <a:pt x="0" y="0"/>
                  </a:moveTo>
                  <a:lnTo>
                    <a:pt x="12018010" y="0"/>
                  </a:lnTo>
                  <a:lnTo>
                    <a:pt x="1201801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006" t="0" r="-2900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970960" y="5479021"/>
            <a:ext cx="6601949" cy="9546"/>
            <a:chOff x="0" y="0"/>
            <a:chExt cx="8802599" cy="127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970960" y="3263579"/>
            <a:ext cx="6601949" cy="101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1B1A1A"/>
                </a:solidFill>
                <a:latin typeface="Poppins Bold"/>
              </a:rPr>
              <a:t>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970960" y="5734354"/>
            <a:ext cx="6601949" cy="2468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02919" indent="-167640" lvl="2">
              <a:lnSpc>
                <a:spcPts val="3299"/>
              </a:lnSpc>
              <a:buFont typeface="Arial"/>
              <a:buChar char="⚬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Location + interest = advertising</a:t>
            </a:r>
          </a:p>
          <a:p>
            <a:pPr>
              <a:lnSpc>
                <a:spcPts val="3299"/>
              </a:lnSpc>
            </a:pPr>
          </a:p>
          <a:p>
            <a:pPr marL="502919" indent="-167640" lvl="2">
              <a:lnSpc>
                <a:spcPts val="3299"/>
              </a:lnSpc>
              <a:buFont typeface="Arial"/>
              <a:buChar char="⚬"/>
            </a:pPr>
            <a:r>
              <a:rPr lang="en-US" sz="2199">
                <a:solidFill>
                  <a:srgbClr val="1B1A1A"/>
                </a:solidFill>
                <a:latin typeface="Poppins Medium"/>
              </a:rPr>
              <a:t>KFC - 2.5 million visits - price 50 cents per visit (approx. 13 CZK)</a:t>
            </a:r>
          </a:p>
          <a:p>
            <a:pPr algn="l" marL="502920" indent="-167640" lvl="2">
              <a:lnSpc>
                <a:spcPts val="3300"/>
              </a:lnSpc>
              <a:buFont typeface="Arial"/>
              <a:buChar char="⚬"/>
            </a:pPr>
            <a:r>
              <a:rPr lang="en-US" sz="2200">
                <a:solidFill>
                  <a:srgbClr val="1B1A1A"/>
                </a:solidFill>
                <a:latin typeface="Poppins Medium"/>
              </a:rPr>
              <a:t>Snapchat campaign - 19 million views, 15 million filter usage.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0960" y="4664114"/>
            <a:ext cx="660194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1B1A1A"/>
                </a:solidFill>
                <a:latin typeface="Poppins Bold"/>
              </a:rPr>
              <a:t>Offline sales support - KFC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23708" y="4678045"/>
            <a:ext cx="14440583" cy="106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Poppins Bold"/>
              </a:rPr>
              <a:t>What should not be the goal?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2109328"/>
            <a:ext cx="2625031" cy="2625031"/>
            <a:chOff x="0" y="0"/>
            <a:chExt cx="3500041" cy="35000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99993" cy="3499993"/>
            </a:xfrm>
            <a:custGeom>
              <a:avLst/>
              <a:gdLst/>
              <a:ahLst/>
              <a:cxnLst/>
              <a:rect r="r" b="b" t="t" l="l"/>
              <a:pathLst>
                <a:path h="3499993" w="3499993">
                  <a:moveTo>
                    <a:pt x="0" y="0"/>
                  </a:moveTo>
                  <a:lnTo>
                    <a:pt x="3499993" y="0"/>
                  </a:lnTo>
                  <a:lnTo>
                    <a:pt x="3499993" y="3499993"/>
                  </a:lnTo>
                  <a:lnTo>
                    <a:pt x="0" y="3499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16" r="0" b="-11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5823077"/>
            <a:ext cx="2625031" cy="2625031"/>
            <a:chOff x="0" y="0"/>
            <a:chExt cx="3500041" cy="35000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99993" cy="3499993"/>
            </a:xfrm>
            <a:custGeom>
              <a:avLst/>
              <a:gdLst/>
              <a:ahLst/>
              <a:cxnLst/>
              <a:rect r="r" b="b" t="t" l="l"/>
              <a:pathLst>
                <a:path h="3499993" w="3499993">
                  <a:moveTo>
                    <a:pt x="0" y="0"/>
                  </a:moveTo>
                  <a:lnTo>
                    <a:pt x="3499993" y="0"/>
                  </a:lnTo>
                  <a:lnTo>
                    <a:pt x="3499993" y="3499993"/>
                  </a:lnTo>
                  <a:lnTo>
                    <a:pt x="0" y="3499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16" r="0" b="-1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4759108" y="2956389"/>
            <a:ext cx="12048254" cy="106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Poppins Bold"/>
              </a:rPr>
              <a:t>Collecting fans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59108" y="6670138"/>
            <a:ext cx="12156996" cy="106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Poppins Bold"/>
              </a:rPr>
              <a:t>Bigger</a:t>
            </a:r>
            <a:r>
              <a:rPr lang="en-US" sz="7000">
                <a:solidFill>
                  <a:srgbClr val="FFFFFF"/>
                </a:solidFill>
                <a:latin typeface="Poppins Bold"/>
              </a:rPr>
              <a:t> engagement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7831127" cy="969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Facebook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2918934"/>
            <a:ext cx="8538285" cy="5228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Relevant by impact, widest range of activities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Wide range of formats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Images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Videos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  <a:ea typeface="Arimo"/>
              </a:rPr>
              <a:t>360° videos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Polls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Stories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The importance of groups (instead of feed)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Customer care - the ability to post on messenger</a:t>
            </a:r>
          </a:p>
          <a:p>
            <a:pPr algn="l" marL="635285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The most sophisticated advertising system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263135" y="4362510"/>
            <a:ext cx="18814270" cy="1047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33"/>
              </a:lnSpc>
            </a:pPr>
            <a:r>
              <a:rPr lang="en-US" sz="6848">
                <a:solidFill>
                  <a:srgbClr val="FFFFFF"/>
                </a:solidFill>
                <a:latin typeface="Poppins Bold"/>
              </a:rPr>
              <a:t>What do people want on social media?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2886422"/>
            <a:ext cx="6458326" cy="13322"/>
            <a:chOff x="0" y="0"/>
            <a:chExt cx="8611101" cy="177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611108" cy="17780"/>
            </a:xfrm>
            <a:custGeom>
              <a:avLst/>
              <a:gdLst/>
              <a:ahLst/>
              <a:cxnLst/>
              <a:rect r="r" b="b" t="t" l="l"/>
              <a:pathLst>
                <a:path h="17780" w="8611108">
                  <a:moveTo>
                    <a:pt x="0" y="0"/>
                  </a:moveTo>
                  <a:lnTo>
                    <a:pt x="8611108" y="0"/>
                  </a:lnTo>
                  <a:lnTo>
                    <a:pt x="8611108" y="1778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3617452"/>
            <a:ext cx="7321259" cy="4641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6"/>
              </a:lnSpc>
            </a:pPr>
            <a:r>
              <a:rPr lang="en-US" sz="3417">
                <a:solidFill>
                  <a:srgbClr val="FFFFFF"/>
                </a:solidFill>
                <a:latin typeface="Poppins Medium"/>
              </a:rPr>
              <a:t>What do they want? </a:t>
            </a:r>
          </a:p>
          <a:p>
            <a:pPr algn="l" marL="575386" indent="-191795" lvl="2">
              <a:lnSpc>
                <a:spcPts val="3775"/>
              </a:lnSpc>
              <a:buFont typeface="Arial"/>
              <a:buChar char="⚬"/>
            </a:pPr>
            <a:r>
              <a:rPr lang="en-US" sz="2517">
                <a:solidFill>
                  <a:srgbClr val="FFFFFF"/>
                </a:solidFill>
                <a:latin typeface="Poppins Medium"/>
              </a:rPr>
              <a:t>Contact</a:t>
            </a:r>
          </a:p>
          <a:p>
            <a:pPr algn="l" marL="575386" indent="-191795" lvl="2">
              <a:lnSpc>
                <a:spcPts val="3775"/>
              </a:lnSpc>
              <a:buFont typeface="Arial"/>
              <a:buChar char="⚬"/>
            </a:pPr>
            <a:r>
              <a:rPr lang="en-US" sz="2517">
                <a:solidFill>
                  <a:srgbClr val="FFFFFF"/>
                </a:solidFill>
                <a:latin typeface="Poppins Medium"/>
              </a:rPr>
              <a:t>keeping up with the latest news</a:t>
            </a:r>
          </a:p>
          <a:p>
            <a:pPr algn="l" marL="575386" indent="-191795" lvl="2">
              <a:lnSpc>
                <a:spcPts val="3775"/>
              </a:lnSpc>
              <a:buFont typeface="Arial"/>
              <a:buChar char="⚬"/>
            </a:pPr>
            <a:r>
              <a:rPr lang="en-US" sz="2517">
                <a:solidFill>
                  <a:srgbClr val="FFFFFF"/>
                </a:solidFill>
                <a:latin typeface="Poppins Medium"/>
              </a:rPr>
              <a:t>entertainment</a:t>
            </a:r>
          </a:p>
          <a:p>
            <a:pPr algn="l" marL="575386" indent="-191795" lvl="2">
              <a:lnSpc>
                <a:spcPts val="3775"/>
              </a:lnSpc>
              <a:buFont typeface="Arial"/>
              <a:buChar char="⚬"/>
            </a:pPr>
            <a:r>
              <a:rPr lang="en-US" sz="2517">
                <a:solidFill>
                  <a:srgbClr val="FFFFFF"/>
                </a:solidFill>
                <a:latin typeface="Poppins Medium"/>
              </a:rPr>
              <a:t>sharing interests</a:t>
            </a:r>
          </a:p>
          <a:p>
            <a:pPr algn="l" marL="575386" indent="-191795" lvl="2">
              <a:lnSpc>
                <a:spcPts val="3775"/>
              </a:lnSpc>
              <a:buFont typeface="Arial"/>
              <a:buChar char="⚬"/>
            </a:pPr>
            <a:r>
              <a:rPr lang="en-US" sz="2517">
                <a:solidFill>
                  <a:srgbClr val="FFFFFF"/>
                </a:solidFill>
                <a:latin typeface="Poppins Medium"/>
              </a:rPr>
              <a:t>finding inspiration</a:t>
            </a:r>
          </a:p>
          <a:p>
            <a:pPr algn="l" marL="575454" indent="-191818" lvl="2">
              <a:lnSpc>
                <a:spcPts val="3776"/>
              </a:lnSpc>
              <a:buFont typeface="Arial"/>
              <a:buChar char="⚬"/>
            </a:pPr>
            <a:r>
              <a:rPr lang="en-US" sz="2517">
                <a:solidFill>
                  <a:srgbClr val="FFFFFF"/>
                </a:solidFill>
                <a:latin typeface="Poppins Medium"/>
              </a:rPr>
              <a:t>education</a:t>
            </a:r>
          </a:p>
          <a:p>
            <a:pPr algn="l" marL="575454" indent="-191818" lvl="2">
              <a:lnSpc>
                <a:spcPts val="3776"/>
              </a:lnSpc>
            </a:pPr>
          </a:p>
          <a:p>
            <a:pPr marL="781218" indent="-260406" lvl="2">
              <a:lnSpc>
                <a:spcPts val="5126"/>
              </a:lnSpc>
            </a:pPr>
            <a:r>
              <a:rPr lang="en-US" sz="3417">
                <a:solidFill>
                  <a:srgbClr val="FFFFFF"/>
                </a:solidFill>
                <a:latin typeface="Poppins Medium"/>
              </a:rPr>
              <a:t>Do people want to see ads?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144000" y="3865102"/>
            <a:ext cx="7187328" cy="7201699"/>
            <a:chOff x="0" y="0"/>
            <a:chExt cx="9583103" cy="96022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583166" cy="9602216"/>
            </a:xfrm>
            <a:custGeom>
              <a:avLst/>
              <a:gdLst/>
              <a:ahLst/>
              <a:cxnLst/>
              <a:rect r="r" b="b" t="t" l="l"/>
              <a:pathLst>
                <a:path h="9602216" w="9583166">
                  <a:moveTo>
                    <a:pt x="0" y="0"/>
                  </a:moveTo>
                  <a:lnTo>
                    <a:pt x="9583166" y="0"/>
                  </a:lnTo>
                  <a:lnTo>
                    <a:pt x="9583166" y="9602216"/>
                  </a:lnTo>
                  <a:lnTo>
                    <a:pt x="0" y="9602216"/>
                  </a:lnTo>
                  <a:close/>
                </a:path>
              </a:pathLst>
            </a:custGeom>
            <a:blipFill>
              <a:blip r:embed="rId5"/>
              <a:stretch>
                <a:fillRect l="0" t="-11" r="0" b="-11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375729" y="5543398"/>
            <a:ext cx="3653556" cy="4859410"/>
            <a:chOff x="0" y="0"/>
            <a:chExt cx="4871408" cy="647921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871466" cy="6479159"/>
            </a:xfrm>
            <a:custGeom>
              <a:avLst/>
              <a:gdLst/>
              <a:ahLst/>
              <a:cxnLst/>
              <a:rect r="r" b="b" t="t" l="l"/>
              <a:pathLst>
                <a:path h="6479159" w="4871466">
                  <a:moveTo>
                    <a:pt x="0" y="0"/>
                  </a:moveTo>
                  <a:lnTo>
                    <a:pt x="4871466" y="0"/>
                  </a:lnTo>
                  <a:lnTo>
                    <a:pt x="4871466" y="6479159"/>
                  </a:lnTo>
                  <a:lnTo>
                    <a:pt x="0" y="6479159"/>
                  </a:lnTo>
                  <a:close/>
                </a:path>
              </a:pathLst>
            </a:custGeom>
            <a:blipFill>
              <a:blip r:embed="rId6"/>
              <a:stretch>
                <a:fillRect l="-49785" t="0" r="-4978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409468" y="4342044"/>
            <a:ext cx="4476956" cy="5971368"/>
            <a:chOff x="0" y="0"/>
            <a:chExt cx="5969274" cy="796182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969254" cy="7961884"/>
            </a:xfrm>
            <a:custGeom>
              <a:avLst/>
              <a:gdLst/>
              <a:ahLst/>
              <a:cxnLst/>
              <a:rect r="r" b="b" t="t" l="l"/>
              <a:pathLst>
                <a:path h="7961884" w="5969254">
                  <a:moveTo>
                    <a:pt x="2419096" y="1338834"/>
                  </a:moveTo>
                  <a:lnTo>
                    <a:pt x="2417826" y="7961884"/>
                  </a:lnTo>
                  <a:lnTo>
                    <a:pt x="0" y="7961884"/>
                  </a:lnTo>
                  <a:lnTo>
                    <a:pt x="0" y="0"/>
                  </a:lnTo>
                  <a:lnTo>
                    <a:pt x="5969254" y="0"/>
                  </a:lnTo>
                  <a:lnTo>
                    <a:pt x="5969254" y="1037844"/>
                  </a:lnTo>
                  <a:lnTo>
                    <a:pt x="2719070" y="1038733"/>
                  </a:lnTo>
                  <a:cubicBezTo>
                    <a:pt x="2553335" y="1038733"/>
                    <a:pt x="2418969" y="1173099"/>
                    <a:pt x="2418969" y="1338834"/>
                  </a:cubicBezTo>
                  <a:close/>
                </a:path>
              </a:pathLst>
            </a:custGeom>
            <a:blipFill>
              <a:blip r:embed="rId7"/>
              <a:stretch>
                <a:fillRect l="-42333" t="0" r="-42334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923925"/>
            <a:ext cx="14169266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Poppins Bold"/>
              </a:rPr>
              <a:t>What do people want on social media?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019789" y="3144227"/>
            <a:ext cx="8896316" cy="5377127"/>
            <a:chOff x="0" y="0"/>
            <a:chExt cx="11861755" cy="71695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61800" cy="7169531"/>
            </a:xfrm>
            <a:custGeom>
              <a:avLst/>
              <a:gdLst/>
              <a:ahLst/>
              <a:cxnLst/>
              <a:rect r="r" b="b" t="t" l="l"/>
              <a:pathLst>
                <a:path h="7169531" w="11861800">
                  <a:moveTo>
                    <a:pt x="11321161" y="0"/>
                  </a:moveTo>
                  <a:lnTo>
                    <a:pt x="540639" y="0"/>
                  </a:lnTo>
                  <a:cubicBezTo>
                    <a:pt x="242062" y="0"/>
                    <a:pt x="0" y="242062"/>
                    <a:pt x="0" y="540639"/>
                  </a:cubicBezTo>
                  <a:lnTo>
                    <a:pt x="0" y="7169531"/>
                  </a:lnTo>
                  <a:lnTo>
                    <a:pt x="11861800" y="7169531"/>
                  </a:lnTo>
                  <a:lnTo>
                    <a:pt x="11861800" y="540639"/>
                  </a:lnTo>
                  <a:cubicBezTo>
                    <a:pt x="11861800" y="242062"/>
                    <a:pt x="11619738" y="0"/>
                    <a:pt x="11321161" y="0"/>
                  </a:cubicBezTo>
                  <a:close/>
                  <a:moveTo>
                    <a:pt x="11345418" y="6653022"/>
                  </a:moveTo>
                  <a:lnTo>
                    <a:pt x="500253" y="6653022"/>
                  </a:lnTo>
                  <a:lnTo>
                    <a:pt x="500253" y="560832"/>
                  </a:lnTo>
                  <a:lnTo>
                    <a:pt x="11345291" y="560832"/>
                  </a:lnTo>
                  <a:lnTo>
                    <a:pt x="11345291" y="665302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019789" y="8522867"/>
            <a:ext cx="8896316" cy="829112"/>
            <a:chOff x="0" y="0"/>
            <a:chExt cx="11861755" cy="110548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861800" cy="1105535"/>
            </a:xfrm>
            <a:custGeom>
              <a:avLst/>
              <a:gdLst/>
              <a:ahLst/>
              <a:cxnLst/>
              <a:rect r="r" b="b" t="t" l="l"/>
              <a:pathLst>
                <a:path h="1105535" w="11861800">
                  <a:moveTo>
                    <a:pt x="0" y="564896"/>
                  </a:moveTo>
                  <a:cubicBezTo>
                    <a:pt x="0" y="863346"/>
                    <a:pt x="242062" y="1105535"/>
                    <a:pt x="540639" y="1105535"/>
                  </a:cubicBezTo>
                  <a:lnTo>
                    <a:pt x="11321161" y="1105535"/>
                  </a:lnTo>
                  <a:cubicBezTo>
                    <a:pt x="11619738" y="1105535"/>
                    <a:pt x="11861800" y="863473"/>
                    <a:pt x="11861800" y="564896"/>
                  </a:cubicBezTo>
                  <a:lnTo>
                    <a:pt x="11861800" y="0"/>
                  </a:lnTo>
                  <a:lnTo>
                    <a:pt x="0" y="0"/>
                  </a:lnTo>
                  <a:lnTo>
                    <a:pt x="0" y="564896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914118" y="9351979"/>
            <a:ext cx="3104633" cy="942586"/>
            <a:chOff x="0" y="0"/>
            <a:chExt cx="4139510" cy="125678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" y="0"/>
              <a:ext cx="4139438" cy="1256792"/>
            </a:xfrm>
            <a:custGeom>
              <a:avLst/>
              <a:gdLst/>
              <a:ahLst/>
              <a:cxnLst/>
              <a:rect r="r" b="b" t="t" l="l"/>
              <a:pathLst>
                <a:path h="1256792" w="4139438">
                  <a:moveTo>
                    <a:pt x="1998980" y="0"/>
                  </a:moveTo>
                  <a:lnTo>
                    <a:pt x="720090" y="0"/>
                  </a:lnTo>
                  <a:cubicBezTo>
                    <a:pt x="720090" y="0"/>
                    <a:pt x="681736" y="589026"/>
                    <a:pt x="641477" y="835152"/>
                  </a:cubicBezTo>
                  <a:cubicBezTo>
                    <a:pt x="570865" y="1256792"/>
                    <a:pt x="139192" y="1121664"/>
                    <a:pt x="16129" y="1210310"/>
                  </a:cubicBezTo>
                  <a:cubicBezTo>
                    <a:pt x="0" y="1222375"/>
                    <a:pt x="8001" y="1248664"/>
                    <a:pt x="28194" y="1248664"/>
                  </a:cubicBezTo>
                  <a:lnTo>
                    <a:pt x="4111244" y="1248664"/>
                  </a:lnTo>
                  <a:cubicBezTo>
                    <a:pt x="4131437" y="1248664"/>
                    <a:pt x="4139438" y="1222502"/>
                    <a:pt x="4123309" y="1210310"/>
                  </a:cubicBezTo>
                  <a:cubicBezTo>
                    <a:pt x="4000246" y="1121537"/>
                    <a:pt x="3568573" y="1256665"/>
                    <a:pt x="3497961" y="835152"/>
                  </a:cubicBezTo>
                  <a:cubicBezTo>
                    <a:pt x="3457575" y="589026"/>
                    <a:pt x="3419221" y="0"/>
                    <a:pt x="3419221" y="0"/>
                  </a:cubicBezTo>
                  <a:lnTo>
                    <a:pt x="199898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5008" y="3564835"/>
            <a:ext cx="8133775" cy="4569196"/>
            <a:chOff x="0" y="0"/>
            <a:chExt cx="10845033" cy="609226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845038" cy="6092317"/>
            </a:xfrm>
            <a:custGeom>
              <a:avLst/>
              <a:gdLst/>
              <a:ahLst/>
              <a:cxnLst/>
              <a:rect r="r" b="b" t="t" l="l"/>
              <a:pathLst>
                <a:path h="6092317" w="10845038">
                  <a:moveTo>
                    <a:pt x="0" y="0"/>
                  </a:moveTo>
                  <a:lnTo>
                    <a:pt x="10845038" y="0"/>
                  </a:lnTo>
                  <a:lnTo>
                    <a:pt x="10845038" y="6092317"/>
                  </a:lnTo>
                  <a:lnTo>
                    <a:pt x="0" y="6092317"/>
                  </a:lnTo>
                  <a:close/>
                </a:path>
              </a:pathLst>
            </a:custGeom>
            <a:blipFill>
              <a:blip r:embed="rId5"/>
              <a:stretch>
                <a:fillRect l="0" t="-66" r="0" b="-6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28700" y="1095375"/>
            <a:ext cx="10171316" cy="106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Poppins Bold"/>
              </a:rPr>
              <a:t>Marketing Funnel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5959909"/>
            <a:ext cx="5689696" cy="1796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>
                <a:solidFill>
                  <a:srgbClr val="FFFFFF"/>
                </a:solidFill>
                <a:latin typeface="Poppins Bold"/>
              </a:rPr>
              <a:t>Every path has its place in a marketing strategy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3693884"/>
            <a:ext cx="7412526" cy="5228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5286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Core-audience – FB offer – age, interests, behaviour…</a:t>
            </a:r>
          </a:p>
          <a:p>
            <a:pPr algn="l" marL="635286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Custom audience</a:t>
            </a:r>
          </a:p>
          <a:p>
            <a:pPr algn="l" marL="1135285" indent="-283821" lvl="3">
              <a:lnSpc>
                <a:spcPts val="4168"/>
              </a:lnSpc>
              <a:buFont typeface="Arial"/>
              <a:buChar char="￭"/>
            </a:pPr>
            <a:r>
              <a:rPr lang="en-US" sz="2778">
                <a:solidFill>
                  <a:srgbClr val="FFFFFF"/>
                </a:solidFill>
                <a:latin typeface="Arimo"/>
              </a:rPr>
              <a:t>Custom</a:t>
            </a:r>
            <a:r>
              <a:rPr lang="en-US" sz="2778">
                <a:solidFill>
                  <a:srgbClr val="FFFFFF"/>
                </a:solidFill>
                <a:latin typeface="Arimo"/>
              </a:rPr>
              <a:t> list– audience creation based on email – GDPR problem?</a:t>
            </a:r>
          </a:p>
          <a:p>
            <a:pPr algn="l" marL="1135285" indent="-283821" lvl="3">
              <a:lnSpc>
                <a:spcPts val="4168"/>
              </a:lnSpc>
              <a:buFont typeface="Arial"/>
              <a:buChar char="￭"/>
            </a:pPr>
            <a:r>
              <a:rPr lang="en-US" sz="2778">
                <a:solidFill>
                  <a:srgbClr val="FFFFFF"/>
                </a:solidFill>
                <a:latin typeface="Arimo"/>
              </a:rPr>
              <a:t>Site traffic</a:t>
            </a:r>
          </a:p>
          <a:p>
            <a:pPr algn="l" marL="1135285" indent="-283821" lvl="3">
              <a:lnSpc>
                <a:spcPts val="4168"/>
              </a:lnSpc>
              <a:buFont typeface="Arial"/>
              <a:buChar char="￭"/>
            </a:pPr>
            <a:r>
              <a:rPr lang="en-US" sz="2778">
                <a:solidFill>
                  <a:srgbClr val="FFFFFF"/>
                </a:solidFill>
                <a:latin typeface="Arimo"/>
              </a:rPr>
              <a:t>Interaction with content</a:t>
            </a:r>
          </a:p>
          <a:p>
            <a:pPr algn="l" marL="635286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Lookalike audience</a:t>
            </a:r>
          </a:p>
          <a:p>
            <a:pPr algn="l" marL="1135284" indent="-283821" lvl="3">
              <a:lnSpc>
                <a:spcPts val="4168"/>
              </a:lnSpc>
              <a:buFont typeface="Arial"/>
              <a:buChar char="￭"/>
            </a:pPr>
            <a:r>
              <a:rPr lang="en-US" sz="2778">
                <a:solidFill>
                  <a:srgbClr val="FFFFFF"/>
                </a:solidFill>
                <a:latin typeface="Arimo"/>
              </a:rPr>
              <a:t>What "qualities" are being repeated by your customers?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370412" y="4655831"/>
            <a:ext cx="7972782" cy="5347100"/>
            <a:chOff x="0" y="0"/>
            <a:chExt cx="10630375" cy="71294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30408" cy="7129526"/>
            </a:xfrm>
            <a:custGeom>
              <a:avLst/>
              <a:gdLst/>
              <a:ahLst/>
              <a:cxnLst/>
              <a:rect r="r" b="b" t="t" l="l"/>
              <a:pathLst>
                <a:path h="7129526" w="10630408">
                  <a:moveTo>
                    <a:pt x="10255758" y="0"/>
                  </a:moveTo>
                  <a:lnTo>
                    <a:pt x="372491" y="0"/>
                  </a:lnTo>
                  <a:cubicBezTo>
                    <a:pt x="167386" y="0"/>
                    <a:pt x="0" y="167386"/>
                    <a:pt x="0" y="372491"/>
                  </a:cubicBezTo>
                  <a:lnTo>
                    <a:pt x="0" y="7129526"/>
                  </a:lnTo>
                  <a:lnTo>
                    <a:pt x="10630408" y="7129526"/>
                  </a:lnTo>
                  <a:lnTo>
                    <a:pt x="10630408" y="372491"/>
                  </a:lnTo>
                  <a:cubicBezTo>
                    <a:pt x="10628249" y="167386"/>
                    <a:pt x="10460863" y="0"/>
                    <a:pt x="10255758" y="0"/>
                  </a:cubicBezTo>
                  <a:close/>
                  <a:moveTo>
                    <a:pt x="10301732" y="6662801"/>
                  </a:moveTo>
                  <a:lnTo>
                    <a:pt x="324358" y="6662801"/>
                  </a:lnTo>
                  <a:lnTo>
                    <a:pt x="324358" y="420624"/>
                  </a:lnTo>
                  <a:lnTo>
                    <a:pt x="10301859" y="420624"/>
                  </a:lnTo>
                  <a:lnTo>
                    <a:pt x="10301859" y="666280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424037" y="4629150"/>
            <a:ext cx="9863963" cy="5613906"/>
          </a:xfrm>
          <a:custGeom>
            <a:avLst/>
            <a:gdLst/>
            <a:ahLst/>
            <a:cxnLst/>
            <a:rect r="r" b="b" t="t" l="l"/>
            <a:pathLst>
              <a:path h="5613906" w="9863963">
                <a:moveTo>
                  <a:pt x="0" y="0"/>
                </a:moveTo>
                <a:lnTo>
                  <a:pt x="9863963" y="0"/>
                </a:lnTo>
                <a:lnTo>
                  <a:pt x="9863963" y="5613906"/>
                </a:lnTo>
                <a:lnTo>
                  <a:pt x="0" y="561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700775" y="10004500"/>
            <a:ext cx="1308917" cy="119278"/>
            <a:chOff x="0" y="0"/>
            <a:chExt cx="1745223" cy="15903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45234" cy="159004"/>
            </a:xfrm>
            <a:custGeom>
              <a:avLst/>
              <a:gdLst/>
              <a:ahLst/>
              <a:cxnLst/>
              <a:rect r="r" b="b" t="t" l="l"/>
              <a:pathLst>
                <a:path h="159004" w="1745234">
                  <a:moveTo>
                    <a:pt x="159004" y="159004"/>
                  </a:moveTo>
                  <a:lnTo>
                    <a:pt x="1588262" y="159004"/>
                  </a:lnTo>
                  <a:cubicBezTo>
                    <a:pt x="1676146" y="159004"/>
                    <a:pt x="1745234" y="87884"/>
                    <a:pt x="1745234" y="2032"/>
                  </a:cubicBezTo>
                  <a:lnTo>
                    <a:pt x="1745234" y="0"/>
                  </a:lnTo>
                  <a:lnTo>
                    <a:pt x="0" y="0"/>
                  </a:lnTo>
                  <a:lnTo>
                    <a:pt x="0" y="2032"/>
                  </a:lnTo>
                  <a:cubicBezTo>
                    <a:pt x="0" y="87884"/>
                    <a:pt x="71120" y="159004"/>
                    <a:pt x="159004" y="159004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626495" y="10243056"/>
            <a:ext cx="9459046" cy="43944"/>
            <a:chOff x="0" y="0"/>
            <a:chExt cx="12612062" cy="585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611989" cy="58547"/>
            </a:xfrm>
            <a:custGeom>
              <a:avLst/>
              <a:gdLst/>
              <a:ahLst/>
              <a:cxnLst/>
              <a:rect r="r" b="b" t="t" l="l"/>
              <a:pathLst>
                <a:path h="58547" w="12611989">
                  <a:moveTo>
                    <a:pt x="0" y="0"/>
                  </a:moveTo>
                  <a:cubicBezTo>
                    <a:pt x="0" y="33528"/>
                    <a:pt x="27178" y="58547"/>
                    <a:pt x="58547" y="58547"/>
                  </a:cubicBezTo>
                  <a:lnTo>
                    <a:pt x="12553442" y="58547"/>
                  </a:lnTo>
                  <a:cubicBezTo>
                    <a:pt x="12586970" y="58547"/>
                    <a:pt x="12611989" y="31369"/>
                    <a:pt x="1261198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613676" y="4971289"/>
            <a:ext cx="7483115" cy="4683225"/>
            <a:chOff x="0" y="0"/>
            <a:chExt cx="9977486" cy="624429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977501" cy="6244336"/>
            </a:xfrm>
            <a:custGeom>
              <a:avLst/>
              <a:gdLst/>
              <a:ahLst/>
              <a:cxnLst/>
              <a:rect r="r" b="b" t="t" l="l"/>
              <a:pathLst>
                <a:path h="6244336" w="9977501">
                  <a:moveTo>
                    <a:pt x="0" y="0"/>
                  </a:moveTo>
                  <a:lnTo>
                    <a:pt x="9977501" y="0"/>
                  </a:lnTo>
                  <a:lnTo>
                    <a:pt x="9977501" y="6244336"/>
                  </a:lnTo>
                  <a:lnTo>
                    <a:pt x="0" y="6244336"/>
                  </a:lnTo>
                  <a:close/>
                </a:path>
              </a:pathLst>
            </a:custGeom>
            <a:blipFill>
              <a:blip r:embed="rId7"/>
              <a:stretch>
                <a:fillRect l="0" t="-3293" r="0" b="-3292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312873" y="1123950"/>
            <a:ext cx="15260036" cy="10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Targeting Option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370412" y="4655831"/>
            <a:ext cx="7972782" cy="5347100"/>
            <a:chOff x="0" y="0"/>
            <a:chExt cx="10630375" cy="71294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30408" cy="7129526"/>
            </a:xfrm>
            <a:custGeom>
              <a:avLst/>
              <a:gdLst/>
              <a:ahLst/>
              <a:cxnLst/>
              <a:rect r="r" b="b" t="t" l="l"/>
              <a:pathLst>
                <a:path h="7129526" w="10630408">
                  <a:moveTo>
                    <a:pt x="10255758" y="0"/>
                  </a:moveTo>
                  <a:lnTo>
                    <a:pt x="372491" y="0"/>
                  </a:lnTo>
                  <a:cubicBezTo>
                    <a:pt x="167386" y="0"/>
                    <a:pt x="0" y="167386"/>
                    <a:pt x="0" y="372491"/>
                  </a:cubicBezTo>
                  <a:lnTo>
                    <a:pt x="0" y="7129526"/>
                  </a:lnTo>
                  <a:lnTo>
                    <a:pt x="10630408" y="7129526"/>
                  </a:lnTo>
                  <a:lnTo>
                    <a:pt x="10630408" y="372491"/>
                  </a:lnTo>
                  <a:cubicBezTo>
                    <a:pt x="10628249" y="167386"/>
                    <a:pt x="10460863" y="0"/>
                    <a:pt x="10255758" y="0"/>
                  </a:cubicBezTo>
                  <a:close/>
                  <a:moveTo>
                    <a:pt x="10301732" y="6662801"/>
                  </a:moveTo>
                  <a:lnTo>
                    <a:pt x="324358" y="6662801"/>
                  </a:lnTo>
                  <a:lnTo>
                    <a:pt x="324358" y="420624"/>
                  </a:lnTo>
                  <a:lnTo>
                    <a:pt x="10301859" y="420624"/>
                  </a:lnTo>
                  <a:lnTo>
                    <a:pt x="10301859" y="666280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424037" y="4629150"/>
            <a:ext cx="9863963" cy="5613906"/>
          </a:xfrm>
          <a:custGeom>
            <a:avLst/>
            <a:gdLst/>
            <a:ahLst/>
            <a:cxnLst/>
            <a:rect r="r" b="b" t="t" l="l"/>
            <a:pathLst>
              <a:path h="5613906" w="9863963">
                <a:moveTo>
                  <a:pt x="0" y="0"/>
                </a:moveTo>
                <a:lnTo>
                  <a:pt x="9863963" y="0"/>
                </a:lnTo>
                <a:lnTo>
                  <a:pt x="9863963" y="5613906"/>
                </a:lnTo>
                <a:lnTo>
                  <a:pt x="0" y="561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700775" y="10004500"/>
            <a:ext cx="1308917" cy="119278"/>
            <a:chOff x="0" y="0"/>
            <a:chExt cx="1745223" cy="15903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45234" cy="159004"/>
            </a:xfrm>
            <a:custGeom>
              <a:avLst/>
              <a:gdLst/>
              <a:ahLst/>
              <a:cxnLst/>
              <a:rect r="r" b="b" t="t" l="l"/>
              <a:pathLst>
                <a:path h="159004" w="1745234">
                  <a:moveTo>
                    <a:pt x="159004" y="159004"/>
                  </a:moveTo>
                  <a:lnTo>
                    <a:pt x="1588262" y="159004"/>
                  </a:lnTo>
                  <a:cubicBezTo>
                    <a:pt x="1676146" y="159004"/>
                    <a:pt x="1745234" y="87884"/>
                    <a:pt x="1745234" y="2032"/>
                  </a:cubicBezTo>
                  <a:lnTo>
                    <a:pt x="1745234" y="0"/>
                  </a:lnTo>
                  <a:lnTo>
                    <a:pt x="0" y="0"/>
                  </a:lnTo>
                  <a:lnTo>
                    <a:pt x="0" y="2032"/>
                  </a:lnTo>
                  <a:cubicBezTo>
                    <a:pt x="0" y="87884"/>
                    <a:pt x="71120" y="159004"/>
                    <a:pt x="159004" y="159004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626495" y="10243056"/>
            <a:ext cx="9459046" cy="43944"/>
            <a:chOff x="0" y="0"/>
            <a:chExt cx="12612062" cy="5859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611989" cy="58547"/>
            </a:xfrm>
            <a:custGeom>
              <a:avLst/>
              <a:gdLst/>
              <a:ahLst/>
              <a:cxnLst/>
              <a:rect r="r" b="b" t="t" l="l"/>
              <a:pathLst>
                <a:path h="58547" w="12611989">
                  <a:moveTo>
                    <a:pt x="0" y="0"/>
                  </a:moveTo>
                  <a:cubicBezTo>
                    <a:pt x="0" y="33528"/>
                    <a:pt x="27178" y="58547"/>
                    <a:pt x="58547" y="58547"/>
                  </a:cubicBezTo>
                  <a:lnTo>
                    <a:pt x="12553442" y="58547"/>
                  </a:lnTo>
                  <a:cubicBezTo>
                    <a:pt x="12586970" y="58547"/>
                    <a:pt x="12611989" y="31369"/>
                    <a:pt x="1261198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613676" y="4971289"/>
            <a:ext cx="7483115" cy="4683225"/>
            <a:chOff x="0" y="0"/>
            <a:chExt cx="9977486" cy="62442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77501" cy="6244336"/>
            </a:xfrm>
            <a:custGeom>
              <a:avLst/>
              <a:gdLst/>
              <a:ahLst/>
              <a:cxnLst/>
              <a:rect r="r" b="b" t="t" l="l"/>
              <a:pathLst>
                <a:path h="6244336" w="9977501">
                  <a:moveTo>
                    <a:pt x="0" y="0"/>
                  </a:moveTo>
                  <a:lnTo>
                    <a:pt x="9977501" y="0"/>
                  </a:lnTo>
                  <a:lnTo>
                    <a:pt x="9977501" y="6244336"/>
                  </a:lnTo>
                  <a:lnTo>
                    <a:pt x="0" y="6244336"/>
                  </a:lnTo>
                  <a:close/>
                </a:path>
              </a:pathLst>
            </a:custGeom>
            <a:blipFill>
              <a:blip r:embed="rId7"/>
              <a:stretch>
                <a:fillRect l="0" t="-3261" r="0" b="-3261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8700" y="9248754"/>
            <a:ext cx="6601949" cy="9546"/>
            <a:chOff x="0" y="0"/>
            <a:chExt cx="8802599" cy="127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802624" cy="12700"/>
            </a:xfrm>
            <a:custGeom>
              <a:avLst/>
              <a:gdLst/>
              <a:ahLst/>
              <a:cxnLst/>
              <a:rect r="r" b="b" t="t" l="l"/>
              <a:pathLst>
                <a:path h="12700" w="8802624">
                  <a:moveTo>
                    <a:pt x="0" y="0"/>
                  </a:moveTo>
                  <a:lnTo>
                    <a:pt x="8802624" y="0"/>
                  </a:lnTo>
                  <a:lnTo>
                    <a:pt x="880262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28700" y="6057953"/>
            <a:ext cx="6601949" cy="203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Poppins Bold"/>
              </a:rPr>
              <a:t>Content Creation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8433848"/>
            <a:ext cx="660194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Content is the King</a:t>
            </a:r>
          </a:p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FFFFFF"/>
                </a:solidFill>
                <a:latin typeface="Poppins Bold"/>
              </a:rPr>
              <a:t>Form is the Queen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774939" y="4627942"/>
            <a:ext cx="10738123" cy="7048113"/>
            <a:chOff x="0" y="0"/>
            <a:chExt cx="14317497" cy="93974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317472" cy="9397492"/>
            </a:xfrm>
            <a:custGeom>
              <a:avLst/>
              <a:gdLst/>
              <a:ahLst/>
              <a:cxnLst/>
              <a:rect r="r" b="b" t="t" l="l"/>
              <a:pathLst>
                <a:path h="9397492" w="14317472">
                  <a:moveTo>
                    <a:pt x="0" y="0"/>
                  </a:moveTo>
                  <a:lnTo>
                    <a:pt x="14317472" y="0"/>
                  </a:lnTo>
                  <a:lnTo>
                    <a:pt x="14317472" y="9397492"/>
                  </a:lnTo>
                  <a:lnTo>
                    <a:pt x="0" y="9397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312873" y="1123950"/>
            <a:ext cx="15260036" cy="969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Content TIP - Instant experience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2873" y="3164885"/>
            <a:ext cx="10670344" cy="468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1"/>
              </a:lnSpc>
            </a:pPr>
            <a:r>
              <a:rPr lang="en-US" sz="3147">
                <a:solidFill>
                  <a:srgbClr val="FFFFFF"/>
                </a:solidFill>
                <a:latin typeface="Poppins Bold"/>
              </a:rPr>
              <a:t>presentation/landing page directly on Facebook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15260036" cy="10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Ratings of advertisements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4669611"/>
            <a:ext cx="11164352" cy="3007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22732" indent="-274244" lvl="2">
              <a:lnSpc>
                <a:spcPts val="3958"/>
              </a:lnSpc>
              <a:buFont typeface="Arial"/>
              <a:buChar char="⚬"/>
            </a:pPr>
            <a:r>
              <a:rPr lang="en-US" sz="3599">
                <a:solidFill>
                  <a:srgbClr val="FFFFFF"/>
                </a:solidFill>
                <a:latin typeface="Arimo Bold"/>
              </a:rPr>
              <a:t>There is no connection between the number of fans, likes, awareness and business</a:t>
            </a:r>
          </a:p>
          <a:p>
            <a:pPr>
              <a:lnSpc>
                <a:spcPts val="3958"/>
              </a:lnSpc>
            </a:pPr>
          </a:p>
          <a:p>
            <a:pPr marL="822732" indent="-274244" lvl="2">
              <a:lnSpc>
                <a:spcPts val="3958"/>
              </a:lnSpc>
              <a:buFont typeface="Arial"/>
              <a:buChar char="⚬"/>
            </a:pPr>
            <a:r>
              <a:rPr lang="en-US" sz="3599">
                <a:solidFill>
                  <a:srgbClr val="FFFFFF"/>
                </a:solidFill>
                <a:latin typeface="Arimo"/>
              </a:rPr>
              <a:t>Reach and frequency (approx. 11-12)</a:t>
            </a:r>
          </a:p>
          <a:p>
            <a:pPr marL="822732" indent="-274244" lvl="2">
              <a:lnSpc>
                <a:spcPts val="3958"/>
              </a:lnSpc>
              <a:buFont typeface="Arial"/>
              <a:buChar char="⚬"/>
            </a:pPr>
            <a:r>
              <a:rPr lang="en-US" sz="3599">
                <a:solidFill>
                  <a:srgbClr val="FFFFFF"/>
                </a:solidFill>
                <a:latin typeface="Arimo"/>
              </a:rPr>
              <a:t>Site visits / Instant experience</a:t>
            </a:r>
          </a:p>
          <a:p>
            <a:pPr algn="l" marL="822960" indent="-274320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"/>
              </a:rPr>
              <a:t>Acquisition of leads/sales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15260036" cy="969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Social / Online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4679136"/>
            <a:ext cx="10658426" cy="1522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22503" indent="-274168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They work together</a:t>
            </a:r>
          </a:p>
          <a:p>
            <a:pPr marL="822503" indent="-274168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They share audiences</a:t>
            </a:r>
          </a:p>
          <a:p>
            <a:pPr algn="l" marL="822960" indent="-274320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Ability to retarget in other environments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7831127" cy="969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Instagram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2918934"/>
            <a:ext cx="13273149" cy="4704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Age group on Instagram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18-24 years old (30.8%)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25-34 years old (30.3%)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The gender distribution is almost even with 48.2% female and 51.8% male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990+ mil. active users daily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Completely visual platform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Big boom of Stories, Reels - for many users primary channel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Same targeting and retargeting options</a:t>
            </a:r>
          </a:p>
          <a:p>
            <a:pPr algn="l" marL="635285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Functional hashtags - unlike Facebook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15260036" cy="10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Social pro ATL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6462815"/>
            <a:ext cx="16095538" cy="1522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22732" indent="-274244" lvl="2">
              <a:lnSpc>
                <a:spcPts val="3958"/>
              </a:lnSpc>
              <a:buFont typeface="Arial"/>
              <a:buChar char="⚬"/>
            </a:pPr>
            <a:r>
              <a:rPr lang="en-US" sz="3599">
                <a:solidFill>
                  <a:srgbClr val="FFFFFF"/>
                </a:solidFill>
                <a:latin typeface="Arimo Bold"/>
              </a:rPr>
              <a:t>Progressive reach - reaching people who don't use TV/radio/newspapers</a:t>
            </a:r>
          </a:p>
          <a:p>
            <a:pPr algn="l" marL="822960" indent="-274320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Increase awareness among people who use ATL channels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6231" y="3372087"/>
            <a:ext cx="16095538" cy="2017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22503" indent="-274168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"ATL" stands for "Above The Line"</a:t>
            </a:r>
          </a:p>
          <a:p>
            <a:pPr marL="1554480" indent="-518160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"/>
              </a:rPr>
              <a:t>meaning that the advertising is going to be deployed around a wider target audience</a:t>
            </a:r>
          </a:p>
          <a:p>
            <a:pPr algn="l" marL="1554480" indent="-518160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"/>
              </a:rPr>
              <a:t>e.g. television (TVC), radio, or billboards.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13982" y="4232275"/>
            <a:ext cx="15260036" cy="296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999">
                <a:solidFill>
                  <a:srgbClr val="FFFFFF"/>
                </a:solidFill>
                <a:latin typeface="Arimo Bold"/>
              </a:rPr>
              <a:t>Can Tinder be used in marketing communications? </a:t>
            </a:r>
          </a:p>
          <a:p>
            <a:pPr algn="ctr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And how?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05361" y="2023350"/>
            <a:ext cx="12077279" cy="6240301"/>
            <a:chOff x="0" y="0"/>
            <a:chExt cx="16103039" cy="83204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03092" cy="8320405"/>
            </a:xfrm>
            <a:custGeom>
              <a:avLst/>
              <a:gdLst/>
              <a:ahLst/>
              <a:cxnLst/>
              <a:rect r="r" b="b" t="t" l="l"/>
              <a:pathLst>
                <a:path h="8320405" w="16103092">
                  <a:moveTo>
                    <a:pt x="0" y="0"/>
                  </a:moveTo>
                  <a:lnTo>
                    <a:pt x="16103092" y="0"/>
                  </a:lnTo>
                  <a:lnTo>
                    <a:pt x="16103092" y="8320405"/>
                  </a:lnTo>
                  <a:lnTo>
                    <a:pt x="0" y="8320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5855"/>
            <a:ext cx="15260036" cy="10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Task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3839210"/>
            <a:ext cx="16095538" cy="3722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9"/>
              </a:lnSpc>
            </a:pPr>
            <a:r>
              <a:rPr lang="en-US" sz="5198">
                <a:solidFill>
                  <a:srgbClr val="FFFFFF"/>
                </a:solidFill>
                <a:latin typeface="Arimo Bold"/>
              </a:rPr>
              <a:t>What about TikTok?</a:t>
            </a:r>
          </a:p>
          <a:p>
            <a:pPr algn="l">
              <a:lnSpc>
                <a:spcPts val="3960"/>
              </a:lnSpc>
            </a:pPr>
          </a:p>
          <a:p>
            <a:pPr algn="l" marL="822503" indent="-274168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Check out TikTok for Business</a:t>
            </a:r>
          </a:p>
          <a:p>
            <a:pPr algn="l" marL="822503" indent="-274168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Comment on how advertising is created</a:t>
            </a:r>
          </a:p>
          <a:p>
            <a:pPr algn="l" marL="822503" indent="-274168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 Bold"/>
              </a:rPr>
              <a:t>Choose one of the stories TikTok shows as inspiration</a:t>
            </a:r>
          </a:p>
          <a:p>
            <a:pPr algn="l" marL="822960" indent="-274320" lvl="2">
              <a:lnSpc>
                <a:spcPts val="3960"/>
              </a:lnSpc>
              <a:buFont typeface="Arial"/>
              <a:buChar char="⚬"/>
            </a:pPr>
            <a:r>
              <a:rPr lang="en-US" sz="3600">
                <a:solidFill>
                  <a:srgbClr val="FFFFFF"/>
                </a:solidFill>
                <a:latin typeface="Arimo"/>
              </a:rPr>
              <a:t>(Optional: comment on how the algorithm is different in Asia, Europe and North America)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7831127" cy="969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LinkedIn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3172565"/>
            <a:ext cx="10945080" cy="2608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Business orientation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Possibility to upload a presentation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Download links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Unique targeting options - position, seniority, company size</a:t>
            </a:r>
          </a:p>
          <a:p>
            <a:pPr algn="l" marL="635286" indent="-211762" lvl="2">
              <a:lnSpc>
                <a:spcPts val="4168"/>
              </a:lnSpc>
            </a:pPr>
            <a:r>
              <a:rPr lang="en-US" sz="2778">
                <a:solidFill>
                  <a:srgbClr val="FFFFFF"/>
                </a:solidFill>
                <a:latin typeface="Arimo"/>
              </a:rPr>
              <a:t>HR features!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1123950"/>
            <a:ext cx="7831127" cy="103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X/Twitter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3005586"/>
            <a:ext cx="15260036" cy="5752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Journalists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Politicians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Marketers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Entrepreneurs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Limited scope and content of posts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Direct Messages (daily): limit is 500 messages sent per day.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Posts: 2,400 per day. 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Changes to account email: 4 per hour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Minimum number of stable active users in the Czech Republic - tens of thousands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USA - 105.4 mil. users, 50.5 mil users active daily</a:t>
            </a:r>
          </a:p>
          <a:p>
            <a:pPr algn="l" marL="635285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Additional channel to Youtube or Instagram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553559"/>
            <a:ext cx="9038911" cy="200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Communication mix and social media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2873" y="3236519"/>
            <a:ext cx="10945080" cy="5752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Social platforms as mass media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TV prime time - 3.5 million viewers x Social - 5.7 million regular users (daily)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A mass hit? TV or Social?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FB - people over 65 make up 15% of audience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FB is a strong platform - growing number of posts from brands - more overload in feed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1 person on FB can consume 300 posts per day</a:t>
            </a:r>
          </a:p>
          <a:p>
            <a:pPr algn="l"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We see 2,000 posts per day on FB</a:t>
            </a:r>
          </a:p>
          <a:p>
            <a:pPr algn="l" marL="635285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At least 95 million photos and videos are posted on Instagram every day of which Reels are the most popular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312873" y="3955280"/>
            <a:ext cx="7412526" cy="4704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Greater overpressure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Selection by relevance 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More content - less involvement</a:t>
            </a:r>
          </a:p>
          <a:p>
            <a:pPr marL="1199971" indent="-39999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Moving into groups/ away from mass communication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1.5 billion users within groups</a:t>
            </a:r>
          </a:p>
          <a:p>
            <a:pPr marL="635279" indent="-211760" lvl="2">
              <a:lnSpc>
                <a:spcPts val="4165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1.3 billion on Messenger</a:t>
            </a:r>
          </a:p>
          <a:p>
            <a:pPr>
              <a:lnSpc>
                <a:spcPts val="4165"/>
              </a:lnSpc>
            </a:pPr>
          </a:p>
          <a:p>
            <a:pPr algn="l" marL="635285" indent="-211762" lvl="2">
              <a:lnSpc>
                <a:spcPts val="4168"/>
              </a:lnSpc>
              <a:buFont typeface="Arial"/>
              <a:buChar char="⚬"/>
            </a:pPr>
            <a:r>
              <a:rPr lang="en-US" sz="2778">
                <a:solidFill>
                  <a:srgbClr val="FFFFFF"/>
                </a:solidFill>
                <a:latin typeface="Arimo"/>
              </a:rPr>
              <a:t>How to work with this?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370412" y="4655831"/>
            <a:ext cx="7972782" cy="5347100"/>
            <a:chOff x="0" y="0"/>
            <a:chExt cx="10630375" cy="71294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30408" cy="7129526"/>
            </a:xfrm>
            <a:custGeom>
              <a:avLst/>
              <a:gdLst/>
              <a:ahLst/>
              <a:cxnLst/>
              <a:rect r="r" b="b" t="t" l="l"/>
              <a:pathLst>
                <a:path h="7129526" w="10630408">
                  <a:moveTo>
                    <a:pt x="10255758" y="0"/>
                  </a:moveTo>
                  <a:lnTo>
                    <a:pt x="372491" y="0"/>
                  </a:lnTo>
                  <a:cubicBezTo>
                    <a:pt x="167386" y="0"/>
                    <a:pt x="0" y="167386"/>
                    <a:pt x="0" y="372491"/>
                  </a:cubicBezTo>
                  <a:lnTo>
                    <a:pt x="0" y="7129526"/>
                  </a:lnTo>
                  <a:lnTo>
                    <a:pt x="10630408" y="7129526"/>
                  </a:lnTo>
                  <a:lnTo>
                    <a:pt x="10630408" y="372491"/>
                  </a:lnTo>
                  <a:cubicBezTo>
                    <a:pt x="10628249" y="167386"/>
                    <a:pt x="10460863" y="0"/>
                    <a:pt x="10255758" y="0"/>
                  </a:cubicBezTo>
                  <a:close/>
                  <a:moveTo>
                    <a:pt x="10301732" y="6662801"/>
                  </a:moveTo>
                  <a:lnTo>
                    <a:pt x="324358" y="6662801"/>
                  </a:lnTo>
                  <a:lnTo>
                    <a:pt x="324358" y="420624"/>
                  </a:lnTo>
                  <a:lnTo>
                    <a:pt x="10301859" y="420624"/>
                  </a:lnTo>
                  <a:lnTo>
                    <a:pt x="10301859" y="666280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424037" y="4629150"/>
            <a:ext cx="9863963" cy="5613906"/>
          </a:xfrm>
          <a:custGeom>
            <a:avLst/>
            <a:gdLst/>
            <a:ahLst/>
            <a:cxnLst/>
            <a:rect r="r" b="b" t="t" l="l"/>
            <a:pathLst>
              <a:path h="5613906" w="9863963">
                <a:moveTo>
                  <a:pt x="0" y="0"/>
                </a:moveTo>
                <a:lnTo>
                  <a:pt x="9863963" y="0"/>
                </a:lnTo>
                <a:lnTo>
                  <a:pt x="9863963" y="5613906"/>
                </a:lnTo>
                <a:lnTo>
                  <a:pt x="0" y="561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700775" y="10004500"/>
            <a:ext cx="1308917" cy="119278"/>
            <a:chOff x="0" y="0"/>
            <a:chExt cx="1745223" cy="15903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45234" cy="159004"/>
            </a:xfrm>
            <a:custGeom>
              <a:avLst/>
              <a:gdLst/>
              <a:ahLst/>
              <a:cxnLst/>
              <a:rect r="r" b="b" t="t" l="l"/>
              <a:pathLst>
                <a:path h="159004" w="1745234">
                  <a:moveTo>
                    <a:pt x="159004" y="159004"/>
                  </a:moveTo>
                  <a:lnTo>
                    <a:pt x="1588262" y="159004"/>
                  </a:lnTo>
                  <a:cubicBezTo>
                    <a:pt x="1676146" y="159004"/>
                    <a:pt x="1745234" y="87884"/>
                    <a:pt x="1745234" y="2032"/>
                  </a:cubicBezTo>
                  <a:lnTo>
                    <a:pt x="1745234" y="0"/>
                  </a:lnTo>
                  <a:lnTo>
                    <a:pt x="0" y="0"/>
                  </a:lnTo>
                  <a:lnTo>
                    <a:pt x="0" y="2032"/>
                  </a:lnTo>
                  <a:cubicBezTo>
                    <a:pt x="0" y="87884"/>
                    <a:pt x="71120" y="159004"/>
                    <a:pt x="159004" y="159004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626495" y="10243056"/>
            <a:ext cx="9459046" cy="43944"/>
            <a:chOff x="0" y="0"/>
            <a:chExt cx="12612062" cy="5859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611989" cy="58547"/>
            </a:xfrm>
            <a:custGeom>
              <a:avLst/>
              <a:gdLst/>
              <a:ahLst/>
              <a:cxnLst/>
              <a:rect r="r" b="b" t="t" l="l"/>
              <a:pathLst>
                <a:path h="58547" w="12611989">
                  <a:moveTo>
                    <a:pt x="0" y="0"/>
                  </a:moveTo>
                  <a:cubicBezTo>
                    <a:pt x="0" y="33528"/>
                    <a:pt x="27178" y="58547"/>
                    <a:pt x="58547" y="58547"/>
                  </a:cubicBezTo>
                  <a:lnTo>
                    <a:pt x="12553442" y="58547"/>
                  </a:lnTo>
                  <a:cubicBezTo>
                    <a:pt x="12586970" y="58547"/>
                    <a:pt x="12611989" y="31369"/>
                    <a:pt x="1261198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613676" y="4971289"/>
            <a:ext cx="7483115" cy="4683225"/>
            <a:chOff x="0" y="0"/>
            <a:chExt cx="9977486" cy="624429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977501" cy="6244336"/>
            </a:xfrm>
            <a:custGeom>
              <a:avLst/>
              <a:gdLst/>
              <a:ahLst/>
              <a:cxnLst/>
              <a:rect r="r" b="b" t="t" l="l"/>
              <a:pathLst>
                <a:path h="6244336" w="9977501">
                  <a:moveTo>
                    <a:pt x="0" y="0"/>
                  </a:moveTo>
                  <a:lnTo>
                    <a:pt x="9977501" y="0"/>
                  </a:lnTo>
                  <a:lnTo>
                    <a:pt x="9977501" y="6244336"/>
                  </a:lnTo>
                  <a:lnTo>
                    <a:pt x="0" y="6244336"/>
                  </a:lnTo>
                  <a:close/>
                </a:path>
              </a:pathLst>
            </a:custGeom>
            <a:blipFill>
              <a:blip r:embed="rId7"/>
              <a:stretch>
                <a:fillRect l="-949" t="0" r="-949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8700" y="553559"/>
            <a:ext cx="9038911" cy="200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Communication mix and social media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12873" y="2547459"/>
            <a:ext cx="7831127" cy="9525"/>
            <a:chOff x="0" y="0"/>
            <a:chExt cx="10441503" cy="127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41559" cy="12700"/>
            </a:xfrm>
            <a:custGeom>
              <a:avLst/>
              <a:gdLst/>
              <a:ahLst/>
              <a:cxnLst/>
              <a:rect r="r" b="b" t="t" l="l"/>
              <a:pathLst>
                <a:path h="12700" w="10441559">
                  <a:moveTo>
                    <a:pt x="0" y="0"/>
                  </a:moveTo>
                  <a:lnTo>
                    <a:pt x="10441559" y="0"/>
                  </a:lnTo>
                  <a:lnTo>
                    <a:pt x="10441559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3924385" y="2912328"/>
            <a:ext cx="10441285" cy="7002650"/>
            <a:chOff x="0" y="0"/>
            <a:chExt cx="13921713" cy="93368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921739" cy="9336913"/>
            </a:xfrm>
            <a:custGeom>
              <a:avLst/>
              <a:gdLst/>
              <a:ahLst/>
              <a:cxnLst/>
              <a:rect r="r" b="b" t="t" l="l"/>
              <a:pathLst>
                <a:path h="9336913" w="13921739">
                  <a:moveTo>
                    <a:pt x="13431138" y="0"/>
                  </a:moveTo>
                  <a:lnTo>
                    <a:pt x="487807" y="0"/>
                  </a:lnTo>
                  <a:cubicBezTo>
                    <a:pt x="219202" y="0"/>
                    <a:pt x="0" y="219202"/>
                    <a:pt x="0" y="487807"/>
                  </a:cubicBezTo>
                  <a:lnTo>
                    <a:pt x="0" y="9336913"/>
                  </a:lnTo>
                  <a:lnTo>
                    <a:pt x="13921739" y="9336913"/>
                  </a:lnTo>
                  <a:lnTo>
                    <a:pt x="13921739" y="487807"/>
                  </a:lnTo>
                  <a:cubicBezTo>
                    <a:pt x="13918946" y="219202"/>
                    <a:pt x="13699744" y="0"/>
                    <a:pt x="13431138" y="0"/>
                  </a:cubicBezTo>
                  <a:close/>
                  <a:moveTo>
                    <a:pt x="13491463" y="8725789"/>
                  </a:moveTo>
                  <a:lnTo>
                    <a:pt x="424815" y="8725789"/>
                  </a:lnTo>
                  <a:lnTo>
                    <a:pt x="424815" y="550799"/>
                  </a:lnTo>
                  <a:lnTo>
                    <a:pt x="13491463" y="550799"/>
                  </a:lnTo>
                  <a:lnTo>
                    <a:pt x="13491463" y="872578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684996" y="2877387"/>
            <a:ext cx="12918007" cy="7352063"/>
          </a:xfrm>
          <a:custGeom>
            <a:avLst/>
            <a:gdLst/>
            <a:ahLst/>
            <a:cxnLst/>
            <a:rect r="r" b="b" t="t" l="l"/>
            <a:pathLst>
              <a:path h="7352063" w="12918007">
                <a:moveTo>
                  <a:pt x="0" y="0"/>
                </a:moveTo>
                <a:lnTo>
                  <a:pt x="12918007" y="0"/>
                </a:lnTo>
                <a:lnTo>
                  <a:pt x="12918007" y="7352063"/>
                </a:lnTo>
                <a:lnTo>
                  <a:pt x="0" y="73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285882" y="9917033"/>
            <a:ext cx="1714179" cy="156208"/>
            <a:chOff x="0" y="0"/>
            <a:chExt cx="2285573" cy="20827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285492" cy="208280"/>
            </a:xfrm>
            <a:custGeom>
              <a:avLst/>
              <a:gdLst/>
              <a:ahLst/>
              <a:cxnLst/>
              <a:rect r="r" b="b" t="t" l="l"/>
              <a:pathLst>
                <a:path h="208280" w="2285492">
                  <a:moveTo>
                    <a:pt x="208280" y="208280"/>
                  </a:moveTo>
                  <a:lnTo>
                    <a:pt x="2080006" y="208280"/>
                  </a:lnTo>
                  <a:cubicBezTo>
                    <a:pt x="2195068" y="208280"/>
                    <a:pt x="2285492" y="115062"/>
                    <a:pt x="2285492" y="2794"/>
                  </a:cubicBezTo>
                  <a:lnTo>
                    <a:pt x="2285492" y="0"/>
                  </a:lnTo>
                  <a:lnTo>
                    <a:pt x="0" y="0"/>
                  </a:lnTo>
                  <a:lnTo>
                    <a:pt x="0" y="2794"/>
                  </a:lnTo>
                  <a:cubicBezTo>
                    <a:pt x="0" y="115062"/>
                    <a:pt x="93218" y="208280"/>
                    <a:pt x="208280" y="20828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950139" y="10229450"/>
            <a:ext cx="12387721" cy="57550"/>
            <a:chOff x="0" y="0"/>
            <a:chExt cx="16516962" cy="767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516986" cy="76708"/>
            </a:xfrm>
            <a:custGeom>
              <a:avLst/>
              <a:gdLst/>
              <a:ahLst/>
              <a:cxnLst/>
              <a:rect r="r" b="b" t="t" l="l"/>
              <a:pathLst>
                <a:path h="76708" w="16516986">
                  <a:moveTo>
                    <a:pt x="0" y="0"/>
                  </a:moveTo>
                  <a:cubicBezTo>
                    <a:pt x="0" y="43815"/>
                    <a:pt x="35687" y="76708"/>
                    <a:pt x="76708" y="76708"/>
                  </a:cubicBezTo>
                  <a:lnTo>
                    <a:pt x="16440277" y="76708"/>
                  </a:lnTo>
                  <a:cubicBezTo>
                    <a:pt x="16484092" y="76708"/>
                    <a:pt x="16516986" y="41021"/>
                    <a:pt x="1651698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242967" y="3325458"/>
            <a:ext cx="9800009" cy="6133228"/>
            <a:chOff x="0" y="0"/>
            <a:chExt cx="13066679" cy="817763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066649" cy="8177657"/>
            </a:xfrm>
            <a:custGeom>
              <a:avLst/>
              <a:gdLst/>
              <a:ahLst/>
              <a:cxnLst/>
              <a:rect r="r" b="b" t="t" l="l"/>
              <a:pathLst>
                <a:path h="8177657" w="13066649">
                  <a:moveTo>
                    <a:pt x="0" y="0"/>
                  </a:moveTo>
                  <a:lnTo>
                    <a:pt x="13066649" y="0"/>
                  </a:lnTo>
                  <a:lnTo>
                    <a:pt x="13066649" y="8177657"/>
                  </a:lnTo>
                  <a:lnTo>
                    <a:pt x="0" y="8177657"/>
                  </a:lnTo>
                  <a:close/>
                </a:path>
              </a:pathLst>
            </a:custGeom>
            <a:blipFill>
              <a:blip r:embed="rId7"/>
              <a:stretch>
                <a:fillRect l="-5630" t="0" r="-563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28700" y="553559"/>
            <a:ext cx="9038911" cy="200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Communication mix and social media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4202" r="0" b="-1420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572909" y="8988722"/>
            <a:ext cx="686391" cy="269578"/>
          </a:xfrm>
          <a:custGeom>
            <a:avLst/>
            <a:gdLst/>
            <a:ahLst/>
            <a:cxnLst/>
            <a:rect r="r" b="b" t="t" l="l"/>
            <a:pathLst>
              <a:path h="269578" w="686391">
                <a:moveTo>
                  <a:pt x="0" y="0"/>
                </a:moveTo>
                <a:lnTo>
                  <a:pt x="686391" y="0"/>
                </a:lnTo>
                <a:lnTo>
                  <a:pt x="686391" y="269578"/>
                </a:lnTo>
                <a:lnTo>
                  <a:pt x="0" y="269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13982" y="3750310"/>
            <a:ext cx="15260036" cy="296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8"/>
              </a:lnSpc>
            </a:pPr>
            <a:r>
              <a:rPr lang="en-US" sz="6998">
                <a:solidFill>
                  <a:srgbClr val="FFFFFF"/>
                </a:solidFill>
                <a:latin typeface="Arimo Bold"/>
              </a:rPr>
              <a:t>How organic traffic contributes to</a:t>
            </a:r>
          </a:p>
          <a:p>
            <a:pPr algn="ctr">
              <a:lnSpc>
                <a:spcPts val="7698"/>
              </a:lnSpc>
            </a:pPr>
            <a:r>
              <a:rPr lang="en-US" sz="6998">
                <a:solidFill>
                  <a:srgbClr val="FFFFFF"/>
                </a:solidFill>
                <a:latin typeface="Arimo Bold"/>
              </a:rPr>
              <a:t>building a business?</a:t>
            </a:r>
          </a:p>
          <a:p>
            <a:pPr algn="ctr">
              <a:lnSpc>
                <a:spcPts val="7700"/>
              </a:lnSpc>
            </a:pPr>
            <a:r>
              <a:rPr lang="en-US" sz="7000">
                <a:solidFill>
                  <a:srgbClr val="FFFFFF"/>
                </a:solidFill>
                <a:latin typeface="Arimo Bold"/>
              </a:rPr>
              <a:t>Are organic posts enough?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DAF-QgESxs4</dc:identifier>
  <dcterms:modified xsi:type="dcterms:W3CDTF">2011-08-01T06:04:30Z</dcterms:modified>
  <cp:revision>1</cp:revision>
  <dc:title>Social_soc.site.pptx</dc:title>
</cp:coreProperties>
</file>