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Muli Heavy" panose="020B0604020202020204" charset="-18"/>
      <p:regular r:id="rId25"/>
    </p:embeddedFont>
    <p:embeddedFont>
      <p:font typeface="Muli Semi-Bold" panose="020B0604020202020204" charset="-18"/>
      <p:regular r:id="rId26"/>
    </p:embeddedFont>
    <p:embeddedFont>
      <p:font typeface="Montserrat" panose="020B0604020202020204" charset="-1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uli" panose="020B0604020202020204" charset="-18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720" y="-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0gHYd67OumQ" TargetMode="External"/><Relationship Id="rId4" Type="http://schemas.openxmlformats.org/officeDocument/2006/relationships/hyperlink" Target="https://www.youtube.com/watch?v=0gHYd67Oum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14.sv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3112" y="0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597866"/>
            <a:ext cx="6276975" cy="38100"/>
            <a:chOff x="0" y="0"/>
            <a:chExt cx="6276975" cy="38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76975" cy="38100"/>
            </a:xfrm>
            <a:custGeom>
              <a:avLst/>
              <a:gdLst/>
              <a:ahLst/>
              <a:cxnLst/>
              <a:rect l="l" t="t" r="r" b="b"/>
              <a:pathLst>
                <a:path w="6276975" h="38100">
                  <a:moveTo>
                    <a:pt x="0" y="0"/>
                  </a:moveTo>
                  <a:lnTo>
                    <a:pt x="0" y="38100"/>
                  </a:lnTo>
                  <a:lnTo>
                    <a:pt x="6276975" y="3810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457918"/>
            <a:ext cx="9039040" cy="320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31"/>
              </a:lnSpc>
            </a:pPr>
            <a:r>
              <a:rPr lang="en-US" sz="7573">
                <a:solidFill>
                  <a:srgbClr val="FFFFFF"/>
                </a:solidFill>
                <a:latin typeface="Muli Heavy"/>
              </a:rPr>
              <a:t>MARKETING COMMUNICATION ON THE INTERNET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91019"/>
            <a:ext cx="6871709" cy="833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8"/>
              </a:lnSpc>
            </a:pPr>
            <a:r>
              <a:rPr lang="en-US" sz="2420" spc="72">
                <a:solidFill>
                  <a:srgbClr val="FFFFFF"/>
                </a:solidFill>
                <a:latin typeface="Muli Semi-Bold"/>
              </a:rPr>
              <a:t>MORAVIAN BUSINESS COLLEGE OLOMOUC</a:t>
            </a:r>
          </a:p>
          <a:p>
            <a:pPr algn="l">
              <a:lnSpc>
                <a:spcPts val="3388"/>
              </a:lnSpc>
            </a:pPr>
            <a:endParaRPr lang="en-US" sz="2420" spc="72">
              <a:solidFill>
                <a:srgbClr val="FFFFFF"/>
              </a:solidFill>
              <a:latin typeface="Muli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766592"/>
            <a:ext cx="2428180" cy="37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FFFFFF"/>
                </a:solidFill>
                <a:latin typeface="Muli"/>
              </a:rPr>
              <a:t>Digital marketing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3268208"/>
            <a:ext cx="6942553" cy="14316"/>
            <a:chOff x="0" y="0"/>
            <a:chExt cx="6942557" cy="143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42582" cy="14351"/>
            </a:xfrm>
            <a:custGeom>
              <a:avLst/>
              <a:gdLst/>
              <a:ahLst/>
              <a:cxnLst/>
              <a:rect l="l" t="t" r="r" b="b"/>
              <a:pathLst>
                <a:path w="6942582" h="14351">
                  <a:moveTo>
                    <a:pt x="0" y="0"/>
                  </a:moveTo>
                  <a:lnTo>
                    <a:pt x="0" y="14351"/>
                  </a:lnTo>
                  <a:lnTo>
                    <a:pt x="6942582" y="14351"/>
                  </a:lnTo>
                  <a:lnTo>
                    <a:pt x="694258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943811" y="3586372"/>
            <a:ext cx="11691404" cy="6764122"/>
          </a:xfrm>
          <a:custGeom>
            <a:avLst/>
            <a:gdLst/>
            <a:ahLst/>
            <a:cxnLst/>
            <a:rect l="l" t="t" r="r" b="b"/>
            <a:pathLst>
              <a:path w="11691404" h="6764122">
                <a:moveTo>
                  <a:pt x="0" y="0"/>
                </a:moveTo>
                <a:lnTo>
                  <a:pt x="11691404" y="0"/>
                </a:lnTo>
                <a:lnTo>
                  <a:pt x="11691404" y="6764122"/>
                </a:lnTo>
                <a:lnTo>
                  <a:pt x="0" y="6764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02850" y="4051230"/>
            <a:ext cx="8778307" cy="5493810"/>
          </a:xfrm>
          <a:custGeom>
            <a:avLst/>
            <a:gdLst/>
            <a:ahLst/>
            <a:cxnLst/>
            <a:rect l="l" t="t" r="r" b="b"/>
            <a:pathLst>
              <a:path w="8778307" h="5493810">
                <a:moveTo>
                  <a:pt x="0" y="0"/>
                </a:moveTo>
                <a:lnTo>
                  <a:pt x="8778307" y="0"/>
                </a:lnTo>
                <a:lnTo>
                  <a:pt x="8778307" y="5493811"/>
                </a:lnTo>
                <a:lnTo>
                  <a:pt x="0" y="5493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082" t="-65990" r="-106434" b="-60885"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0767" y="4227690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0767" y="4913490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90767" y="5599290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050581" y="7081466"/>
            <a:ext cx="1390450" cy="2240213"/>
            <a:chOff x="0" y="0"/>
            <a:chExt cx="1390447" cy="2240216"/>
          </a:xfrm>
        </p:grpSpPr>
        <p:sp>
          <p:nvSpPr>
            <p:cNvPr id="14" name="Freeform 14"/>
            <p:cNvSpPr/>
            <p:nvPr/>
          </p:nvSpPr>
          <p:spPr>
            <a:xfrm>
              <a:off x="63500" y="63500"/>
              <a:ext cx="1263396" cy="2113153"/>
            </a:xfrm>
            <a:custGeom>
              <a:avLst/>
              <a:gdLst/>
              <a:ahLst/>
              <a:cxnLst/>
              <a:rect l="l" t="t" r="r" b="b"/>
              <a:pathLst>
                <a:path w="1263396" h="2113153">
                  <a:moveTo>
                    <a:pt x="1158240" y="0"/>
                  </a:moveTo>
                  <a:lnTo>
                    <a:pt x="0" y="2113153"/>
                  </a:lnTo>
                  <a:lnTo>
                    <a:pt x="105156" y="2113153"/>
                  </a:lnTo>
                  <a:lnTo>
                    <a:pt x="1263396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38125" y="663067"/>
              <a:ext cx="914146" cy="914146"/>
            </a:xfrm>
            <a:custGeom>
              <a:avLst/>
              <a:gdLst/>
              <a:ahLst/>
              <a:cxnLst/>
              <a:rect l="l" t="t" r="r" b="b"/>
              <a:pathLst>
                <a:path w="914146" h="914146">
                  <a:moveTo>
                    <a:pt x="914146" y="457073"/>
                  </a:moveTo>
                  <a:cubicBezTo>
                    <a:pt x="914146" y="709549"/>
                    <a:pt x="709549" y="914146"/>
                    <a:pt x="457073" y="914146"/>
                  </a:cubicBezTo>
                  <a:cubicBezTo>
                    <a:pt x="204597" y="914146"/>
                    <a:pt x="0" y="709422"/>
                    <a:pt x="0" y="457073"/>
                  </a:cubicBezTo>
                  <a:cubicBezTo>
                    <a:pt x="0" y="204724"/>
                    <a:pt x="204724" y="0"/>
                    <a:pt x="457073" y="0"/>
                  </a:cubicBezTo>
                  <a:cubicBezTo>
                    <a:pt x="709422" y="0"/>
                    <a:pt x="914146" y="204597"/>
                    <a:pt x="914146" y="45707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94208" y="955548"/>
              <a:ext cx="346329" cy="341249"/>
            </a:xfrm>
            <a:custGeom>
              <a:avLst/>
              <a:gdLst/>
              <a:ahLst/>
              <a:cxnLst/>
              <a:rect l="l" t="t" r="r" b="b"/>
              <a:pathLst>
                <a:path w="346329" h="341249">
                  <a:moveTo>
                    <a:pt x="53213" y="341249"/>
                  </a:moveTo>
                  <a:lnTo>
                    <a:pt x="0" y="0"/>
                  </a:lnTo>
                  <a:lnTo>
                    <a:pt x="91186" y="0"/>
                  </a:lnTo>
                  <a:lnTo>
                    <a:pt x="108966" y="131572"/>
                  </a:lnTo>
                  <a:cubicBezTo>
                    <a:pt x="114046" y="170561"/>
                    <a:pt x="124841" y="240538"/>
                    <a:pt x="124841" y="240538"/>
                  </a:cubicBezTo>
                  <a:cubicBezTo>
                    <a:pt x="144272" y="200787"/>
                    <a:pt x="161036" y="170561"/>
                    <a:pt x="179324" y="134112"/>
                  </a:cubicBezTo>
                  <a:lnTo>
                    <a:pt x="245110" y="0"/>
                  </a:lnTo>
                  <a:lnTo>
                    <a:pt x="346329" y="0"/>
                  </a:lnTo>
                  <a:lnTo>
                    <a:pt x="161036" y="341249"/>
                  </a:lnTo>
                  <a:lnTo>
                    <a:pt x="53213" y="341249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705485" y="943483"/>
              <a:ext cx="290576" cy="353441"/>
            </a:xfrm>
            <a:custGeom>
              <a:avLst/>
              <a:gdLst/>
              <a:ahLst/>
              <a:cxnLst/>
              <a:rect l="l" t="t" r="r" b="b"/>
              <a:pathLst>
                <a:path w="290576" h="353441">
                  <a:moveTo>
                    <a:pt x="32004" y="251587"/>
                  </a:moveTo>
                  <a:cubicBezTo>
                    <a:pt x="55753" y="265303"/>
                    <a:pt x="90170" y="276352"/>
                    <a:pt x="128143" y="276352"/>
                  </a:cubicBezTo>
                  <a:cubicBezTo>
                    <a:pt x="151892" y="276352"/>
                    <a:pt x="174244" y="268224"/>
                    <a:pt x="174244" y="249047"/>
                  </a:cubicBezTo>
                  <a:cubicBezTo>
                    <a:pt x="174244" y="233299"/>
                    <a:pt x="157988" y="224282"/>
                    <a:pt x="126111" y="210566"/>
                  </a:cubicBezTo>
                  <a:cubicBezTo>
                    <a:pt x="91186" y="195834"/>
                    <a:pt x="43561" y="169545"/>
                    <a:pt x="43561" y="115951"/>
                  </a:cubicBezTo>
                  <a:cubicBezTo>
                    <a:pt x="43561" y="42037"/>
                    <a:pt x="112395" y="0"/>
                    <a:pt x="194437" y="0"/>
                  </a:cubicBezTo>
                  <a:cubicBezTo>
                    <a:pt x="245110" y="0"/>
                    <a:pt x="271907" y="9652"/>
                    <a:pt x="290576" y="18288"/>
                  </a:cubicBezTo>
                  <a:lnTo>
                    <a:pt x="261747" y="93218"/>
                  </a:lnTo>
                  <a:cubicBezTo>
                    <a:pt x="250063" y="87122"/>
                    <a:pt x="219710" y="75946"/>
                    <a:pt x="186817" y="76962"/>
                  </a:cubicBezTo>
                  <a:cubicBezTo>
                    <a:pt x="153924" y="76962"/>
                    <a:pt x="140208" y="88646"/>
                    <a:pt x="140208" y="100203"/>
                  </a:cubicBezTo>
                  <a:cubicBezTo>
                    <a:pt x="140208" y="117856"/>
                    <a:pt x="169037" y="129032"/>
                    <a:pt x="193929" y="140208"/>
                  </a:cubicBezTo>
                  <a:cubicBezTo>
                    <a:pt x="239014" y="159893"/>
                    <a:pt x="271907" y="187325"/>
                    <a:pt x="271907" y="232918"/>
                  </a:cubicBezTo>
                  <a:cubicBezTo>
                    <a:pt x="271907" y="319024"/>
                    <a:pt x="195453" y="353441"/>
                    <a:pt x="116459" y="353441"/>
                  </a:cubicBezTo>
                  <a:cubicBezTo>
                    <a:pt x="58293" y="353441"/>
                    <a:pt x="19812" y="338201"/>
                    <a:pt x="0" y="324612"/>
                  </a:cubicBezTo>
                  <a:lnTo>
                    <a:pt x="31877" y="251714"/>
                  </a:lnTo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28700" y="1025728"/>
            <a:ext cx="6454616" cy="158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Buzz Marketing Case study: PEPSI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86950" y="3896449"/>
            <a:ext cx="4588469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600" spc="43">
                <a:solidFill>
                  <a:srgbClr val="FFFFFF"/>
                </a:solidFill>
                <a:latin typeface="Montserrat"/>
              </a:rPr>
              <a:t>Superbowl 2018 #sweepstakesentry rewards for sharing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939410"/>
            <a:ext cx="2084222" cy="221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8"/>
              </a:lnSpc>
            </a:pPr>
            <a:r>
              <a:rPr lang="en-US" sz="4012" spc="48">
                <a:solidFill>
                  <a:srgbClr val="FFFFFF"/>
                </a:solidFill>
                <a:latin typeface="Montserrat"/>
              </a:rPr>
              <a:t>Pepsi 254 518 tweets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45460" y="6939410"/>
            <a:ext cx="2867444" cy="221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8"/>
              </a:lnSpc>
            </a:pPr>
            <a:r>
              <a:rPr lang="en-US" sz="4012" spc="48">
                <a:solidFill>
                  <a:srgbClr val="FFFFFF"/>
                </a:solidFill>
                <a:latin typeface="Montserrat"/>
              </a:rPr>
              <a:t>Coca-Cola 7 954 tweets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7525" y="2078881"/>
            <a:ext cx="12172950" cy="61292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9728" y="8429495"/>
            <a:ext cx="15488543" cy="99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  <a:spcBef>
                <a:spcPct val="0"/>
              </a:spcBef>
            </a:pPr>
            <a:r>
              <a:rPr lang="en-US" sz="6999" u="sng" spc="13" dirty="0">
                <a:solidFill>
                  <a:srgbClr val="FFFFFF"/>
                </a:solidFill>
                <a:latin typeface="Montserrat"/>
                <a:hlinkClick r:id="rId4" tooltip="https://www.youtube.com/watch?v=0gHYd67OumQ"/>
              </a:rPr>
              <a:t>Pepsi 2018 </a:t>
            </a:r>
            <a:r>
              <a:rPr lang="en-US" sz="6999" u="sng" spc="13" dirty="0" err="1">
                <a:solidFill>
                  <a:srgbClr val="FFFFFF"/>
                </a:solidFill>
                <a:latin typeface="Montserrat"/>
                <a:hlinkClick r:id="rId4" tooltip="https://www.youtube.com/watch?v=0gHYd67OumQ"/>
              </a:rPr>
              <a:t>Superbowl</a:t>
            </a:r>
            <a:r>
              <a:rPr lang="en-US" sz="6999" u="sng" spc="13" dirty="0">
                <a:solidFill>
                  <a:srgbClr val="FFFFFF"/>
                </a:solidFill>
                <a:latin typeface="Montserrat"/>
                <a:hlinkClick r:id="rId4" tooltip="https://www.youtube.com/watch?v=0gHYd67OumQ"/>
              </a:rPr>
              <a:t> Commercial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35088" y="3705290"/>
            <a:ext cx="13217823" cy="294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What tools would you choose in the communication mix to support sales?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492865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0767" y="4227690"/>
            <a:ext cx="171450" cy="171450"/>
            <a:chOff x="0" y="0"/>
            <a:chExt cx="171450" cy="171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0767" y="4913490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0767" y="5599290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90767" y="6285090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90767" y="6970890"/>
            <a:ext cx="171450" cy="171450"/>
            <a:chOff x="0" y="0"/>
            <a:chExt cx="171450" cy="171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40034" y="1052684"/>
            <a:ext cx="16404945" cy="197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Communication mix on the Internet </a:t>
            </a:r>
          </a:p>
          <a:p>
            <a:pPr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Sales support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6950" y="3896449"/>
            <a:ext cx="8835209" cy="339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14">
                <a:solidFill>
                  <a:srgbClr val="FFFFFF"/>
                </a:solidFill>
                <a:latin typeface="Montserrat"/>
              </a:rPr>
              <a:t>Advertising in search engines </a:t>
            </a:r>
          </a:p>
          <a:p>
            <a:pPr>
              <a:lnSpc>
                <a:spcPts val="5400"/>
              </a:lnSpc>
            </a:pPr>
            <a:r>
              <a:rPr lang="en-US" sz="3600" spc="14">
                <a:solidFill>
                  <a:srgbClr val="FFFFFF"/>
                </a:solidFill>
                <a:latin typeface="Montserrat"/>
              </a:rPr>
              <a:t>Shoppable links</a:t>
            </a:r>
          </a:p>
          <a:p>
            <a:pPr>
              <a:lnSpc>
                <a:spcPts val="5400"/>
              </a:lnSpc>
            </a:pPr>
            <a:r>
              <a:rPr lang="en-US" sz="3600" spc="14">
                <a:solidFill>
                  <a:srgbClr val="FFFFFF"/>
                </a:solidFill>
                <a:latin typeface="Montserrat"/>
              </a:rPr>
              <a:t>Online consumer competitions </a:t>
            </a:r>
          </a:p>
          <a:p>
            <a:pPr>
              <a:lnSpc>
                <a:spcPts val="5400"/>
              </a:lnSpc>
            </a:pPr>
            <a:r>
              <a:rPr lang="en-US" sz="3600" spc="14">
                <a:solidFill>
                  <a:srgbClr val="FFFFFF"/>
                </a:solidFill>
                <a:latin typeface="Montserrat"/>
              </a:rPr>
              <a:t>Email marketing</a:t>
            </a:r>
          </a:p>
          <a:p>
            <a:pPr>
              <a:lnSpc>
                <a:spcPts val="5400"/>
              </a:lnSpc>
            </a:pPr>
            <a:r>
              <a:rPr lang="en-US" sz="3600" spc="14">
                <a:solidFill>
                  <a:srgbClr val="FFFFFF"/>
                </a:solidFill>
                <a:latin typeface="Montserrat"/>
              </a:rPr>
              <a:t>Affiliate marketing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58967" y="3057182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29785" y="3607413"/>
            <a:ext cx="8372475" cy="5086350"/>
          </a:xfrm>
          <a:custGeom>
            <a:avLst/>
            <a:gdLst/>
            <a:ahLst/>
            <a:cxnLst/>
            <a:rect l="l" t="t" r="r" b="b"/>
            <a:pathLst>
              <a:path w="8372475" h="5086350">
                <a:moveTo>
                  <a:pt x="0" y="0"/>
                </a:moveTo>
                <a:lnTo>
                  <a:pt x="8372475" y="0"/>
                </a:lnTo>
                <a:lnTo>
                  <a:pt x="8372475" y="5086350"/>
                </a:ln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40034" y="1342244"/>
            <a:ext cx="7640545" cy="129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Shoppable links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8967" y="5615683"/>
            <a:ext cx="8533031" cy="264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6905" spc="27">
                <a:solidFill>
                  <a:srgbClr val="FFFFFF"/>
                </a:solidFill>
                <a:latin typeface="Montserrat"/>
              </a:rPr>
              <a:t>From Instagram... ...to articles... </a:t>
            </a:r>
          </a:p>
          <a:p>
            <a:pPr algn="l">
              <a:lnSpc>
                <a:spcPts val="6898"/>
              </a:lnSpc>
            </a:pPr>
            <a:r>
              <a:rPr lang="en-US" sz="6905" spc="27">
                <a:solidFill>
                  <a:srgbClr val="FFFFFF"/>
                </a:solidFill>
                <a:latin typeface="Montserrat"/>
              </a:rPr>
              <a:t>...to apps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88694" y="4074709"/>
            <a:ext cx="15110489" cy="258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7"/>
              </a:lnSpc>
            </a:pPr>
            <a:r>
              <a:rPr lang="en-US" sz="6210" spc="12">
                <a:solidFill>
                  <a:srgbClr val="FFFFFF"/>
                </a:solidFill>
                <a:latin typeface="Montserrat"/>
              </a:rPr>
              <a:t>Can you find an example of a shoppable link within your apps/sites you visit?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58967" y="3057182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09700" y="3792007"/>
            <a:ext cx="171450" cy="171450"/>
            <a:chOff x="0" y="0"/>
            <a:chExt cx="171450" cy="171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09700" y="4477807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09700" y="5163607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09700" y="5849407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09700" y="6535207"/>
            <a:ext cx="171450" cy="171450"/>
            <a:chOff x="0" y="0"/>
            <a:chExt cx="171450" cy="171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09700" y="7221007"/>
            <a:ext cx="171450" cy="171450"/>
            <a:chOff x="0" y="0"/>
            <a:chExt cx="171450" cy="171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40034" y="1340339"/>
            <a:ext cx="11021675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Communication plan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05883" y="3460766"/>
            <a:ext cx="8424349" cy="408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Receivers of information 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Objectives of communication 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Key message 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Communication format 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Measurement of success </a:t>
            </a:r>
          </a:p>
          <a:p>
            <a:pPr algn="l"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Communication manager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008767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963548" y="4208012"/>
            <a:ext cx="10608278" cy="6142492"/>
          </a:xfrm>
          <a:custGeom>
            <a:avLst/>
            <a:gdLst/>
            <a:ahLst/>
            <a:cxnLst/>
            <a:rect l="l" t="t" r="r" b="b"/>
            <a:pathLst>
              <a:path w="10608278" h="6142492">
                <a:moveTo>
                  <a:pt x="0" y="0"/>
                </a:moveTo>
                <a:lnTo>
                  <a:pt x="10608278" y="0"/>
                </a:lnTo>
                <a:lnTo>
                  <a:pt x="10608278" y="6142491"/>
                </a:lnTo>
                <a:lnTo>
                  <a:pt x="0" y="6142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91885" y="4635275"/>
            <a:ext cx="7956128" cy="4979260"/>
          </a:xfrm>
          <a:custGeom>
            <a:avLst/>
            <a:gdLst/>
            <a:ahLst/>
            <a:cxnLst/>
            <a:rect l="l" t="t" r="r" b="b"/>
            <a:pathLst>
              <a:path w="7956128" h="4979260">
                <a:moveTo>
                  <a:pt x="0" y="0"/>
                </a:moveTo>
                <a:lnTo>
                  <a:pt x="7956128" y="0"/>
                </a:lnTo>
                <a:lnTo>
                  <a:pt x="7956128" y="4979260"/>
                </a:lnTo>
                <a:lnTo>
                  <a:pt x="0" y="49792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363" t="-58594" r="-95767" b="-7263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40034" y="1342244"/>
            <a:ext cx="358337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Metrics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0034" y="5301339"/>
            <a:ext cx="6576803" cy="333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25"/>
              </a:lnSpc>
            </a:pPr>
            <a:r>
              <a:rPr lang="en-US" sz="7983" spc="15">
                <a:solidFill>
                  <a:srgbClr val="FFFFFF"/>
                </a:solidFill>
                <a:latin typeface="Montserrat"/>
              </a:rPr>
              <a:t>What do you think can be measured?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105588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0767" y="4227690"/>
            <a:ext cx="171450" cy="171450"/>
            <a:chOff x="0" y="0"/>
            <a:chExt cx="171450" cy="171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0767" y="4913490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0767" y="5599290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90767" y="6285090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40034" y="1342244"/>
            <a:ext cx="358337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Metrics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6950" y="3896449"/>
            <a:ext cx="11733152" cy="271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Engagement: likes, comments, views, shares 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Awareness: impression vs. reach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Market Share: Percentage + Sentiment </a:t>
            </a:r>
          </a:p>
          <a:p>
            <a:pPr algn="just"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ROI: return on channels, campaigns...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032979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7963548" y="4208012"/>
            <a:ext cx="10608278" cy="6142492"/>
          </a:xfrm>
          <a:custGeom>
            <a:avLst/>
            <a:gdLst/>
            <a:ahLst/>
            <a:cxnLst/>
            <a:rect l="l" t="t" r="r" b="b"/>
            <a:pathLst>
              <a:path w="10608278" h="6142492">
                <a:moveTo>
                  <a:pt x="0" y="0"/>
                </a:moveTo>
                <a:lnTo>
                  <a:pt x="10608278" y="0"/>
                </a:lnTo>
                <a:lnTo>
                  <a:pt x="10608278" y="6142491"/>
                </a:lnTo>
                <a:lnTo>
                  <a:pt x="0" y="6142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291885" y="4635275"/>
            <a:ext cx="7956128" cy="4979260"/>
          </a:xfrm>
          <a:custGeom>
            <a:avLst/>
            <a:gdLst/>
            <a:ahLst/>
            <a:cxnLst/>
            <a:rect l="l" t="t" r="r" b="b"/>
            <a:pathLst>
              <a:path w="7956128" h="4979260">
                <a:moveTo>
                  <a:pt x="0" y="0"/>
                </a:moveTo>
                <a:lnTo>
                  <a:pt x="7956128" y="0"/>
                </a:lnTo>
                <a:lnTo>
                  <a:pt x="7956128" y="4979260"/>
                </a:lnTo>
                <a:lnTo>
                  <a:pt x="0" y="49792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919" r="-42" b="-1005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6281699"/>
            <a:ext cx="7663967" cy="74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1"/>
              </a:lnSpc>
            </a:pPr>
            <a:r>
              <a:rPr lang="en-US" sz="4065">
                <a:solidFill>
                  <a:srgbClr val="FFFFFF"/>
                </a:solidFill>
                <a:latin typeface="Montserrat"/>
              </a:rPr>
              <a:t>= % promoters - % detractors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0034" y="1340339"/>
            <a:ext cx="9131322" cy="129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Net promoter score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21869" y="4828156"/>
            <a:ext cx="6600825" cy="9525"/>
            <a:chOff x="0" y="0"/>
            <a:chExt cx="6600825" cy="9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0825" cy="9525"/>
            </a:xfrm>
            <a:custGeom>
              <a:avLst/>
              <a:gdLst/>
              <a:ahLst/>
              <a:cxnLst/>
              <a:rect l="l" t="t" r="r" b="b"/>
              <a:pathLst>
                <a:path w="6600825" h="9525">
                  <a:moveTo>
                    <a:pt x="0" y="0"/>
                  </a:moveTo>
                  <a:lnTo>
                    <a:pt x="0" y="9525"/>
                  </a:lnTo>
                  <a:lnTo>
                    <a:pt x="66008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336901" y="1028700"/>
            <a:ext cx="5247303" cy="9258300"/>
          </a:xfrm>
          <a:custGeom>
            <a:avLst/>
            <a:gdLst/>
            <a:ahLst/>
            <a:cxnLst/>
            <a:rect l="l" t="t" r="r" b="b"/>
            <a:pathLst>
              <a:path w="5247303" h="9258300">
                <a:moveTo>
                  <a:pt x="0" y="0"/>
                </a:moveTo>
                <a:lnTo>
                  <a:pt x="5247304" y="0"/>
                </a:lnTo>
                <a:lnTo>
                  <a:pt x="524730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" r="-41" b="-15180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92451" y="1331814"/>
            <a:ext cx="4545501" cy="8955186"/>
            <a:chOff x="0" y="0"/>
            <a:chExt cx="6060669" cy="11940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60694" cy="11940286"/>
            </a:xfrm>
            <a:custGeom>
              <a:avLst/>
              <a:gdLst/>
              <a:ahLst/>
              <a:cxnLst/>
              <a:rect l="l" t="t" r="r" b="b"/>
              <a:pathLst>
                <a:path w="6060694" h="11940286">
                  <a:moveTo>
                    <a:pt x="610743" y="0"/>
                  </a:moveTo>
                  <a:cubicBezTo>
                    <a:pt x="273431" y="0"/>
                    <a:pt x="0" y="273431"/>
                    <a:pt x="0" y="610743"/>
                  </a:cubicBezTo>
                  <a:lnTo>
                    <a:pt x="0" y="11940286"/>
                  </a:lnTo>
                  <a:lnTo>
                    <a:pt x="6060694" y="11940286"/>
                  </a:lnTo>
                  <a:lnTo>
                    <a:pt x="6060694" y="610743"/>
                  </a:lnTo>
                  <a:cubicBezTo>
                    <a:pt x="6060694" y="273431"/>
                    <a:pt x="5787263" y="0"/>
                    <a:pt x="5449951" y="0"/>
                  </a:cubicBezTo>
                  <a:lnTo>
                    <a:pt x="4834763" y="0"/>
                  </a:lnTo>
                  <a:cubicBezTo>
                    <a:pt x="4777613" y="0"/>
                    <a:pt x="4731385" y="46228"/>
                    <a:pt x="4731385" y="103378"/>
                  </a:cubicBezTo>
                  <a:lnTo>
                    <a:pt x="4731385" y="111125"/>
                  </a:lnTo>
                  <a:cubicBezTo>
                    <a:pt x="4731385" y="323088"/>
                    <a:pt x="4559427" y="494919"/>
                    <a:pt x="4347591" y="494919"/>
                  </a:cubicBezTo>
                  <a:cubicBezTo>
                    <a:pt x="4347210" y="494919"/>
                    <a:pt x="4346829" y="494919"/>
                    <a:pt x="4346448" y="494919"/>
                  </a:cubicBezTo>
                  <a:lnTo>
                    <a:pt x="1691767" y="487172"/>
                  </a:lnTo>
                  <a:cubicBezTo>
                    <a:pt x="1480185" y="486537"/>
                    <a:pt x="1309116" y="314960"/>
                    <a:pt x="1309116" y="103378"/>
                  </a:cubicBezTo>
                  <a:cubicBezTo>
                    <a:pt x="1309116" y="46355"/>
                    <a:pt x="1262888" y="0"/>
                    <a:pt x="1205738" y="0"/>
                  </a:cubicBezTo>
                  <a:close/>
                </a:path>
              </a:pathLst>
            </a:custGeom>
            <a:blipFill>
              <a:blip r:embed="rId3"/>
              <a:stretch>
                <a:fillRect l="-183281" r="-17004" b="-10147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21869" y="1788557"/>
            <a:ext cx="7749663" cy="294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999" spc="13">
                <a:solidFill>
                  <a:srgbClr val="1B1A1A"/>
                </a:solidFill>
                <a:latin typeface="Montserrat"/>
              </a:rPr>
              <a:t>Marketing communication on the Internet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21869" y="5060737"/>
            <a:ext cx="6906748" cy="296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199" spc="6">
                <a:solidFill>
                  <a:srgbClr val="1B1A1A"/>
                </a:solidFill>
                <a:latin typeface="Montserrat"/>
              </a:rPr>
              <a:t>"The goal is to create a specific message that reaches a specific audience in a format and in such a way that the audience accepts the message."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33799" y="3219515"/>
            <a:ext cx="15020401" cy="391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Where do you encounter product reviews? </a:t>
            </a:r>
          </a:p>
          <a:p>
            <a:pPr algn="ctr"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At what rating do you consider the product to be trustworthy?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73328" y="3705290"/>
            <a:ext cx="14141345" cy="294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What do you imagine by term “Integrated marketing communication”?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492865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09700" y="5164731"/>
            <a:ext cx="171450" cy="171450"/>
            <a:chOff x="0" y="0"/>
            <a:chExt cx="171450" cy="171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09700" y="5850531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09700" y="6536331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09700" y="7222131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09700" y="7907931"/>
            <a:ext cx="171450" cy="171450"/>
            <a:chOff x="0" y="0"/>
            <a:chExt cx="171450" cy="171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09700" y="8593731"/>
            <a:ext cx="171450" cy="171450"/>
            <a:chOff x="0" y="0"/>
            <a:chExt cx="171450" cy="171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40034" y="1052684"/>
            <a:ext cx="10508304" cy="197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Integrated Marketing Communication (IMC)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89715" y="4160415"/>
            <a:ext cx="12297328" cy="476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How to do it?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Setting the goal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Defining the target group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Selection of communication tools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Budget allocation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Creating creativity</a:t>
            </a:r>
          </a:p>
          <a:p>
            <a:pPr>
              <a:lnSpc>
                <a:spcPts val="5400"/>
              </a:lnSpc>
            </a:pPr>
            <a:r>
              <a:rPr lang="en-US" sz="3600">
                <a:solidFill>
                  <a:srgbClr val="FFFFFF"/>
                </a:solidFill>
                <a:latin typeface="Montserrat"/>
              </a:rPr>
              <a:t>Analyses, adjustments, analyses, adjustments...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008767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28350" y="5640448"/>
            <a:ext cx="179842" cy="179842"/>
            <a:chOff x="0" y="0"/>
            <a:chExt cx="179845" cy="1798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832" cy="179832"/>
            </a:xfrm>
            <a:custGeom>
              <a:avLst/>
              <a:gdLst/>
              <a:ahLst/>
              <a:cxnLst/>
              <a:rect l="l" t="t" r="r" b="b"/>
              <a:pathLst>
                <a:path w="179832" h="179832">
                  <a:moveTo>
                    <a:pt x="179832" y="89916"/>
                  </a:moveTo>
                  <a:lnTo>
                    <a:pt x="179197" y="101727"/>
                  </a:lnTo>
                  <a:cubicBezTo>
                    <a:pt x="176911" y="113284"/>
                    <a:pt x="175133" y="118872"/>
                    <a:pt x="172974" y="124333"/>
                  </a:cubicBezTo>
                  <a:lnTo>
                    <a:pt x="167894" y="135001"/>
                  </a:lnTo>
                  <a:cubicBezTo>
                    <a:pt x="161290" y="144780"/>
                    <a:pt x="157607" y="149352"/>
                    <a:pt x="153416" y="153543"/>
                  </a:cubicBezTo>
                  <a:lnTo>
                    <a:pt x="144653" y="161417"/>
                  </a:lnTo>
                  <a:cubicBezTo>
                    <a:pt x="134874" y="168021"/>
                    <a:pt x="129667" y="170688"/>
                    <a:pt x="124206" y="172974"/>
                  </a:cubicBezTo>
                  <a:lnTo>
                    <a:pt x="113157" y="176911"/>
                  </a:lnTo>
                  <a:cubicBezTo>
                    <a:pt x="101600" y="179197"/>
                    <a:pt x="95758" y="179832"/>
                    <a:pt x="89789" y="179832"/>
                  </a:cubicBezTo>
                  <a:lnTo>
                    <a:pt x="77978" y="179197"/>
                  </a:lnTo>
                  <a:cubicBezTo>
                    <a:pt x="66421" y="176911"/>
                    <a:pt x="60833" y="175133"/>
                    <a:pt x="55372" y="172974"/>
                  </a:cubicBezTo>
                  <a:lnTo>
                    <a:pt x="44704" y="167894"/>
                  </a:lnTo>
                  <a:cubicBezTo>
                    <a:pt x="34925" y="161290"/>
                    <a:pt x="30353" y="157607"/>
                    <a:pt x="26162" y="153416"/>
                  </a:cubicBezTo>
                  <a:lnTo>
                    <a:pt x="18288" y="144653"/>
                  </a:lnTo>
                  <a:cubicBezTo>
                    <a:pt x="11811" y="135001"/>
                    <a:pt x="9144" y="129794"/>
                    <a:pt x="6858" y="124333"/>
                  </a:cubicBezTo>
                  <a:lnTo>
                    <a:pt x="2921" y="113284"/>
                  </a:lnTo>
                  <a:cubicBezTo>
                    <a:pt x="635" y="101727"/>
                    <a:pt x="0" y="95885"/>
                    <a:pt x="0" y="89916"/>
                  </a:cubicBezTo>
                  <a:lnTo>
                    <a:pt x="635" y="78105"/>
                  </a:lnTo>
                  <a:cubicBezTo>
                    <a:pt x="2921" y="66548"/>
                    <a:pt x="4572" y="60960"/>
                    <a:pt x="6858" y="55499"/>
                  </a:cubicBezTo>
                  <a:lnTo>
                    <a:pt x="11938" y="44831"/>
                  </a:lnTo>
                  <a:cubicBezTo>
                    <a:pt x="18542" y="35052"/>
                    <a:pt x="22225" y="30480"/>
                    <a:pt x="26416" y="26289"/>
                  </a:cubicBezTo>
                  <a:lnTo>
                    <a:pt x="35179" y="18415"/>
                  </a:lnTo>
                  <a:cubicBezTo>
                    <a:pt x="44831" y="11811"/>
                    <a:pt x="50038" y="9144"/>
                    <a:pt x="55499" y="6858"/>
                  </a:cubicBezTo>
                  <a:lnTo>
                    <a:pt x="66548" y="2921"/>
                  </a:lnTo>
                  <a:cubicBezTo>
                    <a:pt x="78232" y="635"/>
                    <a:pt x="84074" y="0"/>
                    <a:pt x="89916" y="0"/>
                  </a:cubicBezTo>
                  <a:lnTo>
                    <a:pt x="101727" y="635"/>
                  </a:lnTo>
                  <a:cubicBezTo>
                    <a:pt x="113284" y="2921"/>
                    <a:pt x="118872" y="4699"/>
                    <a:pt x="124333" y="6858"/>
                  </a:cubicBezTo>
                  <a:lnTo>
                    <a:pt x="135001" y="11938"/>
                  </a:lnTo>
                  <a:cubicBezTo>
                    <a:pt x="144780" y="18542"/>
                    <a:pt x="149352" y="22225"/>
                    <a:pt x="153543" y="26416"/>
                  </a:cubicBezTo>
                  <a:lnTo>
                    <a:pt x="161417" y="35179"/>
                  </a:lnTo>
                  <a:cubicBezTo>
                    <a:pt x="168021" y="44958"/>
                    <a:pt x="170688" y="50165"/>
                    <a:pt x="172974" y="55626"/>
                  </a:cubicBezTo>
                  <a:lnTo>
                    <a:pt x="176911" y="66675"/>
                  </a:lnTo>
                  <a:cubicBezTo>
                    <a:pt x="179197" y="78232"/>
                    <a:pt x="179832" y="84074"/>
                    <a:pt x="179832" y="900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28350" y="6359823"/>
            <a:ext cx="179842" cy="179842"/>
            <a:chOff x="0" y="0"/>
            <a:chExt cx="179845" cy="1798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9832" cy="179832"/>
            </a:xfrm>
            <a:custGeom>
              <a:avLst/>
              <a:gdLst/>
              <a:ahLst/>
              <a:cxnLst/>
              <a:rect l="l" t="t" r="r" b="b"/>
              <a:pathLst>
                <a:path w="179832" h="179832">
                  <a:moveTo>
                    <a:pt x="179832" y="89916"/>
                  </a:moveTo>
                  <a:lnTo>
                    <a:pt x="179197" y="101727"/>
                  </a:lnTo>
                  <a:cubicBezTo>
                    <a:pt x="176911" y="113284"/>
                    <a:pt x="175133" y="118872"/>
                    <a:pt x="172974" y="124333"/>
                  </a:cubicBezTo>
                  <a:lnTo>
                    <a:pt x="167894" y="135001"/>
                  </a:lnTo>
                  <a:cubicBezTo>
                    <a:pt x="161290" y="144780"/>
                    <a:pt x="157607" y="149352"/>
                    <a:pt x="153416" y="153543"/>
                  </a:cubicBezTo>
                  <a:lnTo>
                    <a:pt x="144653" y="161417"/>
                  </a:lnTo>
                  <a:cubicBezTo>
                    <a:pt x="134874" y="168021"/>
                    <a:pt x="129667" y="170688"/>
                    <a:pt x="124206" y="172974"/>
                  </a:cubicBezTo>
                  <a:lnTo>
                    <a:pt x="113157" y="176911"/>
                  </a:lnTo>
                  <a:cubicBezTo>
                    <a:pt x="101600" y="179197"/>
                    <a:pt x="95758" y="179832"/>
                    <a:pt x="89789" y="179832"/>
                  </a:cubicBezTo>
                  <a:lnTo>
                    <a:pt x="77978" y="179197"/>
                  </a:lnTo>
                  <a:cubicBezTo>
                    <a:pt x="66421" y="176911"/>
                    <a:pt x="60833" y="175133"/>
                    <a:pt x="55372" y="172974"/>
                  </a:cubicBezTo>
                  <a:lnTo>
                    <a:pt x="44704" y="167894"/>
                  </a:lnTo>
                  <a:cubicBezTo>
                    <a:pt x="34925" y="161290"/>
                    <a:pt x="30353" y="157607"/>
                    <a:pt x="26162" y="153416"/>
                  </a:cubicBezTo>
                  <a:lnTo>
                    <a:pt x="18288" y="144653"/>
                  </a:lnTo>
                  <a:cubicBezTo>
                    <a:pt x="11811" y="135001"/>
                    <a:pt x="9144" y="129794"/>
                    <a:pt x="6858" y="124333"/>
                  </a:cubicBezTo>
                  <a:lnTo>
                    <a:pt x="2921" y="113284"/>
                  </a:lnTo>
                  <a:cubicBezTo>
                    <a:pt x="635" y="101727"/>
                    <a:pt x="0" y="95885"/>
                    <a:pt x="0" y="89916"/>
                  </a:cubicBezTo>
                  <a:lnTo>
                    <a:pt x="635" y="78105"/>
                  </a:lnTo>
                  <a:cubicBezTo>
                    <a:pt x="2921" y="66548"/>
                    <a:pt x="4572" y="60960"/>
                    <a:pt x="6858" y="55499"/>
                  </a:cubicBezTo>
                  <a:lnTo>
                    <a:pt x="11938" y="44831"/>
                  </a:lnTo>
                  <a:cubicBezTo>
                    <a:pt x="18542" y="35052"/>
                    <a:pt x="22225" y="30480"/>
                    <a:pt x="26416" y="26289"/>
                  </a:cubicBezTo>
                  <a:lnTo>
                    <a:pt x="35179" y="18415"/>
                  </a:lnTo>
                  <a:cubicBezTo>
                    <a:pt x="44831" y="11811"/>
                    <a:pt x="50038" y="9144"/>
                    <a:pt x="55499" y="6858"/>
                  </a:cubicBezTo>
                  <a:lnTo>
                    <a:pt x="66548" y="2921"/>
                  </a:lnTo>
                  <a:cubicBezTo>
                    <a:pt x="78232" y="635"/>
                    <a:pt x="84074" y="0"/>
                    <a:pt x="89916" y="0"/>
                  </a:cubicBezTo>
                  <a:lnTo>
                    <a:pt x="101727" y="635"/>
                  </a:lnTo>
                  <a:cubicBezTo>
                    <a:pt x="113284" y="2921"/>
                    <a:pt x="118872" y="4699"/>
                    <a:pt x="124333" y="6858"/>
                  </a:cubicBezTo>
                  <a:lnTo>
                    <a:pt x="135001" y="11938"/>
                  </a:lnTo>
                  <a:cubicBezTo>
                    <a:pt x="144780" y="18542"/>
                    <a:pt x="149352" y="22225"/>
                    <a:pt x="153543" y="26416"/>
                  </a:cubicBezTo>
                  <a:lnTo>
                    <a:pt x="161417" y="35179"/>
                  </a:lnTo>
                  <a:cubicBezTo>
                    <a:pt x="168021" y="44958"/>
                    <a:pt x="170688" y="50165"/>
                    <a:pt x="172974" y="55626"/>
                  </a:cubicBezTo>
                  <a:lnTo>
                    <a:pt x="176911" y="66675"/>
                  </a:lnTo>
                  <a:cubicBezTo>
                    <a:pt x="179197" y="78232"/>
                    <a:pt x="179832" y="84074"/>
                    <a:pt x="179832" y="900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28350" y="7079199"/>
            <a:ext cx="179842" cy="179842"/>
            <a:chOff x="0" y="0"/>
            <a:chExt cx="179845" cy="1798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9832" cy="179832"/>
            </a:xfrm>
            <a:custGeom>
              <a:avLst/>
              <a:gdLst/>
              <a:ahLst/>
              <a:cxnLst/>
              <a:rect l="l" t="t" r="r" b="b"/>
              <a:pathLst>
                <a:path w="179832" h="179832">
                  <a:moveTo>
                    <a:pt x="179832" y="89916"/>
                  </a:moveTo>
                  <a:lnTo>
                    <a:pt x="179197" y="101727"/>
                  </a:lnTo>
                  <a:cubicBezTo>
                    <a:pt x="176911" y="113284"/>
                    <a:pt x="175133" y="118872"/>
                    <a:pt x="172974" y="124333"/>
                  </a:cubicBezTo>
                  <a:lnTo>
                    <a:pt x="167894" y="135001"/>
                  </a:lnTo>
                  <a:cubicBezTo>
                    <a:pt x="161290" y="144780"/>
                    <a:pt x="157607" y="149352"/>
                    <a:pt x="153416" y="153543"/>
                  </a:cubicBezTo>
                  <a:lnTo>
                    <a:pt x="144653" y="161417"/>
                  </a:lnTo>
                  <a:cubicBezTo>
                    <a:pt x="134874" y="168021"/>
                    <a:pt x="129667" y="170688"/>
                    <a:pt x="124206" y="172974"/>
                  </a:cubicBezTo>
                  <a:lnTo>
                    <a:pt x="113157" y="176911"/>
                  </a:lnTo>
                  <a:cubicBezTo>
                    <a:pt x="101600" y="179197"/>
                    <a:pt x="95758" y="179832"/>
                    <a:pt x="89789" y="179832"/>
                  </a:cubicBezTo>
                  <a:lnTo>
                    <a:pt x="77978" y="179197"/>
                  </a:lnTo>
                  <a:cubicBezTo>
                    <a:pt x="66421" y="176911"/>
                    <a:pt x="60833" y="175133"/>
                    <a:pt x="55372" y="172974"/>
                  </a:cubicBezTo>
                  <a:lnTo>
                    <a:pt x="44704" y="167894"/>
                  </a:lnTo>
                  <a:cubicBezTo>
                    <a:pt x="34925" y="161290"/>
                    <a:pt x="30353" y="157607"/>
                    <a:pt x="26162" y="153416"/>
                  </a:cubicBezTo>
                  <a:lnTo>
                    <a:pt x="18288" y="144653"/>
                  </a:lnTo>
                  <a:cubicBezTo>
                    <a:pt x="11811" y="135001"/>
                    <a:pt x="9144" y="129794"/>
                    <a:pt x="6858" y="124333"/>
                  </a:cubicBezTo>
                  <a:lnTo>
                    <a:pt x="2921" y="113284"/>
                  </a:lnTo>
                  <a:cubicBezTo>
                    <a:pt x="635" y="101727"/>
                    <a:pt x="0" y="95885"/>
                    <a:pt x="0" y="89916"/>
                  </a:cubicBezTo>
                  <a:lnTo>
                    <a:pt x="635" y="78105"/>
                  </a:lnTo>
                  <a:cubicBezTo>
                    <a:pt x="2921" y="66548"/>
                    <a:pt x="4572" y="60960"/>
                    <a:pt x="6858" y="55499"/>
                  </a:cubicBezTo>
                  <a:lnTo>
                    <a:pt x="11938" y="44831"/>
                  </a:lnTo>
                  <a:cubicBezTo>
                    <a:pt x="18542" y="35052"/>
                    <a:pt x="22225" y="30480"/>
                    <a:pt x="26416" y="26289"/>
                  </a:cubicBezTo>
                  <a:lnTo>
                    <a:pt x="35179" y="18415"/>
                  </a:lnTo>
                  <a:cubicBezTo>
                    <a:pt x="44831" y="11811"/>
                    <a:pt x="50038" y="9144"/>
                    <a:pt x="55499" y="6858"/>
                  </a:cubicBezTo>
                  <a:lnTo>
                    <a:pt x="66548" y="2921"/>
                  </a:lnTo>
                  <a:cubicBezTo>
                    <a:pt x="78232" y="635"/>
                    <a:pt x="84074" y="0"/>
                    <a:pt x="89916" y="0"/>
                  </a:cubicBezTo>
                  <a:lnTo>
                    <a:pt x="101727" y="635"/>
                  </a:lnTo>
                  <a:cubicBezTo>
                    <a:pt x="113284" y="2921"/>
                    <a:pt x="118872" y="4699"/>
                    <a:pt x="124333" y="6858"/>
                  </a:cubicBezTo>
                  <a:lnTo>
                    <a:pt x="135001" y="11938"/>
                  </a:lnTo>
                  <a:cubicBezTo>
                    <a:pt x="144780" y="18542"/>
                    <a:pt x="149352" y="22225"/>
                    <a:pt x="153543" y="26416"/>
                  </a:cubicBezTo>
                  <a:lnTo>
                    <a:pt x="161417" y="35179"/>
                  </a:lnTo>
                  <a:cubicBezTo>
                    <a:pt x="168021" y="44958"/>
                    <a:pt x="170688" y="50165"/>
                    <a:pt x="172974" y="55626"/>
                  </a:cubicBezTo>
                  <a:lnTo>
                    <a:pt x="176911" y="66675"/>
                  </a:lnTo>
                  <a:cubicBezTo>
                    <a:pt x="179197" y="78232"/>
                    <a:pt x="179832" y="84074"/>
                    <a:pt x="179832" y="9004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40034" y="1342244"/>
            <a:ext cx="1508374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Task | Prepare a microsite design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8852" y="4526518"/>
            <a:ext cx="16126914" cy="281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3776" spc="22">
                <a:solidFill>
                  <a:srgbClr val="FFFFFF"/>
                </a:solidFill>
                <a:latin typeface="Montserrat"/>
              </a:rPr>
              <a:t>Options:</a:t>
            </a:r>
          </a:p>
          <a:p>
            <a:pPr>
              <a:lnSpc>
                <a:spcPts val="5664"/>
              </a:lnSpc>
            </a:pPr>
            <a:r>
              <a:rPr lang="en-US" sz="3776" spc="22">
                <a:solidFill>
                  <a:srgbClr val="FFFFFF"/>
                </a:solidFill>
                <a:latin typeface="Montserrat"/>
              </a:rPr>
              <a:t>MVŠO students | goal: entertaining/increasing loyalty?</a:t>
            </a:r>
          </a:p>
          <a:p>
            <a:pPr>
              <a:lnSpc>
                <a:spcPts val="5664"/>
              </a:lnSpc>
            </a:pPr>
            <a:r>
              <a:rPr lang="en-US" sz="3776" spc="22">
                <a:solidFill>
                  <a:srgbClr val="FFFFFF"/>
                </a:solidFill>
                <a:latin typeface="Montserrat"/>
              </a:rPr>
              <a:t>Campus visitors | goal: entertain/inform?</a:t>
            </a:r>
          </a:p>
          <a:p>
            <a:pPr>
              <a:lnSpc>
                <a:spcPts val="5664"/>
              </a:lnSpc>
            </a:pPr>
            <a:r>
              <a:rPr lang="en-US" sz="3776" spc="22">
                <a:solidFill>
                  <a:srgbClr val="FFFFFF"/>
                </a:solidFill>
                <a:latin typeface="Montserrat"/>
              </a:rPr>
              <a:t>Potential employees of companies on campus | goal: informing?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492865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0767" y="4227690"/>
            <a:ext cx="171450" cy="171450"/>
            <a:chOff x="0" y="0"/>
            <a:chExt cx="171450" cy="171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0767" y="4913490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0767" y="5599290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90767" y="6285090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90767" y="6970890"/>
            <a:ext cx="171450" cy="171450"/>
            <a:chOff x="0" y="0"/>
            <a:chExt cx="171450" cy="171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40034" y="1052684"/>
            <a:ext cx="14876475" cy="197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Specifics of marketing communication on the Internet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6950" y="3896449"/>
            <a:ext cx="4077319" cy="339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Global 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Two-way 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Real-time 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Personalised </a:t>
            </a:r>
          </a:p>
          <a:p>
            <a:pPr algn="l"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Cheap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24120" y="4479922"/>
            <a:ext cx="13439760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What is communication mix?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35041" y="3645570"/>
            <a:ext cx="13217823" cy="294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What tools would you choose in the communication mix to build your brand?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0034" y="3492865"/>
            <a:ext cx="9382125" cy="9525"/>
            <a:chOff x="0" y="0"/>
            <a:chExt cx="93821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82125" cy="9525"/>
            </a:xfrm>
            <a:custGeom>
              <a:avLst/>
              <a:gdLst/>
              <a:ahLst/>
              <a:cxnLst/>
              <a:rect l="l" t="t" r="r" b="b"/>
              <a:pathLst>
                <a:path w="9382125" h="9525">
                  <a:moveTo>
                    <a:pt x="0" y="0"/>
                  </a:moveTo>
                  <a:lnTo>
                    <a:pt x="0" y="9525"/>
                  </a:lnTo>
                  <a:lnTo>
                    <a:pt x="93821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90767" y="4227690"/>
            <a:ext cx="171450" cy="171450"/>
            <a:chOff x="0" y="0"/>
            <a:chExt cx="171450" cy="171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0767" y="4913490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0767" y="5599290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90767" y="6285090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490767" y="6970890"/>
            <a:ext cx="171450" cy="171450"/>
            <a:chOff x="0" y="0"/>
            <a:chExt cx="171450" cy="1714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90767" y="7656690"/>
            <a:ext cx="171450" cy="171450"/>
            <a:chOff x="0" y="0"/>
            <a:chExt cx="171450" cy="171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90767" y="8342490"/>
            <a:ext cx="171450" cy="171450"/>
            <a:chOff x="0" y="0"/>
            <a:chExt cx="171450" cy="1714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73606" y="1178421"/>
            <a:ext cx="16502788" cy="197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Communication mix on the Internet </a:t>
            </a:r>
          </a:p>
          <a:p>
            <a:pPr>
              <a:lnSpc>
                <a:spcPts val="7650"/>
              </a:lnSpc>
            </a:pPr>
            <a:r>
              <a:rPr lang="en-US" sz="6999" spc="13">
                <a:solidFill>
                  <a:srgbClr val="FFFFFF"/>
                </a:solidFill>
                <a:latin typeface="Montserrat"/>
              </a:rPr>
              <a:t>Brand building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86950" y="3896449"/>
            <a:ext cx="7229723" cy="545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Display advertising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Online PR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Microsites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Viral marketing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Community Support Marketing 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Buzz marketing</a:t>
            </a:r>
          </a:p>
          <a:p>
            <a:pPr>
              <a:lnSpc>
                <a:spcPts val="5400"/>
              </a:lnSpc>
            </a:pPr>
            <a:r>
              <a:rPr lang="en-US" sz="3600" spc="7">
                <a:solidFill>
                  <a:srgbClr val="FFFFFF"/>
                </a:solidFill>
                <a:latin typeface="Montserrat"/>
              </a:rPr>
              <a:t>Advergaming</a:t>
            </a: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490767" y="8991876"/>
            <a:ext cx="171450" cy="171450"/>
            <a:chOff x="0" y="0"/>
            <a:chExt cx="171450" cy="1714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3091215"/>
            <a:ext cx="6791325" cy="9525"/>
            <a:chOff x="0" y="0"/>
            <a:chExt cx="67913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91325" cy="9525"/>
            </a:xfrm>
            <a:custGeom>
              <a:avLst/>
              <a:gdLst/>
              <a:ahLst/>
              <a:cxnLst/>
              <a:rect l="l" t="t" r="r" b="b"/>
              <a:pathLst>
                <a:path w="6791325" h="9525">
                  <a:moveTo>
                    <a:pt x="0" y="0"/>
                  </a:moveTo>
                  <a:lnTo>
                    <a:pt x="0" y="9525"/>
                  </a:lnTo>
                  <a:lnTo>
                    <a:pt x="67913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023162" y="4011863"/>
            <a:ext cx="11299631" cy="6338640"/>
          </a:xfrm>
          <a:custGeom>
            <a:avLst/>
            <a:gdLst/>
            <a:ahLst/>
            <a:cxnLst/>
            <a:rect l="l" t="t" r="r" b="b"/>
            <a:pathLst>
              <a:path w="11299631" h="6338640">
                <a:moveTo>
                  <a:pt x="0" y="0"/>
                </a:moveTo>
                <a:lnTo>
                  <a:pt x="11299632" y="0"/>
                </a:lnTo>
                <a:lnTo>
                  <a:pt x="11299632" y="6338640"/>
                </a:lnTo>
                <a:lnTo>
                  <a:pt x="0" y="6338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92743" y="4450994"/>
            <a:ext cx="8215560" cy="5141614"/>
          </a:xfrm>
          <a:custGeom>
            <a:avLst/>
            <a:gdLst/>
            <a:ahLst/>
            <a:cxnLst/>
            <a:rect l="l" t="t" r="r" b="b"/>
            <a:pathLst>
              <a:path w="8215560" h="5141614">
                <a:moveTo>
                  <a:pt x="0" y="0"/>
                </a:moveTo>
                <a:lnTo>
                  <a:pt x="8215560" y="0"/>
                </a:lnTo>
                <a:lnTo>
                  <a:pt x="8215560" y="5141614"/>
                </a:lnTo>
                <a:lnTo>
                  <a:pt x="0" y="5141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555" t="-11285" r="-21848" b="-5001"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90767" y="4227690"/>
            <a:ext cx="171450" cy="171450"/>
            <a:chOff x="0" y="0"/>
            <a:chExt cx="171450" cy="171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90767" y="4913490"/>
            <a:ext cx="171450" cy="171450"/>
            <a:chOff x="0" y="0"/>
            <a:chExt cx="171450" cy="171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90767" y="5599290"/>
            <a:ext cx="171450" cy="171450"/>
            <a:chOff x="0" y="0"/>
            <a:chExt cx="171450" cy="17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85725"/>
                  </a:moveTo>
                  <a:lnTo>
                    <a:pt x="170942" y="96901"/>
                  </a:lnTo>
                  <a:cubicBezTo>
                    <a:pt x="168783" y="107950"/>
                    <a:pt x="167132" y="113284"/>
                    <a:pt x="164973" y="118491"/>
                  </a:cubicBezTo>
                  <a:lnTo>
                    <a:pt x="160147" y="128651"/>
                  </a:lnTo>
                  <a:cubicBezTo>
                    <a:pt x="153924" y="138049"/>
                    <a:pt x="150368" y="142367"/>
                    <a:pt x="146304" y="146304"/>
                  </a:cubicBezTo>
                  <a:lnTo>
                    <a:pt x="138049" y="153797"/>
                  </a:lnTo>
                  <a:cubicBezTo>
                    <a:pt x="128651" y="160020"/>
                    <a:pt x="123698" y="162687"/>
                    <a:pt x="118491" y="164846"/>
                  </a:cubicBezTo>
                  <a:lnTo>
                    <a:pt x="107950" y="168656"/>
                  </a:lnTo>
                  <a:cubicBezTo>
                    <a:pt x="96901" y="170815"/>
                    <a:pt x="91313" y="171450"/>
                    <a:pt x="85725" y="171450"/>
                  </a:cubicBezTo>
                  <a:lnTo>
                    <a:pt x="74549" y="170942"/>
                  </a:lnTo>
                  <a:cubicBezTo>
                    <a:pt x="63500" y="168783"/>
                    <a:pt x="58166" y="167132"/>
                    <a:pt x="52959" y="164973"/>
                  </a:cubicBezTo>
                  <a:lnTo>
                    <a:pt x="42799" y="160147"/>
                  </a:lnTo>
                  <a:cubicBezTo>
                    <a:pt x="33401" y="153924"/>
                    <a:pt x="29083" y="150368"/>
                    <a:pt x="25146" y="146304"/>
                  </a:cubicBezTo>
                  <a:lnTo>
                    <a:pt x="17653" y="138049"/>
                  </a:lnTo>
                  <a:cubicBezTo>
                    <a:pt x="11303" y="128651"/>
                    <a:pt x="8636" y="123698"/>
                    <a:pt x="6477" y="118491"/>
                  </a:cubicBezTo>
                  <a:lnTo>
                    <a:pt x="2794" y="107950"/>
                  </a:lnTo>
                  <a:cubicBezTo>
                    <a:pt x="508" y="96901"/>
                    <a:pt x="0" y="91313"/>
                    <a:pt x="0" y="85725"/>
                  </a:cubicBezTo>
                  <a:lnTo>
                    <a:pt x="508" y="74549"/>
                  </a:lnTo>
                  <a:cubicBezTo>
                    <a:pt x="2667" y="63500"/>
                    <a:pt x="4318" y="58166"/>
                    <a:pt x="6477" y="52959"/>
                  </a:cubicBezTo>
                  <a:lnTo>
                    <a:pt x="11303" y="42799"/>
                  </a:lnTo>
                  <a:cubicBezTo>
                    <a:pt x="17526" y="33401"/>
                    <a:pt x="21082" y="29083"/>
                    <a:pt x="25146" y="25146"/>
                  </a:cubicBezTo>
                  <a:lnTo>
                    <a:pt x="33401" y="17653"/>
                  </a:lnTo>
                  <a:cubicBezTo>
                    <a:pt x="42799" y="11303"/>
                    <a:pt x="47752" y="8636"/>
                    <a:pt x="52959" y="6477"/>
                  </a:cubicBezTo>
                  <a:lnTo>
                    <a:pt x="63500" y="2794"/>
                  </a:lnTo>
                  <a:cubicBezTo>
                    <a:pt x="74549" y="508"/>
                    <a:pt x="80137" y="0"/>
                    <a:pt x="85725" y="0"/>
                  </a:cubicBezTo>
                  <a:lnTo>
                    <a:pt x="96901" y="508"/>
                  </a:lnTo>
                  <a:cubicBezTo>
                    <a:pt x="107950" y="2667"/>
                    <a:pt x="113284" y="4318"/>
                    <a:pt x="118491" y="6477"/>
                  </a:cubicBezTo>
                  <a:lnTo>
                    <a:pt x="128651" y="11303"/>
                  </a:lnTo>
                  <a:cubicBezTo>
                    <a:pt x="138049" y="17526"/>
                    <a:pt x="142367" y="21082"/>
                    <a:pt x="146304" y="25146"/>
                  </a:cubicBezTo>
                  <a:lnTo>
                    <a:pt x="153797" y="33401"/>
                  </a:lnTo>
                  <a:cubicBezTo>
                    <a:pt x="160020" y="42799"/>
                    <a:pt x="162687" y="47752"/>
                    <a:pt x="164846" y="52959"/>
                  </a:cubicBezTo>
                  <a:lnTo>
                    <a:pt x="168656" y="63500"/>
                  </a:lnTo>
                  <a:cubicBezTo>
                    <a:pt x="170815" y="74549"/>
                    <a:pt x="171450" y="80137"/>
                    <a:pt x="171450" y="857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1025728"/>
            <a:ext cx="8221142" cy="15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Microsites</a:t>
            </a:r>
          </a:p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Case study: Air France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86950" y="3896449"/>
            <a:ext cx="5050914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600" spc="43">
                <a:solidFill>
                  <a:srgbClr val="FFFFFF"/>
                </a:solidFill>
                <a:latin typeface="Montserrat"/>
              </a:rPr>
              <a:t>answers questions</a:t>
            </a:r>
          </a:p>
          <a:p>
            <a:pPr algn="just">
              <a:lnSpc>
                <a:spcPts val="5400"/>
              </a:lnSpc>
            </a:pPr>
            <a:r>
              <a:rPr lang="en-US" sz="3600" spc="43">
                <a:solidFill>
                  <a:srgbClr val="FFFFFF"/>
                </a:solidFill>
                <a:latin typeface="Montserrat"/>
              </a:rPr>
              <a:t>questions are fun</a:t>
            </a:r>
          </a:p>
          <a:p>
            <a:pPr algn="l">
              <a:lnSpc>
                <a:spcPts val="5400"/>
              </a:lnSpc>
            </a:pPr>
            <a:r>
              <a:rPr lang="en-US" sz="3600" spc="43">
                <a:solidFill>
                  <a:srgbClr val="FFFFFF"/>
                </a:solidFill>
                <a:latin typeface="Montserrat"/>
              </a:rPr>
              <a:t>will calm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3091215"/>
            <a:ext cx="6791325" cy="9525"/>
            <a:chOff x="0" y="0"/>
            <a:chExt cx="6791325" cy="95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91325" cy="9525"/>
            </a:xfrm>
            <a:custGeom>
              <a:avLst/>
              <a:gdLst/>
              <a:ahLst/>
              <a:cxnLst/>
              <a:rect l="l" t="t" r="r" b="b"/>
              <a:pathLst>
                <a:path w="6791325" h="9525">
                  <a:moveTo>
                    <a:pt x="0" y="0"/>
                  </a:moveTo>
                  <a:lnTo>
                    <a:pt x="0" y="9525"/>
                  </a:lnTo>
                  <a:lnTo>
                    <a:pt x="6791325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023162" y="4011863"/>
            <a:ext cx="11299631" cy="6338640"/>
          </a:xfrm>
          <a:custGeom>
            <a:avLst/>
            <a:gdLst/>
            <a:ahLst/>
            <a:cxnLst/>
            <a:rect l="l" t="t" r="r" b="b"/>
            <a:pathLst>
              <a:path w="11299631" h="6338640">
                <a:moveTo>
                  <a:pt x="0" y="0"/>
                </a:moveTo>
                <a:lnTo>
                  <a:pt x="11299632" y="0"/>
                </a:lnTo>
                <a:lnTo>
                  <a:pt x="11299632" y="6338640"/>
                </a:lnTo>
                <a:lnTo>
                  <a:pt x="0" y="6338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73756" y="4429948"/>
            <a:ext cx="8240534" cy="5186666"/>
          </a:xfrm>
          <a:custGeom>
            <a:avLst/>
            <a:gdLst/>
            <a:ahLst/>
            <a:cxnLst/>
            <a:rect l="l" t="t" r="r" b="b"/>
            <a:pathLst>
              <a:path w="8240534" h="5186666">
                <a:moveTo>
                  <a:pt x="0" y="0"/>
                </a:moveTo>
                <a:lnTo>
                  <a:pt x="8240533" y="0"/>
                </a:lnTo>
                <a:lnTo>
                  <a:pt x="8240533" y="5186666"/>
                </a:lnTo>
                <a:lnTo>
                  <a:pt x="0" y="5186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56" r="-856" b="-2278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664997"/>
            <a:ext cx="15246906" cy="2252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Microsites</a:t>
            </a:r>
          </a:p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Case study: </a:t>
            </a:r>
          </a:p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eatthismuch.com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98736" y="-21346"/>
            <a:ext cx="20593050" cy="14878050"/>
          </a:xfrm>
          <a:custGeom>
            <a:avLst/>
            <a:gdLst/>
            <a:ahLst/>
            <a:cxnLst/>
            <a:rect l="l" t="t" r="r" b="b"/>
            <a:pathLst>
              <a:path w="20593050" h="14878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3268208"/>
            <a:ext cx="6942553" cy="14316"/>
            <a:chOff x="0" y="0"/>
            <a:chExt cx="6942557" cy="143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42582" cy="14351"/>
            </a:xfrm>
            <a:custGeom>
              <a:avLst/>
              <a:gdLst/>
              <a:ahLst/>
              <a:cxnLst/>
              <a:rect l="l" t="t" r="r" b="b"/>
              <a:pathLst>
                <a:path w="6942582" h="14351">
                  <a:moveTo>
                    <a:pt x="0" y="0"/>
                  </a:moveTo>
                  <a:lnTo>
                    <a:pt x="0" y="14351"/>
                  </a:lnTo>
                  <a:lnTo>
                    <a:pt x="6942582" y="14351"/>
                  </a:lnTo>
                  <a:lnTo>
                    <a:pt x="694258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65197" y="3586372"/>
            <a:ext cx="11691404" cy="6764122"/>
          </a:xfrm>
          <a:custGeom>
            <a:avLst/>
            <a:gdLst/>
            <a:ahLst/>
            <a:cxnLst/>
            <a:rect l="l" t="t" r="r" b="b"/>
            <a:pathLst>
              <a:path w="11691404" h="6764122">
                <a:moveTo>
                  <a:pt x="0" y="0"/>
                </a:moveTo>
                <a:lnTo>
                  <a:pt x="11691404" y="0"/>
                </a:lnTo>
                <a:lnTo>
                  <a:pt x="11691404" y="6764122"/>
                </a:lnTo>
                <a:lnTo>
                  <a:pt x="0" y="6764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72909" y="8991876"/>
            <a:ext cx="686391" cy="266424"/>
          </a:xfrm>
          <a:custGeom>
            <a:avLst/>
            <a:gdLst/>
            <a:ahLst/>
            <a:cxnLst/>
            <a:rect l="l" t="t" r="r" b="b"/>
            <a:pathLst>
              <a:path w="686391" h="266424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246" y="4051230"/>
            <a:ext cx="8778307" cy="5493810"/>
          </a:xfrm>
          <a:custGeom>
            <a:avLst/>
            <a:gdLst/>
            <a:ahLst/>
            <a:cxnLst/>
            <a:rect l="l" t="t" r="r" b="b"/>
            <a:pathLst>
              <a:path w="8778307" h="5493810">
                <a:moveTo>
                  <a:pt x="0" y="0"/>
                </a:moveTo>
                <a:lnTo>
                  <a:pt x="8778307" y="0"/>
                </a:lnTo>
                <a:lnTo>
                  <a:pt x="8778307" y="5493811"/>
                </a:lnTo>
                <a:lnTo>
                  <a:pt x="0" y="54938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9842" r="-41" b="-97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11003" y="4236396"/>
            <a:ext cx="6258782" cy="6050604"/>
          </a:xfrm>
          <a:custGeom>
            <a:avLst/>
            <a:gdLst/>
            <a:ahLst/>
            <a:cxnLst/>
            <a:rect l="l" t="t" r="r" b="b"/>
            <a:pathLst>
              <a:path w="6258782" h="6050604">
                <a:moveTo>
                  <a:pt x="0" y="0"/>
                </a:moveTo>
                <a:lnTo>
                  <a:pt x="6258782" y="0"/>
                </a:lnTo>
                <a:lnTo>
                  <a:pt x="6258782" y="6050604"/>
                </a:lnTo>
                <a:lnTo>
                  <a:pt x="0" y="605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6" r="-87" b="-376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55351" y="5698579"/>
            <a:ext cx="3183093" cy="4233662"/>
          </a:xfrm>
          <a:custGeom>
            <a:avLst/>
            <a:gdLst/>
            <a:ahLst/>
            <a:cxnLst/>
            <a:rect l="l" t="t" r="r" b="b"/>
            <a:pathLst>
              <a:path w="3183093" h="4233662">
                <a:moveTo>
                  <a:pt x="0" y="0"/>
                </a:moveTo>
                <a:lnTo>
                  <a:pt x="3183093" y="0"/>
                </a:lnTo>
                <a:lnTo>
                  <a:pt x="3183093" y="4233662"/>
                </a:lnTo>
                <a:lnTo>
                  <a:pt x="0" y="42336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237" r="-64063"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542289" y="4651924"/>
            <a:ext cx="3900459" cy="5202441"/>
            <a:chOff x="0" y="0"/>
            <a:chExt cx="5200612" cy="69365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00650" cy="6936613"/>
            </a:xfrm>
            <a:custGeom>
              <a:avLst/>
              <a:gdLst/>
              <a:ahLst/>
              <a:cxnLst/>
              <a:rect l="l" t="t" r="r" b="b"/>
              <a:pathLst>
                <a:path w="5200650" h="6936613">
                  <a:moveTo>
                    <a:pt x="0" y="0"/>
                  </a:moveTo>
                  <a:lnTo>
                    <a:pt x="0" y="6936613"/>
                  </a:lnTo>
                  <a:lnTo>
                    <a:pt x="2106422" y="6936613"/>
                  </a:lnTo>
                  <a:lnTo>
                    <a:pt x="2107565" y="1166495"/>
                  </a:lnTo>
                  <a:cubicBezTo>
                    <a:pt x="2107565" y="1022096"/>
                    <a:pt x="2224659" y="905129"/>
                    <a:pt x="2369058" y="905002"/>
                  </a:cubicBezTo>
                  <a:lnTo>
                    <a:pt x="5200650" y="904240"/>
                  </a:lnTo>
                  <a:lnTo>
                    <a:pt x="5200650" y="0"/>
                  </a:lnTo>
                  <a:close/>
                </a:path>
              </a:pathLst>
            </a:custGeom>
            <a:blipFill>
              <a:blip r:embed="rId10"/>
              <a:stretch>
                <a:fillRect l="-74291" r="-3596" b="-6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1025728"/>
            <a:ext cx="6454616" cy="158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9"/>
              </a:lnSpc>
            </a:pPr>
            <a:r>
              <a:rPr lang="en-US" sz="5410" spc="10">
                <a:solidFill>
                  <a:srgbClr val="FFFFFF"/>
                </a:solidFill>
                <a:latin typeface="Montserrat"/>
              </a:rPr>
              <a:t>Advergaming Case study: PEPSI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Vlastní</PresentationFormat>
  <Paragraphs>80</Paragraphs>
  <Slides>23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Muli Heavy</vt:lpstr>
      <vt:lpstr>Muli Semi-Bold</vt:lpstr>
      <vt:lpstr>Montserrat</vt:lpstr>
      <vt:lpstr>Calibri</vt:lpstr>
      <vt:lpstr>Muli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na internetu 1-2 (1).pdf</dc:title>
  <cp:lastModifiedBy>asus</cp:lastModifiedBy>
  <cp:revision>2</cp:revision>
  <dcterms:created xsi:type="dcterms:W3CDTF">2006-08-16T00:00:00Z</dcterms:created>
  <dcterms:modified xsi:type="dcterms:W3CDTF">2024-04-04T10:57:53Z</dcterms:modified>
  <dc:identifier>DAF_Y8EzYKo</dc:identifier>
</cp:coreProperties>
</file>