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Arimo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 Bold" panose="020B0604020202020204" charset="0"/>
      <p:regular r:id="rId29"/>
    </p:embeddedFont>
    <p:embeddedFont>
      <p:font typeface="Poppins Bold" panose="020B0604020202020204" charset="-18"/>
      <p:regular r:id="rId30"/>
    </p:embeddedFont>
    <p:embeddedFont>
      <p:font typeface="Poppins Medium" panose="00000600000000000000" pitchFamily="2" charset="-18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sv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axtLru4-Vw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6.svg"/><Relationship Id="rId4" Type="http://schemas.openxmlformats.org/officeDocument/2006/relationships/image" Target="../media/image16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axtLru4-Vw" TargetMode="Externa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472327"/>
            <a:ext cx="12102969" cy="217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30"/>
              </a:lnSpc>
            </a:pPr>
            <a:r>
              <a:rPr lang="en-US" sz="7572">
                <a:solidFill>
                  <a:srgbClr val="FFFFFF"/>
                </a:solidFill>
                <a:latin typeface="Arimo Bold"/>
              </a:rPr>
              <a:t>INTRODUCTION</a:t>
            </a:r>
          </a:p>
          <a:p>
            <a:pPr algn="l">
              <a:lnSpc>
                <a:spcPts val="8331"/>
              </a:lnSpc>
            </a:pPr>
            <a:r>
              <a:rPr lang="en-US" sz="7572">
                <a:solidFill>
                  <a:srgbClr val="FFFFFF"/>
                </a:solidFill>
                <a:latin typeface="Arimo Bold"/>
              </a:rPr>
              <a:t>TO DIGITAL MARKETING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597866"/>
            <a:ext cx="6272775" cy="35755"/>
            <a:chOff x="0" y="0"/>
            <a:chExt cx="8363700" cy="476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63712" cy="47625"/>
            </a:xfrm>
            <a:custGeom>
              <a:avLst/>
              <a:gdLst/>
              <a:ahLst/>
              <a:cxnLst/>
              <a:rect l="l" t="t" r="r" b="b"/>
              <a:pathLst>
                <a:path w="8363712" h="47625">
                  <a:moveTo>
                    <a:pt x="0" y="0"/>
                  </a:moveTo>
                  <a:lnTo>
                    <a:pt x="8363712" y="0"/>
                  </a:lnTo>
                  <a:lnTo>
                    <a:pt x="8363712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71550"/>
            <a:ext cx="7810500" cy="36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2420" spc="72" dirty="0">
                <a:solidFill>
                  <a:srgbClr val="FFFFFF"/>
                </a:solidFill>
                <a:latin typeface="Arimo Bold"/>
              </a:rPr>
              <a:t>MORAV</a:t>
            </a:r>
            <a:r>
              <a:rPr lang="cs-CZ" sz="2420" spc="72" dirty="0">
                <a:solidFill>
                  <a:srgbClr val="FFFFFF"/>
                </a:solidFill>
                <a:latin typeface="Arimo Bold"/>
              </a:rPr>
              <a:t>IAN BUSINESS COLLEGE</a:t>
            </a:r>
            <a:r>
              <a:rPr lang="en-US" sz="2420" spc="72" dirty="0">
                <a:solidFill>
                  <a:srgbClr val="FFFFFF"/>
                </a:solidFill>
                <a:latin typeface="Arimo Bold"/>
              </a:rPr>
              <a:t> OLOMOUC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841333"/>
            <a:ext cx="6804034" cy="3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6"/>
              </a:lnSpc>
            </a:pPr>
            <a:r>
              <a:rPr lang="en-US" sz="4000" dirty="0">
                <a:solidFill>
                  <a:srgbClr val="FFFFFF"/>
                </a:solidFill>
                <a:latin typeface="Arimo"/>
              </a:rPr>
              <a:t>Digit</a:t>
            </a:r>
            <a:r>
              <a:rPr lang="cs-CZ" sz="4000" dirty="0">
                <a:solidFill>
                  <a:srgbClr val="FFFFFF"/>
                </a:solidFill>
                <a:latin typeface="Arimo"/>
              </a:rPr>
              <a:t>al marketing</a:t>
            </a:r>
            <a:endParaRPr lang="en-US" sz="40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76820" y="3477460"/>
            <a:ext cx="6939284" cy="14315"/>
            <a:chOff x="0" y="0"/>
            <a:chExt cx="9252379" cy="190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52331" cy="19050"/>
            </a:xfrm>
            <a:custGeom>
              <a:avLst/>
              <a:gdLst/>
              <a:ahLst/>
              <a:cxnLst/>
              <a:rect l="l" t="t" r="r" b="b"/>
              <a:pathLst>
                <a:path w="9252331" h="19050">
                  <a:moveTo>
                    <a:pt x="0" y="0"/>
                  </a:moveTo>
                  <a:lnTo>
                    <a:pt x="9252331" y="0"/>
                  </a:lnTo>
                  <a:lnTo>
                    <a:pt x="925233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56791" y="3978093"/>
            <a:ext cx="8579342" cy="522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 dirty="0">
                <a:solidFill>
                  <a:srgbClr val="FFFFFF"/>
                </a:solidFill>
                <a:latin typeface="Poppins Medium"/>
              </a:rPr>
              <a:t>Around the year 2010, a massive expansion of smartphones - a new era of DM (Di</a:t>
            </a:r>
            <a:r>
              <a:rPr lang="cs-CZ" sz="2705" dirty="0" err="1">
                <a:solidFill>
                  <a:srgbClr val="FFFFFF"/>
                </a:solidFill>
                <a:latin typeface="Poppins Medium"/>
              </a:rPr>
              <a:t>gital</a:t>
            </a:r>
            <a:r>
              <a:rPr lang="en-US" sz="2705" dirty="0">
                <a:solidFill>
                  <a:srgbClr val="FFFFFF"/>
                </a:solidFill>
                <a:latin typeface="Poppins Medium"/>
              </a:rPr>
              <a:t> Marketing)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 dirty="0">
                <a:solidFill>
                  <a:srgbClr val="FFFFFF"/>
                </a:solidFill>
                <a:latin typeface="Poppins Medium"/>
              </a:rPr>
              <a:t>Increasing flexibility - clients becoming more resistant to advertising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 dirty="0">
                <a:solidFill>
                  <a:srgbClr val="FFFFFF"/>
                </a:solidFill>
                <a:latin typeface="Poppins Medium"/>
              </a:rPr>
              <a:t>The creation of the mobile marketing industry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 dirty="0">
                <a:solidFill>
                  <a:srgbClr val="FFFFFF"/>
                </a:solidFill>
                <a:latin typeface="Poppins Medium"/>
              </a:rPr>
              <a:t>The creation of the digital signage industry</a:t>
            </a:r>
          </a:p>
          <a:p>
            <a:pPr marL="618374" lvl="2" indent="-206125" algn="l">
              <a:lnSpc>
                <a:spcPts val="4057"/>
              </a:lnSpc>
              <a:buFont typeface="Arial"/>
              <a:buChar char="⚬"/>
            </a:pPr>
            <a:r>
              <a:rPr lang="en-US" sz="2704" dirty="0">
                <a:solidFill>
                  <a:srgbClr val="FFFFFF"/>
                </a:solidFill>
                <a:latin typeface="Poppins Medium"/>
              </a:rPr>
              <a:t>Today - the combination of digital signage, mobile communications and the potential of the internet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071" y="3616940"/>
            <a:ext cx="7651887" cy="7667187"/>
            <a:chOff x="0" y="0"/>
            <a:chExt cx="10202516" cy="102229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02545" cy="10222865"/>
            </a:xfrm>
            <a:custGeom>
              <a:avLst/>
              <a:gdLst/>
              <a:ahLst/>
              <a:cxnLst/>
              <a:rect l="l" t="t" r="r" b="b"/>
              <a:pathLst>
                <a:path w="10202545" h="10222865">
                  <a:moveTo>
                    <a:pt x="0" y="0"/>
                  </a:moveTo>
                  <a:lnTo>
                    <a:pt x="10202545" y="0"/>
                  </a:lnTo>
                  <a:lnTo>
                    <a:pt x="10202545" y="10222865"/>
                  </a:lnTo>
                  <a:lnTo>
                    <a:pt x="0" y="10222865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404049" y="5403714"/>
            <a:ext cx="3889707" cy="5173502"/>
            <a:chOff x="0" y="0"/>
            <a:chExt cx="5186276" cy="6898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86299" cy="6898005"/>
            </a:xfrm>
            <a:custGeom>
              <a:avLst/>
              <a:gdLst/>
              <a:ahLst/>
              <a:cxnLst/>
              <a:rect l="l" t="t" r="r" b="b"/>
              <a:pathLst>
                <a:path w="5186299" h="6898005">
                  <a:moveTo>
                    <a:pt x="0" y="0"/>
                  </a:moveTo>
                  <a:lnTo>
                    <a:pt x="5186299" y="0"/>
                  </a:lnTo>
                  <a:lnTo>
                    <a:pt x="5186299" y="6898005"/>
                  </a:lnTo>
                  <a:lnTo>
                    <a:pt x="0" y="6898005"/>
                  </a:lnTo>
                  <a:close/>
                </a:path>
              </a:pathLst>
            </a:custGeom>
            <a:blipFill>
              <a:blip r:embed="rId5"/>
              <a:stretch>
                <a:fillRect l="-2432" r="-243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10697" y="4124710"/>
            <a:ext cx="4766328" cy="6357333"/>
            <a:chOff x="0" y="0"/>
            <a:chExt cx="6355104" cy="84764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8476361"/>
            </a:xfrm>
            <a:custGeom>
              <a:avLst/>
              <a:gdLst/>
              <a:ahLst/>
              <a:cxnLst/>
              <a:rect l="l" t="t" r="r" b="b"/>
              <a:pathLst>
                <a:path w="6355080" h="8476361">
                  <a:moveTo>
                    <a:pt x="2575433" y="1425321"/>
                  </a:moveTo>
                  <a:lnTo>
                    <a:pt x="2574036" y="8476361"/>
                  </a:lnTo>
                  <a:lnTo>
                    <a:pt x="0" y="8476361"/>
                  </a:lnTo>
                  <a:lnTo>
                    <a:pt x="0" y="0"/>
                  </a:lnTo>
                  <a:lnTo>
                    <a:pt x="6355080" y="0"/>
                  </a:lnTo>
                  <a:lnTo>
                    <a:pt x="6355080" y="1104900"/>
                  </a:lnTo>
                  <a:lnTo>
                    <a:pt x="2894838" y="1105789"/>
                  </a:lnTo>
                  <a:cubicBezTo>
                    <a:pt x="2718435" y="1105789"/>
                    <a:pt x="2575433" y="1248918"/>
                    <a:pt x="2575306" y="1425321"/>
                  </a:cubicBezTo>
                  <a:close/>
                </a:path>
              </a:pathLst>
            </a:custGeom>
            <a:blipFill>
              <a:blip r:embed="rId6"/>
              <a:stretch>
                <a:fillRect l="-42333" r="-4233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560410" y="1572187"/>
            <a:ext cx="7772104" cy="91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5"/>
              </a:lnSpc>
            </a:pPr>
            <a:r>
              <a:rPr lang="en-US" sz="6059">
                <a:solidFill>
                  <a:srgbClr val="FFFFFF"/>
                </a:solidFill>
                <a:latin typeface="Poppins Bold"/>
              </a:rPr>
              <a:t>A little bit of history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63062" y="3370234"/>
            <a:ext cx="6939284" cy="14315"/>
            <a:chOff x="0" y="0"/>
            <a:chExt cx="9252379" cy="19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52331" cy="19050"/>
            </a:xfrm>
            <a:custGeom>
              <a:avLst/>
              <a:gdLst/>
              <a:ahLst/>
              <a:cxnLst/>
              <a:rect l="l" t="t" r="r" b="b"/>
              <a:pathLst>
                <a:path w="9252331" h="19050">
                  <a:moveTo>
                    <a:pt x="0" y="0"/>
                  </a:moveTo>
                  <a:lnTo>
                    <a:pt x="9252331" y="0"/>
                  </a:lnTo>
                  <a:lnTo>
                    <a:pt x="925233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63062" y="3715119"/>
            <a:ext cx="14951101" cy="523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Convergence of media forms</a:t>
            </a: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= mixing and transformation of the properties of new and older media (</a:t>
            </a:r>
            <a:r>
              <a:rPr lang="en-US" sz="2799" dirty="0" err="1">
                <a:solidFill>
                  <a:srgbClr val="FFFFFF"/>
                </a:solidFill>
                <a:latin typeface="Poppins Medium"/>
              </a:rPr>
              <a:t>ebook</a:t>
            </a:r>
            <a:r>
              <a:rPr lang="en-US" sz="2799" dirty="0">
                <a:solidFill>
                  <a:srgbClr val="FFFFFF"/>
                </a:solidFill>
                <a:latin typeface="Poppins Medium"/>
              </a:rPr>
              <a:t> and book/ </a:t>
            </a:r>
            <a:r>
              <a:rPr lang="en-US" sz="2799" dirty="0" err="1">
                <a:solidFill>
                  <a:srgbClr val="FFFFFF"/>
                </a:solidFill>
                <a:latin typeface="Poppins Medium"/>
              </a:rPr>
              <a:t>youtube</a:t>
            </a:r>
            <a:r>
              <a:rPr lang="en-US" sz="2799" dirty="0">
                <a:solidFill>
                  <a:srgbClr val="FFFFFF"/>
                </a:solidFill>
                <a:latin typeface="Poppins Medium"/>
              </a:rPr>
              <a:t> and television)</a:t>
            </a: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Remediation of marketing communication</a:t>
            </a: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= evolutionary development of the media form (evolution of telephones)</a:t>
            </a: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Digital signage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= transformation of original analogue media into a new form enriched with a motion/sound/interactive component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3062" y="1934158"/>
            <a:ext cx="8540592" cy="83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1"/>
              </a:lnSpc>
            </a:pPr>
            <a:r>
              <a:rPr lang="en-US" sz="5409">
                <a:solidFill>
                  <a:srgbClr val="FFFFFF"/>
                </a:solidFill>
                <a:latin typeface="Poppins Bold"/>
              </a:rPr>
              <a:t>Terms of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13764" y="4373612"/>
            <a:ext cx="11060471" cy="165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5662">
                <a:solidFill>
                  <a:srgbClr val="FFFFFF"/>
                </a:solidFill>
                <a:latin typeface="Poppins Bold"/>
              </a:rPr>
              <a:t>What examples of remediation can you think of?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09600" y="-8421"/>
            <a:ext cx="15214472" cy="10287000"/>
            <a:chOff x="203200" y="-265228"/>
            <a:chExt cx="20285963" cy="13716000"/>
          </a:xfrm>
        </p:grpSpPr>
        <p:sp>
          <p:nvSpPr>
            <p:cNvPr id="4" name="Freeform 4"/>
            <p:cNvSpPr/>
            <p:nvPr/>
          </p:nvSpPr>
          <p:spPr>
            <a:xfrm>
              <a:off x="203200" y="-265228"/>
              <a:ext cx="20285963" cy="13716000"/>
            </a:xfrm>
            <a:custGeom>
              <a:avLst/>
              <a:gdLst/>
              <a:ahLst/>
              <a:cxnLst/>
              <a:rect l="l" t="t" r="r" b="b"/>
              <a:pathLst>
                <a:path w="20285963" h="13716000">
                  <a:moveTo>
                    <a:pt x="0" y="0"/>
                  </a:moveTo>
                  <a:lnTo>
                    <a:pt x="0" y="13716000"/>
                  </a:lnTo>
                  <a:lnTo>
                    <a:pt x="8185658" y="13716000"/>
                  </a:lnTo>
                  <a:lnTo>
                    <a:pt x="20285963" y="0"/>
                  </a:lnTo>
                  <a:close/>
                </a:path>
              </a:pathLst>
            </a:custGeom>
            <a:blipFill>
              <a:blip r:embed="rId4"/>
              <a:stretch>
                <a:fillRect t="-3412" b="-341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259921" y="0"/>
            <a:ext cx="9052560" cy="10287000"/>
            <a:chOff x="0" y="0"/>
            <a:chExt cx="1207008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70080" cy="13716000"/>
            </a:xfrm>
            <a:custGeom>
              <a:avLst/>
              <a:gdLst/>
              <a:ahLst/>
              <a:cxnLst/>
              <a:rect l="l" t="t" r="r" b="b"/>
              <a:pathLst>
                <a:path w="12070080" h="13716000">
                  <a:moveTo>
                    <a:pt x="12070080" y="13716000"/>
                  </a:moveTo>
                  <a:lnTo>
                    <a:pt x="0" y="13716000"/>
                  </a:lnTo>
                  <a:lnTo>
                    <a:pt x="12070080" y="0"/>
                  </a:lnTo>
                  <a:close/>
                </a:path>
              </a:pathLst>
            </a:custGeom>
            <a:solidFill>
              <a:srgbClr val="1B1A1A">
                <a:alpha val="60000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981450"/>
            <a:ext cx="7502353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Poppins Bold"/>
              </a:rPr>
              <a:t>direct mailing</a:t>
            </a:r>
          </a:p>
          <a:p>
            <a:pPr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Poppins Bold"/>
              </a:rPr>
              <a:t>print advertising</a:t>
            </a:r>
          </a:p>
          <a:p>
            <a:pPr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Poppins Bold"/>
              </a:rPr>
              <a:t>word-of-mouth </a:t>
            </a:r>
          </a:p>
          <a:p>
            <a:pPr algn="l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Poppins Bold"/>
              </a:rPr>
              <a:t>radio</a:t>
            </a:r>
          </a:p>
        </p:txBody>
      </p:sp>
      <p:grpSp>
        <p:nvGrpSpPr>
          <p:cNvPr id="8" name="Group 8"/>
          <p:cNvGrpSpPr/>
          <p:nvPr/>
        </p:nvGrpSpPr>
        <p:grpSpPr>
          <a:xfrm rot="641444">
            <a:off x="5819937" y="-774036"/>
            <a:ext cx="7076168" cy="11818235"/>
            <a:chOff x="0" y="0"/>
            <a:chExt cx="9434891" cy="157576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34830" cy="15757652"/>
            </a:xfrm>
            <a:custGeom>
              <a:avLst/>
              <a:gdLst/>
              <a:ahLst/>
              <a:cxnLst/>
              <a:rect l="l" t="t" r="r" b="b"/>
              <a:pathLst>
                <a:path w="9434830" h="15757652">
                  <a:moveTo>
                    <a:pt x="0" y="0"/>
                  </a:moveTo>
                  <a:lnTo>
                    <a:pt x="9434830" y="0"/>
                  </a:lnTo>
                  <a:lnTo>
                    <a:pt x="9434830" y="15757652"/>
                  </a:lnTo>
                  <a:lnTo>
                    <a:pt x="0" y="15757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3" b="-8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302157" y="3981450"/>
            <a:ext cx="6338541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Poppins Bold"/>
              </a:rPr>
              <a:t>e-mail </a:t>
            </a:r>
          </a:p>
          <a:p>
            <a:pPr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Poppins Bold"/>
              </a:rPr>
              <a:t>digital signage</a:t>
            </a:r>
          </a:p>
          <a:p>
            <a:pPr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Poppins Bold"/>
              </a:rPr>
              <a:t>viral marketing</a:t>
            </a:r>
          </a:p>
          <a:p>
            <a:pPr algn="l">
              <a:lnSpc>
                <a:spcPts val="4620"/>
              </a:lnSpc>
            </a:pPr>
            <a:r>
              <a:rPr lang="en-US" sz="4200">
                <a:solidFill>
                  <a:srgbClr val="FFFFFF"/>
                </a:solidFill>
                <a:latin typeface="Poppins Bold"/>
              </a:rPr>
              <a:t>podcasting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57197" y="3759376"/>
            <a:ext cx="3858797" cy="297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8"/>
              </a:lnSpc>
            </a:pPr>
            <a:r>
              <a:rPr lang="en-US" sz="20954">
                <a:solidFill>
                  <a:srgbClr val="1B1A1A"/>
                </a:solidFill>
                <a:latin typeface="Poppins Bold"/>
              </a:rPr>
              <a:t>VS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76820" y="3813146"/>
            <a:ext cx="6939284" cy="14314"/>
            <a:chOff x="0" y="0"/>
            <a:chExt cx="9252379" cy="190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52331" cy="19050"/>
            </a:xfrm>
            <a:custGeom>
              <a:avLst/>
              <a:gdLst/>
              <a:ahLst/>
              <a:cxnLst/>
              <a:rect l="l" t="t" r="r" b="b"/>
              <a:pathLst>
                <a:path w="9252331" h="19050">
                  <a:moveTo>
                    <a:pt x="0" y="0"/>
                  </a:moveTo>
                  <a:lnTo>
                    <a:pt x="9252331" y="0"/>
                  </a:lnTo>
                  <a:lnTo>
                    <a:pt x="925233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976820" y="4331863"/>
            <a:ext cx="6939284" cy="35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6992" lvl="2" indent="-205664">
              <a:lnSpc>
                <a:spcPts val="4048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Poppins Medium"/>
              </a:rPr>
              <a:t>Smartphones = third evolutionary stage</a:t>
            </a:r>
          </a:p>
          <a:p>
            <a:pPr marL="616992" lvl="2" indent="-205664">
              <a:lnSpc>
                <a:spcPts val="4048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Poppins Medium"/>
              </a:rPr>
              <a:t>The origin of mobile marketing as a separate industry</a:t>
            </a:r>
          </a:p>
          <a:p>
            <a:pPr marL="616992" lvl="2" indent="-205664">
              <a:lnSpc>
                <a:spcPts val="4048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Poppins Medium"/>
              </a:rPr>
              <a:t>Original form - SMS marketing</a:t>
            </a:r>
          </a:p>
          <a:p>
            <a:pPr marL="617099" lvl="2" indent="-205700" algn="l">
              <a:lnSpc>
                <a:spcPts val="404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Poppins Medium"/>
              </a:rPr>
              <a:t>Current form - equivalent to internet marketing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76820" y="2362783"/>
            <a:ext cx="6939284" cy="83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1"/>
              </a:lnSpc>
            </a:pPr>
            <a:r>
              <a:rPr lang="en-US" sz="5409">
                <a:solidFill>
                  <a:srgbClr val="FFFFFF"/>
                </a:solidFill>
                <a:latin typeface="Poppins Bold"/>
              </a:rPr>
              <a:t>Mobil marketing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08468" y="1436302"/>
            <a:ext cx="5248947" cy="10667555"/>
            <a:chOff x="0" y="0"/>
            <a:chExt cx="6998596" cy="142234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98589" cy="14223364"/>
            </a:xfrm>
            <a:custGeom>
              <a:avLst/>
              <a:gdLst/>
              <a:ahLst/>
              <a:cxnLst/>
              <a:rect l="l" t="t" r="r" b="b"/>
              <a:pathLst>
                <a:path w="6998589" h="14223364">
                  <a:moveTo>
                    <a:pt x="0" y="0"/>
                  </a:moveTo>
                  <a:lnTo>
                    <a:pt x="6998589" y="0"/>
                  </a:lnTo>
                  <a:lnTo>
                    <a:pt x="6998589" y="14223364"/>
                  </a:lnTo>
                  <a:lnTo>
                    <a:pt x="0" y="14223364"/>
                  </a:lnTo>
                  <a:close/>
                </a:path>
              </a:pathLst>
            </a:custGeom>
            <a:blipFill>
              <a:blip r:embed="rId5"/>
              <a:stretch>
                <a:fillRect l="-101" r="-10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64024" y="1739419"/>
            <a:ext cx="4545500" cy="9863962"/>
            <a:chOff x="0" y="0"/>
            <a:chExt cx="6060666" cy="13151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60694" cy="13151993"/>
            </a:xfrm>
            <a:custGeom>
              <a:avLst/>
              <a:gdLst/>
              <a:ahLst/>
              <a:cxnLst/>
              <a:rect l="l" t="t" r="r" b="b"/>
              <a:pathLst>
                <a:path w="6060694" h="13151993">
                  <a:moveTo>
                    <a:pt x="5449951" y="13151993"/>
                  </a:moveTo>
                  <a:lnTo>
                    <a:pt x="610743" y="13151993"/>
                  </a:lnTo>
                  <a:cubicBezTo>
                    <a:pt x="273431" y="13151993"/>
                    <a:pt x="0" y="12878562"/>
                    <a:pt x="0" y="12541250"/>
                  </a:cubicBezTo>
                  <a:lnTo>
                    <a:pt x="0" y="610743"/>
                  </a:lnTo>
                  <a:cubicBezTo>
                    <a:pt x="0" y="273431"/>
                    <a:pt x="273431" y="0"/>
                    <a:pt x="610743" y="0"/>
                  </a:cubicBezTo>
                  <a:lnTo>
                    <a:pt x="1205738" y="0"/>
                  </a:lnTo>
                  <a:cubicBezTo>
                    <a:pt x="1262888" y="0"/>
                    <a:pt x="1309116" y="46228"/>
                    <a:pt x="1309116" y="103378"/>
                  </a:cubicBezTo>
                  <a:cubicBezTo>
                    <a:pt x="1309116" y="314960"/>
                    <a:pt x="1480312" y="486537"/>
                    <a:pt x="1691767" y="487172"/>
                  </a:cubicBezTo>
                  <a:lnTo>
                    <a:pt x="4346448" y="494919"/>
                  </a:lnTo>
                  <a:cubicBezTo>
                    <a:pt x="4558792" y="495554"/>
                    <a:pt x="4731385" y="323469"/>
                    <a:pt x="4731385" y="111125"/>
                  </a:cubicBezTo>
                  <a:lnTo>
                    <a:pt x="4731385" y="103378"/>
                  </a:lnTo>
                  <a:cubicBezTo>
                    <a:pt x="4731385" y="46355"/>
                    <a:pt x="4777613" y="0"/>
                    <a:pt x="4834763" y="0"/>
                  </a:cubicBezTo>
                  <a:lnTo>
                    <a:pt x="5449951" y="0"/>
                  </a:lnTo>
                  <a:cubicBezTo>
                    <a:pt x="5787263" y="0"/>
                    <a:pt x="6060694" y="273431"/>
                    <a:pt x="6060694" y="610743"/>
                  </a:cubicBezTo>
                  <a:lnTo>
                    <a:pt x="6060694" y="12541250"/>
                  </a:lnTo>
                  <a:cubicBezTo>
                    <a:pt x="6060694" y="12878562"/>
                    <a:pt x="5787263" y="13151993"/>
                    <a:pt x="5449951" y="13151993"/>
                  </a:cubicBezTo>
                  <a:close/>
                </a:path>
              </a:pathLst>
            </a:custGeom>
            <a:blipFill>
              <a:blip r:embed="rId6"/>
              <a:stretch>
                <a:fillRect l="-46" r="-46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13764" y="4373612"/>
            <a:ext cx="11060471" cy="242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2"/>
              </a:lnSpc>
            </a:pPr>
            <a:r>
              <a:rPr lang="en-US" sz="5661">
                <a:solidFill>
                  <a:srgbClr val="FFFFFF"/>
                </a:solidFill>
                <a:latin typeface="Poppins Bold"/>
              </a:rPr>
              <a:t>What is your experience with mobile marketing?</a:t>
            </a:r>
          </a:p>
          <a:p>
            <a:pPr algn="ctr">
              <a:lnSpc>
                <a:spcPts val="6228"/>
              </a:lnSpc>
            </a:pPr>
            <a:r>
              <a:rPr lang="en-US" sz="5662">
                <a:solidFill>
                  <a:srgbClr val="FFFFFF"/>
                </a:solidFill>
                <a:latin typeface="Poppins Bold"/>
              </a:rPr>
              <a:t>What kind?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84798" y="6383054"/>
            <a:ext cx="5527326" cy="3707008"/>
            <a:chOff x="0" y="0"/>
            <a:chExt cx="7369768" cy="49426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69810" cy="4942713"/>
            </a:xfrm>
            <a:custGeom>
              <a:avLst/>
              <a:gdLst/>
              <a:ahLst/>
              <a:cxnLst/>
              <a:rect l="l" t="t" r="r" b="b"/>
              <a:pathLst>
                <a:path w="7369810" h="4942713">
                  <a:moveTo>
                    <a:pt x="7110095" y="0"/>
                  </a:moveTo>
                  <a:lnTo>
                    <a:pt x="258191" y="0"/>
                  </a:lnTo>
                  <a:cubicBezTo>
                    <a:pt x="116078" y="0"/>
                    <a:pt x="0" y="116078"/>
                    <a:pt x="0" y="258191"/>
                  </a:cubicBezTo>
                  <a:lnTo>
                    <a:pt x="0" y="4942713"/>
                  </a:lnTo>
                  <a:lnTo>
                    <a:pt x="7369810" y="4942713"/>
                  </a:lnTo>
                  <a:lnTo>
                    <a:pt x="7369810" y="258191"/>
                  </a:lnTo>
                  <a:cubicBezTo>
                    <a:pt x="7368286" y="116078"/>
                    <a:pt x="7252208" y="0"/>
                    <a:pt x="7110095" y="0"/>
                  </a:cubicBezTo>
                  <a:close/>
                  <a:moveTo>
                    <a:pt x="7141972" y="4619117"/>
                  </a:moveTo>
                  <a:lnTo>
                    <a:pt x="224917" y="4619117"/>
                  </a:lnTo>
                  <a:lnTo>
                    <a:pt x="224917" y="291592"/>
                  </a:lnTo>
                  <a:lnTo>
                    <a:pt x="7141972" y="291592"/>
                  </a:lnTo>
                  <a:lnTo>
                    <a:pt x="7141972" y="461911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6364557"/>
            <a:ext cx="6838434" cy="3891977"/>
          </a:xfrm>
          <a:custGeom>
            <a:avLst/>
            <a:gdLst/>
            <a:ahLst/>
            <a:cxnLst/>
            <a:rect l="l" t="t" r="r" b="b"/>
            <a:pathLst>
              <a:path w="6838434" h="3891977">
                <a:moveTo>
                  <a:pt x="0" y="0"/>
                </a:moveTo>
                <a:lnTo>
                  <a:pt x="6838434" y="0"/>
                </a:lnTo>
                <a:lnTo>
                  <a:pt x="6838434" y="3891977"/>
                </a:lnTo>
                <a:lnTo>
                  <a:pt x="0" y="389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993653" y="10091150"/>
            <a:ext cx="907439" cy="82692"/>
            <a:chOff x="0" y="0"/>
            <a:chExt cx="1209919" cy="1102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9929" cy="110236"/>
            </a:xfrm>
            <a:custGeom>
              <a:avLst/>
              <a:gdLst/>
              <a:ahLst/>
              <a:cxnLst/>
              <a:rect l="l" t="t" r="r" b="b"/>
              <a:pathLst>
                <a:path w="1209929" h="110236">
                  <a:moveTo>
                    <a:pt x="110236" y="110236"/>
                  </a:moveTo>
                  <a:lnTo>
                    <a:pt x="1101090" y="110236"/>
                  </a:lnTo>
                  <a:cubicBezTo>
                    <a:pt x="1162050" y="110236"/>
                    <a:pt x="1209929" y="60960"/>
                    <a:pt x="1209929" y="1397"/>
                  </a:cubicBezTo>
                  <a:lnTo>
                    <a:pt x="1209929" y="0"/>
                  </a:lnTo>
                  <a:lnTo>
                    <a:pt x="0" y="0"/>
                  </a:lnTo>
                  <a:lnTo>
                    <a:pt x="0" y="1397"/>
                  </a:lnTo>
                  <a:cubicBezTo>
                    <a:pt x="0" y="60960"/>
                    <a:pt x="49276" y="110236"/>
                    <a:pt x="110236" y="110236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69059" y="10256534"/>
            <a:ext cx="6557715" cy="30466"/>
            <a:chOff x="0" y="0"/>
            <a:chExt cx="8743621" cy="406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43697" cy="40640"/>
            </a:xfrm>
            <a:custGeom>
              <a:avLst/>
              <a:gdLst/>
              <a:ahLst/>
              <a:cxnLst/>
              <a:rect l="l" t="t" r="r" b="b"/>
              <a:pathLst>
                <a:path w="8743697" h="40640">
                  <a:moveTo>
                    <a:pt x="0" y="0"/>
                  </a:moveTo>
                  <a:cubicBezTo>
                    <a:pt x="0" y="23241"/>
                    <a:pt x="18923" y="40640"/>
                    <a:pt x="40640" y="40640"/>
                  </a:cubicBezTo>
                  <a:lnTo>
                    <a:pt x="8703056" y="40640"/>
                  </a:lnTo>
                  <a:cubicBezTo>
                    <a:pt x="8726298" y="40640"/>
                    <a:pt x="8743697" y="21717"/>
                    <a:pt x="87436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853447" y="6601753"/>
            <a:ext cx="5187853" cy="3246760"/>
            <a:chOff x="0" y="0"/>
            <a:chExt cx="6917137" cy="4329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17182" cy="4329049"/>
            </a:xfrm>
            <a:custGeom>
              <a:avLst/>
              <a:gdLst/>
              <a:ahLst/>
              <a:cxnLst/>
              <a:rect l="l" t="t" r="r" b="b"/>
              <a:pathLst>
                <a:path w="6917182" h="4329049">
                  <a:moveTo>
                    <a:pt x="0" y="0"/>
                  </a:moveTo>
                  <a:lnTo>
                    <a:pt x="6917182" y="0"/>
                  </a:lnTo>
                  <a:lnTo>
                    <a:pt x="6917182" y="4329049"/>
                  </a:lnTo>
                  <a:lnTo>
                    <a:pt x="0" y="4329049"/>
                  </a:lnTo>
                  <a:close/>
                </a:path>
              </a:pathLst>
            </a:custGeom>
            <a:blipFill>
              <a:blip r:embed="rId5"/>
              <a:stretch>
                <a:fillRect t="-3261" b="-326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444510" y="2810949"/>
            <a:ext cx="7699490" cy="15883"/>
            <a:chOff x="0" y="0"/>
            <a:chExt cx="10265987" cy="211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66045" cy="21209"/>
            </a:xfrm>
            <a:custGeom>
              <a:avLst/>
              <a:gdLst/>
              <a:ahLst/>
              <a:cxnLst/>
              <a:rect l="l" t="t" r="r" b="b"/>
              <a:pathLst>
                <a:path w="10266045" h="21209">
                  <a:moveTo>
                    <a:pt x="0" y="0"/>
                  </a:moveTo>
                  <a:lnTo>
                    <a:pt x="10266045" y="0"/>
                  </a:lnTo>
                  <a:lnTo>
                    <a:pt x="10266045" y="21209"/>
                  </a:lnTo>
                  <a:lnTo>
                    <a:pt x="0" y="212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44510" y="3389160"/>
            <a:ext cx="7699490" cy="167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656" lvl="2" indent="-228219">
              <a:lnSpc>
                <a:spcPts val="4492"/>
              </a:lnSpc>
              <a:buFont typeface="Arial"/>
              <a:buChar char="⚬"/>
            </a:pPr>
            <a:r>
              <a:rPr lang="en-US" sz="2994">
                <a:solidFill>
                  <a:srgbClr val="FFFFFF"/>
                </a:solidFill>
                <a:latin typeface="Poppins Medium"/>
              </a:rPr>
              <a:t>Free WiFi for the people of Paris</a:t>
            </a:r>
          </a:p>
          <a:p>
            <a:pPr marL="684656" lvl="2" indent="-228219">
              <a:lnSpc>
                <a:spcPts val="4492"/>
              </a:lnSpc>
              <a:buFont typeface="Arial"/>
              <a:buChar char="⚬"/>
            </a:pPr>
            <a:r>
              <a:rPr lang="en-US" sz="2994">
                <a:solidFill>
                  <a:srgbClr val="FFFFFF"/>
                </a:solidFill>
                <a:latin typeface="Poppins Medium"/>
              </a:rPr>
              <a:t>Condition? Play a game of scrabble!</a:t>
            </a:r>
          </a:p>
          <a:p>
            <a:pPr marL="684743" lvl="2" indent="-228248" algn="l">
              <a:lnSpc>
                <a:spcPts val="4492"/>
              </a:lnSpc>
              <a:buFont typeface="Arial"/>
              <a:buChar char="⚬"/>
            </a:pPr>
            <a:r>
              <a:rPr lang="en-US" sz="2994">
                <a:solidFill>
                  <a:srgbClr val="FFFFFF"/>
                </a:solidFill>
                <a:latin typeface="Poppins Medium"/>
              </a:rPr>
              <a:t>Rule - higher score = more minutes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4510" y="1209951"/>
            <a:ext cx="7699490" cy="86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3"/>
              </a:lnSpc>
            </a:pPr>
            <a:r>
              <a:rPr lang="en-US" sz="6002">
                <a:solidFill>
                  <a:srgbClr val="FFFFFF"/>
                </a:solidFill>
                <a:latin typeface="Poppins Bold"/>
              </a:rPr>
              <a:t>Case study: Ogilvy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801954" y="3128290"/>
            <a:ext cx="6486046" cy="4030420"/>
          </a:xfrm>
          <a:custGeom>
            <a:avLst/>
            <a:gdLst/>
            <a:ahLst/>
            <a:cxnLst/>
            <a:rect l="l" t="t" r="r" b="b"/>
            <a:pathLst>
              <a:path w="6486046" h="4030420">
                <a:moveTo>
                  <a:pt x="0" y="0"/>
                </a:moveTo>
                <a:lnTo>
                  <a:pt x="6486046" y="0"/>
                </a:lnTo>
                <a:lnTo>
                  <a:pt x="6486046" y="4030420"/>
                </a:lnTo>
                <a:lnTo>
                  <a:pt x="0" y="4030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265660" y="3710940"/>
            <a:ext cx="5696678" cy="253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mo Bold"/>
              </a:rPr>
              <a:t>Result:</a:t>
            </a:r>
          </a:p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Arimo Bold"/>
              </a:rPr>
              <a:t>110 000 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mo Bold"/>
              </a:rPr>
              <a:t>minutes of connection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84798" y="6383054"/>
            <a:ext cx="5527326" cy="3707008"/>
            <a:chOff x="0" y="0"/>
            <a:chExt cx="7369768" cy="49426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69810" cy="4942713"/>
            </a:xfrm>
            <a:custGeom>
              <a:avLst/>
              <a:gdLst/>
              <a:ahLst/>
              <a:cxnLst/>
              <a:rect l="l" t="t" r="r" b="b"/>
              <a:pathLst>
                <a:path w="7369810" h="4942713">
                  <a:moveTo>
                    <a:pt x="7110095" y="0"/>
                  </a:moveTo>
                  <a:lnTo>
                    <a:pt x="258191" y="0"/>
                  </a:lnTo>
                  <a:cubicBezTo>
                    <a:pt x="116078" y="0"/>
                    <a:pt x="0" y="116078"/>
                    <a:pt x="0" y="258191"/>
                  </a:cubicBezTo>
                  <a:lnTo>
                    <a:pt x="0" y="4942713"/>
                  </a:lnTo>
                  <a:lnTo>
                    <a:pt x="7369810" y="4942713"/>
                  </a:lnTo>
                  <a:lnTo>
                    <a:pt x="7369810" y="258191"/>
                  </a:lnTo>
                  <a:cubicBezTo>
                    <a:pt x="7368286" y="116078"/>
                    <a:pt x="7252208" y="0"/>
                    <a:pt x="7110095" y="0"/>
                  </a:cubicBezTo>
                  <a:close/>
                  <a:moveTo>
                    <a:pt x="7141972" y="4619117"/>
                  </a:moveTo>
                  <a:lnTo>
                    <a:pt x="224917" y="4619117"/>
                  </a:lnTo>
                  <a:lnTo>
                    <a:pt x="224917" y="291592"/>
                  </a:lnTo>
                  <a:lnTo>
                    <a:pt x="7141972" y="291592"/>
                  </a:lnTo>
                  <a:lnTo>
                    <a:pt x="7141972" y="461911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6364557"/>
            <a:ext cx="6838434" cy="3891977"/>
          </a:xfrm>
          <a:custGeom>
            <a:avLst/>
            <a:gdLst/>
            <a:ahLst/>
            <a:cxnLst/>
            <a:rect l="l" t="t" r="r" b="b"/>
            <a:pathLst>
              <a:path w="6838434" h="3891977">
                <a:moveTo>
                  <a:pt x="0" y="0"/>
                </a:moveTo>
                <a:lnTo>
                  <a:pt x="6838434" y="0"/>
                </a:lnTo>
                <a:lnTo>
                  <a:pt x="6838434" y="3891977"/>
                </a:lnTo>
                <a:lnTo>
                  <a:pt x="0" y="389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993653" y="10091150"/>
            <a:ext cx="907439" cy="82692"/>
            <a:chOff x="0" y="0"/>
            <a:chExt cx="1209919" cy="1102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9929" cy="110236"/>
            </a:xfrm>
            <a:custGeom>
              <a:avLst/>
              <a:gdLst/>
              <a:ahLst/>
              <a:cxnLst/>
              <a:rect l="l" t="t" r="r" b="b"/>
              <a:pathLst>
                <a:path w="1209929" h="110236">
                  <a:moveTo>
                    <a:pt x="110236" y="110236"/>
                  </a:moveTo>
                  <a:lnTo>
                    <a:pt x="1101090" y="110236"/>
                  </a:lnTo>
                  <a:cubicBezTo>
                    <a:pt x="1162050" y="110236"/>
                    <a:pt x="1209929" y="60960"/>
                    <a:pt x="1209929" y="1397"/>
                  </a:cubicBezTo>
                  <a:lnTo>
                    <a:pt x="1209929" y="0"/>
                  </a:lnTo>
                  <a:lnTo>
                    <a:pt x="0" y="0"/>
                  </a:lnTo>
                  <a:lnTo>
                    <a:pt x="0" y="1397"/>
                  </a:lnTo>
                  <a:cubicBezTo>
                    <a:pt x="0" y="60960"/>
                    <a:pt x="49276" y="110236"/>
                    <a:pt x="110236" y="110236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69059" y="10256534"/>
            <a:ext cx="6557715" cy="30466"/>
            <a:chOff x="0" y="0"/>
            <a:chExt cx="8743621" cy="406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43697" cy="40640"/>
            </a:xfrm>
            <a:custGeom>
              <a:avLst/>
              <a:gdLst/>
              <a:ahLst/>
              <a:cxnLst/>
              <a:rect l="l" t="t" r="r" b="b"/>
              <a:pathLst>
                <a:path w="8743697" h="40640">
                  <a:moveTo>
                    <a:pt x="0" y="0"/>
                  </a:moveTo>
                  <a:cubicBezTo>
                    <a:pt x="0" y="23241"/>
                    <a:pt x="18923" y="40640"/>
                    <a:pt x="40640" y="40640"/>
                  </a:cubicBezTo>
                  <a:lnTo>
                    <a:pt x="8703056" y="40640"/>
                  </a:lnTo>
                  <a:cubicBezTo>
                    <a:pt x="8726298" y="40640"/>
                    <a:pt x="8743697" y="21717"/>
                    <a:pt x="87436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853447" y="6601753"/>
            <a:ext cx="5187853" cy="3246760"/>
            <a:chOff x="0" y="0"/>
            <a:chExt cx="6917137" cy="4329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17182" cy="4329049"/>
            </a:xfrm>
            <a:custGeom>
              <a:avLst/>
              <a:gdLst/>
              <a:ahLst/>
              <a:cxnLst/>
              <a:rect l="l" t="t" r="r" b="b"/>
              <a:pathLst>
                <a:path w="6917182" h="4329049">
                  <a:moveTo>
                    <a:pt x="0" y="0"/>
                  </a:moveTo>
                  <a:lnTo>
                    <a:pt x="6917182" y="0"/>
                  </a:lnTo>
                  <a:lnTo>
                    <a:pt x="6917182" y="4329049"/>
                  </a:lnTo>
                  <a:lnTo>
                    <a:pt x="0" y="4329049"/>
                  </a:lnTo>
                  <a:close/>
                </a:path>
              </a:pathLst>
            </a:custGeom>
            <a:blipFill>
              <a:blip r:embed="rId5"/>
              <a:stretch>
                <a:fillRect t="-3299" b="-329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444510" y="2810949"/>
            <a:ext cx="7699490" cy="15883"/>
            <a:chOff x="0" y="0"/>
            <a:chExt cx="10265987" cy="211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66045" cy="21209"/>
            </a:xfrm>
            <a:custGeom>
              <a:avLst/>
              <a:gdLst/>
              <a:ahLst/>
              <a:cxnLst/>
              <a:rect l="l" t="t" r="r" b="b"/>
              <a:pathLst>
                <a:path w="10266045" h="21209">
                  <a:moveTo>
                    <a:pt x="0" y="0"/>
                  </a:moveTo>
                  <a:lnTo>
                    <a:pt x="10266045" y="0"/>
                  </a:lnTo>
                  <a:lnTo>
                    <a:pt x="10266045" y="21209"/>
                  </a:lnTo>
                  <a:lnTo>
                    <a:pt x="0" y="212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44510" y="3389160"/>
            <a:ext cx="7699490" cy="167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656" lvl="2" indent="-228219">
              <a:lnSpc>
                <a:spcPts val="4492"/>
              </a:lnSpc>
              <a:buFont typeface="Arial"/>
              <a:buChar char="⚬"/>
            </a:pPr>
            <a:r>
              <a:rPr lang="en-US" sz="2994">
                <a:solidFill>
                  <a:srgbClr val="FFFFFF"/>
                </a:solidFill>
                <a:latin typeface="Poppins Medium"/>
              </a:rPr>
              <a:t>A virtual tour of your room with new IKEA furniture</a:t>
            </a:r>
          </a:p>
          <a:p>
            <a:pPr marL="684743" lvl="2" indent="-228248" algn="l">
              <a:lnSpc>
                <a:spcPts val="4492"/>
              </a:lnSpc>
              <a:buFont typeface="Arial"/>
              <a:buChar char="⚬"/>
            </a:pPr>
            <a:r>
              <a:rPr lang="en-US" sz="2994">
                <a:solidFill>
                  <a:srgbClr val="FFFFFF"/>
                </a:solidFill>
                <a:latin typeface="Poppins Medium"/>
              </a:rPr>
              <a:t>The condition? Download the </a:t>
            </a:r>
            <a:r>
              <a:rPr lang="en-US" sz="2994" u="sng">
                <a:solidFill>
                  <a:srgbClr val="FFFFFF"/>
                </a:solidFill>
                <a:latin typeface="Poppins Medium"/>
                <a:hlinkClick r:id="rId6" tooltip="https://www.youtube.com/watch?v=uaxtLru4-Vw"/>
              </a:rPr>
              <a:t>app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4510" y="1209951"/>
            <a:ext cx="7699490" cy="86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3"/>
              </a:lnSpc>
            </a:pPr>
            <a:r>
              <a:rPr lang="en-US" sz="6002">
                <a:solidFill>
                  <a:srgbClr val="FFFFFF"/>
                </a:solidFill>
                <a:latin typeface="Poppins Bold"/>
              </a:rPr>
              <a:t>Case study: IKEA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801954" y="3128290"/>
            <a:ext cx="6486046" cy="4030420"/>
          </a:xfrm>
          <a:custGeom>
            <a:avLst/>
            <a:gdLst/>
            <a:ahLst/>
            <a:cxnLst/>
            <a:rect l="l" t="t" r="r" b="b"/>
            <a:pathLst>
              <a:path w="6486046" h="4030420">
                <a:moveTo>
                  <a:pt x="0" y="0"/>
                </a:moveTo>
                <a:lnTo>
                  <a:pt x="6486046" y="0"/>
                </a:lnTo>
                <a:lnTo>
                  <a:pt x="6486046" y="4030420"/>
                </a:lnTo>
                <a:lnTo>
                  <a:pt x="0" y="4030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963401" y="3710940"/>
            <a:ext cx="5562958" cy="2963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cs-CZ" sz="4200" dirty="0" err="1">
                <a:solidFill>
                  <a:srgbClr val="000000"/>
                </a:solidFill>
                <a:latin typeface="Arimo Bold"/>
              </a:rPr>
              <a:t>Result</a:t>
            </a:r>
            <a:r>
              <a:rPr lang="en-US" sz="4200" dirty="0">
                <a:solidFill>
                  <a:srgbClr val="000000"/>
                </a:solidFill>
                <a:latin typeface="Arimo Bold"/>
              </a:rPr>
              <a:t>:</a:t>
            </a:r>
          </a:p>
          <a:p>
            <a:pPr algn="l">
              <a:lnSpc>
                <a:spcPts val="8958"/>
              </a:lnSpc>
            </a:pPr>
            <a:r>
              <a:rPr lang="en-US" sz="6398" dirty="0">
                <a:solidFill>
                  <a:srgbClr val="000000"/>
                </a:solidFill>
                <a:latin typeface="Arimo Bold"/>
              </a:rPr>
              <a:t>6,2 mil</a:t>
            </a:r>
            <a:r>
              <a:rPr lang="cs-CZ" sz="6398" dirty="0" err="1">
                <a:solidFill>
                  <a:srgbClr val="000000"/>
                </a:solidFill>
                <a:latin typeface="Arimo Bold"/>
              </a:rPr>
              <a:t>lions</a:t>
            </a:r>
            <a:r>
              <a:rPr lang="cs-CZ" sz="6398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cs-CZ" sz="6398" dirty="0" err="1">
                <a:solidFill>
                  <a:srgbClr val="000000"/>
                </a:solidFill>
                <a:latin typeface="Arimo Bold"/>
              </a:rPr>
              <a:t>of</a:t>
            </a:r>
            <a:r>
              <a:rPr lang="cs-CZ" sz="6398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cs-CZ" sz="6398" dirty="0" err="1">
                <a:solidFill>
                  <a:srgbClr val="000000"/>
                </a:solidFill>
                <a:latin typeface="Arimo Bold"/>
              </a:rPr>
              <a:t>downloads</a:t>
            </a:r>
            <a:endParaRPr lang="en-US" sz="42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993653" y="10091150"/>
            <a:ext cx="907439" cy="82692"/>
            <a:chOff x="0" y="0"/>
            <a:chExt cx="1209919" cy="1102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9929" cy="110236"/>
            </a:xfrm>
            <a:custGeom>
              <a:avLst/>
              <a:gdLst/>
              <a:ahLst/>
              <a:cxnLst/>
              <a:rect l="l" t="t" r="r" b="b"/>
              <a:pathLst>
                <a:path w="1209929" h="110236">
                  <a:moveTo>
                    <a:pt x="110236" y="110236"/>
                  </a:moveTo>
                  <a:lnTo>
                    <a:pt x="1101090" y="110236"/>
                  </a:lnTo>
                  <a:cubicBezTo>
                    <a:pt x="1162050" y="110236"/>
                    <a:pt x="1209929" y="60960"/>
                    <a:pt x="1209929" y="1397"/>
                  </a:cubicBezTo>
                  <a:lnTo>
                    <a:pt x="1209929" y="0"/>
                  </a:lnTo>
                  <a:lnTo>
                    <a:pt x="0" y="0"/>
                  </a:lnTo>
                  <a:lnTo>
                    <a:pt x="0" y="1397"/>
                  </a:lnTo>
                  <a:cubicBezTo>
                    <a:pt x="0" y="60960"/>
                    <a:pt x="49276" y="110236"/>
                    <a:pt x="110236" y="110236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69059" y="10256534"/>
            <a:ext cx="6557715" cy="30466"/>
            <a:chOff x="0" y="0"/>
            <a:chExt cx="8743621" cy="406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43697" cy="40640"/>
            </a:xfrm>
            <a:custGeom>
              <a:avLst/>
              <a:gdLst/>
              <a:ahLst/>
              <a:cxnLst/>
              <a:rect l="l" t="t" r="r" b="b"/>
              <a:pathLst>
                <a:path w="8743697" h="40640">
                  <a:moveTo>
                    <a:pt x="0" y="0"/>
                  </a:moveTo>
                  <a:cubicBezTo>
                    <a:pt x="0" y="23241"/>
                    <a:pt x="18923" y="40640"/>
                    <a:pt x="40640" y="40640"/>
                  </a:cubicBezTo>
                  <a:lnTo>
                    <a:pt x="8703056" y="40640"/>
                  </a:lnTo>
                  <a:cubicBezTo>
                    <a:pt x="8726298" y="40640"/>
                    <a:pt x="8743697" y="21717"/>
                    <a:pt x="87436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3668" y="4005188"/>
            <a:ext cx="1626066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FFFF"/>
                </a:solidFill>
                <a:latin typeface="Open Sans Bold"/>
                <a:hlinkClick r:id="rId5" tooltip="https://www.youtube.com/watch?v=uaxtLru4-Vw"/>
              </a:rPr>
              <a:t>The New IKEA Catalog App: Create Your Space</a:t>
            </a:r>
          </a:p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FFFF"/>
                </a:solidFill>
                <a:latin typeface="Open Sans Bold"/>
              </a:rPr>
              <a:t>https://www.youtube.com/watch?v=uaxtLru4-Vw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95148" y="4009991"/>
            <a:ext cx="6513256" cy="9525"/>
            <a:chOff x="0" y="0"/>
            <a:chExt cx="8684341" cy="1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84387" cy="12700"/>
            </a:xfrm>
            <a:custGeom>
              <a:avLst/>
              <a:gdLst/>
              <a:ahLst/>
              <a:cxnLst/>
              <a:rect l="l" t="t" r="r" b="b"/>
              <a:pathLst>
                <a:path w="8684387" h="12700">
                  <a:moveTo>
                    <a:pt x="0" y="0"/>
                  </a:moveTo>
                  <a:lnTo>
                    <a:pt x="8684387" y="0"/>
                  </a:lnTo>
                  <a:lnTo>
                    <a:pt x="868438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95148" y="4317621"/>
            <a:ext cx="8979379" cy="380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Web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Banner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Advertising in search engines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E-mailing</a:t>
            </a:r>
          </a:p>
          <a:p>
            <a:pPr marL="917373" lvl="2" indent="-305791" algn="l">
              <a:lnSpc>
                <a:spcPts val="6019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Internet catalogues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5148" y="3008791"/>
            <a:ext cx="6730590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0"/>
              </a:lnSpc>
            </a:pPr>
            <a:r>
              <a:rPr lang="en-US" sz="4300">
                <a:solidFill>
                  <a:srgbClr val="FFFFFF"/>
                </a:solidFill>
                <a:latin typeface="Poppins Bold"/>
              </a:rPr>
              <a:t>Traditional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5148" y="1597481"/>
            <a:ext cx="15000950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Poppins Bold"/>
              </a:rPr>
              <a:t>Forms of digital marketing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2547458"/>
            <a:ext cx="7831127" cy="9525"/>
            <a:chOff x="0" y="0"/>
            <a:chExt cx="10441503" cy="1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41559" cy="12700"/>
            </a:xfrm>
            <a:custGeom>
              <a:avLst/>
              <a:gdLst/>
              <a:ahLst/>
              <a:cxnLst/>
              <a:rect l="l" t="t" r="r" b="b"/>
              <a:pathLst>
                <a:path w="10441559" h="12700">
                  <a:moveTo>
                    <a:pt x="0" y="0"/>
                  </a:moveTo>
                  <a:lnTo>
                    <a:pt x="10441559" y="0"/>
                  </a:lnTo>
                  <a:lnTo>
                    <a:pt x="1044155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07281"/>
            <a:ext cx="8633012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Arimo Bold"/>
              </a:rPr>
              <a:t>COURSE CONTENT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4569" y="3432624"/>
            <a:ext cx="8245258" cy="487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Introduction to digital marketing</a:t>
            </a:r>
          </a:p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Marketing communication on the Internet</a:t>
            </a:r>
          </a:p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Advertising on the Internet</a:t>
            </a:r>
          </a:p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E-commerce</a:t>
            </a:r>
          </a:p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Direct marketing on the Internet</a:t>
            </a:r>
          </a:p>
          <a:p>
            <a:pPr marL="731114" lvl="2" indent="-243705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Social networks and the applications of social networks in marketing communication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432624"/>
            <a:ext cx="7831127" cy="548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114" lvl="2" indent="-243705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Public relations in the Internet environment</a:t>
            </a:r>
          </a:p>
          <a:p>
            <a:pPr marL="731114" lvl="2" indent="-243705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Content marketing</a:t>
            </a:r>
          </a:p>
          <a:p>
            <a:pPr marL="731114" lvl="2" indent="-243705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New forms of marketing communication</a:t>
            </a:r>
          </a:p>
          <a:p>
            <a:pPr marL="731114" lvl="2" indent="-243705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Trends in online marketing</a:t>
            </a:r>
          </a:p>
          <a:p>
            <a:pPr marL="731114" lvl="2" indent="-243705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Analysis and measurement of success</a:t>
            </a:r>
          </a:p>
          <a:p>
            <a:pPr marL="731520" lvl="2" indent="-243840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Marketing research in the Internet environment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95148" y="4009991"/>
            <a:ext cx="6513256" cy="9525"/>
            <a:chOff x="0" y="0"/>
            <a:chExt cx="8684341" cy="1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84387" cy="12700"/>
            </a:xfrm>
            <a:custGeom>
              <a:avLst/>
              <a:gdLst/>
              <a:ahLst/>
              <a:cxnLst/>
              <a:rect l="l" t="t" r="r" b="b"/>
              <a:pathLst>
                <a:path w="8684387" h="12700">
                  <a:moveTo>
                    <a:pt x="0" y="0"/>
                  </a:moveTo>
                  <a:lnTo>
                    <a:pt x="8684387" y="0"/>
                  </a:lnTo>
                  <a:lnTo>
                    <a:pt x="868438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95148" y="4291197"/>
            <a:ext cx="8454813" cy="457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Affiliate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Social Media Marketing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Product microsites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Video</a:t>
            </a:r>
          </a:p>
          <a:p>
            <a:pPr marL="917372" lvl="2" indent="-305791">
              <a:lnSpc>
                <a:spcPts val="6015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Viral</a:t>
            </a:r>
          </a:p>
          <a:p>
            <a:pPr marL="917373" lvl="2" indent="-305791" algn="l">
              <a:lnSpc>
                <a:spcPts val="6019"/>
              </a:lnSpc>
              <a:buFont typeface="Arial"/>
              <a:buChar char="⚬"/>
            </a:pPr>
            <a:r>
              <a:rPr lang="en-US" sz="4013">
                <a:solidFill>
                  <a:srgbClr val="FFFFFF"/>
                </a:solidFill>
                <a:latin typeface="Poppins Medium"/>
              </a:rPr>
              <a:t>App Marketing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5148" y="2942116"/>
            <a:ext cx="6730590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0"/>
              </a:lnSpc>
            </a:pPr>
            <a:r>
              <a:rPr lang="en-US" sz="4300">
                <a:solidFill>
                  <a:srgbClr val="FFFFFF"/>
                </a:solidFill>
                <a:latin typeface="Poppins Bold"/>
              </a:rPr>
              <a:t>New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5148" y="1597481"/>
            <a:ext cx="15000950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Poppins Bold"/>
              </a:rPr>
              <a:t>Forms of digital marketing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85931"/>
            <a:ext cx="6679705" cy="28650"/>
            <a:chOff x="0" y="0"/>
            <a:chExt cx="8906273" cy="3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06256" cy="38227"/>
            </a:xfrm>
            <a:custGeom>
              <a:avLst/>
              <a:gdLst/>
              <a:ahLst/>
              <a:cxnLst/>
              <a:rect l="l" t="t" r="r" b="b"/>
              <a:pathLst>
                <a:path w="8906256" h="38227">
                  <a:moveTo>
                    <a:pt x="0" y="0"/>
                  </a:moveTo>
                  <a:lnTo>
                    <a:pt x="8906256" y="0"/>
                  </a:lnTo>
                  <a:lnTo>
                    <a:pt x="8906256" y="38227"/>
                  </a:lnTo>
                  <a:lnTo>
                    <a:pt x="0" y="382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17693" cy="10287000"/>
            <a:chOff x="0" y="0"/>
            <a:chExt cx="11223591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23625" cy="13716000"/>
            </a:xfrm>
            <a:custGeom>
              <a:avLst/>
              <a:gdLst/>
              <a:ahLst/>
              <a:cxnLst/>
              <a:rect l="l" t="t" r="r" b="b"/>
              <a:pathLst>
                <a:path w="11223625" h="13716000">
                  <a:moveTo>
                    <a:pt x="0" y="0"/>
                  </a:moveTo>
                  <a:lnTo>
                    <a:pt x="11223625" y="0"/>
                  </a:lnTo>
                  <a:lnTo>
                    <a:pt x="1122362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598" r="-3459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246184" y="3702685"/>
            <a:ext cx="7171508" cy="300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Poppins Bold"/>
              </a:rPr>
              <a:t>Importance of digital marketing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427552" y="2304370"/>
            <a:ext cx="3408291" cy="2689502"/>
            <a:chOff x="0" y="0"/>
            <a:chExt cx="4544388" cy="35860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4441" cy="3585972"/>
            </a:xfrm>
            <a:custGeom>
              <a:avLst/>
              <a:gdLst/>
              <a:ahLst/>
              <a:cxnLst/>
              <a:rect l="l" t="t" r="r" b="b"/>
              <a:pathLst>
                <a:path w="4544441" h="3585972">
                  <a:moveTo>
                    <a:pt x="0" y="0"/>
                  </a:moveTo>
                  <a:lnTo>
                    <a:pt x="4544441" y="0"/>
                  </a:lnTo>
                  <a:lnTo>
                    <a:pt x="4544441" y="3585972"/>
                  </a:lnTo>
                  <a:lnTo>
                    <a:pt x="0" y="3585972"/>
                  </a:lnTo>
                  <a:close/>
                </a:path>
              </a:pathLst>
            </a:custGeom>
            <a:solidFill>
              <a:srgbClr val="7027AB">
                <a:alpha val="66667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609973" y="2849142"/>
            <a:ext cx="2935957" cy="108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8"/>
              </a:lnSpc>
            </a:pPr>
            <a:r>
              <a:rPr lang="en-US" sz="7898">
                <a:solidFill>
                  <a:srgbClr val="FFFFFF"/>
                </a:solidFill>
                <a:latin typeface="Arimo Bold"/>
              </a:rPr>
              <a:t>92 %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09973" y="4226717"/>
            <a:ext cx="2935957" cy="6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83">
                <a:solidFill>
                  <a:srgbClr val="FFFFFF"/>
                </a:solidFill>
                <a:latin typeface="Arimo Bold"/>
              </a:rPr>
              <a:t>customers browse the company's website before making a purchase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427552" y="5331228"/>
            <a:ext cx="3408291" cy="2689502"/>
            <a:chOff x="0" y="0"/>
            <a:chExt cx="4544388" cy="35860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441" cy="3585972"/>
            </a:xfrm>
            <a:custGeom>
              <a:avLst/>
              <a:gdLst/>
              <a:ahLst/>
              <a:cxnLst/>
              <a:rect l="l" t="t" r="r" b="b"/>
              <a:pathLst>
                <a:path w="4544441" h="3585972">
                  <a:moveTo>
                    <a:pt x="0" y="0"/>
                  </a:moveTo>
                  <a:lnTo>
                    <a:pt x="4544441" y="0"/>
                  </a:lnTo>
                  <a:lnTo>
                    <a:pt x="4544441" y="3585972"/>
                  </a:lnTo>
                  <a:lnTo>
                    <a:pt x="0" y="3585972"/>
                  </a:lnTo>
                  <a:close/>
                </a:path>
              </a:pathLst>
            </a:custGeom>
            <a:solidFill>
              <a:srgbClr val="7027AB">
                <a:alpha val="66667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609973" y="5876000"/>
            <a:ext cx="2935957" cy="108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8"/>
              </a:lnSpc>
            </a:pPr>
            <a:r>
              <a:rPr lang="en-US" sz="7898">
                <a:solidFill>
                  <a:srgbClr val="FFFFFF"/>
                </a:solidFill>
                <a:latin typeface="Arimo Bold"/>
              </a:rPr>
              <a:t>97 %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09973" y="7253575"/>
            <a:ext cx="2935957" cy="4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83">
                <a:solidFill>
                  <a:srgbClr val="FFFFFF"/>
                </a:solidFill>
                <a:latin typeface="Arimo Bold"/>
              </a:rPr>
              <a:t>people choose products and services online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851009" y="2304370"/>
            <a:ext cx="3408291" cy="2689502"/>
            <a:chOff x="0" y="0"/>
            <a:chExt cx="4544388" cy="35860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44441" cy="3585972"/>
            </a:xfrm>
            <a:custGeom>
              <a:avLst/>
              <a:gdLst/>
              <a:ahLst/>
              <a:cxnLst/>
              <a:rect l="l" t="t" r="r" b="b"/>
              <a:pathLst>
                <a:path w="4544441" h="3585972">
                  <a:moveTo>
                    <a:pt x="0" y="0"/>
                  </a:moveTo>
                  <a:lnTo>
                    <a:pt x="4544441" y="0"/>
                  </a:lnTo>
                  <a:lnTo>
                    <a:pt x="4544441" y="3585972"/>
                  </a:lnTo>
                  <a:lnTo>
                    <a:pt x="0" y="3585972"/>
                  </a:lnTo>
                  <a:close/>
                </a:path>
              </a:pathLst>
            </a:custGeom>
            <a:solidFill>
              <a:srgbClr val="7027AB">
                <a:alpha val="66667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4033430" y="2849142"/>
            <a:ext cx="2935957" cy="108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8"/>
              </a:lnSpc>
            </a:pPr>
            <a:r>
              <a:rPr lang="en-US" sz="7898">
                <a:solidFill>
                  <a:srgbClr val="FFFFFF"/>
                </a:solidFill>
                <a:latin typeface="Arimo Bold"/>
              </a:rPr>
              <a:t>93 %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33430" y="4226717"/>
            <a:ext cx="2935957" cy="4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83">
                <a:solidFill>
                  <a:srgbClr val="FFFFFF"/>
                </a:solidFill>
                <a:latin typeface="Arimo Bold"/>
              </a:rPr>
              <a:t>shopping starts with an internet search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851009" y="5331228"/>
            <a:ext cx="3408291" cy="2689502"/>
            <a:chOff x="0" y="0"/>
            <a:chExt cx="4544388" cy="35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44441" cy="3585972"/>
            </a:xfrm>
            <a:custGeom>
              <a:avLst/>
              <a:gdLst/>
              <a:ahLst/>
              <a:cxnLst/>
              <a:rect l="l" t="t" r="r" b="b"/>
              <a:pathLst>
                <a:path w="4544441" h="3585972">
                  <a:moveTo>
                    <a:pt x="0" y="0"/>
                  </a:moveTo>
                  <a:lnTo>
                    <a:pt x="4544441" y="0"/>
                  </a:lnTo>
                  <a:lnTo>
                    <a:pt x="4544441" y="3585972"/>
                  </a:lnTo>
                  <a:lnTo>
                    <a:pt x="0" y="3585972"/>
                  </a:lnTo>
                  <a:close/>
                </a:path>
              </a:pathLst>
            </a:custGeom>
            <a:solidFill>
              <a:srgbClr val="7027AB">
                <a:alpha val="66667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4033430" y="5876000"/>
            <a:ext cx="2935957" cy="108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8"/>
              </a:lnSpc>
            </a:pPr>
            <a:r>
              <a:rPr lang="en-US" sz="7898">
                <a:solidFill>
                  <a:srgbClr val="FFFFFF"/>
                </a:solidFill>
                <a:latin typeface="Arimo Bold"/>
              </a:rPr>
              <a:t> 88 %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33430" y="7144881"/>
            <a:ext cx="2935957" cy="6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583">
                <a:solidFill>
                  <a:srgbClr val="FFFFFF"/>
                </a:solidFill>
                <a:latin typeface="Arimo Bold"/>
              </a:rPr>
              <a:t>people trust online reviews as much as personal recommendations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2433158"/>
            <a:ext cx="7831127" cy="9525"/>
            <a:chOff x="0" y="0"/>
            <a:chExt cx="10441503" cy="1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41559" cy="12700"/>
            </a:xfrm>
            <a:custGeom>
              <a:avLst/>
              <a:gdLst/>
              <a:ahLst/>
              <a:cxnLst/>
              <a:rect l="l" t="t" r="r" b="b"/>
              <a:pathLst>
                <a:path w="10441559" h="12700">
                  <a:moveTo>
                    <a:pt x="0" y="0"/>
                  </a:moveTo>
                  <a:lnTo>
                    <a:pt x="10441559" y="0"/>
                  </a:lnTo>
                  <a:lnTo>
                    <a:pt x="1044155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23950"/>
            <a:ext cx="14333175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Arimo Bold"/>
              </a:rPr>
              <a:t>COMPLETION OF THE COURSE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590602"/>
            <a:ext cx="11873343" cy="304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521" lvl="2" indent="-243840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Project presentation (50 points)</a:t>
            </a:r>
          </a:p>
          <a:p>
            <a:pPr marL="731521" lvl="2" indent="-243840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Final test + oral exam (30 points)</a:t>
            </a:r>
          </a:p>
          <a:p>
            <a:pPr marL="731521" lvl="2" indent="-243840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Activity in lectures/seminars - 20 points</a:t>
            </a:r>
          </a:p>
          <a:p>
            <a:pPr marL="731521" lvl="2" indent="-243840">
              <a:lnSpc>
                <a:spcPts val="4800"/>
              </a:lnSpc>
              <a:buFont typeface="Arial"/>
              <a:buChar char="⚬"/>
            </a:pPr>
            <a:endParaRPr lang="en-US" sz="3200">
              <a:solidFill>
                <a:srgbClr val="FFFFFF"/>
              </a:solidFill>
              <a:latin typeface="Arimo"/>
            </a:endParaRPr>
          </a:p>
          <a:p>
            <a:pPr marL="731520" lvl="2" indent="-243840" algn="l">
              <a:lnSpc>
                <a:spcPts val="4800"/>
              </a:lnSpc>
              <a:buFont typeface="Arial"/>
              <a:buChar char="⚬"/>
            </a:pPr>
            <a:r>
              <a:rPr lang="en-US" sz="3200">
                <a:solidFill>
                  <a:srgbClr val="FFFFFF"/>
                </a:solidFill>
                <a:latin typeface="Arimo"/>
              </a:rPr>
              <a:t>At least 50points are required for successful completion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1873" y="4828154"/>
            <a:ext cx="6601949" cy="9546"/>
            <a:chOff x="0" y="0"/>
            <a:chExt cx="8802599" cy="127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02624" cy="12700"/>
            </a:xfrm>
            <a:custGeom>
              <a:avLst/>
              <a:gdLst/>
              <a:ahLst/>
              <a:cxnLst/>
              <a:rect l="l" t="t" r="r" b="b"/>
              <a:pathLst>
                <a:path w="8802624" h="12700">
                  <a:moveTo>
                    <a:pt x="0" y="0"/>
                  </a:moveTo>
                  <a:lnTo>
                    <a:pt x="8802624" y="0"/>
                  </a:lnTo>
                  <a:lnTo>
                    <a:pt x="880262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36900" y="1028700"/>
            <a:ext cx="5248947" cy="10667555"/>
            <a:chOff x="0" y="0"/>
            <a:chExt cx="6998596" cy="142234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98589" cy="14223364"/>
            </a:xfrm>
            <a:custGeom>
              <a:avLst/>
              <a:gdLst/>
              <a:ahLst/>
              <a:cxnLst/>
              <a:rect l="l" t="t" r="r" b="b"/>
              <a:pathLst>
                <a:path w="6998589" h="14223364">
                  <a:moveTo>
                    <a:pt x="0" y="0"/>
                  </a:moveTo>
                  <a:lnTo>
                    <a:pt x="6998589" y="0"/>
                  </a:lnTo>
                  <a:lnTo>
                    <a:pt x="6998589" y="14223364"/>
                  </a:lnTo>
                  <a:lnTo>
                    <a:pt x="0" y="14223364"/>
                  </a:lnTo>
                  <a:close/>
                </a:path>
              </a:pathLst>
            </a:custGeom>
            <a:blipFill>
              <a:blip r:embed="rId2"/>
              <a:stretch>
                <a:fillRect l="-101" r="-10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692456" y="1331817"/>
            <a:ext cx="4545500" cy="9863962"/>
            <a:chOff x="0" y="0"/>
            <a:chExt cx="6060666" cy="13151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60694" cy="13151993"/>
            </a:xfrm>
            <a:custGeom>
              <a:avLst/>
              <a:gdLst/>
              <a:ahLst/>
              <a:cxnLst/>
              <a:rect l="l" t="t" r="r" b="b"/>
              <a:pathLst>
                <a:path w="6060694" h="13151993">
                  <a:moveTo>
                    <a:pt x="5449951" y="13151993"/>
                  </a:moveTo>
                  <a:lnTo>
                    <a:pt x="610743" y="13151993"/>
                  </a:lnTo>
                  <a:cubicBezTo>
                    <a:pt x="273431" y="13151993"/>
                    <a:pt x="0" y="12878562"/>
                    <a:pt x="0" y="12541250"/>
                  </a:cubicBezTo>
                  <a:lnTo>
                    <a:pt x="0" y="610743"/>
                  </a:lnTo>
                  <a:cubicBezTo>
                    <a:pt x="0" y="273431"/>
                    <a:pt x="273431" y="0"/>
                    <a:pt x="610743" y="0"/>
                  </a:cubicBezTo>
                  <a:lnTo>
                    <a:pt x="1205738" y="0"/>
                  </a:lnTo>
                  <a:cubicBezTo>
                    <a:pt x="1262888" y="0"/>
                    <a:pt x="1309116" y="46228"/>
                    <a:pt x="1309116" y="103378"/>
                  </a:cubicBezTo>
                  <a:cubicBezTo>
                    <a:pt x="1309116" y="314960"/>
                    <a:pt x="1480312" y="486537"/>
                    <a:pt x="1691767" y="487172"/>
                  </a:cubicBezTo>
                  <a:lnTo>
                    <a:pt x="4346448" y="494919"/>
                  </a:lnTo>
                  <a:cubicBezTo>
                    <a:pt x="4558792" y="495554"/>
                    <a:pt x="4731385" y="323469"/>
                    <a:pt x="4731385" y="111125"/>
                  </a:cubicBezTo>
                  <a:lnTo>
                    <a:pt x="4731385" y="103378"/>
                  </a:lnTo>
                  <a:cubicBezTo>
                    <a:pt x="4731385" y="46355"/>
                    <a:pt x="4777613" y="0"/>
                    <a:pt x="4834763" y="0"/>
                  </a:cubicBezTo>
                  <a:lnTo>
                    <a:pt x="5449951" y="0"/>
                  </a:lnTo>
                  <a:cubicBezTo>
                    <a:pt x="5787263" y="0"/>
                    <a:pt x="6060694" y="273431"/>
                    <a:pt x="6060694" y="610743"/>
                  </a:cubicBezTo>
                  <a:lnTo>
                    <a:pt x="6060694" y="12541250"/>
                  </a:lnTo>
                  <a:cubicBezTo>
                    <a:pt x="6060694" y="12878562"/>
                    <a:pt x="5787263" y="13151993"/>
                    <a:pt x="5449951" y="13151993"/>
                  </a:cubicBezTo>
                  <a:close/>
                </a:path>
              </a:pathLst>
            </a:custGeom>
            <a:blipFill>
              <a:blip r:embed="rId3"/>
              <a:stretch>
                <a:fillRect l="-100223" r="-10022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1873" y="2342883"/>
            <a:ext cx="6601949" cy="202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>
                <a:solidFill>
                  <a:srgbClr val="1B1A1A"/>
                </a:solidFill>
                <a:latin typeface="Poppins Bold"/>
              </a:rPr>
              <a:t>Digital</a:t>
            </a:r>
          </a:p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1B1A1A"/>
                </a:solidFill>
                <a:latin typeface="Poppins Bold"/>
              </a:rPr>
              <a:t>marketing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1873" y="4981094"/>
            <a:ext cx="6601949" cy="304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200">
                <a:solidFill>
                  <a:srgbClr val="1B1A1A"/>
                </a:solidFill>
                <a:latin typeface="Poppins Medium"/>
              </a:rPr>
              <a:t>"Digital marketing is marketing that uses digital media to communicate with audiences about advertising and information."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36900" y="1028700"/>
            <a:ext cx="5248947" cy="10667555"/>
            <a:chOff x="0" y="0"/>
            <a:chExt cx="6998596" cy="142234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98589" cy="14223364"/>
            </a:xfrm>
            <a:custGeom>
              <a:avLst/>
              <a:gdLst/>
              <a:ahLst/>
              <a:cxnLst/>
              <a:rect l="l" t="t" r="r" b="b"/>
              <a:pathLst>
                <a:path w="6998589" h="14223364">
                  <a:moveTo>
                    <a:pt x="0" y="0"/>
                  </a:moveTo>
                  <a:lnTo>
                    <a:pt x="6998589" y="0"/>
                  </a:lnTo>
                  <a:lnTo>
                    <a:pt x="6998589" y="14223364"/>
                  </a:lnTo>
                  <a:lnTo>
                    <a:pt x="0" y="14223364"/>
                  </a:lnTo>
                  <a:close/>
                </a:path>
              </a:pathLst>
            </a:custGeom>
            <a:blipFill>
              <a:blip r:embed="rId4"/>
              <a:stretch>
                <a:fillRect l="-101" r="-10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692456" y="1331817"/>
            <a:ext cx="4545500" cy="9863962"/>
            <a:chOff x="0" y="0"/>
            <a:chExt cx="6060666" cy="13151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60694" cy="13151993"/>
            </a:xfrm>
            <a:custGeom>
              <a:avLst/>
              <a:gdLst/>
              <a:ahLst/>
              <a:cxnLst/>
              <a:rect l="l" t="t" r="r" b="b"/>
              <a:pathLst>
                <a:path w="6060694" h="13151993">
                  <a:moveTo>
                    <a:pt x="5449951" y="13151993"/>
                  </a:moveTo>
                  <a:lnTo>
                    <a:pt x="610743" y="13151993"/>
                  </a:lnTo>
                  <a:cubicBezTo>
                    <a:pt x="273431" y="13151993"/>
                    <a:pt x="0" y="12878562"/>
                    <a:pt x="0" y="12541250"/>
                  </a:cubicBezTo>
                  <a:lnTo>
                    <a:pt x="0" y="610743"/>
                  </a:lnTo>
                  <a:cubicBezTo>
                    <a:pt x="0" y="273431"/>
                    <a:pt x="273431" y="0"/>
                    <a:pt x="610743" y="0"/>
                  </a:cubicBezTo>
                  <a:lnTo>
                    <a:pt x="1205738" y="0"/>
                  </a:lnTo>
                  <a:cubicBezTo>
                    <a:pt x="1262888" y="0"/>
                    <a:pt x="1309116" y="46228"/>
                    <a:pt x="1309116" y="103378"/>
                  </a:cubicBezTo>
                  <a:cubicBezTo>
                    <a:pt x="1309116" y="314960"/>
                    <a:pt x="1480312" y="486537"/>
                    <a:pt x="1691767" y="487172"/>
                  </a:cubicBezTo>
                  <a:lnTo>
                    <a:pt x="4346448" y="494919"/>
                  </a:lnTo>
                  <a:cubicBezTo>
                    <a:pt x="4558792" y="495554"/>
                    <a:pt x="4731385" y="323469"/>
                    <a:pt x="4731385" y="111125"/>
                  </a:cubicBezTo>
                  <a:lnTo>
                    <a:pt x="4731385" y="103378"/>
                  </a:lnTo>
                  <a:cubicBezTo>
                    <a:pt x="4731385" y="46355"/>
                    <a:pt x="4777613" y="0"/>
                    <a:pt x="4834763" y="0"/>
                  </a:cubicBezTo>
                  <a:lnTo>
                    <a:pt x="5449951" y="0"/>
                  </a:lnTo>
                  <a:cubicBezTo>
                    <a:pt x="5787263" y="0"/>
                    <a:pt x="6060694" y="273431"/>
                    <a:pt x="6060694" y="610743"/>
                  </a:cubicBezTo>
                  <a:lnTo>
                    <a:pt x="6060694" y="12541250"/>
                  </a:lnTo>
                  <a:cubicBezTo>
                    <a:pt x="6060694" y="12878562"/>
                    <a:pt x="5787263" y="13151993"/>
                    <a:pt x="5449951" y="13151993"/>
                  </a:cubicBezTo>
                  <a:close/>
                </a:path>
              </a:pathLst>
            </a:custGeom>
            <a:blipFill>
              <a:blip r:embed="rId5"/>
              <a:stretch>
                <a:fillRect l="-20941" r="-2094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-35169" y="4427011"/>
            <a:ext cx="10550769" cy="3870899"/>
            <a:chOff x="0" y="0"/>
            <a:chExt cx="14641700" cy="51611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41703" cy="5161153"/>
            </a:xfrm>
            <a:custGeom>
              <a:avLst/>
              <a:gdLst/>
              <a:ahLst/>
              <a:cxnLst/>
              <a:rect l="l" t="t" r="r" b="b"/>
              <a:pathLst>
                <a:path w="14641703" h="5161153">
                  <a:moveTo>
                    <a:pt x="0" y="0"/>
                  </a:moveTo>
                  <a:lnTo>
                    <a:pt x="14641703" y="0"/>
                  </a:lnTo>
                  <a:lnTo>
                    <a:pt x="14641703" y="5161153"/>
                  </a:lnTo>
                  <a:lnTo>
                    <a:pt x="0" y="5161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15" b="-31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592733" y="5235250"/>
            <a:ext cx="8922867" cy="2047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5367" dirty="0">
                <a:solidFill>
                  <a:srgbClr val="000000"/>
                </a:solidFill>
                <a:latin typeface="Poppins Bold"/>
              </a:rPr>
              <a:t>Digital marketing must be trivial and careless.</a:t>
            </a:r>
          </a:p>
          <a:p>
            <a:pPr algn="ctr">
              <a:lnSpc>
                <a:spcPts val="3924"/>
              </a:lnSpc>
            </a:pPr>
            <a:r>
              <a:rPr lang="en-US" sz="3568" dirty="0">
                <a:solidFill>
                  <a:srgbClr val="000000"/>
                </a:solidFill>
                <a:latin typeface="Poppins Medium"/>
              </a:rPr>
              <a:t>-Rory Sutherland | Ogilvy-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763409" y="91792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40037" y="3492868"/>
            <a:ext cx="9377842" cy="9564"/>
            <a:chOff x="0" y="0"/>
            <a:chExt cx="12503789" cy="12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03785" cy="12700"/>
            </a:xfrm>
            <a:custGeom>
              <a:avLst/>
              <a:gdLst/>
              <a:ahLst/>
              <a:cxnLst/>
              <a:rect l="l" t="t" r="r" b="b"/>
              <a:pathLst>
                <a:path w="12503785" h="12700">
                  <a:moveTo>
                    <a:pt x="0" y="0"/>
                  </a:moveTo>
                  <a:lnTo>
                    <a:pt x="12503785" y="0"/>
                  </a:lnTo>
                  <a:lnTo>
                    <a:pt x="1250378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334609" y="5106394"/>
            <a:ext cx="4924691" cy="233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9"/>
              </a:lnSpc>
            </a:pPr>
            <a:r>
              <a:rPr lang="en-US" sz="8132">
                <a:solidFill>
                  <a:srgbClr val="FFFFFF"/>
                </a:solidFill>
                <a:latin typeface="Poppins Bold"/>
              </a:rPr>
              <a:t>03</a:t>
            </a:r>
          </a:p>
          <a:p>
            <a:pPr algn="ctr">
              <a:lnSpc>
                <a:spcPts val="5668"/>
              </a:lnSpc>
            </a:pPr>
            <a:r>
              <a:rPr lang="en-US" sz="3779">
                <a:solidFill>
                  <a:srgbClr val="FFFFFF"/>
                </a:solidFill>
                <a:latin typeface="Poppins Bold"/>
              </a:rPr>
              <a:t>Internet vs Digital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106394"/>
            <a:ext cx="3314692" cy="233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9"/>
              </a:lnSpc>
            </a:pPr>
            <a:r>
              <a:rPr lang="en-US" sz="8132">
                <a:solidFill>
                  <a:srgbClr val="FFFFFF"/>
                </a:solidFill>
                <a:latin typeface="Poppins Bold"/>
              </a:rPr>
              <a:t>01</a:t>
            </a:r>
          </a:p>
          <a:p>
            <a:pPr algn="ctr">
              <a:lnSpc>
                <a:spcPts val="5668"/>
              </a:lnSpc>
            </a:pPr>
            <a:r>
              <a:rPr lang="en-US" sz="3779">
                <a:solidFill>
                  <a:srgbClr val="FFFFFF"/>
                </a:solidFill>
                <a:latin typeface="Poppins Bold"/>
              </a:rPr>
              <a:t>New media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0037" y="1109801"/>
            <a:ext cx="10765095" cy="203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Poppins Bold"/>
              </a:rPr>
              <a:t>What is digital marketing all about?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28958" y="5106394"/>
            <a:ext cx="4773132" cy="233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9"/>
              </a:lnSpc>
            </a:pPr>
            <a:r>
              <a:rPr lang="en-US" sz="8132">
                <a:solidFill>
                  <a:srgbClr val="FFFFFF"/>
                </a:solidFill>
                <a:latin typeface="Poppins Bold"/>
              </a:rPr>
              <a:t>02</a:t>
            </a:r>
          </a:p>
          <a:p>
            <a:pPr algn="ctr">
              <a:lnSpc>
                <a:spcPts val="5668"/>
              </a:lnSpc>
            </a:pPr>
            <a:r>
              <a:rPr lang="en-US" sz="3779">
                <a:solidFill>
                  <a:srgbClr val="FFFFFF"/>
                </a:solidFill>
                <a:latin typeface="Poppins Bold"/>
              </a:rPr>
              <a:t>Digital vs Analog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13764" y="4373612"/>
            <a:ext cx="11060471" cy="244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5662">
                <a:solidFill>
                  <a:srgbClr val="FFFFFF"/>
                </a:solidFill>
                <a:latin typeface="Poppins Bold"/>
              </a:rPr>
              <a:t>What do you see as the advantages of digital marketing?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202" b="-14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40037" y="3492868"/>
            <a:ext cx="9377842" cy="9564"/>
            <a:chOff x="0" y="0"/>
            <a:chExt cx="12503789" cy="12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03785" cy="12700"/>
            </a:xfrm>
            <a:custGeom>
              <a:avLst/>
              <a:gdLst/>
              <a:ahLst/>
              <a:cxnLst/>
              <a:rect l="l" t="t" r="r" b="b"/>
              <a:pathLst>
                <a:path w="12503785" h="12700">
                  <a:moveTo>
                    <a:pt x="0" y="0"/>
                  </a:moveTo>
                  <a:lnTo>
                    <a:pt x="12503785" y="0"/>
                  </a:lnTo>
                  <a:lnTo>
                    <a:pt x="1250378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0037" y="1109801"/>
            <a:ext cx="10765095" cy="203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Poppins Bold"/>
              </a:rPr>
              <a:t>Advantages of digital marketing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9772" y="3829546"/>
            <a:ext cx="12309240" cy="480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Relevance</a:t>
            </a:r>
          </a:p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Easy content targeting</a:t>
            </a:r>
          </a:p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Innovation</a:t>
            </a:r>
          </a:p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Motion integration</a:t>
            </a:r>
          </a:p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Measurability</a:t>
            </a:r>
          </a:p>
          <a:p>
            <a:pPr marL="822503" lvl="2" indent="-274168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Low entry and operational costs</a:t>
            </a:r>
          </a:p>
          <a:p>
            <a:pPr marL="822960" lvl="2" indent="-274320" algn="l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Poppins Medium"/>
              </a:rPr>
              <a:t>Recipient management (lead production)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2909" y="8988722"/>
            <a:ext cx="686391" cy="269578"/>
          </a:xfrm>
          <a:custGeom>
            <a:avLst/>
            <a:gdLst/>
            <a:ahLst/>
            <a:cxnLst/>
            <a:rect l="l" t="t" r="r" b="b"/>
            <a:pathLst>
              <a:path w="686391" h="269578">
                <a:moveTo>
                  <a:pt x="0" y="0"/>
                </a:moveTo>
                <a:lnTo>
                  <a:pt x="686391" y="0"/>
                </a:lnTo>
                <a:lnTo>
                  <a:pt x="686391" y="269578"/>
                </a:lnTo>
                <a:lnTo>
                  <a:pt x="0" y="26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76820" y="3453255"/>
            <a:ext cx="6939284" cy="14315"/>
            <a:chOff x="0" y="0"/>
            <a:chExt cx="9252379" cy="190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52331" cy="19050"/>
            </a:xfrm>
            <a:custGeom>
              <a:avLst/>
              <a:gdLst/>
              <a:ahLst/>
              <a:cxnLst/>
              <a:rect l="l" t="t" r="r" b="b"/>
              <a:pathLst>
                <a:path w="9252331" h="19050">
                  <a:moveTo>
                    <a:pt x="0" y="0"/>
                  </a:moveTo>
                  <a:lnTo>
                    <a:pt x="9252331" y="0"/>
                  </a:lnTo>
                  <a:lnTo>
                    <a:pt x="925233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560410" y="3860224"/>
            <a:ext cx="7772104" cy="463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Development with the introduction of new media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Originally an internet-only environment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1993 - first clickable banner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1994 - Yahoo, 2nd half of the 90's other search engines (Google, MSN)</a:t>
            </a:r>
          </a:p>
          <a:p>
            <a:pPr marL="618364" lvl="2" indent="-206121">
              <a:lnSpc>
                <a:spcPts val="4054"/>
              </a:lnSpc>
              <a:buFont typeface="Arial"/>
              <a:buChar char="⚬"/>
            </a:pPr>
            <a:r>
              <a:rPr lang="en-US" sz="2705">
                <a:solidFill>
                  <a:srgbClr val="FFFFFF"/>
                </a:solidFill>
                <a:latin typeface="Poppins Medium"/>
              </a:rPr>
              <a:t>1996 - DoubleClick - predecessor of Google Ad Manager</a:t>
            </a:r>
          </a:p>
          <a:p>
            <a:pPr marL="618374" lvl="2" indent="-206125" algn="l">
              <a:lnSpc>
                <a:spcPts val="4057"/>
              </a:lnSpc>
              <a:buFont typeface="Arial"/>
              <a:buChar char="⚬"/>
            </a:pPr>
            <a:r>
              <a:rPr lang="en-US" sz="2704">
                <a:solidFill>
                  <a:srgbClr val="FFFFFF"/>
                </a:solidFill>
                <a:latin typeface="Poppins Medium"/>
              </a:rPr>
              <a:t>Arrival of new Millennium (Y2K) - WEB 2.0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60410" y="1572187"/>
            <a:ext cx="7772104" cy="91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5"/>
              </a:lnSpc>
            </a:pPr>
            <a:r>
              <a:rPr lang="en-US" sz="6059">
                <a:solidFill>
                  <a:srgbClr val="FFFFFF"/>
                </a:solidFill>
                <a:latin typeface="Poppins Bold"/>
              </a:rPr>
              <a:t>A little bit of history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071" y="3616940"/>
            <a:ext cx="7651887" cy="7667187"/>
            <a:chOff x="0" y="0"/>
            <a:chExt cx="10202516" cy="102229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2545" cy="10222865"/>
            </a:xfrm>
            <a:custGeom>
              <a:avLst/>
              <a:gdLst/>
              <a:ahLst/>
              <a:cxnLst/>
              <a:rect l="l" t="t" r="r" b="b"/>
              <a:pathLst>
                <a:path w="10202545" h="10222865">
                  <a:moveTo>
                    <a:pt x="0" y="0"/>
                  </a:moveTo>
                  <a:lnTo>
                    <a:pt x="10202545" y="0"/>
                  </a:lnTo>
                  <a:lnTo>
                    <a:pt x="10202545" y="10222865"/>
                  </a:lnTo>
                  <a:lnTo>
                    <a:pt x="0" y="10222865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404049" y="5403714"/>
            <a:ext cx="3889707" cy="5173502"/>
            <a:chOff x="0" y="0"/>
            <a:chExt cx="5186276" cy="68980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6299" cy="6898005"/>
            </a:xfrm>
            <a:custGeom>
              <a:avLst/>
              <a:gdLst/>
              <a:ahLst/>
              <a:cxnLst/>
              <a:rect l="l" t="t" r="r" b="b"/>
              <a:pathLst>
                <a:path w="5186299" h="6898005">
                  <a:moveTo>
                    <a:pt x="0" y="0"/>
                  </a:moveTo>
                  <a:lnTo>
                    <a:pt x="5186299" y="0"/>
                  </a:lnTo>
                  <a:lnTo>
                    <a:pt x="5186299" y="6898005"/>
                  </a:lnTo>
                  <a:lnTo>
                    <a:pt x="0" y="6898005"/>
                  </a:lnTo>
                  <a:close/>
                </a:path>
              </a:pathLst>
            </a:custGeom>
            <a:blipFill>
              <a:blip r:embed="rId5"/>
              <a:stretch>
                <a:fillRect l="-2432" r="-243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310697" y="4124710"/>
            <a:ext cx="4766328" cy="6357333"/>
            <a:chOff x="0" y="0"/>
            <a:chExt cx="6355104" cy="8476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5080" cy="8476361"/>
            </a:xfrm>
            <a:custGeom>
              <a:avLst/>
              <a:gdLst/>
              <a:ahLst/>
              <a:cxnLst/>
              <a:rect l="l" t="t" r="r" b="b"/>
              <a:pathLst>
                <a:path w="6355080" h="8476361">
                  <a:moveTo>
                    <a:pt x="2575433" y="1425321"/>
                  </a:moveTo>
                  <a:lnTo>
                    <a:pt x="2574036" y="8476361"/>
                  </a:lnTo>
                  <a:lnTo>
                    <a:pt x="0" y="8476361"/>
                  </a:lnTo>
                  <a:lnTo>
                    <a:pt x="0" y="0"/>
                  </a:lnTo>
                  <a:lnTo>
                    <a:pt x="6355080" y="0"/>
                  </a:lnTo>
                  <a:lnTo>
                    <a:pt x="6355080" y="1104900"/>
                  </a:lnTo>
                  <a:lnTo>
                    <a:pt x="2894838" y="1105789"/>
                  </a:lnTo>
                  <a:cubicBezTo>
                    <a:pt x="2718435" y="1105789"/>
                    <a:pt x="2575433" y="1248918"/>
                    <a:pt x="2575306" y="1425321"/>
                  </a:cubicBezTo>
                  <a:close/>
                </a:path>
              </a:pathLst>
            </a:custGeom>
            <a:blipFill>
              <a:blip r:embed="rId6"/>
              <a:stretch>
                <a:fillRect l="-42333" r="-42334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594</Words>
  <Application>Microsoft Office PowerPoint</Application>
  <PresentationFormat>Vlastní</PresentationFormat>
  <Paragraphs>121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Arimo</vt:lpstr>
      <vt:lpstr>Poppins Medium</vt:lpstr>
      <vt:lpstr>Poppins Bold</vt:lpstr>
      <vt:lpstr>Open Sans Bold</vt:lpstr>
      <vt:lpstr>Arial</vt:lpstr>
      <vt:lpstr>Arimo Bold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marketing</dc:title>
  <cp:lastModifiedBy>Tomašovičová Monika</cp:lastModifiedBy>
  <cp:revision>5</cp:revision>
  <dcterms:created xsi:type="dcterms:W3CDTF">2006-08-16T00:00:00Z</dcterms:created>
  <dcterms:modified xsi:type="dcterms:W3CDTF">2024-02-27T11:29:18Z</dcterms:modified>
  <dc:identifier>DAF9bP4KE2E</dc:identifier>
</cp:coreProperties>
</file>