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  <p:sldId id="265" r:id="rId45"/>
    <p:sldId id="266" r:id="rId46"/>
    <p:sldId id="267" r:id="rId47"/>
    <p:sldId id="268" r:id="rId48"/>
    <p:sldId id="269" r:id="rId4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ontserrat" charset="1" panose="00000500000000000000"/>
      <p:regular r:id="rId10"/>
    </p:embeddedFont>
    <p:embeddedFont>
      <p:font typeface="Montserrat Bold" charset="1" panose="00000600000000000000"/>
      <p:regular r:id="rId11"/>
    </p:embeddedFont>
    <p:embeddedFont>
      <p:font typeface="Montserrat Italics" charset="1" panose="00000500000000000000"/>
      <p:regular r:id="rId12"/>
    </p:embeddedFont>
    <p:embeddedFont>
      <p:font typeface="Montserrat Bold Italics" charset="1" panose="00000600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  <p:embeddedFont>
      <p:font typeface="Muli" charset="1" panose="00000500000000000000"/>
      <p:regular r:id="rId22"/>
    </p:embeddedFont>
    <p:embeddedFont>
      <p:font typeface="Muli Bold" charset="1" panose="00000800000000000000"/>
      <p:regular r:id="rId23"/>
    </p:embeddedFont>
    <p:embeddedFont>
      <p:font typeface="Muli Italics" charset="1" panose="00000500000000000000"/>
      <p:regular r:id="rId24"/>
    </p:embeddedFont>
    <p:embeddedFont>
      <p:font typeface="Muli Bold Italics" charset="1" panose="00000800000000000000"/>
      <p:regular r:id="rId25"/>
    </p:embeddedFont>
    <p:embeddedFont>
      <p:font typeface="Muli Extra-Light" charset="1" panose="00000300000000000000"/>
      <p:regular r:id="rId26"/>
    </p:embeddedFont>
    <p:embeddedFont>
      <p:font typeface="Muli Extra-Light Italics" charset="1" panose="00000300000000000000"/>
      <p:regular r:id="rId27"/>
    </p:embeddedFont>
    <p:embeddedFont>
      <p:font typeface="Muli Light" charset="1" panose="00000400000000000000"/>
      <p:regular r:id="rId28"/>
    </p:embeddedFont>
    <p:embeddedFont>
      <p:font typeface="Muli Light Italics" charset="1" panose="00000400000000000000"/>
      <p:regular r:id="rId29"/>
    </p:embeddedFont>
    <p:embeddedFont>
      <p:font typeface="Muli Semi-Bold" charset="1" panose="00000700000000000000"/>
      <p:regular r:id="rId30"/>
    </p:embeddedFont>
    <p:embeddedFont>
      <p:font typeface="Muli Semi-Bold Italics" charset="1" panose="00000700000000000000"/>
      <p:regular r:id="rId31"/>
    </p:embeddedFont>
    <p:embeddedFont>
      <p:font typeface="Muli Ultra-Bold" charset="1" panose="00000900000000000000"/>
      <p:regular r:id="rId32"/>
    </p:embeddedFont>
    <p:embeddedFont>
      <p:font typeface="Muli Ultra-Bold Italics" charset="1" panose="00000900000000000000"/>
      <p:regular r:id="rId33"/>
    </p:embeddedFont>
    <p:embeddedFont>
      <p:font typeface="Muli Heavy" charset="1" panose="00000A00000000000000"/>
      <p:regular r:id="rId34"/>
    </p:embeddedFont>
    <p:embeddedFont>
      <p:font typeface="Muli Heavy Italics" charset="1" panose="00000A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45" Target="slides/slide10.xml" Type="http://schemas.openxmlformats.org/officeDocument/2006/relationships/slide"/><Relationship Id="rId46" Target="slides/slide11.xml" Type="http://schemas.openxmlformats.org/officeDocument/2006/relationships/slide"/><Relationship Id="rId47" Target="slides/slide12.xml" Type="http://schemas.openxmlformats.org/officeDocument/2006/relationships/slide"/><Relationship Id="rId48" Target="slides/slide13.xml" Type="http://schemas.openxmlformats.org/officeDocument/2006/relationships/slide"/><Relationship Id="rId49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jpe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svg" Type="http://schemas.openxmlformats.org/officeDocument/2006/relationships/image"/><Relationship Id="rId4" Target="../media/image8.jpeg" Type="http://schemas.openxmlformats.org/officeDocument/2006/relationships/image"/><Relationship Id="rId5" Target="../media/image13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svg" Type="http://schemas.openxmlformats.org/officeDocument/2006/relationships/image"/><Relationship Id="rId4" Target="../media/image8.jpeg" Type="http://schemas.openxmlformats.org/officeDocument/2006/relationships/image"/><Relationship Id="rId5" Target="../media/image14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svg" Type="http://schemas.openxmlformats.org/officeDocument/2006/relationships/image"/><Relationship Id="rId4" Target="../media/image8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2.svg" Type="http://schemas.openxmlformats.org/officeDocument/2006/relationships/image"/><Relationship Id="rId4" Target="../media/image8.jpe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1597866"/>
            <a:ext cx="6276975" cy="38100"/>
            <a:chOff x="0" y="0"/>
            <a:chExt cx="6276975" cy="381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76975" cy="38100"/>
            </a:xfrm>
            <a:custGeom>
              <a:avLst/>
              <a:gdLst/>
              <a:ahLst/>
              <a:cxnLst/>
              <a:rect r="r" b="b" t="t" l="l"/>
              <a:pathLst>
                <a:path h="38100" w="6276975">
                  <a:moveTo>
                    <a:pt x="0" y="0"/>
                  </a:moveTo>
                  <a:lnTo>
                    <a:pt x="0" y="38100"/>
                  </a:lnTo>
                  <a:lnTo>
                    <a:pt x="6276975" y="3810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09406" y="8928373"/>
            <a:ext cx="813387" cy="393421"/>
          </a:xfrm>
          <a:custGeom>
            <a:avLst/>
            <a:gdLst/>
            <a:ahLst/>
            <a:cxnLst/>
            <a:rect r="r" b="b" t="t" l="l"/>
            <a:pathLst>
              <a:path h="393421" w="813387">
                <a:moveTo>
                  <a:pt x="0" y="0"/>
                </a:moveTo>
                <a:lnTo>
                  <a:pt x="813388" y="0"/>
                </a:lnTo>
                <a:lnTo>
                  <a:pt x="813388" y="393421"/>
                </a:lnTo>
                <a:lnTo>
                  <a:pt x="0" y="3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4296918"/>
            <a:ext cx="8426167" cy="1319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3"/>
              </a:lnSpc>
            </a:pPr>
            <a:r>
              <a:rPr lang="en-US" sz="7573">
                <a:solidFill>
                  <a:srgbClr val="FFFFFF"/>
                </a:solidFill>
                <a:latin typeface="Muli Heavy"/>
              </a:rPr>
              <a:t>GOOGLE TRENDS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91019"/>
            <a:ext cx="6871709" cy="833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8"/>
              </a:lnSpc>
            </a:pPr>
            <a:r>
              <a:rPr lang="en-US" sz="2420" spc="72">
                <a:solidFill>
                  <a:srgbClr val="FFFFFF"/>
                </a:solidFill>
                <a:latin typeface="Muli Semi-Bold"/>
              </a:rPr>
              <a:t>MORAVIAN BUSINESS COLLEGE OLOMOUC</a:t>
            </a:r>
          </a:p>
          <a:p>
            <a:pPr algn="l">
              <a:lnSpc>
                <a:spcPts val="338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66592"/>
            <a:ext cx="2428180" cy="373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FFFFFF"/>
                </a:solidFill>
                <a:latin typeface="Muli"/>
              </a:rPr>
              <a:t>Digital marketing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629005" y="4648200"/>
            <a:ext cx="4044896" cy="4100722"/>
          </a:xfrm>
          <a:custGeom>
            <a:avLst/>
            <a:gdLst/>
            <a:ahLst/>
            <a:cxnLst/>
            <a:rect r="r" b="b" t="t" l="l"/>
            <a:pathLst>
              <a:path h="4100722" w="4044896">
                <a:moveTo>
                  <a:pt x="0" y="0"/>
                </a:moveTo>
                <a:lnTo>
                  <a:pt x="4044896" y="0"/>
                </a:lnTo>
                <a:lnTo>
                  <a:pt x="4044896" y="4100722"/>
                </a:lnTo>
                <a:lnTo>
                  <a:pt x="0" y="4100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09406" y="8928373"/>
            <a:ext cx="813387" cy="393421"/>
          </a:xfrm>
          <a:custGeom>
            <a:avLst/>
            <a:gdLst/>
            <a:ahLst/>
            <a:cxnLst/>
            <a:rect r="r" b="b" t="t" l="l"/>
            <a:pathLst>
              <a:path h="393421" w="813387">
                <a:moveTo>
                  <a:pt x="0" y="0"/>
                </a:moveTo>
                <a:lnTo>
                  <a:pt x="813388" y="0"/>
                </a:lnTo>
                <a:lnTo>
                  <a:pt x="813388" y="393421"/>
                </a:lnTo>
                <a:lnTo>
                  <a:pt x="0" y="3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4900" y="134455"/>
            <a:ext cx="13649001" cy="242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Share of Search: </a:t>
            </a:r>
          </a:p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Does it always work?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12840" y="4183885"/>
            <a:ext cx="5910435" cy="197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50"/>
              </a:lnSpc>
            </a:pPr>
            <a:r>
              <a:rPr lang="en-US" sz="6999" spc="230">
                <a:solidFill>
                  <a:srgbClr val="FFFFFF"/>
                </a:solidFill>
                <a:latin typeface="Montserrat"/>
              </a:rPr>
              <a:t>Low search rate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12840" y="6561353"/>
            <a:ext cx="6578717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99">
                <a:solidFill>
                  <a:srgbClr val="FFFFFF"/>
                </a:solidFill>
                <a:latin typeface="Montserrat"/>
              </a:rPr>
              <a:t>To use SoS properly you need data, if you don't have it or you only have a small amount, it will be very difficult to calculate your market share.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482112" y="5251215"/>
            <a:ext cx="8620955" cy="4849287"/>
          </a:xfrm>
          <a:custGeom>
            <a:avLst/>
            <a:gdLst/>
            <a:ahLst/>
            <a:cxnLst/>
            <a:rect r="r" b="b" t="t" l="l"/>
            <a:pathLst>
              <a:path h="4849287" w="8620955">
                <a:moveTo>
                  <a:pt x="0" y="0"/>
                </a:moveTo>
                <a:lnTo>
                  <a:pt x="8620955" y="0"/>
                </a:lnTo>
                <a:lnTo>
                  <a:pt x="8620955" y="4849288"/>
                </a:lnTo>
                <a:lnTo>
                  <a:pt x="0" y="48492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148576"/>
            <a:ext cx="9066431" cy="2281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21"/>
              </a:lnSpc>
            </a:pPr>
            <a:r>
              <a:rPr lang="en-US" sz="8154" spc="309">
                <a:solidFill>
                  <a:srgbClr val="FFFFFF"/>
                </a:solidFill>
                <a:latin typeface="Montserrat"/>
              </a:rPr>
              <a:t>The Dieselgate affair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443282"/>
            <a:ext cx="7119604" cy="1367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25"/>
              </a:lnSpc>
            </a:pPr>
            <a:r>
              <a:rPr lang="en-US" sz="4845" spc="184">
                <a:solidFill>
                  <a:srgbClr val="FFFFFF"/>
                </a:solidFill>
                <a:latin typeface="Montserrat"/>
              </a:rPr>
              <a:t>increase in searches but decrease in sales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4900" y="134455"/>
            <a:ext cx="13649001" cy="242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Share of Search: </a:t>
            </a:r>
          </a:p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Does it always work?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1597866"/>
            <a:ext cx="6276975" cy="38100"/>
            <a:chOff x="0" y="0"/>
            <a:chExt cx="6276975" cy="381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76975" cy="38100"/>
            </a:xfrm>
            <a:custGeom>
              <a:avLst/>
              <a:gdLst/>
              <a:ahLst/>
              <a:cxnLst/>
              <a:rect r="r" b="b" t="t" l="l"/>
              <a:pathLst>
                <a:path h="38100" w="6276975">
                  <a:moveTo>
                    <a:pt x="0" y="0"/>
                  </a:moveTo>
                  <a:lnTo>
                    <a:pt x="0" y="38100"/>
                  </a:lnTo>
                  <a:lnTo>
                    <a:pt x="6276975" y="38100"/>
                  </a:lnTo>
                  <a:lnTo>
                    <a:pt x="6276975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09406" y="8928373"/>
            <a:ext cx="813387" cy="393421"/>
          </a:xfrm>
          <a:custGeom>
            <a:avLst/>
            <a:gdLst/>
            <a:ahLst/>
            <a:cxnLst/>
            <a:rect r="r" b="b" t="t" l="l"/>
            <a:pathLst>
              <a:path h="393421" w="813387">
                <a:moveTo>
                  <a:pt x="0" y="0"/>
                </a:moveTo>
                <a:lnTo>
                  <a:pt x="813388" y="0"/>
                </a:lnTo>
                <a:lnTo>
                  <a:pt x="813388" y="393421"/>
                </a:lnTo>
                <a:lnTo>
                  <a:pt x="0" y="393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4283926"/>
            <a:ext cx="6289777" cy="1319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02"/>
              </a:lnSpc>
            </a:pPr>
            <a:r>
              <a:rPr lang="en-US" sz="7573">
                <a:solidFill>
                  <a:srgbClr val="FFFFFF"/>
                </a:solidFill>
                <a:latin typeface="Muli Heavy"/>
              </a:rPr>
              <a:t>SMARTLOOK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91019"/>
            <a:ext cx="6871709" cy="8338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88"/>
              </a:lnSpc>
            </a:pPr>
            <a:r>
              <a:rPr lang="en-US" sz="2420" spc="72">
                <a:solidFill>
                  <a:srgbClr val="FFFFFF"/>
                </a:solidFill>
                <a:latin typeface="Muli Semi-Bold"/>
              </a:rPr>
              <a:t>MORAVIAN BUSINESS COLLEGE OLOMOUC</a:t>
            </a:r>
          </a:p>
          <a:p>
            <a:pPr algn="l">
              <a:lnSpc>
                <a:spcPts val="3388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766592"/>
            <a:ext cx="2428180" cy="373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50"/>
              </a:lnSpc>
            </a:pPr>
            <a:r>
              <a:rPr lang="en-US" sz="2178">
                <a:solidFill>
                  <a:srgbClr val="FFFFFF"/>
                </a:solidFill>
                <a:latin typeface="Muli"/>
              </a:rPr>
              <a:t>Digital marketing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119547" y="5079997"/>
            <a:ext cx="9088946" cy="5270497"/>
          </a:xfrm>
          <a:custGeom>
            <a:avLst/>
            <a:gdLst/>
            <a:ahLst/>
            <a:cxnLst/>
            <a:rect r="r" b="b" t="t" l="l"/>
            <a:pathLst>
              <a:path h="5270497" w="9088946">
                <a:moveTo>
                  <a:pt x="0" y="0"/>
                </a:moveTo>
                <a:lnTo>
                  <a:pt x="9088945" y="0"/>
                </a:lnTo>
                <a:lnTo>
                  <a:pt x="9088945" y="5270497"/>
                </a:lnTo>
                <a:lnTo>
                  <a:pt x="0" y="5270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264538" y="5454539"/>
            <a:ext cx="6802831" cy="4257475"/>
          </a:xfrm>
          <a:custGeom>
            <a:avLst/>
            <a:gdLst/>
            <a:ahLst/>
            <a:cxnLst/>
            <a:rect r="r" b="b" t="t" l="l"/>
            <a:pathLst>
              <a:path h="4257475" w="6802831">
                <a:moveTo>
                  <a:pt x="0" y="0"/>
                </a:moveTo>
                <a:lnTo>
                  <a:pt x="6802831" y="0"/>
                </a:lnTo>
                <a:lnTo>
                  <a:pt x="6802831" y="4257475"/>
                </a:lnTo>
                <a:lnTo>
                  <a:pt x="0" y="4257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773" t="-9959" r="-17181" b="-13365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90650" y="3529841"/>
            <a:ext cx="133350" cy="133350"/>
            <a:chOff x="0" y="0"/>
            <a:chExt cx="133350" cy="1333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90650" y="4139441"/>
            <a:ext cx="133350" cy="133350"/>
            <a:chOff x="0" y="0"/>
            <a:chExt cx="133350" cy="1333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966797" y="6669062"/>
            <a:ext cx="1020842" cy="2650731"/>
            <a:chOff x="0" y="0"/>
            <a:chExt cx="1020839" cy="265073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54939" y="348234"/>
              <a:ext cx="78232" cy="78232"/>
            </a:xfrm>
            <a:custGeom>
              <a:avLst/>
              <a:gdLst/>
              <a:ahLst/>
              <a:cxnLst/>
              <a:rect r="r" b="b" t="t" l="l"/>
              <a:pathLst>
                <a:path h="78232" w="78232">
                  <a:moveTo>
                    <a:pt x="39497" y="0"/>
                  </a:moveTo>
                  <a:cubicBezTo>
                    <a:pt x="28448" y="0"/>
                    <a:pt x="19050" y="3810"/>
                    <a:pt x="11430" y="11303"/>
                  </a:cubicBezTo>
                  <a:cubicBezTo>
                    <a:pt x="3810" y="18796"/>
                    <a:pt x="0" y="28067"/>
                    <a:pt x="0" y="38989"/>
                  </a:cubicBezTo>
                  <a:cubicBezTo>
                    <a:pt x="0" y="51181"/>
                    <a:pt x="4064" y="60960"/>
                    <a:pt x="12065" y="67945"/>
                  </a:cubicBezTo>
                  <a:cubicBezTo>
                    <a:pt x="19812" y="74676"/>
                    <a:pt x="29083" y="78232"/>
                    <a:pt x="39497" y="78232"/>
                  </a:cubicBezTo>
                  <a:cubicBezTo>
                    <a:pt x="49657" y="78232"/>
                    <a:pt x="58674" y="74676"/>
                    <a:pt x="66421" y="67818"/>
                  </a:cubicBezTo>
                  <a:cubicBezTo>
                    <a:pt x="74295" y="60833"/>
                    <a:pt x="78232" y="51181"/>
                    <a:pt x="78232" y="38989"/>
                  </a:cubicBezTo>
                  <a:cubicBezTo>
                    <a:pt x="78232" y="28067"/>
                    <a:pt x="74422" y="18796"/>
                    <a:pt x="67056" y="11303"/>
                  </a:cubicBezTo>
                  <a:cubicBezTo>
                    <a:pt x="59690" y="3810"/>
                    <a:pt x="50292" y="0"/>
                    <a:pt x="39497" y="0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76326" y="63500"/>
              <a:ext cx="241554" cy="271653"/>
            </a:xfrm>
            <a:custGeom>
              <a:avLst/>
              <a:gdLst/>
              <a:ahLst/>
              <a:cxnLst/>
              <a:rect r="r" b="b" t="t" l="l"/>
              <a:pathLst>
                <a:path h="271653" w="241554">
                  <a:moveTo>
                    <a:pt x="114046" y="0"/>
                  </a:moveTo>
                  <a:cubicBezTo>
                    <a:pt x="93091" y="1143"/>
                    <a:pt x="74295" y="6223"/>
                    <a:pt x="57912" y="15240"/>
                  </a:cubicBezTo>
                  <a:cubicBezTo>
                    <a:pt x="39243" y="25527"/>
                    <a:pt x="24638" y="38735"/>
                    <a:pt x="14859" y="54483"/>
                  </a:cubicBezTo>
                  <a:cubicBezTo>
                    <a:pt x="5080" y="70231"/>
                    <a:pt x="0" y="86233"/>
                    <a:pt x="0" y="101854"/>
                  </a:cubicBezTo>
                  <a:lnTo>
                    <a:pt x="3429" y="117856"/>
                  </a:lnTo>
                  <a:cubicBezTo>
                    <a:pt x="16891" y="131699"/>
                    <a:pt x="25273" y="135255"/>
                    <a:pt x="35052" y="135255"/>
                  </a:cubicBezTo>
                  <a:cubicBezTo>
                    <a:pt x="51689" y="135255"/>
                    <a:pt x="63119" y="125349"/>
                    <a:pt x="68961" y="106045"/>
                  </a:cubicBezTo>
                  <a:cubicBezTo>
                    <a:pt x="74295" y="89789"/>
                    <a:pt x="81026" y="77343"/>
                    <a:pt x="88646" y="69088"/>
                  </a:cubicBezTo>
                  <a:cubicBezTo>
                    <a:pt x="95885" y="61214"/>
                    <a:pt x="107696" y="57404"/>
                    <a:pt x="123571" y="57404"/>
                  </a:cubicBezTo>
                  <a:cubicBezTo>
                    <a:pt x="137160" y="57404"/>
                    <a:pt x="148209" y="61341"/>
                    <a:pt x="156718" y="69215"/>
                  </a:cubicBezTo>
                  <a:cubicBezTo>
                    <a:pt x="165227" y="77089"/>
                    <a:pt x="169291" y="86487"/>
                    <a:pt x="169291" y="97917"/>
                  </a:cubicBezTo>
                  <a:lnTo>
                    <a:pt x="167894" y="108966"/>
                  </a:lnTo>
                  <a:cubicBezTo>
                    <a:pt x="162306" y="118872"/>
                    <a:pt x="158750" y="123698"/>
                    <a:pt x="154686" y="127889"/>
                  </a:cubicBezTo>
                  <a:cubicBezTo>
                    <a:pt x="150368" y="132207"/>
                    <a:pt x="143129" y="138811"/>
                    <a:pt x="133223" y="147574"/>
                  </a:cubicBezTo>
                  <a:lnTo>
                    <a:pt x="105791" y="173736"/>
                  </a:lnTo>
                  <a:cubicBezTo>
                    <a:pt x="98806" y="181356"/>
                    <a:pt x="93091" y="190246"/>
                    <a:pt x="88900" y="200279"/>
                  </a:cubicBezTo>
                  <a:lnTo>
                    <a:pt x="82550" y="235966"/>
                  </a:lnTo>
                  <a:cubicBezTo>
                    <a:pt x="82550" y="247523"/>
                    <a:pt x="85725" y="256413"/>
                    <a:pt x="92075" y="262509"/>
                  </a:cubicBezTo>
                  <a:lnTo>
                    <a:pt x="106172" y="271653"/>
                  </a:lnTo>
                  <a:cubicBezTo>
                    <a:pt x="132715" y="271653"/>
                    <a:pt x="143637" y="262128"/>
                    <a:pt x="147066" y="244094"/>
                  </a:cubicBezTo>
                  <a:lnTo>
                    <a:pt x="149987" y="231267"/>
                  </a:lnTo>
                  <a:lnTo>
                    <a:pt x="152654" y="222758"/>
                  </a:lnTo>
                  <a:lnTo>
                    <a:pt x="157734" y="213995"/>
                  </a:lnTo>
                  <a:cubicBezTo>
                    <a:pt x="163830" y="207010"/>
                    <a:pt x="168021" y="202819"/>
                    <a:pt x="173101" y="198120"/>
                  </a:cubicBezTo>
                  <a:cubicBezTo>
                    <a:pt x="192151" y="180975"/>
                    <a:pt x="205613" y="168529"/>
                    <a:pt x="213106" y="161290"/>
                  </a:cubicBezTo>
                  <a:lnTo>
                    <a:pt x="233045" y="134493"/>
                  </a:lnTo>
                  <a:cubicBezTo>
                    <a:pt x="238760" y="123952"/>
                    <a:pt x="241554" y="111506"/>
                    <a:pt x="241554" y="97663"/>
                  </a:cubicBezTo>
                  <a:cubicBezTo>
                    <a:pt x="241554" y="80010"/>
                    <a:pt x="236601" y="63500"/>
                    <a:pt x="226822" y="48514"/>
                  </a:cubicBezTo>
                  <a:cubicBezTo>
                    <a:pt x="217043" y="33528"/>
                    <a:pt x="203073" y="21336"/>
                    <a:pt x="185293" y="12700"/>
                  </a:cubicBezTo>
                  <a:cubicBezTo>
                    <a:pt x="170053" y="5334"/>
                    <a:pt x="152654" y="1143"/>
                    <a:pt x="13347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71322" y="554863"/>
              <a:ext cx="294132" cy="579882"/>
            </a:xfrm>
            <a:custGeom>
              <a:avLst/>
              <a:gdLst/>
              <a:ahLst/>
              <a:cxnLst/>
              <a:rect r="r" b="b" t="t" l="l"/>
              <a:pathLst>
                <a:path h="579882" w="294132">
                  <a:moveTo>
                    <a:pt x="275209" y="465455"/>
                  </a:moveTo>
                  <a:lnTo>
                    <a:pt x="129540" y="53340"/>
                  </a:lnTo>
                  <a:cubicBezTo>
                    <a:pt x="117348" y="18796"/>
                    <a:pt x="81153" y="0"/>
                    <a:pt x="48768" y="11557"/>
                  </a:cubicBezTo>
                  <a:cubicBezTo>
                    <a:pt x="16383" y="23114"/>
                    <a:pt x="0" y="60579"/>
                    <a:pt x="12192" y="95123"/>
                  </a:cubicBezTo>
                  <a:lnTo>
                    <a:pt x="18923" y="114300"/>
                  </a:lnTo>
                  <a:lnTo>
                    <a:pt x="18923" y="114300"/>
                  </a:lnTo>
                  <a:lnTo>
                    <a:pt x="164592" y="526542"/>
                  </a:lnTo>
                  <a:cubicBezTo>
                    <a:pt x="176784" y="561086"/>
                    <a:pt x="212979" y="579882"/>
                    <a:pt x="245364" y="568325"/>
                  </a:cubicBezTo>
                  <a:cubicBezTo>
                    <a:pt x="277749" y="556768"/>
                    <a:pt x="294132" y="519303"/>
                    <a:pt x="281940" y="484759"/>
                  </a:cubicBezTo>
                  <a:lnTo>
                    <a:pt x="275209" y="465582"/>
                  </a:lnTo>
                  <a:lnTo>
                    <a:pt x="275209" y="465582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28650" y="848868"/>
              <a:ext cx="314706" cy="280416"/>
            </a:xfrm>
            <a:custGeom>
              <a:avLst/>
              <a:gdLst/>
              <a:ahLst/>
              <a:cxnLst/>
              <a:rect r="r" b="b" t="t" l="l"/>
              <a:pathLst>
                <a:path h="280416" w="314706">
                  <a:moveTo>
                    <a:pt x="20447" y="38862"/>
                  </a:moveTo>
                  <a:cubicBezTo>
                    <a:pt x="0" y="77724"/>
                    <a:pt x="1524" y="149860"/>
                    <a:pt x="18161" y="158623"/>
                  </a:cubicBezTo>
                  <a:lnTo>
                    <a:pt x="29210" y="164465"/>
                  </a:lnTo>
                  <a:lnTo>
                    <a:pt x="217551" y="260731"/>
                  </a:lnTo>
                  <a:lnTo>
                    <a:pt x="242189" y="271653"/>
                  </a:lnTo>
                  <a:cubicBezTo>
                    <a:pt x="258826" y="280416"/>
                    <a:pt x="273812" y="254000"/>
                    <a:pt x="294259" y="215138"/>
                  </a:cubicBezTo>
                  <a:cubicBezTo>
                    <a:pt x="314706" y="176276"/>
                    <a:pt x="296164" y="129794"/>
                    <a:pt x="279527" y="121031"/>
                  </a:cubicBezTo>
                  <a:lnTo>
                    <a:pt x="279146" y="117094"/>
                  </a:lnTo>
                  <a:lnTo>
                    <a:pt x="92202" y="17907"/>
                  </a:lnTo>
                  <a:cubicBezTo>
                    <a:pt x="75819" y="8382"/>
                    <a:pt x="40767" y="0"/>
                    <a:pt x="20447" y="38862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63500" y="858393"/>
              <a:ext cx="633603" cy="1728851"/>
            </a:xfrm>
            <a:custGeom>
              <a:avLst/>
              <a:gdLst/>
              <a:ahLst/>
              <a:cxnLst/>
              <a:rect r="r" b="b" t="t" l="l"/>
              <a:pathLst>
                <a:path h="1728851" w="633603">
                  <a:moveTo>
                    <a:pt x="632841" y="508"/>
                  </a:moveTo>
                  <a:lnTo>
                    <a:pt x="103251" y="508"/>
                  </a:lnTo>
                  <a:cubicBezTo>
                    <a:pt x="94488" y="508"/>
                    <a:pt x="80772" y="0"/>
                    <a:pt x="66294" y="2921"/>
                  </a:cubicBezTo>
                  <a:lnTo>
                    <a:pt x="56261" y="5207"/>
                  </a:lnTo>
                  <a:lnTo>
                    <a:pt x="48387" y="8255"/>
                  </a:lnTo>
                  <a:cubicBezTo>
                    <a:pt x="41148" y="11557"/>
                    <a:pt x="34798" y="15621"/>
                    <a:pt x="29083" y="20828"/>
                  </a:cubicBezTo>
                  <a:lnTo>
                    <a:pt x="27813" y="21844"/>
                  </a:lnTo>
                  <a:lnTo>
                    <a:pt x="26797" y="22987"/>
                  </a:lnTo>
                  <a:cubicBezTo>
                    <a:pt x="10160" y="38989"/>
                    <a:pt x="0" y="61341"/>
                    <a:pt x="0" y="86233"/>
                  </a:cubicBezTo>
                  <a:lnTo>
                    <a:pt x="0" y="867410"/>
                  </a:lnTo>
                  <a:cubicBezTo>
                    <a:pt x="0" y="914146"/>
                    <a:pt x="35560" y="952119"/>
                    <a:pt x="79248" y="952119"/>
                  </a:cubicBezTo>
                  <a:cubicBezTo>
                    <a:pt x="122936" y="952119"/>
                    <a:pt x="158496" y="914146"/>
                    <a:pt x="158496" y="867410"/>
                  </a:cubicBezTo>
                  <a:lnTo>
                    <a:pt x="158496" y="204851"/>
                  </a:lnTo>
                  <a:lnTo>
                    <a:pt x="189230" y="204851"/>
                  </a:lnTo>
                  <a:lnTo>
                    <a:pt x="189230" y="843026"/>
                  </a:lnTo>
                  <a:cubicBezTo>
                    <a:pt x="189230" y="845058"/>
                    <a:pt x="189357" y="846836"/>
                    <a:pt x="189611" y="848741"/>
                  </a:cubicBezTo>
                  <a:lnTo>
                    <a:pt x="189230" y="852424"/>
                  </a:lnTo>
                  <a:lnTo>
                    <a:pt x="189230" y="1643380"/>
                  </a:lnTo>
                  <a:cubicBezTo>
                    <a:pt x="189230" y="1690624"/>
                    <a:pt x="231648" y="1728851"/>
                    <a:pt x="283718" y="1728851"/>
                  </a:cubicBezTo>
                  <a:cubicBezTo>
                    <a:pt x="335788" y="1728851"/>
                    <a:pt x="378206" y="1690624"/>
                    <a:pt x="378206" y="1643380"/>
                  </a:cubicBezTo>
                  <a:lnTo>
                    <a:pt x="378206" y="950849"/>
                  </a:lnTo>
                  <a:cubicBezTo>
                    <a:pt x="389001" y="951611"/>
                    <a:pt x="400050" y="952119"/>
                    <a:pt x="411353" y="952119"/>
                  </a:cubicBezTo>
                  <a:lnTo>
                    <a:pt x="444627" y="950849"/>
                  </a:lnTo>
                  <a:lnTo>
                    <a:pt x="444627" y="1643380"/>
                  </a:lnTo>
                  <a:cubicBezTo>
                    <a:pt x="444627" y="1690624"/>
                    <a:pt x="486918" y="1728851"/>
                    <a:pt x="539115" y="1728851"/>
                  </a:cubicBezTo>
                  <a:cubicBezTo>
                    <a:pt x="591312" y="1728851"/>
                    <a:pt x="633603" y="1690624"/>
                    <a:pt x="633603" y="1643380"/>
                  </a:cubicBezTo>
                  <a:lnTo>
                    <a:pt x="632841" y="508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62255" y="415544"/>
              <a:ext cx="418084" cy="419862"/>
            </a:xfrm>
            <a:custGeom>
              <a:avLst/>
              <a:gdLst/>
              <a:ahLst/>
              <a:cxnLst/>
              <a:rect r="r" b="b" t="t" l="l"/>
              <a:pathLst>
                <a:path h="419862" w="418084">
                  <a:moveTo>
                    <a:pt x="209042" y="419862"/>
                  </a:moveTo>
                  <a:cubicBezTo>
                    <a:pt x="324485" y="419862"/>
                    <a:pt x="418084" y="325755"/>
                    <a:pt x="418084" y="209931"/>
                  </a:cubicBezTo>
                  <a:cubicBezTo>
                    <a:pt x="418084" y="93853"/>
                    <a:pt x="324485" y="0"/>
                    <a:pt x="209042" y="0"/>
                  </a:cubicBezTo>
                  <a:cubicBezTo>
                    <a:pt x="93599" y="0"/>
                    <a:pt x="0" y="93980"/>
                    <a:pt x="0" y="209931"/>
                  </a:cubicBezTo>
                  <a:cubicBezTo>
                    <a:pt x="0" y="325882"/>
                    <a:pt x="93599" y="419862"/>
                    <a:pt x="209042" y="419862"/>
                  </a:cubicBez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028700" y="914095"/>
            <a:ext cx="9516822" cy="118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What is</a:t>
            </a:r>
            <a:r>
              <a:rPr lang="en-US" sz="6999">
                <a:solidFill>
                  <a:srgbClr val="FFFFFF"/>
                </a:solidFill>
                <a:latin typeface="Muli Heavy"/>
              </a:rPr>
              <a:t> Smartlook?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19558" y="3253492"/>
            <a:ext cx="9672809" cy="1764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Czech startup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Application that records the movement of website visitors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28498" y="7762875"/>
            <a:ext cx="3755517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spc="87">
                <a:solidFill>
                  <a:srgbClr val="FFFFFF"/>
                </a:solidFill>
                <a:latin typeface="Montserrat"/>
              </a:rPr>
              <a:t>How can Smartlook help a company?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390650" y="4149766"/>
            <a:ext cx="133350" cy="133350"/>
            <a:chOff x="0" y="0"/>
            <a:chExt cx="133350" cy="1333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390650" y="5368966"/>
            <a:ext cx="133350" cy="133350"/>
            <a:chOff x="0" y="0"/>
            <a:chExt cx="133350" cy="1333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390650" y="5978566"/>
            <a:ext cx="133350" cy="133350"/>
            <a:chOff x="0" y="0"/>
            <a:chExt cx="133350" cy="1333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390650" y="6588166"/>
            <a:ext cx="133350" cy="133350"/>
            <a:chOff x="0" y="0"/>
            <a:chExt cx="133350" cy="1333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3350" cy="133350"/>
            </a:xfrm>
            <a:custGeom>
              <a:avLst/>
              <a:gdLst/>
              <a:ahLst/>
              <a:cxnLst/>
              <a:rect r="r" b="b" t="t" l="l"/>
              <a:pathLst>
                <a:path h="133350" w="133350">
                  <a:moveTo>
                    <a:pt x="133350" y="66675"/>
                  </a:moveTo>
                  <a:lnTo>
                    <a:pt x="132969" y="75438"/>
                  </a:lnTo>
                  <a:cubicBezTo>
                    <a:pt x="131318" y="84074"/>
                    <a:pt x="130048" y="88138"/>
                    <a:pt x="128270" y="92202"/>
                  </a:cubicBezTo>
                  <a:lnTo>
                    <a:pt x="124587" y="100076"/>
                  </a:lnTo>
                  <a:cubicBezTo>
                    <a:pt x="119761" y="107315"/>
                    <a:pt x="116967" y="110744"/>
                    <a:pt x="113919" y="113792"/>
                  </a:cubicBezTo>
                  <a:lnTo>
                    <a:pt x="107442" y="119634"/>
                  </a:lnTo>
                  <a:cubicBezTo>
                    <a:pt x="100203" y="124460"/>
                    <a:pt x="96266" y="126492"/>
                    <a:pt x="92329" y="128270"/>
                  </a:cubicBezTo>
                  <a:lnTo>
                    <a:pt x="84074" y="131191"/>
                  </a:lnTo>
                  <a:cubicBezTo>
                    <a:pt x="75438" y="132842"/>
                    <a:pt x="71120" y="133350"/>
                    <a:pt x="66802" y="133350"/>
                  </a:cubicBezTo>
                  <a:lnTo>
                    <a:pt x="58039" y="132969"/>
                  </a:lnTo>
                  <a:cubicBezTo>
                    <a:pt x="49403" y="131318"/>
                    <a:pt x="45339" y="130048"/>
                    <a:pt x="41275" y="128270"/>
                  </a:cubicBezTo>
                  <a:lnTo>
                    <a:pt x="33401" y="124587"/>
                  </a:lnTo>
                  <a:cubicBezTo>
                    <a:pt x="26162" y="119761"/>
                    <a:pt x="22733" y="116967"/>
                    <a:pt x="19685" y="113919"/>
                  </a:cubicBezTo>
                  <a:lnTo>
                    <a:pt x="13843" y="107442"/>
                  </a:lnTo>
                  <a:cubicBezTo>
                    <a:pt x="8763" y="100076"/>
                    <a:pt x="6731" y="96266"/>
                    <a:pt x="5080" y="92202"/>
                  </a:cubicBezTo>
                  <a:lnTo>
                    <a:pt x="2159" y="83947"/>
                  </a:lnTo>
                  <a:cubicBezTo>
                    <a:pt x="381" y="75438"/>
                    <a:pt x="0" y="70993"/>
                    <a:pt x="0" y="66675"/>
                  </a:cubicBezTo>
                  <a:lnTo>
                    <a:pt x="381" y="57912"/>
                  </a:lnTo>
                  <a:cubicBezTo>
                    <a:pt x="2032" y="49276"/>
                    <a:pt x="3302" y="45212"/>
                    <a:pt x="5080" y="41148"/>
                  </a:cubicBezTo>
                  <a:lnTo>
                    <a:pt x="8763" y="33274"/>
                  </a:lnTo>
                  <a:cubicBezTo>
                    <a:pt x="13589" y="26035"/>
                    <a:pt x="16383" y="22606"/>
                    <a:pt x="19431" y="19558"/>
                  </a:cubicBezTo>
                  <a:lnTo>
                    <a:pt x="25908" y="13716"/>
                  </a:lnTo>
                  <a:cubicBezTo>
                    <a:pt x="33274" y="8763"/>
                    <a:pt x="37084" y="6731"/>
                    <a:pt x="41148" y="5080"/>
                  </a:cubicBezTo>
                  <a:lnTo>
                    <a:pt x="49403" y="2159"/>
                  </a:lnTo>
                  <a:cubicBezTo>
                    <a:pt x="57912" y="381"/>
                    <a:pt x="62357" y="0"/>
                    <a:pt x="66675" y="0"/>
                  </a:cubicBezTo>
                  <a:lnTo>
                    <a:pt x="75438" y="381"/>
                  </a:lnTo>
                  <a:cubicBezTo>
                    <a:pt x="84074" y="2032"/>
                    <a:pt x="88138" y="3302"/>
                    <a:pt x="92202" y="5080"/>
                  </a:cubicBezTo>
                  <a:lnTo>
                    <a:pt x="100076" y="8763"/>
                  </a:lnTo>
                  <a:cubicBezTo>
                    <a:pt x="107315" y="13589"/>
                    <a:pt x="110744" y="16383"/>
                    <a:pt x="113792" y="19431"/>
                  </a:cubicBezTo>
                  <a:lnTo>
                    <a:pt x="119634" y="25908"/>
                  </a:lnTo>
                  <a:cubicBezTo>
                    <a:pt x="124460" y="33147"/>
                    <a:pt x="126492" y="37084"/>
                    <a:pt x="128270" y="41021"/>
                  </a:cubicBezTo>
                  <a:lnTo>
                    <a:pt x="131191" y="49276"/>
                  </a:lnTo>
                  <a:cubicBezTo>
                    <a:pt x="132842" y="57912"/>
                    <a:pt x="133350" y="62230"/>
                    <a:pt x="133350" y="665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914095"/>
            <a:ext cx="10388318" cy="118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Task</a:t>
            </a:r>
            <a:r>
              <a:rPr lang="en-US" sz="6999">
                <a:solidFill>
                  <a:srgbClr val="FFFFFF"/>
                </a:solidFill>
                <a:latin typeface="Muli Heavy"/>
              </a:rPr>
              <a:t> - Google Trends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19558" y="3873427"/>
            <a:ext cx="12664229" cy="3564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Select a product where the market is dominated by several major players (automotive, fashion, mobile phones, banking services...)</a:t>
            </a:r>
          </a:p>
          <a:p>
            <a:pPr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Describe current trends</a:t>
            </a:r>
          </a:p>
          <a:p>
            <a:pPr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Compare your chosen brand with the main players on the market</a:t>
            </a:r>
          </a:p>
          <a:p>
            <a:pPr algn="just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Try to trace the communication outputs that could be linked to the peaks within the GT statistics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509406" y="8928373"/>
            <a:ext cx="813387" cy="393421"/>
          </a:xfrm>
          <a:custGeom>
            <a:avLst/>
            <a:gdLst/>
            <a:ahLst/>
            <a:cxnLst/>
            <a:rect r="r" b="b" t="t" l="l"/>
            <a:pathLst>
              <a:path h="393421" w="813387">
                <a:moveTo>
                  <a:pt x="0" y="0"/>
                </a:moveTo>
                <a:lnTo>
                  <a:pt x="813388" y="0"/>
                </a:lnTo>
                <a:lnTo>
                  <a:pt x="813388" y="393421"/>
                </a:lnTo>
                <a:lnTo>
                  <a:pt x="0" y="393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14095"/>
            <a:ext cx="14199408" cy="1184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What does Google Trends do?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174417"/>
            <a:ext cx="10628833" cy="29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Displays keyword/tag search information </a:t>
            </a:r>
          </a:p>
          <a:p>
            <a:pPr algn="just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Allows comparison of multiple search terms</a:t>
            </a:r>
          </a:p>
          <a:p>
            <a:pPr algn="just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Shows the most searched related queries</a:t>
            </a:r>
          </a:p>
          <a:p>
            <a:pPr algn="just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Allows analysis across regions</a:t>
            </a:r>
          </a:p>
          <a:p>
            <a:pPr algn="l">
              <a:lnSpc>
                <a:spcPts val="4799"/>
              </a:lnSpc>
            </a:pPr>
            <a:r>
              <a:rPr lang="en-US" sz="3199">
                <a:solidFill>
                  <a:srgbClr val="FFFFFF"/>
                </a:solidFill>
                <a:latin typeface="Muli"/>
              </a:rPr>
              <a:t>Eliminates repeated searches by one person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621869" y="6645526"/>
            <a:ext cx="6600825" cy="9525"/>
            <a:chOff x="0" y="0"/>
            <a:chExt cx="6600825" cy="9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825" cy="9525"/>
            </a:xfrm>
            <a:custGeom>
              <a:avLst/>
              <a:gdLst/>
              <a:ahLst/>
              <a:cxnLst/>
              <a:rect r="r" b="b" t="t" l="l"/>
              <a:pathLst>
                <a:path h="9525" w="6600825">
                  <a:moveTo>
                    <a:pt x="0" y="0"/>
                  </a:moveTo>
                  <a:lnTo>
                    <a:pt x="0" y="9525"/>
                  </a:lnTo>
                  <a:lnTo>
                    <a:pt x="66008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509406" y="8928373"/>
            <a:ext cx="813387" cy="393421"/>
          </a:xfrm>
          <a:custGeom>
            <a:avLst/>
            <a:gdLst/>
            <a:ahLst/>
            <a:cxnLst/>
            <a:rect r="r" b="b" t="t" l="l"/>
            <a:pathLst>
              <a:path h="393421" w="813387">
                <a:moveTo>
                  <a:pt x="0" y="0"/>
                </a:moveTo>
                <a:lnTo>
                  <a:pt x="813388" y="0"/>
                </a:lnTo>
                <a:lnTo>
                  <a:pt x="813388" y="393421"/>
                </a:lnTo>
                <a:lnTo>
                  <a:pt x="0" y="393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68984" y="0"/>
            <a:ext cx="10416711" cy="10287000"/>
          </a:xfrm>
          <a:custGeom>
            <a:avLst/>
            <a:gdLst/>
            <a:ahLst/>
            <a:cxnLst/>
            <a:rect r="r" b="b" t="t" l="l"/>
            <a:pathLst>
              <a:path h="10287000" w="10416711">
                <a:moveTo>
                  <a:pt x="0" y="0"/>
                </a:moveTo>
                <a:lnTo>
                  <a:pt x="10416711" y="0"/>
                </a:lnTo>
                <a:lnTo>
                  <a:pt x="104167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5721" t="-13943" r="0" b="-3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38191" y="4780712"/>
            <a:ext cx="7977909" cy="4863575"/>
          </a:xfrm>
          <a:custGeom>
            <a:avLst/>
            <a:gdLst/>
            <a:ahLst/>
            <a:cxnLst/>
            <a:rect r="r" b="b" t="t" l="l"/>
            <a:pathLst>
              <a:path h="4863575" w="7977909">
                <a:moveTo>
                  <a:pt x="0" y="0"/>
                </a:moveTo>
                <a:lnTo>
                  <a:pt x="7977909" y="0"/>
                </a:lnTo>
                <a:lnTo>
                  <a:pt x="7977909" y="4863575"/>
                </a:lnTo>
                <a:lnTo>
                  <a:pt x="0" y="48635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307" t="0" r="-10744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05480" y="4362802"/>
            <a:ext cx="10338578" cy="5987691"/>
          </a:xfrm>
          <a:custGeom>
            <a:avLst/>
            <a:gdLst/>
            <a:ahLst/>
            <a:cxnLst/>
            <a:rect r="r" b="b" t="t" l="l"/>
            <a:pathLst>
              <a:path h="5987691" w="10338578">
                <a:moveTo>
                  <a:pt x="0" y="0"/>
                </a:moveTo>
                <a:lnTo>
                  <a:pt x="10338578" y="0"/>
                </a:lnTo>
                <a:lnTo>
                  <a:pt x="10338578" y="5987692"/>
                </a:lnTo>
                <a:lnTo>
                  <a:pt x="0" y="59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2480" y="2809167"/>
            <a:ext cx="6600825" cy="197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50"/>
              </a:lnSpc>
            </a:pPr>
            <a:r>
              <a:rPr lang="en-US" sz="6999" spc="118">
                <a:solidFill>
                  <a:srgbClr val="1B1A1A"/>
                </a:solidFill>
                <a:latin typeface="Montserrat"/>
              </a:rPr>
              <a:t>What it might look like: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1869" y="6955736"/>
            <a:ext cx="4654534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30">
                <a:solidFill>
                  <a:srgbClr val="1B1A1A"/>
                </a:solidFill>
                <a:latin typeface="Montserrat"/>
              </a:rPr>
              <a:t>What's behind the significant peak?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1869" y="5406752"/>
            <a:ext cx="3732314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51">
                <a:solidFill>
                  <a:srgbClr val="1B1A1A"/>
                </a:solidFill>
                <a:latin typeface="Montserrat"/>
              </a:rPr>
              <a:t>Apple brand search data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621869" y="6264526"/>
            <a:ext cx="6600825" cy="9525"/>
            <a:chOff x="0" y="0"/>
            <a:chExt cx="6600825" cy="9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825" cy="9525"/>
            </a:xfrm>
            <a:custGeom>
              <a:avLst/>
              <a:gdLst/>
              <a:ahLst/>
              <a:cxnLst/>
              <a:rect r="r" b="b" t="t" l="l"/>
              <a:pathLst>
                <a:path h="9525" w="6600825">
                  <a:moveTo>
                    <a:pt x="0" y="0"/>
                  </a:moveTo>
                  <a:lnTo>
                    <a:pt x="0" y="9525"/>
                  </a:lnTo>
                  <a:lnTo>
                    <a:pt x="66008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68984" y="0"/>
            <a:ext cx="10416711" cy="10287000"/>
          </a:xfrm>
          <a:custGeom>
            <a:avLst/>
            <a:gdLst/>
            <a:ahLst/>
            <a:cxnLst/>
            <a:rect r="r" b="b" t="t" l="l"/>
            <a:pathLst>
              <a:path h="10287000" w="10416711">
                <a:moveTo>
                  <a:pt x="0" y="0"/>
                </a:moveTo>
                <a:lnTo>
                  <a:pt x="10416711" y="0"/>
                </a:lnTo>
                <a:lnTo>
                  <a:pt x="104167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5721" t="-13943" r="0" b="-3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43955" y="4718957"/>
            <a:ext cx="7861628" cy="4849105"/>
          </a:xfrm>
          <a:custGeom>
            <a:avLst/>
            <a:gdLst/>
            <a:ahLst/>
            <a:cxnLst/>
            <a:rect r="r" b="b" t="t" l="l"/>
            <a:pathLst>
              <a:path h="4849105" w="7861628">
                <a:moveTo>
                  <a:pt x="0" y="0"/>
                </a:moveTo>
                <a:lnTo>
                  <a:pt x="7861628" y="0"/>
                </a:lnTo>
                <a:lnTo>
                  <a:pt x="7861628" y="4849105"/>
                </a:lnTo>
                <a:lnTo>
                  <a:pt x="0" y="48491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073" t="0" r="-1242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05480" y="4362802"/>
            <a:ext cx="10338578" cy="5987691"/>
          </a:xfrm>
          <a:custGeom>
            <a:avLst/>
            <a:gdLst/>
            <a:ahLst/>
            <a:cxnLst/>
            <a:rect r="r" b="b" t="t" l="l"/>
            <a:pathLst>
              <a:path h="5987691" w="10338578">
                <a:moveTo>
                  <a:pt x="0" y="0"/>
                </a:moveTo>
                <a:lnTo>
                  <a:pt x="10338578" y="0"/>
                </a:lnTo>
                <a:lnTo>
                  <a:pt x="10338578" y="5987692"/>
                </a:lnTo>
                <a:lnTo>
                  <a:pt x="0" y="59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21869" y="3033274"/>
            <a:ext cx="4018959" cy="197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50"/>
              </a:lnSpc>
            </a:pPr>
            <a:r>
              <a:rPr lang="en-US" sz="6999" spc="34">
                <a:solidFill>
                  <a:srgbClr val="1B1A1A"/>
                </a:solidFill>
                <a:latin typeface="Montserrat"/>
              </a:rPr>
              <a:t>Current trends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1869" y="6555686"/>
            <a:ext cx="5155140" cy="6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30">
                <a:solidFill>
                  <a:srgbClr val="1B1A1A"/>
                </a:solidFill>
                <a:latin typeface="Montserrat"/>
              </a:rPr>
              <a:t>For seasonal products, the right targeting time is the key to success.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1869" y="5359127"/>
            <a:ext cx="598885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5">
                <a:solidFill>
                  <a:srgbClr val="1B1A1A"/>
                </a:solidFill>
                <a:latin typeface="Montserrat"/>
              </a:rPr>
              <a:t>Google Trends as inspiration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621869" y="6302626"/>
            <a:ext cx="6600825" cy="9525"/>
            <a:chOff x="0" y="0"/>
            <a:chExt cx="6600825" cy="9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825" cy="9525"/>
            </a:xfrm>
            <a:custGeom>
              <a:avLst/>
              <a:gdLst/>
              <a:ahLst/>
              <a:cxnLst/>
              <a:rect r="r" b="b" t="t" l="l"/>
              <a:pathLst>
                <a:path h="9525" w="6600825">
                  <a:moveTo>
                    <a:pt x="0" y="0"/>
                  </a:moveTo>
                  <a:lnTo>
                    <a:pt x="0" y="9525"/>
                  </a:lnTo>
                  <a:lnTo>
                    <a:pt x="6600825" y="9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68984" y="0"/>
            <a:ext cx="10416711" cy="10287000"/>
          </a:xfrm>
          <a:custGeom>
            <a:avLst/>
            <a:gdLst/>
            <a:ahLst/>
            <a:cxnLst/>
            <a:rect r="r" b="b" t="t" l="l"/>
            <a:pathLst>
              <a:path h="10287000" w="10416711">
                <a:moveTo>
                  <a:pt x="0" y="0"/>
                </a:moveTo>
                <a:lnTo>
                  <a:pt x="10416711" y="0"/>
                </a:lnTo>
                <a:lnTo>
                  <a:pt x="1041671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5721" t="-13943" r="0" b="-3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01367" y="4711693"/>
            <a:ext cx="7946805" cy="5034362"/>
          </a:xfrm>
          <a:custGeom>
            <a:avLst/>
            <a:gdLst/>
            <a:ahLst/>
            <a:cxnLst/>
            <a:rect r="r" b="b" t="t" l="l"/>
            <a:pathLst>
              <a:path h="5034362" w="7946805">
                <a:moveTo>
                  <a:pt x="0" y="0"/>
                </a:moveTo>
                <a:lnTo>
                  <a:pt x="7946805" y="0"/>
                </a:lnTo>
                <a:lnTo>
                  <a:pt x="7946805" y="5034363"/>
                </a:lnTo>
                <a:lnTo>
                  <a:pt x="0" y="5034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885" t="0" r="-10028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05480" y="4362802"/>
            <a:ext cx="10338578" cy="5987691"/>
          </a:xfrm>
          <a:custGeom>
            <a:avLst/>
            <a:gdLst/>
            <a:ahLst/>
            <a:cxnLst/>
            <a:rect r="r" b="b" t="t" l="l"/>
            <a:pathLst>
              <a:path h="5987691" w="10338578">
                <a:moveTo>
                  <a:pt x="0" y="0"/>
                </a:moveTo>
                <a:lnTo>
                  <a:pt x="10338578" y="0"/>
                </a:lnTo>
                <a:lnTo>
                  <a:pt x="10338578" y="5987692"/>
                </a:lnTo>
                <a:lnTo>
                  <a:pt x="0" y="5987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21869" y="6593786"/>
            <a:ext cx="4929302" cy="1017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 spc="9">
                <a:solidFill>
                  <a:srgbClr val="1B1A1A"/>
                </a:solidFill>
                <a:latin typeface="Montserrat"/>
              </a:rPr>
              <a:t>Regularly recurring events can have very sharp peaks where proper timing is really important.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21869" y="5063852"/>
            <a:ext cx="5084816" cy="1266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spc="15">
                <a:solidFill>
                  <a:srgbClr val="1B1A1A"/>
                </a:solidFill>
                <a:latin typeface="Montserrat"/>
              </a:rPr>
              <a:t>And sometimes the opening is really, really small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621869" y="3033274"/>
            <a:ext cx="4018959" cy="197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650"/>
              </a:lnSpc>
            </a:pPr>
            <a:r>
              <a:rPr lang="en-US" sz="6999" spc="34">
                <a:solidFill>
                  <a:srgbClr val="1B1A1A"/>
                </a:solidFill>
                <a:latin typeface="Montserrat"/>
              </a:rPr>
              <a:t>Current trends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28700" y="2547461"/>
            <a:ext cx="7829550" cy="9525"/>
            <a:chOff x="0" y="0"/>
            <a:chExt cx="7829550" cy="9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7829550" cy="9525"/>
            </a:xfrm>
            <a:custGeom>
              <a:avLst/>
              <a:gdLst/>
              <a:ahLst/>
              <a:cxnLst/>
              <a:rect r="r" b="b" t="t" l="l"/>
              <a:pathLst>
                <a:path h="9525" w="7829550">
                  <a:moveTo>
                    <a:pt x="0" y="0"/>
                  </a:moveTo>
                  <a:lnTo>
                    <a:pt x="0" y="9525"/>
                  </a:lnTo>
                  <a:lnTo>
                    <a:pt x="7829550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914095"/>
            <a:ext cx="7077847" cy="1202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Share of Search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475407"/>
            <a:ext cx="13530426" cy="1764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0772" indent="-345386" lvl="1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Muli"/>
              </a:rPr>
              <a:t>Market share prediction and budgeting tool</a:t>
            </a:r>
          </a:p>
          <a:p>
            <a:pPr algn="just" marL="690772" indent="-345386" lvl="1">
              <a:lnSpc>
                <a:spcPts val="4799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Muli"/>
              </a:rPr>
              <a:t>SoS can predict developments up to 6 months ahead in cell phones and 9-12 months ahead in automotive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949654"/>
            <a:ext cx="6600825" cy="9525"/>
            <a:chOff x="0" y="0"/>
            <a:chExt cx="6600825" cy="9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317" cy="9525"/>
            </a:xfrm>
            <a:custGeom>
              <a:avLst/>
              <a:gdLst/>
              <a:ahLst/>
              <a:cxnLst/>
              <a:rect r="r" b="b" t="t" l="l"/>
              <a:pathLst>
                <a:path h="9525" w="6600317">
                  <a:moveTo>
                    <a:pt x="0" y="0"/>
                  </a:moveTo>
                  <a:lnTo>
                    <a:pt x="0" y="9525"/>
                  </a:lnTo>
                  <a:lnTo>
                    <a:pt x="6600317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71126" y="0"/>
            <a:ext cx="8514569" cy="10287000"/>
          </a:xfrm>
          <a:custGeom>
            <a:avLst/>
            <a:gdLst/>
            <a:ahLst/>
            <a:cxnLst/>
            <a:rect r="r" b="b" t="t" l="l"/>
            <a:pathLst>
              <a:path h="10287000" w="8514569">
                <a:moveTo>
                  <a:pt x="0" y="0"/>
                </a:moveTo>
                <a:lnTo>
                  <a:pt x="8514569" y="0"/>
                </a:lnTo>
                <a:lnTo>
                  <a:pt x="85145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509" t="-13943" r="0" b="-3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31182" y="3054439"/>
            <a:ext cx="12618244" cy="7296064"/>
          </a:xfrm>
          <a:custGeom>
            <a:avLst/>
            <a:gdLst/>
            <a:ahLst/>
            <a:cxnLst/>
            <a:rect r="r" b="b" t="t" l="l"/>
            <a:pathLst>
              <a:path h="7296064" w="12618244">
                <a:moveTo>
                  <a:pt x="0" y="0"/>
                </a:moveTo>
                <a:lnTo>
                  <a:pt x="12618244" y="0"/>
                </a:lnTo>
                <a:lnTo>
                  <a:pt x="12618244" y="7296064"/>
                </a:lnTo>
                <a:lnTo>
                  <a:pt x="0" y="7296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02074" y="3551463"/>
            <a:ext cx="9481852" cy="5934113"/>
          </a:xfrm>
          <a:custGeom>
            <a:avLst/>
            <a:gdLst/>
            <a:ahLst/>
            <a:cxnLst/>
            <a:rect r="r" b="b" t="t" l="l"/>
            <a:pathLst>
              <a:path h="5934113" w="9481852">
                <a:moveTo>
                  <a:pt x="0" y="0"/>
                </a:moveTo>
                <a:lnTo>
                  <a:pt x="9481852" y="0"/>
                </a:lnTo>
                <a:lnTo>
                  <a:pt x="9481852" y="5934113"/>
                </a:lnTo>
                <a:lnTo>
                  <a:pt x="0" y="59341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4249" t="-39224" r="-46396" b="-32021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66300" y="1395969"/>
            <a:ext cx="9693721" cy="1193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230">
                <a:solidFill>
                  <a:srgbClr val="1B1A1A"/>
                </a:solidFill>
                <a:latin typeface="Montserrat"/>
              </a:rPr>
              <a:t>SoS - market share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949654"/>
            <a:ext cx="6600825" cy="9525"/>
            <a:chOff x="0" y="0"/>
            <a:chExt cx="6600825" cy="95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600317" cy="9525"/>
            </a:xfrm>
            <a:custGeom>
              <a:avLst/>
              <a:gdLst/>
              <a:ahLst/>
              <a:cxnLst/>
              <a:rect r="r" b="b" t="t" l="l"/>
              <a:pathLst>
                <a:path h="9525" w="6600317">
                  <a:moveTo>
                    <a:pt x="0" y="0"/>
                  </a:moveTo>
                  <a:lnTo>
                    <a:pt x="0" y="9525"/>
                  </a:lnTo>
                  <a:lnTo>
                    <a:pt x="6600317" y="9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A1A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771126" y="0"/>
            <a:ext cx="8514569" cy="10287000"/>
          </a:xfrm>
          <a:custGeom>
            <a:avLst/>
            <a:gdLst/>
            <a:ahLst/>
            <a:cxnLst/>
            <a:rect r="r" b="b" t="t" l="l"/>
            <a:pathLst>
              <a:path h="10287000" w="8514569">
                <a:moveTo>
                  <a:pt x="0" y="0"/>
                </a:moveTo>
                <a:lnTo>
                  <a:pt x="8514569" y="0"/>
                </a:lnTo>
                <a:lnTo>
                  <a:pt x="85145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0509" t="-13943" r="0" b="-37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31182" y="3054439"/>
            <a:ext cx="12618244" cy="7296064"/>
          </a:xfrm>
          <a:custGeom>
            <a:avLst/>
            <a:gdLst/>
            <a:ahLst/>
            <a:cxnLst/>
            <a:rect r="r" b="b" t="t" l="l"/>
            <a:pathLst>
              <a:path h="7296064" w="12618244">
                <a:moveTo>
                  <a:pt x="0" y="0"/>
                </a:moveTo>
                <a:lnTo>
                  <a:pt x="12618244" y="0"/>
                </a:lnTo>
                <a:lnTo>
                  <a:pt x="12618244" y="7296064"/>
                </a:lnTo>
                <a:lnTo>
                  <a:pt x="0" y="7296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02074" y="3551463"/>
            <a:ext cx="9481852" cy="5934113"/>
          </a:xfrm>
          <a:custGeom>
            <a:avLst/>
            <a:gdLst/>
            <a:ahLst/>
            <a:cxnLst/>
            <a:rect r="r" b="b" t="t" l="l"/>
            <a:pathLst>
              <a:path h="5934113" w="9481852">
                <a:moveTo>
                  <a:pt x="0" y="0"/>
                </a:moveTo>
                <a:lnTo>
                  <a:pt x="9481852" y="0"/>
                </a:lnTo>
                <a:lnTo>
                  <a:pt x="9481852" y="5934113"/>
                </a:lnTo>
                <a:lnTo>
                  <a:pt x="0" y="59341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225" t="-11320" r="-19568" b="-1267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325909"/>
            <a:ext cx="6969385" cy="1297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spc="230">
                <a:solidFill>
                  <a:srgbClr val="1B1A1A"/>
                </a:solidFill>
                <a:latin typeface="Montserrat"/>
              </a:rPr>
              <a:t>PI Datametrics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4376" y="3244929"/>
            <a:ext cx="3671174" cy="5006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= company that offers a Search Intelligence Platform</a:t>
            </a:r>
          </a:p>
          <a:p>
            <a:pPr>
              <a:lnSpc>
                <a:spcPts val="3360"/>
              </a:lnSpc>
            </a:pP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helps businesses achieve market-leading success</a:t>
            </a:r>
          </a:p>
          <a:p>
            <a:pPr marL="518165" indent="-259082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features:</a:t>
            </a:r>
          </a:p>
          <a:p>
            <a:pPr marL="1036330" indent="-345443" lvl="2">
              <a:lnSpc>
                <a:spcPts val="3360"/>
              </a:lnSpc>
              <a:buFont typeface="Arial"/>
              <a:buChar char="⚬"/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Market Leaderboards</a:t>
            </a:r>
          </a:p>
          <a:p>
            <a:pPr marL="1036330" indent="-345443" lvl="2">
              <a:lnSpc>
                <a:spcPts val="3360"/>
              </a:lnSpc>
              <a:buFont typeface="Arial"/>
              <a:buChar char="⚬"/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SEO Tools</a:t>
            </a:r>
          </a:p>
          <a:p>
            <a:pPr marL="1036330" indent="-345443" lvl="2">
              <a:lnSpc>
                <a:spcPts val="3360"/>
              </a:lnSpc>
              <a:buFont typeface="Arial"/>
              <a:buChar char="⚬"/>
            </a:pPr>
            <a:r>
              <a:rPr lang="en-US" sz="2400">
                <a:solidFill>
                  <a:srgbClr val="1B1A1A"/>
                </a:solidFill>
                <a:latin typeface="Open Sans"/>
              </a:rPr>
              <a:t>Data Solutions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B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98736" y="-21346"/>
            <a:ext cx="20593050" cy="14878050"/>
          </a:xfrm>
          <a:custGeom>
            <a:avLst/>
            <a:gdLst/>
            <a:ahLst/>
            <a:cxnLst/>
            <a:rect r="r" b="b" t="t" l="l"/>
            <a:pathLst>
              <a:path h="14878050" w="20593050">
                <a:moveTo>
                  <a:pt x="0" y="0"/>
                </a:moveTo>
                <a:lnTo>
                  <a:pt x="20593050" y="0"/>
                </a:lnTo>
                <a:lnTo>
                  <a:pt x="20593050" y="14878050"/>
                </a:lnTo>
                <a:lnTo>
                  <a:pt x="0" y="14878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72909" y="8991876"/>
            <a:ext cx="686391" cy="266424"/>
          </a:xfrm>
          <a:custGeom>
            <a:avLst/>
            <a:gdLst/>
            <a:ahLst/>
            <a:cxnLst/>
            <a:rect r="r" b="b" t="t" l="l"/>
            <a:pathLst>
              <a:path h="266424" w="686391">
                <a:moveTo>
                  <a:pt x="0" y="0"/>
                </a:moveTo>
                <a:lnTo>
                  <a:pt x="686391" y="0"/>
                </a:lnTo>
                <a:lnTo>
                  <a:pt x="686391" y="266424"/>
                </a:lnTo>
                <a:lnTo>
                  <a:pt x="0" y="266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69204" y="4209107"/>
            <a:ext cx="13178790" cy="2933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999">
                <a:solidFill>
                  <a:srgbClr val="FFFFFF"/>
                </a:solidFill>
                <a:latin typeface="Muli Heavy"/>
              </a:rPr>
              <a:t>In your opinion, is Share of Search useful for all businesses?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DAF_NSmEeIs</dc:identifier>
  <dcterms:modified xsi:type="dcterms:W3CDTF">2011-08-01T06:04:30Z</dcterms:modified>
  <cp:revision>1</cp:revision>
  <dc:title>Digi 4.pdf</dc:title>
</cp:coreProperties>
</file>