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application/octet-stream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	<Relationship Id="rId16" Type="http://schemas.openxmlformats.org/officeDocument/2006/relationships/slide" Target="slides/slide11.xml"/>
	<Relationship Id="rId17" Type="http://schemas.openxmlformats.org/officeDocument/2006/relationships/slide" Target="slides/slide12.xml"/>
	<Relationship Id="rId18" Type="http://schemas.openxmlformats.org/officeDocument/2006/relationships/slide" Target="slides/slide13.xml"/>
	<Relationship Id="rId19" Type="http://schemas.openxmlformats.org/officeDocument/2006/relationships/slide" Target="slides/slide14.xml"/>
	<Relationship Id="rId20" Type="http://schemas.openxmlformats.org/officeDocument/2006/relationships/slide" Target="slides/slide15.xml"/>
	<Relationship Id="rId21" Type="http://schemas.openxmlformats.org/officeDocument/2006/relationships/slide" Target="slides/slide16.xml"/>
	<Relationship Id="rId22" Type="http://schemas.openxmlformats.org/officeDocument/2006/relationships/slide" Target="slides/slide17.xml"/>
	<Relationship Id="rId23" Type="http://schemas.openxmlformats.org/officeDocument/2006/relationships/slide" Target="slides/slide18.xml"/>
	<Relationship Id="rId24" Type="http://schemas.openxmlformats.org/officeDocument/2006/relationships/slide" Target="slides/slide19.xml"/>
	<Relationship Id="rId25" Type="http://schemas.openxmlformats.org/officeDocument/2006/relationships/slide" Target="slides/slide20.xml"/>
	<Relationship Id="rId26" Type="http://schemas.openxmlformats.org/officeDocument/2006/relationships/slide" Target="slides/slide21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g"/>
	<Relationship Id="rId3" Type="http://schemas.openxmlformats.org/officeDocument/2006/relationships/image" Target="../media/image2.jpg"/>
	<Relationship Id="rId4" Type="http://schemas.openxmlformats.org/officeDocument/2006/relationships/image" Target="../media/image3.jpg"/>
</Relationships>

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7.jpg"/>
	<Relationship Id="rId3" Type="http://schemas.openxmlformats.org/officeDocument/2006/relationships/image" Target="../media/image38.jpg"/>
	<Relationship Id="rId4" Type="http://schemas.openxmlformats.org/officeDocument/2006/relationships/image" Target="../media/image39.jpg"/>
	<Relationship Id="rId5" Type="http://schemas.openxmlformats.org/officeDocument/2006/relationships/image" Target="../media/image40.jpg"/>
	<Relationship Id="rId6" Type="http://schemas.openxmlformats.org/officeDocument/2006/relationships/image" Target="../media/image41.jpg"/>
	<Relationship Id="rId7" Type="http://schemas.openxmlformats.org/officeDocument/2006/relationships/image" Target="../media/image42.jpg"/>
</Relationships>

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3.jpg"/>
	<Relationship Id="rId3" Type="http://schemas.openxmlformats.org/officeDocument/2006/relationships/image" Target="../media/image44.jpg"/>
</Relationships>

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5.jpg"/>
	<Relationship Id="rId3" Type="http://schemas.openxmlformats.org/officeDocument/2006/relationships/image" Target="../media/image46.jpg"/>
</Relationships>

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7.jpg"/>
	<Relationship Id="rId3" Type="http://schemas.openxmlformats.org/officeDocument/2006/relationships/image" Target="../media/image48.jpg"/>
	<Relationship Id="rId4" Type="http://schemas.openxmlformats.org/officeDocument/2006/relationships/image" Target="../media/image49.jpg"/>
	<Relationship Id="rId5" Type="http://schemas.openxmlformats.org/officeDocument/2006/relationships/image" Target="../media/image50.jpg"/>
	<Relationship Id="rId6" Type="http://schemas.openxmlformats.org/officeDocument/2006/relationships/image" Target="../media/image51.jpg"/>
	<Relationship Id="rId7" Type="http://schemas.openxmlformats.org/officeDocument/2006/relationships/image" Target="../media/image52.jpg"/>
	<Relationship Id="rId8" Type="http://schemas.openxmlformats.org/officeDocument/2006/relationships/image" Target="../media/image53.jpg"/>
	<Relationship Id="rId9" Type="http://schemas.openxmlformats.org/officeDocument/2006/relationships/image" Target="../media/image54.jpg"/>
</Relationships>

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5.jpg"/>
	<Relationship Id="rId3" Type="http://schemas.openxmlformats.org/officeDocument/2006/relationships/image" Target="../media/image56.jpg"/>
</Relationships>

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7.jpg"/>
	<Relationship Id="rId3" Type="http://schemas.openxmlformats.org/officeDocument/2006/relationships/image" Target="../media/image58.jpg"/>
</Relationships>

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9.jpg"/>
	<Relationship Id="rId3" Type="http://schemas.openxmlformats.org/officeDocument/2006/relationships/image" Target="../media/image60.jpg"/>
	<Relationship Id="rId4" Type="http://schemas.openxmlformats.org/officeDocument/2006/relationships/image" Target="../media/image61.jpg"/>
	<Relationship Id="rId5" Type="http://schemas.openxmlformats.org/officeDocument/2006/relationships/image" Target="../media/image62.jpg"/>
	<Relationship Id="rId6" Type="http://schemas.openxmlformats.org/officeDocument/2006/relationships/image" Target="../media/image63.jpg"/>
	<Relationship Id="rId7" Type="http://schemas.openxmlformats.org/officeDocument/2006/relationships/image" Target="../media/image64.jpg"/>
	<Relationship Id="rId8" Type="http://schemas.openxmlformats.org/officeDocument/2006/relationships/image" Target="../media/image65.jpg"/>
	<Relationship Id="rId9" Type="http://schemas.openxmlformats.org/officeDocument/2006/relationships/image" Target="../media/image66.jpg"/>
	<Relationship Id="rId10" Type="http://schemas.openxmlformats.org/officeDocument/2006/relationships/image" Target="../media/image67.jpg"/>
	<Relationship Id="rId11" Type="http://schemas.openxmlformats.org/officeDocument/2006/relationships/image" Target="../media/image68.jpg"/>
	<Relationship Id="rId12" Type="http://schemas.openxmlformats.org/officeDocument/2006/relationships/image" Target="../media/image69.jpg"/>
	<Relationship Id="rId13" Type="http://schemas.openxmlformats.org/officeDocument/2006/relationships/image" Target="../media/image70.jpg"/>
	<Relationship Id="rId14" Type="http://schemas.openxmlformats.org/officeDocument/2006/relationships/image" Target="../media/image71.jpg"/>
	<Relationship Id="rId15" Type="http://schemas.openxmlformats.org/officeDocument/2006/relationships/image" Target="../media/image72.jpg"/>
	<Relationship Id="rId16" Type="http://schemas.openxmlformats.org/officeDocument/2006/relationships/image" Target="../media/image73.jpg"/>
	<Relationship Id="rId17" Type="http://schemas.openxmlformats.org/officeDocument/2006/relationships/image" Target="../media/image74.jpg"/>
</Relationships>

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5.jpg"/>
	<Relationship Id="rId3" Type="http://schemas.openxmlformats.org/officeDocument/2006/relationships/image" Target="../media/image76.jpg"/>
	<Relationship Id="rId4" Type="http://schemas.openxmlformats.org/officeDocument/2006/relationships/image" Target="../media/image77.jpg"/>
	<Relationship Id="rId5" Type="http://schemas.openxmlformats.org/officeDocument/2006/relationships/image" Target="../media/image78.jpg"/>
	<Relationship Id="rId6" Type="http://schemas.openxmlformats.org/officeDocument/2006/relationships/image" Target="../media/image79.jpg"/>
	<Relationship Id="rId7" Type="http://schemas.openxmlformats.org/officeDocument/2006/relationships/image" Target="../media/image80.jpg"/>
</Relationships>

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81.jpg"/>
	<Relationship Id="rId3" Type="http://schemas.openxmlformats.org/officeDocument/2006/relationships/image" Target="../media/image82.jpg"/>
	<Relationship Id="rId4" Type="http://schemas.openxmlformats.org/officeDocument/2006/relationships/image" Target="../media/image83.jpg"/>
	<Relationship Id="rId5" Type="http://schemas.openxmlformats.org/officeDocument/2006/relationships/image" Target="../media/image84.jpg"/>
	<Relationship Id="rId6" Type="http://schemas.openxmlformats.org/officeDocument/2006/relationships/image" Target="../media/image85.jpg"/>
	<Relationship Id="rId7" Type="http://schemas.openxmlformats.org/officeDocument/2006/relationships/image" Target="../media/image86.jpg"/>
	<Relationship Id="rId8" Type="http://schemas.openxmlformats.org/officeDocument/2006/relationships/image" Target="../media/image87.jpg"/>
	<Relationship Id="rId9" Type="http://schemas.openxmlformats.org/officeDocument/2006/relationships/image" Target="../media/image88.jpg"/>
	<Relationship Id="rId10" Type="http://schemas.openxmlformats.org/officeDocument/2006/relationships/image" Target="../media/image89.jpg"/>
	<Relationship Id="rId11" Type="http://schemas.openxmlformats.org/officeDocument/2006/relationships/image" Target="../media/image90.jpg"/>
</Relationships>

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91.jpg"/>
	<Relationship Id="rId3" Type="http://schemas.openxmlformats.org/officeDocument/2006/relationships/image" Target="../media/image92.jpg"/>
	<Relationship Id="rId4" Type="http://schemas.openxmlformats.org/officeDocument/2006/relationships/image" Target="../media/image93.jpg"/>
	<Relationship Id="rId5" Type="http://schemas.openxmlformats.org/officeDocument/2006/relationships/image" Target="../media/image94.jpg"/>
	<Relationship Id="rId6" Type="http://schemas.openxmlformats.org/officeDocument/2006/relationships/image" Target="../media/image95.jpg"/>
	<Relationship Id="rId7" Type="http://schemas.openxmlformats.org/officeDocument/2006/relationships/image" Target="../media/image96.jpg"/>
	<Relationship Id="rId8" Type="http://schemas.openxmlformats.org/officeDocument/2006/relationships/image" Target="../media/image97.jp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.jpg"/>
	<Relationship Id="rId3" Type="http://schemas.openxmlformats.org/officeDocument/2006/relationships/image" Target="../media/image5.jpg"/>
</Relationships>

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98.jpg"/>
	<Relationship Id="rId3" Type="http://schemas.openxmlformats.org/officeDocument/2006/relationships/image" Target="../media/image99.jpg"/>
</Relationships>

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00.jpg"/>
	<Relationship Id="rId3" Type="http://schemas.openxmlformats.org/officeDocument/2006/relationships/image" Target="../media/image101.jp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.jpg"/>
	<Relationship Id="rId3" Type="http://schemas.openxmlformats.org/officeDocument/2006/relationships/image" Target="../media/image7.jpg"/>
	<Relationship Id="rId4" Type="http://schemas.openxmlformats.org/officeDocument/2006/relationships/image" Target="../media/image8.jpg"/>
	<Relationship Id="rId5" Type="http://schemas.openxmlformats.org/officeDocument/2006/relationships/image" Target="../media/image9.jp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0.jpg"/>
	<Relationship Id="rId3" Type="http://schemas.openxmlformats.org/officeDocument/2006/relationships/image" Target="../media/image11.jp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2.jpg"/>
	<Relationship Id="rId3" Type="http://schemas.openxmlformats.org/officeDocument/2006/relationships/image" Target="../media/image13.jp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4.jpg"/>
	<Relationship Id="rId3" Type="http://schemas.openxmlformats.org/officeDocument/2006/relationships/image" Target="../media/image15.jpg"/>
	<Relationship Id="rId4" Type="http://schemas.openxmlformats.org/officeDocument/2006/relationships/image" Target="../media/image16.jpg"/>
	<Relationship Id="rId5" Type="http://schemas.openxmlformats.org/officeDocument/2006/relationships/image" Target="../media/image17.jpg"/>
	<Relationship Id="rId6" Type="http://schemas.openxmlformats.org/officeDocument/2006/relationships/image" Target="../media/image18.jpg"/>
	<Relationship Id="rId7" Type="http://schemas.openxmlformats.org/officeDocument/2006/relationships/image" Target="../media/image19.jpg"/>
	<Relationship Id="rId8" Type="http://schemas.openxmlformats.org/officeDocument/2006/relationships/image" Target="../media/image20.jpg"/>
	<Relationship Id="rId9" Type="http://schemas.openxmlformats.org/officeDocument/2006/relationships/image" Target="../media/image21.jpg"/>
	<Relationship Id="rId10" Type="http://schemas.openxmlformats.org/officeDocument/2006/relationships/image" Target="../media/image22.jpg"/>
	<Relationship Id="rId11" Type="http://schemas.openxmlformats.org/officeDocument/2006/relationships/image" Target="../media/image23.jpg"/>
	<Relationship Id="rId12" Type="http://schemas.openxmlformats.org/officeDocument/2006/relationships/image" Target="../media/image24.jp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5.jpg"/>
	<Relationship Id="rId3" Type="http://schemas.openxmlformats.org/officeDocument/2006/relationships/image" Target="../media/image26.jpg"/>
</Relationships>

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7.jpg"/>
	<Relationship Id="rId3" Type="http://schemas.openxmlformats.org/officeDocument/2006/relationships/image" Target="../media/image28.jpg"/>
	<Relationship Id="rId4" Type="http://schemas.openxmlformats.org/officeDocument/2006/relationships/image" Target="../media/image29.jpg"/>
	<Relationship Id="rId5" Type="http://schemas.openxmlformats.org/officeDocument/2006/relationships/image" Target="../media/image30.jpg"/>
	<Relationship Id="rId6" Type="http://schemas.openxmlformats.org/officeDocument/2006/relationships/image" Target="../media/image31.jpg"/>
	<Relationship Id="rId7" Type="http://schemas.openxmlformats.org/officeDocument/2006/relationships/image" Target="../media/image32.jpg"/>
	<Relationship Id="rId8" Type="http://schemas.openxmlformats.org/officeDocument/2006/relationships/image" Target="../media/image33.jpg"/>
	<Relationship Id="rId9" Type="http://schemas.openxmlformats.org/officeDocument/2006/relationships/image" Target="../media/image34.jpg"/>
</Relationships>

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5.jpg"/>
	<Relationship Id="rId3" Type="http://schemas.openxmlformats.org/officeDocument/2006/relationships/image" Target="../media/image36.jp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7001"/>
          </a:xfrm>
          <a:prstGeom prst="rect">
            <a:avLst/>
          </a:prstGeom>
          <a:noFill/>
        </p:spPr>
      </p:pic>
      <p:pic>
        <p:nvPicPr>
          <p:cNvPr id="2" name="Imag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97868"/>
            <a:ext cx="6276975" cy="3810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8991876"/>
            <a:ext cx="686181" cy="266700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1028700" y="1003798"/>
            <a:ext cx="6757961" cy="3857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037"/>
              </a:lnSpc>
            </a:pPr>
            <a:r>
              <a:rPr lang="en-US" altLang="zh-CN" dirty="0" b="1" sz="2400" spc="104">
                <a:solidFill>
                  <a:srgbClr val="FFFFFF"/>
                </a:solidFill>
                <a:latin typeface="Arial"/>
                <a:ea typeface="Arial"/>
                <a:cs typeface="Arial"/>
              </a:rPr>
              <a:t>MORAVIAN</a:t>
            </a:r>
            <a:r>
              <a:rPr lang="en-US" altLang="zh-CN" dirty="0" b="1" sz="2400" spc="2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21">
                <a:solidFill>
                  <a:srgbClr val="FFFFFF"/>
                </a:solidFill>
                <a:latin typeface="Arial"/>
                <a:ea typeface="Arial"/>
                <a:cs typeface="Arial"/>
              </a:rPr>
              <a:t>BUSINESS</a:t>
            </a:r>
            <a:r>
              <a:rPr lang="en-US" altLang="zh-CN" dirty="0" b="1" sz="2400" spc="10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-45">
                <a:solidFill>
                  <a:srgbClr val="FFFFFF"/>
                </a:solidFill>
                <a:latin typeface="Arial"/>
                <a:ea typeface="Arial"/>
                <a:cs typeface="Arial"/>
              </a:rPr>
              <a:t>COLLEGE</a:t>
            </a:r>
            <a:r>
              <a:rPr lang="en-US" altLang="zh-CN" dirty="0" b="1" sz="2400" spc="1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55">
                <a:solidFill>
                  <a:srgbClr val="FFFFFF"/>
                </a:solidFill>
                <a:latin typeface="Arial"/>
                <a:ea typeface="Arial"/>
                <a:cs typeface="Arial"/>
              </a:rPr>
              <a:t>OLOMOUC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" name="Text Box5"/>
          <p:cNvSpPr txBox="1"/>
          <p:nvPr/>
        </p:nvSpPr>
        <p:spPr>
          <a:xfrm>
            <a:off x="1028700" y="1794211"/>
            <a:ext cx="2238203" cy="3472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34"/>
              </a:lnSpc>
            </a:pPr>
            <a:r>
              <a:rPr lang="en-US" altLang="zh-CN" dirty="0" sz="2200" spc="65">
                <a:solidFill>
                  <a:srgbClr val="FFFFFF"/>
                </a:solidFill>
                <a:latin typeface="Arial"/>
                <a:ea typeface="Arial"/>
                <a:cs typeface="Arial"/>
              </a:rPr>
              <a:t>Digital</a:t>
            </a:r>
            <a:r>
              <a:rPr lang="en-US" altLang="zh-CN" dirty="0" sz="2200" spc="-1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59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6" name="Text Box6"/>
          <p:cNvSpPr txBox="1"/>
          <p:nvPr/>
        </p:nvSpPr>
        <p:spPr>
          <a:xfrm>
            <a:off x="1028700" y="4405661"/>
            <a:ext cx="6630811" cy="12071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505"/>
              </a:lnSpc>
            </a:pPr>
            <a:r>
              <a:rPr lang="en-US" altLang="zh-CN" dirty="0" sz="7550" spc="-17">
                <a:solidFill>
                  <a:srgbClr val="FFFFFF"/>
                </a:solidFill>
                <a:latin typeface="Arial"/>
                <a:ea typeface="Arial"/>
                <a:cs typeface="Arial"/>
              </a:rPr>
              <a:t>E-COMMERCE</a:t>
            </a:r>
            <a:endParaRPr lang="en-US" altLang="zh-CN" sz="75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82" name="Image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27"/>
            <a:ext cx="8444448" cy="7621"/>
          </a:xfrm>
          <a:prstGeom prst="rect">
            <a:avLst/>
          </a:prstGeom>
          <a:noFill/>
        </p:spPr>
      </p:pic>
      <p:pic>
        <p:nvPicPr>
          <p:cNvPr id="83" name="Image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12" y="6291443"/>
            <a:ext cx="170906" cy="165100"/>
          </a:xfrm>
          <a:prstGeom prst="rect">
            <a:avLst/>
          </a:prstGeom>
          <a:noFill/>
        </p:spPr>
      </p:pic>
      <p:pic>
        <p:nvPicPr>
          <p:cNvPr id="84" name="Image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912" y="6977243"/>
            <a:ext cx="170906" cy="165099"/>
          </a:xfrm>
          <a:prstGeom prst="rect">
            <a:avLst/>
          </a:prstGeom>
          <a:noFill/>
        </p:spPr>
      </p:pic>
      <p:pic>
        <p:nvPicPr>
          <p:cNvPr id="85" name="Image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912" y="7663042"/>
            <a:ext cx="170906" cy="165100"/>
          </a:xfrm>
          <a:prstGeom prst="rect">
            <a:avLst/>
          </a:prstGeom>
          <a:noFill/>
        </p:spPr>
      </p:pic>
      <p:pic>
        <p:nvPicPr>
          <p:cNvPr id="86" name="Image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87" name="Text Box87"/>
          <p:cNvSpPr txBox="1"/>
          <p:nvPr/>
        </p:nvSpPr>
        <p:spPr>
          <a:xfrm>
            <a:off x="1340034" y="1448185"/>
            <a:ext cx="7162176" cy="108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834">
                <a:solidFill>
                  <a:srgbClr val="FFFFFF"/>
                </a:solidFill>
                <a:latin typeface="Arial"/>
                <a:ea typeface="Arial"/>
                <a:cs typeface="Arial"/>
              </a:rPr>
              <a:t>App</a:t>
            </a:r>
            <a:r>
              <a:rPr lang="en-US" altLang="zh-CN" dirty="0" sz="7000" spc="-49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02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88" name="Text Box88"/>
          <p:cNvSpPr txBox="1"/>
          <p:nvPr/>
        </p:nvSpPr>
        <p:spPr>
          <a:xfrm>
            <a:off x="2041093" y="4064369"/>
            <a:ext cx="8368299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61">
                <a:solidFill>
                  <a:srgbClr val="FFFFFF"/>
                </a:solidFill>
                <a:latin typeface="Arial"/>
                <a:ea typeface="Arial"/>
                <a:cs typeface="Arial"/>
              </a:rPr>
              <a:t>Extremely</a:t>
            </a:r>
            <a:r>
              <a:rPr lang="en-US" altLang="zh-CN" dirty="0" sz="3600" spc="-3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21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competitive</a:t>
            </a:r>
            <a:r>
              <a:rPr lang="en-US" altLang="zh-CN" dirty="0" sz="3600" spc="-36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44">
                <a:solidFill>
                  <a:srgbClr val="FFFFFF"/>
                </a:solidFill>
                <a:latin typeface="Arial"/>
                <a:ea typeface="Arial"/>
                <a:cs typeface="Arial"/>
              </a:rPr>
              <a:t>environment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89" name="Text Box89"/>
          <p:cNvSpPr txBox="1"/>
          <p:nvPr/>
        </p:nvSpPr>
        <p:spPr>
          <a:xfrm>
            <a:off x="2041093" y="4750169"/>
            <a:ext cx="8574497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43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dirty="0" sz="3600" spc="-9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15">
                <a:solidFill>
                  <a:srgbClr val="FFFFFF"/>
                </a:solidFill>
                <a:latin typeface="Arial"/>
                <a:ea typeface="Arial"/>
                <a:cs typeface="Arial"/>
              </a:rPr>
              <a:t>million</a:t>
            </a:r>
            <a:r>
              <a:rPr lang="en-US" altLang="zh-CN" dirty="0" sz="3600" spc="-3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70">
                <a:solidFill>
                  <a:srgbClr val="FFFFFF"/>
                </a:solidFill>
                <a:latin typeface="Arial"/>
                <a:ea typeface="Arial"/>
                <a:cs typeface="Arial"/>
              </a:rPr>
              <a:t>iOS</a:t>
            </a:r>
            <a:r>
              <a:rPr lang="en-US" altLang="zh-CN" dirty="0" sz="3600" spc="-12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-32">
                <a:solidFill>
                  <a:srgbClr val="FFFFFF"/>
                </a:solidFill>
                <a:latin typeface="Arial"/>
                <a:ea typeface="Arial"/>
                <a:cs typeface="Arial"/>
              </a:rPr>
              <a:t>+</a:t>
            </a:r>
            <a:r>
              <a:rPr lang="en-US" altLang="zh-CN" dirty="0" sz="3600" spc="-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-51">
                <a:solidFill>
                  <a:srgbClr val="FFFFFF"/>
                </a:solidFill>
                <a:latin typeface="Arial"/>
                <a:ea typeface="Arial"/>
                <a:cs typeface="Arial"/>
              </a:rPr>
              <a:t>2.5</a:t>
            </a:r>
            <a:r>
              <a:rPr lang="en-US" altLang="zh-CN" dirty="0" sz="3600" spc="-4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15">
                <a:solidFill>
                  <a:srgbClr val="FFFFFF"/>
                </a:solidFill>
                <a:latin typeface="Arial"/>
                <a:ea typeface="Arial"/>
                <a:cs typeface="Arial"/>
              </a:rPr>
              <a:t>million</a:t>
            </a:r>
            <a:r>
              <a:rPr lang="en-US" altLang="zh-CN" dirty="0" sz="3600" spc="-3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20">
                <a:solidFill>
                  <a:srgbClr val="FFFFFF"/>
                </a:solidFill>
                <a:latin typeface="Arial"/>
                <a:ea typeface="Arial"/>
                <a:cs typeface="Arial"/>
              </a:rPr>
              <a:t>Google</a:t>
            </a:r>
            <a:r>
              <a:rPr lang="en-US" altLang="zh-CN" dirty="0" sz="3600" spc="-2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59">
                <a:solidFill>
                  <a:srgbClr val="FFFFFF"/>
                </a:solidFill>
                <a:latin typeface="Arial"/>
                <a:ea typeface="Arial"/>
                <a:cs typeface="Arial"/>
              </a:rPr>
              <a:t>Play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90" name="Text Box90"/>
          <p:cNvSpPr txBox="1"/>
          <p:nvPr/>
        </p:nvSpPr>
        <p:spPr>
          <a:xfrm>
            <a:off x="2041093" y="5435969"/>
            <a:ext cx="5360375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408">
                <a:solidFill>
                  <a:srgbClr val="FFFFFF"/>
                </a:solidFill>
                <a:latin typeface="Arial"/>
                <a:ea typeface="Arial"/>
                <a:cs typeface="Arial"/>
              </a:rPr>
              <a:t>What</a:t>
            </a:r>
            <a:r>
              <a:rPr lang="en-US" altLang="zh-CN" dirty="0" sz="3600" spc="-45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60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600" spc="-4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65">
                <a:solidFill>
                  <a:srgbClr val="FFFFFF"/>
                </a:solidFill>
                <a:latin typeface="Arial"/>
                <a:ea typeface="Arial"/>
                <a:cs typeface="Arial"/>
              </a:rPr>
              <a:t>watch</a:t>
            </a:r>
            <a:r>
              <a:rPr lang="en-US" altLang="zh-CN" dirty="0" sz="3600" spc="-4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81">
                <a:solidFill>
                  <a:srgbClr val="FFFFFF"/>
                </a:solidFill>
                <a:latin typeface="Arial"/>
                <a:ea typeface="Arial"/>
                <a:cs typeface="Arial"/>
              </a:rPr>
              <a:t>out</a:t>
            </a:r>
            <a:r>
              <a:rPr lang="en-US" altLang="zh-CN" dirty="0" sz="3600" spc="-42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93">
                <a:solidFill>
                  <a:srgbClr val="FFFFFF"/>
                </a:solidFill>
                <a:latin typeface="Arial"/>
                <a:ea typeface="Arial"/>
                <a:cs typeface="Arial"/>
              </a:rPr>
              <a:t>for?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91" name="Text Box91"/>
          <p:cNvSpPr txBox="1"/>
          <p:nvPr/>
        </p:nvSpPr>
        <p:spPr>
          <a:xfrm>
            <a:off x="2041093" y="6121769"/>
            <a:ext cx="3985572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87">
                <a:solidFill>
                  <a:srgbClr val="FFFFFF"/>
                </a:solidFill>
                <a:latin typeface="Arial"/>
                <a:ea typeface="Arial"/>
                <a:cs typeface="Arial"/>
              </a:rPr>
              <a:t>Keyword</a:t>
            </a:r>
            <a:r>
              <a:rPr lang="en-US" altLang="zh-CN" dirty="0" sz="3600" spc="-33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39">
                <a:solidFill>
                  <a:srgbClr val="FFFFFF"/>
                </a:solidFill>
                <a:latin typeface="Arial"/>
                <a:ea typeface="Arial"/>
                <a:cs typeface="Arial"/>
              </a:rPr>
              <a:t>analysis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2041093" y="6807569"/>
            <a:ext cx="4606908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330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Competitor</a:t>
            </a:r>
            <a:r>
              <a:rPr lang="en-US" altLang="zh-CN" dirty="0" sz="3600" spc="-38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39">
                <a:solidFill>
                  <a:srgbClr val="FFFFFF"/>
                </a:solidFill>
                <a:latin typeface="Arial"/>
                <a:ea typeface="Arial"/>
                <a:cs typeface="Arial"/>
              </a:rPr>
              <a:t>analysis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93" name="Text Box93"/>
          <p:cNvSpPr txBox="1"/>
          <p:nvPr/>
        </p:nvSpPr>
        <p:spPr>
          <a:xfrm>
            <a:off x="2041093" y="7493369"/>
            <a:ext cx="10431189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36">
                <a:solidFill>
                  <a:srgbClr val="FFFFFF"/>
                </a:solidFill>
                <a:latin typeface="Arial"/>
                <a:ea typeface="Arial"/>
                <a:cs typeface="Arial"/>
              </a:rPr>
              <a:t>Category</a:t>
            </a:r>
            <a:r>
              <a:rPr lang="en-US" altLang="zh-CN" dirty="0" sz="3600" spc="-28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39">
                <a:solidFill>
                  <a:srgbClr val="FFFFFF"/>
                </a:solidFill>
                <a:latin typeface="Arial"/>
                <a:ea typeface="Arial"/>
                <a:cs typeface="Arial"/>
              </a:rPr>
              <a:t>analysis</a:t>
            </a:r>
            <a:r>
              <a:rPr lang="en-US" altLang="zh-CN" dirty="0" sz="3600" spc="-18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33">
                <a:solidFill>
                  <a:srgbClr val="FFFFFF"/>
                </a:solidFill>
                <a:latin typeface="Arial"/>
                <a:ea typeface="Arial"/>
                <a:cs typeface="Arial"/>
              </a:rPr>
              <a:t>(rank</a:t>
            </a:r>
            <a:r>
              <a:rPr lang="en-US" altLang="zh-CN" dirty="0" sz="3600" spc="-28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04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3600" spc="-3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01">
                <a:solidFill>
                  <a:srgbClr val="FFFFFF"/>
                </a:solidFill>
                <a:latin typeface="Arial"/>
                <a:ea typeface="Arial"/>
                <a:cs typeface="Arial"/>
              </a:rPr>
              <a:t>specific</a:t>
            </a:r>
            <a:r>
              <a:rPr lang="en-US" altLang="zh-CN" dirty="0" sz="3600" spc="-2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07">
                <a:solidFill>
                  <a:srgbClr val="FFFFFF"/>
                </a:solidFill>
                <a:latin typeface="Arial"/>
                <a:ea typeface="Arial"/>
                <a:cs typeface="Arial"/>
              </a:rPr>
              <a:t>categories)</a:t>
            </a:r>
            <a:endParaRPr lang="en-US" altLang="zh-CN" sz="36009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95" name="Image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96" name="Text Box96"/>
          <p:cNvSpPr txBox="1"/>
          <p:nvPr/>
        </p:nvSpPr>
        <p:spPr>
          <a:xfrm>
            <a:off x="1028700" y="4237648"/>
            <a:ext cx="2156188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891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97" name="Text Box97"/>
          <p:cNvSpPr txBox="1"/>
          <p:nvPr/>
        </p:nvSpPr>
        <p:spPr>
          <a:xfrm>
            <a:off x="1028700" y="5209198"/>
            <a:ext cx="3824461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1093">
                <a:solidFill>
                  <a:srgbClr val="FFFFFF"/>
                </a:solidFill>
                <a:latin typeface="Arial"/>
                <a:ea typeface="Arial"/>
                <a:cs typeface="Arial"/>
              </a:rPr>
              <a:t>might</a:t>
            </a:r>
            <a:r>
              <a:rPr lang="en-US" altLang="zh-CN" dirty="0" sz="7000" spc="-7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24">
                <a:solidFill>
                  <a:srgbClr val="FFFFFF"/>
                </a:solidFill>
                <a:latin typeface="Arial"/>
                <a:ea typeface="Arial"/>
                <a:cs typeface="Arial"/>
              </a:rPr>
              <a:t>it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98" name="Text Box98"/>
          <p:cNvSpPr txBox="1"/>
          <p:nvPr/>
        </p:nvSpPr>
        <p:spPr>
          <a:xfrm>
            <a:off x="1028700" y="6180748"/>
            <a:ext cx="4467976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74">
                <a:solidFill>
                  <a:srgbClr val="FFFFFF"/>
                </a:solidFill>
                <a:latin typeface="Arial"/>
                <a:ea typeface="Arial"/>
                <a:cs typeface="Arial"/>
              </a:rPr>
              <a:t>look</a:t>
            </a:r>
            <a:r>
              <a:rPr lang="en-US" altLang="zh-CN" dirty="0" sz="7000" spc="-33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3">
                <a:solidFill>
                  <a:srgbClr val="FFFFFF"/>
                </a:solidFill>
                <a:latin typeface="Arial"/>
                <a:ea typeface="Arial"/>
                <a:cs typeface="Arial"/>
              </a:rPr>
              <a:t>like?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00" name="Image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02" name="Image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18"/>
            <a:ext cx="9382126" cy="8573"/>
          </a:xfrm>
          <a:prstGeom prst="rect">
            <a:avLst/>
          </a:prstGeom>
          <a:noFill/>
        </p:spPr>
      </p:pic>
      <p:pic>
        <p:nvPicPr>
          <p:cNvPr id="103" name="Image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178" y="4388643"/>
            <a:ext cx="170907" cy="165100"/>
          </a:xfrm>
          <a:prstGeom prst="rect">
            <a:avLst/>
          </a:prstGeom>
          <a:noFill/>
        </p:spPr>
      </p:pic>
      <p:pic>
        <p:nvPicPr>
          <p:cNvPr id="104" name="Image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178" y="5074443"/>
            <a:ext cx="170907" cy="165100"/>
          </a:xfrm>
          <a:prstGeom prst="rect">
            <a:avLst/>
          </a:prstGeom>
          <a:noFill/>
        </p:spPr>
      </p:pic>
      <p:pic>
        <p:nvPicPr>
          <p:cNvPr id="105" name="Image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178" y="5760243"/>
            <a:ext cx="170907" cy="152400"/>
          </a:xfrm>
          <a:prstGeom prst="rect">
            <a:avLst/>
          </a:prstGeom>
          <a:noFill/>
        </p:spPr>
      </p:pic>
      <p:pic>
        <p:nvPicPr>
          <p:cNvPr id="106" name="Image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178" y="6446043"/>
            <a:ext cx="170907" cy="152399"/>
          </a:xfrm>
          <a:prstGeom prst="rect">
            <a:avLst/>
          </a:prstGeom>
          <a:noFill/>
        </p:spPr>
      </p:pic>
      <p:pic>
        <p:nvPicPr>
          <p:cNvPr id="107" name="Image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1178" y="7131842"/>
            <a:ext cx="170907" cy="165100"/>
          </a:xfrm>
          <a:prstGeom prst="rect">
            <a:avLst/>
          </a:prstGeom>
          <a:noFill/>
        </p:spPr>
      </p:pic>
      <p:pic>
        <p:nvPicPr>
          <p:cNvPr id="108" name="Image1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109" name="Text Box109"/>
          <p:cNvSpPr txBox="1"/>
          <p:nvPr/>
        </p:nvSpPr>
        <p:spPr>
          <a:xfrm>
            <a:off x="1340034" y="963716"/>
            <a:ext cx="1937528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834">
                <a:solidFill>
                  <a:srgbClr val="FFFFFF"/>
                </a:solidFill>
                <a:latin typeface="Arial"/>
                <a:ea typeface="Arial"/>
                <a:cs typeface="Arial"/>
              </a:rPr>
              <a:t>App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0" name="Text Box110"/>
          <p:cNvSpPr txBox="1"/>
          <p:nvPr/>
        </p:nvSpPr>
        <p:spPr>
          <a:xfrm>
            <a:off x="1340034" y="1935266"/>
            <a:ext cx="4971930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902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1" name="Text Box111"/>
          <p:cNvSpPr txBox="1"/>
          <p:nvPr/>
        </p:nvSpPr>
        <p:spPr>
          <a:xfrm>
            <a:off x="1340034" y="2906816"/>
            <a:ext cx="4376421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19">
                <a:solidFill>
                  <a:srgbClr val="FFFFFF"/>
                </a:solidFill>
                <a:latin typeface="Arial"/>
                <a:ea typeface="Arial"/>
                <a:cs typeface="Arial"/>
              </a:rPr>
              <a:t>feedback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2" name="Text Box112"/>
          <p:cNvSpPr txBox="1"/>
          <p:nvPr/>
        </p:nvSpPr>
        <p:spPr>
          <a:xfrm>
            <a:off x="2117217" y="4139977"/>
            <a:ext cx="13132789" cy="1243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894"/>
              </a:lnSpc>
            </a:pPr>
            <a:r>
              <a:rPr lang="en-US" altLang="zh-CN" dirty="0" sz="3600" spc="161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600" spc="-21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51">
                <a:solidFill>
                  <a:srgbClr val="FFFFFF"/>
                </a:solidFill>
                <a:latin typeface="Arial"/>
                <a:ea typeface="Arial"/>
                <a:cs typeface="Arial"/>
              </a:rPr>
              <a:t>evaluation</a:t>
            </a:r>
            <a:r>
              <a:rPr lang="en-US" altLang="zh-CN" dirty="0" sz="3600" spc="-30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08">
                <a:solidFill>
                  <a:srgbClr val="FFFFFF"/>
                </a:solidFill>
                <a:latin typeface="Arial"/>
                <a:ea typeface="Arial"/>
                <a:cs typeface="Arial"/>
              </a:rPr>
              <a:t>determines</a:t>
            </a:r>
            <a:r>
              <a:rPr lang="en-US" altLang="zh-CN" dirty="0" sz="3600" spc="-35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59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600" spc="-4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23">
                <a:solidFill>
                  <a:srgbClr val="FFFFFF"/>
                </a:solidFill>
                <a:latin typeface="Arial"/>
                <a:ea typeface="Arial"/>
                <a:cs typeface="Arial"/>
              </a:rPr>
              <a:t>ranking</a:t>
            </a:r>
            <a:r>
              <a:rPr lang="en-US" altLang="zh-CN" dirty="0" sz="3600" spc="-37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39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600" spc="-28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59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600" spc="-4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76">
                <a:solidFill>
                  <a:srgbClr val="FFFFFF"/>
                </a:solidFill>
                <a:latin typeface="Arial"/>
                <a:ea typeface="Arial"/>
                <a:cs typeface="Arial"/>
              </a:rPr>
              <a:t>application</a:t>
            </a:r>
            <a:r>
              <a:rPr lang="en-US" altLang="zh-CN" dirty="0" sz="3600" spc="-2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58">
                <a:solidFill>
                  <a:srgbClr val="FFFFFF"/>
                </a:solidFill>
                <a:latin typeface="Arial"/>
                <a:ea typeface="Arial"/>
                <a:cs typeface="Arial"/>
              </a:rPr>
              <a:t>Negative</a:t>
            </a:r>
            <a:r>
              <a:rPr lang="en-US" altLang="zh-CN" dirty="0" sz="3600" spc="-30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20">
                <a:solidFill>
                  <a:srgbClr val="FFFFFF"/>
                </a:solidFill>
                <a:latin typeface="Arial"/>
                <a:ea typeface="Arial"/>
                <a:cs typeface="Arial"/>
              </a:rPr>
              <a:t>rating</a:t>
            </a:r>
            <a:r>
              <a:rPr lang="en-US" altLang="zh-CN" dirty="0" sz="3600" spc="-37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76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3600" spc="-22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01">
                <a:solidFill>
                  <a:srgbClr val="FFFFFF"/>
                </a:solidFill>
                <a:latin typeface="Arial"/>
                <a:ea typeface="Arial"/>
                <a:cs typeface="Arial"/>
              </a:rPr>
              <a:t>potential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13" name="Text Box113"/>
          <p:cNvSpPr txBox="1"/>
          <p:nvPr/>
        </p:nvSpPr>
        <p:spPr>
          <a:xfrm>
            <a:off x="2117217" y="5511577"/>
            <a:ext cx="6060349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79">
                <a:solidFill>
                  <a:srgbClr val="FFFFFF"/>
                </a:solidFill>
                <a:latin typeface="Arial"/>
                <a:ea typeface="Arial"/>
                <a:cs typeface="Arial"/>
              </a:rPr>
              <a:t>Rating</a:t>
            </a:r>
            <a:r>
              <a:rPr lang="en-US" altLang="zh-CN" dirty="0" sz="3600" spc="-3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47">
                <a:solidFill>
                  <a:srgbClr val="FFFFFF"/>
                </a:solidFill>
                <a:latin typeface="Arial"/>
                <a:ea typeface="Arial"/>
                <a:cs typeface="Arial"/>
              </a:rPr>
              <a:t>after</a:t>
            </a:r>
            <a:r>
              <a:rPr lang="en-US" altLang="zh-CN" dirty="0" sz="3600" spc="-2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31">
                <a:solidFill>
                  <a:srgbClr val="FFFFFF"/>
                </a:solidFill>
                <a:latin typeface="Arial"/>
                <a:ea typeface="Arial"/>
                <a:cs typeface="Arial"/>
              </a:rPr>
              <a:t>key</a:t>
            </a:r>
            <a:r>
              <a:rPr lang="en-US" altLang="zh-CN" dirty="0" sz="3600" spc="-27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421">
                <a:solidFill>
                  <a:srgbClr val="FFFFFF"/>
                </a:solidFill>
                <a:latin typeface="Arial"/>
                <a:ea typeface="Arial"/>
                <a:cs typeface="Arial"/>
              </a:rPr>
              <a:t>moments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14" name="Text Box114"/>
          <p:cNvSpPr txBox="1"/>
          <p:nvPr/>
        </p:nvSpPr>
        <p:spPr>
          <a:xfrm>
            <a:off x="2117217" y="6197377"/>
            <a:ext cx="11620367" cy="12431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894"/>
              </a:lnSpc>
            </a:pPr>
            <a:r>
              <a:rPr lang="en-US" altLang="zh-CN" dirty="0" sz="3600" spc="278">
                <a:solidFill>
                  <a:srgbClr val="FFFFFF"/>
                </a:solidFill>
                <a:latin typeface="Arial"/>
                <a:ea typeface="Arial"/>
                <a:cs typeface="Arial"/>
              </a:rPr>
              <a:t>Invitation</a:t>
            </a:r>
            <a:r>
              <a:rPr lang="en-US" altLang="zh-CN" dirty="0" sz="3600" spc="-33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60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600" spc="-4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53">
                <a:solidFill>
                  <a:srgbClr val="FFFFFF"/>
                </a:solidFill>
                <a:latin typeface="Arial"/>
                <a:ea typeface="Arial"/>
                <a:cs typeface="Arial"/>
              </a:rPr>
              <a:t>rate</a:t>
            </a:r>
            <a:r>
              <a:rPr lang="en-US" altLang="zh-CN" dirty="0" sz="3600" spc="-30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97">
                <a:solidFill>
                  <a:srgbClr val="FFFFFF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dirty="0" sz="3600" spc="-3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414">
                <a:solidFill>
                  <a:srgbClr val="FFFFFF"/>
                </a:solidFill>
                <a:latin typeface="Arial"/>
                <a:ea typeface="Arial"/>
                <a:cs typeface="Arial"/>
              </a:rPr>
              <a:t>known</a:t>
            </a:r>
            <a:r>
              <a:rPr lang="en-US" altLang="zh-CN" dirty="0" sz="3600" spc="-46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55">
                <a:solidFill>
                  <a:srgbClr val="FFFFFF"/>
                </a:solidFill>
                <a:latin typeface="Arial"/>
                <a:ea typeface="Arial"/>
                <a:cs typeface="Arial"/>
              </a:rPr>
              <a:t>users</a:t>
            </a:r>
            <a:r>
              <a:rPr lang="en-US" altLang="zh-CN" dirty="0" sz="3600" spc="-20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3">
                <a:solidFill>
                  <a:srgbClr val="FFFFFF"/>
                </a:solidFill>
                <a:latin typeface="Arial"/>
                <a:ea typeface="Arial"/>
                <a:cs typeface="Arial"/>
              </a:rPr>
              <a:t>(e.g.</a:t>
            </a:r>
            <a:r>
              <a:rPr lang="en-US" altLang="zh-CN" dirty="0" sz="3600" spc="-8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01">
                <a:solidFill>
                  <a:srgbClr val="FFFFFF"/>
                </a:solidFill>
                <a:latin typeface="Arial"/>
                <a:ea typeface="Arial"/>
                <a:cs typeface="Arial"/>
              </a:rPr>
              <a:t>beta</a:t>
            </a:r>
            <a:r>
              <a:rPr lang="en-US" altLang="zh-CN" dirty="0" sz="3600" spc="-3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80">
                <a:solidFill>
                  <a:srgbClr val="FFFFFF"/>
                </a:solidFill>
                <a:latin typeface="Arial"/>
                <a:ea typeface="Arial"/>
                <a:cs typeface="Arial"/>
              </a:rPr>
              <a:t>testers)</a:t>
            </a:r>
            <a:r>
              <a:rPr lang="en-US" altLang="zh-CN" dirty="0" sz="3600" spc="-17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54">
                <a:solidFill>
                  <a:srgbClr val="FFFFFF"/>
                </a:solidFill>
                <a:latin typeface="Arial"/>
                <a:ea typeface="Arial"/>
                <a:cs typeface="Arial"/>
              </a:rPr>
              <a:t>Responses</a:t>
            </a:r>
            <a:r>
              <a:rPr lang="en-US" altLang="zh-CN" dirty="0" sz="3600" spc="-20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60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600" spc="-4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69">
                <a:solidFill>
                  <a:srgbClr val="FFFFFF"/>
                </a:solidFill>
                <a:latin typeface="Arial"/>
                <a:ea typeface="Arial"/>
                <a:cs typeface="Arial"/>
              </a:rPr>
              <a:t>ratings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16" name="Image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117" name="Text Box117"/>
          <p:cNvSpPr txBox="1"/>
          <p:nvPr/>
        </p:nvSpPr>
        <p:spPr>
          <a:xfrm>
            <a:off x="2313313" y="3556602"/>
            <a:ext cx="13699185" cy="20550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667495">
              <a:lnSpc>
                <a:spcPts val="8091"/>
              </a:lnSpc>
            </a:pPr>
            <a:r>
              <a:rPr lang="en-US" altLang="zh-CN" dirty="0" sz="7000" spc="649">
                <a:solidFill>
                  <a:srgbClr val="FFFFFF"/>
                </a:solidFill>
                <a:latin typeface="Arial"/>
                <a:ea typeface="Arial"/>
                <a:cs typeface="Arial"/>
              </a:rPr>
              <a:t>Look</a:t>
            </a:r>
            <a:r>
              <a:rPr lang="en-US" altLang="zh-CN" dirty="0" sz="7000" spc="-31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15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dirty="0" sz="7000" spc="-2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34">
                <a:solidFill>
                  <a:srgbClr val="FFFFFF"/>
                </a:solidFill>
                <a:latin typeface="Arial"/>
                <a:ea typeface="Arial"/>
                <a:cs typeface="Arial"/>
              </a:rPr>
              <a:t>apps</a:t>
            </a:r>
            <a:r>
              <a:rPr lang="en-US" altLang="zh-CN" dirty="0" sz="7000" spc="-29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62">
                <a:solidFill>
                  <a:srgbClr val="FFFFFF"/>
                </a:solidFill>
                <a:latin typeface="Arial"/>
                <a:ea typeface="Arial"/>
                <a:cs typeface="Arial"/>
              </a:rPr>
              <a:t>that,</a:t>
            </a:r>
            <a:r>
              <a:rPr lang="en-US" altLang="zh-CN" dirty="0" sz="7000" spc="-3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98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7000" spc="-36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88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</a:t>
            </a:r>
            <a:r>
              <a:rPr lang="en-US" altLang="zh-CN" dirty="0" sz="7000" spc="-68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62">
                <a:solidFill>
                  <a:srgbClr val="FFFFFF"/>
                </a:solidFill>
                <a:latin typeface="Arial"/>
                <a:ea typeface="Arial"/>
                <a:cs typeface="Arial"/>
              </a:rPr>
              <a:t>opinion,</a:t>
            </a:r>
            <a:r>
              <a:rPr lang="en-US" altLang="zh-CN" dirty="0" sz="7000" spc="-3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61">
                <a:solidFill>
                  <a:srgbClr val="FFFFFF"/>
                </a:solidFill>
                <a:latin typeface="Arial"/>
                <a:ea typeface="Arial"/>
                <a:cs typeface="Arial"/>
              </a:rPr>
              <a:t>work</a:t>
            </a:r>
            <a:r>
              <a:rPr lang="en-US" altLang="zh-CN" dirty="0" sz="7000" spc="-52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56">
                <a:solidFill>
                  <a:srgbClr val="FFFFFF"/>
                </a:solidFill>
                <a:latin typeface="Arial"/>
                <a:ea typeface="Arial"/>
                <a:cs typeface="Arial"/>
              </a:rPr>
              <a:t>efficiently</a:t>
            </a:r>
            <a:r>
              <a:rPr lang="en-US" altLang="zh-CN" dirty="0" sz="7000" spc="-31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59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8" name="Text Box118"/>
          <p:cNvSpPr txBox="1"/>
          <p:nvPr/>
        </p:nvSpPr>
        <p:spPr>
          <a:xfrm>
            <a:off x="5403729" y="5499702"/>
            <a:ext cx="7518345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46">
                <a:solidFill>
                  <a:srgbClr val="FFFFFF"/>
                </a:solidFill>
                <a:latin typeface="Arial"/>
                <a:ea typeface="Arial"/>
                <a:cs typeface="Arial"/>
              </a:rPr>
              <a:t>these</a:t>
            </a:r>
            <a:r>
              <a:rPr lang="en-US" altLang="zh-CN" dirty="0" sz="7000" spc="-31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58">
                <a:solidFill>
                  <a:srgbClr val="FFFFFF"/>
                </a:solidFill>
                <a:latin typeface="Arial"/>
                <a:ea typeface="Arial"/>
                <a:cs typeface="Arial"/>
              </a:rPr>
              <a:t>elements.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20" name="Image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121" name="Text Box121"/>
          <p:cNvSpPr txBox="1"/>
          <p:nvPr/>
        </p:nvSpPr>
        <p:spPr>
          <a:xfrm>
            <a:off x="2600401" y="3556599"/>
            <a:ext cx="13125009" cy="20550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1127521" indent="-1127521">
              <a:lnSpc>
                <a:spcPts val="8091"/>
              </a:lnSpc>
            </a:pPr>
            <a:r>
              <a:rPr lang="en-US" altLang="zh-CN" dirty="0" sz="7000" spc="619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7000" spc="-28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88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</a:t>
            </a:r>
            <a:r>
              <a:rPr lang="en-US" altLang="zh-CN" dirty="0" sz="7000" spc="-3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62">
                <a:solidFill>
                  <a:srgbClr val="FFFFFF"/>
                </a:solidFill>
                <a:latin typeface="Arial"/>
                <a:ea typeface="Arial"/>
                <a:cs typeface="Arial"/>
              </a:rPr>
              <a:t>opinion,</a:t>
            </a:r>
            <a:r>
              <a:rPr lang="en-US" altLang="zh-CN" dirty="0" sz="7000" spc="-3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69">
                <a:solidFill>
                  <a:srgbClr val="FFFFFF"/>
                </a:solidFill>
                <a:latin typeface="Arial"/>
                <a:ea typeface="Arial"/>
                <a:cs typeface="Arial"/>
              </a:rPr>
              <a:t>does</a:t>
            </a:r>
            <a:r>
              <a:rPr lang="en-US" altLang="zh-CN" dirty="0" sz="7000" spc="-23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47">
                <a:solidFill>
                  <a:srgbClr val="FFFFFF"/>
                </a:solidFill>
                <a:latin typeface="Arial"/>
                <a:ea typeface="Arial"/>
                <a:cs typeface="Arial"/>
              </a:rPr>
              <a:t>offline</a:t>
            </a:r>
            <a:r>
              <a:rPr lang="en-US" altLang="zh-CN" dirty="0" sz="7000" spc="-64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19">
                <a:solidFill>
                  <a:srgbClr val="FFFFFF"/>
                </a:solidFill>
                <a:latin typeface="Arial"/>
                <a:ea typeface="Arial"/>
                <a:cs typeface="Arial"/>
              </a:rPr>
              <a:t>promotion</a:t>
            </a:r>
            <a:r>
              <a:rPr lang="en-US" altLang="zh-CN" dirty="0" sz="7000" spc="-58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73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-23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53">
                <a:solidFill>
                  <a:srgbClr val="FFFFFF"/>
                </a:solidFill>
                <a:latin typeface="Arial"/>
                <a:ea typeface="Arial"/>
                <a:cs typeface="Arial"/>
              </a:rPr>
              <a:t>an</a:t>
            </a:r>
            <a:r>
              <a:rPr lang="en-US" altLang="zh-CN" dirty="0" sz="7000" spc="-31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16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22" name="Text Box122"/>
          <p:cNvSpPr txBox="1"/>
          <p:nvPr/>
        </p:nvSpPr>
        <p:spPr>
          <a:xfrm>
            <a:off x="3308822" y="5499699"/>
            <a:ext cx="11708222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34">
                <a:solidFill>
                  <a:srgbClr val="FFFFFF"/>
                </a:solidFill>
                <a:latin typeface="Arial"/>
                <a:ea typeface="Arial"/>
                <a:cs typeface="Arial"/>
              </a:rPr>
              <a:t>application</a:t>
            </a:r>
            <a:r>
              <a:rPr lang="en-US" altLang="zh-CN" dirty="0" sz="7000" spc="-3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86">
                <a:solidFill>
                  <a:srgbClr val="FFFFFF"/>
                </a:solidFill>
                <a:latin typeface="Arial"/>
                <a:ea typeface="Arial"/>
                <a:cs typeface="Arial"/>
              </a:rPr>
              <a:t>make</a:t>
            </a:r>
            <a:r>
              <a:rPr lang="en-US" altLang="zh-CN" dirty="0" sz="7000" spc="-5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25">
                <a:solidFill>
                  <a:srgbClr val="FFFFFF"/>
                </a:solidFill>
                <a:latin typeface="Arial"/>
                <a:ea typeface="Arial"/>
                <a:cs typeface="Arial"/>
              </a:rPr>
              <a:t>sense?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23" name="Text Box123"/>
          <p:cNvSpPr txBox="1"/>
          <p:nvPr/>
        </p:nvSpPr>
        <p:spPr>
          <a:xfrm>
            <a:off x="3997599" y="6471249"/>
            <a:ext cx="10330545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438">
                <a:solidFill>
                  <a:srgbClr val="FFFFFF"/>
                </a:solidFill>
                <a:latin typeface="Arial"/>
                <a:ea typeface="Arial"/>
                <a:cs typeface="Arial"/>
              </a:rPr>
              <a:t>Please</a:t>
            </a:r>
            <a:r>
              <a:rPr lang="en-US" altLang="zh-CN" dirty="0" sz="7000" spc="-1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34">
                <a:solidFill>
                  <a:srgbClr val="FFFFFF"/>
                </a:solidFill>
                <a:latin typeface="Arial"/>
                <a:ea typeface="Arial"/>
                <a:cs typeface="Arial"/>
              </a:rPr>
              <a:t>give</a:t>
            </a:r>
            <a:r>
              <a:rPr lang="en-US" altLang="zh-CN" dirty="0" sz="7000" spc="-29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74">
                <a:solidFill>
                  <a:srgbClr val="FFFFFF"/>
                </a:solidFill>
                <a:latin typeface="Arial"/>
                <a:ea typeface="Arial"/>
                <a:cs typeface="Arial"/>
              </a:rPr>
              <a:t>examples.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25" name="Image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28" y="7366693"/>
            <a:ext cx="9382124" cy="9524"/>
          </a:xfrm>
          <a:prstGeom prst="rect">
            <a:avLst/>
          </a:prstGeom>
          <a:noFill/>
        </p:spPr>
      </p:pic>
      <p:pic>
        <p:nvPicPr>
          <p:cNvPr id="126" name="Image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pic>
        <p:nvPicPr>
          <p:cNvPr id="127" name="Image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122" y="670335"/>
            <a:ext cx="145122" cy="127000"/>
          </a:xfrm>
          <a:prstGeom prst="rect">
            <a:avLst/>
          </a:prstGeom>
          <a:noFill/>
        </p:spPr>
      </p:pic>
      <p:pic>
        <p:nvPicPr>
          <p:cNvPr id="128" name="Image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122" y="1253532"/>
            <a:ext cx="145122" cy="127000"/>
          </a:xfrm>
          <a:prstGeom prst="rect">
            <a:avLst/>
          </a:prstGeom>
          <a:noFill/>
        </p:spPr>
      </p:pic>
      <p:pic>
        <p:nvPicPr>
          <p:cNvPr id="129" name="Image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5122" y="4752702"/>
            <a:ext cx="145122" cy="127000"/>
          </a:xfrm>
          <a:prstGeom prst="rect">
            <a:avLst/>
          </a:prstGeom>
          <a:noFill/>
        </p:spPr>
      </p:pic>
      <p:pic>
        <p:nvPicPr>
          <p:cNvPr id="130" name="Image1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122" y="5335899"/>
            <a:ext cx="145122" cy="127000"/>
          </a:xfrm>
          <a:prstGeom prst="rect">
            <a:avLst/>
          </a:prstGeom>
          <a:noFill/>
        </p:spPr>
      </p:pic>
      <p:pic>
        <p:nvPicPr>
          <p:cNvPr id="131" name="Image1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122" y="5919097"/>
            <a:ext cx="145122" cy="127000"/>
          </a:xfrm>
          <a:prstGeom prst="rect">
            <a:avLst/>
          </a:prstGeom>
          <a:noFill/>
        </p:spPr>
      </p:pic>
      <p:pic>
        <p:nvPicPr>
          <p:cNvPr id="132" name="Image1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5122" y="6502294"/>
            <a:ext cx="145122" cy="126999"/>
          </a:xfrm>
          <a:prstGeom prst="rect">
            <a:avLst/>
          </a:prstGeom>
          <a:noFill/>
        </p:spPr>
      </p:pic>
      <p:pic>
        <p:nvPicPr>
          <p:cNvPr id="133" name="Image1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5122" y="7085481"/>
            <a:ext cx="145122" cy="126999"/>
          </a:xfrm>
          <a:prstGeom prst="rect">
            <a:avLst/>
          </a:prstGeom>
          <a:noFill/>
        </p:spPr>
      </p:pic>
      <p:pic>
        <p:nvPicPr>
          <p:cNvPr id="134" name="Image1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5122" y="7668676"/>
            <a:ext cx="145122" cy="127000"/>
          </a:xfrm>
          <a:prstGeom prst="rect">
            <a:avLst/>
          </a:prstGeom>
          <a:noFill/>
        </p:spPr>
      </p:pic>
      <p:pic>
        <p:nvPicPr>
          <p:cNvPr id="135" name="Image1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22" y="8251873"/>
            <a:ext cx="145122" cy="127000"/>
          </a:xfrm>
          <a:prstGeom prst="rect">
            <a:avLst/>
          </a:prstGeom>
          <a:noFill/>
        </p:spPr>
      </p:pic>
      <p:pic>
        <p:nvPicPr>
          <p:cNvPr id="136" name="Image1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5122" y="8835070"/>
            <a:ext cx="145122" cy="127000"/>
          </a:xfrm>
          <a:prstGeom prst="rect">
            <a:avLst/>
          </a:prstGeom>
          <a:noFill/>
        </p:spPr>
      </p:pic>
      <p:pic>
        <p:nvPicPr>
          <p:cNvPr id="137" name="Image1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8180" y="1828077"/>
            <a:ext cx="152692" cy="152400"/>
          </a:xfrm>
          <a:prstGeom prst="rect">
            <a:avLst/>
          </a:prstGeom>
          <a:noFill/>
        </p:spPr>
      </p:pic>
      <p:pic>
        <p:nvPicPr>
          <p:cNvPr id="138" name="Image1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8274" y="2411273"/>
            <a:ext cx="152598" cy="152400"/>
          </a:xfrm>
          <a:prstGeom prst="rect">
            <a:avLst/>
          </a:prstGeom>
          <a:noFill/>
        </p:spPr>
      </p:pic>
      <p:pic>
        <p:nvPicPr>
          <p:cNvPr id="139" name="Image1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98274" y="3577658"/>
            <a:ext cx="152598" cy="152400"/>
          </a:xfrm>
          <a:prstGeom prst="rect">
            <a:avLst/>
          </a:prstGeom>
          <a:noFill/>
        </p:spPr>
      </p:pic>
      <p:sp>
        <p:nvSpPr>
          <p:cNvPr id="140" name="Text Box140"/>
          <p:cNvSpPr txBox="1"/>
          <p:nvPr/>
        </p:nvSpPr>
        <p:spPr>
          <a:xfrm>
            <a:off x="1315831" y="5063993"/>
            <a:ext cx="1937802" cy="10836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834">
                <a:solidFill>
                  <a:srgbClr val="000000"/>
                </a:solidFill>
                <a:latin typeface="Arial"/>
                <a:ea typeface="Arial"/>
                <a:cs typeface="Arial"/>
              </a:rPr>
              <a:t>App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41" name="Text Box141"/>
          <p:cNvSpPr txBox="1"/>
          <p:nvPr/>
        </p:nvSpPr>
        <p:spPr>
          <a:xfrm>
            <a:off x="1315831" y="6035543"/>
            <a:ext cx="4972686" cy="108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902">
                <a:solidFill>
                  <a:srgbClr val="000000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42" name="Text Box142"/>
          <p:cNvSpPr txBox="1"/>
          <p:nvPr/>
        </p:nvSpPr>
        <p:spPr>
          <a:xfrm>
            <a:off x="1315831" y="7767914"/>
            <a:ext cx="2346964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441">
                <a:solidFill>
                  <a:srgbClr val="000000"/>
                </a:solidFill>
                <a:latin typeface="Arial"/>
                <a:ea typeface="Arial"/>
                <a:cs typeface="Arial"/>
              </a:rPr>
              <a:t>returning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43" name="Text Box143"/>
          <p:cNvSpPr txBox="1"/>
          <p:nvPr/>
        </p:nvSpPr>
        <p:spPr>
          <a:xfrm>
            <a:off x="1315831" y="8406090"/>
            <a:ext cx="2584251" cy="5573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383">
                <a:solidFill>
                  <a:srgbClr val="000000"/>
                </a:solidFill>
                <a:latin typeface="Arial"/>
                <a:ea typeface="Arial"/>
                <a:cs typeface="Arial"/>
              </a:rPr>
              <a:t>customers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44" name="Text Box144"/>
          <p:cNvSpPr txBox="1"/>
          <p:nvPr/>
        </p:nvSpPr>
        <p:spPr>
          <a:xfrm>
            <a:off x="8881844" y="510857"/>
            <a:ext cx="6949236" cy="10548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153"/>
              </a:lnSpc>
            </a:pPr>
            <a:r>
              <a:rPr lang="en-US" altLang="zh-CN" dirty="0" sz="3050" spc="202">
                <a:solidFill>
                  <a:srgbClr val="FFFFFF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dirty="0" sz="3050" spc="-2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61">
                <a:solidFill>
                  <a:srgbClr val="FFFFFF"/>
                </a:solidFill>
                <a:latin typeface="Arial"/>
                <a:ea typeface="Arial"/>
                <a:cs typeface="Arial"/>
              </a:rPr>
              <a:t>users</a:t>
            </a:r>
            <a:r>
              <a:rPr lang="en-US" altLang="zh-CN" dirty="0" sz="3050" spc="-18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17">
                <a:solidFill>
                  <a:srgbClr val="FFFFFF"/>
                </a:solidFill>
                <a:latin typeface="Arial"/>
                <a:ea typeface="Arial"/>
                <a:cs typeface="Arial"/>
              </a:rPr>
              <a:t>returning</a:t>
            </a:r>
            <a:r>
              <a:rPr lang="en-US" altLang="zh-CN" dirty="0" sz="3050" spc="-3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44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within</a:t>
            </a:r>
            <a:r>
              <a:rPr lang="en-US" altLang="zh-CN" dirty="0" sz="3050" spc="-3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9">
                <a:solidFill>
                  <a:srgbClr val="FFFFFF"/>
                </a:solidFill>
                <a:latin typeface="Arial"/>
                <a:ea typeface="Arial"/>
                <a:cs typeface="Arial"/>
              </a:rPr>
              <a:t>30</a:t>
            </a:r>
            <a:r>
              <a:rPr lang="en-US" altLang="zh-CN" dirty="0" sz="3050" spc="-23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55">
                <a:solidFill>
                  <a:srgbClr val="FFFFFF"/>
                </a:solidFill>
                <a:latin typeface="Arial"/>
                <a:ea typeface="Arial"/>
                <a:cs typeface="Arial"/>
              </a:rPr>
              <a:t>days?</a:t>
            </a:r>
            <a:r>
              <a:rPr lang="en-US" altLang="zh-CN" dirty="0" sz="3050" spc="-15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79">
                <a:solidFill>
                  <a:srgbClr val="FFFFFF"/>
                </a:solidFill>
                <a:latin typeface="Arial"/>
                <a:ea typeface="Arial"/>
                <a:cs typeface="Arial"/>
              </a:rPr>
              <a:t>Why</a:t>
            </a:r>
            <a:r>
              <a:rPr lang="en-US" altLang="zh-CN" dirty="0" sz="3050" spc="-40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78">
                <a:solidFill>
                  <a:srgbClr val="FFFFFF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dirty="0" sz="3050" spc="-10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44">
                <a:solidFill>
                  <a:srgbClr val="FFFFFF"/>
                </a:solidFill>
                <a:latin typeface="Arial"/>
                <a:ea typeface="Arial"/>
                <a:cs typeface="Arial"/>
              </a:rPr>
              <a:t>this</a:t>
            </a:r>
            <a:r>
              <a:rPr lang="en-US" altLang="zh-CN" dirty="0" sz="3050" spc="-27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24">
                <a:solidFill>
                  <a:srgbClr val="FFFFFF"/>
                </a:solidFill>
                <a:latin typeface="Arial"/>
                <a:ea typeface="Arial"/>
                <a:cs typeface="Arial"/>
              </a:rPr>
              <a:t>important?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45" name="Text Box145"/>
          <p:cNvSpPr txBox="1"/>
          <p:nvPr/>
        </p:nvSpPr>
        <p:spPr>
          <a:xfrm>
            <a:off x="9597260" y="1672907"/>
            <a:ext cx="7416726" cy="10548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153"/>
              </a:lnSpc>
            </a:pPr>
            <a:r>
              <a:rPr lang="en-US" altLang="zh-CN" dirty="0" sz="3050" spc="97">
                <a:solidFill>
                  <a:srgbClr val="FFFFFF"/>
                </a:solidFill>
                <a:latin typeface="Arial"/>
                <a:ea typeface="Arial"/>
                <a:cs typeface="Arial"/>
              </a:rPr>
              <a:t>3x</a:t>
            </a:r>
            <a:r>
              <a:rPr lang="en-US" altLang="zh-CN" dirty="0" sz="3050" spc="-12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03">
                <a:solidFill>
                  <a:srgbClr val="FFFFFF"/>
                </a:solidFill>
                <a:latin typeface="Arial"/>
                <a:ea typeface="Arial"/>
                <a:cs typeface="Arial"/>
              </a:rPr>
              <a:t>higher</a:t>
            </a:r>
            <a:r>
              <a:rPr lang="en-US" altLang="zh-CN" dirty="0" sz="3050" spc="-3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96">
                <a:solidFill>
                  <a:srgbClr val="FFFFFF"/>
                </a:solidFill>
                <a:latin typeface="Arial"/>
                <a:ea typeface="Arial"/>
                <a:cs typeface="Arial"/>
              </a:rPr>
              <a:t>sales</a:t>
            </a:r>
            <a:r>
              <a:rPr lang="en-US" altLang="zh-CN" dirty="0" sz="3050" spc="-12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25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compared</a:t>
            </a:r>
            <a:r>
              <a:rPr lang="en-US" altLang="zh-CN" dirty="0" sz="3050" spc="-35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1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050" spc="-3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72">
                <a:solidFill>
                  <a:srgbClr val="FFFFFF"/>
                </a:solidFill>
                <a:latin typeface="Arial"/>
                <a:ea typeface="Arial"/>
                <a:cs typeface="Arial"/>
              </a:rPr>
              <a:t>web</a:t>
            </a:r>
            <a:r>
              <a:rPr lang="en-US" altLang="zh-CN" dirty="0" sz="3050" spc="-37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45">
                <a:solidFill>
                  <a:srgbClr val="FFFFFF"/>
                </a:solidFill>
                <a:latin typeface="Arial"/>
                <a:ea typeface="Arial"/>
                <a:cs typeface="Arial"/>
              </a:rPr>
              <a:t>After</a:t>
            </a:r>
            <a:r>
              <a:rPr lang="en-US" altLang="zh-CN" dirty="0" sz="3050" spc="-2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37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3050" spc="-1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10">
                <a:solidFill>
                  <a:srgbClr val="FFFFFF"/>
                </a:solidFill>
                <a:latin typeface="Arial"/>
                <a:ea typeface="Arial"/>
                <a:cs typeface="Arial"/>
              </a:rPr>
              <a:t>week,</a:t>
            </a:r>
            <a:r>
              <a:rPr lang="en-US" altLang="zh-CN" dirty="0" sz="3050" spc="-23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44">
                <a:solidFill>
                  <a:srgbClr val="FFFFFF"/>
                </a:solidFill>
                <a:latin typeface="Arial"/>
                <a:ea typeface="Arial"/>
                <a:cs typeface="Arial"/>
              </a:rPr>
              <a:t>only</a:t>
            </a:r>
            <a:r>
              <a:rPr lang="en-US" altLang="zh-CN" dirty="0" sz="3050" spc="-26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-562">
                <a:solidFill>
                  <a:srgbClr val="FFFFFF"/>
                </a:solidFill>
                <a:latin typeface="Arial"/>
                <a:ea typeface="Arial"/>
                <a:cs typeface="Arial"/>
              </a:rPr>
              <a:t>11</a:t>
            </a:r>
            <a:r>
              <a:rPr lang="en-US" altLang="zh-CN" dirty="0" sz="3050" spc="-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92">
                <a:solidFill>
                  <a:srgbClr val="FFFFFF"/>
                </a:solidFill>
                <a:latin typeface="Arial"/>
                <a:ea typeface="Arial"/>
                <a:cs typeface="Arial"/>
              </a:rPr>
              <a:t>percent</a:t>
            </a:r>
            <a:r>
              <a:rPr lang="en-US" altLang="zh-CN" dirty="0" sz="3050" spc="-3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84">
                <a:solidFill>
                  <a:srgbClr val="FFFFFF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dirty="0" sz="3050" spc="-21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78">
                <a:solidFill>
                  <a:srgbClr val="FFFFFF"/>
                </a:solidFill>
                <a:latin typeface="Arial"/>
                <a:ea typeface="Arial"/>
                <a:cs typeface="Arial"/>
              </a:rPr>
              <a:t>using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46" name="Text Box146"/>
          <p:cNvSpPr txBox="1"/>
          <p:nvPr/>
        </p:nvSpPr>
        <p:spPr>
          <a:xfrm>
            <a:off x="8881844" y="2834957"/>
            <a:ext cx="3271042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19">
                <a:solidFill>
                  <a:srgbClr val="FFFFFF"/>
                </a:solidFill>
                <a:latin typeface="Arial"/>
                <a:ea typeface="Arial"/>
                <a:cs typeface="Arial"/>
              </a:rPr>
              <a:t>app</a:t>
            </a:r>
            <a:r>
              <a:rPr lang="en-US" altLang="zh-CN" dirty="0" sz="3050" spc="-3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29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050" spc="5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61">
                <a:solidFill>
                  <a:srgbClr val="FFFFFF"/>
                </a:solidFill>
                <a:latin typeface="Arial"/>
                <a:ea typeface="Arial"/>
                <a:cs typeface="Arial"/>
              </a:rPr>
              <a:t>users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47" name="Text Box147"/>
          <p:cNvSpPr txBox="1"/>
          <p:nvPr/>
        </p:nvSpPr>
        <p:spPr>
          <a:xfrm>
            <a:off x="8881844" y="3415982"/>
            <a:ext cx="8051692" cy="16358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715416">
              <a:lnSpc>
                <a:spcPts val="4294"/>
              </a:lnSpc>
            </a:pPr>
            <a:r>
              <a:rPr lang="en-US" altLang="zh-CN" dirty="0" sz="3050" spc="214">
                <a:solidFill>
                  <a:srgbClr val="FFFFFF"/>
                </a:solidFill>
                <a:latin typeface="Arial"/>
                <a:ea typeface="Arial"/>
                <a:cs typeface="Arial"/>
              </a:rPr>
              <a:t>Behavioral</a:t>
            </a:r>
            <a:r>
              <a:rPr lang="en-US" altLang="zh-CN" dirty="0" sz="3050" spc="-24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9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r>
              <a:rPr lang="en-US" altLang="zh-CN" dirty="0" sz="3050" spc="-3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70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3050" spc="-19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51">
                <a:solidFill>
                  <a:srgbClr val="FFFFFF"/>
                </a:solidFill>
                <a:latin typeface="Arial"/>
                <a:ea typeface="Arial"/>
                <a:cs typeface="Arial"/>
              </a:rPr>
              <a:t>will</a:t>
            </a:r>
            <a:r>
              <a:rPr lang="en-US" altLang="zh-CN" dirty="0" sz="3050" spc="-27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1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050" spc="-3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91">
                <a:solidFill>
                  <a:srgbClr val="FFFFFF"/>
                </a:solidFill>
                <a:latin typeface="Arial"/>
                <a:ea typeface="Arial"/>
                <a:cs typeface="Arial"/>
              </a:rPr>
              <a:t>use</a:t>
            </a:r>
            <a:r>
              <a:rPr lang="en-US" altLang="zh-CN" dirty="0" sz="3050" spc="-19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19">
                <a:solidFill>
                  <a:srgbClr val="FFFFFF"/>
                </a:solidFill>
                <a:latin typeface="Arial"/>
                <a:ea typeface="Arial"/>
                <a:cs typeface="Arial"/>
              </a:rPr>
              <a:t>app</a:t>
            </a:r>
            <a:r>
              <a:rPr lang="en-US" altLang="zh-CN" dirty="0" sz="3050" spc="-3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55">
                <a:solidFill>
                  <a:srgbClr val="FFFFFF"/>
                </a:solidFill>
                <a:latin typeface="Arial"/>
                <a:ea typeface="Arial"/>
                <a:cs typeface="Arial"/>
              </a:rPr>
              <a:t>builds</a:t>
            </a:r>
            <a:r>
              <a:rPr lang="en-US" altLang="zh-CN" dirty="0" sz="3050" spc="-28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82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3050" spc="-30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1">
                <a:solidFill>
                  <a:srgbClr val="FFFFFF"/>
                </a:solidFill>
                <a:latin typeface="Arial"/>
                <a:ea typeface="Arial"/>
                <a:cs typeface="Arial"/>
              </a:rPr>
              <a:t>first</a:t>
            </a:r>
            <a:r>
              <a:rPr lang="en-US" altLang="zh-CN" dirty="0" sz="3050" spc="-2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08">
                <a:solidFill>
                  <a:srgbClr val="FFFFFF"/>
                </a:solidFill>
                <a:latin typeface="Arial"/>
                <a:ea typeface="Arial"/>
                <a:cs typeface="Arial"/>
              </a:rPr>
              <a:t>week</a:t>
            </a:r>
            <a:r>
              <a:rPr lang="en-US" altLang="zh-CN" dirty="0" sz="3050" spc="83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Reengagement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48" name="Text Box148"/>
          <p:cNvSpPr txBox="1"/>
          <p:nvPr/>
        </p:nvSpPr>
        <p:spPr>
          <a:xfrm>
            <a:off x="8881844" y="5159057"/>
            <a:ext cx="2393816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76">
                <a:solidFill>
                  <a:srgbClr val="FFFFFF"/>
                </a:solidFill>
                <a:latin typeface="Arial"/>
                <a:ea typeface="Arial"/>
                <a:cs typeface="Arial"/>
              </a:rPr>
              <a:t>Retargeting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49" name="Text Box149"/>
          <p:cNvSpPr txBox="1"/>
          <p:nvPr/>
        </p:nvSpPr>
        <p:spPr>
          <a:xfrm>
            <a:off x="8881844" y="5740082"/>
            <a:ext cx="3210620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28">
                <a:solidFill>
                  <a:srgbClr val="FFFFFF"/>
                </a:solidFill>
                <a:latin typeface="Arial"/>
                <a:ea typeface="Arial"/>
                <a:cs typeface="Arial"/>
              </a:rPr>
              <a:t>Examples</a:t>
            </a:r>
            <a:r>
              <a:rPr lang="en-US" altLang="zh-CN" dirty="0" sz="3050" spc="-2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29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050" spc="-2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91">
                <a:solidFill>
                  <a:srgbClr val="FFFFFF"/>
                </a:solidFill>
                <a:latin typeface="Arial"/>
                <a:ea typeface="Arial"/>
                <a:cs typeface="Arial"/>
              </a:rPr>
              <a:t>use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50" name="Text Box150"/>
          <p:cNvSpPr txBox="1"/>
          <p:nvPr/>
        </p:nvSpPr>
        <p:spPr>
          <a:xfrm>
            <a:off x="8881844" y="6321107"/>
            <a:ext cx="4379886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199">
                <a:solidFill>
                  <a:srgbClr val="FFFFFF"/>
                </a:solidFill>
                <a:latin typeface="Arial"/>
                <a:ea typeface="Arial"/>
                <a:cs typeface="Arial"/>
              </a:rPr>
              <a:t>Personalized</a:t>
            </a:r>
            <a:r>
              <a:rPr lang="en-US" altLang="zh-CN" dirty="0" sz="3050" spc="-2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38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interface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51" name="Text Box151"/>
          <p:cNvSpPr txBox="1"/>
          <p:nvPr/>
        </p:nvSpPr>
        <p:spPr>
          <a:xfrm>
            <a:off x="8881844" y="6902132"/>
            <a:ext cx="6462348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19">
                <a:solidFill>
                  <a:srgbClr val="FFFFFF"/>
                </a:solidFill>
                <a:latin typeface="Arial"/>
                <a:ea typeface="Arial"/>
                <a:cs typeface="Arial"/>
              </a:rPr>
              <a:t>Rewards</a:t>
            </a:r>
            <a:r>
              <a:rPr lang="en-US" altLang="zh-CN" dirty="0" sz="3050" spc="-24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29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dirty="0" sz="3050" spc="-2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17">
                <a:solidFill>
                  <a:srgbClr val="FFFFFF"/>
                </a:solidFill>
                <a:latin typeface="Arial"/>
                <a:ea typeface="Arial"/>
                <a:cs typeface="Arial"/>
              </a:rPr>
              <a:t>returning</a:t>
            </a:r>
            <a:r>
              <a:rPr lang="en-US" altLang="zh-CN" dirty="0" sz="3050" spc="-3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1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050" spc="-3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19">
                <a:solidFill>
                  <a:srgbClr val="FFFFFF"/>
                </a:solidFill>
                <a:latin typeface="Arial"/>
                <a:ea typeface="Arial"/>
                <a:cs typeface="Arial"/>
              </a:rPr>
              <a:t>app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52" name="Text Box152"/>
          <p:cNvSpPr txBox="1"/>
          <p:nvPr/>
        </p:nvSpPr>
        <p:spPr>
          <a:xfrm>
            <a:off x="8881844" y="7483157"/>
            <a:ext cx="950974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88">
                <a:solidFill>
                  <a:srgbClr val="FFFFFF"/>
                </a:solidFill>
                <a:latin typeface="Arial"/>
                <a:ea typeface="Arial"/>
                <a:cs typeface="Arial"/>
              </a:rPr>
              <a:t>KPIS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53" name="Text Box153"/>
          <p:cNvSpPr txBox="1"/>
          <p:nvPr/>
        </p:nvSpPr>
        <p:spPr>
          <a:xfrm>
            <a:off x="8881844" y="8064182"/>
            <a:ext cx="4167294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157">
                <a:solidFill>
                  <a:srgbClr val="FFFFFF"/>
                </a:solidFill>
                <a:latin typeface="Arial"/>
                <a:ea typeface="Arial"/>
                <a:cs typeface="Arial"/>
              </a:rPr>
              <a:t>CPO</a:t>
            </a:r>
            <a:r>
              <a:rPr lang="en-US" altLang="zh-CN" dirty="0" sz="3050" spc="-18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42">
                <a:solidFill>
                  <a:srgbClr val="FFFFFF"/>
                </a:solidFill>
                <a:latin typeface="Arial"/>
                <a:ea typeface="Arial"/>
                <a:cs typeface="Arial"/>
              </a:rPr>
              <a:t>(Cost</a:t>
            </a:r>
            <a:r>
              <a:rPr lang="en-US" altLang="zh-CN" dirty="0" sz="3050" spc="-16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3">
                <a:solidFill>
                  <a:srgbClr val="FFFFFF"/>
                </a:solidFill>
                <a:latin typeface="Arial"/>
                <a:ea typeface="Arial"/>
                <a:cs typeface="Arial"/>
              </a:rPr>
              <a:t>Per</a:t>
            </a:r>
            <a:r>
              <a:rPr lang="en-US" altLang="zh-CN" dirty="0" sz="3050" spc="-2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16">
                <a:solidFill>
                  <a:srgbClr val="FFFFFF"/>
                </a:solidFill>
                <a:latin typeface="Arial"/>
                <a:ea typeface="Arial"/>
                <a:cs typeface="Arial"/>
              </a:rPr>
              <a:t>Order)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54" name="Text Box154"/>
          <p:cNvSpPr txBox="1"/>
          <p:nvPr/>
        </p:nvSpPr>
        <p:spPr>
          <a:xfrm>
            <a:off x="8881844" y="8645206"/>
            <a:ext cx="5501320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91">
                <a:solidFill>
                  <a:srgbClr val="FFFFFF"/>
                </a:solidFill>
                <a:latin typeface="Arial"/>
                <a:ea typeface="Arial"/>
                <a:cs typeface="Arial"/>
              </a:rPr>
              <a:t>ROAS</a:t>
            </a:r>
            <a:r>
              <a:rPr lang="en-US" altLang="zh-CN" dirty="0" sz="3050" spc="-11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40">
                <a:solidFill>
                  <a:srgbClr val="FFFFFF"/>
                </a:solidFill>
                <a:latin typeface="Arial"/>
                <a:ea typeface="Arial"/>
                <a:cs typeface="Arial"/>
              </a:rPr>
              <a:t>(Return</a:t>
            </a:r>
            <a:r>
              <a:rPr lang="en-US" altLang="zh-CN" dirty="0" sz="3050" spc="-26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28">
                <a:solidFill>
                  <a:srgbClr val="FFFFFF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dirty="0" sz="3050" spc="-3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01">
                <a:solidFill>
                  <a:srgbClr val="FFFFFF"/>
                </a:solidFill>
                <a:latin typeface="Arial"/>
                <a:ea typeface="Arial"/>
                <a:cs typeface="Arial"/>
              </a:rPr>
              <a:t>Ad</a:t>
            </a:r>
            <a:r>
              <a:rPr lang="en-US" altLang="zh-CN" dirty="0" sz="3050" spc="-3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16">
                <a:solidFill>
                  <a:srgbClr val="FFFFFF"/>
                </a:solidFill>
                <a:latin typeface="Arial"/>
                <a:ea typeface="Arial"/>
                <a:cs typeface="Arial"/>
              </a:rPr>
              <a:t>Spend)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56" name="Image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31" y="7734720"/>
            <a:ext cx="8444295" cy="8572"/>
          </a:xfrm>
          <a:prstGeom prst="rect">
            <a:avLst/>
          </a:prstGeom>
          <a:noFill/>
        </p:spPr>
      </p:pic>
      <p:pic>
        <p:nvPicPr>
          <p:cNvPr id="157" name="Image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pic>
        <p:nvPicPr>
          <p:cNvPr id="158" name="Image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294" y="5659320"/>
            <a:ext cx="145124" cy="127000"/>
          </a:xfrm>
          <a:prstGeom prst="rect">
            <a:avLst/>
          </a:prstGeom>
          <a:noFill/>
        </p:spPr>
      </p:pic>
      <p:pic>
        <p:nvPicPr>
          <p:cNvPr id="159" name="Image1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94" y="6242517"/>
            <a:ext cx="145124" cy="127000"/>
          </a:xfrm>
          <a:prstGeom prst="rect">
            <a:avLst/>
          </a:prstGeom>
          <a:noFill/>
        </p:spPr>
      </p:pic>
      <p:pic>
        <p:nvPicPr>
          <p:cNvPr id="160" name="Image1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294" y="6825705"/>
            <a:ext cx="145124" cy="127000"/>
          </a:xfrm>
          <a:prstGeom prst="rect">
            <a:avLst/>
          </a:prstGeom>
          <a:noFill/>
        </p:spPr>
      </p:pic>
      <p:sp>
        <p:nvSpPr>
          <p:cNvPr id="161" name="Text Box161"/>
          <p:cNvSpPr txBox="1"/>
          <p:nvPr/>
        </p:nvSpPr>
        <p:spPr>
          <a:xfrm>
            <a:off x="1315831" y="5095543"/>
            <a:ext cx="3905480" cy="7240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518">
                <a:solidFill>
                  <a:srgbClr val="000000"/>
                </a:solidFill>
                <a:latin typeface="Arial"/>
                <a:ea typeface="Arial"/>
                <a:cs typeface="Arial"/>
              </a:rPr>
              <a:t>Linking</a:t>
            </a:r>
            <a:r>
              <a:rPr lang="en-US" altLang="zh-CN" dirty="0" sz="4700" spc="-298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700" spc="595">
                <a:solidFill>
                  <a:srgbClr val="000000"/>
                </a:solidFill>
                <a:latin typeface="Arial"/>
                <a:ea typeface="Arial"/>
                <a:cs typeface="Arial"/>
              </a:rPr>
              <a:t>web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62" name="Text Box162"/>
          <p:cNvSpPr txBox="1"/>
          <p:nvPr/>
        </p:nvSpPr>
        <p:spPr>
          <a:xfrm>
            <a:off x="1315831" y="5743243"/>
            <a:ext cx="4722196" cy="7240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518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dirty="0" sz="4700" spc="-29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700" spc="592">
                <a:solidFill>
                  <a:srgbClr val="000000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63" name="Text Box163"/>
          <p:cNvSpPr txBox="1"/>
          <p:nvPr/>
        </p:nvSpPr>
        <p:spPr>
          <a:xfrm>
            <a:off x="1315831" y="6390943"/>
            <a:ext cx="2826822" cy="7240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394">
                <a:solidFill>
                  <a:srgbClr val="000000"/>
                </a:solidFill>
                <a:latin typeface="Arial"/>
                <a:ea typeface="Arial"/>
                <a:cs typeface="Arial"/>
              </a:rPr>
              <a:t>activities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64" name="Text Box164"/>
          <p:cNvSpPr txBox="1"/>
          <p:nvPr/>
        </p:nvSpPr>
        <p:spPr>
          <a:xfrm>
            <a:off x="9060028" y="5445140"/>
            <a:ext cx="8722788" cy="10548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153"/>
              </a:lnSpc>
            </a:pPr>
            <a:r>
              <a:rPr lang="en-US" altLang="zh-CN" dirty="0" sz="305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r>
              <a:rPr lang="en-US" altLang="zh-CN" dirty="0" sz="3050" spc="-32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6">
                <a:solidFill>
                  <a:srgbClr val="FFFFFF"/>
                </a:solidFill>
                <a:latin typeface="Arial"/>
                <a:ea typeface="Arial"/>
                <a:cs typeface="Arial"/>
              </a:rPr>
              <a:t>activities</a:t>
            </a:r>
            <a:r>
              <a:rPr lang="en-US" altLang="zh-CN" dirty="0" sz="3050" spc="-2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2">
                <a:solidFill>
                  <a:srgbClr val="FFFFFF"/>
                </a:solidFill>
                <a:latin typeface="Arial"/>
                <a:ea typeface="Arial"/>
                <a:cs typeface="Arial"/>
              </a:rPr>
              <a:t>bring</a:t>
            </a:r>
            <a:r>
              <a:rPr lang="en-US" altLang="zh-CN" dirty="0" sz="3050" spc="-3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71">
                <a:solidFill>
                  <a:srgbClr val="FFFFFF"/>
                </a:solidFill>
                <a:latin typeface="Arial"/>
                <a:ea typeface="Arial"/>
                <a:cs typeface="Arial"/>
              </a:rPr>
              <a:t>people</a:t>
            </a:r>
            <a:r>
              <a:rPr lang="en-US" altLang="zh-CN" dirty="0" sz="3050" spc="-28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4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050" spc="-34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7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5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76">
                <a:solidFill>
                  <a:srgbClr val="FFFFFF"/>
                </a:solidFill>
                <a:latin typeface="Arial"/>
                <a:ea typeface="Arial"/>
                <a:cs typeface="Arial"/>
              </a:rPr>
              <a:t>web</a:t>
            </a:r>
            <a:r>
              <a:rPr lang="en-US" altLang="zh-CN" dirty="0" sz="3050" spc="-37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79">
                <a:solidFill>
                  <a:srgbClr val="FFFFFF"/>
                </a:solidFill>
                <a:latin typeface="Arial"/>
                <a:ea typeface="Arial"/>
                <a:cs typeface="Arial"/>
              </a:rPr>
              <a:t>Need</a:t>
            </a:r>
            <a:r>
              <a:rPr lang="en-US" altLang="zh-CN" dirty="0" sz="3050" spc="-29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4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050" spc="-34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86">
                <a:solidFill>
                  <a:srgbClr val="FFFFFF"/>
                </a:solidFill>
                <a:latin typeface="Arial"/>
                <a:ea typeface="Arial"/>
                <a:cs typeface="Arial"/>
              </a:rPr>
              <a:t>know</a:t>
            </a:r>
            <a:r>
              <a:rPr lang="en-US" altLang="zh-CN" dirty="0" sz="3050" spc="-40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6">
                <a:solidFill>
                  <a:srgbClr val="FFFFFF"/>
                </a:solidFill>
                <a:latin typeface="Arial"/>
                <a:ea typeface="Arial"/>
                <a:cs typeface="Arial"/>
              </a:rPr>
              <a:t>user</a:t>
            </a:r>
            <a:r>
              <a:rPr lang="en-US" altLang="zh-CN" dirty="0" sz="3050" spc="-22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65">
                <a:solidFill>
                  <a:srgbClr val="FFFFFF"/>
                </a:solidFill>
                <a:latin typeface="Arial"/>
                <a:ea typeface="Arial"/>
                <a:cs typeface="Arial"/>
              </a:rPr>
              <a:t>behaviour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65" name="Text Box165"/>
          <p:cNvSpPr txBox="1"/>
          <p:nvPr/>
        </p:nvSpPr>
        <p:spPr>
          <a:xfrm>
            <a:off x="9060028" y="6607189"/>
            <a:ext cx="3429000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79">
                <a:solidFill>
                  <a:srgbClr val="FFFFFF"/>
                </a:solidFill>
                <a:latin typeface="Arial"/>
                <a:ea typeface="Arial"/>
                <a:cs typeface="Arial"/>
              </a:rPr>
              <a:t>Need</a:t>
            </a:r>
            <a:r>
              <a:rPr lang="en-US" altLang="zh-CN" dirty="0" sz="3050" spc="-29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4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050" spc="-34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1">
                <a:solidFill>
                  <a:srgbClr val="FFFFFF"/>
                </a:solidFill>
                <a:latin typeface="Arial"/>
                <a:ea typeface="Arial"/>
                <a:cs typeface="Arial"/>
              </a:rPr>
              <a:t>set</a:t>
            </a:r>
            <a:r>
              <a:rPr lang="en-US" altLang="zh-CN" dirty="0" sz="3050" spc="-21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1">
                <a:solidFill>
                  <a:srgbClr val="FFFFFF"/>
                </a:solidFill>
                <a:latin typeface="Arial"/>
                <a:ea typeface="Arial"/>
                <a:cs typeface="Arial"/>
              </a:rPr>
              <a:t>goals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67" name="Image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31" y="7734721"/>
            <a:ext cx="8444295" cy="8572"/>
          </a:xfrm>
          <a:prstGeom prst="rect">
            <a:avLst/>
          </a:prstGeom>
          <a:noFill/>
        </p:spPr>
      </p:pic>
      <p:pic>
        <p:nvPicPr>
          <p:cNvPr id="168" name="Image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pic>
        <p:nvPicPr>
          <p:cNvPr id="169" name="Image1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294" y="4064986"/>
            <a:ext cx="145124" cy="127000"/>
          </a:xfrm>
          <a:prstGeom prst="rect">
            <a:avLst/>
          </a:prstGeom>
          <a:noFill/>
        </p:spPr>
      </p:pic>
      <p:pic>
        <p:nvPicPr>
          <p:cNvPr id="170" name="Image1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94" y="4648183"/>
            <a:ext cx="145124" cy="127000"/>
          </a:xfrm>
          <a:prstGeom prst="rect">
            <a:avLst/>
          </a:prstGeom>
          <a:noFill/>
        </p:spPr>
      </p:pic>
      <p:pic>
        <p:nvPicPr>
          <p:cNvPr id="171" name="Image1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294" y="5231382"/>
            <a:ext cx="145124" cy="127000"/>
          </a:xfrm>
          <a:prstGeom prst="rect">
            <a:avLst/>
          </a:prstGeom>
          <a:noFill/>
        </p:spPr>
      </p:pic>
      <p:pic>
        <p:nvPicPr>
          <p:cNvPr id="172" name="Image1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294" y="5814579"/>
            <a:ext cx="145124" cy="127000"/>
          </a:xfrm>
          <a:prstGeom prst="rect">
            <a:avLst/>
          </a:prstGeom>
          <a:noFill/>
        </p:spPr>
      </p:pic>
      <p:pic>
        <p:nvPicPr>
          <p:cNvPr id="173" name="Image1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3294" y="6397765"/>
            <a:ext cx="145124" cy="127000"/>
          </a:xfrm>
          <a:prstGeom prst="rect">
            <a:avLst/>
          </a:prstGeom>
          <a:noFill/>
        </p:spPr>
      </p:pic>
      <p:pic>
        <p:nvPicPr>
          <p:cNvPr id="174" name="Image1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3294" y="6980963"/>
            <a:ext cx="145124" cy="127000"/>
          </a:xfrm>
          <a:prstGeom prst="rect">
            <a:avLst/>
          </a:prstGeom>
          <a:noFill/>
        </p:spPr>
      </p:pic>
      <p:pic>
        <p:nvPicPr>
          <p:cNvPr id="175" name="Image1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3294" y="7564161"/>
            <a:ext cx="145124" cy="127000"/>
          </a:xfrm>
          <a:prstGeom prst="rect">
            <a:avLst/>
          </a:prstGeom>
          <a:noFill/>
        </p:spPr>
      </p:pic>
      <p:sp>
        <p:nvSpPr>
          <p:cNvPr id="176" name="Text Box176"/>
          <p:cNvSpPr txBox="1"/>
          <p:nvPr/>
        </p:nvSpPr>
        <p:spPr>
          <a:xfrm>
            <a:off x="1315831" y="4378350"/>
            <a:ext cx="1497499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609">
                <a:solidFill>
                  <a:srgbClr val="000000"/>
                </a:solidFill>
                <a:latin typeface="Arial"/>
                <a:ea typeface="Arial"/>
                <a:cs typeface="Arial"/>
              </a:rPr>
              <a:t>Web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77" name="Text Box177"/>
          <p:cNvSpPr txBox="1"/>
          <p:nvPr/>
        </p:nvSpPr>
        <p:spPr>
          <a:xfrm>
            <a:off x="1315831" y="5026050"/>
            <a:ext cx="4237509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559">
                <a:solidFill>
                  <a:srgbClr val="000000"/>
                </a:solidFill>
                <a:latin typeface="Arial"/>
                <a:ea typeface="Arial"/>
                <a:cs typeface="Arial"/>
              </a:rPr>
              <a:t>development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78" name="Text Box178"/>
          <p:cNvSpPr txBox="1"/>
          <p:nvPr/>
        </p:nvSpPr>
        <p:spPr>
          <a:xfrm>
            <a:off x="1315831" y="5673750"/>
            <a:ext cx="2081380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601">
                <a:solidFill>
                  <a:srgbClr val="000000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dirty="0" sz="4700" spc="-38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700" spc="146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79" name="Text Box179"/>
          <p:cNvSpPr txBox="1"/>
          <p:nvPr/>
        </p:nvSpPr>
        <p:spPr>
          <a:xfrm>
            <a:off x="1315831" y="6321450"/>
            <a:ext cx="3335263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592">
                <a:solidFill>
                  <a:srgbClr val="000000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80" name="Text Box180"/>
          <p:cNvSpPr txBox="1"/>
          <p:nvPr/>
        </p:nvSpPr>
        <p:spPr>
          <a:xfrm>
            <a:off x="1315831" y="6969150"/>
            <a:ext cx="3695807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433">
                <a:solidFill>
                  <a:srgbClr val="000000"/>
                </a:solidFill>
                <a:latin typeface="Arial"/>
                <a:ea typeface="Arial"/>
                <a:cs typeface="Arial"/>
              </a:rPr>
              <a:t>perspective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81" name="Text Box181"/>
          <p:cNvSpPr txBox="1"/>
          <p:nvPr/>
        </p:nvSpPr>
        <p:spPr>
          <a:xfrm>
            <a:off x="9060028" y="3850808"/>
            <a:ext cx="2157936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180">
                <a:solidFill>
                  <a:srgbClr val="FFFFFF"/>
                </a:solidFill>
                <a:latin typeface="Arial"/>
                <a:ea typeface="Arial"/>
                <a:cs typeface="Arial"/>
              </a:rPr>
              <a:t>Free</a:t>
            </a:r>
            <a:r>
              <a:rPr lang="en-US" altLang="zh-CN" dirty="0" sz="3050" spc="-1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96">
                <a:solidFill>
                  <a:srgbClr val="FFFFFF"/>
                </a:solidFill>
                <a:latin typeface="Arial"/>
                <a:ea typeface="Arial"/>
                <a:cs typeface="Arial"/>
              </a:rPr>
              <a:t>space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82" name="Text Box182"/>
          <p:cNvSpPr txBox="1"/>
          <p:nvPr/>
        </p:nvSpPr>
        <p:spPr>
          <a:xfrm>
            <a:off x="9060028" y="4431833"/>
            <a:ext cx="2786658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30">
                <a:solidFill>
                  <a:srgbClr val="FFFFFF"/>
                </a:solidFill>
                <a:latin typeface="Arial"/>
                <a:ea typeface="Arial"/>
                <a:cs typeface="Arial"/>
              </a:rPr>
              <a:t>Larger</a:t>
            </a:r>
            <a:r>
              <a:rPr lang="en-US" altLang="zh-CN" dirty="0" sz="3050" spc="-24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93">
                <a:solidFill>
                  <a:srgbClr val="FFFFFF"/>
                </a:solidFill>
                <a:latin typeface="Arial"/>
                <a:ea typeface="Arial"/>
                <a:cs typeface="Arial"/>
              </a:rPr>
              <a:t>photos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83" name="Text Box183"/>
          <p:cNvSpPr txBox="1"/>
          <p:nvPr/>
        </p:nvSpPr>
        <p:spPr>
          <a:xfrm>
            <a:off x="9060028" y="5012858"/>
            <a:ext cx="5581788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335">
                <a:solidFill>
                  <a:srgbClr val="FFFFFF"/>
                </a:solidFill>
                <a:latin typeface="Arial"/>
                <a:ea typeface="Arial"/>
                <a:cs typeface="Arial"/>
              </a:rPr>
              <a:t>High</a:t>
            </a:r>
            <a:r>
              <a:rPr lang="en-US" altLang="zh-CN" dirty="0" sz="3050" spc="-3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67">
                <a:solidFill>
                  <a:srgbClr val="FFFFFF"/>
                </a:solidFill>
                <a:latin typeface="Arial"/>
                <a:ea typeface="Arial"/>
                <a:cs typeface="Arial"/>
              </a:rPr>
              <a:t>quality</a:t>
            </a:r>
            <a:r>
              <a:rPr lang="en-US" altLang="zh-CN" dirty="0" sz="3050" spc="-28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8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3050" spc="-3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93">
                <a:solidFill>
                  <a:srgbClr val="FFFFFF"/>
                </a:solidFill>
                <a:latin typeface="Arial"/>
                <a:ea typeface="Arial"/>
                <a:cs typeface="Arial"/>
              </a:rPr>
              <a:t>photos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84" name="Text Box184"/>
          <p:cNvSpPr txBox="1"/>
          <p:nvPr/>
        </p:nvSpPr>
        <p:spPr>
          <a:xfrm>
            <a:off x="9060028" y="5593883"/>
            <a:ext cx="3361384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Engaging</a:t>
            </a:r>
            <a:r>
              <a:rPr lang="en-US" altLang="zh-CN" dirty="0" sz="3050" spc="-32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14">
                <a:solidFill>
                  <a:srgbClr val="FFFFFF"/>
                </a:solidFill>
                <a:latin typeface="Arial"/>
                <a:ea typeface="Arial"/>
                <a:cs typeface="Arial"/>
              </a:rPr>
              <a:t>details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85" name="Text Box185"/>
          <p:cNvSpPr txBox="1"/>
          <p:nvPr/>
        </p:nvSpPr>
        <p:spPr>
          <a:xfrm>
            <a:off x="9060028" y="6174908"/>
            <a:ext cx="1719988" cy="4738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12">
                <a:solidFill>
                  <a:srgbClr val="FFFFFF"/>
                </a:solidFill>
                <a:latin typeface="Arial"/>
                <a:ea typeface="Arial"/>
                <a:cs typeface="Arial"/>
              </a:rPr>
              <a:t>Usability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86" name="Text Box186"/>
          <p:cNvSpPr txBox="1"/>
          <p:nvPr/>
        </p:nvSpPr>
        <p:spPr>
          <a:xfrm>
            <a:off x="9060028" y="6755934"/>
            <a:ext cx="6754166" cy="4738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68">
                <a:solidFill>
                  <a:srgbClr val="FFFFFF"/>
                </a:solidFill>
                <a:latin typeface="Arial"/>
                <a:ea typeface="Arial"/>
                <a:cs typeface="Arial"/>
              </a:rPr>
              <a:t>Repetition</a:t>
            </a:r>
            <a:r>
              <a:rPr lang="en-US" altLang="zh-CN" dirty="0" sz="3050" spc="-28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32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050" spc="-2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43">
                <a:solidFill>
                  <a:srgbClr val="FFFFFF"/>
                </a:solidFill>
                <a:latin typeface="Arial"/>
                <a:ea typeface="Arial"/>
                <a:cs typeface="Arial"/>
              </a:rPr>
              <a:t>cross-sell</a:t>
            </a:r>
            <a:r>
              <a:rPr lang="en-US" altLang="zh-CN" dirty="0" sz="3050" spc="-15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arguments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187" name="Text Box187"/>
          <p:cNvSpPr txBox="1"/>
          <p:nvPr/>
        </p:nvSpPr>
        <p:spPr>
          <a:xfrm>
            <a:off x="9060028" y="7336958"/>
            <a:ext cx="1398588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197">
                <a:solidFill>
                  <a:srgbClr val="FFFFFF"/>
                </a:solidFill>
                <a:latin typeface="Arial"/>
                <a:ea typeface="Arial"/>
                <a:cs typeface="Arial"/>
              </a:rPr>
              <a:t>Up-sell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89" name="Image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pic>
        <p:nvPicPr>
          <p:cNvPr id="190" name="Image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31" y="7734721"/>
            <a:ext cx="8444295" cy="8572"/>
          </a:xfrm>
          <a:prstGeom prst="rect">
            <a:avLst/>
          </a:prstGeom>
          <a:noFill/>
        </p:spPr>
      </p:pic>
      <p:pic>
        <p:nvPicPr>
          <p:cNvPr id="191" name="Image1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294" y="5277577"/>
            <a:ext cx="145124" cy="127000"/>
          </a:xfrm>
          <a:prstGeom prst="rect">
            <a:avLst/>
          </a:prstGeom>
          <a:noFill/>
        </p:spPr>
      </p:pic>
      <p:pic>
        <p:nvPicPr>
          <p:cNvPr id="192" name="Image1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94" y="5860776"/>
            <a:ext cx="145124" cy="127000"/>
          </a:xfrm>
          <a:prstGeom prst="rect">
            <a:avLst/>
          </a:prstGeom>
          <a:noFill/>
        </p:spPr>
      </p:pic>
      <p:pic>
        <p:nvPicPr>
          <p:cNvPr id="193" name="Image1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294" y="6443973"/>
            <a:ext cx="145124" cy="127000"/>
          </a:xfrm>
          <a:prstGeom prst="rect">
            <a:avLst/>
          </a:prstGeom>
          <a:noFill/>
        </p:spPr>
      </p:pic>
      <p:pic>
        <p:nvPicPr>
          <p:cNvPr id="194" name="Image1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294" y="7027168"/>
            <a:ext cx="145124" cy="126999"/>
          </a:xfrm>
          <a:prstGeom prst="rect">
            <a:avLst/>
          </a:prstGeom>
          <a:noFill/>
        </p:spPr>
      </p:pic>
      <p:sp>
        <p:nvSpPr>
          <p:cNvPr id="195" name="Text Box195"/>
          <p:cNvSpPr txBox="1"/>
          <p:nvPr/>
        </p:nvSpPr>
        <p:spPr>
          <a:xfrm>
            <a:off x="1315831" y="4378350"/>
            <a:ext cx="1497499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609">
                <a:solidFill>
                  <a:srgbClr val="000000"/>
                </a:solidFill>
                <a:latin typeface="Arial"/>
                <a:ea typeface="Arial"/>
                <a:cs typeface="Arial"/>
              </a:rPr>
              <a:t>Web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96" name="Text Box196"/>
          <p:cNvSpPr txBox="1"/>
          <p:nvPr/>
        </p:nvSpPr>
        <p:spPr>
          <a:xfrm>
            <a:off x="1315831" y="5026050"/>
            <a:ext cx="4237509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559">
                <a:solidFill>
                  <a:srgbClr val="000000"/>
                </a:solidFill>
                <a:latin typeface="Arial"/>
                <a:ea typeface="Arial"/>
                <a:cs typeface="Arial"/>
              </a:rPr>
              <a:t>development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97" name="Text Box197"/>
          <p:cNvSpPr txBox="1"/>
          <p:nvPr/>
        </p:nvSpPr>
        <p:spPr>
          <a:xfrm>
            <a:off x="1315831" y="5673750"/>
            <a:ext cx="2081380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601">
                <a:solidFill>
                  <a:srgbClr val="000000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dirty="0" sz="4700" spc="-38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700" spc="146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98" name="Text Box198"/>
          <p:cNvSpPr txBox="1"/>
          <p:nvPr/>
        </p:nvSpPr>
        <p:spPr>
          <a:xfrm>
            <a:off x="1315831" y="6321450"/>
            <a:ext cx="3335263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592">
                <a:solidFill>
                  <a:srgbClr val="000000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199" name="Text Box199"/>
          <p:cNvSpPr txBox="1"/>
          <p:nvPr/>
        </p:nvSpPr>
        <p:spPr>
          <a:xfrm>
            <a:off x="1315831" y="6969150"/>
            <a:ext cx="3695807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433">
                <a:solidFill>
                  <a:srgbClr val="000000"/>
                </a:solidFill>
                <a:latin typeface="Arial"/>
                <a:ea typeface="Arial"/>
                <a:cs typeface="Arial"/>
              </a:rPr>
              <a:t>perspective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200" name="Text Box200"/>
          <p:cNvSpPr txBox="1"/>
          <p:nvPr/>
        </p:nvSpPr>
        <p:spPr>
          <a:xfrm>
            <a:off x="9060028" y="5063398"/>
            <a:ext cx="1278176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18">
                <a:solidFill>
                  <a:srgbClr val="FFFFFF"/>
                </a:solidFill>
                <a:latin typeface="Arial"/>
                <a:ea typeface="Arial"/>
                <a:cs typeface="Arial"/>
              </a:rPr>
              <a:t>Speed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201" name="Text Box201"/>
          <p:cNvSpPr txBox="1"/>
          <p:nvPr/>
        </p:nvSpPr>
        <p:spPr>
          <a:xfrm>
            <a:off x="9060028" y="5644423"/>
            <a:ext cx="1720780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305">
                <a:solidFill>
                  <a:srgbClr val="FFFFFF"/>
                </a:solidFill>
                <a:latin typeface="Arial"/>
                <a:ea typeface="Arial"/>
                <a:cs typeface="Arial"/>
              </a:rPr>
              <a:t>Intuition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202" name="Text Box202"/>
          <p:cNvSpPr txBox="1"/>
          <p:nvPr/>
        </p:nvSpPr>
        <p:spPr>
          <a:xfrm>
            <a:off x="9060028" y="6225448"/>
            <a:ext cx="2374762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48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Interactivity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203" name="Text Box203"/>
          <p:cNvSpPr txBox="1"/>
          <p:nvPr/>
        </p:nvSpPr>
        <p:spPr>
          <a:xfrm>
            <a:off x="9060028" y="6806473"/>
            <a:ext cx="2361542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245">
                <a:solidFill>
                  <a:srgbClr val="FFFFFF"/>
                </a:solidFill>
                <a:latin typeface="Arial"/>
                <a:ea typeface="Arial"/>
                <a:cs typeface="Arial"/>
              </a:rPr>
              <a:t>Uniqueness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9" name="Text Box9"/>
          <p:cNvSpPr txBox="1"/>
          <p:nvPr/>
        </p:nvSpPr>
        <p:spPr>
          <a:xfrm>
            <a:off x="3934631" y="4044281"/>
            <a:ext cx="10456811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23">
                <a:solidFill>
                  <a:srgbClr val="FFFFFF"/>
                </a:solidFill>
                <a:latin typeface="Arial"/>
                <a:ea typeface="Arial"/>
                <a:cs typeface="Arial"/>
              </a:rPr>
              <a:t>Could</a:t>
            </a:r>
            <a:r>
              <a:rPr lang="en-US" altLang="zh-CN" dirty="0" sz="7000" spc="-2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26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2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97">
                <a:solidFill>
                  <a:srgbClr val="FFFFFF"/>
                </a:solidFill>
                <a:latin typeface="Arial"/>
                <a:ea typeface="Arial"/>
                <a:cs typeface="Arial"/>
              </a:rPr>
              <a:t>explain</a:t>
            </a:r>
            <a:r>
              <a:rPr lang="en-US" altLang="zh-CN" dirty="0" sz="7000" spc="-23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8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0" name="Text Box10"/>
          <p:cNvSpPr txBox="1"/>
          <p:nvPr/>
        </p:nvSpPr>
        <p:spPr>
          <a:xfrm>
            <a:off x="3141824" y="5015831"/>
            <a:ext cx="12042438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861">
                <a:solidFill>
                  <a:srgbClr val="FFFFFF"/>
                </a:solidFill>
                <a:latin typeface="Arial"/>
                <a:ea typeface="Arial"/>
                <a:cs typeface="Arial"/>
              </a:rPr>
              <a:t>concept</a:t>
            </a:r>
            <a:r>
              <a:rPr lang="en-US" altLang="zh-CN" dirty="0" sz="7000" spc="-40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05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-1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48">
                <a:solidFill>
                  <a:srgbClr val="FFFFFF"/>
                </a:solidFill>
                <a:latin typeface="Arial"/>
                <a:ea typeface="Arial"/>
                <a:cs typeface="Arial"/>
              </a:rPr>
              <a:t>e-commerce?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205" name="Image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206" name="Text Box206"/>
          <p:cNvSpPr txBox="1"/>
          <p:nvPr/>
        </p:nvSpPr>
        <p:spPr>
          <a:xfrm>
            <a:off x="3202111" y="4044270"/>
            <a:ext cx="11921525" cy="20550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286196" indent="-286196">
              <a:lnSpc>
                <a:spcPts val="8091"/>
              </a:lnSpc>
            </a:pPr>
            <a:r>
              <a:rPr lang="en-US" altLang="zh-CN" dirty="0" sz="7000" spc="502">
                <a:solidFill>
                  <a:srgbClr val="FFFFFF"/>
                </a:solidFill>
                <a:latin typeface="Arial"/>
                <a:ea typeface="Arial"/>
                <a:cs typeface="Arial"/>
              </a:rPr>
              <a:t>Can</a:t>
            </a:r>
            <a:r>
              <a:rPr lang="en-US" altLang="zh-CN" dirty="0" sz="7000" spc="-16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84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34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81">
                <a:solidFill>
                  <a:srgbClr val="FFFFFF"/>
                </a:solidFill>
                <a:latin typeface="Arial"/>
                <a:ea typeface="Arial"/>
                <a:cs typeface="Arial"/>
              </a:rPr>
              <a:t>find</a:t>
            </a:r>
            <a:r>
              <a:rPr lang="en-US" altLang="zh-CN" dirty="0" sz="7000" spc="-4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76">
                <a:solidFill>
                  <a:srgbClr val="FFFFFF"/>
                </a:solidFill>
                <a:latin typeface="Arial"/>
                <a:ea typeface="Arial"/>
                <a:cs typeface="Arial"/>
              </a:rPr>
              <a:t>examples</a:t>
            </a:r>
            <a:r>
              <a:rPr lang="en-US" altLang="zh-CN" dirty="0" sz="7000" spc="-3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73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-57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57">
                <a:solidFill>
                  <a:srgbClr val="FFFFFF"/>
                </a:solidFill>
                <a:latin typeface="Arial"/>
                <a:ea typeface="Arial"/>
                <a:cs typeface="Arial"/>
              </a:rPr>
              <a:t>websites</a:t>
            </a:r>
            <a:r>
              <a:rPr lang="en-US" altLang="zh-CN" dirty="0" sz="7000" spc="-32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87">
                <a:solidFill>
                  <a:srgbClr val="FFFFFF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dirty="0" sz="7000" spc="-55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61">
                <a:solidFill>
                  <a:srgbClr val="FFFFFF"/>
                </a:solidFill>
                <a:latin typeface="Arial"/>
                <a:ea typeface="Arial"/>
                <a:cs typeface="Arial"/>
              </a:rPr>
              <a:t>work</a:t>
            </a:r>
            <a:r>
              <a:rPr lang="en-US" altLang="zh-CN" dirty="0" sz="7000" spc="-52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59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207" name="Text Box207"/>
          <p:cNvSpPr txBox="1"/>
          <p:nvPr/>
        </p:nvSpPr>
        <p:spPr>
          <a:xfrm>
            <a:off x="5245968" y="5987370"/>
            <a:ext cx="7833894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46">
                <a:solidFill>
                  <a:srgbClr val="FFFFFF"/>
                </a:solidFill>
                <a:latin typeface="Arial"/>
                <a:ea typeface="Arial"/>
                <a:cs typeface="Arial"/>
              </a:rPr>
              <a:t>these</a:t>
            </a:r>
            <a:r>
              <a:rPr lang="en-US" altLang="zh-CN" dirty="0" sz="7000" spc="-31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17">
                <a:solidFill>
                  <a:srgbClr val="FFFFFF"/>
                </a:solidFill>
                <a:latin typeface="Arial"/>
                <a:ea typeface="Arial"/>
                <a:cs typeface="Arial"/>
              </a:rPr>
              <a:t>elements?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209" name="Image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210" name="Text Box210"/>
          <p:cNvSpPr txBox="1"/>
          <p:nvPr/>
        </p:nvSpPr>
        <p:spPr>
          <a:xfrm>
            <a:off x="1028700" y="1754304"/>
            <a:ext cx="1903543" cy="8766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6903"/>
              </a:lnSpc>
            </a:pPr>
            <a:r>
              <a:rPr lang="en-US" altLang="zh-CN" dirty="0" sz="5650" spc="199">
                <a:solidFill>
                  <a:srgbClr val="FFFFFF"/>
                </a:solidFill>
                <a:latin typeface="Arial"/>
                <a:ea typeface="Arial"/>
                <a:cs typeface="Arial"/>
              </a:rPr>
              <a:t>Task:</a:t>
            </a:r>
            <a:endParaRPr lang="en-US" altLang="zh-CN" sz="5650">
              <a:latin typeface="Arial"/>
              <a:ea typeface="Arial"/>
              <a:cs typeface="Arial"/>
            </a:endParaRPr>
          </a:p>
        </p:txBody>
      </p:sp>
      <p:sp>
        <p:nvSpPr>
          <p:cNvPr id="211" name="Text Box211"/>
          <p:cNvSpPr txBox="1"/>
          <p:nvPr/>
        </p:nvSpPr>
        <p:spPr>
          <a:xfrm>
            <a:off x="1028700" y="2535354"/>
            <a:ext cx="15283822" cy="8766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6903"/>
              </a:lnSpc>
            </a:pPr>
            <a:r>
              <a:rPr lang="en-US" altLang="zh-CN" dirty="0" sz="5650" spc="648">
                <a:solidFill>
                  <a:srgbClr val="FFFFFF"/>
                </a:solidFill>
                <a:latin typeface="Arial"/>
                <a:ea typeface="Arial"/>
                <a:cs typeface="Arial"/>
              </a:rPr>
              <a:t>Build</a:t>
            </a:r>
            <a:r>
              <a:rPr lang="en-US" altLang="zh-CN" dirty="0" sz="56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650" spc="563">
                <a:solidFill>
                  <a:srgbClr val="FFFFFF"/>
                </a:solidFill>
                <a:latin typeface="Arial"/>
                <a:ea typeface="Arial"/>
                <a:cs typeface="Arial"/>
              </a:rPr>
              <a:t>an</a:t>
            </a:r>
            <a:r>
              <a:rPr lang="en-US" altLang="zh-CN" dirty="0" sz="5650" spc="-27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650" spc="560">
                <a:solidFill>
                  <a:srgbClr val="FFFFFF"/>
                </a:solidFill>
                <a:latin typeface="Arial"/>
                <a:ea typeface="Arial"/>
                <a:cs typeface="Arial"/>
              </a:rPr>
              <a:t>e-shop</a:t>
            </a:r>
            <a:r>
              <a:rPr lang="en-US" altLang="zh-CN" dirty="0" sz="5650" spc="-2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650" spc="684">
                <a:solidFill>
                  <a:srgbClr val="FFFFFF"/>
                </a:solidFill>
                <a:latin typeface="Arial"/>
                <a:ea typeface="Arial"/>
                <a:cs typeface="Arial"/>
              </a:rPr>
              <a:t>concept</a:t>
            </a:r>
            <a:r>
              <a:rPr lang="en-US" altLang="zh-CN" dirty="0" sz="5650" spc="-3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650" spc="523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dirty="0" sz="5650" spc="-23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650" spc="226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5650" spc="6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650" spc="521">
                <a:solidFill>
                  <a:srgbClr val="FFFFFF"/>
                </a:solidFill>
                <a:latin typeface="Arial"/>
                <a:ea typeface="Arial"/>
                <a:cs typeface="Arial"/>
              </a:rPr>
              <a:t>beershop.</a:t>
            </a:r>
            <a:endParaRPr lang="en-US" altLang="zh-CN" sz="5650">
              <a:latin typeface="Arial"/>
              <a:ea typeface="Arial"/>
              <a:cs typeface="Arial"/>
            </a:endParaRPr>
          </a:p>
        </p:txBody>
      </p:sp>
      <p:sp>
        <p:nvSpPr>
          <p:cNvPr id="212" name="Text Box212"/>
          <p:cNvSpPr txBox="1"/>
          <p:nvPr/>
        </p:nvSpPr>
        <p:spPr>
          <a:xfrm>
            <a:off x="1028700" y="6443205"/>
            <a:ext cx="4789442" cy="8766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6903"/>
              </a:lnSpc>
            </a:pPr>
            <a:r>
              <a:rPr lang="en-US" altLang="zh-CN" dirty="0" sz="5650" spc="600">
                <a:solidFill>
                  <a:srgbClr val="FFFFFF"/>
                </a:solidFill>
                <a:latin typeface="Arial"/>
                <a:ea typeface="Arial"/>
                <a:cs typeface="Arial"/>
              </a:rPr>
              <a:t>Assignment:</a:t>
            </a:r>
            <a:endParaRPr lang="en-US" altLang="zh-CN" sz="5650">
              <a:latin typeface="Arial"/>
              <a:ea typeface="Arial"/>
              <a:cs typeface="Arial"/>
            </a:endParaRPr>
          </a:p>
        </p:txBody>
      </p:sp>
      <p:sp>
        <p:nvSpPr>
          <p:cNvPr id="213" name="Text Box213"/>
          <p:cNvSpPr txBox="1"/>
          <p:nvPr/>
        </p:nvSpPr>
        <p:spPr>
          <a:xfrm>
            <a:off x="1028700" y="7234255"/>
            <a:ext cx="5271362" cy="4488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34"/>
              </a:lnSpc>
            </a:pPr>
            <a:r>
              <a:rPr lang="en-US" altLang="zh-CN" dirty="0" sz="2900" spc="266">
                <a:solidFill>
                  <a:srgbClr val="FFFFFF"/>
                </a:solidFill>
                <a:latin typeface="Arial"/>
                <a:ea typeface="Arial"/>
                <a:cs typeface="Arial"/>
              </a:rPr>
              <a:t>target</a:t>
            </a:r>
            <a:r>
              <a:rPr lang="en-US" altLang="zh-CN" dirty="0" sz="2900" spc="-29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20">
                <a:solidFill>
                  <a:srgbClr val="FFFFFF"/>
                </a:solidFill>
                <a:latin typeface="Arial"/>
                <a:ea typeface="Arial"/>
                <a:cs typeface="Arial"/>
              </a:rPr>
              <a:t>group:</a:t>
            </a:r>
            <a:r>
              <a:rPr lang="en-US" altLang="zh-CN" dirty="0" sz="2900" spc="-2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-20">
                <a:solidFill>
                  <a:srgbClr val="FFFFFF"/>
                </a:solidFill>
                <a:latin typeface="Arial"/>
                <a:ea typeface="Arial"/>
                <a:cs typeface="Arial"/>
              </a:rPr>
              <a:t>18-35</a:t>
            </a:r>
            <a:r>
              <a:rPr lang="en-US" altLang="zh-CN" dirty="0" sz="2900" spc="-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111">
                <a:solidFill>
                  <a:srgbClr val="FFFFFF"/>
                </a:solidFill>
                <a:latin typeface="Arial"/>
                <a:ea typeface="Arial"/>
                <a:cs typeface="Arial"/>
              </a:rPr>
              <a:t>years</a:t>
            </a:r>
            <a:r>
              <a:rPr lang="en-US" altLang="zh-CN" dirty="0" sz="2900" spc="-13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37">
                <a:solidFill>
                  <a:srgbClr val="FFFFFF"/>
                </a:solidFill>
                <a:latin typeface="Arial"/>
                <a:ea typeface="Arial"/>
                <a:cs typeface="Arial"/>
              </a:rPr>
              <a:t>old</a:t>
            </a:r>
            <a:endParaRPr lang="en-US" altLang="zh-CN" sz="2900">
              <a:latin typeface="Arial"/>
              <a:ea typeface="Arial"/>
              <a:cs typeface="Arial"/>
            </a:endParaRPr>
          </a:p>
        </p:txBody>
      </p:sp>
      <p:sp>
        <p:nvSpPr>
          <p:cNvPr id="214" name="Text Box214"/>
          <p:cNvSpPr txBox="1"/>
          <p:nvPr/>
        </p:nvSpPr>
        <p:spPr>
          <a:xfrm>
            <a:off x="1028700" y="7624780"/>
            <a:ext cx="8390014" cy="4488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34"/>
              </a:lnSpc>
            </a:pPr>
            <a:r>
              <a:rPr lang="en-US" altLang="zh-CN" dirty="0" sz="2900" spc="189">
                <a:solidFill>
                  <a:srgbClr val="FFFFFF"/>
                </a:solidFill>
                <a:latin typeface="Arial"/>
                <a:ea typeface="Arial"/>
                <a:cs typeface="Arial"/>
              </a:rPr>
              <a:t>Prepare</a:t>
            </a:r>
            <a:r>
              <a:rPr lang="en-US" altLang="zh-CN" dirty="0" sz="2900" spc="-22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98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2900" spc="-1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39">
                <a:solidFill>
                  <a:srgbClr val="FFFFFF"/>
                </a:solidFill>
                <a:latin typeface="Arial"/>
                <a:ea typeface="Arial"/>
                <a:cs typeface="Arial"/>
              </a:rPr>
              <a:t>simple</a:t>
            </a:r>
            <a:r>
              <a:rPr lang="en-US" altLang="zh-CN" dirty="0" sz="2900" spc="-2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40">
                <a:solidFill>
                  <a:srgbClr val="FFFFFF"/>
                </a:solidFill>
                <a:latin typeface="Arial"/>
                <a:ea typeface="Arial"/>
                <a:cs typeface="Arial"/>
              </a:rPr>
              <a:t>onepager</a:t>
            </a:r>
            <a:r>
              <a:rPr lang="en-US" altLang="zh-CN" dirty="0" sz="2900" spc="-27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334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dirty="0" sz="2900" spc="-3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37">
                <a:solidFill>
                  <a:srgbClr val="FFFFFF"/>
                </a:solidFill>
                <a:latin typeface="Arial"/>
                <a:ea typeface="Arial"/>
                <a:cs typeface="Arial"/>
              </a:rPr>
              <a:t>one</a:t>
            </a:r>
            <a:r>
              <a:rPr lang="en-US" altLang="zh-CN" dirty="0" sz="2900" spc="-26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93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endParaRPr lang="en-US" altLang="zh-CN" sz="2900">
              <a:latin typeface="Arial"/>
              <a:ea typeface="Arial"/>
              <a:cs typeface="Arial"/>
            </a:endParaRPr>
          </a:p>
        </p:txBody>
      </p:sp>
      <p:sp>
        <p:nvSpPr>
          <p:cNvPr id="215" name="Text Box215"/>
          <p:cNvSpPr txBox="1"/>
          <p:nvPr/>
        </p:nvSpPr>
        <p:spPr>
          <a:xfrm>
            <a:off x="1028700" y="8015305"/>
            <a:ext cx="14598988" cy="44888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34"/>
              </a:lnSpc>
            </a:pPr>
            <a:r>
              <a:rPr lang="en-US" altLang="zh-CN" dirty="0" sz="2900" spc="231">
                <a:solidFill>
                  <a:srgbClr val="FFFFFF"/>
                </a:solidFill>
                <a:latin typeface="Arial"/>
                <a:ea typeface="Arial"/>
                <a:cs typeface="Arial"/>
              </a:rPr>
              <a:t>Include</a:t>
            </a:r>
            <a:r>
              <a:rPr lang="en-US" altLang="zh-CN" dirty="0" sz="2900" spc="-2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45">
                <a:solidFill>
                  <a:srgbClr val="FFFFFF"/>
                </a:solidFill>
                <a:latin typeface="Arial"/>
                <a:ea typeface="Arial"/>
                <a:cs typeface="Arial"/>
              </a:rPr>
              <a:t>elements</a:t>
            </a:r>
            <a:r>
              <a:rPr lang="en-US" altLang="zh-CN" dirty="0" sz="2900" spc="-27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304">
                <a:solidFill>
                  <a:srgbClr val="FFFFFF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dirty="0" sz="2900" spc="-3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27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2900" spc="-25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307">
                <a:solidFill>
                  <a:srgbClr val="FFFFFF"/>
                </a:solidFill>
                <a:latin typeface="Arial"/>
                <a:ea typeface="Arial"/>
                <a:cs typeface="Arial"/>
              </a:rPr>
              <a:t>think</a:t>
            </a:r>
            <a:r>
              <a:rPr lang="en-US" altLang="zh-CN" dirty="0" sz="2900" spc="-33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22">
                <a:solidFill>
                  <a:srgbClr val="FFFFFF"/>
                </a:solidFill>
                <a:latin typeface="Arial"/>
                <a:ea typeface="Arial"/>
                <a:cs typeface="Arial"/>
              </a:rPr>
              <a:t>will</a:t>
            </a:r>
            <a:r>
              <a:rPr lang="en-US" altLang="zh-CN" dirty="0" sz="2900" spc="-25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49">
                <a:solidFill>
                  <a:srgbClr val="FFFFFF"/>
                </a:solidFill>
                <a:latin typeface="Arial"/>
                <a:ea typeface="Arial"/>
                <a:cs typeface="Arial"/>
              </a:rPr>
              <a:t>attract</a:t>
            </a:r>
            <a:r>
              <a:rPr lang="en-US" altLang="zh-CN" dirty="0" sz="2900" spc="-28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92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2900" spc="-32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16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interest</a:t>
            </a:r>
            <a:r>
              <a:rPr lang="en-US" altLang="zh-CN" dirty="0" sz="2900" spc="-24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195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2900" spc="-22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48">
                <a:solidFill>
                  <a:srgbClr val="FFFFFF"/>
                </a:solidFill>
                <a:latin typeface="Arial"/>
                <a:ea typeface="Arial"/>
                <a:cs typeface="Arial"/>
              </a:rPr>
              <a:t>potential</a:t>
            </a:r>
            <a:r>
              <a:rPr lang="en-US" altLang="zh-CN" dirty="0" sz="2900" spc="-28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900" spc="233">
                <a:solidFill>
                  <a:srgbClr val="FFFFFF"/>
                </a:solidFill>
                <a:latin typeface="Arial"/>
                <a:ea typeface="Arial"/>
                <a:cs typeface="Arial"/>
              </a:rPr>
              <a:t>customers</a:t>
            </a:r>
            <a:endParaRPr lang="en-US" altLang="zh-CN" sz="29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7001"/>
          </a:xfrm>
          <a:prstGeom prst="rect">
            <a:avLst/>
          </a:prstGeom>
          <a:noFill/>
        </p:spPr>
      </p:pic>
      <p:pic>
        <p:nvPicPr>
          <p:cNvPr id="12" name="Image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9" y="4829109"/>
            <a:ext cx="6600825" cy="8573"/>
          </a:xfrm>
          <a:prstGeom prst="rect">
            <a:avLst/>
          </a:prstGeom>
          <a:noFill/>
        </p:spPr>
      </p:pic>
      <p:pic>
        <p:nvPicPr>
          <p:cNvPr id="13" name="Image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492" y="1028701"/>
            <a:ext cx="5248276" cy="9258301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15" name="Text Box15"/>
          <p:cNvSpPr txBox="1"/>
          <p:nvPr/>
        </p:nvSpPr>
        <p:spPr>
          <a:xfrm>
            <a:off x="1621869" y="2671750"/>
            <a:ext cx="6175437" cy="10836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865">
                <a:solidFill>
                  <a:srgbClr val="1B1A1A"/>
                </a:solidFill>
                <a:latin typeface="Arial"/>
                <a:ea typeface="Arial"/>
                <a:cs typeface="Arial"/>
              </a:rPr>
              <a:t>E-commerce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6" name="Text Box16"/>
          <p:cNvSpPr txBox="1"/>
          <p:nvPr/>
        </p:nvSpPr>
        <p:spPr>
          <a:xfrm>
            <a:off x="1621869" y="6334286"/>
            <a:ext cx="4122249" cy="4953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00"/>
              </a:lnSpc>
            </a:pPr>
            <a:r>
              <a:rPr lang="en-US" altLang="zh-CN" dirty="0" sz="3200" spc="-29">
                <a:solidFill>
                  <a:srgbClr val="1B1A1A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200" spc="-45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304">
                <a:solidFill>
                  <a:srgbClr val="1B1A1A"/>
                </a:solidFill>
                <a:latin typeface="Arial"/>
                <a:ea typeface="Arial"/>
                <a:cs typeface="Arial"/>
              </a:rPr>
              <a:t>Doing</a:t>
            </a:r>
            <a:r>
              <a:rPr lang="en-US" altLang="zh-CN" dirty="0" sz="3200" spc="-347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71">
                <a:solidFill>
                  <a:srgbClr val="1B1A1A"/>
                </a:solidFill>
                <a:latin typeface="Arial"/>
                <a:ea typeface="Arial"/>
                <a:cs typeface="Arial"/>
              </a:rPr>
              <a:t>business</a:t>
            </a:r>
            <a:r>
              <a:rPr lang="en-US" altLang="zh-CN" dirty="0" sz="3200" spc="-217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263">
                <a:solidFill>
                  <a:srgbClr val="1B1A1A"/>
                </a:solidFill>
                <a:latin typeface="Arial"/>
                <a:ea typeface="Arial"/>
                <a:cs typeface="Arial"/>
              </a:rPr>
              <a:t>by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7" name="Text Box17"/>
          <p:cNvSpPr txBox="1"/>
          <p:nvPr/>
        </p:nvSpPr>
        <p:spPr>
          <a:xfrm>
            <a:off x="1621869" y="6934361"/>
            <a:ext cx="4021485" cy="4953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00"/>
              </a:lnSpc>
            </a:pPr>
            <a:r>
              <a:rPr lang="en-US" altLang="zh-CN" dirty="0" sz="3200" spc="228">
                <a:solidFill>
                  <a:srgbClr val="1B1A1A"/>
                </a:solidFill>
                <a:latin typeface="Arial"/>
                <a:ea typeface="Arial"/>
                <a:cs typeface="Arial"/>
              </a:rPr>
              <a:t>electronic</a:t>
            </a:r>
            <a:r>
              <a:rPr lang="en-US" altLang="zh-CN" dirty="0" sz="3200" spc="-277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325">
                <a:solidFill>
                  <a:srgbClr val="1B1A1A"/>
                </a:solidFill>
                <a:latin typeface="Arial"/>
                <a:ea typeface="Arial"/>
                <a:cs typeface="Arial"/>
              </a:rPr>
              <a:t>methods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9" name="Image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028" y="8992974"/>
            <a:ext cx="686618" cy="266484"/>
          </a:xfrm>
          <a:prstGeom prst="rect">
            <a:avLst/>
          </a:prstGeom>
          <a:noFill/>
        </p:spPr>
      </p:pic>
      <p:grpSp>
        <p:nvGrpSpPr>
          <p:cNvPr id="20" name="Group20"/>
          <p:cNvGrpSpPr/>
          <p:nvPr/>
        </p:nvGrpSpPr>
        <p:grpSpPr>
          <a:xfrm>
            <a:off x="6810478" y="1146208"/>
            <a:ext cx="10445532" cy="8111852"/>
            <a:chOff x="6810478" y="1146208"/>
            <a:chExt cx="10445532" cy="8111852"/>
          </a:xfrm>
        </p:grpSpPr>
        <p:sp>
          <p:nvSpPr>
            <p:cNvPr id="21" name="Path21"/>
            <p:cNvSpPr/>
            <p:nvPr/>
          </p:nvSpPr>
          <p:spPr>
            <a:xfrm>
              <a:off x="10727552" y="1146208"/>
              <a:ext cx="4569920" cy="4991918"/>
            </a:xfrm>
            <a:custGeom>
              <a:avLst/>
              <a:gdLst/>
              <a:ahLst/>
              <a:cxnLst/>
              <a:rect l="l" t="t" r="r" b="b"/>
              <a:pathLst>
                <a:path w="4569920" h="4991918">
                  <a:moveTo>
                    <a:pt x="652847" y="0"/>
                  </a:moveTo>
                  <a:lnTo>
                    <a:pt x="4569921" y="3119933"/>
                  </a:lnTo>
                  <a:lnTo>
                    <a:pt x="3917074" y="4991919"/>
                  </a:lnTo>
                  <a:lnTo>
                    <a:pt x="1" y="1871985"/>
                  </a:lnTo>
                  <a:lnTo>
                    <a:pt x="652847" y="0"/>
                  </a:lnTo>
                </a:path>
              </a:pathLst>
            </a:custGeom>
            <a:solidFill>
              <a:srgbClr val="19344F">
                <a:alpha val="100000"/>
              </a:srgbClr>
            </a:solidFill>
            <a:ln w="0" cap="sq">
              <a:solidFill>
                <a:srgbClr val="19344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" name="Path22"/>
            <p:cNvSpPr/>
            <p:nvPr/>
          </p:nvSpPr>
          <p:spPr>
            <a:xfrm>
              <a:off x="10727552" y="1146208"/>
              <a:ext cx="4569920" cy="4991918"/>
            </a:xfrm>
            <a:custGeom>
              <a:avLst/>
              <a:gdLst/>
              <a:ahLst/>
              <a:cxnLst/>
              <a:rect l="l" t="t" r="r" b="b"/>
              <a:pathLst>
                <a:path w="4569920" h="4991918">
                  <a:moveTo>
                    <a:pt x="652847" y="0"/>
                  </a:moveTo>
                  <a:lnTo>
                    <a:pt x="4569921" y="3119933"/>
                  </a:lnTo>
                  <a:lnTo>
                    <a:pt x="3917074" y="4991919"/>
                  </a:lnTo>
                  <a:lnTo>
                    <a:pt x="1" y="1871985"/>
                  </a:lnTo>
                  <a:lnTo>
                    <a:pt x="652847" y="0"/>
                  </a:lnTo>
                </a:path>
              </a:pathLst>
            </a:custGeom>
            <a:solidFill>
              <a:srgbClr val="19344F">
                <a:alpha val="100000"/>
              </a:srgbClr>
            </a:solidFill>
            <a:ln w="0" cap="sq">
              <a:solidFill>
                <a:srgbClr val="19344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3" name="Path23"/>
            <p:cNvSpPr/>
            <p:nvPr/>
          </p:nvSpPr>
          <p:spPr>
            <a:xfrm>
              <a:off x="8769016" y="4266141"/>
              <a:ext cx="4569920" cy="4991919"/>
            </a:xfrm>
            <a:custGeom>
              <a:avLst/>
              <a:gdLst/>
              <a:ahLst/>
              <a:cxnLst/>
              <a:rect l="l" t="t" r="r" b="b"/>
              <a:pathLst>
                <a:path w="4569920" h="4991919">
                  <a:moveTo>
                    <a:pt x="652845" y="0"/>
                  </a:moveTo>
                  <a:lnTo>
                    <a:pt x="4569920" y="3119807"/>
                  </a:lnTo>
                  <a:lnTo>
                    <a:pt x="3917074" y="4991918"/>
                  </a:lnTo>
                  <a:lnTo>
                    <a:pt x="0" y="1871985"/>
                  </a:lnTo>
                  <a:lnTo>
                    <a:pt x="652845" y="0"/>
                  </a:lnTo>
                </a:path>
              </a:pathLst>
            </a:custGeom>
            <a:solidFill>
              <a:srgbClr val="19344F">
                <a:alpha val="100000"/>
              </a:srgbClr>
            </a:solidFill>
            <a:ln w="0" cap="sq">
              <a:solidFill>
                <a:srgbClr val="19344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4" name="Path24"/>
            <p:cNvSpPr/>
            <p:nvPr/>
          </p:nvSpPr>
          <p:spPr>
            <a:xfrm>
              <a:off x="8769016" y="4266141"/>
              <a:ext cx="4569920" cy="4991919"/>
            </a:xfrm>
            <a:custGeom>
              <a:avLst/>
              <a:gdLst/>
              <a:ahLst/>
              <a:cxnLst/>
              <a:rect l="l" t="t" r="r" b="b"/>
              <a:pathLst>
                <a:path w="4569920" h="4991919">
                  <a:moveTo>
                    <a:pt x="652845" y="0"/>
                  </a:moveTo>
                  <a:lnTo>
                    <a:pt x="4569920" y="3119807"/>
                  </a:lnTo>
                  <a:lnTo>
                    <a:pt x="3917074" y="4991918"/>
                  </a:lnTo>
                  <a:lnTo>
                    <a:pt x="0" y="1871985"/>
                  </a:lnTo>
                  <a:lnTo>
                    <a:pt x="652845" y="0"/>
                  </a:lnTo>
                </a:path>
              </a:pathLst>
            </a:custGeom>
            <a:solidFill>
              <a:srgbClr val="19344F">
                <a:alpha val="100000"/>
              </a:srgbClr>
            </a:solidFill>
            <a:ln w="0" cap="sq">
              <a:solidFill>
                <a:srgbClr val="19344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5" name="Text Box25"/>
            <p:cNvSpPr txBox="1"/>
            <p:nvPr/>
          </p:nvSpPr>
          <p:spPr>
            <a:xfrm rot="0">
              <a:off x="10727552" y="1146208"/>
              <a:ext cx="6528458" cy="1871985"/>
            </a:xfrm>
            <a:prstGeom prst="rect">
              <a:avLst/>
            </a:prstGeom>
            <a:solidFill>
              <a:srgbClr val="7027AB"/>
            </a:solidFill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2172"/>
                </a:lnSpc>
              </a:pPr>
              <a:endParaRPr/>
            </a:p>
            <a:p>
              <a:pPr rtl="0" algn="l" marL="523310">
                <a:lnSpc>
                  <a:spcPts val="4388"/>
                </a:lnSpc>
              </a:pPr>
              <a:r>
                <a:rPr lang="en-US" altLang="zh-CN" dirty="0" sz="3600" spc="25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Creation</a:t>
              </a:r>
              <a:r>
                <a:rPr lang="en-US" altLang="zh-CN" dirty="0" sz="3600" spc="-265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248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of</a:t>
              </a:r>
              <a:r>
                <a:rPr lang="en-US" altLang="zh-CN" dirty="0" sz="3600" spc="-26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122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a</a:t>
              </a:r>
              <a:r>
                <a:rPr lang="en-US" altLang="zh-CN" dirty="0" sz="3600" spc="-136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38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marketing</a:t>
              </a:r>
              <a:endParaRPr lang="en-US" altLang="zh-CN" sz="3600">
                <a:latin typeface="Arial"/>
                <a:ea typeface="Arial"/>
                <a:cs typeface="Arial"/>
              </a:endParaRPr>
            </a:p>
            <a:p>
              <a:pPr rtl="0" algn="l" marL="2668220">
                <a:lnSpc>
                  <a:spcPts val="4388"/>
                </a:lnSpc>
                <a:spcBef>
                  <a:spcPts val="1012"/>
                </a:spcBef>
              </a:pPr>
              <a:r>
                <a:rPr lang="en-US" altLang="zh-CN" dirty="0" sz="3600" spc="41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team</a:t>
              </a:r>
              <a:endParaRPr lang="en-US" altLang="zh-CN" sz="36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Text Box26"/>
            <p:cNvSpPr txBox="1"/>
            <p:nvPr/>
          </p:nvSpPr>
          <p:spPr>
            <a:xfrm rot="0">
              <a:off x="8769016" y="4266141"/>
              <a:ext cx="6528456" cy="1871985"/>
            </a:xfrm>
            <a:prstGeom prst="rect">
              <a:avLst/>
            </a:prstGeom>
            <a:solidFill>
              <a:srgbClr val="7027AB"/>
            </a:solidFill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1924"/>
                </a:lnSpc>
              </a:pPr>
              <a:endParaRPr/>
            </a:p>
            <a:p>
              <a:pPr rtl="0" algn="l" marL="144476">
                <a:lnSpc>
                  <a:spcPts val="4388"/>
                </a:lnSpc>
              </a:pPr>
              <a:r>
                <a:rPr lang="en-US" altLang="zh-CN" dirty="0" sz="3600" spc="226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Choice</a:t>
              </a:r>
              <a:r>
                <a:rPr lang="en-US" altLang="zh-CN" dirty="0" sz="3600" spc="-24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248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of</a:t>
              </a:r>
              <a:r>
                <a:rPr lang="en-US" altLang="zh-CN" dirty="0" sz="3600" spc="-26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38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marketing</a:t>
              </a:r>
              <a:endParaRPr lang="en-US" altLang="zh-CN" sz="3600">
                <a:latin typeface="Arial"/>
                <a:ea typeface="Arial"/>
                <a:cs typeface="Arial"/>
              </a:endParaRPr>
            </a:p>
            <a:p>
              <a:pPr rtl="0" algn="l" marL="144476">
                <a:lnSpc>
                  <a:spcPts val="4388"/>
                </a:lnSpc>
                <a:spcBef>
                  <a:spcPts val="1012"/>
                </a:spcBef>
              </a:pPr>
              <a:r>
                <a:rPr lang="en-US" altLang="zh-CN" dirty="0" sz="3600" spc="21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channels,</a:t>
              </a:r>
              <a:r>
                <a:rPr lang="en-US" altLang="zh-CN" dirty="0" sz="3600" spc="-223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25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tactics</a:t>
              </a:r>
              <a:r>
                <a:rPr lang="en-US" altLang="zh-CN" dirty="0" sz="3600" spc="-265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346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and</a:t>
              </a:r>
              <a:r>
                <a:rPr lang="en-US" altLang="zh-CN" dirty="0" sz="3600" spc="-359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237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tools</a:t>
              </a:r>
              <a:endParaRPr lang="en-US" altLang="zh-CN" sz="36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Text Box27"/>
            <p:cNvSpPr txBox="1"/>
            <p:nvPr/>
          </p:nvSpPr>
          <p:spPr>
            <a:xfrm rot="0">
              <a:off x="6810478" y="7385948"/>
              <a:ext cx="6528458" cy="1872112"/>
            </a:xfrm>
            <a:prstGeom prst="rect">
              <a:avLst/>
            </a:prstGeom>
            <a:solidFill>
              <a:srgbClr val="7027AB"/>
            </a:solidFill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2381"/>
                </a:lnSpc>
              </a:pPr>
              <a:endParaRPr/>
            </a:p>
            <a:p>
              <a:pPr rtl="0" algn="l" marL="360853">
                <a:lnSpc>
                  <a:spcPts val="4388"/>
                </a:lnSpc>
              </a:pPr>
              <a:r>
                <a:rPr lang="en-US" altLang="zh-CN" dirty="0" sz="3600" spc="276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Creating</a:t>
              </a:r>
              <a:r>
                <a:rPr lang="en-US" altLang="zh-CN" dirty="0" sz="3600" spc="-286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289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an</a:t>
              </a:r>
              <a:r>
                <a:rPr lang="en-US" altLang="zh-CN" dirty="0" sz="3600" spc="-302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348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e-commerce</a:t>
              </a:r>
              <a:endParaRPr lang="en-US" altLang="zh-CN" sz="3600">
                <a:latin typeface="Arial"/>
                <a:ea typeface="Arial"/>
                <a:cs typeface="Arial"/>
              </a:endParaRPr>
            </a:p>
            <a:p>
              <a:pPr rtl="0" algn="l" marL="1478701">
                <a:lnSpc>
                  <a:spcPts val="4388"/>
                </a:lnSpc>
                <a:spcBef>
                  <a:spcPts val="1012"/>
                </a:spcBef>
              </a:pPr>
              <a:r>
                <a:rPr lang="en-US" altLang="zh-CN" dirty="0" sz="3600" spc="38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marketing</a:t>
              </a:r>
              <a:r>
                <a:rPr lang="en-US" altLang="zh-CN" dirty="0" sz="3600" spc="-395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dirty="0" sz="3600" spc="307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plan</a:t>
              </a:r>
              <a:endParaRPr lang="en-US" altLang="zh-CN" sz="360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Text Box28"/>
          <p:cNvSpPr txBox="1"/>
          <p:nvPr/>
        </p:nvSpPr>
        <p:spPr>
          <a:xfrm>
            <a:off x="1028700" y="3462675"/>
            <a:ext cx="6807347" cy="1083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76">
                <a:solidFill>
                  <a:srgbClr val="FFFFFF"/>
                </a:solidFill>
                <a:latin typeface="Arial"/>
                <a:ea typeface="Arial"/>
                <a:cs typeface="Arial"/>
              </a:rPr>
              <a:t>Three</a:t>
            </a:r>
            <a:r>
              <a:rPr lang="en-US" altLang="zh-CN" dirty="0" sz="7000" spc="-1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15">
                <a:solidFill>
                  <a:srgbClr val="FFFFFF"/>
                </a:solidFill>
                <a:latin typeface="Arial"/>
                <a:ea typeface="Arial"/>
                <a:cs typeface="Arial"/>
              </a:rPr>
              <a:t>steps</a:t>
            </a:r>
            <a:r>
              <a:rPr lang="en-US" altLang="zh-CN" dirty="0" sz="7000" spc="-15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39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29" name="Text Box29"/>
          <p:cNvSpPr txBox="1"/>
          <p:nvPr/>
        </p:nvSpPr>
        <p:spPr>
          <a:xfrm>
            <a:off x="1028700" y="4434225"/>
            <a:ext cx="5774521" cy="1083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236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7000" spc="2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95">
                <a:solidFill>
                  <a:srgbClr val="FFFFFF"/>
                </a:solidFill>
                <a:latin typeface="Arial"/>
                <a:ea typeface="Arial"/>
                <a:cs typeface="Arial"/>
              </a:rPr>
              <a:t>successful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30" name="Text Box30"/>
          <p:cNvSpPr txBox="1"/>
          <p:nvPr/>
        </p:nvSpPr>
        <p:spPr>
          <a:xfrm>
            <a:off x="1028700" y="5405775"/>
            <a:ext cx="2996109" cy="1083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68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31" name="Text Box31"/>
          <p:cNvSpPr txBox="1"/>
          <p:nvPr/>
        </p:nvSpPr>
        <p:spPr>
          <a:xfrm>
            <a:off x="1028700" y="6377325"/>
            <a:ext cx="4175554" cy="1083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19">
                <a:solidFill>
                  <a:srgbClr val="FFFFFF"/>
                </a:solidFill>
                <a:latin typeface="Arial"/>
                <a:ea typeface="Arial"/>
                <a:cs typeface="Arial"/>
              </a:rPr>
              <a:t>business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33" name="Image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34" name="Text Box34"/>
          <p:cNvSpPr txBox="1"/>
          <p:nvPr/>
        </p:nvSpPr>
        <p:spPr>
          <a:xfrm>
            <a:off x="2075468" y="4044270"/>
            <a:ext cx="14174694" cy="20550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453330">
              <a:lnSpc>
                <a:spcPts val="8091"/>
              </a:lnSpc>
            </a:pPr>
            <a:r>
              <a:rPr lang="en-US" altLang="zh-CN" dirty="0" sz="7000" spc="1002">
                <a:solidFill>
                  <a:srgbClr val="FFFFFF"/>
                </a:solidFill>
                <a:latin typeface="Arial"/>
                <a:ea typeface="Arial"/>
                <a:cs typeface="Arial"/>
              </a:rPr>
              <a:t>What</a:t>
            </a:r>
            <a:r>
              <a:rPr lang="en-US" altLang="zh-CN" dirty="0" sz="7000" spc="-54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82">
                <a:solidFill>
                  <a:srgbClr val="FFFFFF"/>
                </a:solidFill>
                <a:latin typeface="Arial"/>
                <a:ea typeface="Arial"/>
                <a:cs typeface="Arial"/>
              </a:rPr>
              <a:t>should</a:t>
            </a:r>
            <a:r>
              <a:rPr lang="en-US" altLang="zh-CN" dirty="0" sz="7000" spc="-31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26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2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37">
                <a:solidFill>
                  <a:srgbClr val="FFFFFF"/>
                </a:solidFill>
                <a:latin typeface="Arial"/>
                <a:ea typeface="Arial"/>
                <a:cs typeface="Arial"/>
              </a:rPr>
              <a:t>not</a:t>
            </a:r>
            <a:r>
              <a:rPr lang="en-US" altLang="zh-CN" dirty="0" sz="7000" spc="-4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29">
                <a:solidFill>
                  <a:srgbClr val="FFFFFF"/>
                </a:solidFill>
                <a:latin typeface="Arial"/>
                <a:ea typeface="Arial"/>
                <a:cs typeface="Arial"/>
              </a:rPr>
              <a:t>forget</a:t>
            </a:r>
            <a:r>
              <a:rPr lang="en-US" altLang="zh-CN" dirty="0" sz="7000" spc="-8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95">
                <a:solidFill>
                  <a:srgbClr val="FFFFFF"/>
                </a:solidFill>
                <a:latin typeface="Arial"/>
                <a:ea typeface="Arial"/>
                <a:cs typeface="Arial"/>
              </a:rPr>
              <a:t>when</a:t>
            </a:r>
            <a:r>
              <a:rPr lang="en-US" altLang="zh-CN" dirty="0" sz="7000" spc="-5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99">
                <a:solidFill>
                  <a:srgbClr val="FFFFFF"/>
                </a:solidFill>
                <a:latin typeface="Arial"/>
                <a:ea typeface="Arial"/>
                <a:cs typeface="Arial"/>
              </a:rPr>
              <a:t>planning</a:t>
            </a:r>
            <a:r>
              <a:rPr lang="en-US" altLang="zh-CN" dirty="0" sz="7000" spc="-43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48">
                <a:solidFill>
                  <a:srgbClr val="FFFFFF"/>
                </a:solidFill>
                <a:latin typeface="Arial"/>
                <a:ea typeface="Arial"/>
                <a:cs typeface="Arial"/>
              </a:rPr>
              <a:t>e-commerce?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36" name="Image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303" y="4204196"/>
            <a:ext cx="142189" cy="139700"/>
          </a:xfrm>
          <a:prstGeom prst="rect">
            <a:avLst/>
          </a:prstGeom>
          <a:noFill/>
        </p:spPr>
      </p:pic>
      <p:pic>
        <p:nvPicPr>
          <p:cNvPr id="37" name="Image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96" y="5918696"/>
            <a:ext cx="142189" cy="139700"/>
          </a:xfrm>
          <a:prstGeom prst="rect">
            <a:avLst/>
          </a:prstGeom>
          <a:noFill/>
        </p:spPr>
      </p:pic>
      <p:pic>
        <p:nvPicPr>
          <p:cNvPr id="38" name="Image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96" y="6490196"/>
            <a:ext cx="142189" cy="139700"/>
          </a:xfrm>
          <a:prstGeom prst="rect">
            <a:avLst/>
          </a:prstGeom>
          <a:noFill/>
        </p:spPr>
      </p:pic>
      <p:pic>
        <p:nvPicPr>
          <p:cNvPr id="39" name="Image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296" y="7061696"/>
            <a:ext cx="142189" cy="139700"/>
          </a:xfrm>
          <a:prstGeom prst="rect">
            <a:avLst/>
          </a:prstGeom>
          <a:noFill/>
        </p:spPr>
      </p:pic>
      <p:pic>
        <p:nvPicPr>
          <p:cNvPr id="40" name="Image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296" y="7633196"/>
            <a:ext cx="142189" cy="139700"/>
          </a:xfrm>
          <a:prstGeom prst="rect">
            <a:avLst/>
          </a:prstGeom>
          <a:noFill/>
        </p:spPr>
      </p:pic>
      <p:pic>
        <p:nvPicPr>
          <p:cNvPr id="41" name="Image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5296" y="8204696"/>
            <a:ext cx="142189" cy="139700"/>
          </a:xfrm>
          <a:prstGeom prst="rect">
            <a:avLst/>
          </a:prstGeom>
          <a:noFill/>
        </p:spPr>
      </p:pic>
      <p:pic>
        <p:nvPicPr>
          <p:cNvPr id="42" name="Image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980" y="4767758"/>
            <a:ext cx="152400" cy="152400"/>
          </a:xfrm>
          <a:prstGeom prst="rect">
            <a:avLst/>
          </a:prstGeom>
          <a:noFill/>
        </p:spPr>
      </p:pic>
      <p:pic>
        <p:nvPicPr>
          <p:cNvPr id="43" name="Image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7980" y="5339258"/>
            <a:ext cx="152400" cy="152400"/>
          </a:xfrm>
          <a:prstGeom prst="rect">
            <a:avLst/>
          </a:prstGeom>
          <a:noFill/>
        </p:spPr>
      </p:pic>
      <p:pic>
        <p:nvPicPr>
          <p:cNvPr id="44" name="Image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0034" y="3066811"/>
            <a:ext cx="9382126" cy="8575"/>
          </a:xfrm>
          <a:prstGeom prst="rect">
            <a:avLst/>
          </a:prstGeom>
          <a:noFill/>
        </p:spPr>
      </p:pic>
      <p:pic>
        <p:nvPicPr>
          <p:cNvPr id="45" name="Image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3992" y="5006167"/>
            <a:ext cx="9144008" cy="5270501"/>
          </a:xfrm>
          <a:prstGeom prst="rect">
            <a:avLst/>
          </a:prstGeom>
          <a:noFill/>
        </p:spPr>
      </p:pic>
      <p:sp>
        <p:nvSpPr>
          <p:cNvPr id="46" name="Text Box46"/>
          <p:cNvSpPr txBox="1"/>
          <p:nvPr/>
        </p:nvSpPr>
        <p:spPr>
          <a:xfrm>
            <a:off x="1340034" y="1448289"/>
            <a:ext cx="10755442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865">
                <a:solidFill>
                  <a:srgbClr val="FFFFFF"/>
                </a:solidFill>
                <a:latin typeface="Arial"/>
                <a:ea typeface="Arial"/>
                <a:cs typeface="Arial"/>
              </a:rPr>
              <a:t>E-commerce</a:t>
            </a:r>
            <a:r>
              <a:rPr lang="en-US" altLang="zh-CN" dirty="0" sz="7000" spc="-40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99">
                <a:solidFill>
                  <a:srgbClr val="FFFFFF"/>
                </a:solidFill>
                <a:latin typeface="Arial"/>
                <a:ea typeface="Arial"/>
                <a:cs typeface="Arial"/>
              </a:rPr>
              <a:t>planning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47" name="Text Box47"/>
          <p:cNvSpPr txBox="1"/>
          <p:nvPr/>
        </p:nvSpPr>
        <p:spPr>
          <a:xfrm>
            <a:off x="1757467" y="4008615"/>
            <a:ext cx="2200273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202">
                <a:solidFill>
                  <a:srgbClr val="FFFFFF"/>
                </a:solidFill>
                <a:latin typeface="Arial"/>
                <a:ea typeface="Arial"/>
                <a:cs typeface="Arial"/>
              </a:rPr>
              <a:t>Experience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48" name="Text Box48"/>
          <p:cNvSpPr txBox="1"/>
          <p:nvPr/>
        </p:nvSpPr>
        <p:spPr>
          <a:xfrm>
            <a:off x="2419306" y="4580115"/>
            <a:ext cx="6696068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290">
                <a:solidFill>
                  <a:srgbClr val="FFFFFF"/>
                </a:solidFill>
                <a:latin typeface="Arial"/>
                <a:ea typeface="Arial"/>
                <a:cs typeface="Arial"/>
              </a:rPr>
              <a:t>Where</a:t>
            </a:r>
            <a:r>
              <a:rPr lang="en-US" altLang="zh-CN" dirty="0" sz="3000" spc="-28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66">
                <a:solidFill>
                  <a:srgbClr val="FFFFFF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dirty="0" sz="3000" spc="-6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00" spc="-31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71">
                <a:solidFill>
                  <a:srgbClr val="FFFFFF"/>
                </a:solidFill>
                <a:latin typeface="Arial"/>
                <a:ea typeface="Arial"/>
                <a:cs typeface="Arial"/>
              </a:rPr>
              <a:t>highest</a:t>
            </a:r>
            <a:r>
              <a:rPr lang="en-US" altLang="zh-CN" dirty="0" sz="3000" spc="-27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61">
                <a:solidFill>
                  <a:srgbClr val="FFFFFF"/>
                </a:solidFill>
                <a:latin typeface="Arial"/>
                <a:ea typeface="Arial"/>
                <a:cs typeface="Arial"/>
              </a:rPr>
              <a:t>return?</a:t>
            </a:r>
            <a:r>
              <a:rPr lang="en-US" altLang="zh-CN" dirty="0" sz="3000" spc="-2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66">
                <a:solidFill>
                  <a:srgbClr val="FFFFFF"/>
                </a:solidFill>
                <a:latin typeface="Arial"/>
                <a:ea typeface="Arial"/>
                <a:cs typeface="Arial"/>
              </a:rPr>
              <a:t>(ROI)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49" name="Text Box49"/>
          <p:cNvSpPr txBox="1"/>
          <p:nvPr/>
        </p:nvSpPr>
        <p:spPr>
          <a:xfrm>
            <a:off x="1757467" y="5151615"/>
            <a:ext cx="6494520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334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3000" spc="-3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190">
                <a:solidFill>
                  <a:srgbClr val="FFFFFF"/>
                </a:solidFill>
                <a:latin typeface="Arial"/>
                <a:ea typeface="Arial"/>
                <a:cs typeface="Arial"/>
              </a:rPr>
              <a:t>does</a:t>
            </a:r>
            <a:r>
              <a:rPr lang="en-US" altLang="zh-CN" dirty="0" sz="3000" spc="-18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00" spc="-31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314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competition</a:t>
            </a:r>
            <a:r>
              <a:rPr lang="en-US" altLang="zh-CN" dirty="0" sz="3000" spc="-30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64">
                <a:solidFill>
                  <a:srgbClr val="FFFFFF"/>
                </a:solidFill>
                <a:latin typeface="Arial"/>
                <a:ea typeface="Arial"/>
                <a:cs typeface="Arial"/>
              </a:rPr>
              <a:t>work?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50" name="Text Box50"/>
          <p:cNvSpPr txBox="1"/>
          <p:nvPr/>
        </p:nvSpPr>
        <p:spPr>
          <a:xfrm>
            <a:off x="1757467" y="5723115"/>
            <a:ext cx="2631565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70">
                <a:solidFill>
                  <a:srgbClr val="FFFFFF"/>
                </a:solidFill>
                <a:latin typeface="Arial"/>
                <a:ea typeface="Arial"/>
                <a:cs typeface="Arial"/>
              </a:rPr>
              <a:t>SMART</a:t>
            </a:r>
            <a:r>
              <a:rPr lang="en-US" altLang="zh-CN" dirty="0" sz="3000" spc="-7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122">
                <a:solidFill>
                  <a:srgbClr val="FFFFFF"/>
                </a:solidFill>
                <a:latin typeface="Arial"/>
                <a:ea typeface="Arial"/>
                <a:cs typeface="Arial"/>
              </a:rPr>
              <a:t>goals.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51" name="Text Box51"/>
          <p:cNvSpPr txBox="1"/>
          <p:nvPr/>
        </p:nvSpPr>
        <p:spPr>
          <a:xfrm>
            <a:off x="1757467" y="6294615"/>
            <a:ext cx="7346055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355">
                <a:solidFill>
                  <a:srgbClr val="FFFFFF"/>
                </a:solidFill>
                <a:latin typeface="Arial"/>
                <a:ea typeface="Arial"/>
                <a:cs typeface="Arial"/>
              </a:rPr>
              <a:t>What</a:t>
            </a:r>
            <a:r>
              <a:rPr lang="en-US" altLang="zh-CN" dirty="0" sz="3000" spc="-35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66">
                <a:solidFill>
                  <a:srgbClr val="FFFFFF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dirty="0" sz="3000" spc="-6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00" spc="-31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50">
                <a:solidFill>
                  <a:srgbClr val="FFFFFF"/>
                </a:solidFill>
                <a:latin typeface="Arial"/>
                <a:ea typeface="Arial"/>
                <a:cs typeface="Arial"/>
              </a:rPr>
              <a:t>purpose</a:t>
            </a:r>
            <a:r>
              <a:rPr lang="en-US" altLang="zh-CN" dirty="0" sz="3000" spc="-2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1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000" spc="-2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00" spc="-31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80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company?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1757467" y="6866115"/>
            <a:ext cx="2771011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205">
                <a:solidFill>
                  <a:srgbClr val="FFFFFF"/>
                </a:solidFill>
                <a:latin typeface="Arial"/>
                <a:ea typeface="Arial"/>
                <a:cs typeface="Arial"/>
              </a:rPr>
              <a:t>Target</a:t>
            </a:r>
            <a:r>
              <a:rPr lang="en-US" altLang="zh-CN" dirty="0" sz="3000" spc="-20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68">
                <a:solidFill>
                  <a:srgbClr val="FFFFFF"/>
                </a:solidFill>
                <a:latin typeface="Arial"/>
                <a:ea typeface="Arial"/>
                <a:cs typeface="Arial"/>
              </a:rPr>
              <a:t>groups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1757467" y="7437615"/>
            <a:ext cx="3741417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218">
                <a:solidFill>
                  <a:srgbClr val="FFFFFF"/>
                </a:solidFill>
                <a:latin typeface="Arial"/>
                <a:ea typeface="Arial"/>
                <a:cs typeface="Arial"/>
              </a:rPr>
              <a:t>Situational</a:t>
            </a:r>
            <a:r>
              <a:rPr lang="en-US" altLang="zh-CN" dirty="0" sz="3000" spc="-21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134">
                <a:solidFill>
                  <a:srgbClr val="FFFFFF"/>
                </a:solidFill>
                <a:latin typeface="Arial"/>
                <a:ea typeface="Arial"/>
                <a:cs typeface="Arial"/>
              </a:rPr>
              <a:t>analysis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1757467" y="8009115"/>
            <a:ext cx="6271254" cy="4644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657"/>
              </a:lnSpc>
            </a:pPr>
            <a:r>
              <a:rPr lang="en-US" altLang="zh-CN" dirty="0" sz="3000" spc="246">
                <a:solidFill>
                  <a:srgbClr val="FFFFFF"/>
                </a:solidFill>
                <a:latin typeface="Arial"/>
                <a:ea typeface="Arial"/>
                <a:cs typeface="Arial"/>
              </a:rPr>
              <a:t>Pricing</a:t>
            </a:r>
            <a:r>
              <a:rPr lang="en-US" altLang="zh-CN" dirty="0" sz="3000" spc="-2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92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dirty="0" sz="3000" spc="-2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65">
                <a:solidFill>
                  <a:srgbClr val="FFFFFF"/>
                </a:solidFill>
                <a:latin typeface="Arial"/>
                <a:ea typeface="Arial"/>
                <a:cs typeface="Arial"/>
              </a:rPr>
              <a:t>positioning</a:t>
            </a:r>
            <a:r>
              <a:rPr lang="en-US" altLang="zh-CN" dirty="0" sz="3000" spc="-2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00" spc="234">
                <a:solidFill>
                  <a:srgbClr val="FFFFFF"/>
                </a:solidFill>
                <a:latin typeface="Arial"/>
                <a:ea typeface="Arial"/>
                <a:cs typeface="Arial"/>
              </a:rPr>
              <a:t>strategy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56" name="Image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57" name="Text Box57"/>
          <p:cNvSpPr txBox="1"/>
          <p:nvPr/>
        </p:nvSpPr>
        <p:spPr>
          <a:xfrm>
            <a:off x="3421305" y="3616322"/>
            <a:ext cx="11483399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54">
                <a:solidFill>
                  <a:srgbClr val="FFFFFF"/>
                </a:solidFill>
                <a:latin typeface="Arial"/>
                <a:ea typeface="Arial"/>
                <a:cs typeface="Arial"/>
              </a:rPr>
              <a:t>Do</a:t>
            </a:r>
            <a:r>
              <a:rPr lang="en-US" altLang="zh-CN" dirty="0" sz="7000" spc="-29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72">
                <a:solidFill>
                  <a:srgbClr val="FFFFFF"/>
                </a:solidFill>
                <a:latin typeface="Arial"/>
                <a:ea typeface="Arial"/>
                <a:cs typeface="Arial"/>
              </a:rPr>
              <a:t>people</a:t>
            </a:r>
            <a:r>
              <a:rPr lang="en-US" altLang="zh-CN" dirty="0" sz="7000" spc="-31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31">
                <a:solidFill>
                  <a:srgbClr val="FFFFFF"/>
                </a:solidFill>
                <a:latin typeface="Arial"/>
                <a:ea typeface="Arial"/>
                <a:cs typeface="Arial"/>
              </a:rPr>
              <a:t>trust</a:t>
            </a:r>
            <a:r>
              <a:rPr lang="en-US" altLang="zh-CN" dirty="0" sz="7000" spc="-3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40">
                <a:solidFill>
                  <a:srgbClr val="FFFFFF"/>
                </a:solidFill>
                <a:latin typeface="Arial"/>
                <a:ea typeface="Arial"/>
                <a:cs typeface="Arial"/>
              </a:rPr>
              <a:t>more</a:t>
            </a:r>
            <a:r>
              <a:rPr lang="en-US" altLang="zh-CN" dirty="0" sz="7000" spc="-47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3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5043383" y="4587872"/>
            <a:ext cx="8239233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06">
                <a:solidFill>
                  <a:srgbClr val="FFFFFF"/>
                </a:solidFill>
                <a:latin typeface="Arial"/>
                <a:ea typeface="Arial"/>
                <a:cs typeface="Arial"/>
              </a:rPr>
              <a:t>in-store</a:t>
            </a:r>
            <a:r>
              <a:rPr lang="en-US" altLang="zh-CN" dirty="0" sz="7000" spc="-2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29">
                <a:solidFill>
                  <a:srgbClr val="FFFFFF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dirty="0" sz="7000" spc="-16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68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59" name="Text Box59"/>
          <p:cNvSpPr txBox="1"/>
          <p:nvPr/>
        </p:nvSpPr>
        <p:spPr>
          <a:xfrm>
            <a:off x="6621408" y="5559422"/>
            <a:ext cx="5083034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824">
                <a:solidFill>
                  <a:srgbClr val="FFFFFF"/>
                </a:solidFill>
                <a:latin typeface="Arial"/>
                <a:ea typeface="Arial"/>
                <a:cs typeface="Arial"/>
              </a:rPr>
              <a:t>shopping?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61" name="Image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31" y="7734721"/>
            <a:ext cx="8444295" cy="8572"/>
          </a:xfrm>
          <a:prstGeom prst="rect">
            <a:avLst/>
          </a:prstGeom>
          <a:noFill/>
        </p:spPr>
      </p:pic>
      <p:pic>
        <p:nvPicPr>
          <p:cNvPr id="62" name="Image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pic>
        <p:nvPicPr>
          <p:cNvPr id="63" name="Image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294" y="5277577"/>
            <a:ext cx="145124" cy="127000"/>
          </a:xfrm>
          <a:prstGeom prst="rect">
            <a:avLst/>
          </a:prstGeom>
          <a:noFill/>
        </p:spPr>
      </p:pic>
      <p:pic>
        <p:nvPicPr>
          <p:cNvPr id="64" name="Image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94" y="5860776"/>
            <a:ext cx="145124" cy="127000"/>
          </a:xfrm>
          <a:prstGeom prst="rect">
            <a:avLst/>
          </a:prstGeom>
          <a:noFill/>
        </p:spPr>
      </p:pic>
      <p:pic>
        <p:nvPicPr>
          <p:cNvPr id="65" name="Image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294" y="6443973"/>
            <a:ext cx="145124" cy="127000"/>
          </a:xfrm>
          <a:prstGeom prst="rect">
            <a:avLst/>
          </a:prstGeom>
          <a:noFill/>
        </p:spPr>
      </p:pic>
      <p:pic>
        <p:nvPicPr>
          <p:cNvPr id="66" name="Image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294" y="7017155"/>
            <a:ext cx="145124" cy="126999"/>
          </a:xfrm>
          <a:prstGeom prst="rect">
            <a:avLst/>
          </a:prstGeom>
          <a:noFill/>
        </p:spPr>
      </p:pic>
      <p:pic>
        <p:nvPicPr>
          <p:cNvPr id="67" name="Image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3294" y="7599784"/>
            <a:ext cx="145124" cy="127000"/>
          </a:xfrm>
          <a:prstGeom prst="rect">
            <a:avLst/>
          </a:prstGeom>
          <a:noFill/>
        </p:spPr>
      </p:pic>
      <p:sp>
        <p:nvSpPr>
          <p:cNvPr id="68" name="Text Box68"/>
          <p:cNvSpPr txBox="1"/>
          <p:nvPr/>
        </p:nvSpPr>
        <p:spPr>
          <a:xfrm>
            <a:off x="1315831" y="4378350"/>
            <a:ext cx="1497499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609">
                <a:solidFill>
                  <a:srgbClr val="000000"/>
                </a:solidFill>
                <a:latin typeface="Arial"/>
                <a:ea typeface="Arial"/>
                <a:cs typeface="Arial"/>
              </a:rPr>
              <a:t>Web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69" name="Text Box69"/>
          <p:cNvSpPr txBox="1"/>
          <p:nvPr/>
        </p:nvSpPr>
        <p:spPr>
          <a:xfrm>
            <a:off x="1315831" y="5026050"/>
            <a:ext cx="4237509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559">
                <a:solidFill>
                  <a:srgbClr val="000000"/>
                </a:solidFill>
                <a:latin typeface="Arial"/>
                <a:ea typeface="Arial"/>
                <a:cs typeface="Arial"/>
              </a:rPr>
              <a:t>development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70" name="Text Box70"/>
          <p:cNvSpPr txBox="1"/>
          <p:nvPr/>
        </p:nvSpPr>
        <p:spPr>
          <a:xfrm>
            <a:off x="1315831" y="5673750"/>
            <a:ext cx="5572177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601">
                <a:solidFill>
                  <a:srgbClr val="000000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dirty="0" sz="4700" spc="-38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700" spc="146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4700" spc="72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700" spc="592">
                <a:solidFill>
                  <a:srgbClr val="000000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71" name="Text Box71"/>
          <p:cNvSpPr txBox="1"/>
          <p:nvPr/>
        </p:nvSpPr>
        <p:spPr>
          <a:xfrm>
            <a:off x="1315831" y="6321450"/>
            <a:ext cx="3695807" cy="72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701"/>
              </a:lnSpc>
            </a:pPr>
            <a:r>
              <a:rPr lang="en-US" altLang="zh-CN" dirty="0" sz="4700" spc="433">
                <a:solidFill>
                  <a:srgbClr val="000000"/>
                </a:solidFill>
                <a:latin typeface="Arial"/>
                <a:ea typeface="Arial"/>
                <a:cs typeface="Arial"/>
              </a:rPr>
              <a:t>perspective</a:t>
            </a:r>
            <a:endParaRPr lang="en-US" altLang="zh-CN" sz="4700">
              <a:latin typeface="Arial"/>
              <a:ea typeface="Arial"/>
              <a:cs typeface="Arial"/>
            </a:endParaRPr>
          </a:p>
        </p:txBody>
      </p:sp>
      <p:sp>
        <p:nvSpPr>
          <p:cNvPr id="72" name="Text Box72"/>
          <p:cNvSpPr txBox="1"/>
          <p:nvPr/>
        </p:nvSpPr>
        <p:spPr>
          <a:xfrm>
            <a:off x="1209684" y="8019484"/>
            <a:ext cx="5325045" cy="4220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323"/>
              </a:lnSpc>
            </a:pPr>
            <a:r>
              <a:rPr lang="en-US" altLang="zh-CN" dirty="0" sz="2750" spc="281">
                <a:solidFill>
                  <a:srgbClr val="000000"/>
                </a:solidFill>
                <a:latin typeface="Arial"/>
                <a:ea typeface="Arial"/>
                <a:cs typeface="Arial"/>
              </a:rPr>
              <a:t>Distrust</a:t>
            </a:r>
            <a:r>
              <a:rPr lang="en-US" altLang="zh-CN" dirty="0" sz="2750" spc="-13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750" spc="234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2750" spc="-95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750" spc="291">
                <a:solidFill>
                  <a:srgbClr val="000000"/>
                </a:solidFill>
                <a:latin typeface="Arial"/>
                <a:ea typeface="Arial"/>
                <a:cs typeface="Arial"/>
              </a:rPr>
              <a:t>online</a:t>
            </a:r>
            <a:r>
              <a:rPr lang="en-US" altLang="zh-CN" dirty="0" sz="2750" spc="-156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750" spc="285">
                <a:solidFill>
                  <a:srgbClr val="000000"/>
                </a:solidFill>
                <a:latin typeface="Arial"/>
                <a:ea typeface="Arial"/>
                <a:cs typeface="Arial"/>
              </a:rPr>
              <a:t>acquisition</a:t>
            </a:r>
            <a:endParaRPr lang="en-US" altLang="zh-CN" sz="2750">
              <a:latin typeface="Arial"/>
              <a:ea typeface="Arial"/>
              <a:cs typeface="Arial"/>
            </a:endParaRPr>
          </a:p>
        </p:txBody>
      </p:sp>
      <p:sp>
        <p:nvSpPr>
          <p:cNvPr id="73" name="Text Box73"/>
          <p:cNvSpPr txBox="1"/>
          <p:nvPr/>
        </p:nvSpPr>
        <p:spPr>
          <a:xfrm>
            <a:off x="9060028" y="5063398"/>
            <a:ext cx="6008452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312">
                <a:solidFill>
                  <a:srgbClr val="FFFFFF"/>
                </a:solidFill>
                <a:latin typeface="Arial"/>
                <a:ea typeface="Arial"/>
                <a:cs typeface="Arial"/>
              </a:rPr>
              <a:t>Option</a:t>
            </a:r>
            <a:r>
              <a:rPr lang="en-US" altLang="zh-CN" dirty="0" sz="3050" spc="-33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1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050" spc="-3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80">
                <a:solidFill>
                  <a:srgbClr val="FFFFFF"/>
                </a:solidFill>
                <a:latin typeface="Arial"/>
                <a:ea typeface="Arial"/>
                <a:cs typeface="Arial"/>
              </a:rPr>
              <a:t>expand</a:t>
            </a:r>
            <a:r>
              <a:rPr lang="en-US" altLang="zh-CN" dirty="0" sz="3050" spc="-30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54">
                <a:solidFill>
                  <a:srgbClr val="FFFFFF"/>
                </a:solidFill>
                <a:latin typeface="Arial"/>
                <a:ea typeface="Arial"/>
                <a:cs typeface="Arial"/>
              </a:rPr>
              <a:t>more</a:t>
            </a:r>
            <a:r>
              <a:rPr lang="en-US" altLang="zh-CN" dirty="0" sz="3050" spc="-38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8">
                <a:solidFill>
                  <a:srgbClr val="FFFFFF"/>
                </a:solidFill>
                <a:latin typeface="Arial"/>
                <a:ea typeface="Arial"/>
                <a:cs typeface="Arial"/>
              </a:rPr>
              <a:t>details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74" name="Text Box74"/>
          <p:cNvSpPr txBox="1"/>
          <p:nvPr/>
        </p:nvSpPr>
        <p:spPr>
          <a:xfrm>
            <a:off x="9060028" y="5644423"/>
            <a:ext cx="5688254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303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3050" spc="-32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18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dirty="0" sz="3050" spc="-34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67">
                <a:solidFill>
                  <a:srgbClr val="FFFFFF"/>
                </a:solidFill>
                <a:latin typeface="Arial"/>
                <a:ea typeface="Arial"/>
                <a:cs typeface="Arial"/>
              </a:rPr>
              <a:t>website</a:t>
            </a:r>
            <a:r>
              <a:rPr lang="en-US" altLang="zh-CN" dirty="0" sz="3050" spc="-2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6">
                <a:solidFill>
                  <a:srgbClr val="FFFFFF"/>
                </a:solidFill>
                <a:latin typeface="Arial"/>
                <a:ea typeface="Arial"/>
                <a:cs typeface="Arial"/>
              </a:rPr>
              <a:t>reviews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75" name="Text Box75"/>
          <p:cNvSpPr txBox="1"/>
          <p:nvPr/>
        </p:nvSpPr>
        <p:spPr>
          <a:xfrm>
            <a:off x="9060028" y="6225448"/>
            <a:ext cx="8551794" cy="10548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153"/>
              </a:lnSpc>
            </a:pPr>
            <a:r>
              <a:rPr lang="en-US" altLang="zh-CN" dirty="0" sz="3050" spc="275">
                <a:solidFill>
                  <a:srgbClr val="FFFFFF"/>
                </a:solidFill>
                <a:latin typeface="Arial"/>
                <a:ea typeface="Arial"/>
                <a:cs typeface="Arial"/>
              </a:rPr>
              <a:t>Accept</a:t>
            </a:r>
            <a:r>
              <a:rPr lang="en-US" altLang="zh-CN" dirty="0" sz="3050" spc="-30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07">
                <a:solidFill>
                  <a:srgbClr val="FFFFFF"/>
                </a:solidFill>
                <a:latin typeface="Arial"/>
                <a:ea typeface="Arial"/>
                <a:cs typeface="Arial"/>
              </a:rPr>
              <a:t>possibility</a:t>
            </a:r>
            <a:r>
              <a:rPr lang="en-US" altLang="zh-CN" dirty="0" sz="3050" spc="-2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29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050" spc="-2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64">
                <a:solidFill>
                  <a:srgbClr val="FFFFFF"/>
                </a:solidFill>
                <a:latin typeface="Arial"/>
                <a:ea typeface="Arial"/>
                <a:cs typeface="Arial"/>
              </a:rPr>
              <a:t>exchange</a:t>
            </a:r>
            <a:r>
              <a:rPr lang="en-US" altLang="zh-CN" dirty="0" sz="3050" spc="-29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41">
                <a:solidFill>
                  <a:srgbClr val="FFFFFF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dirty="0" sz="3050" spc="-2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return</a:t>
            </a:r>
            <a:r>
              <a:rPr lang="en-US" altLang="zh-CN" dirty="0" sz="3050" spc="-30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48">
                <a:solidFill>
                  <a:srgbClr val="FFFFFF"/>
                </a:solidFill>
                <a:latin typeface="Arial"/>
                <a:ea typeface="Arial"/>
                <a:cs typeface="Arial"/>
              </a:rPr>
              <a:t>Chat</a:t>
            </a:r>
            <a:r>
              <a:rPr lang="en-US" altLang="zh-CN" dirty="0" sz="3050" spc="-2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25">
                <a:solidFill>
                  <a:srgbClr val="FFFFFF"/>
                </a:solidFill>
                <a:latin typeface="Arial"/>
                <a:ea typeface="Arial"/>
                <a:cs typeface="Arial"/>
              </a:rPr>
              <a:t>windows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9060028" y="7387498"/>
            <a:ext cx="8208246" cy="4738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731"/>
              </a:lnSpc>
            </a:pPr>
            <a:r>
              <a:rPr lang="en-US" altLang="zh-CN" dirty="0" sz="3050" spc="320">
                <a:solidFill>
                  <a:srgbClr val="FFFFFF"/>
                </a:solidFill>
                <a:latin typeface="Arial"/>
                <a:ea typeface="Arial"/>
                <a:cs typeface="Arial"/>
              </a:rPr>
              <a:t>Mention</a:t>
            </a:r>
            <a:r>
              <a:rPr lang="en-US" altLang="zh-CN" dirty="0" sz="3050" spc="-3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137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3050" spc="-1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73">
                <a:solidFill>
                  <a:srgbClr val="FFFFFF"/>
                </a:solidFill>
                <a:latin typeface="Arial"/>
                <a:ea typeface="Arial"/>
                <a:cs typeface="Arial"/>
              </a:rPr>
              <a:t>recent</a:t>
            </a:r>
            <a:r>
              <a:rPr lang="en-US" altLang="zh-CN" dirty="0" sz="3050" spc="-3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48">
                <a:solidFill>
                  <a:srgbClr val="FFFFFF"/>
                </a:solidFill>
                <a:latin typeface="Arial"/>
                <a:ea typeface="Arial"/>
                <a:cs typeface="Arial"/>
              </a:rPr>
              <a:t>purchase</a:t>
            </a:r>
            <a:r>
              <a:rPr lang="en-US" altLang="zh-CN" dirty="0" sz="3050" spc="-27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229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050" spc="-2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050" spc="-3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050" spc="333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endParaRPr lang="en-US" altLang="zh-CN" sz="30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78" name="Image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79" name="Text Box79"/>
          <p:cNvSpPr txBox="1"/>
          <p:nvPr/>
        </p:nvSpPr>
        <p:spPr>
          <a:xfrm>
            <a:off x="1221040" y="3616230"/>
            <a:ext cx="15883864" cy="20551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130225">
              <a:lnSpc>
                <a:spcPts val="8091"/>
              </a:lnSpc>
            </a:pPr>
            <a:r>
              <a:rPr lang="en-US" altLang="zh-CN" dirty="0" sz="7000" spc="411">
                <a:solidFill>
                  <a:srgbClr val="FFFFFF"/>
                </a:solidFill>
                <a:latin typeface="Arial"/>
                <a:ea typeface="Arial"/>
                <a:cs typeface="Arial"/>
              </a:rPr>
              <a:t>If</a:t>
            </a:r>
            <a:r>
              <a:rPr lang="en-US" altLang="zh-CN" dirty="0" sz="7000" spc="-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03">
                <a:solidFill>
                  <a:srgbClr val="FFFFFF"/>
                </a:solidFill>
                <a:latin typeface="Arial"/>
                <a:ea typeface="Arial"/>
                <a:cs typeface="Arial"/>
              </a:rPr>
              <a:t>you're</a:t>
            </a:r>
            <a:r>
              <a:rPr lang="en-US" altLang="zh-CN" dirty="0" sz="7000" spc="-26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61">
                <a:solidFill>
                  <a:srgbClr val="FFFFFF"/>
                </a:solidFill>
                <a:latin typeface="Arial"/>
                <a:ea typeface="Arial"/>
                <a:cs typeface="Arial"/>
              </a:rPr>
              <a:t>buying</a:t>
            </a:r>
            <a:r>
              <a:rPr lang="en-US" altLang="zh-CN" dirty="0" sz="7000" spc="-52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237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7000" spc="1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82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7000" spc="-5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80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online,</a:t>
            </a:r>
            <a:r>
              <a:rPr lang="en-US" altLang="zh-CN" dirty="0" sz="7000" spc="-58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98">
                <a:solidFill>
                  <a:srgbClr val="FFFFFF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dirty="0" sz="7000" spc="-1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84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34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93">
                <a:solidFill>
                  <a:srgbClr val="FFFFFF"/>
                </a:solidFill>
                <a:latin typeface="Arial"/>
                <a:ea typeface="Arial"/>
                <a:cs typeface="Arial"/>
              </a:rPr>
              <a:t>more</a:t>
            </a:r>
            <a:r>
              <a:rPr lang="en-US" altLang="zh-CN" dirty="0" sz="7000" spc="-5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01">
                <a:solidFill>
                  <a:srgbClr val="FFFFFF"/>
                </a:solidFill>
                <a:latin typeface="Arial"/>
                <a:ea typeface="Arial"/>
                <a:cs typeface="Arial"/>
              </a:rPr>
              <a:t>comfortable</a:t>
            </a:r>
            <a:r>
              <a:rPr lang="en-US" altLang="zh-CN" dirty="0" sz="7000" spc="-4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60">
                <a:solidFill>
                  <a:srgbClr val="FFFFFF"/>
                </a:solidFill>
                <a:latin typeface="Arial"/>
                <a:ea typeface="Arial"/>
                <a:cs typeface="Arial"/>
              </a:rPr>
              <a:t>buying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80" name="Text Box80"/>
          <p:cNvSpPr txBox="1"/>
          <p:nvPr/>
        </p:nvSpPr>
        <p:spPr>
          <a:xfrm>
            <a:off x="3271594" y="5559422"/>
            <a:ext cx="11782890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82">
                <a:solidFill>
                  <a:srgbClr val="FFFFFF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dirty="0" sz="7000" spc="-4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41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7000" spc="-50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10">
                <a:solidFill>
                  <a:srgbClr val="FFFFFF"/>
                </a:solidFill>
                <a:latin typeface="Arial"/>
                <a:ea typeface="Arial"/>
                <a:cs typeface="Arial"/>
              </a:rPr>
              <a:t>web</a:t>
            </a:r>
            <a:r>
              <a:rPr lang="en-US" altLang="zh-CN" dirty="0" sz="7000" spc="-57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97">
                <a:solidFill>
                  <a:srgbClr val="FFFFFF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dirty="0" sz="7000" spc="-2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98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7000" spc="-36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53">
                <a:solidFill>
                  <a:srgbClr val="FFFFFF"/>
                </a:solidFill>
                <a:latin typeface="Arial"/>
                <a:ea typeface="Arial"/>
                <a:cs typeface="Arial"/>
              </a:rPr>
              <a:t>an</a:t>
            </a:r>
            <a:r>
              <a:rPr lang="en-US" altLang="zh-CN" dirty="0" sz="7000" spc="-31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72">
                <a:solidFill>
                  <a:srgbClr val="FFFFFF"/>
                </a:solidFill>
                <a:latin typeface="Arial"/>
                <a:ea typeface="Arial"/>
                <a:cs typeface="Arial"/>
              </a:rPr>
              <a:t>app?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