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18288000" cy="10287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41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51326" y="4003136"/>
            <a:ext cx="13985346" cy="2063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46232" y="4440469"/>
            <a:ext cx="13995535" cy="3813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28700" y="1597866"/>
              <a:ext cx="6276975" cy="38100"/>
            </a:xfrm>
            <a:custGeom>
              <a:avLst/>
              <a:gdLst/>
              <a:ahLst/>
              <a:cxnLst/>
              <a:rect l="l" t="t" r="r" b="b"/>
              <a:pathLst>
                <a:path w="6276975" h="38100">
                  <a:moveTo>
                    <a:pt x="6276974" y="38099"/>
                  </a:moveTo>
                  <a:lnTo>
                    <a:pt x="0" y="38099"/>
                  </a:lnTo>
                  <a:lnTo>
                    <a:pt x="0" y="0"/>
                  </a:lnTo>
                  <a:lnTo>
                    <a:pt x="6276974" y="0"/>
                  </a:lnTo>
                  <a:lnTo>
                    <a:pt x="6276974" y="380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8700" y="8991875"/>
              <a:ext cx="686435" cy="266700"/>
            </a:xfrm>
            <a:custGeom>
              <a:avLst/>
              <a:gdLst/>
              <a:ahLst/>
              <a:cxnLst/>
              <a:rect l="l" t="t" r="r" b="b"/>
              <a:pathLst>
                <a:path w="686435" h="266700">
                  <a:moveTo>
                    <a:pt x="686816" y="266446"/>
                  </a:moveTo>
                  <a:lnTo>
                    <a:pt x="0" y="266446"/>
                  </a:lnTo>
                  <a:lnTo>
                    <a:pt x="0" y="0"/>
                  </a:lnTo>
                  <a:lnTo>
                    <a:pt x="686816" y="0"/>
                  </a:lnTo>
                  <a:lnTo>
                    <a:pt x="686816" y="266446"/>
                  </a:lnTo>
                  <a:close/>
                </a:path>
              </a:pathLst>
            </a:custGeom>
            <a:solidFill>
              <a:srgbClr val="1B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16000" y="3870140"/>
            <a:ext cx="11861800" cy="2250616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 marR="5080">
              <a:lnSpc>
                <a:spcPts val="8330"/>
              </a:lnSpc>
              <a:spcBef>
                <a:spcPts val="950"/>
              </a:spcBef>
            </a:pPr>
            <a:r>
              <a:rPr sz="7550" b="1" spc="-36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7550" b="1" spc="-173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cs-CZ" sz="7550" b="1" spc="-17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550" b="1" spc="-50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7550" b="1" spc="-5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7550" b="1" spc="-28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7550" b="1" spc="-31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7550" b="1" spc="-3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550" b="1" spc="-71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7550" b="1" spc="-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7550" b="1" spc="-50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7550" b="1" spc="-48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7550" b="1" spc="-5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7550" b="1" spc="-3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7550" b="1" spc="-173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cs-CZ" sz="7550" b="1" spc="-17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550" b="1" spc="-60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7550" b="1" spc="-270" dirty="0">
                <a:solidFill>
                  <a:srgbClr val="FFFFFF"/>
                </a:solidFill>
                <a:latin typeface="Verdana"/>
                <a:cs typeface="Verdana"/>
              </a:rPr>
              <a:t>G  </a:t>
            </a:r>
            <a:r>
              <a:rPr sz="7550" b="1" spc="-33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7550" b="1" spc="-59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7550" b="1" spc="-3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550" b="1" spc="-3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7550" b="1" spc="-39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7550" b="1" spc="-5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7550" b="1" spc="-3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550" b="1" spc="-173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cs-CZ" sz="7550" b="1" spc="-17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550" b="1" spc="-60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7550" b="1" spc="-32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7550" b="1" spc="-59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7550" b="1" spc="-50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7550" b="1" spc="-60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7550" b="1" spc="-59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7550" b="1" spc="-31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endParaRPr sz="755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6000" y="992633"/>
            <a:ext cx="6745605" cy="3943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00" b="1" spc="-150" dirty="0">
                <a:latin typeface="Verdana"/>
                <a:cs typeface="Verdana"/>
              </a:rPr>
              <a:t>M</a:t>
            </a:r>
            <a:r>
              <a:rPr sz="2400" b="1" spc="-85" dirty="0">
                <a:latin typeface="Verdana"/>
                <a:cs typeface="Verdana"/>
              </a:rPr>
              <a:t>O</a:t>
            </a:r>
            <a:r>
              <a:rPr sz="2400" b="1" spc="-125" dirty="0">
                <a:latin typeface="Verdana"/>
                <a:cs typeface="Verdana"/>
              </a:rPr>
              <a:t>R</a:t>
            </a:r>
            <a:r>
              <a:rPr sz="2400" b="1" dirty="0">
                <a:latin typeface="Verdana"/>
                <a:cs typeface="Verdana"/>
              </a:rPr>
              <a:t>A</a:t>
            </a:r>
            <a:r>
              <a:rPr sz="2400" b="1" spc="-50" dirty="0">
                <a:latin typeface="Verdana"/>
                <a:cs typeface="Verdana"/>
              </a:rPr>
              <a:t>V</a:t>
            </a:r>
            <a:r>
              <a:rPr sz="2400" b="1" spc="-590" dirty="0">
                <a:latin typeface="Verdana"/>
                <a:cs typeface="Verdana"/>
              </a:rPr>
              <a:t>I</a:t>
            </a:r>
            <a:r>
              <a:rPr sz="2400" b="1" dirty="0">
                <a:latin typeface="Verdana"/>
                <a:cs typeface="Verdana"/>
              </a:rPr>
              <a:t>A</a:t>
            </a:r>
            <a:r>
              <a:rPr sz="2400" b="1" spc="-220" dirty="0">
                <a:latin typeface="Verdana"/>
                <a:cs typeface="Verdana"/>
              </a:rPr>
              <a:t>N</a:t>
            </a:r>
            <a:r>
              <a:rPr sz="2400" b="1" spc="-30" dirty="0">
                <a:latin typeface="Verdana"/>
                <a:cs typeface="Verdana"/>
              </a:rPr>
              <a:t> </a:t>
            </a:r>
            <a:r>
              <a:rPr sz="2400" b="1" spc="-105" dirty="0">
                <a:latin typeface="Verdana"/>
                <a:cs typeface="Verdana"/>
              </a:rPr>
              <a:t>B</a:t>
            </a:r>
            <a:r>
              <a:rPr sz="2400" b="1" spc="-100" dirty="0">
                <a:latin typeface="Verdana"/>
                <a:cs typeface="Verdana"/>
              </a:rPr>
              <a:t>U</a:t>
            </a:r>
            <a:r>
              <a:rPr sz="2400" b="1" spc="-105" dirty="0">
                <a:latin typeface="Verdana"/>
                <a:cs typeface="Verdana"/>
              </a:rPr>
              <a:t>S</a:t>
            </a:r>
            <a:r>
              <a:rPr sz="2400" b="1" spc="-590" dirty="0">
                <a:latin typeface="Verdana"/>
                <a:cs typeface="Verdana"/>
              </a:rPr>
              <a:t>I</a:t>
            </a:r>
            <a:r>
              <a:rPr sz="2400" b="1" spc="-150" dirty="0">
                <a:latin typeface="Verdana"/>
                <a:cs typeface="Verdana"/>
              </a:rPr>
              <a:t>N</a:t>
            </a:r>
            <a:r>
              <a:rPr sz="2400" b="1" spc="-140" dirty="0">
                <a:latin typeface="Verdana"/>
                <a:cs typeface="Verdana"/>
              </a:rPr>
              <a:t>E</a:t>
            </a:r>
            <a:r>
              <a:rPr sz="2400" b="1" spc="-105" dirty="0">
                <a:latin typeface="Verdana"/>
                <a:cs typeface="Verdana"/>
              </a:rPr>
              <a:t>S</a:t>
            </a:r>
            <a:r>
              <a:rPr sz="2400" b="1" spc="-175" dirty="0">
                <a:latin typeface="Verdana"/>
                <a:cs typeface="Verdana"/>
              </a:rPr>
              <a:t>S</a:t>
            </a:r>
            <a:r>
              <a:rPr sz="2400" b="1" spc="-30" dirty="0">
                <a:latin typeface="Verdana"/>
                <a:cs typeface="Verdana"/>
              </a:rPr>
              <a:t> </a:t>
            </a:r>
            <a:r>
              <a:rPr sz="2400" b="1" spc="-15" dirty="0">
                <a:latin typeface="Verdana"/>
                <a:cs typeface="Verdana"/>
              </a:rPr>
              <a:t>C</a:t>
            </a:r>
            <a:r>
              <a:rPr sz="2400" b="1" spc="-85" dirty="0">
                <a:latin typeface="Verdana"/>
                <a:cs typeface="Verdana"/>
              </a:rPr>
              <a:t>O</a:t>
            </a:r>
            <a:r>
              <a:rPr sz="2400" b="1" spc="-125" dirty="0">
                <a:latin typeface="Verdana"/>
                <a:cs typeface="Verdana"/>
              </a:rPr>
              <a:t>LL</a:t>
            </a:r>
            <a:r>
              <a:rPr sz="2400" b="1" spc="-140" dirty="0">
                <a:latin typeface="Verdana"/>
                <a:cs typeface="Verdana"/>
              </a:rPr>
              <a:t>E</a:t>
            </a:r>
            <a:r>
              <a:rPr sz="2400" b="1" spc="-100" dirty="0">
                <a:latin typeface="Verdana"/>
                <a:cs typeface="Verdana"/>
              </a:rPr>
              <a:t>G</a:t>
            </a:r>
            <a:r>
              <a:rPr sz="2400" b="1" spc="-210" dirty="0">
                <a:latin typeface="Verdana"/>
                <a:cs typeface="Verdana"/>
              </a:rPr>
              <a:t>E</a:t>
            </a:r>
            <a:r>
              <a:rPr sz="2400" b="1" spc="-30" dirty="0">
                <a:latin typeface="Verdana"/>
                <a:cs typeface="Verdana"/>
              </a:rPr>
              <a:t> </a:t>
            </a:r>
            <a:r>
              <a:rPr sz="2400" b="1" spc="-85" dirty="0">
                <a:latin typeface="Verdana"/>
                <a:cs typeface="Verdana"/>
              </a:rPr>
              <a:t>O</a:t>
            </a:r>
            <a:r>
              <a:rPr sz="2400" b="1" spc="-125" dirty="0">
                <a:latin typeface="Verdana"/>
                <a:cs typeface="Verdana"/>
              </a:rPr>
              <a:t>L</a:t>
            </a:r>
            <a:r>
              <a:rPr sz="2400" b="1" spc="-85" dirty="0">
                <a:latin typeface="Verdana"/>
                <a:cs typeface="Verdana"/>
              </a:rPr>
              <a:t>O</a:t>
            </a:r>
            <a:r>
              <a:rPr sz="2400" b="1" spc="-150" dirty="0">
                <a:latin typeface="Verdana"/>
                <a:cs typeface="Verdana"/>
              </a:rPr>
              <a:t>M</a:t>
            </a:r>
            <a:r>
              <a:rPr sz="2400" b="1" spc="-85" dirty="0">
                <a:latin typeface="Verdana"/>
                <a:cs typeface="Verdana"/>
              </a:rPr>
              <a:t>O</a:t>
            </a:r>
            <a:r>
              <a:rPr sz="2400" b="1" spc="-100" dirty="0">
                <a:latin typeface="Verdana"/>
                <a:cs typeface="Verdana"/>
              </a:rPr>
              <a:t>U</a:t>
            </a:r>
            <a:r>
              <a:rPr sz="2400" b="1" spc="-85" dirty="0">
                <a:latin typeface="Verdana"/>
                <a:cs typeface="Verdana"/>
              </a:rPr>
              <a:t>C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6000" y="1782894"/>
            <a:ext cx="2225675" cy="357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spc="-4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150" spc="-8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150" spc="-3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150" spc="-8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150" spc="-9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150" spc="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150" spc="-7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15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50" spc="-18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150" spc="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150" spc="-1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150" spc="-16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150" spc="-10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50" spc="-9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150" spc="-8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150" spc="-9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150" spc="-2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endParaRPr sz="21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8930" y="6653720"/>
            <a:ext cx="8288020" cy="9525"/>
          </a:xfrm>
          <a:custGeom>
            <a:avLst/>
            <a:gdLst/>
            <a:ahLst/>
            <a:cxnLst/>
            <a:rect l="l" t="t" r="r" b="b"/>
            <a:pathLst>
              <a:path w="8288020" h="9525">
                <a:moveTo>
                  <a:pt x="8287918" y="0"/>
                </a:moveTo>
                <a:lnTo>
                  <a:pt x="0" y="0"/>
                </a:lnTo>
                <a:lnTo>
                  <a:pt x="0" y="9525"/>
                </a:lnTo>
                <a:lnTo>
                  <a:pt x="8287918" y="9525"/>
                </a:lnTo>
                <a:lnTo>
                  <a:pt x="82879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7431" y="1789756"/>
            <a:ext cx="4738663" cy="849724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9946" y="7907922"/>
            <a:ext cx="171449" cy="1714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9946" y="7222122"/>
            <a:ext cx="171449" cy="1714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9946" y="8593722"/>
            <a:ext cx="171449" cy="17144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9536860" y="1460706"/>
            <a:ext cx="5521325" cy="8826500"/>
          </a:xfrm>
          <a:custGeom>
            <a:avLst/>
            <a:gdLst/>
            <a:ahLst/>
            <a:cxnLst/>
            <a:rect l="l" t="t" r="r" b="b"/>
            <a:pathLst>
              <a:path w="5521325" h="8826500">
                <a:moveTo>
                  <a:pt x="0" y="0"/>
                </a:moveTo>
                <a:lnTo>
                  <a:pt x="5521276" y="0"/>
                </a:lnTo>
                <a:lnTo>
                  <a:pt x="5521276" y="8826292"/>
                </a:lnTo>
                <a:lnTo>
                  <a:pt x="0" y="8826292"/>
                </a:lnTo>
                <a:lnTo>
                  <a:pt x="0" y="0"/>
                </a:lnTo>
                <a:close/>
              </a:path>
            </a:pathLst>
          </a:custGeom>
          <a:solidFill>
            <a:srgbClr val="545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60449" y="4796061"/>
            <a:ext cx="619442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0" spc="160" dirty="0">
                <a:latin typeface="Verdana"/>
                <a:cs typeface="Verdana"/>
              </a:rPr>
              <a:t>Call</a:t>
            </a:r>
            <a:r>
              <a:rPr sz="7000" spc="-229" dirty="0">
                <a:latin typeface="Verdana"/>
                <a:cs typeface="Verdana"/>
              </a:rPr>
              <a:t> </a:t>
            </a:r>
            <a:r>
              <a:rPr sz="7000" spc="215" dirty="0">
                <a:latin typeface="Verdana"/>
                <a:cs typeface="Verdana"/>
              </a:rPr>
              <a:t>to</a:t>
            </a:r>
            <a:r>
              <a:rPr sz="7000" spc="-229" dirty="0">
                <a:latin typeface="Verdana"/>
                <a:cs typeface="Verdana"/>
              </a:rPr>
              <a:t> </a:t>
            </a:r>
            <a:r>
              <a:rPr sz="7000" spc="295" dirty="0">
                <a:latin typeface="Verdana"/>
                <a:cs typeface="Verdana"/>
              </a:rPr>
              <a:t>action</a:t>
            </a:r>
            <a:endParaRPr sz="7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13419" y="6855089"/>
            <a:ext cx="2431415" cy="208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3600" spc="229" dirty="0">
                <a:latin typeface="Verdana"/>
                <a:cs typeface="Verdana"/>
              </a:rPr>
              <a:t>A</a:t>
            </a:r>
            <a:r>
              <a:rPr sz="3600" spc="305" dirty="0">
                <a:latin typeface="Verdana"/>
                <a:cs typeface="Verdana"/>
              </a:rPr>
              <a:t>d</a:t>
            </a:r>
            <a:r>
              <a:rPr sz="3600" spc="135" dirty="0">
                <a:latin typeface="Verdana"/>
                <a:cs typeface="Verdana"/>
              </a:rPr>
              <a:t>e</a:t>
            </a:r>
            <a:r>
              <a:rPr sz="3600" spc="305" dirty="0">
                <a:latin typeface="Verdana"/>
                <a:cs typeface="Verdana"/>
              </a:rPr>
              <a:t>q</a:t>
            </a:r>
            <a:r>
              <a:rPr sz="3600" spc="250" dirty="0">
                <a:latin typeface="Verdana"/>
                <a:cs typeface="Verdana"/>
              </a:rPr>
              <a:t>u</a:t>
            </a:r>
            <a:r>
              <a:rPr sz="3600" spc="70" dirty="0">
                <a:latin typeface="Verdana"/>
                <a:cs typeface="Verdana"/>
              </a:rPr>
              <a:t>a</a:t>
            </a:r>
            <a:r>
              <a:rPr sz="3600" spc="260" dirty="0">
                <a:latin typeface="Verdana"/>
                <a:cs typeface="Verdana"/>
              </a:rPr>
              <a:t>c</a:t>
            </a:r>
            <a:r>
              <a:rPr sz="3600" spc="-135" dirty="0">
                <a:latin typeface="Verdana"/>
                <a:cs typeface="Verdana"/>
              </a:rPr>
              <a:t>y  </a:t>
            </a:r>
            <a:r>
              <a:rPr sz="3600" spc="165" dirty="0">
                <a:latin typeface="Verdana"/>
                <a:cs typeface="Verdana"/>
              </a:rPr>
              <a:t>Urgency </a:t>
            </a:r>
            <a:r>
              <a:rPr sz="3600" spc="170" dirty="0">
                <a:latin typeface="Verdana"/>
                <a:cs typeface="Verdana"/>
              </a:rPr>
              <a:t> </a:t>
            </a:r>
            <a:r>
              <a:rPr sz="3600" spc="114" dirty="0">
                <a:latin typeface="Verdana"/>
                <a:cs typeface="Verdana"/>
              </a:rPr>
              <a:t>Simplicity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1340034" y="3492865"/>
              <a:ext cx="9382125" cy="9525"/>
            </a:xfrm>
            <a:custGeom>
              <a:avLst/>
              <a:gdLst/>
              <a:ahLst/>
              <a:cxnLst/>
              <a:rect l="l" t="t" r="r" b="b"/>
              <a:pathLst>
                <a:path w="9382125" h="9525">
                  <a:moveTo>
                    <a:pt x="9382125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9382125" y="95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1034" y="4745116"/>
              <a:ext cx="171449" cy="1714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1034" y="5430916"/>
              <a:ext cx="171449" cy="1714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1034" y="6116716"/>
              <a:ext cx="171449" cy="17144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1034" y="6802516"/>
              <a:ext cx="171449" cy="17144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1034" y="8174116"/>
              <a:ext cx="171449" cy="17144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572907" y="8991875"/>
              <a:ext cx="686435" cy="266700"/>
            </a:xfrm>
            <a:custGeom>
              <a:avLst/>
              <a:gdLst/>
              <a:ahLst/>
              <a:cxnLst/>
              <a:rect l="l" t="t" r="r" b="b"/>
              <a:pathLst>
                <a:path w="686434" h="266700">
                  <a:moveTo>
                    <a:pt x="686816" y="266446"/>
                  </a:moveTo>
                  <a:lnTo>
                    <a:pt x="0" y="266446"/>
                  </a:lnTo>
                  <a:lnTo>
                    <a:pt x="0" y="0"/>
                  </a:lnTo>
                  <a:lnTo>
                    <a:pt x="686816" y="0"/>
                  </a:lnTo>
                  <a:lnTo>
                    <a:pt x="686816" y="2664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327334" y="922570"/>
            <a:ext cx="8027034" cy="2063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8025"/>
              </a:lnSpc>
              <a:spcBef>
                <a:spcPts val="95"/>
              </a:spcBef>
            </a:pPr>
            <a:r>
              <a:rPr spc="540" dirty="0"/>
              <a:t>When</a:t>
            </a:r>
            <a:r>
              <a:rPr spc="-215" dirty="0"/>
              <a:t> </a:t>
            </a:r>
            <a:r>
              <a:rPr spc="-25" dirty="0"/>
              <a:t>is</a:t>
            </a:r>
            <a:r>
              <a:rPr spc="-215" dirty="0"/>
              <a:t> </a:t>
            </a:r>
            <a:r>
              <a:rPr spc="275" dirty="0"/>
              <a:t>direct</a:t>
            </a:r>
          </a:p>
          <a:p>
            <a:pPr marL="12700">
              <a:lnSpc>
                <a:spcPts val="8025"/>
              </a:lnSpc>
            </a:pPr>
            <a:r>
              <a:rPr spc="330" dirty="0"/>
              <a:t>marketing</a:t>
            </a:r>
            <a:r>
              <a:rPr spc="-260" dirty="0"/>
              <a:t> </a:t>
            </a:r>
            <a:r>
              <a:rPr spc="300" dirty="0"/>
              <a:t>used?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104516" y="4338310"/>
            <a:ext cx="6189345" cy="4134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44855">
              <a:lnSpc>
                <a:spcPct val="125000"/>
              </a:lnSpc>
              <a:spcBef>
                <a:spcPts val="100"/>
              </a:spcBef>
            </a:pPr>
            <a:r>
              <a:rPr sz="3600" spc="204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360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600" spc="-8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600" spc="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600" spc="16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3600" spc="4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600" spc="-2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1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3600" spc="-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600" spc="-1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3600" spc="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600" spc="-12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3600" spc="-2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1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3600" spc="5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60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600" spc="32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3600" spc="15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3600" spc="-1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3600" spc="-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600" spc="5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60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600" spc="8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3600" spc="110" dirty="0">
                <a:solidFill>
                  <a:srgbClr val="FFFFFF"/>
                </a:solidFill>
                <a:latin typeface="Verdana"/>
                <a:cs typeface="Verdana"/>
              </a:rPr>
              <a:t>n  </a:t>
            </a:r>
            <a:r>
              <a:rPr sz="3600" spc="-10" dirty="0">
                <a:solidFill>
                  <a:srgbClr val="FFFFFF"/>
                </a:solidFill>
                <a:latin typeface="Verdana"/>
                <a:cs typeface="Verdana"/>
              </a:rPr>
              <a:t>Cross-selling</a:t>
            </a:r>
            <a:endParaRPr sz="3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3600" spc="45" dirty="0">
                <a:solidFill>
                  <a:srgbClr val="FFFFFF"/>
                </a:solidFill>
                <a:latin typeface="Verdana"/>
                <a:cs typeface="Verdana"/>
              </a:rPr>
              <a:t>Up-selling</a:t>
            </a:r>
            <a:endParaRPr sz="3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3600" spc="254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3600" spc="15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3600" spc="-10" dirty="0">
                <a:solidFill>
                  <a:srgbClr val="FFFFFF"/>
                </a:solidFill>
                <a:latin typeface="Verdana"/>
                <a:cs typeface="Verdana"/>
              </a:rPr>
              <a:t>il</a:t>
            </a:r>
            <a:r>
              <a:rPr sz="3600" spc="204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360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600" spc="16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600" spc="22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3600" spc="-2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3600" spc="8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3600" spc="-17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3600" spc="-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600" spc="-1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3600" spc="5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600" spc="-18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3600" spc="-2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44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3600" spc="-8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600" spc="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600" spc="5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600" spc="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600" spc="16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600" spc="5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60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600" spc="8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3600" spc="16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600" spc="-455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endParaRPr sz="3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52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600" spc="254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3600" spc="-8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600" spc="-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600" spc="16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600" spc="19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3600" spc="-2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204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3600" spc="15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3600" spc="-10" dirty="0">
                <a:solidFill>
                  <a:srgbClr val="FFFFFF"/>
                </a:solidFill>
                <a:latin typeface="Verdana"/>
                <a:cs typeface="Verdana"/>
              </a:rPr>
              <a:t>il</a:t>
            </a:r>
            <a:r>
              <a:rPr sz="3600" spc="204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360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600" spc="16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600" spc="23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3600" spc="75" dirty="0">
                <a:solidFill>
                  <a:srgbClr val="FFFFFF"/>
                </a:solidFill>
                <a:latin typeface="Verdana"/>
                <a:cs typeface="Verdana"/>
              </a:rPr>
              <a:t>?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B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40034" y="3492865"/>
            <a:ext cx="9382125" cy="9525"/>
          </a:xfrm>
          <a:custGeom>
            <a:avLst/>
            <a:gdLst/>
            <a:ahLst/>
            <a:cxnLst/>
            <a:rect l="l" t="t" r="r" b="b"/>
            <a:pathLst>
              <a:path w="9382125" h="9525">
                <a:moveTo>
                  <a:pt x="9382125" y="9524"/>
                </a:moveTo>
                <a:lnTo>
                  <a:pt x="0" y="9524"/>
                </a:lnTo>
                <a:lnTo>
                  <a:pt x="0" y="0"/>
                </a:lnTo>
                <a:lnTo>
                  <a:pt x="9382125" y="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572907" y="8991876"/>
            <a:ext cx="686435" cy="266700"/>
          </a:xfrm>
          <a:custGeom>
            <a:avLst/>
            <a:gdLst/>
            <a:ahLst/>
            <a:cxnLst/>
            <a:rect l="l" t="t" r="r" b="b"/>
            <a:pathLst>
              <a:path w="686434" h="266700">
                <a:moveTo>
                  <a:pt x="686816" y="266446"/>
                </a:moveTo>
                <a:lnTo>
                  <a:pt x="0" y="266446"/>
                </a:lnTo>
                <a:lnTo>
                  <a:pt x="0" y="0"/>
                </a:lnTo>
                <a:lnTo>
                  <a:pt x="686816" y="0"/>
                </a:lnTo>
                <a:lnTo>
                  <a:pt x="686816" y="2664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374477" y="3803399"/>
            <a:ext cx="11043285" cy="6211570"/>
            <a:chOff x="2374477" y="3803399"/>
            <a:chExt cx="11043285" cy="621157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4477" y="3803399"/>
              <a:ext cx="11043047" cy="62111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07332" y="4080033"/>
              <a:ext cx="5657849" cy="5657849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791" y="6545970"/>
            <a:ext cx="152399" cy="1523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8876" y="6545970"/>
            <a:ext cx="152399" cy="1523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2835" y="6545970"/>
            <a:ext cx="152399" cy="15239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66920" y="6545970"/>
            <a:ext cx="152399" cy="15239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01005" y="6545970"/>
            <a:ext cx="152399" cy="15239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4791" y="6979928"/>
            <a:ext cx="152399" cy="15239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8876" y="6979928"/>
            <a:ext cx="152399" cy="15239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32962" y="6979928"/>
            <a:ext cx="152399" cy="15239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01005" y="6979928"/>
            <a:ext cx="152399" cy="15239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66920" y="6979928"/>
            <a:ext cx="152399" cy="15239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4791" y="7411092"/>
            <a:ext cx="152399" cy="15239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8876" y="7411092"/>
            <a:ext cx="152399" cy="15239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32962" y="7411092"/>
            <a:ext cx="152399" cy="15239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66920" y="7411092"/>
            <a:ext cx="152399" cy="15239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01005" y="7411092"/>
            <a:ext cx="152399" cy="15239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4791" y="7845176"/>
            <a:ext cx="152399" cy="152399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8876" y="7845176"/>
            <a:ext cx="152399" cy="152399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32962" y="7845176"/>
            <a:ext cx="152399" cy="152399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66920" y="7845176"/>
            <a:ext cx="152399" cy="152399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01005" y="7845176"/>
            <a:ext cx="152399" cy="152399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34836" y="6545970"/>
            <a:ext cx="152399" cy="152399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68922" y="6545970"/>
            <a:ext cx="152399" cy="152399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34836" y="6979928"/>
            <a:ext cx="152399" cy="152399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68922" y="6979928"/>
            <a:ext cx="152399" cy="152399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68922" y="7411092"/>
            <a:ext cx="152399" cy="152399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34836" y="7411092"/>
            <a:ext cx="152399" cy="152399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34836" y="7845176"/>
            <a:ext cx="152399" cy="152399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68922" y="7845176"/>
            <a:ext cx="152399" cy="152399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951150" y="6545970"/>
            <a:ext cx="152399" cy="152399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385234" y="6545970"/>
            <a:ext cx="152399" cy="152399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819194" y="6545970"/>
            <a:ext cx="152398" cy="152399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253277" y="6545970"/>
            <a:ext cx="152399" cy="152399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87362" y="6545970"/>
            <a:ext cx="152399" cy="152399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121322" y="6545970"/>
            <a:ext cx="152399" cy="152399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555407" y="6545970"/>
            <a:ext cx="152398" cy="152399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951150" y="6979928"/>
            <a:ext cx="152399" cy="152399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385234" y="6979928"/>
            <a:ext cx="152399" cy="152399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819194" y="6979928"/>
            <a:ext cx="152398" cy="152399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253277" y="6979928"/>
            <a:ext cx="152399" cy="152399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687362" y="6979928"/>
            <a:ext cx="152399" cy="152399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121448" y="6979928"/>
            <a:ext cx="152399" cy="152399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55407" y="6979928"/>
            <a:ext cx="152398" cy="152399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951150" y="7411092"/>
            <a:ext cx="152399" cy="152399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385234" y="7411092"/>
            <a:ext cx="152399" cy="152399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819194" y="7411092"/>
            <a:ext cx="152398" cy="152399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253277" y="7411092"/>
            <a:ext cx="152399" cy="152399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687362" y="7411092"/>
            <a:ext cx="152399" cy="152399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121448" y="7411092"/>
            <a:ext cx="152399" cy="152399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55407" y="7411092"/>
            <a:ext cx="152398" cy="152399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951150" y="7845176"/>
            <a:ext cx="152399" cy="152399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819194" y="7845176"/>
            <a:ext cx="152398" cy="152399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385234" y="7845176"/>
            <a:ext cx="152399" cy="152399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687362" y="7845176"/>
            <a:ext cx="152399" cy="152399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253277" y="7845176"/>
            <a:ext cx="152399" cy="152399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121448" y="7845176"/>
            <a:ext cx="152399" cy="152399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55407" y="7845176"/>
            <a:ext cx="152398" cy="152399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423322" y="6545970"/>
            <a:ext cx="152399" cy="152399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989238" y="6545970"/>
            <a:ext cx="152399" cy="152399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989365" y="6979928"/>
            <a:ext cx="152399" cy="152399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423322" y="6979928"/>
            <a:ext cx="152399" cy="152399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989365" y="7411092"/>
            <a:ext cx="152399" cy="152399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423322" y="7411092"/>
            <a:ext cx="152399" cy="152399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989365" y="7845176"/>
            <a:ext cx="152399" cy="152399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423322" y="7845176"/>
            <a:ext cx="152399" cy="152399"/>
          </a:xfrm>
          <a:prstGeom prst="rect">
            <a:avLst/>
          </a:prstGeom>
        </p:spPr>
      </p:pic>
      <p:sp>
        <p:nvSpPr>
          <p:cNvPr id="72" name="object 72"/>
          <p:cNvSpPr txBox="1">
            <a:spLocks noGrp="1"/>
          </p:cNvSpPr>
          <p:nvPr>
            <p:ph type="title"/>
          </p:nvPr>
        </p:nvSpPr>
        <p:spPr>
          <a:xfrm>
            <a:off x="1016000" y="956010"/>
            <a:ext cx="13936980" cy="2501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95"/>
              </a:spcBef>
              <a:tabLst>
                <a:tab pos="4582160" algn="l"/>
                <a:tab pos="5683885" algn="l"/>
                <a:tab pos="11857990" algn="l"/>
              </a:tabLst>
            </a:pPr>
            <a:r>
              <a:rPr spc="690" dirty="0"/>
              <a:t>B</a:t>
            </a:r>
            <a:r>
              <a:rPr spc="495" dirty="0"/>
              <a:t>u</a:t>
            </a:r>
            <a:r>
              <a:rPr spc="175" dirty="0"/>
              <a:t>il</a:t>
            </a:r>
            <a:r>
              <a:rPr spc="595" dirty="0"/>
              <a:t>d</a:t>
            </a:r>
            <a:r>
              <a:rPr spc="175" dirty="0"/>
              <a:t>i</a:t>
            </a:r>
            <a:r>
              <a:rPr spc="520" dirty="0"/>
              <a:t>n</a:t>
            </a:r>
            <a:r>
              <a:rPr spc="440" dirty="0"/>
              <a:t>g</a:t>
            </a:r>
            <a:r>
              <a:rPr dirty="0"/>
              <a:t>	</a:t>
            </a:r>
            <a:r>
              <a:rPr spc="-75" dirty="0"/>
              <a:t>a</a:t>
            </a:r>
            <a:r>
              <a:rPr dirty="0"/>
              <a:t>	</a:t>
            </a:r>
            <a:r>
              <a:rPr spc="30" dirty="0"/>
              <a:t>r</a:t>
            </a:r>
            <a:r>
              <a:rPr spc="270" dirty="0"/>
              <a:t>e</a:t>
            </a:r>
            <a:r>
              <a:rPr spc="175" dirty="0"/>
              <a:t>l</a:t>
            </a:r>
            <a:r>
              <a:rPr spc="140" dirty="0"/>
              <a:t>a</a:t>
            </a:r>
            <a:r>
              <a:rPr spc="295" dirty="0"/>
              <a:t>t</a:t>
            </a:r>
            <a:r>
              <a:rPr spc="175" dirty="0"/>
              <a:t>i</a:t>
            </a:r>
            <a:r>
              <a:rPr spc="350" dirty="0"/>
              <a:t>o</a:t>
            </a:r>
            <a:r>
              <a:rPr spc="520" dirty="0"/>
              <a:t>n</a:t>
            </a:r>
            <a:r>
              <a:rPr spc="-10" dirty="0"/>
              <a:t>s</a:t>
            </a:r>
            <a:r>
              <a:rPr spc="520" dirty="0"/>
              <a:t>h</a:t>
            </a:r>
            <a:r>
              <a:rPr spc="175" dirty="0"/>
              <a:t>i</a:t>
            </a:r>
            <a:r>
              <a:rPr spc="380" dirty="0"/>
              <a:t>p</a:t>
            </a:r>
            <a:r>
              <a:rPr dirty="0"/>
              <a:t>	</a:t>
            </a:r>
            <a:r>
              <a:rPr spc="635" dirty="0"/>
              <a:t>w</a:t>
            </a:r>
            <a:r>
              <a:rPr spc="175" dirty="0"/>
              <a:t>i</a:t>
            </a:r>
            <a:r>
              <a:rPr spc="295" dirty="0"/>
              <a:t>t</a:t>
            </a:r>
            <a:r>
              <a:rPr spc="215" dirty="0"/>
              <a:t>h  </a:t>
            </a:r>
            <a:r>
              <a:rPr spc="290" dirty="0"/>
              <a:t>the</a:t>
            </a:r>
            <a:r>
              <a:rPr spc="-200" dirty="0"/>
              <a:t> </a:t>
            </a:r>
            <a:r>
              <a:rPr spc="320" dirty="0"/>
              <a:t>customer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1340034" y="3492865"/>
              <a:ext cx="9382125" cy="9525"/>
            </a:xfrm>
            <a:custGeom>
              <a:avLst/>
              <a:gdLst/>
              <a:ahLst/>
              <a:cxnLst/>
              <a:rect l="l" t="t" r="r" b="b"/>
              <a:pathLst>
                <a:path w="9382125" h="9525">
                  <a:moveTo>
                    <a:pt x="9382125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9382125" y="95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5609" y="6995740"/>
              <a:ext cx="115004" cy="1150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5609" y="7455779"/>
              <a:ext cx="115004" cy="1150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5609" y="7915819"/>
              <a:ext cx="115004" cy="1150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5609" y="8375846"/>
              <a:ext cx="115004" cy="11500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6572907" y="8991876"/>
              <a:ext cx="686435" cy="266700"/>
            </a:xfrm>
            <a:custGeom>
              <a:avLst/>
              <a:gdLst/>
              <a:ahLst/>
              <a:cxnLst/>
              <a:rect l="l" t="t" r="r" b="b"/>
              <a:pathLst>
                <a:path w="686434" h="266700">
                  <a:moveTo>
                    <a:pt x="686816" y="266446"/>
                  </a:moveTo>
                  <a:lnTo>
                    <a:pt x="0" y="266446"/>
                  </a:lnTo>
                  <a:lnTo>
                    <a:pt x="0" y="0"/>
                  </a:lnTo>
                  <a:lnTo>
                    <a:pt x="686816" y="0"/>
                  </a:lnTo>
                  <a:lnTo>
                    <a:pt x="686816" y="2664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327334" y="1407144"/>
            <a:ext cx="224599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45" dirty="0"/>
              <a:t>T</a:t>
            </a:r>
            <a:r>
              <a:rPr spc="-20" dirty="0"/>
              <a:t>a</a:t>
            </a:r>
            <a:r>
              <a:rPr spc="-170" dirty="0"/>
              <a:t>s</a:t>
            </a:r>
            <a:r>
              <a:rPr spc="114" dirty="0"/>
              <a:t>k</a:t>
            </a:r>
            <a:r>
              <a:rPr spc="-1695" dirty="0"/>
              <a:t>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909182" y="6779135"/>
            <a:ext cx="4158615" cy="2311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48590">
              <a:lnSpc>
                <a:spcPct val="125000"/>
              </a:lnSpc>
              <a:spcBef>
                <a:spcPts val="95"/>
              </a:spcBef>
            </a:pP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400" spc="6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9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2400" spc="1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400" spc="6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00" spc="229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400" spc="14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400" spc="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3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400" spc="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-6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40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50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2400" spc="-295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r>
              <a:rPr sz="2400" spc="-495" dirty="0">
                <a:solidFill>
                  <a:srgbClr val="FFFFFF"/>
                </a:solidFill>
                <a:latin typeface="Verdana"/>
                <a:cs typeface="Verdana"/>
              </a:rPr>
              <a:t>:  </a:t>
            </a:r>
            <a:r>
              <a:rPr sz="2400" spc="15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spc="-5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400" spc="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1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40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400" spc="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-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400" spc="3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spc="229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400" spc="11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3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spc="6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00" spc="80" dirty="0">
                <a:solidFill>
                  <a:srgbClr val="FFFFFF"/>
                </a:solidFill>
                <a:latin typeface="Verdana"/>
                <a:cs typeface="Verdana"/>
              </a:rPr>
              <a:t>n 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Cross-selling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spc="35" dirty="0">
                <a:solidFill>
                  <a:srgbClr val="FFFFFF"/>
                </a:solidFill>
                <a:latin typeface="Verdana"/>
                <a:cs typeface="Verdana"/>
              </a:rPr>
              <a:t>Up-selling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spc="18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400" spc="11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il</a:t>
            </a:r>
            <a:r>
              <a:rPr sz="2400" spc="14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spc="1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spc="16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400" spc="6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00" spc="-11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400" spc="3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00" spc="-114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9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2400" spc="-5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400" spc="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3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00" spc="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1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spc="3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spc="6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00" spc="1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spc="-300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27334" y="4412920"/>
            <a:ext cx="14950440" cy="1397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assignment: </a:t>
            </a: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you </a:t>
            </a:r>
            <a:r>
              <a:rPr sz="2400" spc="110" dirty="0">
                <a:solidFill>
                  <a:srgbClr val="FFFFFF"/>
                </a:solidFill>
                <a:latin typeface="Verdana"/>
                <a:cs typeface="Verdana"/>
              </a:rPr>
              <a:t>own 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microbrewery, </a:t>
            </a:r>
            <a:r>
              <a:rPr sz="2400" spc="100" dirty="0">
                <a:solidFill>
                  <a:srgbClr val="FFFFFF"/>
                </a:solidFill>
                <a:latin typeface="Verdana"/>
                <a:cs typeface="Verdana"/>
              </a:rPr>
              <a:t>which 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offers 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specialty </a:t>
            </a:r>
            <a:r>
              <a:rPr sz="2400" spc="-50" dirty="0">
                <a:solidFill>
                  <a:srgbClr val="FFFFFF"/>
                </a:solidFill>
                <a:latin typeface="Verdana"/>
                <a:cs typeface="Verdana"/>
              </a:rPr>
              <a:t>"Cryo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Beer" </a:t>
            </a:r>
            <a:r>
              <a:rPr sz="2400" spc="-155" dirty="0">
                <a:solidFill>
                  <a:srgbClr val="FFFFFF"/>
                </a:solidFill>
                <a:latin typeface="Verdana"/>
                <a:cs typeface="Verdana"/>
              </a:rPr>
              <a:t>(a 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frozen </a:t>
            </a:r>
            <a:r>
              <a:rPr sz="2400" spc="35" dirty="0">
                <a:solidFill>
                  <a:srgbClr val="FFFFFF"/>
                </a:solidFill>
                <a:latin typeface="Verdana"/>
                <a:cs typeface="Verdana"/>
              </a:rPr>
              <a:t>beer </a:t>
            </a:r>
            <a:r>
              <a:rPr sz="2400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sz="24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24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extremely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95" dirty="0">
                <a:solidFill>
                  <a:srgbClr val="FFFFFF"/>
                </a:solidFill>
                <a:latin typeface="Verdana"/>
                <a:cs typeface="Verdana"/>
              </a:rPr>
              <a:t>high</a:t>
            </a:r>
            <a:r>
              <a:rPr sz="24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45" dirty="0">
                <a:solidFill>
                  <a:srgbClr val="FFFFFF"/>
                </a:solidFill>
                <a:latin typeface="Verdana"/>
                <a:cs typeface="Verdana"/>
              </a:rPr>
              <a:t>alcohol</a:t>
            </a:r>
            <a:r>
              <a:rPr sz="24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content)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24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60" dirty="0">
                <a:solidFill>
                  <a:srgbClr val="FFFFFF"/>
                </a:solidFill>
                <a:latin typeface="Verdana"/>
                <a:cs typeface="Verdana"/>
              </a:rPr>
              <a:t>addition</a:t>
            </a:r>
            <a:r>
              <a:rPr sz="24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4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6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24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traditional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sortiment.</a:t>
            </a:r>
            <a:r>
              <a:rPr sz="24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Verdana"/>
                <a:cs typeface="Verdana"/>
              </a:rPr>
              <a:t>Suggest</a:t>
            </a:r>
            <a:r>
              <a:rPr sz="24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ways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45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2400" spc="-8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90" dirty="0">
                <a:solidFill>
                  <a:srgbClr val="FFFFFF"/>
                </a:solidFill>
                <a:latin typeface="Verdana"/>
                <a:cs typeface="Verdana"/>
              </a:rPr>
              <a:t>communicate</a:t>
            </a: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existing</a:t>
            </a: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8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00" dirty="0">
                <a:solidFill>
                  <a:srgbClr val="FFFFFF"/>
                </a:solidFill>
                <a:latin typeface="Verdana"/>
                <a:cs typeface="Verdana"/>
              </a:rPr>
              <a:t>new</a:t>
            </a: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clients.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72907" y="8991876"/>
            <a:ext cx="686435" cy="266700"/>
          </a:xfrm>
          <a:custGeom>
            <a:avLst/>
            <a:gdLst/>
            <a:ahLst/>
            <a:cxnLst/>
            <a:rect l="l" t="t" r="r" b="b"/>
            <a:pathLst>
              <a:path w="686434" h="266700">
                <a:moveTo>
                  <a:pt x="686816" y="266446"/>
                </a:moveTo>
                <a:lnTo>
                  <a:pt x="0" y="266446"/>
                </a:lnTo>
                <a:lnTo>
                  <a:pt x="0" y="0"/>
                </a:lnTo>
                <a:lnTo>
                  <a:pt x="686816" y="0"/>
                </a:lnTo>
                <a:lnTo>
                  <a:pt x="686816" y="2664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8025"/>
              </a:lnSpc>
              <a:spcBef>
                <a:spcPts val="95"/>
              </a:spcBef>
            </a:pPr>
            <a:r>
              <a:rPr spc="395" dirty="0"/>
              <a:t>Could</a:t>
            </a:r>
            <a:r>
              <a:rPr spc="-95" dirty="0"/>
              <a:t> </a:t>
            </a:r>
            <a:r>
              <a:rPr spc="200" dirty="0"/>
              <a:t>you</a:t>
            </a:r>
            <a:r>
              <a:rPr spc="-90" dirty="0"/>
              <a:t> </a:t>
            </a:r>
            <a:r>
              <a:rPr spc="254" dirty="0"/>
              <a:t>explain</a:t>
            </a:r>
            <a:r>
              <a:rPr spc="-95" dirty="0"/>
              <a:t> </a:t>
            </a:r>
            <a:r>
              <a:rPr spc="325" dirty="0"/>
              <a:t>the</a:t>
            </a:r>
          </a:p>
          <a:p>
            <a:pPr algn="ctr">
              <a:lnSpc>
                <a:spcPts val="8025"/>
              </a:lnSpc>
            </a:pPr>
            <a:r>
              <a:rPr spc="450" dirty="0"/>
              <a:t>concept</a:t>
            </a:r>
            <a:r>
              <a:rPr spc="-100" dirty="0"/>
              <a:t> </a:t>
            </a:r>
            <a:r>
              <a:rPr spc="160" dirty="0"/>
              <a:t>of</a:t>
            </a:r>
            <a:r>
              <a:rPr spc="-95" dirty="0"/>
              <a:t> </a:t>
            </a:r>
            <a:r>
              <a:rPr spc="320" dirty="0"/>
              <a:t>direct</a:t>
            </a:r>
            <a:r>
              <a:rPr spc="-95" dirty="0"/>
              <a:t> </a:t>
            </a:r>
            <a:r>
              <a:rPr spc="385" dirty="0"/>
              <a:t>marketing?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1869" y="4828156"/>
            <a:ext cx="6600825" cy="9525"/>
          </a:xfrm>
          <a:custGeom>
            <a:avLst/>
            <a:gdLst/>
            <a:ahLst/>
            <a:cxnLst/>
            <a:rect l="l" t="t" r="r" b="b"/>
            <a:pathLst>
              <a:path w="6600825" h="9525">
                <a:moveTo>
                  <a:pt x="6600772" y="9524"/>
                </a:moveTo>
                <a:lnTo>
                  <a:pt x="0" y="9524"/>
                </a:lnTo>
                <a:lnTo>
                  <a:pt x="0" y="0"/>
                </a:lnTo>
                <a:lnTo>
                  <a:pt x="6600772" y="9524"/>
                </a:lnTo>
                <a:close/>
              </a:path>
            </a:pathLst>
          </a:custGeom>
          <a:solidFill>
            <a:srgbClr val="1B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336900" y="1028700"/>
            <a:ext cx="5246370" cy="9258300"/>
            <a:chOff x="10336900" y="1028700"/>
            <a:chExt cx="5246370" cy="92583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36900" y="1028700"/>
              <a:ext cx="5245864" cy="92582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92450" y="1331813"/>
              <a:ext cx="4545501" cy="8955185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16572907" y="8991876"/>
            <a:ext cx="686435" cy="266700"/>
          </a:xfrm>
          <a:custGeom>
            <a:avLst/>
            <a:gdLst/>
            <a:ahLst/>
            <a:cxnLst/>
            <a:rect l="l" t="t" r="r" b="b"/>
            <a:pathLst>
              <a:path w="686434" h="266700">
                <a:moveTo>
                  <a:pt x="686816" y="266446"/>
                </a:moveTo>
                <a:lnTo>
                  <a:pt x="0" y="266446"/>
                </a:lnTo>
                <a:lnTo>
                  <a:pt x="0" y="0"/>
                </a:lnTo>
                <a:lnTo>
                  <a:pt x="686816" y="0"/>
                </a:lnTo>
                <a:lnTo>
                  <a:pt x="686816" y="266446"/>
                </a:lnTo>
                <a:close/>
              </a:path>
            </a:pathLst>
          </a:custGeom>
          <a:solidFill>
            <a:srgbClr val="1B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09169" y="2146029"/>
            <a:ext cx="5009515" cy="2063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025"/>
              </a:lnSpc>
              <a:spcBef>
                <a:spcPts val="100"/>
              </a:spcBef>
            </a:pPr>
            <a:r>
              <a:rPr spc="325" dirty="0">
                <a:solidFill>
                  <a:srgbClr val="1B1A1A"/>
                </a:solidFill>
              </a:rPr>
              <a:t>Direct</a:t>
            </a:r>
          </a:p>
          <a:p>
            <a:pPr marL="12700">
              <a:lnSpc>
                <a:spcPts val="8025"/>
              </a:lnSpc>
            </a:pPr>
            <a:r>
              <a:rPr spc="380" dirty="0">
                <a:solidFill>
                  <a:srgbClr val="1B1A1A"/>
                </a:solidFill>
              </a:rPr>
              <a:t>marketing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09169" y="5895125"/>
            <a:ext cx="6022975" cy="1825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3000"/>
              </a:lnSpc>
              <a:spcBef>
                <a:spcPts val="100"/>
              </a:spcBef>
            </a:pPr>
            <a:r>
              <a:rPr sz="3200" spc="-780" dirty="0">
                <a:solidFill>
                  <a:srgbClr val="1B1A1A"/>
                </a:solidFill>
                <a:latin typeface="Verdana"/>
                <a:cs typeface="Verdana"/>
              </a:rPr>
              <a:t>=</a:t>
            </a:r>
            <a:r>
              <a:rPr sz="3200" spc="-24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-35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-24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55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-140" dirty="0">
                <a:solidFill>
                  <a:srgbClr val="1B1A1A"/>
                </a:solidFill>
                <a:latin typeface="Verdana"/>
                <a:cs typeface="Verdana"/>
              </a:rPr>
              <a:t>y</a:t>
            </a:r>
            <a:r>
              <a:rPr sz="3200" spc="195" dirty="0">
                <a:solidFill>
                  <a:srgbClr val="1B1A1A"/>
                </a:solidFill>
                <a:latin typeface="Verdana"/>
                <a:cs typeface="Verdana"/>
              </a:rPr>
              <a:t>p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24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80" dirty="0">
                <a:solidFill>
                  <a:srgbClr val="1B1A1A"/>
                </a:solidFill>
                <a:latin typeface="Verdana"/>
                <a:cs typeface="Verdana"/>
              </a:rPr>
              <a:t>o</a:t>
            </a:r>
            <a:r>
              <a:rPr sz="3200" spc="-45" dirty="0">
                <a:solidFill>
                  <a:srgbClr val="1B1A1A"/>
                </a:solidFill>
                <a:latin typeface="Verdana"/>
                <a:cs typeface="Verdana"/>
              </a:rPr>
              <a:t>f</a:t>
            </a:r>
            <a:r>
              <a:rPr sz="3200" spc="-24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300" dirty="0">
                <a:solidFill>
                  <a:srgbClr val="1B1A1A"/>
                </a:solidFill>
                <a:latin typeface="Verdana"/>
                <a:cs typeface="Verdana"/>
              </a:rPr>
              <a:t>m</a:t>
            </a:r>
            <a:r>
              <a:rPr sz="3200" spc="-15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-65" dirty="0">
                <a:solidFill>
                  <a:srgbClr val="1B1A1A"/>
                </a:solidFill>
                <a:latin typeface="Verdana"/>
                <a:cs typeface="Verdana"/>
              </a:rPr>
              <a:t>r</a:t>
            </a:r>
            <a:r>
              <a:rPr sz="3200" spc="45" dirty="0">
                <a:solidFill>
                  <a:srgbClr val="1B1A1A"/>
                </a:solidFill>
                <a:latin typeface="Verdana"/>
                <a:cs typeface="Verdana"/>
              </a:rPr>
              <a:t>ke</a:t>
            </a:r>
            <a:r>
              <a:rPr sz="3200" spc="55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dirty="0">
                <a:solidFill>
                  <a:srgbClr val="1B1A1A"/>
                </a:solidFill>
                <a:latin typeface="Verdana"/>
                <a:cs typeface="Verdana"/>
              </a:rPr>
              <a:t>i</a:t>
            </a:r>
            <a:r>
              <a:rPr sz="3200" spc="160" dirty="0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sz="3200" spc="140" dirty="0">
                <a:solidFill>
                  <a:srgbClr val="1B1A1A"/>
                </a:solidFill>
                <a:latin typeface="Verdana"/>
                <a:cs typeface="Verdana"/>
              </a:rPr>
              <a:t>g  </a:t>
            </a:r>
            <a:r>
              <a:rPr sz="3200" spc="120" dirty="0">
                <a:solidFill>
                  <a:srgbClr val="1B1A1A"/>
                </a:solidFill>
                <a:latin typeface="Verdana"/>
                <a:cs typeface="Verdana"/>
              </a:rPr>
              <a:t>communication </a:t>
            </a:r>
            <a:r>
              <a:rPr sz="3200" spc="60" dirty="0">
                <a:solidFill>
                  <a:srgbClr val="1B1A1A"/>
                </a:solidFill>
                <a:latin typeface="Verdana"/>
                <a:cs typeface="Verdana"/>
              </a:rPr>
              <a:t>based </a:t>
            </a:r>
            <a:r>
              <a:rPr sz="3200" spc="110" dirty="0">
                <a:solidFill>
                  <a:srgbClr val="1B1A1A"/>
                </a:solidFill>
                <a:latin typeface="Verdana"/>
                <a:cs typeface="Verdana"/>
              </a:rPr>
              <a:t>on </a:t>
            </a:r>
            <a:r>
              <a:rPr sz="3200" spc="-35" dirty="0">
                <a:solidFill>
                  <a:srgbClr val="1B1A1A"/>
                </a:solidFill>
                <a:latin typeface="Verdana"/>
                <a:cs typeface="Verdana"/>
              </a:rPr>
              <a:t>a </a:t>
            </a:r>
            <a:r>
              <a:rPr sz="3200" spc="-30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114" dirty="0">
                <a:solidFill>
                  <a:srgbClr val="1B1A1A"/>
                </a:solidFill>
                <a:latin typeface="Verdana"/>
                <a:cs typeface="Verdana"/>
              </a:rPr>
              <a:t>concept</a:t>
            </a:r>
            <a:r>
              <a:rPr sz="3200" spc="-250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20" dirty="0">
                <a:solidFill>
                  <a:srgbClr val="1B1A1A"/>
                </a:solidFill>
                <a:latin typeface="Verdana"/>
                <a:cs typeface="Verdana"/>
              </a:rPr>
              <a:t>of</a:t>
            </a:r>
            <a:r>
              <a:rPr sz="3200" spc="-250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60" dirty="0">
                <a:solidFill>
                  <a:srgbClr val="1B1A1A"/>
                </a:solidFill>
                <a:latin typeface="Verdana"/>
                <a:cs typeface="Verdana"/>
              </a:rPr>
              <a:t>direct</a:t>
            </a:r>
            <a:r>
              <a:rPr sz="3200" spc="-24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5" dirty="0">
                <a:solidFill>
                  <a:srgbClr val="1B1A1A"/>
                </a:solidFill>
                <a:latin typeface="Verdana"/>
                <a:cs typeface="Verdana"/>
              </a:rPr>
              <a:t>addressing.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5042" y="4201018"/>
              <a:ext cx="142874" cy="1428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5042" y="4772519"/>
              <a:ext cx="142874" cy="1428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5042" y="5915518"/>
              <a:ext cx="142874" cy="1428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5042" y="6487018"/>
              <a:ext cx="142874" cy="1428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5042" y="7630018"/>
              <a:ext cx="142874" cy="1428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5042" y="8201518"/>
              <a:ext cx="142874" cy="1428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5042" y="8773018"/>
              <a:ext cx="142874" cy="14287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340034" y="3065859"/>
              <a:ext cx="9382125" cy="9525"/>
            </a:xfrm>
            <a:custGeom>
              <a:avLst/>
              <a:gdLst/>
              <a:ahLst/>
              <a:cxnLst/>
              <a:rect l="l" t="t" r="r" b="b"/>
              <a:pathLst>
                <a:path w="9382125" h="9525">
                  <a:moveTo>
                    <a:pt x="9382101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9382101" y="95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143990" y="4996698"/>
              <a:ext cx="9144635" cy="5290820"/>
            </a:xfrm>
            <a:custGeom>
              <a:avLst/>
              <a:gdLst/>
              <a:ahLst/>
              <a:cxnLst/>
              <a:rect l="l" t="t" r="r" b="b"/>
              <a:pathLst>
                <a:path w="9144635" h="5290820">
                  <a:moveTo>
                    <a:pt x="0" y="0"/>
                  </a:moveTo>
                  <a:lnTo>
                    <a:pt x="9144008" y="0"/>
                  </a:lnTo>
                  <a:lnTo>
                    <a:pt x="9144008" y="5290301"/>
                  </a:lnTo>
                  <a:lnTo>
                    <a:pt x="0" y="5290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258275" y="9951910"/>
              <a:ext cx="8990965" cy="335280"/>
            </a:xfrm>
            <a:custGeom>
              <a:avLst/>
              <a:gdLst/>
              <a:ahLst/>
              <a:cxnLst/>
              <a:rect l="l" t="t" r="r" b="b"/>
              <a:pathLst>
                <a:path w="8990965" h="335279">
                  <a:moveTo>
                    <a:pt x="8990863" y="228701"/>
                  </a:moveTo>
                  <a:lnTo>
                    <a:pt x="5181181" y="228701"/>
                  </a:lnTo>
                  <a:lnTo>
                    <a:pt x="5181181" y="0"/>
                  </a:lnTo>
                  <a:lnTo>
                    <a:pt x="3809695" y="0"/>
                  </a:lnTo>
                  <a:lnTo>
                    <a:pt x="3809695" y="228701"/>
                  </a:lnTo>
                  <a:lnTo>
                    <a:pt x="0" y="228701"/>
                  </a:lnTo>
                  <a:lnTo>
                    <a:pt x="0" y="335089"/>
                  </a:lnTo>
                  <a:lnTo>
                    <a:pt x="8990863" y="335089"/>
                  </a:lnTo>
                  <a:lnTo>
                    <a:pt x="8990863" y="22870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56367" y="5316578"/>
              <a:ext cx="7000874" cy="4371974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327334" y="1407048"/>
            <a:ext cx="1152271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85" dirty="0"/>
              <a:t>Online</a:t>
            </a:r>
            <a:r>
              <a:rPr spc="-120" dirty="0"/>
              <a:t> </a:t>
            </a:r>
            <a:r>
              <a:rPr spc="325" dirty="0"/>
              <a:t>direct</a:t>
            </a:r>
            <a:r>
              <a:rPr spc="-120" dirty="0"/>
              <a:t> </a:t>
            </a:r>
            <a:r>
              <a:rPr spc="380" dirty="0"/>
              <a:t>marketing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700872" y="3869421"/>
            <a:ext cx="7676515" cy="516890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3000" spc="7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3000" spc="14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3000" spc="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000" spc="-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000" spc="16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30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17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3000" spc="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000" spc="-7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000" spc="-9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3000" spc="7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3000" spc="14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000" spc="-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000" spc="-2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30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-9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3000" spc="-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000" spc="-1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3000" spc="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0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7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3000" spc="17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3000" spc="4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00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000" spc="7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3000" spc="13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endParaRPr sz="3000">
              <a:latin typeface="Verdana"/>
              <a:cs typeface="Verdana"/>
            </a:endParaRPr>
          </a:p>
          <a:p>
            <a:pPr marL="12700" marR="5080">
              <a:lnSpc>
                <a:spcPct val="125000"/>
              </a:lnSpc>
            </a:pPr>
            <a:r>
              <a:rPr sz="3000" spc="130" dirty="0">
                <a:solidFill>
                  <a:srgbClr val="FFFFFF"/>
                </a:solidFill>
                <a:latin typeface="Verdana"/>
                <a:cs typeface="Verdana"/>
              </a:rPr>
              <a:t>Method</a:t>
            </a:r>
            <a:r>
              <a:rPr sz="3000" spc="-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60" dirty="0">
                <a:solidFill>
                  <a:srgbClr val="FFFFFF"/>
                </a:solidFill>
                <a:latin typeface="Verdana"/>
                <a:cs typeface="Verdana"/>
              </a:rPr>
              <a:t>targeting</a:t>
            </a:r>
            <a:r>
              <a:rPr sz="3000" spc="-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30" dirty="0">
                <a:solidFill>
                  <a:srgbClr val="FFFFFF"/>
                </a:solidFill>
                <a:latin typeface="Verdana"/>
                <a:cs typeface="Verdana"/>
              </a:rPr>
              <a:t>individuals</a:t>
            </a:r>
            <a:r>
              <a:rPr sz="3000" spc="-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30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40" dirty="0">
                <a:solidFill>
                  <a:srgbClr val="FFFFFF"/>
                </a:solidFill>
                <a:latin typeface="Verdana"/>
                <a:cs typeface="Verdana"/>
              </a:rPr>
              <a:t>specific </a:t>
            </a:r>
            <a:r>
              <a:rPr sz="3000" spc="-10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65" dirty="0">
                <a:solidFill>
                  <a:srgbClr val="FFFFFF"/>
                </a:solidFill>
                <a:latin typeface="Verdana"/>
                <a:cs typeface="Verdana"/>
              </a:rPr>
              <a:t>segments</a:t>
            </a:r>
            <a:endParaRPr sz="3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3000" spc="19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300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000" spc="19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3000" spc="13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30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9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000" spc="16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3000" spc="-36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0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27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3000" spc="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000" spc="4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000" spc="14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3000" spc="7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3000" spc="16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endParaRPr sz="3000">
              <a:latin typeface="Verdana"/>
              <a:cs typeface="Verdana"/>
            </a:endParaRPr>
          </a:p>
          <a:p>
            <a:pPr marL="12700" marR="1249680">
              <a:lnSpc>
                <a:spcPct val="125000"/>
              </a:lnSpc>
            </a:pPr>
            <a:r>
              <a:rPr sz="3000" spc="34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3000" spc="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000" spc="4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000" spc="14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3000" spc="7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3000" spc="16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30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-7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000" spc="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000" spc="170" dirty="0">
                <a:solidFill>
                  <a:srgbClr val="FFFFFF"/>
                </a:solidFill>
                <a:latin typeface="Verdana"/>
                <a:cs typeface="Verdana"/>
              </a:rPr>
              <a:t>q</a:t>
            </a:r>
            <a:r>
              <a:rPr sz="3000" spc="13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300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000" spc="-7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00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000" spc="14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000" spc="18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30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-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0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19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3000" spc="70" dirty="0">
                <a:solidFill>
                  <a:srgbClr val="FFFFFF"/>
                </a:solidFill>
                <a:latin typeface="Verdana"/>
                <a:cs typeface="Verdana"/>
              </a:rPr>
              <a:t>oo</a:t>
            </a:r>
            <a:r>
              <a:rPr sz="3000" spc="16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30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13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3000" spc="7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3000" spc="14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000" spc="4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000" spc="-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000" spc="13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3000" spc="30" dirty="0">
                <a:solidFill>
                  <a:srgbClr val="FFFFFF"/>
                </a:solidFill>
                <a:latin typeface="Verdana"/>
                <a:cs typeface="Verdana"/>
              </a:rPr>
              <a:t>t  database</a:t>
            </a:r>
            <a:endParaRPr sz="3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300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3000" spc="-7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000" spc="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000" spc="-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000" spc="3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0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4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000" spc="70" dirty="0">
                <a:solidFill>
                  <a:srgbClr val="FFFFFF"/>
                </a:solidFill>
                <a:latin typeface="Verdana"/>
                <a:cs typeface="Verdana"/>
              </a:rPr>
              <a:t>oo</a:t>
            </a:r>
            <a:r>
              <a:rPr sz="3000" spc="-2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30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3000" spc="7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3000" spc="-8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0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21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3000" spc="-195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3000" spc="204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endParaRPr sz="3000">
              <a:latin typeface="Verdana"/>
              <a:cs typeface="Verdana"/>
            </a:endParaRPr>
          </a:p>
          <a:p>
            <a:pPr marL="12700" marR="984885">
              <a:lnSpc>
                <a:spcPct val="125000"/>
              </a:lnSpc>
            </a:pPr>
            <a:r>
              <a:rPr sz="3000" spc="125" dirty="0">
                <a:solidFill>
                  <a:srgbClr val="FFFFFF"/>
                </a:solidFill>
                <a:latin typeface="Verdana"/>
                <a:cs typeface="Verdana"/>
              </a:rPr>
              <a:t>High</a:t>
            </a:r>
            <a:r>
              <a:rPr sz="3000" spc="-25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85" dirty="0">
                <a:solidFill>
                  <a:srgbClr val="FFFFFF"/>
                </a:solidFill>
                <a:latin typeface="Verdana"/>
                <a:cs typeface="Verdana"/>
              </a:rPr>
              <a:t>immediate</a:t>
            </a:r>
            <a:r>
              <a:rPr sz="3000" spc="-25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25" dirty="0">
                <a:solidFill>
                  <a:srgbClr val="FFFFFF"/>
                </a:solidFill>
                <a:latin typeface="Verdana"/>
                <a:cs typeface="Verdana"/>
              </a:rPr>
              <a:t>response</a:t>
            </a:r>
            <a:r>
              <a:rPr sz="3000" spc="-25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120" dirty="0">
                <a:solidFill>
                  <a:srgbClr val="FFFFFF"/>
                </a:solidFill>
                <a:latin typeface="Verdana"/>
                <a:cs typeface="Verdana"/>
              </a:rPr>
              <a:t>method </a:t>
            </a:r>
            <a:r>
              <a:rPr sz="3000" spc="-10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125" dirty="0">
                <a:solidFill>
                  <a:srgbClr val="FFFFFF"/>
                </a:solidFill>
                <a:latin typeface="Verdana"/>
                <a:cs typeface="Verdana"/>
              </a:rPr>
              <a:t>High</a:t>
            </a:r>
            <a:r>
              <a:rPr sz="3000" spc="-2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25" dirty="0">
                <a:solidFill>
                  <a:srgbClr val="FFFFFF"/>
                </a:solidFill>
                <a:latin typeface="Verdana"/>
                <a:cs typeface="Verdana"/>
              </a:rPr>
              <a:t>response</a:t>
            </a:r>
            <a:r>
              <a:rPr sz="3000" spc="-2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Verdana"/>
                <a:cs typeface="Verdana"/>
              </a:rPr>
              <a:t>rate</a:t>
            </a:r>
            <a:r>
              <a:rPr sz="3000" spc="-25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120" dirty="0">
                <a:solidFill>
                  <a:srgbClr val="FFFFFF"/>
                </a:solidFill>
                <a:latin typeface="Verdana"/>
                <a:cs typeface="Verdana"/>
              </a:rPr>
              <a:t>method</a:t>
            </a:r>
            <a:r>
              <a:rPr sz="3000" spc="-2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-459" dirty="0">
                <a:solidFill>
                  <a:srgbClr val="FFFFFF"/>
                </a:solidFill>
                <a:latin typeface="Verdana"/>
                <a:cs typeface="Verdana"/>
              </a:rPr>
              <a:t>(1-10%)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15831" y="0"/>
            <a:ext cx="16966565" cy="10287000"/>
            <a:chOff x="1315831" y="0"/>
            <a:chExt cx="16966565" cy="10287000"/>
          </a:xfrm>
        </p:grpSpPr>
        <p:sp>
          <p:nvSpPr>
            <p:cNvPr id="3" name="object 3"/>
            <p:cNvSpPr/>
            <p:nvPr/>
          </p:nvSpPr>
          <p:spPr>
            <a:xfrm>
              <a:off x="1315831" y="7788705"/>
              <a:ext cx="9382125" cy="9525"/>
            </a:xfrm>
            <a:custGeom>
              <a:avLst/>
              <a:gdLst/>
              <a:ahLst/>
              <a:cxnLst/>
              <a:rect l="l" t="t" r="r" b="b"/>
              <a:pathLst>
                <a:path w="9382125" h="9525">
                  <a:moveTo>
                    <a:pt x="9381586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9381586" y="95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37919" y="0"/>
              <a:ext cx="10544174" cy="10286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23117" y="5271477"/>
              <a:ext cx="145799" cy="1456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23117" y="5854675"/>
              <a:ext cx="145799" cy="1456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23117" y="6437872"/>
              <a:ext cx="145799" cy="1456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23117" y="7021068"/>
              <a:ext cx="145799" cy="1456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23117" y="7604265"/>
              <a:ext cx="145799" cy="1456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23117" y="8187463"/>
              <a:ext cx="145799" cy="14567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303131" y="6467847"/>
            <a:ext cx="5137785" cy="145351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5080">
              <a:lnSpc>
                <a:spcPts val="5350"/>
              </a:lnSpc>
              <a:spcBef>
                <a:spcPts val="725"/>
              </a:spcBef>
            </a:pPr>
            <a:r>
              <a:rPr sz="4900" spc="260" dirty="0">
                <a:latin typeface="Verdana"/>
                <a:cs typeface="Verdana"/>
              </a:rPr>
              <a:t>Forms</a:t>
            </a:r>
            <a:r>
              <a:rPr sz="4900" spc="-5" dirty="0">
                <a:latin typeface="Verdana"/>
                <a:cs typeface="Verdana"/>
              </a:rPr>
              <a:t> </a:t>
            </a:r>
            <a:r>
              <a:rPr sz="4900" spc="114" dirty="0">
                <a:latin typeface="Verdana"/>
                <a:cs typeface="Verdana"/>
              </a:rPr>
              <a:t>of</a:t>
            </a:r>
            <a:r>
              <a:rPr sz="4900" spc="-5" dirty="0">
                <a:latin typeface="Verdana"/>
                <a:cs typeface="Verdana"/>
              </a:rPr>
              <a:t> </a:t>
            </a:r>
            <a:r>
              <a:rPr sz="4900" spc="229" dirty="0">
                <a:latin typeface="Verdana"/>
                <a:cs typeface="Verdana"/>
              </a:rPr>
              <a:t>direct </a:t>
            </a:r>
            <a:r>
              <a:rPr sz="4900" spc="-1710" dirty="0">
                <a:latin typeface="Verdana"/>
                <a:cs typeface="Verdana"/>
              </a:rPr>
              <a:t> </a:t>
            </a:r>
            <a:r>
              <a:rPr sz="4900" spc="270" dirty="0">
                <a:latin typeface="Verdana"/>
                <a:cs typeface="Verdana"/>
              </a:rPr>
              <a:t>marketing</a:t>
            </a:r>
            <a:endParaRPr sz="49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47327" y="4923700"/>
            <a:ext cx="6308725" cy="2349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sz="3050" spc="55" dirty="0">
                <a:solidFill>
                  <a:srgbClr val="FFFFFF"/>
                </a:solidFill>
                <a:latin typeface="Verdana"/>
                <a:cs typeface="Verdana"/>
              </a:rPr>
              <a:t>Direct </a:t>
            </a:r>
            <a:r>
              <a:rPr sz="3050" spc="85" dirty="0">
                <a:solidFill>
                  <a:srgbClr val="FFFFFF"/>
                </a:solidFill>
                <a:latin typeface="Verdana"/>
                <a:cs typeface="Verdana"/>
              </a:rPr>
              <a:t>mailing </a:t>
            </a:r>
            <a:r>
              <a:rPr sz="3050" spc="-60" dirty="0">
                <a:solidFill>
                  <a:srgbClr val="FFFFFF"/>
                </a:solidFill>
                <a:latin typeface="Verdana"/>
                <a:cs typeface="Verdana"/>
              </a:rPr>
              <a:t>(offline) </a:t>
            </a:r>
            <a:r>
              <a:rPr sz="305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50" spc="50" dirty="0">
                <a:solidFill>
                  <a:srgbClr val="FFFFFF"/>
                </a:solidFill>
                <a:latin typeface="Verdana"/>
                <a:cs typeface="Verdana"/>
              </a:rPr>
              <a:t>Telemarketing </a:t>
            </a:r>
            <a:r>
              <a:rPr sz="3050" spc="-60" dirty="0">
                <a:solidFill>
                  <a:srgbClr val="FFFFFF"/>
                </a:solidFill>
                <a:latin typeface="Verdana"/>
                <a:cs typeface="Verdana"/>
              </a:rPr>
              <a:t>(offline) </a:t>
            </a:r>
            <a:r>
              <a:rPr sz="305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50" spc="8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3050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3050" spc="15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050" spc="-8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3050" spc="13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3050" spc="29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3050" spc="4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050" spc="-7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050" spc="-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50" spc="14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3050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3050" spc="29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3050" spc="18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3050" spc="4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050" spc="5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050" spc="-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050" spc="5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050" spc="-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050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3050" spc="15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050" spc="-9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3050" spc="-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50" spc="-370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3050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3050" spc="15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050" spc="-350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3050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3050" spc="-25" dirty="0">
                <a:solidFill>
                  <a:srgbClr val="FFFFFF"/>
                </a:solidFill>
                <a:latin typeface="Verdana"/>
                <a:cs typeface="Verdana"/>
              </a:rPr>
              <a:t>ff</a:t>
            </a:r>
            <a:r>
              <a:rPr sz="3050" spc="-325" dirty="0">
                <a:solidFill>
                  <a:srgbClr val="FFFFFF"/>
                </a:solidFill>
                <a:latin typeface="Verdana"/>
                <a:cs typeface="Verdana"/>
              </a:rPr>
              <a:t>)  </a:t>
            </a:r>
            <a:r>
              <a:rPr sz="3050" spc="65" dirty="0">
                <a:solidFill>
                  <a:srgbClr val="FFFFFF"/>
                </a:solidFill>
                <a:latin typeface="Verdana"/>
                <a:cs typeface="Verdana"/>
              </a:rPr>
              <a:t>Customer</a:t>
            </a:r>
            <a:r>
              <a:rPr sz="3050" spc="-25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50" spc="70" dirty="0">
                <a:solidFill>
                  <a:srgbClr val="FFFFFF"/>
                </a:solidFill>
                <a:latin typeface="Verdana"/>
                <a:cs typeface="Verdana"/>
              </a:rPr>
              <a:t>clubs</a:t>
            </a:r>
            <a:r>
              <a:rPr sz="3050" spc="-25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50" spc="-105" dirty="0">
                <a:solidFill>
                  <a:srgbClr val="FFFFFF"/>
                </a:solidFill>
                <a:latin typeface="Verdana"/>
                <a:cs typeface="Verdana"/>
              </a:rPr>
              <a:t>(on/off)</a:t>
            </a:r>
            <a:endParaRPr sz="305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47327" y="7362366"/>
            <a:ext cx="2507615" cy="4921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050" spc="1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050" spc="-21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3050" spc="29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3050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050" spc="-6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050" spc="40" dirty="0">
                <a:solidFill>
                  <a:srgbClr val="FFFFFF"/>
                </a:solidFill>
                <a:latin typeface="Verdana"/>
                <a:cs typeface="Verdana"/>
              </a:rPr>
              <a:t>ke</a:t>
            </a:r>
            <a:r>
              <a:rPr sz="3050" spc="5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050" spc="-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050" spc="15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050" spc="19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endParaRPr sz="305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47327" y="7943391"/>
            <a:ext cx="3530600" cy="4921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050" spc="36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3050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3050" spc="18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3050" spc="-5" dirty="0">
                <a:solidFill>
                  <a:srgbClr val="FFFFFF"/>
                </a:solidFill>
                <a:latin typeface="Verdana"/>
                <a:cs typeface="Verdana"/>
              </a:rPr>
              <a:t>il</a:t>
            </a:r>
            <a:r>
              <a:rPr sz="3050" spc="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050" spc="-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50" spc="29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3050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050" spc="-6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050" spc="40" dirty="0">
                <a:solidFill>
                  <a:srgbClr val="FFFFFF"/>
                </a:solidFill>
                <a:latin typeface="Verdana"/>
                <a:cs typeface="Verdana"/>
              </a:rPr>
              <a:t>ke</a:t>
            </a:r>
            <a:r>
              <a:rPr sz="3050" spc="5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050" spc="-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050" spc="15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050" spc="19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endParaRPr sz="3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72907" y="8991875"/>
            <a:ext cx="686435" cy="266700"/>
          </a:xfrm>
          <a:custGeom>
            <a:avLst/>
            <a:gdLst/>
            <a:ahLst/>
            <a:cxnLst/>
            <a:rect l="l" t="t" r="r" b="b"/>
            <a:pathLst>
              <a:path w="686434" h="266700">
                <a:moveTo>
                  <a:pt x="686816" y="266446"/>
                </a:moveTo>
                <a:lnTo>
                  <a:pt x="0" y="266446"/>
                </a:lnTo>
                <a:lnTo>
                  <a:pt x="0" y="0"/>
                </a:lnTo>
                <a:lnTo>
                  <a:pt x="686816" y="0"/>
                </a:lnTo>
                <a:lnTo>
                  <a:pt x="686816" y="2664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793115" marR="5080" indent="-238125">
              <a:lnSpc>
                <a:spcPts val="7650"/>
              </a:lnSpc>
              <a:spcBef>
                <a:spcPts val="944"/>
              </a:spcBef>
            </a:pPr>
            <a:r>
              <a:rPr spc="495" dirty="0"/>
              <a:t>What</a:t>
            </a:r>
            <a:r>
              <a:rPr spc="-100" dirty="0"/>
              <a:t> </a:t>
            </a:r>
            <a:r>
              <a:rPr spc="110" dirty="0"/>
              <a:t>are</a:t>
            </a:r>
            <a:r>
              <a:rPr spc="-95" dirty="0"/>
              <a:t> </a:t>
            </a:r>
            <a:r>
              <a:rPr spc="325" dirty="0"/>
              <a:t>the</a:t>
            </a:r>
            <a:r>
              <a:rPr spc="-100" dirty="0"/>
              <a:t> </a:t>
            </a:r>
            <a:r>
              <a:rPr spc="350" dirty="0"/>
              <a:t>challenges</a:t>
            </a:r>
            <a:r>
              <a:rPr spc="-95" dirty="0"/>
              <a:t> </a:t>
            </a:r>
            <a:r>
              <a:rPr spc="160" dirty="0"/>
              <a:t>of </a:t>
            </a:r>
            <a:r>
              <a:rPr spc="-2450" dirty="0"/>
              <a:t> </a:t>
            </a:r>
            <a:r>
              <a:rPr spc="320" dirty="0"/>
              <a:t>direct</a:t>
            </a:r>
            <a:r>
              <a:rPr spc="-100" dirty="0"/>
              <a:t> </a:t>
            </a:r>
            <a:r>
              <a:rPr spc="380" dirty="0"/>
              <a:t>marketing</a:t>
            </a:r>
            <a:r>
              <a:rPr spc="-95" dirty="0"/>
              <a:t> </a:t>
            </a:r>
            <a:r>
              <a:rPr spc="135" dirty="0"/>
              <a:t>for</a:t>
            </a:r>
            <a:r>
              <a:rPr spc="-100" dirty="0"/>
              <a:t> </a:t>
            </a:r>
            <a:r>
              <a:rPr spc="360" dirty="0"/>
              <a:t>B2B?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0027" y="2873945"/>
            <a:ext cx="15916275" cy="6382385"/>
          </a:xfrm>
          <a:custGeom>
            <a:avLst/>
            <a:gdLst/>
            <a:ahLst/>
            <a:cxnLst/>
            <a:rect l="l" t="t" r="r" b="b"/>
            <a:pathLst>
              <a:path w="15916275" h="6382384">
                <a:moveTo>
                  <a:pt x="9382125" y="9525"/>
                </a:moveTo>
                <a:lnTo>
                  <a:pt x="0" y="0"/>
                </a:lnTo>
                <a:lnTo>
                  <a:pt x="0" y="9525"/>
                </a:lnTo>
                <a:lnTo>
                  <a:pt x="9382125" y="9525"/>
                </a:lnTo>
                <a:close/>
              </a:path>
              <a:path w="15916275" h="6382384">
                <a:moveTo>
                  <a:pt x="15916174" y="6117463"/>
                </a:moveTo>
                <a:lnTo>
                  <a:pt x="15232571" y="6117463"/>
                </a:lnTo>
                <a:lnTo>
                  <a:pt x="15232571" y="6381928"/>
                </a:lnTo>
                <a:lnTo>
                  <a:pt x="15916174" y="6381928"/>
                </a:lnTo>
                <a:lnTo>
                  <a:pt x="15916174" y="61174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5390" y="3312163"/>
            <a:ext cx="4872990" cy="4688840"/>
          </a:xfrm>
          <a:prstGeom prst="rect">
            <a:avLst/>
          </a:prstGeom>
        </p:spPr>
        <p:txBody>
          <a:bodyPr vert="horz" wrap="square" lIns="0" tIns="827405" rIns="0" bIns="0" rtlCol="0">
            <a:spAutoFit/>
          </a:bodyPr>
          <a:lstStyle/>
          <a:p>
            <a:pPr marR="20320" algn="ctr">
              <a:lnSpc>
                <a:spcPct val="100000"/>
              </a:lnSpc>
              <a:spcBef>
                <a:spcPts val="6515"/>
              </a:spcBef>
            </a:pPr>
            <a:r>
              <a:rPr sz="11150" spc="-1225" dirty="0">
                <a:solidFill>
                  <a:srgbClr val="FFFFFF"/>
                </a:solidFill>
                <a:latin typeface="Verdana"/>
                <a:cs typeface="Verdana"/>
              </a:rPr>
              <a:t>01</a:t>
            </a:r>
            <a:endParaRPr sz="11150">
              <a:latin typeface="Verdana"/>
              <a:cs typeface="Verdana"/>
            </a:endParaRPr>
          </a:p>
          <a:p>
            <a:pPr marL="12700" marR="5080" algn="ctr">
              <a:lnSpc>
                <a:spcPct val="125000"/>
              </a:lnSpc>
              <a:spcBef>
                <a:spcPts val="1465"/>
              </a:spcBef>
            </a:pPr>
            <a:r>
              <a:rPr sz="5150" spc="260" dirty="0">
                <a:solidFill>
                  <a:srgbClr val="FFFFFF"/>
                </a:solidFill>
                <a:latin typeface="Verdana"/>
                <a:cs typeface="Verdana"/>
              </a:rPr>
              <a:t>Recipient </a:t>
            </a:r>
            <a:r>
              <a:rPr sz="5150" spc="110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5150" spc="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150" spc="229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515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150" spc="225" dirty="0">
                <a:solidFill>
                  <a:srgbClr val="FFFFFF"/>
                </a:solidFill>
                <a:latin typeface="Verdana"/>
                <a:cs typeface="Verdana"/>
              </a:rPr>
              <a:t>message?</a:t>
            </a:r>
            <a:endParaRPr sz="515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48120" y="3312163"/>
            <a:ext cx="3591560" cy="4688840"/>
          </a:xfrm>
          <a:prstGeom prst="rect">
            <a:avLst/>
          </a:prstGeom>
        </p:spPr>
        <p:txBody>
          <a:bodyPr vert="horz" wrap="square" lIns="0" tIns="827405" rIns="0" bIns="0" rtlCol="0">
            <a:spAutoFit/>
          </a:bodyPr>
          <a:lstStyle/>
          <a:p>
            <a:pPr marL="52069" algn="ctr">
              <a:lnSpc>
                <a:spcPct val="100000"/>
              </a:lnSpc>
              <a:spcBef>
                <a:spcPts val="6515"/>
              </a:spcBef>
            </a:pPr>
            <a:r>
              <a:rPr sz="11150" spc="-70" dirty="0">
                <a:solidFill>
                  <a:srgbClr val="FFFFFF"/>
                </a:solidFill>
                <a:latin typeface="Verdana"/>
                <a:cs typeface="Verdana"/>
              </a:rPr>
              <a:t>02</a:t>
            </a:r>
            <a:endParaRPr sz="11150">
              <a:latin typeface="Verdana"/>
              <a:cs typeface="Verdana"/>
            </a:endParaRPr>
          </a:p>
          <a:p>
            <a:pPr marL="12700" marR="5080" algn="ctr">
              <a:lnSpc>
                <a:spcPct val="125000"/>
              </a:lnSpc>
              <a:spcBef>
                <a:spcPts val="1465"/>
              </a:spcBef>
            </a:pPr>
            <a:r>
              <a:rPr sz="5150" spc="290" dirty="0">
                <a:solidFill>
                  <a:srgbClr val="FFFFFF"/>
                </a:solidFill>
                <a:latin typeface="Verdana"/>
                <a:cs typeface="Verdana"/>
              </a:rPr>
              <a:t>Change</a:t>
            </a:r>
            <a:r>
              <a:rPr sz="51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150" spc="110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5150" spc="-1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150" spc="225" dirty="0">
                <a:solidFill>
                  <a:srgbClr val="FFFFFF"/>
                </a:solidFill>
                <a:latin typeface="Verdana"/>
                <a:cs typeface="Verdana"/>
              </a:rPr>
              <a:t>position?</a:t>
            </a:r>
            <a:endParaRPr sz="515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426558" y="3312163"/>
            <a:ext cx="3201670" cy="4688840"/>
          </a:xfrm>
          <a:prstGeom prst="rect">
            <a:avLst/>
          </a:prstGeom>
        </p:spPr>
        <p:txBody>
          <a:bodyPr vert="horz" wrap="square" lIns="0" tIns="8274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515"/>
              </a:spcBef>
            </a:pPr>
            <a:r>
              <a:rPr sz="11150" spc="-90" dirty="0">
                <a:solidFill>
                  <a:srgbClr val="FFFFFF"/>
                </a:solidFill>
                <a:latin typeface="Verdana"/>
                <a:cs typeface="Verdana"/>
              </a:rPr>
              <a:t>03</a:t>
            </a:r>
            <a:endParaRPr sz="11150">
              <a:latin typeface="Verdana"/>
              <a:cs typeface="Verdana"/>
            </a:endParaRPr>
          </a:p>
          <a:p>
            <a:pPr marL="12700" marR="5080" indent="-635" algn="ctr">
              <a:lnSpc>
                <a:spcPct val="125000"/>
              </a:lnSpc>
              <a:spcBef>
                <a:spcPts val="1465"/>
              </a:spcBef>
            </a:pPr>
            <a:r>
              <a:rPr sz="5150" spc="290" dirty="0">
                <a:solidFill>
                  <a:srgbClr val="FFFFFF"/>
                </a:solidFill>
                <a:latin typeface="Verdana"/>
                <a:cs typeface="Verdana"/>
              </a:rPr>
              <a:t>Change </a:t>
            </a:r>
            <a:r>
              <a:rPr sz="5150" spc="2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150" spc="11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515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150" spc="225" dirty="0">
                <a:solidFill>
                  <a:srgbClr val="FFFFFF"/>
                </a:solidFill>
                <a:latin typeface="Verdana"/>
                <a:cs typeface="Verdana"/>
              </a:rPr>
              <a:t>email?</a:t>
            </a:r>
            <a:endParaRPr sz="515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27334" y="1407144"/>
            <a:ext cx="741362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95" dirty="0"/>
              <a:t>B2B</a:t>
            </a:r>
            <a:r>
              <a:rPr spc="-265" dirty="0"/>
              <a:t> </a:t>
            </a:r>
            <a:r>
              <a:rPr spc="275" dirty="0"/>
              <a:t>Challenges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72607" y="8991403"/>
            <a:ext cx="683895" cy="264795"/>
          </a:xfrm>
          <a:custGeom>
            <a:avLst/>
            <a:gdLst/>
            <a:ahLst/>
            <a:cxnLst/>
            <a:rect l="l" t="t" r="r" b="b"/>
            <a:pathLst>
              <a:path w="683894" h="264795">
                <a:moveTo>
                  <a:pt x="683599" y="264467"/>
                </a:moveTo>
                <a:lnTo>
                  <a:pt x="0" y="264467"/>
                </a:lnTo>
                <a:lnTo>
                  <a:pt x="0" y="0"/>
                </a:lnTo>
                <a:lnTo>
                  <a:pt x="683599" y="0"/>
                </a:lnTo>
                <a:lnTo>
                  <a:pt x="683599" y="2644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88205" y="3755999"/>
            <a:ext cx="11911965" cy="2501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26435" marR="5080" indent="-3214370">
              <a:lnSpc>
                <a:spcPct val="116100"/>
              </a:lnSpc>
              <a:spcBef>
                <a:spcPts val="95"/>
              </a:spcBef>
            </a:pPr>
            <a:r>
              <a:rPr spc="450" dirty="0"/>
              <a:t>What</a:t>
            </a:r>
            <a:r>
              <a:rPr spc="-204" dirty="0"/>
              <a:t> </a:t>
            </a:r>
            <a:r>
              <a:rPr spc="-25" dirty="0"/>
              <a:t>is</a:t>
            </a:r>
            <a:r>
              <a:rPr spc="-200" dirty="0"/>
              <a:t> </a:t>
            </a:r>
            <a:r>
              <a:rPr spc="290" dirty="0"/>
              <a:t>the</a:t>
            </a:r>
            <a:r>
              <a:rPr spc="-200" dirty="0"/>
              <a:t> </a:t>
            </a:r>
            <a:r>
              <a:rPr spc="275" dirty="0"/>
              <a:t>goal</a:t>
            </a:r>
            <a:r>
              <a:rPr spc="-200" dirty="0"/>
              <a:t> </a:t>
            </a:r>
            <a:r>
              <a:rPr spc="130" dirty="0"/>
              <a:t>of</a:t>
            </a:r>
            <a:r>
              <a:rPr spc="-200" dirty="0"/>
              <a:t> </a:t>
            </a:r>
            <a:r>
              <a:rPr spc="275" dirty="0"/>
              <a:t>direct </a:t>
            </a:r>
            <a:r>
              <a:rPr spc="-2445" dirty="0"/>
              <a:t> </a:t>
            </a:r>
            <a:r>
              <a:rPr spc="335" dirty="0"/>
              <a:t>marketing?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1340034" y="2873939"/>
              <a:ext cx="9382125" cy="9525"/>
            </a:xfrm>
            <a:custGeom>
              <a:avLst/>
              <a:gdLst/>
              <a:ahLst/>
              <a:cxnLst/>
              <a:rect l="l" t="t" r="r" b="b"/>
              <a:pathLst>
                <a:path w="9382125" h="9525">
                  <a:moveTo>
                    <a:pt x="9381887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9381887" y="95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5069" y="4706644"/>
              <a:ext cx="183388" cy="1832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5069" y="5241265"/>
              <a:ext cx="183388" cy="1832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75069" y="5775885"/>
              <a:ext cx="183388" cy="1832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75069" y="6310494"/>
              <a:ext cx="183388" cy="1832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75069" y="6845111"/>
              <a:ext cx="183388" cy="18326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572607" y="8991400"/>
              <a:ext cx="683895" cy="264795"/>
            </a:xfrm>
            <a:custGeom>
              <a:avLst/>
              <a:gdLst/>
              <a:ahLst/>
              <a:cxnLst/>
              <a:rect l="l" t="t" r="r" b="b"/>
              <a:pathLst>
                <a:path w="683894" h="264795">
                  <a:moveTo>
                    <a:pt x="683599" y="264467"/>
                  </a:moveTo>
                  <a:lnTo>
                    <a:pt x="0" y="264467"/>
                  </a:lnTo>
                  <a:lnTo>
                    <a:pt x="0" y="0"/>
                  </a:lnTo>
                  <a:lnTo>
                    <a:pt x="683599" y="0"/>
                  </a:lnTo>
                  <a:lnTo>
                    <a:pt x="683599" y="2644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146232" y="4440469"/>
            <a:ext cx="11575415" cy="3813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410"/>
              </a:lnSpc>
              <a:spcBef>
                <a:spcPts val="100"/>
              </a:spcBef>
            </a:pPr>
            <a:r>
              <a:rPr sz="3850" spc="130" dirty="0">
                <a:solidFill>
                  <a:srgbClr val="FFFFFF"/>
                </a:solidFill>
                <a:latin typeface="Verdana"/>
                <a:cs typeface="Verdana"/>
              </a:rPr>
              <a:t>Purchase</a:t>
            </a:r>
            <a:r>
              <a:rPr sz="3850" spc="-2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850" spc="6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3850" spc="-2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850" spc="150" dirty="0">
                <a:solidFill>
                  <a:srgbClr val="FFFFFF"/>
                </a:solidFill>
                <a:latin typeface="Verdana"/>
                <a:cs typeface="Verdana"/>
              </a:rPr>
              <a:t>product</a:t>
            </a:r>
            <a:endParaRPr sz="3850">
              <a:latin typeface="Verdana"/>
              <a:cs typeface="Verdana"/>
            </a:endParaRPr>
          </a:p>
          <a:p>
            <a:pPr marL="12700" marR="1536700">
              <a:lnSpc>
                <a:spcPts val="4200"/>
              </a:lnSpc>
              <a:spcBef>
                <a:spcPts val="280"/>
              </a:spcBef>
            </a:pPr>
            <a:r>
              <a:rPr sz="3850" spc="80" dirty="0">
                <a:solidFill>
                  <a:srgbClr val="FFFFFF"/>
                </a:solidFill>
                <a:latin typeface="Verdana"/>
                <a:cs typeface="Verdana"/>
              </a:rPr>
              <a:t>Registration</a:t>
            </a:r>
            <a:r>
              <a:rPr sz="3850" spc="-2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850" dirty="0">
                <a:solidFill>
                  <a:srgbClr val="FFFFFF"/>
                </a:solidFill>
                <a:latin typeface="Verdana"/>
                <a:cs typeface="Verdana"/>
              </a:rPr>
              <a:t>(Newsletter,</a:t>
            </a:r>
            <a:r>
              <a:rPr sz="3850" spc="-2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850" spc="-45" dirty="0">
                <a:solidFill>
                  <a:srgbClr val="FFFFFF"/>
                </a:solidFill>
                <a:latin typeface="Verdana"/>
                <a:cs typeface="Verdana"/>
              </a:rPr>
              <a:t>subscription...) </a:t>
            </a:r>
            <a:r>
              <a:rPr sz="3850" spc="-13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850" spc="160" dirty="0">
                <a:solidFill>
                  <a:srgbClr val="FFFFFF"/>
                </a:solidFill>
                <a:latin typeface="Verdana"/>
                <a:cs typeface="Verdana"/>
              </a:rPr>
              <a:t>Download</a:t>
            </a:r>
            <a:r>
              <a:rPr sz="3850" spc="-2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850" spc="120" dirty="0">
                <a:solidFill>
                  <a:srgbClr val="FFFFFF"/>
                </a:solidFill>
                <a:latin typeface="Verdana"/>
                <a:cs typeface="Verdana"/>
              </a:rPr>
              <a:t>brochure</a:t>
            </a:r>
            <a:endParaRPr sz="3850">
              <a:latin typeface="Verdana"/>
              <a:cs typeface="Verdana"/>
            </a:endParaRPr>
          </a:p>
          <a:p>
            <a:pPr marL="12700" marR="4991735">
              <a:lnSpc>
                <a:spcPts val="4200"/>
              </a:lnSpc>
            </a:pPr>
            <a:r>
              <a:rPr sz="3850" spc="100" dirty="0">
                <a:solidFill>
                  <a:srgbClr val="FFFFFF"/>
                </a:solidFill>
                <a:latin typeface="Verdana"/>
                <a:cs typeface="Verdana"/>
              </a:rPr>
              <a:t>Schedule</a:t>
            </a:r>
            <a:r>
              <a:rPr sz="3850" spc="-2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850" spc="95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3850" spc="-2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850" spc="150" dirty="0">
                <a:solidFill>
                  <a:srgbClr val="FFFFFF"/>
                </a:solidFill>
                <a:latin typeface="Verdana"/>
                <a:cs typeface="Verdana"/>
              </a:rPr>
              <a:t>appointment </a:t>
            </a:r>
            <a:r>
              <a:rPr sz="3850" spc="-13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850" spc="45" dirty="0">
                <a:solidFill>
                  <a:srgbClr val="FFFFFF"/>
                </a:solidFill>
                <a:latin typeface="Verdana"/>
                <a:cs typeface="Verdana"/>
              </a:rPr>
              <a:t>Call</a:t>
            </a:r>
            <a:endParaRPr sz="38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710"/>
              </a:spcBef>
            </a:pPr>
            <a:r>
              <a:rPr sz="3850" spc="80" dirty="0">
                <a:solidFill>
                  <a:srgbClr val="FFFFFF"/>
                </a:solidFill>
                <a:latin typeface="Verdana"/>
                <a:cs typeface="Verdana"/>
              </a:rPr>
              <a:t>Everything</a:t>
            </a:r>
            <a:r>
              <a:rPr sz="3850" spc="-2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850" spc="100" dirty="0">
                <a:solidFill>
                  <a:srgbClr val="FFFFFF"/>
                </a:solidFill>
                <a:latin typeface="Verdana"/>
                <a:cs typeface="Verdana"/>
              </a:rPr>
              <a:t>goes</a:t>
            </a:r>
            <a:r>
              <a:rPr sz="3850" spc="-2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850" spc="110" dirty="0">
                <a:solidFill>
                  <a:srgbClr val="FFFFFF"/>
                </a:solidFill>
                <a:latin typeface="Verdana"/>
                <a:cs typeface="Verdana"/>
              </a:rPr>
              <a:t>into</a:t>
            </a:r>
            <a:r>
              <a:rPr sz="3850" spc="-2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850" spc="180" dirty="0">
                <a:solidFill>
                  <a:srgbClr val="FFFFFF"/>
                </a:solidFill>
                <a:latin typeface="Verdana"/>
                <a:cs typeface="Verdana"/>
              </a:rPr>
              <a:t>winning</a:t>
            </a:r>
            <a:r>
              <a:rPr sz="3850" spc="-2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850" spc="10" dirty="0">
                <a:solidFill>
                  <a:srgbClr val="FFFFFF"/>
                </a:solidFill>
                <a:latin typeface="Verdana"/>
                <a:cs typeface="Verdana"/>
              </a:rPr>
              <a:t>over</a:t>
            </a:r>
            <a:r>
              <a:rPr sz="3850" spc="-2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850" spc="35" dirty="0">
                <a:solidFill>
                  <a:srgbClr val="FFFFFF"/>
                </a:solidFill>
                <a:latin typeface="Verdana"/>
                <a:cs typeface="Verdana"/>
              </a:rPr>
              <a:t>customers.</a:t>
            </a:r>
            <a:endParaRPr sz="385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327334" y="1407144"/>
            <a:ext cx="1252093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25" dirty="0"/>
              <a:t>Goals</a:t>
            </a:r>
            <a:r>
              <a:rPr spc="-210" dirty="0"/>
              <a:t> </a:t>
            </a:r>
            <a:r>
              <a:rPr spc="130" dirty="0"/>
              <a:t>of</a:t>
            </a:r>
            <a:r>
              <a:rPr spc="-204" dirty="0"/>
              <a:t> </a:t>
            </a:r>
            <a:r>
              <a:rPr spc="275" dirty="0"/>
              <a:t>direct</a:t>
            </a:r>
            <a:r>
              <a:rPr spc="-210" dirty="0"/>
              <a:t> </a:t>
            </a:r>
            <a:r>
              <a:rPr spc="335" dirty="0"/>
              <a:t>marketing?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266</Words>
  <Application>Microsoft Office PowerPoint</Application>
  <PresentationFormat>Vlastní</PresentationFormat>
  <Paragraphs>48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Calibri</vt:lpstr>
      <vt:lpstr>Verdana</vt:lpstr>
      <vt:lpstr>Office Theme</vt:lpstr>
      <vt:lpstr>MORAVIAN BUSINESS COLLEGE OLOMOUC</vt:lpstr>
      <vt:lpstr>Could you explain the concept of direct marketing?</vt:lpstr>
      <vt:lpstr>Direct marketing</vt:lpstr>
      <vt:lpstr>Online direct marketing</vt:lpstr>
      <vt:lpstr>Prezentace aplikace PowerPoint</vt:lpstr>
      <vt:lpstr>What are the challenges of  direct marketing for B2B?</vt:lpstr>
      <vt:lpstr>B2B Challenges</vt:lpstr>
      <vt:lpstr>What is the goal of direct  marketing?</vt:lpstr>
      <vt:lpstr>Goals of direct marketing?</vt:lpstr>
      <vt:lpstr>Prezentace aplikace PowerPoint</vt:lpstr>
      <vt:lpstr>When is direct marketing used?</vt:lpstr>
      <vt:lpstr>Building a relationship with  the customer</vt:lpstr>
      <vt:lpstr>Task: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Přímý marketing.pdf</dc:title>
  <dc:creator>[GD] Cadaver</dc:creator>
  <cp:keywords>DAF9-928U3c,BAF9bJJMyn4</cp:keywords>
  <cp:lastModifiedBy>Tomašovičová Monika</cp:lastModifiedBy>
  <cp:revision>2</cp:revision>
  <dcterms:created xsi:type="dcterms:W3CDTF">2024-03-04T11:13:09Z</dcterms:created>
  <dcterms:modified xsi:type="dcterms:W3CDTF">2024-03-06T13:56:06Z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2024-02-27T00:00:00Z</vt:filetime>
  </property>
  <property fmtid="{D5CDD505-2E9C-101B-9397-08002B2CF9AE}" pid="3" name="Creator">
    <vt:lpwstr>Canva</vt:lpwstr>
  </property>
  <property fmtid="{D5CDD505-2E9C-101B-9397-08002B2CF9AE}" pid="4" name="LastSaved">
    <vt:filetime>2024-03-04T00:00:00Z</vt:filetime>
  </property>
</Properties>
</file>