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572907" y="8991875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766" y="2774943"/>
            <a:ext cx="13874467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06766" y="2774943"/>
            <a:ext cx="13874467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1597866"/>
            <a:ext cx="6276975" cy="38100"/>
          </a:xfrm>
          <a:custGeom>
            <a:avLst/>
            <a:gdLst/>
            <a:ahLst/>
            <a:cxnLst/>
            <a:rect l="l" t="t" r="r" b="b"/>
            <a:pathLst>
              <a:path w="6276975" h="38100">
                <a:moveTo>
                  <a:pt x="6276974" y="38099"/>
                </a:moveTo>
                <a:lnTo>
                  <a:pt x="0" y="38099"/>
                </a:lnTo>
                <a:lnTo>
                  <a:pt x="0" y="0"/>
                </a:lnTo>
                <a:lnTo>
                  <a:pt x="6276974" y="0"/>
                </a:lnTo>
                <a:lnTo>
                  <a:pt x="6276974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8700" y="8991875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5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16000" y="3341103"/>
            <a:ext cx="5907405" cy="3294379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944"/>
              </a:spcBef>
            </a:pPr>
            <a:r>
              <a:rPr dirty="0" sz="7550" spc="100" b="1">
                <a:solidFill>
                  <a:srgbClr val="FFFFFF"/>
                </a:solidFill>
                <a:latin typeface="Tahoma"/>
                <a:cs typeface="Tahoma"/>
              </a:rPr>
              <a:t>CONTENT </a:t>
            </a:r>
            <a:r>
              <a:rPr dirty="0" sz="7550" spc="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550" spc="-295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7550" spc="65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7550" spc="-8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7550" spc="80" b="1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7550" spc="-8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7550" spc="20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7550" spc="-1265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7550" spc="-25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7550" spc="35" b="1">
                <a:solidFill>
                  <a:srgbClr val="FFFFFF"/>
                </a:solidFill>
                <a:latin typeface="Tahoma"/>
                <a:cs typeface="Tahoma"/>
              </a:rPr>
              <a:t>G  </a:t>
            </a:r>
            <a:r>
              <a:rPr dirty="0" sz="7550" spc="-530" b="1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dirty="0" sz="755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7550" spc="300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7550" spc="-8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7550" spc="28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75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1782894"/>
            <a:ext cx="222567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80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2150" spc="-1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50" spc="70">
                <a:solidFill>
                  <a:srgbClr val="FFFFFF"/>
                </a:solidFill>
                <a:latin typeface="Tahoma"/>
                <a:cs typeface="Tahoma"/>
              </a:rPr>
              <a:t>marketing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92633"/>
            <a:ext cx="6745605" cy="3943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150">
                <a:latin typeface="Verdana"/>
                <a:cs typeface="Verdana"/>
              </a:rPr>
              <a:t>M</a:t>
            </a:r>
            <a:r>
              <a:rPr dirty="0" sz="2400" spc="-85">
                <a:latin typeface="Verdana"/>
                <a:cs typeface="Verdana"/>
              </a:rPr>
              <a:t>O</a:t>
            </a:r>
            <a:r>
              <a:rPr dirty="0" sz="2400" spc="-125">
                <a:latin typeface="Verdana"/>
                <a:cs typeface="Verdana"/>
              </a:rPr>
              <a:t>R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50">
                <a:latin typeface="Verdana"/>
                <a:cs typeface="Verdana"/>
              </a:rPr>
              <a:t>V</a:t>
            </a:r>
            <a:r>
              <a:rPr dirty="0" sz="2400" spc="-590">
                <a:latin typeface="Verdana"/>
                <a:cs typeface="Verdana"/>
              </a:rPr>
              <a:t>I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220">
                <a:latin typeface="Verdana"/>
                <a:cs typeface="Verdana"/>
              </a:rPr>
              <a:t>N</a:t>
            </a:r>
            <a:r>
              <a:rPr dirty="0" sz="2400" spc="-30">
                <a:latin typeface="Verdana"/>
                <a:cs typeface="Verdana"/>
              </a:rPr>
              <a:t> </a:t>
            </a:r>
            <a:r>
              <a:rPr dirty="0" sz="2400" spc="-105">
                <a:latin typeface="Verdana"/>
                <a:cs typeface="Verdana"/>
              </a:rPr>
              <a:t>B</a:t>
            </a:r>
            <a:r>
              <a:rPr dirty="0" sz="2400" spc="-100">
                <a:latin typeface="Verdana"/>
                <a:cs typeface="Verdana"/>
              </a:rPr>
              <a:t>U</a:t>
            </a:r>
            <a:r>
              <a:rPr dirty="0" sz="2400" spc="-105">
                <a:latin typeface="Verdana"/>
                <a:cs typeface="Verdana"/>
              </a:rPr>
              <a:t>S</a:t>
            </a:r>
            <a:r>
              <a:rPr dirty="0" sz="2400" spc="-590">
                <a:latin typeface="Verdana"/>
                <a:cs typeface="Verdana"/>
              </a:rPr>
              <a:t>I</a:t>
            </a:r>
            <a:r>
              <a:rPr dirty="0" sz="2400" spc="-150">
                <a:latin typeface="Verdana"/>
                <a:cs typeface="Verdana"/>
              </a:rPr>
              <a:t>N</a:t>
            </a:r>
            <a:r>
              <a:rPr dirty="0" sz="2400" spc="-140">
                <a:latin typeface="Verdana"/>
                <a:cs typeface="Verdana"/>
              </a:rPr>
              <a:t>E</a:t>
            </a:r>
            <a:r>
              <a:rPr dirty="0" sz="2400" spc="-105">
                <a:latin typeface="Verdana"/>
                <a:cs typeface="Verdana"/>
              </a:rPr>
              <a:t>S</a:t>
            </a:r>
            <a:r>
              <a:rPr dirty="0" sz="2400" spc="-175">
                <a:latin typeface="Verdana"/>
                <a:cs typeface="Verdana"/>
              </a:rPr>
              <a:t>S</a:t>
            </a:r>
            <a:r>
              <a:rPr dirty="0" sz="2400" spc="-30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C</a:t>
            </a:r>
            <a:r>
              <a:rPr dirty="0" sz="2400" spc="-85">
                <a:latin typeface="Verdana"/>
                <a:cs typeface="Verdana"/>
              </a:rPr>
              <a:t>O</a:t>
            </a:r>
            <a:r>
              <a:rPr dirty="0" sz="2400" spc="-125">
                <a:latin typeface="Verdana"/>
                <a:cs typeface="Verdana"/>
              </a:rPr>
              <a:t>LL</a:t>
            </a:r>
            <a:r>
              <a:rPr dirty="0" sz="2400" spc="-140">
                <a:latin typeface="Verdana"/>
                <a:cs typeface="Verdana"/>
              </a:rPr>
              <a:t>E</a:t>
            </a:r>
            <a:r>
              <a:rPr dirty="0" sz="2400" spc="-100">
                <a:latin typeface="Verdana"/>
                <a:cs typeface="Verdana"/>
              </a:rPr>
              <a:t>G</a:t>
            </a:r>
            <a:r>
              <a:rPr dirty="0" sz="2400" spc="-210">
                <a:latin typeface="Verdana"/>
                <a:cs typeface="Verdana"/>
              </a:rPr>
              <a:t>E</a:t>
            </a:r>
            <a:r>
              <a:rPr dirty="0" sz="2400" spc="-30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O</a:t>
            </a:r>
            <a:r>
              <a:rPr dirty="0" sz="2400" spc="-125">
                <a:latin typeface="Verdana"/>
                <a:cs typeface="Verdana"/>
              </a:rPr>
              <a:t>L</a:t>
            </a:r>
            <a:r>
              <a:rPr dirty="0" sz="2400" spc="-85">
                <a:latin typeface="Verdana"/>
                <a:cs typeface="Verdana"/>
              </a:rPr>
              <a:t>O</a:t>
            </a:r>
            <a:r>
              <a:rPr dirty="0" sz="2400" spc="-150">
                <a:latin typeface="Verdana"/>
                <a:cs typeface="Verdana"/>
              </a:rPr>
              <a:t>M</a:t>
            </a:r>
            <a:r>
              <a:rPr dirty="0" sz="2400" spc="-85">
                <a:latin typeface="Verdana"/>
                <a:cs typeface="Verdana"/>
              </a:rPr>
              <a:t>O</a:t>
            </a:r>
            <a:r>
              <a:rPr dirty="0" sz="2400" spc="-100">
                <a:latin typeface="Verdana"/>
                <a:cs typeface="Verdana"/>
              </a:rPr>
              <a:t>U</a:t>
            </a:r>
            <a:r>
              <a:rPr dirty="0" sz="2400" spc="-85">
                <a:latin typeface="Verdana"/>
                <a:cs typeface="Verdana"/>
              </a:rPr>
              <a:t>C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0034" y="2883264"/>
            <a:ext cx="9382125" cy="9525"/>
          </a:xfrm>
          <a:custGeom>
            <a:avLst/>
            <a:gdLst/>
            <a:ahLst/>
            <a:cxnLst/>
            <a:rect l="l" t="t" r="r" b="b"/>
            <a:pathLst>
              <a:path w="9382125" h="9525">
                <a:moveTo>
                  <a:pt x="9382125" y="9524"/>
                </a:moveTo>
                <a:lnTo>
                  <a:pt x="0" y="9524"/>
                </a:lnTo>
                <a:lnTo>
                  <a:pt x="0" y="0"/>
                </a:lnTo>
                <a:lnTo>
                  <a:pt x="9382125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240" y="4467901"/>
            <a:ext cx="200018" cy="1997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7240" y="5220375"/>
            <a:ext cx="200018" cy="1998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7234" y="5972850"/>
            <a:ext cx="200024" cy="1997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7240" y="6725325"/>
            <a:ext cx="200018" cy="1997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7240" y="7477800"/>
            <a:ext cx="200018" cy="1997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7240" y="8230275"/>
            <a:ext cx="200018" cy="19977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572607" y="8991401"/>
            <a:ext cx="683895" cy="264795"/>
          </a:xfrm>
          <a:custGeom>
            <a:avLst/>
            <a:gdLst/>
            <a:ahLst/>
            <a:cxnLst/>
            <a:rect l="l" t="t" r="r" b="b"/>
            <a:pathLst>
              <a:path w="683894" h="264795">
                <a:moveTo>
                  <a:pt x="683599" y="264467"/>
                </a:moveTo>
                <a:lnTo>
                  <a:pt x="0" y="264467"/>
                </a:lnTo>
                <a:lnTo>
                  <a:pt x="0" y="0"/>
                </a:lnTo>
                <a:lnTo>
                  <a:pt x="683599" y="0"/>
                </a:lnTo>
                <a:lnTo>
                  <a:pt x="683599" y="26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49030" y="4064747"/>
            <a:ext cx="6654165" cy="454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3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8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50" spc="26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3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49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3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26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27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4250" spc="-505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245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28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endParaRPr sz="42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27334" y="1407144"/>
            <a:ext cx="12407900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 b="0">
                <a:latin typeface="Verdana"/>
                <a:cs typeface="Verdana"/>
              </a:rPr>
              <a:t>Before</a:t>
            </a:r>
            <a:r>
              <a:rPr dirty="0" spc="-585" b="0">
                <a:latin typeface="Verdana"/>
                <a:cs typeface="Verdana"/>
              </a:rPr>
              <a:t> </a:t>
            </a:r>
            <a:r>
              <a:rPr dirty="0" spc="250" b="0">
                <a:latin typeface="Verdana"/>
                <a:cs typeface="Verdana"/>
              </a:rPr>
              <a:t>we</a:t>
            </a:r>
            <a:r>
              <a:rPr dirty="0" spc="-585" b="0">
                <a:latin typeface="Verdana"/>
                <a:cs typeface="Verdana"/>
              </a:rPr>
              <a:t> </a:t>
            </a:r>
            <a:r>
              <a:rPr dirty="0" spc="210" b="0">
                <a:latin typeface="Verdana"/>
                <a:cs typeface="Verdana"/>
              </a:rPr>
              <a:t>get</a:t>
            </a:r>
            <a:r>
              <a:rPr dirty="0" spc="-585" b="0">
                <a:latin typeface="Verdana"/>
                <a:cs typeface="Verdana"/>
              </a:rPr>
              <a:t> </a:t>
            </a:r>
            <a:r>
              <a:rPr dirty="0" spc="330" b="0">
                <a:latin typeface="Verdana"/>
                <a:cs typeface="Verdana"/>
              </a:rPr>
              <a:t>down</a:t>
            </a:r>
            <a:r>
              <a:rPr dirty="0" spc="-585" b="0">
                <a:latin typeface="Verdana"/>
                <a:cs typeface="Verdana"/>
              </a:rPr>
              <a:t> </a:t>
            </a:r>
            <a:r>
              <a:rPr dirty="0" spc="120" b="0">
                <a:latin typeface="Verdana"/>
                <a:cs typeface="Verdana"/>
              </a:rPr>
              <a:t>to</a:t>
            </a:r>
            <a:r>
              <a:rPr dirty="0" spc="-585" b="0">
                <a:latin typeface="Verdana"/>
                <a:cs typeface="Verdana"/>
              </a:rPr>
              <a:t> </a:t>
            </a:r>
            <a:r>
              <a:rPr dirty="0" spc="60" b="0">
                <a:latin typeface="Verdana"/>
                <a:cs typeface="Verdana"/>
              </a:rPr>
              <a:t>SEO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240" y="4019711"/>
            <a:ext cx="200018" cy="1997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7240" y="5524662"/>
            <a:ext cx="200018" cy="19977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40034" y="2883274"/>
            <a:ext cx="9382125" cy="9525"/>
          </a:xfrm>
          <a:custGeom>
            <a:avLst/>
            <a:gdLst/>
            <a:ahLst/>
            <a:cxnLst/>
            <a:rect l="l" t="t" r="r" b="b"/>
            <a:pathLst>
              <a:path w="9382125" h="9525">
                <a:moveTo>
                  <a:pt x="9382125" y="9524"/>
                </a:moveTo>
                <a:lnTo>
                  <a:pt x="0" y="9524"/>
                </a:lnTo>
                <a:lnTo>
                  <a:pt x="0" y="0"/>
                </a:lnTo>
                <a:lnTo>
                  <a:pt x="9382125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6396" y="6272374"/>
            <a:ext cx="209550" cy="2095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6396" y="7024849"/>
            <a:ext cx="209550" cy="2095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6396" y="7777324"/>
            <a:ext cx="209550" cy="2082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6396" y="8529799"/>
            <a:ext cx="209550" cy="20828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572607" y="8991401"/>
            <a:ext cx="683895" cy="264795"/>
          </a:xfrm>
          <a:custGeom>
            <a:avLst/>
            <a:gdLst/>
            <a:ahLst/>
            <a:cxnLst/>
            <a:rect l="l" t="t" r="r" b="b"/>
            <a:pathLst>
              <a:path w="683894" h="264795">
                <a:moveTo>
                  <a:pt x="683599" y="264467"/>
                </a:moveTo>
                <a:lnTo>
                  <a:pt x="0" y="264467"/>
                </a:lnTo>
                <a:lnTo>
                  <a:pt x="0" y="0"/>
                </a:lnTo>
                <a:lnTo>
                  <a:pt x="683599" y="0"/>
                </a:lnTo>
                <a:lnTo>
                  <a:pt x="683599" y="26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76079" y="6273550"/>
            <a:ext cx="171450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76079" y="7026025"/>
            <a:ext cx="171450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76079" y="7778500"/>
            <a:ext cx="171450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76079" y="8530975"/>
            <a:ext cx="171450" cy="1714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49030" y="3718437"/>
            <a:ext cx="14027785" cy="51911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2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117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4250" spc="12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64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4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50">
              <a:latin typeface="Verdana"/>
              <a:cs typeface="Verdana"/>
            </a:endParaRPr>
          </a:p>
          <a:p>
            <a:pPr marL="934085" marR="5080" indent="-922019">
              <a:lnSpc>
                <a:spcPct val="116199"/>
              </a:lnSpc>
            </a:pP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3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295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39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385">
                <a:solidFill>
                  <a:srgbClr val="FFFFFF"/>
                </a:solidFill>
                <a:latin typeface="Verdana"/>
                <a:cs typeface="Verdana"/>
              </a:rPr>
              <a:t>mm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3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-875">
                <a:solidFill>
                  <a:srgbClr val="FFFFFF"/>
                </a:solidFill>
                <a:latin typeface="Verdana"/>
                <a:cs typeface="Verdana"/>
              </a:rPr>
              <a:t>:  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535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4250" spc="-64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5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50" spc="-650">
                <a:solidFill>
                  <a:srgbClr val="FFFFFF"/>
                </a:solidFill>
                <a:latin typeface="Verdana"/>
                <a:cs typeface="Verdana"/>
              </a:rPr>
              <a:t>...</a:t>
            </a:r>
            <a:r>
              <a:rPr dirty="0" sz="4250" spc="-53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4250">
              <a:latin typeface="Verdana"/>
              <a:cs typeface="Verdana"/>
            </a:endParaRPr>
          </a:p>
          <a:p>
            <a:pPr marL="934085" marR="4824095">
              <a:lnSpc>
                <a:spcPts val="5920"/>
              </a:lnSpc>
              <a:spcBef>
                <a:spcPts val="140"/>
              </a:spcBef>
            </a:pP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64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21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64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27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-1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3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425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27334" y="1407134"/>
            <a:ext cx="2232025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30" b="0">
                <a:latin typeface="Verdana"/>
                <a:cs typeface="Verdana"/>
              </a:rPr>
              <a:t>Task: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767" y="4088433"/>
            <a:ext cx="11717020" cy="3035300"/>
          </a:xfrm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algn="ctr" marL="12700" marR="5080">
              <a:lnSpc>
                <a:spcPts val="7650"/>
              </a:lnSpc>
              <a:spcBef>
                <a:spcPts val="980"/>
              </a:spcBef>
            </a:pPr>
            <a:r>
              <a:rPr dirty="0"/>
              <a:t>Have</a:t>
            </a:r>
            <a:r>
              <a:rPr dirty="0" spc="-40"/>
              <a:t> </a:t>
            </a:r>
            <a:r>
              <a:rPr dirty="0" spc="-90"/>
              <a:t>you</a:t>
            </a:r>
            <a:r>
              <a:rPr dirty="0" spc="-35"/>
              <a:t> </a:t>
            </a:r>
            <a:r>
              <a:rPr dirty="0" spc="-150"/>
              <a:t>come</a:t>
            </a:r>
            <a:r>
              <a:rPr dirty="0" spc="-35"/>
              <a:t> </a:t>
            </a:r>
            <a:r>
              <a:rPr dirty="0" spc="10"/>
              <a:t>across</a:t>
            </a:r>
            <a:r>
              <a:rPr dirty="0" spc="-35"/>
              <a:t> </a:t>
            </a:r>
            <a:r>
              <a:rPr dirty="0" spc="20"/>
              <a:t>any </a:t>
            </a:r>
            <a:r>
              <a:rPr dirty="0" spc="-2039"/>
              <a:t> </a:t>
            </a:r>
            <a:r>
              <a:rPr dirty="0" spc="5"/>
              <a:t>analytics</a:t>
            </a:r>
            <a:r>
              <a:rPr dirty="0" spc="-30"/>
              <a:t> </a:t>
            </a:r>
            <a:r>
              <a:rPr dirty="0" spc="-125"/>
              <a:t>tools?</a:t>
            </a:r>
          </a:p>
          <a:p>
            <a:pPr algn="ctr">
              <a:lnSpc>
                <a:spcPts val="7520"/>
              </a:lnSpc>
            </a:pPr>
            <a:r>
              <a:rPr dirty="0" spc="60"/>
              <a:t>Which</a:t>
            </a:r>
            <a:r>
              <a:rPr dirty="0" spc="-70"/>
              <a:t> </a:t>
            </a:r>
            <a:r>
              <a:rPr dirty="0" spc="-210"/>
              <a:t>ones?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869" y="4828155"/>
            <a:ext cx="6600825" cy="9525"/>
          </a:xfrm>
          <a:custGeom>
            <a:avLst/>
            <a:gdLst/>
            <a:ahLst/>
            <a:cxnLst/>
            <a:rect l="l" t="t" r="r" b="b"/>
            <a:pathLst>
              <a:path w="6600825" h="9525">
                <a:moveTo>
                  <a:pt x="6600825" y="9524"/>
                </a:moveTo>
                <a:lnTo>
                  <a:pt x="0" y="9524"/>
                </a:lnTo>
                <a:lnTo>
                  <a:pt x="0" y="0"/>
                </a:lnTo>
                <a:lnTo>
                  <a:pt x="6600825" y="9524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336900" y="1028700"/>
            <a:ext cx="5246370" cy="9258300"/>
            <a:chOff x="10336900" y="1028700"/>
            <a:chExt cx="5246370" cy="9258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6900" y="1028700"/>
              <a:ext cx="5245864" cy="9258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2450" y="1331814"/>
              <a:ext cx="4545501" cy="895518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572907" y="8991875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1B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9169" y="2146028"/>
            <a:ext cx="4747260" cy="2063750"/>
          </a:xfrm>
          <a:prstGeom prst="rect"/>
        </p:spPr>
        <p:txBody>
          <a:bodyPr wrap="square" lIns="0" tIns="120650" rIns="0" bIns="0" rtlCol="0" vert="horz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50"/>
              </a:spcBef>
            </a:pPr>
            <a:r>
              <a:rPr dirty="0" spc="170" b="0">
                <a:solidFill>
                  <a:srgbClr val="1B1A1A"/>
                </a:solidFill>
                <a:latin typeface="Verdana"/>
                <a:cs typeface="Verdana"/>
              </a:rPr>
              <a:t>Content </a:t>
            </a:r>
            <a:r>
              <a:rPr dirty="0" spc="175" b="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pc="625" b="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dirty="0" spc="-65" b="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pc="-175" b="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dirty="0" spc="70" b="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dirty="0" spc="65" b="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pc="90" b="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pc="-30" b="0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dirty="0" spc="315" b="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pc="440" b="0">
                <a:solidFill>
                  <a:srgbClr val="1B1A1A"/>
                </a:solidFill>
                <a:latin typeface="Verdana"/>
                <a:cs typeface="Verdana"/>
              </a:rPr>
              <a:t>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9169" y="5594133"/>
            <a:ext cx="5789295" cy="242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360">
                <a:solidFill>
                  <a:srgbClr val="1B1A1A"/>
                </a:solidFill>
                <a:latin typeface="Verdana"/>
                <a:cs typeface="Verdana"/>
              </a:rPr>
              <a:t>M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-8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k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z="3200" spc="4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dirty="0" sz="3200" spc="145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z="3200" spc="20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dirty="0" sz="3200" spc="-275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-10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dirty="0" sz="3200" spc="4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z="3200" spc="-8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4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z="3200" spc="204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dirty="0" sz="3200" spc="-160">
                <a:solidFill>
                  <a:srgbClr val="1B1A1A"/>
                </a:solidFill>
                <a:latin typeface="Verdana"/>
                <a:cs typeface="Verdana"/>
              </a:rPr>
              <a:t>y</a:t>
            </a:r>
            <a:r>
              <a:rPr dirty="0" sz="3200" spc="-275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-40">
                <a:solidFill>
                  <a:srgbClr val="1B1A1A"/>
                </a:solidFill>
                <a:latin typeface="Verdana"/>
                <a:cs typeface="Verdana"/>
              </a:rPr>
              <a:t>f</a:t>
            </a:r>
            <a:r>
              <a:rPr dirty="0" sz="3200" spc="65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dirty="0" sz="3200" spc="135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dirty="0" sz="3200" spc="13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dirty="0" sz="3200" spc="-10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z="3200" spc="120">
                <a:solidFill>
                  <a:srgbClr val="1B1A1A"/>
                </a:solidFill>
                <a:latin typeface="Verdana"/>
                <a:cs typeface="Verdana"/>
              </a:rPr>
              <a:t>d  </a:t>
            </a:r>
            <a:r>
              <a:rPr dirty="0" sz="3200" spc="65">
                <a:solidFill>
                  <a:srgbClr val="1B1A1A"/>
                </a:solidFill>
                <a:latin typeface="Verdana"/>
                <a:cs typeface="Verdana"/>
              </a:rPr>
              <a:t>o</a:t>
            </a:r>
            <a:r>
              <a:rPr dirty="0" sz="3200" spc="140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z="3200" spc="-275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135">
                <a:solidFill>
                  <a:srgbClr val="1B1A1A"/>
                </a:solidFill>
                <a:latin typeface="Verdana"/>
                <a:cs typeface="Verdana"/>
              </a:rPr>
              <a:t>c</a:t>
            </a:r>
            <a:r>
              <a:rPr dirty="0" sz="3200" spc="-8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4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dirty="0" sz="3200" spc="145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z="3200" spc="200">
                <a:solidFill>
                  <a:srgbClr val="1B1A1A"/>
                </a:solidFill>
                <a:latin typeface="Verdana"/>
                <a:cs typeface="Verdana"/>
              </a:rPr>
              <a:t>g</a:t>
            </a:r>
            <a:r>
              <a:rPr dirty="0" sz="3200" spc="-275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145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z="3200" spc="175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dirty="0" sz="3200" spc="-275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180">
                <a:solidFill>
                  <a:srgbClr val="1B1A1A"/>
                </a:solidFill>
                <a:latin typeface="Verdana"/>
                <a:cs typeface="Verdana"/>
              </a:rPr>
              <a:t>d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dirty="0" sz="3200" spc="-100">
                <a:solidFill>
                  <a:srgbClr val="1B1A1A"/>
                </a:solidFill>
                <a:latin typeface="Verdana"/>
                <a:cs typeface="Verdana"/>
              </a:rPr>
              <a:t>s</a:t>
            </a:r>
            <a:r>
              <a:rPr dirty="0" sz="3200" spc="4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z="3200" spc="-8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dirty="0" sz="3200" spc="18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dirty="0" sz="3200" spc="13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dirty="0" sz="3200" spc="40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i</a:t>
            </a:r>
            <a:r>
              <a:rPr dirty="0" sz="3200" spc="145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z="3200" spc="140">
                <a:solidFill>
                  <a:srgbClr val="1B1A1A"/>
                </a:solidFill>
                <a:latin typeface="Verdana"/>
                <a:cs typeface="Verdana"/>
              </a:rPr>
              <a:t>g  </a:t>
            </a:r>
            <a:r>
              <a:rPr dirty="0" sz="3200" spc="-155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dirty="0" sz="3200" spc="130">
                <a:solidFill>
                  <a:srgbClr val="1B1A1A"/>
                </a:solidFill>
                <a:latin typeface="Verdana"/>
                <a:cs typeface="Verdana"/>
              </a:rPr>
              <a:t>u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180">
                <a:solidFill>
                  <a:srgbClr val="1B1A1A"/>
                </a:solidFill>
                <a:latin typeface="Verdana"/>
                <a:cs typeface="Verdana"/>
              </a:rPr>
              <a:t>b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z="3200" spc="-490">
                <a:solidFill>
                  <a:srgbClr val="1B1A1A"/>
                </a:solidFill>
                <a:latin typeface="Verdana"/>
                <a:cs typeface="Verdana"/>
              </a:rPr>
              <a:t>,</a:t>
            </a:r>
            <a:r>
              <a:rPr dirty="0" sz="3200" spc="-275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-80">
                <a:solidFill>
                  <a:srgbClr val="1B1A1A"/>
                </a:solidFill>
                <a:latin typeface="Verdana"/>
                <a:cs typeface="Verdana"/>
              </a:rPr>
              <a:t>r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z="3200" spc="-15">
                <a:solidFill>
                  <a:srgbClr val="1B1A1A"/>
                </a:solidFill>
                <a:latin typeface="Verdana"/>
                <a:cs typeface="Verdana"/>
              </a:rPr>
              <a:t>l</a:t>
            </a:r>
            <a:r>
              <a:rPr dirty="0" sz="3200" spc="30">
                <a:solidFill>
                  <a:srgbClr val="1B1A1A"/>
                </a:solidFill>
                <a:latin typeface="Verdana"/>
                <a:cs typeface="Verdana"/>
              </a:rPr>
              <a:t>e</a:t>
            </a:r>
            <a:r>
              <a:rPr dirty="0" sz="3200" spc="-155">
                <a:solidFill>
                  <a:srgbClr val="1B1A1A"/>
                </a:solidFill>
                <a:latin typeface="Verdana"/>
                <a:cs typeface="Verdana"/>
              </a:rPr>
              <a:t>v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145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z="3200" spc="35">
                <a:solidFill>
                  <a:srgbClr val="1B1A1A"/>
                </a:solidFill>
                <a:latin typeface="Verdana"/>
                <a:cs typeface="Verdana"/>
              </a:rPr>
              <a:t>t</a:t>
            </a:r>
            <a:r>
              <a:rPr dirty="0" sz="3200" spc="-275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-30">
                <a:solidFill>
                  <a:srgbClr val="1B1A1A"/>
                </a:solidFill>
                <a:latin typeface="Verdana"/>
                <a:cs typeface="Verdana"/>
              </a:rPr>
              <a:t>a</a:t>
            </a:r>
            <a:r>
              <a:rPr dirty="0" sz="3200" spc="145">
                <a:solidFill>
                  <a:srgbClr val="1B1A1A"/>
                </a:solidFill>
                <a:latin typeface="Verdana"/>
                <a:cs typeface="Verdana"/>
              </a:rPr>
              <a:t>n</a:t>
            </a:r>
            <a:r>
              <a:rPr dirty="0" sz="3200" spc="120">
                <a:solidFill>
                  <a:srgbClr val="1B1A1A"/>
                </a:solidFill>
                <a:latin typeface="Verdana"/>
                <a:cs typeface="Verdana"/>
              </a:rPr>
              <a:t>d  </a:t>
            </a:r>
            <a:r>
              <a:rPr dirty="0" sz="3200" spc="40">
                <a:solidFill>
                  <a:srgbClr val="1B1A1A"/>
                </a:solidFill>
                <a:latin typeface="Verdana"/>
                <a:cs typeface="Verdana"/>
              </a:rPr>
              <a:t>consistent</a:t>
            </a:r>
            <a:r>
              <a:rPr dirty="0" sz="3200" spc="-280">
                <a:solidFill>
                  <a:srgbClr val="1B1A1A"/>
                </a:solidFill>
                <a:latin typeface="Verdana"/>
                <a:cs typeface="Verdana"/>
              </a:rPr>
              <a:t> </a:t>
            </a:r>
            <a:r>
              <a:rPr dirty="0" sz="3200" spc="15">
                <a:solidFill>
                  <a:srgbClr val="1B1A1A"/>
                </a:solidFill>
                <a:latin typeface="Verdana"/>
                <a:cs typeface="Verdana"/>
              </a:rPr>
              <a:t>content.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84" y="4565777"/>
            <a:ext cx="16642080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25"/>
              <a:t>What</a:t>
            </a:r>
            <a:r>
              <a:rPr dirty="0" spc="-35"/>
              <a:t> </a:t>
            </a:r>
            <a:r>
              <a:rPr dirty="0" spc="-75"/>
              <a:t>is</a:t>
            </a:r>
            <a:r>
              <a:rPr dirty="0" spc="-35"/>
              <a:t> </a:t>
            </a:r>
            <a:r>
              <a:rPr dirty="0" spc="-60"/>
              <a:t>Content</a:t>
            </a:r>
            <a:r>
              <a:rPr dirty="0" spc="-35"/>
              <a:t> </a:t>
            </a:r>
            <a:r>
              <a:rPr dirty="0" spc="-50"/>
              <a:t>Marketing</a:t>
            </a:r>
            <a:r>
              <a:rPr dirty="0" spc="-35"/>
              <a:t> </a:t>
            </a:r>
            <a:r>
              <a:rPr dirty="0" spc="40"/>
              <a:t>all</a:t>
            </a:r>
            <a:r>
              <a:rPr dirty="0" spc="-35"/>
              <a:t> </a:t>
            </a:r>
            <a:r>
              <a:rPr dirty="0" spc="-60"/>
              <a:t>about?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0034" y="2883264"/>
            <a:ext cx="9382125" cy="9525"/>
          </a:xfrm>
          <a:custGeom>
            <a:avLst/>
            <a:gdLst/>
            <a:ahLst/>
            <a:cxnLst/>
            <a:rect l="l" t="t" r="r" b="b"/>
            <a:pathLst>
              <a:path w="9382125" h="9525">
                <a:moveTo>
                  <a:pt x="9382125" y="9524"/>
                </a:moveTo>
                <a:lnTo>
                  <a:pt x="0" y="9524"/>
                </a:lnTo>
                <a:lnTo>
                  <a:pt x="0" y="0"/>
                </a:lnTo>
                <a:lnTo>
                  <a:pt x="9382125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240" y="4994910"/>
            <a:ext cx="200018" cy="1997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7240" y="5747385"/>
            <a:ext cx="200018" cy="1998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7240" y="6499859"/>
            <a:ext cx="200018" cy="1997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7240" y="7252334"/>
            <a:ext cx="200018" cy="1997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7240" y="8004809"/>
            <a:ext cx="200018" cy="19977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572607" y="8991401"/>
            <a:ext cx="683895" cy="264795"/>
          </a:xfrm>
          <a:custGeom>
            <a:avLst/>
            <a:gdLst/>
            <a:ahLst/>
            <a:cxnLst/>
            <a:rect l="l" t="t" r="r" b="b"/>
            <a:pathLst>
              <a:path w="683894" h="264795">
                <a:moveTo>
                  <a:pt x="683599" y="264467"/>
                </a:moveTo>
                <a:lnTo>
                  <a:pt x="0" y="264467"/>
                </a:lnTo>
                <a:lnTo>
                  <a:pt x="0" y="0"/>
                </a:lnTo>
                <a:lnTo>
                  <a:pt x="683599" y="0"/>
                </a:lnTo>
                <a:lnTo>
                  <a:pt x="683599" y="26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7334" y="1407144"/>
            <a:ext cx="10040620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60" b="0">
                <a:latin typeface="Verdana"/>
                <a:cs typeface="Verdana"/>
              </a:rPr>
              <a:t>W</a:t>
            </a:r>
            <a:r>
              <a:rPr dirty="0" spc="315" b="0">
                <a:latin typeface="Verdana"/>
                <a:cs typeface="Verdana"/>
              </a:rPr>
              <a:t>h</a:t>
            </a:r>
            <a:r>
              <a:rPr dirty="0" spc="-350" b="0">
                <a:latin typeface="Verdana"/>
                <a:cs typeface="Verdana"/>
              </a:rPr>
              <a:t>y</a:t>
            </a:r>
            <a:r>
              <a:rPr dirty="0" spc="-600" b="0">
                <a:latin typeface="Verdana"/>
                <a:cs typeface="Verdana"/>
              </a:rPr>
              <a:t> </a:t>
            </a:r>
            <a:r>
              <a:rPr dirty="0" spc="-30" b="0">
                <a:latin typeface="Verdana"/>
                <a:cs typeface="Verdana"/>
              </a:rPr>
              <a:t>i</a:t>
            </a:r>
            <a:r>
              <a:rPr dirty="0" spc="-225" b="0">
                <a:latin typeface="Verdana"/>
                <a:cs typeface="Verdana"/>
              </a:rPr>
              <a:t>s</a:t>
            </a:r>
            <a:r>
              <a:rPr dirty="0" spc="-600" b="0">
                <a:latin typeface="Verdana"/>
                <a:cs typeface="Verdana"/>
              </a:rPr>
              <a:t> </a:t>
            </a:r>
            <a:r>
              <a:rPr dirty="0" spc="150" b="0">
                <a:latin typeface="Verdana"/>
                <a:cs typeface="Verdana"/>
              </a:rPr>
              <a:t>C</a:t>
            </a:r>
            <a:r>
              <a:rPr dirty="0" spc="780" b="0">
                <a:latin typeface="Verdana"/>
                <a:cs typeface="Verdana"/>
              </a:rPr>
              <a:t>M</a:t>
            </a:r>
            <a:r>
              <a:rPr dirty="0" spc="-600" b="0">
                <a:latin typeface="Verdana"/>
                <a:cs typeface="Verdana"/>
              </a:rPr>
              <a:t> </a:t>
            </a:r>
            <a:r>
              <a:rPr dirty="0" spc="-30" b="0">
                <a:latin typeface="Verdana"/>
                <a:cs typeface="Verdana"/>
              </a:rPr>
              <a:t>i</a:t>
            </a:r>
            <a:r>
              <a:rPr dirty="0" spc="625" b="0">
                <a:latin typeface="Verdana"/>
                <a:cs typeface="Verdana"/>
              </a:rPr>
              <a:t>m</a:t>
            </a:r>
            <a:r>
              <a:rPr dirty="0" spc="390" b="0">
                <a:latin typeface="Verdana"/>
                <a:cs typeface="Verdana"/>
              </a:rPr>
              <a:t>p</a:t>
            </a:r>
            <a:r>
              <a:rPr dirty="0" spc="145" b="0">
                <a:latin typeface="Verdana"/>
                <a:cs typeface="Verdana"/>
              </a:rPr>
              <a:t>o</a:t>
            </a:r>
            <a:r>
              <a:rPr dirty="0" spc="-175" b="0">
                <a:latin typeface="Verdana"/>
                <a:cs typeface="Verdana"/>
              </a:rPr>
              <a:t>r</a:t>
            </a:r>
            <a:r>
              <a:rPr dirty="0" spc="90" b="0">
                <a:latin typeface="Verdana"/>
                <a:cs typeface="Verdana"/>
              </a:rPr>
              <a:t>t</a:t>
            </a:r>
            <a:r>
              <a:rPr dirty="0" spc="-65" b="0">
                <a:latin typeface="Verdana"/>
                <a:cs typeface="Verdana"/>
              </a:rPr>
              <a:t>a</a:t>
            </a:r>
            <a:r>
              <a:rPr dirty="0" spc="315" b="0">
                <a:latin typeface="Verdana"/>
                <a:cs typeface="Verdana"/>
              </a:rPr>
              <a:t>n</a:t>
            </a:r>
            <a:r>
              <a:rPr dirty="0" spc="90" b="0">
                <a:latin typeface="Verdana"/>
                <a:cs typeface="Verdana"/>
              </a:rPr>
              <a:t>t</a:t>
            </a:r>
            <a:r>
              <a:rPr dirty="0" spc="150" b="0">
                <a:latin typeface="Verdana"/>
                <a:cs typeface="Verdana"/>
              </a:rPr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49030" y="4591756"/>
            <a:ext cx="8046720" cy="3787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20490">
              <a:lnSpc>
                <a:spcPct val="116199"/>
              </a:lnSpc>
              <a:spcBef>
                <a:spcPts val="95"/>
              </a:spcBef>
            </a:pPr>
            <a:r>
              <a:rPr dirty="0" sz="4250" spc="30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dirty="0" sz="4250" spc="25">
                <a:solidFill>
                  <a:srgbClr val="FFFFFF"/>
                </a:solidFill>
                <a:latin typeface="Verdana"/>
                <a:cs typeface="Verdana"/>
              </a:rPr>
              <a:t>Conversion</a:t>
            </a:r>
            <a:endParaRPr sz="4250">
              <a:latin typeface="Verdana"/>
              <a:cs typeface="Verdana"/>
            </a:endParaRPr>
          </a:p>
          <a:p>
            <a:pPr marL="12700" marR="5080">
              <a:lnSpc>
                <a:spcPts val="5930"/>
              </a:lnSpc>
              <a:spcBef>
                <a:spcPts val="130"/>
              </a:spcBef>
            </a:pPr>
            <a:r>
              <a:rPr dirty="0" sz="4250" spc="-28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04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28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18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18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2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8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1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28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225">
                <a:solidFill>
                  <a:srgbClr val="FFFFFF"/>
                </a:solidFill>
                <a:latin typeface="Verdana"/>
                <a:cs typeface="Verdana"/>
              </a:rPr>
              <a:t>m  </a:t>
            </a:r>
            <a:r>
              <a:rPr dirty="0" sz="4250" spc="70">
                <a:solidFill>
                  <a:srgbClr val="FFFFFF"/>
                </a:solidFill>
                <a:latin typeface="Verdana"/>
                <a:cs typeface="Verdana"/>
              </a:rPr>
              <a:t>Lovebrand</a:t>
            </a:r>
            <a:r>
              <a:rPr dirty="0" sz="4250" spc="-3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135">
                <a:solidFill>
                  <a:srgbClr val="FFFFFF"/>
                </a:solidFill>
                <a:latin typeface="Verdana"/>
                <a:cs typeface="Verdana"/>
              </a:rPr>
              <a:t>building</a:t>
            </a:r>
            <a:endParaRPr sz="4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3738" y="4066689"/>
            <a:ext cx="163496" cy="1634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3738" y="5265372"/>
            <a:ext cx="163496" cy="163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3738" y="5866477"/>
            <a:ext cx="163496" cy="1634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40034" y="2883274"/>
            <a:ext cx="9382125" cy="9525"/>
          </a:xfrm>
          <a:custGeom>
            <a:avLst/>
            <a:gdLst/>
            <a:ahLst/>
            <a:cxnLst/>
            <a:rect l="l" t="t" r="r" b="b"/>
            <a:pathLst>
              <a:path w="9382125" h="9525">
                <a:moveTo>
                  <a:pt x="9382125" y="9524"/>
                </a:moveTo>
                <a:lnTo>
                  <a:pt x="0" y="9524"/>
                </a:lnTo>
                <a:lnTo>
                  <a:pt x="0" y="0"/>
                </a:lnTo>
                <a:lnTo>
                  <a:pt x="9382125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109236" y="8275561"/>
            <a:ext cx="11447145" cy="1435100"/>
            <a:chOff x="2109236" y="8275561"/>
            <a:chExt cx="11447145" cy="1435100"/>
          </a:xfrm>
        </p:grpSpPr>
        <p:sp>
          <p:nvSpPr>
            <p:cNvPr id="7" name="object 7"/>
            <p:cNvSpPr/>
            <p:nvPr/>
          </p:nvSpPr>
          <p:spPr>
            <a:xfrm>
              <a:off x="2109236" y="8275561"/>
              <a:ext cx="11447145" cy="1435100"/>
            </a:xfrm>
            <a:custGeom>
              <a:avLst/>
              <a:gdLst/>
              <a:ahLst/>
              <a:cxnLst/>
              <a:rect l="l" t="t" r="r" b="b"/>
              <a:pathLst>
                <a:path w="11447144" h="1435100">
                  <a:moveTo>
                    <a:pt x="11446936" y="1434913"/>
                  </a:moveTo>
                  <a:lnTo>
                    <a:pt x="0" y="1434913"/>
                  </a:lnTo>
                  <a:lnTo>
                    <a:pt x="0" y="0"/>
                  </a:lnTo>
                  <a:lnTo>
                    <a:pt x="11446936" y="0"/>
                  </a:lnTo>
                  <a:lnTo>
                    <a:pt x="11446936" y="1434913"/>
                  </a:lnTo>
                  <a:close/>
                </a:path>
              </a:pathLst>
            </a:custGeom>
            <a:solidFill>
              <a:srgbClr val="6F26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75075" y="8679631"/>
              <a:ext cx="1756410" cy="513715"/>
            </a:xfrm>
            <a:custGeom>
              <a:avLst/>
              <a:gdLst/>
              <a:ahLst/>
              <a:cxnLst/>
              <a:rect l="l" t="t" r="r" b="b"/>
              <a:pathLst>
                <a:path w="1756410" h="513715">
                  <a:moveTo>
                    <a:pt x="1755881" y="513450"/>
                  </a:moveTo>
                  <a:lnTo>
                    <a:pt x="0" y="513450"/>
                  </a:lnTo>
                  <a:lnTo>
                    <a:pt x="0" y="0"/>
                  </a:lnTo>
                  <a:lnTo>
                    <a:pt x="1755881" y="0"/>
                  </a:lnTo>
                  <a:lnTo>
                    <a:pt x="1755881" y="513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5031" y="5907937"/>
            <a:ext cx="171278" cy="1701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5031" y="6522977"/>
            <a:ext cx="171278" cy="1701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5031" y="7138024"/>
            <a:ext cx="171278" cy="17017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6572607" y="8991401"/>
            <a:ext cx="683895" cy="264795"/>
          </a:xfrm>
          <a:custGeom>
            <a:avLst/>
            <a:gdLst/>
            <a:ahLst/>
            <a:cxnLst/>
            <a:rect l="l" t="t" r="r" b="b"/>
            <a:pathLst>
              <a:path w="683894" h="264795">
                <a:moveTo>
                  <a:pt x="683599" y="264467"/>
                </a:moveTo>
                <a:lnTo>
                  <a:pt x="0" y="264467"/>
                </a:lnTo>
                <a:lnTo>
                  <a:pt x="0" y="0"/>
                </a:lnTo>
                <a:lnTo>
                  <a:pt x="683599" y="0"/>
                </a:lnTo>
                <a:lnTo>
                  <a:pt x="683599" y="26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80694" y="3738146"/>
            <a:ext cx="11654790" cy="4292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64184">
              <a:lnSpc>
                <a:spcPct val="115900"/>
              </a:lnSpc>
              <a:spcBef>
                <a:spcPts val="90"/>
              </a:spcBef>
            </a:pPr>
            <a:r>
              <a:rPr dirty="0" sz="3450" spc="-16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34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-4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34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2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34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0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4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75">
                <a:solidFill>
                  <a:srgbClr val="FFFFFF"/>
                </a:solidFill>
                <a:latin typeface="Verdana"/>
                <a:cs typeface="Verdana"/>
              </a:rPr>
              <a:t>keyword</a:t>
            </a:r>
            <a:r>
              <a:rPr dirty="0" sz="34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50">
                <a:solidFill>
                  <a:srgbClr val="FFFFFF"/>
                </a:solidFill>
                <a:latin typeface="Verdana"/>
                <a:cs typeface="Verdana"/>
              </a:rPr>
              <a:t>density</a:t>
            </a:r>
            <a:r>
              <a:rPr dirty="0" sz="34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8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34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-10">
                <a:solidFill>
                  <a:srgbClr val="FFFFFF"/>
                </a:solidFill>
                <a:latin typeface="Verdana"/>
                <a:cs typeface="Verdana"/>
              </a:rPr>
              <a:t>matters,</a:t>
            </a:r>
            <a:r>
              <a:rPr dirty="0" sz="34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55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34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0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3450" spc="-1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40">
                <a:solidFill>
                  <a:srgbClr val="FFFFFF"/>
                </a:solidFill>
                <a:latin typeface="Verdana"/>
                <a:cs typeface="Verdana"/>
              </a:rPr>
              <a:t>readability</a:t>
            </a:r>
            <a:r>
              <a:rPr dirty="0" sz="345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4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0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40">
                <a:solidFill>
                  <a:srgbClr val="FFFFFF"/>
                </a:solidFill>
                <a:latin typeface="Verdana"/>
                <a:cs typeface="Verdana"/>
              </a:rPr>
              <a:t>article</a:t>
            </a:r>
            <a:endParaRPr sz="3450">
              <a:latin typeface="Verdana"/>
              <a:cs typeface="Verdana"/>
            </a:endParaRPr>
          </a:p>
          <a:p>
            <a:pPr marL="12700" marR="5080">
              <a:lnSpc>
                <a:spcPct val="115900"/>
              </a:lnSpc>
              <a:spcBef>
                <a:spcPts val="5"/>
              </a:spcBef>
            </a:pPr>
            <a:r>
              <a:rPr dirty="0" sz="3450" spc="-10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4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450" spc="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7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3450" spc="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45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450" spc="-9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4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45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450" spc="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450" spc="-13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450" spc="-7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45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450" spc="-9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450" spc="-3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450" spc="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45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450" spc="2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450" spc="7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45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450" spc="-9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-23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26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4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4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450" spc="34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-4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26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45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45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450" spc="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45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4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450" spc="2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-1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450" spc="1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45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450" spc="70">
                <a:solidFill>
                  <a:srgbClr val="FFFFFF"/>
                </a:solidFill>
                <a:latin typeface="Verdana"/>
                <a:cs typeface="Verdana"/>
              </a:rPr>
              <a:t>?  </a:t>
            </a:r>
            <a:r>
              <a:rPr dirty="0" sz="3450" spc="4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40">
                <a:solidFill>
                  <a:srgbClr val="FFFFFF"/>
                </a:solidFill>
                <a:latin typeface="Verdana"/>
                <a:cs typeface="Verdana"/>
              </a:rPr>
              <a:t>reader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75">
                <a:solidFill>
                  <a:srgbClr val="FFFFFF"/>
                </a:solidFill>
                <a:latin typeface="Verdana"/>
                <a:cs typeface="Verdana"/>
              </a:rPr>
              <a:t>adapts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8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0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95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4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0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-65">
                <a:solidFill>
                  <a:srgbClr val="FFFFFF"/>
                </a:solidFill>
                <a:latin typeface="Verdana"/>
                <a:cs typeface="Verdana"/>
              </a:rPr>
              <a:t>article:</a:t>
            </a:r>
            <a:endParaRPr sz="3450">
              <a:latin typeface="Verdana"/>
              <a:cs typeface="Verdana"/>
            </a:endParaRPr>
          </a:p>
          <a:p>
            <a:pPr marL="12700" marR="9198610">
              <a:lnSpc>
                <a:spcPct val="115900"/>
              </a:lnSpc>
            </a:pPr>
            <a:r>
              <a:rPr dirty="0" sz="3450" spc="155">
                <a:solidFill>
                  <a:srgbClr val="FFFFFF"/>
                </a:solidFill>
                <a:latin typeface="Verdana"/>
                <a:cs typeface="Verdana"/>
              </a:rPr>
              <a:t>Length </a:t>
            </a:r>
            <a:r>
              <a:rPr dirty="0" sz="3450" spc="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20">
                <a:solidFill>
                  <a:srgbClr val="FFFFFF"/>
                </a:solidFill>
                <a:latin typeface="Verdana"/>
                <a:cs typeface="Verdana"/>
              </a:rPr>
              <a:t>language </a:t>
            </a:r>
            <a:r>
              <a:rPr dirty="0" sz="3450" spc="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50" spc="18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45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450" spc="23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450" spc="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45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450" spc="1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4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45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4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450" spc="2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345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27334" y="1407134"/>
            <a:ext cx="8047355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95" b="0">
                <a:latin typeface="Verdana"/>
                <a:cs typeface="Verdana"/>
              </a:rPr>
              <a:t>Content</a:t>
            </a:r>
            <a:r>
              <a:rPr dirty="0" spc="-580" b="0">
                <a:latin typeface="Verdana"/>
                <a:cs typeface="Verdana"/>
              </a:rPr>
              <a:t> </a:t>
            </a:r>
            <a:r>
              <a:rPr dirty="0" spc="-20" b="0">
                <a:latin typeface="Verdana"/>
                <a:cs typeface="Verdana"/>
              </a:rPr>
              <a:t>for</a:t>
            </a:r>
            <a:r>
              <a:rPr dirty="0" spc="-575" b="0">
                <a:latin typeface="Verdana"/>
                <a:cs typeface="Verdana"/>
              </a:rPr>
              <a:t> </a:t>
            </a:r>
            <a:r>
              <a:rPr dirty="0" spc="-175" b="0">
                <a:latin typeface="Verdana"/>
                <a:cs typeface="Verdana"/>
              </a:rPr>
              <a:t>users!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09236" y="8275561"/>
            <a:ext cx="11447145" cy="1435100"/>
          </a:xfrm>
          <a:prstGeom prst="rect">
            <a:avLst/>
          </a:prstGeom>
        </p:spPr>
        <p:txBody>
          <a:bodyPr wrap="square" lIns="0" tIns="221615" rIns="0" bIns="0" rtlCol="0" vert="horz">
            <a:spAutoFit/>
          </a:bodyPr>
          <a:lstStyle/>
          <a:p>
            <a:pPr marL="2349500">
              <a:lnSpc>
                <a:spcPct val="100000"/>
              </a:lnSpc>
              <a:spcBef>
                <a:spcPts val="1745"/>
              </a:spcBef>
            </a:pPr>
            <a:r>
              <a:rPr dirty="0" sz="4250" spc="145">
                <a:solidFill>
                  <a:srgbClr val="FFFFFF"/>
                </a:solidFill>
                <a:latin typeface="Verdana"/>
                <a:cs typeface="Verdana"/>
              </a:rPr>
              <a:t>Hamingway</a:t>
            </a:r>
            <a:r>
              <a:rPr dirty="0" sz="4250" spc="-3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225">
                <a:solidFill>
                  <a:srgbClr val="FFFFFF"/>
                </a:solidFill>
                <a:latin typeface="Verdana"/>
                <a:cs typeface="Verdana"/>
              </a:rPr>
              <a:t>App</a:t>
            </a:r>
            <a:r>
              <a:rPr dirty="0" sz="4250" spc="-3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1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4250" spc="-3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75">
                <a:solidFill>
                  <a:srgbClr val="FFFFFF"/>
                </a:solidFill>
                <a:latin typeface="Verdana"/>
                <a:cs typeface="Verdana"/>
              </a:rPr>
              <a:t>Read-Able</a:t>
            </a:r>
            <a:endParaRPr sz="4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2907" y="8991875"/>
            <a:ext cx="686435" cy="266700"/>
          </a:xfrm>
          <a:custGeom>
            <a:avLst/>
            <a:gdLst/>
            <a:ahLst/>
            <a:cxnLst/>
            <a:rect l="l" t="t" r="r" b="b"/>
            <a:pathLst>
              <a:path w="686434" h="266700">
                <a:moveTo>
                  <a:pt x="686816" y="266446"/>
                </a:moveTo>
                <a:lnTo>
                  <a:pt x="0" y="266446"/>
                </a:lnTo>
                <a:lnTo>
                  <a:pt x="0" y="0"/>
                </a:lnTo>
                <a:lnTo>
                  <a:pt x="686816" y="0"/>
                </a:lnTo>
                <a:lnTo>
                  <a:pt x="686816" y="266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905250" marR="5080" indent="-3893185">
              <a:lnSpc>
                <a:spcPct val="116100"/>
              </a:lnSpc>
              <a:spcBef>
                <a:spcPts val="95"/>
              </a:spcBef>
            </a:pPr>
            <a:r>
              <a:rPr dirty="0" spc="225"/>
              <a:t>What </a:t>
            </a:r>
            <a:r>
              <a:rPr dirty="0" spc="-75"/>
              <a:t>is </a:t>
            </a:r>
            <a:r>
              <a:rPr dirty="0" spc="-135"/>
              <a:t>the </a:t>
            </a:r>
            <a:r>
              <a:rPr dirty="0" spc="-80"/>
              <a:t>difference </a:t>
            </a:r>
            <a:r>
              <a:rPr dirty="0" spc="-120"/>
              <a:t>between </a:t>
            </a:r>
            <a:r>
              <a:rPr dirty="0" spc="-2039"/>
              <a:t> </a:t>
            </a:r>
            <a:r>
              <a:rPr dirty="0" spc="165"/>
              <a:t>PPC</a:t>
            </a:r>
            <a:r>
              <a:rPr dirty="0" spc="-30"/>
              <a:t> </a:t>
            </a:r>
            <a:r>
              <a:rPr dirty="0" spc="90"/>
              <a:t>and</a:t>
            </a:r>
            <a:r>
              <a:rPr dirty="0" spc="-30"/>
              <a:t> </a:t>
            </a:r>
            <a:r>
              <a:rPr dirty="0" spc="-40"/>
              <a:t>SEO?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70845" y="5307945"/>
            <a:ext cx="6265545" cy="1939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94180" marR="1806575">
              <a:lnSpc>
                <a:spcPct val="116300"/>
              </a:lnSpc>
              <a:spcBef>
                <a:spcPts val="100"/>
              </a:spcBef>
            </a:pPr>
            <a:r>
              <a:rPr dirty="0" sz="3600" spc="16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2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60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16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600" spc="-19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spc="-2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60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6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3600" spc="-1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600" spc="-204">
                <a:solidFill>
                  <a:srgbClr val="FFFFFF"/>
                </a:solidFill>
                <a:latin typeface="Verdana"/>
                <a:cs typeface="Verdana"/>
              </a:rPr>
              <a:t>k  </a:t>
            </a:r>
            <a:r>
              <a:rPr dirty="0" sz="3600" spc="-160">
                <a:solidFill>
                  <a:srgbClr val="FFFFFF"/>
                </a:solidFill>
                <a:latin typeface="Verdana"/>
                <a:cs typeface="Verdana"/>
              </a:rPr>
              <a:t>vs</a:t>
            </a:r>
            <a:endParaRPr sz="3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dirty="0" sz="3600" spc="-22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600" spc="-19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2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600" spc="-1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600" spc="-1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60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6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spc="-18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600" spc="-7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600" spc="-18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600" spc="-19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6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600" spc="-9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600" spc="-16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600" spc="-34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3600" spc="-35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16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600" spc="-14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600" spc="-1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600" spc="-17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0034" y="2883264"/>
            <a:ext cx="9382125" cy="9525"/>
          </a:xfrm>
          <a:custGeom>
            <a:avLst/>
            <a:gdLst/>
            <a:ahLst/>
            <a:cxnLst/>
            <a:rect l="l" t="t" r="r" b="b"/>
            <a:pathLst>
              <a:path w="9382125" h="9525">
                <a:moveTo>
                  <a:pt x="9382125" y="9524"/>
                </a:moveTo>
                <a:lnTo>
                  <a:pt x="0" y="9524"/>
                </a:lnTo>
                <a:lnTo>
                  <a:pt x="0" y="0"/>
                </a:lnTo>
                <a:lnTo>
                  <a:pt x="9382125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240" y="4994910"/>
            <a:ext cx="200018" cy="1997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7240" y="5747385"/>
            <a:ext cx="200018" cy="1998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7240" y="6499859"/>
            <a:ext cx="200018" cy="1997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7240" y="7252334"/>
            <a:ext cx="200018" cy="1997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7240" y="8004809"/>
            <a:ext cx="200018" cy="19977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572607" y="8991401"/>
            <a:ext cx="683895" cy="264795"/>
          </a:xfrm>
          <a:custGeom>
            <a:avLst/>
            <a:gdLst/>
            <a:ahLst/>
            <a:cxnLst/>
            <a:rect l="l" t="t" r="r" b="b"/>
            <a:pathLst>
              <a:path w="683894" h="264795">
                <a:moveTo>
                  <a:pt x="683599" y="264467"/>
                </a:moveTo>
                <a:lnTo>
                  <a:pt x="0" y="264467"/>
                </a:lnTo>
                <a:lnTo>
                  <a:pt x="0" y="0"/>
                </a:lnTo>
                <a:lnTo>
                  <a:pt x="683599" y="0"/>
                </a:lnTo>
                <a:lnTo>
                  <a:pt x="683599" y="26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7334" y="1407144"/>
            <a:ext cx="7266940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365" b="0">
                <a:latin typeface="Verdana"/>
                <a:cs typeface="Verdana"/>
              </a:rPr>
              <a:t>O</a:t>
            </a:r>
            <a:r>
              <a:rPr dirty="0" spc="310" b="0">
                <a:latin typeface="Verdana"/>
                <a:cs typeface="Verdana"/>
              </a:rPr>
              <a:t>n</a:t>
            </a:r>
            <a:r>
              <a:rPr dirty="0" spc="-505" b="0">
                <a:latin typeface="Verdana"/>
                <a:cs typeface="Verdana"/>
              </a:rPr>
              <a:t>-</a:t>
            </a:r>
            <a:r>
              <a:rPr dirty="0" spc="385" b="0">
                <a:latin typeface="Verdana"/>
                <a:cs typeface="Verdana"/>
              </a:rPr>
              <a:t>p</a:t>
            </a:r>
            <a:r>
              <a:rPr dirty="0" spc="-70" b="0">
                <a:latin typeface="Verdana"/>
                <a:cs typeface="Verdana"/>
              </a:rPr>
              <a:t>a</a:t>
            </a:r>
            <a:r>
              <a:rPr dirty="0" spc="445" b="0">
                <a:latin typeface="Verdana"/>
                <a:cs typeface="Verdana"/>
              </a:rPr>
              <a:t>g</a:t>
            </a:r>
            <a:r>
              <a:rPr dirty="0" spc="55" b="0">
                <a:latin typeface="Verdana"/>
                <a:cs typeface="Verdana"/>
              </a:rPr>
              <a:t>e</a:t>
            </a:r>
            <a:r>
              <a:rPr dirty="0" spc="-615" b="0">
                <a:latin typeface="Verdana"/>
                <a:cs typeface="Verdana"/>
              </a:rPr>
              <a:t> </a:t>
            </a:r>
            <a:r>
              <a:rPr dirty="0" spc="-85" b="0">
                <a:latin typeface="Verdana"/>
                <a:cs typeface="Verdana"/>
              </a:rPr>
              <a:t>f</a:t>
            </a:r>
            <a:r>
              <a:rPr dirty="0" spc="-70" b="0">
                <a:latin typeface="Verdana"/>
                <a:cs typeface="Verdana"/>
              </a:rPr>
              <a:t>a</a:t>
            </a:r>
            <a:r>
              <a:rPr dirty="0" spc="295" b="0">
                <a:latin typeface="Verdana"/>
                <a:cs typeface="Verdana"/>
              </a:rPr>
              <a:t>c</a:t>
            </a:r>
            <a:r>
              <a:rPr dirty="0" spc="85" b="0">
                <a:latin typeface="Verdana"/>
                <a:cs typeface="Verdana"/>
              </a:rPr>
              <a:t>t</a:t>
            </a:r>
            <a:r>
              <a:rPr dirty="0" spc="140" b="0">
                <a:latin typeface="Verdana"/>
                <a:cs typeface="Verdana"/>
              </a:rPr>
              <a:t>o</a:t>
            </a:r>
            <a:r>
              <a:rPr dirty="0" spc="-180" b="0">
                <a:latin typeface="Verdana"/>
                <a:cs typeface="Verdana"/>
              </a:rPr>
              <a:t>r</a:t>
            </a:r>
            <a:r>
              <a:rPr dirty="0" spc="-225" b="0">
                <a:latin typeface="Verdana"/>
                <a:cs typeface="Verdana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49030" y="4591756"/>
            <a:ext cx="4629150" cy="3787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dirty="0" sz="4250" spc="49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18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14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dirty="0" sz="4250" spc="65">
                <a:solidFill>
                  <a:srgbClr val="FFFFFF"/>
                </a:solidFill>
                <a:latin typeface="Verdana"/>
                <a:cs typeface="Verdana"/>
              </a:rPr>
              <a:t>Headlines </a:t>
            </a:r>
            <a:r>
              <a:rPr dirty="0" sz="425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135">
                <a:solidFill>
                  <a:srgbClr val="FFFFFF"/>
                </a:solidFill>
                <a:latin typeface="Verdana"/>
                <a:cs typeface="Verdana"/>
              </a:rPr>
              <a:t>Highlight</a:t>
            </a:r>
            <a:endParaRPr sz="4250">
              <a:latin typeface="Verdana"/>
              <a:cs typeface="Verdana"/>
            </a:endParaRPr>
          </a:p>
          <a:p>
            <a:pPr marL="12700" marR="772160">
              <a:lnSpc>
                <a:spcPts val="5930"/>
              </a:lnSpc>
              <a:spcBef>
                <a:spcPts val="130"/>
              </a:spcBef>
            </a:pPr>
            <a:r>
              <a:rPr dirty="0" sz="4250" spc="15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4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17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4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27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1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14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39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-1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4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83830" y="4140123"/>
            <a:ext cx="10944225" cy="6086475"/>
            <a:chOff x="7083830" y="4140123"/>
            <a:chExt cx="10944225" cy="6086475"/>
          </a:xfrm>
        </p:grpSpPr>
        <p:sp>
          <p:nvSpPr>
            <p:cNvPr id="3" name="object 3"/>
            <p:cNvSpPr/>
            <p:nvPr/>
          </p:nvSpPr>
          <p:spPr>
            <a:xfrm>
              <a:off x="17685020" y="8957084"/>
              <a:ext cx="342900" cy="261620"/>
            </a:xfrm>
            <a:custGeom>
              <a:avLst/>
              <a:gdLst/>
              <a:ahLst/>
              <a:cxnLst/>
              <a:rect l="l" t="t" r="r" b="b"/>
              <a:pathLst>
                <a:path w="342900" h="261620">
                  <a:moveTo>
                    <a:pt x="0" y="261049"/>
                  </a:moveTo>
                  <a:lnTo>
                    <a:pt x="342836" y="261049"/>
                  </a:lnTo>
                  <a:lnTo>
                    <a:pt x="342836" y="0"/>
                  </a:lnTo>
                  <a:lnTo>
                    <a:pt x="0" y="0"/>
                  </a:lnTo>
                  <a:lnTo>
                    <a:pt x="0" y="261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83830" y="4140123"/>
              <a:ext cx="10601325" cy="6086475"/>
            </a:xfrm>
            <a:custGeom>
              <a:avLst/>
              <a:gdLst/>
              <a:ahLst/>
              <a:cxnLst/>
              <a:rect l="l" t="t" r="r" b="b"/>
              <a:pathLst>
                <a:path w="10601325" h="6086475">
                  <a:moveTo>
                    <a:pt x="10601189" y="6085872"/>
                  </a:moveTo>
                  <a:lnTo>
                    <a:pt x="0" y="6085872"/>
                  </a:lnTo>
                  <a:lnTo>
                    <a:pt x="0" y="0"/>
                  </a:lnTo>
                  <a:lnTo>
                    <a:pt x="10601189" y="0"/>
                  </a:lnTo>
                  <a:lnTo>
                    <a:pt x="10601189" y="608587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33094" y="9851351"/>
              <a:ext cx="10313035" cy="374650"/>
            </a:xfrm>
            <a:custGeom>
              <a:avLst/>
              <a:gdLst/>
              <a:ahLst/>
              <a:cxnLst/>
              <a:rect l="l" t="t" r="r" b="b"/>
              <a:pathLst>
                <a:path w="10313035" h="374650">
                  <a:moveTo>
                    <a:pt x="10312476" y="261302"/>
                  </a:moveTo>
                  <a:lnTo>
                    <a:pt x="5921273" y="261302"/>
                  </a:lnTo>
                  <a:lnTo>
                    <a:pt x="5921273" y="0"/>
                  </a:lnTo>
                  <a:lnTo>
                    <a:pt x="4378757" y="0"/>
                  </a:lnTo>
                  <a:lnTo>
                    <a:pt x="4378757" y="261302"/>
                  </a:lnTo>
                  <a:lnTo>
                    <a:pt x="0" y="261302"/>
                  </a:lnTo>
                  <a:lnTo>
                    <a:pt x="0" y="374650"/>
                  </a:lnTo>
                  <a:lnTo>
                    <a:pt x="10312476" y="374650"/>
                  </a:lnTo>
                  <a:lnTo>
                    <a:pt x="10312476" y="261302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240" y="3486150"/>
            <a:ext cx="200018" cy="1998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240" y="4238625"/>
            <a:ext cx="200018" cy="1998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7240" y="4991100"/>
            <a:ext cx="200018" cy="1997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7240" y="5743575"/>
            <a:ext cx="200018" cy="19989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340034" y="2883264"/>
            <a:ext cx="9382125" cy="9525"/>
          </a:xfrm>
          <a:custGeom>
            <a:avLst/>
            <a:gdLst/>
            <a:ahLst/>
            <a:cxnLst/>
            <a:rect l="l" t="t" r="r" b="b"/>
            <a:pathLst>
              <a:path w="9382125" h="9525">
                <a:moveTo>
                  <a:pt x="9382125" y="9524"/>
                </a:moveTo>
                <a:lnTo>
                  <a:pt x="0" y="9524"/>
                </a:lnTo>
                <a:lnTo>
                  <a:pt x="0" y="0"/>
                </a:lnTo>
                <a:lnTo>
                  <a:pt x="9382125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97903" y="4438650"/>
            <a:ext cx="8305799" cy="521017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403521" y="7254740"/>
            <a:ext cx="6457950" cy="1435100"/>
            <a:chOff x="1403521" y="7254740"/>
            <a:chExt cx="6457950" cy="1435100"/>
          </a:xfrm>
        </p:grpSpPr>
        <p:sp>
          <p:nvSpPr>
            <p:cNvPr id="13" name="object 13"/>
            <p:cNvSpPr/>
            <p:nvPr/>
          </p:nvSpPr>
          <p:spPr>
            <a:xfrm>
              <a:off x="1403521" y="7254740"/>
              <a:ext cx="6457950" cy="1435100"/>
            </a:xfrm>
            <a:custGeom>
              <a:avLst/>
              <a:gdLst/>
              <a:ahLst/>
              <a:cxnLst/>
              <a:rect l="l" t="t" r="r" b="b"/>
              <a:pathLst>
                <a:path w="6457950" h="1435100">
                  <a:moveTo>
                    <a:pt x="6457592" y="1434913"/>
                  </a:moveTo>
                  <a:lnTo>
                    <a:pt x="0" y="1434913"/>
                  </a:lnTo>
                  <a:lnTo>
                    <a:pt x="0" y="0"/>
                  </a:lnTo>
                  <a:lnTo>
                    <a:pt x="6457592" y="0"/>
                  </a:lnTo>
                  <a:lnTo>
                    <a:pt x="6457592" y="1434913"/>
                  </a:lnTo>
                  <a:close/>
                </a:path>
              </a:pathLst>
            </a:custGeom>
            <a:solidFill>
              <a:srgbClr val="6F26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90740" y="7658811"/>
              <a:ext cx="1756410" cy="513715"/>
            </a:xfrm>
            <a:custGeom>
              <a:avLst/>
              <a:gdLst/>
              <a:ahLst/>
              <a:cxnLst/>
              <a:rect l="l" t="t" r="r" b="b"/>
              <a:pathLst>
                <a:path w="1756410" h="513715">
                  <a:moveTo>
                    <a:pt x="1756198" y="513450"/>
                  </a:moveTo>
                  <a:lnTo>
                    <a:pt x="0" y="513450"/>
                  </a:lnTo>
                  <a:lnTo>
                    <a:pt x="0" y="0"/>
                  </a:lnTo>
                  <a:lnTo>
                    <a:pt x="1756198" y="0"/>
                  </a:lnTo>
                  <a:lnTo>
                    <a:pt x="1756198" y="513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27334" y="1407144"/>
            <a:ext cx="7242175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350" b="0">
                <a:latin typeface="Verdana"/>
                <a:cs typeface="Verdana"/>
              </a:rPr>
              <a:t>O</a:t>
            </a:r>
            <a:r>
              <a:rPr dirty="0" spc="-100" b="0">
                <a:latin typeface="Verdana"/>
                <a:cs typeface="Verdana"/>
              </a:rPr>
              <a:t>ff</a:t>
            </a:r>
            <a:r>
              <a:rPr dirty="0" spc="-520" b="0">
                <a:latin typeface="Verdana"/>
                <a:cs typeface="Verdana"/>
              </a:rPr>
              <a:t>-</a:t>
            </a:r>
            <a:r>
              <a:rPr dirty="0" spc="370" b="0">
                <a:latin typeface="Verdana"/>
                <a:cs typeface="Verdana"/>
              </a:rPr>
              <a:t>p</a:t>
            </a:r>
            <a:r>
              <a:rPr dirty="0" spc="-85" b="0">
                <a:latin typeface="Verdana"/>
                <a:cs typeface="Verdana"/>
              </a:rPr>
              <a:t>a</a:t>
            </a:r>
            <a:r>
              <a:rPr dirty="0" spc="430" b="0">
                <a:latin typeface="Verdana"/>
                <a:cs typeface="Verdana"/>
              </a:rPr>
              <a:t>g</a:t>
            </a:r>
            <a:r>
              <a:rPr dirty="0" spc="55" b="0">
                <a:latin typeface="Verdana"/>
                <a:cs typeface="Verdana"/>
              </a:rPr>
              <a:t>e</a:t>
            </a:r>
            <a:r>
              <a:rPr dirty="0" spc="-645" b="0">
                <a:latin typeface="Verdana"/>
                <a:cs typeface="Verdana"/>
              </a:rPr>
              <a:t> </a:t>
            </a:r>
            <a:r>
              <a:rPr dirty="0" spc="-100" b="0">
                <a:latin typeface="Verdana"/>
                <a:cs typeface="Verdana"/>
              </a:rPr>
              <a:t>f</a:t>
            </a:r>
            <a:r>
              <a:rPr dirty="0" spc="-85" b="0">
                <a:latin typeface="Verdana"/>
                <a:cs typeface="Verdana"/>
              </a:rPr>
              <a:t>a</a:t>
            </a:r>
            <a:r>
              <a:rPr dirty="0" spc="280" b="0">
                <a:latin typeface="Verdana"/>
                <a:cs typeface="Verdana"/>
              </a:rPr>
              <a:t>c</a:t>
            </a:r>
            <a:r>
              <a:rPr dirty="0" spc="70" b="0">
                <a:latin typeface="Verdana"/>
                <a:cs typeface="Verdana"/>
              </a:rPr>
              <a:t>t</a:t>
            </a:r>
            <a:r>
              <a:rPr dirty="0" spc="125" b="0">
                <a:latin typeface="Verdana"/>
                <a:cs typeface="Verdana"/>
              </a:rPr>
              <a:t>o</a:t>
            </a:r>
            <a:r>
              <a:rPr dirty="0" spc="-195" b="0">
                <a:latin typeface="Verdana"/>
                <a:cs typeface="Verdana"/>
              </a:rPr>
              <a:t>r</a:t>
            </a:r>
            <a:r>
              <a:rPr dirty="0" spc="-225" b="0">
                <a:latin typeface="Verdana"/>
                <a:cs typeface="Verdana"/>
              </a:rPr>
              <a:t>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49030" y="3082997"/>
            <a:ext cx="4912360" cy="5066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28015">
              <a:lnSpc>
                <a:spcPct val="116199"/>
              </a:lnSpc>
              <a:spcBef>
                <a:spcPts val="95"/>
              </a:spcBef>
            </a:pPr>
            <a:r>
              <a:rPr dirty="0" sz="4250" spc="60">
                <a:solidFill>
                  <a:srgbClr val="FFFFFF"/>
                </a:solidFill>
                <a:latin typeface="Verdana"/>
                <a:cs typeface="Verdana"/>
              </a:rPr>
              <a:t>Backlinks </a:t>
            </a:r>
            <a:r>
              <a:rPr dirty="0" sz="425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-28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1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42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26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4250" spc="-10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4250" spc="25">
                <a:solidFill>
                  <a:srgbClr val="FFFFFF"/>
                </a:solidFill>
                <a:latin typeface="Verdana"/>
                <a:cs typeface="Verdana"/>
              </a:rPr>
              <a:t>Credibility</a:t>
            </a:r>
            <a:endParaRPr sz="4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4250" spc="24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3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425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-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1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17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1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4250" spc="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-204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42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5200">
              <a:latin typeface="Verdana"/>
              <a:cs typeface="Verdana"/>
            </a:endParaRPr>
          </a:p>
          <a:p>
            <a:pPr marL="1680210">
              <a:lnSpc>
                <a:spcPct val="100000"/>
              </a:lnSpc>
              <a:spcBef>
                <a:spcPts val="4570"/>
              </a:spcBef>
            </a:pPr>
            <a:r>
              <a:rPr dirty="0" sz="4250" spc="15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4250" spc="18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4250" spc="2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4250" spc="9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42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42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4250" spc="4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4250" spc="-24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4250" spc="5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4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[GD] Cadaver</dc:creator>
  <cp:keywords>DAF-oriPOuM,BAF9bJJMyn4</cp:keywords>
  <dc:title>ContentMarketing_SEO.pdf</dc:title>
  <dcterms:created xsi:type="dcterms:W3CDTF">2024-03-26T13:21:22Z</dcterms:created>
  <dcterms:modified xsi:type="dcterms:W3CDTF">2024-03-26T13:21:22Z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Canva</vt:lpwstr>
  </property>
  <property fmtid="{D5CDD505-2E9C-101B-9397-08002B2CF9AE}" pid="4" name="LastSaved">
    <vt:filetime>2024-03-26T00:00:00Z</vt:filetime>
  </property>
</Properties>
</file>