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1076" r:id="rId3"/>
    <p:sldId id="1077" r:id="rId4"/>
    <p:sldId id="1091" r:id="rId5"/>
    <p:sldId id="395" r:id="rId6"/>
    <p:sldId id="1090" r:id="rId7"/>
    <p:sldId id="1078" r:id="rId8"/>
    <p:sldId id="1080" r:id="rId9"/>
    <p:sldId id="1081" r:id="rId10"/>
    <p:sldId id="1079" r:id="rId11"/>
    <p:sldId id="1082" r:id="rId12"/>
    <p:sldId id="1083" r:id="rId13"/>
    <p:sldId id="1084" r:id="rId14"/>
    <p:sldId id="1085" r:id="rId15"/>
    <p:sldId id="1086" r:id="rId16"/>
    <p:sldId id="1087" r:id="rId17"/>
    <p:sldId id="1041" r:id="rId18"/>
    <p:sldId id="1042" r:id="rId19"/>
    <p:sldId id="1043" r:id="rId20"/>
    <p:sldId id="1088" r:id="rId21"/>
    <p:sldId id="1089" r:id="rId22"/>
    <p:sldId id="1046" r:id="rId23"/>
    <p:sldId id="109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4" autoAdjust="0"/>
  </p:normalViewPr>
  <p:slideViewPr>
    <p:cSldViewPr snapToGrid="0" snapToObject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FD5F38-733D-4687-9032-821AED1C8C0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7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890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FD5F38-733D-4687-9032-821AED1C8C0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2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C85A1B-DDF8-AC34-64C1-E6C37CC0A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2898006"/>
            <a:ext cx="7858124" cy="1576532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sz="3200" b="1" cap="all" dirty="0">
                <a:latin typeface="Arial" panose="020B0604020202020204" pitchFamily="34" charset="0"/>
                <a:cs typeface="Arial" panose="020B0604020202020204" pitchFamily="34" charset="0"/>
              </a:rPr>
              <a:t>Cenotvorba a cenová strategie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D1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sz="2800" b="1" i="0" dirty="0">
                <a:solidFill>
                  <a:srgbClr val="D1020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Analýza nákladů aktivit organizace</a:t>
            </a:r>
            <a:endParaRPr lang="cs-CZ" sz="2800" b="1" dirty="0">
              <a:solidFill>
                <a:srgbClr val="D102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6800F8-7269-ED1F-E7FE-CD61860A3560}"/>
              </a:ext>
            </a:extLst>
          </p:cNvPr>
          <p:cNvSpPr txBox="1"/>
          <p:nvPr/>
        </p:nvSpPr>
        <p:spPr>
          <a:xfrm>
            <a:off x="885825" y="5048655"/>
            <a:ext cx="765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8ECA5-F425-C073-AB59-9A1B2E0E2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74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Úprava účetních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86F048-176E-0314-38D3-E45F58D2D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229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Z nákladů musí být vyloučeny takové náklady, které neodráží skutečnou spotřebu ekonomických zdrojů podniku.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Jedná se o takové náklady, které snižují daňový základ, jedná se o: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kurzové rozdíly,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inventarizační rozdíly,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cenové rozdíly, opravné položky,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poskytnuté dary,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smluvní pokuty a penále.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66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ED985-4540-2C5E-FFA6-D6FDCA00F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1678"/>
            <a:ext cx="8229600" cy="511448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 vyřazení předešlých nákladů musí dojít k přidání implicitních nákladů.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Jedná se o oportunitní náklady (náklady příležitosti) či ušlé zisky.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Musí se upravit odpisy, tak aby byla zobrazena skutečná míra opotřebení majetku.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08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38E51-68CE-A378-9745-B1F05064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DEFINICE STRUKTURY ABC </a:t>
            </a:r>
            <a:endParaRPr lang="cs-CZ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BCFA4-E4A8-72E7-B462-4FE8FF475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076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Pojmenování a popis hlavních procesů a aktivit organizace.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Výsledkem je odpověď jaké činnosti se v podniku dějí.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Myšlenka, že náklady nejsou v podniku spotřebovávány zhotovovanými výrobky ale činnostmi, které stojí za finálním výkonem.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Počet aktivit odráží: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100" b="1" dirty="0">
                <a:latin typeface="Arial" panose="020B0604020202020204" pitchFamily="34" charset="0"/>
                <a:cs typeface="Arial" panose="020B0604020202020204" pitchFamily="34" charset="0"/>
              </a:rPr>
              <a:t>velikost podniku,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100" b="1" dirty="0">
                <a:latin typeface="Arial" panose="020B0604020202020204" pitchFamily="34" charset="0"/>
                <a:cs typeface="Arial" panose="020B0604020202020204" pitchFamily="34" charset="0"/>
              </a:rPr>
              <a:t> různorodost výroby,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100" b="1" dirty="0">
                <a:latin typeface="Arial" panose="020B0604020202020204" pitchFamily="34" charset="0"/>
                <a:cs typeface="Arial" panose="020B0604020202020204" pitchFamily="34" charset="0"/>
              </a:rPr>
              <a:t> míru požadované detailnosti.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Čím větší podnik je, tím více definovaných aktivit bude mít.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48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C0F45-6944-8B28-0DFB-9D2B46349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6034"/>
            <a:ext cx="8229600" cy="527012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Pro určení činností je třeba analyzovat činnosti na: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výrobní procesy,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obslužné procesy.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Je nutné se dotázat pracovníků na rozsah a charakter jejich prací, které provádějí.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Poté je potřeba činnosti detailně popsat.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Dále aktivity přiřazujeme do dvou kategorií: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primární aktivity,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podpůrné aktivity.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Primární aktivity tvoří na výkonech přidanou hodnotu, podpůrné aktivity 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895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B13A7-0E6E-A4E5-1695-8816FDB2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7494"/>
            <a:ext cx="8229600" cy="4525963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Členění aktivit na: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1" dirty="0">
                <a:latin typeface="Amasis MT Pro" panose="02040504050005020304" pitchFamily="18" charset="-18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aktivity jednotkové úrovně,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aktivity dávkové úrovně,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aktivity podpory produktů a služeb,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aktivity zákaznické úrovně,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aktivity celopodnikové úrovně.</a:t>
            </a:r>
          </a:p>
        </p:txBody>
      </p:sp>
    </p:spTree>
    <p:extLst>
      <p:ext uri="{BB962C8B-B14F-4D97-AF65-F5344CB8AC3E}">
        <p14:creationId xmlns:p14="http://schemas.microsoft.com/office/powerpoint/2010/main" val="3567922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FB1A1-0299-6AF4-DC5A-D5C4D679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PŘIŘAZENÍ NÁKLADŮ AKTIVITÁM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CB569-9599-464F-A8CE-72819A0A7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05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 této fázi už podnik zná celkové náklady a náklady aktivity. 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Je potřeba roztřídit náklady na jednotlivé aktivity, k tomu slouží vztahové veličiny (rozvrhové základny).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Vztahovou veličinou jsou např. spotřebované počty hodin.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Když jsou ke všem nákladům přiřazeny vztahové veličiny, tak je u každé aktivity vyčísleno kolik těchto vztahových veličin daná aktivita spotřebovala.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585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99C989-558E-89CB-6A9D-A08319BA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5788"/>
            <a:ext cx="8229600" cy="531037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ANALÝZA AKTIVIT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Jakmile jsou všechny aktivity oceněny dochází k analýze nákladové náročnosti každé aktivity.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Odhalí se neefektivity ve spotřebě zdrojů jednotlivými aktivitami.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PŘIŘAZENÍ NÁKLADŮ AKTIVIT NÁKLADOVÝM OBJEKTŮM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Nutné stanovit vztahové veličiny nákladů, které vyjadřují přímý vztah mezi činnostmi a objekty.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Vypočítáme kolik vztahových veličin spotřebovaly jednotlivé nákladové objekty.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067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35E95-7B18-6892-FA19-13BEB6D3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46919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>
                <a:solidFill>
                  <a:srgbClr val="C00000"/>
                </a:solidFill>
              </a:rPr>
              <a:t>                                                                                    Příklad</a:t>
            </a:r>
            <a:br>
              <a:rPr lang="cs-CZ" sz="3200" b="1" dirty="0">
                <a:solidFill>
                  <a:srgbClr val="D50202"/>
                </a:solidFill>
              </a:rPr>
            </a:br>
            <a:r>
              <a:rPr lang="cs-CZ" sz="3200" b="1" dirty="0">
                <a:solidFill>
                  <a:srgbClr val="D50202"/>
                </a:solidFill>
              </a:rPr>
              <a:t>Postup při výpočtu nákladů na kalkulační jednici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7339F-72BD-6F4A-499E-F1F0F7E7F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cs-CZ" dirty="0"/>
              <a:t>Vymezení charakteristických aktivit, stanovení vztažné veličiny a její výše a také stanovení nákladů.</a:t>
            </a:r>
          </a:p>
          <a:p>
            <a:pPr marL="514350" indent="-514350" algn="just">
              <a:buAutoNum type="arabicPeriod"/>
            </a:pPr>
            <a:r>
              <a:rPr lang="cs-CZ" dirty="0"/>
              <a:t>Stanovení sazby, která vyjadřuje podíl nákladů dané činnosti na jednotku vztažné veličiny.</a:t>
            </a:r>
          </a:p>
          <a:p>
            <a:pPr marL="514350" indent="-514350" algn="just">
              <a:buAutoNum type="arabicPeriod"/>
            </a:pPr>
            <a:r>
              <a:rPr lang="cs-CZ" dirty="0"/>
              <a:t>Výpočet průměrných </a:t>
            </a:r>
            <a:r>
              <a:rPr lang="cs-CZ" dirty="0" err="1"/>
              <a:t>nákladůna</a:t>
            </a:r>
            <a:r>
              <a:rPr lang="cs-CZ" dirty="0"/>
              <a:t> činnost na kalkulační jednici jako sazba vynásobená skutečnou vztažnou veličinou.</a:t>
            </a:r>
          </a:p>
        </p:txBody>
      </p:sp>
    </p:spTree>
    <p:extLst>
      <p:ext uri="{BB962C8B-B14F-4D97-AF65-F5344CB8AC3E}">
        <p14:creationId xmlns:p14="http://schemas.microsoft.com/office/powerpoint/2010/main" val="2226345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348A8-5CB7-82CF-9D35-F9CF579B7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dirty="0">
                <a:solidFill>
                  <a:srgbClr val="D50202"/>
                </a:solidFill>
              </a:rPr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1F430-C3D7-28E0-AD92-F42728AD7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2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rgbClr val="D50202"/>
                </a:solidFill>
              </a:rPr>
              <a:t>Zadání</a:t>
            </a:r>
          </a:p>
          <a:p>
            <a:pPr marL="0" indent="0" algn="just">
              <a:buNone/>
            </a:pPr>
            <a:r>
              <a:rPr lang="cs-CZ" dirty="0"/>
              <a:t>Firma má dvě oddělení, výrobní a finanční, přičemž každé oddělení má nepřímý náklad, Tyto nepřímé náklady jsou členěny procentuálně na dvě činnosti, objednávky zákazníků a velikost objednávky. V tabulce je také uvedena </a:t>
            </a:r>
            <a:r>
              <a:rPr lang="cs-CZ" dirty="0" err="1"/>
              <a:t>vztačná</a:t>
            </a:r>
            <a:r>
              <a:rPr lang="cs-CZ" dirty="0"/>
              <a:t> veličina, kde u objednávek zákazníků je uvedená veličina v počtu objednávek a u velikosti objednávky je uvedena v hodinách. Přiřaďte nepřímé náklady k jednotlivým aktivitám na kalkulační jednici (1 zákazník) za předpokladu, že počet objednávek je 5 a velikost objednávek je 25.</a:t>
            </a:r>
          </a:p>
        </p:txBody>
      </p:sp>
    </p:spTree>
    <p:extLst>
      <p:ext uri="{BB962C8B-B14F-4D97-AF65-F5344CB8AC3E}">
        <p14:creationId xmlns:p14="http://schemas.microsoft.com/office/powerpoint/2010/main" val="408308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0B115-DEE4-99E1-E803-C408FFBA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dirty="0">
                <a:solidFill>
                  <a:srgbClr val="D50202"/>
                </a:solidFill>
              </a:rPr>
              <a:t>Zadání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6CE939C-8E72-56B9-0B51-82E25410A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849343"/>
              </p:ext>
            </p:extLst>
          </p:nvPr>
        </p:nvGraphicFramePr>
        <p:xfrm>
          <a:off x="457200" y="1600200"/>
          <a:ext cx="8229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69778853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6356992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5231065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53799729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801398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Nepřímé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objednávek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Velikost objednávky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733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Výrobní oddělení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05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528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Odpisy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10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Finanční oddělení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278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Mzdy a platy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42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Odpisy majetku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74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Vztažná veličina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objednávek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 hodin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23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89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23985-CC4C-2047-F188-0C0405C1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1B9D8-1FB7-030A-51BB-8CAD30984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229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Důvody využití Kalkulace podle aktivit  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Vymezení kalkulace podle aktivit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Základní principy kalkulace podle aktivit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Klasifikace nákladů v ABC kalkulaci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ETAPY TVORBY KALKULACE ABC</a:t>
            </a:r>
          </a:p>
        </p:txBody>
      </p:sp>
    </p:spTree>
    <p:extLst>
      <p:ext uri="{BB962C8B-B14F-4D97-AF65-F5344CB8AC3E}">
        <p14:creationId xmlns:p14="http://schemas.microsoft.com/office/powerpoint/2010/main" val="1054997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0B115-DEE4-99E1-E803-C408FFBA8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3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dirty="0"/>
              <a:t>Vypočítejte nepřímé náklady jednotlivých oddělení k aktivitám jako % z nepřímých nákladů (procenta jsou uvedena v </a:t>
            </a:r>
            <a:r>
              <a:rPr lang="cs-CZ" sz="2400" dirty="0" err="1"/>
              <a:t>oředchozí</a:t>
            </a:r>
            <a:r>
              <a:rPr lang="cs-CZ" sz="2400" dirty="0"/>
              <a:t> tabulce). Výsledky zaznamenejte v tabulce.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6CE939C-8E72-56B9-0B51-82E25410A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692646"/>
              </p:ext>
            </p:extLst>
          </p:nvPr>
        </p:nvGraphicFramePr>
        <p:xfrm>
          <a:off x="457200" y="1833664"/>
          <a:ext cx="8229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69778853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6356992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5231065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53799729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801398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Nepřímé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objednávek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Velikost objednávky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733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Výrobní oddělení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05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528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Odpisy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10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Finanční oddělení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278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Mzdy a platy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42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Odpisy majetku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74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Vztažná veličina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23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312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833C0-A6D2-353B-3A8F-E00366D1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651" y="1130673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800" dirty="0"/>
              <a:t>Následně se vypočítá sazba dle vztahu, přičemž celkové náklady pro jednotlivé aktivity byly vypočítány v předchozí tabulce a vztažná veličina pro jednotlivé aktivity je zadána. Výsledek sazeb pro jednotlivé činnosti je uveden v následující tabulce.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95D7AE8-A917-57E9-4CE4-FD0DA46EA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131659"/>
              </p:ext>
            </p:extLst>
          </p:nvPr>
        </p:nvGraphicFramePr>
        <p:xfrm>
          <a:off x="457200" y="2947913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66076296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17292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67044609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896999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</a:t>
                      </a:r>
                      <a:r>
                        <a:rPr lang="cs-CZ" baseline="-25000" dirty="0" err="1"/>
                        <a:t>ij</a:t>
                      </a:r>
                      <a:r>
                        <a:rPr lang="cs-CZ" dirty="0"/>
                        <a:t> = TC/VZ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90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Objednávky zákazníků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377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Velikost objednávky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3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286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65368-853D-4F17-2BE1-251EB09D6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cs-CZ" sz="2800" dirty="0"/>
              <a:t>Nyní je posledním krokem zjistit nepřímé náklady na kalkulační jednici. Poslední tabulka zobrazuje postup i výsledek nepřímých nákladů na kalkulační jednici.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FA8B3-44B7-26F0-1F99-5E5067F79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cs-CZ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TC</a:t>
            </a:r>
            <a:endParaRPr lang="cs-CZ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VZ</a:t>
            </a:r>
            <a:endParaRPr lang="cs-CZ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cs-CZ" sz="1800" b="1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Sij</a:t>
            </a:r>
            <a:r>
              <a:rPr lang="cs-CZ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= TC/VZ</a:t>
            </a:r>
            <a:endParaRPr lang="cs-CZ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0D0D48B-D13A-384F-791C-A84B1A553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051586"/>
              </p:ext>
            </p:extLst>
          </p:nvPr>
        </p:nvGraphicFramePr>
        <p:xfrm>
          <a:off x="1387813" y="2369766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3458254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2623023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74384355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17173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</a:t>
                      </a:r>
                      <a:r>
                        <a:rPr lang="cs-CZ" baseline="-25000" dirty="0" err="1"/>
                        <a:t>ij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aktivit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Nepřímý náklad na 1 aktivitu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62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Objednávky zákazníků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933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Velikost objednávky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94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Celkové nepřímé náklady přiděleny na 1 zákazníka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46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428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FA0B5-3D09-57A0-0C9B-4F1BCB8B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32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C00000"/>
                </a:solidFill>
                <a:latin typeface="Abadi" panose="020B0604020104020204" pitchFamily="34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33014F-E468-8FC7-C30E-AF674277F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Humlová, V. Cenotvorba a cenová strategie. MVŠO, 2016.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POPESKO, B. a Šárka PAPADAKI. Moderní metody řízení nákladů: jak dosáhnout efektivního vynakládání nákladů a jejich snížení. 2., aktualizované a rozšířené vydání. Praha: Grada </a:t>
            </a:r>
            <a:r>
              <a:rPr lang="cs-CZ" sz="3000" b="0" i="0" dirty="0" err="1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cs-CZ" sz="30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2016.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Krestová, T., </a:t>
            </a:r>
            <a:r>
              <a:rPr lang="cs-CZ" sz="3000" b="0" i="0" dirty="0" err="1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Matusiková</a:t>
            </a:r>
            <a:r>
              <a:rPr lang="cs-CZ" sz="30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L. a K. Zelinková. Vysoká škola báňská - Technická univerzita Ostrava, 2015. </a:t>
            </a: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5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D89A1-F669-C9DA-536D-6E7AF9DB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11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Důvody využití Kalkulace podle aktivit 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ABEAE-84D8-4ECA-113E-83E1BD02A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Reaguje na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problémy spojené s aplikaci tradičních kalkulačních metod.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Náklady jsou sledovány podle funkční struktury, která je vymezena funkčními organizačními jednotkami a systémem odpovědnostního účetnictví.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Zvyšují se manažerské požadavky na kalkulační systém. Manažeři potřebují odpovědi na tyto otázky: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Které produktové řady jsou nejvíce ziskové a které naopak generují ztrátu?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Kolik podnik opravdu stojí jednotlivé činnosti?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Jsou tyto činnosti vykonávány efektivně?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34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2BB3E-AA38-5C6F-04FD-24C18C37D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31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Důvody využití Kalkulace podle aktivit</a:t>
            </a:r>
            <a:r>
              <a:rPr lang="cs-CZ" sz="44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E73E3-184E-FD89-EE0A-AC9ABC820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362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Využití kalkulace ABC by mělo být základem pro to, aby se firma obešla bez cenové strategie založené na rovnoměrné alokaci režijních nákladů (nepřímých nákladů) prostřednictvím hodin práce a nebo využití stejné procentní přirážky k přímým, výrobním nákladům pro kalkulaci.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Klíčovým je poskytnutí informací, které odhalí náklady na aktivity firmy a jejich členění a spotřebu přímo na daný produkt.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Cenová strategie musí odrážet skutečnost, že ty produkty které mají vyšší nákladové nároky na firmy by měly mít vyšší cenu.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9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68119-60DA-4BCA-99C9-C9892744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0622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Vymezení Kalkulace podle aktivit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0FFDE-ABAE-4DC0-8505-FE0A3241D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4520"/>
            <a:ext cx="8064000" cy="4437351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Cíl kalkulace ABC (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Costing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– zjistit veličinu, která souvisí s aktivitou a představuje příčinu vzniku nákladů při provádění jednotlivých aktivit.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Aktivita – prvek, který lze vymezit z hlediska nákladů, které je třeba v souvislosti s jeho zajištěním vynaložit, a je výsledkem této aktivity.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Využití - široky sortiment výkonů, jejichž výrobní proces vyžaduje řadu nákladově náročných činností.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Výhody – zpřesní přiřazení vlastních nákladů jednotlivým výkonům, pro kontrolu a řízení nákladů dílčích činností, poskytování podkladů pro zpracování informací pro cenová vyjednávání, zkvalitnění rozpočtu režijních nákladů.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Nevýhody – pracnost, pracuje s aktivitami, kde lze určit vztažnou veličinu.</a:t>
            </a:r>
          </a:p>
        </p:txBody>
      </p:sp>
    </p:spTree>
    <p:extLst>
      <p:ext uri="{BB962C8B-B14F-4D97-AF65-F5344CB8AC3E}">
        <p14:creationId xmlns:p14="http://schemas.microsoft.com/office/powerpoint/2010/main" val="1653445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64BD3-CBB9-A349-51B5-990A8A11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Vymezení Kalkulace podle aktivit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219A0-4C91-835E-7CE5-6EAFE6CE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502"/>
            <a:ext cx="8229600" cy="4929661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Metoda ABC přistupuje k nákladů zcela odlišně, tvrdí, že příčinou vzniku nákladů nejsou výkony, ale činnosti pomocí kterých výkony vznikají.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Činnost lze chápat jako události, které způsobují spotřebu nepřímých zdrojů.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Spotřebovávané náklady nepřiřazujeme přímo k výkonům, ale k prováděným aktivitám a z nich poté alokujeme náklady na výrobky.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Základem metody je zjištění: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Proč se spotřebovávají právě takové určité druhy nákladů?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Proč se činnosti vykovávají tak, jak se vykonávají?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Vymezení aktivit a k nim vymezení nákladů vede ke snižování nákladů, lepší pochopení fungování a propojení podnikových činností.</a:t>
            </a:r>
          </a:p>
          <a:p>
            <a:pPr marL="457200" lvl="1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Konstrukce modelu je však časově náročná a její implementace je rozsáhlý a nákladný projekt.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32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9176B-3C9C-DF49-B2E1-967ED221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911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Základní principy kalkulace podle aktivit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8EA49-A8C6-F5F5-A2FA-C0025F63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418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ABC usiluje o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odhalení skutečné příčiny vzniku nákladů a jejich adresnou alokaci těm podnikovým výkonům a produktům, které je skutečně spotřebovaly.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Využívá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vzthovou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veličinu nákladů, pomocí níž vyjadřujeme podíl spotřeby jednotlivých nákladových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položekkonkrétními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aktivitami.</a:t>
            </a:r>
          </a:p>
        </p:txBody>
      </p:sp>
    </p:spTree>
    <p:extLst>
      <p:ext uri="{BB962C8B-B14F-4D97-AF65-F5344CB8AC3E}">
        <p14:creationId xmlns:p14="http://schemas.microsoft.com/office/powerpoint/2010/main" val="328696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524D1-90D1-6F62-FB94-1EC43D65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</a:rPr>
              <a:t>4. Klasifikace nákladů v ABC kalkulaci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1FBA60-F2CB-1BCD-457B-224223D9A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Náklady, jež do ABC vstupují jsou rozděleny do tří skupin:</a:t>
            </a:r>
          </a:p>
          <a:p>
            <a:pPr marL="971550" lvl="1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Přímé náklady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(náklady, které lze k výkonům přiřadit přímo, přímé mzdy, přímý materiál, ostatní přímé náklady).</a:t>
            </a:r>
          </a:p>
          <a:p>
            <a:pPr marL="971550" lvl="1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Náklady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alokovatelné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pomocí aktivit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(náklady stěžejní pro kalkulaci ABC, náklady, které vznikají prováděním jednotlivých činností v podniku).</a:t>
            </a:r>
          </a:p>
          <a:p>
            <a:pPr marL="971550" lvl="1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Náklady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nealokovatelné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(zbylé náklady, které nelze spojit s výkonem činností podniku).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47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50C8C-D1B3-3E9F-2C3D-E8CB47F2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cs-CZ" sz="3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ETAPY TVORBY KALKULACE ABC</a:t>
            </a:r>
            <a:br>
              <a:rPr lang="cs-CZ" sz="4400" b="1" dirty="0">
                <a:latin typeface="Amasis MT Pro" panose="02040504050005020304" pitchFamily="18" charset="-18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8D43B1-8EB6-34CF-8371-0412A6670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300" dirty="0">
                <a:latin typeface="Arial" panose="020B0604020202020204" pitchFamily="34" charset="0"/>
                <a:cs typeface="Arial" panose="020B0604020202020204" pitchFamily="34" charset="0"/>
              </a:rPr>
              <a:t>Implementace kalkulace ABC je časově náročný proces, který se skládá z několika etap:</a:t>
            </a:r>
          </a:p>
          <a:p>
            <a:pPr marL="971550" lvl="1" indent="-514350" algn="just">
              <a:buFont typeface="+mj-lt"/>
              <a:buAutoNum type="alphaUcPeriod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Úprava účetních dat</a:t>
            </a:r>
          </a:p>
          <a:p>
            <a:pPr marL="971550" lvl="1" indent="-514350" algn="just">
              <a:buFont typeface="+mj-lt"/>
              <a:buAutoNum type="alphaUcPeriod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Definice struktury ABC (aktivit a nákladových objektů)</a:t>
            </a:r>
          </a:p>
          <a:p>
            <a:pPr marL="971550" lvl="1" indent="-514350" algn="just">
              <a:buFont typeface="+mj-lt"/>
              <a:buAutoNum type="alphaUcPeriod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Procesní nákladová analýza (přiřazení nákladů aktivitám)</a:t>
            </a:r>
          </a:p>
          <a:p>
            <a:pPr marL="971550" lvl="1" indent="-514350" algn="just">
              <a:buFont typeface="+mj-lt"/>
              <a:buAutoNum type="alphaUcPeriod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Analýza aktivit (definice vztahových veličin, kalkulace jednotkových nákladů aktivit</a:t>
            </a:r>
          </a:p>
          <a:p>
            <a:pPr marL="971550" lvl="1" indent="-514350" algn="just">
              <a:buFont typeface="+mj-lt"/>
              <a:buAutoNum type="alphaUcPeriod"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Přiřazení nákladů aktivit nákladovým objektům</a:t>
            </a:r>
          </a:p>
          <a:p>
            <a:pPr marL="0" indent="0" algn="just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02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1452</Words>
  <Application>Microsoft Office PowerPoint</Application>
  <PresentationFormat>Předvádění na obrazovce (4:3)</PresentationFormat>
  <Paragraphs>170</Paragraphs>
  <Slides>23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Abadi</vt:lpstr>
      <vt:lpstr>Amasis MT Pro</vt:lpstr>
      <vt:lpstr>Arial</vt:lpstr>
      <vt:lpstr>Calibri</vt:lpstr>
      <vt:lpstr>Wingdings</vt:lpstr>
      <vt:lpstr>Office Theme</vt:lpstr>
      <vt:lpstr>Cenotvorba a cenová strategie  10. Analýza nákladů aktivit organizace</vt:lpstr>
      <vt:lpstr>OBSAH</vt:lpstr>
      <vt:lpstr>1. Důvody využití Kalkulace podle aktivit  </vt:lpstr>
      <vt:lpstr>1. Důvody využití Kalkulace podle aktivit </vt:lpstr>
      <vt:lpstr>2. Vymezení Kalkulace podle aktivit  </vt:lpstr>
      <vt:lpstr>2. Vymezení Kalkulace podle aktivit </vt:lpstr>
      <vt:lpstr>3. Základní principy kalkulace podle aktivit</vt:lpstr>
      <vt:lpstr>4. Klasifikace nákladů v ABC kalkulaci</vt:lpstr>
      <vt:lpstr>  5. ETAPY TVORBY KALKULACE ABC </vt:lpstr>
      <vt:lpstr>A. Úprava účetních dat</vt:lpstr>
      <vt:lpstr>Prezentace aplikace PowerPoint</vt:lpstr>
      <vt:lpstr>B. DEFINICE STRUKTURY ABC </vt:lpstr>
      <vt:lpstr>Prezentace aplikace PowerPoint</vt:lpstr>
      <vt:lpstr>Prezentace aplikace PowerPoint</vt:lpstr>
      <vt:lpstr>D. PŘIŘAZENÍ NÁKLADŮ AKTIVITÁM</vt:lpstr>
      <vt:lpstr>Prezentace aplikace PowerPoint</vt:lpstr>
      <vt:lpstr>                                                                                    Příklad Postup při výpočtu nákladů na kalkulační jednici</vt:lpstr>
      <vt:lpstr>Příklad</vt:lpstr>
      <vt:lpstr>Zadání</vt:lpstr>
      <vt:lpstr>Vypočítejte nepřímé náklady jednotlivých oddělení k aktivitám jako % z nepřímých nákladů (procenta jsou uvedena v oředchozí tabulce). Výsledky zaznamenejte v tabulce.</vt:lpstr>
      <vt:lpstr>Následně se vypočítá sazba dle vztahu, přičemž celkové náklady pro jednotlivé aktivity byly vypočítány v předchozí tabulce a vztažná veličina pro jednotlivé aktivity je zadána. Výsledek sazeb pro jednotlivé činnosti je uveden v následující tabulce.</vt:lpstr>
      <vt:lpstr>Nyní je posledním krokem zjistit nepřímé náklady na kalkulační jednici. Poslední tabulka zobrazuje postup i výsledek nepřímých nákladů na kalkulační jednici.</vt:lpstr>
      <vt:lpstr>Literatura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Peterková Jindra</cp:lastModifiedBy>
  <cp:revision>461</cp:revision>
  <dcterms:created xsi:type="dcterms:W3CDTF">2012-07-19T22:32:54Z</dcterms:created>
  <dcterms:modified xsi:type="dcterms:W3CDTF">2024-04-15T21:18:20Z</dcterms:modified>
</cp:coreProperties>
</file>