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1076" r:id="rId3"/>
    <p:sldId id="1068" r:id="rId4"/>
    <p:sldId id="1052" r:id="rId5"/>
    <p:sldId id="1069" r:id="rId6"/>
    <p:sldId id="1053" r:id="rId7"/>
    <p:sldId id="384" r:id="rId8"/>
    <p:sldId id="1065" r:id="rId9"/>
    <p:sldId id="388" r:id="rId10"/>
    <p:sldId id="313" r:id="rId11"/>
    <p:sldId id="378" r:id="rId12"/>
    <p:sldId id="312" r:id="rId13"/>
    <p:sldId id="319" r:id="rId14"/>
    <p:sldId id="1056" r:id="rId15"/>
    <p:sldId id="382" r:id="rId16"/>
    <p:sldId id="1058" r:id="rId17"/>
    <p:sldId id="1077" r:id="rId18"/>
    <p:sldId id="1072" r:id="rId19"/>
    <p:sldId id="1066" r:id="rId20"/>
    <p:sldId id="1067" r:id="rId21"/>
    <p:sldId id="1070" r:id="rId22"/>
    <p:sldId id="1071" r:id="rId23"/>
    <p:sldId id="1073" r:id="rId24"/>
    <p:sldId id="1074" r:id="rId25"/>
    <p:sldId id="10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294" autoAdjust="0"/>
  </p:normalViewPr>
  <p:slideViewPr>
    <p:cSldViewPr snapToGrid="0" snapToObjects="1">
      <p:cViewPr varScale="1">
        <p:scale>
          <a:sx n="79" d="100"/>
          <a:sy n="79" d="100"/>
        </p:scale>
        <p:origin x="1598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15.04.2024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27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707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890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579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069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546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540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564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675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475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32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42FE9-36C2-4B96-9427-000295F887B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605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981075"/>
            <a:ext cx="8435975" cy="514985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79388" y="6632575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48488" y="6597650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fld id="{AC4827EF-9901-452F-82E3-3BF28DBA92F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07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9C85A1B-DDF8-AC34-64C1-E6C37CC0A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2898006"/>
            <a:ext cx="7858124" cy="1576532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sz="3200" b="1" cap="all" dirty="0">
                <a:latin typeface="Arial" panose="020B0604020202020204" pitchFamily="34" charset="0"/>
                <a:cs typeface="Arial" panose="020B0604020202020204" pitchFamily="34" charset="0"/>
              </a:rPr>
              <a:t>Cenotvorba a cenová strategie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cs-CZ" sz="3200" b="1" dirty="0">
                <a:solidFill>
                  <a:srgbClr val="D502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 nákladů pro tvorbu cen</a:t>
            </a:r>
            <a:endParaRPr lang="cs-CZ" sz="3200" dirty="0">
              <a:solidFill>
                <a:srgbClr val="D502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6800F8-7269-ED1F-E7FE-CD61860A3560}"/>
              </a:ext>
            </a:extLst>
          </p:cNvPr>
          <p:cNvSpPr txBox="1"/>
          <p:nvPr/>
        </p:nvSpPr>
        <p:spPr>
          <a:xfrm>
            <a:off x="885825" y="5048655"/>
            <a:ext cx="7658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5">
            <a:extLst>
              <a:ext uri="{FF2B5EF4-FFF2-40B4-BE49-F238E27FC236}">
                <a16:creationId xmlns:a16="http://schemas.microsoft.com/office/drawing/2014/main" id="{8264A843-8548-4E5C-978B-391981E9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D8D5E265-886D-43A3-9EC6-BFDD9E814A30}" type="slidenum">
              <a:rPr lang="cs-CZ" altLang="cs-CZ" smtClean="0"/>
              <a:pPr>
                <a:spcBef>
                  <a:spcPct val="0"/>
                </a:spcBef>
                <a:buFontTx/>
                <a:buNone/>
                <a:defRPr/>
              </a:pPr>
              <a:t>10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00B6FE0-F1DE-490E-8838-8B382531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86" y="626609"/>
            <a:ext cx="7560296" cy="958849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alt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Nákladové funkce a jejich význam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F5B58BE0-EFFC-4FFF-9033-3009590F5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7329" y="1588845"/>
            <a:ext cx="7560296" cy="3836561"/>
          </a:xfrm>
          <a:ln>
            <a:noFill/>
          </a:ln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Nákladové funkce vyjadřují matematickou formou vztah mezi náklady a objemem výroby podniku.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Nákladové funkce napomáhají: 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100" dirty="0">
                <a:latin typeface="Arial" panose="020B0604020202020204" pitchFamily="34" charset="0"/>
                <a:cs typeface="Arial" panose="020B0604020202020204" pitchFamily="34" charset="0"/>
              </a:rPr>
              <a:t>odhadnout výši nákladů, resp. zisku při daném objemu výroby,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100" dirty="0">
                <a:latin typeface="Arial" panose="020B0604020202020204" pitchFamily="34" charset="0"/>
                <a:cs typeface="Arial" panose="020B0604020202020204" pitchFamily="34" charset="0"/>
              </a:rPr>
              <a:t>odhadnout přínos dodatečného objemu výroby pro tvorbu zisku,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100" dirty="0">
                <a:latin typeface="Arial" panose="020B0604020202020204" pitchFamily="34" charset="0"/>
                <a:cs typeface="Arial" panose="020B0604020202020204" pitchFamily="34" charset="0"/>
              </a:rPr>
              <a:t>stanovení bodu zvratu,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100" dirty="0">
                <a:latin typeface="Arial" panose="020B0604020202020204" pitchFamily="34" charset="0"/>
                <a:cs typeface="Arial" panose="020B0604020202020204" pitchFamily="34" charset="0"/>
              </a:rPr>
              <a:t>umožňují posoudit chování podniku při změnách objemu výroby.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A3BD8231-530C-4F27-AA93-71B81B73D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3157"/>
            <a:ext cx="8229600" cy="4041843"/>
          </a:xfrm>
          <a:noFill/>
        </p:spPr>
        <p:txBody>
          <a:bodyPr>
            <a:normAutofit/>
          </a:bodyPr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 základní období bylo v podniku dosaženo objemu výroby 2 200 tis. ks s celkovými náklady výroby 1 400 tis. Kč. V běžném roce objem výroby vzrostl o 450 tis. ks a náklady vzrostly o 170 tis. Kč.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Stanovte parametry nákladové rovnice a sestavte ji.</a:t>
            </a:r>
          </a:p>
        </p:txBody>
      </p:sp>
      <p:sp>
        <p:nvSpPr>
          <p:cNvPr id="14339" name="Nadpis 2">
            <a:extLst>
              <a:ext uri="{FF2B5EF4-FFF2-40B4-BE49-F238E27FC236}">
                <a16:creationId xmlns:a16="http://schemas.microsoft.com/office/drawing/2014/main" id="{14CD622F-E79B-47EF-81A0-CB4098A5A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4068"/>
            <a:ext cx="8229600" cy="772114"/>
          </a:xfrm>
          <a:ln>
            <a:noFill/>
          </a:ln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</a:t>
            </a:r>
          </a:p>
        </p:txBody>
      </p:sp>
      <p:sp>
        <p:nvSpPr>
          <p:cNvPr id="14340" name="Zástupný symbol pro číslo snímku 3">
            <a:extLst>
              <a:ext uri="{FF2B5EF4-FFF2-40B4-BE49-F238E27FC236}">
                <a16:creationId xmlns:a16="http://schemas.microsoft.com/office/drawing/2014/main" id="{67663AE3-B246-4994-83D3-C0B15E70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D8D5E265-886D-43A3-9EC6-BFDD9E814A30}" type="slidenum">
              <a:rPr lang="cs-CZ" altLang="cs-CZ" smtClean="0"/>
              <a:pPr>
                <a:spcBef>
                  <a:spcPct val="0"/>
                </a:spcBef>
                <a:buFontTx/>
                <a:buNone/>
                <a:defRPr/>
              </a:pPr>
              <a:t>11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5">
            <a:extLst>
              <a:ext uri="{FF2B5EF4-FFF2-40B4-BE49-F238E27FC236}">
                <a16:creationId xmlns:a16="http://schemas.microsoft.com/office/drawing/2014/main" id="{BD0F018F-3C86-47D4-B68F-282FC0285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D8D5E265-886D-43A3-9EC6-BFDD9E814A30}" type="slidenum">
              <a:rPr lang="cs-CZ" altLang="cs-CZ" smtClean="0"/>
              <a:pPr>
                <a:spcBef>
                  <a:spcPct val="0"/>
                </a:spcBef>
                <a:buFontTx/>
                <a:buNone/>
                <a:defRPr/>
              </a:pPr>
              <a:t>12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AA2113C9-9F85-4E44-916C-94FEAB40F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28688"/>
            <a:ext cx="7958138" cy="975526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altLang="cs-CZ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stanovení nákladových funkcí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221DF78-AAE9-4534-99E0-C2492A69D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799" y="2126105"/>
            <a:ext cx="7958137" cy="3352800"/>
          </a:xfrm>
          <a:ln>
            <a:noFill/>
          </a:ln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lphaUcPeriod"/>
            </a:pPr>
            <a:r>
              <a:rPr lang="cs-CZ" altLang="cs-CZ" sz="2800" dirty="0"/>
              <a:t>B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odový diagram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Klasifikační analýza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Metoda dvou období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Metoda sumační </a:t>
            </a:r>
          </a:p>
          <a:p>
            <a:pPr marL="514350" indent="-514350">
              <a:lnSpc>
                <a:spcPct val="90000"/>
              </a:lnSpc>
              <a:buFont typeface="+mj-lt"/>
              <a:buAutoNum type="alphaUcPeriod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Metoda sudá – lichá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5">
            <a:extLst>
              <a:ext uri="{FF2B5EF4-FFF2-40B4-BE49-F238E27FC236}">
                <a16:creationId xmlns:a16="http://schemas.microsoft.com/office/drawing/2014/main" id="{6B51A720-A0C8-4C7C-9BD1-8E0059EE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D8D5E265-886D-43A3-9EC6-BFDD9E814A30}" type="slidenum">
              <a:rPr lang="cs-CZ" altLang="cs-CZ" smtClean="0"/>
              <a:pPr>
                <a:spcBef>
                  <a:spcPct val="0"/>
                </a:spcBef>
                <a:buFontTx/>
                <a:buNone/>
                <a:defRPr/>
              </a:pPr>
              <a:t>13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518FC10-0EEC-43ED-BC68-298B41426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1596" y="869430"/>
            <a:ext cx="7940904" cy="5015804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Klasifikační analýza</a:t>
            </a:r>
          </a:p>
          <a:p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Jedná se o rozčlenění – klasifikaci nákladů na náklady FIXNÍ a VARIABILNÍ,</a:t>
            </a:r>
          </a:p>
          <a:p>
            <a:pPr algn="just"/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Rozdělení může být u různých podniků odlišné.</a:t>
            </a:r>
          </a:p>
          <a:p>
            <a:pPr marL="0" indent="0" algn="just"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Metoda dvou období</a:t>
            </a:r>
          </a:p>
          <a:p>
            <a:pPr algn="just"/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Zvolíme tzv. extrémní období a opět z hodnot těchto období sestavíme dvě rovnice o dvou neznámých. První rovnici sestavíme z údajů za období s největším objemem výroby, druhou rovnici z údajů za období s nejmenším objemem výroby.</a:t>
            </a:r>
          </a:p>
          <a:p>
            <a:pPr marL="0" indent="0" algn="just"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Metoda sumační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Podstata spočívá v tom, že zadané údaje rozdělíme do dvou skupin, v rámci těchto skupin vyčíslíme průměrné hodnoty, pak dosadíme do dvou rovnic o dvou neznámých.</a:t>
            </a:r>
          </a:p>
          <a:p>
            <a:pPr marL="0" indent="0" algn="just"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Metoda sudá – lichá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 obdobou metody sumační s tím rozdílem, že nerozdělujeme údaje na dvě období, ale do rovnic sčítáme údaje ze sudých a lichých let (období),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Jedna rovnice obsahuje hodnoty sudých let, druhá lichých.</a:t>
            </a:r>
          </a:p>
          <a:p>
            <a:pPr algn="just"/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E754B42E-11C8-4D40-9716-53955A940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75933"/>
            <a:ext cx="8210626" cy="1046974"/>
          </a:xfrm>
        </p:spPr>
        <p:txBody>
          <a:bodyPr>
            <a:normAutofit/>
          </a:bodyPr>
          <a:lstStyle/>
          <a:p>
            <a:pPr marL="452628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Malý podnik v průběhu 6 měsíců vykazoval tyto položky objemu produkce a nákladů:</a:t>
            </a:r>
          </a:p>
        </p:txBody>
      </p:sp>
      <p:sp>
        <p:nvSpPr>
          <p:cNvPr id="33795" name="Nadpis 2">
            <a:extLst>
              <a:ext uri="{FF2B5EF4-FFF2-40B4-BE49-F238E27FC236}">
                <a16:creationId xmlns:a16="http://schemas.microsoft.com/office/drawing/2014/main" id="{56C3D902-65F9-4004-AB43-DF92B0D17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3"/>
            <a:ext cx="8229600" cy="777876"/>
          </a:xfrm>
          <a:ln>
            <a:noFill/>
          </a:ln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3200" b="1" dirty="0">
                <a:solidFill>
                  <a:srgbClr val="C00000"/>
                </a:solidFill>
              </a:rPr>
              <a:t>Příklad 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CCD2379-E2E3-4EDB-BA41-3D66BD16C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843710"/>
              </p:ext>
            </p:extLst>
          </p:nvPr>
        </p:nvGraphicFramePr>
        <p:xfrm>
          <a:off x="3195638" y="1199420"/>
          <a:ext cx="3357562" cy="2011362"/>
        </p:xfrm>
        <a:graphic>
          <a:graphicData uri="http://schemas.openxmlformats.org/drawingml/2006/table">
            <a:tbl>
              <a:tblPr/>
              <a:tblGrid>
                <a:gridCol w="739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2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období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objem produkce (ks)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celkové náklady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9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40 000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480 000 Kč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9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30 000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9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60 000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9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70 000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9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50 000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94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65 000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580 000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3830" name="Zástupný symbol pro obsah 1">
            <a:extLst>
              <a:ext uri="{FF2B5EF4-FFF2-40B4-BE49-F238E27FC236}">
                <a16:creationId xmlns:a16="http://schemas.microsoft.com/office/drawing/2014/main" id="{2B5A9FAB-2B36-4A15-A881-8364A7ED173B}"/>
              </a:ext>
            </a:extLst>
          </p:cNvPr>
          <p:cNvSpPr txBox="1">
            <a:spLocks/>
          </p:cNvSpPr>
          <p:nvPr/>
        </p:nvSpPr>
        <p:spPr bwMode="auto">
          <a:xfrm>
            <a:off x="338215" y="3233177"/>
            <a:ext cx="8229599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 rámci půlročního období vznikly tyto náklady v Kč: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268DA454-6B9B-47CB-AF4C-AD8D9E885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045148"/>
              </p:ext>
            </p:extLst>
          </p:nvPr>
        </p:nvGraphicFramePr>
        <p:xfrm>
          <a:off x="3287949" y="3682841"/>
          <a:ext cx="3357563" cy="2020890"/>
        </p:xfrm>
        <a:graphic>
          <a:graphicData uri="http://schemas.openxmlformats.org/drawingml/2006/table">
            <a:tbl>
              <a:tblPr/>
              <a:tblGrid>
                <a:gridCol w="2084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nájemné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800 000 Kč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spotřeba materiálu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mzdové náklady dělníků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odpisy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500 000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vytápění, osvětlení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opravy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přepravné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200 000 Kč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Zástupný symbol pro obsah 1">
            <a:extLst>
              <a:ext uri="{FF2B5EF4-FFF2-40B4-BE49-F238E27FC236}">
                <a16:creationId xmlns:a16="http://schemas.microsoft.com/office/drawing/2014/main" id="{D66C38C0-47DF-4F44-9759-64AA60CE1DB9}"/>
              </a:ext>
            </a:extLst>
          </p:cNvPr>
          <p:cNvSpPr txBox="1">
            <a:spLocks/>
          </p:cNvSpPr>
          <p:nvPr/>
        </p:nvSpPr>
        <p:spPr>
          <a:xfrm>
            <a:off x="267031" y="5554960"/>
            <a:ext cx="8748256" cy="1978039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Úkol: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Sestavte měsíční nákladovou funkci pro podnik, použijte: metodu dvou období a metodu klasifikační analýzy.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858" name="Zástupný symbol pro číslo snímku 7">
            <a:extLst>
              <a:ext uri="{FF2B5EF4-FFF2-40B4-BE49-F238E27FC236}">
                <a16:creationId xmlns:a16="http://schemas.microsoft.com/office/drawing/2014/main" id="{B7AD7D03-B68F-4926-BB86-AFD74B6D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D8D5E265-886D-43A3-9EC6-BFDD9E814A30}" type="slidenum">
              <a:rPr lang="cs-CZ" altLang="cs-CZ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>
            <a:extLst>
              <a:ext uri="{FF2B5EF4-FFF2-40B4-BE49-F238E27FC236}">
                <a16:creationId xmlns:a16="http://schemas.microsoft.com/office/drawing/2014/main" id="{90843683-2787-436F-983C-A6AB29F0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1ED4BF-3062-4451-9DAC-12C7C1887E68}" type="slidenum">
              <a:rPr lang="cs-CZ" altLang="cs-CZ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A8E7680C-5E3D-4FCC-B29A-21F6A5E5C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5760" y="457789"/>
            <a:ext cx="7194158" cy="952722"/>
          </a:xfrm>
        </p:spPr>
        <p:txBody>
          <a:bodyPr>
            <a:normAutofit fontScale="90000"/>
          </a:bodyPr>
          <a:lstStyle/>
          <a:p>
            <a:pPr algn="r">
              <a:defRPr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</a:t>
            </a:r>
            <a:r>
              <a:rPr lang="cs-CZ" sz="3600" b="1" dirty="0">
                <a:solidFill>
                  <a:srgbClr val="C00000"/>
                </a:solidFill>
              </a:rPr>
              <a:t>Příklad</a:t>
            </a:r>
            <a:b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400" dirty="0"/>
              <a:t>Zjistěte nákladovou funkci metodou sumační a </a:t>
            </a:r>
            <a:r>
              <a:rPr lang="cs-CZ" sz="2400" dirty="0" err="1"/>
              <a:t>sudá-lichá</a:t>
            </a:r>
            <a:endParaRPr lang="cs-CZ" sz="2400" dirty="0"/>
          </a:p>
        </p:txBody>
      </p:sp>
      <p:graphicFrame>
        <p:nvGraphicFramePr>
          <p:cNvPr id="34861" name="Group 45">
            <a:extLst>
              <a:ext uri="{FF2B5EF4-FFF2-40B4-BE49-F238E27FC236}">
                <a16:creationId xmlns:a16="http://schemas.microsoft.com/office/drawing/2014/main" id="{CCDE3B91-6B59-464D-B694-4C06C5B97B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887291"/>
              </p:ext>
            </p:extLst>
          </p:nvPr>
        </p:nvGraphicFramePr>
        <p:xfrm>
          <a:off x="1020943" y="1556435"/>
          <a:ext cx="6738939" cy="4542807"/>
        </p:xfrm>
        <a:graphic>
          <a:graphicData uri="http://schemas.openxmlformats.org/drawingml/2006/table">
            <a:tbl>
              <a:tblPr/>
              <a:tblGrid>
                <a:gridCol w="2246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6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8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Měsíc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nákladů (CN)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Objem výkonů (Q)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745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T="45684" marB="4568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980</a:t>
                      </a:r>
                    </a:p>
                  </a:txBody>
                  <a:tcPr marT="45684" marB="4568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68119-60DA-4BCA-99C9-C9892744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3045"/>
            <a:ext cx="8229600" cy="114300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Bod zvratu a jeho využití při tvorbě ceny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0FFDE-ABAE-4DC0-8505-FE0A3241D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44479"/>
            <a:ext cx="8064000" cy="4081204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cs-CZ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Bod zvratu 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takové množství </a:t>
            </a:r>
            <a:r>
              <a:rPr lang="cs-CZ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produkce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firmy, při kterém nevzniká žádný </a:t>
            </a:r>
            <a:r>
              <a:rPr lang="cs-CZ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zisk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ani </a:t>
            </a:r>
            <a:r>
              <a:rPr lang="cs-CZ" sz="24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ztráta</a:t>
            </a:r>
            <a:r>
              <a:rPr lang="cs-CZ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Dosahuje-li firma této produkce, pak se tržby rovnají nákladům.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/>
              <a:t>T = N</a:t>
            </a:r>
          </a:p>
          <a:p>
            <a:pPr marL="0" indent="0">
              <a:buNone/>
            </a:pPr>
            <a:r>
              <a:rPr lang="cs-CZ" sz="2800" b="1" dirty="0"/>
              <a:t>p x q = FN + </a:t>
            </a:r>
            <a:r>
              <a:rPr lang="cs-CZ" sz="2800" b="1" dirty="0" err="1"/>
              <a:t>vn</a:t>
            </a:r>
            <a:r>
              <a:rPr lang="cs-CZ" sz="2800" b="1" dirty="0"/>
              <a:t> x q</a:t>
            </a:r>
          </a:p>
          <a:p>
            <a:pPr marL="0" indent="0">
              <a:buNone/>
            </a:pPr>
            <a:r>
              <a:rPr lang="cs-CZ" sz="2800" b="1" dirty="0"/>
              <a:t>p x q – </a:t>
            </a:r>
            <a:r>
              <a:rPr lang="cs-CZ" sz="2800" b="1" dirty="0" err="1"/>
              <a:t>vn</a:t>
            </a:r>
            <a:r>
              <a:rPr lang="cs-CZ" sz="2800" b="1" dirty="0"/>
              <a:t> x q = FN</a:t>
            </a:r>
          </a:p>
          <a:p>
            <a:pPr marL="0" indent="0">
              <a:buNone/>
            </a:pPr>
            <a:r>
              <a:rPr lang="cs-CZ" sz="2800" b="1" dirty="0"/>
              <a:t>q (p – </a:t>
            </a:r>
            <a:r>
              <a:rPr lang="cs-CZ" sz="2800" b="1" dirty="0" err="1"/>
              <a:t>vn</a:t>
            </a:r>
            <a:r>
              <a:rPr lang="cs-CZ" sz="2800" b="1" dirty="0"/>
              <a:t>) = FN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</a:rPr>
              <a:t>q (BZ) = FN/ (p-</a:t>
            </a:r>
            <a:r>
              <a:rPr lang="cs-CZ" sz="2800" b="1" dirty="0" err="1">
                <a:solidFill>
                  <a:srgbClr val="C00000"/>
                </a:solidFill>
              </a:rPr>
              <a:t>vn</a:t>
            </a:r>
            <a:r>
              <a:rPr lang="cs-CZ" sz="2800" b="1" dirty="0">
                <a:solidFill>
                  <a:srgbClr val="C00000"/>
                </a:solidFill>
              </a:rPr>
              <a:t>)</a:t>
            </a:r>
            <a:r>
              <a:rPr lang="cs-CZ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2965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>
            <a:extLst>
              <a:ext uri="{FF2B5EF4-FFF2-40B4-BE49-F238E27FC236}">
                <a16:creationId xmlns:a16="http://schemas.microsoft.com/office/drawing/2014/main" id="{226EC8B1-E642-4A28-A84C-0A0A938E849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 algn="just">
              <a:buNone/>
            </a:pPr>
            <a:r>
              <a:rPr lang="cs-CZ" altLang="cs-CZ" sz="2800" dirty="0"/>
              <a:t>Zjistěte cenu výrobku, víte-li, že fixní náklady jsou 180 000 Kč, variabilní náklady jednoho výrobku jsou 35 Kč a objem výroby daného výrobku je 48 000 ks. Podnik potřebuje dosáhnout na danou produkci zisk ve výši 20 000 Kč. </a:t>
            </a:r>
          </a:p>
          <a:p>
            <a:pPr>
              <a:buFont typeface="Wingdings 3" panose="05040102010807070707" pitchFamily="18" charset="2"/>
              <a:buNone/>
            </a:pPr>
            <a:endParaRPr lang="cs-CZ" altLang="cs-CZ" b="1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D78FD74-FB05-4A35-8916-3C3A8CB06CA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r">
              <a:defRPr/>
            </a:pPr>
            <a:r>
              <a:rPr lang="cs-CZ" sz="3200" b="1" dirty="0">
                <a:solidFill>
                  <a:srgbClr val="C00000"/>
                </a:solidFill>
              </a:rPr>
              <a:t>Příklad </a:t>
            </a:r>
          </a:p>
        </p:txBody>
      </p:sp>
    </p:spTree>
    <p:extLst>
      <p:ext uri="{BB962C8B-B14F-4D97-AF65-F5344CB8AC3E}">
        <p14:creationId xmlns:p14="http://schemas.microsoft.com/office/powerpoint/2010/main" val="2508867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D5642-40D5-FFFE-1881-22D3740D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cs-CZ" sz="2800" b="1" cap="all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Logistcké</a:t>
            </a:r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8A657E-F177-2957-C850-0A86F41C0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Logistika si klade za cíl minimalizovat celkové náklady při dosažení potřebné úrovně zákaznického servisu.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Šest základních nákladových oblastí pokrývá čtrnáct hlavních logistických činností: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Úroveň zákaznického servisu.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Přepravní náklady.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Náklady na udržování zásob.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Skladovací náklady.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Množstevní náklady.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Náklady na informační systém.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403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27688-3BAF-2271-ABB1-B0D1E480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3072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Logistické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3EE285-BCED-BF9D-08B2-F26E5636B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27068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 rostoucí dělbou práce stoupá i podíl logistických nákladů na celkových nákladech podniku.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Klesá podíl výrobních nákladů a rostou náklady spojené se zabezpečením vysoké pružnosti výroby a distribuce (krátké a spolehlivé dodací lhůty).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Využití správné logistiky je nástroj konkurenčního boje.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Cena, kvalita a reklama srovnatelných produktů se neliší.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Logistika sehrává důležitou úlohu ve dvou směrech: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latin typeface="Amasis MT Pro" panose="02040504050005020304" pitchFamily="18" charset="-18"/>
              </a:rPr>
              <a:t>hlavní výdajová položka podniků,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latin typeface="Amasis MT Pro" panose="02040504050005020304" pitchFamily="18" charset="-18"/>
              </a:rPr>
              <a:t>podpora pohybu a plynulého toku ekonomických transakcí, která je nenahraditelnou aktivitou pro prodej.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97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23985-CC4C-2047-F188-0C0405C1B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1B9D8-1FB7-030A-51BB-8CAD30984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229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Význam nákladů pro tvorbu ceny</a:t>
            </a:r>
          </a:p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Vymezení nákladů</a:t>
            </a:r>
          </a:p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Klasifikace nákladů</a:t>
            </a:r>
          </a:p>
          <a:p>
            <a:pPr marL="514350" indent="-514350">
              <a:buAutoNum type="arabicPeriod"/>
            </a:pPr>
            <a:r>
              <a:rPr lang="cs-CZ" alt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Nákladové funkce a jejich význam</a:t>
            </a:r>
          </a:p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Bod zvratu a jeho využití při tvorbě ceny</a:t>
            </a:r>
          </a:p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Logistické náklady</a:t>
            </a:r>
          </a:p>
          <a:p>
            <a:pPr marL="514350" indent="-514350">
              <a:buAutoNum type="arabicPeriod"/>
            </a:pPr>
            <a:r>
              <a:rPr lang="cs-CZ" sz="2800" cap="all" dirty="0">
                <a:latin typeface="Arial" panose="020B0604020202020204" pitchFamily="34" charset="0"/>
                <a:cs typeface="Arial" panose="020B0604020202020204" pitchFamily="34" charset="0"/>
              </a:rPr>
              <a:t>Náklady na energie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54997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3EEEA-C28F-24A3-B24B-D4ED1090F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995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Logistické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E7B7F-2E8F-4DEB-A25F-930EEEE15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9136"/>
            <a:ext cx="8229600" cy="487702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Nutným předpokladem pro správná logistická rozhodnutí a pro účinné plánování a řízení logistických procesů je mít takový systém evidence, který by trvale sledovat a vykazoval všechny potřebné nákladové a výkonové údaje.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Vybudování systému si však žádá: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úpravy a rozšíření vnitropodnikového účetnictví,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vybudování logistického informačního systému.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Logistiku a s ní spojené náklady nelze chápat útvarově.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257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0EF82-1FF7-3F79-6009-F3DF54883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628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Logistické náklady – 2 hlediska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E21F53-9587-4FB5-9242-CEE0E25C4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7831"/>
            <a:ext cx="8229600" cy="4888143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500" dirty="0">
                <a:latin typeface="Arial" panose="020B0604020202020204" pitchFamily="34" charset="0"/>
                <a:cs typeface="Arial" panose="020B0604020202020204" pitchFamily="34" charset="0"/>
              </a:rPr>
              <a:t>Nad logistickými náklady můžeme uvažovat ze dvou hledisek: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návaznosti v logistickém řetězci </a:t>
            </a:r>
            <a:r>
              <a:rPr lang="cs-CZ" sz="3100" dirty="0">
                <a:latin typeface="Arial" panose="020B0604020202020204" pitchFamily="34" charset="0"/>
                <a:cs typeface="Arial" panose="020B0604020202020204" pitchFamily="34" charset="0"/>
              </a:rPr>
              <a:t>(musíme sledovat celý proces od převzetí požadavků zákazníkem přes přípravu výroby, pořízení a skladování zásob a materiálů, plánování a řízení výroby, výrobu, značení, expedici, distribuci až po prodej).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charakteru a účelnosti toku:</a:t>
            </a:r>
            <a:endParaRPr lang="cs-CZ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náklady na informační toky (objednávky, převzetí, administrativa),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náklady na fyzické toky (doprava, manipulace, nastavování),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náklady na držení zásob (skladování),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náklady spojené s nedostatečnou úrovní logistických služeb (penále, přesčasy).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987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BDDFE-79A6-7FC1-1F43-A8E5ED4A9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729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Logistické náklady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21FBD5-9328-E2E1-F595-CE681F059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24644"/>
            <a:ext cx="8229600" cy="490152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Koncepce celkových nákladů je klíčem k efektivnímu řízení logistického systému.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Podnik se nesmí zaměřovat na jednotlivé izolované logistické činnosti, ale musí se pokoušet minimalizovat celkové náklady logistických činností.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Snížení nákladů v jedné činnosti však může vést ke zvýšení nákladů v jiné oblasti.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„Logistika s nejmenšími celkovými náklady je takový stav, kdy se dosažení stanovené úrovně zákaznického servisu minimalizuje součet logistických nákladů.“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822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E8DEC-AFF7-4DA3-01AB-AF2692CDA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811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Náklady na energie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A4F0A3-ECA6-F82D-50E5-EA8EDF8C7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894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Základem je koncepce energetické bezpečnosti státu.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Je vyžadováno aby: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energie byly nepřerušované a byly fyzicky dostupné,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ceny byly přijatelné pro všechny spotřebitele,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výroba energie byla ekologická a udržitelná.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Otázky týkající se naší energetické situace: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prolomení těžebních limitů a prodloužení těžby uhlí,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rozšíření bloků jaderných elektráren,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státní podpora obnovitelných zdrojů energie.</a:t>
            </a:r>
          </a:p>
        </p:txBody>
      </p:sp>
    </p:spTree>
    <p:extLst>
      <p:ext uri="{BB962C8B-B14F-4D97-AF65-F5344CB8AC3E}">
        <p14:creationId xmlns:p14="http://schemas.microsoft.com/office/powerpoint/2010/main" val="3380907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74CDA-9732-4375-8D4C-ECBD4B40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LCOE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98FB12-3969-82C8-AC85-2455F588B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Jedná se o sdruženou cenu energie.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Tato cena zohledňuje náklady v průběhu celého životního cyklu daného způsobu produkce.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Náklady na výrobu energie z daného zdroje se skládají ze tří hlavních kategorií: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kapitálových výdajů včetně nákladů na zpracování odpadu a odstavení zařízení po ukončení provozu,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ceny paliva,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ostatních nákladů na provoz a údržbu, pojištění a vlastní spotřebu energií.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488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5A064-EE9C-2CF4-2E84-CCCA7737F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842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CC80A8-E5EC-8C42-BAF6-5167D0E04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Humlová, V. Cenotvorba a cenová strategie. MVŠO, 2016.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0" i="0" dirty="0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POPESKO, B. a Šárka PAPADAKI. Moderní metody řízení nákladů: jak dosáhnout efektivního vynakládání nákladů a jejich snížení. 2., aktualizované a rozšířené vydání. Praha: Grada </a:t>
            </a:r>
            <a:r>
              <a:rPr lang="cs-CZ" sz="2400" b="0" i="0" dirty="0" err="1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  <a:r>
              <a:rPr lang="cs-CZ" sz="2400" b="0" i="0" dirty="0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2016.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0" i="0" dirty="0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Krestová, T., </a:t>
            </a:r>
            <a:r>
              <a:rPr lang="cs-CZ" sz="2400" b="0" i="0" dirty="0" err="1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Matusiková</a:t>
            </a:r>
            <a:r>
              <a:rPr lang="cs-CZ" sz="2400" b="0" i="0" dirty="0">
                <a:solidFill>
                  <a:srgbClr val="1C1C1C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L. a K. Zelinková. Vysoká škola báňská - Technická univerzita Ostrava, 2015. 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385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00050-930B-5EF5-9E3C-D653FEBB4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797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 nákladů pro tvorbu ceny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EE77B6-EE27-5436-BD0B-23510E295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8260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Náklady jsou určujícím prvkem pro cenovou tvorbu.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Znalost struktury a dynamika nákladů tvoří základní informační vstup pro efektivní rozhodování v oblasti cenové tvorby.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Nutnost sledovat důsledně náklady a jejich vliv na tvorbu cen a ziskové rozpětí vyvolávají dvě okolnosti: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globalizace konkurence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narůstání způsobů stlačování nákladů na minimum a zvyšování nákladové efektivnosti.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055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E2FD2-7811-5073-47E1-0EC5A909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Vymezení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1B8DA6-2FB2-9284-FBF4-9BAE9FB84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C00000"/>
                </a:solidFill>
              </a:rPr>
              <a:t>Náklad</a:t>
            </a:r>
            <a:r>
              <a:rPr lang="cs-CZ" dirty="0"/>
              <a:t>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dirty="0"/>
              <a:t> ú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čelové a účelné vynaložení prostředků a práce v peněžní formě. </a:t>
            </a:r>
          </a:p>
          <a:p>
            <a:pPr marL="0" indent="0" algn="just">
              <a:buNone/>
            </a:pP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Manažerské pojetí nákladů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pracuje s ekonomickými náklady, které zahrnují i tzv. oportunitní náklady. 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Poskytuje informace pro řízení a kontrolu reálného průběhu uskutečňovaných procesů.  </a:t>
            </a:r>
            <a:endParaRPr lang="cs-CZ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2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Finanční pojetí nákladů </a:t>
            </a:r>
            <a:r>
              <a:rPr lang="cs-CZ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je předmětem finančního účetnictví. Vymezuje náklady jako peněžní ocenění spotřeby výrobních faktorů vynaložených podnikem na jeho výkony.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393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9C0F8D-D037-5EB0-7B03-E8FFA24C4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Vymezení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BA8C8E-9E37-7529-5B13-946028223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K zajištění efektivní cenové tvorby patří zcela nezbytně schopnost poznat a určit složky nákladů.</a:t>
            </a:r>
          </a:p>
          <a:p>
            <a:pPr marL="0" indent="0" algn="just"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Některé náklady lze snadno zjistit, spočítat nebo alokovat na jednotku výroby, jiné náklady zase mohou pozornosti manažerů uniknout, jedná se o náklady, u kterých neumíme určit pravděpodobnost vlivu na cenu.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Jedná se především o: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masis MT Pro" panose="02040504050005020304" pitchFamily="18" charset="-18"/>
              </a:rPr>
              <a:t>náklady vyplývající z odpovědnosti za školy vzniklé uživateli výrobku nebo služby,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masis MT Pro" panose="02040504050005020304" pitchFamily="18" charset="-18"/>
              </a:rPr>
              <a:t>náklady na stažení výrobku z důvodu nepředvídatelného selhání nebo nedbalého provedení výroby výrobku,</a:t>
            </a:r>
          </a:p>
          <a:p>
            <a:pPr lvl="1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Amasis MT Pro" panose="02040504050005020304" pitchFamily="18" charset="-18"/>
              </a:rPr>
              <a:t>náklady na zboží, které se stalo neprodejným z mimo konkurenčních důvodů (změna legislativy).</a:t>
            </a:r>
          </a:p>
          <a:p>
            <a:endParaRPr lang="cs-CZ" sz="3200" b="1" dirty="0">
              <a:latin typeface="Amasis MT Pro" panose="02040504050005020304" pitchFamily="18" charset="-18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602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12401-23E9-0A76-1ECC-49BBAF442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cap="all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Klasifikace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13A05F-CB25-7D75-B7E7-715E27AE9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Klasifikace nákladů je předpokladem účinné kontroly a řízení veličin ovlivňujících výsledek hospodaření.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Nejčastěji používané členění nákladů v podnicích je:</a:t>
            </a:r>
          </a:p>
          <a:p>
            <a:pPr marL="800091" lvl="1" indent="-457200" algn="just">
              <a:buFont typeface="+mj-lt"/>
              <a:buAutoNum type="alphaUcPeriod"/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Druhové členění</a:t>
            </a:r>
          </a:p>
          <a:p>
            <a:pPr marL="800091" lvl="1" indent="-457200" algn="just">
              <a:buFont typeface="+mj-lt"/>
              <a:buAutoNum type="alphaUcPeriod"/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Účelové členění</a:t>
            </a:r>
          </a:p>
          <a:p>
            <a:pPr marL="800091" lvl="1" indent="-457200" algn="just">
              <a:buFont typeface="+mj-lt"/>
              <a:buAutoNum type="alphaUcPeriod"/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vztahu ke změně objemu výkonů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334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98FCD-9FD2-4791-A952-FF71B9C6F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46277"/>
            <a:ext cx="8064000" cy="1199720"/>
          </a:xfrm>
          <a:ln>
            <a:noFill/>
          </a:ln>
        </p:spPr>
        <p:txBody>
          <a:bodyPr/>
          <a:lstStyle/>
          <a:p>
            <a:pPr algn="l"/>
            <a:r>
              <a:rPr lang="cs-CZ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Druhové členění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DB63E-C14F-4F90-B6B3-9928D6176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85320"/>
            <a:ext cx="8064000" cy="4468304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Druhové členění nákladů je využíváno v účetnictví, přičemž výčet nákladových druhů je obsažen v účetní osnově.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Základní nákladové druhy jsou: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Spotřeba materiálů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Odpisy fixních aktiv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Mzdové náklady a osobní náklady včetně soci a zdrav. pojištění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Spotřeba a použití externích prací a služeb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Finanční náklady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878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21228-12E7-4E0E-B6B3-BD4B5B1E3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46275"/>
            <a:ext cx="8064000" cy="1086599"/>
          </a:xfrm>
          <a:ln>
            <a:noFill/>
          </a:ln>
        </p:spPr>
        <p:txBody>
          <a:bodyPr/>
          <a:lstStyle/>
          <a:p>
            <a:pPr algn="l"/>
            <a:r>
              <a:rPr lang="cs-CZ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Účelové členění nákladů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223C1-F797-422B-9F34-785C21672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26823"/>
            <a:ext cx="8064000" cy="4351406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Členění nákladů ve vztahu k procesu, činnostem a aktivitám: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Technologické náklady</a:t>
            </a: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obsluhu, zajištění a řízení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Členění nákladů dle způsobu kontroly hospodárnosti: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Jednicové náklady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Režijní náklady</a:t>
            </a:r>
          </a:p>
          <a:p>
            <a:pPr marL="171446" lvl="1"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Členění nákladů ve vztahu k výkonům (kalkulační členění):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Přímé náklady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Nepřímé náklady </a:t>
            </a:r>
          </a:p>
          <a:p>
            <a:pPr marL="171446" lvl="1"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podle jednotlivých míst vzniku: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Náklady prvotní (externí)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Náklady druhotné (interní)</a:t>
            </a:r>
          </a:p>
          <a:p>
            <a:pPr marL="457200" lvl="1" indent="0" algn="just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670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65BE61-6F5F-4058-BFA7-7BBE2FF55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642"/>
            <a:ext cx="8229600" cy="1143000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Členění nákladů dle vztahu ke změně objemu výkonů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47C535-0ACC-4B74-B7D6-965CB348B98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85000" lnSpcReduction="10000"/>
          </a:bodyPr>
          <a:lstStyle/>
          <a:p>
            <a:pPr marL="514350" indent="-457200" algn="just">
              <a:buFont typeface="Wingdings" panose="05000000000000000000" pitchFamily="2" charset="2"/>
              <a:buChar char="Ø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Fixní náklady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člení se na absolutně fixní náklady (jednorázové náklady spojené se záběhem výroby, patenty a průběžné, jejichž vynakládání se děje opakovaně v určitých časových intervalech např. pojištění budovy) a fixní náklady měnící se skokem (jsou neměnné v celkové výši jen v rámci určitého objemu produkce)</a:t>
            </a:r>
          </a:p>
          <a:p>
            <a:pPr marL="57150" indent="0"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Variabilní náklady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– dle typu závislosti na objemu výkonů jsou rozlišovány variabilní náklady: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proporcionální (mění se </a:t>
            </a: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přímoúměrně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se změnou výkonu),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podprocionální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(rostou v celkové výši pomaleji, než objem výkonu),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nadproporcionální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(rostou v celkové výši rychleji, než objem výkonů).</a:t>
            </a:r>
          </a:p>
          <a:p>
            <a:pPr marL="57150" indent="0" algn="just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927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1705</Words>
  <Application>Microsoft Office PowerPoint</Application>
  <PresentationFormat>Předvádění na obrazovce (4:3)</PresentationFormat>
  <Paragraphs>243</Paragraphs>
  <Slides>25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Amasis MT Pro</vt:lpstr>
      <vt:lpstr>Arial</vt:lpstr>
      <vt:lpstr>Calibri</vt:lpstr>
      <vt:lpstr>Courier New</vt:lpstr>
      <vt:lpstr>Times New Roman</vt:lpstr>
      <vt:lpstr>Wingdings</vt:lpstr>
      <vt:lpstr>Wingdings 3</vt:lpstr>
      <vt:lpstr>Office Theme</vt:lpstr>
      <vt:lpstr>Cenotvorba a cenová strategie  9. Význam nákladů pro tvorbu cen</vt:lpstr>
      <vt:lpstr>OBSAH</vt:lpstr>
      <vt:lpstr>1. Význam nákladů pro tvorbu ceny</vt:lpstr>
      <vt:lpstr>2. Vymezení nákladů</vt:lpstr>
      <vt:lpstr>2. Vymezení nákladů</vt:lpstr>
      <vt:lpstr>3. Klasifikace nákladů</vt:lpstr>
      <vt:lpstr>A. Druhové členění</vt:lpstr>
      <vt:lpstr>B. Účelové členění nákladů</vt:lpstr>
      <vt:lpstr>C. Členění nákladů dle vztahu ke změně objemu výkonů</vt:lpstr>
      <vt:lpstr>4. Nákladové funkce a jejich význam</vt:lpstr>
      <vt:lpstr>Příklad </vt:lpstr>
      <vt:lpstr>Metody stanovení nákladových funkcí</vt:lpstr>
      <vt:lpstr>Prezentace aplikace PowerPoint</vt:lpstr>
      <vt:lpstr>Příklad </vt:lpstr>
      <vt:lpstr>                                                                                                 Příklad Zjistěte nákladovou funkci metodou sumační a sudá-lichá</vt:lpstr>
      <vt:lpstr>5. Bod zvratu a jeho využití při tvorbě ceny</vt:lpstr>
      <vt:lpstr>Příklad </vt:lpstr>
      <vt:lpstr>6. Logistcké náklady</vt:lpstr>
      <vt:lpstr>6. Logistické náklady</vt:lpstr>
      <vt:lpstr>6. Logistické náklady</vt:lpstr>
      <vt:lpstr>6. Logistické náklady – 2 hlediska</vt:lpstr>
      <vt:lpstr>6. Logistické náklady </vt:lpstr>
      <vt:lpstr>7. Náklady na energie</vt:lpstr>
      <vt:lpstr>LCOE</vt:lpstr>
      <vt:lpstr>Literatura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Peterková Jindra</cp:lastModifiedBy>
  <cp:revision>460</cp:revision>
  <dcterms:created xsi:type="dcterms:W3CDTF">2012-07-19T22:32:54Z</dcterms:created>
  <dcterms:modified xsi:type="dcterms:W3CDTF">2024-04-15T21:18:56Z</dcterms:modified>
</cp:coreProperties>
</file>