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69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8" r:id="rId27"/>
    <p:sldId id="447" r:id="rId28"/>
    <p:sldId id="449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9" r:id="rId37"/>
    <p:sldId id="460" r:id="rId38"/>
    <p:sldId id="461" r:id="rId39"/>
    <p:sldId id="457" r:id="rId40"/>
    <p:sldId id="458" r:id="rId41"/>
    <p:sldId id="462" r:id="rId42"/>
    <p:sldId id="464" r:id="rId43"/>
    <p:sldId id="261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34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56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411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159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489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419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92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346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813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01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121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91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0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519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389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941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885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188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422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75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980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9591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8220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356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67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909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8059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050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8588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92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230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530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4148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941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632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16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83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121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56379" y="1606844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EKONOMIE 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A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CENOVÁ TVORBA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XCCS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SELHÁNÍ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Externality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Při výrobě nebo spotřebě některých statků vznikají externí náklady nebo externí prospěch, ty dopadají na třetí = externí osoby, které stojí mimo vztah kupujícího a prodávajícího.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08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SELHÁNÍ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Externality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Externality rozlišujeme na pozitivní nebo negativní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Pozitivní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očkování proti nakažlivé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chorobě chrání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nejen očkovaného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člověka, ale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i lidi v jeho okolí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výzkum a vývoj vytváří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znalosti, které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mohou využít i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ostatní 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vzdělaní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lidé páchají méně trestných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činů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krásná zahrada či opravené historické budovy přináší radost i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kolemjdoucím.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5715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SELHÁNÍ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Externality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Externality rozlišujeme na pozitivní nebo negativní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Negativní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znečištění vzduchu továrnou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sousedův štěkající pes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řev večírku ze sousedního pokoje na kolejích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hlukové znečištění ze stavby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zdravotní riziko způsobené pasivním kouřením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zvýšené riziko dopravní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nehody způsobené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tím, že řidič za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jízdy telefonuje.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SELHÁNÍ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Veřejné statky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Výrobky nebo služby jejichž, každá jednotka je spotřebovávána každým a nikdo nemůže být ze spotřeby vyloučen.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1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TYPY TRHŮ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Domácnosti a firmy se vzájemně setkávají na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dvou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typech trhů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t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rh výrobků a služeb,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t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rh výrobních faktorů.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0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TYPY TRHŮ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 descr="ZÁKLADY EKONOMIE. vyučující: kancelář 504 (katedra ekonomie) 3 bloky výuky,  ukončení: písemná zkouška literatura: - PDF Stažení zdar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19511" r="-127" b="3631"/>
          <a:stretch/>
        </p:blipFill>
        <p:spPr bwMode="auto">
          <a:xfrm>
            <a:off x="501805" y="1516565"/>
            <a:ext cx="8140390" cy="452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TYPY TRHŮ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 descr="PrF:NP101Zk Economics of Public Admini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1" y="1669644"/>
            <a:ext cx="7481307" cy="44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263376" y="5854390"/>
            <a:ext cx="3166946" cy="27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2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TYPY TRHŮ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62" y="1478134"/>
            <a:ext cx="7078005" cy="468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TYPY TRHŮ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Vzájemné vztahy na trhu mezi domácnostmi a firmami koordinuje cena za kterou jsou výrobky, faktory, komodity prodávány.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Cena na trhu se mění tak dlouho, dokud nedosáhne určité úrovně.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 tržním systému se určují ceny,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typ zboží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a jeho množství,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způsob výroby a typ spotřebitele.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7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cena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Vzniká vzájemným působením nabídky a poptávky.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 tržním mechanismu plní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několik funkcí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Informační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Alokační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Motivační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Diferenciační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14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/>
              <a:t>CENA Z POHLEDU EKONOMICKÉ TEORIE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951463"/>
            <a:ext cx="8229600" cy="41747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Žijeme v omezeném světe, v podmínkách omezeného množství zdrojů (půdy, lidského kapitálu, surovin)         jestliže chceme zvýšit produkci jednoho výrobku, tak musíme snížit produkci jiného výrobku.</a:t>
            </a:r>
          </a:p>
        </p:txBody>
      </p:sp>
      <p:sp>
        <p:nvSpPr>
          <p:cNvPr id="5" name="Šipka: doprava 1">
            <a:extLst>
              <a:ext uri="{FF2B5EF4-FFF2-40B4-BE49-F238E27FC236}">
                <a16:creationId xmlns:a16="http://schemas.microsoft.com/office/drawing/2014/main" id="{DEDEEAAA-899B-4660-AE60-6A30E332478D}"/>
              </a:ext>
            </a:extLst>
          </p:cNvPr>
          <p:cNvSpPr/>
          <p:nvPr/>
        </p:nvSpPr>
        <p:spPr>
          <a:xfrm>
            <a:off x="5870768" y="3055836"/>
            <a:ext cx="633046" cy="375138"/>
          </a:xfrm>
          <a:prstGeom prst="right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cena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Vzniká vzájemným působením nabídky a poptávky.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 tržním mechanismu plní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několik funkcí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Informační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= spočívá v informačním propojení velkého množství ekonomických subjektů na straně nabídky a poptávky.</a:t>
            </a:r>
          </a:p>
        </p:txBody>
      </p:sp>
    </p:spTree>
    <p:extLst>
      <p:ext uri="{BB962C8B-B14F-4D97-AF65-F5344CB8AC3E}">
        <p14:creationId xmlns:p14="http://schemas.microsoft.com/office/powerpoint/2010/main" val="39969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cena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Vzniká vzájemným působením nabídky a poptávky.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 tržním mechanismu plní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několik funkcí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Alokační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= Spočívá v usměrňování toků výrobních faktorů do jednotlivých odvětví a oborů výroby, tržní ceny ovlivňují rozhodování spotřebitelů o umístění jejich peněžních prostředků mezi různé druhy produktů a tak určují strukturu spotřeby.</a:t>
            </a:r>
          </a:p>
        </p:txBody>
      </p:sp>
    </p:spTree>
    <p:extLst>
      <p:ext uri="{BB962C8B-B14F-4D97-AF65-F5344CB8AC3E}">
        <p14:creationId xmlns:p14="http://schemas.microsoft.com/office/powerpoint/2010/main" val="35430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cena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Vzniká vzájemným působením nabídky a poptávky.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 tržním mechanismu plní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několik funkcí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Motivační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= Cena svou výší motivuje nebo demotivuje využíván 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spotřebu.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0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Poptávka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Spotřebitelé v tržní ekonomice rozhodují o tom, co a v jaké množství se bude vyrábět, tím vytvářejí poptávku po daných výrobcích/službách.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„Poptávka je vztah mezi různými cenami zboží a množstvím, které spotřebitelé chtějí a jsou schopni při určitých cenách koupit za určité časové období.“</a:t>
            </a:r>
          </a:p>
        </p:txBody>
      </p:sp>
    </p:spTree>
    <p:extLst>
      <p:ext uri="{BB962C8B-B14F-4D97-AF65-F5344CB8AC3E}">
        <p14:creationId xmlns:p14="http://schemas.microsoft.com/office/powerpoint/2010/main" val="26112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Poptávka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Množství, které by při určité ceně poptával jeden spotřebitel =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individuální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poptávka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 (d).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Množství, které by při určité ceně poptávali všichni spotřebitelé =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tržní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poptávka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(D).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Souhrn poptávky všech subjektů v ekonomice po celkovém množství všech výrobků 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služeb =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agregátní poptávka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(AD).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0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Poptávka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Zákon klesající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poptávky: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s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 rostoucí cenou klesá poptávka po zboží.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38070" r="53584" b="35002"/>
          <a:stretch/>
        </p:blipFill>
        <p:spPr bwMode="auto">
          <a:xfrm>
            <a:off x="2802053" y="1616926"/>
            <a:ext cx="4464083" cy="3398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Poptávka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Rozdíl mezi poptávkou a poptávaným množstvím: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poptávka je znázorněna celou křivkou poptávky,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poptávané množství představuje jen jednu proměnnou funkci poptávky a na grafu se jedná o bod.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39020" r="51819" b="31177"/>
          <a:stretch>
            <a:fillRect/>
          </a:stretch>
        </p:blipFill>
        <p:spPr bwMode="auto">
          <a:xfrm>
            <a:off x="2214446" y="3665335"/>
            <a:ext cx="3251200" cy="2460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Poptávka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Faktory ovlivňující poptávku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ceny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příbuzných produktů =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substitutů,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ceny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komplementů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produktů,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důchody spotřebitelů,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vkus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a preference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spotřebitelů,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demografická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struktura související s počtem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kupujících,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očekávaní spotřebitelů,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specifické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faktory.</a:t>
            </a:r>
          </a:p>
        </p:txBody>
      </p:sp>
    </p:spTree>
    <p:extLst>
      <p:ext uri="{BB962C8B-B14F-4D97-AF65-F5344CB8AC3E}">
        <p14:creationId xmlns:p14="http://schemas.microsoft.com/office/powerpoint/2010/main" val="19117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Nabídka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Je vztah mezi různými cenami a množstvím nabízeným prodávajícími za určité časové období.“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Nabízené množství je množství produktů, které výrobci plánují prodat v daném časovém období při dané ceně.</a:t>
            </a:r>
          </a:p>
        </p:txBody>
      </p:sp>
    </p:spTree>
    <p:extLst>
      <p:ext uri="{BB962C8B-B14F-4D97-AF65-F5344CB8AC3E}">
        <p14:creationId xmlns:p14="http://schemas.microsoft.com/office/powerpoint/2010/main" val="24863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Nabídka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Množství daného produktu, které je dané ceně ochotna firma nabízet =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individuální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nabídka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(s).</a:t>
            </a:r>
            <a:endParaRPr lang="cs-CZ" b="1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Množství daného produktu, které je nabízeno při dané ceně  všemi firmami na trhu =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tržní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nabídka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(S).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Souhrn množství všech výrobků a služeb nabízených k prodeji na trhu v celé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ekonomice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=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agregátní nabídka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(AS).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7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/>
              <a:t>CENA Z POHLEDU EKONOMICKÉ TEORIE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Lidská společnost musí hledat odpovědi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na tři základní ekonomické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otázky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Co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vyrábět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a v jakém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množství?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Jak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vyrábět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jaké výrobní faktory, technologie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použít?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rgbClr val="C00000"/>
                </a:solidFill>
                <a:latin typeface="+mj-lt"/>
              </a:rPr>
              <a:t>Pro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koho vyrábět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jak budou výrobky rozděleny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mezi členy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společnosti?	</a:t>
            </a:r>
          </a:p>
        </p:txBody>
      </p:sp>
    </p:spTree>
    <p:extLst>
      <p:ext uri="{BB962C8B-B14F-4D97-AF65-F5344CB8AC3E}">
        <p14:creationId xmlns:p14="http://schemas.microsoft.com/office/powerpoint/2010/main" val="4932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Nabídka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Zákon rostoucí nabídky: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S rostoucí cenou roste i nabídka zboží.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t="40784" r="55017" b="31871"/>
          <a:stretch>
            <a:fillRect/>
          </a:stretch>
        </p:blipFill>
        <p:spPr bwMode="auto">
          <a:xfrm>
            <a:off x="2481262" y="1640297"/>
            <a:ext cx="4181475" cy="336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Nabídka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Rozdíl mezi nabídkou a nabízeným zbožím: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nabídka je znázorněná celou křivkou nabídky,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nabízené množství představuje jen jednu proměnnou funkci nabídky a na grafu se jedná o bod.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36862" r="49982" b="30980"/>
          <a:stretch>
            <a:fillRect/>
          </a:stretch>
        </p:blipFill>
        <p:spPr bwMode="auto">
          <a:xfrm>
            <a:off x="2159244" y="3746808"/>
            <a:ext cx="3014922" cy="2220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Nabídka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Faktory ovlivňující nabídku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ceny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jiných konkurenčních produktů, ceny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substitutů,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ceny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výrobních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vstupů,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ceny komplementů,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technologie výroby,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očekávání zákazníků,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počet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firem na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trhu,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další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faktory.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4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Trh svádí dohromady kupující domácnosti a prodávající firmy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Trh je charakterizován velkým počtem prodávajících a kupujících.      </a:t>
            </a:r>
            <a:endParaRPr lang="cs-CZ" sz="2800" dirty="0" smtClean="0">
              <a:solidFill>
                <a:schemeClr val="tx1"/>
              </a:solidFill>
              <a:latin typeface="+mj-lt"/>
            </a:endParaRP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Žádná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firma ani spotřebitel není dostatečně silný, aby ovlivnit tržní cenu = dokonalá konkurence.</a:t>
            </a:r>
          </a:p>
        </p:txBody>
      </p:sp>
    </p:spTree>
    <p:extLst>
      <p:ext uri="{BB962C8B-B14F-4D97-AF65-F5344CB8AC3E}">
        <p14:creationId xmlns:p14="http://schemas.microsoft.com/office/powerpoint/2010/main" val="41672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Cena, která je výsledkem vzájemného působení sil tržní nabídky a tržní poptávky = rovnovážná cena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„Rovnovážná cena je cena, při které je poptávané množství rovno nabízenému množství.“</a:t>
            </a:r>
          </a:p>
        </p:txBody>
      </p:sp>
    </p:spTree>
    <p:extLst>
      <p:ext uri="{BB962C8B-B14F-4D97-AF65-F5344CB8AC3E}">
        <p14:creationId xmlns:p14="http://schemas.microsoft.com/office/powerpoint/2010/main" val="12733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1730369" y="1732583"/>
            <a:ext cx="5122880" cy="439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Převis nabídky (S &gt; D)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znamená, že tržní cena je příliš vysoká. Při takovéto ceně výrobci příliš vyrábějí a spotřebitelé málo kupují.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Chtějí-li se výrobci zbavit tohoto přebytku, musí cenu snížit.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2" descr="VÃ½sledek obrÃ¡zku pro pÅebytek a nedostatek na tr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10" y="3483270"/>
            <a:ext cx="3821254" cy="264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Převis poptávky (D &gt; S)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znamená, že tržní cena je příliš nízká.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V tomto případě chce mnoho spotřebitelů kupovat zboží, které má jen málokdo zájem při tak nízké ceně vyrábět. 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  <a:latin typeface="+mj-lt"/>
              </a:rPr>
              <a:t>Chtějí-li spotřebitelé svou poptávku uspokojit, musí zaplatit více.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 descr="VÃ½sledek obrÃ¡zku pro pÅebytek a nedostatek na tr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9" y="3821365"/>
            <a:ext cx="3218295" cy="2225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latin typeface="+mj-lt"/>
              </a:rPr>
              <a:t>Rovnice rovnováhy:</a:t>
            </a:r>
            <a:endParaRPr lang="cs-CZ" sz="2800" dirty="0">
              <a:latin typeface="+mj-lt"/>
            </a:endParaRPr>
          </a:p>
          <a:p>
            <a:pPr lvl="0"/>
            <a:r>
              <a:rPr lang="cs-CZ" sz="2800" dirty="0">
                <a:latin typeface="+mj-lt"/>
              </a:rPr>
              <a:t>D = S</a:t>
            </a:r>
          </a:p>
          <a:p>
            <a:pPr lvl="0"/>
            <a:r>
              <a:rPr lang="cs-CZ" sz="2800" dirty="0">
                <a:latin typeface="+mj-lt"/>
              </a:rPr>
              <a:t>Q</a:t>
            </a:r>
            <a:r>
              <a:rPr lang="cs-CZ" sz="2800" baseline="-25000" dirty="0">
                <a:latin typeface="+mj-lt"/>
              </a:rPr>
              <a:t>D</a:t>
            </a:r>
            <a:r>
              <a:rPr lang="cs-CZ" sz="2800" dirty="0">
                <a:latin typeface="+mj-lt"/>
              </a:rPr>
              <a:t> = Q</a:t>
            </a:r>
            <a:r>
              <a:rPr lang="cs-CZ" sz="2800" baseline="-25000" dirty="0">
                <a:latin typeface="+mj-lt"/>
              </a:rPr>
              <a:t>S</a:t>
            </a:r>
            <a:endParaRPr lang="cs-CZ" sz="2800" dirty="0">
              <a:latin typeface="+mj-lt"/>
            </a:endParaRPr>
          </a:p>
          <a:p>
            <a:pPr lvl="0"/>
            <a:r>
              <a:rPr lang="cs-CZ" sz="2800" dirty="0">
                <a:latin typeface="+mj-lt"/>
              </a:rPr>
              <a:t>P</a:t>
            </a:r>
            <a:r>
              <a:rPr lang="cs-CZ" sz="2800" baseline="-25000" dirty="0">
                <a:latin typeface="+mj-lt"/>
              </a:rPr>
              <a:t>D</a:t>
            </a:r>
            <a:r>
              <a:rPr lang="cs-CZ" sz="2800" dirty="0">
                <a:latin typeface="+mj-lt"/>
              </a:rPr>
              <a:t> = P</a:t>
            </a:r>
            <a:r>
              <a:rPr lang="cs-CZ" sz="2800" baseline="-25000" dirty="0">
                <a:latin typeface="+mj-lt"/>
              </a:rPr>
              <a:t>S </a:t>
            </a:r>
            <a:endParaRPr lang="cs-CZ" sz="2800" dirty="0"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2744" r="54715" b="28824"/>
          <a:stretch>
            <a:fillRect/>
          </a:stretch>
        </p:blipFill>
        <p:spPr bwMode="auto">
          <a:xfrm>
            <a:off x="3564719" y="2154073"/>
            <a:ext cx="4631427" cy="397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Na trhu může dojí k převisu nabídky nebo poptávky           cena je z nějakého důvodu udržována na nižší nebo vyšší cenové úrovni něž rovnovážné</a:t>
            </a:r>
            <a:r>
              <a:rPr lang="cs-CZ" sz="2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cs-CZ" sz="280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dirty="0">
                <a:solidFill>
                  <a:schemeClr val="tx1"/>
                </a:solidFill>
                <a:latin typeface="+mj-lt"/>
              </a:rPr>
              <a:t>Stát může zasáhnout pomocí administrativních opatření do úrovně tržních cen.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Šipka: doprava 34">
            <a:extLst>
              <a:ext uri="{FF2B5EF4-FFF2-40B4-BE49-F238E27FC236}">
                <a16:creationId xmlns:a16="http://schemas.microsoft.com/office/drawing/2014/main" id="{E1484A13-4D69-4E37-A0DE-D1601C733D6A}"/>
              </a:ext>
            </a:extLst>
          </p:cNvPr>
          <p:cNvSpPr/>
          <p:nvPr/>
        </p:nvSpPr>
        <p:spPr>
          <a:xfrm>
            <a:off x="2650086" y="2009964"/>
            <a:ext cx="633046" cy="375138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9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/>
              <a:t>TYPY EKONOMIK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Podle způsobu, jakým společnosti odpovídají na základní ekonomické otázky, rozlišujeme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čtyři typy ekonomik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na: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zvykové ekonomiky,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direktivně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řízené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ekonomiky,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tržní ekonomiky,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smíšené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ekonomiky.</a:t>
            </a:r>
          </a:p>
        </p:txBody>
      </p:sp>
    </p:spTree>
    <p:extLst>
      <p:ext uri="{BB962C8B-B14F-4D97-AF65-F5344CB8AC3E}">
        <p14:creationId xmlns:p14="http://schemas.microsoft.com/office/powerpoint/2010/main" val="28266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rovnováha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Stanovením maximální ceny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= cenový strop (regulované nájemné).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800" b="1" dirty="0">
                <a:solidFill>
                  <a:schemeClr val="tx1"/>
                </a:solidFill>
                <a:latin typeface="+mj-lt"/>
              </a:rPr>
              <a:t>Stanovení minimální ceny  </a:t>
            </a:r>
            <a:r>
              <a:rPr lang="cs-CZ" sz="2800" dirty="0">
                <a:solidFill>
                  <a:schemeClr val="tx1"/>
                </a:solidFill>
                <a:latin typeface="+mj-lt"/>
              </a:rPr>
              <a:t>= cenové dno (minimální mzda za práci).</a:t>
            </a:r>
          </a:p>
        </p:txBody>
      </p:sp>
    </p:spTree>
    <p:extLst>
      <p:ext uri="{BB962C8B-B14F-4D97-AF65-F5344CB8AC3E}">
        <p14:creationId xmlns:p14="http://schemas.microsoft.com/office/powerpoint/2010/main" val="20822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Cenová politika v klasické teorii cen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39900"/>
            <a:ext cx="8229600" cy="43862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Cílem klasické teorie cen je stanovit prodejní ceny, které vedou k maximalizaci zisku na základě cenových modelů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Pro rozhodování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o cenových modelech jsou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potřeba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i="1" dirty="0" smtClean="0">
                <a:solidFill>
                  <a:schemeClr val="tx1"/>
                </a:solidFill>
                <a:latin typeface="+mj-lt"/>
              </a:rPr>
              <a:t>vnitropodnikové </a:t>
            </a:r>
            <a:r>
              <a:rPr lang="cs-CZ" i="1" dirty="0">
                <a:solidFill>
                  <a:schemeClr val="tx1"/>
                </a:solidFill>
                <a:latin typeface="+mj-lt"/>
              </a:rPr>
              <a:t>informace získávané z účetnictví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(informace o nákladech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),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i="1" dirty="0" smtClean="0">
                <a:solidFill>
                  <a:schemeClr val="tx1"/>
                </a:solidFill>
                <a:latin typeface="+mj-lt"/>
              </a:rPr>
              <a:t>informací </a:t>
            </a:r>
            <a:r>
              <a:rPr lang="cs-CZ" i="1" dirty="0">
                <a:solidFill>
                  <a:schemeClr val="tx1"/>
                </a:solidFill>
                <a:latin typeface="+mj-lt"/>
              </a:rPr>
              <a:t>o trhu a jeho aktuální tržní situaci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9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Cenová politika v klasické teorii cen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739900"/>
            <a:ext cx="8229600" cy="43862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Prodávající musí mít informace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o: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struktuře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nabídky a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poptávky,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tržním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chování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konkurentů,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tržním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chování poptávajících.</a:t>
            </a:r>
          </a:p>
        </p:txBody>
      </p:sp>
    </p:spTree>
    <p:extLst>
      <p:ext uri="{BB962C8B-B14F-4D97-AF65-F5344CB8AC3E}">
        <p14:creationId xmlns:p14="http://schemas.microsoft.com/office/powerpoint/2010/main" val="18295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/>
              <a:t>TYPY EKONOMIK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Pokud odpověď na otázky přichází prostřednictvím trhu, hovoříme o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tržní ekonomice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Spotřebitelé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(zákazníci) rozhodují o tom co se bude vyrábět.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Výrobci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vyrábějí výrobky, které spotřebitelé žádají.</a:t>
            </a:r>
          </a:p>
        </p:txBody>
      </p:sp>
    </p:spTree>
    <p:extLst>
      <p:ext uri="{BB962C8B-B14F-4D97-AF65-F5344CB8AC3E}">
        <p14:creationId xmlns:p14="http://schemas.microsoft.com/office/powerpoint/2010/main" val="12683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/>
              <a:t>TYPY EKONOMIK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Tržní mechanismus není dokonalý a někdy selhává.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Rozdělení důchodů mezi domácnosti na základě tržního mechanismu je pro společnost nepřijatelný, proto zasahuje stát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          smíšené ekonomiky. </a:t>
            </a:r>
          </a:p>
        </p:txBody>
      </p:sp>
      <p:sp>
        <p:nvSpPr>
          <p:cNvPr id="5" name="Šipka: doprava 5">
            <a:extLst>
              <a:ext uri="{FF2B5EF4-FFF2-40B4-BE49-F238E27FC236}">
                <a16:creationId xmlns:a16="http://schemas.microsoft.com/office/drawing/2014/main" id="{9ABE6FC0-FF21-4380-995A-AFD5C82173F6}"/>
              </a:ext>
            </a:extLst>
          </p:cNvPr>
          <p:cNvSpPr/>
          <p:nvPr/>
        </p:nvSpPr>
        <p:spPr>
          <a:xfrm>
            <a:off x="1293962" y="4988158"/>
            <a:ext cx="633046" cy="375138"/>
          </a:xfrm>
          <a:prstGeom prst="rightArrow">
            <a:avLst/>
          </a:prstGeom>
          <a:solidFill>
            <a:schemeClr val="accent2"/>
          </a:solidFill>
          <a:ln w="28575">
            <a:solidFill>
              <a:sysClr val="windowText" lastClr="00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8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/>
              <a:t>TYPY EKONOMIK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Většina ekonomik této doby je smíšená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14300" lvl="0" indent="0">
              <a:spcBef>
                <a:spcPts val="0"/>
              </a:spcBef>
              <a:buClr>
                <a:srgbClr val="000000"/>
              </a:buClr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Existují dva důvody zásahu státu do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ekonomiky: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tržní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selhání,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správné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fungování.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2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SELHÁNÍ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Situace, ve kterých regulovaný trh není schopen dosáhnout efektivnosti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Typy tržních selhání: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Monopoly a kartely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Externality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Veřejné statky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4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791736"/>
            <a:ext cx="8229600" cy="72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pl-PL" b="1" dirty="0" smtClean="0"/>
              <a:t>TRŽNÍ SELHÁNÍ</a:t>
            </a:r>
            <a:endParaRPr lang="pl-PL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Monopoly a kartely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Pokud je jen jedna firma prodávajícím daného produktu hovoříme o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monopolu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Pokud je v odvětví více firem, které se dohodnou, že si vzájemně nebudou konkurovat, jedná se o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kartel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Cena není výsledkem konkurenčních sil na trhu, ale je stanovena monopolem nebo kartelem =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monopolistická nebo kartelová cena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92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1329</Words>
  <Application>Microsoft Office PowerPoint</Application>
  <PresentationFormat>Předvádění na obrazovce (4:3)</PresentationFormat>
  <Paragraphs>243</Paragraphs>
  <Slides>43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 EKONOMIE  A  CENOVÁ TVORBA  XCCS</vt:lpstr>
      <vt:lpstr>CENA Z POHLEDU EKONOMICKÉ TEORIE</vt:lpstr>
      <vt:lpstr>CENA Z POHLEDU EKONOMICKÉ TEORIE</vt:lpstr>
      <vt:lpstr>TYPY EKONOMIK</vt:lpstr>
      <vt:lpstr>TYPY EKONOMIK</vt:lpstr>
      <vt:lpstr>TYPY EKONOMIK</vt:lpstr>
      <vt:lpstr>TYPY EKONOMIK</vt:lpstr>
      <vt:lpstr>TRŽNÍ SELHÁNÍ</vt:lpstr>
      <vt:lpstr>TRŽNÍ SELHÁNÍ</vt:lpstr>
      <vt:lpstr>TRŽNÍ SELHÁNÍ</vt:lpstr>
      <vt:lpstr>TRŽNÍ SELHÁNÍ</vt:lpstr>
      <vt:lpstr>TRŽNÍ SELHÁNÍ</vt:lpstr>
      <vt:lpstr>TRŽNÍ SELHÁNÍ</vt:lpstr>
      <vt:lpstr>TYPY TRHŮ</vt:lpstr>
      <vt:lpstr>TYPY TRHŮ</vt:lpstr>
      <vt:lpstr>TYPY TRHŮ</vt:lpstr>
      <vt:lpstr>TYPY TRHŮ</vt:lpstr>
      <vt:lpstr>TYPY TRHŮ</vt:lpstr>
      <vt:lpstr>Tržní cena</vt:lpstr>
      <vt:lpstr>Tržní cena</vt:lpstr>
      <vt:lpstr>Tržní cena</vt:lpstr>
      <vt:lpstr>Tržní cena</vt:lpstr>
      <vt:lpstr>Poptávka</vt:lpstr>
      <vt:lpstr>Poptávka</vt:lpstr>
      <vt:lpstr>Poptávka</vt:lpstr>
      <vt:lpstr>Poptávka</vt:lpstr>
      <vt:lpstr>Poptávka</vt:lpstr>
      <vt:lpstr>Nabídka</vt:lpstr>
      <vt:lpstr>Nabídka</vt:lpstr>
      <vt:lpstr>Nabídka</vt:lpstr>
      <vt:lpstr>Nabídka</vt:lpstr>
      <vt:lpstr>Nabídka</vt:lpstr>
      <vt:lpstr>Tržní rovnováha</vt:lpstr>
      <vt:lpstr>Tržní rovnováha</vt:lpstr>
      <vt:lpstr>Tržní rovnováha</vt:lpstr>
      <vt:lpstr>Tržní rovnováha</vt:lpstr>
      <vt:lpstr>Tržní rovnováha</vt:lpstr>
      <vt:lpstr>Tržní rovnováha</vt:lpstr>
      <vt:lpstr>Tržní rovnováha</vt:lpstr>
      <vt:lpstr>Tržní rovnováha</vt:lpstr>
      <vt:lpstr>Cenová politika v klasické teorii cen</vt:lpstr>
      <vt:lpstr>Cenová politika v klasické teorii cen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75</cp:revision>
  <dcterms:modified xsi:type="dcterms:W3CDTF">2024-04-01T14:59:14Z</dcterms:modified>
</cp:coreProperties>
</file>