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0"/>
  </p:notesMasterIdLst>
  <p:sldIdLst>
    <p:sldId id="256" r:id="rId2"/>
    <p:sldId id="269" r:id="rId3"/>
    <p:sldId id="400" r:id="rId4"/>
    <p:sldId id="401" r:id="rId5"/>
    <p:sldId id="402" r:id="rId6"/>
    <p:sldId id="403" r:id="rId7"/>
    <p:sldId id="404" r:id="rId8"/>
    <p:sldId id="405" r:id="rId9"/>
    <p:sldId id="406" r:id="rId10"/>
    <p:sldId id="407" r:id="rId11"/>
    <p:sldId id="414" r:id="rId12"/>
    <p:sldId id="384" r:id="rId13"/>
    <p:sldId id="409" r:id="rId14"/>
    <p:sldId id="410" r:id="rId15"/>
    <p:sldId id="411" r:id="rId16"/>
    <p:sldId id="412" r:id="rId17"/>
    <p:sldId id="413" r:id="rId18"/>
    <p:sldId id="261" r:id="rId19"/>
  </p:sldIdLst>
  <p:sldSz cx="9144000" cy="6858000" type="screen4x3"/>
  <p:notesSz cx="9928225" cy="6797675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548" autoAdjust="0"/>
  </p:normalViewPr>
  <p:slideViewPr>
    <p:cSldViewPr snapToGrid="0">
      <p:cViewPr>
        <p:scale>
          <a:sx n="60" d="100"/>
          <a:sy n="60" d="100"/>
        </p:scale>
        <p:origin x="1388" y="-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../embeddings/oleObject2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'[tec00114_page_spreadsheet (3).xlsx]List1'!$A$4</c:f>
              <c:strCache>
                <c:ptCount val="1"/>
                <c:pt idx="0">
                  <c:v>Czechia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'[tec00114_page_spreadsheet (3).xlsx]List1'!$B$2:$M$2</c:f>
              <c:strCache>
                <c:ptCount val="12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</c:strCache>
            </c:strRef>
          </c:cat>
          <c:val>
            <c:numRef>
              <c:f>'[tec00114_page_spreadsheet (3).xlsx]List1'!$B$4:$M$4</c:f>
              <c:numCache>
                <c:formatCode>#,##0</c:formatCode>
                <c:ptCount val="12"/>
                <c:pt idx="0">
                  <c:v>84</c:v>
                </c:pt>
                <c:pt idx="1">
                  <c:v>84</c:v>
                </c:pt>
                <c:pt idx="2">
                  <c:v>86</c:v>
                </c:pt>
                <c:pt idx="3">
                  <c:v>88</c:v>
                </c:pt>
                <c:pt idx="4">
                  <c:v>89</c:v>
                </c:pt>
                <c:pt idx="5">
                  <c:v>89</c:v>
                </c:pt>
                <c:pt idx="6">
                  <c:v>91</c:v>
                </c:pt>
                <c:pt idx="7">
                  <c:v>92</c:v>
                </c:pt>
                <c:pt idx="8">
                  <c:v>93</c:v>
                </c:pt>
                <c:pt idx="9">
                  <c:v>93</c:v>
                </c:pt>
                <c:pt idx="10">
                  <c:v>92</c:v>
                </c:pt>
                <c:pt idx="11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C9-49FF-8E4F-8C9CF8EBA8BD}"/>
            </c:ext>
          </c:extLst>
        </c:ser>
        <c:ser>
          <c:idx val="2"/>
          <c:order val="2"/>
          <c:tx>
            <c:strRef>
              <c:f>'[tec00114_page_spreadsheet (3).xlsx]List1'!$A$5</c:f>
              <c:strCache>
                <c:ptCount val="1"/>
                <c:pt idx="0">
                  <c:v>Hungary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'[tec00114_page_spreadsheet (3).xlsx]List1'!$B$2:$M$2</c:f>
              <c:strCache>
                <c:ptCount val="12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</c:strCache>
            </c:strRef>
          </c:cat>
          <c:val>
            <c:numRef>
              <c:f>'[tec00114_page_spreadsheet (3).xlsx]List1'!$B$5:$M$5</c:f>
              <c:numCache>
                <c:formatCode>#,##0</c:formatCode>
                <c:ptCount val="12"/>
                <c:pt idx="0">
                  <c:v>67</c:v>
                </c:pt>
                <c:pt idx="1">
                  <c:v>67</c:v>
                </c:pt>
                <c:pt idx="2">
                  <c:v>68</c:v>
                </c:pt>
                <c:pt idx="3">
                  <c:v>69</c:v>
                </c:pt>
                <c:pt idx="4">
                  <c:v>70</c:v>
                </c:pt>
                <c:pt idx="5">
                  <c:v>69</c:v>
                </c:pt>
                <c:pt idx="6">
                  <c:v>69</c:v>
                </c:pt>
                <c:pt idx="7">
                  <c:v>71</c:v>
                </c:pt>
                <c:pt idx="8">
                  <c:v>73</c:v>
                </c:pt>
                <c:pt idx="9">
                  <c:v>74</c:v>
                </c:pt>
                <c:pt idx="10">
                  <c:v>75</c:v>
                </c:pt>
                <c:pt idx="11">
                  <c:v>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CC9-49FF-8E4F-8C9CF8EBA8BD}"/>
            </c:ext>
          </c:extLst>
        </c:ser>
        <c:ser>
          <c:idx val="3"/>
          <c:order val="3"/>
          <c:tx>
            <c:strRef>
              <c:f>'[tec00114_page_spreadsheet (3).xlsx]List1'!$A$6</c:f>
              <c:strCache>
                <c:ptCount val="1"/>
                <c:pt idx="0">
                  <c:v>Slovenia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'[tec00114_page_spreadsheet (3).xlsx]List1'!$B$2:$M$2</c:f>
              <c:strCache>
                <c:ptCount val="12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</c:strCache>
            </c:strRef>
          </c:cat>
          <c:val>
            <c:numRef>
              <c:f>'[tec00114_page_spreadsheet (3).xlsx]List1'!$B$6:$M$6</c:f>
              <c:numCache>
                <c:formatCode>#,##0</c:formatCode>
                <c:ptCount val="12"/>
                <c:pt idx="0">
                  <c:v>84</c:v>
                </c:pt>
                <c:pt idx="1">
                  <c:v>83</c:v>
                </c:pt>
                <c:pt idx="2">
                  <c:v>83</c:v>
                </c:pt>
                <c:pt idx="3">
                  <c:v>83</c:v>
                </c:pt>
                <c:pt idx="4">
                  <c:v>83</c:v>
                </c:pt>
                <c:pt idx="5">
                  <c:v>84</c:v>
                </c:pt>
                <c:pt idx="6">
                  <c:v>86</c:v>
                </c:pt>
                <c:pt idx="7">
                  <c:v>87</c:v>
                </c:pt>
                <c:pt idx="8">
                  <c:v>89</c:v>
                </c:pt>
                <c:pt idx="9">
                  <c:v>89</c:v>
                </c:pt>
                <c:pt idx="10">
                  <c:v>90</c:v>
                </c:pt>
                <c:pt idx="11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CC9-49FF-8E4F-8C9CF8EBA8BD}"/>
            </c:ext>
          </c:extLst>
        </c:ser>
        <c:ser>
          <c:idx val="4"/>
          <c:order val="4"/>
          <c:tx>
            <c:strRef>
              <c:f>'[tec00114_page_spreadsheet (3).xlsx]List1'!$A$7</c:f>
              <c:strCache>
                <c:ptCount val="1"/>
                <c:pt idx="0">
                  <c:v>Slovakia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'[tec00114_page_spreadsheet (3).xlsx]List1'!$B$2:$M$2</c:f>
              <c:strCache>
                <c:ptCount val="12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</c:strCache>
            </c:strRef>
          </c:cat>
          <c:val>
            <c:numRef>
              <c:f>'[tec00114_page_spreadsheet (3).xlsx]List1'!$B$7:$M$7</c:f>
              <c:numCache>
                <c:formatCode>#,##0</c:formatCode>
                <c:ptCount val="12"/>
                <c:pt idx="0">
                  <c:v>76</c:v>
                </c:pt>
                <c:pt idx="1">
                  <c:v>77</c:v>
                </c:pt>
                <c:pt idx="2">
                  <c:v>78</c:v>
                </c:pt>
                <c:pt idx="3">
                  <c:v>78</c:v>
                </c:pt>
                <c:pt idx="4">
                  <c:v>79</c:v>
                </c:pt>
                <c:pt idx="5">
                  <c:v>73</c:v>
                </c:pt>
                <c:pt idx="6">
                  <c:v>71</c:v>
                </c:pt>
                <c:pt idx="7">
                  <c:v>70</c:v>
                </c:pt>
                <c:pt idx="8">
                  <c:v>71</c:v>
                </c:pt>
                <c:pt idx="9">
                  <c:v>74</c:v>
                </c:pt>
                <c:pt idx="10">
                  <c:v>73</c:v>
                </c:pt>
                <c:pt idx="11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CC9-49FF-8E4F-8C9CF8EBA8BD}"/>
            </c:ext>
          </c:extLst>
        </c:ser>
        <c:ser>
          <c:idx val="5"/>
          <c:order val="5"/>
          <c:tx>
            <c:strRef>
              <c:f>'[tec00114_page_spreadsheet (3).xlsx]List1'!$A$8</c:f>
              <c:strCache>
                <c:ptCount val="1"/>
                <c:pt idx="0">
                  <c:v>Austria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'[tec00114_page_spreadsheet (3).xlsx]List1'!$B$2:$M$2</c:f>
              <c:strCache>
                <c:ptCount val="12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</c:strCache>
            </c:strRef>
          </c:cat>
          <c:val>
            <c:numRef>
              <c:f>'[tec00114_page_spreadsheet (3).xlsx]List1'!$B$8:$M$8</c:f>
              <c:numCache>
                <c:formatCode>#,##0</c:formatCode>
                <c:ptCount val="12"/>
                <c:pt idx="0">
                  <c:v>129</c:v>
                </c:pt>
                <c:pt idx="1">
                  <c:v>133</c:v>
                </c:pt>
                <c:pt idx="2">
                  <c:v>133</c:v>
                </c:pt>
                <c:pt idx="3">
                  <c:v>132</c:v>
                </c:pt>
                <c:pt idx="4">
                  <c:v>131</c:v>
                </c:pt>
                <c:pt idx="5">
                  <c:v>130</c:v>
                </c:pt>
                <c:pt idx="6">
                  <c:v>127</c:v>
                </c:pt>
                <c:pt idx="7">
                  <c:v>127</c:v>
                </c:pt>
                <c:pt idx="8">
                  <c:v>126</c:v>
                </c:pt>
                <c:pt idx="9">
                  <c:v>125</c:v>
                </c:pt>
                <c:pt idx="10">
                  <c:v>122</c:v>
                </c:pt>
                <c:pt idx="11">
                  <c:v>124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CC9-49FF-8E4F-8C9CF8EBA8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82843936"/>
        <c:axId val="382843280"/>
      </c:barChart>
      <c:lineChart>
        <c:grouping val="standard"/>
        <c:varyColors val="0"/>
        <c:ser>
          <c:idx val="0"/>
          <c:order val="0"/>
          <c:tx>
            <c:strRef>
              <c:f>'[tec00114_page_spreadsheet (3).xlsx]List1'!$A$3</c:f>
              <c:strCache>
                <c:ptCount val="1"/>
                <c:pt idx="0">
                  <c:v>European Union - 27 countries (from 2020)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'[tec00114_page_spreadsheet (3).xlsx]List1'!$B$2:$M$2</c:f>
              <c:strCache>
                <c:ptCount val="12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</c:strCache>
            </c:strRef>
          </c:cat>
          <c:val>
            <c:numRef>
              <c:f>'[tec00114_page_spreadsheet (3).xlsx]List1'!$B$3:$M$3</c:f>
              <c:numCache>
                <c:formatCode>#,##0</c:formatCode>
                <c:ptCount val="12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1">
                  <c:v>100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DCC9-49FF-8E4F-8C9CF8EBA8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90068752"/>
        <c:axId val="490068096"/>
      </c:lineChart>
      <c:catAx>
        <c:axId val="382843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82843280"/>
        <c:crosses val="autoZero"/>
        <c:auto val="1"/>
        <c:lblAlgn val="ctr"/>
        <c:lblOffset val="100"/>
        <c:noMultiLvlLbl val="0"/>
      </c:catAx>
      <c:valAx>
        <c:axId val="382843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82843936"/>
        <c:crosses val="autoZero"/>
        <c:crossBetween val="between"/>
      </c:valAx>
      <c:valAx>
        <c:axId val="490068096"/>
        <c:scaling>
          <c:orientation val="minMax"/>
        </c:scaling>
        <c:delete val="0"/>
        <c:axPos val="r"/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90068752"/>
        <c:crosses val="max"/>
        <c:crossBetween val="between"/>
      </c:valAx>
      <c:catAx>
        <c:axId val="4900687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9006809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'[prc_fsc_idx_page_spreadsheet (1).xlsx]List1'!$A$3</c:f>
              <c:strCache>
                <c:ptCount val="1"/>
                <c:pt idx="0">
                  <c:v>Slovenia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'[prc_fsc_idx_page_spreadsheet (1).xlsx]List1'!$B$1:$K$1</c:f>
              <c:strCache>
                <c:ptCount val="10"/>
                <c:pt idx="0">
                  <c:v>2023-05</c:v>
                </c:pt>
                <c:pt idx="1">
                  <c:v>2023-06</c:v>
                </c:pt>
                <c:pt idx="2">
                  <c:v>2023-07</c:v>
                </c:pt>
                <c:pt idx="3">
                  <c:v>2023-08</c:v>
                </c:pt>
                <c:pt idx="4">
                  <c:v>2023-09</c:v>
                </c:pt>
                <c:pt idx="5">
                  <c:v>2023-10</c:v>
                </c:pt>
                <c:pt idx="6">
                  <c:v>2023-11</c:v>
                </c:pt>
                <c:pt idx="7">
                  <c:v>2023-12</c:v>
                </c:pt>
                <c:pt idx="8">
                  <c:v>2024-01</c:v>
                </c:pt>
                <c:pt idx="9">
                  <c:v>2024-02</c:v>
                </c:pt>
              </c:strCache>
            </c:strRef>
          </c:cat>
          <c:val>
            <c:numRef>
              <c:f>'[prc_fsc_idx_page_spreadsheet (1).xlsx]List1'!$B$3:$K$3</c:f>
              <c:numCache>
                <c:formatCode>#\ ##0.##########</c:formatCode>
                <c:ptCount val="10"/>
                <c:pt idx="0">
                  <c:v>148.37</c:v>
                </c:pt>
                <c:pt idx="1">
                  <c:v>147.09</c:v>
                </c:pt>
                <c:pt idx="2">
                  <c:v>146.22</c:v>
                </c:pt>
                <c:pt idx="3">
                  <c:v>146.19</c:v>
                </c:pt>
                <c:pt idx="4">
                  <c:v>143.31</c:v>
                </c:pt>
                <c:pt idx="5">
                  <c:v>142.61000000000001</c:v>
                </c:pt>
                <c:pt idx="6">
                  <c:v>141.84</c:v>
                </c:pt>
                <c:pt idx="7">
                  <c:v>141.09</c:v>
                </c:pt>
                <c:pt idx="8">
                  <c:v>142.31</c:v>
                </c:pt>
                <c:pt idx="9">
                  <c:v>143.13999999999999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8E9-4D04-B7C0-66D483A9CE98}"/>
            </c:ext>
          </c:extLst>
        </c:ser>
        <c:ser>
          <c:idx val="2"/>
          <c:order val="2"/>
          <c:tx>
            <c:strRef>
              <c:f>'[prc_fsc_idx_page_spreadsheet (1).xlsx]List1'!$A$4</c:f>
              <c:strCache>
                <c:ptCount val="1"/>
                <c:pt idx="0">
                  <c:v>Slovakia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'[prc_fsc_idx_page_spreadsheet (1).xlsx]List1'!$B$1:$K$1</c:f>
              <c:strCache>
                <c:ptCount val="10"/>
                <c:pt idx="0">
                  <c:v>2023-05</c:v>
                </c:pt>
                <c:pt idx="1">
                  <c:v>2023-06</c:v>
                </c:pt>
                <c:pt idx="2">
                  <c:v>2023-07</c:v>
                </c:pt>
                <c:pt idx="3">
                  <c:v>2023-08</c:v>
                </c:pt>
                <c:pt idx="4">
                  <c:v>2023-09</c:v>
                </c:pt>
                <c:pt idx="5">
                  <c:v>2023-10</c:v>
                </c:pt>
                <c:pt idx="6">
                  <c:v>2023-11</c:v>
                </c:pt>
                <c:pt idx="7">
                  <c:v>2023-12</c:v>
                </c:pt>
                <c:pt idx="8">
                  <c:v>2024-01</c:v>
                </c:pt>
                <c:pt idx="9">
                  <c:v>2024-02</c:v>
                </c:pt>
              </c:strCache>
            </c:strRef>
          </c:cat>
          <c:val>
            <c:numRef>
              <c:f>'[prc_fsc_idx_page_spreadsheet (1).xlsx]List1'!$B$4:$K$4</c:f>
              <c:numCache>
                <c:formatCode>#\ ##0.##########</c:formatCode>
                <c:ptCount val="10"/>
                <c:pt idx="0">
                  <c:v>188.38</c:v>
                </c:pt>
                <c:pt idx="1">
                  <c:v>186.81</c:v>
                </c:pt>
                <c:pt idx="2">
                  <c:v>186.92</c:v>
                </c:pt>
                <c:pt idx="3">
                  <c:v>186.44</c:v>
                </c:pt>
                <c:pt idx="4" formatCode="#,##0.00">
                  <c:v>187</c:v>
                </c:pt>
                <c:pt idx="5">
                  <c:v>187.63</c:v>
                </c:pt>
                <c:pt idx="6">
                  <c:v>187.64</c:v>
                </c:pt>
                <c:pt idx="7">
                  <c:v>187.66</c:v>
                </c:pt>
                <c:pt idx="8">
                  <c:v>187.81</c:v>
                </c:pt>
                <c:pt idx="9">
                  <c:v>187.55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8E9-4D04-B7C0-66D483A9CE98}"/>
            </c:ext>
          </c:extLst>
        </c:ser>
        <c:ser>
          <c:idx val="3"/>
          <c:order val="3"/>
          <c:tx>
            <c:strRef>
              <c:f>'[prc_fsc_idx_page_spreadsheet (1).xlsx]List1'!$A$5</c:f>
              <c:strCache>
                <c:ptCount val="1"/>
                <c:pt idx="0">
                  <c:v>Austria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'[prc_fsc_idx_page_spreadsheet (1).xlsx]List1'!$B$1:$K$1</c:f>
              <c:strCache>
                <c:ptCount val="10"/>
                <c:pt idx="0">
                  <c:v>2023-05</c:v>
                </c:pt>
                <c:pt idx="1">
                  <c:v>2023-06</c:v>
                </c:pt>
                <c:pt idx="2">
                  <c:v>2023-07</c:v>
                </c:pt>
                <c:pt idx="3">
                  <c:v>2023-08</c:v>
                </c:pt>
                <c:pt idx="4">
                  <c:v>2023-09</c:v>
                </c:pt>
                <c:pt idx="5">
                  <c:v>2023-10</c:v>
                </c:pt>
                <c:pt idx="6">
                  <c:v>2023-11</c:v>
                </c:pt>
                <c:pt idx="7">
                  <c:v>2023-12</c:v>
                </c:pt>
                <c:pt idx="8">
                  <c:v>2024-01</c:v>
                </c:pt>
                <c:pt idx="9">
                  <c:v>2024-02</c:v>
                </c:pt>
              </c:strCache>
            </c:strRef>
          </c:cat>
          <c:val>
            <c:numRef>
              <c:f>'[prc_fsc_idx_page_spreadsheet (1).xlsx]List1'!$B$5:$K$5</c:f>
              <c:numCache>
                <c:formatCode>#,##0.00</c:formatCode>
                <c:ptCount val="10"/>
                <c:pt idx="0" formatCode="#\ ##0.##########">
                  <c:v>139.62</c:v>
                </c:pt>
                <c:pt idx="1">
                  <c:v>140.19999999999999</c:v>
                </c:pt>
                <c:pt idx="2" formatCode="#\ ##0.##########">
                  <c:v>140.61000000000001</c:v>
                </c:pt>
                <c:pt idx="3" formatCode="#\ ##0.##########">
                  <c:v>140.87</c:v>
                </c:pt>
                <c:pt idx="4" formatCode="#\ ##0.##########">
                  <c:v>140.72</c:v>
                </c:pt>
                <c:pt idx="5" formatCode="#\ ##0.##########">
                  <c:v>140.74</c:v>
                </c:pt>
                <c:pt idx="6" formatCode="#\ ##0.##########">
                  <c:v>141.96</c:v>
                </c:pt>
                <c:pt idx="7" formatCode="#\ ##0.##########">
                  <c:v>141.59</c:v>
                </c:pt>
                <c:pt idx="8" formatCode="#\ ##0.##########">
                  <c:v>142.75</c:v>
                </c:pt>
                <c:pt idx="9" formatCode="#\ ##0.##########">
                  <c:v>142.78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8E9-4D04-B7C0-66D483A9CE98}"/>
            </c:ext>
          </c:extLst>
        </c:ser>
        <c:ser>
          <c:idx val="4"/>
          <c:order val="4"/>
          <c:tx>
            <c:strRef>
              <c:f>'[prc_fsc_idx_page_spreadsheet (1).xlsx]List1'!$A$6</c:f>
              <c:strCache>
                <c:ptCount val="1"/>
                <c:pt idx="0">
                  <c:v>Czechia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'[prc_fsc_idx_page_spreadsheet (1).xlsx]List1'!$B$1:$K$1</c:f>
              <c:strCache>
                <c:ptCount val="10"/>
                <c:pt idx="0">
                  <c:v>2023-05</c:v>
                </c:pt>
                <c:pt idx="1">
                  <c:v>2023-06</c:v>
                </c:pt>
                <c:pt idx="2">
                  <c:v>2023-07</c:v>
                </c:pt>
                <c:pt idx="3">
                  <c:v>2023-08</c:v>
                </c:pt>
                <c:pt idx="4">
                  <c:v>2023-09</c:v>
                </c:pt>
                <c:pt idx="5">
                  <c:v>2023-10</c:v>
                </c:pt>
                <c:pt idx="6">
                  <c:v>2023-11</c:v>
                </c:pt>
                <c:pt idx="7">
                  <c:v>2023-12</c:v>
                </c:pt>
                <c:pt idx="8">
                  <c:v>2024-01</c:v>
                </c:pt>
                <c:pt idx="9">
                  <c:v>2024-02</c:v>
                </c:pt>
              </c:strCache>
            </c:strRef>
          </c:cat>
          <c:val>
            <c:numRef>
              <c:f>'[prc_fsc_idx_page_spreadsheet (1).xlsx]List1'!$B$6:$K$6</c:f>
              <c:numCache>
                <c:formatCode>#\ ##0.##########</c:formatCode>
                <c:ptCount val="10"/>
                <c:pt idx="0">
                  <c:v>165.3</c:v>
                </c:pt>
                <c:pt idx="1">
                  <c:v>164.9</c:v>
                </c:pt>
                <c:pt idx="2">
                  <c:v>164.9</c:v>
                </c:pt>
                <c:pt idx="3">
                  <c:v>164.5</c:v>
                </c:pt>
                <c:pt idx="4">
                  <c:v>163.9</c:v>
                </c:pt>
                <c:pt idx="5">
                  <c:v>164.2</c:v>
                </c:pt>
                <c:pt idx="6">
                  <c:v>162.9</c:v>
                </c:pt>
                <c:pt idx="7">
                  <c:v>163.69999999999999</c:v>
                </c:pt>
                <c:pt idx="8" formatCode="#\ ##0.0">
                  <c:v>158</c:v>
                </c:pt>
                <c:pt idx="9">
                  <c:v>157.1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8E9-4D04-B7C0-66D483A9CE98}"/>
            </c:ext>
          </c:extLst>
        </c:ser>
        <c:ser>
          <c:idx val="5"/>
          <c:order val="5"/>
          <c:tx>
            <c:strRef>
              <c:f>'[prc_fsc_idx_page_spreadsheet (1).xlsx]List1'!$A$7</c:f>
              <c:strCache>
                <c:ptCount val="1"/>
                <c:pt idx="0">
                  <c:v>Hungary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'[prc_fsc_idx_page_spreadsheet (1).xlsx]List1'!$B$1:$K$1</c:f>
              <c:strCache>
                <c:ptCount val="10"/>
                <c:pt idx="0">
                  <c:v>2023-05</c:v>
                </c:pt>
                <c:pt idx="1">
                  <c:v>2023-06</c:v>
                </c:pt>
                <c:pt idx="2">
                  <c:v>2023-07</c:v>
                </c:pt>
                <c:pt idx="3">
                  <c:v>2023-08</c:v>
                </c:pt>
                <c:pt idx="4">
                  <c:v>2023-09</c:v>
                </c:pt>
                <c:pt idx="5">
                  <c:v>2023-10</c:v>
                </c:pt>
                <c:pt idx="6">
                  <c:v>2023-11</c:v>
                </c:pt>
                <c:pt idx="7">
                  <c:v>2023-12</c:v>
                </c:pt>
                <c:pt idx="8">
                  <c:v>2024-01</c:v>
                </c:pt>
                <c:pt idx="9">
                  <c:v>2024-02</c:v>
                </c:pt>
              </c:strCache>
            </c:strRef>
          </c:cat>
          <c:val>
            <c:numRef>
              <c:f>'[prc_fsc_idx_page_spreadsheet (1).xlsx]List1'!$B$7:$K$7</c:f>
              <c:numCache>
                <c:formatCode>#\ ##0.##########</c:formatCode>
                <c:ptCount val="10"/>
                <c:pt idx="0">
                  <c:v>285.02</c:v>
                </c:pt>
                <c:pt idx="1">
                  <c:v>283.49</c:v>
                </c:pt>
                <c:pt idx="2">
                  <c:v>273.25</c:v>
                </c:pt>
                <c:pt idx="3">
                  <c:v>267.77</c:v>
                </c:pt>
                <c:pt idx="4">
                  <c:v>265.86</c:v>
                </c:pt>
                <c:pt idx="5">
                  <c:v>264.64999999999998</c:v>
                </c:pt>
                <c:pt idx="6">
                  <c:v>264.48</c:v>
                </c:pt>
                <c:pt idx="7">
                  <c:v>262.77</c:v>
                </c:pt>
                <c:pt idx="8">
                  <c:v>260.83</c:v>
                </c:pt>
                <c:pt idx="9">
                  <c:v>261.95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8E9-4D04-B7C0-66D483A9CE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44225344"/>
        <c:axId val="544225672"/>
      </c:barChart>
      <c:lineChart>
        <c:grouping val="standard"/>
        <c:varyColors val="0"/>
        <c:ser>
          <c:idx val="0"/>
          <c:order val="0"/>
          <c:tx>
            <c:strRef>
              <c:f>'[prc_fsc_idx_page_spreadsheet (1).xlsx]List1'!$A$2</c:f>
              <c:strCache>
                <c:ptCount val="1"/>
                <c:pt idx="0">
                  <c:v>European Union - 27 countries (from 2020)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'[prc_fsc_idx_page_spreadsheet (1).xlsx]List1'!$B$1:$K$1</c:f>
              <c:strCache>
                <c:ptCount val="10"/>
                <c:pt idx="0">
                  <c:v>2023-05</c:v>
                </c:pt>
                <c:pt idx="1">
                  <c:v>2023-06</c:v>
                </c:pt>
                <c:pt idx="2">
                  <c:v>2023-07</c:v>
                </c:pt>
                <c:pt idx="3">
                  <c:v>2023-08</c:v>
                </c:pt>
                <c:pt idx="4">
                  <c:v>2023-09</c:v>
                </c:pt>
                <c:pt idx="5">
                  <c:v>2023-10</c:v>
                </c:pt>
                <c:pt idx="6">
                  <c:v>2023-11</c:v>
                </c:pt>
                <c:pt idx="7">
                  <c:v>2023-12</c:v>
                </c:pt>
                <c:pt idx="8">
                  <c:v>2024-01</c:v>
                </c:pt>
                <c:pt idx="9">
                  <c:v>2024-02</c:v>
                </c:pt>
              </c:strCache>
            </c:strRef>
          </c:cat>
          <c:val>
            <c:numRef>
              <c:f>'[prc_fsc_idx_page_spreadsheet (1).xlsx]List1'!$B$2:$K$2</c:f>
              <c:numCache>
                <c:formatCode>#\ ##0.##########</c:formatCode>
                <c:ptCount val="10"/>
                <c:pt idx="0">
                  <c:v>143.34</c:v>
                </c:pt>
                <c:pt idx="1">
                  <c:v>143.72999999999999</c:v>
                </c:pt>
                <c:pt idx="2">
                  <c:v>143.86000000000001</c:v>
                </c:pt>
                <c:pt idx="3" formatCode="#,##0.00">
                  <c:v>143.19999999999999</c:v>
                </c:pt>
                <c:pt idx="4">
                  <c:v>143.26</c:v>
                </c:pt>
                <c:pt idx="5">
                  <c:v>143.49</c:v>
                </c:pt>
                <c:pt idx="6">
                  <c:v>143.54</c:v>
                </c:pt>
                <c:pt idx="7">
                  <c:v>143.66</c:v>
                </c:pt>
                <c:pt idx="8">
                  <c:v>143.91999999999999</c:v>
                </c:pt>
                <c:pt idx="9">
                  <c:v>144.38999999999999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68E9-4D04-B7C0-66D483A9CE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44225344"/>
        <c:axId val="544225672"/>
      </c:lineChart>
      <c:catAx>
        <c:axId val="544225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44225672"/>
        <c:crosses val="autoZero"/>
        <c:auto val="1"/>
        <c:lblAlgn val="ctr"/>
        <c:lblOffset val="100"/>
        <c:noMultiLvlLbl val="0"/>
      </c:catAx>
      <c:valAx>
        <c:axId val="544225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##########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442253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4302231" cy="339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623697" y="0"/>
            <a:ext cx="4302231" cy="339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263900" y="509588"/>
            <a:ext cx="3400425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6456612"/>
            <a:ext cx="4302231" cy="339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623697" y="6456612"/>
            <a:ext cx="4302231" cy="339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5623697" y="6456612"/>
            <a:ext cx="4302231" cy="339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956284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636968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590171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083912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316351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754611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611625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504947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6:notes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35868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901832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752356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364775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578055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600783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43374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72631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eurostat/databrowser/explore/all/all_themes?lang=en&amp;display=list&amp;sort=category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>
            <a:spLocks noGrp="1"/>
          </p:cNvSpPr>
          <p:nvPr>
            <p:ph type="ctrTitle"/>
          </p:nvPr>
        </p:nvSpPr>
        <p:spPr>
          <a:xfrm>
            <a:off x="256379" y="2163336"/>
            <a:ext cx="8704877" cy="3006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Clr>
                <a:srgbClr val="D10202"/>
              </a:buClr>
              <a:buSzPts val="4400"/>
            </a:pPr>
            <a:r>
              <a:rPr lang="cs-CZ" b="1" dirty="0">
                <a:solidFill>
                  <a:srgbClr val="D10202"/>
                </a:solidFill>
              </a:rPr>
              <a:t/>
            </a:r>
            <a:br>
              <a:rPr lang="cs-CZ" b="1" dirty="0">
                <a:solidFill>
                  <a:srgbClr val="D10202"/>
                </a:solidFill>
              </a:rPr>
            </a:br>
            <a:r>
              <a:rPr lang="cs-CZ" b="1" dirty="0">
                <a:solidFill>
                  <a:srgbClr val="D10202"/>
                </a:solidFill>
              </a:rPr>
              <a:t>CENY NA MEZINÁRODNÍCH TRZÍCH</a:t>
            </a:r>
            <a:r>
              <a:rPr lang="cs-CZ" b="1" dirty="0" smtClean="0">
                <a:solidFill>
                  <a:srgbClr val="D10202"/>
                </a:solidFill>
              </a:rPr>
              <a:t/>
            </a:r>
            <a:br>
              <a:rPr lang="cs-CZ" b="1" dirty="0" smtClean="0">
                <a:solidFill>
                  <a:srgbClr val="D10202"/>
                </a:solidFill>
              </a:rPr>
            </a:br>
            <a:r>
              <a:rPr lang="cs-CZ" b="1" dirty="0">
                <a:solidFill>
                  <a:srgbClr val="D10202"/>
                </a:solidFill>
              </a:rPr>
              <a:t/>
            </a:r>
            <a:br>
              <a:rPr lang="cs-CZ" b="1" dirty="0">
                <a:solidFill>
                  <a:srgbClr val="D10202"/>
                </a:solidFill>
              </a:rPr>
            </a:br>
            <a:r>
              <a:rPr lang="cs-CZ" b="1" dirty="0" smtClean="0">
                <a:solidFill>
                  <a:srgbClr val="D10202"/>
                </a:solidFill>
              </a:rPr>
              <a:t>XCCS_07_seminář</a:t>
            </a:r>
            <a:endParaRPr b="1" dirty="0"/>
          </a:p>
        </p:txBody>
      </p:sp>
      <p:sp>
        <p:nvSpPr>
          <p:cNvPr id="90" name="Google Shape;90;p13"/>
          <p:cNvSpPr txBox="1"/>
          <p:nvPr/>
        </p:nvSpPr>
        <p:spPr>
          <a:xfrm>
            <a:off x="464234" y="5884219"/>
            <a:ext cx="4894206" cy="53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Autor: Ing. Jaroslav Škrabal, Ph.D.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3" descr="Výsledek obrázku pro ikea logo"/>
          <p:cNvSpPr/>
          <p:nvPr/>
        </p:nvSpPr>
        <p:spPr>
          <a:xfrm>
            <a:off x="4419599" y="1703717"/>
            <a:ext cx="1877683" cy="1877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3"/>
          <p:cNvSpPr txBox="1"/>
          <p:nvPr/>
        </p:nvSpPr>
        <p:spPr>
          <a:xfrm>
            <a:off x="4800942" y="5604868"/>
            <a:ext cx="3878824" cy="725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27</a:t>
            </a:r>
            <a:r>
              <a:rPr lang="cs-CZ" sz="1800" b="1" u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cs-CZ" sz="18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03</a:t>
            </a:r>
            <a:r>
              <a:rPr lang="cs-CZ" sz="1800" b="1" u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cs-CZ" sz="1800" b="1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2024</a:t>
            </a:r>
            <a:endParaRPr dirty="0"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Olomouc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678461"/>
            <a:ext cx="8229600" cy="838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cs-CZ" b="1" dirty="0"/>
              <a:t>Úkol</a:t>
            </a:r>
            <a:endParaRPr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/18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457200" y="1516566"/>
            <a:ext cx="8229600" cy="4609597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FontTx/>
              <a:buChar char="-"/>
            </a:pPr>
            <a:r>
              <a:rPr lang="cs-CZ" dirty="0" smtClean="0"/>
              <a:t>Nyní vytvořte graf.</a:t>
            </a:r>
            <a:endParaRPr lang="cs-CZ" sz="2000" b="1" dirty="0" smtClean="0">
              <a:solidFill>
                <a:srgbClr val="000000"/>
              </a:solidFill>
              <a:latin typeface="Amasis MT Pro Medium" panose="02040604050005020304" pitchFamily="18" charset="-18"/>
            </a:endParaRPr>
          </a:p>
        </p:txBody>
      </p:sp>
      <p:graphicFrame>
        <p:nvGraphicFramePr>
          <p:cNvPr id="7" name="Graf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1526848"/>
              </p:ext>
            </p:extLst>
          </p:nvPr>
        </p:nvGraphicFramePr>
        <p:xfrm>
          <a:off x="272715" y="2116137"/>
          <a:ext cx="8694821" cy="38515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93406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678461"/>
            <a:ext cx="8229600" cy="838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cs-CZ" b="1" dirty="0"/>
              <a:t>Úkol</a:t>
            </a:r>
            <a:endParaRPr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11</a:t>
            </a: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/18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457200" y="1516566"/>
            <a:ext cx="8229600" cy="4609597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FontTx/>
              <a:buChar char="-"/>
            </a:pPr>
            <a:r>
              <a:rPr lang="cs-CZ" sz="2625" dirty="0" smtClean="0">
                <a:solidFill>
                  <a:srgbClr val="000000"/>
                </a:solidFill>
                <a:latin typeface="Amasis MT Pro Medium" panose="02040604050005020304" pitchFamily="18" charset="-18"/>
              </a:rPr>
              <a:t>Další úkol:</a:t>
            </a:r>
          </a:p>
          <a:p>
            <a:pPr lvl="1">
              <a:spcBef>
                <a:spcPts val="0"/>
              </a:spcBef>
              <a:buClr>
                <a:srgbClr val="000000"/>
              </a:buClr>
              <a:buFontTx/>
              <a:buChar char="-"/>
            </a:pPr>
            <a:r>
              <a:rPr lang="cs-CZ" sz="2225" dirty="0" smtClean="0">
                <a:solidFill>
                  <a:srgbClr val="000000"/>
                </a:solidFill>
                <a:latin typeface="Amasis MT Pro Medium" panose="02040604050005020304" pitchFamily="18" charset="-18"/>
              </a:rPr>
              <a:t>Budeme porovnávat ceny potravin v rámci vybraných zemí EU.</a:t>
            </a:r>
            <a:endParaRPr lang="cs-CZ" sz="2225" dirty="0" smtClean="0">
              <a:solidFill>
                <a:srgbClr val="000000"/>
              </a:solidFill>
              <a:latin typeface="Amasis MT Pro Medium" panose="02040604050005020304" pitchFamily="18" charset="-18"/>
            </a:endParaRPr>
          </a:p>
          <a:p>
            <a:pPr lvl="1">
              <a:spcBef>
                <a:spcPts val="0"/>
              </a:spcBef>
              <a:buClr>
                <a:srgbClr val="000000"/>
              </a:buClr>
              <a:buFontTx/>
              <a:buChar char="-"/>
            </a:pPr>
            <a:endParaRPr lang="cs-CZ" sz="2225" dirty="0" smtClean="0">
              <a:solidFill>
                <a:srgbClr val="000000"/>
              </a:solidFill>
              <a:latin typeface="Amasis MT Pro Medium" panose="02040604050005020304" pitchFamily="18" charset="-18"/>
            </a:endParaRPr>
          </a:p>
          <a:p>
            <a:pPr lvl="0">
              <a:spcBef>
                <a:spcPts val="0"/>
              </a:spcBef>
              <a:buClr>
                <a:srgbClr val="000000"/>
              </a:buClr>
              <a:buFontTx/>
              <a:buChar char="-"/>
            </a:pPr>
            <a:endParaRPr lang="cs-CZ" sz="2000" dirty="0" smtClean="0">
              <a:solidFill>
                <a:srgbClr val="000000"/>
              </a:solidFill>
              <a:latin typeface="Amasis MT Pro Medium" panose="02040604050005020304" pitchFamily="18" charset="-18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327" y="2600937"/>
            <a:ext cx="8459345" cy="3204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34014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678461"/>
            <a:ext cx="8229600" cy="838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cs-CZ" b="1" dirty="0"/>
              <a:t>Úkol</a:t>
            </a:r>
            <a:endParaRPr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12</a:t>
            </a: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/18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457200" y="1516566"/>
            <a:ext cx="8229600" cy="4609597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FontTx/>
              <a:buChar char="-"/>
            </a:pPr>
            <a:r>
              <a:rPr lang="cs-CZ" sz="2625" dirty="0" smtClean="0">
                <a:solidFill>
                  <a:srgbClr val="000000"/>
                </a:solidFill>
                <a:latin typeface="Amasis MT Pro Medium" panose="02040604050005020304" pitchFamily="18" charset="-18"/>
              </a:rPr>
              <a:t>Další úkol:</a:t>
            </a:r>
          </a:p>
          <a:p>
            <a:pPr lvl="1">
              <a:spcBef>
                <a:spcPts val="0"/>
              </a:spcBef>
              <a:buClr>
                <a:srgbClr val="000000"/>
              </a:buClr>
              <a:buFontTx/>
              <a:buChar char="-"/>
            </a:pPr>
            <a:r>
              <a:rPr lang="cs-CZ" sz="2225" dirty="0" smtClean="0">
                <a:solidFill>
                  <a:srgbClr val="000000"/>
                </a:solidFill>
                <a:latin typeface="Amasis MT Pro Medium" panose="02040604050005020304" pitchFamily="18" charset="-18"/>
              </a:rPr>
              <a:t>Pro vzor vybírám </a:t>
            </a:r>
            <a:r>
              <a:rPr lang="cs-CZ" sz="2225" b="1" dirty="0" smtClean="0">
                <a:solidFill>
                  <a:srgbClr val="000000"/>
                </a:solidFill>
                <a:latin typeface="Amasis MT Pro Medium" panose="02040604050005020304" pitchFamily="18" charset="-18"/>
              </a:rPr>
              <a:t>chleba</a:t>
            </a:r>
            <a:r>
              <a:rPr lang="cs-CZ" sz="2225" dirty="0" smtClean="0">
                <a:solidFill>
                  <a:srgbClr val="000000"/>
                </a:solidFill>
                <a:latin typeface="Amasis MT Pro Medium" panose="02040604050005020304" pitchFamily="18" charset="-18"/>
              </a:rPr>
              <a:t> v rámci stejného uskupení</a:t>
            </a:r>
            <a:r>
              <a:rPr lang="cs-CZ" sz="2225" smtClean="0">
                <a:solidFill>
                  <a:srgbClr val="000000"/>
                </a:solidFill>
                <a:latin typeface="Amasis MT Pro Medium" panose="02040604050005020304" pitchFamily="18" charset="-18"/>
              </a:rPr>
              <a:t>, </a:t>
            </a:r>
            <a:br>
              <a:rPr lang="cs-CZ" sz="2225" smtClean="0">
                <a:solidFill>
                  <a:srgbClr val="000000"/>
                </a:solidFill>
                <a:latin typeface="Amasis MT Pro Medium" panose="02040604050005020304" pitchFamily="18" charset="-18"/>
              </a:rPr>
            </a:br>
            <a:r>
              <a:rPr lang="cs-CZ" sz="2225" smtClean="0">
                <a:solidFill>
                  <a:srgbClr val="000000"/>
                </a:solidFill>
                <a:latin typeface="Amasis MT Pro Medium" panose="02040604050005020304" pitchFamily="18" charset="-18"/>
              </a:rPr>
              <a:t>a </a:t>
            </a:r>
            <a:r>
              <a:rPr lang="cs-CZ" sz="2225" dirty="0" smtClean="0">
                <a:solidFill>
                  <a:srgbClr val="000000"/>
                </a:solidFill>
                <a:latin typeface="Amasis MT Pro Medium" panose="02040604050005020304" pitchFamily="18" charset="-18"/>
              </a:rPr>
              <a:t>to země </a:t>
            </a:r>
            <a:r>
              <a:rPr lang="cs-CZ" sz="2225" b="1" dirty="0" smtClean="0">
                <a:solidFill>
                  <a:srgbClr val="000000"/>
                </a:solidFill>
                <a:latin typeface="Amasis MT Pro Medium" panose="02040604050005020304" pitchFamily="18" charset="-18"/>
              </a:rPr>
              <a:t>C5.</a:t>
            </a:r>
            <a:endParaRPr lang="cs-CZ" sz="2225" dirty="0" smtClean="0">
              <a:solidFill>
                <a:srgbClr val="000000"/>
              </a:solidFill>
              <a:latin typeface="Amasis MT Pro Medium" panose="02040604050005020304" pitchFamily="18" charset="-18"/>
            </a:endParaRPr>
          </a:p>
          <a:p>
            <a:pPr lvl="1">
              <a:spcBef>
                <a:spcPts val="0"/>
              </a:spcBef>
              <a:buClr>
                <a:srgbClr val="000000"/>
              </a:buClr>
              <a:buFontTx/>
              <a:buChar char="-"/>
            </a:pPr>
            <a:endParaRPr lang="cs-CZ" sz="2225" dirty="0" smtClean="0">
              <a:solidFill>
                <a:srgbClr val="000000"/>
              </a:solidFill>
              <a:latin typeface="Amasis MT Pro Medium" panose="02040604050005020304" pitchFamily="18" charset="-18"/>
            </a:endParaRPr>
          </a:p>
          <a:p>
            <a:pPr lvl="0">
              <a:spcBef>
                <a:spcPts val="0"/>
              </a:spcBef>
              <a:buClr>
                <a:srgbClr val="000000"/>
              </a:buClr>
              <a:buFontTx/>
              <a:buChar char="-"/>
            </a:pPr>
            <a:endParaRPr lang="cs-CZ" sz="2000" dirty="0" smtClean="0">
              <a:solidFill>
                <a:srgbClr val="000000"/>
              </a:solidFill>
              <a:latin typeface="Amasis MT Pro Medium" panose="02040604050005020304" pitchFamily="18" charset="-18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327" y="2600937"/>
            <a:ext cx="8459345" cy="3204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88225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678461"/>
            <a:ext cx="8229600" cy="838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cs-CZ" b="1" dirty="0"/>
              <a:t>Úkol</a:t>
            </a:r>
            <a:endParaRPr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13/18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457200" y="1516566"/>
            <a:ext cx="8229600" cy="4609597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FontTx/>
              <a:buChar char="-"/>
            </a:pPr>
            <a:r>
              <a:rPr lang="cs-CZ" sz="2625" dirty="0" smtClean="0">
                <a:solidFill>
                  <a:srgbClr val="000000"/>
                </a:solidFill>
                <a:latin typeface="Amasis MT Pro Medium" panose="02040604050005020304" pitchFamily="18" charset="-18"/>
              </a:rPr>
              <a:t>Další úkol:</a:t>
            </a:r>
          </a:p>
          <a:p>
            <a:pPr lvl="1">
              <a:spcBef>
                <a:spcPts val="0"/>
              </a:spcBef>
              <a:buClr>
                <a:srgbClr val="000000"/>
              </a:buClr>
              <a:buFontTx/>
              <a:buChar char="-"/>
            </a:pPr>
            <a:r>
              <a:rPr lang="cs-CZ" sz="2225" dirty="0">
                <a:solidFill>
                  <a:srgbClr val="000000"/>
                </a:solidFill>
                <a:latin typeface="Amasis MT Pro Medium" panose="02040604050005020304" pitchFamily="18" charset="-18"/>
              </a:rPr>
              <a:t>Vybereme ukazatel: </a:t>
            </a:r>
            <a:r>
              <a:rPr lang="cs-CZ" sz="2225" b="1" dirty="0">
                <a:solidFill>
                  <a:srgbClr val="000000"/>
                </a:solidFill>
                <a:latin typeface="Amasis MT Pro Medium" panose="02040604050005020304" pitchFamily="18" charset="-18"/>
              </a:rPr>
              <a:t>Harmonizovaný index spotřebitelských </a:t>
            </a:r>
            <a:r>
              <a:rPr lang="cs-CZ" sz="2225" b="1" dirty="0" smtClean="0">
                <a:solidFill>
                  <a:srgbClr val="000000"/>
                </a:solidFill>
                <a:latin typeface="Amasis MT Pro Medium" panose="02040604050005020304" pitchFamily="18" charset="-18"/>
              </a:rPr>
              <a:t>cen.</a:t>
            </a:r>
            <a:endParaRPr lang="cs-CZ" sz="2225" dirty="0" smtClean="0">
              <a:solidFill>
                <a:srgbClr val="000000"/>
              </a:solidFill>
              <a:latin typeface="Amasis MT Pro Medium" panose="02040604050005020304" pitchFamily="18" charset="-18"/>
            </a:endParaRPr>
          </a:p>
          <a:p>
            <a:pPr lvl="2">
              <a:spcBef>
                <a:spcPts val="0"/>
              </a:spcBef>
              <a:buClr>
                <a:srgbClr val="000000"/>
              </a:buClr>
              <a:buFontTx/>
              <a:buChar char="-"/>
            </a:pPr>
            <a:r>
              <a:rPr lang="cs-CZ" sz="1825" dirty="0">
                <a:solidFill>
                  <a:srgbClr val="000000"/>
                </a:solidFill>
                <a:latin typeface="Amasis MT Pro Medium" panose="02040604050005020304" pitchFamily="18" charset="-18"/>
              </a:rPr>
              <a:t>Maloobchodní sektor: harmonizovaný index spotřebitelských cen </a:t>
            </a:r>
            <a:r>
              <a:rPr lang="cs-CZ" sz="1825" dirty="0" smtClean="0">
                <a:solidFill>
                  <a:srgbClr val="000000"/>
                </a:solidFill>
                <a:latin typeface="Amasis MT Pro Medium" panose="02040604050005020304" pitchFamily="18" charset="-18"/>
              </a:rPr>
              <a:t>(HICP).</a:t>
            </a:r>
            <a:endParaRPr lang="cs-CZ" sz="1825" dirty="0">
              <a:solidFill>
                <a:srgbClr val="000000"/>
              </a:solidFill>
              <a:latin typeface="Amasis MT Pro Medium" panose="02040604050005020304" pitchFamily="18" charset="-18"/>
            </a:endParaRPr>
          </a:p>
          <a:p>
            <a:pPr lvl="2">
              <a:spcBef>
                <a:spcPts val="0"/>
              </a:spcBef>
              <a:buClr>
                <a:srgbClr val="000000"/>
              </a:buClr>
              <a:buFontTx/>
              <a:buChar char="-"/>
            </a:pPr>
            <a:r>
              <a:rPr lang="cs-CZ" sz="1825" dirty="0" smtClean="0">
                <a:solidFill>
                  <a:srgbClr val="000000"/>
                </a:solidFill>
                <a:latin typeface="Amasis MT Pro Medium" panose="02040604050005020304" pitchFamily="18" charset="-18"/>
              </a:rPr>
              <a:t>Harmonizovaný </a:t>
            </a:r>
            <a:r>
              <a:rPr lang="cs-CZ" sz="1825" dirty="0">
                <a:solidFill>
                  <a:srgbClr val="000000"/>
                </a:solidFill>
                <a:latin typeface="Amasis MT Pro Medium" panose="02040604050005020304" pitchFamily="18" charset="-18"/>
              </a:rPr>
              <a:t>index spotřebitelských cen (HICP) je poměrně </a:t>
            </a:r>
            <a:r>
              <a:rPr lang="cs-CZ" sz="1825" dirty="0" smtClean="0">
                <a:solidFill>
                  <a:srgbClr val="000000"/>
                </a:solidFill>
                <a:latin typeface="Amasis MT Pro Medium" panose="02040604050005020304" pitchFamily="18" charset="-18"/>
              </a:rPr>
              <a:t>sledovanou </a:t>
            </a:r>
            <a:r>
              <a:rPr lang="cs-CZ" sz="1825" dirty="0">
                <a:solidFill>
                  <a:srgbClr val="000000"/>
                </a:solidFill>
                <a:latin typeface="Amasis MT Pro Medium" panose="02040604050005020304" pitchFamily="18" charset="-18"/>
              </a:rPr>
              <a:t>statistikou. </a:t>
            </a:r>
            <a:endParaRPr lang="cs-CZ" sz="1825" dirty="0" smtClean="0">
              <a:solidFill>
                <a:srgbClr val="000000"/>
              </a:solidFill>
              <a:latin typeface="Amasis MT Pro Medium" panose="02040604050005020304" pitchFamily="18" charset="-18"/>
            </a:endParaRPr>
          </a:p>
          <a:p>
            <a:pPr lvl="2">
              <a:spcBef>
                <a:spcPts val="0"/>
              </a:spcBef>
              <a:buClr>
                <a:srgbClr val="000000"/>
              </a:buClr>
              <a:buFontTx/>
              <a:buChar char="-"/>
            </a:pPr>
            <a:r>
              <a:rPr lang="cs-CZ" sz="1825" dirty="0" smtClean="0">
                <a:solidFill>
                  <a:srgbClr val="000000"/>
                </a:solidFill>
                <a:latin typeface="Amasis MT Pro Medium" panose="02040604050005020304" pitchFamily="18" charset="-18"/>
              </a:rPr>
              <a:t>Podává </a:t>
            </a:r>
            <a:r>
              <a:rPr lang="cs-CZ" sz="1825" dirty="0">
                <a:solidFill>
                  <a:srgbClr val="000000"/>
                </a:solidFill>
                <a:latin typeface="Amasis MT Pro Medium" panose="02040604050005020304" pitchFamily="18" charset="-18"/>
              </a:rPr>
              <a:t>představu o vývoji nákladů domácností a umožňuje srovnání pohybu cenové hladiny v rámci EU</a:t>
            </a:r>
            <a:r>
              <a:rPr lang="cs-CZ" sz="1825" dirty="0" smtClean="0">
                <a:solidFill>
                  <a:srgbClr val="000000"/>
                </a:solidFill>
                <a:latin typeface="Amasis MT Pro Medium" panose="02040604050005020304" pitchFamily="18" charset="-18"/>
              </a:rPr>
              <a:t>.</a:t>
            </a:r>
          </a:p>
          <a:p>
            <a:pPr lvl="2">
              <a:spcBef>
                <a:spcPts val="0"/>
              </a:spcBef>
              <a:buClr>
                <a:srgbClr val="000000"/>
              </a:buClr>
              <a:buFontTx/>
              <a:buChar char="-"/>
            </a:pPr>
            <a:r>
              <a:rPr lang="cs-CZ" sz="1825" dirty="0">
                <a:solidFill>
                  <a:srgbClr val="000000"/>
                </a:solidFill>
                <a:latin typeface="Amasis MT Pro Medium" panose="02040604050005020304" pitchFamily="18" charset="-18"/>
              </a:rPr>
              <a:t>Harmonizované indexy spotřebitelských cen (HICP) jsou určeny pro mezinárodní srovnání inflace spotřebitelských cen. HICP se používají pro hodnocení konvergenčního kritéria inflace podle článku 121 Amsterodamské smlouvy a ECB pro hodnocení cenové stability pro účely měnové politiky. </a:t>
            </a:r>
            <a:endParaRPr lang="cs-CZ" sz="1825" dirty="0" smtClean="0">
              <a:solidFill>
                <a:srgbClr val="000000"/>
              </a:solidFill>
              <a:latin typeface="Amasis MT Pro Medium" panose="02040604050005020304" pitchFamily="18" charset="-18"/>
            </a:endParaRPr>
          </a:p>
          <a:p>
            <a:pPr lvl="2">
              <a:spcBef>
                <a:spcPts val="0"/>
              </a:spcBef>
              <a:buClr>
                <a:srgbClr val="000000"/>
              </a:buClr>
              <a:buFontTx/>
              <a:buChar char="-"/>
            </a:pPr>
            <a:endParaRPr lang="cs-CZ" sz="1825" dirty="0" smtClean="0">
              <a:solidFill>
                <a:srgbClr val="000000"/>
              </a:solidFill>
              <a:latin typeface="Amasis MT Pro Medium" panose="02040604050005020304" pitchFamily="18" charset="-18"/>
            </a:endParaRPr>
          </a:p>
          <a:p>
            <a:pPr lvl="1">
              <a:spcBef>
                <a:spcPts val="0"/>
              </a:spcBef>
              <a:buClr>
                <a:srgbClr val="000000"/>
              </a:buClr>
              <a:buFontTx/>
              <a:buChar char="-"/>
            </a:pPr>
            <a:endParaRPr lang="cs-CZ" sz="2225" dirty="0" smtClean="0">
              <a:solidFill>
                <a:srgbClr val="000000"/>
              </a:solidFill>
              <a:latin typeface="Amasis MT Pro Medium" panose="02040604050005020304" pitchFamily="18" charset="-18"/>
            </a:endParaRPr>
          </a:p>
          <a:p>
            <a:pPr lvl="0">
              <a:spcBef>
                <a:spcPts val="0"/>
              </a:spcBef>
              <a:buClr>
                <a:srgbClr val="000000"/>
              </a:buClr>
              <a:buFontTx/>
              <a:buChar char="-"/>
            </a:pPr>
            <a:endParaRPr lang="cs-CZ" sz="2000" dirty="0" smtClean="0">
              <a:solidFill>
                <a:srgbClr val="000000"/>
              </a:solidFill>
              <a:latin typeface="Amasis MT Pro Medium" panose="02040604050005020304" pitchFamily="18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466239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678461"/>
            <a:ext cx="8229600" cy="838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cs-CZ" b="1" dirty="0"/>
              <a:t>Úkol</a:t>
            </a:r>
            <a:endParaRPr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14/18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457200" y="1516566"/>
            <a:ext cx="8229600" cy="4609597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FontTx/>
              <a:buChar char="-"/>
            </a:pPr>
            <a:r>
              <a:rPr lang="cs-CZ" sz="2625" dirty="0" smtClean="0">
                <a:solidFill>
                  <a:srgbClr val="000000"/>
                </a:solidFill>
                <a:latin typeface="Amasis MT Pro Medium" panose="02040604050005020304" pitchFamily="18" charset="-18"/>
              </a:rPr>
              <a:t>Další úkol:</a:t>
            </a:r>
          </a:p>
          <a:p>
            <a:pPr lvl="1">
              <a:spcBef>
                <a:spcPts val="0"/>
              </a:spcBef>
              <a:buClr>
                <a:srgbClr val="000000"/>
              </a:buClr>
              <a:buFontTx/>
              <a:buChar char="-"/>
            </a:pPr>
            <a:r>
              <a:rPr lang="cs-CZ" sz="2225" dirty="0" smtClean="0">
                <a:solidFill>
                  <a:srgbClr val="000000"/>
                </a:solidFill>
                <a:latin typeface="Amasis MT Pro Medium" panose="02040604050005020304" pitchFamily="18" charset="-18"/>
              </a:rPr>
              <a:t>Provedu stažení datového souboru.</a:t>
            </a:r>
            <a:endParaRPr lang="cs-CZ" sz="1825" dirty="0" smtClean="0">
              <a:solidFill>
                <a:srgbClr val="000000"/>
              </a:solidFill>
              <a:latin typeface="Amasis MT Pro Medium" panose="02040604050005020304" pitchFamily="18" charset="-18"/>
            </a:endParaRPr>
          </a:p>
          <a:p>
            <a:pPr lvl="2">
              <a:spcBef>
                <a:spcPts val="0"/>
              </a:spcBef>
              <a:buClr>
                <a:srgbClr val="000000"/>
              </a:buClr>
              <a:buFontTx/>
              <a:buChar char="-"/>
            </a:pPr>
            <a:endParaRPr lang="cs-CZ" sz="1825" dirty="0" smtClean="0">
              <a:solidFill>
                <a:srgbClr val="000000"/>
              </a:solidFill>
              <a:latin typeface="Amasis MT Pro Medium" panose="02040604050005020304" pitchFamily="18" charset="-18"/>
            </a:endParaRPr>
          </a:p>
          <a:p>
            <a:pPr lvl="1">
              <a:spcBef>
                <a:spcPts val="0"/>
              </a:spcBef>
              <a:buClr>
                <a:srgbClr val="000000"/>
              </a:buClr>
              <a:buFontTx/>
              <a:buChar char="-"/>
            </a:pPr>
            <a:endParaRPr lang="cs-CZ" sz="2225" dirty="0" smtClean="0">
              <a:solidFill>
                <a:srgbClr val="000000"/>
              </a:solidFill>
              <a:latin typeface="Amasis MT Pro Medium" panose="02040604050005020304" pitchFamily="18" charset="-18"/>
            </a:endParaRPr>
          </a:p>
          <a:p>
            <a:pPr lvl="0">
              <a:spcBef>
                <a:spcPts val="0"/>
              </a:spcBef>
              <a:buClr>
                <a:srgbClr val="000000"/>
              </a:buClr>
              <a:buFontTx/>
              <a:buChar char="-"/>
            </a:pPr>
            <a:endParaRPr lang="cs-CZ" sz="2000" dirty="0" smtClean="0">
              <a:solidFill>
                <a:srgbClr val="000000"/>
              </a:solidFill>
              <a:latin typeface="Amasis MT Pro Medium" panose="02040604050005020304" pitchFamily="18" charset="-18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/>
          <a:srcRect l="10000" t="16978" r="13509" b="10507"/>
          <a:stretch/>
        </p:blipFill>
        <p:spPr>
          <a:xfrm>
            <a:off x="1035719" y="2354671"/>
            <a:ext cx="7072561" cy="37714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07248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678461"/>
            <a:ext cx="8229600" cy="838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cs-CZ" b="1" dirty="0"/>
              <a:t>Úkol</a:t>
            </a:r>
            <a:endParaRPr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15/18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457200" y="1516566"/>
            <a:ext cx="8229600" cy="4609597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FontTx/>
              <a:buChar char="-"/>
            </a:pPr>
            <a:r>
              <a:rPr lang="cs-CZ" sz="2625" dirty="0" smtClean="0">
                <a:solidFill>
                  <a:srgbClr val="000000"/>
                </a:solidFill>
                <a:latin typeface="Amasis MT Pro Medium" panose="02040604050005020304" pitchFamily="18" charset="-18"/>
              </a:rPr>
              <a:t>Další úkol:</a:t>
            </a:r>
          </a:p>
          <a:p>
            <a:pPr lvl="1">
              <a:spcBef>
                <a:spcPts val="0"/>
              </a:spcBef>
              <a:buClr>
                <a:srgbClr val="000000"/>
              </a:buClr>
              <a:buFontTx/>
              <a:buChar char="-"/>
            </a:pPr>
            <a:r>
              <a:rPr lang="cs-CZ" sz="2225" dirty="0" smtClean="0">
                <a:solidFill>
                  <a:srgbClr val="000000"/>
                </a:solidFill>
                <a:latin typeface="Amasis MT Pro Medium" panose="02040604050005020304" pitchFamily="18" charset="-18"/>
              </a:rPr>
              <a:t>Provedu úpravu dat, protože se tam vyskytují </a:t>
            </a:r>
            <a:br>
              <a:rPr lang="cs-CZ" sz="2225" dirty="0" smtClean="0">
                <a:solidFill>
                  <a:srgbClr val="000000"/>
                </a:solidFill>
                <a:latin typeface="Amasis MT Pro Medium" panose="02040604050005020304" pitchFamily="18" charset="-18"/>
              </a:rPr>
            </a:br>
            <a:r>
              <a:rPr lang="cs-CZ" sz="2225" dirty="0" smtClean="0">
                <a:solidFill>
                  <a:srgbClr val="000000"/>
                </a:solidFill>
                <a:latin typeface="Amasis MT Pro Medium" panose="02040604050005020304" pitchFamily="18" charset="-18"/>
              </a:rPr>
              <a:t>v datovém souboru prázdné sloupce.</a:t>
            </a:r>
            <a:endParaRPr lang="cs-CZ" sz="1825" dirty="0" smtClean="0">
              <a:solidFill>
                <a:srgbClr val="000000"/>
              </a:solidFill>
              <a:latin typeface="Amasis MT Pro Medium" panose="02040604050005020304" pitchFamily="18" charset="-18"/>
            </a:endParaRPr>
          </a:p>
          <a:p>
            <a:pPr lvl="2">
              <a:spcBef>
                <a:spcPts val="0"/>
              </a:spcBef>
              <a:buClr>
                <a:srgbClr val="000000"/>
              </a:buClr>
              <a:buFontTx/>
              <a:buChar char="-"/>
            </a:pPr>
            <a:endParaRPr lang="cs-CZ" sz="1825" dirty="0" smtClean="0">
              <a:solidFill>
                <a:srgbClr val="000000"/>
              </a:solidFill>
              <a:latin typeface="Amasis MT Pro Medium" panose="02040604050005020304" pitchFamily="18" charset="-18"/>
            </a:endParaRPr>
          </a:p>
          <a:p>
            <a:pPr lvl="1">
              <a:spcBef>
                <a:spcPts val="0"/>
              </a:spcBef>
              <a:buClr>
                <a:srgbClr val="000000"/>
              </a:buClr>
              <a:buFontTx/>
              <a:buChar char="-"/>
            </a:pPr>
            <a:endParaRPr lang="cs-CZ" sz="2225" dirty="0" smtClean="0">
              <a:solidFill>
                <a:srgbClr val="000000"/>
              </a:solidFill>
              <a:latin typeface="Amasis MT Pro Medium" panose="02040604050005020304" pitchFamily="18" charset="-18"/>
            </a:endParaRPr>
          </a:p>
          <a:p>
            <a:pPr lvl="0">
              <a:spcBef>
                <a:spcPts val="0"/>
              </a:spcBef>
              <a:buClr>
                <a:srgbClr val="000000"/>
              </a:buClr>
              <a:buFontTx/>
              <a:buChar char="-"/>
            </a:pPr>
            <a:endParaRPr lang="cs-CZ" sz="2000" dirty="0" smtClean="0">
              <a:solidFill>
                <a:srgbClr val="000000"/>
              </a:solidFill>
              <a:latin typeface="Amasis MT Pro Medium" panose="02040604050005020304" pitchFamily="18" charset="-18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569" y="2992783"/>
            <a:ext cx="8599212" cy="23171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87040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678461"/>
            <a:ext cx="8229600" cy="838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cs-CZ" b="1" dirty="0"/>
              <a:t>Úkol</a:t>
            </a:r>
            <a:endParaRPr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16/18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457200" y="1516566"/>
            <a:ext cx="8229600" cy="4609597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FontTx/>
              <a:buChar char="-"/>
            </a:pPr>
            <a:r>
              <a:rPr lang="cs-CZ" sz="2625" dirty="0" smtClean="0">
                <a:solidFill>
                  <a:srgbClr val="000000"/>
                </a:solidFill>
                <a:latin typeface="Amasis MT Pro Medium" panose="02040604050005020304" pitchFamily="18" charset="-18"/>
              </a:rPr>
              <a:t>Další úkol:</a:t>
            </a:r>
          </a:p>
          <a:p>
            <a:pPr lvl="1">
              <a:spcBef>
                <a:spcPts val="0"/>
              </a:spcBef>
              <a:buClr>
                <a:srgbClr val="000000"/>
              </a:buClr>
              <a:buFontTx/>
              <a:buChar char="-"/>
            </a:pPr>
            <a:r>
              <a:rPr lang="cs-CZ" sz="2225" dirty="0" smtClean="0">
                <a:solidFill>
                  <a:srgbClr val="000000"/>
                </a:solidFill>
                <a:latin typeface="Amasis MT Pro Medium" panose="02040604050005020304" pitchFamily="18" charset="-18"/>
              </a:rPr>
              <a:t>Nyní jsou data upravená.</a:t>
            </a:r>
            <a:endParaRPr lang="cs-CZ" sz="1825" dirty="0" smtClean="0">
              <a:solidFill>
                <a:srgbClr val="000000"/>
              </a:solidFill>
              <a:latin typeface="Amasis MT Pro Medium" panose="02040604050005020304" pitchFamily="18" charset="-18"/>
            </a:endParaRPr>
          </a:p>
          <a:p>
            <a:pPr lvl="2">
              <a:spcBef>
                <a:spcPts val="0"/>
              </a:spcBef>
              <a:buClr>
                <a:srgbClr val="000000"/>
              </a:buClr>
              <a:buFontTx/>
              <a:buChar char="-"/>
            </a:pPr>
            <a:endParaRPr lang="cs-CZ" sz="1825" dirty="0" smtClean="0">
              <a:solidFill>
                <a:srgbClr val="000000"/>
              </a:solidFill>
              <a:latin typeface="Amasis MT Pro Medium" panose="02040604050005020304" pitchFamily="18" charset="-18"/>
            </a:endParaRPr>
          </a:p>
          <a:p>
            <a:pPr lvl="1">
              <a:spcBef>
                <a:spcPts val="0"/>
              </a:spcBef>
              <a:buClr>
                <a:srgbClr val="000000"/>
              </a:buClr>
              <a:buFontTx/>
              <a:buChar char="-"/>
            </a:pPr>
            <a:endParaRPr lang="cs-CZ" sz="2225" dirty="0" smtClean="0">
              <a:solidFill>
                <a:srgbClr val="000000"/>
              </a:solidFill>
              <a:latin typeface="Amasis MT Pro Medium" panose="02040604050005020304" pitchFamily="18" charset="-18"/>
            </a:endParaRPr>
          </a:p>
          <a:p>
            <a:pPr lvl="0">
              <a:spcBef>
                <a:spcPts val="0"/>
              </a:spcBef>
              <a:buClr>
                <a:srgbClr val="000000"/>
              </a:buClr>
              <a:buFontTx/>
              <a:buChar char="-"/>
            </a:pPr>
            <a:endParaRPr lang="cs-CZ" sz="2000" dirty="0" smtClean="0">
              <a:solidFill>
                <a:srgbClr val="000000"/>
              </a:solidFill>
              <a:latin typeface="Amasis MT Pro Medium" panose="02040604050005020304" pitchFamily="18" charset="-18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/>
          <a:srcRect t="28518" r="439" b="8324"/>
          <a:stretch/>
        </p:blipFill>
        <p:spPr>
          <a:xfrm>
            <a:off x="146377" y="2354671"/>
            <a:ext cx="8851245" cy="31583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34664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678461"/>
            <a:ext cx="8229600" cy="838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cs-CZ" b="1" dirty="0"/>
              <a:t>Úkol</a:t>
            </a:r>
            <a:endParaRPr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17/18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457200" y="1516566"/>
            <a:ext cx="8229600" cy="4609597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FontTx/>
              <a:buChar char="-"/>
            </a:pPr>
            <a:r>
              <a:rPr lang="cs-CZ" sz="2625" dirty="0" smtClean="0">
                <a:solidFill>
                  <a:srgbClr val="000000"/>
                </a:solidFill>
                <a:latin typeface="Amasis MT Pro Medium" panose="02040604050005020304" pitchFamily="18" charset="-18"/>
              </a:rPr>
              <a:t>Další úkol:</a:t>
            </a:r>
          </a:p>
          <a:p>
            <a:pPr lvl="1">
              <a:spcBef>
                <a:spcPts val="0"/>
              </a:spcBef>
              <a:buClr>
                <a:srgbClr val="000000"/>
              </a:buClr>
              <a:buFontTx/>
              <a:buChar char="-"/>
            </a:pPr>
            <a:r>
              <a:rPr lang="cs-CZ" sz="2225" dirty="0" smtClean="0">
                <a:solidFill>
                  <a:srgbClr val="000000"/>
                </a:solidFill>
                <a:latin typeface="Amasis MT Pro Medium" panose="02040604050005020304" pitchFamily="18" charset="-18"/>
              </a:rPr>
              <a:t>Vytvořte graf.</a:t>
            </a:r>
            <a:endParaRPr lang="cs-CZ" sz="1825" dirty="0" smtClean="0">
              <a:solidFill>
                <a:srgbClr val="000000"/>
              </a:solidFill>
              <a:latin typeface="Amasis MT Pro Medium" panose="02040604050005020304" pitchFamily="18" charset="-18"/>
            </a:endParaRPr>
          </a:p>
          <a:p>
            <a:pPr lvl="2">
              <a:spcBef>
                <a:spcPts val="0"/>
              </a:spcBef>
              <a:buClr>
                <a:srgbClr val="000000"/>
              </a:buClr>
              <a:buFontTx/>
              <a:buChar char="-"/>
            </a:pPr>
            <a:endParaRPr lang="cs-CZ" sz="1825" dirty="0" smtClean="0">
              <a:solidFill>
                <a:srgbClr val="000000"/>
              </a:solidFill>
              <a:latin typeface="Amasis MT Pro Medium" panose="02040604050005020304" pitchFamily="18" charset="-18"/>
            </a:endParaRPr>
          </a:p>
          <a:p>
            <a:pPr lvl="1">
              <a:spcBef>
                <a:spcPts val="0"/>
              </a:spcBef>
              <a:buClr>
                <a:srgbClr val="000000"/>
              </a:buClr>
              <a:buFontTx/>
              <a:buChar char="-"/>
            </a:pPr>
            <a:endParaRPr lang="cs-CZ" sz="2225" dirty="0" smtClean="0">
              <a:solidFill>
                <a:srgbClr val="000000"/>
              </a:solidFill>
              <a:latin typeface="Amasis MT Pro Medium" panose="02040604050005020304" pitchFamily="18" charset="-18"/>
            </a:endParaRPr>
          </a:p>
          <a:p>
            <a:pPr lvl="0">
              <a:spcBef>
                <a:spcPts val="0"/>
              </a:spcBef>
              <a:buClr>
                <a:srgbClr val="000000"/>
              </a:buClr>
              <a:buFontTx/>
              <a:buChar char="-"/>
            </a:pPr>
            <a:endParaRPr lang="cs-CZ" sz="2000" dirty="0" smtClean="0">
              <a:solidFill>
                <a:srgbClr val="000000"/>
              </a:solidFill>
              <a:latin typeface="Amasis MT Pro Medium" panose="02040604050005020304" pitchFamily="18" charset="-18"/>
            </a:endParaRPr>
          </a:p>
        </p:txBody>
      </p:sp>
      <p:graphicFrame>
        <p:nvGraphicFramePr>
          <p:cNvPr id="7" name="Graf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4229904"/>
              </p:ext>
            </p:extLst>
          </p:nvPr>
        </p:nvGraphicFramePr>
        <p:xfrm>
          <a:off x="731202" y="2354671"/>
          <a:ext cx="7610693" cy="37714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04681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8"/>
          <p:cNvSpPr txBox="1">
            <a:spLocks noGrp="1"/>
          </p:cNvSpPr>
          <p:nvPr>
            <p:ph type="title"/>
          </p:nvPr>
        </p:nvSpPr>
        <p:spPr>
          <a:xfrm>
            <a:off x="798534" y="2747962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cs-CZ" sz="4400" dirty="0">
                <a:solidFill>
                  <a:srgbClr val="C00000"/>
                </a:solidFill>
              </a:rPr>
              <a:t>DĚKUJI ZA POZORNOST</a:t>
            </a:r>
            <a:endParaRPr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678461"/>
            <a:ext cx="8229600" cy="838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cs-CZ" b="1" dirty="0"/>
              <a:t>Úkol</a:t>
            </a:r>
            <a:endParaRPr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2/18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457200" y="1516566"/>
            <a:ext cx="8229600" cy="4609597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FontTx/>
              <a:buChar char="-"/>
            </a:pPr>
            <a:r>
              <a:rPr lang="cs-CZ" sz="2000" b="1" dirty="0" smtClean="0">
                <a:solidFill>
                  <a:srgbClr val="000000"/>
                </a:solidFill>
                <a:latin typeface="Amasis MT Pro Medium" panose="02040604050005020304" pitchFamily="18" charset="-18"/>
              </a:rPr>
              <a:t>Budeme nejdříve porovnávat ekonomiky (HDP) </a:t>
            </a:r>
            <a:r>
              <a:rPr lang="cs-CZ" sz="2000" dirty="0" smtClean="0">
                <a:solidFill>
                  <a:srgbClr val="000000"/>
                </a:solidFill>
                <a:latin typeface="Amasis MT Pro Medium" panose="02040604050005020304" pitchFamily="18" charset="-18"/>
              </a:rPr>
              <a:t>s více zeměmi.</a:t>
            </a:r>
          </a:p>
          <a:p>
            <a:pPr lvl="0">
              <a:spcBef>
                <a:spcPts val="0"/>
              </a:spcBef>
              <a:buClr>
                <a:srgbClr val="000000"/>
              </a:buClr>
              <a:buFontTx/>
              <a:buChar char="-"/>
            </a:pPr>
            <a:r>
              <a:rPr lang="cs-CZ" sz="2000" dirty="0" smtClean="0">
                <a:solidFill>
                  <a:srgbClr val="000000"/>
                </a:solidFill>
                <a:latin typeface="Amasis MT Pro Medium" panose="02040604050005020304" pitchFamily="18" charset="-18"/>
              </a:rPr>
              <a:t>Pro výběr jsem vybral na vzor ekonomiky uskupení </a:t>
            </a:r>
            <a:r>
              <a:rPr lang="cs-CZ" sz="2000" b="1" dirty="0" smtClean="0">
                <a:solidFill>
                  <a:srgbClr val="000000"/>
                </a:solidFill>
                <a:latin typeface="Amasis MT Pro Medium" panose="02040604050005020304" pitchFamily="18" charset="-18"/>
              </a:rPr>
              <a:t>C5 </a:t>
            </a:r>
            <a:r>
              <a:rPr lang="cs-CZ" sz="2000" dirty="0" smtClean="0">
                <a:solidFill>
                  <a:srgbClr val="000000"/>
                </a:solidFill>
                <a:latin typeface="Amasis MT Pro Medium" panose="02040604050005020304" pitchFamily="18" charset="-18"/>
              </a:rPr>
              <a:t>(Česká republika, Slovensko, Rakousko, Slovinsko a Maďarsko).</a:t>
            </a:r>
          </a:p>
          <a:p>
            <a:pPr lvl="0">
              <a:spcBef>
                <a:spcPts val="0"/>
              </a:spcBef>
              <a:buClr>
                <a:srgbClr val="000000"/>
              </a:buClr>
              <a:buFontTx/>
              <a:buChar char="-"/>
            </a:pPr>
            <a:r>
              <a:rPr lang="cs-CZ" sz="2000" b="1" dirty="0" smtClean="0">
                <a:solidFill>
                  <a:srgbClr val="000000"/>
                </a:solidFill>
                <a:latin typeface="Amasis MT Pro Medium" panose="02040604050005020304" pitchFamily="18" charset="-18"/>
              </a:rPr>
              <a:t>Odkaz:</a:t>
            </a:r>
          </a:p>
          <a:p>
            <a:pPr lvl="0">
              <a:spcBef>
                <a:spcPts val="0"/>
              </a:spcBef>
              <a:buClr>
                <a:srgbClr val="000000"/>
              </a:buClr>
              <a:buFontTx/>
              <a:buChar char="-"/>
            </a:pPr>
            <a:r>
              <a:rPr lang="cs-CZ" sz="2000" dirty="0">
                <a:solidFill>
                  <a:srgbClr val="000000"/>
                </a:solidFill>
                <a:latin typeface="Amasis MT Pro Medium" panose="02040604050005020304" pitchFamily="18" charset="-18"/>
                <a:hlinkClick r:id="rId3"/>
              </a:rPr>
              <a:t>https://</a:t>
            </a:r>
            <a:r>
              <a:rPr lang="cs-CZ" sz="2000" dirty="0" smtClean="0">
                <a:solidFill>
                  <a:srgbClr val="000000"/>
                </a:solidFill>
                <a:latin typeface="Amasis MT Pro Medium" panose="02040604050005020304" pitchFamily="18" charset="-18"/>
                <a:hlinkClick r:id="rId3"/>
              </a:rPr>
              <a:t>ec.europa.eu/eurostat/databrowser/explore/all/all_themes?lang=en&amp;display=list&amp;sort=category</a:t>
            </a:r>
            <a:endParaRPr lang="cs-CZ" sz="2000" dirty="0" smtClean="0">
              <a:solidFill>
                <a:srgbClr val="000000"/>
              </a:solidFill>
              <a:latin typeface="Amasis MT Pro Medium" panose="02040604050005020304" pitchFamily="18" charset="-18"/>
            </a:endParaRPr>
          </a:p>
          <a:p>
            <a:pPr lvl="0">
              <a:spcBef>
                <a:spcPts val="0"/>
              </a:spcBef>
              <a:buClr>
                <a:srgbClr val="000000"/>
              </a:buClr>
              <a:buFontTx/>
              <a:buChar char="-"/>
            </a:pPr>
            <a:endParaRPr lang="cs-CZ" sz="2000" b="1" dirty="0">
              <a:solidFill>
                <a:srgbClr val="000000"/>
              </a:solidFill>
              <a:latin typeface="Amasis MT Pro Medium" panose="02040604050005020304" pitchFamily="18" charset="-18"/>
            </a:endParaRPr>
          </a:p>
          <a:p>
            <a:pPr lvl="0">
              <a:spcBef>
                <a:spcPts val="0"/>
              </a:spcBef>
              <a:buClr>
                <a:srgbClr val="000000"/>
              </a:buClr>
              <a:buFontTx/>
              <a:buChar char="-"/>
            </a:pPr>
            <a:endParaRPr lang="cs-CZ" sz="2000" b="1" dirty="0" smtClean="0">
              <a:solidFill>
                <a:srgbClr val="000000"/>
              </a:solidFill>
              <a:latin typeface="Amasis MT Pro Medium" panose="02040604050005020304" pitchFamily="18" charset="-18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5588" y="3549126"/>
            <a:ext cx="5372823" cy="23643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345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678461"/>
            <a:ext cx="8229600" cy="838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cs-CZ" b="1" dirty="0"/>
              <a:t>Úkol</a:t>
            </a:r>
            <a:endParaRPr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/18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457200" y="1516566"/>
            <a:ext cx="8229600" cy="4609597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FontTx/>
              <a:buChar char="-"/>
            </a:pPr>
            <a:endParaRPr lang="cs-CZ" sz="2000" b="1" dirty="0" smtClean="0">
              <a:solidFill>
                <a:srgbClr val="000000"/>
              </a:solidFill>
              <a:latin typeface="Amasis MT Pro Medium" panose="02040604050005020304" pitchFamily="18" charset="-18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/>
          <a:srcRect t="16460" r="698" b="10568"/>
          <a:stretch/>
        </p:blipFill>
        <p:spPr>
          <a:xfrm>
            <a:off x="276447" y="1613860"/>
            <a:ext cx="8410353" cy="3927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0577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678461"/>
            <a:ext cx="8229600" cy="838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cs-CZ" b="1" dirty="0"/>
              <a:t>Úkol</a:t>
            </a:r>
            <a:endParaRPr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/18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457200" y="1516566"/>
            <a:ext cx="8229600" cy="4609597"/>
          </a:xfrm>
        </p:spPr>
        <p:txBody>
          <a:bodyPr>
            <a:normAutofit fontScale="85000" lnSpcReduction="20000"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FontTx/>
              <a:buChar char="-"/>
            </a:pPr>
            <a:r>
              <a:rPr lang="cs-CZ" dirty="0"/>
              <a:t>Objemový index HDP na obyvatele ve standardech kupní síly (PPS) je vyjádřen ve vztahu k průměru Evropské unie stanovenému na 100. </a:t>
            </a:r>
            <a:endParaRPr lang="cs-CZ" dirty="0" smtClean="0"/>
          </a:p>
          <a:p>
            <a:pPr lvl="0">
              <a:spcBef>
                <a:spcPts val="0"/>
              </a:spcBef>
              <a:buClr>
                <a:srgbClr val="000000"/>
              </a:buClr>
              <a:buFontTx/>
              <a:buChar char="-"/>
            </a:pPr>
            <a:r>
              <a:rPr lang="cs-CZ" dirty="0" smtClean="0"/>
              <a:t>Pokud </a:t>
            </a:r>
            <a:r>
              <a:rPr lang="cs-CZ" dirty="0"/>
              <a:t>je index země vyšší než 100, je úroveň HDP na obyvatele této země vyšší než průměr EU a naopak. </a:t>
            </a:r>
            <a:endParaRPr lang="cs-CZ" dirty="0" smtClean="0"/>
          </a:p>
          <a:p>
            <a:pPr lvl="0">
              <a:spcBef>
                <a:spcPts val="0"/>
              </a:spcBef>
              <a:buClr>
                <a:srgbClr val="000000"/>
              </a:buClr>
              <a:buFontTx/>
              <a:buChar char="-"/>
            </a:pPr>
            <a:r>
              <a:rPr lang="cs-CZ" dirty="0" smtClean="0"/>
              <a:t>Základní </a:t>
            </a:r>
            <a:r>
              <a:rPr lang="cs-CZ" dirty="0"/>
              <a:t>údaje jsou vyjádřeny v PPS, tj. společné měně, která eliminuje rozdíly v cenové hladině mezi zeměmi, což umožňuje smysluplné srovnání objemu HDP mezi jednotlivými zeměmi. </a:t>
            </a:r>
            <a:endParaRPr lang="cs-CZ" dirty="0" smtClean="0"/>
          </a:p>
          <a:p>
            <a:pPr lvl="0">
              <a:spcBef>
                <a:spcPts val="0"/>
              </a:spcBef>
              <a:buClr>
                <a:srgbClr val="000000"/>
              </a:buClr>
              <a:buFontTx/>
              <a:buChar char="-"/>
            </a:pPr>
            <a:r>
              <a:rPr lang="cs-CZ" b="1" dirty="0" smtClean="0"/>
              <a:t>Vezměte </a:t>
            </a:r>
            <a:r>
              <a:rPr lang="cs-CZ" b="1" dirty="0"/>
              <a:t>prosím na vědomí, že index vypočítaný z údajů PPS a vyjádřený s ohledem na EU27_2020 = 100 je určen spíše pro srovnání mezi jednotlivými zeměmi než pro časová srovnání.“</a:t>
            </a:r>
            <a:endParaRPr lang="cs-CZ" sz="2000" b="1" dirty="0" smtClean="0">
              <a:solidFill>
                <a:srgbClr val="000000"/>
              </a:solidFill>
              <a:latin typeface="Amasis MT Pro Medium" panose="02040604050005020304" pitchFamily="18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77576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678461"/>
            <a:ext cx="8229600" cy="838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cs-CZ" b="1" dirty="0"/>
              <a:t>Úkol</a:t>
            </a:r>
            <a:endParaRPr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/18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457200" y="1516566"/>
            <a:ext cx="8229600" cy="4609597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FontTx/>
              <a:buChar char="-"/>
            </a:pPr>
            <a:r>
              <a:rPr lang="cs-CZ" dirty="0" smtClean="0"/>
              <a:t>Upravíme počet zemí a časové období.</a:t>
            </a:r>
            <a:endParaRPr lang="cs-CZ" sz="2000" b="1" dirty="0" smtClean="0">
              <a:solidFill>
                <a:srgbClr val="000000"/>
              </a:solidFill>
              <a:latin typeface="Amasis MT Pro Medium" panose="02040604050005020304" pitchFamily="18" charset="-18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173917"/>
            <a:ext cx="8324063" cy="37714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75717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678461"/>
            <a:ext cx="8229600" cy="838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cs-CZ" b="1" dirty="0"/>
              <a:t>Úkol</a:t>
            </a:r>
            <a:endParaRPr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/18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457200" y="1516566"/>
            <a:ext cx="8229600" cy="4609597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FontTx/>
              <a:buChar char="-"/>
            </a:pPr>
            <a:r>
              <a:rPr lang="cs-CZ" dirty="0" smtClean="0"/>
              <a:t>Upravíme počet zemí a časové období.</a:t>
            </a:r>
            <a:endParaRPr lang="cs-CZ" sz="2000" b="1" dirty="0" smtClean="0">
              <a:solidFill>
                <a:srgbClr val="000000"/>
              </a:solidFill>
              <a:latin typeface="Amasis MT Pro Medium" panose="02040604050005020304" pitchFamily="18" charset="-18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354671"/>
            <a:ext cx="8108078" cy="269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480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678461"/>
            <a:ext cx="8229600" cy="838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cs-CZ" b="1" dirty="0"/>
              <a:t>Úkol</a:t>
            </a:r>
            <a:endParaRPr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/18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457200" y="1516566"/>
            <a:ext cx="8229600" cy="4609597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FontTx/>
              <a:buChar char="-"/>
            </a:pPr>
            <a:r>
              <a:rPr lang="cs-CZ" dirty="0" smtClean="0"/>
              <a:t>Provedeme stažení dat ve formátu aplikace Excel.</a:t>
            </a:r>
            <a:endParaRPr lang="cs-CZ" sz="2000" b="1" dirty="0" smtClean="0">
              <a:solidFill>
                <a:srgbClr val="000000"/>
              </a:solidFill>
              <a:latin typeface="Amasis MT Pro Medium" panose="02040604050005020304" pitchFamily="18" charset="-18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/>
          <a:srcRect l="9885" t="13152" r="14534" b="10775"/>
          <a:stretch/>
        </p:blipFill>
        <p:spPr>
          <a:xfrm>
            <a:off x="2025198" y="2205815"/>
            <a:ext cx="6661602" cy="37714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04807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678461"/>
            <a:ext cx="8229600" cy="838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cs-CZ" b="1" dirty="0"/>
              <a:t>Úkol</a:t>
            </a:r>
            <a:endParaRPr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cs-CZ"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/18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457200" y="1516566"/>
            <a:ext cx="8229600" cy="4609597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FontTx/>
              <a:buChar char="-"/>
            </a:pPr>
            <a:r>
              <a:rPr lang="cs-CZ" dirty="0" smtClean="0"/>
              <a:t>Nyní provedeme úpravu dat, kdy si otevřeme nový List a proveďme kopírování dat.</a:t>
            </a:r>
            <a:endParaRPr lang="cs-CZ" sz="2000" b="1" dirty="0" smtClean="0">
              <a:solidFill>
                <a:srgbClr val="000000"/>
              </a:solidFill>
              <a:latin typeface="Amasis MT Pro Medium" panose="02040604050005020304" pitchFamily="18" charset="-18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527" y="2646948"/>
            <a:ext cx="8670946" cy="33039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69574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678461"/>
            <a:ext cx="8229600" cy="838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cs-CZ" b="1" dirty="0"/>
              <a:t>Úkol</a:t>
            </a:r>
            <a:endParaRPr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9</a:t>
            </a: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/18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457200" y="1516566"/>
            <a:ext cx="8229600" cy="4609597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FontTx/>
              <a:buChar char="-"/>
            </a:pPr>
            <a:r>
              <a:rPr lang="cs-CZ" dirty="0" smtClean="0"/>
              <a:t>Nová tabulka s daty.</a:t>
            </a:r>
            <a:endParaRPr lang="cs-CZ" sz="2000" b="1" dirty="0" smtClean="0">
              <a:solidFill>
                <a:srgbClr val="000000"/>
              </a:solidFill>
              <a:latin typeface="Amasis MT Pro Medium" panose="02040604050005020304" pitchFamily="18" charset="-18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348" y="2476674"/>
            <a:ext cx="8446452" cy="18867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29293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Kancelář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Kancelář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564</TotalTime>
  <Words>336</Words>
  <Application>Microsoft Office PowerPoint</Application>
  <PresentationFormat>Předvádění na obrazovce (4:3)</PresentationFormat>
  <Paragraphs>76</Paragraphs>
  <Slides>18</Slides>
  <Notes>18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2" baseType="lpstr">
      <vt:lpstr>Amasis MT Pro Medium</vt:lpstr>
      <vt:lpstr>Arial</vt:lpstr>
      <vt:lpstr>Calibri</vt:lpstr>
      <vt:lpstr>Office Theme</vt:lpstr>
      <vt:lpstr> CENY NA MEZINÁRODNÍCH TRZÍCH  XCCS_07_seminář</vt:lpstr>
      <vt:lpstr>Úkol</vt:lpstr>
      <vt:lpstr>Úkol</vt:lpstr>
      <vt:lpstr>Úkol</vt:lpstr>
      <vt:lpstr>Úkol</vt:lpstr>
      <vt:lpstr>Úkol</vt:lpstr>
      <vt:lpstr>Úkol</vt:lpstr>
      <vt:lpstr>Úkol</vt:lpstr>
      <vt:lpstr>Úkol</vt:lpstr>
      <vt:lpstr>Úkol</vt:lpstr>
      <vt:lpstr>Úkol</vt:lpstr>
      <vt:lpstr>Úkol</vt:lpstr>
      <vt:lpstr>Úkol</vt:lpstr>
      <vt:lpstr>Úkol</vt:lpstr>
      <vt:lpstr>Úkol</vt:lpstr>
      <vt:lpstr>Úkol</vt:lpstr>
      <vt:lpstr>Úkol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Strategický management XSM</dc:title>
  <dc:creator>Škrabal Jaroslav</dc:creator>
  <cp:lastModifiedBy>skr0004</cp:lastModifiedBy>
  <cp:revision>61</cp:revision>
  <cp:lastPrinted>2024-03-05T12:19:29Z</cp:lastPrinted>
  <dcterms:modified xsi:type="dcterms:W3CDTF">2024-03-25T10:43:36Z</dcterms:modified>
</cp:coreProperties>
</file>