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61"/>
  </p:notesMasterIdLst>
  <p:sldIdLst>
    <p:sldId id="256" r:id="rId2"/>
    <p:sldId id="269" r:id="rId3"/>
    <p:sldId id="368" r:id="rId4"/>
    <p:sldId id="369" r:id="rId5"/>
    <p:sldId id="370" r:id="rId6"/>
    <p:sldId id="371" r:id="rId7"/>
    <p:sldId id="372" r:id="rId8"/>
    <p:sldId id="373" r:id="rId9"/>
    <p:sldId id="374" r:id="rId10"/>
    <p:sldId id="375" r:id="rId11"/>
    <p:sldId id="376" r:id="rId12"/>
    <p:sldId id="377" r:id="rId13"/>
    <p:sldId id="378" r:id="rId14"/>
    <p:sldId id="379" r:id="rId15"/>
    <p:sldId id="380" r:id="rId16"/>
    <p:sldId id="381" r:id="rId17"/>
    <p:sldId id="382" r:id="rId18"/>
    <p:sldId id="383" r:id="rId19"/>
    <p:sldId id="384" r:id="rId20"/>
    <p:sldId id="385" r:id="rId21"/>
    <p:sldId id="386" r:id="rId22"/>
    <p:sldId id="387" r:id="rId23"/>
    <p:sldId id="388" r:id="rId24"/>
    <p:sldId id="389" r:id="rId25"/>
    <p:sldId id="391" r:id="rId26"/>
    <p:sldId id="392" r:id="rId27"/>
    <p:sldId id="393" r:id="rId28"/>
    <p:sldId id="390" r:id="rId29"/>
    <p:sldId id="394" r:id="rId30"/>
    <p:sldId id="395" r:id="rId31"/>
    <p:sldId id="398" r:id="rId32"/>
    <p:sldId id="396" r:id="rId33"/>
    <p:sldId id="397" r:id="rId34"/>
    <p:sldId id="399" r:id="rId35"/>
    <p:sldId id="400" r:id="rId36"/>
    <p:sldId id="401" r:id="rId37"/>
    <p:sldId id="402" r:id="rId38"/>
    <p:sldId id="403" r:id="rId39"/>
    <p:sldId id="404" r:id="rId40"/>
    <p:sldId id="405" r:id="rId41"/>
    <p:sldId id="406" r:id="rId42"/>
    <p:sldId id="407" r:id="rId43"/>
    <p:sldId id="408" r:id="rId44"/>
    <p:sldId id="409" r:id="rId45"/>
    <p:sldId id="410" r:id="rId46"/>
    <p:sldId id="411" r:id="rId47"/>
    <p:sldId id="412" r:id="rId48"/>
    <p:sldId id="413" r:id="rId49"/>
    <p:sldId id="414" r:id="rId50"/>
    <p:sldId id="415" r:id="rId51"/>
    <p:sldId id="416" r:id="rId52"/>
    <p:sldId id="417" r:id="rId53"/>
    <p:sldId id="418" r:id="rId54"/>
    <p:sldId id="419" r:id="rId55"/>
    <p:sldId id="420" r:id="rId56"/>
    <p:sldId id="421" r:id="rId57"/>
    <p:sldId id="422" r:id="rId58"/>
    <p:sldId id="423" r:id="rId59"/>
    <p:sldId id="261" r:id="rId60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E3FDE45-AF77-4B5C-9715-49D594BDF05E}" styleName="Světlý styl 1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60" d="100"/>
          <a:sy n="60" d="100"/>
        </p:scale>
        <p:origin x="1388" y="-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224694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061452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510708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7893321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3558375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7109484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8870321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5047967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2036349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962335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358682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3145460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7967169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2474980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6650580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4671722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071786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8109796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2235329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1512250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36288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1678552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804509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9850600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6385984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1137755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4839798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7664091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03629252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82752054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8072710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386193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13033676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54310839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48863671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44704040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88694503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95870000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64841237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56844217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38160068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40607346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214926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83427770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32395760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61484260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04367852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08440804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77824250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3019960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5645335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46461496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04180302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310710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600261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480061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314730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256379" y="1606844"/>
            <a:ext cx="8704877" cy="35631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lvl="0">
              <a:buClr>
                <a:srgbClr val="D10202"/>
              </a:buClr>
              <a:buSzPts val="4400"/>
            </a:pPr>
            <a:r>
              <a:rPr lang="cs-CZ" b="1" dirty="0">
                <a:solidFill>
                  <a:srgbClr val="D10202"/>
                </a:solidFill>
              </a:rPr>
              <a:t/>
            </a:r>
            <a:br>
              <a:rPr lang="cs-CZ" b="1" dirty="0">
                <a:solidFill>
                  <a:srgbClr val="D10202"/>
                </a:solidFill>
              </a:rPr>
            </a:br>
            <a:r>
              <a:rPr lang="cs-CZ" b="1" dirty="0" smtClean="0">
                <a:solidFill>
                  <a:srgbClr val="D10202"/>
                </a:solidFill>
              </a:rPr>
              <a:t/>
            </a:r>
            <a:br>
              <a:rPr lang="cs-CZ" b="1" dirty="0" smtClean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CENY NA MEZINÁRODNÍCH TRZÍCH</a:t>
            </a:r>
            <a:r>
              <a:rPr lang="cs-CZ" b="1" dirty="0">
                <a:solidFill>
                  <a:srgbClr val="D10202"/>
                </a:solidFill>
              </a:rPr>
              <a:t/>
            </a:r>
            <a:br>
              <a:rPr lang="cs-CZ" b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/>
            </a:r>
            <a:br>
              <a:rPr lang="cs-CZ" b="1" dirty="0">
                <a:solidFill>
                  <a:srgbClr val="D10202"/>
                </a:solidFill>
              </a:rPr>
            </a:br>
            <a:r>
              <a:rPr lang="cs-CZ" b="1" dirty="0" smtClean="0">
                <a:solidFill>
                  <a:srgbClr val="D10202"/>
                </a:solidFill>
              </a:rPr>
              <a:t>XCCS</a:t>
            </a:r>
            <a:endParaRPr b="1" dirty="0"/>
          </a:p>
        </p:txBody>
      </p:sp>
      <p:sp>
        <p:nvSpPr>
          <p:cNvPr id="90" name="Google Shape;90;p13"/>
          <p:cNvSpPr txBox="1"/>
          <p:nvPr/>
        </p:nvSpPr>
        <p:spPr>
          <a:xfrm>
            <a:off x="464234" y="5884219"/>
            <a:ext cx="4894206" cy="53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Autor: Ing. Jaroslav </a:t>
            </a:r>
            <a:r>
              <a:rPr lang="cs-CZ" sz="1800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Škrabal, Ph.D.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 descr="Výsledek obrázku pro ikea logo"/>
          <p:cNvSpPr/>
          <p:nvPr/>
        </p:nvSpPr>
        <p:spPr>
          <a:xfrm>
            <a:off x="4419599" y="1703717"/>
            <a:ext cx="1877683" cy="187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800942" y="5604868"/>
            <a:ext cx="3878824" cy="725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27</a:t>
            </a:r>
            <a:r>
              <a:rPr lang="cs-CZ" sz="1800" b="1" u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cs-CZ" sz="18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03</a:t>
            </a:r>
            <a:r>
              <a:rPr lang="cs-CZ" sz="1800" b="1" u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2024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Olomouc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735980"/>
            <a:ext cx="8229600" cy="7805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3600" b="1" dirty="0"/>
              <a:t>FAKTORY, KTERÉ OVLIVŇUJÍ CENOVOU TVORBU NA MEZINÁRODNÍCH TRZÍCH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10/59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457200" y="1722474"/>
            <a:ext cx="8229600" cy="4403689"/>
          </a:xfrm>
        </p:spPr>
        <p:txBody>
          <a:bodyPr>
            <a:normAutofit/>
          </a:bodyPr>
          <a:lstStyle/>
          <a:p>
            <a:pPr indent="-457200">
              <a:spcBef>
                <a:spcPts val="0"/>
              </a:spcBef>
            </a:pPr>
            <a:r>
              <a:rPr lang="cs-CZ" b="1" dirty="0" smtClean="0">
                <a:latin typeface="+mj-lt"/>
              </a:rPr>
              <a:t>Vnější faktory:</a:t>
            </a:r>
          </a:p>
          <a:p>
            <a:pPr lvl="1" indent="-457200">
              <a:spcBef>
                <a:spcPts val="0"/>
              </a:spcBef>
            </a:pPr>
            <a:r>
              <a:rPr lang="cs-CZ" i="1" dirty="0">
                <a:latin typeface="+mj-lt"/>
              </a:rPr>
              <a:t> </a:t>
            </a:r>
            <a:r>
              <a:rPr lang="cs-CZ" i="1" dirty="0" smtClean="0">
                <a:latin typeface="+mj-lt"/>
              </a:rPr>
              <a:t>okolní faktory</a:t>
            </a:r>
          </a:p>
          <a:p>
            <a:pPr lvl="2" indent="-457200">
              <a:spcBef>
                <a:spcPts val="0"/>
              </a:spcBef>
            </a:pPr>
            <a:r>
              <a:rPr lang="cs-CZ" dirty="0" smtClean="0">
                <a:latin typeface="+mj-lt"/>
              </a:rPr>
              <a:t>fiskální </a:t>
            </a:r>
            <a:r>
              <a:rPr lang="cs-CZ" dirty="0">
                <a:latin typeface="+mj-lt"/>
              </a:rPr>
              <a:t>politika </a:t>
            </a:r>
            <a:r>
              <a:rPr lang="cs-CZ" dirty="0" smtClean="0">
                <a:latin typeface="+mj-lt"/>
              </a:rPr>
              <a:t>státu,</a:t>
            </a:r>
          </a:p>
          <a:p>
            <a:pPr lvl="2" indent="-457200">
              <a:spcBef>
                <a:spcPts val="0"/>
              </a:spcBef>
            </a:pPr>
            <a:r>
              <a:rPr lang="cs-CZ" dirty="0" smtClean="0">
                <a:latin typeface="+mj-lt"/>
              </a:rPr>
              <a:t>inflace,</a:t>
            </a:r>
          </a:p>
          <a:p>
            <a:pPr lvl="2" indent="-457200">
              <a:spcBef>
                <a:spcPts val="0"/>
              </a:spcBef>
            </a:pPr>
            <a:r>
              <a:rPr lang="cs-CZ" dirty="0" smtClean="0">
                <a:latin typeface="+mj-lt"/>
              </a:rPr>
              <a:t>cla,</a:t>
            </a:r>
          </a:p>
          <a:p>
            <a:pPr lvl="2" indent="-457200">
              <a:spcBef>
                <a:spcPts val="0"/>
              </a:spcBef>
            </a:pPr>
            <a:r>
              <a:rPr lang="cs-CZ" dirty="0" smtClean="0">
                <a:latin typeface="+mj-lt"/>
              </a:rPr>
              <a:t>daně,</a:t>
            </a:r>
          </a:p>
          <a:p>
            <a:pPr lvl="2" indent="-457200">
              <a:spcBef>
                <a:spcPts val="0"/>
              </a:spcBef>
            </a:pPr>
            <a:r>
              <a:rPr lang="cs-CZ" dirty="0" smtClean="0">
                <a:latin typeface="+mj-lt"/>
              </a:rPr>
              <a:t>cenové </a:t>
            </a:r>
            <a:r>
              <a:rPr lang="cs-CZ" dirty="0">
                <a:latin typeface="+mj-lt"/>
              </a:rPr>
              <a:t>regulace.</a:t>
            </a:r>
          </a:p>
          <a:p>
            <a:pPr marL="0" indent="0">
              <a:spcBef>
                <a:spcPts val="0"/>
              </a:spcBef>
              <a:buNone/>
            </a:pPr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25046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735980"/>
            <a:ext cx="8229600" cy="7805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3600" b="1" dirty="0" smtClean="0"/>
              <a:t>Analýza tržních faktorů</a:t>
            </a:r>
            <a:endParaRPr lang="cs-CZ" sz="3600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11/59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457200" y="1722474"/>
            <a:ext cx="8229600" cy="4403689"/>
          </a:xfrm>
        </p:spPr>
        <p:txBody>
          <a:bodyPr>
            <a:normAutofit/>
          </a:bodyPr>
          <a:lstStyle/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cs-CZ" b="1" dirty="0" smtClean="0">
                <a:latin typeface="+mj-lt"/>
              </a:rPr>
              <a:t>Analýza konkurence:</a:t>
            </a:r>
          </a:p>
          <a:p>
            <a:pPr indent="-457200">
              <a:spcBef>
                <a:spcPts val="0"/>
              </a:spcBef>
            </a:pPr>
            <a:endParaRPr lang="cs-CZ" dirty="0" smtClean="0">
              <a:latin typeface="+mj-lt"/>
            </a:endParaRPr>
          </a:p>
          <a:p>
            <a:pPr lvl="1" indent="-457200">
              <a:spcBef>
                <a:spcPts val="0"/>
              </a:spcBef>
            </a:pPr>
            <a:r>
              <a:rPr lang="cs-CZ" dirty="0" smtClean="0">
                <a:latin typeface="+mj-lt"/>
              </a:rPr>
              <a:t>Zaměřuje </a:t>
            </a:r>
            <a:r>
              <a:rPr lang="cs-CZ" dirty="0">
                <a:latin typeface="+mj-lt"/>
              </a:rPr>
              <a:t>se na analýzu úrovně, počtu a velikosti konkurenčních podniků.</a:t>
            </a:r>
          </a:p>
          <a:p>
            <a:pPr indent="-457200">
              <a:spcBef>
                <a:spcPts val="0"/>
              </a:spcBef>
            </a:pPr>
            <a:endParaRPr lang="cs-CZ" dirty="0" smtClean="0">
              <a:latin typeface="+mj-lt"/>
            </a:endParaRPr>
          </a:p>
          <a:p>
            <a:pPr lvl="1" indent="-457200">
              <a:spcBef>
                <a:spcPts val="0"/>
              </a:spcBef>
            </a:pPr>
            <a:r>
              <a:rPr lang="cs-CZ" dirty="0" smtClean="0">
                <a:latin typeface="+mj-lt"/>
              </a:rPr>
              <a:t>Na </a:t>
            </a:r>
            <a:r>
              <a:rPr lang="cs-CZ" dirty="0">
                <a:latin typeface="+mj-lt"/>
              </a:rPr>
              <a:t>vyspělých trzích musí výrobce vycházet z konkurenční cenové úrovně produktů.</a:t>
            </a:r>
          </a:p>
          <a:p>
            <a:pPr marL="0" indent="0">
              <a:spcBef>
                <a:spcPts val="0"/>
              </a:spcBef>
              <a:buNone/>
            </a:pPr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3789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735980"/>
            <a:ext cx="8229600" cy="7805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3600" b="1" dirty="0" smtClean="0"/>
              <a:t>Analýza tržních faktorů</a:t>
            </a:r>
            <a:endParaRPr lang="cs-CZ" sz="3600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12/59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457200" y="1722474"/>
            <a:ext cx="8229600" cy="4403689"/>
          </a:xfrm>
        </p:spPr>
        <p:txBody>
          <a:bodyPr>
            <a:normAutofit/>
          </a:bodyPr>
          <a:lstStyle/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cs-CZ" b="1" dirty="0" smtClean="0">
                <a:latin typeface="+mj-lt"/>
              </a:rPr>
              <a:t>Analýza konkurence:</a:t>
            </a:r>
          </a:p>
          <a:p>
            <a:pPr indent="-457200">
              <a:spcBef>
                <a:spcPts val="0"/>
              </a:spcBef>
            </a:pPr>
            <a:endParaRPr lang="cs-CZ" dirty="0" smtClean="0">
              <a:latin typeface="+mj-lt"/>
            </a:endParaRPr>
          </a:p>
          <a:p>
            <a:pPr lvl="1" indent="-457200">
              <a:spcBef>
                <a:spcPts val="0"/>
              </a:spcBef>
            </a:pPr>
            <a:r>
              <a:rPr lang="cs-CZ" dirty="0" smtClean="0">
                <a:latin typeface="+mj-lt"/>
              </a:rPr>
              <a:t>Lokální </a:t>
            </a:r>
            <a:r>
              <a:rPr lang="cs-CZ" dirty="0">
                <a:latin typeface="+mj-lt"/>
              </a:rPr>
              <a:t>konkurenti mají jinou strukturu nákladů než nadnárodní společnosti</a:t>
            </a:r>
            <a:r>
              <a:rPr lang="cs-CZ" dirty="0" smtClean="0">
                <a:latin typeface="+mj-lt"/>
              </a:rPr>
              <a:t>.</a:t>
            </a:r>
          </a:p>
          <a:p>
            <a:pPr marL="457200" lvl="1" indent="0">
              <a:spcBef>
                <a:spcPts val="0"/>
              </a:spcBef>
              <a:buNone/>
            </a:pPr>
            <a:endParaRPr lang="cs-CZ" dirty="0">
              <a:latin typeface="+mj-lt"/>
            </a:endParaRPr>
          </a:p>
          <a:p>
            <a:pPr lvl="1" indent="-457200">
              <a:spcBef>
                <a:spcPts val="0"/>
              </a:spcBef>
            </a:pPr>
            <a:r>
              <a:rPr lang="cs-CZ" dirty="0">
                <a:latin typeface="+mj-lt"/>
              </a:rPr>
              <a:t>Zjištění konkurenčních dohod (kartelové dohody).</a:t>
            </a:r>
          </a:p>
          <a:p>
            <a:pPr marL="0" indent="0">
              <a:spcBef>
                <a:spcPts val="0"/>
              </a:spcBef>
              <a:buNone/>
            </a:pPr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03533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735980"/>
            <a:ext cx="8229600" cy="7805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3600" b="1" dirty="0" smtClean="0"/>
              <a:t>Analýza tržních faktorů</a:t>
            </a:r>
            <a:endParaRPr lang="cs-CZ" sz="3600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13/59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457200" y="1722474"/>
            <a:ext cx="8229600" cy="4403689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spcBef>
                <a:spcPts val="0"/>
              </a:spcBef>
              <a:buFont typeface="+mj-lt"/>
              <a:buAutoNum type="arabicPeriod" startAt="2"/>
            </a:pPr>
            <a:r>
              <a:rPr lang="cs-CZ" b="1" dirty="0" smtClean="0">
                <a:latin typeface="+mj-lt"/>
              </a:rPr>
              <a:t>Analýza zákazníků:</a:t>
            </a:r>
          </a:p>
          <a:p>
            <a:pPr indent="-457200">
              <a:spcBef>
                <a:spcPts val="0"/>
              </a:spcBef>
            </a:pPr>
            <a:endParaRPr lang="cs-CZ" dirty="0" smtClean="0">
              <a:latin typeface="+mj-lt"/>
            </a:endParaRPr>
          </a:p>
          <a:p>
            <a:pPr lvl="1" indent="-457200">
              <a:spcBef>
                <a:spcPts val="0"/>
              </a:spcBef>
            </a:pPr>
            <a:r>
              <a:rPr lang="cs-CZ" dirty="0">
                <a:latin typeface="+mj-lt"/>
              </a:rPr>
              <a:t>Součástí je analýza poptávky a vývoje kupní síly</a:t>
            </a:r>
            <a:r>
              <a:rPr lang="cs-CZ" dirty="0" smtClean="0">
                <a:latin typeface="+mj-lt"/>
              </a:rPr>
              <a:t>.</a:t>
            </a:r>
          </a:p>
          <a:p>
            <a:pPr marL="457200" lvl="1" indent="0">
              <a:spcBef>
                <a:spcPts val="0"/>
              </a:spcBef>
              <a:buNone/>
            </a:pPr>
            <a:endParaRPr lang="cs-CZ" dirty="0">
              <a:latin typeface="+mj-lt"/>
            </a:endParaRPr>
          </a:p>
          <a:p>
            <a:pPr lvl="1" indent="-457200">
              <a:spcBef>
                <a:spcPts val="0"/>
              </a:spcBef>
            </a:pPr>
            <a:r>
              <a:rPr lang="cs-CZ" dirty="0">
                <a:latin typeface="+mj-lt"/>
              </a:rPr>
              <a:t>Kupní síla obyvatelstva určuje horní cenovou hranici, kterou nelze jednoduše překročit</a:t>
            </a:r>
            <a:r>
              <a:rPr lang="cs-CZ" dirty="0" smtClean="0">
                <a:latin typeface="+mj-lt"/>
              </a:rPr>
              <a:t>.</a:t>
            </a:r>
          </a:p>
          <a:p>
            <a:pPr marL="457200" lvl="1" indent="0">
              <a:spcBef>
                <a:spcPts val="0"/>
              </a:spcBef>
              <a:buNone/>
            </a:pPr>
            <a:endParaRPr lang="cs-CZ" dirty="0">
              <a:latin typeface="+mj-lt"/>
            </a:endParaRPr>
          </a:p>
          <a:p>
            <a:pPr lvl="1" indent="-457200">
              <a:spcBef>
                <a:spcPts val="0"/>
              </a:spcBef>
            </a:pPr>
            <a:r>
              <a:rPr lang="cs-CZ" dirty="0">
                <a:latin typeface="+mj-lt"/>
              </a:rPr>
              <a:t>Úroveň příjmů obyvatelstva předurčuje množství a strukturu zboží a služeb, které lze na daném trhu uplatnit.</a:t>
            </a:r>
          </a:p>
          <a:p>
            <a:pPr marL="0" indent="0">
              <a:spcBef>
                <a:spcPts val="0"/>
              </a:spcBef>
              <a:buNone/>
            </a:pPr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57333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735980"/>
            <a:ext cx="8229600" cy="7805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3600" b="1" dirty="0" smtClean="0"/>
              <a:t>Analýza tržních faktorů</a:t>
            </a:r>
            <a:endParaRPr lang="cs-CZ" sz="3600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14/59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457200" y="1722474"/>
            <a:ext cx="8229600" cy="4403689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spcBef>
                <a:spcPts val="0"/>
              </a:spcBef>
              <a:buFont typeface="+mj-lt"/>
              <a:buAutoNum type="arabicPeriod" startAt="2"/>
            </a:pPr>
            <a:r>
              <a:rPr lang="cs-CZ" b="1" dirty="0" smtClean="0">
                <a:latin typeface="+mj-lt"/>
              </a:rPr>
              <a:t>Analýza zákazníků:</a:t>
            </a:r>
          </a:p>
          <a:p>
            <a:pPr indent="-457200">
              <a:spcBef>
                <a:spcPts val="0"/>
              </a:spcBef>
            </a:pPr>
            <a:endParaRPr lang="cs-CZ" dirty="0" smtClean="0">
              <a:latin typeface="+mj-lt"/>
            </a:endParaRPr>
          </a:p>
          <a:p>
            <a:pPr lvl="1" indent="-457200">
              <a:spcBef>
                <a:spcPts val="0"/>
              </a:spcBef>
            </a:pPr>
            <a:r>
              <a:rPr lang="cs-CZ" dirty="0">
                <a:latin typeface="+mj-lt"/>
              </a:rPr>
              <a:t>Výše ceny je faktorů, který ovlivňuje do značné míry i výši poptávky.</a:t>
            </a:r>
          </a:p>
          <a:p>
            <a:pPr lvl="1" indent="-457200">
              <a:spcBef>
                <a:spcPts val="0"/>
              </a:spcBef>
            </a:pPr>
            <a:endParaRPr lang="cs-CZ" dirty="0" smtClean="0">
              <a:latin typeface="+mj-lt"/>
            </a:endParaRPr>
          </a:p>
          <a:p>
            <a:pPr lvl="1" indent="-457200">
              <a:spcBef>
                <a:spcPts val="0"/>
              </a:spcBef>
            </a:pPr>
            <a:r>
              <a:rPr lang="cs-CZ" dirty="0" smtClean="0">
                <a:latin typeface="+mj-lt"/>
              </a:rPr>
              <a:t>Cenová </a:t>
            </a:r>
            <a:r>
              <a:rPr lang="cs-CZ" dirty="0">
                <a:latin typeface="+mj-lt"/>
              </a:rPr>
              <a:t>elasticita poptávky odpovídá, jak se bude měnit množství nakoupených produktů při změně ceny.</a:t>
            </a:r>
          </a:p>
          <a:p>
            <a:pPr lvl="1" indent="-457200">
              <a:spcBef>
                <a:spcPts val="0"/>
              </a:spcBef>
            </a:pPr>
            <a:endParaRPr lang="cs-CZ" dirty="0" smtClean="0">
              <a:latin typeface="+mj-lt"/>
            </a:endParaRPr>
          </a:p>
          <a:p>
            <a:pPr lvl="1" indent="-457200">
              <a:spcBef>
                <a:spcPts val="0"/>
              </a:spcBef>
            </a:pPr>
            <a:r>
              <a:rPr lang="cs-CZ" dirty="0" smtClean="0">
                <a:latin typeface="+mj-lt"/>
              </a:rPr>
              <a:t>Na </a:t>
            </a:r>
            <a:r>
              <a:rPr lang="cs-CZ" dirty="0">
                <a:latin typeface="+mj-lt"/>
              </a:rPr>
              <a:t>průmyslových trzích bývá cenová elasticita nižní než na spotřebních trzích.</a:t>
            </a:r>
          </a:p>
          <a:p>
            <a:pPr marL="0" indent="0">
              <a:spcBef>
                <a:spcPts val="0"/>
              </a:spcBef>
              <a:buNone/>
            </a:pPr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97515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735980"/>
            <a:ext cx="8229600" cy="7805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3600" b="1" dirty="0" smtClean="0"/>
              <a:t>Analýza okolních faktorů</a:t>
            </a:r>
            <a:endParaRPr lang="cs-CZ" sz="3600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15/59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457200" y="1722474"/>
            <a:ext cx="8229600" cy="4403689"/>
          </a:xfrm>
        </p:spPr>
        <p:txBody>
          <a:bodyPr>
            <a:normAutofit/>
          </a:bodyPr>
          <a:lstStyle/>
          <a:p>
            <a:pPr marL="514350" indent="-5143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dirty="0">
                <a:latin typeface="+mj-lt"/>
              </a:rPr>
              <a:t>Základní rámec pro tvorbu a uplatňování cenových strategií na zahraničních trzích vytváří </a:t>
            </a:r>
            <a:r>
              <a:rPr lang="cs-CZ" b="1" dirty="0">
                <a:latin typeface="+mj-lt"/>
              </a:rPr>
              <a:t>ekonomické a právní prostředí</a:t>
            </a:r>
            <a:r>
              <a:rPr lang="cs-CZ" dirty="0" smtClean="0">
                <a:latin typeface="+mj-lt"/>
              </a:rPr>
              <a:t>.</a:t>
            </a:r>
          </a:p>
          <a:p>
            <a:pPr marL="0" indent="0">
              <a:spcBef>
                <a:spcPts val="0"/>
              </a:spcBef>
              <a:buNone/>
            </a:pPr>
            <a:endParaRPr lang="cs-CZ" dirty="0">
              <a:latin typeface="+mj-lt"/>
            </a:endParaRPr>
          </a:p>
          <a:p>
            <a:pPr marL="514350" indent="-5143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dirty="0">
                <a:latin typeface="+mj-lt"/>
              </a:rPr>
              <a:t>Důležitá je </a:t>
            </a:r>
            <a:r>
              <a:rPr lang="cs-CZ" b="1" dirty="0">
                <a:latin typeface="+mj-lt"/>
              </a:rPr>
              <a:t>fiskální politika státu</a:t>
            </a:r>
            <a:r>
              <a:rPr lang="cs-CZ" dirty="0">
                <a:latin typeface="+mj-lt"/>
              </a:rPr>
              <a:t>, kdy daňové zatížení je důležitým faktorem, který ovlivňuje nejen cenu, ale i volbu vstupu na zahraniční trh, inflace, kurzy.</a:t>
            </a:r>
          </a:p>
        </p:txBody>
      </p:sp>
    </p:spTree>
    <p:extLst>
      <p:ext uri="{BB962C8B-B14F-4D97-AF65-F5344CB8AC3E}">
        <p14:creationId xmlns:p14="http://schemas.microsoft.com/office/powerpoint/2010/main" val="1196005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735980"/>
            <a:ext cx="8229600" cy="7805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3600" b="1" dirty="0" smtClean="0"/>
              <a:t>Analýza okolních faktorů</a:t>
            </a:r>
            <a:endParaRPr lang="cs-CZ" sz="3600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16/59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457200" y="1722474"/>
            <a:ext cx="8229600" cy="4403689"/>
          </a:xfrm>
        </p:spPr>
        <p:txBody>
          <a:bodyPr>
            <a:normAutofit/>
          </a:bodyPr>
          <a:lstStyle/>
          <a:p>
            <a:pPr marL="514350" indent="-5143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dirty="0">
                <a:latin typeface="+mj-lt"/>
              </a:rPr>
              <a:t>V oblasti dovozu je nutné uvést DPH nebo spotřební daně.</a:t>
            </a:r>
          </a:p>
          <a:p>
            <a:pPr marL="514350" indent="-5143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dirty="0">
                <a:latin typeface="+mj-lt"/>
              </a:rPr>
              <a:t>V různých zemí jsou uplatňovány různé nástroje pro omezení cen (maximální, minimální ceny, zisky, zákaz pohybu cen).</a:t>
            </a:r>
          </a:p>
          <a:p>
            <a:pPr marL="514350" indent="-5143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dirty="0">
                <a:latin typeface="+mj-lt"/>
              </a:rPr>
              <a:t>Obchodně politické faktory (cla, dovozní přirážky, antidumpingová opatření).</a:t>
            </a:r>
          </a:p>
        </p:txBody>
      </p:sp>
    </p:spTree>
    <p:extLst>
      <p:ext uri="{BB962C8B-B14F-4D97-AF65-F5344CB8AC3E}">
        <p14:creationId xmlns:p14="http://schemas.microsoft.com/office/powerpoint/2010/main" val="1984562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735980"/>
            <a:ext cx="8229600" cy="7805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3600" b="1" dirty="0" smtClean="0"/>
              <a:t>Dumpingový prodej</a:t>
            </a:r>
            <a:endParaRPr lang="cs-CZ" sz="3600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17/59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457200" y="1722474"/>
            <a:ext cx="8229600" cy="4403689"/>
          </a:xfrm>
        </p:spPr>
        <p:txBody>
          <a:bodyPr>
            <a:normAutofit lnSpcReduction="10000"/>
          </a:bodyPr>
          <a:lstStyle/>
          <a:p>
            <a:pPr marL="514350" indent="-5143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dirty="0">
                <a:latin typeface="+mj-lt"/>
              </a:rPr>
              <a:t>Prodej zboží za cenu nižší, než  jsou jeho výrobní náklady.</a:t>
            </a:r>
          </a:p>
          <a:p>
            <a:pPr marL="514350" indent="-5143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dirty="0">
                <a:latin typeface="+mj-lt"/>
              </a:rPr>
              <a:t>Prodej zboží na zahraničním trhu za nižší cenu než je cena tuzemská</a:t>
            </a:r>
            <a:r>
              <a:rPr lang="cs-CZ" dirty="0" smtClean="0">
                <a:latin typeface="+mj-lt"/>
              </a:rPr>
              <a:t>.</a:t>
            </a:r>
          </a:p>
          <a:p>
            <a:pPr marL="0" indent="0">
              <a:spcBef>
                <a:spcPts val="0"/>
              </a:spcBef>
              <a:buNone/>
            </a:pPr>
            <a:endParaRPr lang="cs-CZ" dirty="0" smtClean="0">
              <a:latin typeface="+mj-lt"/>
            </a:endParaRPr>
          </a:p>
          <a:p>
            <a:pPr marL="457200" lvl="1" indent="0">
              <a:spcBef>
                <a:spcPts val="0"/>
              </a:spcBef>
              <a:buNone/>
            </a:pPr>
            <a:r>
              <a:rPr lang="cs-CZ" dirty="0" smtClean="0">
                <a:latin typeface="+mj-lt"/>
              </a:rPr>
              <a:t>	</a:t>
            </a:r>
            <a:r>
              <a:rPr lang="cs-CZ" b="1" dirty="0" smtClean="0">
                <a:latin typeface="+mj-lt"/>
              </a:rPr>
              <a:t>a</a:t>
            </a:r>
            <a:r>
              <a:rPr lang="cs-CZ" b="1" dirty="0">
                <a:latin typeface="+mj-lt"/>
              </a:rPr>
              <a:t>) Dravý dumping </a:t>
            </a:r>
            <a:r>
              <a:rPr lang="cs-CZ" dirty="0">
                <a:latin typeface="+mj-lt"/>
              </a:rPr>
              <a:t>– záměrný prodej zboží </a:t>
            </a:r>
            <a:r>
              <a:rPr lang="cs-CZ" dirty="0" smtClean="0">
                <a:latin typeface="+mj-lt"/>
              </a:rPr>
              <a:t>	ze ztrátou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cs-CZ" dirty="0">
                <a:latin typeface="+mj-lt"/>
              </a:rPr>
              <a:t>	</a:t>
            </a:r>
            <a:r>
              <a:rPr lang="cs-CZ" b="1" dirty="0" smtClean="0">
                <a:latin typeface="+mj-lt"/>
              </a:rPr>
              <a:t>b</a:t>
            </a:r>
            <a:r>
              <a:rPr lang="cs-CZ" b="1" dirty="0">
                <a:latin typeface="+mj-lt"/>
              </a:rPr>
              <a:t>) Neúmyslný dumping </a:t>
            </a:r>
            <a:r>
              <a:rPr lang="cs-CZ" dirty="0">
                <a:latin typeface="+mj-lt"/>
              </a:rPr>
              <a:t>– nastává </a:t>
            </a:r>
            <a:r>
              <a:rPr lang="cs-CZ" dirty="0" smtClean="0">
                <a:latin typeface="+mj-lt"/>
              </a:rPr>
              <a:t>v 	důsledku časového </a:t>
            </a:r>
            <a:r>
              <a:rPr lang="cs-CZ" dirty="0">
                <a:latin typeface="+mj-lt"/>
              </a:rPr>
              <a:t>nesouladu vlivem kurzu </a:t>
            </a:r>
            <a:r>
              <a:rPr lang="cs-CZ" dirty="0" smtClean="0">
                <a:latin typeface="+mj-lt"/>
              </a:rPr>
              <a:t>	nebo inflace</a:t>
            </a:r>
            <a:r>
              <a:rPr lang="cs-CZ" dirty="0">
                <a:latin typeface="+mj-lt"/>
              </a:rPr>
              <a:t>.</a:t>
            </a:r>
          </a:p>
          <a:p>
            <a:pPr marL="514350" indent="-5143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33555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735980"/>
            <a:ext cx="8229600" cy="7805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3600" b="1" dirty="0" smtClean="0"/>
              <a:t>Analýza světových cen</a:t>
            </a:r>
            <a:endParaRPr lang="cs-CZ" sz="3600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18/59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457200" y="1722474"/>
            <a:ext cx="8229600" cy="4403689"/>
          </a:xfrm>
        </p:spPr>
        <p:txBody>
          <a:bodyPr>
            <a:normAutofit/>
          </a:bodyPr>
          <a:lstStyle/>
          <a:p>
            <a:pPr marL="514350" indent="-5143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dirty="0">
                <a:latin typeface="+mj-lt"/>
              </a:rPr>
              <a:t>Průběžné sledování pohybů cen základních komodit         jejich cena je vytvářena poptávkou a nabídkou na komoditních burzách. </a:t>
            </a:r>
          </a:p>
        </p:txBody>
      </p:sp>
      <p:sp>
        <p:nvSpPr>
          <p:cNvPr id="5" name="Šipka: doprava 1">
            <a:extLst>
              <a:ext uri="{FF2B5EF4-FFF2-40B4-BE49-F238E27FC236}">
                <a16:creationId xmlns:a16="http://schemas.microsoft.com/office/drawing/2014/main" id="{8E86D6FC-FF76-49DD-B4C6-13A91284584E}"/>
              </a:ext>
            </a:extLst>
          </p:cNvPr>
          <p:cNvSpPr/>
          <p:nvPr/>
        </p:nvSpPr>
        <p:spPr>
          <a:xfrm>
            <a:off x="4746938" y="2324259"/>
            <a:ext cx="687754" cy="390769"/>
          </a:xfrm>
          <a:prstGeom prst="rightArrow">
            <a:avLst/>
          </a:prstGeom>
          <a:solidFill>
            <a:schemeClr val="accent2"/>
          </a:solidFill>
          <a:ln w="28575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1504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735980"/>
            <a:ext cx="8229600" cy="7805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3600" b="1" dirty="0" smtClean="0"/>
              <a:t>Cenové strategie na mezinárodních trzích</a:t>
            </a:r>
            <a:endParaRPr lang="cs-CZ" sz="3600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19/59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457200" y="1722474"/>
            <a:ext cx="8229600" cy="4403689"/>
          </a:xfrm>
        </p:spPr>
        <p:txBody>
          <a:bodyPr>
            <a:normAutofit/>
          </a:bodyPr>
          <a:lstStyle/>
          <a:p>
            <a:pPr marL="514350" indent="-5143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dirty="0">
                <a:latin typeface="+mj-lt"/>
              </a:rPr>
              <a:t>Základem pro stanovení cenové strategie je stanovení strategických cílů podniku</a:t>
            </a:r>
            <a:r>
              <a:rPr lang="cs-CZ" dirty="0" smtClean="0">
                <a:latin typeface="+mj-lt"/>
              </a:rPr>
              <a:t>.</a:t>
            </a:r>
          </a:p>
          <a:p>
            <a:pPr marL="0" indent="0">
              <a:spcBef>
                <a:spcPts val="0"/>
              </a:spcBef>
              <a:buNone/>
            </a:pPr>
            <a:endParaRPr lang="cs-CZ" dirty="0">
              <a:latin typeface="+mj-lt"/>
            </a:endParaRPr>
          </a:p>
          <a:p>
            <a:pPr marL="514350" indent="-5143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dirty="0">
                <a:latin typeface="+mj-lt"/>
              </a:rPr>
              <a:t>Management podniku při svém rozhodování o cenové strategii vychází z analýz tržních i okolních faktorů a základních cílů podniku.</a:t>
            </a:r>
          </a:p>
        </p:txBody>
      </p:sp>
    </p:spTree>
    <p:extLst>
      <p:ext uri="{BB962C8B-B14F-4D97-AF65-F5344CB8AC3E}">
        <p14:creationId xmlns:p14="http://schemas.microsoft.com/office/powerpoint/2010/main" val="4031750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791736"/>
            <a:ext cx="8229600" cy="7248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ZÁKLADNÍ ASPEKTY MEZINÁRODNÍ </a:t>
            </a:r>
            <a:br>
              <a:rPr lang="cs-CZ" b="1" dirty="0"/>
            </a:br>
            <a:r>
              <a:rPr lang="cs-CZ" b="1" dirty="0"/>
              <a:t>TVORBY CEN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2/59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457200" y="1650380"/>
            <a:ext cx="8229600" cy="4475783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FontTx/>
              <a:buChar char="-"/>
            </a:pPr>
            <a:r>
              <a:rPr lang="cs-CZ" dirty="0">
                <a:solidFill>
                  <a:schemeClr val="tx1"/>
                </a:solidFill>
                <a:latin typeface="+mj-lt"/>
              </a:rPr>
              <a:t>Obchodování na mezinárodních trzích je pro většinu firem nedocenitelné</a:t>
            </a:r>
            <a:r>
              <a:rPr lang="cs-CZ" dirty="0" smtClean="0">
                <a:solidFill>
                  <a:schemeClr val="tx1"/>
                </a:solidFill>
                <a:latin typeface="+mj-lt"/>
              </a:rPr>
              <a:t>.</a:t>
            </a:r>
          </a:p>
          <a:p>
            <a:pPr marL="114300" lvl="0" indent="0">
              <a:spcBef>
                <a:spcPts val="0"/>
              </a:spcBef>
              <a:buClr>
                <a:srgbClr val="000000"/>
              </a:buClr>
              <a:buNone/>
            </a:pPr>
            <a:endParaRPr lang="cs-CZ" dirty="0">
              <a:solidFill>
                <a:schemeClr val="tx1"/>
              </a:solidFill>
              <a:latin typeface="+mj-lt"/>
            </a:endParaRPr>
          </a:p>
          <a:p>
            <a:pPr lvl="0">
              <a:spcBef>
                <a:spcPts val="0"/>
              </a:spcBef>
              <a:buClr>
                <a:srgbClr val="000000"/>
              </a:buClr>
              <a:buFontTx/>
              <a:buChar char="-"/>
            </a:pPr>
            <a:r>
              <a:rPr lang="cs-CZ" dirty="0">
                <a:solidFill>
                  <a:schemeClr val="tx1"/>
                </a:solidFill>
                <a:latin typeface="+mj-lt"/>
              </a:rPr>
              <a:t>Globální trh takřka nemá hranice příležitostí</a:t>
            </a:r>
            <a:r>
              <a:rPr lang="cs-CZ" dirty="0" smtClean="0">
                <a:solidFill>
                  <a:schemeClr val="tx1"/>
                </a:solidFill>
                <a:latin typeface="+mj-lt"/>
              </a:rPr>
              <a:t>.</a:t>
            </a:r>
          </a:p>
          <a:p>
            <a:pPr marL="114300" lvl="0" indent="0">
              <a:spcBef>
                <a:spcPts val="0"/>
              </a:spcBef>
              <a:buClr>
                <a:srgbClr val="000000"/>
              </a:buClr>
              <a:buNone/>
            </a:pPr>
            <a:endParaRPr lang="cs-CZ" dirty="0">
              <a:solidFill>
                <a:schemeClr val="tx1"/>
              </a:solidFill>
              <a:latin typeface="+mj-lt"/>
            </a:endParaRPr>
          </a:p>
          <a:p>
            <a:pPr lvl="0">
              <a:spcBef>
                <a:spcPts val="0"/>
              </a:spcBef>
              <a:buClr>
                <a:srgbClr val="000000"/>
              </a:buClr>
              <a:buFontTx/>
              <a:buChar char="-"/>
            </a:pPr>
            <a:r>
              <a:rPr lang="cs-CZ" dirty="0">
                <a:solidFill>
                  <a:schemeClr val="tx1"/>
                </a:solidFill>
                <a:latin typeface="+mj-lt"/>
              </a:rPr>
              <a:t>Globální trh vytváří podmínky pro získání návratnosti investic.</a:t>
            </a:r>
          </a:p>
          <a:p>
            <a:pPr lvl="0">
              <a:spcBef>
                <a:spcPts val="0"/>
              </a:spcBef>
              <a:buClr>
                <a:srgbClr val="000000"/>
              </a:buClr>
              <a:buFontTx/>
              <a:buChar char="-"/>
            </a:pPr>
            <a:endParaRPr lang="cs-CZ" sz="320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345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735980"/>
            <a:ext cx="8229600" cy="7805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3600" b="1" dirty="0" smtClean="0"/>
              <a:t>Základní struktura podnikových cílů</a:t>
            </a:r>
            <a:endParaRPr lang="cs-CZ" sz="3600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20/59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457200" y="1722474"/>
            <a:ext cx="8229600" cy="4403689"/>
          </a:xfrm>
        </p:spPr>
        <p:txBody>
          <a:bodyPr>
            <a:normAutofit/>
          </a:bodyPr>
          <a:lstStyle/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cs-CZ" dirty="0" smtClean="0">
                <a:latin typeface="+mj-lt"/>
              </a:rPr>
              <a:t>Zisk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cs-CZ" dirty="0" smtClean="0">
                <a:latin typeface="+mj-lt"/>
              </a:rPr>
              <a:t>Maximalizace zisku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cs-CZ" dirty="0" smtClean="0">
                <a:latin typeface="+mj-lt"/>
              </a:rPr>
              <a:t>Tržní podíl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cs-CZ" dirty="0" smtClean="0">
                <a:latin typeface="+mj-lt"/>
              </a:rPr>
              <a:t>Návratnost investic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cs-CZ" dirty="0" smtClean="0">
                <a:latin typeface="+mj-lt"/>
              </a:rPr>
              <a:t>Růst objemu prodeje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cs-CZ" dirty="0" smtClean="0">
                <a:latin typeface="+mj-lt"/>
              </a:rPr>
              <a:t>Špičková kvalita</a:t>
            </a:r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52687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735980"/>
            <a:ext cx="8229600" cy="7805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3600" b="1" dirty="0" smtClean="0"/>
              <a:t>Základní struktura podnikových cílů</a:t>
            </a:r>
            <a:endParaRPr lang="cs-CZ" sz="3600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21/59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457200" y="1722474"/>
            <a:ext cx="8229600" cy="4403689"/>
          </a:xfrm>
        </p:spPr>
        <p:txBody>
          <a:bodyPr>
            <a:normAutofit/>
          </a:bodyPr>
          <a:lstStyle/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cs-CZ" b="1" dirty="0" smtClean="0">
                <a:latin typeface="+mj-lt"/>
              </a:rPr>
              <a:t>Zisk</a:t>
            </a:r>
          </a:p>
          <a:p>
            <a:pPr lvl="1" indent="-457200">
              <a:spcBef>
                <a:spcPts val="0"/>
              </a:spcBef>
            </a:pPr>
            <a:r>
              <a:rPr lang="cs-CZ" dirty="0">
                <a:latin typeface="+mj-lt"/>
              </a:rPr>
              <a:t>je-li hlavním cílem zisk, bude stanovená taková výše ceny, při které budou pokryty úplné náklady spojené s výrobou a bude zaručena určitá míra zisku.</a:t>
            </a:r>
          </a:p>
          <a:p>
            <a:pPr marL="0" indent="0">
              <a:spcBef>
                <a:spcPts val="0"/>
              </a:spcBef>
              <a:buNone/>
            </a:pPr>
            <a:endParaRPr lang="cs-CZ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21815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735980"/>
            <a:ext cx="8229600" cy="7805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3600" b="1" dirty="0" smtClean="0"/>
              <a:t>Základní struktura podnikových cílů</a:t>
            </a:r>
            <a:endParaRPr lang="cs-CZ" sz="3600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22/59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457200" y="1722474"/>
            <a:ext cx="8229600" cy="4403689"/>
          </a:xfrm>
        </p:spPr>
        <p:txBody>
          <a:bodyPr>
            <a:normAutofit/>
          </a:bodyPr>
          <a:lstStyle/>
          <a:p>
            <a:pPr marL="514350" indent="-514350">
              <a:spcBef>
                <a:spcPts val="0"/>
              </a:spcBef>
              <a:buFont typeface="+mj-lt"/>
              <a:buAutoNum type="arabicPeriod" startAt="2"/>
            </a:pPr>
            <a:r>
              <a:rPr lang="cs-CZ" b="1" dirty="0" smtClean="0">
                <a:latin typeface="+mj-lt"/>
              </a:rPr>
              <a:t>Maximalizace zisku</a:t>
            </a:r>
          </a:p>
          <a:p>
            <a:pPr lvl="1" indent="-457200">
              <a:spcBef>
                <a:spcPts val="0"/>
              </a:spcBef>
            </a:pPr>
            <a:r>
              <a:rPr lang="cs-CZ" dirty="0">
                <a:latin typeface="+mj-lt"/>
              </a:rPr>
              <a:t>firma stanovuje takovou vši ceny aby zabezpečila maximální celkové tržby z prodeje ve vztahu k vynaloženým nákladům.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 startAt="2"/>
            </a:pPr>
            <a:endParaRPr lang="cs-CZ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32564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735980"/>
            <a:ext cx="8229600" cy="7805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3600" b="1" dirty="0" smtClean="0"/>
              <a:t>Základní struktura podnikových cílů</a:t>
            </a:r>
            <a:endParaRPr lang="cs-CZ" sz="3600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23/59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457200" y="1722474"/>
            <a:ext cx="8229600" cy="4403689"/>
          </a:xfrm>
        </p:spPr>
        <p:txBody>
          <a:bodyPr>
            <a:normAutofit/>
          </a:bodyPr>
          <a:lstStyle/>
          <a:p>
            <a:pPr marL="514350" indent="-514350">
              <a:spcBef>
                <a:spcPts val="0"/>
              </a:spcBef>
              <a:buFont typeface="+mj-lt"/>
              <a:buAutoNum type="arabicPeriod" startAt="3"/>
            </a:pPr>
            <a:r>
              <a:rPr lang="cs-CZ" b="1" dirty="0" smtClean="0">
                <a:latin typeface="+mj-lt"/>
              </a:rPr>
              <a:t>Tržní podíl</a:t>
            </a:r>
          </a:p>
          <a:p>
            <a:pPr lvl="1" indent="-457200">
              <a:spcBef>
                <a:spcPts val="0"/>
              </a:spcBef>
            </a:pPr>
            <a:r>
              <a:rPr lang="cs-CZ" dirty="0">
                <a:latin typeface="+mj-lt"/>
              </a:rPr>
              <a:t>je cílem pro podniky, které očekávají dlouhodobou ziskovost na trhu, jestliže budou dominantní firmou na trhu, ziskovost je dosažena na základě úspor  nákladů z rozsahu výroby za stanovení relativně nižších cen.</a:t>
            </a:r>
          </a:p>
          <a:p>
            <a:pPr marL="0" indent="0">
              <a:spcBef>
                <a:spcPts val="0"/>
              </a:spcBef>
              <a:buNone/>
            </a:pPr>
            <a:endParaRPr lang="cs-CZ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28248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735980"/>
            <a:ext cx="8229600" cy="7805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3600" b="1" dirty="0" smtClean="0"/>
              <a:t>Základní struktura podnikových cílů</a:t>
            </a:r>
            <a:endParaRPr lang="cs-CZ" sz="3600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24/59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457200" y="1722474"/>
            <a:ext cx="8229600" cy="4403689"/>
          </a:xfrm>
        </p:spPr>
        <p:txBody>
          <a:bodyPr>
            <a:normAutofit/>
          </a:bodyPr>
          <a:lstStyle/>
          <a:p>
            <a:pPr marL="514350" indent="-514350">
              <a:spcBef>
                <a:spcPts val="0"/>
              </a:spcBef>
              <a:buFont typeface="+mj-lt"/>
              <a:buAutoNum type="arabicPeriod" startAt="4"/>
            </a:pPr>
            <a:r>
              <a:rPr lang="cs-CZ" b="1" dirty="0" smtClean="0">
                <a:latin typeface="+mj-lt"/>
              </a:rPr>
              <a:t>Návratnost investic</a:t>
            </a:r>
          </a:p>
          <a:p>
            <a:pPr lvl="1" indent="-457200">
              <a:spcBef>
                <a:spcPts val="0"/>
              </a:spcBef>
            </a:pPr>
            <a:r>
              <a:rPr lang="cs-CZ" dirty="0">
                <a:latin typeface="+mj-lt"/>
              </a:rPr>
              <a:t>patří mezi strategické cíle  podniku, při rozhodování o ceně výrobku a jeho prodeji není rozhodující objem tržeb  či maximální výše zisku ale porovnává se návratnost vložených investic na výrobu do tohoto výrobku s alternativami jiných alokací těchto investic.</a:t>
            </a:r>
          </a:p>
          <a:p>
            <a:pPr marL="0" indent="0">
              <a:spcBef>
                <a:spcPts val="0"/>
              </a:spcBef>
              <a:buNone/>
            </a:pPr>
            <a:endParaRPr lang="cs-CZ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94026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735980"/>
            <a:ext cx="8229600" cy="7805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3600" b="1" dirty="0" smtClean="0"/>
              <a:t>Základní struktura podnikových cílů</a:t>
            </a:r>
            <a:endParaRPr lang="cs-CZ" sz="3600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25/59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457200" y="1722474"/>
            <a:ext cx="8229600" cy="4403689"/>
          </a:xfrm>
        </p:spPr>
        <p:txBody>
          <a:bodyPr>
            <a:normAutofit lnSpcReduction="10000"/>
          </a:bodyPr>
          <a:lstStyle/>
          <a:p>
            <a:pPr marL="514350" indent="-514350">
              <a:spcBef>
                <a:spcPts val="0"/>
              </a:spcBef>
              <a:buFont typeface="+mj-lt"/>
              <a:buAutoNum type="arabicPeriod" startAt="4"/>
            </a:pPr>
            <a:r>
              <a:rPr lang="cs-CZ" b="1" dirty="0" smtClean="0">
                <a:latin typeface="+mj-lt"/>
              </a:rPr>
              <a:t>Návratnost investic</a:t>
            </a:r>
          </a:p>
          <a:p>
            <a:pPr lvl="1" indent="-457200">
              <a:spcBef>
                <a:spcPts val="0"/>
              </a:spcBef>
            </a:pPr>
            <a:r>
              <a:rPr lang="cs-CZ" dirty="0" smtClean="0">
                <a:latin typeface="+mj-lt"/>
              </a:rPr>
              <a:t>návratnost </a:t>
            </a:r>
            <a:r>
              <a:rPr lang="cs-CZ" dirty="0">
                <a:latin typeface="+mj-lt"/>
              </a:rPr>
              <a:t>investice neboli ROI je poměr vydělaných peněz vůči penězům investovaným. </a:t>
            </a:r>
            <a:endParaRPr lang="cs-CZ" dirty="0" smtClean="0">
              <a:latin typeface="+mj-lt"/>
            </a:endParaRPr>
          </a:p>
          <a:p>
            <a:pPr lvl="1" indent="-457200">
              <a:spcBef>
                <a:spcPts val="0"/>
              </a:spcBef>
            </a:pPr>
            <a:r>
              <a:rPr lang="cs-CZ" dirty="0" smtClean="0">
                <a:latin typeface="+mj-lt"/>
              </a:rPr>
              <a:t>Vyjadřuje </a:t>
            </a:r>
            <a:r>
              <a:rPr lang="cs-CZ" dirty="0">
                <a:latin typeface="+mj-lt"/>
              </a:rPr>
              <a:t>výnos či ztrátu proti penězům, které jsou do dané investice vloženy. Investoři a podniky jej mohou použít k vyhodnocení svých investic či posouzení toho, jak dobře si konkrétní investice vedla ve srovnání s ostatními.</a:t>
            </a:r>
            <a:endParaRPr lang="cs-CZ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02549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735980"/>
            <a:ext cx="8229600" cy="7805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3600" b="1" dirty="0" smtClean="0"/>
              <a:t>Základní struktura podnikových cílů</a:t>
            </a:r>
            <a:endParaRPr lang="cs-CZ" sz="3600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26/59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457200" y="1722474"/>
            <a:ext cx="8229600" cy="4403689"/>
          </a:xfrm>
        </p:spPr>
        <p:txBody>
          <a:bodyPr>
            <a:normAutofit/>
          </a:bodyPr>
          <a:lstStyle/>
          <a:p>
            <a:pPr marL="514350" indent="-514350">
              <a:spcBef>
                <a:spcPts val="0"/>
              </a:spcBef>
              <a:buFont typeface="+mj-lt"/>
              <a:buAutoNum type="arabicPeriod" startAt="4"/>
            </a:pPr>
            <a:r>
              <a:rPr lang="cs-CZ" b="1" dirty="0" smtClean="0">
                <a:latin typeface="+mj-lt"/>
              </a:rPr>
              <a:t>Návratnost investic</a:t>
            </a:r>
          </a:p>
          <a:p>
            <a:pPr lvl="1" indent="-457200">
              <a:spcBef>
                <a:spcPts val="0"/>
              </a:spcBef>
            </a:pPr>
            <a:r>
              <a:rPr lang="it-IT" dirty="0">
                <a:latin typeface="+mj-lt"/>
              </a:rPr>
              <a:t>ROI = (výnos – investice) / investice * 100 </a:t>
            </a:r>
            <a:r>
              <a:rPr lang="it-IT" dirty="0" smtClean="0">
                <a:latin typeface="+mj-lt"/>
              </a:rPr>
              <a:t>(%)</a:t>
            </a:r>
            <a:endParaRPr lang="cs-CZ" dirty="0" smtClean="0">
              <a:latin typeface="+mj-lt"/>
            </a:endParaRPr>
          </a:p>
          <a:p>
            <a:pPr lvl="1" indent="-457200">
              <a:spcBef>
                <a:spcPts val="0"/>
              </a:spcBef>
            </a:pPr>
            <a:r>
              <a:rPr lang="it-IT" dirty="0">
                <a:latin typeface="+mj-lt"/>
              </a:rPr>
              <a:t>Je-li ROI vyšší než 0 %, investice se vrátila a % nad 0 představuje přínos konkrétní investice. </a:t>
            </a:r>
          </a:p>
          <a:p>
            <a:pPr lvl="1" indent="-457200">
              <a:spcBef>
                <a:spcPts val="0"/>
              </a:spcBef>
            </a:pPr>
            <a:r>
              <a:rPr lang="it-IT" dirty="0">
                <a:latin typeface="+mj-lt"/>
              </a:rPr>
              <a:t>Je-li ROI menší než 0 %, je investice ztrátová a % pod 0 představuje danou ztrátu. -100 % znamená ztrátu celé investice.</a:t>
            </a:r>
          </a:p>
          <a:p>
            <a:pPr marL="457200" lvl="1" indent="0">
              <a:spcBef>
                <a:spcPts val="0"/>
              </a:spcBef>
              <a:buNone/>
            </a:pPr>
            <a:endParaRPr lang="it-IT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67936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735980"/>
            <a:ext cx="8229600" cy="7805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3600" b="1" dirty="0" smtClean="0"/>
              <a:t>Základní struktura podnikových cílů</a:t>
            </a:r>
            <a:endParaRPr lang="cs-CZ" sz="3600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27/59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457200" y="1722474"/>
            <a:ext cx="8229600" cy="4403689"/>
          </a:xfrm>
        </p:spPr>
        <p:txBody>
          <a:bodyPr>
            <a:normAutofit/>
          </a:bodyPr>
          <a:lstStyle/>
          <a:p>
            <a:pPr marL="514350" indent="-514350">
              <a:spcBef>
                <a:spcPts val="0"/>
              </a:spcBef>
              <a:buFont typeface="+mj-lt"/>
              <a:buAutoNum type="arabicPeriod" startAt="4"/>
            </a:pPr>
            <a:r>
              <a:rPr lang="cs-CZ" b="1" dirty="0" smtClean="0">
                <a:latin typeface="+mj-lt"/>
              </a:rPr>
              <a:t>Návratnost investic</a:t>
            </a:r>
          </a:p>
          <a:p>
            <a:pPr marL="0" indent="0">
              <a:spcBef>
                <a:spcPts val="0"/>
              </a:spcBef>
              <a:buNone/>
            </a:pPr>
            <a:endParaRPr lang="cs-CZ" b="1" dirty="0" smtClean="0">
              <a:latin typeface="+mj-lt"/>
            </a:endParaRPr>
          </a:p>
          <a:p>
            <a:pPr lvl="1" indent="-457200">
              <a:spcBef>
                <a:spcPts val="0"/>
              </a:spcBef>
            </a:pPr>
            <a:r>
              <a:rPr lang="it-IT" i="1" dirty="0">
                <a:latin typeface="+mj-lt"/>
              </a:rPr>
              <a:t>Čím vyšší je tato hodnota, tím vyšší je zisk. </a:t>
            </a:r>
            <a:endParaRPr lang="cs-CZ" i="1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65376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735980"/>
            <a:ext cx="8229600" cy="7805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3600" b="1" dirty="0" smtClean="0"/>
              <a:t>Základní struktura podnikových cílů</a:t>
            </a:r>
            <a:endParaRPr lang="cs-CZ" sz="3600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28/59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457200" y="1722474"/>
            <a:ext cx="8229600" cy="4403689"/>
          </a:xfrm>
        </p:spPr>
        <p:txBody>
          <a:bodyPr>
            <a:normAutofit/>
          </a:bodyPr>
          <a:lstStyle/>
          <a:p>
            <a:pPr marL="514350" indent="-514350">
              <a:spcBef>
                <a:spcPts val="0"/>
              </a:spcBef>
              <a:buFont typeface="+mj-lt"/>
              <a:buAutoNum type="arabicPeriod" startAt="5"/>
            </a:pPr>
            <a:r>
              <a:rPr lang="cs-CZ" b="1" dirty="0" smtClean="0">
                <a:latin typeface="+mj-lt"/>
              </a:rPr>
              <a:t>Růst objemu prodeje</a:t>
            </a:r>
          </a:p>
          <a:p>
            <a:pPr lvl="1" indent="-457200">
              <a:spcBef>
                <a:spcPts val="0"/>
              </a:spcBef>
            </a:pPr>
            <a:endParaRPr lang="cs-CZ" dirty="0" smtClean="0">
              <a:latin typeface="+mj-lt"/>
            </a:endParaRPr>
          </a:p>
          <a:p>
            <a:pPr lvl="1" indent="-457200">
              <a:spcBef>
                <a:spcPts val="0"/>
              </a:spcBef>
            </a:pPr>
            <a:r>
              <a:rPr lang="cs-CZ" dirty="0" smtClean="0">
                <a:latin typeface="+mj-lt"/>
              </a:rPr>
              <a:t>jedná </a:t>
            </a:r>
            <a:r>
              <a:rPr lang="cs-CZ" dirty="0">
                <a:latin typeface="+mj-lt"/>
              </a:rPr>
              <a:t>se o krátkodobý zájem podniku spojený s výprodejem nadbytečných zásob (posezónní výprodej). </a:t>
            </a:r>
            <a:endParaRPr lang="cs-CZ" dirty="0" smtClean="0">
              <a:latin typeface="+mj-lt"/>
            </a:endParaRPr>
          </a:p>
          <a:p>
            <a:pPr lvl="1" indent="-457200">
              <a:spcBef>
                <a:spcPts val="0"/>
              </a:spcBef>
            </a:pPr>
            <a:r>
              <a:rPr lang="cs-CZ" dirty="0" smtClean="0">
                <a:latin typeface="+mj-lt"/>
              </a:rPr>
              <a:t>Smyslem </a:t>
            </a:r>
            <a:r>
              <a:rPr lang="cs-CZ" dirty="0">
                <a:latin typeface="+mj-lt"/>
              </a:rPr>
              <a:t>je uvolnění kapacit pro nové výrobky.</a:t>
            </a:r>
          </a:p>
          <a:p>
            <a:pPr marL="0" indent="0">
              <a:spcBef>
                <a:spcPts val="0"/>
              </a:spcBef>
              <a:buNone/>
            </a:pPr>
            <a:endParaRPr lang="cs-CZ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18851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735980"/>
            <a:ext cx="8229600" cy="7805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3600" b="1" dirty="0" smtClean="0"/>
              <a:t>Základní struktura podnikových cílů</a:t>
            </a:r>
            <a:endParaRPr lang="cs-CZ" sz="3600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29/59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457200" y="1722474"/>
            <a:ext cx="8229600" cy="4403689"/>
          </a:xfrm>
        </p:spPr>
        <p:txBody>
          <a:bodyPr>
            <a:normAutofit/>
          </a:bodyPr>
          <a:lstStyle/>
          <a:p>
            <a:pPr marL="514350" indent="-514350">
              <a:spcBef>
                <a:spcPts val="0"/>
              </a:spcBef>
              <a:buFont typeface="+mj-lt"/>
              <a:buAutoNum type="arabicPeriod" startAt="6"/>
            </a:pPr>
            <a:r>
              <a:rPr lang="cs-CZ" b="1" dirty="0" smtClean="0">
                <a:latin typeface="+mj-lt"/>
              </a:rPr>
              <a:t>Špičková kvalita</a:t>
            </a:r>
          </a:p>
          <a:p>
            <a:pPr lvl="1" indent="-457200">
              <a:spcBef>
                <a:spcPts val="0"/>
              </a:spcBef>
            </a:pPr>
            <a:r>
              <a:rPr lang="cs-CZ" dirty="0">
                <a:latin typeface="+mj-lt"/>
              </a:rPr>
              <a:t>Spojena se zaměřením se na strategii kvality jako hlavního konkurenčního nástroje. </a:t>
            </a:r>
            <a:endParaRPr lang="cs-CZ" dirty="0" smtClean="0">
              <a:latin typeface="+mj-lt"/>
            </a:endParaRPr>
          </a:p>
          <a:p>
            <a:pPr lvl="1" indent="-457200">
              <a:spcBef>
                <a:spcPts val="0"/>
              </a:spcBef>
            </a:pPr>
            <a:r>
              <a:rPr lang="cs-CZ" dirty="0" smtClean="0">
                <a:latin typeface="+mj-lt"/>
              </a:rPr>
              <a:t>Nákup </a:t>
            </a:r>
            <a:r>
              <a:rPr lang="cs-CZ" dirty="0">
                <a:latin typeface="+mj-lt"/>
              </a:rPr>
              <a:t>kvalitních materiálů, důsledná kontrola kvality celého výrobního procesu. </a:t>
            </a:r>
            <a:endParaRPr lang="cs-CZ" dirty="0" smtClean="0">
              <a:latin typeface="+mj-lt"/>
            </a:endParaRPr>
          </a:p>
          <a:p>
            <a:pPr lvl="1" indent="-457200">
              <a:spcBef>
                <a:spcPts val="0"/>
              </a:spcBef>
            </a:pPr>
            <a:r>
              <a:rPr lang="cs-CZ" dirty="0" smtClean="0">
                <a:latin typeface="+mj-lt"/>
              </a:rPr>
              <a:t>Strategie </a:t>
            </a:r>
            <a:r>
              <a:rPr lang="cs-CZ" dirty="0">
                <a:latin typeface="+mj-lt"/>
              </a:rPr>
              <a:t>je spojena s celkově vyšší cenou výrobků a budováním image značky, výrobků.</a:t>
            </a:r>
          </a:p>
          <a:p>
            <a:pPr marL="0" indent="0">
              <a:spcBef>
                <a:spcPts val="0"/>
              </a:spcBef>
              <a:buNone/>
            </a:pPr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67365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735980"/>
            <a:ext cx="8229600" cy="7805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ZÁKLADNÍ ASPEKTY MEZINÁRODNÍ </a:t>
            </a:r>
            <a:br>
              <a:rPr lang="cs-CZ" b="1" dirty="0"/>
            </a:br>
            <a:r>
              <a:rPr lang="cs-CZ" b="1" dirty="0"/>
              <a:t>TVORBY CEN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3/59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457200" y="1650380"/>
            <a:ext cx="8229600" cy="4475783"/>
          </a:xfrm>
        </p:spPr>
        <p:txBody>
          <a:bodyPr>
            <a:normAutofit/>
          </a:bodyPr>
          <a:lstStyle/>
          <a:p>
            <a:pPr marL="114300" lvl="0" indent="0">
              <a:spcBef>
                <a:spcPts val="0"/>
              </a:spcBef>
              <a:buClr>
                <a:srgbClr val="000000"/>
              </a:buClr>
              <a:buNone/>
            </a:pPr>
            <a:endParaRPr lang="cs-CZ" dirty="0" smtClean="0">
              <a:solidFill>
                <a:schemeClr val="tx1"/>
              </a:solidFill>
              <a:latin typeface="+mj-lt"/>
            </a:endParaRPr>
          </a:p>
          <a:p>
            <a:pPr lvl="0">
              <a:spcBef>
                <a:spcPts val="0"/>
              </a:spcBef>
              <a:buClr>
                <a:srgbClr val="000000"/>
              </a:buClr>
              <a:buFontTx/>
              <a:buChar char="-"/>
            </a:pPr>
            <a:r>
              <a:rPr lang="cs-CZ" dirty="0" smtClean="0">
                <a:solidFill>
                  <a:schemeClr val="tx1"/>
                </a:solidFill>
                <a:latin typeface="+mj-lt"/>
              </a:rPr>
              <a:t>Mezinárodní </a:t>
            </a:r>
            <a:r>
              <a:rPr lang="cs-CZ" dirty="0">
                <a:solidFill>
                  <a:schemeClr val="tx1"/>
                </a:solidFill>
                <a:latin typeface="+mj-lt"/>
              </a:rPr>
              <a:t>cenová politika je jediným nástroje, který má možnost bezprostředně ovlivnit příjmy a tím i ziskovost podnikání</a:t>
            </a:r>
            <a:r>
              <a:rPr lang="cs-CZ" dirty="0" smtClean="0">
                <a:solidFill>
                  <a:schemeClr val="tx1"/>
                </a:solidFill>
                <a:latin typeface="+mj-lt"/>
              </a:rPr>
              <a:t>.</a:t>
            </a:r>
          </a:p>
          <a:p>
            <a:pPr marL="114300" lvl="0" indent="0">
              <a:spcBef>
                <a:spcPts val="0"/>
              </a:spcBef>
              <a:buClr>
                <a:srgbClr val="000000"/>
              </a:buClr>
              <a:buNone/>
            </a:pPr>
            <a:endParaRPr lang="cs-CZ" dirty="0">
              <a:solidFill>
                <a:schemeClr val="tx1"/>
              </a:solidFill>
              <a:latin typeface="+mj-lt"/>
            </a:endParaRPr>
          </a:p>
          <a:p>
            <a:pPr lvl="0">
              <a:spcBef>
                <a:spcPts val="0"/>
              </a:spcBef>
              <a:buClr>
                <a:srgbClr val="000000"/>
              </a:buClr>
              <a:buFontTx/>
              <a:buChar char="-"/>
            </a:pPr>
            <a:r>
              <a:rPr lang="cs-CZ" i="1" dirty="0">
                <a:solidFill>
                  <a:schemeClr val="tx1"/>
                </a:solidFill>
                <a:latin typeface="+mj-lt"/>
              </a:rPr>
              <a:t>Stanovení správné ceny produktu může být klíčem k úspěchu na mezinárodním trhu.</a:t>
            </a:r>
          </a:p>
        </p:txBody>
      </p:sp>
    </p:spTree>
    <p:extLst>
      <p:ext uri="{BB962C8B-B14F-4D97-AF65-F5344CB8AC3E}">
        <p14:creationId xmlns:p14="http://schemas.microsoft.com/office/powerpoint/2010/main" val="946207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735980"/>
            <a:ext cx="8229600" cy="7805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3600" b="1" dirty="0" smtClean="0"/>
              <a:t>Cenové strategie při vstupu na mezinárodní trhy</a:t>
            </a:r>
            <a:endParaRPr lang="cs-CZ" sz="3600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30/59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457200" y="1722474"/>
            <a:ext cx="8229600" cy="4403689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cs-CZ" b="1" dirty="0" smtClean="0">
                <a:latin typeface="+mj-lt"/>
              </a:rPr>
              <a:t>Strategie sbírání smetany</a:t>
            </a:r>
          </a:p>
          <a:p>
            <a:pPr indent="-457200">
              <a:spcBef>
                <a:spcPts val="0"/>
              </a:spcBef>
            </a:pPr>
            <a:endParaRPr lang="cs-CZ" dirty="0" smtClean="0">
              <a:latin typeface="+mj-lt"/>
            </a:endParaRPr>
          </a:p>
          <a:p>
            <a:pPr indent="-457200">
              <a:spcBef>
                <a:spcPts val="0"/>
              </a:spcBef>
            </a:pPr>
            <a:r>
              <a:rPr lang="cs-CZ" dirty="0" smtClean="0">
                <a:latin typeface="+mj-lt"/>
              </a:rPr>
              <a:t>Založena </a:t>
            </a:r>
            <a:r>
              <a:rPr lang="cs-CZ" dirty="0">
                <a:latin typeface="+mj-lt"/>
              </a:rPr>
              <a:t>na uplatňování vysokých cen v krátkém časovém období</a:t>
            </a:r>
            <a:r>
              <a:rPr lang="cs-CZ" dirty="0" smtClean="0">
                <a:latin typeface="+mj-lt"/>
              </a:rPr>
              <a:t>.</a:t>
            </a:r>
          </a:p>
          <a:p>
            <a:pPr marL="0" indent="0">
              <a:spcBef>
                <a:spcPts val="0"/>
              </a:spcBef>
              <a:buNone/>
            </a:pPr>
            <a:endParaRPr lang="cs-CZ" dirty="0">
              <a:latin typeface="+mj-lt"/>
            </a:endParaRPr>
          </a:p>
          <a:p>
            <a:pPr indent="-457200">
              <a:spcBef>
                <a:spcPts val="0"/>
              </a:spcBef>
            </a:pPr>
            <a:r>
              <a:rPr lang="cs-CZ" dirty="0">
                <a:latin typeface="+mj-lt"/>
              </a:rPr>
              <a:t>Typické pro zavádění nového produktu na světový trh.</a:t>
            </a:r>
          </a:p>
          <a:p>
            <a:pPr marL="0" indent="0">
              <a:spcBef>
                <a:spcPts val="0"/>
              </a:spcBef>
              <a:buNone/>
            </a:pPr>
            <a:endParaRPr lang="cs-CZ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40021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735980"/>
            <a:ext cx="8229600" cy="7805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3600" b="1" dirty="0" smtClean="0"/>
              <a:t>Cenové strategie při vstupu na mezinárodní trhy</a:t>
            </a:r>
            <a:endParaRPr lang="cs-CZ" sz="3600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31/59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457200" y="1722474"/>
            <a:ext cx="8229600" cy="4403689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cs-CZ" b="1" dirty="0" smtClean="0">
                <a:latin typeface="+mj-lt"/>
              </a:rPr>
              <a:t>Strategie sbírání smetany</a:t>
            </a:r>
          </a:p>
          <a:p>
            <a:pPr indent="-457200">
              <a:spcBef>
                <a:spcPts val="0"/>
              </a:spcBef>
            </a:pPr>
            <a:endParaRPr lang="cs-CZ" dirty="0" smtClean="0">
              <a:latin typeface="+mj-lt"/>
            </a:endParaRPr>
          </a:p>
          <a:p>
            <a:pPr indent="-457200">
              <a:spcBef>
                <a:spcPts val="0"/>
              </a:spcBef>
            </a:pPr>
            <a:r>
              <a:rPr lang="cs-CZ" dirty="0" smtClean="0">
                <a:latin typeface="+mj-lt"/>
              </a:rPr>
              <a:t>S </a:t>
            </a:r>
            <a:r>
              <a:rPr lang="cs-CZ" dirty="0">
                <a:latin typeface="+mj-lt"/>
              </a:rPr>
              <a:t>příchodem konkurence pak podnik přistupuje k postupnému snižování ceny</a:t>
            </a:r>
            <a:r>
              <a:rPr lang="cs-CZ" dirty="0" smtClean="0">
                <a:latin typeface="+mj-lt"/>
              </a:rPr>
              <a:t>.</a:t>
            </a:r>
          </a:p>
          <a:p>
            <a:pPr marL="0" indent="0">
              <a:spcBef>
                <a:spcPts val="0"/>
              </a:spcBef>
              <a:buNone/>
            </a:pPr>
            <a:endParaRPr lang="cs-CZ" dirty="0">
              <a:latin typeface="+mj-lt"/>
            </a:endParaRPr>
          </a:p>
          <a:p>
            <a:pPr indent="-457200">
              <a:spcBef>
                <a:spcPts val="0"/>
              </a:spcBef>
            </a:pPr>
            <a:r>
              <a:rPr lang="cs-CZ" dirty="0">
                <a:latin typeface="+mj-lt"/>
              </a:rPr>
              <a:t>Využívaná pro luxusní a značkové zboží.</a:t>
            </a:r>
          </a:p>
          <a:p>
            <a:pPr marL="0" indent="0">
              <a:spcBef>
                <a:spcPts val="0"/>
              </a:spcBef>
              <a:buNone/>
            </a:pPr>
            <a:endParaRPr lang="cs-CZ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4761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735980"/>
            <a:ext cx="8229600" cy="7805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3600" b="1" dirty="0" smtClean="0"/>
              <a:t>Cenové strategie při vstupu na mezinárodní trhy</a:t>
            </a:r>
            <a:endParaRPr lang="cs-CZ" sz="3600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32/59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457200" y="1722474"/>
            <a:ext cx="8229600" cy="4403689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cs-CZ" b="1" dirty="0" smtClean="0">
                <a:latin typeface="+mj-lt"/>
              </a:rPr>
              <a:t>Strategie prémiové ceny</a:t>
            </a:r>
          </a:p>
          <a:p>
            <a:pPr marL="0" indent="0">
              <a:spcBef>
                <a:spcPts val="0"/>
              </a:spcBef>
              <a:buNone/>
            </a:pPr>
            <a:endParaRPr lang="cs-CZ" dirty="0" smtClean="0">
              <a:latin typeface="+mj-lt"/>
            </a:endParaRPr>
          </a:p>
          <a:p>
            <a:pPr indent="-457200">
              <a:spcBef>
                <a:spcPts val="0"/>
              </a:spcBef>
            </a:pPr>
            <a:r>
              <a:rPr lang="cs-CZ" dirty="0" smtClean="0">
                <a:latin typeface="+mj-lt"/>
              </a:rPr>
              <a:t>Dlouhodobé </a:t>
            </a:r>
            <a:r>
              <a:rPr lang="cs-CZ" dirty="0">
                <a:latin typeface="+mj-lt"/>
              </a:rPr>
              <a:t>využívaní vysoké cenové hladiny po celou dobu životního cyklu výrobku</a:t>
            </a:r>
            <a:r>
              <a:rPr lang="cs-CZ" dirty="0" smtClean="0">
                <a:latin typeface="+mj-lt"/>
              </a:rPr>
              <a:t>.</a:t>
            </a:r>
          </a:p>
          <a:p>
            <a:pPr marL="0" indent="0">
              <a:spcBef>
                <a:spcPts val="0"/>
              </a:spcBef>
              <a:buNone/>
            </a:pPr>
            <a:endParaRPr lang="cs-CZ" dirty="0">
              <a:latin typeface="+mj-lt"/>
            </a:endParaRPr>
          </a:p>
          <a:p>
            <a:pPr indent="-457200">
              <a:spcBef>
                <a:spcPts val="0"/>
              </a:spcBef>
            </a:pPr>
            <a:r>
              <a:rPr lang="cs-CZ" dirty="0">
                <a:latin typeface="+mj-lt"/>
              </a:rPr>
              <a:t>Cílem této strategie je podpoření prestiže a hodnocení vysoké kvality ze strany spotřebitelů.</a:t>
            </a:r>
          </a:p>
          <a:p>
            <a:pPr marL="0" indent="0">
              <a:spcBef>
                <a:spcPts val="0"/>
              </a:spcBef>
              <a:buNone/>
            </a:pPr>
            <a:endParaRPr lang="cs-CZ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9545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735980"/>
            <a:ext cx="8229600" cy="7805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3600" b="1" dirty="0" smtClean="0"/>
              <a:t>Cenové strategie při vstupu na mezinárodní trhy</a:t>
            </a:r>
            <a:endParaRPr lang="cs-CZ" sz="3600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33/59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457200" y="1722474"/>
            <a:ext cx="8229600" cy="4403689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cs-CZ" b="1" dirty="0" smtClean="0">
                <a:latin typeface="+mj-lt"/>
              </a:rPr>
              <a:t>Strategie prémiové ceny</a:t>
            </a:r>
          </a:p>
          <a:p>
            <a:pPr indent="-457200">
              <a:spcBef>
                <a:spcPts val="0"/>
              </a:spcBef>
            </a:pPr>
            <a:endParaRPr lang="cs-CZ" dirty="0" smtClean="0">
              <a:latin typeface="+mj-lt"/>
            </a:endParaRPr>
          </a:p>
          <a:p>
            <a:pPr indent="-457200">
              <a:spcBef>
                <a:spcPts val="0"/>
              </a:spcBef>
            </a:pPr>
            <a:r>
              <a:rPr lang="cs-CZ" dirty="0" smtClean="0">
                <a:latin typeface="+mj-lt"/>
              </a:rPr>
              <a:t>Vybudování </a:t>
            </a:r>
            <a:r>
              <a:rPr lang="cs-CZ" dirty="0">
                <a:latin typeface="+mj-lt"/>
              </a:rPr>
              <a:t>jedinečné pozice na trhu pro výrobek</a:t>
            </a:r>
            <a:r>
              <a:rPr lang="cs-CZ" dirty="0" smtClean="0">
                <a:latin typeface="+mj-lt"/>
              </a:rPr>
              <a:t>.</a:t>
            </a:r>
          </a:p>
          <a:p>
            <a:pPr marL="0" indent="0">
              <a:spcBef>
                <a:spcPts val="0"/>
              </a:spcBef>
              <a:buNone/>
            </a:pPr>
            <a:endParaRPr lang="cs-CZ" dirty="0">
              <a:latin typeface="+mj-lt"/>
            </a:endParaRPr>
          </a:p>
          <a:p>
            <a:pPr indent="-457200">
              <a:spcBef>
                <a:spcPts val="0"/>
              </a:spcBef>
            </a:pPr>
            <a:r>
              <a:rPr lang="cs-CZ" dirty="0">
                <a:latin typeface="+mj-lt"/>
              </a:rPr>
              <a:t>Snížení ceny by zákazníci vnímali </a:t>
            </a:r>
            <a:r>
              <a:rPr lang="cs-CZ" dirty="0" smtClean="0">
                <a:latin typeface="+mj-lt"/>
              </a:rPr>
              <a:t>jako </a:t>
            </a:r>
            <a:r>
              <a:rPr lang="cs-CZ" dirty="0">
                <a:latin typeface="+mj-lt"/>
              </a:rPr>
              <a:t>ztrátu prestiže výrobku.</a:t>
            </a:r>
          </a:p>
          <a:p>
            <a:pPr marL="0" indent="0">
              <a:spcBef>
                <a:spcPts val="0"/>
              </a:spcBef>
              <a:buNone/>
            </a:pPr>
            <a:endParaRPr lang="cs-CZ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4800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735980"/>
            <a:ext cx="8229600" cy="7805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3600" b="1" dirty="0" smtClean="0"/>
              <a:t>Cenové strategie při vstupu na mezinárodní trhy</a:t>
            </a:r>
            <a:endParaRPr lang="cs-CZ" sz="3600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34/59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457200" y="1722474"/>
            <a:ext cx="8229600" cy="4403689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cs-CZ" b="1" dirty="0">
                <a:latin typeface="+mj-lt"/>
              </a:rPr>
              <a:t> </a:t>
            </a:r>
            <a:r>
              <a:rPr lang="cs-CZ" b="1" dirty="0" smtClean="0">
                <a:latin typeface="+mj-lt"/>
              </a:rPr>
              <a:t>Strategie cenového pronikání na trh</a:t>
            </a:r>
          </a:p>
          <a:p>
            <a:pPr indent="-457200">
              <a:spcBef>
                <a:spcPts val="0"/>
              </a:spcBef>
            </a:pPr>
            <a:r>
              <a:rPr lang="cs-CZ" dirty="0">
                <a:latin typeface="+mj-lt"/>
              </a:rPr>
              <a:t>Strategie je založena na nízkých cenách.</a:t>
            </a:r>
          </a:p>
          <a:p>
            <a:pPr indent="-457200">
              <a:spcBef>
                <a:spcPts val="0"/>
              </a:spcBef>
            </a:pPr>
            <a:r>
              <a:rPr lang="cs-CZ" dirty="0">
                <a:latin typeface="+mj-lt"/>
              </a:rPr>
              <a:t>Cílem je dosažení vysokého tržního podílu, vysokého obratu, vysoké výroby a nízkých jednotkových nákladů.</a:t>
            </a:r>
          </a:p>
          <a:p>
            <a:pPr indent="-457200">
              <a:spcBef>
                <a:spcPts val="0"/>
              </a:spcBef>
            </a:pPr>
            <a:r>
              <a:rPr lang="cs-CZ" dirty="0">
                <a:latin typeface="+mj-lt"/>
              </a:rPr>
              <a:t>Účinnost strategie závisí na elasticitě poptávky, výrobních a distribučních kapacitách firmy.</a:t>
            </a:r>
          </a:p>
          <a:p>
            <a:pPr marL="0" indent="0">
              <a:spcBef>
                <a:spcPts val="0"/>
              </a:spcBef>
              <a:buNone/>
            </a:pPr>
            <a:endParaRPr lang="cs-CZ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80040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735980"/>
            <a:ext cx="8229600" cy="7805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3600" b="1" dirty="0" smtClean="0"/>
              <a:t>Cenové strategie při vstupu na mezinárodní trhy</a:t>
            </a:r>
            <a:endParaRPr lang="cs-CZ" sz="3600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35/59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457200" y="1722474"/>
            <a:ext cx="8229600" cy="4403689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cs-CZ" b="1" dirty="0">
                <a:latin typeface="+mj-lt"/>
              </a:rPr>
              <a:t> </a:t>
            </a:r>
            <a:r>
              <a:rPr lang="cs-CZ" b="1" dirty="0" smtClean="0">
                <a:latin typeface="+mj-lt"/>
              </a:rPr>
              <a:t>Strategie cenového pronikání na trh</a:t>
            </a:r>
          </a:p>
          <a:p>
            <a:pPr indent="-457200">
              <a:spcBef>
                <a:spcPts val="0"/>
              </a:spcBef>
            </a:pPr>
            <a:r>
              <a:rPr lang="cs-CZ" dirty="0">
                <a:latin typeface="+mj-lt"/>
              </a:rPr>
              <a:t>Problémem je konkurence        cenové války.</a:t>
            </a:r>
          </a:p>
          <a:p>
            <a:pPr indent="-457200">
              <a:spcBef>
                <a:spcPts val="0"/>
              </a:spcBef>
            </a:pPr>
            <a:r>
              <a:rPr lang="cs-CZ" dirty="0">
                <a:latin typeface="+mj-lt"/>
              </a:rPr>
              <a:t>Agresivnější formou je pronikání na </a:t>
            </a:r>
            <a:r>
              <a:rPr lang="cs-CZ" dirty="0" smtClean="0">
                <a:latin typeface="+mj-lt"/>
              </a:rPr>
              <a:t>trh s </a:t>
            </a:r>
            <a:r>
              <a:rPr lang="cs-CZ" dirty="0">
                <a:latin typeface="+mj-lt"/>
              </a:rPr>
              <a:t>extrémně nízkými cenami </a:t>
            </a:r>
            <a:r>
              <a:rPr lang="cs-CZ" dirty="0" smtClean="0">
                <a:latin typeface="+mj-lt"/>
              </a:rPr>
              <a:t>(</a:t>
            </a:r>
            <a:r>
              <a:rPr lang="cs-CZ" dirty="0">
                <a:latin typeface="+mj-lt"/>
              </a:rPr>
              <a:t>firmy z východoasijských zemí).</a:t>
            </a:r>
          </a:p>
          <a:p>
            <a:pPr marL="0" indent="0">
              <a:spcBef>
                <a:spcPts val="0"/>
              </a:spcBef>
              <a:buNone/>
            </a:pPr>
            <a:endParaRPr lang="cs-CZ" b="1" dirty="0">
              <a:latin typeface="+mj-lt"/>
            </a:endParaRPr>
          </a:p>
        </p:txBody>
      </p:sp>
      <p:sp>
        <p:nvSpPr>
          <p:cNvPr id="5" name="Šipka: doprava 1">
            <a:extLst>
              <a:ext uri="{FF2B5EF4-FFF2-40B4-BE49-F238E27FC236}">
                <a16:creationId xmlns:a16="http://schemas.microsoft.com/office/drawing/2014/main" id="{050B3CDC-CFA4-4FDD-9848-790C308EF0B8}"/>
              </a:ext>
            </a:extLst>
          </p:cNvPr>
          <p:cNvSpPr/>
          <p:nvPr/>
        </p:nvSpPr>
        <p:spPr>
          <a:xfrm>
            <a:off x="5837190" y="2326337"/>
            <a:ext cx="650450" cy="386499"/>
          </a:xfrm>
          <a:prstGeom prst="rightArrow">
            <a:avLst/>
          </a:prstGeom>
          <a:solidFill>
            <a:schemeClr val="accent2"/>
          </a:solidFill>
          <a:ln w="28575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1753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735980"/>
            <a:ext cx="8229600" cy="7805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3600" b="1" dirty="0" smtClean="0"/>
              <a:t>Cenové taktiky na mezinárodních trzích</a:t>
            </a:r>
            <a:endParaRPr lang="cs-CZ" sz="3600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36/59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457200" y="1722474"/>
            <a:ext cx="8229600" cy="4403689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cs-CZ" b="1" dirty="0" smtClean="0">
                <a:latin typeface="+mj-lt"/>
              </a:rPr>
              <a:t>Taktika následování ceny konkurence</a:t>
            </a:r>
          </a:p>
          <a:p>
            <a:pPr lvl="1" indent="-457200">
              <a:spcBef>
                <a:spcPts val="0"/>
              </a:spcBef>
            </a:pPr>
            <a:r>
              <a:rPr lang="cs-CZ" dirty="0" smtClean="0">
                <a:latin typeface="+mj-lt"/>
              </a:rPr>
              <a:t>Cena </a:t>
            </a:r>
            <a:r>
              <a:rPr lang="cs-CZ" dirty="0">
                <a:latin typeface="+mj-lt"/>
              </a:rPr>
              <a:t>se řídí cenou nejvýznamnějšího konkurenta a nezohledňuje přímo ani náklady ani poptávku.</a:t>
            </a:r>
          </a:p>
        </p:txBody>
      </p:sp>
    </p:spTree>
    <p:extLst>
      <p:ext uri="{BB962C8B-B14F-4D97-AF65-F5344CB8AC3E}">
        <p14:creationId xmlns:p14="http://schemas.microsoft.com/office/powerpoint/2010/main" val="2107327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735980"/>
            <a:ext cx="8229600" cy="7805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3600" b="1" dirty="0" smtClean="0"/>
              <a:t>Cenové taktiky na mezinárodních trzích</a:t>
            </a:r>
            <a:endParaRPr lang="cs-CZ" sz="3600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37/59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457200" y="1722474"/>
            <a:ext cx="8229600" cy="4403689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cs-CZ" b="1" dirty="0" smtClean="0">
                <a:latin typeface="+mj-lt"/>
              </a:rPr>
              <a:t>Taktika určení ceny pomocí cenových nabídek</a:t>
            </a:r>
          </a:p>
          <a:p>
            <a:pPr lvl="1" indent="-457200">
              <a:spcBef>
                <a:spcPts val="0"/>
              </a:spcBef>
            </a:pPr>
            <a:r>
              <a:rPr lang="cs-CZ" dirty="0" smtClean="0">
                <a:latin typeface="+mj-lt"/>
              </a:rPr>
              <a:t>Stanovení </a:t>
            </a:r>
            <a:r>
              <a:rPr lang="cs-CZ" dirty="0">
                <a:latin typeface="+mj-lt"/>
              </a:rPr>
              <a:t>ceny tak, aby firma získala zakázku.</a:t>
            </a:r>
          </a:p>
          <a:p>
            <a:pPr lvl="1" indent="-457200">
              <a:spcBef>
                <a:spcPts val="0"/>
              </a:spcBef>
            </a:pPr>
            <a:r>
              <a:rPr lang="cs-CZ" dirty="0">
                <a:latin typeface="+mj-lt"/>
              </a:rPr>
              <a:t>Zohledňují se nabídky konkurence  méně se bere v úvahu poptávka a náklady.</a:t>
            </a:r>
          </a:p>
          <a:p>
            <a:pPr lvl="1" indent="-457200">
              <a:spcBef>
                <a:spcPts val="0"/>
              </a:spcBef>
            </a:pPr>
            <a:r>
              <a:rPr lang="cs-CZ" dirty="0">
                <a:latin typeface="+mj-lt"/>
              </a:rPr>
              <a:t>Používá se v odvětvích s velkou konkurencí a tam, kde se zakázky zadávají formou veřejné soutěže.</a:t>
            </a:r>
          </a:p>
        </p:txBody>
      </p:sp>
    </p:spTree>
    <p:extLst>
      <p:ext uri="{BB962C8B-B14F-4D97-AF65-F5344CB8AC3E}">
        <p14:creationId xmlns:p14="http://schemas.microsoft.com/office/powerpoint/2010/main" val="778540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735980"/>
            <a:ext cx="8229600" cy="7805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3600" b="1" dirty="0" smtClean="0"/>
              <a:t>Cenové taktiky na mezinárodních trzích</a:t>
            </a:r>
            <a:endParaRPr lang="cs-CZ" sz="3600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38/59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457200" y="1722474"/>
            <a:ext cx="8229600" cy="4403689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cs-CZ" b="1" dirty="0" smtClean="0">
                <a:latin typeface="+mj-lt"/>
              </a:rPr>
              <a:t>Taktika stanovení cen výrobkové řady</a:t>
            </a:r>
          </a:p>
          <a:p>
            <a:pPr lvl="1" indent="-457200">
              <a:spcBef>
                <a:spcPts val="0"/>
              </a:spcBef>
            </a:pPr>
            <a:r>
              <a:rPr lang="cs-CZ" dirty="0" smtClean="0">
                <a:latin typeface="+mj-lt"/>
              </a:rPr>
              <a:t>Při </a:t>
            </a:r>
            <a:r>
              <a:rPr lang="cs-CZ" dirty="0">
                <a:latin typeface="+mj-lt"/>
              </a:rPr>
              <a:t>stanovení cen výrobků se dodržuje cenová linie pro danou výrobkovou řadu.</a:t>
            </a:r>
          </a:p>
        </p:txBody>
      </p:sp>
    </p:spTree>
    <p:extLst>
      <p:ext uri="{BB962C8B-B14F-4D97-AF65-F5344CB8AC3E}">
        <p14:creationId xmlns:p14="http://schemas.microsoft.com/office/powerpoint/2010/main" val="2073355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735980"/>
            <a:ext cx="8229600" cy="7805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3600" b="1" dirty="0" smtClean="0"/>
              <a:t>Cenové taktiky na mezinárodních trzích</a:t>
            </a:r>
            <a:endParaRPr lang="cs-CZ" sz="3600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39/59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457200" y="1722474"/>
            <a:ext cx="8229600" cy="4403689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cs-CZ" b="1" dirty="0" smtClean="0">
                <a:latin typeface="+mj-lt"/>
              </a:rPr>
              <a:t>Taktika cen výrobního sortimentu</a:t>
            </a:r>
          </a:p>
          <a:p>
            <a:pPr lvl="1" indent="-457200">
              <a:spcBef>
                <a:spcPts val="0"/>
              </a:spcBef>
            </a:pPr>
            <a:r>
              <a:rPr lang="cs-CZ" dirty="0" smtClean="0">
                <a:latin typeface="+mj-lt"/>
              </a:rPr>
              <a:t>Firma </a:t>
            </a:r>
            <a:r>
              <a:rPr lang="cs-CZ" dirty="0">
                <a:latin typeface="+mj-lt"/>
              </a:rPr>
              <a:t>se snaží maximalizovat zisk celého výrobního sortimentu včetně doplňků, příslušenství, komplementů a služeb. </a:t>
            </a:r>
          </a:p>
          <a:p>
            <a:pPr lvl="1" indent="-457200">
              <a:spcBef>
                <a:spcPts val="0"/>
              </a:spcBef>
            </a:pPr>
            <a:r>
              <a:rPr lang="cs-CZ" dirty="0">
                <a:latin typeface="+mj-lt"/>
              </a:rPr>
              <a:t>Základní výrobek a doplňkové výrobky jsou považovány za jeden celek a je podporován jejich vzájemný prodej.</a:t>
            </a:r>
          </a:p>
        </p:txBody>
      </p:sp>
    </p:spTree>
    <p:extLst>
      <p:ext uri="{BB962C8B-B14F-4D97-AF65-F5344CB8AC3E}">
        <p14:creationId xmlns:p14="http://schemas.microsoft.com/office/powerpoint/2010/main" val="144092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735980"/>
            <a:ext cx="8229600" cy="7805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ZÁKLADNÍ ASPEKTY MEZINÁRODNÍ </a:t>
            </a:r>
            <a:br>
              <a:rPr lang="cs-CZ" b="1" dirty="0"/>
            </a:br>
            <a:r>
              <a:rPr lang="cs-CZ" b="1" dirty="0"/>
              <a:t>TVORBY CEN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4/59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457200" y="1650380"/>
            <a:ext cx="8229600" cy="4475783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buClr>
                <a:srgbClr val="000000"/>
              </a:buClr>
            </a:pPr>
            <a:endParaRPr lang="cs-CZ" dirty="0" smtClean="0">
              <a:solidFill>
                <a:schemeClr val="tx1"/>
              </a:solidFill>
              <a:latin typeface="+mj-lt"/>
            </a:endParaRPr>
          </a:p>
          <a:p>
            <a:pPr>
              <a:spcBef>
                <a:spcPts val="0"/>
              </a:spcBef>
              <a:buClr>
                <a:srgbClr val="000000"/>
              </a:buClr>
            </a:pPr>
            <a:r>
              <a:rPr lang="cs-CZ" i="1" dirty="0" smtClean="0">
                <a:solidFill>
                  <a:schemeClr val="tx1"/>
                </a:solidFill>
                <a:latin typeface="+mj-lt"/>
              </a:rPr>
              <a:t>Oceňování </a:t>
            </a:r>
            <a:r>
              <a:rPr lang="cs-CZ" i="1" dirty="0">
                <a:solidFill>
                  <a:schemeClr val="tx1"/>
                </a:solidFill>
                <a:latin typeface="+mj-lt"/>
              </a:rPr>
              <a:t>výrobků prodávaných na domácím trhu má význam i pro oceňování výrobků prodávaných na mezinárodních trzích.</a:t>
            </a:r>
          </a:p>
        </p:txBody>
      </p:sp>
    </p:spTree>
    <p:extLst>
      <p:ext uri="{BB962C8B-B14F-4D97-AF65-F5344CB8AC3E}">
        <p14:creationId xmlns:p14="http://schemas.microsoft.com/office/powerpoint/2010/main" val="3550857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735980"/>
            <a:ext cx="8229600" cy="7805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3600" b="1" dirty="0" smtClean="0"/>
              <a:t>Cenové taktiky na mezinárodních trzích</a:t>
            </a:r>
            <a:endParaRPr lang="cs-CZ" sz="3600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40/59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457200" y="1722474"/>
            <a:ext cx="8229600" cy="4403689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cs-CZ" b="1" dirty="0" smtClean="0">
                <a:latin typeface="+mj-lt"/>
              </a:rPr>
              <a:t>Taktika cen výrobního sortimentu</a:t>
            </a:r>
          </a:p>
          <a:p>
            <a:pPr lvl="1" indent="-457200">
              <a:spcBef>
                <a:spcPts val="0"/>
              </a:spcBef>
            </a:pPr>
            <a:r>
              <a:rPr lang="cs-CZ" dirty="0">
                <a:latin typeface="+mj-lt"/>
              </a:rPr>
              <a:t>Firmy se musí rozhodnout co bude zařazeno do základního výrobku a co bude nabízeno samostatně za doplatek.</a:t>
            </a:r>
          </a:p>
          <a:p>
            <a:pPr lvl="1" indent="-457200">
              <a:spcBef>
                <a:spcPts val="0"/>
              </a:spcBef>
            </a:pPr>
            <a:r>
              <a:rPr lang="cs-CZ" dirty="0">
                <a:latin typeface="+mj-lt"/>
              </a:rPr>
              <a:t>Záleží na kupní síle trhu, v zemích s vysokou kupní sílou jsou všechny doplňky včetně služeb nabízeny v základní vyšší ceně.</a:t>
            </a:r>
          </a:p>
        </p:txBody>
      </p:sp>
    </p:spTree>
    <p:extLst>
      <p:ext uri="{BB962C8B-B14F-4D97-AF65-F5344CB8AC3E}">
        <p14:creationId xmlns:p14="http://schemas.microsoft.com/office/powerpoint/2010/main" val="1174321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735980"/>
            <a:ext cx="8229600" cy="7805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3600" b="1" dirty="0" smtClean="0"/>
              <a:t>Cenové taktiky na mezinárodních trzích</a:t>
            </a:r>
            <a:endParaRPr lang="cs-CZ" sz="3600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41/59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457200" y="1722474"/>
            <a:ext cx="8229600" cy="4403689"/>
          </a:xfrm>
        </p:spPr>
        <p:txBody>
          <a:bodyPr>
            <a:normAutofit fontScale="92500"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cs-CZ" b="1" dirty="0" smtClean="0">
                <a:latin typeface="+mj-lt"/>
              </a:rPr>
              <a:t> Taktika cen vázaných výrobků</a:t>
            </a:r>
          </a:p>
          <a:p>
            <a:pPr lvl="1" indent="-457200">
              <a:spcBef>
                <a:spcPts val="0"/>
              </a:spcBef>
            </a:pPr>
            <a:r>
              <a:rPr lang="cs-CZ" dirty="0">
                <a:latin typeface="+mj-lt"/>
              </a:rPr>
              <a:t>Provázanost dvou výrobků aby byla jejich  hlavní funkce realizována </a:t>
            </a:r>
            <a:r>
              <a:rPr lang="cs-CZ" i="1" dirty="0">
                <a:latin typeface="+mj-lt"/>
              </a:rPr>
              <a:t>(vana + sifon + baterie + sprcha)</a:t>
            </a:r>
            <a:r>
              <a:rPr lang="cs-CZ" dirty="0">
                <a:latin typeface="+mj-lt"/>
              </a:rPr>
              <a:t>.</a:t>
            </a:r>
          </a:p>
          <a:p>
            <a:pPr lvl="1" indent="-457200">
              <a:spcBef>
                <a:spcPts val="0"/>
              </a:spcBef>
            </a:pPr>
            <a:r>
              <a:rPr lang="cs-CZ" dirty="0">
                <a:latin typeface="+mj-lt"/>
              </a:rPr>
              <a:t>Existuje taktika stanovení vysokých cen pro vázané výrobky, která výrobci umožňuje snížit ceny základního výrobky a tím konkurovat firmám, které tyto vázané výroky nenabízejí.</a:t>
            </a:r>
          </a:p>
          <a:p>
            <a:pPr lvl="1" indent="-457200">
              <a:spcBef>
                <a:spcPts val="0"/>
              </a:spcBef>
            </a:pPr>
            <a:r>
              <a:rPr lang="cs-CZ" dirty="0">
                <a:latin typeface="+mj-lt"/>
              </a:rPr>
              <a:t>Strategii nízkých cen základních výrobků a  vysokých cen vázaných výrobků uplatňovaly Japonské automobilky.</a:t>
            </a:r>
          </a:p>
        </p:txBody>
      </p:sp>
    </p:spTree>
    <p:extLst>
      <p:ext uri="{BB962C8B-B14F-4D97-AF65-F5344CB8AC3E}">
        <p14:creationId xmlns:p14="http://schemas.microsoft.com/office/powerpoint/2010/main" val="3384401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735980"/>
            <a:ext cx="8229600" cy="7805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3600" b="1" dirty="0" smtClean="0"/>
              <a:t>Dodací a platební podmínky na mezinárodních trzích</a:t>
            </a:r>
            <a:endParaRPr lang="cs-CZ" sz="3600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42/59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457200" y="1977656"/>
            <a:ext cx="8229600" cy="4148507"/>
          </a:xfrm>
        </p:spPr>
        <p:txBody>
          <a:bodyPr>
            <a:normAutofit/>
          </a:bodyPr>
          <a:lstStyle/>
          <a:p>
            <a:pPr indent="-457200">
              <a:spcBef>
                <a:spcPts val="0"/>
              </a:spcBef>
            </a:pPr>
            <a:r>
              <a:rPr lang="cs-CZ" dirty="0">
                <a:latin typeface="+mj-lt"/>
              </a:rPr>
              <a:t>Cena výrobků na mezinárodních trzích je ovlivněna dodacími a platebními podmínkami. </a:t>
            </a:r>
            <a:endParaRPr lang="cs-CZ" dirty="0" smtClean="0">
              <a:latin typeface="+mj-lt"/>
            </a:endParaRPr>
          </a:p>
          <a:p>
            <a:pPr marL="0" indent="0">
              <a:spcBef>
                <a:spcPts val="0"/>
              </a:spcBef>
              <a:buNone/>
            </a:pPr>
            <a:endParaRPr lang="cs-CZ" dirty="0">
              <a:latin typeface="+mj-lt"/>
            </a:endParaRPr>
          </a:p>
          <a:p>
            <a:pPr indent="-457200">
              <a:spcBef>
                <a:spcPts val="0"/>
              </a:spcBef>
            </a:pPr>
            <a:r>
              <a:rPr lang="cs-CZ" dirty="0">
                <a:latin typeface="+mj-lt"/>
              </a:rPr>
              <a:t>Volba dodacích podmínek ovlivňuje logistické náklady (náklady na přepravu, skladování, pojištění).</a:t>
            </a:r>
          </a:p>
        </p:txBody>
      </p:sp>
    </p:spTree>
    <p:extLst>
      <p:ext uri="{BB962C8B-B14F-4D97-AF65-F5344CB8AC3E}">
        <p14:creationId xmlns:p14="http://schemas.microsoft.com/office/powerpoint/2010/main" val="4171839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735980"/>
            <a:ext cx="8229600" cy="7805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3600" b="1" dirty="0" smtClean="0"/>
              <a:t>Dodací a platební podmínky na mezinárodních trzích</a:t>
            </a:r>
            <a:endParaRPr lang="cs-CZ" sz="3600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43/59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457200" y="1977656"/>
            <a:ext cx="8229600" cy="4148507"/>
          </a:xfrm>
        </p:spPr>
        <p:txBody>
          <a:bodyPr>
            <a:normAutofit lnSpcReduction="10000"/>
          </a:bodyPr>
          <a:lstStyle/>
          <a:p>
            <a:pPr indent="-457200">
              <a:spcBef>
                <a:spcPts val="0"/>
              </a:spcBef>
            </a:pPr>
            <a:r>
              <a:rPr lang="cs-CZ" dirty="0">
                <a:latin typeface="+mj-lt"/>
              </a:rPr>
              <a:t>Dodací podmínky určuje jako část nákladů spojených s dodávkou hradí prodávající a jakou kupující</a:t>
            </a:r>
            <a:r>
              <a:rPr lang="cs-CZ" dirty="0" smtClean="0">
                <a:latin typeface="+mj-lt"/>
              </a:rPr>
              <a:t>.</a:t>
            </a:r>
          </a:p>
          <a:p>
            <a:pPr marL="0" indent="0">
              <a:spcBef>
                <a:spcPts val="0"/>
              </a:spcBef>
              <a:buNone/>
            </a:pPr>
            <a:endParaRPr lang="cs-CZ" dirty="0">
              <a:latin typeface="+mj-lt"/>
            </a:endParaRPr>
          </a:p>
          <a:p>
            <a:pPr indent="-457200">
              <a:spcBef>
                <a:spcPts val="0"/>
              </a:spcBef>
            </a:pPr>
            <a:r>
              <a:rPr lang="cs-CZ" dirty="0" smtClean="0">
                <a:latin typeface="+mj-lt"/>
              </a:rPr>
              <a:t>Dodací </a:t>
            </a:r>
            <a:r>
              <a:rPr lang="cs-CZ" dirty="0">
                <a:latin typeface="+mj-lt"/>
              </a:rPr>
              <a:t>podmínka „parita“ určuje způsob, místo a okamžik předání zboží kupujícímu, okamžik přechodu rizik, dokladů, pojištění, cla a zajištění dopravy z prodávajícího na kupujícího.</a:t>
            </a:r>
          </a:p>
        </p:txBody>
      </p:sp>
    </p:spTree>
    <p:extLst>
      <p:ext uri="{BB962C8B-B14F-4D97-AF65-F5344CB8AC3E}">
        <p14:creationId xmlns:p14="http://schemas.microsoft.com/office/powerpoint/2010/main" val="2805792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735980"/>
            <a:ext cx="8229600" cy="7805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3600" b="1" dirty="0" smtClean="0"/>
              <a:t>Dodací a platební podmínky na mezinárodních trzích</a:t>
            </a:r>
            <a:endParaRPr lang="cs-CZ" sz="3600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44/59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457200" y="1977656"/>
            <a:ext cx="8229600" cy="4148507"/>
          </a:xfrm>
        </p:spPr>
        <p:txBody>
          <a:bodyPr>
            <a:normAutofit/>
          </a:bodyPr>
          <a:lstStyle/>
          <a:p>
            <a:pPr indent="-457200">
              <a:spcBef>
                <a:spcPts val="0"/>
              </a:spcBef>
            </a:pPr>
            <a:r>
              <a:rPr lang="cs-CZ" dirty="0">
                <a:latin typeface="+mj-lt"/>
              </a:rPr>
              <a:t>Platební podmínky </a:t>
            </a:r>
            <a:r>
              <a:rPr lang="cs-CZ" dirty="0" smtClean="0">
                <a:latin typeface="+mj-lt"/>
              </a:rPr>
              <a:t>určují:</a:t>
            </a:r>
          </a:p>
          <a:p>
            <a:pPr lvl="1" indent="-457200">
              <a:spcBef>
                <a:spcPts val="0"/>
              </a:spcBef>
            </a:pPr>
            <a:r>
              <a:rPr lang="cs-CZ" dirty="0" smtClean="0">
                <a:latin typeface="+mj-lt"/>
              </a:rPr>
              <a:t>místo,</a:t>
            </a:r>
          </a:p>
          <a:p>
            <a:pPr lvl="1" indent="-457200">
              <a:spcBef>
                <a:spcPts val="0"/>
              </a:spcBef>
            </a:pPr>
            <a:r>
              <a:rPr lang="cs-CZ" dirty="0" smtClean="0">
                <a:latin typeface="+mj-lt"/>
              </a:rPr>
              <a:t>dobu,</a:t>
            </a:r>
          </a:p>
          <a:p>
            <a:pPr lvl="1" indent="-457200">
              <a:spcBef>
                <a:spcPts val="0"/>
              </a:spcBef>
            </a:pPr>
            <a:r>
              <a:rPr lang="cs-CZ" dirty="0" smtClean="0">
                <a:latin typeface="+mj-lt"/>
              </a:rPr>
              <a:t>způsob </a:t>
            </a:r>
            <a:r>
              <a:rPr lang="cs-CZ" dirty="0">
                <a:latin typeface="+mj-lt"/>
              </a:rPr>
              <a:t>úhrady kupní ceny kupujícím.</a:t>
            </a:r>
          </a:p>
          <a:p>
            <a:pPr indent="-457200">
              <a:spcBef>
                <a:spcPts val="0"/>
              </a:spcBef>
            </a:pPr>
            <a:r>
              <a:rPr lang="cs-CZ" dirty="0">
                <a:latin typeface="+mj-lt"/>
              </a:rPr>
              <a:t>Platební podmínky ovlivňují výběr dodavatele a rizikovost mezinárodních podnikatelských aktivit.</a:t>
            </a:r>
          </a:p>
        </p:txBody>
      </p:sp>
    </p:spTree>
    <p:extLst>
      <p:ext uri="{BB962C8B-B14F-4D97-AF65-F5344CB8AC3E}">
        <p14:creationId xmlns:p14="http://schemas.microsoft.com/office/powerpoint/2010/main" val="2253518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735980"/>
            <a:ext cx="8229600" cy="7805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3600" b="1" dirty="0" smtClean="0"/>
              <a:t>Dodací a platební podmínky na mezinárodních trzích</a:t>
            </a:r>
            <a:endParaRPr lang="cs-CZ" sz="3600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45/59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457200" y="1977656"/>
            <a:ext cx="8229600" cy="4148507"/>
          </a:xfrm>
        </p:spPr>
        <p:txBody>
          <a:bodyPr>
            <a:normAutofit/>
          </a:bodyPr>
          <a:lstStyle/>
          <a:p>
            <a:pPr indent="-457200">
              <a:spcBef>
                <a:spcPts val="0"/>
              </a:spcBef>
            </a:pPr>
            <a:r>
              <a:rPr lang="cs-CZ" dirty="0">
                <a:latin typeface="+mj-lt"/>
              </a:rPr>
              <a:t>Cena může být uhrazena různými </a:t>
            </a:r>
            <a:r>
              <a:rPr lang="cs-CZ" dirty="0" smtClean="0">
                <a:latin typeface="+mj-lt"/>
              </a:rPr>
              <a:t>způsoby:</a:t>
            </a:r>
          </a:p>
          <a:p>
            <a:pPr lvl="1" indent="-457200">
              <a:spcBef>
                <a:spcPts val="0"/>
              </a:spcBef>
            </a:pPr>
            <a:r>
              <a:rPr lang="cs-CZ" dirty="0" smtClean="0">
                <a:latin typeface="+mj-lt"/>
              </a:rPr>
              <a:t>hotově </a:t>
            </a:r>
            <a:r>
              <a:rPr lang="cs-CZ" dirty="0">
                <a:latin typeface="+mj-lt"/>
              </a:rPr>
              <a:t>(</a:t>
            </a:r>
            <a:r>
              <a:rPr lang="cs-CZ" dirty="0" smtClean="0">
                <a:latin typeface="+mj-lt"/>
              </a:rPr>
              <a:t>výjimečně)</a:t>
            </a:r>
          </a:p>
          <a:p>
            <a:pPr lvl="1" indent="-457200">
              <a:spcBef>
                <a:spcPts val="0"/>
              </a:spcBef>
            </a:pPr>
            <a:r>
              <a:rPr lang="cs-CZ" dirty="0" smtClean="0">
                <a:latin typeface="+mj-lt"/>
              </a:rPr>
              <a:t>bankovním převodem,</a:t>
            </a:r>
          </a:p>
          <a:p>
            <a:pPr lvl="1" indent="-457200">
              <a:spcBef>
                <a:spcPts val="0"/>
              </a:spcBef>
            </a:pPr>
            <a:r>
              <a:rPr lang="cs-CZ" dirty="0" smtClean="0">
                <a:latin typeface="+mj-lt"/>
              </a:rPr>
              <a:t>směnkou </a:t>
            </a:r>
            <a:r>
              <a:rPr lang="cs-CZ" dirty="0">
                <a:latin typeface="+mj-lt"/>
              </a:rPr>
              <a:t>nebo </a:t>
            </a:r>
            <a:r>
              <a:rPr lang="cs-CZ" dirty="0" smtClean="0">
                <a:latin typeface="+mj-lt"/>
              </a:rPr>
              <a:t>šekem,</a:t>
            </a:r>
          </a:p>
          <a:p>
            <a:pPr lvl="1" indent="-457200">
              <a:spcBef>
                <a:spcPts val="0"/>
              </a:spcBef>
            </a:pPr>
            <a:r>
              <a:rPr lang="cs-CZ" dirty="0" smtClean="0">
                <a:latin typeface="+mj-lt"/>
              </a:rPr>
              <a:t>platební kartou,</a:t>
            </a:r>
          </a:p>
          <a:p>
            <a:pPr lvl="1" indent="-457200">
              <a:spcBef>
                <a:spcPts val="0"/>
              </a:spcBef>
            </a:pPr>
            <a:r>
              <a:rPr lang="cs-CZ" dirty="0" smtClean="0">
                <a:latin typeface="+mj-lt"/>
              </a:rPr>
              <a:t>dokumentární </a:t>
            </a:r>
            <a:r>
              <a:rPr lang="cs-CZ" dirty="0">
                <a:latin typeface="+mj-lt"/>
              </a:rPr>
              <a:t>formou placení (akreditiv, inkaso).</a:t>
            </a:r>
          </a:p>
        </p:txBody>
      </p:sp>
    </p:spTree>
    <p:extLst>
      <p:ext uri="{BB962C8B-B14F-4D97-AF65-F5344CB8AC3E}">
        <p14:creationId xmlns:p14="http://schemas.microsoft.com/office/powerpoint/2010/main" val="1398461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735980"/>
            <a:ext cx="8229600" cy="7805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3600" b="1" dirty="0"/>
              <a:t>INCOTERMS 2020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46/59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457200" y="1648048"/>
            <a:ext cx="8229600" cy="4478116"/>
          </a:xfrm>
        </p:spPr>
        <p:txBody>
          <a:bodyPr>
            <a:normAutofit/>
          </a:bodyPr>
          <a:lstStyle/>
          <a:p>
            <a:pPr indent="-457200">
              <a:spcBef>
                <a:spcPts val="0"/>
              </a:spcBef>
            </a:pPr>
            <a:r>
              <a:rPr lang="cs-CZ" dirty="0">
                <a:latin typeface="+mj-lt"/>
              </a:rPr>
              <a:t>Pravidla INCOTERMS® jsou soubor 11 třípísmenných zkratek, rozdělených do dvou skupin</a:t>
            </a:r>
            <a:r>
              <a:rPr lang="cs-CZ" dirty="0" smtClean="0">
                <a:latin typeface="+mj-lt"/>
              </a:rPr>
              <a:t>.</a:t>
            </a:r>
          </a:p>
          <a:p>
            <a:pPr marL="0" indent="0">
              <a:spcBef>
                <a:spcPts val="0"/>
              </a:spcBef>
              <a:buNone/>
            </a:pPr>
            <a:endParaRPr lang="cs-CZ" dirty="0">
              <a:latin typeface="+mj-lt"/>
            </a:endParaRPr>
          </a:p>
          <a:p>
            <a:pPr indent="-457200">
              <a:spcBef>
                <a:spcPts val="0"/>
              </a:spcBef>
            </a:pPr>
            <a:r>
              <a:rPr lang="cs-CZ" dirty="0">
                <a:latin typeface="+mj-lt"/>
              </a:rPr>
              <a:t>Nejběžněji používané obchodní podmínky při obchodu se zbožím na podkladě kupní smlouvy. </a:t>
            </a:r>
          </a:p>
        </p:txBody>
      </p:sp>
    </p:spTree>
    <p:extLst>
      <p:ext uri="{BB962C8B-B14F-4D97-AF65-F5344CB8AC3E}">
        <p14:creationId xmlns:p14="http://schemas.microsoft.com/office/powerpoint/2010/main" val="3005729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735980"/>
            <a:ext cx="8229600" cy="7805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3600" b="1" dirty="0"/>
              <a:t>INCOTERMS 2020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47/59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457200" y="1648048"/>
            <a:ext cx="8229600" cy="4478116"/>
          </a:xfrm>
        </p:spPr>
        <p:txBody>
          <a:bodyPr>
            <a:normAutofit/>
          </a:bodyPr>
          <a:lstStyle/>
          <a:p>
            <a:pPr indent="-457200">
              <a:spcBef>
                <a:spcPts val="0"/>
              </a:spcBef>
            </a:pPr>
            <a:r>
              <a:rPr lang="cs-CZ" b="1" dirty="0">
                <a:latin typeface="+mj-lt"/>
              </a:rPr>
              <a:t>Pravidla popisují </a:t>
            </a:r>
            <a:r>
              <a:rPr lang="cs-CZ" b="1" dirty="0" smtClean="0">
                <a:latin typeface="+mj-lt"/>
              </a:rPr>
              <a:t>především:</a:t>
            </a:r>
          </a:p>
          <a:p>
            <a:pPr lvl="1" indent="-457200">
              <a:spcBef>
                <a:spcPts val="0"/>
              </a:spcBef>
            </a:pPr>
            <a:r>
              <a:rPr lang="cs-CZ" dirty="0" smtClean="0">
                <a:latin typeface="+mj-lt"/>
              </a:rPr>
              <a:t>rozdělení </a:t>
            </a:r>
            <a:r>
              <a:rPr lang="cs-CZ" dirty="0">
                <a:latin typeface="+mj-lt"/>
              </a:rPr>
              <a:t>povinností mezi prodávajícího a kupujícího (zajištění přepravy, pojištění zboží, obstarání přepravních dokumentů a vývozní nebo dovozní licence</a:t>
            </a:r>
            <a:r>
              <a:rPr lang="cs-CZ" dirty="0" smtClean="0">
                <a:latin typeface="+mj-lt"/>
              </a:rPr>
              <a:t>),</a:t>
            </a:r>
          </a:p>
          <a:p>
            <a:pPr lvl="1" indent="-457200">
              <a:spcBef>
                <a:spcPts val="0"/>
              </a:spcBef>
            </a:pPr>
            <a:r>
              <a:rPr lang="cs-CZ" dirty="0" smtClean="0">
                <a:latin typeface="+mj-lt"/>
              </a:rPr>
              <a:t>kdy </a:t>
            </a:r>
            <a:r>
              <a:rPr lang="cs-CZ" dirty="0">
                <a:latin typeface="+mj-lt"/>
              </a:rPr>
              <a:t>přejde riziko z prodávajícího na </a:t>
            </a:r>
            <a:r>
              <a:rPr lang="cs-CZ" dirty="0" smtClean="0">
                <a:latin typeface="+mj-lt"/>
              </a:rPr>
              <a:t>kupujícího,</a:t>
            </a:r>
          </a:p>
          <a:p>
            <a:pPr lvl="1" indent="-457200">
              <a:spcBef>
                <a:spcPts val="0"/>
              </a:spcBef>
            </a:pPr>
            <a:r>
              <a:rPr lang="cs-CZ" dirty="0" smtClean="0">
                <a:latin typeface="+mj-lt"/>
              </a:rPr>
              <a:t>která </a:t>
            </a:r>
            <a:r>
              <a:rPr lang="cs-CZ" dirty="0">
                <a:latin typeface="+mj-lt"/>
              </a:rPr>
              <a:t>ze smluvních stran bude odpovídat za jaké náklady.</a:t>
            </a:r>
          </a:p>
        </p:txBody>
      </p:sp>
    </p:spTree>
    <p:extLst>
      <p:ext uri="{BB962C8B-B14F-4D97-AF65-F5344CB8AC3E}">
        <p14:creationId xmlns:p14="http://schemas.microsoft.com/office/powerpoint/2010/main" val="1722750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735980"/>
            <a:ext cx="8229600" cy="7805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3600" b="1" dirty="0"/>
              <a:t>INCOTERMS 2020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48/59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457200" y="1648048"/>
            <a:ext cx="8229600" cy="4478116"/>
          </a:xfrm>
        </p:spPr>
        <p:txBody>
          <a:bodyPr>
            <a:normAutofit/>
          </a:bodyPr>
          <a:lstStyle/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cs-CZ" b="1" dirty="0" smtClean="0">
                <a:latin typeface="+mj-lt"/>
              </a:rPr>
              <a:t>Pravidla vhodná pro jakýkoliv druh přepravy </a:t>
            </a:r>
          </a:p>
          <a:p>
            <a:pPr lvl="1" indent="-457200">
              <a:spcBef>
                <a:spcPts val="0"/>
              </a:spcBef>
            </a:pPr>
            <a:r>
              <a:rPr lang="pt-BR" dirty="0">
                <a:latin typeface="+mj-lt"/>
              </a:rPr>
              <a:t>Jedná se o 7 pravidel INCOTERMS® 2020</a:t>
            </a:r>
          </a:p>
          <a:p>
            <a:pPr marL="0" indent="0">
              <a:spcBef>
                <a:spcPts val="0"/>
              </a:spcBef>
              <a:buNone/>
            </a:pPr>
            <a:endParaRPr lang="cs-CZ" b="1" dirty="0" smtClean="0">
              <a:latin typeface="+mj-lt"/>
            </a:endParaRPr>
          </a:p>
          <a:p>
            <a:pPr marL="971550" lvl="1" indent="-514350">
              <a:spcBef>
                <a:spcPts val="0"/>
              </a:spcBef>
              <a:buFont typeface="+mj-lt"/>
              <a:buAutoNum type="arabicPeriod"/>
            </a:pPr>
            <a:r>
              <a:rPr lang="cs-CZ" b="1" dirty="0" smtClean="0">
                <a:latin typeface="+mj-lt"/>
              </a:rPr>
              <a:t>EXW</a:t>
            </a:r>
            <a:r>
              <a:rPr lang="cs-CZ" b="1" dirty="0">
                <a:latin typeface="+mj-lt"/>
              </a:rPr>
              <a:t> (Ex Works)</a:t>
            </a:r>
            <a:r>
              <a:rPr lang="cs-CZ" dirty="0">
                <a:latin typeface="+mj-lt"/>
              </a:rPr>
              <a:t> – ze závodu, prodávající splní dodání, jakmile dá zboží k dispozici kupujícímu v objektu prodávajícího anebo v jiném místě (závod, továrna, sklad).</a:t>
            </a:r>
          </a:p>
          <a:p>
            <a:pPr marL="0" indent="0">
              <a:spcBef>
                <a:spcPts val="0"/>
              </a:spcBef>
              <a:buNone/>
            </a:pPr>
            <a:endParaRPr lang="cs-CZ" b="1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47083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735980"/>
            <a:ext cx="8229600" cy="7805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3600" b="1" dirty="0"/>
              <a:t>INCOTERMS 2020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49/59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457200" y="1648048"/>
            <a:ext cx="8229600" cy="4478116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cs-CZ" b="1" dirty="0" smtClean="0">
                <a:latin typeface="+mj-lt"/>
              </a:rPr>
              <a:t>Pravidla vhodná pro jakýkoliv druh přepravy </a:t>
            </a:r>
          </a:p>
          <a:p>
            <a:pPr lvl="1" indent="-457200">
              <a:spcBef>
                <a:spcPts val="0"/>
              </a:spcBef>
            </a:pPr>
            <a:r>
              <a:rPr lang="pt-BR" dirty="0">
                <a:latin typeface="+mj-lt"/>
              </a:rPr>
              <a:t>Jedná se o 7 pravidel INCOTERMS® 2020</a:t>
            </a:r>
          </a:p>
          <a:p>
            <a:pPr marL="0" indent="0">
              <a:spcBef>
                <a:spcPts val="0"/>
              </a:spcBef>
              <a:buNone/>
            </a:pPr>
            <a:endParaRPr lang="cs-CZ" b="1" dirty="0" smtClean="0">
              <a:latin typeface="+mj-lt"/>
            </a:endParaRPr>
          </a:p>
          <a:p>
            <a:pPr marL="971550" lvl="1" indent="-514350">
              <a:spcBef>
                <a:spcPts val="0"/>
              </a:spcBef>
              <a:buFont typeface="+mj-lt"/>
              <a:buAutoNum type="arabicPeriod" startAt="2"/>
            </a:pPr>
            <a:r>
              <a:rPr lang="cs-CZ" b="1" dirty="0">
                <a:latin typeface="+mj-lt"/>
              </a:rPr>
              <a:t>FCA (Free </a:t>
            </a:r>
            <a:r>
              <a:rPr lang="cs-CZ" b="1" dirty="0" err="1">
                <a:latin typeface="+mj-lt"/>
              </a:rPr>
              <a:t>Carrier</a:t>
            </a:r>
            <a:r>
              <a:rPr lang="cs-CZ" b="1" dirty="0">
                <a:latin typeface="+mj-lt"/>
              </a:rPr>
              <a:t>)</a:t>
            </a:r>
            <a:r>
              <a:rPr lang="cs-CZ" dirty="0">
                <a:latin typeface="+mj-lt"/>
              </a:rPr>
              <a:t> – vyplaceně dopravci, prodávající dodává zboží kupujícímu buď </a:t>
            </a:r>
            <a:endParaRPr lang="cs-CZ" dirty="0" smtClean="0">
              <a:latin typeface="+mj-lt"/>
            </a:endParaRPr>
          </a:p>
          <a:p>
            <a:pPr marL="457200" lvl="1" indent="0">
              <a:spcBef>
                <a:spcPts val="0"/>
              </a:spcBef>
              <a:buNone/>
            </a:pPr>
            <a:r>
              <a:rPr lang="cs-CZ" dirty="0" smtClean="0">
                <a:latin typeface="+mj-lt"/>
              </a:rPr>
              <a:t>		</a:t>
            </a:r>
            <a:r>
              <a:rPr lang="cs-CZ" b="1" dirty="0" smtClean="0">
                <a:latin typeface="+mj-lt"/>
              </a:rPr>
              <a:t>1</a:t>
            </a:r>
            <a:r>
              <a:rPr lang="cs-CZ" b="1" dirty="0">
                <a:latin typeface="+mj-lt"/>
              </a:rPr>
              <a:t>) v sídle prodávajícího </a:t>
            </a:r>
            <a:r>
              <a:rPr lang="cs-CZ" dirty="0">
                <a:latin typeface="+mj-lt"/>
              </a:rPr>
              <a:t>– naložením na </a:t>
            </a:r>
            <a:r>
              <a:rPr lang="cs-CZ" dirty="0" smtClean="0">
                <a:latin typeface="+mj-lt"/>
              </a:rPr>
              <a:t>		dopravní </a:t>
            </a:r>
            <a:r>
              <a:rPr lang="cs-CZ" dirty="0">
                <a:latin typeface="+mj-lt"/>
              </a:rPr>
              <a:t>prostředek zajištěný kupujícím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cs-CZ" dirty="0" smtClean="0">
                <a:latin typeface="+mj-lt"/>
              </a:rPr>
              <a:t>	</a:t>
            </a:r>
            <a:r>
              <a:rPr lang="cs-CZ" dirty="0">
                <a:latin typeface="+mj-lt"/>
              </a:rPr>
              <a:t>	</a:t>
            </a:r>
            <a:r>
              <a:rPr lang="cs-CZ" b="1" dirty="0">
                <a:latin typeface="+mj-lt"/>
              </a:rPr>
              <a:t>2) jiné místo dodání  </a:t>
            </a:r>
            <a:r>
              <a:rPr lang="cs-CZ" dirty="0">
                <a:latin typeface="+mj-lt"/>
              </a:rPr>
              <a:t>– naložením na </a:t>
            </a:r>
            <a:r>
              <a:rPr lang="cs-CZ" dirty="0" smtClean="0">
                <a:latin typeface="+mj-lt"/>
              </a:rPr>
              <a:t>		dopravní </a:t>
            </a:r>
            <a:r>
              <a:rPr lang="cs-CZ" dirty="0">
                <a:latin typeface="+mj-lt"/>
              </a:rPr>
              <a:t>prostředek prodávajícího či když </a:t>
            </a:r>
            <a:r>
              <a:rPr lang="cs-CZ" dirty="0" smtClean="0">
                <a:latin typeface="+mj-lt"/>
              </a:rPr>
              <a:t>		zboží </a:t>
            </a:r>
            <a:r>
              <a:rPr lang="cs-CZ" dirty="0">
                <a:latin typeface="+mj-lt"/>
              </a:rPr>
              <a:t>dosáhne sjednaného místa</a:t>
            </a:r>
          </a:p>
          <a:p>
            <a:pPr marL="0" indent="0">
              <a:spcBef>
                <a:spcPts val="0"/>
              </a:spcBef>
              <a:buNone/>
            </a:pPr>
            <a:endParaRPr lang="cs-CZ" b="1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77053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735980"/>
            <a:ext cx="8229600" cy="7805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ZÁKLADNÍ ASPEKTY MEZINÁRODNÍ </a:t>
            </a:r>
            <a:br>
              <a:rPr lang="cs-CZ" b="1" dirty="0"/>
            </a:br>
            <a:r>
              <a:rPr lang="cs-CZ" b="1" dirty="0"/>
              <a:t>TVORBY CEN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5/59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457200" y="1650380"/>
            <a:ext cx="8229600" cy="4475783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cs-CZ" b="1" dirty="0" smtClean="0">
                <a:latin typeface="+mj-lt"/>
              </a:rPr>
              <a:t>Při oceňování výrobků na mezinárodních trzích jsou důležité dvě hlediska: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cs-CZ" b="1" dirty="0" smtClean="0">
                <a:latin typeface="+mj-lt"/>
              </a:rPr>
              <a:t>Organizační status podniku </a:t>
            </a:r>
          </a:p>
          <a:p>
            <a:pPr lvl="1" indent="-457200">
              <a:spcBef>
                <a:spcPts val="0"/>
              </a:spcBef>
            </a:pPr>
            <a:r>
              <a:rPr lang="cs-CZ" dirty="0" smtClean="0">
                <a:latin typeface="+mj-lt"/>
              </a:rPr>
              <a:t>zda </a:t>
            </a:r>
            <a:r>
              <a:rPr lang="cs-CZ" dirty="0">
                <a:latin typeface="+mj-lt"/>
              </a:rPr>
              <a:t>podnik působí v celosvětovém měřítku nebo v mnohonárodním </a:t>
            </a:r>
            <a:r>
              <a:rPr lang="cs-CZ" dirty="0" smtClean="0">
                <a:latin typeface="+mj-lt"/>
              </a:rPr>
              <a:t>měřítku</a:t>
            </a:r>
            <a:endParaRPr lang="cs-CZ" dirty="0">
              <a:latin typeface="+mj-lt"/>
            </a:endParaRP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cs-CZ" b="1" dirty="0" smtClean="0">
                <a:latin typeface="+mj-lt"/>
              </a:rPr>
              <a:t>Povaha produktu </a:t>
            </a:r>
          </a:p>
          <a:p>
            <a:pPr lvl="1" indent="-457200">
              <a:spcBef>
                <a:spcPts val="0"/>
              </a:spcBef>
            </a:pPr>
            <a:r>
              <a:rPr lang="cs-CZ" dirty="0" smtClean="0">
                <a:latin typeface="+mj-lt"/>
              </a:rPr>
              <a:t>jiné </a:t>
            </a:r>
            <a:r>
              <a:rPr lang="cs-CZ" dirty="0">
                <a:latin typeface="+mj-lt"/>
              </a:rPr>
              <a:t>ceny jsou pro špičkové technické produkty jiné zase u kulturních </a:t>
            </a:r>
            <a:r>
              <a:rPr lang="cs-CZ" dirty="0" smtClean="0">
                <a:latin typeface="+mj-lt"/>
              </a:rPr>
              <a:t>produktů</a:t>
            </a:r>
            <a:endParaRPr lang="cs-CZ" dirty="0">
              <a:latin typeface="+mj-lt"/>
            </a:endParaRPr>
          </a:p>
          <a:p>
            <a:pPr marL="0" indent="0">
              <a:spcBef>
                <a:spcPts val="0"/>
              </a:spcBef>
              <a:buNone/>
            </a:pPr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42112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735980"/>
            <a:ext cx="8229600" cy="7805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3600" b="1" dirty="0"/>
              <a:t>INCOTERMS 2020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50/59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457200" y="1648048"/>
            <a:ext cx="8229600" cy="4478116"/>
          </a:xfrm>
        </p:spPr>
        <p:txBody>
          <a:bodyPr>
            <a:normAutofit fontScale="92500"/>
          </a:bodyPr>
          <a:lstStyle/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cs-CZ" b="1" dirty="0" smtClean="0">
                <a:latin typeface="+mj-lt"/>
              </a:rPr>
              <a:t>Pravidla vhodná pro jakýkoliv druh přepravy </a:t>
            </a:r>
          </a:p>
          <a:p>
            <a:pPr lvl="1" indent="-457200">
              <a:spcBef>
                <a:spcPts val="0"/>
              </a:spcBef>
            </a:pPr>
            <a:r>
              <a:rPr lang="pt-BR" dirty="0">
                <a:latin typeface="+mj-lt"/>
              </a:rPr>
              <a:t>Jedná se o 7 pravidel INCOTERMS® 2020</a:t>
            </a:r>
          </a:p>
          <a:p>
            <a:pPr marL="0" indent="0">
              <a:spcBef>
                <a:spcPts val="0"/>
              </a:spcBef>
              <a:buNone/>
            </a:pPr>
            <a:endParaRPr lang="cs-CZ" b="1" dirty="0" smtClean="0">
              <a:latin typeface="+mj-lt"/>
            </a:endParaRPr>
          </a:p>
          <a:p>
            <a:pPr marL="971550" lvl="1" indent="-514350">
              <a:spcBef>
                <a:spcPts val="0"/>
              </a:spcBef>
              <a:buFont typeface="+mj-lt"/>
              <a:buAutoNum type="arabicPeriod" startAt="3"/>
            </a:pPr>
            <a:r>
              <a:rPr lang="cs-CZ" b="1" dirty="0">
                <a:latin typeface="+mj-lt"/>
              </a:rPr>
              <a:t>CPT (</a:t>
            </a:r>
            <a:r>
              <a:rPr lang="cs-CZ" b="1" dirty="0" err="1">
                <a:latin typeface="+mj-lt"/>
              </a:rPr>
              <a:t>Carriage</a:t>
            </a:r>
            <a:r>
              <a:rPr lang="cs-CZ" b="1" dirty="0">
                <a:latin typeface="+mj-lt"/>
              </a:rPr>
              <a:t> </a:t>
            </a:r>
            <a:r>
              <a:rPr lang="cs-CZ" b="1" dirty="0" err="1">
                <a:latin typeface="+mj-lt"/>
              </a:rPr>
              <a:t>Paid</a:t>
            </a:r>
            <a:r>
              <a:rPr lang="cs-CZ" b="1" dirty="0">
                <a:latin typeface="+mj-lt"/>
              </a:rPr>
              <a:t> To) </a:t>
            </a:r>
            <a:r>
              <a:rPr lang="cs-CZ" dirty="0">
                <a:latin typeface="+mj-lt"/>
              </a:rPr>
              <a:t>– přeprava placena do, prodávající dodá zboží předáním dopravci nebo smluvním zajištěním prodávajícím či obstaráním takto dodaného zboží. </a:t>
            </a:r>
            <a:endParaRPr lang="cs-CZ" dirty="0" smtClean="0">
              <a:latin typeface="+mj-lt"/>
            </a:endParaRPr>
          </a:p>
          <a:p>
            <a:pPr lvl="2" indent="-457200">
              <a:spcBef>
                <a:spcPts val="0"/>
              </a:spcBef>
            </a:pPr>
            <a:r>
              <a:rPr lang="cs-CZ" dirty="0" smtClean="0">
                <a:latin typeface="+mj-lt"/>
              </a:rPr>
              <a:t>Prodávající </a:t>
            </a:r>
            <a:r>
              <a:rPr lang="cs-CZ" dirty="0">
                <a:latin typeface="+mj-lt"/>
              </a:rPr>
              <a:t>je povinen sjednat přepravu a hradit náklady spojené s přepravou do sjednaného místa určení.</a:t>
            </a:r>
          </a:p>
          <a:p>
            <a:pPr marL="0" indent="0">
              <a:spcBef>
                <a:spcPts val="0"/>
              </a:spcBef>
              <a:buNone/>
            </a:pPr>
            <a:endParaRPr lang="cs-CZ" b="1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61710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735980"/>
            <a:ext cx="8229600" cy="7805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3600" b="1" dirty="0"/>
              <a:t>INCOTERMS 2020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51/59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457200" y="1648048"/>
            <a:ext cx="8229600" cy="4478116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cs-CZ" b="1" dirty="0" smtClean="0">
                <a:latin typeface="+mj-lt"/>
              </a:rPr>
              <a:t>Pravidla vhodná pro jakýkoliv druh přepravy </a:t>
            </a:r>
          </a:p>
          <a:p>
            <a:pPr lvl="1" indent="-457200">
              <a:spcBef>
                <a:spcPts val="0"/>
              </a:spcBef>
            </a:pPr>
            <a:r>
              <a:rPr lang="pt-BR" dirty="0">
                <a:latin typeface="+mj-lt"/>
              </a:rPr>
              <a:t>Jedná se o 7 pravidel INCOTERMS® 2020</a:t>
            </a:r>
          </a:p>
          <a:p>
            <a:pPr marL="0" indent="0">
              <a:spcBef>
                <a:spcPts val="0"/>
              </a:spcBef>
              <a:buNone/>
            </a:pPr>
            <a:endParaRPr lang="cs-CZ" b="1" dirty="0" smtClean="0">
              <a:latin typeface="+mj-lt"/>
            </a:endParaRPr>
          </a:p>
          <a:p>
            <a:pPr marL="971550" lvl="1" indent="-514350">
              <a:spcBef>
                <a:spcPts val="0"/>
              </a:spcBef>
              <a:buFont typeface="+mj-lt"/>
              <a:buAutoNum type="arabicPeriod" startAt="4"/>
            </a:pPr>
            <a:r>
              <a:rPr lang="cs-CZ" b="1" dirty="0">
                <a:latin typeface="+mj-lt"/>
              </a:rPr>
              <a:t>CIP (</a:t>
            </a:r>
            <a:r>
              <a:rPr lang="cs-CZ" b="1" dirty="0" err="1">
                <a:latin typeface="+mj-lt"/>
              </a:rPr>
              <a:t>Carriage</a:t>
            </a:r>
            <a:r>
              <a:rPr lang="cs-CZ" b="1" dirty="0">
                <a:latin typeface="+mj-lt"/>
              </a:rPr>
              <a:t> and </a:t>
            </a:r>
            <a:r>
              <a:rPr lang="cs-CZ" b="1" dirty="0" err="1">
                <a:latin typeface="+mj-lt"/>
              </a:rPr>
              <a:t>Insurance</a:t>
            </a:r>
            <a:r>
              <a:rPr lang="cs-CZ" b="1" dirty="0">
                <a:latin typeface="+mj-lt"/>
              </a:rPr>
              <a:t> </a:t>
            </a:r>
            <a:r>
              <a:rPr lang="cs-CZ" b="1" dirty="0" err="1">
                <a:latin typeface="+mj-lt"/>
              </a:rPr>
              <a:t>Paid</a:t>
            </a:r>
            <a:r>
              <a:rPr lang="cs-CZ" b="1" dirty="0">
                <a:latin typeface="+mj-lt"/>
              </a:rPr>
              <a:t> To)</a:t>
            </a:r>
            <a:r>
              <a:rPr lang="cs-CZ" dirty="0">
                <a:latin typeface="+mj-lt"/>
              </a:rPr>
              <a:t> – přeprava a pojištění placeny do, prodávající dodá zboží dopravci, prodávající je povinen sjednat tuto přepravu a krýt náklady spojené s dodáním zboží do jmenovaného místa určení. </a:t>
            </a:r>
            <a:endParaRPr lang="cs-CZ" dirty="0" smtClean="0">
              <a:latin typeface="+mj-lt"/>
            </a:endParaRPr>
          </a:p>
          <a:p>
            <a:pPr lvl="2" indent="-457200">
              <a:spcBef>
                <a:spcPts val="0"/>
              </a:spcBef>
            </a:pPr>
            <a:r>
              <a:rPr lang="cs-CZ" dirty="0" smtClean="0">
                <a:latin typeface="+mj-lt"/>
              </a:rPr>
              <a:t>Prodávající </a:t>
            </a:r>
            <a:r>
              <a:rPr lang="cs-CZ" dirty="0">
                <a:latin typeface="+mj-lt"/>
              </a:rPr>
              <a:t>je rovněž povinen sjednat pojištění kryjící riziko kupujícího za ztrátu nebo poškození zboží během přepravy.</a:t>
            </a:r>
          </a:p>
          <a:p>
            <a:pPr marL="0" indent="0">
              <a:spcBef>
                <a:spcPts val="0"/>
              </a:spcBef>
              <a:buNone/>
            </a:pPr>
            <a:endParaRPr lang="cs-CZ" b="1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31826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735980"/>
            <a:ext cx="8229600" cy="7805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3600" b="1" dirty="0"/>
              <a:t>INCOTERMS 2020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52/59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457200" y="1648048"/>
            <a:ext cx="8229600" cy="4478116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cs-CZ" b="1" dirty="0" smtClean="0">
                <a:latin typeface="+mj-lt"/>
              </a:rPr>
              <a:t>Pravidla vhodná pro jakýkoliv druh přepravy </a:t>
            </a:r>
          </a:p>
          <a:p>
            <a:pPr lvl="1" indent="-457200">
              <a:spcBef>
                <a:spcPts val="0"/>
              </a:spcBef>
            </a:pPr>
            <a:r>
              <a:rPr lang="pt-BR" dirty="0">
                <a:latin typeface="+mj-lt"/>
              </a:rPr>
              <a:t>Jedná se o 7 pravidel INCOTERMS® 2020</a:t>
            </a:r>
          </a:p>
          <a:p>
            <a:pPr marL="0" indent="0">
              <a:spcBef>
                <a:spcPts val="0"/>
              </a:spcBef>
              <a:buNone/>
            </a:pPr>
            <a:endParaRPr lang="cs-CZ" b="1" dirty="0" smtClean="0">
              <a:latin typeface="+mj-lt"/>
            </a:endParaRPr>
          </a:p>
          <a:p>
            <a:pPr marL="971550" lvl="1" indent="-514350">
              <a:spcBef>
                <a:spcPts val="0"/>
              </a:spcBef>
              <a:buFont typeface="+mj-lt"/>
              <a:buAutoNum type="arabicPeriod" startAt="5"/>
            </a:pPr>
            <a:r>
              <a:rPr lang="cs-CZ" b="1" dirty="0">
                <a:latin typeface="+mj-lt"/>
              </a:rPr>
              <a:t>DAP (</a:t>
            </a:r>
            <a:r>
              <a:rPr lang="cs-CZ" b="1" dirty="0" err="1">
                <a:latin typeface="+mj-lt"/>
              </a:rPr>
              <a:t>Delivered</a:t>
            </a:r>
            <a:r>
              <a:rPr lang="cs-CZ" b="1" dirty="0">
                <a:latin typeface="+mj-lt"/>
              </a:rPr>
              <a:t> </a:t>
            </a:r>
            <a:r>
              <a:rPr lang="cs-CZ" b="1" dirty="0" err="1">
                <a:latin typeface="+mj-lt"/>
              </a:rPr>
              <a:t>at</a:t>
            </a:r>
            <a:r>
              <a:rPr lang="cs-CZ" b="1" dirty="0">
                <a:latin typeface="+mj-lt"/>
              </a:rPr>
              <a:t> Place) –</a:t>
            </a:r>
            <a:r>
              <a:rPr lang="cs-CZ" dirty="0">
                <a:latin typeface="+mj-lt"/>
              </a:rPr>
              <a:t> dodáno v místě, prodávající splní dodání, jakmile je zboží dáno k dispozici kupujícímu na příchozím dopravním prostředku a je připravené k vykládce v místě určení. </a:t>
            </a:r>
          </a:p>
          <a:p>
            <a:pPr lvl="2" indent="-457200">
              <a:spcBef>
                <a:spcPts val="0"/>
              </a:spcBef>
            </a:pPr>
            <a:r>
              <a:rPr lang="cs-CZ" dirty="0" smtClean="0">
                <a:latin typeface="+mj-lt"/>
              </a:rPr>
              <a:t>Prodávající </a:t>
            </a:r>
            <a:r>
              <a:rPr lang="cs-CZ" dirty="0">
                <a:latin typeface="+mj-lt"/>
              </a:rPr>
              <a:t>nese veškerá rizika spojená s dodáním zboží do jmenovaného místa.</a:t>
            </a:r>
          </a:p>
          <a:p>
            <a:pPr marL="0" indent="0">
              <a:spcBef>
                <a:spcPts val="0"/>
              </a:spcBef>
              <a:buNone/>
            </a:pPr>
            <a:endParaRPr lang="cs-CZ" b="1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32767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735980"/>
            <a:ext cx="8229600" cy="7805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3600" b="1" dirty="0"/>
              <a:t>INCOTERMS 2020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53/59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457200" y="1648048"/>
            <a:ext cx="8229600" cy="4478116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cs-CZ" b="1" dirty="0" smtClean="0">
                <a:latin typeface="+mj-lt"/>
              </a:rPr>
              <a:t>Pravidla vhodná pro jakýkoliv druh přepravy </a:t>
            </a:r>
          </a:p>
          <a:p>
            <a:pPr lvl="1" indent="-457200">
              <a:spcBef>
                <a:spcPts val="0"/>
              </a:spcBef>
            </a:pPr>
            <a:r>
              <a:rPr lang="pt-BR" dirty="0">
                <a:latin typeface="+mj-lt"/>
              </a:rPr>
              <a:t>Jedná se o 7 pravidel INCOTERMS® 2020</a:t>
            </a:r>
          </a:p>
          <a:p>
            <a:pPr marL="0" indent="0">
              <a:spcBef>
                <a:spcPts val="0"/>
              </a:spcBef>
              <a:buNone/>
            </a:pPr>
            <a:endParaRPr lang="cs-CZ" b="1" dirty="0" smtClean="0">
              <a:latin typeface="+mj-lt"/>
            </a:endParaRPr>
          </a:p>
          <a:p>
            <a:pPr marL="971550" lvl="1" indent="-514350">
              <a:spcBef>
                <a:spcPts val="0"/>
              </a:spcBef>
              <a:buFont typeface="+mj-lt"/>
              <a:buAutoNum type="arabicPeriod" startAt="6"/>
            </a:pPr>
            <a:r>
              <a:rPr lang="cs-CZ" b="1" dirty="0">
                <a:latin typeface="+mj-lt"/>
              </a:rPr>
              <a:t>DPU (</a:t>
            </a:r>
            <a:r>
              <a:rPr lang="cs-CZ" b="1" dirty="0" err="1">
                <a:latin typeface="+mj-lt"/>
              </a:rPr>
              <a:t>Delivered</a:t>
            </a:r>
            <a:r>
              <a:rPr lang="cs-CZ" b="1" dirty="0">
                <a:latin typeface="+mj-lt"/>
              </a:rPr>
              <a:t> </a:t>
            </a:r>
            <a:r>
              <a:rPr lang="cs-CZ" b="1" dirty="0" err="1">
                <a:latin typeface="+mj-lt"/>
              </a:rPr>
              <a:t>at</a:t>
            </a:r>
            <a:r>
              <a:rPr lang="cs-CZ" b="1" dirty="0">
                <a:latin typeface="+mj-lt"/>
              </a:rPr>
              <a:t> Place </a:t>
            </a:r>
            <a:r>
              <a:rPr lang="cs-CZ" b="1" dirty="0" err="1">
                <a:latin typeface="+mj-lt"/>
              </a:rPr>
              <a:t>Unloaded</a:t>
            </a:r>
            <a:r>
              <a:rPr lang="cs-CZ" b="1" dirty="0">
                <a:latin typeface="+mj-lt"/>
              </a:rPr>
              <a:t>) </a:t>
            </a:r>
            <a:r>
              <a:rPr lang="cs-CZ" dirty="0">
                <a:latin typeface="+mj-lt"/>
              </a:rPr>
              <a:t>– dodáno a vyloženo v místě, prodávající splní dodání, jakmile je zboží vyloženo z příchozího dopravního prostředku a dáno k dispozici kupujícímu ve smluvním místě určení. </a:t>
            </a:r>
            <a:endParaRPr lang="cs-CZ" dirty="0" smtClean="0">
              <a:latin typeface="+mj-lt"/>
            </a:endParaRPr>
          </a:p>
          <a:p>
            <a:pPr lvl="2" indent="-457200">
              <a:spcBef>
                <a:spcPts val="0"/>
              </a:spcBef>
            </a:pPr>
            <a:r>
              <a:rPr lang="cs-CZ" dirty="0" smtClean="0">
                <a:latin typeface="+mj-lt"/>
              </a:rPr>
              <a:t>Prodávající </a:t>
            </a:r>
            <a:r>
              <a:rPr lang="cs-CZ" dirty="0">
                <a:latin typeface="+mj-lt"/>
              </a:rPr>
              <a:t>je povinen nést veškeré riziko spojené s dodáním zboží a jeho vyložením ve sjednaném místě určení.</a:t>
            </a:r>
          </a:p>
          <a:p>
            <a:pPr marL="0" indent="0">
              <a:spcBef>
                <a:spcPts val="0"/>
              </a:spcBef>
              <a:buNone/>
            </a:pPr>
            <a:endParaRPr lang="cs-CZ" b="1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88077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735980"/>
            <a:ext cx="8229600" cy="7805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3600" b="1" dirty="0"/>
              <a:t>INCOTERMS 2020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54/59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457200" y="1648048"/>
            <a:ext cx="8229600" cy="4478116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cs-CZ" b="1" dirty="0" smtClean="0">
                <a:latin typeface="+mj-lt"/>
              </a:rPr>
              <a:t>Pravidla vhodná pro jakýkoliv druh přepravy </a:t>
            </a:r>
          </a:p>
          <a:p>
            <a:pPr lvl="1" indent="-457200">
              <a:spcBef>
                <a:spcPts val="0"/>
              </a:spcBef>
            </a:pPr>
            <a:r>
              <a:rPr lang="pt-BR" dirty="0">
                <a:latin typeface="+mj-lt"/>
              </a:rPr>
              <a:t>Jedná se o 7 pravidel INCOTERMS® 2020</a:t>
            </a:r>
          </a:p>
          <a:p>
            <a:pPr marL="0" indent="0">
              <a:spcBef>
                <a:spcPts val="0"/>
              </a:spcBef>
              <a:buNone/>
            </a:pPr>
            <a:endParaRPr lang="cs-CZ" b="1" dirty="0" smtClean="0">
              <a:latin typeface="+mj-lt"/>
            </a:endParaRPr>
          </a:p>
          <a:p>
            <a:pPr marL="971550" lvl="1" indent="-514350">
              <a:spcBef>
                <a:spcPts val="0"/>
              </a:spcBef>
              <a:buFont typeface="+mj-lt"/>
              <a:buAutoNum type="arabicPeriod" startAt="7"/>
            </a:pPr>
            <a:r>
              <a:rPr lang="cs-CZ" b="1" dirty="0">
                <a:latin typeface="+mj-lt"/>
              </a:rPr>
              <a:t>DDP (</a:t>
            </a:r>
            <a:r>
              <a:rPr lang="cs-CZ" b="1" dirty="0" err="1">
                <a:latin typeface="+mj-lt"/>
              </a:rPr>
              <a:t>Delivered</a:t>
            </a:r>
            <a:r>
              <a:rPr lang="cs-CZ" b="1" dirty="0">
                <a:latin typeface="+mj-lt"/>
              </a:rPr>
              <a:t> Duty </a:t>
            </a:r>
            <a:r>
              <a:rPr lang="cs-CZ" b="1" dirty="0" err="1">
                <a:latin typeface="+mj-lt"/>
              </a:rPr>
              <a:t>Paid</a:t>
            </a:r>
            <a:r>
              <a:rPr lang="cs-CZ" b="1" dirty="0">
                <a:latin typeface="+mj-lt"/>
              </a:rPr>
              <a:t>) </a:t>
            </a:r>
            <a:r>
              <a:rPr lang="cs-CZ" dirty="0">
                <a:latin typeface="+mj-lt"/>
              </a:rPr>
              <a:t>– dodáno clo placeno, prodávající splní dodání, jakmile dá zboží k dispozici kupujícímu celně odbavené v dovozu na příchozím dopravním prostředku připravené k vykládce kupujícím ve sjednaném místě určení. </a:t>
            </a:r>
          </a:p>
          <a:p>
            <a:pPr lvl="2" indent="-457200">
              <a:spcBef>
                <a:spcPts val="0"/>
              </a:spcBef>
            </a:pPr>
            <a:r>
              <a:rPr lang="cs-CZ" dirty="0" smtClean="0">
                <a:latin typeface="+mj-lt"/>
              </a:rPr>
              <a:t>Prodávající </a:t>
            </a:r>
            <a:r>
              <a:rPr lang="cs-CZ" dirty="0">
                <a:latin typeface="+mj-lt"/>
              </a:rPr>
              <a:t>nese veškeré náklady a riziko spojené s dodáním zboží do tohoto místa a má povinnost celně odbavit zboží nejen pro vývoz, ale i pro dovoz a uhradit clo jak pro vývoz, tak i pro dovoz včetně provedení příslušného celního odbavení.</a:t>
            </a:r>
          </a:p>
          <a:p>
            <a:pPr marL="0" indent="0">
              <a:spcBef>
                <a:spcPts val="0"/>
              </a:spcBef>
              <a:buNone/>
            </a:pPr>
            <a:endParaRPr lang="cs-CZ" b="1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36478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735980"/>
            <a:ext cx="8229600" cy="7805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3600" b="1" dirty="0"/>
              <a:t>INCOTERMS 2020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55/59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457200" y="1648048"/>
            <a:ext cx="8229600" cy="4478116"/>
          </a:xfrm>
        </p:spPr>
        <p:txBody>
          <a:bodyPr>
            <a:normAutofit/>
          </a:bodyPr>
          <a:lstStyle/>
          <a:p>
            <a:pPr marL="514350" indent="-514350">
              <a:spcBef>
                <a:spcPts val="0"/>
              </a:spcBef>
              <a:buFont typeface="+mj-lt"/>
              <a:buAutoNum type="arabicPeriod" startAt="2"/>
            </a:pPr>
            <a:r>
              <a:rPr lang="cs-CZ" b="1" dirty="0" smtClean="0">
                <a:latin typeface="+mj-lt"/>
              </a:rPr>
              <a:t>Pravidla vhodná pro námořní a vnitrozemskou vodní dopravu </a:t>
            </a:r>
          </a:p>
          <a:p>
            <a:pPr lvl="1" indent="-457200">
              <a:spcBef>
                <a:spcPts val="0"/>
              </a:spcBef>
            </a:pPr>
            <a:r>
              <a:rPr lang="cs-CZ" dirty="0" smtClean="0">
                <a:latin typeface="+mj-lt"/>
              </a:rPr>
              <a:t>Zahrnují </a:t>
            </a:r>
            <a:r>
              <a:rPr lang="cs-CZ" dirty="0">
                <a:latin typeface="+mj-lt"/>
              </a:rPr>
              <a:t>4 pravidla INCOTERMS® 2020:</a:t>
            </a:r>
          </a:p>
          <a:p>
            <a:pPr marL="0" indent="0">
              <a:spcBef>
                <a:spcPts val="0"/>
              </a:spcBef>
              <a:buNone/>
            </a:pPr>
            <a:endParaRPr lang="cs-CZ" b="1" dirty="0" smtClean="0">
              <a:latin typeface="+mj-lt"/>
            </a:endParaRPr>
          </a:p>
          <a:p>
            <a:pPr marL="971550" lvl="1" indent="-514350">
              <a:spcBef>
                <a:spcPts val="0"/>
              </a:spcBef>
              <a:buFont typeface="+mj-lt"/>
              <a:buAutoNum type="arabicPeriod"/>
            </a:pPr>
            <a:r>
              <a:rPr lang="cs-CZ" b="1" dirty="0">
                <a:latin typeface="+mj-lt"/>
              </a:rPr>
              <a:t>FAS (Free </a:t>
            </a:r>
            <a:r>
              <a:rPr lang="cs-CZ" b="1" dirty="0" err="1">
                <a:latin typeface="+mj-lt"/>
              </a:rPr>
              <a:t>Alongside</a:t>
            </a:r>
            <a:r>
              <a:rPr lang="cs-CZ" b="1" dirty="0">
                <a:latin typeface="+mj-lt"/>
              </a:rPr>
              <a:t> </a:t>
            </a:r>
            <a:r>
              <a:rPr lang="cs-CZ" b="1" dirty="0" err="1">
                <a:latin typeface="+mj-lt"/>
              </a:rPr>
              <a:t>Ship</a:t>
            </a:r>
            <a:r>
              <a:rPr lang="cs-CZ" b="1" dirty="0">
                <a:latin typeface="+mj-lt"/>
              </a:rPr>
              <a:t>) </a:t>
            </a:r>
            <a:r>
              <a:rPr lang="cs-CZ" dirty="0">
                <a:latin typeface="+mj-lt"/>
              </a:rPr>
              <a:t>– vyplaceně k boku lodi, prodávající splní svou povinnost dodání, když dodá zboží k boku lodi určené kupujícím v určeném přístavu nakládky. </a:t>
            </a:r>
            <a:endParaRPr lang="cs-CZ" dirty="0" smtClean="0">
              <a:latin typeface="+mj-lt"/>
            </a:endParaRPr>
          </a:p>
          <a:p>
            <a:pPr lvl="2" indent="-457200">
              <a:spcBef>
                <a:spcPts val="0"/>
              </a:spcBef>
            </a:pPr>
            <a:r>
              <a:rPr lang="cs-CZ" dirty="0" smtClean="0">
                <a:latin typeface="+mj-lt"/>
              </a:rPr>
              <a:t>Riziko </a:t>
            </a:r>
            <a:r>
              <a:rPr lang="cs-CZ" dirty="0">
                <a:latin typeface="+mj-lt"/>
              </a:rPr>
              <a:t>ztráty a poškození zboží přechází dodáním zboží k boku lodi.</a:t>
            </a:r>
          </a:p>
          <a:p>
            <a:pPr marL="0" indent="0">
              <a:spcBef>
                <a:spcPts val="0"/>
              </a:spcBef>
              <a:buNone/>
            </a:pPr>
            <a:endParaRPr lang="cs-CZ" b="1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50160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735980"/>
            <a:ext cx="8229600" cy="7805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3600" b="1" dirty="0"/>
              <a:t>INCOTERMS 2020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56/59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457200" y="1648048"/>
            <a:ext cx="8229600" cy="4478116"/>
          </a:xfrm>
        </p:spPr>
        <p:txBody>
          <a:bodyPr>
            <a:normAutofit lnSpcReduction="10000"/>
          </a:bodyPr>
          <a:lstStyle/>
          <a:p>
            <a:pPr marL="514350" indent="-514350">
              <a:spcBef>
                <a:spcPts val="0"/>
              </a:spcBef>
              <a:buFont typeface="+mj-lt"/>
              <a:buAutoNum type="arabicPeriod" startAt="2"/>
            </a:pPr>
            <a:r>
              <a:rPr lang="cs-CZ" b="1" dirty="0" smtClean="0">
                <a:latin typeface="+mj-lt"/>
              </a:rPr>
              <a:t>Pravidla vhodná pro námořní a vnitrozemskou vodní dopravu </a:t>
            </a:r>
          </a:p>
          <a:p>
            <a:pPr lvl="1" indent="-457200">
              <a:spcBef>
                <a:spcPts val="0"/>
              </a:spcBef>
            </a:pPr>
            <a:r>
              <a:rPr lang="cs-CZ" dirty="0" smtClean="0">
                <a:latin typeface="+mj-lt"/>
              </a:rPr>
              <a:t>Zahrnují </a:t>
            </a:r>
            <a:r>
              <a:rPr lang="cs-CZ" dirty="0">
                <a:latin typeface="+mj-lt"/>
              </a:rPr>
              <a:t>4 pravidla INCOTERMS® 2020:</a:t>
            </a:r>
          </a:p>
          <a:p>
            <a:pPr marL="0" indent="0">
              <a:spcBef>
                <a:spcPts val="0"/>
              </a:spcBef>
              <a:buNone/>
            </a:pPr>
            <a:endParaRPr lang="cs-CZ" b="1" dirty="0" smtClean="0">
              <a:latin typeface="+mj-lt"/>
            </a:endParaRPr>
          </a:p>
          <a:p>
            <a:pPr marL="971550" lvl="1" indent="-514350">
              <a:spcBef>
                <a:spcPts val="0"/>
              </a:spcBef>
              <a:buFont typeface="+mj-lt"/>
              <a:buAutoNum type="arabicPeriod" startAt="2"/>
            </a:pPr>
            <a:r>
              <a:rPr lang="cs-CZ" b="1" dirty="0">
                <a:latin typeface="+mj-lt"/>
              </a:rPr>
              <a:t>FOB (Free On </a:t>
            </a:r>
            <a:r>
              <a:rPr lang="cs-CZ" b="1" dirty="0" err="1">
                <a:latin typeface="+mj-lt"/>
              </a:rPr>
              <a:t>Board</a:t>
            </a:r>
            <a:r>
              <a:rPr lang="cs-CZ" b="1" dirty="0">
                <a:latin typeface="+mj-lt"/>
              </a:rPr>
              <a:t>) </a:t>
            </a:r>
            <a:r>
              <a:rPr lang="cs-CZ" dirty="0">
                <a:latin typeface="+mj-lt"/>
              </a:rPr>
              <a:t>– vyplaceně na palubu, prodávající má povinnost dodat zboží na palubu lodi určené kupujícím v určeném přístavu nakládky. </a:t>
            </a:r>
            <a:endParaRPr lang="cs-CZ" dirty="0" smtClean="0">
              <a:latin typeface="+mj-lt"/>
            </a:endParaRPr>
          </a:p>
          <a:p>
            <a:pPr lvl="2" indent="-457200">
              <a:spcBef>
                <a:spcPts val="0"/>
              </a:spcBef>
            </a:pPr>
            <a:r>
              <a:rPr lang="cs-CZ" dirty="0" smtClean="0">
                <a:latin typeface="+mj-lt"/>
              </a:rPr>
              <a:t>Riziko </a:t>
            </a:r>
            <a:r>
              <a:rPr lang="cs-CZ" dirty="0">
                <a:latin typeface="+mj-lt"/>
              </a:rPr>
              <a:t>ztráty a poškození zboží přechází na kupujícího, jakmile je zboží dodáno na palubu lodi.</a:t>
            </a:r>
          </a:p>
          <a:p>
            <a:pPr marL="0" indent="0">
              <a:spcBef>
                <a:spcPts val="0"/>
              </a:spcBef>
              <a:buNone/>
            </a:pPr>
            <a:endParaRPr lang="cs-CZ" b="1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76413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735980"/>
            <a:ext cx="8229600" cy="7805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3600" b="1" dirty="0"/>
              <a:t>INCOTERMS 2020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57/59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457200" y="1648048"/>
            <a:ext cx="8229600" cy="4478116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spcBef>
                <a:spcPts val="0"/>
              </a:spcBef>
              <a:buFont typeface="+mj-lt"/>
              <a:buAutoNum type="arabicPeriod" startAt="2"/>
            </a:pPr>
            <a:r>
              <a:rPr lang="cs-CZ" b="1" dirty="0" smtClean="0">
                <a:latin typeface="+mj-lt"/>
              </a:rPr>
              <a:t>Pravidla vhodná pro námořní a vnitrozemskou vodní dopravu </a:t>
            </a:r>
          </a:p>
          <a:p>
            <a:pPr lvl="1" indent="-457200">
              <a:spcBef>
                <a:spcPts val="0"/>
              </a:spcBef>
            </a:pPr>
            <a:r>
              <a:rPr lang="cs-CZ" dirty="0" smtClean="0">
                <a:latin typeface="+mj-lt"/>
              </a:rPr>
              <a:t>Zahrnují </a:t>
            </a:r>
            <a:r>
              <a:rPr lang="cs-CZ" dirty="0">
                <a:latin typeface="+mj-lt"/>
              </a:rPr>
              <a:t>4 pravidla INCOTERMS® 2020:</a:t>
            </a:r>
          </a:p>
          <a:p>
            <a:pPr marL="0" indent="0">
              <a:spcBef>
                <a:spcPts val="0"/>
              </a:spcBef>
              <a:buNone/>
            </a:pPr>
            <a:endParaRPr lang="cs-CZ" b="1" dirty="0" smtClean="0">
              <a:latin typeface="+mj-lt"/>
            </a:endParaRPr>
          </a:p>
          <a:p>
            <a:pPr marL="971550" lvl="1" indent="-514350">
              <a:spcBef>
                <a:spcPts val="0"/>
              </a:spcBef>
              <a:buFont typeface="+mj-lt"/>
              <a:buAutoNum type="arabicPeriod" startAt="3"/>
            </a:pPr>
            <a:r>
              <a:rPr lang="cs-CZ" b="1" dirty="0">
                <a:latin typeface="+mj-lt"/>
              </a:rPr>
              <a:t>CFR (</a:t>
            </a:r>
            <a:r>
              <a:rPr lang="cs-CZ" b="1" dirty="0" err="1">
                <a:latin typeface="+mj-lt"/>
              </a:rPr>
              <a:t>Cost</a:t>
            </a:r>
            <a:r>
              <a:rPr lang="cs-CZ" b="1" dirty="0">
                <a:latin typeface="+mj-lt"/>
              </a:rPr>
              <a:t> and </a:t>
            </a:r>
            <a:r>
              <a:rPr lang="cs-CZ" b="1" dirty="0" err="1">
                <a:latin typeface="+mj-lt"/>
              </a:rPr>
              <a:t>Freight</a:t>
            </a:r>
            <a:r>
              <a:rPr lang="cs-CZ" b="1" dirty="0">
                <a:latin typeface="+mj-lt"/>
              </a:rPr>
              <a:t>) </a:t>
            </a:r>
            <a:r>
              <a:rPr lang="cs-CZ" dirty="0">
                <a:latin typeface="+mj-lt"/>
              </a:rPr>
              <a:t>– náklady a dopravné, prodávající dodá zboží kupujícímu na palubu lodi. </a:t>
            </a:r>
            <a:endParaRPr lang="cs-CZ" dirty="0" smtClean="0">
              <a:latin typeface="+mj-lt"/>
            </a:endParaRPr>
          </a:p>
          <a:p>
            <a:pPr lvl="2" indent="-457200">
              <a:spcBef>
                <a:spcPts val="0"/>
              </a:spcBef>
            </a:pPr>
            <a:r>
              <a:rPr lang="cs-CZ" dirty="0" smtClean="0">
                <a:latin typeface="+mj-lt"/>
              </a:rPr>
              <a:t>Rizika </a:t>
            </a:r>
            <a:r>
              <a:rPr lang="cs-CZ" dirty="0">
                <a:latin typeface="+mj-lt"/>
              </a:rPr>
              <a:t>ztráty a poškození zboží přechází na kupujícího dodáním zboží na palubu lodi. </a:t>
            </a:r>
            <a:endParaRPr lang="cs-CZ" dirty="0" smtClean="0">
              <a:latin typeface="+mj-lt"/>
            </a:endParaRPr>
          </a:p>
          <a:p>
            <a:pPr lvl="2" indent="-457200">
              <a:spcBef>
                <a:spcPts val="0"/>
              </a:spcBef>
            </a:pPr>
            <a:r>
              <a:rPr lang="cs-CZ" dirty="0" smtClean="0">
                <a:latin typeface="+mj-lt"/>
              </a:rPr>
              <a:t>Prodávající </a:t>
            </a:r>
            <a:r>
              <a:rPr lang="cs-CZ" dirty="0">
                <a:latin typeface="+mj-lt"/>
              </a:rPr>
              <a:t>je povinen sjednat dopravu a zaplatit přepravné potřebné pro dodání zboží do smluvního přístavu určení.</a:t>
            </a:r>
          </a:p>
          <a:p>
            <a:pPr marL="0" indent="0">
              <a:spcBef>
                <a:spcPts val="0"/>
              </a:spcBef>
              <a:buNone/>
            </a:pPr>
            <a:endParaRPr lang="cs-CZ" b="1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23265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735980"/>
            <a:ext cx="8229600" cy="7805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3600" b="1" dirty="0"/>
              <a:t>INCOTERMS 2020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58/59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457200" y="1648048"/>
            <a:ext cx="8229600" cy="4478116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spcBef>
                <a:spcPts val="0"/>
              </a:spcBef>
              <a:buFont typeface="+mj-lt"/>
              <a:buAutoNum type="arabicPeriod" startAt="2"/>
            </a:pPr>
            <a:r>
              <a:rPr lang="cs-CZ" b="1" dirty="0" smtClean="0">
                <a:latin typeface="+mj-lt"/>
              </a:rPr>
              <a:t>Pravidla vhodná pro námořní a vnitrozemskou vodní dopravu </a:t>
            </a:r>
          </a:p>
          <a:p>
            <a:pPr lvl="1" indent="-457200">
              <a:spcBef>
                <a:spcPts val="0"/>
              </a:spcBef>
            </a:pPr>
            <a:r>
              <a:rPr lang="cs-CZ" dirty="0" smtClean="0">
                <a:latin typeface="+mj-lt"/>
              </a:rPr>
              <a:t>Zahrnují </a:t>
            </a:r>
            <a:r>
              <a:rPr lang="cs-CZ" dirty="0">
                <a:latin typeface="+mj-lt"/>
              </a:rPr>
              <a:t>4 pravidla INCOTERMS® 2020:</a:t>
            </a:r>
          </a:p>
          <a:p>
            <a:pPr marL="0" indent="0">
              <a:spcBef>
                <a:spcPts val="0"/>
              </a:spcBef>
              <a:buNone/>
            </a:pPr>
            <a:endParaRPr lang="cs-CZ" b="1" dirty="0" smtClean="0">
              <a:latin typeface="+mj-lt"/>
            </a:endParaRPr>
          </a:p>
          <a:p>
            <a:pPr marL="971550" lvl="1" indent="-514350">
              <a:spcBef>
                <a:spcPts val="0"/>
              </a:spcBef>
              <a:buFont typeface="+mj-lt"/>
              <a:buAutoNum type="arabicPeriod" startAt="4"/>
            </a:pPr>
            <a:r>
              <a:rPr lang="cs-CZ" b="1" dirty="0">
                <a:latin typeface="+mj-lt"/>
              </a:rPr>
              <a:t>CIF (</a:t>
            </a:r>
            <a:r>
              <a:rPr lang="cs-CZ" b="1" dirty="0" err="1">
                <a:latin typeface="+mj-lt"/>
              </a:rPr>
              <a:t>Cost</a:t>
            </a:r>
            <a:r>
              <a:rPr lang="cs-CZ" b="1" dirty="0">
                <a:latin typeface="+mj-lt"/>
              </a:rPr>
              <a:t>, </a:t>
            </a:r>
            <a:r>
              <a:rPr lang="cs-CZ" b="1" dirty="0" err="1">
                <a:latin typeface="+mj-lt"/>
              </a:rPr>
              <a:t>Insurance</a:t>
            </a:r>
            <a:r>
              <a:rPr lang="cs-CZ" b="1" dirty="0">
                <a:latin typeface="+mj-lt"/>
              </a:rPr>
              <a:t> and </a:t>
            </a:r>
            <a:r>
              <a:rPr lang="cs-CZ" b="1" dirty="0" err="1">
                <a:latin typeface="+mj-lt"/>
              </a:rPr>
              <a:t>Freight</a:t>
            </a:r>
            <a:r>
              <a:rPr lang="cs-CZ" b="1" dirty="0">
                <a:latin typeface="+mj-lt"/>
              </a:rPr>
              <a:t>) </a:t>
            </a:r>
            <a:r>
              <a:rPr lang="cs-CZ" dirty="0">
                <a:latin typeface="+mj-lt"/>
              </a:rPr>
              <a:t>– náklady, pojištění a dopravné, prodávající dodá zboží kupujícímu na palubě lodi. </a:t>
            </a:r>
            <a:endParaRPr lang="cs-CZ" dirty="0" smtClean="0">
              <a:latin typeface="+mj-lt"/>
            </a:endParaRPr>
          </a:p>
          <a:p>
            <a:pPr lvl="2" indent="-457200">
              <a:spcBef>
                <a:spcPts val="0"/>
              </a:spcBef>
            </a:pPr>
            <a:r>
              <a:rPr lang="cs-CZ" dirty="0" smtClean="0">
                <a:latin typeface="+mj-lt"/>
              </a:rPr>
              <a:t>Riziko </a:t>
            </a:r>
            <a:r>
              <a:rPr lang="cs-CZ" dirty="0">
                <a:latin typeface="+mj-lt"/>
              </a:rPr>
              <a:t>ztráty a poškození zboží přechází na kupujícího, jakmile je zboží dodáno na palubu lodi. </a:t>
            </a:r>
            <a:endParaRPr lang="cs-CZ" dirty="0" smtClean="0">
              <a:latin typeface="+mj-lt"/>
            </a:endParaRPr>
          </a:p>
          <a:p>
            <a:pPr lvl="2" indent="-457200">
              <a:spcBef>
                <a:spcPts val="0"/>
              </a:spcBef>
            </a:pPr>
            <a:r>
              <a:rPr lang="cs-CZ" dirty="0" smtClean="0">
                <a:latin typeface="+mj-lt"/>
              </a:rPr>
              <a:t>Prodávající </a:t>
            </a:r>
            <a:r>
              <a:rPr lang="cs-CZ" dirty="0">
                <a:latin typeface="+mj-lt"/>
              </a:rPr>
              <a:t>je povinen sjednat dopravu a hradit přepravné na dodání zboží do sjednaného přístavu určení a sjednat pojištění ztráty nebo poškození zboží během přepravy.</a:t>
            </a:r>
          </a:p>
          <a:p>
            <a:pPr marL="0" indent="0">
              <a:spcBef>
                <a:spcPts val="0"/>
              </a:spcBef>
              <a:buNone/>
            </a:pPr>
            <a:endParaRPr lang="cs-CZ" b="1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95764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8"/>
          <p:cNvSpPr txBox="1"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cs-CZ" sz="4400" dirty="0">
                <a:solidFill>
                  <a:srgbClr val="C00000"/>
                </a:solidFill>
              </a:rPr>
              <a:t>DĚKUJI ZA POZORNOST</a:t>
            </a:r>
            <a:endParaRPr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735980"/>
            <a:ext cx="8229600" cy="7805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3600" b="1" dirty="0"/>
              <a:t>FAKTORY, KTERÉ OVLIVŇUJÍ CENOVOU TVORBU NA MEZINÁRODNÍCH TRZÍCH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6/59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457200" y="1650380"/>
            <a:ext cx="8229600" cy="4475783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endParaRPr lang="cs-CZ" dirty="0">
              <a:latin typeface="+mj-lt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3"/>
          <a:srcRect l="29651" t="41266" r="20232" b="20491"/>
          <a:stretch/>
        </p:blipFill>
        <p:spPr>
          <a:xfrm>
            <a:off x="413292" y="1892595"/>
            <a:ext cx="8273508" cy="35512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636504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735980"/>
            <a:ext cx="8229600" cy="7805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3600" b="1" dirty="0"/>
              <a:t>FAKTORY, KTERÉ OVLIVŇUJÍ CENOVOU TVORBU NA MEZINÁRODNÍCH TRZÍCH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7/59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457200" y="1722474"/>
            <a:ext cx="8229600" cy="4403689"/>
          </a:xfrm>
        </p:spPr>
        <p:txBody>
          <a:bodyPr>
            <a:normAutofit/>
          </a:bodyPr>
          <a:lstStyle/>
          <a:p>
            <a:pPr indent="-457200">
              <a:spcBef>
                <a:spcPts val="0"/>
              </a:spcBef>
            </a:pPr>
            <a:r>
              <a:rPr lang="cs-CZ" b="1" dirty="0" smtClean="0">
                <a:latin typeface="+mj-lt"/>
              </a:rPr>
              <a:t>Vnitřní faktory:</a:t>
            </a:r>
          </a:p>
          <a:p>
            <a:pPr lvl="1" indent="-457200">
              <a:spcBef>
                <a:spcPts val="0"/>
              </a:spcBef>
            </a:pPr>
            <a:r>
              <a:rPr lang="cs-CZ" dirty="0" smtClean="0">
                <a:latin typeface="+mj-lt"/>
              </a:rPr>
              <a:t> cíle </a:t>
            </a:r>
            <a:r>
              <a:rPr lang="cs-CZ" dirty="0">
                <a:latin typeface="+mj-lt"/>
              </a:rPr>
              <a:t>firmy,</a:t>
            </a:r>
          </a:p>
          <a:p>
            <a:pPr lvl="1" indent="-457200">
              <a:spcBef>
                <a:spcPts val="0"/>
              </a:spcBef>
            </a:pPr>
            <a:r>
              <a:rPr lang="cs-CZ" dirty="0">
                <a:latin typeface="+mj-lt"/>
              </a:rPr>
              <a:t> požadovaná ziskovost,</a:t>
            </a:r>
          </a:p>
          <a:p>
            <a:pPr lvl="1" indent="-457200">
              <a:spcBef>
                <a:spcPts val="0"/>
              </a:spcBef>
            </a:pPr>
            <a:r>
              <a:rPr lang="cs-CZ" dirty="0">
                <a:latin typeface="+mj-lt"/>
              </a:rPr>
              <a:t> náklady (výrobní, distribuční, dopravní)</a:t>
            </a:r>
          </a:p>
          <a:p>
            <a:pPr lvl="1" indent="-457200">
              <a:spcBef>
                <a:spcPts val="0"/>
              </a:spcBef>
            </a:pPr>
            <a:r>
              <a:rPr lang="cs-CZ" dirty="0">
                <a:latin typeface="+mj-lt"/>
              </a:rPr>
              <a:t> fáze životního cyklu </a:t>
            </a:r>
            <a:r>
              <a:rPr lang="cs-CZ" dirty="0" smtClean="0">
                <a:latin typeface="+mj-lt"/>
              </a:rPr>
              <a:t>výrobku,</a:t>
            </a:r>
          </a:p>
          <a:p>
            <a:pPr lvl="1" indent="-457200">
              <a:spcBef>
                <a:spcPts val="0"/>
              </a:spcBef>
            </a:pPr>
            <a:r>
              <a:rPr lang="cs-CZ" dirty="0" smtClean="0">
                <a:latin typeface="+mj-lt"/>
              </a:rPr>
              <a:t> životnost </a:t>
            </a:r>
            <a:r>
              <a:rPr lang="cs-CZ" dirty="0">
                <a:latin typeface="+mj-lt"/>
              </a:rPr>
              <a:t>výrobku a jeho kvalita,</a:t>
            </a:r>
          </a:p>
          <a:p>
            <a:pPr lvl="1" indent="-457200">
              <a:spcBef>
                <a:spcPts val="0"/>
              </a:spcBef>
            </a:pPr>
            <a:r>
              <a:rPr lang="cs-CZ" dirty="0">
                <a:latin typeface="+mj-lt"/>
              </a:rPr>
              <a:t> značka, vzhled, </a:t>
            </a:r>
            <a:r>
              <a:rPr lang="cs-CZ" dirty="0" smtClean="0">
                <a:latin typeface="+mj-lt"/>
              </a:rPr>
              <a:t>hmotnost,</a:t>
            </a:r>
          </a:p>
          <a:p>
            <a:pPr lvl="1" indent="-457200">
              <a:spcBef>
                <a:spcPts val="0"/>
              </a:spcBef>
            </a:pPr>
            <a:r>
              <a:rPr lang="cs-CZ" dirty="0" smtClean="0">
                <a:latin typeface="+mj-lt"/>
              </a:rPr>
              <a:t> balení </a:t>
            </a:r>
            <a:r>
              <a:rPr lang="cs-CZ" dirty="0">
                <a:latin typeface="+mj-lt"/>
              </a:rPr>
              <a:t>produktu.</a:t>
            </a:r>
          </a:p>
          <a:p>
            <a:pPr marL="0" indent="0">
              <a:spcBef>
                <a:spcPts val="0"/>
              </a:spcBef>
              <a:buNone/>
            </a:pPr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7573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735980"/>
            <a:ext cx="8229600" cy="7805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3600" b="1" dirty="0"/>
              <a:t>FAKTORY, KTERÉ OVLIVŇUJÍ CENOVOU TVORBU NA MEZINÁRODNÍCH TRZÍCH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8/59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457200" y="1722474"/>
            <a:ext cx="8229600" cy="4403689"/>
          </a:xfrm>
        </p:spPr>
        <p:txBody>
          <a:bodyPr>
            <a:normAutofit/>
          </a:bodyPr>
          <a:lstStyle/>
          <a:p>
            <a:pPr indent="-457200">
              <a:spcBef>
                <a:spcPts val="0"/>
              </a:spcBef>
            </a:pPr>
            <a:r>
              <a:rPr lang="cs-CZ" b="1" dirty="0" smtClean="0">
                <a:latin typeface="+mj-lt"/>
              </a:rPr>
              <a:t>Vnitřní faktory:</a:t>
            </a:r>
          </a:p>
          <a:p>
            <a:pPr lvl="1" indent="-457200">
              <a:spcBef>
                <a:spcPts val="0"/>
              </a:spcBef>
            </a:pPr>
            <a:r>
              <a:rPr lang="cs-CZ" i="1" dirty="0">
                <a:latin typeface="+mj-lt"/>
              </a:rPr>
              <a:t>Cílem analýzy vnitřních faktorů podniku je zhodnocení vlastních nákladů a konkurenceschopnosti produktu.</a:t>
            </a:r>
          </a:p>
          <a:p>
            <a:pPr lvl="1" indent="-457200">
              <a:spcBef>
                <a:spcPts val="0"/>
              </a:spcBef>
            </a:pPr>
            <a:r>
              <a:rPr lang="cs-CZ" dirty="0">
                <a:latin typeface="+mj-lt"/>
              </a:rPr>
              <a:t>Identifikace faktorů, které ovlivňují náklady.</a:t>
            </a:r>
          </a:p>
          <a:p>
            <a:pPr lvl="1" indent="-457200">
              <a:spcBef>
                <a:spcPts val="0"/>
              </a:spcBef>
            </a:pPr>
            <a:r>
              <a:rPr lang="cs-CZ" dirty="0">
                <a:latin typeface="+mj-lt"/>
              </a:rPr>
              <a:t>Hodnocení efektivnosti exportu.</a:t>
            </a:r>
          </a:p>
          <a:p>
            <a:pPr marL="0" indent="0">
              <a:spcBef>
                <a:spcPts val="0"/>
              </a:spcBef>
              <a:buNone/>
            </a:pPr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13979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735980"/>
            <a:ext cx="8229600" cy="7805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3600" b="1" dirty="0"/>
              <a:t>FAKTORY, KTERÉ OVLIVŇUJÍ CENOVOU TVORBU NA MEZINÁRODNÍCH TRZÍCH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9/59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457200" y="1722474"/>
            <a:ext cx="8229600" cy="4403689"/>
          </a:xfrm>
        </p:spPr>
        <p:txBody>
          <a:bodyPr>
            <a:normAutofit/>
          </a:bodyPr>
          <a:lstStyle/>
          <a:p>
            <a:pPr indent="-457200">
              <a:spcBef>
                <a:spcPts val="0"/>
              </a:spcBef>
            </a:pPr>
            <a:r>
              <a:rPr lang="cs-CZ" b="1" dirty="0" smtClean="0">
                <a:latin typeface="+mj-lt"/>
              </a:rPr>
              <a:t>Vnější faktory:</a:t>
            </a:r>
          </a:p>
          <a:p>
            <a:pPr lvl="1" indent="-457200">
              <a:spcBef>
                <a:spcPts val="0"/>
              </a:spcBef>
            </a:pPr>
            <a:r>
              <a:rPr lang="cs-CZ" i="1" dirty="0">
                <a:latin typeface="+mj-lt"/>
              </a:rPr>
              <a:t> tržní </a:t>
            </a:r>
            <a:r>
              <a:rPr lang="cs-CZ" i="1" dirty="0" smtClean="0">
                <a:latin typeface="+mj-lt"/>
              </a:rPr>
              <a:t>faktory</a:t>
            </a:r>
          </a:p>
          <a:p>
            <a:pPr lvl="2" indent="-457200">
              <a:spcBef>
                <a:spcPts val="0"/>
              </a:spcBef>
            </a:pPr>
            <a:r>
              <a:rPr lang="cs-CZ" i="1" dirty="0" smtClean="0">
                <a:latin typeface="+mj-lt"/>
              </a:rPr>
              <a:t>vývoj poptávky,</a:t>
            </a:r>
          </a:p>
          <a:p>
            <a:pPr lvl="2" indent="-457200">
              <a:spcBef>
                <a:spcPts val="0"/>
              </a:spcBef>
            </a:pPr>
            <a:r>
              <a:rPr lang="cs-CZ" i="1" dirty="0" smtClean="0">
                <a:latin typeface="+mj-lt"/>
              </a:rPr>
              <a:t>chování spotřebitelů,</a:t>
            </a:r>
          </a:p>
          <a:p>
            <a:pPr lvl="2" indent="-457200">
              <a:spcBef>
                <a:spcPts val="0"/>
              </a:spcBef>
            </a:pPr>
            <a:r>
              <a:rPr lang="cs-CZ" i="1" dirty="0" smtClean="0">
                <a:latin typeface="+mj-lt"/>
              </a:rPr>
              <a:t>vnímání ceny,</a:t>
            </a:r>
          </a:p>
          <a:p>
            <a:pPr lvl="2" indent="-457200">
              <a:spcBef>
                <a:spcPts val="0"/>
              </a:spcBef>
            </a:pPr>
            <a:r>
              <a:rPr lang="cs-CZ" i="1" dirty="0" smtClean="0">
                <a:latin typeface="+mj-lt"/>
              </a:rPr>
              <a:t>konkurence</a:t>
            </a:r>
            <a:r>
              <a:rPr lang="cs-CZ" i="1" dirty="0">
                <a:latin typeface="+mj-lt"/>
              </a:rPr>
              <a:t>,</a:t>
            </a:r>
          </a:p>
          <a:p>
            <a:pPr marL="0" indent="0">
              <a:spcBef>
                <a:spcPts val="0"/>
              </a:spcBef>
              <a:buNone/>
            </a:pPr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8194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564</TotalTime>
  <Words>1841</Words>
  <Application>Microsoft Office PowerPoint</Application>
  <PresentationFormat>Předvádění na obrazovce (4:3)</PresentationFormat>
  <Paragraphs>358</Paragraphs>
  <Slides>59</Slides>
  <Notes>59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59</vt:i4>
      </vt:variant>
    </vt:vector>
  </HeadingPairs>
  <TitlesOfParts>
    <vt:vector size="62" baseType="lpstr">
      <vt:lpstr>Arial</vt:lpstr>
      <vt:lpstr>Calibri</vt:lpstr>
      <vt:lpstr>Office Theme</vt:lpstr>
      <vt:lpstr>  CENY NA MEZINÁRODNÍCH TRZÍCH  XCCS</vt:lpstr>
      <vt:lpstr>ZÁKLADNÍ ASPEKTY MEZINÁRODNÍ  TVORBY CEN</vt:lpstr>
      <vt:lpstr>ZÁKLADNÍ ASPEKTY MEZINÁRODNÍ  TVORBY CEN</vt:lpstr>
      <vt:lpstr>ZÁKLADNÍ ASPEKTY MEZINÁRODNÍ  TVORBY CEN</vt:lpstr>
      <vt:lpstr>ZÁKLADNÍ ASPEKTY MEZINÁRODNÍ  TVORBY CEN</vt:lpstr>
      <vt:lpstr>FAKTORY, KTERÉ OVLIVŇUJÍ CENOVOU TVORBU NA MEZINÁRODNÍCH TRZÍCH</vt:lpstr>
      <vt:lpstr>FAKTORY, KTERÉ OVLIVŇUJÍ CENOVOU TVORBU NA MEZINÁRODNÍCH TRZÍCH</vt:lpstr>
      <vt:lpstr>FAKTORY, KTERÉ OVLIVŇUJÍ CENOVOU TVORBU NA MEZINÁRODNÍCH TRZÍCH</vt:lpstr>
      <vt:lpstr>FAKTORY, KTERÉ OVLIVŇUJÍ CENOVOU TVORBU NA MEZINÁRODNÍCH TRZÍCH</vt:lpstr>
      <vt:lpstr>FAKTORY, KTERÉ OVLIVŇUJÍ CENOVOU TVORBU NA MEZINÁRODNÍCH TRZÍCH</vt:lpstr>
      <vt:lpstr>Analýza tržních faktorů</vt:lpstr>
      <vt:lpstr>Analýza tržních faktorů</vt:lpstr>
      <vt:lpstr>Analýza tržních faktorů</vt:lpstr>
      <vt:lpstr>Analýza tržních faktorů</vt:lpstr>
      <vt:lpstr>Analýza okolních faktorů</vt:lpstr>
      <vt:lpstr>Analýza okolních faktorů</vt:lpstr>
      <vt:lpstr>Dumpingový prodej</vt:lpstr>
      <vt:lpstr>Analýza světových cen</vt:lpstr>
      <vt:lpstr>Cenové strategie na mezinárodních trzích</vt:lpstr>
      <vt:lpstr>Základní struktura podnikových cílů</vt:lpstr>
      <vt:lpstr>Základní struktura podnikových cílů</vt:lpstr>
      <vt:lpstr>Základní struktura podnikových cílů</vt:lpstr>
      <vt:lpstr>Základní struktura podnikových cílů</vt:lpstr>
      <vt:lpstr>Základní struktura podnikových cílů</vt:lpstr>
      <vt:lpstr>Základní struktura podnikových cílů</vt:lpstr>
      <vt:lpstr>Základní struktura podnikových cílů</vt:lpstr>
      <vt:lpstr>Základní struktura podnikových cílů</vt:lpstr>
      <vt:lpstr>Základní struktura podnikových cílů</vt:lpstr>
      <vt:lpstr>Základní struktura podnikových cílů</vt:lpstr>
      <vt:lpstr>Cenové strategie při vstupu na mezinárodní trhy</vt:lpstr>
      <vt:lpstr>Cenové strategie při vstupu na mezinárodní trhy</vt:lpstr>
      <vt:lpstr>Cenové strategie při vstupu na mezinárodní trhy</vt:lpstr>
      <vt:lpstr>Cenové strategie při vstupu na mezinárodní trhy</vt:lpstr>
      <vt:lpstr>Cenové strategie při vstupu na mezinárodní trhy</vt:lpstr>
      <vt:lpstr>Cenové strategie při vstupu na mezinárodní trhy</vt:lpstr>
      <vt:lpstr>Cenové taktiky na mezinárodních trzích</vt:lpstr>
      <vt:lpstr>Cenové taktiky na mezinárodních trzích</vt:lpstr>
      <vt:lpstr>Cenové taktiky na mezinárodních trzích</vt:lpstr>
      <vt:lpstr>Cenové taktiky na mezinárodních trzích</vt:lpstr>
      <vt:lpstr>Cenové taktiky na mezinárodních trzích</vt:lpstr>
      <vt:lpstr>Cenové taktiky na mezinárodních trzích</vt:lpstr>
      <vt:lpstr>Dodací a platební podmínky na mezinárodních trzích</vt:lpstr>
      <vt:lpstr>Dodací a platební podmínky na mezinárodních trzích</vt:lpstr>
      <vt:lpstr>Dodací a platební podmínky na mezinárodních trzích</vt:lpstr>
      <vt:lpstr>Dodací a platební podmínky na mezinárodních trzích</vt:lpstr>
      <vt:lpstr>INCOTERMS 2020</vt:lpstr>
      <vt:lpstr>INCOTERMS 2020</vt:lpstr>
      <vt:lpstr>INCOTERMS 2020</vt:lpstr>
      <vt:lpstr>INCOTERMS 2020</vt:lpstr>
      <vt:lpstr>INCOTERMS 2020</vt:lpstr>
      <vt:lpstr>INCOTERMS 2020</vt:lpstr>
      <vt:lpstr>INCOTERMS 2020</vt:lpstr>
      <vt:lpstr>INCOTERMS 2020</vt:lpstr>
      <vt:lpstr>INCOTERMS 2020</vt:lpstr>
      <vt:lpstr>INCOTERMS 2020</vt:lpstr>
      <vt:lpstr>INCOTERMS 2020</vt:lpstr>
      <vt:lpstr>INCOTERMS 2020</vt:lpstr>
      <vt:lpstr>INCOTERMS 2020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Strategický management XSM</dc:title>
  <dc:creator>Škrabal Jaroslav</dc:creator>
  <cp:lastModifiedBy>skr0004</cp:lastModifiedBy>
  <cp:revision>65</cp:revision>
  <dcterms:modified xsi:type="dcterms:W3CDTF">2024-03-24T17:21:10Z</dcterms:modified>
</cp:coreProperties>
</file>