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1"/>
  </p:notesMasterIdLst>
  <p:sldIdLst>
    <p:sldId id="256" r:id="rId2"/>
    <p:sldId id="269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389" r:id="rId25"/>
    <p:sldId id="391" r:id="rId26"/>
    <p:sldId id="392" r:id="rId27"/>
    <p:sldId id="393" r:id="rId28"/>
    <p:sldId id="390" r:id="rId29"/>
    <p:sldId id="394" r:id="rId30"/>
    <p:sldId id="395" r:id="rId31"/>
    <p:sldId id="398" r:id="rId32"/>
    <p:sldId id="396" r:id="rId33"/>
    <p:sldId id="397" r:id="rId34"/>
    <p:sldId id="399" r:id="rId35"/>
    <p:sldId id="400" r:id="rId36"/>
    <p:sldId id="401" r:id="rId37"/>
    <p:sldId id="402" r:id="rId38"/>
    <p:sldId id="403" r:id="rId39"/>
    <p:sldId id="404" r:id="rId40"/>
    <p:sldId id="405" r:id="rId41"/>
    <p:sldId id="406" r:id="rId42"/>
    <p:sldId id="407" r:id="rId43"/>
    <p:sldId id="408" r:id="rId44"/>
    <p:sldId id="409" r:id="rId45"/>
    <p:sldId id="410" r:id="rId46"/>
    <p:sldId id="411" r:id="rId47"/>
    <p:sldId id="412" r:id="rId48"/>
    <p:sldId id="413" r:id="rId49"/>
    <p:sldId id="414" r:id="rId50"/>
    <p:sldId id="415" r:id="rId51"/>
    <p:sldId id="416" r:id="rId52"/>
    <p:sldId id="417" r:id="rId53"/>
    <p:sldId id="418" r:id="rId54"/>
    <p:sldId id="419" r:id="rId55"/>
    <p:sldId id="420" r:id="rId56"/>
    <p:sldId id="421" r:id="rId57"/>
    <p:sldId id="422" r:id="rId58"/>
    <p:sldId id="423" r:id="rId59"/>
    <p:sldId id="261" r:id="rId6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38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2469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6145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1070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8933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5583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1094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8703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0479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0363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623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586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14546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9671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47498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65058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67172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7178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10979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23532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51225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628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7855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450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85060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38598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13775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83979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6640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6292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27520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0727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8619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30336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43108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88636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47040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86945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58700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484123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684421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816006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060734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1492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42777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239576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148426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436785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844080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782425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1996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64533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646149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418030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1071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0026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006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147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56379" y="1606844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CENY NA MEZINÁRODNÍCH TRZÍCH</a:t>
            </a: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XCCS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FAKTORY, KTERÉ OVLIVŇUJÍ CENOVOU TVORBU NA MEZINÁRODNÍCH TRZÍCH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cs-CZ" b="1" dirty="0" smtClean="0">
                <a:latin typeface="+mj-lt"/>
              </a:rPr>
              <a:t>Vnější faktory:</a:t>
            </a:r>
          </a:p>
          <a:p>
            <a:pPr lvl="1" indent="-457200">
              <a:spcBef>
                <a:spcPts val="0"/>
              </a:spcBef>
            </a:pPr>
            <a:r>
              <a:rPr lang="cs-CZ" i="1" dirty="0">
                <a:latin typeface="+mj-lt"/>
              </a:rPr>
              <a:t> </a:t>
            </a:r>
            <a:r>
              <a:rPr lang="cs-CZ" i="1" dirty="0" smtClean="0">
                <a:latin typeface="+mj-lt"/>
              </a:rPr>
              <a:t>okolní faktory</a:t>
            </a: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fiskální </a:t>
            </a:r>
            <a:r>
              <a:rPr lang="cs-CZ" dirty="0">
                <a:latin typeface="+mj-lt"/>
              </a:rPr>
              <a:t>politika </a:t>
            </a:r>
            <a:r>
              <a:rPr lang="cs-CZ" dirty="0" smtClean="0">
                <a:latin typeface="+mj-lt"/>
              </a:rPr>
              <a:t>státu,</a:t>
            </a: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inflace,</a:t>
            </a: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cla,</a:t>
            </a: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daně,</a:t>
            </a: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cenové </a:t>
            </a:r>
            <a:r>
              <a:rPr lang="cs-CZ" dirty="0">
                <a:latin typeface="+mj-lt"/>
              </a:rPr>
              <a:t>regulace.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504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Analýza tržních faktorů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Analýza konkurence:</a:t>
            </a:r>
          </a:p>
          <a:p>
            <a:pPr indent="-457200">
              <a:spcBef>
                <a:spcPts val="0"/>
              </a:spcBef>
            </a:pP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Zaměřuje </a:t>
            </a:r>
            <a:r>
              <a:rPr lang="cs-CZ" dirty="0">
                <a:latin typeface="+mj-lt"/>
              </a:rPr>
              <a:t>se na analýzu úrovně, počtu a velikosti konkurenčních podniků.</a:t>
            </a:r>
          </a:p>
          <a:p>
            <a:pPr indent="-457200">
              <a:spcBef>
                <a:spcPts val="0"/>
              </a:spcBef>
            </a:pP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Na </a:t>
            </a:r>
            <a:r>
              <a:rPr lang="cs-CZ" dirty="0">
                <a:latin typeface="+mj-lt"/>
              </a:rPr>
              <a:t>vyspělých trzích musí výrobce vycházet z konkurenční cenové úrovně produktů.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78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Analýza tržních faktorů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Analýza konkurence:</a:t>
            </a:r>
          </a:p>
          <a:p>
            <a:pPr indent="-457200">
              <a:spcBef>
                <a:spcPts val="0"/>
              </a:spcBef>
            </a:pP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Lokální </a:t>
            </a:r>
            <a:r>
              <a:rPr lang="cs-CZ" dirty="0">
                <a:latin typeface="+mj-lt"/>
              </a:rPr>
              <a:t>konkurenti mají jinou strukturu nákladů než nadnárodní společnosti</a:t>
            </a:r>
            <a:r>
              <a:rPr lang="cs-CZ" dirty="0" smtClean="0">
                <a:latin typeface="+mj-lt"/>
              </a:rPr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Zjištění konkurenčních dohod (kartelové dohody).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353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Analýza tržních faktorů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cs-CZ" b="1" dirty="0" smtClean="0">
                <a:latin typeface="+mj-lt"/>
              </a:rPr>
              <a:t>Analýza zákazníků:</a:t>
            </a:r>
          </a:p>
          <a:p>
            <a:pPr indent="-457200">
              <a:spcBef>
                <a:spcPts val="0"/>
              </a:spcBef>
            </a:pP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Součástí je analýza poptávky a vývoje kupní síly</a:t>
            </a:r>
            <a:r>
              <a:rPr lang="cs-CZ" dirty="0" smtClean="0">
                <a:latin typeface="+mj-lt"/>
              </a:rPr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Kupní síla obyvatelstva určuje horní cenovou hranici, kterou nelze jednoduše překročit</a:t>
            </a:r>
            <a:r>
              <a:rPr lang="cs-CZ" dirty="0" smtClean="0">
                <a:latin typeface="+mj-lt"/>
              </a:rPr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Úroveň příjmů obyvatelstva předurčuje množství a strukturu zboží a služeb, které lze na daném trhu uplatnit.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733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Analýza tržních faktorů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cs-CZ" b="1" dirty="0" smtClean="0">
                <a:latin typeface="+mj-lt"/>
              </a:rPr>
              <a:t>Analýza zákazníků:</a:t>
            </a:r>
          </a:p>
          <a:p>
            <a:pPr indent="-457200">
              <a:spcBef>
                <a:spcPts val="0"/>
              </a:spcBef>
            </a:pP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Výše ceny je faktorů, který ovlivňuje do značné míry i výši poptávky.</a:t>
            </a:r>
          </a:p>
          <a:p>
            <a:pPr lvl="1" indent="-457200">
              <a:spcBef>
                <a:spcPts val="0"/>
              </a:spcBef>
            </a:pP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Cenová </a:t>
            </a:r>
            <a:r>
              <a:rPr lang="cs-CZ" dirty="0">
                <a:latin typeface="+mj-lt"/>
              </a:rPr>
              <a:t>elasticita poptávky odpovídá, jak se bude měnit množství nakoupených produktů při změně ceny.</a:t>
            </a:r>
          </a:p>
          <a:p>
            <a:pPr lvl="1" indent="-457200">
              <a:spcBef>
                <a:spcPts val="0"/>
              </a:spcBef>
            </a:pP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Na </a:t>
            </a:r>
            <a:r>
              <a:rPr lang="cs-CZ" dirty="0">
                <a:latin typeface="+mj-lt"/>
              </a:rPr>
              <a:t>průmyslových trzích bývá cenová elasticita nižní než na spotřebních trzích.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751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Analýza okolních faktorů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Základní rámec pro tvorbu a uplatňování cenových strategií na zahraničních trzích vytváří </a:t>
            </a:r>
            <a:r>
              <a:rPr lang="cs-CZ" b="1" dirty="0">
                <a:latin typeface="+mj-lt"/>
              </a:rPr>
              <a:t>ekonomické a právní prostředí</a:t>
            </a:r>
            <a:r>
              <a:rPr lang="cs-CZ" dirty="0" smtClean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Důležitá je </a:t>
            </a:r>
            <a:r>
              <a:rPr lang="cs-CZ" b="1" dirty="0">
                <a:latin typeface="+mj-lt"/>
              </a:rPr>
              <a:t>fiskální politika státu</a:t>
            </a:r>
            <a:r>
              <a:rPr lang="cs-CZ" dirty="0">
                <a:latin typeface="+mj-lt"/>
              </a:rPr>
              <a:t>, kdy daňové zatížení je důležitým faktorem, který ovlivňuje nejen cenu, ale i volbu vstupu na zahraniční trh, inflace, kurzy.</a:t>
            </a:r>
          </a:p>
        </p:txBody>
      </p:sp>
    </p:spTree>
    <p:extLst>
      <p:ext uri="{BB962C8B-B14F-4D97-AF65-F5344CB8AC3E}">
        <p14:creationId xmlns:p14="http://schemas.microsoft.com/office/powerpoint/2010/main" val="119600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Analýza okolních faktorů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V oblasti dovozu je nutné uvést DPH nebo spotřební daně.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V různých zemí jsou uplatňovány různé nástroje pro omezení cen (maximální, minimální ceny, zisky, zákaz pohybu cen).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Obchodně politické faktory (cla, dovozní přirážky, antidumpingová opatření).</a:t>
            </a:r>
          </a:p>
        </p:txBody>
      </p:sp>
    </p:spTree>
    <p:extLst>
      <p:ext uri="{BB962C8B-B14F-4D97-AF65-F5344CB8AC3E}">
        <p14:creationId xmlns:p14="http://schemas.microsoft.com/office/powerpoint/2010/main" val="198456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Dumpingový prodej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Prodej zboží za cenu nižší, než  jsou jeho výrobní náklady.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Prodej zboží na zahraničním trhu za nižší cenu než je cena tuzemská</a:t>
            </a:r>
            <a:r>
              <a:rPr lang="cs-CZ" dirty="0" smtClean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latin typeface="+mj-lt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cs-CZ" dirty="0" smtClean="0">
                <a:latin typeface="+mj-lt"/>
              </a:rPr>
              <a:t>	</a:t>
            </a:r>
            <a:r>
              <a:rPr lang="cs-CZ" b="1" dirty="0" smtClean="0">
                <a:latin typeface="+mj-lt"/>
              </a:rPr>
              <a:t>a</a:t>
            </a:r>
            <a:r>
              <a:rPr lang="cs-CZ" b="1" dirty="0">
                <a:latin typeface="+mj-lt"/>
              </a:rPr>
              <a:t>) Dravý dumping </a:t>
            </a:r>
            <a:r>
              <a:rPr lang="cs-CZ" dirty="0">
                <a:latin typeface="+mj-lt"/>
              </a:rPr>
              <a:t>– záměrný prodej zboží </a:t>
            </a:r>
            <a:r>
              <a:rPr lang="cs-CZ" dirty="0" smtClean="0">
                <a:latin typeface="+mj-lt"/>
              </a:rPr>
              <a:t>	ze ztrátou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dirty="0">
                <a:latin typeface="+mj-lt"/>
              </a:rPr>
              <a:t>	</a:t>
            </a:r>
            <a:r>
              <a:rPr lang="cs-CZ" b="1" dirty="0" smtClean="0">
                <a:latin typeface="+mj-lt"/>
              </a:rPr>
              <a:t>b</a:t>
            </a:r>
            <a:r>
              <a:rPr lang="cs-CZ" b="1" dirty="0">
                <a:latin typeface="+mj-lt"/>
              </a:rPr>
              <a:t>) Neúmyslný dumping </a:t>
            </a:r>
            <a:r>
              <a:rPr lang="cs-CZ" dirty="0">
                <a:latin typeface="+mj-lt"/>
              </a:rPr>
              <a:t>– nastává </a:t>
            </a:r>
            <a:r>
              <a:rPr lang="cs-CZ" dirty="0" smtClean="0">
                <a:latin typeface="+mj-lt"/>
              </a:rPr>
              <a:t>v 	důsledku časového </a:t>
            </a:r>
            <a:r>
              <a:rPr lang="cs-CZ" dirty="0">
                <a:latin typeface="+mj-lt"/>
              </a:rPr>
              <a:t>nesouladu vlivem kurzu </a:t>
            </a:r>
            <a:r>
              <a:rPr lang="cs-CZ" dirty="0" smtClean="0">
                <a:latin typeface="+mj-lt"/>
              </a:rPr>
              <a:t>	nebo inflace</a:t>
            </a:r>
            <a:r>
              <a:rPr lang="cs-CZ" dirty="0">
                <a:latin typeface="+mj-lt"/>
              </a:rPr>
              <a:t>.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355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Analýza světových cen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Průběžné sledování pohybů cen základních komodit         jejich cena je vytvářena poptávkou a nabídkou na komoditních burzách. </a:t>
            </a:r>
          </a:p>
        </p:txBody>
      </p:sp>
      <p:sp>
        <p:nvSpPr>
          <p:cNvPr id="5" name="Šipka: doprava 1">
            <a:extLst>
              <a:ext uri="{FF2B5EF4-FFF2-40B4-BE49-F238E27FC236}">
                <a16:creationId xmlns:a16="http://schemas.microsoft.com/office/drawing/2014/main" id="{8E86D6FC-FF76-49DD-B4C6-13A91284584E}"/>
              </a:ext>
            </a:extLst>
          </p:cNvPr>
          <p:cNvSpPr/>
          <p:nvPr/>
        </p:nvSpPr>
        <p:spPr>
          <a:xfrm>
            <a:off x="4746938" y="2324259"/>
            <a:ext cx="687754" cy="390769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50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strategie na mezinárodních trzích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Základem pro stanovení cenové strategie je stanovení strategických cílů podniku</a:t>
            </a:r>
            <a:r>
              <a:rPr lang="cs-CZ" dirty="0" smtClean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Management podniku při svém rozhodování o cenové strategii vychází z analýz tržních i okolních faktorů a základních cílů podniku.</a:t>
            </a:r>
          </a:p>
        </p:txBody>
      </p:sp>
    </p:spTree>
    <p:extLst>
      <p:ext uri="{BB962C8B-B14F-4D97-AF65-F5344CB8AC3E}">
        <p14:creationId xmlns:p14="http://schemas.microsoft.com/office/powerpoint/2010/main" val="403175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91736"/>
            <a:ext cx="8229600" cy="724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ZÁKLADNÍ ASPEKTY MEZINÁRODNÍ </a:t>
            </a:r>
            <a:br>
              <a:rPr lang="cs-CZ" b="1" dirty="0"/>
            </a:br>
            <a:r>
              <a:rPr lang="cs-CZ" b="1" dirty="0"/>
              <a:t>TVORBY CEN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50380"/>
            <a:ext cx="8229600" cy="447578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chemeClr val="tx1"/>
                </a:solidFill>
                <a:latin typeface="+mj-lt"/>
              </a:rPr>
              <a:t>Obchodování na mezinárodních trzích je pro většinu firem nedocenitelné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14300" lvl="0" indent="0">
              <a:spcBef>
                <a:spcPts val="0"/>
              </a:spcBef>
              <a:buClr>
                <a:srgbClr val="000000"/>
              </a:buClr>
              <a:buNone/>
            </a:pPr>
            <a:endParaRPr lang="cs-CZ" dirty="0">
              <a:solidFill>
                <a:schemeClr val="tx1"/>
              </a:solidFill>
              <a:latin typeface="+mj-lt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chemeClr val="tx1"/>
                </a:solidFill>
                <a:latin typeface="+mj-lt"/>
              </a:rPr>
              <a:t>Globální trh takřka nemá hranice příležitostí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14300" lvl="0" indent="0">
              <a:spcBef>
                <a:spcPts val="0"/>
              </a:spcBef>
              <a:buClr>
                <a:srgbClr val="000000"/>
              </a:buClr>
              <a:buNone/>
            </a:pPr>
            <a:endParaRPr lang="cs-CZ" dirty="0">
              <a:solidFill>
                <a:schemeClr val="tx1"/>
              </a:solidFill>
              <a:latin typeface="+mj-lt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chemeClr val="tx1"/>
                </a:solidFill>
                <a:latin typeface="+mj-lt"/>
              </a:rPr>
              <a:t>Globální trh vytváří podmínky pro získání návratnosti investic.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4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struktura podnikových cílů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 smtClean="0">
                <a:latin typeface="+mj-lt"/>
              </a:rPr>
              <a:t>Zisk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 smtClean="0">
                <a:latin typeface="+mj-lt"/>
              </a:rPr>
              <a:t>Maximalizace zisku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 smtClean="0">
                <a:latin typeface="+mj-lt"/>
              </a:rPr>
              <a:t>Tržní podíl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 smtClean="0">
                <a:latin typeface="+mj-lt"/>
              </a:rPr>
              <a:t>Návratnost investic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 smtClean="0">
                <a:latin typeface="+mj-lt"/>
              </a:rPr>
              <a:t>Růst objemu prodeje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 smtClean="0">
                <a:latin typeface="+mj-lt"/>
              </a:rPr>
              <a:t>Špičková kvalita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268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struktura podnikových cílů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Zisk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je-li hlavním cílem zisk, bude stanovená taková výše ceny, při které budou pokryty úplné náklady spojené s výrobou a bude zaručena určitá míra zisku.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181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struktura podnikových cílů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cs-CZ" b="1" dirty="0" smtClean="0">
                <a:latin typeface="+mj-lt"/>
              </a:rPr>
              <a:t>Maximalizace zisku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firma stanovuje takovou vši ceny aby zabezpečila maximální celkové tržby z prodeje ve vztahu k vynaloženým nákladům.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256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struktura podnikových cílů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r>
              <a:rPr lang="cs-CZ" b="1" dirty="0" smtClean="0">
                <a:latin typeface="+mj-lt"/>
              </a:rPr>
              <a:t>Tržní podíl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je cílem pro podniky, které očekávají dlouhodobou ziskovost na trhu, jestliže budou dominantní firmou na trhu, ziskovost je dosažena na základě úspor  nákladů z rozsahu výroby za stanovení relativně nižších cen.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824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struktura podnikových cílů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cs-CZ" b="1" dirty="0" smtClean="0">
                <a:latin typeface="+mj-lt"/>
              </a:rPr>
              <a:t>Návratnost investic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patří mezi strategické cíle  podniku, při rozhodování o ceně výrobku a jeho prodeji není rozhodující objem tržeb  či maximální výše zisku ale porovnává se návratnost vložených investic na výrobu do tohoto výrobku s alternativami jiných alokací těchto investic.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402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struktura podnikových cílů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cs-CZ" b="1" dirty="0" smtClean="0">
                <a:latin typeface="+mj-lt"/>
              </a:rPr>
              <a:t>Návratnost investic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návratnost </a:t>
            </a:r>
            <a:r>
              <a:rPr lang="cs-CZ" dirty="0">
                <a:latin typeface="+mj-lt"/>
              </a:rPr>
              <a:t>investice neboli ROI je poměr vydělaných peněz vůči penězům investovaným. </a:t>
            </a: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Vyjadřuje </a:t>
            </a:r>
            <a:r>
              <a:rPr lang="cs-CZ" dirty="0">
                <a:latin typeface="+mj-lt"/>
              </a:rPr>
              <a:t>výnos či ztrátu proti penězům, které jsou do dané investice vloženy. Investoři a podniky jej mohou použít k vyhodnocení svých investic či posouzení toho, jak dobře si konkrétní investice vedla ve srovnání s ostatními.</a:t>
            </a:r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254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struktura podnikových cílů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cs-CZ" b="1" dirty="0" smtClean="0">
                <a:latin typeface="+mj-lt"/>
              </a:rPr>
              <a:t>Návratnost investic</a:t>
            </a:r>
          </a:p>
          <a:p>
            <a:pPr lvl="1" indent="-457200">
              <a:spcBef>
                <a:spcPts val="0"/>
              </a:spcBef>
            </a:pPr>
            <a:r>
              <a:rPr lang="it-IT" dirty="0">
                <a:latin typeface="+mj-lt"/>
              </a:rPr>
              <a:t>ROI = (výnos – investice) / investice * 100 </a:t>
            </a:r>
            <a:r>
              <a:rPr lang="it-IT" dirty="0" smtClean="0">
                <a:latin typeface="+mj-lt"/>
              </a:rPr>
              <a:t>(%)</a:t>
            </a: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it-IT" dirty="0">
                <a:latin typeface="+mj-lt"/>
              </a:rPr>
              <a:t>Je-li ROI vyšší než 0 %, investice se vrátila a % nad 0 představuje přínos konkrétní investice. </a:t>
            </a:r>
          </a:p>
          <a:p>
            <a:pPr lvl="1" indent="-457200">
              <a:spcBef>
                <a:spcPts val="0"/>
              </a:spcBef>
            </a:pPr>
            <a:r>
              <a:rPr lang="it-IT" dirty="0">
                <a:latin typeface="+mj-lt"/>
              </a:rPr>
              <a:t>Je-li ROI menší než 0 %, je investice ztrátová a % pod 0 představuje danou ztrátu. -100 % znamená ztrátu celé investice.</a:t>
            </a:r>
          </a:p>
          <a:p>
            <a:pPr marL="457200" lvl="1" indent="0">
              <a:spcBef>
                <a:spcPts val="0"/>
              </a:spcBef>
              <a:buNone/>
            </a:pP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793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struktura podnikových cílů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cs-CZ" b="1" dirty="0" smtClean="0">
                <a:latin typeface="+mj-lt"/>
              </a:rPr>
              <a:t>Návratnost investic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it-IT" i="1" dirty="0">
                <a:latin typeface="+mj-lt"/>
              </a:rPr>
              <a:t>Čím vyšší je tato hodnota, tím vyšší je zisk. </a:t>
            </a:r>
            <a:endParaRPr lang="cs-CZ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537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struktura podnikových cílů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5"/>
            </a:pPr>
            <a:r>
              <a:rPr lang="cs-CZ" b="1" dirty="0" smtClean="0">
                <a:latin typeface="+mj-lt"/>
              </a:rPr>
              <a:t>Růst objemu prodeje</a:t>
            </a:r>
          </a:p>
          <a:p>
            <a:pPr lvl="1" indent="-457200">
              <a:spcBef>
                <a:spcPts val="0"/>
              </a:spcBef>
            </a:pP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jedná </a:t>
            </a:r>
            <a:r>
              <a:rPr lang="cs-CZ" dirty="0">
                <a:latin typeface="+mj-lt"/>
              </a:rPr>
              <a:t>se o krátkodobý zájem podniku spojený s výprodejem nadbytečných zásob (posezónní výprodej). </a:t>
            </a: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Smyslem </a:t>
            </a:r>
            <a:r>
              <a:rPr lang="cs-CZ" dirty="0">
                <a:latin typeface="+mj-lt"/>
              </a:rPr>
              <a:t>je uvolnění kapacit pro nové výrobky.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885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struktura podnikových cílů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6"/>
            </a:pPr>
            <a:r>
              <a:rPr lang="cs-CZ" b="1" dirty="0" smtClean="0">
                <a:latin typeface="+mj-lt"/>
              </a:rPr>
              <a:t>Špičková kvalita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Spojena se zaměřením se na strategii kvality jako hlavního konkurenčního nástroje. </a:t>
            </a: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Nákup </a:t>
            </a:r>
            <a:r>
              <a:rPr lang="cs-CZ" dirty="0">
                <a:latin typeface="+mj-lt"/>
              </a:rPr>
              <a:t>kvalitních materiálů, důsledná kontrola kvality celého výrobního procesu. </a:t>
            </a:r>
            <a:endParaRPr lang="cs-CZ" dirty="0" smtClean="0">
              <a:latin typeface="+mj-lt"/>
            </a:endParaRP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Strategie </a:t>
            </a:r>
            <a:r>
              <a:rPr lang="cs-CZ" dirty="0">
                <a:latin typeface="+mj-lt"/>
              </a:rPr>
              <a:t>je spojena s celkově vyšší cenou výrobků a budováním image značky, výrobků.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736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ZÁKLADNÍ ASPEKTY MEZINÁRODNÍ </a:t>
            </a:r>
            <a:br>
              <a:rPr lang="cs-CZ" b="1" dirty="0"/>
            </a:br>
            <a:r>
              <a:rPr lang="cs-CZ" b="1" dirty="0"/>
              <a:t>TVORBY CEN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50380"/>
            <a:ext cx="8229600" cy="4475783"/>
          </a:xfrm>
        </p:spPr>
        <p:txBody>
          <a:bodyPr>
            <a:normAutofit/>
          </a:bodyPr>
          <a:lstStyle/>
          <a:p>
            <a:pPr marL="114300" lvl="0" indent="0">
              <a:spcBef>
                <a:spcPts val="0"/>
              </a:spcBef>
              <a:buClr>
                <a:srgbClr val="000000"/>
              </a:buClr>
              <a:buNone/>
            </a:pPr>
            <a:endParaRPr lang="cs-CZ" dirty="0" smtClean="0">
              <a:solidFill>
                <a:schemeClr val="tx1"/>
              </a:solidFill>
              <a:latin typeface="+mj-lt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+mj-lt"/>
              </a:rPr>
              <a:t>Mezinárodní </a:t>
            </a:r>
            <a:r>
              <a:rPr lang="cs-CZ" dirty="0">
                <a:solidFill>
                  <a:schemeClr val="tx1"/>
                </a:solidFill>
                <a:latin typeface="+mj-lt"/>
              </a:rPr>
              <a:t>cenová politika je jediným nástroje, který má možnost bezprostředně ovlivnit příjmy a tím i ziskovost podnikání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14300" lvl="0" indent="0">
              <a:spcBef>
                <a:spcPts val="0"/>
              </a:spcBef>
              <a:buClr>
                <a:srgbClr val="000000"/>
              </a:buClr>
              <a:buNone/>
            </a:pPr>
            <a:endParaRPr lang="cs-CZ" dirty="0">
              <a:solidFill>
                <a:schemeClr val="tx1"/>
              </a:solidFill>
              <a:latin typeface="+mj-lt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i="1" dirty="0">
                <a:solidFill>
                  <a:schemeClr val="tx1"/>
                </a:solidFill>
                <a:latin typeface="+mj-lt"/>
              </a:rPr>
              <a:t>Stanovení správné ceny produktu může být klíčem k úspěchu na mezinárodním trhu.</a:t>
            </a:r>
          </a:p>
        </p:txBody>
      </p:sp>
    </p:spTree>
    <p:extLst>
      <p:ext uri="{BB962C8B-B14F-4D97-AF65-F5344CB8AC3E}">
        <p14:creationId xmlns:p14="http://schemas.microsoft.com/office/powerpoint/2010/main" val="94620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strategie při vstupu na mezinárodní trhy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latin typeface="+mj-lt"/>
              </a:rPr>
              <a:t>Strategie sbírání smetany</a:t>
            </a:r>
          </a:p>
          <a:p>
            <a:pPr indent="-457200">
              <a:spcBef>
                <a:spcPts val="0"/>
              </a:spcBef>
            </a:pPr>
            <a:endParaRPr lang="cs-CZ" dirty="0" smtClean="0">
              <a:latin typeface="+mj-lt"/>
            </a:endParaRPr>
          </a:p>
          <a:p>
            <a:pPr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Založena </a:t>
            </a:r>
            <a:r>
              <a:rPr lang="cs-CZ" dirty="0">
                <a:latin typeface="+mj-lt"/>
              </a:rPr>
              <a:t>na uplatňování vysokých cen v krátkém časovém období</a:t>
            </a:r>
            <a:r>
              <a:rPr lang="cs-CZ" dirty="0" smtClean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Typické pro zavádění nového produktu na světový trh.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002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strategie při vstupu na mezinárodní trhy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latin typeface="+mj-lt"/>
              </a:rPr>
              <a:t>Strategie sbírání smetany</a:t>
            </a:r>
          </a:p>
          <a:p>
            <a:pPr indent="-457200">
              <a:spcBef>
                <a:spcPts val="0"/>
              </a:spcBef>
            </a:pPr>
            <a:endParaRPr lang="cs-CZ" dirty="0" smtClean="0">
              <a:latin typeface="+mj-lt"/>
            </a:endParaRPr>
          </a:p>
          <a:p>
            <a:pPr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S </a:t>
            </a:r>
            <a:r>
              <a:rPr lang="cs-CZ" dirty="0">
                <a:latin typeface="+mj-lt"/>
              </a:rPr>
              <a:t>příchodem konkurence pak podnik přistupuje k postupnému snižování ceny</a:t>
            </a:r>
            <a:r>
              <a:rPr lang="cs-CZ" dirty="0" smtClean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Využívaná pro luxusní a značkové zboží.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7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strategie při vstupu na mezinárodní trhy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latin typeface="+mj-lt"/>
              </a:rPr>
              <a:t>Strategie prémiové ceny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latin typeface="+mj-lt"/>
            </a:endParaRPr>
          </a:p>
          <a:p>
            <a:pPr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Dlouhodobé </a:t>
            </a:r>
            <a:r>
              <a:rPr lang="cs-CZ" dirty="0">
                <a:latin typeface="+mj-lt"/>
              </a:rPr>
              <a:t>využívaní vysoké cenové hladiny po celou dobu životního cyklu výrobku</a:t>
            </a:r>
            <a:r>
              <a:rPr lang="cs-CZ" dirty="0" smtClean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Cílem této strategie je podpoření prestiže a hodnocení vysoké kvality ze strany spotřebitelů.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54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strategie při vstupu na mezinárodní trhy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latin typeface="+mj-lt"/>
              </a:rPr>
              <a:t>Strategie prémiové ceny</a:t>
            </a:r>
          </a:p>
          <a:p>
            <a:pPr indent="-457200">
              <a:spcBef>
                <a:spcPts val="0"/>
              </a:spcBef>
            </a:pPr>
            <a:endParaRPr lang="cs-CZ" dirty="0" smtClean="0">
              <a:latin typeface="+mj-lt"/>
            </a:endParaRPr>
          </a:p>
          <a:p>
            <a:pPr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Vybudování </a:t>
            </a:r>
            <a:r>
              <a:rPr lang="cs-CZ" dirty="0">
                <a:latin typeface="+mj-lt"/>
              </a:rPr>
              <a:t>jedinečné pozice na trhu pro výrobek</a:t>
            </a:r>
            <a:r>
              <a:rPr lang="cs-CZ" dirty="0" smtClean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Snížení ceny by zákazníci vnímali </a:t>
            </a:r>
            <a:r>
              <a:rPr lang="cs-CZ" dirty="0" smtClean="0">
                <a:latin typeface="+mj-lt"/>
              </a:rPr>
              <a:t>jako </a:t>
            </a:r>
            <a:r>
              <a:rPr lang="cs-CZ" dirty="0">
                <a:latin typeface="+mj-lt"/>
              </a:rPr>
              <a:t>ztrátu prestiže výrobku.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80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strategie při vstupu na mezinárodní trhy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>
                <a:latin typeface="+mj-lt"/>
              </a:rPr>
              <a:t> </a:t>
            </a:r>
            <a:r>
              <a:rPr lang="cs-CZ" b="1" dirty="0" smtClean="0">
                <a:latin typeface="+mj-lt"/>
              </a:rPr>
              <a:t>Strategie cenového pronikání na trh</a:t>
            </a: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Strategie je založena na nízkých cenách.</a:t>
            </a: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Cílem je dosažení vysokého tržního podílu, vysokého obratu, vysoké výroby a nízkých jednotkových nákladů.</a:t>
            </a: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Účinnost strategie závisí na elasticitě poptávky, výrobních a distribučních kapacitách firmy.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004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strategie při vstupu na mezinárodní trhy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>
                <a:latin typeface="+mj-lt"/>
              </a:rPr>
              <a:t> </a:t>
            </a:r>
            <a:r>
              <a:rPr lang="cs-CZ" b="1" dirty="0" smtClean="0">
                <a:latin typeface="+mj-lt"/>
              </a:rPr>
              <a:t>Strategie cenového pronikání na trh</a:t>
            </a: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Problémem je konkurence        cenové války.</a:t>
            </a: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Agresivnější formou je pronikání na </a:t>
            </a:r>
            <a:r>
              <a:rPr lang="cs-CZ" dirty="0" smtClean="0">
                <a:latin typeface="+mj-lt"/>
              </a:rPr>
              <a:t>trh s </a:t>
            </a:r>
            <a:r>
              <a:rPr lang="cs-CZ" dirty="0">
                <a:latin typeface="+mj-lt"/>
              </a:rPr>
              <a:t>extrémně nízkými cenami </a:t>
            </a:r>
            <a:r>
              <a:rPr lang="cs-CZ" dirty="0" smtClean="0">
                <a:latin typeface="+mj-lt"/>
              </a:rPr>
              <a:t>(</a:t>
            </a:r>
            <a:r>
              <a:rPr lang="cs-CZ" dirty="0">
                <a:latin typeface="+mj-lt"/>
              </a:rPr>
              <a:t>firmy z východoasijských zemí).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>
              <a:latin typeface="+mj-lt"/>
            </a:endParaRPr>
          </a:p>
        </p:txBody>
      </p:sp>
      <p:sp>
        <p:nvSpPr>
          <p:cNvPr id="5" name="Šipka: doprava 1">
            <a:extLst>
              <a:ext uri="{FF2B5EF4-FFF2-40B4-BE49-F238E27FC236}">
                <a16:creationId xmlns:a16="http://schemas.microsoft.com/office/drawing/2014/main" id="{050B3CDC-CFA4-4FDD-9848-790C308EF0B8}"/>
              </a:ext>
            </a:extLst>
          </p:cNvPr>
          <p:cNvSpPr/>
          <p:nvPr/>
        </p:nvSpPr>
        <p:spPr>
          <a:xfrm>
            <a:off x="5837190" y="2326337"/>
            <a:ext cx="650450" cy="386499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75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taktiky na mezinárodních trzích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latin typeface="+mj-lt"/>
              </a:rPr>
              <a:t>Taktika následování ceny konkurence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Cena </a:t>
            </a:r>
            <a:r>
              <a:rPr lang="cs-CZ" dirty="0">
                <a:latin typeface="+mj-lt"/>
              </a:rPr>
              <a:t>se řídí cenou nejvýznamnějšího konkurenta a nezohledňuje přímo ani náklady ani poptávku.</a:t>
            </a:r>
          </a:p>
        </p:txBody>
      </p:sp>
    </p:spTree>
    <p:extLst>
      <p:ext uri="{BB962C8B-B14F-4D97-AF65-F5344CB8AC3E}">
        <p14:creationId xmlns:p14="http://schemas.microsoft.com/office/powerpoint/2010/main" val="210732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taktiky na mezinárodních trzích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latin typeface="+mj-lt"/>
              </a:rPr>
              <a:t>Taktika určení ceny pomocí cenových nabídek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Stanovení </a:t>
            </a:r>
            <a:r>
              <a:rPr lang="cs-CZ" dirty="0">
                <a:latin typeface="+mj-lt"/>
              </a:rPr>
              <a:t>ceny tak, aby firma získala zakázku.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Zohledňují se nabídky konkurence  méně se bere v úvahu poptávka a náklady.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Používá se v odvětvích s velkou konkurencí a tam, kde se zakázky zadávají formou veřejné soutěže.</a:t>
            </a:r>
          </a:p>
        </p:txBody>
      </p:sp>
    </p:spTree>
    <p:extLst>
      <p:ext uri="{BB962C8B-B14F-4D97-AF65-F5344CB8AC3E}">
        <p14:creationId xmlns:p14="http://schemas.microsoft.com/office/powerpoint/2010/main" val="77854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taktiky na mezinárodních trzích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latin typeface="+mj-lt"/>
              </a:rPr>
              <a:t>Taktika stanovení cen výrobkové řady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Při </a:t>
            </a:r>
            <a:r>
              <a:rPr lang="cs-CZ" dirty="0">
                <a:latin typeface="+mj-lt"/>
              </a:rPr>
              <a:t>stanovení cen výrobků se dodržuje cenová linie pro danou výrobkovou řadu.</a:t>
            </a:r>
          </a:p>
        </p:txBody>
      </p:sp>
    </p:spTree>
    <p:extLst>
      <p:ext uri="{BB962C8B-B14F-4D97-AF65-F5344CB8AC3E}">
        <p14:creationId xmlns:p14="http://schemas.microsoft.com/office/powerpoint/2010/main" val="207335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taktiky na mezinárodních trzích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latin typeface="+mj-lt"/>
              </a:rPr>
              <a:t>Taktika cen výrobního sortimentu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Firma </a:t>
            </a:r>
            <a:r>
              <a:rPr lang="cs-CZ" dirty="0">
                <a:latin typeface="+mj-lt"/>
              </a:rPr>
              <a:t>se snaží maximalizovat zisk celého výrobního sortimentu včetně doplňků, příslušenství, komplementů a služeb. 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Základní výrobek a doplňkové výrobky jsou považovány za jeden celek a je podporován jejich vzájemný prodej.</a:t>
            </a:r>
          </a:p>
        </p:txBody>
      </p:sp>
    </p:spTree>
    <p:extLst>
      <p:ext uri="{BB962C8B-B14F-4D97-AF65-F5344CB8AC3E}">
        <p14:creationId xmlns:p14="http://schemas.microsoft.com/office/powerpoint/2010/main" val="14409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ZÁKLADNÍ ASPEKTY MEZINÁRODNÍ </a:t>
            </a:r>
            <a:br>
              <a:rPr lang="cs-CZ" b="1" dirty="0"/>
            </a:br>
            <a:r>
              <a:rPr lang="cs-CZ" b="1" dirty="0"/>
              <a:t>TVORBY CEN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50380"/>
            <a:ext cx="8229600" cy="44757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</a:pPr>
            <a:endParaRPr lang="cs-CZ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0"/>
              </a:spcBef>
              <a:buClr>
                <a:srgbClr val="000000"/>
              </a:buClr>
            </a:pPr>
            <a:r>
              <a:rPr lang="cs-CZ" i="1" dirty="0" smtClean="0">
                <a:solidFill>
                  <a:schemeClr val="tx1"/>
                </a:solidFill>
                <a:latin typeface="+mj-lt"/>
              </a:rPr>
              <a:t>Oceňování </a:t>
            </a:r>
            <a:r>
              <a:rPr lang="cs-CZ" i="1" dirty="0">
                <a:solidFill>
                  <a:schemeClr val="tx1"/>
                </a:solidFill>
                <a:latin typeface="+mj-lt"/>
              </a:rPr>
              <a:t>výrobků prodávaných na domácím trhu má význam i pro oceňování výrobků prodávaných na mezinárodních trzích.</a:t>
            </a:r>
          </a:p>
        </p:txBody>
      </p:sp>
    </p:spTree>
    <p:extLst>
      <p:ext uri="{BB962C8B-B14F-4D97-AF65-F5344CB8AC3E}">
        <p14:creationId xmlns:p14="http://schemas.microsoft.com/office/powerpoint/2010/main" val="355085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taktiky na mezinárodních trzích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latin typeface="+mj-lt"/>
              </a:rPr>
              <a:t>Taktika cen výrobního sortimentu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Firmy se musí rozhodnout co bude zařazeno do základního výrobku a co bude nabízeno samostatně za doplatek.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Záleží na kupní síle trhu, v zemích s vysokou kupní sílou jsou všechny doplňky včetně služeb nabízeny v základní vyšší ceně.</a:t>
            </a:r>
          </a:p>
        </p:txBody>
      </p:sp>
    </p:spTree>
    <p:extLst>
      <p:ext uri="{BB962C8B-B14F-4D97-AF65-F5344CB8AC3E}">
        <p14:creationId xmlns:p14="http://schemas.microsoft.com/office/powerpoint/2010/main" val="117432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Cenové taktiky na mezinárodních trzích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latin typeface="+mj-lt"/>
              </a:rPr>
              <a:t> Taktika cen vázaných výrobků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Provázanost dvou výrobků aby byla jejich  hlavní funkce realizována </a:t>
            </a:r>
            <a:r>
              <a:rPr lang="cs-CZ" i="1" dirty="0">
                <a:latin typeface="+mj-lt"/>
              </a:rPr>
              <a:t>(vana + sifon + baterie + sprcha)</a:t>
            </a:r>
            <a:r>
              <a:rPr lang="cs-CZ" dirty="0">
                <a:latin typeface="+mj-lt"/>
              </a:rPr>
              <a:t>.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Existuje taktika stanovení vysokých cen pro vázané výrobky, která výrobci umožňuje snížit ceny základního výrobky a tím konkurovat firmám, které tyto vázané výroky nenabízejí.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Strategii nízkých cen základních výrobků a  vysokých cen vázaných výrobků uplatňovaly Japonské automobilky.</a:t>
            </a:r>
          </a:p>
        </p:txBody>
      </p:sp>
    </p:spTree>
    <p:extLst>
      <p:ext uri="{BB962C8B-B14F-4D97-AF65-F5344CB8AC3E}">
        <p14:creationId xmlns:p14="http://schemas.microsoft.com/office/powerpoint/2010/main" val="338440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Dodací a platební podmínky na mezinárodních trzích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977656"/>
            <a:ext cx="8229600" cy="4148507"/>
          </a:xfrm>
        </p:spPr>
        <p:txBody>
          <a:bodyPr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Cena výrobků na mezinárodních trzích je ovlivněna dodacími a platebními podmínkami. </a:t>
            </a:r>
            <a:endParaRPr lang="cs-CZ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Volba dodacích podmínek ovlivňuje logistické náklady (náklady na přepravu, skladování, pojištění).</a:t>
            </a:r>
          </a:p>
        </p:txBody>
      </p:sp>
    </p:spTree>
    <p:extLst>
      <p:ext uri="{BB962C8B-B14F-4D97-AF65-F5344CB8AC3E}">
        <p14:creationId xmlns:p14="http://schemas.microsoft.com/office/powerpoint/2010/main" val="417183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Dodací a platební podmínky na mezinárodních trzích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977656"/>
            <a:ext cx="8229600" cy="4148507"/>
          </a:xfrm>
        </p:spPr>
        <p:txBody>
          <a:bodyPr>
            <a:normAutofit lnSpcReduction="10000"/>
          </a:bodyPr>
          <a:lstStyle/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Dodací podmínky určuje jako část nákladů spojených s dodávkou hradí prodávající a jakou kupující</a:t>
            </a:r>
            <a:r>
              <a:rPr lang="cs-CZ" dirty="0" smtClean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Dodací </a:t>
            </a:r>
            <a:r>
              <a:rPr lang="cs-CZ" dirty="0">
                <a:latin typeface="+mj-lt"/>
              </a:rPr>
              <a:t>podmínka „parita“ určuje způsob, místo a okamžik předání zboží kupujícímu, okamžik přechodu rizik, dokladů, pojištění, cla a zajištění dopravy z prodávajícího na kupujícího.</a:t>
            </a:r>
          </a:p>
        </p:txBody>
      </p:sp>
    </p:spTree>
    <p:extLst>
      <p:ext uri="{BB962C8B-B14F-4D97-AF65-F5344CB8AC3E}">
        <p14:creationId xmlns:p14="http://schemas.microsoft.com/office/powerpoint/2010/main" val="280579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Dodací a platební podmínky na mezinárodních trzích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977656"/>
            <a:ext cx="8229600" cy="4148507"/>
          </a:xfrm>
        </p:spPr>
        <p:txBody>
          <a:bodyPr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Platební podmínky </a:t>
            </a:r>
            <a:r>
              <a:rPr lang="cs-CZ" dirty="0" smtClean="0">
                <a:latin typeface="+mj-lt"/>
              </a:rPr>
              <a:t>určují: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místo,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dobu,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způsob </a:t>
            </a:r>
            <a:r>
              <a:rPr lang="cs-CZ" dirty="0">
                <a:latin typeface="+mj-lt"/>
              </a:rPr>
              <a:t>úhrady kupní ceny kupujícím.</a:t>
            </a: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Platební podmínky ovlivňují výběr dodavatele a rizikovost mezinárodních podnikatelských aktivit.</a:t>
            </a:r>
          </a:p>
        </p:txBody>
      </p:sp>
    </p:spTree>
    <p:extLst>
      <p:ext uri="{BB962C8B-B14F-4D97-AF65-F5344CB8AC3E}">
        <p14:creationId xmlns:p14="http://schemas.microsoft.com/office/powerpoint/2010/main" val="225351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 smtClean="0"/>
              <a:t>Dodací a platební podmínky na mezinárodních trzích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977656"/>
            <a:ext cx="8229600" cy="4148507"/>
          </a:xfrm>
        </p:spPr>
        <p:txBody>
          <a:bodyPr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Cena může být uhrazena různými </a:t>
            </a:r>
            <a:r>
              <a:rPr lang="cs-CZ" dirty="0" smtClean="0">
                <a:latin typeface="+mj-lt"/>
              </a:rPr>
              <a:t>způsoby: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hotově </a:t>
            </a:r>
            <a:r>
              <a:rPr lang="cs-CZ" dirty="0">
                <a:latin typeface="+mj-lt"/>
              </a:rPr>
              <a:t>(</a:t>
            </a:r>
            <a:r>
              <a:rPr lang="cs-CZ" dirty="0" smtClean="0">
                <a:latin typeface="+mj-lt"/>
              </a:rPr>
              <a:t>výjimečně)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bankovním převodem,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směnkou </a:t>
            </a:r>
            <a:r>
              <a:rPr lang="cs-CZ" dirty="0">
                <a:latin typeface="+mj-lt"/>
              </a:rPr>
              <a:t>nebo </a:t>
            </a:r>
            <a:r>
              <a:rPr lang="cs-CZ" dirty="0" smtClean="0">
                <a:latin typeface="+mj-lt"/>
              </a:rPr>
              <a:t>šekem,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platební kartou,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dokumentární </a:t>
            </a:r>
            <a:r>
              <a:rPr lang="cs-CZ" dirty="0">
                <a:latin typeface="+mj-lt"/>
              </a:rPr>
              <a:t>formou placení (akreditiv, inkaso).</a:t>
            </a:r>
          </a:p>
        </p:txBody>
      </p:sp>
    </p:spTree>
    <p:extLst>
      <p:ext uri="{BB962C8B-B14F-4D97-AF65-F5344CB8AC3E}">
        <p14:creationId xmlns:p14="http://schemas.microsoft.com/office/powerpoint/2010/main" val="139846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Pravidla INCOTERMS® jsou soubor 11 třípísmenných zkratek, rozdělených do dvou skupin</a:t>
            </a:r>
            <a:r>
              <a:rPr lang="cs-CZ" dirty="0" smtClean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  <a:p>
            <a:pPr indent="-457200">
              <a:spcBef>
                <a:spcPts val="0"/>
              </a:spcBef>
            </a:pPr>
            <a:r>
              <a:rPr lang="cs-CZ" dirty="0">
                <a:latin typeface="+mj-lt"/>
              </a:rPr>
              <a:t>Nejběžněji používané obchodní podmínky při obchodu se zbožím na podkladě kupní smlouvy. </a:t>
            </a:r>
          </a:p>
        </p:txBody>
      </p:sp>
    </p:spTree>
    <p:extLst>
      <p:ext uri="{BB962C8B-B14F-4D97-AF65-F5344CB8AC3E}">
        <p14:creationId xmlns:p14="http://schemas.microsoft.com/office/powerpoint/2010/main" val="300572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cs-CZ" b="1" dirty="0">
                <a:latin typeface="+mj-lt"/>
              </a:rPr>
              <a:t>Pravidla popisují </a:t>
            </a:r>
            <a:r>
              <a:rPr lang="cs-CZ" b="1" dirty="0" smtClean="0">
                <a:latin typeface="+mj-lt"/>
              </a:rPr>
              <a:t>především: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rozdělení </a:t>
            </a:r>
            <a:r>
              <a:rPr lang="cs-CZ" dirty="0">
                <a:latin typeface="+mj-lt"/>
              </a:rPr>
              <a:t>povinností mezi prodávajícího a kupujícího (zajištění přepravy, pojištění zboží, obstarání přepravních dokumentů a vývozní nebo dovozní licence</a:t>
            </a:r>
            <a:r>
              <a:rPr lang="cs-CZ" dirty="0" smtClean="0">
                <a:latin typeface="+mj-lt"/>
              </a:rPr>
              <a:t>),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kdy </a:t>
            </a:r>
            <a:r>
              <a:rPr lang="cs-CZ" dirty="0">
                <a:latin typeface="+mj-lt"/>
              </a:rPr>
              <a:t>přejde riziko z prodávajícího na </a:t>
            </a:r>
            <a:r>
              <a:rPr lang="cs-CZ" dirty="0" smtClean="0">
                <a:latin typeface="+mj-lt"/>
              </a:rPr>
              <a:t>kupujícího,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která </a:t>
            </a:r>
            <a:r>
              <a:rPr lang="cs-CZ" dirty="0">
                <a:latin typeface="+mj-lt"/>
              </a:rPr>
              <a:t>ze smluvních stran bude odpovídat za jaké náklady.</a:t>
            </a:r>
          </a:p>
        </p:txBody>
      </p:sp>
    </p:spTree>
    <p:extLst>
      <p:ext uri="{BB962C8B-B14F-4D97-AF65-F5344CB8AC3E}">
        <p14:creationId xmlns:p14="http://schemas.microsoft.com/office/powerpoint/2010/main" val="172275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Pravidla vhodná pro jakýkoliv druh přepravy </a:t>
            </a:r>
          </a:p>
          <a:p>
            <a:pPr lvl="1" indent="-457200">
              <a:spcBef>
                <a:spcPts val="0"/>
              </a:spcBef>
            </a:pPr>
            <a:r>
              <a:rPr lang="pt-BR" dirty="0">
                <a:latin typeface="+mj-lt"/>
              </a:rPr>
              <a:t>Jedná se o 7 pravidel INCOTERMS® 2020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EXW</a:t>
            </a:r>
            <a:r>
              <a:rPr lang="cs-CZ" b="1" dirty="0">
                <a:latin typeface="+mj-lt"/>
              </a:rPr>
              <a:t> (Ex Works)</a:t>
            </a:r>
            <a:r>
              <a:rPr lang="cs-CZ" dirty="0">
                <a:latin typeface="+mj-lt"/>
              </a:rPr>
              <a:t> – ze závodu, prodávající splní dodání, jakmile dá zboží k dispozici kupujícímu v objektu prodávajícího anebo v jiném místě (závod, továrna, sklad).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708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49/59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Pravidla vhodná pro jakýkoliv druh přepravy </a:t>
            </a:r>
          </a:p>
          <a:p>
            <a:pPr lvl="1" indent="-457200">
              <a:spcBef>
                <a:spcPts val="0"/>
              </a:spcBef>
            </a:pPr>
            <a:r>
              <a:rPr lang="pt-BR" dirty="0">
                <a:latin typeface="+mj-lt"/>
              </a:rPr>
              <a:t>Jedná se o 7 pravidel INCOTERMS® 2020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2"/>
            </a:pPr>
            <a:r>
              <a:rPr lang="cs-CZ" b="1" dirty="0">
                <a:latin typeface="+mj-lt"/>
              </a:rPr>
              <a:t>FCA (Free </a:t>
            </a:r>
            <a:r>
              <a:rPr lang="cs-CZ" b="1" dirty="0" err="1">
                <a:latin typeface="+mj-lt"/>
              </a:rPr>
              <a:t>Carrier</a:t>
            </a:r>
            <a:r>
              <a:rPr lang="cs-CZ" b="1" dirty="0">
                <a:latin typeface="+mj-lt"/>
              </a:rPr>
              <a:t>)</a:t>
            </a:r>
            <a:r>
              <a:rPr lang="cs-CZ" dirty="0">
                <a:latin typeface="+mj-lt"/>
              </a:rPr>
              <a:t> – vyplaceně dopravci, prodávající dodává zboží kupujícímu buď </a:t>
            </a:r>
            <a:endParaRPr lang="cs-CZ" dirty="0" smtClean="0">
              <a:latin typeface="+mj-lt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cs-CZ" dirty="0" smtClean="0">
                <a:latin typeface="+mj-lt"/>
              </a:rPr>
              <a:t>		</a:t>
            </a:r>
            <a:r>
              <a:rPr lang="cs-CZ" b="1" dirty="0" smtClean="0">
                <a:latin typeface="+mj-lt"/>
              </a:rPr>
              <a:t>1</a:t>
            </a:r>
            <a:r>
              <a:rPr lang="cs-CZ" b="1" dirty="0">
                <a:latin typeface="+mj-lt"/>
              </a:rPr>
              <a:t>) v sídle prodávajícího </a:t>
            </a:r>
            <a:r>
              <a:rPr lang="cs-CZ" dirty="0">
                <a:latin typeface="+mj-lt"/>
              </a:rPr>
              <a:t>– naložením na </a:t>
            </a:r>
            <a:r>
              <a:rPr lang="cs-CZ" dirty="0" smtClean="0">
                <a:latin typeface="+mj-lt"/>
              </a:rPr>
              <a:t>		dopravní </a:t>
            </a:r>
            <a:r>
              <a:rPr lang="cs-CZ" dirty="0">
                <a:latin typeface="+mj-lt"/>
              </a:rPr>
              <a:t>prostředek zajištěný kupujícím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dirty="0" smtClean="0">
                <a:latin typeface="+mj-lt"/>
              </a:rPr>
              <a:t>	</a:t>
            </a:r>
            <a:r>
              <a:rPr lang="cs-CZ" dirty="0">
                <a:latin typeface="+mj-lt"/>
              </a:rPr>
              <a:t>	</a:t>
            </a:r>
            <a:r>
              <a:rPr lang="cs-CZ" b="1" dirty="0">
                <a:latin typeface="+mj-lt"/>
              </a:rPr>
              <a:t>2) jiné místo dodání  </a:t>
            </a:r>
            <a:r>
              <a:rPr lang="cs-CZ" dirty="0">
                <a:latin typeface="+mj-lt"/>
              </a:rPr>
              <a:t>– naložením na </a:t>
            </a:r>
            <a:r>
              <a:rPr lang="cs-CZ" dirty="0" smtClean="0">
                <a:latin typeface="+mj-lt"/>
              </a:rPr>
              <a:t>		dopravní </a:t>
            </a:r>
            <a:r>
              <a:rPr lang="cs-CZ" dirty="0">
                <a:latin typeface="+mj-lt"/>
              </a:rPr>
              <a:t>prostředek prodávajícího či když </a:t>
            </a:r>
            <a:r>
              <a:rPr lang="cs-CZ" dirty="0" smtClean="0">
                <a:latin typeface="+mj-lt"/>
              </a:rPr>
              <a:t>		zboží </a:t>
            </a:r>
            <a:r>
              <a:rPr lang="cs-CZ" dirty="0">
                <a:latin typeface="+mj-lt"/>
              </a:rPr>
              <a:t>dosáhne sjednaného místa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705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ZÁKLADNÍ ASPEKTY MEZINÁRODNÍ </a:t>
            </a:r>
            <a:br>
              <a:rPr lang="cs-CZ" b="1" dirty="0"/>
            </a:br>
            <a:r>
              <a:rPr lang="cs-CZ" b="1" dirty="0"/>
              <a:t>TVORBY CEN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50380"/>
            <a:ext cx="8229600" cy="447578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latin typeface="+mj-lt"/>
              </a:rPr>
              <a:t>Při oceňování výrobků na mezinárodních trzích jsou důležité dvě hlediska: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Organizační status podniku 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zda </a:t>
            </a:r>
            <a:r>
              <a:rPr lang="cs-CZ" dirty="0">
                <a:latin typeface="+mj-lt"/>
              </a:rPr>
              <a:t>podnik působí v celosvětovém měřítku nebo v mnohonárodním </a:t>
            </a:r>
            <a:r>
              <a:rPr lang="cs-CZ" dirty="0" smtClean="0">
                <a:latin typeface="+mj-lt"/>
              </a:rPr>
              <a:t>měřítku</a:t>
            </a:r>
            <a:endParaRPr lang="cs-CZ" dirty="0">
              <a:latin typeface="+mj-lt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Povaha produktu 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jiné </a:t>
            </a:r>
            <a:r>
              <a:rPr lang="cs-CZ" dirty="0">
                <a:latin typeface="+mj-lt"/>
              </a:rPr>
              <a:t>ceny jsou pro špičkové technické produkty jiné zase u kulturních </a:t>
            </a:r>
            <a:r>
              <a:rPr lang="cs-CZ" dirty="0" smtClean="0">
                <a:latin typeface="+mj-lt"/>
              </a:rPr>
              <a:t>produktů</a:t>
            </a:r>
            <a:endParaRPr lang="cs-CZ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211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50/59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 fontScale="925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Pravidla vhodná pro jakýkoliv druh přepravy </a:t>
            </a:r>
          </a:p>
          <a:p>
            <a:pPr lvl="1" indent="-457200">
              <a:spcBef>
                <a:spcPts val="0"/>
              </a:spcBef>
            </a:pPr>
            <a:r>
              <a:rPr lang="pt-BR" dirty="0">
                <a:latin typeface="+mj-lt"/>
              </a:rPr>
              <a:t>Jedná se o 7 pravidel INCOTERMS® 2020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3"/>
            </a:pPr>
            <a:r>
              <a:rPr lang="cs-CZ" b="1" dirty="0">
                <a:latin typeface="+mj-lt"/>
              </a:rPr>
              <a:t>CPT (</a:t>
            </a:r>
            <a:r>
              <a:rPr lang="cs-CZ" b="1" dirty="0" err="1">
                <a:latin typeface="+mj-lt"/>
              </a:rPr>
              <a:t>Carriage</a:t>
            </a:r>
            <a:r>
              <a:rPr lang="cs-CZ" b="1" dirty="0">
                <a:latin typeface="+mj-lt"/>
              </a:rPr>
              <a:t> </a:t>
            </a:r>
            <a:r>
              <a:rPr lang="cs-CZ" b="1" dirty="0" err="1">
                <a:latin typeface="+mj-lt"/>
              </a:rPr>
              <a:t>Paid</a:t>
            </a:r>
            <a:r>
              <a:rPr lang="cs-CZ" b="1" dirty="0">
                <a:latin typeface="+mj-lt"/>
              </a:rPr>
              <a:t> To) </a:t>
            </a:r>
            <a:r>
              <a:rPr lang="cs-CZ" dirty="0">
                <a:latin typeface="+mj-lt"/>
              </a:rPr>
              <a:t>– přeprava placena do, prodávající dodá zboží předáním dopravci nebo smluvním zajištěním prodávajícím či obstaráním takto dodaného zboží. </a:t>
            </a:r>
            <a:endParaRPr lang="cs-CZ" dirty="0" smtClean="0">
              <a:latin typeface="+mj-lt"/>
            </a:endParaRP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Prodávající </a:t>
            </a:r>
            <a:r>
              <a:rPr lang="cs-CZ" dirty="0">
                <a:latin typeface="+mj-lt"/>
              </a:rPr>
              <a:t>je povinen sjednat přepravu a hradit náklady spojené s přepravou do sjednaného místa určení.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171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51/59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Pravidla vhodná pro jakýkoliv druh přepravy </a:t>
            </a:r>
          </a:p>
          <a:p>
            <a:pPr lvl="1" indent="-457200">
              <a:spcBef>
                <a:spcPts val="0"/>
              </a:spcBef>
            </a:pPr>
            <a:r>
              <a:rPr lang="pt-BR" dirty="0">
                <a:latin typeface="+mj-lt"/>
              </a:rPr>
              <a:t>Jedná se o 7 pravidel INCOTERMS® 2020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4"/>
            </a:pPr>
            <a:r>
              <a:rPr lang="cs-CZ" b="1" dirty="0">
                <a:latin typeface="+mj-lt"/>
              </a:rPr>
              <a:t>CIP (</a:t>
            </a:r>
            <a:r>
              <a:rPr lang="cs-CZ" b="1" dirty="0" err="1">
                <a:latin typeface="+mj-lt"/>
              </a:rPr>
              <a:t>Carriage</a:t>
            </a:r>
            <a:r>
              <a:rPr lang="cs-CZ" b="1" dirty="0">
                <a:latin typeface="+mj-lt"/>
              </a:rPr>
              <a:t> and </a:t>
            </a:r>
            <a:r>
              <a:rPr lang="cs-CZ" b="1" dirty="0" err="1">
                <a:latin typeface="+mj-lt"/>
              </a:rPr>
              <a:t>Insurance</a:t>
            </a:r>
            <a:r>
              <a:rPr lang="cs-CZ" b="1" dirty="0">
                <a:latin typeface="+mj-lt"/>
              </a:rPr>
              <a:t> </a:t>
            </a:r>
            <a:r>
              <a:rPr lang="cs-CZ" b="1" dirty="0" err="1">
                <a:latin typeface="+mj-lt"/>
              </a:rPr>
              <a:t>Paid</a:t>
            </a:r>
            <a:r>
              <a:rPr lang="cs-CZ" b="1" dirty="0">
                <a:latin typeface="+mj-lt"/>
              </a:rPr>
              <a:t> To)</a:t>
            </a:r>
            <a:r>
              <a:rPr lang="cs-CZ" dirty="0">
                <a:latin typeface="+mj-lt"/>
              </a:rPr>
              <a:t> – přeprava a pojištění placeny do, prodávající dodá zboží dopravci, prodávající je povinen sjednat tuto přepravu a krýt náklady spojené s dodáním zboží do jmenovaného místa určení. </a:t>
            </a:r>
            <a:endParaRPr lang="cs-CZ" dirty="0" smtClean="0">
              <a:latin typeface="+mj-lt"/>
            </a:endParaRP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Prodávající </a:t>
            </a:r>
            <a:r>
              <a:rPr lang="cs-CZ" dirty="0">
                <a:latin typeface="+mj-lt"/>
              </a:rPr>
              <a:t>je rovněž povinen sjednat pojištění kryjící riziko kupujícího za ztrátu nebo poškození zboží během přepravy.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182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Pravidla vhodná pro jakýkoliv druh přepravy </a:t>
            </a:r>
          </a:p>
          <a:p>
            <a:pPr lvl="1" indent="-457200">
              <a:spcBef>
                <a:spcPts val="0"/>
              </a:spcBef>
            </a:pPr>
            <a:r>
              <a:rPr lang="pt-BR" dirty="0">
                <a:latin typeface="+mj-lt"/>
              </a:rPr>
              <a:t>Jedná se o 7 pravidel INCOTERMS® 2020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5"/>
            </a:pPr>
            <a:r>
              <a:rPr lang="cs-CZ" b="1" dirty="0">
                <a:latin typeface="+mj-lt"/>
              </a:rPr>
              <a:t>DAP (</a:t>
            </a:r>
            <a:r>
              <a:rPr lang="cs-CZ" b="1" dirty="0" err="1">
                <a:latin typeface="+mj-lt"/>
              </a:rPr>
              <a:t>Delivered</a:t>
            </a:r>
            <a:r>
              <a:rPr lang="cs-CZ" b="1" dirty="0">
                <a:latin typeface="+mj-lt"/>
              </a:rPr>
              <a:t> </a:t>
            </a:r>
            <a:r>
              <a:rPr lang="cs-CZ" b="1" dirty="0" err="1">
                <a:latin typeface="+mj-lt"/>
              </a:rPr>
              <a:t>at</a:t>
            </a:r>
            <a:r>
              <a:rPr lang="cs-CZ" b="1" dirty="0">
                <a:latin typeface="+mj-lt"/>
              </a:rPr>
              <a:t> Place) –</a:t>
            </a:r>
            <a:r>
              <a:rPr lang="cs-CZ" dirty="0">
                <a:latin typeface="+mj-lt"/>
              </a:rPr>
              <a:t> dodáno v místě, prodávající splní dodání, jakmile je zboží dáno k dispozici kupujícímu na příchozím dopravním prostředku a je připravené k vykládce v místě určení. </a:t>
            </a: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Prodávající </a:t>
            </a:r>
            <a:r>
              <a:rPr lang="cs-CZ" dirty="0">
                <a:latin typeface="+mj-lt"/>
              </a:rPr>
              <a:t>nese veškerá rizika spojená s dodáním zboží do jmenovaného místa.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276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Pravidla vhodná pro jakýkoliv druh přepravy </a:t>
            </a:r>
          </a:p>
          <a:p>
            <a:pPr lvl="1" indent="-457200">
              <a:spcBef>
                <a:spcPts val="0"/>
              </a:spcBef>
            </a:pPr>
            <a:r>
              <a:rPr lang="pt-BR" dirty="0">
                <a:latin typeface="+mj-lt"/>
              </a:rPr>
              <a:t>Jedná se o 7 pravidel INCOTERMS® 2020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6"/>
            </a:pPr>
            <a:r>
              <a:rPr lang="cs-CZ" b="1" dirty="0">
                <a:latin typeface="+mj-lt"/>
              </a:rPr>
              <a:t>DPU (</a:t>
            </a:r>
            <a:r>
              <a:rPr lang="cs-CZ" b="1" dirty="0" err="1">
                <a:latin typeface="+mj-lt"/>
              </a:rPr>
              <a:t>Delivered</a:t>
            </a:r>
            <a:r>
              <a:rPr lang="cs-CZ" b="1" dirty="0">
                <a:latin typeface="+mj-lt"/>
              </a:rPr>
              <a:t> </a:t>
            </a:r>
            <a:r>
              <a:rPr lang="cs-CZ" b="1" dirty="0" err="1">
                <a:latin typeface="+mj-lt"/>
              </a:rPr>
              <a:t>at</a:t>
            </a:r>
            <a:r>
              <a:rPr lang="cs-CZ" b="1" dirty="0">
                <a:latin typeface="+mj-lt"/>
              </a:rPr>
              <a:t> Place </a:t>
            </a:r>
            <a:r>
              <a:rPr lang="cs-CZ" b="1" dirty="0" err="1">
                <a:latin typeface="+mj-lt"/>
              </a:rPr>
              <a:t>Unloaded</a:t>
            </a:r>
            <a:r>
              <a:rPr lang="cs-CZ" b="1" dirty="0">
                <a:latin typeface="+mj-lt"/>
              </a:rPr>
              <a:t>) </a:t>
            </a:r>
            <a:r>
              <a:rPr lang="cs-CZ" dirty="0">
                <a:latin typeface="+mj-lt"/>
              </a:rPr>
              <a:t>– dodáno a vyloženo v místě, prodávající splní dodání, jakmile je zboží vyloženo z příchozího dopravního prostředku a dáno k dispozici kupujícímu ve smluvním místě určení. </a:t>
            </a:r>
            <a:endParaRPr lang="cs-CZ" dirty="0" smtClean="0">
              <a:latin typeface="+mj-lt"/>
            </a:endParaRP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Prodávající </a:t>
            </a:r>
            <a:r>
              <a:rPr lang="cs-CZ" dirty="0">
                <a:latin typeface="+mj-lt"/>
              </a:rPr>
              <a:t>je povinen nést veškeré riziko spojené s dodáním zboží a jeho vyložením ve sjednaném místě určení.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807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Pravidla vhodná pro jakýkoliv druh přepravy </a:t>
            </a:r>
          </a:p>
          <a:p>
            <a:pPr lvl="1" indent="-457200">
              <a:spcBef>
                <a:spcPts val="0"/>
              </a:spcBef>
            </a:pPr>
            <a:r>
              <a:rPr lang="pt-BR" dirty="0">
                <a:latin typeface="+mj-lt"/>
              </a:rPr>
              <a:t>Jedná se o 7 pravidel INCOTERMS® 2020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7"/>
            </a:pPr>
            <a:r>
              <a:rPr lang="cs-CZ" b="1" dirty="0">
                <a:latin typeface="+mj-lt"/>
              </a:rPr>
              <a:t>DDP (</a:t>
            </a:r>
            <a:r>
              <a:rPr lang="cs-CZ" b="1" dirty="0" err="1">
                <a:latin typeface="+mj-lt"/>
              </a:rPr>
              <a:t>Delivered</a:t>
            </a:r>
            <a:r>
              <a:rPr lang="cs-CZ" b="1" dirty="0">
                <a:latin typeface="+mj-lt"/>
              </a:rPr>
              <a:t> Duty </a:t>
            </a:r>
            <a:r>
              <a:rPr lang="cs-CZ" b="1" dirty="0" err="1">
                <a:latin typeface="+mj-lt"/>
              </a:rPr>
              <a:t>Paid</a:t>
            </a:r>
            <a:r>
              <a:rPr lang="cs-CZ" b="1" dirty="0">
                <a:latin typeface="+mj-lt"/>
              </a:rPr>
              <a:t>) </a:t>
            </a:r>
            <a:r>
              <a:rPr lang="cs-CZ" dirty="0">
                <a:latin typeface="+mj-lt"/>
              </a:rPr>
              <a:t>– dodáno clo placeno, prodávající splní dodání, jakmile dá zboží k dispozici kupujícímu celně odbavené v dovozu na příchozím dopravním prostředku připravené k vykládce kupujícím ve sjednaném místě určení. </a:t>
            </a: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Prodávající </a:t>
            </a:r>
            <a:r>
              <a:rPr lang="cs-CZ" dirty="0">
                <a:latin typeface="+mj-lt"/>
              </a:rPr>
              <a:t>nese veškeré náklady a riziko spojené s dodáním zboží do tohoto místa a má povinnost celně odbavit zboží nejen pro vývoz, ale i pro dovoz a uhradit clo jak pro vývoz, tak i pro dovoz včetně provedení příslušného celního odbavení.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64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cs-CZ" b="1" dirty="0" smtClean="0">
                <a:latin typeface="+mj-lt"/>
              </a:rPr>
              <a:t>Pravidla vhodná pro námořní a vnitrozemskou vodní dopravu 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Zahrnují </a:t>
            </a:r>
            <a:r>
              <a:rPr lang="cs-CZ" dirty="0">
                <a:latin typeface="+mj-lt"/>
              </a:rPr>
              <a:t>4 pravidla INCOTERMS® 2020: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>
                <a:latin typeface="+mj-lt"/>
              </a:rPr>
              <a:t>FAS (Free </a:t>
            </a:r>
            <a:r>
              <a:rPr lang="cs-CZ" b="1" dirty="0" err="1">
                <a:latin typeface="+mj-lt"/>
              </a:rPr>
              <a:t>Alongside</a:t>
            </a:r>
            <a:r>
              <a:rPr lang="cs-CZ" b="1" dirty="0">
                <a:latin typeface="+mj-lt"/>
              </a:rPr>
              <a:t> </a:t>
            </a:r>
            <a:r>
              <a:rPr lang="cs-CZ" b="1" dirty="0" err="1">
                <a:latin typeface="+mj-lt"/>
              </a:rPr>
              <a:t>Ship</a:t>
            </a:r>
            <a:r>
              <a:rPr lang="cs-CZ" b="1" dirty="0">
                <a:latin typeface="+mj-lt"/>
              </a:rPr>
              <a:t>) </a:t>
            </a:r>
            <a:r>
              <a:rPr lang="cs-CZ" dirty="0">
                <a:latin typeface="+mj-lt"/>
              </a:rPr>
              <a:t>– vyplaceně k boku lodi, prodávající splní svou povinnost dodání, když dodá zboží k boku lodi určené kupujícím v určeném přístavu nakládky. </a:t>
            </a:r>
            <a:endParaRPr lang="cs-CZ" dirty="0" smtClean="0">
              <a:latin typeface="+mj-lt"/>
            </a:endParaRP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Riziko </a:t>
            </a:r>
            <a:r>
              <a:rPr lang="cs-CZ" dirty="0">
                <a:latin typeface="+mj-lt"/>
              </a:rPr>
              <a:t>ztráty a poškození zboží přechází dodáním zboží k boku lodi.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16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cs-CZ" b="1" dirty="0" smtClean="0">
                <a:latin typeface="+mj-lt"/>
              </a:rPr>
              <a:t>Pravidla vhodná pro námořní a vnitrozemskou vodní dopravu 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Zahrnují </a:t>
            </a:r>
            <a:r>
              <a:rPr lang="cs-CZ" dirty="0">
                <a:latin typeface="+mj-lt"/>
              </a:rPr>
              <a:t>4 pravidla INCOTERMS® 2020: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2"/>
            </a:pPr>
            <a:r>
              <a:rPr lang="cs-CZ" b="1" dirty="0">
                <a:latin typeface="+mj-lt"/>
              </a:rPr>
              <a:t>FOB (Free On </a:t>
            </a:r>
            <a:r>
              <a:rPr lang="cs-CZ" b="1" dirty="0" err="1">
                <a:latin typeface="+mj-lt"/>
              </a:rPr>
              <a:t>Board</a:t>
            </a:r>
            <a:r>
              <a:rPr lang="cs-CZ" b="1" dirty="0">
                <a:latin typeface="+mj-lt"/>
              </a:rPr>
              <a:t>) </a:t>
            </a:r>
            <a:r>
              <a:rPr lang="cs-CZ" dirty="0">
                <a:latin typeface="+mj-lt"/>
              </a:rPr>
              <a:t>– vyplaceně na palubu, prodávající má povinnost dodat zboží na palubu lodi určené kupujícím v určeném přístavu nakládky. </a:t>
            </a:r>
            <a:endParaRPr lang="cs-CZ" dirty="0" smtClean="0">
              <a:latin typeface="+mj-lt"/>
            </a:endParaRP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Riziko </a:t>
            </a:r>
            <a:r>
              <a:rPr lang="cs-CZ" dirty="0">
                <a:latin typeface="+mj-lt"/>
              </a:rPr>
              <a:t>ztráty a poškození zboží přechází na kupujícího, jakmile je zboží dodáno na palubu lodi.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641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cs-CZ" b="1" dirty="0" smtClean="0">
                <a:latin typeface="+mj-lt"/>
              </a:rPr>
              <a:t>Pravidla vhodná pro námořní a vnitrozemskou vodní dopravu 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Zahrnují </a:t>
            </a:r>
            <a:r>
              <a:rPr lang="cs-CZ" dirty="0">
                <a:latin typeface="+mj-lt"/>
              </a:rPr>
              <a:t>4 pravidla INCOTERMS® 2020: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3"/>
            </a:pPr>
            <a:r>
              <a:rPr lang="cs-CZ" b="1" dirty="0">
                <a:latin typeface="+mj-lt"/>
              </a:rPr>
              <a:t>CFR (</a:t>
            </a:r>
            <a:r>
              <a:rPr lang="cs-CZ" b="1" dirty="0" err="1">
                <a:latin typeface="+mj-lt"/>
              </a:rPr>
              <a:t>Cost</a:t>
            </a:r>
            <a:r>
              <a:rPr lang="cs-CZ" b="1" dirty="0">
                <a:latin typeface="+mj-lt"/>
              </a:rPr>
              <a:t> and </a:t>
            </a:r>
            <a:r>
              <a:rPr lang="cs-CZ" b="1" dirty="0" err="1">
                <a:latin typeface="+mj-lt"/>
              </a:rPr>
              <a:t>Freight</a:t>
            </a:r>
            <a:r>
              <a:rPr lang="cs-CZ" b="1" dirty="0">
                <a:latin typeface="+mj-lt"/>
              </a:rPr>
              <a:t>) </a:t>
            </a:r>
            <a:r>
              <a:rPr lang="cs-CZ" dirty="0">
                <a:latin typeface="+mj-lt"/>
              </a:rPr>
              <a:t>– náklady a dopravné, prodávající dodá zboží kupujícímu na palubu lodi. </a:t>
            </a:r>
            <a:endParaRPr lang="cs-CZ" dirty="0" smtClean="0">
              <a:latin typeface="+mj-lt"/>
            </a:endParaRP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Rizika </a:t>
            </a:r>
            <a:r>
              <a:rPr lang="cs-CZ" dirty="0">
                <a:latin typeface="+mj-lt"/>
              </a:rPr>
              <a:t>ztráty a poškození zboží přechází na kupujícího dodáním zboží na palubu lodi. </a:t>
            </a:r>
            <a:endParaRPr lang="cs-CZ" dirty="0" smtClean="0">
              <a:latin typeface="+mj-lt"/>
            </a:endParaRP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Prodávající </a:t>
            </a:r>
            <a:r>
              <a:rPr lang="cs-CZ" dirty="0">
                <a:latin typeface="+mj-lt"/>
              </a:rPr>
              <a:t>je povinen sjednat dopravu a zaplatit přepravné potřebné pro dodání zboží do smluvního přístavu určení.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326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INCOTERMS 2020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48048"/>
            <a:ext cx="8229600" cy="447811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cs-CZ" b="1" dirty="0" smtClean="0">
                <a:latin typeface="+mj-lt"/>
              </a:rPr>
              <a:t>Pravidla vhodná pro námořní a vnitrozemskou vodní dopravu 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Zahrnují </a:t>
            </a:r>
            <a:r>
              <a:rPr lang="cs-CZ" dirty="0">
                <a:latin typeface="+mj-lt"/>
              </a:rPr>
              <a:t>4 pravidla INCOTERMS® 2020: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4"/>
            </a:pPr>
            <a:r>
              <a:rPr lang="cs-CZ" b="1" dirty="0">
                <a:latin typeface="+mj-lt"/>
              </a:rPr>
              <a:t>CIF (</a:t>
            </a:r>
            <a:r>
              <a:rPr lang="cs-CZ" b="1" dirty="0" err="1">
                <a:latin typeface="+mj-lt"/>
              </a:rPr>
              <a:t>Cost</a:t>
            </a:r>
            <a:r>
              <a:rPr lang="cs-CZ" b="1" dirty="0">
                <a:latin typeface="+mj-lt"/>
              </a:rPr>
              <a:t>, </a:t>
            </a:r>
            <a:r>
              <a:rPr lang="cs-CZ" b="1" dirty="0" err="1">
                <a:latin typeface="+mj-lt"/>
              </a:rPr>
              <a:t>Insurance</a:t>
            </a:r>
            <a:r>
              <a:rPr lang="cs-CZ" b="1" dirty="0">
                <a:latin typeface="+mj-lt"/>
              </a:rPr>
              <a:t> and </a:t>
            </a:r>
            <a:r>
              <a:rPr lang="cs-CZ" b="1" dirty="0" err="1">
                <a:latin typeface="+mj-lt"/>
              </a:rPr>
              <a:t>Freight</a:t>
            </a:r>
            <a:r>
              <a:rPr lang="cs-CZ" b="1" dirty="0">
                <a:latin typeface="+mj-lt"/>
              </a:rPr>
              <a:t>) </a:t>
            </a:r>
            <a:r>
              <a:rPr lang="cs-CZ" dirty="0">
                <a:latin typeface="+mj-lt"/>
              </a:rPr>
              <a:t>– náklady, pojištění a dopravné, prodávající dodá zboží kupujícímu na palubě lodi. </a:t>
            </a:r>
            <a:endParaRPr lang="cs-CZ" dirty="0" smtClean="0">
              <a:latin typeface="+mj-lt"/>
            </a:endParaRP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Riziko </a:t>
            </a:r>
            <a:r>
              <a:rPr lang="cs-CZ" dirty="0">
                <a:latin typeface="+mj-lt"/>
              </a:rPr>
              <a:t>ztráty a poškození zboží přechází na kupujícího, jakmile je zboží dodáno na palubu lodi. </a:t>
            </a:r>
            <a:endParaRPr lang="cs-CZ" dirty="0" smtClean="0">
              <a:latin typeface="+mj-lt"/>
            </a:endParaRPr>
          </a:p>
          <a:p>
            <a:pPr lvl="2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Prodávající </a:t>
            </a:r>
            <a:r>
              <a:rPr lang="cs-CZ" dirty="0">
                <a:latin typeface="+mj-lt"/>
              </a:rPr>
              <a:t>je povinen sjednat dopravu a hradit přepravné na dodání zboží do sjednaného přístavu určení a sjednat pojištění ztráty nebo poškození zboží během přepravy.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576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FAKTORY, KTERÉ OVLIVŇUJÍ CENOVOU TVORBU NA MEZINÁRODNÍCH TRZÍCH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50380"/>
            <a:ext cx="8229600" cy="447578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29651" t="41266" r="20232" b="20491"/>
          <a:stretch/>
        </p:blipFill>
        <p:spPr>
          <a:xfrm>
            <a:off x="413292" y="1892595"/>
            <a:ext cx="8273508" cy="35512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65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FAKTORY, KTERÉ OVLIVŇUJÍ CENOVOU TVORBU NA MEZINÁRODNÍCH TRZÍCH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cs-CZ" b="1" dirty="0" smtClean="0">
                <a:latin typeface="+mj-lt"/>
              </a:rPr>
              <a:t>Vnitřní faktory: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 cíle </a:t>
            </a:r>
            <a:r>
              <a:rPr lang="cs-CZ" dirty="0">
                <a:latin typeface="+mj-lt"/>
              </a:rPr>
              <a:t>firmy,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 požadovaná ziskovost,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 náklady (výrobní, distribuční, dopravní)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 fáze životního cyklu </a:t>
            </a:r>
            <a:r>
              <a:rPr lang="cs-CZ" dirty="0" smtClean="0">
                <a:latin typeface="+mj-lt"/>
              </a:rPr>
              <a:t>výrobku,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 životnost </a:t>
            </a:r>
            <a:r>
              <a:rPr lang="cs-CZ" dirty="0">
                <a:latin typeface="+mj-lt"/>
              </a:rPr>
              <a:t>výrobku a jeho kvalita,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 značka, vzhled, </a:t>
            </a:r>
            <a:r>
              <a:rPr lang="cs-CZ" dirty="0" smtClean="0">
                <a:latin typeface="+mj-lt"/>
              </a:rPr>
              <a:t>hmotnost,</a:t>
            </a:r>
          </a:p>
          <a:p>
            <a:pPr lvl="1" indent="-457200">
              <a:spcBef>
                <a:spcPts val="0"/>
              </a:spcBef>
            </a:pPr>
            <a:r>
              <a:rPr lang="cs-CZ" dirty="0" smtClean="0">
                <a:latin typeface="+mj-lt"/>
              </a:rPr>
              <a:t> balení </a:t>
            </a:r>
            <a:r>
              <a:rPr lang="cs-CZ" dirty="0">
                <a:latin typeface="+mj-lt"/>
              </a:rPr>
              <a:t>produktu.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57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FAKTORY, KTERÉ OVLIVŇUJÍ CENOVOU TVORBU NA MEZINÁRODNÍCH TRZÍCH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cs-CZ" b="1" dirty="0" smtClean="0">
                <a:latin typeface="+mj-lt"/>
              </a:rPr>
              <a:t>Vnitřní faktory:</a:t>
            </a:r>
          </a:p>
          <a:p>
            <a:pPr lvl="1" indent="-457200">
              <a:spcBef>
                <a:spcPts val="0"/>
              </a:spcBef>
            </a:pPr>
            <a:r>
              <a:rPr lang="cs-CZ" i="1" dirty="0">
                <a:latin typeface="+mj-lt"/>
              </a:rPr>
              <a:t>Cílem analýzy vnitřních faktorů podniku je zhodnocení vlastních nákladů a konkurenceschopnosti produktu.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Identifikace faktorů, které ovlivňují náklady.</a:t>
            </a:r>
          </a:p>
          <a:p>
            <a:pPr lvl="1" indent="-457200">
              <a:spcBef>
                <a:spcPts val="0"/>
              </a:spcBef>
            </a:pPr>
            <a:r>
              <a:rPr lang="cs-CZ" dirty="0">
                <a:latin typeface="+mj-lt"/>
              </a:rPr>
              <a:t>Hodnocení efektivnosti exportu.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397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735980"/>
            <a:ext cx="8229600" cy="780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600" b="1" dirty="0"/>
              <a:t>FAKTORY, KTERÉ OVLIVŇUJÍ CENOVOU TVORBU NA MEZINÁRODNÍCH TRZÍCH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722474"/>
            <a:ext cx="8229600" cy="4403689"/>
          </a:xfrm>
        </p:spPr>
        <p:txBody>
          <a:bodyPr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cs-CZ" b="1" dirty="0" smtClean="0">
                <a:latin typeface="+mj-lt"/>
              </a:rPr>
              <a:t>Vnější faktory:</a:t>
            </a:r>
          </a:p>
          <a:p>
            <a:pPr lvl="1" indent="-457200">
              <a:spcBef>
                <a:spcPts val="0"/>
              </a:spcBef>
            </a:pPr>
            <a:r>
              <a:rPr lang="cs-CZ" i="1" dirty="0">
                <a:latin typeface="+mj-lt"/>
              </a:rPr>
              <a:t> tržní </a:t>
            </a:r>
            <a:r>
              <a:rPr lang="cs-CZ" i="1" dirty="0" smtClean="0">
                <a:latin typeface="+mj-lt"/>
              </a:rPr>
              <a:t>faktory</a:t>
            </a:r>
          </a:p>
          <a:p>
            <a:pPr lvl="2" indent="-457200">
              <a:spcBef>
                <a:spcPts val="0"/>
              </a:spcBef>
            </a:pPr>
            <a:r>
              <a:rPr lang="cs-CZ" i="1" dirty="0" smtClean="0">
                <a:latin typeface="+mj-lt"/>
              </a:rPr>
              <a:t>vývoj poptávky,</a:t>
            </a:r>
          </a:p>
          <a:p>
            <a:pPr lvl="2" indent="-457200">
              <a:spcBef>
                <a:spcPts val="0"/>
              </a:spcBef>
            </a:pPr>
            <a:r>
              <a:rPr lang="cs-CZ" i="1" dirty="0" smtClean="0">
                <a:latin typeface="+mj-lt"/>
              </a:rPr>
              <a:t>chování spotřebitelů,</a:t>
            </a:r>
          </a:p>
          <a:p>
            <a:pPr lvl="2" indent="-457200">
              <a:spcBef>
                <a:spcPts val="0"/>
              </a:spcBef>
            </a:pPr>
            <a:r>
              <a:rPr lang="cs-CZ" i="1" dirty="0" smtClean="0">
                <a:latin typeface="+mj-lt"/>
              </a:rPr>
              <a:t>vnímání ceny,</a:t>
            </a:r>
          </a:p>
          <a:p>
            <a:pPr lvl="2" indent="-457200">
              <a:spcBef>
                <a:spcPts val="0"/>
              </a:spcBef>
            </a:pPr>
            <a:r>
              <a:rPr lang="cs-CZ" i="1" dirty="0" smtClean="0">
                <a:latin typeface="+mj-lt"/>
              </a:rPr>
              <a:t>konkurence</a:t>
            </a:r>
            <a:r>
              <a:rPr lang="cs-CZ" i="1" dirty="0">
                <a:latin typeface="+mj-lt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19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1841</Words>
  <Application>Microsoft Office PowerPoint</Application>
  <PresentationFormat>Předvádění na obrazovce (4:3)</PresentationFormat>
  <Paragraphs>358</Paragraphs>
  <Slides>59</Slides>
  <Notes>59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2" baseType="lpstr">
      <vt:lpstr>Arial</vt:lpstr>
      <vt:lpstr>Calibri</vt:lpstr>
      <vt:lpstr>Office Theme</vt:lpstr>
      <vt:lpstr>  CENY NA MEZINÁRODNÍCH TRZÍCH  XCCS</vt:lpstr>
      <vt:lpstr>ZÁKLADNÍ ASPEKTY MEZINÁRODNÍ  TVORBY CEN</vt:lpstr>
      <vt:lpstr>ZÁKLADNÍ ASPEKTY MEZINÁRODNÍ  TVORBY CEN</vt:lpstr>
      <vt:lpstr>ZÁKLADNÍ ASPEKTY MEZINÁRODNÍ  TVORBY CEN</vt:lpstr>
      <vt:lpstr>ZÁKLADNÍ ASPEKTY MEZINÁRODNÍ  TVORBY CEN</vt:lpstr>
      <vt:lpstr>FAKTORY, KTERÉ OVLIVŇUJÍ CENOVOU TVORBU NA MEZINÁRODNÍCH TRZÍCH</vt:lpstr>
      <vt:lpstr>FAKTORY, KTERÉ OVLIVŇUJÍ CENOVOU TVORBU NA MEZINÁRODNÍCH TRZÍCH</vt:lpstr>
      <vt:lpstr>FAKTORY, KTERÉ OVLIVŇUJÍ CENOVOU TVORBU NA MEZINÁRODNÍCH TRZÍCH</vt:lpstr>
      <vt:lpstr>FAKTORY, KTERÉ OVLIVŇUJÍ CENOVOU TVORBU NA MEZINÁRODNÍCH TRZÍCH</vt:lpstr>
      <vt:lpstr>FAKTORY, KTERÉ OVLIVŇUJÍ CENOVOU TVORBU NA MEZINÁRODNÍCH TRZÍCH</vt:lpstr>
      <vt:lpstr>Analýza tržních faktorů</vt:lpstr>
      <vt:lpstr>Analýza tržních faktorů</vt:lpstr>
      <vt:lpstr>Analýza tržních faktorů</vt:lpstr>
      <vt:lpstr>Analýza tržních faktorů</vt:lpstr>
      <vt:lpstr>Analýza okolních faktorů</vt:lpstr>
      <vt:lpstr>Analýza okolních faktorů</vt:lpstr>
      <vt:lpstr>Dumpingový prodej</vt:lpstr>
      <vt:lpstr>Analýza světových cen</vt:lpstr>
      <vt:lpstr>Cenové strategie na mezinárodních trzích</vt:lpstr>
      <vt:lpstr>Základní struktura podnikových cílů</vt:lpstr>
      <vt:lpstr>Základní struktura podnikových cílů</vt:lpstr>
      <vt:lpstr>Základní struktura podnikových cílů</vt:lpstr>
      <vt:lpstr>Základní struktura podnikových cílů</vt:lpstr>
      <vt:lpstr>Základní struktura podnikových cílů</vt:lpstr>
      <vt:lpstr>Základní struktura podnikových cílů</vt:lpstr>
      <vt:lpstr>Základní struktura podnikových cílů</vt:lpstr>
      <vt:lpstr>Základní struktura podnikových cílů</vt:lpstr>
      <vt:lpstr>Základní struktura podnikových cílů</vt:lpstr>
      <vt:lpstr>Základní struktura podnikových cílů</vt:lpstr>
      <vt:lpstr>Cenové strategie při vstupu na mezinárodní trhy</vt:lpstr>
      <vt:lpstr>Cenové strategie při vstupu na mezinárodní trhy</vt:lpstr>
      <vt:lpstr>Cenové strategie při vstupu na mezinárodní trhy</vt:lpstr>
      <vt:lpstr>Cenové strategie při vstupu na mezinárodní trhy</vt:lpstr>
      <vt:lpstr>Cenové strategie při vstupu na mezinárodní trhy</vt:lpstr>
      <vt:lpstr>Cenové strategie při vstupu na mezinárodní trhy</vt:lpstr>
      <vt:lpstr>Cenové taktiky na mezinárodních trzích</vt:lpstr>
      <vt:lpstr>Cenové taktiky na mezinárodních trzích</vt:lpstr>
      <vt:lpstr>Cenové taktiky na mezinárodních trzích</vt:lpstr>
      <vt:lpstr>Cenové taktiky na mezinárodních trzích</vt:lpstr>
      <vt:lpstr>Cenové taktiky na mezinárodních trzích</vt:lpstr>
      <vt:lpstr>Cenové taktiky na mezinárodních trzích</vt:lpstr>
      <vt:lpstr>Dodací a platební podmínky na mezinárodních trzích</vt:lpstr>
      <vt:lpstr>Dodací a platební podmínky na mezinárodních trzích</vt:lpstr>
      <vt:lpstr>Dodací a platební podmínky na mezinárodních trzích</vt:lpstr>
      <vt:lpstr>Dodací a platební podmínky na mezinárodních trzích</vt:lpstr>
      <vt:lpstr>INCOTERMS 2020</vt:lpstr>
      <vt:lpstr>INCOTERMS 2020</vt:lpstr>
      <vt:lpstr>INCOTERMS 2020</vt:lpstr>
      <vt:lpstr>INCOTERMS 2020</vt:lpstr>
      <vt:lpstr>INCOTERMS 2020</vt:lpstr>
      <vt:lpstr>INCOTERMS 2020</vt:lpstr>
      <vt:lpstr>INCOTERMS 2020</vt:lpstr>
      <vt:lpstr>INCOTERMS 2020</vt:lpstr>
      <vt:lpstr>INCOTERMS 2020</vt:lpstr>
      <vt:lpstr>INCOTERMS 2020</vt:lpstr>
      <vt:lpstr>INCOTERMS 2020</vt:lpstr>
      <vt:lpstr>INCOTERMS 2020</vt:lpstr>
      <vt:lpstr>INCOTERMS 2020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65</cp:revision>
  <dcterms:modified xsi:type="dcterms:W3CDTF">2024-03-24T17:21:10Z</dcterms:modified>
</cp:coreProperties>
</file>