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0"/>
  </p:notesMasterIdLst>
  <p:sldIdLst>
    <p:sldId id="256" r:id="rId2"/>
    <p:sldId id="269" r:id="rId3"/>
    <p:sldId id="384" r:id="rId4"/>
    <p:sldId id="385" r:id="rId5"/>
    <p:sldId id="386" r:id="rId6"/>
    <p:sldId id="387" r:id="rId7"/>
    <p:sldId id="388" r:id="rId8"/>
    <p:sldId id="389" r:id="rId9"/>
    <p:sldId id="390" r:id="rId10"/>
    <p:sldId id="391" r:id="rId11"/>
    <p:sldId id="393" r:id="rId12"/>
    <p:sldId id="394" r:id="rId13"/>
    <p:sldId id="395" r:id="rId14"/>
    <p:sldId id="396" r:id="rId15"/>
    <p:sldId id="397" r:id="rId16"/>
    <p:sldId id="398" r:id="rId17"/>
    <p:sldId id="399" r:id="rId18"/>
    <p:sldId id="261" r:id="rId19"/>
  </p:sldIdLst>
  <p:sldSz cx="9144000" cy="6858000" type="screen4x3"/>
  <p:notesSz cx="9928225" cy="67976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548" autoAdjust="0"/>
  </p:normalViewPr>
  <p:slideViewPr>
    <p:cSldViewPr snapToGrid="0">
      <p:cViewPr>
        <p:scale>
          <a:sx n="60" d="100"/>
          <a:sy n="60" d="100"/>
        </p:scale>
        <p:origin x="1388" y="-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Množství 1 kg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1"/>
            <c:dispEq val="0"/>
            <c:trendlineLbl>
              <c:layout/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</c:trendlineLbl>
          </c:trendline>
          <c:xVal>
            <c:numRef>
              <c:f>List1!$A$2:$A$14</c:f>
              <c:numCache>
                <c:formatCode>General</c:formatCode>
                <c:ptCount val="13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</c:numCache>
            </c:numRef>
          </c:xVal>
          <c:yVal>
            <c:numRef>
              <c:f>List1!$B$2:$B$14</c:f>
              <c:numCache>
                <c:formatCode>0.00</c:formatCode>
                <c:ptCount val="13"/>
                <c:pt idx="0">
                  <c:v>1299.78</c:v>
                </c:pt>
                <c:pt idx="1">
                  <c:v>1134.8</c:v>
                </c:pt>
                <c:pt idx="2">
                  <c:v>1095.1099999999999</c:v>
                </c:pt>
                <c:pt idx="3">
                  <c:v>1085.6500000000001</c:v>
                </c:pt>
                <c:pt idx="4">
                  <c:v>1120.3499999999999</c:v>
                </c:pt>
                <c:pt idx="5">
                  <c:v>1183.93</c:v>
                </c:pt>
                <c:pt idx="6">
                  <c:v>1274.1600000000001</c:v>
                </c:pt>
                <c:pt idx="7">
                  <c:v>1227.25</c:v>
                </c:pt>
                <c:pt idx="8">
                  <c:v>1323.87</c:v>
                </c:pt>
                <c:pt idx="9">
                  <c:v>1318.26</c:v>
                </c:pt>
                <c:pt idx="10">
                  <c:v>1319.81</c:v>
                </c:pt>
                <c:pt idx="11">
                  <c:v>1300.27</c:v>
                </c:pt>
                <c:pt idx="12">
                  <c:v>1022.37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9039-4A50-AFF7-8D97491122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05197464"/>
        <c:axId val="405195824"/>
      </c:scatterChart>
      <c:valAx>
        <c:axId val="4051974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05195824"/>
        <c:crosses val="autoZero"/>
        <c:crossBetween val="midCat"/>
      </c:valAx>
      <c:valAx>
        <c:axId val="405195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0519746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List2!$B$1</c:f>
              <c:strCache>
                <c:ptCount val="1"/>
                <c:pt idx="0">
                  <c:v>Množství 1 kg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List2!$B$2:$B$18</c:f>
              <c:numCache>
                <c:formatCode>0.00</c:formatCode>
                <c:ptCount val="17"/>
                <c:pt idx="0">
                  <c:v>1299.78</c:v>
                </c:pt>
                <c:pt idx="1">
                  <c:v>1134.8</c:v>
                </c:pt>
                <c:pt idx="2">
                  <c:v>1095.1099999999999</c:v>
                </c:pt>
                <c:pt idx="3">
                  <c:v>1085.6500000000001</c:v>
                </c:pt>
                <c:pt idx="4">
                  <c:v>1120.3499999999999</c:v>
                </c:pt>
                <c:pt idx="5">
                  <c:v>1183.93</c:v>
                </c:pt>
                <c:pt idx="6">
                  <c:v>1274.1600000000001</c:v>
                </c:pt>
                <c:pt idx="7">
                  <c:v>1227.25</c:v>
                </c:pt>
                <c:pt idx="8">
                  <c:v>1323.87</c:v>
                </c:pt>
                <c:pt idx="9">
                  <c:v>1318.26</c:v>
                </c:pt>
                <c:pt idx="10">
                  <c:v>1319.81</c:v>
                </c:pt>
                <c:pt idx="11">
                  <c:v>1300.27</c:v>
                </c:pt>
                <c:pt idx="12">
                  <c:v>1022.37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2D6-4170-989C-8190D76DE99E}"/>
            </c:ext>
          </c:extLst>
        </c:ser>
        <c:ser>
          <c:idx val="1"/>
          <c:order val="1"/>
          <c:tx>
            <c:strRef>
              <c:f>List2!$C$1</c:f>
              <c:strCache>
                <c:ptCount val="1"/>
                <c:pt idx="0">
                  <c:v>Prognóza(Množství 1 kg)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List2!$A$2:$A$18</c:f>
              <c:numCache>
                <c:formatCode>General</c:formatCode>
                <c:ptCount val="1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</c:numCache>
            </c:numRef>
          </c:cat>
          <c:val>
            <c:numRef>
              <c:f>List2!$C$2:$C$18</c:f>
              <c:numCache>
                <c:formatCode>General</c:formatCode>
                <c:ptCount val="17"/>
                <c:pt idx="12" formatCode="0.00">
                  <c:v>1022.37</c:v>
                </c:pt>
                <c:pt idx="13" formatCode="0.00">
                  <c:v>1029.0176923076922</c:v>
                </c:pt>
                <c:pt idx="14" formatCode="0.00">
                  <c:v>1035.6653846153845</c:v>
                </c:pt>
                <c:pt idx="15" formatCode="0.00">
                  <c:v>1042.3130769230768</c:v>
                </c:pt>
                <c:pt idx="16" formatCode="0.00">
                  <c:v>1048.9607692307691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2D6-4170-989C-8190D76DE99E}"/>
            </c:ext>
          </c:extLst>
        </c:ser>
        <c:ser>
          <c:idx val="2"/>
          <c:order val="2"/>
          <c:tx>
            <c:strRef>
              <c:f>List2!$D$1</c:f>
              <c:strCache>
                <c:ptCount val="1"/>
                <c:pt idx="0">
                  <c:v>Dolní hranice spolehlivosti(Množství 1 kg)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List2!$A$2:$A$18</c:f>
              <c:numCache>
                <c:formatCode>General</c:formatCode>
                <c:ptCount val="1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</c:numCache>
            </c:numRef>
          </c:cat>
          <c:val>
            <c:numRef>
              <c:f>List2!$D$2:$D$18</c:f>
              <c:numCache>
                <c:formatCode>General</c:formatCode>
                <c:ptCount val="17"/>
                <c:pt idx="12" formatCode="0.00">
                  <c:v>1022.37</c:v>
                </c:pt>
                <c:pt idx="13" formatCode="0.00">
                  <c:v>825.58342796665784</c:v>
                </c:pt>
                <c:pt idx="14" formatCode="0.00">
                  <c:v>748.10970270031669</c:v>
                </c:pt>
                <c:pt idx="15" formatCode="0.00">
                  <c:v>690.07200874729244</c:v>
                </c:pt>
                <c:pt idx="16" formatCode="0.00">
                  <c:v>642.09213883158077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2D6-4170-989C-8190D76DE99E}"/>
            </c:ext>
          </c:extLst>
        </c:ser>
        <c:ser>
          <c:idx val="3"/>
          <c:order val="3"/>
          <c:tx>
            <c:strRef>
              <c:f>List2!$E$1</c:f>
              <c:strCache>
                <c:ptCount val="1"/>
                <c:pt idx="0">
                  <c:v>Horní hranice spolehlivosti(Množství 1 kg)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List2!$A$2:$A$18</c:f>
              <c:numCache>
                <c:formatCode>General</c:formatCode>
                <c:ptCount val="1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</c:numCache>
            </c:numRef>
          </c:cat>
          <c:val>
            <c:numRef>
              <c:f>List2!$E$2:$E$18</c:f>
              <c:numCache>
                <c:formatCode>General</c:formatCode>
                <c:ptCount val="17"/>
                <c:pt idx="12" formatCode="0.00">
                  <c:v>1022.37</c:v>
                </c:pt>
                <c:pt idx="13" formatCode="0.00">
                  <c:v>1232.4519566487265</c:v>
                </c:pt>
                <c:pt idx="14" formatCode="0.00">
                  <c:v>1323.2210665304524</c:v>
                </c:pt>
                <c:pt idx="15" formatCode="0.00">
                  <c:v>1394.5541450988612</c:v>
                </c:pt>
                <c:pt idx="16" formatCode="0.00">
                  <c:v>1455.8293996299574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2D6-4170-989C-8190D76DE9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28755592"/>
        <c:axId val="528751656"/>
      </c:lineChart>
      <c:catAx>
        <c:axId val="528755592"/>
        <c:scaling>
          <c:orientation val="minMax"/>
        </c:scaling>
        <c:delete val="0"/>
        <c:axPos val="b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28751656"/>
        <c:crosses val="autoZero"/>
        <c:auto val="1"/>
        <c:lblAlgn val="ctr"/>
        <c:lblOffset val="100"/>
        <c:noMultiLvlLbl val="0"/>
      </c:catAx>
      <c:valAx>
        <c:axId val="528751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28755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List1!$C$1</c:f>
              <c:strCache>
                <c:ptCount val="1"/>
                <c:pt idx="0">
                  <c:v>Cena 1kg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1"/>
            <c:dispEq val="0"/>
            <c:trendlineLbl>
              <c:layout/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</c:trendlineLbl>
          </c:trendline>
          <c:xVal>
            <c:numRef>
              <c:f>List1!$A$2:$A$14</c:f>
              <c:numCache>
                <c:formatCode>General</c:formatCode>
                <c:ptCount val="13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</c:numCache>
            </c:numRef>
          </c:xVal>
          <c:yVal>
            <c:numRef>
              <c:f>List1!$C$2:$C$14</c:f>
              <c:numCache>
                <c:formatCode>0.00</c:formatCode>
                <c:ptCount val="13"/>
                <c:pt idx="0">
                  <c:v>18.36</c:v>
                </c:pt>
                <c:pt idx="1">
                  <c:v>21.55</c:v>
                </c:pt>
                <c:pt idx="2">
                  <c:v>22.89</c:v>
                </c:pt>
                <c:pt idx="3">
                  <c:v>23.06</c:v>
                </c:pt>
                <c:pt idx="4">
                  <c:v>23</c:v>
                </c:pt>
                <c:pt idx="5">
                  <c:v>22.46</c:v>
                </c:pt>
                <c:pt idx="6">
                  <c:v>21.79</c:v>
                </c:pt>
                <c:pt idx="7">
                  <c:v>24.15</c:v>
                </c:pt>
                <c:pt idx="8">
                  <c:v>24.1</c:v>
                </c:pt>
                <c:pt idx="9">
                  <c:v>26.23</c:v>
                </c:pt>
                <c:pt idx="10">
                  <c:v>27.41</c:v>
                </c:pt>
                <c:pt idx="11">
                  <c:v>29.15</c:v>
                </c:pt>
                <c:pt idx="12">
                  <c:v>39.47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17B8-44F3-9554-792DC6042B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33637344"/>
        <c:axId val="533631768"/>
      </c:scatterChart>
      <c:valAx>
        <c:axId val="5336373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33631768"/>
        <c:crosses val="autoZero"/>
        <c:crossBetween val="midCat"/>
      </c:valAx>
      <c:valAx>
        <c:axId val="533631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3363734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List3!$B$1</c:f>
              <c:strCache>
                <c:ptCount val="1"/>
                <c:pt idx="0">
                  <c:v>Cena 1kg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val>
            <c:numRef>
              <c:f>List3!$B$2:$B$18</c:f>
              <c:numCache>
                <c:formatCode>0.00</c:formatCode>
                <c:ptCount val="17"/>
                <c:pt idx="0">
                  <c:v>18.36</c:v>
                </c:pt>
                <c:pt idx="1">
                  <c:v>21.55</c:v>
                </c:pt>
                <c:pt idx="2">
                  <c:v>22.89</c:v>
                </c:pt>
                <c:pt idx="3">
                  <c:v>23.06</c:v>
                </c:pt>
                <c:pt idx="4">
                  <c:v>23</c:v>
                </c:pt>
                <c:pt idx="5">
                  <c:v>22.46</c:v>
                </c:pt>
                <c:pt idx="6">
                  <c:v>21.79</c:v>
                </c:pt>
                <c:pt idx="7">
                  <c:v>24.15</c:v>
                </c:pt>
                <c:pt idx="8">
                  <c:v>24.1</c:v>
                </c:pt>
                <c:pt idx="9">
                  <c:v>26.23</c:v>
                </c:pt>
                <c:pt idx="10">
                  <c:v>27.41</c:v>
                </c:pt>
                <c:pt idx="11">
                  <c:v>29.15</c:v>
                </c:pt>
                <c:pt idx="12">
                  <c:v>39.47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CEE-4B32-B90A-3069E194C7F8}"/>
            </c:ext>
          </c:extLst>
        </c:ser>
        <c:ser>
          <c:idx val="1"/>
          <c:order val="1"/>
          <c:tx>
            <c:strRef>
              <c:f>List3!$C$1</c:f>
              <c:strCache>
                <c:ptCount val="1"/>
                <c:pt idx="0">
                  <c:v>Prognóza(Cena 1kg)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List3!$A$2:$A$18</c:f>
              <c:numCache>
                <c:formatCode>General</c:formatCode>
                <c:ptCount val="1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</c:numCache>
            </c:numRef>
          </c:cat>
          <c:val>
            <c:numRef>
              <c:f>List3!$C$2:$C$18</c:f>
              <c:numCache>
                <c:formatCode>General</c:formatCode>
                <c:ptCount val="17"/>
                <c:pt idx="12" formatCode="0.00">
                  <c:v>39.47</c:v>
                </c:pt>
                <c:pt idx="13" formatCode="0.00">
                  <c:v>40.547692307692309</c:v>
                </c:pt>
                <c:pt idx="14" formatCode="0.00">
                  <c:v>41.625384615384611</c:v>
                </c:pt>
                <c:pt idx="15" formatCode="0.00">
                  <c:v>42.703076923076921</c:v>
                </c:pt>
                <c:pt idx="16" formatCode="0.00">
                  <c:v>43.780769230769231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CEE-4B32-B90A-3069E194C7F8}"/>
            </c:ext>
          </c:extLst>
        </c:ser>
        <c:ser>
          <c:idx val="2"/>
          <c:order val="2"/>
          <c:tx>
            <c:strRef>
              <c:f>List3!$D$1</c:f>
              <c:strCache>
                <c:ptCount val="1"/>
                <c:pt idx="0">
                  <c:v>Dolní hranice spolehlivosti(Cena 1kg)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List3!$A$2:$A$18</c:f>
              <c:numCache>
                <c:formatCode>General</c:formatCode>
                <c:ptCount val="1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</c:numCache>
            </c:numRef>
          </c:cat>
          <c:val>
            <c:numRef>
              <c:f>List3!$D$2:$D$18</c:f>
              <c:numCache>
                <c:formatCode>General</c:formatCode>
                <c:ptCount val="17"/>
                <c:pt idx="12" formatCode="0.00">
                  <c:v>39.47</c:v>
                </c:pt>
                <c:pt idx="13" formatCode="0.00">
                  <c:v>35.107063644987704</c:v>
                </c:pt>
                <c:pt idx="14" formatCode="0.00">
                  <c:v>34.302126649346974</c:v>
                </c:pt>
                <c:pt idx="15" formatCode="0.00">
                  <c:v>33.887571048619854</c:v>
                </c:pt>
                <c:pt idx="16" formatCode="0.00">
                  <c:v>33.68871249278547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CEE-4B32-B90A-3069E194C7F8}"/>
            </c:ext>
          </c:extLst>
        </c:ser>
        <c:ser>
          <c:idx val="3"/>
          <c:order val="3"/>
          <c:tx>
            <c:strRef>
              <c:f>List3!$E$1</c:f>
              <c:strCache>
                <c:ptCount val="1"/>
                <c:pt idx="0">
                  <c:v>Horní hranice spolehlivosti(Cena 1kg)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List3!$A$2:$A$18</c:f>
              <c:numCache>
                <c:formatCode>General</c:formatCode>
                <c:ptCount val="1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</c:numCache>
            </c:numRef>
          </c:cat>
          <c:val>
            <c:numRef>
              <c:f>List3!$E$2:$E$18</c:f>
              <c:numCache>
                <c:formatCode>General</c:formatCode>
                <c:ptCount val="17"/>
                <c:pt idx="12" formatCode="0.00">
                  <c:v>39.47</c:v>
                </c:pt>
                <c:pt idx="13" formatCode="0.00">
                  <c:v>45.988320970396913</c:v>
                </c:pt>
                <c:pt idx="14" formatCode="0.00">
                  <c:v>48.948642581422249</c:v>
                </c:pt>
                <c:pt idx="15" formatCode="0.00">
                  <c:v>51.518582797533988</c:v>
                </c:pt>
                <c:pt idx="16" formatCode="0.00">
                  <c:v>53.872825968752991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CEE-4B32-B90A-3069E194C7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09060176"/>
        <c:axId val="409057552"/>
      </c:lineChart>
      <c:catAx>
        <c:axId val="409060176"/>
        <c:scaling>
          <c:orientation val="minMax"/>
        </c:scaling>
        <c:delete val="0"/>
        <c:axPos val="b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09057552"/>
        <c:crosses val="autoZero"/>
        <c:auto val="1"/>
        <c:lblAlgn val="ctr"/>
        <c:lblOffset val="100"/>
        <c:noMultiLvlLbl val="0"/>
      </c:catAx>
      <c:valAx>
        <c:axId val="409057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09060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dispRSqr val="1"/>
            <c:dispEq val="0"/>
            <c:trendlineLbl>
              <c:layout>
                <c:manualLayout>
                  <c:x val="2.7758092738407701E-3"/>
                  <c:y val="-6.3461286089238886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</c:trendlineLbl>
          </c:trendline>
          <c:xVal>
            <c:numRef>
              <c:f>List1!$B$2:$B$14</c:f>
              <c:numCache>
                <c:formatCode>0.00</c:formatCode>
                <c:ptCount val="13"/>
                <c:pt idx="0">
                  <c:v>1299.78</c:v>
                </c:pt>
                <c:pt idx="1">
                  <c:v>1134.8</c:v>
                </c:pt>
                <c:pt idx="2">
                  <c:v>1095.1099999999999</c:v>
                </c:pt>
                <c:pt idx="3">
                  <c:v>1085.6500000000001</c:v>
                </c:pt>
                <c:pt idx="4">
                  <c:v>1120.3499999999999</c:v>
                </c:pt>
                <c:pt idx="5">
                  <c:v>1183.93</c:v>
                </c:pt>
                <c:pt idx="6">
                  <c:v>1274.1600000000001</c:v>
                </c:pt>
                <c:pt idx="7">
                  <c:v>1227.25</c:v>
                </c:pt>
                <c:pt idx="8">
                  <c:v>1323.87</c:v>
                </c:pt>
                <c:pt idx="9">
                  <c:v>1318.26</c:v>
                </c:pt>
                <c:pt idx="10">
                  <c:v>1319.81</c:v>
                </c:pt>
                <c:pt idx="11">
                  <c:v>1300.27</c:v>
                </c:pt>
                <c:pt idx="12">
                  <c:v>1022.37</c:v>
                </c:pt>
              </c:numCache>
            </c:numRef>
          </c:xVal>
          <c:yVal>
            <c:numRef>
              <c:f>List1!$C$2:$C$14</c:f>
              <c:numCache>
                <c:formatCode>0.00</c:formatCode>
                <c:ptCount val="13"/>
                <c:pt idx="0">
                  <c:v>18.36</c:v>
                </c:pt>
                <c:pt idx="1">
                  <c:v>21.55</c:v>
                </c:pt>
                <c:pt idx="2">
                  <c:v>22.89</c:v>
                </c:pt>
                <c:pt idx="3">
                  <c:v>23.06</c:v>
                </c:pt>
                <c:pt idx="4">
                  <c:v>23</c:v>
                </c:pt>
                <c:pt idx="5">
                  <c:v>22.46</c:v>
                </c:pt>
                <c:pt idx="6">
                  <c:v>21.79</c:v>
                </c:pt>
                <c:pt idx="7">
                  <c:v>24.15</c:v>
                </c:pt>
                <c:pt idx="8">
                  <c:v>24.1</c:v>
                </c:pt>
                <c:pt idx="9">
                  <c:v>26.23</c:v>
                </c:pt>
                <c:pt idx="10">
                  <c:v>27.41</c:v>
                </c:pt>
                <c:pt idx="11">
                  <c:v>29.15</c:v>
                </c:pt>
                <c:pt idx="12">
                  <c:v>39.47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0BC4-49DA-A243-44F3A346F2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33639968"/>
        <c:axId val="533630784"/>
      </c:scatterChart>
      <c:valAx>
        <c:axId val="5336399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33630784"/>
        <c:crosses val="autoZero"/>
        <c:crossBetween val="midCat"/>
      </c:valAx>
      <c:valAx>
        <c:axId val="533630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3363996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4302231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623697" y="0"/>
            <a:ext cx="4302231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263900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92823" y="3228896"/>
            <a:ext cx="7942580" cy="3058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456612"/>
            <a:ext cx="4302231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623697" y="6456612"/>
            <a:ext cx="4302231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992823" y="3228896"/>
            <a:ext cx="7942580" cy="3058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5623697" y="6456612"/>
            <a:ext cx="4302231" cy="339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992823" y="3228896"/>
            <a:ext cx="794258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095647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992823" y="3228896"/>
            <a:ext cx="794258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237912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992823" y="3228896"/>
            <a:ext cx="794258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768174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992823" y="3228896"/>
            <a:ext cx="794258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529211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992823" y="3228896"/>
            <a:ext cx="794258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256077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992823" y="3228896"/>
            <a:ext cx="794258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618538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992823" y="3228896"/>
            <a:ext cx="794258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960438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992823" y="3228896"/>
            <a:ext cx="794258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212268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992823" y="3228896"/>
            <a:ext cx="794258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992823" y="3228896"/>
            <a:ext cx="794258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35868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992823" y="3228896"/>
            <a:ext cx="794258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590171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992823" y="3228896"/>
            <a:ext cx="794258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748842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992823" y="3228896"/>
            <a:ext cx="794258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856791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992823" y="3228896"/>
            <a:ext cx="794258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290134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992823" y="3228896"/>
            <a:ext cx="794258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872359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992823" y="3228896"/>
            <a:ext cx="794258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683867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992823" y="3228896"/>
            <a:ext cx="794258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38850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zso.cz/csu/czso/pan-prumerny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zso.cz/csu/czso/vyvoj-prumernych-cen-vybranych-potravin-2024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56379" y="2163336"/>
            <a:ext cx="8704877" cy="3006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buClr>
                <a:srgbClr val="D10202"/>
              </a:buClr>
              <a:buSzPts val="4400"/>
            </a:pPr>
            <a:r>
              <a:rPr lang="cs-CZ" b="1" dirty="0">
                <a:solidFill>
                  <a:srgbClr val="D10202"/>
                </a:solidFill>
              </a:rPr>
              <a:t/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CENOVÁ TVORBA VE </a:t>
            </a:r>
            <a:r>
              <a:rPr lang="cs-CZ" b="1" dirty="0" smtClean="0">
                <a:solidFill>
                  <a:srgbClr val="D10202"/>
                </a:solidFill>
              </a:rPr>
              <a:t>SLUŽBÁCH</a:t>
            </a:r>
            <a:br>
              <a:rPr lang="cs-CZ" b="1" dirty="0" smtClean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/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 smtClean="0">
                <a:solidFill>
                  <a:srgbClr val="D10202"/>
                </a:solidFill>
              </a:rPr>
              <a:t>XCCS_06_seminář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</a:t>
            </a:r>
            <a:r>
              <a:rPr lang="cs-CZ" sz="1800" b="1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cs-CZ" sz="1800" b="1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03</a:t>
            </a:r>
            <a:r>
              <a:rPr lang="cs-CZ" sz="1800" b="1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2024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678461"/>
            <a:ext cx="8229600" cy="838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Úkol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10/18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516566"/>
            <a:ext cx="8229600" cy="4609597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r>
              <a:rPr lang="cs-CZ" sz="2625" b="1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Další interpretace:</a:t>
            </a:r>
          </a:p>
          <a:p>
            <a:pPr lvl="1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r>
              <a:rPr lang="cs-CZ" sz="24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Na základě výsledku interpretujeme, že nulovou hypotézu zamítáme a přijímáme alternativní hypotézu, neboli je mezi proměnnými závislost a jsou významné.</a:t>
            </a:r>
            <a:endParaRPr lang="cs-CZ" sz="2400" dirty="0">
              <a:solidFill>
                <a:srgbClr val="000000"/>
              </a:solidFill>
              <a:latin typeface="Amasis MT Pro Medium" panose="02040604050005020304" pitchFamily="18" charset="-18"/>
            </a:endParaRPr>
          </a:p>
          <a:p>
            <a:pPr marL="571500" lvl="1" indent="0">
              <a:spcBef>
                <a:spcPts val="0"/>
              </a:spcBef>
              <a:buClr>
                <a:srgbClr val="000000"/>
              </a:buClr>
              <a:buNone/>
            </a:pPr>
            <a:endParaRPr lang="cs-CZ" sz="2225" dirty="0" smtClean="0">
              <a:solidFill>
                <a:srgbClr val="000000"/>
              </a:solidFill>
              <a:latin typeface="Amasis MT Pro Medium" panose="02040604050005020304" pitchFamily="18" charset="-18"/>
            </a:endParaRPr>
          </a:p>
          <a:p>
            <a:pPr lvl="0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endParaRPr lang="cs-CZ" sz="2625" b="1" dirty="0" smtClean="0">
              <a:solidFill>
                <a:srgbClr val="000000"/>
              </a:solidFill>
              <a:latin typeface="Amasis MT Pro Medium" panose="02040604050005020304" pitchFamily="18" charset="-18"/>
            </a:endParaRPr>
          </a:p>
          <a:p>
            <a:pPr lvl="0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endParaRPr lang="cs-CZ" sz="2000" b="1" dirty="0" smtClean="0">
              <a:solidFill>
                <a:srgbClr val="000000"/>
              </a:solidFill>
              <a:latin typeface="Amasis MT Pro Medium" panose="02040604050005020304" pitchFamily="18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9949" y="3289610"/>
            <a:ext cx="2451002" cy="2836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020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678461"/>
            <a:ext cx="8229600" cy="838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Úkol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11/18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516566"/>
            <a:ext cx="8229600" cy="4609597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r>
              <a:rPr lang="cs-CZ" sz="2625" b="1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Bodový graf</a:t>
            </a:r>
          </a:p>
          <a:p>
            <a:pPr lvl="1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r>
              <a:rPr lang="cs-CZ" sz="20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Označit data: rok a množství</a:t>
            </a:r>
          </a:p>
          <a:p>
            <a:pPr marL="571500" lvl="1" indent="0">
              <a:spcBef>
                <a:spcPts val="0"/>
              </a:spcBef>
              <a:buClr>
                <a:srgbClr val="000000"/>
              </a:buClr>
              <a:buNone/>
            </a:pPr>
            <a:endParaRPr lang="cs-CZ" sz="1600" dirty="0">
              <a:solidFill>
                <a:srgbClr val="000000"/>
              </a:solidFill>
              <a:latin typeface="Amasis MT Pro Medium" panose="02040604050005020304" pitchFamily="18" charset="-18"/>
            </a:endParaRPr>
          </a:p>
          <a:p>
            <a:pPr marL="571500" lvl="1" indent="0">
              <a:spcBef>
                <a:spcPts val="0"/>
              </a:spcBef>
              <a:buClr>
                <a:srgbClr val="000000"/>
              </a:buClr>
              <a:buNone/>
            </a:pPr>
            <a:endParaRPr lang="cs-CZ" sz="2225" dirty="0" smtClean="0">
              <a:solidFill>
                <a:srgbClr val="000000"/>
              </a:solidFill>
              <a:latin typeface="Amasis MT Pro Medium" panose="02040604050005020304" pitchFamily="18" charset="-18"/>
            </a:endParaRPr>
          </a:p>
          <a:p>
            <a:pPr lvl="0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endParaRPr lang="cs-CZ" sz="2625" b="1" dirty="0" smtClean="0">
              <a:solidFill>
                <a:srgbClr val="000000"/>
              </a:solidFill>
              <a:latin typeface="Amasis MT Pro Medium" panose="02040604050005020304" pitchFamily="18" charset="-18"/>
            </a:endParaRPr>
          </a:p>
          <a:p>
            <a:pPr lvl="0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endParaRPr lang="cs-CZ" sz="2000" b="1" dirty="0" smtClean="0">
              <a:solidFill>
                <a:srgbClr val="000000"/>
              </a:solidFill>
              <a:latin typeface="Amasis MT Pro Medium" panose="02040604050005020304" pitchFamily="18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3753" y="1671482"/>
            <a:ext cx="3067050" cy="424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955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678461"/>
            <a:ext cx="8229600" cy="838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Úkol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12/18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516566"/>
            <a:ext cx="8229600" cy="4609597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r>
              <a:rPr lang="cs-CZ" sz="2625" b="1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Bodový graf</a:t>
            </a:r>
          </a:p>
          <a:p>
            <a:pPr lvl="1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r>
              <a:rPr lang="cs-CZ" sz="20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Dát kartu „Vložení“ a „Bodový graf“</a:t>
            </a:r>
          </a:p>
          <a:p>
            <a:pPr marL="571500" lvl="1" indent="0">
              <a:spcBef>
                <a:spcPts val="0"/>
              </a:spcBef>
              <a:buClr>
                <a:srgbClr val="000000"/>
              </a:buClr>
              <a:buNone/>
            </a:pPr>
            <a:endParaRPr lang="cs-CZ" sz="1600" dirty="0">
              <a:solidFill>
                <a:srgbClr val="000000"/>
              </a:solidFill>
              <a:latin typeface="Amasis MT Pro Medium" panose="02040604050005020304" pitchFamily="18" charset="-18"/>
            </a:endParaRPr>
          </a:p>
          <a:p>
            <a:pPr marL="571500" lvl="1" indent="0">
              <a:spcBef>
                <a:spcPts val="0"/>
              </a:spcBef>
              <a:buClr>
                <a:srgbClr val="000000"/>
              </a:buClr>
              <a:buNone/>
            </a:pPr>
            <a:endParaRPr lang="cs-CZ" sz="2225" dirty="0" smtClean="0">
              <a:solidFill>
                <a:srgbClr val="000000"/>
              </a:solidFill>
              <a:latin typeface="Amasis MT Pro Medium" panose="02040604050005020304" pitchFamily="18" charset="-18"/>
            </a:endParaRPr>
          </a:p>
          <a:p>
            <a:pPr lvl="0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endParaRPr lang="cs-CZ" sz="2625" b="1" dirty="0" smtClean="0">
              <a:solidFill>
                <a:srgbClr val="000000"/>
              </a:solidFill>
              <a:latin typeface="Amasis MT Pro Medium" panose="02040604050005020304" pitchFamily="18" charset="-18"/>
            </a:endParaRPr>
          </a:p>
          <a:p>
            <a:pPr lvl="0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endParaRPr lang="cs-CZ" sz="2000" b="1" dirty="0" smtClean="0">
              <a:solidFill>
                <a:srgbClr val="000000"/>
              </a:solidFill>
              <a:latin typeface="Amasis MT Pro Medium" panose="02040604050005020304" pitchFamily="18" charset="-18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3"/>
          <a:srcRect t="4883" r="-116" b="15323"/>
          <a:stretch/>
        </p:blipFill>
        <p:spPr>
          <a:xfrm>
            <a:off x="670608" y="2354671"/>
            <a:ext cx="7802784" cy="349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24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678461"/>
            <a:ext cx="8229600" cy="838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Úkol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13/18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516566"/>
            <a:ext cx="8229600" cy="4609597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r>
              <a:rPr lang="cs-CZ" sz="2625" b="1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Bodový graf</a:t>
            </a:r>
          </a:p>
          <a:p>
            <a:pPr lvl="1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r>
              <a:rPr lang="cs-CZ" sz="20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Následně přidat spojnici trendu</a:t>
            </a:r>
          </a:p>
          <a:p>
            <a:pPr marL="571500" lvl="1" indent="0">
              <a:spcBef>
                <a:spcPts val="0"/>
              </a:spcBef>
              <a:buClr>
                <a:srgbClr val="000000"/>
              </a:buClr>
              <a:buNone/>
            </a:pPr>
            <a:endParaRPr lang="cs-CZ" sz="1600" dirty="0">
              <a:solidFill>
                <a:srgbClr val="000000"/>
              </a:solidFill>
              <a:latin typeface="Amasis MT Pro Medium" panose="02040604050005020304" pitchFamily="18" charset="-18"/>
            </a:endParaRPr>
          </a:p>
          <a:p>
            <a:pPr marL="571500" lvl="1" indent="0">
              <a:spcBef>
                <a:spcPts val="0"/>
              </a:spcBef>
              <a:buClr>
                <a:srgbClr val="000000"/>
              </a:buClr>
              <a:buNone/>
            </a:pPr>
            <a:endParaRPr lang="cs-CZ" sz="2225" dirty="0" smtClean="0">
              <a:solidFill>
                <a:srgbClr val="000000"/>
              </a:solidFill>
              <a:latin typeface="Amasis MT Pro Medium" panose="02040604050005020304" pitchFamily="18" charset="-18"/>
            </a:endParaRPr>
          </a:p>
          <a:p>
            <a:pPr lvl="0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endParaRPr lang="cs-CZ" sz="2625" b="1" dirty="0" smtClean="0">
              <a:solidFill>
                <a:srgbClr val="000000"/>
              </a:solidFill>
              <a:latin typeface="Amasis MT Pro Medium" panose="02040604050005020304" pitchFamily="18" charset="-18"/>
            </a:endParaRPr>
          </a:p>
          <a:p>
            <a:pPr lvl="0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endParaRPr lang="cs-CZ" sz="2000" b="1" dirty="0" smtClean="0">
              <a:solidFill>
                <a:srgbClr val="000000"/>
              </a:solidFill>
              <a:latin typeface="Amasis MT Pro Medium" panose="02040604050005020304" pitchFamily="18" charset="-18"/>
            </a:endParaRPr>
          </a:p>
        </p:txBody>
      </p:sp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0511370"/>
              </p:ext>
            </p:extLst>
          </p:nvPr>
        </p:nvGraphicFramePr>
        <p:xfrm>
          <a:off x="1041990" y="2354671"/>
          <a:ext cx="7145079" cy="36420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29401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678461"/>
            <a:ext cx="8229600" cy="838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Úkol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14/18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516566"/>
            <a:ext cx="8229600" cy="4609597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r>
              <a:rPr lang="cs-CZ" sz="2625" b="1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Graf prognózy</a:t>
            </a:r>
          </a:p>
          <a:p>
            <a:pPr lvl="1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r>
              <a:rPr lang="cs-CZ" sz="20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Následně graf prognózy</a:t>
            </a:r>
          </a:p>
          <a:p>
            <a:pPr marL="571500" lvl="1" indent="0">
              <a:spcBef>
                <a:spcPts val="0"/>
              </a:spcBef>
              <a:buClr>
                <a:srgbClr val="000000"/>
              </a:buClr>
              <a:buNone/>
            </a:pPr>
            <a:endParaRPr lang="cs-CZ" sz="1600" dirty="0">
              <a:solidFill>
                <a:srgbClr val="000000"/>
              </a:solidFill>
              <a:latin typeface="Amasis MT Pro Medium" panose="02040604050005020304" pitchFamily="18" charset="-18"/>
            </a:endParaRPr>
          </a:p>
          <a:p>
            <a:pPr marL="571500" lvl="1" indent="0">
              <a:spcBef>
                <a:spcPts val="0"/>
              </a:spcBef>
              <a:buClr>
                <a:srgbClr val="000000"/>
              </a:buClr>
              <a:buNone/>
            </a:pPr>
            <a:endParaRPr lang="cs-CZ" sz="2225" dirty="0" smtClean="0">
              <a:solidFill>
                <a:srgbClr val="000000"/>
              </a:solidFill>
              <a:latin typeface="Amasis MT Pro Medium" panose="02040604050005020304" pitchFamily="18" charset="-18"/>
            </a:endParaRPr>
          </a:p>
          <a:p>
            <a:pPr lvl="0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endParaRPr lang="cs-CZ" sz="2625" b="1" dirty="0" smtClean="0">
              <a:solidFill>
                <a:srgbClr val="000000"/>
              </a:solidFill>
              <a:latin typeface="Amasis MT Pro Medium" panose="02040604050005020304" pitchFamily="18" charset="-18"/>
            </a:endParaRPr>
          </a:p>
          <a:p>
            <a:pPr lvl="0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endParaRPr lang="cs-CZ" sz="2000" b="1" dirty="0" smtClean="0">
              <a:solidFill>
                <a:srgbClr val="000000"/>
              </a:solidFill>
              <a:latin typeface="Amasis MT Pro Medium" panose="02040604050005020304" pitchFamily="18" charset="-18"/>
            </a:endParaRPr>
          </a:p>
        </p:txBody>
      </p:sp>
      <p:graphicFrame>
        <p:nvGraphicFramePr>
          <p:cNvPr id="7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6291072"/>
              </p:ext>
            </p:extLst>
          </p:nvPr>
        </p:nvGraphicFramePr>
        <p:xfrm>
          <a:off x="956929" y="2354513"/>
          <a:ext cx="7219507" cy="36103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47670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678461"/>
            <a:ext cx="8229600" cy="838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Úkol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15/18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516566"/>
            <a:ext cx="8229600" cy="4609597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r>
              <a:rPr lang="cs-CZ" sz="2625" b="1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To stejné uděláme u ceny – bodový graf – graf prognózy</a:t>
            </a:r>
            <a:endParaRPr lang="cs-CZ" sz="2000" dirty="0" smtClean="0">
              <a:solidFill>
                <a:srgbClr val="000000"/>
              </a:solidFill>
              <a:latin typeface="Amasis MT Pro Medium" panose="02040604050005020304" pitchFamily="18" charset="-18"/>
            </a:endParaRPr>
          </a:p>
          <a:p>
            <a:pPr marL="571500" lvl="1" indent="0">
              <a:spcBef>
                <a:spcPts val="0"/>
              </a:spcBef>
              <a:buClr>
                <a:srgbClr val="000000"/>
              </a:buClr>
              <a:buNone/>
            </a:pPr>
            <a:endParaRPr lang="cs-CZ" sz="1600" dirty="0">
              <a:solidFill>
                <a:srgbClr val="000000"/>
              </a:solidFill>
              <a:latin typeface="Amasis MT Pro Medium" panose="02040604050005020304" pitchFamily="18" charset="-18"/>
            </a:endParaRPr>
          </a:p>
          <a:p>
            <a:pPr marL="571500" lvl="1" indent="0">
              <a:spcBef>
                <a:spcPts val="0"/>
              </a:spcBef>
              <a:buClr>
                <a:srgbClr val="000000"/>
              </a:buClr>
              <a:buNone/>
            </a:pPr>
            <a:endParaRPr lang="cs-CZ" sz="2225" dirty="0" smtClean="0">
              <a:solidFill>
                <a:srgbClr val="000000"/>
              </a:solidFill>
              <a:latin typeface="Amasis MT Pro Medium" panose="02040604050005020304" pitchFamily="18" charset="-18"/>
            </a:endParaRPr>
          </a:p>
          <a:p>
            <a:pPr lvl="0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endParaRPr lang="cs-CZ" sz="2625" b="1" dirty="0" smtClean="0">
              <a:solidFill>
                <a:srgbClr val="000000"/>
              </a:solidFill>
              <a:latin typeface="Amasis MT Pro Medium" panose="02040604050005020304" pitchFamily="18" charset="-18"/>
            </a:endParaRPr>
          </a:p>
          <a:p>
            <a:pPr lvl="0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endParaRPr lang="cs-CZ" sz="2000" b="1" dirty="0" smtClean="0">
              <a:solidFill>
                <a:srgbClr val="000000"/>
              </a:solidFill>
              <a:latin typeface="Amasis MT Pro Medium" panose="02040604050005020304" pitchFamily="18" charset="-18"/>
            </a:endParaRPr>
          </a:p>
        </p:txBody>
      </p:sp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9179126"/>
              </p:ext>
            </p:extLst>
          </p:nvPr>
        </p:nvGraphicFramePr>
        <p:xfrm>
          <a:off x="361507" y="2449764"/>
          <a:ext cx="4369981" cy="2356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2629551"/>
              </p:ext>
            </p:extLst>
          </p:nvPr>
        </p:nvGraphicFramePr>
        <p:xfrm>
          <a:off x="4731488" y="2959828"/>
          <a:ext cx="4199860" cy="27798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66472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678461"/>
            <a:ext cx="8229600" cy="838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Úkol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16/18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516566"/>
            <a:ext cx="8229600" cy="4609597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r>
              <a:rPr lang="cs-CZ" sz="2625" b="1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Následně udělat bodový graf z dat množství a ceny</a:t>
            </a:r>
            <a:endParaRPr lang="cs-CZ" sz="2000" dirty="0" smtClean="0">
              <a:solidFill>
                <a:srgbClr val="000000"/>
              </a:solidFill>
              <a:latin typeface="Amasis MT Pro Medium" panose="02040604050005020304" pitchFamily="18" charset="-18"/>
            </a:endParaRPr>
          </a:p>
          <a:p>
            <a:pPr marL="571500" lvl="1" indent="0">
              <a:spcBef>
                <a:spcPts val="0"/>
              </a:spcBef>
              <a:buClr>
                <a:srgbClr val="000000"/>
              </a:buClr>
              <a:buNone/>
            </a:pPr>
            <a:endParaRPr lang="cs-CZ" sz="1600" dirty="0">
              <a:solidFill>
                <a:srgbClr val="000000"/>
              </a:solidFill>
              <a:latin typeface="Amasis MT Pro Medium" panose="02040604050005020304" pitchFamily="18" charset="-18"/>
            </a:endParaRPr>
          </a:p>
          <a:p>
            <a:pPr marL="571500" lvl="1" indent="0">
              <a:spcBef>
                <a:spcPts val="0"/>
              </a:spcBef>
              <a:buClr>
                <a:srgbClr val="000000"/>
              </a:buClr>
              <a:buNone/>
            </a:pPr>
            <a:endParaRPr lang="cs-CZ" sz="2225" dirty="0" smtClean="0">
              <a:solidFill>
                <a:srgbClr val="000000"/>
              </a:solidFill>
              <a:latin typeface="Amasis MT Pro Medium" panose="02040604050005020304" pitchFamily="18" charset="-18"/>
            </a:endParaRPr>
          </a:p>
          <a:p>
            <a:pPr lvl="0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endParaRPr lang="cs-CZ" sz="2625" b="1" dirty="0" smtClean="0">
              <a:solidFill>
                <a:srgbClr val="000000"/>
              </a:solidFill>
              <a:latin typeface="Amasis MT Pro Medium" panose="02040604050005020304" pitchFamily="18" charset="-18"/>
            </a:endParaRPr>
          </a:p>
          <a:p>
            <a:pPr lvl="0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endParaRPr lang="cs-CZ" sz="2000" b="1" dirty="0" smtClean="0">
              <a:solidFill>
                <a:srgbClr val="000000"/>
              </a:solidFill>
              <a:latin typeface="Amasis MT Pro Medium" panose="02040604050005020304" pitchFamily="18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1358" y="2554627"/>
            <a:ext cx="7472029" cy="3571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266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678461"/>
            <a:ext cx="8229600" cy="838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Úkol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17/18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516566"/>
            <a:ext cx="8229600" cy="4609597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r>
              <a:rPr lang="cs-CZ" sz="2625" b="1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Výsledný graf:</a:t>
            </a:r>
            <a:endParaRPr lang="cs-CZ" sz="2000" dirty="0" smtClean="0">
              <a:solidFill>
                <a:srgbClr val="000000"/>
              </a:solidFill>
              <a:latin typeface="Amasis MT Pro Medium" panose="02040604050005020304" pitchFamily="18" charset="-18"/>
            </a:endParaRPr>
          </a:p>
          <a:p>
            <a:pPr marL="571500" lvl="1" indent="0">
              <a:spcBef>
                <a:spcPts val="0"/>
              </a:spcBef>
              <a:buClr>
                <a:srgbClr val="000000"/>
              </a:buClr>
              <a:buNone/>
            </a:pPr>
            <a:endParaRPr lang="cs-CZ" sz="1600" dirty="0">
              <a:solidFill>
                <a:srgbClr val="000000"/>
              </a:solidFill>
              <a:latin typeface="Amasis MT Pro Medium" panose="02040604050005020304" pitchFamily="18" charset="-18"/>
            </a:endParaRPr>
          </a:p>
          <a:p>
            <a:pPr marL="571500" lvl="1" indent="0">
              <a:spcBef>
                <a:spcPts val="0"/>
              </a:spcBef>
              <a:buClr>
                <a:srgbClr val="000000"/>
              </a:buClr>
              <a:buNone/>
            </a:pPr>
            <a:endParaRPr lang="cs-CZ" sz="2225" dirty="0" smtClean="0">
              <a:solidFill>
                <a:srgbClr val="000000"/>
              </a:solidFill>
              <a:latin typeface="Amasis MT Pro Medium" panose="02040604050005020304" pitchFamily="18" charset="-18"/>
            </a:endParaRPr>
          </a:p>
          <a:p>
            <a:pPr lvl="0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endParaRPr lang="cs-CZ" sz="2625" b="1" dirty="0" smtClean="0">
              <a:solidFill>
                <a:srgbClr val="000000"/>
              </a:solidFill>
              <a:latin typeface="Amasis MT Pro Medium" panose="02040604050005020304" pitchFamily="18" charset="-18"/>
            </a:endParaRPr>
          </a:p>
          <a:p>
            <a:pPr lvl="0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endParaRPr lang="cs-CZ" sz="2000" b="1" dirty="0" smtClean="0">
              <a:solidFill>
                <a:srgbClr val="000000"/>
              </a:solidFill>
              <a:latin typeface="Amasis MT Pro Medium" panose="02040604050005020304" pitchFamily="18" charset="-18"/>
            </a:endParaRPr>
          </a:p>
        </p:txBody>
      </p:sp>
      <p:graphicFrame>
        <p:nvGraphicFramePr>
          <p:cNvPr id="9" name="Graf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5481078"/>
              </p:ext>
            </p:extLst>
          </p:nvPr>
        </p:nvGraphicFramePr>
        <p:xfrm>
          <a:off x="2009553" y="2667729"/>
          <a:ext cx="6366466" cy="30313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31383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678461"/>
            <a:ext cx="8229600" cy="838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Úkol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2/18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516566"/>
            <a:ext cx="8229600" cy="4609597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r>
              <a:rPr lang="cs-CZ" sz="2625" b="1" dirty="0">
                <a:solidFill>
                  <a:srgbClr val="000000"/>
                </a:solidFill>
                <a:latin typeface="Amasis MT Pro Medium" panose="02040604050005020304" pitchFamily="18" charset="-18"/>
              </a:rPr>
              <a:t>Naším úkolem semináře </a:t>
            </a:r>
            <a:r>
              <a:rPr lang="cs-CZ" sz="2625" b="1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bude provedení </a:t>
            </a:r>
            <a:r>
              <a:rPr lang="cs-CZ" sz="2625" b="1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korelační analýzy a vytvoření bodového grafu:</a:t>
            </a:r>
            <a:endParaRPr lang="cs-CZ" sz="2625" b="1" dirty="0" smtClean="0">
              <a:solidFill>
                <a:srgbClr val="000000"/>
              </a:solidFill>
              <a:latin typeface="Amasis MT Pro Medium" panose="02040604050005020304" pitchFamily="18" charset="-18"/>
            </a:endParaRPr>
          </a:p>
          <a:p>
            <a:pPr lvl="1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r>
              <a:rPr lang="cs-CZ" sz="2000" b="1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Vyberte si na odkazu </a:t>
            </a:r>
            <a:r>
              <a:rPr lang="cs-CZ" sz="2000" b="1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komoditu v rámci produktů a cen</a:t>
            </a:r>
          </a:p>
          <a:p>
            <a:pPr lvl="1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r>
              <a:rPr lang="cs-CZ" sz="2000" b="1" dirty="0" smtClean="0"/>
              <a:t>Množství (odkaz):</a:t>
            </a:r>
          </a:p>
          <a:p>
            <a:pPr lvl="1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r>
              <a:rPr lang="cs-CZ" sz="2000" dirty="0">
                <a:hlinkClick r:id="rId3"/>
              </a:rPr>
              <a:t>https://</a:t>
            </a:r>
            <a:r>
              <a:rPr lang="cs-CZ" sz="2000" dirty="0" smtClean="0">
                <a:hlinkClick r:id="rId3"/>
              </a:rPr>
              <a:t>www.czso.cz/csu/czso/pan-prumerny</a:t>
            </a:r>
            <a:endParaRPr lang="cs-CZ" sz="2000" dirty="0" smtClean="0"/>
          </a:p>
          <a:p>
            <a:pPr lvl="1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endParaRPr lang="cs-CZ" sz="2000" dirty="0" smtClean="0"/>
          </a:p>
          <a:p>
            <a:pPr lvl="1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r>
              <a:rPr lang="cs-CZ" sz="2000" b="1" dirty="0"/>
              <a:t>O</a:t>
            </a:r>
            <a:r>
              <a:rPr lang="cs-CZ" sz="2000" b="1" dirty="0" smtClean="0"/>
              <a:t>dkaz </a:t>
            </a:r>
            <a:r>
              <a:rPr lang="cs-CZ" sz="2000" b="1" dirty="0" smtClean="0"/>
              <a:t>s cenami</a:t>
            </a:r>
            <a:r>
              <a:rPr lang="cs-CZ" sz="2000" b="1" dirty="0" smtClean="0"/>
              <a:t>:</a:t>
            </a:r>
          </a:p>
          <a:p>
            <a:pPr lvl="1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r>
              <a:rPr lang="cs-CZ" sz="2000" dirty="0">
                <a:hlinkClick r:id="rId3"/>
              </a:rPr>
              <a:t>https://</a:t>
            </a:r>
            <a:r>
              <a:rPr lang="cs-CZ" sz="2000" dirty="0" smtClean="0">
                <a:hlinkClick r:id="rId3"/>
              </a:rPr>
              <a:t>www.czso.cz/csu/czso/pan-prumerny</a:t>
            </a:r>
            <a:r>
              <a:rPr lang="cs-CZ" sz="2000" dirty="0" smtClean="0"/>
              <a:t> (nutné zobrazit tabulku, kde jsou i ceny)</a:t>
            </a:r>
            <a:endParaRPr lang="cs-CZ" sz="2000" dirty="0"/>
          </a:p>
          <a:p>
            <a:pPr lvl="1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r>
              <a:rPr lang="cs-CZ" sz="2000" b="1" dirty="0" smtClean="0"/>
              <a:t>nebo</a:t>
            </a:r>
            <a:endParaRPr lang="cs-CZ" sz="2000" b="1" dirty="0" smtClean="0"/>
          </a:p>
          <a:p>
            <a:pPr lvl="1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r>
              <a:rPr lang="cs-CZ" sz="2000" dirty="0" smtClean="0">
                <a:hlinkClick r:id="rId4"/>
              </a:rPr>
              <a:t>https</a:t>
            </a:r>
            <a:r>
              <a:rPr lang="cs-CZ" sz="2000" dirty="0">
                <a:hlinkClick r:id="rId4"/>
              </a:rPr>
              <a:t>://</a:t>
            </a:r>
            <a:r>
              <a:rPr lang="cs-CZ" sz="2000" dirty="0" smtClean="0">
                <a:hlinkClick r:id="rId4"/>
              </a:rPr>
              <a:t>www.czso.cz/csu/czso/vyvoj-prumernych-cen-vybranych-potravin-2024</a:t>
            </a:r>
            <a:endParaRPr lang="cs-CZ" sz="2000" dirty="0" smtClean="0"/>
          </a:p>
          <a:p>
            <a:pPr lvl="1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endParaRPr lang="cs-CZ" sz="2000" dirty="0" smtClean="0"/>
          </a:p>
          <a:p>
            <a:pPr lvl="1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r>
              <a:rPr lang="cs-CZ" sz="2000" b="1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Nutné zvolit stejné komodity (množství a ceny).</a:t>
            </a:r>
            <a:endParaRPr lang="cs-CZ" sz="2000" b="1" dirty="0" smtClean="0">
              <a:solidFill>
                <a:srgbClr val="000000"/>
              </a:solidFill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4345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678461"/>
            <a:ext cx="8229600" cy="838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Úkol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3/18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516566"/>
            <a:ext cx="8229600" cy="4609597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r>
              <a:rPr lang="cs-CZ" sz="2625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Pro výběr je uvedený příklad </a:t>
            </a:r>
            <a:r>
              <a:rPr lang="cs-CZ" sz="2625" b="1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„Chléb konzumní 1kg“</a:t>
            </a:r>
          </a:p>
          <a:p>
            <a:pPr lvl="0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endParaRPr lang="cs-CZ" sz="2000" b="1" dirty="0" smtClean="0">
              <a:solidFill>
                <a:srgbClr val="000000"/>
              </a:solidFill>
              <a:latin typeface="Amasis MT Pro Medium" panose="02040604050005020304" pitchFamily="18" charset="-18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8577" y="2425609"/>
            <a:ext cx="7214838" cy="3700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225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678461"/>
            <a:ext cx="8229600" cy="838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Úkol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4/18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516566"/>
            <a:ext cx="8229600" cy="4609597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r>
              <a:rPr lang="cs-CZ" sz="2625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Pro výběr je uvedený příklad </a:t>
            </a:r>
            <a:r>
              <a:rPr lang="cs-CZ" sz="2625" b="1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„Chléb konzumní 1kg“</a:t>
            </a:r>
          </a:p>
          <a:p>
            <a:pPr lvl="0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endParaRPr lang="cs-CZ" sz="2000" b="1" dirty="0" smtClean="0">
              <a:solidFill>
                <a:srgbClr val="000000"/>
              </a:solidFill>
              <a:latin typeface="Amasis MT Pro Medium" panose="02040604050005020304" pitchFamily="18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9522" y="2155990"/>
            <a:ext cx="4287063" cy="3970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902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678461"/>
            <a:ext cx="8229600" cy="838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Úkol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67833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5/18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516566"/>
            <a:ext cx="8229600" cy="4609597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r>
              <a:rPr lang="cs-CZ" sz="2625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Otevřete si aplikaci Excel a přepište data od roku 2010 po rok 2022.</a:t>
            </a:r>
          </a:p>
          <a:p>
            <a:pPr lvl="0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endParaRPr lang="cs-CZ" sz="2625" b="1" dirty="0" smtClean="0">
              <a:solidFill>
                <a:srgbClr val="000000"/>
              </a:solidFill>
              <a:latin typeface="Amasis MT Pro Medium" panose="02040604050005020304" pitchFamily="18" charset="-18"/>
            </a:endParaRPr>
          </a:p>
          <a:p>
            <a:pPr lvl="0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endParaRPr lang="cs-CZ" sz="2000" b="1" dirty="0" smtClean="0">
              <a:solidFill>
                <a:srgbClr val="000000"/>
              </a:solidFill>
              <a:latin typeface="Amasis MT Pro Medium" panose="02040604050005020304" pitchFamily="18" charset="-18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1642" y="2001920"/>
            <a:ext cx="3276676" cy="4124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429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678461"/>
            <a:ext cx="8229600" cy="838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Úkol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6/18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516566"/>
            <a:ext cx="8229600" cy="4609597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r>
              <a:rPr lang="cs-CZ" sz="2625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Nyní provedeme výpočet korelačního koeficientu:</a:t>
            </a:r>
          </a:p>
          <a:p>
            <a:pPr lvl="1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r>
              <a:rPr lang="cs-CZ" sz="2225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Pod množství dát „=„</a:t>
            </a:r>
          </a:p>
          <a:p>
            <a:pPr lvl="1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r>
              <a:rPr lang="cs-CZ" sz="2225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Napsat „CORREL“,</a:t>
            </a:r>
          </a:p>
          <a:p>
            <a:pPr lvl="1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r>
              <a:rPr lang="cs-CZ" sz="2225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Označit tabulku s daty „Množství“,</a:t>
            </a:r>
          </a:p>
          <a:p>
            <a:pPr lvl="1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r>
              <a:rPr lang="cs-CZ" sz="2225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Dát středník „;“,</a:t>
            </a:r>
          </a:p>
          <a:p>
            <a:pPr lvl="1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r>
              <a:rPr lang="cs-CZ" sz="2225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Označit data s „Cenou“,</a:t>
            </a:r>
          </a:p>
          <a:p>
            <a:pPr lvl="1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r>
              <a:rPr lang="cs-CZ" sz="2225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Uzavřít rovnici závorkou „)“,</a:t>
            </a:r>
          </a:p>
          <a:p>
            <a:pPr lvl="1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r>
              <a:rPr lang="cs-CZ" sz="2225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Dát „Enter“</a:t>
            </a:r>
          </a:p>
          <a:p>
            <a:pPr marL="571500" lvl="1" indent="0">
              <a:spcBef>
                <a:spcPts val="0"/>
              </a:spcBef>
              <a:buClr>
                <a:srgbClr val="000000"/>
              </a:buClr>
              <a:buNone/>
            </a:pPr>
            <a:endParaRPr lang="cs-CZ" sz="2225" dirty="0" smtClean="0">
              <a:solidFill>
                <a:srgbClr val="000000"/>
              </a:solidFill>
              <a:latin typeface="Amasis MT Pro Medium" panose="02040604050005020304" pitchFamily="18" charset="-18"/>
            </a:endParaRPr>
          </a:p>
          <a:p>
            <a:pPr lvl="0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endParaRPr lang="cs-CZ" sz="2625" b="1" dirty="0" smtClean="0">
              <a:solidFill>
                <a:srgbClr val="000000"/>
              </a:solidFill>
              <a:latin typeface="Amasis MT Pro Medium" panose="02040604050005020304" pitchFamily="18" charset="-18"/>
            </a:endParaRPr>
          </a:p>
          <a:p>
            <a:pPr lvl="0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endParaRPr lang="cs-CZ" sz="2000" b="1" dirty="0" smtClean="0">
              <a:solidFill>
                <a:srgbClr val="000000"/>
              </a:solidFill>
              <a:latin typeface="Amasis MT Pro Medium" panose="02040604050005020304" pitchFamily="18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4723" y="2354671"/>
            <a:ext cx="2695892" cy="3345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720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678461"/>
            <a:ext cx="8229600" cy="838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Úkol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7/18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516566"/>
            <a:ext cx="8229600" cy="4609597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r>
              <a:rPr lang="cs-CZ" sz="2625" b="1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Interpretace korelačního koeficientu:</a:t>
            </a:r>
          </a:p>
          <a:p>
            <a:pPr lvl="1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r>
              <a:rPr lang="cs-CZ" sz="1825" dirty="0">
                <a:solidFill>
                  <a:srgbClr val="000000"/>
                </a:solidFill>
                <a:latin typeface="Amasis MT Pro Medium" panose="02040604050005020304" pitchFamily="18" charset="-18"/>
              </a:rPr>
              <a:t>Korelační koeficient nabývá pouze hodnot z intervalu od -1 do 1. </a:t>
            </a:r>
            <a:endParaRPr lang="cs-CZ" sz="1825" dirty="0" smtClean="0">
              <a:solidFill>
                <a:srgbClr val="000000"/>
              </a:solidFill>
              <a:latin typeface="Amasis MT Pro Medium" panose="02040604050005020304" pitchFamily="18" charset="-18"/>
            </a:endParaRPr>
          </a:p>
          <a:p>
            <a:pPr lvl="1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r>
              <a:rPr lang="cs-CZ" sz="1825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Svých </a:t>
            </a:r>
            <a:r>
              <a:rPr lang="cs-CZ" sz="1825" dirty="0">
                <a:solidFill>
                  <a:srgbClr val="000000"/>
                </a:solidFill>
                <a:latin typeface="Amasis MT Pro Medium" panose="02040604050005020304" pitchFamily="18" charset="-18"/>
              </a:rPr>
              <a:t>extrémních hodnot (tedy 1 a -1) nabývá pouze, pokud všechny body  leží na jedné přímce. </a:t>
            </a:r>
            <a:endParaRPr lang="cs-CZ" sz="1825" dirty="0" smtClean="0">
              <a:solidFill>
                <a:srgbClr val="000000"/>
              </a:solidFill>
              <a:latin typeface="Amasis MT Pro Medium" panose="02040604050005020304" pitchFamily="18" charset="-18"/>
            </a:endParaRPr>
          </a:p>
          <a:p>
            <a:pPr lvl="1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r>
              <a:rPr lang="cs-CZ" sz="1825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Korelační </a:t>
            </a:r>
            <a:r>
              <a:rPr lang="cs-CZ" sz="1825" dirty="0">
                <a:solidFill>
                  <a:srgbClr val="000000"/>
                </a:solidFill>
                <a:latin typeface="Amasis MT Pro Medium" panose="02040604050005020304" pitchFamily="18" charset="-18"/>
              </a:rPr>
              <a:t>koeficient je roven 1, pokud je mezi veličinami vztah přímé úměry (tedy čím větší je hodnota jedné veličiny, tím větší je hodnota i druhé veličiny). </a:t>
            </a:r>
            <a:endParaRPr lang="cs-CZ" sz="1825" dirty="0" smtClean="0">
              <a:solidFill>
                <a:srgbClr val="000000"/>
              </a:solidFill>
              <a:latin typeface="Amasis MT Pro Medium" panose="02040604050005020304" pitchFamily="18" charset="-18"/>
            </a:endParaRPr>
          </a:p>
          <a:p>
            <a:pPr lvl="1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r>
              <a:rPr lang="cs-CZ" sz="1825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Pokud </a:t>
            </a:r>
            <a:r>
              <a:rPr lang="cs-CZ" sz="1825" dirty="0">
                <a:solidFill>
                  <a:srgbClr val="000000"/>
                </a:solidFill>
                <a:latin typeface="Amasis MT Pro Medium" panose="02040604050005020304" pitchFamily="18" charset="-18"/>
              </a:rPr>
              <a:t>je mezi veličinami vztah nepřímé úměry, je korelační koeficient roven -1.</a:t>
            </a:r>
          </a:p>
          <a:p>
            <a:pPr marL="571500" lvl="1" indent="0">
              <a:spcBef>
                <a:spcPts val="0"/>
              </a:spcBef>
              <a:buClr>
                <a:srgbClr val="000000"/>
              </a:buClr>
              <a:buNone/>
            </a:pPr>
            <a:endParaRPr lang="cs-CZ" sz="2225" dirty="0" smtClean="0">
              <a:solidFill>
                <a:srgbClr val="000000"/>
              </a:solidFill>
              <a:latin typeface="Amasis MT Pro Medium" panose="02040604050005020304" pitchFamily="18" charset="-18"/>
            </a:endParaRPr>
          </a:p>
          <a:p>
            <a:pPr lvl="0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endParaRPr lang="cs-CZ" sz="2625" b="1" dirty="0" smtClean="0">
              <a:solidFill>
                <a:srgbClr val="000000"/>
              </a:solidFill>
              <a:latin typeface="Amasis MT Pro Medium" panose="02040604050005020304" pitchFamily="18" charset="-18"/>
            </a:endParaRPr>
          </a:p>
          <a:p>
            <a:pPr lvl="0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endParaRPr lang="cs-CZ" sz="2000" b="1" dirty="0" smtClean="0">
              <a:solidFill>
                <a:srgbClr val="000000"/>
              </a:solidFill>
              <a:latin typeface="Amasis MT Pro Medium" panose="02040604050005020304" pitchFamily="18" charset="-18"/>
            </a:endParaRPr>
          </a:p>
        </p:txBody>
      </p:sp>
      <p:pic>
        <p:nvPicPr>
          <p:cNvPr id="9" name="Obrázek 8" descr="https://www.wikiskripta.eu/thumb.php?f=Korelace.png&amp;width=100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273" y="4279465"/>
            <a:ext cx="7716644" cy="14188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418478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678461"/>
            <a:ext cx="8229600" cy="838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Úkol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8/18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516566"/>
            <a:ext cx="8229600" cy="4609597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r>
              <a:rPr lang="cs-CZ" sz="2625" b="1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Interpretace korelačního koeficientu:</a:t>
            </a:r>
          </a:p>
          <a:p>
            <a:pPr lvl="1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r>
              <a:rPr lang="cs-CZ" sz="1825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Korelační </a:t>
            </a:r>
            <a:r>
              <a:rPr lang="cs-CZ" sz="1825" dirty="0">
                <a:solidFill>
                  <a:srgbClr val="000000"/>
                </a:solidFill>
                <a:latin typeface="Amasis MT Pro Medium" panose="02040604050005020304" pitchFamily="18" charset="-18"/>
              </a:rPr>
              <a:t>koeficient vyšel: -</a:t>
            </a:r>
            <a:r>
              <a:rPr lang="cs-CZ" sz="1825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0,28</a:t>
            </a:r>
          </a:p>
          <a:p>
            <a:pPr lvl="1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r>
              <a:rPr lang="cs-CZ" sz="1825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Nejedná se o vazbu, která by se dala interpretovat jako silná pozitivní nebo silná negativní korelace</a:t>
            </a:r>
            <a:endParaRPr lang="cs-CZ" sz="1825" dirty="0">
              <a:solidFill>
                <a:srgbClr val="000000"/>
              </a:solidFill>
              <a:latin typeface="Amasis MT Pro Medium" panose="02040604050005020304" pitchFamily="18" charset="-18"/>
            </a:endParaRPr>
          </a:p>
          <a:p>
            <a:pPr marL="571500" lvl="1" indent="0">
              <a:spcBef>
                <a:spcPts val="0"/>
              </a:spcBef>
              <a:buClr>
                <a:srgbClr val="000000"/>
              </a:buClr>
              <a:buNone/>
            </a:pPr>
            <a:endParaRPr lang="cs-CZ" sz="2225" dirty="0" smtClean="0">
              <a:solidFill>
                <a:srgbClr val="000000"/>
              </a:solidFill>
              <a:latin typeface="Amasis MT Pro Medium" panose="02040604050005020304" pitchFamily="18" charset="-18"/>
            </a:endParaRPr>
          </a:p>
          <a:p>
            <a:pPr lvl="0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endParaRPr lang="cs-CZ" sz="2625" b="1" dirty="0" smtClean="0">
              <a:solidFill>
                <a:srgbClr val="000000"/>
              </a:solidFill>
              <a:latin typeface="Amasis MT Pro Medium" panose="02040604050005020304" pitchFamily="18" charset="-18"/>
            </a:endParaRPr>
          </a:p>
          <a:p>
            <a:pPr lvl="0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endParaRPr lang="cs-CZ" sz="2000" b="1" dirty="0" smtClean="0">
              <a:solidFill>
                <a:srgbClr val="000000"/>
              </a:solidFill>
              <a:latin typeface="Amasis MT Pro Medium" panose="02040604050005020304" pitchFamily="18" charset="-18"/>
            </a:endParaRPr>
          </a:p>
        </p:txBody>
      </p:sp>
      <p:pic>
        <p:nvPicPr>
          <p:cNvPr id="9" name="Obrázek 8" descr="https://www.wikiskripta.eu/thumb.php?f=Korelace.png&amp;width=100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015" y="3111960"/>
            <a:ext cx="7716644" cy="14188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48192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678461"/>
            <a:ext cx="8229600" cy="838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cs-CZ" b="1" dirty="0"/>
              <a:t>Úkol</a:t>
            </a: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9/18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457200" y="1516566"/>
            <a:ext cx="8229600" cy="4609597"/>
          </a:xfrm>
        </p:spPr>
        <p:txBody>
          <a:bodyPr>
            <a:normAutofit lnSpcReduction="10000"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r>
              <a:rPr lang="cs-CZ" sz="2625" b="1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Další interpretace:</a:t>
            </a:r>
          </a:p>
          <a:p>
            <a:pPr lvl="1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r>
              <a:rPr lang="cs-CZ" sz="24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I když vyšla uvedené hodnota kolem nuly, nemůžeme říci, že mezi proměnnými není závislost.</a:t>
            </a:r>
          </a:p>
          <a:p>
            <a:pPr lvl="1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r>
              <a:rPr lang="cs-CZ" sz="2400" dirty="0">
                <a:solidFill>
                  <a:srgbClr val="000000"/>
                </a:solidFill>
                <a:latin typeface="Amasis MT Pro Medium" panose="02040604050005020304" pitchFamily="18" charset="-18"/>
              </a:rPr>
              <a:t>P</a:t>
            </a:r>
            <a:r>
              <a:rPr lang="cs-CZ" sz="24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roto jí musíme ověřit pomocí </a:t>
            </a:r>
            <a:r>
              <a:rPr lang="cs-CZ" sz="2400" b="1" i="1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p-hodnoty</a:t>
            </a:r>
            <a:r>
              <a:rPr lang="cs-CZ" sz="24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, kdy ověříme nulovou hypotézu, a to, že mezi proměnnými není žádný vztah.</a:t>
            </a:r>
          </a:p>
          <a:p>
            <a:pPr lvl="1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r>
              <a:rPr lang="cs-CZ" sz="24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Pokud </a:t>
            </a:r>
            <a:r>
              <a:rPr lang="cs-CZ" sz="2400" b="1" i="1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p-hodnota</a:t>
            </a:r>
            <a:r>
              <a:rPr lang="cs-CZ" sz="24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 vyjde nižší než </a:t>
            </a:r>
            <a:r>
              <a:rPr lang="cs-CZ" sz="2400" b="1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0,05 neboli 5 % </a:t>
            </a:r>
            <a:r>
              <a:rPr lang="cs-CZ" sz="24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=&gt; tak </a:t>
            </a:r>
            <a:r>
              <a:rPr lang="cs-CZ" sz="2400" u="sng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nulovou hypotézu zamítáme (H0) </a:t>
            </a:r>
            <a:r>
              <a:rPr lang="cs-CZ" sz="24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a přijímáme </a:t>
            </a:r>
            <a:r>
              <a:rPr lang="cs-CZ" sz="2400" u="sng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alternativní hypotézu (H1)</a:t>
            </a:r>
            <a:r>
              <a:rPr lang="cs-CZ" sz="24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, neboli že mezi proměnnými je vztah a jsou významné.</a:t>
            </a:r>
          </a:p>
          <a:p>
            <a:pPr lvl="1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r>
              <a:rPr lang="cs-CZ" sz="24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Statistika: =</a:t>
            </a:r>
            <a:r>
              <a:rPr lang="cs-CZ" sz="2400" dirty="0" err="1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ttest</a:t>
            </a:r>
            <a:r>
              <a:rPr lang="cs-CZ" sz="2400" dirty="0" smtClean="0">
                <a:solidFill>
                  <a:srgbClr val="000000"/>
                </a:solidFill>
                <a:latin typeface="Amasis MT Pro Medium" panose="02040604050005020304" pitchFamily="18" charset="-18"/>
              </a:rPr>
              <a:t> =&gt; označit a dát 2 chvosty a 1 typ.</a:t>
            </a:r>
            <a:endParaRPr lang="cs-CZ" sz="2400" dirty="0">
              <a:solidFill>
                <a:srgbClr val="000000"/>
              </a:solidFill>
              <a:latin typeface="Amasis MT Pro Medium" panose="02040604050005020304" pitchFamily="18" charset="-18"/>
            </a:endParaRPr>
          </a:p>
          <a:p>
            <a:pPr marL="571500" lvl="1" indent="0">
              <a:spcBef>
                <a:spcPts val="0"/>
              </a:spcBef>
              <a:buClr>
                <a:srgbClr val="000000"/>
              </a:buClr>
              <a:buNone/>
            </a:pPr>
            <a:endParaRPr lang="cs-CZ" sz="2225" dirty="0" smtClean="0">
              <a:solidFill>
                <a:srgbClr val="000000"/>
              </a:solidFill>
              <a:latin typeface="Amasis MT Pro Medium" panose="02040604050005020304" pitchFamily="18" charset="-18"/>
            </a:endParaRPr>
          </a:p>
          <a:p>
            <a:pPr lvl="0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endParaRPr lang="cs-CZ" sz="2625" b="1" dirty="0" smtClean="0">
              <a:solidFill>
                <a:srgbClr val="000000"/>
              </a:solidFill>
              <a:latin typeface="Amasis MT Pro Medium" panose="02040604050005020304" pitchFamily="18" charset="-18"/>
            </a:endParaRPr>
          </a:p>
          <a:p>
            <a:pPr lvl="0">
              <a:spcBef>
                <a:spcPts val="0"/>
              </a:spcBef>
              <a:buClr>
                <a:srgbClr val="000000"/>
              </a:buClr>
              <a:buFontTx/>
              <a:buChar char="-"/>
            </a:pPr>
            <a:endParaRPr lang="cs-CZ" sz="2000" b="1" dirty="0" smtClean="0">
              <a:solidFill>
                <a:srgbClr val="000000"/>
              </a:solidFill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4290258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503</TotalTime>
  <Words>462</Words>
  <Application>Microsoft Office PowerPoint</Application>
  <PresentationFormat>Předvádění na obrazovce (4:3)</PresentationFormat>
  <Paragraphs>105</Paragraphs>
  <Slides>18</Slides>
  <Notes>18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Amasis MT Pro Medium</vt:lpstr>
      <vt:lpstr>Arial</vt:lpstr>
      <vt:lpstr>Calibri</vt:lpstr>
      <vt:lpstr>Office Theme</vt:lpstr>
      <vt:lpstr> CENOVÁ TVORBA VE SLUŽBÁCH  XCCS_06_seminář</vt:lpstr>
      <vt:lpstr>Úkol</vt:lpstr>
      <vt:lpstr>Úkol</vt:lpstr>
      <vt:lpstr>Úkol</vt:lpstr>
      <vt:lpstr>Úkol</vt:lpstr>
      <vt:lpstr>Úkol</vt:lpstr>
      <vt:lpstr>Úkol</vt:lpstr>
      <vt:lpstr>Úkol</vt:lpstr>
      <vt:lpstr>Úkol</vt:lpstr>
      <vt:lpstr>Úkol</vt:lpstr>
      <vt:lpstr>Úkol</vt:lpstr>
      <vt:lpstr>Úkol</vt:lpstr>
      <vt:lpstr>Úkol</vt:lpstr>
      <vt:lpstr>Úkol</vt:lpstr>
      <vt:lpstr>Úkol</vt:lpstr>
      <vt:lpstr>Úkol</vt:lpstr>
      <vt:lpstr>Úkol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dc:creator>Škrabal Jaroslav</dc:creator>
  <cp:lastModifiedBy>skr0004</cp:lastModifiedBy>
  <cp:revision>55</cp:revision>
  <cp:lastPrinted>2024-03-05T12:19:29Z</cp:lastPrinted>
  <dcterms:modified xsi:type="dcterms:W3CDTF">2024-03-16T21:40:17Z</dcterms:modified>
</cp:coreProperties>
</file>