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9" r:id="rId3"/>
    <p:sldId id="376" r:id="rId4"/>
    <p:sldId id="377" r:id="rId5"/>
    <p:sldId id="379" r:id="rId6"/>
    <p:sldId id="378" r:id="rId7"/>
    <p:sldId id="380" r:id="rId8"/>
    <p:sldId id="381" r:id="rId9"/>
    <p:sldId id="382" r:id="rId10"/>
    <p:sldId id="366" r:id="rId11"/>
    <p:sldId id="383" r:id="rId12"/>
    <p:sldId id="261" r:id="rId13"/>
  </p:sldIdLst>
  <p:sldSz cx="9144000" cy="6858000" type="screen4x3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XCCS%20-%20podklady\Moje\Predik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List4!$B$1</c:f>
              <c:strCache>
                <c:ptCount val="1"/>
                <c:pt idx="0">
                  <c:v>Sklizeň (t)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List4!$B$2:$B$19</c:f>
              <c:numCache>
                <c:formatCode>General</c:formatCode>
                <c:ptCount val="18"/>
                <c:pt idx="0">
                  <c:v>1309496</c:v>
                </c:pt>
                <c:pt idx="1">
                  <c:v>1166393</c:v>
                </c:pt>
                <c:pt idx="2">
                  <c:v>1024928</c:v>
                </c:pt>
                <c:pt idx="3">
                  <c:v>1245328</c:v>
                </c:pt>
                <c:pt idx="4">
                  <c:v>1156973</c:v>
                </c:pt>
                <c:pt idx="5">
                  <c:v>1410769</c:v>
                </c:pt>
                <c:pt idx="6">
                  <c:v>1146224</c:v>
                </c:pt>
                <c:pt idx="7">
                  <c:v>1359125</c:v>
                </c:pt>
                <c:pt idx="8">
                  <c:v>1256212</c:v>
                </c:pt>
                <c:pt idx="9">
                  <c:v>1537320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FB-4448-A4B2-4A093B470BC2}"/>
            </c:ext>
          </c:extLst>
        </c:ser>
        <c:ser>
          <c:idx val="1"/>
          <c:order val="1"/>
          <c:tx>
            <c:strRef>
              <c:f>List4!$C$1</c:f>
              <c:strCache>
                <c:ptCount val="1"/>
                <c:pt idx="0">
                  <c:v>Prognóza(Sklizeň (t))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List4!$A$2:$A$19</c:f>
              <c:numCache>
                <c:formatCode>General</c:formatCode>
                <c:ptCount val="1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</c:numCache>
            </c:numRef>
          </c:cat>
          <c:val>
            <c:numRef>
              <c:f>List4!$C$2:$C$19</c:f>
              <c:numCache>
                <c:formatCode>General</c:formatCode>
                <c:ptCount val="18"/>
                <c:pt idx="9">
                  <c:v>1537320</c:v>
                </c:pt>
                <c:pt idx="10">
                  <c:v>1372165.2618156911</c:v>
                </c:pt>
                <c:pt idx="11">
                  <c:v>1582801.5197104651</c:v>
                </c:pt>
                <c:pt idx="12">
                  <c:v>1417740.8129066681</c:v>
                </c:pt>
                <c:pt idx="13">
                  <c:v>1628377.0708014418</c:v>
                </c:pt>
                <c:pt idx="14">
                  <c:v>1463316.363997645</c:v>
                </c:pt>
                <c:pt idx="15">
                  <c:v>1673952.6218924187</c:v>
                </c:pt>
                <c:pt idx="16">
                  <c:v>1508891.9150886217</c:v>
                </c:pt>
                <c:pt idx="17">
                  <c:v>1719528.1729833956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FB-4448-A4B2-4A093B470BC2}"/>
            </c:ext>
          </c:extLst>
        </c:ser>
        <c:ser>
          <c:idx val="2"/>
          <c:order val="2"/>
          <c:tx>
            <c:strRef>
              <c:f>List4!$D$1</c:f>
              <c:strCache>
                <c:ptCount val="1"/>
                <c:pt idx="0">
                  <c:v>Dolní hranice spolehlivosti(Sklizeň (t))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List4!$A$2:$A$19</c:f>
              <c:numCache>
                <c:formatCode>General</c:formatCode>
                <c:ptCount val="1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</c:numCache>
            </c:numRef>
          </c:cat>
          <c:val>
            <c:numRef>
              <c:f>List4!$D$2:$D$19</c:f>
              <c:numCache>
                <c:formatCode>General</c:formatCode>
                <c:ptCount val="18"/>
                <c:pt idx="9" formatCode="0.00">
                  <c:v>1537320</c:v>
                </c:pt>
                <c:pt idx="10" formatCode="0.00">
                  <c:v>1126318.5451047681</c:v>
                </c:pt>
                <c:pt idx="11" formatCode="0.00">
                  <c:v>1275345.5528852269</c:v>
                </c:pt>
                <c:pt idx="12" formatCode="0.00">
                  <c:v>1023925.2198801527</c:v>
                </c:pt>
                <c:pt idx="13" formatCode="0.00">
                  <c:v>1193220.6735384064</c:v>
                </c:pt>
                <c:pt idx="14" formatCode="0.00">
                  <c:v>963151.50536535005</c:v>
                </c:pt>
                <c:pt idx="15" formatCode="0.00">
                  <c:v>1140457.0329201529</c:v>
                </c:pt>
                <c:pt idx="16" formatCode="0.00">
                  <c:v>920959.88783820556</c:v>
                </c:pt>
                <c:pt idx="17" formatCode="0.00">
                  <c:v>1102843.8950032184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FB-4448-A4B2-4A093B470BC2}"/>
            </c:ext>
          </c:extLst>
        </c:ser>
        <c:ser>
          <c:idx val="3"/>
          <c:order val="3"/>
          <c:tx>
            <c:strRef>
              <c:f>List4!$E$1</c:f>
              <c:strCache>
                <c:ptCount val="1"/>
                <c:pt idx="0">
                  <c:v>Horní hranice spolehlivosti(Sklizeň (t))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List4!$A$2:$A$19</c:f>
              <c:numCache>
                <c:formatCode>General</c:formatCode>
                <c:ptCount val="1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</c:numCache>
            </c:numRef>
          </c:cat>
          <c:val>
            <c:numRef>
              <c:f>List4!$E$2:$E$19</c:f>
              <c:numCache>
                <c:formatCode>General</c:formatCode>
                <c:ptCount val="18"/>
                <c:pt idx="9" formatCode="0.00">
                  <c:v>1537320</c:v>
                </c:pt>
                <c:pt idx="10" formatCode="0.00">
                  <c:v>1618011.9785266141</c:v>
                </c:pt>
                <c:pt idx="11" formatCode="0.00">
                  <c:v>1890257.4865357033</c:v>
                </c:pt>
                <c:pt idx="12" formatCode="0.00">
                  <c:v>1811556.4059331834</c:v>
                </c:pt>
                <c:pt idx="13" formatCode="0.00">
                  <c:v>2063533.4680644772</c:v>
                </c:pt>
                <c:pt idx="14" formatCode="0.00">
                  <c:v>1963481.2226299399</c:v>
                </c:pt>
                <c:pt idx="15" formatCode="0.00">
                  <c:v>2207448.2108646845</c:v>
                </c:pt>
                <c:pt idx="16" formatCode="0.00">
                  <c:v>2096823.9423390378</c:v>
                </c:pt>
                <c:pt idx="17" formatCode="0.00">
                  <c:v>2336212.4509635726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FB-4448-A4B2-4A093B470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506760"/>
        <c:axId val="515502496"/>
      </c:lineChart>
      <c:catAx>
        <c:axId val="515506760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5502496"/>
        <c:crosses val="autoZero"/>
        <c:auto val="1"/>
        <c:lblAlgn val="ctr"/>
        <c:lblOffset val="100"/>
        <c:noMultiLvlLbl val="0"/>
      </c:catAx>
      <c:valAx>
        <c:axId val="5155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1550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List5!$B$1</c:f>
              <c:strCache>
                <c:ptCount val="1"/>
                <c:pt idx="0">
                  <c:v>Cena 1kg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List5!$B$2:$B$22</c:f>
              <c:numCache>
                <c:formatCode>General</c:formatCode>
                <c:ptCount val="21"/>
                <c:pt idx="0">
                  <c:v>9.9</c:v>
                </c:pt>
                <c:pt idx="1">
                  <c:v>15.7</c:v>
                </c:pt>
                <c:pt idx="2">
                  <c:v>8.9</c:v>
                </c:pt>
                <c:pt idx="3">
                  <c:v>12.5</c:v>
                </c:pt>
                <c:pt idx="4">
                  <c:v>17.600000000000001</c:v>
                </c:pt>
                <c:pt idx="5">
                  <c:v>11</c:v>
                </c:pt>
                <c:pt idx="6">
                  <c:v>15.9</c:v>
                </c:pt>
                <c:pt idx="7">
                  <c:v>15.1</c:v>
                </c:pt>
                <c:pt idx="8">
                  <c:v>13.5</c:v>
                </c:pt>
                <c:pt idx="9">
                  <c:v>20.5</c:v>
                </c:pt>
                <c:pt idx="10">
                  <c:v>19</c:v>
                </c:pt>
                <c:pt idx="11">
                  <c:v>12.7</c:v>
                </c:pt>
                <c:pt idx="12">
                  <c:v>14.3</c:v>
                </c:pt>
                <c:pt idx="13">
                  <c:v>17.2</c:v>
                </c:pt>
                <c:pt idx="1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F-456B-8416-5F1C00503D11}"/>
            </c:ext>
          </c:extLst>
        </c:ser>
        <c:ser>
          <c:idx val="1"/>
          <c:order val="1"/>
          <c:tx>
            <c:strRef>
              <c:f>List5!$C$1</c:f>
              <c:strCache>
                <c:ptCount val="1"/>
                <c:pt idx="0">
                  <c:v>Prognóza(Cena 1kg)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List5!$A$2:$A$22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List5!$C$2:$C$22</c:f>
              <c:numCache>
                <c:formatCode>General</c:formatCode>
                <c:ptCount val="21"/>
                <c:pt idx="14">
                  <c:v>22</c:v>
                </c:pt>
                <c:pt idx="15">
                  <c:v>18.979700353043718</c:v>
                </c:pt>
                <c:pt idx="16">
                  <c:v>19.498592991327943</c:v>
                </c:pt>
                <c:pt idx="17">
                  <c:v>20.017485629612171</c:v>
                </c:pt>
                <c:pt idx="18">
                  <c:v>20.536378267896396</c:v>
                </c:pt>
                <c:pt idx="19">
                  <c:v>21.055270906180624</c:v>
                </c:pt>
                <c:pt idx="20">
                  <c:v>21.574163544464849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F-456B-8416-5F1C00503D11}"/>
            </c:ext>
          </c:extLst>
        </c:ser>
        <c:ser>
          <c:idx val="2"/>
          <c:order val="2"/>
          <c:tx>
            <c:strRef>
              <c:f>List5!$D$1</c:f>
              <c:strCache>
                <c:ptCount val="1"/>
                <c:pt idx="0">
                  <c:v>Dolní hranice spolehlivosti(Cena 1kg)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List5!$A$2:$A$22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List5!$D$2:$D$22</c:f>
              <c:numCache>
                <c:formatCode>General</c:formatCode>
                <c:ptCount val="21"/>
                <c:pt idx="14" formatCode="0.00">
                  <c:v>22</c:v>
                </c:pt>
                <c:pt idx="15" formatCode="0.00">
                  <c:v>12.644032912267358</c:v>
                </c:pt>
                <c:pt idx="16" formatCode="0.00">
                  <c:v>13.112035939300364</c:v>
                </c:pt>
                <c:pt idx="17" formatCode="0.00">
                  <c:v>13.579646247382886</c:v>
                </c:pt>
                <c:pt idx="18" formatCode="0.00">
                  <c:v>14.046866961240482</c:v>
                </c:pt>
                <c:pt idx="19" formatCode="0.00">
                  <c:v>14.513701176852281</c:v>
                </c:pt>
                <c:pt idx="20" formatCode="0.00">
                  <c:v>14.980151960755281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F-456B-8416-5F1C00503D11}"/>
            </c:ext>
          </c:extLst>
        </c:ser>
        <c:ser>
          <c:idx val="3"/>
          <c:order val="3"/>
          <c:tx>
            <c:strRef>
              <c:f>List5!$E$1</c:f>
              <c:strCache>
                <c:ptCount val="1"/>
                <c:pt idx="0">
                  <c:v>Horní hranice spolehlivosti(Cena 1kg)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List5!$A$2:$A$22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List5!$E$2:$E$22</c:f>
              <c:numCache>
                <c:formatCode>General</c:formatCode>
                <c:ptCount val="21"/>
                <c:pt idx="14" formatCode="0.00">
                  <c:v>22</c:v>
                </c:pt>
                <c:pt idx="15" formatCode="0.00">
                  <c:v>25.31536779382008</c:v>
                </c:pt>
                <c:pt idx="16" formatCode="0.00">
                  <c:v>25.885150043355523</c:v>
                </c:pt>
                <c:pt idx="17" formatCode="0.00">
                  <c:v>26.455325011841456</c:v>
                </c:pt>
                <c:pt idx="18" formatCode="0.00">
                  <c:v>27.025889574552309</c:v>
                </c:pt>
                <c:pt idx="19" formatCode="0.00">
                  <c:v>27.596840635508968</c:v>
                </c:pt>
                <c:pt idx="20" formatCode="0.00">
                  <c:v>28.168175128174418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F-456B-8416-5F1C00503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625944"/>
        <c:axId val="403622336"/>
      </c:lineChart>
      <c:catAx>
        <c:axId val="403625944"/>
        <c:scaling>
          <c:orientation val="minMax"/>
        </c:scaling>
        <c:delete val="0"/>
        <c:axPos val="b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622336"/>
        <c:crosses val="autoZero"/>
        <c:auto val="1"/>
        <c:lblAlgn val="ctr"/>
        <c:lblOffset val="100"/>
        <c:noMultiLvlLbl val="0"/>
      </c:catAx>
      <c:valAx>
        <c:axId val="40362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0362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3697" y="0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4284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9697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80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14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98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888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32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15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937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db.czso.cz/vdbvo2/faces/cs/index.jsf?page=vystup-objekt-parametry&amp;z=T&amp;f=TABULKA&amp;sp=A&amp;skupId=386&amp;katalog=30840&amp;pvo=ZEM02R&amp;pvo=ZEM02R&amp;evo=v2627_!_ZEM02G-sklizen1_1&amp;u=v2630__VUZEMI__97__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so.cz/csu/czso/vyvoj-prumernych-cen-vybranych-potravin-20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2163336"/>
            <a:ext cx="8704877" cy="3006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PROGNÓZOVÁNÍ CEN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XCCS_05_seminář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Ve skupině o 2-3 studentech proveďte analýzu libovolné vámi vybrané komodity a po provedení proveďte zhodnocení.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Řepka: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1600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779380"/>
              </p:ext>
            </p:extLst>
          </p:nvPr>
        </p:nvGraphicFramePr>
        <p:xfrm>
          <a:off x="992886" y="3192463"/>
          <a:ext cx="6989826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7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</a:pP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Konzumní brambory cena 1kg:</a:t>
            </a:r>
          </a:p>
          <a:p>
            <a:pPr lvl="1">
              <a:spcBef>
                <a:spcPts val="0"/>
              </a:spcBef>
              <a:buClr>
                <a:srgbClr val="000000"/>
              </a:buClr>
            </a:pPr>
            <a:r>
              <a:rPr lang="cs-CZ" sz="22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Časová řada 1/2010 – 1/2024</a:t>
            </a:r>
          </a:p>
          <a:p>
            <a:pPr>
              <a:spcBef>
                <a:spcPts val="0"/>
              </a:spcBef>
              <a:buClr>
                <a:srgbClr val="000000"/>
              </a:buClr>
            </a:pPr>
            <a:endParaRPr lang="cs-CZ" sz="1600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351291"/>
              </p:ext>
            </p:extLst>
          </p:nvPr>
        </p:nvGraphicFramePr>
        <p:xfrm>
          <a:off x="554878" y="2354514"/>
          <a:ext cx="8034243" cy="377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6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Vyberte si na odkazu komoditu (ČR/NUTS III)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Odkaz:</a:t>
            </a:r>
            <a:r>
              <a:rPr lang="cs-CZ" sz="2000" dirty="0"/>
              <a:t> </a:t>
            </a:r>
            <a:r>
              <a:rPr lang="cs-CZ" sz="2000" dirty="0">
                <a:hlinkClick r:id="rId3"/>
              </a:rPr>
              <a:t>https://vdb.czso.cz/vdbvo2/faces/cs/index.jsf?page=vystup-objekt-parametry&amp;z=T&amp;f=TABULKA&amp;sp=A&amp;skupId=386&amp;katalog=30840&amp;pvo=ZEM02R&amp;pvo=ZEM02R&amp;evo=v2627_!_ZEM02G-sklizen1_1&amp;u=v2630__VUZEMI__97__</a:t>
            </a:r>
            <a:r>
              <a:rPr lang="cs-CZ" sz="2000" dirty="0" smtClean="0">
                <a:hlinkClick r:id="rId3"/>
              </a:rPr>
              <a:t>19</a:t>
            </a:r>
            <a:endParaRPr lang="cs-CZ" sz="2000" dirty="0" smtClean="0"/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/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b="1" dirty="0" smtClean="0"/>
              <a:t>Nebo odkaz s cenami: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www.czso.cz/csu/czso/vyvoj-prumernych-cen-vybranych-potravin-2024</a:t>
            </a:r>
            <a:endParaRPr lang="cs-CZ" sz="2000" dirty="0" smtClean="0"/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/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Vyberte si na odkazu komoditu (ČR/NUTS III)</a:t>
            </a:r>
            <a:endParaRPr lang="cs-CZ" sz="2000" dirty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Pro vzor vybírám komoditu: </a:t>
            </a: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brambory za ČR v sklizeň (t)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137" t="38557" r="28504" b="6531"/>
          <a:stretch/>
        </p:blipFill>
        <p:spPr>
          <a:xfrm>
            <a:off x="875581" y="3113160"/>
            <a:ext cx="6379535" cy="284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2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Data od roku 2014 po rok 2023 přepsat do </a:t>
            </a:r>
            <a:r>
              <a:rPr lang="cs-CZ" sz="2000" dirty="0" err="1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Ecelu</a:t>
            </a: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: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697" t="40704" r="10931" b="19871"/>
          <a:stretch/>
        </p:blipFill>
        <p:spPr>
          <a:xfrm>
            <a:off x="315389" y="2838614"/>
            <a:ext cx="8283947" cy="21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5/12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Data od roku 2014 po rok 2023 přepsat do </a:t>
            </a: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Excelu</a:t>
            </a: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Označit data: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222" t="35714" r="85000" b="27793"/>
          <a:stretch/>
        </p:blipFill>
        <p:spPr>
          <a:xfrm>
            <a:off x="1473200" y="3004608"/>
            <a:ext cx="1943100" cy="312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Kliknout na „List prognózy“ v kartě „Data“: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4677" r="813" b="26279"/>
          <a:stretch/>
        </p:blipFill>
        <p:spPr>
          <a:xfrm>
            <a:off x="607457" y="2817628"/>
            <a:ext cx="7929086" cy="31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Stanovit libovolný rok, kde chceme prognózu ukončit (např. 2030):</a:t>
            </a:r>
            <a:endParaRPr lang="cs-CZ" sz="2000" b="1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t="3644" r="13372" b="7674"/>
          <a:stretch/>
        </p:blipFill>
        <p:spPr>
          <a:xfrm>
            <a:off x="1168374" y="3083442"/>
            <a:ext cx="5283979" cy="30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 dát vytvořit: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16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Vytvořila se kontingenční tabulka s predikcí sklizně v (t):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527" t="31793" r="35088" b="17213"/>
          <a:stretch/>
        </p:blipFill>
        <p:spPr>
          <a:xfrm>
            <a:off x="572120" y="3004525"/>
            <a:ext cx="6553616" cy="291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10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678461"/>
            <a:ext cx="8229600" cy="83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Úkol</a:t>
            </a:r>
            <a:endParaRPr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516566"/>
            <a:ext cx="8229600" cy="460959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625" b="1" dirty="0">
                <a:solidFill>
                  <a:srgbClr val="000000"/>
                </a:solidFill>
                <a:latin typeface="Amasis MT Pro Medium" panose="02040604050005020304" pitchFamily="18" charset="-18"/>
              </a:rPr>
              <a:t>Naším úkolem semináře </a:t>
            </a:r>
            <a:r>
              <a:rPr lang="cs-CZ" sz="2625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bude provedení prognózy určitých komodit: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A dát vytvořit:</a:t>
            </a:r>
          </a:p>
          <a:p>
            <a:pPr lvl="2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sz="1600" b="1" dirty="0" smtClean="0">
                <a:solidFill>
                  <a:srgbClr val="000000"/>
                </a:solidFill>
                <a:latin typeface="Amasis MT Pro Medium" panose="02040604050005020304" pitchFamily="18" charset="-18"/>
              </a:rPr>
              <a:t>Vytvořil se Obrázek (graf) s predikcí: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masis MT Pro Medium" panose="02040604050005020304" pitchFamily="18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5351" t="38811" r="24824" b="18290"/>
          <a:stretch/>
        </p:blipFill>
        <p:spPr>
          <a:xfrm>
            <a:off x="700404" y="2974407"/>
            <a:ext cx="6470416" cy="3133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51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269</Words>
  <Application>Microsoft Office PowerPoint</Application>
  <PresentationFormat>Předvádění na obrazovce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Amasis MT Pro Medium</vt:lpstr>
      <vt:lpstr>Arial</vt:lpstr>
      <vt:lpstr>Calibri</vt:lpstr>
      <vt:lpstr>Office Theme</vt:lpstr>
      <vt:lpstr> PROGNÓZOVÁNÍ CEN  XCCS_05_seminář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Úkol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48</cp:revision>
  <cp:lastPrinted>2024-03-05T12:19:29Z</cp:lastPrinted>
  <dcterms:modified xsi:type="dcterms:W3CDTF">2024-03-11T20:06:09Z</dcterms:modified>
</cp:coreProperties>
</file>