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69" r:id="rId3"/>
    <p:sldId id="270" r:id="rId4"/>
    <p:sldId id="302" r:id="rId5"/>
    <p:sldId id="303" r:id="rId6"/>
    <p:sldId id="304" r:id="rId7"/>
    <p:sldId id="305" r:id="rId8"/>
    <p:sldId id="306" r:id="rId9"/>
    <p:sldId id="301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261" r:id="rId5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8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01CB52-DAA8-45D2-A6AB-AF3183EAC6B3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D3681A6-E938-4A45-BD25-B2262996F813}">
      <dgm:prSet phldrT="[Text]"/>
      <dgm:spPr/>
      <dgm:t>
        <a:bodyPr/>
        <a:lstStyle/>
        <a:p>
          <a:r>
            <a:rPr lang="cs-CZ" dirty="0">
              <a:latin typeface="Amasis MT Pro" panose="02040504050005020304" pitchFamily="18" charset="-18"/>
            </a:rPr>
            <a:t>1. ZÍSKÁVÁNÍ ČASOVÝCH ÚDAJŮ</a:t>
          </a:r>
        </a:p>
      </dgm:t>
    </dgm:pt>
    <dgm:pt modelId="{54602C1A-8F0C-4A4F-A738-89C34CDCC0FA}" type="parTrans" cxnId="{4132E44B-FA2C-473F-B4FD-B15867858B0B}">
      <dgm:prSet/>
      <dgm:spPr/>
      <dgm:t>
        <a:bodyPr/>
        <a:lstStyle/>
        <a:p>
          <a:endParaRPr lang="cs-CZ"/>
        </a:p>
      </dgm:t>
    </dgm:pt>
    <dgm:pt modelId="{11DB8913-BED9-4C23-A913-CD69F5BAD145}" type="sibTrans" cxnId="{4132E44B-FA2C-473F-B4FD-B15867858B0B}">
      <dgm:prSet/>
      <dgm:spPr/>
      <dgm:t>
        <a:bodyPr/>
        <a:lstStyle/>
        <a:p>
          <a:endParaRPr lang="cs-CZ"/>
        </a:p>
      </dgm:t>
    </dgm:pt>
    <dgm:pt modelId="{752D226C-BB3C-40B1-89B7-4EE7C1B29920}">
      <dgm:prSet phldrT="[Text]"/>
      <dgm:spPr/>
      <dgm:t>
        <a:bodyPr/>
        <a:lstStyle/>
        <a:p>
          <a:r>
            <a:rPr lang="cs-CZ" dirty="0">
              <a:latin typeface="Amasis MT Pro" panose="02040504050005020304" pitchFamily="18" charset="-18"/>
            </a:rPr>
            <a:t>2. ZPRACOVÁNÍ ÚDAJŮ</a:t>
          </a:r>
        </a:p>
      </dgm:t>
    </dgm:pt>
    <dgm:pt modelId="{B955B21C-1A8B-4ABE-BE2D-E285D073EFB6}" type="parTrans" cxnId="{50DA1DE7-DB75-4C3A-AD57-D734D64CD8B8}">
      <dgm:prSet/>
      <dgm:spPr/>
      <dgm:t>
        <a:bodyPr/>
        <a:lstStyle/>
        <a:p>
          <a:endParaRPr lang="cs-CZ"/>
        </a:p>
      </dgm:t>
    </dgm:pt>
    <dgm:pt modelId="{5579E3DE-21FD-46F0-980E-F9C40A97786D}" type="sibTrans" cxnId="{50DA1DE7-DB75-4C3A-AD57-D734D64CD8B8}">
      <dgm:prSet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 dirty="0">
            <a:latin typeface="Amasis MT Pro" panose="02040504050005020304" pitchFamily="18" charset="-18"/>
          </a:endParaRPr>
        </a:p>
      </dgm:t>
    </dgm:pt>
    <dgm:pt modelId="{AA7D3644-5513-4BD4-B801-61EC4A5300F0}">
      <dgm:prSet phldrT="[Text]"/>
      <dgm:spPr/>
      <dgm:t>
        <a:bodyPr/>
        <a:lstStyle/>
        <a:p>
          <a:pPr algn="l"/>
          <a:r>
            <a:rPr lang="cs-CZ" dirty="0">
              <a:latin typeface="Amasis MT Pro" panose="02040504050005020304" pitchFamily="18" charset="-18"/>
            </a:rPr>
            <a:t>3. VYUŽITÍ PROGNOSTICKÝCH METOD</a:t>
          </a:r>
        </a:p>
      </dgm:t>
    </dgm:pt>
    <dgm:pt modelId="{0BA9E762-374E-40AA-AFE1-7055F1685CE7}" type="parTrans" cxnId="{A94710B7-0A45-442E-B6D0-F653DA3458C5}">
      <dgm:prSet/>
      <dgm:spPr/>
      <dgm:t>
        <a:bodyPr/>
        <a:lstStyle/>
        <a:p>
          <a:endParaRPr lang="cs-CZ"/>
        </a:p>
      </dgm:t>
    </dgm:pt>
    <dgm:pt modelId="{00FC2863-120C-4814-A2EC-8785F84F7C0B}" type="sibTrans" cxnId="{A94710B7-0A45-442E-B6D0-F653DA3458C5}">
      <dgm:prSet/>
      <dgm:spPr>
        <a:solidFill>
          <a:schemeClr val="bg2">
            <a:lumMod val="75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cs-CZ" dirty="0">
            <a:latin typeface="Amasis MT Pro" panose="02040504050005020304" pitchFamily="18" charset="-18"/>
          </a:endParaRPr>
        </a:p>
      </dgm:t>
    </dgm:pt>
    <dgm:pt modelId="{AB89BC9C-7779-40B9-9850-D2F454F443AC}">
      <dgm:prSet phldrT="[Text]"/>
      <dgm:spPr/>
      <dgm:t>
        <a:bodyPr/>
        <a:lstStyle/>
        <a:p>
          <a:r>
            <a:rPr lang="cs-CZ" dirty="0">
              <a:latin typeface="Amasis MT Pro" panose="02040504050005020304" pitchFamily="18" charset="-18"/>
            </a:rPr>
            <a:t>4. VYUŽITÍ ZDRAVÉHO ÚSUDKU A INTUICE</a:t>
          </a:r>
        </a:p>
      </dgm:t>
    </dgm:pt>
    <dgm:pt modelId="{ED701FF0-EA00-4DFD-9CD5-CAC73A88892A}" type="parTrans" cxnId="{EEC3E360-9F5A-4287-9474-72AC842ED284}">
      <dgm:prSet/>
      <dgm:spPr/>
      <dgm:t>
        <a:bodyPr/>
        <a:lstStyle/>
        <a:p>
          <a:endParaRPr lang="cs-CZ"/>
        </a:p>
      </dgm:t>
    </dgm:pt>
    <dgm:pt modelId="{631DFBCD-EF3D-42DA-ADE5-818D0797BC14}" type="sibTrans" cxnId="{EEC3E360-9F5A-4287-9474-72AC842ED284}">
      <dgm:prSet/>
      <dgm:spPr/>
      <dgm:t>
        <a:bodyPr/>
        <a:lstStyle/>
        <a:p>
          <a:endParaRPr lang="cs-CZ"/>
        </a:p>
      </dgm:t>
    </dgm:pt>
    <dgm:pt modelId="{9A7FF390-D4AC-4904-8DED-6AB1E0A91EBF}" type="pres">
      <dgm:prSet presAssocID="{E901CB52-DAA8-45D2-A6AB-AF3183EAC6B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cs-CZ"/>
        </a:p>
      </dgm:t>
    </dgm:pt>
    <dgm:pt modelId="{ECE63D1C-1D6D-47EB-B00E-106082338223}" type="pres">
      <dgm:prSet presAssocID="{E901CB52-DAA8-45D2-A6AB-AF3183EAC6B3}" presName="arrowNode" presStyleLbl="node1" presStyleIdx="0" presStyleCnt="1" custLinFactNeighborX="7721" custLinFactNeighborY="-944"/>
      <dgm:spPr>
        <a:gradFill flip="none" rotWithShape="0">
          <a:gsLst>
            <a:gs pos="0">
              <a:schemeClr val="tx1">
                <a:lumMod val="65000"/>
                <a:lumOff val="35000"/>
                <a:shade val="30000"/>
                <a:satMod val="115000"/>
              </a:schemeClr>
            </a:gs>
            <a:gs pos="50000">
              <a:schemeClr val="tx1">
                <a:lumMod val="65000"/>
                <a:lumOff val="35000"/>
                <a:shade val="67500"/>
                <a:satMod val="115000"/>
              </a:schemeClr>
            </a:gs>
            <a:gs pos="100000">
              <a:schemeClr val="tx1">
                <a:lumMod val="65000"/>
                <a:lumOff val="35000"/>
                <a:shade val="100000"/>
                <a:satMod val="115000"/>
              </a:schemeClr>
            </a:gs>
          </a:gsLst>
          <a:lin ang="13500000" scaled="1"/>
          <a:tileRect/>
        </a:gradFill>
        <a:ln w="57150">
          <a:solidFill>
            <a:schemeClr val="tx1">
              <a:lumMod val="95000"/>
              <a:lumOff val="5000"/>
            </a:schemeClr>
          </a:solidFill>
        </a:ln>
      </dgm:spPr>
    </dgm:pt>
    <dgm:pt modelId="{A6423AA8-A5B8-483B-8580-7714761C6110}" type="pres">
      <dgm:prSet presAssocID="{3D3681A6-E938-4A45-BD25-B2262996F813}" presName="txNode1" presStyleLbl="revTx" presStyleIdx="0" presStyleCnt="4" custScaleX="240103" custScaleY="69390" custLinFactNeighborX="-52642" custLinFactNeighborY="561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C95FDB-3563-48C1-9931-FEB869DE88EA}" type="pres">
      <dgm:prSet presAssocID="{752D226C-BB3C-40B1-89B7-4EE7C1B29920}" presName="txNode2" presStyleLbl="revTx" presStyleIdx="1" presStyleCnt="4" custScaleX="133848" custLinFactNeighborX="19134" custLinFactNeighborY="-243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1F8EFF-3CE2-42FA-9CD8-FB997047EBC1}" type="pres">
      <dgm:prSet presAssocID="{5579E3DE-21FD-46F0-980E-F9C40A97786D}" presName="dotNode2" presStyleCnt="0"/>
      <dgm:spPr/>
    </dgm:pt>
    <dgm:pt modelId="{F8BC2408-7F6F-4925-9EEB-EB9CD400A248}" type="pres">
      <dgm:prSet presAssocID="{5579E3DE-21FD-46F0-980E-F9C40A97786D}" presName="dotRepeatNode" presStyleLbl="fgShp" presStyleIdx="0" presStyleCnt="2"/>
      <dgm:spPr/>
      <dgm:t>
        <a:bodyPr/>
        <a:lstStyle/>
        <a:p>
          <a:endParaRPr lang="cs-CZ"/>
        </a:p>
      </dgm:t>
    </dgm:pt>
    <dgm:pt modelId="{8F358951-115E-4EB7-9379-714E325C8378}" type="pres">
      <dgm:prSet presAssocID="{AA7D3644-5513-4BD4-B801-61EC4A5300F0}" presName="txNode3" presStyleLbl="revTx" presStyleIdx="2" presStyleCnt="4" custScaleX="210375" custLinFactNeighborX="-34335" custLinFactNeighborY="277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CCCC7A-EB8F-4672-8AB9-187C6985D764}" type="pres">
      <dgm:prSet presAssocID="{00FC2863-120C-4814-A2EC-8785F84F7C0B}" presName="dotNode3" presStyleCnt="0"/>
      <dgm:spPr/>
    </dgm:pt>
    <dgm:pt modelId="{AC9C5F77-7FEF-4181-A6A9-55447D1256EE}" type="pres">
      <dgm:prSet presAssocID="{00FC2863-120C-4814-A2EC-8785F84F7C0B}" presName="dotRepeatNode" presStyleLbl="fgShp" presStyleIdx="1" presStyleCnt="2"/>
      <dgm:spPr/>
      <dgm:t>
        <a:bodyPr/>
        <a:lstStyle/>
        <a:p>
          <a:endParaRPr lang="cs-CZ"/>
        </a:p>
      </dgm:t>
    </dgm:pt>
    <dgm:pt modelId="{0ECCB104-12E1-47B9-906E-396501448DC0}" type="pres">
      <dgm:prSet presAssocID="{AB89BC9C-7779-40B9-9850-D2F454F443AC}" presName="txNode4" presStyleLbl="revTx" presStyleIdx="3" presStyleCnt="4" custScaleX="236047" custScaleY="5165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023EB79-61A7-4E21-94D9-65C6C08118E5}" type="presOf" srcId="{AA7D3644-5513-4BD4-B801-61EC4A5300F0}" destId="{8F358951-115E-4EB7-9379-714E325C8378}" srcOrd="0" destOrd="0" presId="urn:microsoft.com/office/officeart/2009/3/layout/DescendingProcess"/>
    <dgm:cxn modelId="{EED75DD4-32FF-4E3B-A00C-D70B7358207E}" type="presOf" srcId="{AB89BC9C-7779-40B9-9850-D2F454F443AC}" destId="{0ECCB104-12E1-47B9-906E-396501448DC0}" srcOrd="0" destOrd="0" presId="urn:microsoft.com/office/officeart/2009/3/layout/DescendingProcess"/>
    <dgm:cxn modelId="{50DA1DE7-DB75-4C3A-AD57-D734D64CD8B8}" srcId="{E901CB52-DAA8-45D2-A6AB-AF3183EAC6B3}" destId="{752D226C-BB3C-40B1-89B7-4EE7C1B29920}" srcOrd="1" destOrd="0" parTransId="{B955B21C-1A8B-4ABE-BE2D-E285D073EFB6}" sibTransId="{5579E3DE-21FD-46F0-980E-F9C40A97786D}"/>
    <dgm:cxn modelId="{EEC3E360-9F5A-4287-9474-72AC842ED284}" srcId="{E901CB52-DAA8-45D2-A6AB-AF3183EAC6B3}" destId="{AB89BC9C-7779-40B9-9850-D2F454F443AC}" srcOrd="3" destOrd="0" parTransId="{ED701FF0-EA00-4DFD-9CD5-CAC73A88892A}" sibTransId="{631DFBCD-EF3D-42DA-ADE5-818D0797BC14}"/>
    <dgm:cxn modelId="{8A4642D0-278C-406A-A050-B467EB78E198}" type="presOf" srcId="{3D3681A6-E938-4A45-BD25-B2262996F813}" destId="{A6423AA8-A5B8-483B-8580-7714761C6110}" srcOrd="0" destOrd="0" presId="urn:microsoft.com/office/officeart/2009/3/layout/DescendingProcess"/>
    <dgm:cxn modelId="{4982F469-BCCB-45D4-AC74-D4EE431550F6}" type="presOf" srcId="{00FC2863-120C-4814-A2EC-8785F84F7C0B}" destId="{AC9C5F77-7FEF-4181-A6A9-55447D1256EE}" srcOrd="0" destOrd="0" presId="urn:microsoft.com/office/officeart/2009/3/layout/DescendingProcess"/>
    <dgm:cxn modelId="{A94710B7-0A45-442E-B6D0-F653DA3458C5}" srcId="{E901CB52-DAA8-45D2-A6AB-AF3183EAC6B3}" destId="{AA7D3644-5513-4BD4-B801-61EC4A5300F0}" srcOrd="2" destOrd="0" parTransId="{0BA9E762-374E-40AA-AFE1-7055F1685CE7}" sibTransId="{00FC2863-120C-4814-A2EC-8785F84F7C0B}"/>
    <dgm:cxn modelId="{4132E44B-FA2C-473F-B4FD-B15867858B0B}" srcId="{E901CB52-DAA8-45D2-A6AB-AF3183EAC6B3}" destId="{3D3681A6-E938-4A45-BD25-B2262996F813}" srcOrd="0" destOrd="0" parTransId="{54602C1A-8F0C-4A4F-A738-89C34CDCC0FA}" sibTransId="{11DB8913-BED9-4C23-A913-CD69F5BAD145}"/>
    <dgm:cxn modelId="{5B72B46C-B91F-4D4C-B793-A3F67D644B57}" type="presOf" srcId="{E901CB52-DAA8-45D2-A6AB-AF3183EAC6B3}" destId="{9A7FF390-D4AC-4904-8DED-6AB1E0A91EBF}" srcOrd="0" destOrd="0" presId="urn:microsoft.com/office/officeart/2009/3/layout/DescendingProcess"/>
    <dgm:cxn modelId="{2AB0F39A-9C43-4451-B12A-846C672A7A95}" type="presOf" srcId="{5579E3DE-21FD-46F0-980E-F9C40A97786D}" destId="{F8BC2408-7F6F-4925-9EEB-EB9CD400A248}" srcOrd="0" destOrd="0" presId="urn:microsoft.com/office/officeart/2009/3/layout/DescendingProcess"/>
    <dgm:cxn modelId="{DD135B42-787F-4308-AD45-2A3FF72481FC}" type="presOf" srcId="{752D226C-BB3C-40B1-89B7-4EE7C1B29920}" destId="{F3C95FDB-3563-48C1-9931-FEB869DE88EA}" srcOrd="0" destOrd="0" presId="urn:microsoft.com/office/officeart/2009/3/layout/DescendingProcess"/>
    <dgm:cxn modelId="{75DAEF4C-1FEE-43AE-84D1-4DEC8963FF17}" type="presParOf" srcId="{9A7FF390-D4AC-4904-8DED-6AB1E0A91EBF}" destId="{ECE63D1C-1D6D-47EB-B00E-106082338223}" srcOrd="0" destOrd="0" presId="urn:microsoft.com/office/officeart/2009/3/layout/DescendingProcess"/>
    <dgm:cxn modelId="{78637679-D6C6-44F8-B82F-F282FDF058EA}" type="presParOf" srcId="{9A7FF390-D4AC-4904-8DED-6AB1E0A91EBF}" destId="{A6423AA8-A5B8-483B-8580-7714761C6110}" srcOrd="1" destOrd="0" presId="urn:microsoft.com/office/officeart/2009/3/layout/DescendingProcess"/>
    <dgm:cxn modelId="{CF157CD3-77D9-47EB-B56A-FA91280F3CD2}" type="presParOf" srcId="{9A7FF390-D4AC-4904-8DED-6AB1E0A91EBF}" destId="{F3C95FDB-3563-48C1-9931-FEB869DE88EA}" srcOrd="2" destOrd="0" presId="urn:microsoft.com/office/officeart/2009/3/layout/DescendingProcess"/>
    <dgm:cxn modelId="{8A721B31-EEF3-4585-AE75-0EBE0FCEC90C}" type="presParOf" srcId="{9A7FF390-D4AC-4904-8DED-6AB1E0A91EBF}" destId="{301F8EFF-3CE2-42FA-9CD8-FB997047EBC1}" srcOrd="3" destOrd="0" presId="urn:microsoft.com/office/officeart/2009/3/layout/DescendingProcess"/>
    <dgm:cxn modelId="{FDDDA5FD-33DF-4EC6-BAFB-587AF584ED0F}" type="presParOf" srcId="{301F8EFF-3CE2-42FA-9CD8-FB997047EBC1}" destId="{F8BC2408-7F6F-4925-9EEB-EB9CD400A248}" srcOrd="0" destOrd="0" presId="urn:microsoft.com/office/officeart/2009/3/layout/DescendingProcess"/>
    <dgm:cxn modelId="{9E09C595-2EBC-48D0-A783-502A2002A866}" type="presParOf" srcId="{9A7FF390-D4AC-4904-8DED-6AB1E0A91EBF}" destId="{8F358951-115E-4EB7-9379-714E325C8378}" srcOrd="4" destOrd="0" presId="urn:microsoft.com/office/officeart/2009/3/layout/DescendingProcess"/>
    <dgm:cxn modelId="{F36E1351-8F04-4136-9497-BD527A3A2054}" type="presParOf" srcId="{9A7FF390-D4AC-4904-8DED-6AB1E0A91EBF}" destId="{2ACCCC7A-EB8F-4672-8AB9-187C6985D764}" srcOrd="5" destOrd="0" presId="urn:microsoft.com/office/officeart/2009/3/layout/DescendingProcess"/>
    <dgm:cxn modelId="{67849366-0F2A-429B-A0A2-A65172EC4F74}" type="presParOf" srcId="{2ACCCC7A-EB8F-4672-8AB9-187C6985D764}" destId="{AC9C5F77-7FEF-4181-A6A9-55447D1256EE}" srcOrd="0" destOrd="0" presId="urn:microsoft.com/office/officeart/2009/3/layout/DescendingProcess"/>
    <dgm:cxn modelId="{494B9060-1C72-4197-990A-D01EE9553C3A}" type="presParOf" srcId="{9A7FF390-D4AC-4904-8DED-6AB1E0A91EBF}" destId="{0ECCB104-12E1-47B9-906E-396501448DC0}" srcOrd="6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63D1C-1D6D-47EB-B00E-106082338223}">
      <dsp:nvSpPr>
        <dsp:cNvPr id="0" name=""/>
        <dsp:cNvSpPr/>
      </dsp:nvSpPr>
      <dsp:spPr>
        <a:xfrm rot="4396374">
          <a:off x="1923277" y="940551"/>
          <a:ext cx="4080260" cy="2845473"/>
        </a:xfrm>
        <a:prstGeom prst="swooshArrow">
          <a:avLst>
            <a:gd name="adj1" fmla="val 16310"/>
            <a:gd name="adj2" fmla="val 31370"/>
          </a:avLst>
        </a:prstGeom>
        <a:gradFill flip="none" rotWithShape="0">
          <a:gsLst>
            <a:gs pos="0">
              <a:schemeClr val="tx1">
                <a:lumMod val="65000"/>
                <a:lumOff val="35000"/>
                <a:shade val="30000"/>
                <a:satMod val="115000"/>
              </a:schemeClr>
            </a:gs>
            <a:gs pos="50000">
              <a:schemeClr val="tx1">
                <a:lumMod val="65000"/>
                <a:lumOff val="35000"/>
                <a:shade val="67500"/>
                <a:satMod val="115000"/>
              </a:schemeClr>
            </a:gs>
            <a:gs pos="100000">
              <a:schemeClr val="tx1">
                <a:lumMod val="65000"/>
                <a:lumOff val="35000"/>
                <a:shade val="100000"/>
                <a:satMod val="115000"/>
              </a:schemeClr>
            </a:gs>
          </a:gsLst>
          <a:lin ang="13500000" scaled="1"/>
          <a:tileRect/>
        </a:gradFill>
        <a:ln w="57150" cap="flat" cmpd="sng" algn="ctr">
          <a:solidFill>
            <a:schemeClr val="tx1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BC2408-7F6F-4925-9EEB-EB9CD400A248}">
      <dsp:nvSpPr>
        <dsp:cNvPr id="0" name=""/>
        <dsp:cNvSpPr/>
      </dsp:nvSpPr>
      <dsp:spPr>
        <a:xfrm>
          <a:off x="3324855" y="1438769"/>
          <a:ext cx="103039" cy="10303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C5F77-7FEF-4181-A6A9-55447D1256EE}">
      <dsp:nvSpPr>
        <dsp:cNvPr id="0" name=""/>
        <dsp:cNvSpPr/>
      </dsp:nvSpPr>
      <dsp:spPr>
        <a:xfrm>
          <a:off x="4222242" y="2313658"/>
          <a:ext cx="103039" cy="103039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23AA8-A5B8-483B-8580-7714761C6110}">
      <dsp:nvSpPr>
        <dsp:cNvPr id="0" name=""/>
        <dsp:cNvSpPr/>
      </dsp:nvSpPr>
      <dsp:spPr>
        <a:xfrm>
          <a:off x="0" y="158238"/>
          <a:ext cx="4618900" cy="524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Amasis MT Pro" panose="02040504050005020304" pitchFamily="18" charset="-18"/>
            </a:rPr>
            <a:t>1. ZÍSKÁVÁNÍ ČASOVÝCH ÚDAJŮ</a:t>
          </a:r>
        </a:p>
      </dsp:txBody>
      <dsp:txXfrm>
        <a:off x="0" y="158238"/>
        <a:ext cx="4618900" cy="524763"/>
      </dsp:txXfrm>
    </dsp:sp>
    <dsp:sp modelId="{F3C95FDB-3563-48C1-9931-FEB869DE88EA}">
      <dsp:nvSpPr>
        <dsp:cNvPr id="0" name=""/>
        <dsp:cNvSpPr/>
      </dsp:nvSpPr>
      <dsp:spPr>
        <a:xfrm>
          <a:off x="3954898" y="928038"/>
          <a:ext cx="3549125" cy="75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Amasis MT Pro" panose="02040504050005020304" pitchFamily="18" charset="-18"/>
            </a:rPr>
            <a:t>2. ZPRACOVÁNÍ ÚDAJŮ</a:t>
          </a:r>
        </a:p>
      </dsp:txBody>
      <dsp:txXfrm>
        <a:off x="3954898" y="928038"/>
        <a:ext cx="3549125" cy="756252"/>
      </dsp:txXfrm>
    </dsp:sp>
    <dsp:sp modelId="{8F358951-115E-4EB7-9379-714E325C8378}">
      <dsp:nvSpPr>
        <dsp:cNvPr id="0" name=""/>
        <dsp:cNvSpPr/>
      </dsp:nvSpPr>
      <dsp:spPr>
        <a:xfrm>
          <a:off x="-85989" y="2196753"/>
          <a:ext cx="5468943" cy="756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Amasis MT Pro" panose="02040504050005020304" pitchFamily="18" charset="-18"/>
            </a:rPr>
            <a:t>3. VYUŽITÍ PROGNOSTICKÝCH METOD</a:t>
          </a:r>
        </a:p>
      </dsp:txBody>
      <dsp:txXfrm>
        <a:off x="-85989" y="2196753"/>
        <a:ext cx="5468943" cy="756252"/>
      </dsp:txXfrm>
    </dsp:sp>
    <dsp:sp modelId="{0ECCB104-12E1-47B9-906E-396501448DC0}">
      <dsp:nvSpPr>
        <dsp:cNvPr id="0" name=""/>
        <dsp:cNvSpPr/>
      </dsp:nvSpPr>
      <dsp:spPr>
        <a:xfrm>
          <a:off x="2179940" y="4153128"/>
          <a:ext cx="6136317" cy="390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>
              <a:latin typeface="Amasis MT Pro" panose="02040504050005020304" pitchFamily="18" charset="-18"/>
            </a:rPr>
            <a:t>4. VYUŽITÍ ZDRAVÉHO ÚSUDKU A INTUICE</a:t>
          </a:r>
        </a:p>
      </dsp:txBody>
      <dsp:txXfrm>
        <a:off x="2179940" y="4153128"/>
        <a:ext cx="6136317" cy="39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4202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47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526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2591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0088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4589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9434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8564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05716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182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5868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1101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140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7475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3627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735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5408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6872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8345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9687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425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3949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7871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21130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6049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84757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1422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002856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77892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877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24988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8594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31955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399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674417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6953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4942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367356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64793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54265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39719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49987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51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760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726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143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776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56379" y="1606844"/>
            <a:ext cx="8704877" cy="3563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/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PROGNÓZOVÁNÍ CEN</a:t>
            </a: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XCCS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50380"/>
            <a:ext cx="8229600" cy="4475783"/>
          </a:xfrm>
        </p:spPr>
        <p:txBody>
          <a:bodyPr>
            <a:normAutofit lnSpcReduction="10000"/>
          </a:bodyPr>
          <a:lstStyle/>
          <a:p>
            <a:pPr marL="228600" lvl="0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b="1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Marketingoví manažeři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se často snaží získat znalosti </a:t>
            </a: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o: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nabídce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a </a:t>
            </a: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poptávce,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konkurenční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výhodě v oblasti používaných </a:t>
            </a: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technologií,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analýze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nákladových trendu pro substituční </a:t>
            </a: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výrobky,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předvídání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cenových akcí </a:t>
            </a: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konkurentů,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včasný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odhad legislativních zásahů do oblasti cen.</a:t>
            </a:r>
          </a:p>
        </p:txBody>
      </p:sp>
    </p:spTree>
    <p:extLst>
      <p:ext uri="{BB962C8B-B14F-4D97-AF65-F5344CB8AC3E}">
        <p14:creationId xmlns:p14="http://schemas.microsoft.com/office/powerpoint/2010/main" val="23893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11/49</a:t>
            </a: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516566"/>
            <a:ext cx="8753708" cy="4609597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U většiny výrobků a služeb kopíruje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vývoj cen vývoj nákladů</a:t>
            </a: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Obvykle 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se vypracovávají tři typy </a:t>
            </a:r>
            <a:r>
              <a:rPr lang="cs-CZ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prognóz: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prodeje;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vývoje techniky a technologií;</a:t>
            </a:r>
          </a:p>
          <a:p>
            <a:pPr lvl="1"/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lidských zdrojů</a:t>
            </a: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cs-CZ" sz="3000" dirty="0">
                <a:solidFill>
                  <a:schemeClr val="tx1"/>
                </a:solidFill>
                <a:latin typeface="Arial" panose="020B0604020202020204" pitchFamily="34" charset="0"/>
              </a:rPr>
              <a:t>Prognóza bývá ovlivněna řadou makroekonomických, politických, mezinárodních, průmyslových, konkurenčních, výrobních a dalších trendů</a:t>
            </a:r>
            <a:r>
              <a:rPr lang="cs-CZ" sz="30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10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516566"/>
            <a:ext cx="8753708" cy="4609597"/>
          </a:xfrm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</a:rPr>
              <a:t>Za hlavní faktory </a:t>
            </a:r>
            <a:r>
              <a:rPr lang="cs-CZ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ovlivňující prognózy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</a:rPr>
              <a:t>jsou považovány:</a:t>
            </a:r>
            <a:endParaRPr lang="cs-CZ" sz="2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politická stabilita, sociální trendy;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cenová úroveň;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kontrolní a fiskální politika vlády;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zaměstnanost, produktivita a národní důchod;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  <a:latin typeface="Arial" panose="020B0604020202020204" pitchFamily="34" charset="0"/>
              </a:rPr>
              <a:t>technické prostředí.</a:t>
            </a:r>
          </a:p>
        </p:txBody>
      </p:sp>
    </p:spTree>
    <p:extLst>
      <p:ext uri="{BB962C8B-B14F-4D97-AF65-F5344CB8AC3E}">
        <p14:creationId xmlns:p14="http://schemas.microsoft.com/office/powerpoint/2010/main" val="72315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Odchylky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516566"/>
            <a:ext cx="8753708" cy="460959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Krátkodobé odchylky cen jsou typické pro odvětví náročné na kapitál. 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Při vysoké nabídce a nízké poptávce výrobků jdou ceny výrobku krátkodobě dolů oproti dlouhodobým trendům.</a:t>
            </a:r>
          </a:p>
          <a:p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Při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vysoké poptávce a nižší nabídce směřují krátkodobé odchylky k vyšším cenám než je dlouhodobý trend.</a:t>
            </a:r>
          </a:p>
        </p:txBody>
      </p:sp>
    </p:spTree>
    <p:extLst>
      <p:ext uri="{BB962C8B-B14F-4D97-AF65-F5344CB8AC3E}">
        <p14:creationId xmlns:p14="http://schemas.microsoft.com/office/powerpoint/2010/main" val="29927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Prodejní cena výrobce 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516566"/>
            <a:ext cx="8753708" cy="460959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Může být: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nižší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</a:rPr>
              <a:t>, než cena nejbližšího podobného druhu zboží,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nižší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</a:rPr>
              <a:t>, než za jakou zboží prodává zahraniční konkurence,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nižší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</a:rPr>
              <a:t>, než je státem regulovaná cena zboží.</a:t>
            </a:r>
          </a:p>
        </p:txBody>
      </p:sp>
      <p:pic>
        <p:nvPicPr>
          <p:cNvPr id="2050" name="Picture 2" descr="Cena za kus nebo za celkové množství? | Merkandi B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81" y="4064043"/>
            <a:ext cx="6471347" cy="165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7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Faktory ovlivňující cenu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516566"/>
            <a:ext cx="8753708" cy="4609597"/>
          </a:xfrm>
        </p:spPr>
        <p:txBody>
          <a:bodyPr>
            <a:normAutofit fontScale="92500" lnSpcReduction="20000"/>
          </a:bodyPr>
          <a:lstStyle/>
          <a:p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 tuzemská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cenová hladina,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tuzemská poptávka a nabídka,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ceny exportu,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světová cenová hladina,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světová poptávka a nabídka,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dostupnost substitutů,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ceny vstupních surovin,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ceny komponentů,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skladování výrobků,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vývojové kapacity,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výrobní náklady,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legislativa.</a:t>
            </a:r>
          </a:p>
        </p:txBody>
      </p:sp>
    </p:spTree>
    <p:extLst>
      <p:ext uri="{BB962C8B-B14F-4D97-AF65-F5344CB8AC3E}">
        <p14:creationId xmlns:p14="http://schemas.microsoft.com/office/powerpoint/2010/main" val="320974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nákladů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516566"/>
            <a:ext cx="8753708" cy="460959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Pokud chce podnik stanovovat cenu, musí provést prognózování (odhady vývoje) cen, které se neobejde bez </a:t>
            </a: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</a:rPr>
              <a:t>prognózování nákladů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Podnik musí analyzovat jednotlivé složky nákladů a hodnotit cenové strategie konkurenčních podniků.</a:t>
            </a:r>
          </a:p>
        </p:txBody>
      </p:sp>
    </p:spTree>
    <p:extLst>
      <p:ext uri="{BB962C8B-B14F-4D97-AF65-F5344CB8AC3E}">
        <p14:creationId xmlns:p14="http://schemas.microsoft.com/office/powerpoint/2010/main" val="18087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Nejvýznamnější proměnlivé faktory prognózy nákladů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Nejvýznamnějšími proměnlivými faktory, které ovlivňují prognózu nákladů </a:t>
            </a: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jsou: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náklady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</a:rPr>
              <a:t>na pracovní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sílu,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úspory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</a:rPr>
              <a:t>z rozsahu </a:t>
            </a:r>
            <a:r>
              <a:rPr lang="cs-CZ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výroby,</a:t>
            </a:r>
          </a:p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technologie 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a </a:t>
            </a:r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zařízení,</a:t>
            </a:r>
          </a:p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materiály,</a:t>
            </a:r>
          </a:p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distribuce,</a:t>
            </a:r>
          </a:p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energie,</a:t>
            </a:r>
          </a:p>
          <a:p>
            <a:pPr lvl="1"/>
            <a:r>
              <a:rPr lang="cs-CZ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ekologie</a:t>
            </a:r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000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56117" y="1471962"/>
            <a:ext cx="8753708" cy="4408875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cs-CZ" sz="2800" b="1" dirty="0">
                <a:solidFill>
                  <a:schemeClr val="tx1"/>
                </a:solidFill>
                <a:latin typeface="Arial" panose="020B0604020202020204" pitchFamily="34" charset="0"/>
              </a:rPr>
              <a:t>Vychází z prognóz: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náklady na výrobu zboží a služeb,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náklady na výrobu substitutů, 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cenové elasticity poptávky,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konkurenční ziskovosti,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konkurenční strategie,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přírůstky nebo úbytky kapacit,</a:t>
            </a:r>
          </a:p>
          <a:p>
            <a:r>
              <a:rPr lang="cs-CZ" sz="2800" dirty="0">
                <a:solidFill>
                  <a:schemeClr val="tx1"/>
                </a:solidFill>
                <a:latin typeface="Arial" panose="020B0604020202020204" pitchFamily="34" charset="0"/>
              </a:rPr>
              <a:t> produkční technologie.</a:t>
            </a:r>
          </a:p>
        </p:txBody>
      </p:sp>
    </p:spTree>
    <p:extLst>
      <p:ext uri="{BB962C8B-B14F-4D97-AF65-F5344CB8AC3E}">
        <p14:creationId xmlns:p14="http://schemas.microsoft.com/office/powerpoint/2010/main" val="24615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cs-CZ" sz="2800" b="1" i="1" dirty="0">
                <a:latin typeface="Amasis MT Pro" panose="02040504050005020304" pitchFamily="18" charset="-18"/>
              </a:rPr>
              <a:t>„Prognózování cen nepřináší přesné výsledky z důvodu řady nepředvídatelných faktorů, avšak umožňuje firmám lépe pochopit, které faktory je silně a slabě ovlivňují a jaké jsou jejich silné a slabé stránky a rovněž prognózování cen umožňuje lépe pochopit konkurenci a faktory, které na ni působí.“</a:t>
            </a:r>
          </a:p>
        </p:txBody>
      </p:sp>
    </p:spTree>
    <p:extLst>
      <p:ext uri="{BB962C8B-B14F-4D97-AF65-F5344CB8AC3E}">
        <p14:creationId xmlns:p14="http://schemas.microsoft.com/office/powerpoint/2010/main" val="244680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170878"/>
            <a:ext cx="8229600" cy="495528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endParaRPr lang="cs-CZ" sz="2800" b="1" dirty="0" smtClean="0">
              <a:solidFill>
                <a:schemeClr val="tx1"/>
              </a:solidFill>
              <a:latin typeface="+mj-lt"/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Prognóza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 je: </a:t>
            </a: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>
                <a:solidFill>
                  <a:schemeClr val="tx1"/>
                </a:solidFill>
                <a:latin typeface="+mj-lt"/>
              </a:rPr>
              <a:t>k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valifikovaně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odvozená výpověď o </a:t>
            </a:r>
            <a:r>
              <a:rPr lang="cs-CZ" dirty="0" smtClean="0">
                <a:solidFill>
                  <a:schemeClr val="tx1"/>
                </a:solidFill>
                <a:latin typeface="+mj-lt"/>
              </a:rPr>
              <a:t>budoucnosti,</a:t>
            </a:r>
          </a:p>
          <a:p>
            <a:pPr lvl="1">
              <a:spcBef>
                <a:spcPts val="0"/>
              </a:spcBef>
              <a:buClr>
                <a:srgbClr val="000000"/>
              </a:buClr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odhad </a:t>
            </a:r>
            <a:r>
              <a:rPr lang="cs-CZ" dirty="0">
                <a:solidFill>
                  <a:schemeClr val="tx1"/>
                </a:solidFill>
                <a:latin typeface="+mj-lt"/>
              </a:rPr>
              <a:t>budoucích hodnot sledované veličiny na základě analýzy jejího minulého vývoje.</a:t>
            </a:r>
            <a:endParaRPr lang="cs-CZ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6" name="Picture 2" descr="Vývoj cen stavebních materiálů je stálejší | Z+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3956060"/>
            <a:ext cx="3870867" cy="2167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Časové prognózování v podniku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5">
            <a:extLst>
              <a:ext uri="{FF2B5EF4-FFF2-40B4-BE49-F238E27FC236}">
                <a16:creationId xmlns:a16="http://schemas.microsoft.com/office/drawing/2014/main" id="{13E1A4B0-EECE-4763-9B4C-04BEF6B737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908887"/>
              </p:ext>
            </p:extLst>
          </p:nvPr>
        </p:nvGraphicFramePr>
        <p:xfrm>
          <a:off x="189570" y="1349297"/>
          <a:ext cx="8764859" cy="486193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75180">
                  <a:extLst>
                    <a:ext uri="{9D8B030D-6E8A-4147-A177-3AD203B41FA5}">
                      <a16:colId xmlns:a16="http://schemas.microsoft.com/office/drawing/2014/main" val="526864322"/>
                    </a:ext>
                  </a:extLst>
                </a:gridCol>
                <a:gridCol w="2157413">
                  <a:extLst>
                    <a:ext uri="{9D8B030D-6E8A-4147-A177-3AD203B41FA5}">
                      <a16:colId xmlns:a16="http://schemas.microsoft.com/office/drawing/2014/main" val="2770138306"/>
                    </a:ext>
                  </a:extLst>
                </a:gridCol>
                <a:gridCol w="4632266">
                  <a:extLst>
                    <a:ext uri="{9D8B030D-6E8A-4147-A177-3AD203B41FA5}">
                      <a16:colId xmlns:a16="http://schemas.microsoft.com/office/drawing/2014/main" val="1086110605"/>
                    </a:ext>
                  </a:extLst>
                </a:gridCol>
              </a:tblGrid>
              <a:tr h="351329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masis MT Pro" panose="02040504050005020304" pitchFamily="18" charset="-18"/>
                        </a:rPr>
                        <a:t>HORIZONT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masis MT Pro" panose="02040504050005020304" pitchFamily="18" charset="-18"/>
                        </a:rPr>
                        <a:t>VYMEZENÍ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/>
                          </a:solidFill>
                          <a:latin typeface="Amasis MT Pro" panose="02040504050005020304" pitchFamily="18" charset="-18"/>
                        </a:rPr>
                        <a:t>PROGNÓVANÁ ČINNOST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11481"/>
                  </a:ext>
                </a:extLst>
              </a:tr>
              <a:tr h="849988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krátkodobý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do 3 měsíců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sezónnost prodeje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vliv akcí na podporu prodeje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dopad cenových změn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732594"/>
                  </a:ext>
                </a:extLst>
              </a:tr>
              <a:tr h="849988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střednědobý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3 měsíce až 2 roky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délka období hospodářského cyklu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dopad politiky státu na ekonomiku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53612"/>
                  </a:ext>
                </a:extLst>
              </a:tr>
              <a:tr h="1110651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dlouhodobý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2 až 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technologické a demografické změny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finanční potřeby a zdroje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změna postojů spotřebitelů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2996"/>
                  </a:ext>
                </a:extLst>
              </a:tr>
              <a:tr h="849988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vzdálený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5 až 15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existující trendy a jejich změny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technologické inovace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demografické trendy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50714"/>
                  </a:ext>
                </a:extLst>
              </a:tr>
              <a:tr h="849988">
                <a:tc>
                  <a:txBody>
                    <a:bodyPr/>
                    <a:lstStyle/>
                    <a:p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velmi vzdálený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nad 15 let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obecné trendy v technologiích, ekonomice, demografii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cs-CZ" sz="1400" dirty="0">
                          <a:latin typeface="Amasis MT Pro" panose="02040504050005020304" pitchFamily="18" charset="-18"/>
                        </a:rPr>
                        <a:t>politické prostředí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8954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5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poptávky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800" dirty="0">
                <a:latin typeface="+mn-lt"/>
              </a:rPr>
              <a:t>Provádí se v průběhu plánování a není úplně spolehlivé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endParaRPr lang="cs-CZ" sz="2800" dirty="0">
              <a:latin typeface="+mn-lt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cs-CZ" sz="2800" b="1" dirty="0">
                <a:latin typeface="+mn-lt"/>
              </a:rPr>
              <a:t>Metody prognózování poptávky dělíme na</a:t>
            </a:r>
            <a:r>
              <a:rPr lang="cs-CZ" sz="2800" b="1" dirty="0" smtClean="0">
                <a:latin typeface="+mn-lt"/>
              </a:rPr>
              <a:t>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400" dirty="0">
                <a:latin typeface="+mn-lt"/>
              </a:rPr>
              <a:t>k</a:t>
            </a:r>
            <a:r>
              <a:rPr lang="cs-CZ" sz="2400" dirty="0" smtClean="0">
                <a:latin typeface="+mn-lt"/>
              </a:rPr>
              <a:t>valitativní,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sz="2400" dirty="0">
                <a:latin typeface="+mn-lt"/>
              </a:rPr>
              <a:t>k</a:t>
            </a:r>
            <a:r>
              <a:rPr lang="cs-CZ" sz="2400" dirty="0" smtClean="0">
                <a:latin typeface="+mn-lt"/>
              </a:rPr>
              <a:t>vantitativní.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05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poptávky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b="1" dirty="0" smtClean="0">
                <a:latin typeface="+mn-lt"/>
              </a:rPr>
              <a:t>Kvalitativní: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latin typeface="+mn-lt"/>
              </a:rPr>
              <a:t>expertní </a:t>
            </a:r>
            <a:r>
              <a:rPr lang="cs-CZ" dirty="0">
                <a:latin typeface="+mn-lt"/>
              </a:rPr>
              <a:t>odhady, </a:t>
            </a:r>
            <a:endParaRPr lang="cs-CZ" dirty="0" smtClean="0">
              <a:latin typeface="+mn-lt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latin typeface="+mn-lt"/>
              </a:rPr>
              <a:t>intuice </a:t>
            </a:r>
            <a:r>
              <a:rPr lang="cs-CZ" dirty="0">
                <a:latin typeface="+mn-lt"/>
              </a:rPr>
              <a:t>(delfská metoda),	</a:t>
            </a:r>
            <a:endParaRPr lang="cs-CZ" dirty="0" smtClean="0">
              <a:latin typeface="+mn-lt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err="1" smtClean="0">
                <a:latin typeface="+mn-lt"/>
              </a:rPr>
              <a:t>bainstorming</a:t>
            </a:r>
            <a:r>
              <a:rPr lang="cs-CZ" dirty="0">
                <a:latin typeface="+mn-lt"/>
              </a:rPr>
              <a:t>, </a:t>
            </a:r>
            <a:endParaRPr lang="cs-CZ" dirty="0" smtClean="0">
              <a:latin typeface="+mn-lt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latin typeface="+mn-lt"/>
              </a:rPr>
              <a:t>psaní </a:t>
            </a:r>
            <a:r>
              <a:rPr lang="cs-CZ" dirty="0">
                <a:latin typeface="+mn-lt"/>
              </a:rPr>
              <a:t>scénářů,</a:t>
            </a:r>
          </a:p>
        </p:txBody>
      </p:sp>
    </p:spTree>
    <p:extLst>
      <p:ext uri="{BB962C8B-B14F-4D97-AF65-F5344CB8AC3E}">
        <p14:creationId xmlns:p14="http://schemas.microsoft.com/office/powerpoint/2010/main" val="333136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poptávky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cs-CZ" sz="2800" b="1" dirty="0">
                <a:latin typeface="+mn-lt"/>
              </a:rPr>
              <a:t> </a:t>
            </a:r>
            <a:r>
              <a:rPr lang="cs-CZ" b="1" dirty="0" smtClean="0">
                <a:latin typeface="+mn-lt"/>
              </a:rPr>
              <a:t>Kvantitativní: 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analýza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časových řad, 	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metody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rozboru příčin,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predikční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modely,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extrapolace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934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poptávky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+mn-lt"/>
              </a:rPr>
              <a:t>Kvantitativní </a:t>
            </a:r>
            <a:r>
              <a:rPr lang="cs-CZ" sz="2800" dirty="0">
                <a:latin typeface="+mn-lt"/>
              </a:rPr>
              <a:t>metody propočítávají budoucí vývoj na základě dat z minulosti, jsou vhodné ke střednědobým prognózám ve stabilním prostředí.</a:t>
            </a:r>
          </a:p>
        </p:txBody>
      </p:sp>
      <p:pic>
        <p:nvPicPr>
          <p:cNvPr id="3074" name="Picture 2" descr="vývoj cen Archivy - Změňte chytře dodavatele elektřiny či plynu | LP ener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25" y="3083311"/>
            <a:ext cx="5409515" cy="3042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/>
              <a:t>Metody odhadu poptávky využívané v praxi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latin typeface="+mn-lt"/>
              </a:rPr>
              <a:t>Agregování odhadů 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+mn-lt"/>
              </a:rPr>
              <a:t>Metoda založena na odhadech % růstu nebo poklesu poptávky v důsledku % snížení nebo zvýšení ceny dané výrobku.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+mn-lt"/>
              </a:rPr>
              <a:t>Odhady se získávají od prodejních zástupců.</a:t>
            </a:r>
          </a:p>
        </p:txBody>
      </p:sp>
      <p:pic>
        <p:nvPicPr>
          <p:cNvPr id="13314" name="Picture 2" descr="POS v ČR: 4,5 mld. Kč - mistoprodeje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962" y="4148576"/>
            <a:ext cx="1774162" cy="186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78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SzPts val="4400"/>
            </a:pPr>
            <a:r>
              <a:rPr lang="cs-CZ" b="1" dirty="0" smtClean="0"/>
              <a:t>Metody odhadu poptávky využívané v praxi 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latin typeface="+mn-lt"/>
              </a:rPr>
              <a:t>Expertní </a:t>
            </a:r>
            <a:r>
              <a:rPr lang="cs-CZ" b="1" dirty="0" smtClean="0">
                <a:latin typeface="+mn-lt"/>
              </a:rPr>
              <a:t>odhady:</a:t>
            </a:r>
            <a:endParaRPr lang="cs-CZ" b="1" dirty="0">
              <a:latin typeface="+mn-lt"/>
            </a:endParaRPr>
          </a:p>
          <a:p>
            <a:pPr lvl="1">
              <a:spcBef>
                <a:spcPts val="0"/>
              </a:spcBef>
            </a:pPr>
            <a:r>
              <a:rPr lang="cs-CZ" dirty="0" smtClean="0">
                <a:latin typeface="+mn-lt"/>
              </a:rPr>
              <a:t>experti </a:t>
            </a:r>
            <a:r>
              <a:rPr lang="cs-CZ" dirty="0">
                <a:latin typeface="+mn-lt"/>
              </a:rPr>
              <a:t>provádějí kvalifikované odhady poptávky v závislosti na změnách cen.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+mn-lt"/>
              </a:rPr>
              <a:t>bodový odhad prodeje,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+mn-lt"/>
              </a:rPr>
              <a:t>intervalový odhad prodeje,</a:t>
            </a:r>
          </a:p>
          <a:p>
            <a:pPr lvl="1">
              <a:spcBef>
                <a:spcPts val="0"/>
              </a:spcBef>
            </a:pPr>
            <a:r>
              <a:rPr lang="cs-CZ" dirty="0">
                <a:latin typeface="+mn-lt"/>
              </a:rPr>
              <a:t>odhad rozdělení pravděpodobnosti.</a:t>
            </a:r>
          </a:p>
        </p:txBody>
      </p:sp>
    </p:spTree>
    <p:extLst>
      <p:ext uri="{BB962C8B-B14F-4D97-AF65-F5344CB8AC3E}">
        <p14:creationId xmlns:p14="http://schemas.microsoft.com/office/powerpoint/2010/main" val="13875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Prognostický výzkum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>
                <a:latin typeface="+mn-lt"/>
              </a:rPr>
              <a:t>Cílem prognostického výzkumu je predikce budoucího vývoje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endParaRPr lang="cs-CZ" sz="28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latin typeface="+mn-lt"/>
              </a:rPr>
              <a:t>Prognostický výzkum využívá informace z deskriptivního i kauzálního výzkumu a navazuje na ně</a:t>
            </a:r>
            <a:r>
              <a:rPr lang="cs-CZ" sz="2800" dirty="0" smtClean="0">
                <a:latin typeface="+mn-lt"/>
              </a:rPr>
              <a:t>.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6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/>
              <a:t>Prognostický výzkum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 smtClean="0">
                <a:latin typeface="+mn-lt"/>
              </a:rPr>
              <a:t>Spojením </a:t>
            </a:r>
            <a:r>
              <a:rPr lang="cs-CZ" sz="2800" dirty="0">
                <a:latin typeface="+mn-lt"/>
              </a:rPr>
              <a:t>poznání skutečností a analýzy jejich příčin a vztahů a sestavením výsledného modelu se snažíme ukázat nejdůležitější souvislosti budoucího vývoje</a:t>
            </a:r>
            <a:r>
              <a:rPr lang="cs-CZ" sz="2800" dirty="0" smtClean="0">
                <a:latin typeface="+mn-lt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endParaRPr lang="cs-CZ" sz="2800" dirty="0"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latin typeface="+mn-lt"/>
              </a:rPr>
              <a:t>V tržní ekonomice jsou za důležitý zdroj informací považovány konjunkturální výzkumy.</a:t>
            </a:r>
          </a:p>
        </p:txBody>
      </p:sp>
    </p:spTree>
    <p:extLst>
      <p:ext uri="{BB962C8B-B14F-4D97-AF65-F5344CB8AC3E}">
        <p14:creationId xmlns:p14="http://schemas.microsoft.com/office/powerpoint/2010/main" val="20271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Konjunkturální výzkumy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494264"/>
            <a:ext cx="8753708" cy="46319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latin typeface="+mn-lt"/>
              </a:rPr>
              <a:t>Nepostradatelný informační zdroj pro strategické i taktické rozhodování.</a:t>
            </a:r>
          </a:p>
          <a:p>
            <a:pPr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latin typeface="+mn-lt"/>
              </a:rPr>
              <a:t>Přinášejí cenné informace o těžce kvantifikovatelných oblastech ekonomiky, které zachycují charakter podnikatelského prostředí s velkým časový předstihem a identifikují, tak tendence dalšího vývoje.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Zahrnuje dvě </a:t>
            </a: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etapy: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analýzu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všeobecné nebo zbožové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konjunktury,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krátkodobou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předpověď dalšího vývoje.</a:t>
            </a:r>
          </a:p>
        </p:txBody>
      </p:sp>
    </p:spTree>
    <p:extLst>
      <p:ext uri="{BB962C8B-B14F-4D97-AF65-F5344CB8AC3E}">
        <p14:creationId xmlns:p14="http://schemas.microsoft.com/office/powerpoint/2010/main" val="237335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38508"/>
            <a:ext cx="8229600" cy="4687656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dirty="0">
                <a:latin typeface="+mj-lt"/>
              </a:rPr>
              <a:t>Pokud chce podnikatel úspěšně předvídat vývoj trhu, na kterém bude nebo chce podnikat, musí vytvořit studie (povědomí), zaměřit se na charakteristiku</a:t>
            </a:r>
            <a:r>
              <a:rPr lang="cs-CZ" dirty="0" smtClean="0">
                <a:latin typeface="+mj-lt"/>
              </a:rPr>
              <a:t>: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dirty="0">
                <a:latin typeface="+mj-lt"/>
              </a:rPr>
              <a:t>svých zákazníků, znát jejich chování, potřeby, nákupní preference, jejich potřeby,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dirty="0">
                <a:latin typeface="+mj-lt"/>
              </a:rPr>
              <a:t>svých výrobků či </a:t>
            </a:r>
            <a:r>
              <a:rPr lang="cs-CZ" dirty="0" smtClean="0">
                <a:latin typeface="+mj-lt"/>
              </a:rPr>
              <a:t>služeb, </a:t>
            </a:r>
          </a:p>
          <a:p>
            <a:pPr marL="1143000" lvl="2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dirty="0">
                <a:latin typeface="+mj-lt"/>
              </a:rPr>
              <a:t>d</a:t>
            </a:r>
            <a:r>
              <a:rPr lang="cs-CZ" dirty="0" smtClean="0">
                <a:latin typeface="+mj-lt"/>
              </a:rPr>
              <a:t>okázat </a:t>
            </a:r>
            <a:r>
              <a:rPr lang="cs-CZ" dirty="0">
                <a:latin typeface="+mj-lt"/>
              </a:rPr>
              <a:t>je přesně pojmenovat a sdělit, jaké jsou hlavní předpoklady jejich vybrány z řady dalších nabízených produktů. </a:t>
            </a:r>
            <a:endParaRPr lang="cs-CZ" dirty="0" smtClean="0">
              <a:latin typeface="+mj-lt"/>
            </a:endParaRPr>
          </a:p>
          <a:p>
            <a:pPr marL="1143000" lvl="2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dirty="0">
                <a:latin typeface="+mj-lt"/>
              </a:rPr>
              <a:t>p</a:t>
            </a:r>
            <a:r>
              <a:rPr lang="cs-CZ" dirty="0" smtClean="0">
                <a:latin typeface="+mj-lt"/>
              </a:rPr>
              <a:t>řesně </a:t>
            </a:r>
            <a:r>
              <a:rPr lang="cs-CZ" dirty="0">
                <a:latin typeface="+mj-lt"/>
              </a:rPr>
              <a:t>vědět jak je používat, proč je použít v dané situaci atd.,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endParaRPr lang="cs-CZ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9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200" b="1" dirty="0" smtClean="0"/>
              <a:t>Základní funkce periodicky prováděných konjunkturálních výzkumů</a:t>
            </a:r>
            <a:endParaRPr lang="cs-CZ" sz="3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1. Funkce informativní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Získání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standardních informací o makroekonomickém vývoji.</a:t>
            </a:r>
          </a:p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2. Funkce klasifikační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Identifikace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fáze hospodářského cyklu.</a:t>
            </a:r>
          </a:p>
          <a:p>
            <a:pPr>
              <a:spcBef>
                <a:spcPts val="0"/>
              </a:spcBef>
            </a:pPr>
            <a:r>
              <a:rPr lang="cs-CZ" sz="2800" b="1" dirty="0" smtClean="0">
                <a:solidFill>
                  <a:schemeClr val="tx1"/>
                </a:solidFill>
                <a:latin typeface="+mn-lt"/>
              </a:rPr>
              <a:t>3. Funkce prognostická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Určení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pravděpodobného vývoje pro nejbližší období.</a:t>
            </a:r>
          </a:p>
        </p:txBody>
      </p:sp>
    </p:spTree>
    <p:extLst>
      <p:ext uri="{BB962C8B-B14F-4D97-AF65-F5344CB8AC3E}">
        <p14:creationId xmlns:p14="http://schemas.microsoft.com/office/powerpoint/2010/main" val="10964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200" b="1" dirty="0" smtClean="0"/>
              <a:t>Základní funkce periodicky prováděných konjunkturálních výzkumů</a:t>
            </a:r>
            <a:endParaRPr lang="cs-CZ" sz="3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latin typeface="+mn-lt"/>
              </a:rPr>
              <a:t>Závěry z konjunkturních výzkumů jsou bezprostředně využitelné pro praktickou činnost podniků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endParaRPr lang="cs-CZ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Kromě </a:t>
            </a:r>
            <a:r>
              <a:rPr lang="cs-CZ" sz="2800" dirty="0">
                <a:solidFill>
                  <a:schemeClr val="tx1"/>
                </a:solidFill>
                <a:latin typeface="+mn-lt"/>
              </a:rPr>
              <a:t>konjunktury ekonomiky jako celku, oboru nebo odvětví ve kterém podnik působí je důležití sledovat i vývoj jednotlivých výrobkových kategorií.</a:t>
            </a:r>
          </a:p>
        </p:txBody>
      </p:sp>
    </p:spTree>
    <p:extLst>
      <p:ext uri="{BB962C8B-B14F-4D97-AF65-F5344CB8AC3E}">
        <p14:creationId xmlns:p14="http://schemas.microsoft.com/office/powerpoint/2010/main" val="104004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3200" b="1" dirty="0" smtClean="0"/>
              <a:t>Základní funkce periodicky prováděných konjunkturálních výzkumů</a:t>
            </a:r>
            <a:endParaRPr lang="cs-CZ" sz="32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latin typeface="+mn-lt"/>
              </a:rPr>
              <a:t>Konjunkturální výzkum trhů zboží je jedním z předpokladů pro 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to: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zda vyrobit,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kdy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, kde a za jakých podmínek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nakoupit,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za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jakou cenu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nakoupit,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kdy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, kde a za jakých podmínek </a:t>
            </a: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prodat,</a:t>
            </a:r>
          </a:p>
          <a:p>
            <a:pPr lvl="1">
              <a:spcBef>
                <a:spcPts val="0"/>
              </a:spcBef>
            </a:pPr>
            <a:r>
              <a:rPr lang="cs-CZ" sz="2400" dirty="0" smtClean="0">
                <a:solidFill>
                  <a:schemeClr val="tx1"/>
                </a:solidFill>
                <a:latin typeface="+mn-lt"/>
              </a:rPr>
              <a:t>za </a:t>
            </a:r>
            <a:r>
              <a:rPr lang="cs-CZ" sz="2400" dirty="0">
                <a:solidFill>
                  <a:schemeClr val="tx1"/>
                </a:solidFill>
                <a:latin typeface="+mn-lt"/>
              </a:rPr>
              <a:t>jakou cenu prodat.</a:t>
            </a:r>
          </a:p>
        </p:txBody>
      </p:sp>
    </p:spTree>
    <p:extLst>
      <p:ext uri="{BB962C8B-B14F-4D97-AF65-F5344CB8AC3E}">
        <p14:creationId xmlns:p14="http://schemas.microsoft.com/office/powerpoint/2010/main" val="211690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Proces prognózování cen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latin typeface="+mn-lt"/>
              </a:rPr>
              <a:t>Proces prognózování cen představuje důležitou podnikovou funkci, která je východiskem pro plánování a rozhodování v oblasti výroby, cen i prodeje</a:t>
            </a: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114300" indent="0">
              <a:spcBef>
                <a:spcPts val="0"/>
              </a:spcBef>
              <a:buNone/>
            </a:pPr>
            <a:endParaRPr lang="cs-CZ" sz="2800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cs-CZ" sz="2800" dirty="0">
                <a:solidFill>
                  <a:schemeClr val="tx1"/>
                </a:solidFill>
                <a:latin typeface="+mn-lt"/>
              </a:rPr>
              <a:t>Proces plánování v podnicích vychází z prognóz trhu a prodejů.</a:t>
            </a:r>
          </a:p>
        </p:txBody>
      </p:sp>
    </p:spTree>
    <p:extLst>
      <p:ext uri="{BB962C8B-B14F-4D97-AF65-F5344CB8AC3E}">
        <p14:creationId xmlns:p14="http://schemas.microsoft.com/office/powerpoint/2010/main" val="7657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Proces prognózování cen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  <a:latin typeface="+mn-lt"/>
              </a:rPr>
              <a:t>Při prognózování trhu je předmětem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analýzy:</a:t>
            </a:r>
          </a:p>
          <a:p>
            <a:pPr lvl="1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trh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skupiny výrobků </a:t>
            </a:r>
            <a:endParaRPr lang="cs-CZ" dirty="0" smtClean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vývoj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růst, pružnost,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stabilita,</a:t>
            </a:r>
          </a:p>
          <a:p>
            <a:pPr lvl="1">
              <a:spcBef>
                <a:spcPts val="0"/>
              </a:spcBef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trh </a:t>
            </a:r>
            <a:r>
              <a:rPr lang="cs-CZ" sz="2800" dirty="0">
                <a:solidFill>
                  <a:schemeClr val="tx1"/>
                </a:solidFill>
                <a:latin typeface="+mn-lt"/>
              </a:rPr>
              <a:t>dané komodity </a:t>
            </a:r>
            <a:endParaRPr lang="cs-CZ" sz="2800" dirty="0" smtClean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dynamika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vývoje, stupeň nasycení poptávky, rozčlenění a struktura trhu, hlavní charakteristiky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trhu,</a:t>
            </a:r>
          </a:p>
          <a:p>
            <a:pPr lvl="1">
              <a:spcBef>
                <a:spcPts val="0"/>
              </a:spcBef>
            </a:pPr>
            <a:r>
              <a:rPr lang="cs-CZ" sz="2800" dirty="0" smtClean="0">
                <a:solidFill>
                  <a:schemeClr val="tx1"/>
                </a:solidFill>
                <a:latin typeface="+mn-lt"/>
              </a:rPr>
              <a:t>segmenty </a:t>
            </a:r>
            <a:r>
              <a:rPr lang="cs-CZ" sz="2800" dirty="0">
                <a:solidFill>
                  <a:schemeClr val="tx1"/>
                </a:solidFill>
                <a:latin typeface="+mn-lt"/>
              </a:rPr>
              <a:t>trhu dané komodity </a:t>
            </a:r>
            <a:endParaRPr lang="cs-CZ" sz="2800" dirty="0" smtClean="0">
              <a:solidFill>
                <a:schemeClr val="tx1"/>
              </a:solidFill>
              <a:latin typeface="+mn-lt"/>
            </a:endParaRPr>
          </a:p>
          <a:p>
            <a:pPr lvl="2">
              <a:spcBef>
                <a:spcPts val="0"/>
              </a:spcBef>
            </a:pPr>
            <a:r>
              <a:rPr lang="cs-CZ" dirty="0" smtClean="0">
                <a:solidFill>
                  <a:schemeClr val="tx1"/>
                </a:solidFill>
                <a:latin typeface="+mn-lt"/>
              </a:rPr>
              <a:t>struktura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potřeb, míra 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substituce.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36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Postup prognózování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34EE32-630F-453F-A4B9-2D2D825B5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1886293"/>
              </p:ext>
            </p:extLst>
          </p:nvPr>
        </p:nvGraphicFramePr>
        <p:xfrm>
          <a:off x="367323" y="1494263"/>
          <a:ext cx="8230268" cy="4726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5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/>
              <a:t>Metody prognózování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tx1"/>
                </a:solidFill>
                <a:latin typeface="+mn-lt"/>
              </a:rPr>
              <a:t>Statistické metody: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  <a:latin typeface="+mn-lt"/>
              </a:rPr>
              <a:t>a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nalýza trendů a cyklů,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  <a:latin typeface="+mn-lt"/>
              </a:rPr>
              <a:t>k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orelační analýza,</a:t>
            </a:r>
          </a:p>
          <a:p>
            <a:pPr lvl="1">
              <a:spcBef>
                <a:spcPts val="0"/>
              </a:spcBef>
            </a:pPr>
            <a:r>
              <a:rPr lang="cs-CZ" dirty="0">
                <a:solidFill>
                  <a:schemeClr val="tx1"/>
                </a:solidFill>
                <a:latin typeface="+mn-lt"/>
              </a:rPr>
              <a:t>m</a:t>
            </a:r>
            <a:r>
              <a:rPr lang="cs-CZ" dirty="0" smtClean="0">
                <a:solidFill>
                  <a:schemeClr val="tx1"/>
                </a:solidFill>
                <a:latin typeface="+mn-lt"/>
              </a:rPr>
              <a:t>atematické metody.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424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/>
              <a:t>Metody prognózování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 smtClean="0">
                <a:solidFill>
                  <a:schemeClr val="tx1"/>
                </a:solidFill>
                <a:latin typeface="+mj-lt"/>
              </a:rPr>
              <a:t>Subjektivní metody:</a:t>
            </a:r>
          </a:p>
          <a:p>
            <a:pPr lvl="1"/>
            <a:r>
              <a:rPr lang="cs-CZ" dirty="0">
                <a:latin typeface="+mj-lt"/>
              </a:rPr>
              <a:t>subjektivní odhad </a:t>
            </a:r>
            <a:r>
              <a:rPr lang="cs-CZ" dirty="0" smtClean="0">
                <a:latin typeface="+mj-lt"/>
              </a:rPr>
              <a:t>pravděpodobnosti,</a:t>
            </a:r>
            <a:endParaRPr lang="cs-CZ" dirty="0"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delfská </a:t>
            </a:r>
            <a:r>
              <a:rPr lang="cs-CZ" dirty="0" smtClean="0">
                <a:latin typeface="+mj-lt"/>
              </a:rPr>
              <a:t>metoda,</a:t>
            </a:r>
            <a:endParaRPr lang="cs-CZ" dirty="0">
              <a:latin typeface="+mj-lt"/>
            </a:endParaRPr>
          </a:p>
          <a:p>
            <a:pPr lvl="1"/>
            <a:r>
              <a:rPr lang="cs-CZ" dirty="0">
                <a:latin typeface="+mj-lt"/>
              </a:rPr>
              <a:t>hodnocení </a:t>
            </a:r>
            <a:r>
              <a:rPr lang="cs-CZ" dirty="0" smtClean="0">
                <a:latin typeface="+mj-lt"/>
              </a:rPr>
              <a:t>prodejce.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90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/>
              <a:t>Metody prognózování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b="1" dirty="0">
                <a:solidFill>
                  <a:schemeClr val="tx1"/>
                </a:solidFill>
                <a:latin typeface="+mn-lt"/>
              </a:rPr>
              <a:t>Metody technologického </a:t>
            </a:r>
            <a:r>
              <a:rPr lang="cs-CZ" b="1" dirty="0" smtClean="0">
                <a:solidFill>
                  <a:schemeClr val="tx1"/>
                </a:solidFill>
                <a:latin typeface="+mn-lt"/>
              </a:rPr>
              <a:t>předvídání:</a:t>
            </a:r>
          </a:p>
          <a:p>
            <a:pPr lvl="1"/>
            <a:r>
              <a:rPr lang="cs-CZ" dirty="0">
                <a:latin typeface="+mn-lt"/>
              </a:rPr>
              <a:t>morfologický </a:t>
            </a:r>
            <a:r>
              <a:rPr lang="cs-CZ" dirty="0" smtClean="0">
                <a:latin typeface="+mn-lt"/>
              </a:rPr>
              <a:t>výzkum,</a:t>
            </a:r>
            <a:endParaRPr lang="cs-CZ" dirty="0">
              <a:latin typeface="+mn-lt"/>
            </a:endParaRPr>
          </a:p>
          <a:p>
            <a:pPr lvl="1"/>
            <a:r>
              <a:rPr lang="cs-CZ" dirty="0">
                <a:latin typeface="+mn-lt"/>
              </a:rPr>
              <a:t>extrapolace technologických </a:t>
            </a:r>
            <a:r>
              <a:rPr lang="cs-CZ" dirty="0" smtClean="0">
                <a:latin typeface="+mn-lt"/>
              </a:rPr>
              <a:t>trendů.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54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Prognóza ČNB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cs-CZ" dirty="0">
              <a:latin typeface="+mn-lt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820012"/>
              </p:ext>
            </p:extLst>
          </p:nvPr>
        </p:nvGraphicFramePr>
        <p:xfrm>
          <a:off x="429322" y="1826011"/>
          <a:ext cx="8229600" cy="2849880"/>
        </p:xfrm>
        <a:graphic>
          <a:graphicData uri="http://schemas.openxmlformats.org/drawingml/2006/table">
            <a:tbl>
              <a:tblPr/>
              <a:tblGrid>
                <a:gridCol w="2681868">
                  <a:extLst>
                    <a:ext uri="{9D8B030D-6E8A-4147-A177-3AD203B41FA5}">
                      <a16:colId xmlns:a16="http://schemas.microsoft.com/office/drawing/2014/main" val="3801886951"/>
                    </a:ext>
                  </a:extLst>
                </a:gridCol>
                <a:gridCol w="1432932">
                  <a:extLst>
                    <a:ext uri="{9D8B030D-6E8A-4147-A177-3AD203B41FA5}">
                      <a16:colId xmlns:a16="http://schemas.microsoft.com/office/drawing/2014/main" val="227940956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5572550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273236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effectLst/>
                        </a:rPr>
                        <a:t> 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>
                          <a:effectLst/>
                        </a:rPr>
                        <a:t>2025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67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0"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>
                          <a:effectLst/>
                        </a:rPr>
                        <a:t>10,7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2,6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2,0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26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0">
                          <a:effectLst/>
                        </a:rPr>
                        <a:t>Měnověpolitická inflace (%)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>
                          <a:effectLst/>
                        </a:rPr>
                        <a:t>10,6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2,5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1,7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534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0">
                          <a:effectLst/>
                        </a:rPr>
                        <a:t>Hrubý domácí produkt (mzr. změny v %)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-0,5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0,6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2,4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979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0">
                          <a:effectLst/>
                        </a:rPr>
                        <a:t>Úrokové sazby 3M PRIBOR (%)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>
                          <a:effectLst/>
                        </a:rPr>
                        <a:t>7,1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4,0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2,6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8872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0">
                          <a:effectLst/>
                        </a:rPr>
                        <a:t>Měnový kurz (CZK/EUR)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0">
                          <a:effectLst/>
                        </a:rPr>
                        <a:t>24,0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>
                          <a:effectLst/>
                        </a:rPr>
                        <a:t>24,6</a:t>
                      </a:r>
                      <a:endParaRPr lang="cs-CZ" sz="1800" b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 b="1" dirty="0">
                          <a:effectLst/>
                        </a:rPr>
                        <a:t>24,3</a:t>
                      </a:r>
                      <a:endParaRPr lang="cs-CZ" sz="1800" b="0" dirty="0">
                        <a:effectLst/>
                      </a:endParaRP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0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4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38508"/>
            <a:ext cx="8229600" cy="4687656"/>
          </a:xfrm>
        </p:spPr>
        <p:txBody>
          <a:bodyPr>
            <a:normAutofit lnSpcReduction="10000"/>
          </a:bodyPr>
          <a:lstStyle/>
          <a:p>
            <a:pPr marL="892175" lvl="1" indent="-357188">
              <a:spcBef>
                <a:spcPts val="0"/>
              </a:spcBef>
              <a:buClrTx/>
              <a:buSzTx/>
              <a:buFontTx/>
              <a:buChar char="-"/>
            </a:pPr>
            <a:r>
              <a:rPr lang="cs-CZ" dirty="0">
                <a:latin typeface="+mj-lt"/>
              </a:rPr>
              <a:t>prostorového rozšíření trhu, na kterém chce podnikatel operovat (geografie trhu</a:t>
            </a:r>
            <a:r>
              <a:rPr lang="cs-CZ" dirty="0" smtClean="0">
                <a:latin typeface="+mj-lt"/>
              </a:rPr>
              <a:t>),</a:t>
            </a:r>
          </a:p>
          <a:p>
            <a:pPr lvl="1"/>
            <a:r>
              <a:rPr lang="cs-CZ" dirty="0">
                <a:latin typeface="+mj-lt"/>
              </a:rPr>
              <a:t>tržního potenciálu,</a:t>
            </a:r>
          </a:p>
          <a:p>
            <a:pPr lvl="1"/>
            <a:r>
              <a:rPr lang="cs-CZ" dirty="0">
                <a:latin typeface="+mj-lt"/>
              </a:rPr>
              <a:t>tržní rovnováhy či nerovnováhy,</a:t>
            </a:r>
          </a:p>
          <a:p>
            <a:pPr lvl="1"/>
            <a:r>
              <a:rPr lang="cs-CZ" dirty="0">
                <a:latin typeface="+mj-lt"/>
              </a:rPr>
              <a:t>konkurence, její hlavní přednosti, znát výrobky a služby konkurence, vědět čím se výrobky podnikatele liší od konkurenčních výrobků, znát slabiny konkurence a vědět, jak ji zničit či snížit její potenciál na trhu,</a:t>
            </a:r>
          </a:p>
          <a:p>
            <a:pPr lvl="1"/>
            <a:r>
              <a:rPr lang="cs-CZ" dirty="0">
                <a:latin typeface="+mj-lt"/>
              </a:rPr>
              <a:t>dané obchodní jednotky na trhu, zaměřit se na pozici firmy podnikatele.</a:t>
            </a:r>
          </a:p>
          <a:p>
            <a:pPr marL="685800" lvl="1" indent="-228600">
              <a:spcBef>
                <a:spcPts val="0"/>
              </a:spcBef>
              <a:buClrTx/>
              <a:buSzTx/>
              <a:buFontTx/>
              <a:buChar char="-"/>
            </a:pPr>
            <a:endParaRPr lang="cs-CZ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Prognóza ČNB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237785"/>
            <a:ext cx="8753708" cy="4888379"/>
          </a:xfrm>
        </p:spPr>
        <p:txBody>
          <a:bodyPr>
            <a:noAutofit/>
          </a:bodyPr>
          <a:lstStyle/>
          <a:p>
            <a:r>
              <a:rPr lang="cs-CZ" b="1" dirty="0"/>
              <a:t>Celková inflace </a:t>
            </a:r>
            <a:r>
              <a:rPr lang="cs-CZ" b="1" dirty="0" smtClean="0"/>
              <a:t>(%)</a:t>
            </a:r>
          </a:p>
          <a:p>
            <a:endParaRPr lang="cs-CZ" b="1" dirty="0"/>
          </a:p>
          <a:p>
            <a:pPr marL="114300" indent="0">
              <a:buNone/>
            </a:pPr>
            <a:endParaRPr lang="cs-CZ" b="1" dirty="0" smtClean="0"/>
          </a:p>
          <a:p>
            <a:r>
              <a:rPr lang="cs-CZ" sz="2800" dirty="0"/>
              <a:t>Inflace se začátkem letošního roku vrátí na dohled 2% cíle, u kterého setrvá i na horizontu měnové politiky.</a:t>
            </a:r>
          </a:p>
          <a:p>
            <a:r>
              <a:rPr lang="cs-CZ" sz="2800" dirty="0" smtClean="0"/>
              <a:t>Únor </a:t>
            </a:r>
            <a:r>
              <a:rPr lang="cs-CZ" sz="2800" dirty="0" smtClean="0"/>
              <a:t>2024: </a:t>
            </a:r>
            <a:r>
              <a:rPr lang="cs-CZ" sz="2800" b="1" dirty="0" smtClean="0"/>
              <a:t>2,0 %.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>
              <a:latin typeface="+mn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380073"/>
              </p:ext>
            </p:extLst>
          </p:nvPr>
        </p:nvGraphicFramePr>
        <p:xfrm>
          <a:off x="457200" y="1942689"/>
          <a:ext cx="8229600" cy="83058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12679965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96244866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19647957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429320699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1011344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Celková inflace v 1. čtvrtletí 2024 a na horizontu měnové politiky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5138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leden 2024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únor 2024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březen 2024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1. čtvrtletí 2025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2. čtvrtletí 2025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246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3,0 %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2,8 %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effectLst/>
                        </a:rPr>
                        <a:t>2,9 %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>
                          <a:effectLst/>
                        </a:rPr>
                        <a:t>1,7 %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0" dirty="0">
                          <a:effectLst/>
                        </a:rPr>
                        <a:t>1,9 %</a:t>
                      </a:r>
                    </a:p>
                  </a:txBody>
                  <a:tcPr marL="63500" marR="63500" marT="31750" marB="31750" anchor="ctr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81910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595" y="3875876"/>
            <a:ext cx="5330381" cy="235741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9535" t="14806" r="40116" b="48604"/>
          <a:stretch/>
        </p:blipFill>
        <p:spPr>
          <a:xfrm>
            <a:off x="1293962" y="4380550"/>
            <a:ext cx="1778847" cy="179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Prognóza ČNB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r>
              <a:rPr lang="cs-CZ" b="1" dirty="0"/>
              <a:t>Hrubý domácí produkt (</a:t>
            </a:r>
            <a:r>
              <a:rPr lang="cs-CZ" b="1" dirty="0" err="1"/>
              <a:t>mzr</a:t>
            </a:r>
            <a:r>
              <a:rPr lang="cs-CZ" b="1" dirty="0"/>
              <a:t>. změny v %)</a:t>
            </a:r>
          </a:p>
          <a:p>
            <a:r>
              <a:rPr lang="cs-CZ" dirty="0"/>
              <a:t>Ekonomika v letošním roce obnoví svůj růst, který bude však velmi umírněný.</a:t>
            </a:r>
          </a:p>
          <a:p>
            <a:pPr marL="11430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47974"/>
            <a:ext cx="4846134" cy="26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Prognóza ČNB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728438"/>
            <a:ext cx="8753708" cy="4397726"/>
          </a:xfrm>
        </p:spPr>
        <p:txBody>
          <a:bodyPr>
            <a:noAutofit/>
          </a:bodyPr>
          <a:lstStyle/>
          <a:p>
            <a:r>
              <a:rPr lang="cs-CZ" b="1" dirty="0"/>
              <a:t>Měnový kurz (CZK/EUR)</a:t>
            </a:r>
          </a:p>
          <a:p>
            <a:r>
              <a:rPr lang="cs-CZ" dirty="0"/>
              <a:t>Po počátečním lehkém oslabení se v průběhu roku obnoví mírné posilování koruny.</a:t>
            </a:r>
          </a:p>
          <a:p>
            <a:pPr marL="114300" indent="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>
              <a:latin typeface="+mn-l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1" y="3433019"/>
            <a:ext cx="4422380" cy="244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4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Výrobní cena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326995"/>
            <a:ext cx="8753708" cy="4799169"/>
          </a:xfrm>
        </p:spPr>
        <p:txBody>
          <a:bodyPr>
            <a:noAutofit/>
          </a:bodyPr>
          <a:lstStyle/>
          <a:p>
            <a:r>
              <a:rPr lang="cs-CZ" dirty="0"/>
              <a:t>Nebo ještě lépe – co ovlivňuje výrobní cenu? </a:t>
            </a:r>
            <a:endParaRPr lang="cs-CZ" dirty="0" smtClean="0"/>
          </a:p>
          <a:p>
            <a:r>
              <a:rPr lang="cs-CZ" dirty="0" smtClean="0"/>
              <a:t>Co </a:t>
            </a:r>
            <a:r>
              <a:rPr lang="cs-CZ" dirty="0"/>
              <a:t>všechno se ale skrývá v částce, kterou v obchodě zaplatíme, si mnohdy neuvědomujeme. </a:t>
            </a:r>
            <a:endParaRPr lang="cs-CZ" dirty="0">
              <a:latin typeface="+mn-lt"/>
            </a:endParaRPr>
          </a:p>
        </p:txBody>
      </p:sp>
      <p:pic>
        <p:nvPicPr>
          <p:cNvPr id="33794" name="Picture 2" descr="https://www.mbank.cz/images/blog/2016/vyrobni-cena-infografik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4"/>
          <a:stretch/>
        </p:blipFill>
        <p:spPr bwMode="auto">
          <a:xfrm>
            <a:off x="457200" y="2957266"/>
            <a:ext cx="8233567" cy="3168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14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Výrobní cena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326995"/>
            <a:ext cx="8753708" cy="4799169"/>
          </a:xfrm>
        </p:spPr>
        <p:txBody>
          <a:bodyPr>
            <a:noAutofit/>
          </a:bodyPr>
          <a:lstStyle/>
          <a:p>
            <a:r>
              <a:rPr lang="cs-CZ" b="1" dirty="0"/>
              <a:t>Pivo z malých </a:t>
            </a:r>
            <a:r>
              <a:rPr lang="cs-CZ" b="1" dirty="0" smtClean="0"/>
              <a:t>pivovarů:</a:t>
            </a:r>
          </a:p>
          <a:p>
            <a:pPr lvl="1"/>
            <a:r>
              <a:rPr lang="cs-CZ" dirty="0"/>
              <a:t>Stejně jako každý jiný produkt z obilí ovlivňuje i cenu piva jednoduše počasí. </a:t>
            </a:r>
            <a:endParaRPr lang="cs-CZ" dirty="0" smtClean="0"/>
          </a:p>
          <a:p>
            <a:pPr lvl="1"/>
            <a:r>
              <a:rPr lang="cs-CZ" dirty="0" smtClean="0"/>
              <a:t>Když </a:t>
            </a:r>
            <a:r>
              <a:rPr lang="cs-CZ" dirty="0"/>
              <a:t>se urodí málo chmele, stoupne po něm poptávka a tím pádem i jeho cena. </a:t>
            </a:r>
            <a:endParaRPr lang="cs-CZ" dirty="0" smtClean="0"/>
          </a:p>
          <a:p>
            <a:pPr lvl="1"/>
            <a:r>
              <a:rPr lang="cs-CZ" dirty="0" smtClean="0"/>
              <a:t>Pak </a:t>
            </a:r>
            <a:r>
              <a:rPr lang="cs-CZ" dirty="0"/>
              <a:t>má pivovar dvě možnosti – buď zvedne cenu piva, nebo použije méně chmele.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676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Výrobní cena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326995"/>
            <a:ext cx="8753708" cy="4799169"/>
          </a:xfrm>
        </p:spPr>
        <p:txBody>
          <a:bodyPr>
            <a:noAutofit/>
          </a:bodyPr>
          <a:lstStyle/>
          <a:p>
            <a:r>
              <a:rPr lang="cs-CZ" b="1" dirty="0"/>
              <a:t>Pivo z malých </a:t>
            </a:r>
            <a:r>
              <a:rPr lang="cs-CZ" b="1" dirty="0" smtClean="0"/>
              <a:t>pivovarů:</a:t>
            </a:r>
          </a:p>
          <a:p>
            <a:pPr lvl="1"/>
            <a:r>
              <a:rPr lang="cs-CZ" dirty="0" smtClean="0"/>
              <a:t>Když </a:t>
            </a:r>
            <a:r>
              <a:rPr lang="cs-CZ" dirty="0"/>
              <a:t>malý pivovar bez množstevní slevy koupí do svého poctivého speciálu 4 druhy chmele, stojí ho 5 Kč na půllitr čtrnáctky. </a:t>
            </a:r>
            <a:endParaRPr lang="cs-CZ" dirty="0" smtClean="0"/>
          </a:p>
          <a:p>
            <a:pPr lvl="1"/>
            <a:r>
              <a:rPr lang="cs-CZ" dirty="0" smtClean="0"/>
              <a:t>Spolu </a:t>
            </a:r>
            <a:r>
              <a:rPr lang="cs-CZ" dirty="0"/>
              <a:t>s dalšími ingrediencemi a energií vyjde produkce půllitru na 10 Kč. </a:t>
            </a:r>
            <a:endParaRPr lang="cs-CZ" dirty="0" smtClean="0"/>
          </a:p>
          <a:p>
            <a:pPr lvl="1"/>
            <a:r>
              <a:rPr lang="cs-CZ" dirty="0" smtClean="0"/>
              <a:t>V </a:t>
            </a:r>
            <a:r>
              <a:rPr lang="cs-CZ" dirty="0"/>
              <a:t>tom ale není započítaná práce sládka a dalších zaměstnanců, distribuce, marketing atd. </a:t>
            </a:r>
            <a:endParaRPr lang="cs-CZ" dirty="0" smtClean="0"/>
          </a:p>
          <a:p>
            <a:pPr lvl="1"/>
            <a:r>
              <a:rPr lang="cs-CZ" dirty="0" smtClean="0"/>
              <a:t>Do </a:t>
            </a:r>
            <a:r>
              <a:rPr lang="cs-CZ" dirty="0"/>
              <a:t>hospody se pak prodá za necelých 30 Kč. </a:t>
            </a:r>
            <a:endParaRPr lang="cs-CZ" dirty="0" smtClean="0"/>
          </a:p>
          <a:p>
            <a:pPr lvl="1"/>
            <a:r>
              <a:rPr lang="cs-CZ" dirty="0" smtClean="0"/>
              <a:t>Zbytek </a:t>
            </a:r>
            <a:r>
              <a:rPr lang="cs-CZ" dirty="0"/>
              <a:t>už je marže toho, kdo speciál čepuje.</a:t>
            </a:r>
            <a:br>
              <a:rPr lang="cs-CZ" dirty="0"/>
            </a:b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755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Výrobní cena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326995"/>
            <a:ext cx="8753708" cy="4799169"/>
          </a:xfrm>
        </p:spPr>
        <p:txBody>
          <a:bodyPr>
            <a:noAutofit/>
          </a:bodyPr>
          <a:lstStyle/>
          <a:p>
            <a:r>
              <a:rPr lang="cs-CZ" b="1" dirty="0" smtClean="0"/>
              <a:t>Mobil:</a:t>
            </a:r>
          </a:p>
          <a:p>
            <a:pPr lvl="1"/>
            <a:r>
              <a:rPr lang="cs-CZ" dirty="0"/>
              <a:t>Výrobní cena telefonu za 13 000 Kč dosahuje skoro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4 </a:t>
            </a:r>
            <a:r>
              <a:rPr lang="cs-CZ" dirty="0"/>
              <a:t>000 Kč</a:t>
            </a:r>
            <a:r>
              <a:rPr lang="cs-CZ" dirty="0" smtClean="0"/>
              <a:t>.</a:t>
            </a:r>
          </a:p>
          <a:p>
            <a:pPr lvl="1"/>
            <a:r>
              <a:rPr lang="cs-CZ" dirty="0" smtClean="0"/>
              <a:t>Lze </a:t>
            </a:r>
            <a:r>
              <a:rPr lang="cs-CZ" dirty="0"/>
              <a:t>předpokládat, že ve srovnání s botami nebo surovinami na výrobu piva bude pojištění jeho transportu dražší, daně vyšší a vývoj </a:t>
            </a:r>
            <a:r>
              <a:rPr lang="cs-CZ" dirty="0" smtClean="0"/>
              <a:t>náročnější.</a:t>
            </a:r>
          </a:p>
          <a:p>
            <a:pPr marL="571500" lvl="1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79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Výrobní cena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326995"/>
            <a:ext cx="8753708" cy="4799169"/>
          </a:xfrm>
        </p:spPr>
        <p:txBody>
          <a:bodyPr>
            <a:noAutofit/>
          </a:bodyPr>
          <a:lstStyle/>
          <a:p>
            <a:r>
              <a:rPr lang="cs-CZ" b="1" dirty="0" smtClean="0"/>
              <a:t>Benzín:</a:t>
            </a:r>
          </a:p>
          <a:p>
            <a:pPr lvl="1"/>
            <a:r>
              <a:rPr lang="cs-CZ" dirty="0"/>
              <a:t>Litr benzínu stojí řekněme 30 Kč. </a:t>
            </a:r>
            <a:endParaRPr lang="cs-CZ" dirty="0" smtClean="0"/>
          </a:p>
          <a:p>
            <a:pPr lvl="1"/>
            <a:r>
              <a:rPr lang="cs-CZ" dirty="0" smtClean="0"/>
              <a:t>Z </a:t>
            </a:r>
            <a:r>
              <a:rPr lang="cs-CZ" dirty="0"/>
              <a:t>této ceny se musí zaplatit ropa a marže rafinérie – to je v průměru 8 Kč. </a:t>
            </a:r>
            <a:endParaRPr lang="cs-CZ" dirty="0" smtClean="0"/>
          </a:p>
          <a:p>
            <a:pPr lvl="1"/>
            <a:r>
              <a:rPr lang="cs-CZ" dirty="0" smtClean="0"/>
              <a:t>Pak </a:t>
            </a:r>
            <a:r>
              <a:rPr lang="cs-CZ" dirty="0"/>
              <a:t>tu máme spotřební daň a DPH. </a:t>
            </a:r>
            <a:endParaRPr lang="cs-CZ" dirty="0" smtClean="0"/>
          </a:p>
          <a:p>
            <a:pPr lvl="1"/>
            <a:r>
              <a:rPr lang="cs-CZ" dirty="0" smtClean="0"/>
              <a:t>Všechno </a:t>
            </a:r>
            <a:r>
              <a:rPr lang="cs-CZ" dirty="0"/>
              <a:t>dohromady tvoří asi 85 % ceny za litr benzínu. </a:t>
            </a:r>
            <a:endParaRPr lang="cs-CZ" dirty="0" smtClean="0"/>
          </a:p>
          <a:p>
            <a:pPr lvl="1"/>
            <a:r>
              <a:rPr lang="cs-CZ" dirty="0" smtClean="0"/>
              <a:t>Jen </a:t>
            </a:r>
            <a:r>
              <a:rPr lang="cs-CZ" dirty="0"/>
              <a:t>15 % zbývá na zpracování a distribuci. </a:t>
            </a:r>
            <a:endParaRPr lang="cs-CZ" dirty="0" smtClean="0"/>
          </a:p>
          <a:p>
            <a:pPr lvl="1"/>
            <a:r>
              <a:rPr lang="cs-CZ" dirty="0" smtClean="0"/>
              <a:t>Benzínky </a:t>
            </a:r>
            <a:r>
              <a:rPr lang="cs-CZ" dirty="0"/>
              <a:t>tedy mají na litru benzínu 2 až 3 Kč.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95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5"/>
            <a:ext cx="8229600" cy="1354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cs-CZ" sz="4000" b="1" dirty="0" smtClean="0"/>
              <a:t>Výrobní cena</a:t>
            </a:r>
            <a:endParaRPr lang="cs-CZ" sz="4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67268" y="1326995"/>
            <a:ext cx="8753708" cy="4799169"/>
          </a:xfrm>
        </p:spPr>
        <p:txBody>
          <a:bodyPr>
            <a:noAutofit/>
          </a:bodyPr>
          <a:lstStyle/>
          <a:p>
            <a:r>
              <a:rPr lang="cs-CZ" b="1" dirty="0" smtClean="0"/>
              <a:t>Mléko:</a:t>
            </a:r>
          </a:p>
          <a:p>
            <a:pPr lvl="1"/>
            <a:r>
              <a:rPr lang="cs-CZ" dirty="0"/>
              <a:t>Výrobní cena mléka je zhruba 9 Kč. </a:t>
            </a:r>
            <a:endParaRPr lang="cs-CZ" dirty="0" smtClean="0"/>
          </a:p>
          <a:p>
            <a:pPr lvl="1"/>
            <a:r>
              <a:rPr lang="cs-CZ" dirty="0" smtClean="0"/>
              <a:t>Někdy </a:t>
            </a:r>
            <a:r>
              <a:rPr lang="cs-CZ" dirty="0"/>
              <a:t>se však od zemědělců vykupuje dokonce za nižší </a:t>
            </a:r>
            <a:r>
              <a:rPr lang="cs-CZ" dirty="0" smtClean="0"/>
              <a:t>částky</a:t>
            </a:r>
            <a:r>
              <a:rPr lang="cs-CZ" dirty="0"/>
              <a:t>.</a:t>
            </a:r>
            <a:endParaRPr lang="cs-CZ" dirty="0" smtClean="0"/>
          </a:p>
          <a:p>
            <a:pPr lvl="1"/>
            <a:r>
              <a:rPr lang="cs-CZ" dirty="0" smtClean="0"/>
              <a:t>Cena mléka je pak za 14,50 Kč.</a:t>
            </a:r>
          </a:p>
        </p:txBody>
      </p:sp>
    </p:spTree>
    <p:extLst>
      <p:ext uri="{BB962C8B-B14F-4D97-AF65-F5344CB8AC3E}">
        <p14:creationId xmlns:p14="http://schemas.microsoft.com/office/powerpoint/2010/main" val="259548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38508"/>
            <a:ext cx="8229600" cy="4687656"/>
          </a:xfrm>
        </p:spPr>
        <p:txBody>
          <a:bodyPr>
            <a:normAutofit/>
          </a:bodyPr>
          <a:lstStyle/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/>
              <a:t>U prognózování vývoje trhu je důležité, aby podnikatel znal pojem tržní potenciál.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Tím </a:t>
            </a:r>
            <a:r>
              <a:rPr lang="cs-CZ" dirty="0"/>
              <a:t>je myšleno maximální objem prodeje, který může podnikatel dosáhnout na vybraném trhu.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Tržní </a:t>
            </a:r>
            <a:r>
              <a:rPr lang="cs-CZ" dirty="0"/>
              <a:t>potenciál může být určen ve fyzických nebo v peněžních jednotkách.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Tržní </a:t>
            </a:r>
            <a:r>
              <a:rPr lang="cs-CZ" dirty="0"/>
              <a:t>potenciál závisí na ceně, pro kterou je určen.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Proto </a:t>
            </a:r>
            <a:r>
              <a:rPr lang="cs-CZ" dirty="0"/>
              <a:t>je důležité rozlišovat, v jakých jednotách je potenciál určen. </a:t>
            </a:r>
            <a:endParaRPr lang="cs-CZ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77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38508"/>
            <a:ext cx="8229600" cy="4687656"/>
          </a:xfrm>
        </p:spPr>
        <p:txBody>
          <a:bodyPr>
            <a:normAutofit/>
          </a:bodyPr>
          <a:lstStyle/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Tržní </a:t>
            </a:r>
            <a:r>
              <a:rPr lang="cs-CZ" dirty="0"/>
              <a:t>potenciál vyjádřený v peněžních jednotkách je jednou z klíčových veličin při plánování důležitých investic firmy, při stanovení cenové politiky.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tento aspekt musí podnikatel klást důraz u marketingového oddělení, které vykonává průzkum trhu.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Důležité </a:t>
            </a:r>
            <a:r>
              <a:rPr lang="cs-CZ" dirty="0"/>
              <a:t>také je, aby pracovníci tohoto oddělení měli znalosti křivky poptávky.</a:t>
            </a:r>
            <a:endParaRPr lang="cs-CZ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38508"/>
            <a:ext cx="8229600" cy="4687656"/>
          </a:xfrm>
        </p:spPr>
        <p:txBody>
          <a:bodyPr>
            <a:normAutofit/>
          </a:bodyPr>
          <a:lstStyle/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/>
              <a:t>Dalším důležitým pojmem při prognózování vývoje trhu je tržní rovnováha či nerovnováha.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okamžiku, kdy působí na trhu poptávka a nabídka v určitém časovém horizontu, můžeme hovořit o tržní ceně produktů či služeb.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V </a:t>
            </a:r>
            <a:r>
              <a:rPr lang="cs-CZ" dirty="0"/>
              <a:t>případech, kdy se nabídka rovná poptávce, mluvíme o rovnovážné ceně a stav trhu je </a:t>
            </a:r>
            <a:r>
              <a:rPr lang="cs-CZ" dirty="0" smtClean="0"/>
              <a:t>rovnovážný. </a:t>
            </a:r>
            <a:endParaRPr lang="cs-CZ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08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438508"/>
            <a:ext cx="8229600" cy="4687656"/>
          </a:xfrm>
        </p:spPr>
        <p:txBody>
          <a:bodyPr>
            <a:normAutofit/>
          </a:bodyPr>
          <a:lstStyle/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Toto </a:t>
            </a:r>
            <a:r>
              <a:rPr lang="cs-CZ" dirty="0"/>
              <a:t>ale vzniká v případě, kdy při určité ceně produktů na trhu nevzniká ani přebytek, ani nedostatek daného zboží. </a:t>
            </a:r>
            <a:endParaRPr lang="cs-CZ" dirty="0" smtClean="0"/>
          </a:p>
          <a:p>
            <a:pPr marL="992187" lvl="1" indent="-4572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dirty="0" smtClean="0"/>
              <a:t>O </a:t>
            </a:r>
            <a:r>
              <a:rPr lang="cs-CZ" dirty="0"/>
              <a:t>rovnovážném trhu můžeme hovořit, pokud je poptávka plně uspokojena, dále zboží, které se nabízí, je plně spotřebováno a posledním aspektem je, že ceny jsou stálé a nemění se. </a:t>
            </a:r>
            <a:endParaRPr lang="cs-CZ" kern="120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007" y="4468840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5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3735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cs-CZ" b="1" dirty="0" smtClean="0"/>
              <a:t>Prognózování cen</a:t>
            </a:r>
            <a:endParaRPr lang="cs-CZ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9/49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50380"/>
            <a:ext cx="8229600" cy="4475783"/>
          </a:xfrm>
        </p:spPr>
        <p:txBody>
          <a:bodyPr>
            <a:normAutofit/>
          </a:bodyPr>
          <a:lstStyle/>
          <a:p>
            <a:pPr marL="228600" lvl="0" indent="-228600">
              <a:spcBef>
                <a:spcPts val="0"/>
              </a:spcBef>
              <a:buClrTx/>
              <a:buSzTx/>
              <a:buFontTx/>
              <a:buChar char="-"/>
            </a:pP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Cenová prognostika je velmi náročná oblast, protože musíme znát nejen vlastní podnik, ale i konkurenci </a:t>
            </a:r>
            <a:r>
              <a:rPr lang="cs-CZ" kern="1200" dirty="0" smtClean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na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základě těchto informací předpovídáme jaké </a:t>
            </a:r>
            <a:r>
              <a:rPr lang="cs-CZ" b="1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ziskové rozpětí </a:t>
            </a:r>
            <a:r>
              <a:rPr lang="cs-CZ" kern="1200" dirty="0">
                <a:solidFill>
                  <a:schemeClr val="tx1"/>
                </a:solidFill>
                <a:latin typeface="fira sans"/>
                <a:ea typeface="+mn-ea"/>
                <a:cs typeface="+mn-cs"/>
              </a:rPr>
              <a:t>mezi náklady a cenou zajistí požadovanou návratnost investic.</a:t>
            </a:r>
          </a:p>
        </p:txBody>
      </p:sp>
    </p:spTree>
    <p:extLst>
      <p:ext uri="{BB962C8B-B14F-4D97-AF65-F5344CB8AC3E}">
        <p14:creationId xmlns:p14="http://schemas.microsoft.com/office/powerpoint/2010/main" val="165538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1791</Words>
  <Application>Microsoft Office PowerPoint</Application>
  <PresentationFormat>Předvádění na obrazovce (4:3)</PresentationFormat>
  <Paragraphs>358</Paragraphs>
  <Slides>49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5" baseType="lpstr">
      <vt:lpstr>Amasis MT Pro</vt:lpstr>
      <vt:lpstr>Arial</vt:lpstr>
      <vt:lpstr>Calibri</vt:lpstr>
      <vt:lpstr>fira sans</vt:lpstr>
      <vt:lpstr>Wingdings</vt:lpstr>
      <vt:lpstr>Office Theme</vt:lpstr>
      <vt:lpstr>  PROGNÓZOVÁNÍ CEN  XCCS</vt:lpstr>
      <vt:lpstr>Prognózování cen</vt:lpstr>
      <vt:lpstr>Prognózování cen</vt:lpstr>
      <vt:lpstr>Prognózování cen</vt:lpstr>
      <vt:lpstr>Prognózování cen</vt:lpstr>
      <vt:lpstr>Prognózování cen</vt:lpstr>
      <vt:lpstr>Prognózování cen</vt:lpstr>
      <vt:lpstr>Prognózování cen</vt:lpstr>
      <vt:lpstr>Prognózování cen</vt:lpstr>
      <vt:lpstr>Prognózování cen</vt:lpstr>
      <vt:lpstr>Prognózování cen</vt:lpstr>
      <vt:lpstr>Prognózování cen</vt:lpstr>
      <vt:lpstr>Odchylky cen</vt:lpstr>
      <vt:lpstr>Prodejní cena výrobce </vt:lpstr>
      <vt:lpstr>Faktory ovlivňující cenu</vt:lpstr>
      <vt:lpstr>Prognózování nákladů</vt:lpstr>
      <vt:lpstr>Nejvýznamnější proměnlivé faktory prognózy nákladů</vt:lpstr>
      <vt:lpstr>Prognózování cen</vt:lpstr>
      <vt:lpstr>Prognózování cen</vt:lpstr>
      <vt:lpstr>Časové prognózování v podniku</vt:lpstr>
      <vt:lpstr>Prognózování poptávky</vt:lpstr>
      <vt:lpstr>Prognózování poptávky</vt:lpstr>
      <vt:lpstr>Prognózování poptávky</vt:lpstr>
      <vt:lpstr>Prognózování poptávky</vt:lpstr>
      <vt:lpstr>Metody odhadu poptávky využívané v praxi </vt:lpstr>
      <vt:lpstr>Metody odhadu poptávky využívané v praxi </vt:lpstr>
      <vt:lpstr>Prognostický výzkum</vt:lpstr>
      <vt:lpstr>Prognostický výzkum</vt:lpstr>
      <vt:lpstr>Konjunkturální výzkumy</vt:lpstr>
      <vt:lpstr>Základní funkce periodicky prováděných konjunkturálních výzkumů</vt:lpstr>
      <vt:lpstr>Základní funkce periodicky prováděných konjunkturálních výzkumů</vt:lpstr>
      <vt:lpstr>Základní funkce periodicky prováděných konjunkturálních výzkumů</vt:lpstr>
      <vt:lpstr>Proces prognózování cen</vt:lpstr>
      <vt:lpstr>Proces prognózování cen</vt:lpstr>
      <vt:lpstr>Postup prognózování</vt:lpstr>
      <vt:lpstr>Metody prognózování</vt:lpstr>
      <vt:lpstr>Metody prognózování</vt:lpstr>
      <vt:lpstr>Metody prognózování</vt:lpstr>
      <vt:lpstr>Prognóza ČNB</vt:lpstr>
      <vt:lpstr>Prognóza ČNB</vt:lpstr>
      <vt:lpstr>Prognóza ČNB</vt:lpstr>
      <vt:lpstr>Prognóza ČNB</vt:lpstr>
      <vt:lpstr>Výrobní cena</vt:lpstr>
      <vt:lpstr>Výrobní cena</vt:lpstr>
      <vt:lpstr>Výrobní cena</vt:lpstr>
      <vt:lpstr>Výrobní cena</vt:lpstr>
      <vt:lpstr>Výrobní cena</vt:lpstr>
      <vt:lpstr>Výrobní cena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45</cp:revision>
  <dcterms:modified xsi:type="dcterms:W3CDTF">2024-03-11T20:11:47Z</dcterms:modified>
</cp:coreProperties>
</file>