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69" r:id="rId3"/>
    <p:sldId id="366" r:id="rId4"/>
    <p:sldId id="367" r:id="rId5"/>
    <p:sldId id="373" r:id="rId6"/>
    <p:sldId id="368" r:id="rId7"/>
    <p:sldId id="374" r:id="rId8"/>
    <p:sldId id="375" r:id="rId9"/>
    <p:sldId id="369" r:id="rId10"/>
    <p:sldId id="370" r:id="rId11"/>
    <p:sldId id="371" r:id="rId12"/>
    <p:sldId id="261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388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8013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8470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5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4284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749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1809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358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4962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4358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910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vyvoj-prumernych-cen-vybranych-potravin-202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56379" y="1606844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ZMĚNY CEN A CENOVÁ TVORBA </a:t>
            </a: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V </a:t>
            </a:r>
            <a:r>
              <a:rPr lang="cs-CZ" b="1" dirty="0">
                <a:solidFill>
                  <a:srgbClr val="D10202"/>
                </a:solidFill>
              </a:rPr>
              <a:t>PODMÍNKÁCH NEJISTOTY A RIZIKA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XCCS_04_seminář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95507" y="1315398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Graf vývoje cen všech zahrnutých potravin:</a:t>
            </a:r>
            <a:endParaRPr lang="cs-CZ" sz="22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14302" t="15220" r="37791" b="8501"/>
          <a:stretch/>
        </p:blipFill>
        <p:spPr>
          <a:xfrm>
            <a:off x="2298350" y="1764791"/>
            <a:ext cx="4547300" cy="407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9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385" y="1516566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3. Odkaz: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200" dirty="0">
                <a:solidFill>
                  <a:schemeClr val="tx1"/>
                </a:solidFill>
                <a:latin typeface="Amasis MT Pro Medium" panose="02040604050005020304" pitchFamily="18" charset="-18"/>
                <a:hlinkClick r:id="rId3"/>
              </a:rPr>
              <a:t>https://</a:t>
            </a: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  <a:hlinkClick r:id="rId3"/>
              </a:rPr>
              <a:t>www.czso.cz/csu/czso/vyvoj-prumernych-cen-vybranych-potravin-2024</a:t>
            </a:r>
            <a:endParaRPr lang="cs-CZ" sz="2200" dirty="0" smtClean="0">
              <a:solidFill>
                <a:schemeClr val="tx1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00" dirty="0">
              <a:solidFill>
                <a:schemeClr val="tx1"/>
              </a:solidFill>
              <a:latin typeface="Amasis MT Pro Medium" panose="02040604050005020304" pitchFamily="18" charset="-18"/>
            </a:endParaRPr>
          </a:p>
          <a:p>
            <a:pPr marL="571500" lvl="1" indent="0" algn="ctr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200" b="1" dirty="0" smtClean="0">
                <a:solidFill>
                  <a:srgbClr val="C00000"/>
                </a:solidFill>
                <a:latin typeface="Amasis MT Pro Medium" panose="02040604050005020304" pitchFamily="18" charset="-18"/>
              </a:rPr>
              <a:t>Odznačte dané potraviny a zvolte si vámi zvolenou potravinu</a:t>
            </a:r>
          </a:p>
        </p:txBody>
      </p:sp>
    </p:spTree>
    <p:extLst>
      <p:ext uri="{BB962C8B-B14F-4D97-AF65-F5344CB8AC3E}">
        <p14:creationId xmlns:p14="http://schemas.microsoft.com/office/powerpoint/2010/main" val="258057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Naším úkolem semináře bude analyzovat změnu ceny za období nejistoty a rizika.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628650" lvl="0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6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Rozdělte se do tří skupin (jedna skupina – 3 studenti, popř. 2 skupiny po 4 studentech):</a:t>
            </a: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b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udete analyzovat jeden druh potravin,</a:t>
            </a:r>
          </a:p>
          <a:p>
            <a:pPr marL="1543050" lvl="2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v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yberte si leadera, </a:t>
            </a:r>
          </a:p>
          <a:p>
            <a:pPr marL="1543050" lvl="2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l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eader si vylosuje danou potravinu,</a:t>
            </a: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z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ákladní údaje jsou v této prezentaci (odkaz na potraviny) nebo na dalších dostupných internetových databázích (</a:t>
            </a:r>
            <a:r>
              <a:rPr lang="cs-CZ" sz="2400" dirty="0" err="1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Eurostat</a:t>
            </a:r>
            <a:r>
              <a:rPr lang="cs-CZ" sz="24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aj.).</a:t>
            </a: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4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marL="114300" lvl="0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2. Na základě vylosované potraviny budete řešit:</a:t>
            </a: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a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nalýzu </a:t>
            </a: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cenové 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tvorby,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Každá skupina provede analýzu cenové tvorby svého produktu. 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Zohledněte faktory, které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ovlivňující cenu, jako jsou náklady na výrobu, poptávka a nabídka, sezónní vlivy, politická rozhodnutí, změny v zemědělské politice, a další.</a:t>
            </a:r>
            <a:endParaRPr lang="cs-CZ" sz="16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identifikace </a:t>
            </a: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rizik a 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nejistot,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Diskutujte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o možných rizicích a nejistotách, které mohou ovlivnit ceny jejich produktů. Mohou to být například změny v klimatu, změny v legislativě týkající se zemědělství, vliv mezinárodního obchodu, a 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další.</a:t>
            </a: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návrh strategie,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Na základě analýzy cenové tvorby a identifikace rizik a nejistot 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navrhněte strategie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, jak reagovat na změny cen v podmínkách nejistoty a rizika. Může se jednat o strategie diverzifikace dodavatelů, skladování, cenové zajištění, změny ve výrobním procesu, marketingové strategie apod.</a:t>
            </a:r>
            <a:endParaRPr lang="cs-CZ" sz="16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976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 startAt="4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představení výsledků a diskuse,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Každá skupina představí své analýzy a navržené strategie 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ostatním studentům. </a:t>
            </a: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 startAt="4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zhodnocení,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Z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hodnoťte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navržené strategie a 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přemýšlejte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o jejich možných výhodách a nevýhodách v rámci změn cen v podmínkách nejistoty a rizika.</a:t>
            </a:r>
            <a:endParaRPr lang="cs-CZ" sz="16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 startAt="4"/>
            </a:pPr>
            <a:endParaRPr lang="cs-CZ" sz="20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671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385" y="1516566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3. Dané úkoly můžete podpořit těmito metodami:</a:t>
            </a:r>
          </a:p>
          <a:p>
            <a:pPr lvl="1">
              <a:spcBef>
                <a:spcPts val="0"/>
              </a:spcBef>
              <a:buClr>
                <a:srgbClr val="000000"/>
              </a:buClr>
            </a:pPr>
            <a:r>
              <a:rPr lang="cs-CZ" sz="2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Kvalitativní metody: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b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rainstorming (</a:t>
            </a:r>
            <a:r>
              <a:rPr lang="cs-CZ" sz="2000" dirty="0" err="1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brainwriting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),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identifikujte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možné faktory ovlivňující ceny vybraných komodit v podmínkách nejistoty a rizika. Můžete zahrnout změny ve výrobě, poptávce, nabídce, politické události, ekonomické faktory, klimatické podmínky apod.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analýza </a:t>
            </a: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předpokladů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každá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skupina provede analýzu předpokladů, kde identifikuje a zhodnotí klíčové faktory, které by mohly ovlivnit ceny komodit. Tyto předpoklady mohou být založeny na historických datech, trendy, očekáváních nebo expertních odhadech.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 err="1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delphi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skupiny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mohou provést metodu </a:t>
            </a:r>
            <a:r>
              <a:rPr lang="cs-CZ" sz="1600" dirty="0" err="1">
                <a:solidFill>
                  <a:srgbClr val="000000"/>
                </a:solidFill>
                <a:latin typeface="Amasis MT Pro Medium" panose="02040604050005020304" pitchFamily="18" charset="-18"/>
              </a:rPr>
              <a:t>Delphi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 k získání konzistentních předpovědí od různých členů týmu ohledně budoucích cen komodit. </a:t>
            </a:r>
          </a:p>
        </p:txBody>
      </p:sp>
    </p:spTree>
    <p:extLst>
      <p:ext uri="{BB962C8B-B14F-4D97-AF65-F5344CB8AC3E}">
        <p14:creationId xmlns:p14="http://schemas.microsoft.com/office/powerpoint/2010/main" val="108770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385" y="1516566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3. Dané úkoly můžete podpořit těmito metodami:</a:t>
            </a:r>
          </a:p>
          <a:p>
            <a:pPr lvl="1">
              <a:spcBef>
                <a:spcPts val="0"/>
              </a:spcBef>
              <a:buClr>
                <a:srgbClr val="000000"/>
              </a:buClr>
            </a:pPr>
            <a:r>
              <a:rPr lang="cs-CZ" sz="2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Kvalitativní metody: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i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nterview,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rozhovory s 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odborníky (se mnou)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z oblasti potravinářství, ekonomiky nebo zemědělství, aby získali hlubší pochopení faktorů ovlivňujících ceny komodit a strategie pro jejich řízení v podmínkách nejistoty.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kontrolní </a:t>
            </a: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seznamy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vytvoření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kontrolního seznamu klíčových faktorů a opatření, které by mohly ovlivnit ceny komodit, a jejich pravidelné aktualizace a monitorování.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registr </a:t>
            </a: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rizik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vytvoření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registru rizik obsahujícího identifikované rizikové faktory a jejich pravděpodobnost a dopady na ceny komodit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.</a:t>
            </a: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27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385" y="1516566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3. Dané úkoly můžete podpořit těmito metodami:</a:t>
            </a:r>
          </a:p>
          <a:p>
            <a:pPr lvl="1">
              <a:spcBef>
                <a:spcPts val="0"/>
              </a:spcBef>
              <a:buClr>
                <a:srgbClr val="000000"/>
              </a:buClr>
            </a:pPr>
            <a:r>
              <a:rPr lang="cs-CZ" sz="2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Kvalitativní metody: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mapování </a:t>
            </a:r>
            <a:r>
              <a:rPr lang="cs-CZ" sz="20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rizik</a:t>
            </a: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vytvoření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mapy rizik, která vizualizuje vztahy mezi různými rizikovými faktory a jejich dopady na ceny komodit.</a:t>
            </a: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matice rizik,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vytvoření 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matice rizik, která pomůže identifikovat největší rizika a </a:t>
            </a:r>
            <a:r>
              <a:rPr lang="cs-CZ" sz="1600" dirty="0" err="1">
                <a:solidFill>
                  <a:srgbClr val="000000"/>
                </a:solidFill>
                <a:latin typeface="Amasis MT Pro Medium" panose="02040604050005020304" pitchFamily="18" charset="-18"/>
              </a:rPr>
              <a:t>prioritizovat</a:t>
            </a:r>
            <a:r>
              <a:rPr lang="cs-CZ" sz="1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 strategie pro jejich řízení</a:t>
            </a:r>
            <a:r>
              <a:rPr lang="cs-CZ" sz="1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8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93578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385" y="1516566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3. Dané úkoly můžete podpořit těmito metodami:</a:t>
            </a:r>
          </a:p>
          <a:p>
            <a:pPr lvl="1">
              <a:spcBef>
                <a:spcPts val="0"/>
              </a:spcBef>
              <a:buClr>
                <a:srgbClr val="000000"/>
              </a:buClr>
            </a:pPr>
            <a:r>
              <a:rPr lang="cs-CZ" sz="26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Kvantitativní </a:t>
            </a:r>
            <a:r>
              <a:rPr lang="cs-CZ" sz="26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metody: </a:t>
            </a:r>
            <a:endParaRPr lang="cs-CZ" sz="26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2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rozhodovací stromy,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8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vytvoření </a:t>
            </a:r>
            <a:r>
              <a:rPr lang="cs-CZ" sz="18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rozhodovacího stromu pro posouzení možných scénářů vývoje cen komodit v různých podmínkách nejistoty a rizika.</a:t>
            </a:r>
            <a:endParaRPr lang="cs-CZ" sz="18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2">
              <a:spcBef>
                <a:spcPts val="0"/>
              </a:spcBef>
              <a:buClr>
                <a:srgbClr val="000000"/>
              </a:buClr>
            </a:pPr>
            <a:r>
              <a:rPr lang="cs-CZ" sz="22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situační analýza,</a:t>
            </a:r>
          </a:p>
          <a:p>
            <a:pPr lvl="3">
              <a:spcBef>
                <a:spcPts val="0"/>
              </a:spcBef>
              <a:buClr>
                <a:srgbClr val="000000"/>
              </a:buClr>
            </a:pPr>
            <a:r>
              <a:rPr lang="cs-CZ" sz="18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proveďte </a:t>
            </a:r>
            <a:r>
              <a:rPr lang="cs-CZ" sz="18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situační </a:t>
            </a:r>
            <a:r>
              <a:rPr lang="cs-CZ" sz="18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analýzu (analýza vnějšího a vnitřního prostředí), </a:t>
            </a:r>
            <a:r>
              <a:rPr lang="cs-CZ" sz="18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která umožní </a:t>
            </a:r>
            <a:r>
              <a:rPr lang="cs-CZ" sz="18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identifikovat </a:t>
            </a:r>
            <a:r>
              <a:rPr lang="cs-CZ" sz="18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současný stav a trendy na trhu s komoditami a vyhodnotit jejich dopady na ceny.</a:t>
            </a:r>
          </a:p>
        </p:txBody>
      </p:sp>
    </p:spTree>
    <p:extLst>
      <p:ext uri="{BB962C8B-B14F-4D97-AF65-F5344CB8AC3E}">
        <p14:creationId xmlns:p14="http://schemas.microsoft.com/office/powerpoint/2010/main" val="28980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 smtClean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385" y="1516566"/>
            <a:ext cx="8552986" cy="4609597"/>
          </a:xfrm>
        </p:spPr>
        <p:txBody>
          <a:bodyPr>
            <a:normAutofit/>
          </a:bodyPr>
          <a:lstStyle/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cs-CZ" sz="26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3. Na výběr budou tyto potraviny:</a:t>
            </a:r>
            <a:endParaRPr lang="cs-CZ" sz="22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1028700" lvl="1" indent="-45720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</a:rPr>
              <a:t>Mléko polotučné trvanlivé (1 l),</a:t>
            </a:r>
          </a:p>
          <a:p>
            <a:pPr marL="1028700" lvl="1" indent="-45720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</a:rPr>
              <a:t>Chléb konzumní kmínový (1 kg),</a:t>
            </a:r>
            <a:endParaRPr lang="cs-CZ" sz="2200" dirty="0">
              <a:solidFill>
                <a:schemeClr val="tx1"/>
              </a:solidFill>
              <a:latin typeface="Amasis MT Pro Medium" panose="02040604050005020304" pitchFamily="18" charset="-18"/>
            </a:endParaRPr>
          </a:p>
          <a:p>
            <a:pPr marL="1028700" lvl="1" indent="-45720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</a:rPr>
              <a:t>Konzumní brambory (1 kg),</a:t>
            </a:r>
          </a:p>
          <a:p>
            <a:pPr marL="1028700" lvl="1" indent="-45720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</a:rPr>
              <a:t>Cukr krystalový (1 kg),</a:t>
            </a:r>
          </a:p>
          <a:p>
            <a:pPr marL="1028700" lvl="1" indent="-45720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</a:rPr>
              <a:t>Pivo výčepní, světlé, lahvové (0,5 l),</a:t>
            </a:r>
          </a:p>
          <a:p>
            <a:pPr marL="1028700" lvl="1" indent="-45720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  <a:latin typeface="Amasis MT Pro Medium" panose="02040604050005020304" pitchFamily="18" charset="-18"/>
              </a:rPr>
              <a:t>Vejce slepičí čerstvá (10 ks).</a:t>
            </a:r>
          </a:p>
        </p:txBody>
      </p:sp>
    </p:spTree>
    <p:extLst>
      <p:ext uri="{BB962C8B-B14F-4D97-AF65-F5344CB8AC3E}">
        <p14:creationId xmlns:p14="http://schemas.microsoft.com/office/powerpoint/2010/main" val="27509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678</Words>
  <Application>Microsoft Office PowerPoint</Application>
  <PresentationFormat>Předvádění na obrazovce (4:3)</PresentationFormat>
  <Paragraphs>84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Amasis MT Pro Medium</vt:lpstr>
      <vt:lpstr>Arial</vt:lpstr>
      <vt:lpstr>Calibri</vt:lpstr>
      <vt:lpstr>Office Theme</vt:lpstr>
      <vt:lpstr> ZMĚNY CEN A CENOVÁ TVORBA  V PODMÍNKÁCH NEJISTOTY A RIZIKA  XCCS_04_seminář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39</cp:revision>
  <dcterms:modified xsi:type="dcterms:W3CDTF">2024-03-03T16:30:59Z</dcterms:modified>
</cp:coreProperties>
</file>