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6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20" r:id="rId18"/>
    <p:sldId id="326" r:id="rId19"/>
    <p:sldId id="327" r:id="rId20"/>
    <p:sldId id="328" r:id="rId21"/>
    <p:sldId id="329" r:id="rId22"/>
    <p:sldId id="333" r:id="rId23"/>
    <p:sldId id="334" r:id="rId24"/>
    <p:sldId id="335" r:id="rId25"/>
    <p:sldId id="325" r:id="rId26"/>
    <p:sldId id="330" r:id="rId27"/>
    <p:sldId id="331" r:id="rId28"/>
    <p:sldId id="332" r:id="rId29"/>
    <p:sldId id="337" r:id="rId30"/>
    <p:sldId id="338" r:id="rId31"/>
    <p:sldId id="339" r:id="rId32"/>
    <p:sldId id="340" r:id="rId33"/>
    <p:sldId id="341" r:id="rId34"/>
    <p:sldId id="342" r:id="rId35"/>
    <p:sldId id="336" r:id="rId36"/>
    <p:sldId id="343" r:id="rId37"/>
    <p:sldId id="344" r:id="rId38"/>
    <p:sldId id="345" r:id="rId39"/>
    <p:sldId id="346" r:id="rId40"/>
    <p:sldId id="347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60" r:id="rId51"/>
    <p:sldId id="358" r:id="rId52"/>
    <p:sldId id="359" r:id="rId53"/>
    <p:sldId id="361" r:id="rId54"/>
    <p:sldId id="362" r:id="rId55"/>
    <p:sldId id="363" r:id="rId56"/>
    <p:sldId id="364" r:id="rId57"/>
    <p:sldId id="365" r:id="rId58"/>
    <p:sldId id="261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39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4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13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04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73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00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2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1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0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07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104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087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12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521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756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957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123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325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899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0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771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901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616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293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967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29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150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535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32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917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03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162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29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714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1050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6805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8358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550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06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073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539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3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7175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3331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289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6311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2266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7115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6584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6006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8086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36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27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85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6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1606844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ZMĚNY CEN A CENOVÁ TVORBA </a:t>
            </a: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V </a:t>
            </a:r>
            <a:r>
              <a:rPr lang="cs-CZ" b="1" dirty="0">
                <a:solidFill>
                  <a:srgbClr val="D10202"/>
                </a:solidFill>
              </a:rPr>
              <a:t>PODMÍNKÁCH NEJISTOTY A RIZIKA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2625" b="1" dirty="0" smtClean="0">
                <a:latin typeface="Amasis MT Pro Medium" panose="02040604050005020304" pitchFamily="18" charset="-18"/>
              </a:rPr>
              <a:t>Kvalitativní metody</a:t>
            </a:r>
          </a:p>
          <a:p>
            <a:pPr marL="457200" lvl="1" indent="-457200">
              <a:spcBef>
                <a:spcPts val="0"/>
              </a:spcBef>
            </a:pPr>
            <a:r>
              <a:rPr lang="cs-CZ" sz="2625" dirty="0" smtClean="0">
                <a:latin typeface="Amasis MT Pro Medium" panose="02040604050005020304" pitchFamily="18" charset="-18"/>
              </a:rPr>
              <a:t>Východiskem </a:t>
            </a:r>
            <a:r>
              <a:rPr lang="cs-CZ" sz="2625" dirty="0">
                <a:latin typeface="Amasis MT Pro Medium" panose="02040604050005020304" pitchFamily="18" charset="-18"/>
              </a:rPr>
              <a:t>je matematický model řešeného problému do kterého jsou integrovány číselně vlivy jednotlivých rizik.</a:t>
            </a:r>
          </a:p>
        </p:txBody>
      </p:sp>
    </p:spTree>
    <p:extLst>
      <p:ext uri="{BB962C8B-B14F-4D97-AF65-F5344CB8AC3E}">
        <p14:creationId xmlns:p14="http://schemas.microsoft.com/office/powerpoint/2010/main" val="20280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Otázky při analýze vlivu rizikových </a:t>
            </a:r>
            <a:br>
              <a:rPr lang="cs-CZ" b="1" dirty="0" smtClean="0"/>
            </a:br>
            <a:r>
              <a:rPr lang="cs-CZ" b="1" dirty="0" smtClean="0"/>
              <a:t>faktorů, které mají vliv na cenovou tvoru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Přesnost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jsou dostupná data přesná?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Adekvátnost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jsou data přiměřená danému účelu?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err="1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Relevace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jsou data významná pro řešený problém?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Koherence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jsou informace vhodně uspořádány?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Nestrannost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je analytik nepředpojatý?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Směr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vedou analytické postupy k závěrům a rozhodnutím?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Logičnost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dávají jednotlivá odůvodnění smysl?</a:t>
            </a:r>
          </a:p>
          <a:p>
            <a:pPr marL="342900" lvl="2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Validita</a:t>
            </a:r>
            <a:r>
              <a:rPr lang="cs-CZ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– jsou navrhovaná porovnání a interpretace opodstatněné?</a:t>
            </a:r>
            <a:endParaRPr lang="cs-CZ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48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Brainstorming,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Analýza předpokladů,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err="1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Delphi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Interview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Kontrolní seznamy,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Registr rizik,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Mapování rizik,</a:t>
            </a: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Matice rizik.</a:t>
            </a: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91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5156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B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rainstorming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výrazem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brainstorming označujeme schůzku menšího počtu lidí, jejímž cílem je z účastníků vytěžit co nejvíce nápadů, nových podnětů nebo způsobů řešení nějaké situace.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800100" lvl="4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brainstorming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by měl probíhat v příjemné atmosféře na klidném místě, a to nejlépe v době, kdy jeho účastníci nemají hlavu plnou starostí s něčím jiným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673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B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rainstorming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zásady plodného brainstormingu jsou: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příjemné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prostředí,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menší počet účastníků,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délka okolo půl hodiny,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žádná kritika,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kvantita nápadů,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příprava moderátora,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průběžné zapisování návrhů a rozvíjení již řečeného,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zhodnocení výsledků až po skončení diskuze.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73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B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rainstorming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výhody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metody brainstormingu jsou: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rychlý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 snadný přístup k množství nápadů,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nalezení originálních a rozmanitých myšlenek,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podpora otevřenosti týmu i během běžné spolupráce.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730" y="4147939"/>
            <a:ext cx="2666070" cy="19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A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nalýza </a:t>
            </a: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předpokladů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technika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, která zkoumá přesnost předpokladů a identifikuje rizika pro projekt z nepřesnosti, nesouladu nebo neúplnosti předpokladů.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cvičení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řízení projektu, které zkoumá platnost předpokladů, které byly učiněny na začátku projektu s cílem identifikovat potenciální riziko projektu koncipované a vyvinuté z důvodu nepřesnosti jakéhokoli předpokladu.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ovněž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identifikuje rizika z důvodu nestability, nesouladu nebo neúplnosti předpokladů.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16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D</a:t>
            </a:r>
            <a:r>
              <a:rPr lang="cs-CZ" sz="2625" b="1" dirty="0" err="1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elphi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Metoda </a:t>
            </a: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Delphi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je postup pro 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stanovení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odborného odhadu budoucího vývoje nebo stavu pomocí skupiny expertů.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Jedná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se o techniku, která využívá subjektivní názory členů expertní skupiny s cílem získání celkového konsensu názorů.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Zjednodušeně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je </a:t>
            </a: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Delphi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technika druh brainstormingu s jasně danými pravidly.</a:t>
            </a:r>
          </a:p>
        </p:txBody>
      </p:sp>
    </p:spTree>
    <p:extLst>
      <p:ext uri="{BB962C8B-B14F-4D97-AF65-F5344CB8AC3E}">
        <p14:creationId xmlns:p14="http://schemas.microsoft.com/office/powerpoint/2010/main" val="32049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D</a:t>
            </a:r>
            <a:r>
              <a:rPr lang="cs-CZ" sz="2625" b="1" dirty="0" err="1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elphi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Delphi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se využívá pro předpovídání budoucího vývoje založené na konsensu mezi experty.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Patří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mezi metody expertního odhadování.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Je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velmi využívána při kvalitativní analýze rizik, ale také řízení projektů a celé řadě dalších oblastí, kde je třeba skupinou odborníků odhadnout budoucí vývoj či stav. </a:t>
            </a:r>
          </a:p>
        </p:txBody>
      </p:sp>
    </p:spTree>
    <p:extLst>
      <p:ext uri="{BB962C8B-B14F-4D97-AF65-F5344CB8AC3E}">
        <p14:creationId xmlns:p14="http://schemas.microsoft.com/office/powerpoint/2010/main" val="90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D</a:t>
            </a:r>
            <a:r>
              <a:rPr lang="cs-CZ" sz="2625" b="1" dirty="0" err="1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elphi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Podobně jako brainstorming se využívá pro generování nových, neotřelých myšlenek.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jejím průběhu odborníci vyjadřují své názory jednotlivě a anonymně, přičemž mají v průběhu přístup k názorům ostatních odborníků.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Ti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mohou své rozdílné názory konfrontovat a též je v jednotlivých kolech měnit.</a:t>
            </a:r>
          </a:p>
        </p:txBody>
      </p:sp>
    </p:spTree>
    <p:extLst>
      <p:ext uri="{BB962C8B-B14F-4D97-AF65-F5344CB8AC3E}">
        <p14:creationId xmlns:p14="http://schemas.microsoft.com/office/powerpoint/2010/main" val="1316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6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Firmy </a:t>
            </a: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maximalizují svůj užitek </a:t>
            </a: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za podmínek jistoty a dokonalých znalostí ekonomického prostředí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.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Předpokládá se, že všechny potřebné </a:t>
            </a: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informace</a:t>
            </a: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jsou </a:t>
            </a: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dostupné</a:t>
            </a: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bez dodatečných nákladů        </a:t>
            </a:r>
            <a:endParaRPr lang="cs-CZ" sz="26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ve </a:t>
            </a:r>
            <a:r>
              <a:rPr lang="cs-CZ" sz="22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skutečnosti však většina rozhodnutí probíhá v podmínkách nejistoty, za nichž má rozhodnutí více možných důsledků.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 lnSpcReduction="20000"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D</a:t>
            </a:r>
            <a:r>
              <a:rPr lang="cs-CZ" sz="2625" b="1" dirty="0" err="1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elphi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postup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 hlavní znaky metody </a:t>
            </a: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Delphi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účastní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se skupina nezávislých expertů (obvykle 8-12)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je zachována anonymita expertů (odstraňuje to psychologickou bariéru vzájemného ovlivňování)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otázky by měly být formulovány tak, aby bylo možno odpovídat kvalitativně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experti mohou své odpovědi v jednotlivých kolech měnit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experti by měli své odpovědi zdůvodnit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odborný odhad se zpřesňuje ve více kolech dotazování, vždy se zpětnou vazbou na předchozí kolo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výsledky jsou statisticky 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zpracovány.</a:t>
            </a:r>
            <a:endParaRPr lang="cs-CZ" sz="2400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7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nterview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je založena na přímém dotazování, tedy na verbální komunikaci výzkumného pracovníka s respondentem nebo s více respondenty.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Způsoby užití této metody rozlišujeme podle několika kritérií.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Podle počtu osob, které se rozhovoru účastní, rozlišujeme rozhovory individuální a skupinové.</a:t>
            </a:r>
          </a:p>
        </p:txBody>
      </p:sp>
    </p:spTree>
    <p:extLst>
      <p:ext uri="{BB962C8B-B14F-4D97-AF65-F5344CB8AC3E}">
        <p14:creationId xmlns:p14="http://schemas.microsoft.com/office/powerpoint/2010/main" val="27713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nterview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podle struktury otázek se rozlišuje rozhovor standardizovaný (strukturovaný), polo standardizovaný a nestandardizovaný (nestrukturovaný).</a:t>
            </a:r>
          </a:p>
        </p:txBody>
      </p:sp>
    </p:spTree>
    <p:extLst>
      <p:ext uri="{BB962C8B-B14F-4D97-AF65-F5344CB8AC3E}">
        <p14:creationId xmlns:p14="http://schemas.microsoft.com/office/powerpoint/2010/main" val="41435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nterview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ožadavky vztahující se k efektivitě této metody jsou shodné s metodou dotazníku.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základním požadavkem je formulovat otázky tak, aby ověřovaly hypotézu výzkumu – nejde o pouhé sbírání faktů názorů lidí na určité jevy.</a:t>
            </a:r>
          </a:p>
        </p:txBody>
      </p:sp>
    </p:spTree>
    <p:extLst>
      <p:ext uri="{BB962C8B-B14F-4D97-AF65-F5344CB8AC3E}">
        <p14:creationId xmlns:p14="http://schemas.microsoft.com/office/powerpoint/2010/main" val="37659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I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nterview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říprava rozhovoru by měla obsahovat tyto činnosti: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asné vymezení problému,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u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rčení vzorku respondentů,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volbu typu rozhovorů a stanovení jeho plánu,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f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ormulaci otázek (okruhů),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rověření a zpřesnění otázek v předvýzkumu.</a:t>
            </a:r>
          </a:p>
        </p:txBody>
      </p:sp>
    </p:spTree>
    <p:extLst>
      <p:ext uri="{BB962C8B-B14F-4D97-AF65-F5344CB8AC3E}">
        <p14:creationId xmlns:p14="http://schemas.microsoft.com/office/powerpoint/2010/main" val="26864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K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ontrolní </a:t>
            </a: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seznamy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Analýza pomocí kontrolního seznamu (CLA, </a:t>
            </a: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Check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List </a:t>
            </a:r>
            <a:r>
              <a:rPr lang="cs-CZ" sz="2400" dirty="0" err="1">
                <a:solidFill>
                  <a:srgbClr val="000000"/>
                </a:solidFill>
                <a:latin typeface="Amasis MT Pro Medium" panose="02040604050005020304" pitchFamily="18" charset="-18"/>
              </a:rPr>
              <a:t>Analysis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) je velmi jednoduchá technika využívající seznam položek, kroků či úkolů podle kterých se ověřuje správnost či úplnost postupu.</a:t>
            </a:r>
          </a:p>
        </p:txBody>
      </p:sp>
    </p:spTree>
    <p:extLst>
      <p:ext uri="{BB962C8B-B14F-4D97-AF65-F5344CB8AC3E}">
        <p14:creationId xmlns:p14="http://schemas.microsoft.com/office/powerpoint/2010/main" val="1433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 lnSpcReduction="10000"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K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ontrolní </a:t>
            </a: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seznamy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Analýza pomocí kontrolního seznamu v praxi: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Kontrolní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seznam je jednou z nejjednodušších, nejpoužívanějších a zároveň velmi účinnou technikou analýzy nebo kontroly.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Kontrolní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seznam vychází obvykle z nějaké dobré praxe, pomocí které je vytvořen - a vůči němu pak pracovník kontroluje správnost či úplnost svého počínání nebo stavu kontrolovaného předmětu.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Výsledek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lze buď zaznamenat jen jako ano / ne, nebo lze kontrolnímu seznamu přiřadit více možností (např. téměř splňuje, je třeba ještě jedna kontrola atd.). </a:t>
            </a:r>
          </a:p>
        </p:txBody>
      </p:sp>
    </p:spTree>
    <p:extLst>
      <p:ext uri="{BB962C8B-B14F-4D97-AF65-F5344CB8AC3E}">
        <p14:creationId xmlns:p14="http://schemas.microsoft.com/office/powerpoint/2010/main" val="16757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K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ontrolní </a:t>
            </a: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seznamy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Analýza pomocí kontrolního seznamu v praxi: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Analýza pomocí kontrolního seznamu nachází uplatnění téměř ve všech oblastech lidských činností.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Velmi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často jsou používány pro zjištění souladu s normami či standardy.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CLA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lze vyžít jako preventivní metodu i jako metodu zpětného zjišťování příčiny nějakého problému.</a:t>
            </a:r>
          </a:p>
        </p:txBody>
      </p:sp>
    </p:spTree>
    <p:extLst>
      <p:ext uri="{BB962C8B-B14F-4D97-AF65-F5344CB8AC3E}">
        <p14:creationId xmlns:p14="http://schemas.microsoft.com/office/powerpoint/2010/main" val="31144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ástroj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registr rizik je v souladu s obecným procesem řízení rizik (identifikace rizik – určení hrozby a scénáře, analýza rizik, hodnocení rizik, ošetření rizik, monitorování a přezkoumávání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).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7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před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použitím registru rizik si je potřeba upřesnit používané pojmy: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4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iziko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je nejistá událost nebo podmínka, která pokud nastane, má negativní vliv na dosažení cíle projektu.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aktivum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je cokoliv, co má pro organizaci nějakou hodnotu a je tedy potřeba na projektu toto aktivum chránit. Aktivum může mít hmotnou i nehmotnou hodnotu.</a:t>
            </a:r>
          </a:p>
        </p:txBody>
      </p:sp>
    </p:spTree>
    <p:extLst>
      <p:ext uri="{BB962C8B-B14F-4D97-AF65-F5344CB8AC3E}">
        <p14:creationId xmlns:p14="http://schemas.microsoft.com/office/powerpoint/2010/main" val="17016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Nejistota </a:t>
            </a: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vzniká proto, že </a:t>
            </a: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neznáme</a:t>
            </a: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procesy, které podmiňují určité události         </a:t>
            </a:r>
            <a:endParaRPr lang="cs-CZ" sz="26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avšak </a:t>
            </a:r>
            <a:r>
              <a:rPr lang="cs-CZ" sz="22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ani dokonalé znalosti nezabezpečují </a:t>
            </a:r>
            <a:r>
              <a:rPr lang="cs-CZ" sz="22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dokonalou</a:t>
            </a:r>
            <a:r>
              <a:rPr lang="cs-CZ" sz="22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 předpověď.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</p:txBody>
      </p:sp>
      <p:pic>
        <p:nvPicPr>
          <p:cNvPr id="1026" name="Picture 2" descr="registr riz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290609"/>
            <a:ext cx="7081023" cy="38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Registr rizik ve 4 </a:t>
            </a:r>
            <a:r>
              <a:rPr lang="cs-CZ" sz="2400" b="1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krocích: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Krok 1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– určení hrozeb a scénářů</a:t>
            </a:r>
          </a:p>
          <a:p>
            <a:pPr marL="2057400" lvl="6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riziko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musí být identifikováno dostatečně konkrétně – tedy nikoli např. „nedostatek zdrojů“, ale „souběžný projekt vytěžuje stejné zdroje, tudíž hrozí zpoždění pracovního balíku ABC o X dnů“.</a:t>
            </a:r>
          </a:p>
          <a:p>
            <a:pPr marL="2057400" lvl="6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v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tomto kroku je nezbytné zmapovat celý děj – tedy od pojmenování hrozby, přes popis projevu až ke konkrétnímu dopadu na některé aktivum (spokojenost účastníků, tržby, …).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59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Registr rizik ve 4 </a:t>
            </a:r>
            <a:r>
              <a:rPr lang="cs-CZ" sz="2400" b="1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krocích:</a:t>
            </a:r>
          </a:p>
          <a:p>
            <a:pPr marL="1600200" lvl="5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Krok 2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 – určení hodnoty rizika</a:t>
            </a:r>
          </a:p>
          <a:p>
            <a:pPr marL="2057400" lvl="6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Každé riziko, tedy dvojice hrozba – scénář, má krom svého dopadu také pravděpodobnost, s jakou nastane. </a:t>
            </a:r>
            <a:endParaRPr lang="cs-CZ" sz="2400" dirty="0" smtClean="0">
              <a:solidFill>
                <a:schemeClr val="tx1"/>
              </a:solidFill>
              <a:latin typeface="Amasis MT Pro Medium" panose="02040604050005020304" pitchFamily="18" charset="-18"/>
            </a:endParaRPr>
          </a:p>
          <a:p>
            <a:pPr marL="2057400" lvl="6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Hodnota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rizika vychází z těchto dvou veličin.</a:t>
            </a:r>
            <a:endParaRPr lang="cs-CZ" sz="2800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0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Registr rizik ve 4 </a:t>
            </a:r>
            <a:r>
              <a:rPr lang="cs-CZ" sz="2400" b="1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krocích: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Amasis MT Pro Medium" panose="02040604050005020304"/>
              </a:rPr>
              <a:t>Krok 3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 – ošetření rizika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V závěru procesu je potřeba vymyslet nějaké opatření, které bude riziko přijatelně řešit. </a:t>
            </a:r>
            <a:endParaRPr lang="cs-CZ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masis MT Pro Medium" panose="02040604050005020304"/>
              </a:rPr>
              <a:t>Zatímco 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malá rizika lze i bez dalšího akceptovat, větší rizika musíme mít vyřešena lépe.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Důležitým prvkem je zde doplnění jména osoby zodpovědné za monitoring rizika a případnou aplikaci záložních plánů nebo jiných přijatých opatření, tzv. </a:t>
            </a:r>
            <a:r>
              <a:rPr lang="cs-CZ" b="1" dirty="0">
                <a:solidFill>
                  <a:schemeClr val="tx1"/>
                </a:solidFill>
                <a:latin typeface="Amasis MT Pro Medium" panose="02040604050005020304"/>
              </a:rPr>
              <a:t>vlastníka rizika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2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egistr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 pitchFamily="18" charset="-18"/>
              </a:rPr>
              <a:t>Registr rizik ve 4 </a:t>
            </a:r>
            <a:r>
              <a:rPr lang="cs-CZ" sz="2400" b="1" dirty="0" smtClean="0">
                <a:solidFill>
                  <a:schemeClr val="tx1"/>
                </a:solidFill>
                <a:latin typeface="Amasis MT Pro Medium" panose="02040604050005020304" pitchFamily="18" charset="-18"/>
              </a:rPr>
              <a:t>krocích: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Amasis MT Pro Medium" panose="02040604050005020304"/>
              </a:rPr>
              <a:t>Krok 4 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– monitorování a přezkoumávání</a:t>
            </a:r>
          </a:p>
          <a:p>
            <a:pPr lvl="3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Projektový manažer se k analýze rizik se svým týmem pravidelně vrací a udržuje ji aktuální, protože rizika se v průběhu realizace projektu mění. </a:t>
            </a:r>
            <a:endParaRPr lang="cs-CZ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lvl="3" fontAlgn="base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masis MT Pro Medium" panose="02040604050005020304"/>
              </a:rPr>
              <a:t>Některá 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identifikovaná rizika postupně přestanou hrozit a naopak se v průběhu času vynoří nová, která jsme dříve neidentifikovali.</a:t>
            </a:r>
          </a:p>
        </p:txBody>
      </p:sp>
    </p:spTree>
    <p:extLst>
      <p:ext uri="{BB962C8B-B14F-4D97-AF65-F5344CB8AC3E}">
        <p14:creationId xmlns:p14="http://schemas.microsoft.com/office/powerpoint/2010/main" val="14821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apování </a:t>
            </a: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rizik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apování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rizik je proces, při kterém se identifikují území s různou úrovní rizika možného vzniku mimořádných událostí. </a:t>
            </a:r>
            <a:endParaRPr lang="cs-CZ" sz="24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Jedná </a:t>
            </a:r>
            <a:r>
              <a:rPr lang="cs-CZ" sz="24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se o zobrazení výsledků hodnocení rizik na speciálních mapách (mapy rizik) zobrazujících úrovně očekávaných ztrát, které je možné předpokládat na určitém území.</a:t>
            </a:r>
          </a:p>
        </p:txBody>
      </p:sp>
    </p:spTree>
    <p:extLst>
      <p:ext uri="{BB962C8B-B14F-4D97-AF65-F5344CB8AC3E}">
        <p14:creationId xmlns:p14="http://schemas.microsoft.com/office/powerpoint/2010/main" val="39274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atice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  <a:latin typeface="Amasis MT Pro Medium" panose="02040604050005020304"/>
              </a:rPr>
              <a:t>Matice rizik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 (nebo také </a:t>
            </a:r>
            <a:r>
              <a:rPr lang="cs-CZ" sz="2400" b="1" dirty="0">
                <a:solidFill>
                  <a:schemeClr val="tx1"/>
                </a:solidFill>
                <a:latin typeface="Amasis MT Pro Medium" panose="02040604050005020304"/>
              </a:rPr>
              <a:t>mapa rizik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) je grafické znázornění rizik rozdělených do skupin priorit podle kterých s riziky dále pracujeme. </a:t>
            </a:r>
            <a:endParaRPr lang="cs-CZ" sz="24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masis MT Pro Medium" panose="02040604050005020304"/>
              </a:rPr>
              <a:t>Matice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rizik umožňuje vyhodnocování a zhodnocení rizik podle dvou </a:t>
            </a:r>
            <a:r>
              <a:rPr lang="cs-CZ" sz="2400" dirty="0" smtClean="0">
                <a:solidFill>
                  <a:schemeClr val="tx1"/>
                </a:solidFill>
                <a:latin typeface="Amasis MT Pro Medium" panose="02040604050005020304"/>
              </a:rPr>
              <a:t>kritérií:</a:t>
            </a:r>
          </a:p>
          <a:p>
            <a:pPr lvl="2"/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umožňuje </a:t>
            </a: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přehledné zhodnocení </a:t>
            </a:r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rizik,</a:t>
            </a:r>
          </a:p>
          <a:p>
            <a:pPr lvl="2"/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zobrazuje </a:t>
            </a: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dvě osy pro hodnocení </a:t>
            </a:r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rizik,</a:t>
            </a:r>
          </a:p>
          <a:p>
            <a:pPr lvl="2"/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rozděluje </a:t>
            </a: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rizika do skupin podle </a:t>
            </a:r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priorit.</a:t>
            </a:r>
            <a:endParaRPr lang="cs-CZ" sz="2200" dirty="0">
              <a:solidFill>
                <a:schemeClr val="tx1"/>
              </a:solidFill>
              <a:latin typeface="Amasis MT Pro Medium" panose="02040604050005020304"/>
            </a:endParaRPr>
          </a:p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94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atice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</a:p>
        </p:txBody>
      </p:sp>
      <p:pic>
        <p:nvPicPr>
          <p:cNvPr id="2052" name="Picture 4" descr="Matice riz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t="1" r="17694" b="-490"/>
          <a:stretch/>
        </p:blipFill>
        <p:spPr bwMode="auto">
          <a:xfrm>
            <a:off x="457200" y="2298225"/>
            <a:ext cx="4761570" cy="3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 lnSpcReduction="10000"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atice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/>
            <a:r>
              <a:rPr lang="cs-CZ" sz="2600" b="1" dirty="0">
                <a:solidFill>
                  <a:schemeClr val="tx1"/>
                </a:solidFill>
                <a:latin typeface="Amasis MT Pro Medium" panose="02040604050005020304"/>
              </a:rPr>
              <a:t>Nejčastější nastavení matice </a:t>
            </a:r>
            <a:r>
              <a:rPr lang="cs-CZ" sz="2600" b="1" dirty="0" smtClean="0">
                <a:solidFill>
                  <a:schemeClr val="tx1"/>
                </a:solidFill>
                <a:latin typeface="Amasis MT Pro Medium" panose="02040604050005020304"/>
              </a:rPr>
              <a:t>rizik</a:t>
            </a:r>
          </a:p>
          <a:p>
            <a:pPr lvl="2"/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Nejčastěji tvoří osy matice rizik </a:t>
            </a:r>
            <a:r>
              <a:rPr lang="cs-CZ" sz="2600" b="1" dirty="0">
                <a:solidFill>
                  <a:schemeClr val="tx1"/>
                </a:solidFill>
                <a:latin typeface="Amasis MT Pro Medium" panose="02040604050005020304"/>
              </a:rPr>
              <a:t>pravděpodobnost rizika</a:t>
            </a:r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 a </a:t>
            </a:r>
            <a:r>
              <a:rPr lang="cs-CZ" sz="2600" b="1" dirty="0">
                <a:solidFill>
                  <a:schemeClr val="tx1"/>
                </a:solidFill>
                <a:latin typeface="Amasis MT Pro Medium" panose="02040604050005020304"/>
              </a:rPr>
              <a:t>dopad rizika</a:t>
            </a:r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. </a:t>
            </a:r>
            <a:endParaRPr lang="cs-CZ" sz="26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lvl="2"/>
            <a:r>
              <a:rPr lang="cs-CZ" sz="2600" dirty="0" smtClean="0">
                <a:solidFill>
                  <a:schemeClr val="tx1"/>
                </a:solidFill>
                <a:latin typeface="Amasis MT Pro Medium" panose="02040604050005020304"/>
              </a:rPr>
              <a:t>Ty </a:t>
            </a:r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tvoří jednotlivé osy matice. </a:t>
            </a:r>
            <a:endParaRPr lang="cs-CZ" sz="26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lvl="2"/>
            <a:r>
              <a:rPr lang="cs-CZ" sz="2600" dirty="0" smtClean="0">
                <a:solidFill>
                  <a:schemeClr val="tx1"/>
                </a:solidFill>
                <a:latin typeface="Amasis MT Pro Medium" panose="02040604050005020304"/>
              </a:rPr>
              <a:t>Jednotlivá </a:t>
            </a:r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pole v matici jsou pak rozdělena do skupin. </a:t>
            </a:r>
            <a:endParaRPr lang="cs-CZ" sz="26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lvl="2"/>
            <a:r>
              <a:rPr lang="cs-CZ" sz="2600" dirty="0" smtClean="0">
                <a:solidFill>
                  <a:schemeClr val="tx1"/>
                </a:solidFill>
                <a:latin typeface="Amasis MT Pro Medium" panose="02040604050005020304"/>
              </a:rPr>
              <a:t>Pro </a:t>
            </a:r>
            <a:r>
              <a:rPr lang="cs-CZ" sz="2600" dirty="0">
                <a:solidFill>
                  <a:schemeClr val="tx1"/>
                </a:solidFill>
                <a:latin typeface="Amasis MT Pro Medium" panose="02040604050005020304"/>
              </a:rPr>
              <a:t>pravděpodobnost a dopad jsou skupiny vlastně priority, podle kterých se rizikům věnujeme. </a:t>
            </a:r>
            <a:endParaRPr lang="cs-CZ" sz="26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marL="1028700" lvl="2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522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 lnSpcReduction="10000"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atice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Amasis MT Pro Medium" panose="02040604050005020304"/>
              </a:rPr>
              <a:t>Nejčastěji 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jsou </a:t>
            </a:r>
            <a:r>
              <a:rPr lang="cs-CZ" b="1" dirty="0">
                <a:solidFill>
                  <a:schemeClr val="tx1"/>
                </a:solidFill>
                <a:latin typeface="Amasis MT Pro Medium" panose="02040604050005020304"/>
              </a:rPr>
              <a:t>skupiny tři.</a:t>
            </a:r>
            <a:r>
              <a:rPr lang="cs-CZ" dirty="0">
                <a:solidFill>
                  <a:schemeClr val="tx1"/>
                </a:solidFill>
                <a:latin typeface="Amasis MT Pro Medium" panose="02040604050005020304"/>
              </a:rPr>
              <a:t> </a:t>
            </a:r>
          </a:p>
          <a:p>
            <a:pPr lvl="3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/>
              </a:rPr>
              <a:t>Vysoké riziko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(s velkým dopadem a velkou pravděpodobností) - rizika takto hodnocená, by se měla řešit, jakmile to je možné.</a:t>
            </a:r>
          </a:p>
          <a:p>
            <a:pPr lvl="3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/>
              </a:rPr>
              <a:t>Střední riziko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- rizika takto hodnocená je vhodné řešit hned poté, co byla vyřešena rizika vysoká</a:t>
            </a:r>
          </a:p>
          <a:p>
            <a:pPr lvl="3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Amasis MT Pro Medium" panose="02040604050005020304"/>
              </a:rPr>
              <a:t>Nízké riziko </a:t>
            </a:r>
            <a:r>
              <a:rPr lang="cs-CZ" sz="2400" dirty="0">
                <a:solidFill>
                  <a:schemeClr val="tx1"/>
                </a:solidFill>
                <a:latin typeface="Amasis MT Pro Medium" panose="02040604050005020304"/>
              </a:rPr>
              <a:t>(s nízkým odpadem a nízkou pravděpodobností), kdy žádné kroky </a:t>
            </a:r>
            <a:r>
              <a:rPr lang="cs-CZ" sz="2400" dirty="0" smtClean="0">
                <a:solidFill>
                  <a:schemeClr val="tx1"/>
                </a:solidFill>
                <a:latin typeface="Amasis MT Pro Medium" panose="02040604050005020304"/>
              </a:rPr>
              <a:t>nepodnikáme.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113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Objektivní pravděpodobnost může být určena v případě, kdy jsou k </a:t>
            </a: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dispozici: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zkušenosti </a:t>
            </a:r>
            <a:r>
              <a:rPr lang="cs-CZ" sz="22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o frekvenci </a:t>
            </a:r>
            <a:r>
              <a:rPr lang="cs-CZ" sz="22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důsledků,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technologické informace,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logické informace,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pravděpodobnosti </a:t>
            </a:r>
            <a:r>
              <a:rPr lang="cs-CZ" sz="2200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důsledků.</a:t>
            </a:r>
          </a:p>
        </p:txBody>
      </p:sp>
    </p:spTree>
    <p:extLst>
      <p:ext uri="{BB962C8B-B14F-4D97-AF65-F5344CB8AC3E}">
        <p14:creationId xmlns:p14="http://schemas.microsoft.com/office/powerpoint/2010/main" val="10412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Kvalitativní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M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atice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rizik,</a:t>
            </a:r>
            <a:endParaRPr lang="cs-CZ" sz="26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marL="1028700" lvl="2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074" name="Picture 2" descr="https://www.perun-klima.cz/terms/rizik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8" y="2273066"/>
            <a:ext cx="7871522" cy="3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rozhodovací stromy,</a:t>
            </a:r>
          </a:p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analýza citlivosti,</a:t>
            </a:r>
          </a:p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simulace 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Carlo.</a:t>
            </a:r>
            <a:endParaRPr lang="cs-CZ" sz="2625" b="1" dirty="0">
              <a:latin typeface="Amasis MT Pro Medium" panose="02040604050005020304" pitchFamily="18" charset="-18"/>
            </a:endParaRPr>
          </a:p>
          <a:p>
            <a:pPr marL="1028700" lvl="2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92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 fontScale="92500" lnSpcReduction="10000"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ozhodovací </a:t>
            </a:r>
            <a:r>
              <a:rPr lang="cs-CZ" sz="2625" b="1" dirty="0">
                <a:latin typeface="Amasis MT Pro Medium" panose="02040604050005020304" pitchFamily="18" charset="-18"/>
              </a:rPr>
              <a:t>stromy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,</a:t>
            </a:r>
          </a:p>
          <a:p>
            <a:pPr lvl="1"/>
            <a:r>
              <a:rPr lang="cs-CZ" sz="2400" dirty="0">
                <a:latin typeface="Amasis MT Pro Medium" panose="02040604050005020304"/>
              </a:rPr>
              <a:t>Rozhodovací strom je nástroj, jehož cílem je nalézání skrytých závislostí v datech</a:t>
            </a:r>
            <a:r>
              <a:rPr lang="cs-CZ" sz="2400" dirty="0" smtClean="0">
                <a:latin typeface="Amasis MT Pro Medium" panose="02040604050005020304"/>
              </a:rPr>
              <a:t>.</a:t>
            </a:r>
            <a:endParaRPr lang="cs-CZ" sz="2400" dirty="0">
              <a:latin typeface="Amasis MT Pro Medium" panose="02040604050005020304"/>
            </a:endParaRPr>
          </a:p>
          <a:p>
            <a:pPr lvl="1"/>
            <a:r>
              <a:rPr lang="cs-CZ" sz="2400" dirty="0">
                <a:latin typeface="Amasis MT Pro Medium" panose="02040604050005020304"/>
              </a:rPr>
              <a:t>Konstrukce rozhodovacích stromů je jednou ze základních a nejčastěji využívaných </a:t>
            </a:r>
            <a:r>
              <a:rPr lang="cs-CZ" sz="2400" dirty="0" smtClean="0">
                <a:latin typeface="Amasis MT Pro Medium" panose="02040604050005020304"/>
              </a:rPr>
              <a:t>metod </a:t>
            </a:r>
            <a:r>
              <a:rPr lang="cs-CZ" sz="2400" dirty="0" err="1" smtClean="0">
                <a:latin typeface="Amasis MT Pro Medium" panose="02040604050005020304"/>
              </a:rPr>
              <a:t>dataminingu</a:t>
            </a:r>
            <a:r>
              <a:rPr lang="cs-CZ" sz="2400" dirty="0" smtClean="0">
                <a:latin typeface="Amasis MT Pro Medium" panose="02040604050005020304"/>
              </a:rPr>
              <a:t> (dobývání znalostí dat).</a:t>
            </a:r>
            <a:r>
              <a:rPr lang="cs-CZ" sz="2400" dirty="0">
                <a:latin typeface="Amasis MT Pro Medium" panose="02040604050005020304"/>
              </a:rPr>
              <a:t> </a:t>
            </a:r>
            <a:endParaRPr lang="cs-CZ" sz="2400" dirty="0" smtClean="0">
              <a:latin typeface="Amasis MT Pro Medium" panose="02040604050005020304"/>
            </a:endParaRPr>
          </a:p>
          <a:p>
            <a:pPr lvl="1"/>
            <a:r>
              <a:rPr lang="cs-CZ" sz="2400" dirty="0" smtClean="0">
                <a:latin typeface="Amasis MT Pro Medium" panose="02040604050005020304"/>
              </a:rPr>
              <a:t>Slouží </a:t>
            </a:r>
            <a:r>
              <a:rPr lang="cs-CZ" sz="2400" dirty="0">
                <a:latin typeface="Amasis MT Pro Medium" panose="02040604050005020304"/>
              </a:rPr>
              <a:t>jako jakási podpora pro rozhodování, která je znázorněna v podobě modelu rozhodnutí a jejich možných důsledků. </a:t>
            </a:r>
            <a:endParaRPr lang="cs-CZ" sz="2400" dirty="0" smtClean="0">
              <a:latin typeface="Amasis MT Pro Medium" panose="02040604050005020304"/>
            </a:endParaRPr>
          </a:p>
          <a:p>
            <a:pPr lvl="1"/>
            <a:r>
              <a:rPr lang="cs-CZ" sz="2400" dirty="0" smtClean="0">
                <a:latin typeface="Amasis MT Pro Medium" panose="02040604050005020304"/>
              </a:rPr>
              <a:t>Používají </a:t>
            </a:r>
            <a:r>
              <a:rPr lang="cs-CZ" sz="2400" dirty="0">
                <a:latin typeface="Amasis MT Pro Medium" panose="02040604050005020304"/>
              </a:rPr>
              <a:t>se k analýze rozhodování a nalezení strategie, která s největší pravděpodobností dosáhne požadovaného cíle</a:t>
            </a:r>
            <a:r>
              <a:rPr lang="cs-CZ" sz="2400" dirty="0" smtClean="0">
                <a:latin typeface="Amasis MT Pro Medium" panose="02040604050005020304"/>
              </a:rPr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2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052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ozhodovací </a:t>
            </a:r>
            <a:r>
              <a:rPr lang="cs-CZ" sz="2625" b="1" dirty="0">
                <a:latin typeface="Amasis MT Pro Medium" panose="02040604050005020304" pitchFamily="18" charset="-18"/>
              </a:rPr>
              <a:t>stromy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,</a:t>
            </a:r>
          </a:p>
          <a:p>
            <a:pPr lvl="1"/>
            <a:r>
              <a:rPr lang="cs-CZ" sz="2200" dirty="0">
                <a:latin typeface="Amasis MT Pro Medium" panose="02040604050005020304"/>
              </a:rPr>
              <a:t>Důvodů pro využívání této techniky může být hned několik, mimo jiné například to, že je velmi přehledná a snadno interpretovatelná a výsledky je možné jednoduše </a:t>
            </a:r>
            <a:r>
              <a:rPr lang="cs-CZ" sz="2200" dirty="0" smtClean="0">
                <a:latin typeface="Amasis MT Pro Medium" panose="02040604050005020304"/>
              </a:rPr>
              <a:t>vyhodnotit.</a:t>
            </a:r>
            <a:endParaRPr lang="cs-CZ" sz="2200" u="sng" baseline="30000" dirty="0">
              <a:latin typeface="Amasis MT Pro Medium" panose="02040604050005020304"/>
            </a:endParaRPr>
          </a:p>
          <a:p>
            <a:pPr lvl="1"/>
            <a:r>
              <a:rPr lang="cs-CZ" sz="2200" dirty="0" smtClean="0">
                <a:latin typeface="Amasis MT Pro Medium" panose="02040604050005020304"/>
              </a:rPr>
              <a:t>Výsledek </a:t>
            </a:r>
            <a:r>
              <a:rPr lang="cs-CZ" sz="2200" dirty="0">
                <a:latin typeface="Amasis MT Pro Medium" panose="02040604050005020304"/>
              </a:rPr>
              <a:t>lze snadno interpretovat například v prezentaci a jednoduše vysvětlit případným zájemcům.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2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ozhodovací </a:t>
            </a:r>
            <a:r>
              <a:rPr lang="cs-CZ" sz="2625" b="1" dirty="0">
                <a:latin typeface="Amasis MT Pro Medium" panose="02040604050005020304" pitchFamily="18" charset="-18"/>
              </a:rPr>
              <a:t>stromy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,</a:t>
            </a:r>
          </a:p>
          <a:p>
            <a:pPr lvl="1"/>
            <a:r>
              <a:rPr lang="cs-CZ" sz="2200" dirty="0">
                <a:latin typeface="Amasis MT Pro Medium" panose="02040604050005020304"/>
              </a:rPr>
              <a:t>Cílem rozhodovacího stromu je rozhodnutí se na základě několika faktorů – uzlů. </a:t>
            </a:r>
            <a:endParaRPr lang="cs-CZ" sz="2200" dirty="0" smtClean="0">
              <a:latin typeface="Amasis MT Pro Medium" panose="02040604050005020304"/>
            </a:endParaRPr>
          </a:p>
          <a:p>
            <a:pPr lvl="1"/>
            <a:r>
              <a:rPr lang="cs-CZ" sz="2200" dirty="0" smtClean="0">
                <a:latin typeface="Amasis MT Pro Medium" panose="02040604050005020304"/>
              </a:rPr>
              <a:t>Každý </a:t>
            </a:r>
            <a:r>
              <a:rPr lang="cs-CZ" sz="2200" dirty="0">
                <a:latin typeface="Amasis MT Pro Medium" panose="02040604050005020304"/>
              </a:rPr>
              <a:t>z uzlů stromu představuje jednu vlastnost, jednu otázku, kde je potřeba vybrat z několika variant. </a:t>
            </a:r>
            <a:endParaRPr lang="cs-CZ" sz="2200" dirty="0" smtClean="0">
              <a:latin typeface="Amasis MT Pro Medium" panose="02040604050005020304"/>
            </a:endParaRPr>
          </a:p>
          <a:p>
            <a:pPr lvl="1"/>
            <a:r>
              <a:rPr lang="cs-CZ" sz="2200" dirty="0" smtClean="0">
                <a:latin typeface="Amasis MT Pro Medium" panose="02040604050005020304"/>
              </a:rPr>
              <a:t>Na </a:t>
            </a:r>
            <a:r>
              <a:rPr lang="cs-CZ" sz="2200" dirty="0">
                <a:latin typeface="Amasis MT Pro Medium" panose="02040604050005020304"/>
              </a:rPr>
              <a:t>základě kombinací rozhodnutí v jednotlivých uzlech daná větev stromu dovede uživatele k příslušnému výsledku.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2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89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R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ozhodovací </a:t>
            </a:r>
            <a:r>
              <a:rPr lang="cs-CZ" sz="2625" b="1" dirty="0">
                <a:latin typeface="Amasis MT Pro Medium" panose="02040604050005020304" pitchFamily="18" charset="-18"/>
              </a:rPr>
              <a:t>stromy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,</a:t>
            </a:r>
          </a:p>
        </p:txBody>
      </p:sp>
      <p:sp>
        <p:nvSpPr>
          <p:cNvPr id="3" name="AutoShape 2" descr="Rozhodovací stromy a chytré otázky – Základy informatiky pro střední školy"/>
          <p:cNvSpPr>
            <a:spLocks noChangeAspect="1" noChangeArrowheads="1"/>
          </p:cNvSpPr>
          <p:nvPr/>
        </p:nvSpPr>
        <p:spPr bwMode="auto">
          <a:xfrm>
            <a:off x="155575" y="-144463"/>
            <a:ext cx="3892318" cy="38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39" y="1550577"/>
            <a:ext cx="3802516" cy="16045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3286217"/>
            <a:ext cx="6466143" cy="27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A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nalýza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citlivosti,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Procedura používaná při plánování a předpovídaní. </a:t>
            </a:r>
            <a:endParaRPr lang="cs-CZ" sz="22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Zjišťuje</a:t>
            </a: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, jak bude ovlivněn výsledek určitého modelu v případě, že se budou měnit jeho veličiny (proměnné). </a:t>
            </a:r>
            <a:endParaRPr lang="cs-CZ" sz="2200" dirty="0" smtClean="0">
              <a:solidFill>
                <a:schemeClr val="tx1"/>
              </a:solidFill>
              <a:latin typeface="Amasis MT Pro Medium" panose="02040604050005020304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latin typeface="Amasis MT Pro Medium" panose="02040604050005020304"/>
              </a:rPr>
              <a:t>Mohou </a:t>
            </a:r>
            <a:r>
              <a:rPr lang="cs-CZ" sz="2200" dirty="0">
                <a:solidFill>
                  <a:schemeClr val="tx1"/>
                </a:solidFill>
                <a:latin typeface="Amasis MT Pro Medium" panose="02040604050005020304"/>
              </a:rPr>
              <a:t>být identifikovány kritické nebo klíčové veličiny a stanoveno riziko plánu.</a:t>
            </a:r>
            <a:r>
              <a:rPr lang="cs-CZ" sz="2400" dirty="0" smtClean="0">
                <a:solidFill>
                  <a:schemeClr val="tx1"/>
                </a:solidFill>
                <a:latin typeface="Amasis MT Pro Medium" panose="02040604050005020304"/>
              </a:rPr>
              <a:t/>
            </a:r>
            <a:br>
              <a:rPr lang="cs-CZ" sz="2400" dirty="0" smtClean="0">
                <a:solidFill>
                  <a:schemeClr val="tx1"/>
                </a:solidFill>
                <a:latin typeface="Amasis MT Pro Medium" panose="02040604050005020304"/>
              </a:rPr>
            </a:br>
            <a:endParaRPr lang="cs-CZ" sz="2800" b="1" dirty="0" smtClean="0">
              <a:solidFill>
                <a:schemeClr val="tx1"/>
              </a:solidFill>
              <a:latin typeface="Amasis MT Pro Medium" panose="020406040500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5803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masis MT Pro Medium" panose="02040604050005020304" pitchFamily="18" charset="-18"/>
              </a:rPr>
              <a:t>Monte Carlo metoda je matematická technika, která využívá velkého počtu náhodně vygenerovaných čísel.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Tato </a:t>
            </a:r>
            <a:r>
              <a:rPr lang="cs-CZ" sz="2200" dirty="0">
                <a:latin typeface="Amasis MT Pro Medium" panose="02040604050005020304" pitchFamily="18" charset="-18"/>
              </a:rPr>
              <a:t>náhodná čísla jsou následně použita pro vytvoření probabilistického modelu, který slouží k předpovídání přibližných číselných hodnot neurčitých (budoucích) </a:t>
            </a:r>
            <a:r>
              <a:rPr lang="cs-CZ" sz="2200" dirty="0" err="1">
                <a:latin typeface="Amasis MT Pro Medium" panose="02040604050005020304" pitchFamily="18" charset="-18"/>
              </a:rPr>
              <a:t>eventů</a:t>
            </a:r>
            <a:r>
              <a:rPr lang="cs-CZ" sz="2200" dirty="0">
                <a:latin typeface="Amasis MT Pro Medium" panose="02040604050005020304" pitchFamily="18" charset="-18"/>
              </a:rPr>
              <a:t>.</a:t>
            </a:r>
          </a:p>
          <a:p>
            <a:pPr marL="1028700" lvl="2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97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masis MT Pro Medium" panose="02040604050005020304" pitchFamily="18" charset="-18"/>
              </a:rPr>
              <a:t>Výsledkem provedení velkého množství experimentů je pravděpodobnost nějakého jevu</a:t>
            </a:r>
            <a:r>
              <a:rPr lang="cs-CZ" sz="2200" dirty="0" smtClean="0">
                <a:latin typeface="Amasis MT Pro Medium" panose="02040604050005020304" pitchFamily="18" charset="-18"/>
              </a:rPr>
              <a:t>.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Principem metody Monte Carlo je generování náhodných čísel. Jde o stochastické metody používající pseudonáhodná čísla.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753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masis MT Pro Medium" panose="02040604050005020304" pitchFamily="18" charset="-18"/>
              </a:rPr>
              <a:t>Princip Monte Carlo simulace lze nejlépe pochopit na příkladu osoby, která hází klasickou kostkou o šesti stranách.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Začátečník</a:t>
            </a:r>
            <a:r>
              <a:rPr lang="cs-CZ" sz="2200" dirty="0">
                <a:latin typeface="Amasis MT Pro Medium" panose="02040604050005020304" pitchFamily="18" charset="-18"/>
              </a:rPr>
              <a:t>, který hraje kostky poprvé, nebude mít vůbec ponětí, jak moc je pravděpodobné, že hodí šestku v součtu dvou kostek (například 3+3, 5+1 atd.).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Jaká </a:t>
            </a:r>
            <a:r>
              <a:rPr lang="cs-CZ" sz="2200" dirty="0">
                <a:latin typeface="Amasis MT Pro Medium" panose="02040604050005020304" pitchFamily="18" charset="-18"/>
              </a:rPr>
              <a:t>je šance na hození dvou trojek pro získání „tvrdé“ šestky? </a:t>
            </a:r>
            <a:endParaRPr lang="cs-CZ" sz="2200" dirty="0" smtClean="0"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89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V mnoha případech není dostatek informací a zkušeností potom je rozhodnutí založeno na </a:t>
            </a:r>
            <a:r>
              <a:rPr lang="cs-CZ" sz="2625" b="1" dirty="0">
                <a:latin typeface="Amasis MT Pro Medium" panose="02040604050005020304" pitchFamily="18" charset="-18"/>
              </a:rPr>
              <a:t>subjektivní pravděpodobnosti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625" b="1" dirty="0">
              <a:latin typeface="Amasis MT Pro Medium" panose="020406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Subjektivní pravděpodobnost je určitý dojem, že nějaký jev nastane (znalosti a zkušenosti z </a:t>
            </a:r>
            <a:r>
              <a:rPr lang="cs-CZ" sz="2625">
                <a:latin typeface="Amasis MT Pro Medium" panose="02040604050005020304" pitchFamily="18" charset="-18"/>
              </a:rPr>
              <a:t>odvětví</a:t>
            </a:r>
            <a:r>
              <a:rPr lang="cs-CZ" sz="2625" smtClean="0">
                <a:latin typeface="Amasis MT Pro Medium" panose="02040604050005020304" pitchFamily="18" charset="-18"/>
              </a:rPr>
              <a:t>).</a:t>
            </a:r>
            <a:endParaRPr lang="cs-CZ" sz="2625" dirty="0"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84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Házení kostkou mnohokrát, ideálně milionkrát, nám dá jednu reprezentativní distribuci výsledků, která nám řekne, jak pravděpodobné je, že hozená šestka v součtu bude právě „tvrdá“ šestka (3+3). 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V ideálním případě bychom měli spustit tento test efektivně a rychle, což je přesně to, co Monte Carlo simulace svým uživatelům dokáže nabídnout.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33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masis MT Pro Medium" panose="02040604050005020304" pitchFamily="18" charset="-18"/>
              </a:rPr>
              <a:t>Ceny aktiv nebo budoucí hodnoty portfolií nejsou závislé na házení kostek, ale někdy se vývoj cen aktiv podobá takzvané náhodné procházce.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Problém </a:t>
            </a:r>
            <a:r>
              <a:rPr lang="cs-CZ" sz="2200" dirty="0">
                <a:latin typeface="Amasis MT Pro Medium" panose="02040604050005020304" pitchFamily="18" charset="-18"/>
              </a:rPr>
              <a:t>při dívání se pouze do historie spočívá v tom, že reprezentuje ve skutečnosti pouze jeden hod kostkou nebo pravděpodobný výsledek, který může či nemusí být nutně použitelný také v budoucnosti.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842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Monte </a:t>
            </a:r>
            <a:r>
              <a:rPr lang="cs-CZ" sz="2200" dirty="0">
                <a:latin typeface="Amasis MT Pro Medium" panose="02040604050005020304" pitchFamily="18" charset="-18"/>
              </a:rPr>
              <a:t>Carlo simulace zvažuje širokou škálu možností a pomáhá nám tak snížit podstupovanou nejistotu.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Navíc </a:t>
            </a:r>
            <a:r>
              <a:rPr lang="cs-CZ" sz="2200" dirty="0">
                <a:latin typeface="Amasis MT Pro Medium" panose="02040604050005020304" pitchFamily="18" charset="-18"/>
              </a:rPr>
              <a:t>je tato simulace velmi flexibilní, protože nám umožňuje měnit rizikové předpoklady u všech parametrů a tím nám modeluje řadu možných výstupů. </a:t>
            </a:r>
            <a:endParaRPr lang="cs-CZ" sz="2200" dirty="0" smtClean="0">
              <a:latin typeface="Amasis MT Pro Medium" panose="02040604050005020304" pitchFamily="18" charset="-18"/>
            </a:endParaRPr>
          </a:p>
          <a:p>
            <a:pPr marL="1143000" lvl="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masis MT Pro Medium" panose="02040604050005020304" pitchFamily="18" charset="-18"/>
              </a:rPr>
              <a:t>Dají </a:t>
            </a:r>
            <a:r>
              <a:rPr lang="cs-CZ" sz="2200" dirty="0">
                <a:latin typeface="Amasis MT Pro Medium" panose="02040604050005020304" pitchFamily="18" charset="-18"/>
              </a:rPr>
              <a:t>se tak porovnávat různé budoucí výsledky a přizpůsobovat model různým aktivům a portfoliím během průzkumu.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423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9218" name="Picture 2" descr="Metoda Monte Carlo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97598"/>
            <a:ext cx="40290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17410" name="Picture 2" descr="Pracujeme s MSA - Monte Carlo simulace - Praxe - Finanční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2349821"/>
            <a:ext cx="5131342" cy="36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685800"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S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imulace </a:t>
            </a:r>
            <a:r>
              <a:rPr lang="cs-CZ" sz="2625" b="1" dirty="0">
                <a:latin typeface="Amasis MT Pro Medium" panose="02040604050005020304" pitchFamily="18" charset="-18"/>
              </a:rPr>
              <a:t>Monte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Carlo,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18434" name="Picture 2" descr="https://blogs.sw.siemens.com/wp-content/uploads/sites/6/2019/09/Monte-Carlo-Simulation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0" y="2267364"/>
            <a:ext cx="3685832" cy="36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Kvantitativní metody analýzy rizik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Vhodným nástrojem pro analýzu cenové tvorby v podmínkách rizika a nejistoty </a:t>
            </a:r>
            <a:r>
              <a:rPr lang="cs-CZ" sz="2625" dirty="0" smtClean="0">
                <a:latin typeface="Amasis MT Pro Medium" panose="02040604050005020304" pitchFamily="18" charset="-18"/>
              </a:rPr>
              <a:t>je:</a:t>
            </a:r>
          </a:p>
          <a:p>
            <a:pPr marL="800100" lvl="4">
              <a:spcBef>
                <a:spcPts val="0"/>
              </a:spcBef>
              <a:buFontTx/>
              <a:buChar char="-"/>
            </a:pPr>
            <a:r>
              <a:rPr lang="cs-CZ" sz="2400" dirty="0" smtClean="0">
                <a:latin typeface="Amasis MT Pro Medium" panose="02040604050005020304" pitchFamily="18" charset="-18"/>
              </a:rPr>
              <a:t>marketingová </a:t>
            </a:r>
            <a:r>
              <a:rPr lang="cs-CZ" sz="2400" dirty="0">
                <a:latin typeface="Amasis MT Pro Medium" panose="02040604050005020304" pitchFamily="18" charset="-18"/>
              </a:rPr>
              <a:t>situační </a:t>
            </a:r>
            <a:r>
              <a:rPr lang="cs-CZ" sz="2400" dirty="0" smtClean="0">
                <a:latin typeface="Amasis MT Pro Medium" panose="02040604050005020304" pitchFamily="18" charset="-18"/>
              </a:rPr>
              <a:t>analýza,</a:t>
            </a:r>
          </a:p>
          <a:p>
            <a:pPr marL="800100" lvl="4">
              <a:spcBef>
                <a:spcPts val="0"/>
              </a:spcBef>
              <a:buFontTx/>
              <a:buChar char="-"/>
            </a:pPr>
            <a:r>
              <a:rPr lang="cs-CZ" sz="2400" dirty="0" smtClean="0">
                <a:latin typeface="Amasis MT Pro Medium" panose="02040604050005020304" pitchFamily="18" charset="-18"/>
              </a:rPr>
              <a:t>predikce </a:t>
            </a:r>
            <a:r>
              <a:rPr lang="cs-CZ" sz="2400" dirty="0">
                <a:latin typeface="Amasis MT Pro Medium" panose="02040604050005020304" pitchFamily="18" charset="-18"/>
              </a:rPr>
              <a:t>vývoje.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79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0" y="64558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2" algn="ctr">
              <a:buSzPts val="1800"/>
            </a:pP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Rizika, která mají nejvýraznější </a:t>
            </a:r>
            <a:b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vliv na ceny a cenovou tvorbu</a:t>
            </a:r>
            <a:endParaRPr lang="cs-CZ" sz="40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88581"/>
            <a:ext cx="8229600" cy="4337582"/>
          </a:xfrm>
        </p:spPr>
        <p:txBody>
          <a:bodyPr>
            <a:normAutofit/>
          </a:bodyPr>
          <a:lstStyle/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rizika proniknutí na trhy,</a:t>
            </a:r>
          </a:p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rizika spojená s vnímám produktu ze strany zákazníků,</a:t>
            </a:r>
          </a:p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rizika dosažení tržeb,</a:t>
            </a:r>
          </a:p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rizika spojená s kapacitou trhu,</a:t>
            </a:r>
          </a:p>
          <a:p>
            <a:pPr marL="342900" lvl="3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ostatní rizika trhu.</a:t>
            </a:r>
          </a:p>
          <a:p>
            <a:pPr marL="800100" lvl="4" indent="0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sz="2625" b="1" dirty="0" smtClean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60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625" dirty="0">
                <a:latin typeface="Amasis MT Pro Medium" panose="02040604050005020304" pitchFamily="18" charset="-18"/>
              </a:rPr>
              <a:t>S použitím pravděpodobnosti počítáme dvě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25" dirty="0">
                <a:latin typeface="Amasis MT Pro Medium" panose="02040604050005020304" pitchFamily="18" charset="-18"/>
              </a:rPr>
              <a:t>veličiny, které umožňují popsat a srovnávat volby: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 očekávaný výsledek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25" b="1" dirty="0">
                <a:latin typeface="Amasis MT Pro Medium" panose="02040604050005020304" pitchFamily="18" charset="-18"/>
              </a:rPr>
              <a:t> očekávaný </a:t>
            </a:r>
            <a:r>
              <a:rPr lang="cs-CZ" sz="2625" b="1" dirty="0" smtClean="0">
                <a:latin typeface="Amasis MT Pro Medium" panose="02040604050005020304" pitchFamily="18" charset="-18"/>
              </a:rPr>
              <a:t>užitek</a:t>
            </a:r>
          </a:p>
          <a:p>
            <a:pPr marL="342900" lvl="1">
              <a:spcBef>
                <a:spcPts val="0"/>
              </a:spcBef>
              <a:buFontTx/>
              <a:buChar char="-"/>
            </a:pPr>
            <a:endParaRPr lang="cs-CZ" sz="2625" dirty="0" smtClean="0">
              <a:latin typeface="Amasis MT Pro Medium" panose="02040604050005020304" pitchFamily="18" charset="-18"/>
            </a:endParaRPr>
          </a:p>
          <a:p>
            <a:pPr marL="342900" lvl="1">
              <a:spcBef>
                <a:spcPts val="0"/>
              </a:spcBef>
              <a:buFontTx/>
              <a:buChar char="-"/>
            </a:pPr>
            <a:r>
              <a:rPr lang="cs-CZ" sz="2625" dirty="0" smtClean="0">
                <a:latin typeface="Amasis MT Pro Medium" panose="02040604050005020304" pitchFamily="18" charset="-18"/>
              </a:rPr>
              <a:t>V </a:t>
            </a:r>
            <a:r>
              <a:rPr lang="cs-CZ" sz="2625" dirty="0">
                <a:latin typeface="Amasis MT Pro Medium" panose="02040604050005020304" pitchFamily="18" charset="-18"/>
              </a:rPr>
              <a:t>případě podnikového rozhodování jde o volbu mezi několika variantami s různými výsledky          vyjádřenými v peněžní částce.</a:t>
            </a:r>
          </a:p>
          <a:p>
            <a:pPr marL="342900" lvl="1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Podnik se rozhoduje pro nejvyšší očekávaný výsledek </a:t>
            </a:r>
            <a:r>
              <a:rPr lang="cs-CZ" sz="2625" b="1" dirty="0">
                <a:latin typeface="Amasis MT Pro Medium" panose="02040604050005020304" pitchFamily="18" charset="-18"/>
              </a:rPr>
              <a:t>„</a:t>
            </a:r>
            <a:r>
              <a:rPr lang="cs-CZ" sz="2625" b="1" dirty="0" err="1">
                <a:latin typeface="Amasis MT Pro Medium" panose="02040604050005020304" pitchFamily="18" charset="-18"/>
              </a:rPr>
              <a:t>expected</a:t>
            </a:r>
            <a:r>
              <a:rPr lang="cs-CZ" sz="2625" b="1" dirty="0">
                <a:latin typeface="Amasis MT Pro Medium" panose="02040604050005020304" pitchFamily="18" charset="-18"/>
              </a:rPr>
              <a:t> </a:t>
            </a:r>
            <a:r>
              <a:rPr lang="cs-CZ" sz="2625" b="1" dirty="0" err="1">
                <a:latin typeface="Amasis MT Pro Medium" panose="02040604050005020304" pitchFamily="18" charset="-18"/>
              </a:rPr>
              <a:t>result</a:t>
            </a:r>
            <a:r>
              <a:rPr lang="cs-CZ" sz="2625" dirty="0">
                <a:latin typeface="Amasis MT Pro Medium" panose="02040604050005020304" pitchFamily="18" charset="-18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6349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625" b="1" dirty="0" smtClean="0">
                <a:latin typeface="Amasis MT Pro Medium" panose="02040604050005020304" pitchFamily="18" charset="-18"/>
              </a:rPr>
              <a:t>Nástroje analýzy rizik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kvantitativní </a:t>
            </a: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nástroje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625" b="1" dirty="0">
              <a:solidFill>
                <a:srgbClr val="C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625" b="1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kvalitativní nástroje</a:t>
            </a:r>
            <a:r>
              <a:rPr lang="cs-CZ" sz="2625" dirty="0" smtClean="0"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endParaRPr lang="cs-CZ" sz="2625" dirty="0">
              <a:solidFill>
                <a:srgbClr val="C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57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2625" b="1" dirty="0" smtClean="0">
                <a:latin typeface="Amasis MT Pro Medium" panose="02040604050005020304" pitchFamily="18" charset="-18"/>
              </a:rPr>
              <a:t>Kvalitativní metody</a:t>
            </a:r>
          </a:p>
          <a:p>
            <a:pPr marL="428625" lvl="1" indent="-428625">
              <a:spcBef>
                <a:spcPts val="0"/>
              </a:spcBef>
              <a:buFontTx/>
              <a:buChar char="-"/>
            </a:pPr>
            <a:r>
              <a:rPr lang="cs-CZ" sz="2625" dirty="0" smtClean="0">
                <a:latin typeface="Amasis MT Pro Medium" panose="02040604050005020304" pitchFamily="18" charset="-18"/>
              </a:rPr>
              <a:t>Jde </a:t>
            </a:r>
            <a:r>
              <a:rPr lang="cs-CZ" sz="2625" dirty="0">
                <a:latin typeface="Amasis MT Pro Medium" panose="02040604050005020304" pitchFamily="18" charset="-18"/>
              </a:rPr>
              <a:t>o relativní srovnání významností jednotlivých rizikových faktorů a jejich případný dopad na podnik</a:t>
            </a:r>
            <a:r>
              <a:rPr lang="cs-CZ" sz="2625" dirty="0" smtClean="0">
                <a:latin typeface="Amasis MT Pro Medium" panose="02040604050005020304" pitchFamily="18" charset="-18"/>
              </a:rPr>
              <a:t>.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2625" dirty="0">
              <a:latin typeface="Amasis MT Pro Medium" panose="02040604050005020304" pitchFamily="18" charset="-18"/>
            </a:endParaRPr>
          </a:p>
          <a:p>
            <a:pPr marL="428625" lvl="1" indent="-428625">
              <a:spcBef>
                <a:spcPts val="0"/>
              </a:spcBef>
              <a:buFontTx/>
              <a:buChar char="-"/>
            </a:pPr>
            <a:r>
              <a:rPr lang="cs-CZ" sz="2625" dirty="0">
                <a:latin typeface="Amasis MT Pro Medium" panose="02040604050005020304" pitchFamily="18" charset="-18"/>
              </a:rPr>
              <a:t>Doporučuje se pro úvodní fáze hodnocení rizik a až v průběhu navázaných činností by se mělo přecházet k kvantitativním metodám.</a:t>
            </a:r>
          </a:p>
        </p:txBody>
      </p:sp>
    </p:spTree>
    <p:extLst>
      <p:ext uri="{BB962C8B-B14F-4D97-AF65-F5344CB8AC3E}">
        <p14:creationId xmlns:p14="http://schemas.microsoft.com/office/powerpoint/2010/main" val="7952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94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Rozhodování v podmínkách rizika </a:t>
            </a:r>
            <a:br>
              <a:rPr lang="cs-CZ" b="1" dirty="0" smtClean="0"/>
            </a:br>
            <a:r>
              <a:rPr lang="cs-CZ" b="1" dirty="0" smtClean="0"/>
              <a:t>a nejistoty</a:t>
            </a:r>
            <a:r>
              <a:rPr lang="cs-CZ" b="1" dirty="0"/>
              <a:t/>
            </a:r>
            <a:br>
              <a:rPr lang="cs-CZ" b="1" dirty="0"/>
            </a:b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895707"/>
            <a:ext cx="8229600" cy="423045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2625" b="1" dirty="0" smtClean="0">
                <a:latin typeface="Amasis MT Pro Medium" panose="02040604050005020304" pitchFamily="18" charset="-18"/>
              </a:rPr>
              <a:t>Kvalitativní metody</a:t>
            </a:r>
          </a:p>
          <a:p>
            <a:pPr marL="457200" lvl="1" indent="-457200">
              <a:spcBef>
                <a:spcPts val="0"/>
              </a:spcBef>
            </a:pPr>
            <a:r>
              <a:rPr lang="cs-CZ" sz="2625" dirty="0" smtClean="0">
                <a:latin typeface="Amasis MT Pro Medium" panose="02040604050005020304" pitchFamily="18" charset="-18"/>
              </a:rPr>
              <a:t>Snaží </a:t>
            </a:r>
            <a:r>
              <a:rPr lang="cs-CZ" sz="2625" dirty="0">
                <a:latin typeface="Amasis MT Pro Medium" panose="02040604050005020304" pitchFamily="18" charset="-18"/>
              </a:rPr>
              <a:t>se </a:t>
            </a:r>
            <a:r>
              <a:rPr lang="cs-CZ" sz="2625" dirty="0" smtClean="0">
                <a:latin typeface="Amasis MT Pro Medium" panose="02040604050005020304" pitchFamily="18" charset="-18"/>
              </a:rPr>
              <a:t>odhadnout:</a:t>
            </a:r>
          </a:p>
          <a:p>
            <a:pPr marL="914400" lvl="2" indent="-457200">
              <a:spcBef>
                <a:spcPts val="0"/>
              </a:spcBef>
            </a:pPr>
            <a:r>
              <a:rPr lang="cs-CZ" sz="2200" dirty="0" smtClean="0">
                <a:latin typeface="Amasis MT Pro Medium" panose="02040604050005020304" pitchFamily="18" charset="-18"/>
              </a:rPr>
              <a:t>konkrétní </a:t>
            </a:r>
            <a:r>
              <a:rPr lang="cs-CZ" sz="2200" dirty="0">
                <a:latin typeface="Amasis MT Pro Medium" panose="02040604050005020304" pitchFamily="18" charset="-18"/>
              </a:rPr>
              <a:t>hodnoty rizikových </a:t>
            </a:r>
            <a:r>
              <a:rPr lang="cs-CZ" sz="2200" dirty="0" smtClean="0">
                <a:latin typeface="Amasis MT Pro Medium" panose="02040604050005020304" pitchFamily="18" charset="-18"/>
              </a:rPr>
              <a:t>faktorů,</a:t>
            </a:r>
          </a:p>
          <a:p>
            <a:pPr marL="914400" lvl="2" indent="-457200">
              <a:spcBef>
                <a:spcPts val="0"/>
              </a:spcBef>
            </a:pPr>
            <a:r>
              <a:rPr lang="cs-CZ" sz="2200" dirty="0" smtClean="0">
                <a:latin typeface="Amasis MT Pro Medium" panose="02040604050005020304" pitchFamily="18" charset="-18"/>
              </a:rPr>
              <a:t>intervaly </a:t>
            </a:r>
            <a:r>
              <a:rPr lang="cs-CZ" sz="2200" dirty="0">
                <a:latin typeface="Amasis MT Pro Medium" panose="02040604050005020304" pitchFamily="18" charset="-18"/>
              </a:rPr>
              <a:t>rizikových </a:t>
            </a:r>
            <a:r>
              <a:rPr lang="cs-CZ" sz="2200" dirty="0" smtClean="0">
                <a:latin typeface="Amasis MT Pro Medium" panose="02040604050005020304" pitchFamily="18" charset="-18"/>
              </a:rPr>
              <a:t>faktorů,</a:t>
            </a:r>
          </a:p>
          <a:p>
            <a:pPr marL="914400" lvl="2" indent="-457200">
              <a:spcBef>
                <a:spcPts val="0"/>
              </a:spcBef>
            </a:pPr>
            <a:r>
              <a:rPr lang="cs-CZ" sz="2200" dirty="0" smtClean="0">
                <a:latin typeface="Amasis MT Pro Medium" panose="02040604050005020304" pitchFamily="18" charset="-18"/>
              </a:rPr>
              <a:t>vlivy </a:t>
            </a:r>
            <a:r>
              <a:rPr lang="cs-CZ" sz="2200" dirty="0">
                <a:latin typeface="Amasis MT Pro Medium" panose="02040604050005020304" pitchFamily="18" charset="-18"/>
              </a:rPr>
              <a:t>na sledované veličiny (zisk, tržby</a:t>
            </a:r>
            <a:r>
              <a:rPr lang="cs-CZ" sz="2200" dirty="0" smtClean="0">
                <a:latin typeface="Amasis MT Pro Medium" panose="02040604050005020304" pitchFamily="18" charset="-18"/>
              </a:rPr>
              <a:t>),</a:t>
            </a:r>
          </a:p>
          <a:p>
            <a:pPr marL="914400" lvl="2" indent="-457200">
              <a:spcBef>
                <a:spcPts val="0"/>
              </a:spcBef>
            </a:pPr>
            <a:r>
              <a:rPr lang="cs-CZ" sz="2200" dirty="0" smtClean="0">
                <a:latin typeface="Amasis MT Pro Medium" panose="02040604050005020304" pitchFamily="18" charset="-18"/>
              </a:rPr>
              <a:t>pravděpodobnost </a:t>
            </a:r>
            <a:r>
              <a:rPr lang="cs-CZ" sz="2200" dirty="0">
                <a:latin typeface="Amasis MT Pro Medium" panose="02040604050005020304" pitchFamily="18" charset="-18"/>
              </a:rPr>
              <a:t>jejich výskytu</a:t>
            </a:r>
            <a:r>
              <a:rPr lang="cs-CZ" sz="2200" dirty="0" smtClean="0">
                <a:latin typeface="Amasis MT Pro Medium" panose="02040604050005020304" pitchFamily="18" charset="-18"/>
              </a:rPr>
              <a:t>.</a:t>
            </a:r>
            <a:endParaRPr lang="cs-CZ" sz="2200" dirty="0"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063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2324</Words>
  <Application>Microsoft Office PowerPoint</Application>
  <PresentationFormat>Předvádění na obrazovce (4:3)</PresentationFormat>
  <Paragraphs>356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Amasis MT Pro Medium</vt:lpstr>
      <vt:lpstr>Arial</vt:lpstr>
      <vt:lpstr>Calibri</vt:lpstr>
      <vt:lpstr>Wingdings</vt:lpstr>
      <vt:lpstr>Office Theme</vt:lpstr>
      <vt:lpstr> ZMĚNY CEN A CENOVÁ TVORBA  V PODMÍNKÁCH NEJISTOTY A RIZIKA  XCCS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Rozhodování v podmínkách rizika  a nejistoty </vt:lpstr>
      <vt:lpstr>Otázky při analýze vlivu rizikových  faktorů, které mají vliv na cenovou tvoru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Kvalitativní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Kvantitativní metody analýzy rizik</vt:lpstr>
      <vt:lpstr>Rizika, která mají nejvýraznější  vliv na ceny a cenovou tvorbu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30</cp:revision>
  <dcterms:modified xsi:type="dcterms:W3CDTF">2024-03-03T14:49:54Z</dcterms:modified>
</cp:coreProperties>
</file>