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386" r:id="rId2"/>
    <p:sldId id="416" r:id="rId3"/>
    <p:sldId id="385" r:id="rId4"/>
    <p:sldId id="390" r:id="rId5"/>
    <p:sldId id="400" r:id="rId6"/>
    <p:sldId id="396" r:id="rId7"/>
    <p:sldId id="401" r:id="rId8"/>
    <p:sldId id="402" r:id="rId9"/>
    <p:sldId id="395" r:id="rId10"/>
    <p:sldId id="403" r:id="rId11"/>
    <p:sldId id="394" r:id="rId12"/>
    <p:sldId id="404" r:id="rId13"/>
    <p:sldId id="405" r:id="rId14"/>
    <p:sldId id="393" r:id="rId15"/>
    <p:sldId id="406" r:id="rId16"/>
    <p:sldId id="407" r:id="rId17"/>
    <p:sldId id="392" r:id="rId18"/>
    <p:sldId id="408" r:id="rId19"/>
    <p:sldId id="391" r:id="rId20"/>
    <p:sldId id="409" r:id="rId21"/>
    <p:sldId id="397" r:id="rId22"/>
    <p:sldId id="410" r:id="rId23"/>
    <p:sldId id="411" r:id="rId24"/>
    <p:sldId id="398" r:id="rId25"/>
    <p:sldId id="412" r:id="rId26"/>
    <p:sldId id="413" r:id="rId27"/>
    <p:sldId id="399" r:id="rId28"/>
    <p:sldId id="414" r:id="rId29"/>
    <p:sldId id="415" r:id="rId30"/>
    <p:sldId id="387" r:id="rId31"/>
  </p:sldIdLst>
  <p:sldSz cx="9144000" cy="6858000" type="screen4x3"/>
  <p:notesSz cx="9926638" cy="6797675"/>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09" autoAdjust="0"/>
  </p:normalViewPr>
  <p:slideViewPr>
    <p:cSldViewPr>
      <p:cViewPr varScale="1">
        <p:scale>
          <a:sx n="76" d="100"/>
          <a:sy n="76" d="100"/>
        </p:scale>
        <p:origin x="138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D6E10EA-AC4D-4EAD-BEAA-0F47D5FA2F8D}"/>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cs-CZ"/>
          </a:p>
        </p:txBody>
      </p:sp>
      <p:sp>
        <p:nvSpPr>
          <p:cNvPr id="3" name="Zástupný symbol pro datum 2">
            <a:extLst>
              <a:ext uri="{FF2B5EF4-FFF2-40B4-BE49-F238E27FC236}">
                <a16:creationId xmlns:a16="http://schemas.microsoft.com/office/drawing/2014/main" id="{E8A36B32-66E7-4415-8E57-C6DC4E9A69D2}"/>
              </a:ext>
            </a:extLst>
          </p:cNvPr>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a:defRPr sz="1200">
                <a:latin typeface="Arial" charset="0"/>
                <a:cs typeface="Arial" charset="0"/>
              </a:defRPr>
            </a:lvl1pPr>
          </a:lstStyle>
          <a:p>
            <a:pPr>
              <a:defRPr/>
            </a:pPr>
            <a:fld id="{41BF2E2F-59D8-4579-A7A5-D7F7EF3AE8F1}" type="datetimeFigureOut">
              <a:rPr lang="cs-CZ"/>
              <a:pPr>
                <a:defRPr/>
              </a:pPr>
              <a:t>15.04.2024</a:t>
            </a:fld>
            <a:endParaRPr lang="cs-CZ"/>
          </a:p>
        </p:txBody>
      </p:sp>
      <p:sp>
        <p:nvSpPr>
          <p:cNvPr id="4" name="Zástupný symbol pro zápatí 3">
            <a:extLst>
              <a:ext uri="{FF2B5EF4-FFF2-40B4-BE49-F238E27FC236}">
                <a16:creationId xmlns:a16="http://schemas.microsoft.com/office/drawing/2014/main" id="{DC213943-2A61-4262-8662-D815DE700389}"/>
              </a:ext>
            </a:extLst>
          </p:cNvPr>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cs-CZ"/>
          </a:p>
        </p:txBody>
      </p:sp>
      <p:sp>
        <p:nvSpPr>
          <p:cNvPr id="5" name="Zástupný symbol pro číslo snímku 4">
            <a:extLst>
              <a:ext uri="{FF2B5EF4-FFF2-40B4-BE49-F238E27FC236}">
                <a16:creationId xmlns:a16="http://schemas.microsoft.com/office/drawing/2014/main" id="{F392428C-4F6C-4AEB-9F91-0208CCFBFFCB}"/>
              </a:ext>
            </a:extLst>
          </p:cNvPr>
          <p:cNvSpPr>
            <a:spLocks noGrp="1"/>
          </p:cNvSpPr>
          <p:nvPr>
            <p:ph type="sldNum" sz="quarter" idx="3"/>
          </p:nvPr>
        </p:nvSpPr>
        <p:spPr>
          <a:xfrm>
            <a:off x="5622925" y="6456363"/>
            <a:ext cx="4302125"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DACCA46-5401-408B-8143-E8B132A3AEC0}" type="slidenum">
              <a:rPr lang="cs-CZ" altLang="cs-CZ"/>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5690F3E-199C-41DE-9690-FE32C3216DD5}"/>
              </a:ext>
            </a:extLst>
          </p:cNvPr>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cs-CZ"/>
          </a:p>
        </p:txBody>
      </p:sp>
      <p:sp>
        <p:nvSpPr>
          <p:cNvPr id="3" name="Zástupný symbol pro datum 2">
            <a:extLst>
              <a:ext uri="{FF2B5EF4-FFF2-40B4-BE49-F238E27FC236}">
                <a16:creationId xmlns:a16="http://schemas.microsoft.com/office/drawing/2014/main" id="{A644920C-98E7-489F-80A2-6FF8C4CAB720}"/>
              </a:ext>
            </a:extLst>
          </p:cNvPr>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atin typeface="Arial" charset="0"/>
                <a:cs typeface="Arial" charset="0"/>
              </a:defRPr>
            </a:lvl1pPr>
          </a:lstStyle>
          <a:p>
            <a:pPr>
              <a:defRPr/>
            </a:pPr>
            <a:fld id="{FEF06E9E-D593-4D84-89E6-27DFC1C735CD}" type="datetimeFigureOut">
              <a:rPr lang="cs-CZ"/>
              <a:pPr>
                <a:defRPr/>
              </a:pPr>
              <a:t>15.04.2024</a:t>
            </a:fld>
            <a:endParaRPr lang="cs-CZ"/>
          </a:p>
        </p:txBody>
      </p:sp>
      <p:sp>
        <p:nvSpPr>
          <p:cNvPr id="4" name="Zástupný symbol pro obrázek snímku 3">
            <a:extLst>
              <a:ext uri="{FF2B5EF4-FFF2-40B4-BE49-F238E27FC236}">
                <a16:creationId xmlns:a16="http://schemas.microsoft.com/office/drawing/2014/main" id="{9472AB76-30C3-479F-A922-890D1CCB949A}"/>
              </a:ext>
            </a:extLst>
          </p:cNvPr>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98AA4447-3864-4F6E-9019-9B489DD55B3A}"/>
              </a:ext>
            </a:extLst>
          </p:cNvPr>
          <p:cNvSpPr>
            <a:spLocks noGrp="1"/>
          </p:cNvSpPr>
          <p:nvPr>
            <p:ph type="body" sz="quarter" idx="3"/>
          </p:nvPr>
        </p:nvSpPr>
        <p:spPr>
          <a:xfrm>
            <a:off x="992188" y="3228975"/>
            <a:ext cx="7942262" cy="3059113"/>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94A5F566-7485-4E47-ADE9-8B091C5198AA}"/>
              </a:ext>
            </a:extLst>
          </p:cNvPr>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cs-CZ"/>
          </a:p>
        </p:txBody>
      </p:sp>
      <p:sp>
        <p:nvSpPr>
          <p:cNvPr id="7" name="Zástupný symbol pro číslo snímku 6">
            <a:extLst>
              <a:ext uri="{FF2B5EF4-FFF2-40B4-BE49-F238E27FC236}">
                <a16:creationId xmlns:a16="http://schemas.microsoft.com/office/drawing/2014/main" id="{5B21FC11-977A-4450-81B3-864BF07ADE0A}"/>
              </a:ext>
            </a:extLst>
          </p:cNvPr>
          <p:cNvSpPr>
            <a:spLocks noGrp="1"/>
          </p:cNvSpPr>
          <p:nvPr>
            <p:ph type="sldNum" sz="quarter" idx="5"/>
          </p:nvPr>
        </p:nvSpPr>
        <p:spPr>
          <a:xfrm>
            <a:off x="5622925" y="6456363"/>
            <a:ext cx="4302125"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533B00C-A3CD-42F4-B6E5-5E1EE16163E8}"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a:extLst>
              <a:ext uri="{FF2B5EF4-FFF2-40B4-BE49-F238E27FC236}">
                <a16:creationId xmlns:a16="http://schemas.microsoft.com/office/drawing/2014/main" id="{8C035B16-2563-4EB3-AD6C-38862333B170}"/>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EAEB50EB-C281-4C73-A651-943D157874FD}" type="datetimeFigureOut">
              <a:rPr lang="en-US"/>
              <a:pPr>
                <a:defRPr/>
              </a:pPr>
              <a:t>4/15/2024</a:t>
            </a:fld>
            <a:endParaRPr lang="en-US"/>
          </a:p>
        </p:txBody>
      </p:sp>
      <p:sp>
        <p:nvSpPr>
          <p:cNvPr id="5" name="Footer Placeholder 4">
            <a:extLst>
              <a:ext uri="{FF2B5EF4-FFF2-40B4-BE49-F238E27FC236}">
                <a16:creationId xmlns:a16="http://schemas.microsoft.com/office/drawing/2014/main" id="{F47B1544-ECC7-4652-B110-5C06116DE19A}"/>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E8F970A-54DA-4C32-A1E5-CBA345366190}"/>
              </a:ext>
            </a:extLst>
          </p:cNvPr>
          <p:cNvSpPr>
            <a:spLocks noGrp="1"/>
          </p:cNvSpPr>
          <p:nvPr>
            <p:ph type="sldNum" sz="quarter" idx="12"/>
          </p:nvPr>
        </p:nvSpPr>
        <p:spPr/>
        <p:txBody>
          <a:bodyPr/>
          <a:lstStyle>
            <a:lvl1pPr defTabSz="914400">
              <a:defRPr>
                <a:latin typeface="Arial" panose="020B0604020202020204" pitchFamily="34" charset="0"/>
              </a:defRPr>
            </a:lvl1pPr>
          </a:lstStyle>
          <a:p>
            <a:fld id="{9A95D3AE-873E-431C-ACBE-0049937B0C56}" type="slidenum">
              <a:rPr lang="en-US" altLang="cs-CZ"/>
              <a:pPr/>
              <a:t>‹#›</a:t>
            </a:fld>
            <a:endParaRPr lang="en-US" altLang="cs-CZ"/>
          </a:p>
        </p:txBody>
      </p:sp>
    </p:spTree>
    <p:extLst>
      <p:ext uri="{BB962C8B-B14F-4D97-AF65-F5344CB8AC3E}">
        <p14:creationId xmlns:p14="http://schemas.microsoft.com/office/powerpoint/2010/main" val="2860161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a:extLst>
              <a:ext uri="{FF2B5EF4-FFF2-40B4-BE49-F238E27FC236}">
                <a16:creationId xmlns:a16="http://schemas.microsoft.com/office/drawing/2014/main" id="{A6A5DB65-93C5-4BF1-B3B0-0D71549F20E3}"/>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6AB5BD9E-1A62-4F92-A274-71283F840F57}" type="datetimeFigureOut">
              <a:rPr lang="en-US"/>
              <a:pPr>
                <a:defRPr/>
              </a:pPr>
              <a:t>4/15/2024</a:t>
            </a:fld>
            <a:endParaRPr lang="en-US"/>
          </a:p>
        </p:txBody>
      </p:sp>
      <p:sp>
        <p:nvSpPr>
          <p:cNvPr id="5" name="Footer Placeholder 4">
            <a:extLst>
              <a:ext uri="{FF2B5EF4-FFF2-40B4-BE49-F238E27FC236}">
                <a16:creationId xmlns:a16="http://schemas.microsoft.com/office/drawing/2014/main" id="{3120B64C-66F5-4B9F-BD04-EDAFBE322C14}"/>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8DD3D24-CA50-471D-BD29-4EF4118687B5}"/>
              </a:ext>
            </a:extLst>
          </p:cNvPr>
          <p:cNvSpPr>
            <a:spLocks noGrp="1"/>
          </p:cNvSpPr>
          <p:nvPr>
            <p:ph type="sldNum" sz="quarter" idx="12"/>
          </p:nvPr>
        </p:nvSpPr>
        <p:spPr/>
        <p:txBody>
          <a:bodyPr/>
          <a:lstStyle>
            <a:lvl1pPr defTabSz="914400">
              <a:defRPr>
                <a:latin typeface="Arial" panose="020B0604020202020204" pitchFamily="34" charset="0"/>
              </a:defRPr>
            </a:lvl1pPr>
          </a:lstStyle>
          <a:p>
            <a:fld id="{EDC69571-FD31-425F-804D-47BD4D47536E}" type="slidenum">
              <a:rPr lang="en-US" altLang="cs-CZ"/>
              <a:pPr/>
              <a:t>‹#›</a:t>
            </a:fld>
            <a:endParaRPr lang="en-US" altLang="cs-CZ"/>
          </a:p>
        </p:txBody>
      </p:sp>
    </p:spTree>
    <p:extLst>
      <p:ext uri="{BB962C8B-B14F-4D97-AF65-F5344CB8AC3E}">
        <p14:creationId xmlns:p14="http://schemas.microsoft.com/office/powerpoint/2010/main" val="9276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a:extLst>
              <a:ext uri="{FF2B5EF4-FFF2-40B4-BE49-F238E27FC236}">
                <a16:creationId xmlns:a16="http://schemas.microsoft.com/office/drawing/2014/main" id="{66484335-7B8B-41A6-9EB2-6145508C996F}"/>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86D7C50D-AFB6-413B-B812-47B10625ED91}" type="datetimeFigureOut">
              <a:rPr lang="en-US"/>
              <a:pPr>
                <a:defRPr/>
              </a:pPr>
              <a:t>4/15/2024</a:t>
            </a:fld>
            <a:endParaRPr lang="en-US"/>
          </a:p>
        </p:txBody>
      </p:sp>
      <p:sp>
        <p:nvSpPr>
          <p:cNvPr id="5" name="Footer Placeholder 4">
            <a:extLst>
              <a:ext uri="{FF2B5EF4-FFF2-40B4-BE49-F238E27FC236}">
                <a16:creationId xmlns:a16="http://schemas.microsoft.com/office/drawing/2014/main" id="{8F61C543-D2FA-4089-8279-72FD93AFADEC}"/>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FE5DD9B-3A3D-4261-83D1-DA21D759C8B3}"/>
              </a:ext>
            </a:extLst>
          </p:cNvPr>
          <p:cNvSpPr>
            <a:spLocks noGrp="1"/>
          </p:cNvSpPr>
          <p:nvPr>
            <p:ph type="sldNum" sz="quarter" idx="12"/>
          </p:nvPr>
        </p:nvSpPr>
        <p:spPr/>
        <p:txBody>
          <a:bodyPr/>
          <a:lstStyle>
            <a:lvl1pPr defTabSz="914400">
              <a:defRPr>
                <a:latin typeface="Arial" panose="020B0604020202020204" pitchFamily="34" charset="0"/>
              </a:defRPr>
            </a:lvl1pPr>
          </a:lstStyle>
          <a:p>
            <a:fld id="{6D2AC4EB-0F37-4728-A515-369A890E3661}" type="slidenum">
              <a:rPr lang="en-US" altLang="cs-CZ"/>
              <a:pPr/>
              <a:t>‹#›</a:t>
            </a:fld>
            <a:endParaRPr lang="en-US" altLang="cs-CZ"/>
          </a:p>
        </p:txBody>
      </p:sp>
    </p:spTree>
    <p:extLst>
      <p:ext uri="{BB962C8B-B14F-4D97-AF65-F5344CB8AC3E}">
        <p14:creationId xmlns:p14="http://schemas.microsoft.com/office/powerpoint/2010/main" val="324930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3200" b="1">
                <a:solidFill>
                  <a:srgbClr val="D50202"/>
                </a:solidFill>
              </a:defRPr>
            </a:lvl1pPr>
          </a:lstStyle>
          <a:p>
            <a:r>
              <a:rPr lang="cs-CZ" dirty="0" err="1"/>
              <a:t>Click</a:t>
            </a:r>
            <a:r>
              <a:rPr lang="cs-CZ" dirty="0"/>
              <a:t> to </a:t>
            </a:r>
            <a:r>
              <a:rPr lang="cs-CZ" dirty="0" err="1"/>
              <a:t>edit</a:t>
            </a:r>
            <a:r>
              <a:rPr lang="cs-CZ" dirty="0"/>
              <a:t> Master </a:t>
            </a:r>
            <a:r>
              <a:rPr lang="cs-CZ" dirty="0" err="1"/>
              <a:t>title</a:t>
            </a:r>
            <a:r>
              <a:rPr lang="cs-CZ" dirty="0"/>
              <a:t> style</a:t>
            </a:r>
            <a:endParaRPr lang="en-US" dirty="0"/>
          </a:p>
        </p:txBody>
      </p:sp>
      <p:sp>
        <p:nvSpPr>
          <p:cNvPr id="3" name="Content Placeholder 2"/>
          <p:cNvSpPr>
            <a:spLocks noGrp="1"/>
          </p:cNvSpPr>
          <p:nvPr>
            <p:ph idx="1"/>
          </p:nvPr>
        </p:nvSpPr>
        <p:spPr/>
        <p:txBody>
          <a:bodyPr/>
          <a:lstStyle>
            <a:lvl1pPr marL="342900" indent="-342900">
              <a:buClr>
                <a:srgbClr val="D10202"/>
              </a:buClr>
              <a:buFont typeface="Wingdings" panose="05000000000000000000" pitchFamily="2" charset="2"/>
              <a:buChar char="v"/>
              <a:defRPr sz="2400"/>
            </a:lvl1pPr>
            <a:lvl2pPr marL="800100" indent="-342900">
              <a:buClr>
                <a:srgbClr val="D10202"/>
              </a:buClr>
              <a:buFont typeface="Arial" panose="020B0604020202020204" pitchFamily="34" charset="0"/>
              <a:buChar char="•"/>
              <a:defRPr sz="2400"/>
            </a:lvl2pPr>
            <a:lvl3pPr>
              <a:defRPr sz="2000"/>
            </a:lvl3pPr>
            <a:lvl5pPr>
              <a:defRPr sz="1800"/>
            </a:lvl5pPr>
          </a:lstStyle>
          <a:p>
            <a:pPr lvl="0"/>
            <a:r>
              <a:rPr lang="cs-CZ" dirty="0" err="1"/>
              <a:t>Click</a:t>
            </a:r>
            <a:r>
              <a:rPr lang="cs-CZ" dirty="0"/>
              <a:t> to </a:t>
            </a:r>
            <a:r>
              <a:rPr lang="cs-CZ" dirty="0" err="1"/>
              <a:t>edit</a:t>
            </a:r>
            <a:r>
              <a:rPr lang="cs-CZ" dirty="0"/>
              <a:t> Master text </a:t>
            </a:r>
            <a:r>
              <a:rPr lang="cs-CZ" dirty="0" err="1"/>
              <a:t>styles</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en-US" dirty="0"/>
          </a:p>
        </p:txBody>
      </p:sp>
      <p:sp>
        <p:nvSpPr>
          <p:cNvPr id="4" name="Date Placeholder 3">
            <a:extLst>
              <a:ext uri="{FF2B5EF4-FFF2-40B4-BE49-F238E27FC236}">
                <a16:creationId xmlns:a16="http://schemas.microsoft.com/office/drawing/2014/main" id="{B9A1E1CD-49B6-459F-98E5-3290683C809E}"/>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39FEA95-1D05-4BF0-83ED-3342828A27BF}" type="datetimeFigureOut">
              <a:rPr lang="en-US"/>
              <a:pPr>
                <a:defRPr/>
              </a:pPr>
              <a:t>4/15/2024</a:t>
            </a:fld>
            <a:endParaRPr lang="en-US"/>
          </a:p>
        </p:txBody>
      </p:sp>
      <p:sp>
        <p:nvSpPr>
          <p:cNvPr id="5" name="Footer Placeholder 4">
            <a:extLst>
              <a:ext uri="{FF2B5EF4-FFF2-40B4-BE49-F238E27FC236}">
                <a16:creationId xmlns:a16="http://schemas.microsoft.com/office/drawing/2014/main" id="{CBA58B14-0894-4422-B9FC-D979EEF76FE3}"/>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BC7120D-5EA4-4B90-9775-FB0CC966BC8C}"/>
              </a:ext>
            </a:extLst>
          </p:cNvPr>
          <p:cNvSpPr>
            <a:spLocks noGrp="1"/>
          </p:cNvSpPr>
          <p:nvPr>
            <p:ph type="sldNum" sz="quarter" idx="12"/>
          </p:nvPr>
        </p:nvSpPr>
        <p:spPr/>
        <p:txBody>
          <a:bodyPr/>
          <a:lstStyle>
            <a:lvl1pPr defTabSz="914400">
              <a:defRPr>
                <a:latin typeface="Arial" panose="020B0604020202020204" pitchFamily="34" charset="0"/>
              </a:defRPr>
            </a:lvl1pPr>
          </a:lstStyle>
          <a:p>
            <a:fld id="{F4940F2D-E7E7-4CA0-BD2A-EE44D964338F}" type="slidenum">
              <a:rPr lang="en-US" altLang="cs-CZ"/>
              <a:pPr/>
              <a:t>‹#›</a:t>
            </a:fld>
            <a:endParaRPr lang="en-US" altLang="cs-CZ"/>
          </a:p>
        </p:txBody>
      </p:sp>
    </p:spTree>
    <p:extLst>
      <p:ext uri="{BB962C8B-B14F-4D97-AF65-F5344CB8AC3E}">
        <p14:creationId xmlns:p14="http://schemas.microsoft.com/office/powerpoint/2010/main" val="292860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a:extLst>
              <a:ext uri="{FF2B5EF4-FFF2-40B4-BE49-F238E27FC236}">
                <a16:creationId xmlns:a16="http://schemas.microsoft.com/office/drawing/2014/main" id="{6DF42CA8-7D73-4415-9678-9F5602B6050F}"/>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EFBA7AC1-8B2C-4694-8431-BB43AEC659B8}" type="datetimeFigureOut">
              <a:rPr lang="en-US"/>
              <a:pPr>
                <a:defRPr/>
              </a:pPr>
              <a:t>4/15/2024</a:t>
            </a:fld>
            <a:endParaRPr lang="en-US"/>
          </a:p>
        </p:txBody>
      </p:sp>
      <p:sp>
        <p:nvSpPr>
          <p:cNvPr id="5" name="Footer Placeholder 4">
            <a:extLst>
              <a:ext uri="{FF2B5EF4-FFF2-40B4-BE49-F238E27FC236}">
                <a16:creationId xmlns:a16="http://schemas.microsoft.com/office/drawing/2014/main" id="{A4579E70-3CB8-42F8-825B-A6162AE05A6D}"/>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43F251A-D64E-4B2D-9007-DA8A4DDD6A80}"/>
              </a:ext>
            </a:extLst>
          </p:cNvPr>
          <p:cNvSpPr>
            <a:spLocks noGrp="1"/>
          </p:cNvSpPr>
          <p:nvPr>
            <p:ph type="sldNum" sz="quarter" idx="12"/>
          </p:nvPr>
        </p:nvSpPr>
        <p:spPr/>
        <p:txBody>
          <a:bodyPr/>
          <a:lstStyle>
            <a:lvl1pPr defTabSz="914400">
              <a:defRPr>
                <a:latin typeface="Arial" panose="020B0604020202020204" pitchFamily="34" charset="0"/>
              </a:defRPr>
            </a:lvl1pPr>
          </a:lstStyle>
          <a:p>
            <a:fld id="{97766CEA-F53F-4FED-AA6D-1486468808FF}" type="slidenum">
              <a:rPr lang="en-US" altLang="cs-CZ"/>
              <a:pPr/>
              <a:t>‹#›</a:t>
            </a:fld>
            <a:endParaRPr lang="en-US" altLang="cs-CZ"/>
          </a:p>
        </p:txBody>
      </p:sp>
    </p:spTree>
    <p:extLst>
      <p:ext uri="{BB962C8B-B14F-4D97-AF65-F5344CB8AC3E}">
        <p14:creationId xmlns:p14="http://schemas.microsoft.com/office/powerpoint/2010/main" val="313186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a:extLst>
              <a:ext uri="{FF2B5EF4-FFF2-40B4-BE49-F238E27FC236}">
                <a16:creationId xmlns:a16="http://schemas.microsoft.com/office/drawing/2014/main" id="{7173F2F4-94F7-4107-9AFE-4F529547A75F}"/>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34CF9C4D-628A-4FD4-BE80-BF5051CD75C6}" type="datetimeFigureOut">
              <a:rPr lang="en-US"/>
              <a:pPr>
                <a:defRPr/>
              </a:pPr>
              <a:t>4/15/2024</a:t>
            </a:fld>
            <a:endParaRPr lang="en-US"/>
          </a:p>
        </p:txBody>
      </p:sp>
      <p:sp>
        <p:nvSpPr>
          <p:cNvPr id="6" name="Footer Placeholder 5">
            <a:extLst>
              <a:ext uri="{FF2B5EF4-FFF2-40B4-BE49-F238E27FC236}">
                <a16:creationId xmlns:a16="http://schemas.microsoft.com/office/drawing/2014/main" id="{2259F531-E0E5-442D-95B1-0D8566BD395F}"/>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82F6A74-563B-40F4-BD87-019B7C8D36FB}"/>
              </a:ext>
            </a:extLst>
          </p:cNvPr>
          <p:cNvSpPr>
            <a:spLocks noGrp="1"/>
          </p:cNvSpPr>
          <p:nvPr>
            <p:ph type="sldNum" sz="quarter" idx="12"/>
          </p:nvPr>
        </p:nvSpPr>
        <p:spPr/>
        <p:txBody>
          <a:bodyPr/>
          <a:lstStyle>
            <a:lvl1pPr defTabSz="914400">
              <a:defRPr>
                <a:latin typeface="Arial" panose="020B0604020202020204" pitchFamily="34" charset="0"/>
              </a:defRPr>
            </a:lvl1pPr>
          </a:lstStyle>
          <a:p>
            <a:fld id="{37F830F7-C316-49C1-8EF1-C7997A3E852B}" type="slidenum">
              <a:rPr lang="en-US" altLang="cs-CZ"/>
              <a:pPr/>
              <a:t>‹#›</a:t>
            </a:fld>
            <a:endParaRPr lang="en-US" altLang="cs-CZ"/>
          </a:p>
        </p:txBody>
      </p:sp>
    </p:spTree>
    <p:extLst>
      <p:ext uri="{BB962C8B-B14F-4D97-AF65-F5344CB8AC3E}">
        <p14:creationId xmlns:p14="http://schemas.microsoft.com/office/powerpoint/2010/main" val="338430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a:extLst>
              <a:ext uri="{FF2B5EF4-FFF2-40B4-BE49-F238E27FC236}">
                <a16:creationId xmlns:a16="http://schemas.microsoft.com/office/drawing/2014/main" id="{2FA79236-8DFF-4004-AA49-47A24430DE34}"/>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A3EED67B-C211-4D9A-96B3-141426CBB3B5}" type="datetimeFigureOut">
              <a:rPr lang="en-US"/>
              <a:pPr>
                <a:defRPr/>
              </a:pPr>
              <a:t>4/15/2024</a:t>
            </a:fld>
            <a:endParaRPr lang="en-US"/>
          </a:p>
        </p:txBody>
      </p:sp>
      <p:sp>
        <p:nvSpPr>
          <p:cNvPr id="8" name="Footer Placeholder 7">
            <a:extLst>
              <a:ext uri="{FF2B5EF4-FFF2-40B4-BE49-F238E27FC236}">
                <a16:creationId xmlns:a16="http://schemas.microsoft.com/office/drawing/2014/main" id="{BD3D7188-7250-458D-8696-C4085DB254B2}"/>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9" name="Slide Number Placeholder 8">
            <a:extLst>
              <a:ext uri="{FF2B5EF4-FFF2-40B4-BE49-F238E27FC236}">
                <a16:creationId xmlns:a16="http://schemas.microsoft.com/office/drawing/2014/main" id="{F04D5B25-295B-405C-B7E3-563053CA4F47}"/>
              </a:ext>
            </a:extLst>
          </p:cNvPr>
          <p:cNvSpPr>
            <a:spLocks noGrp="1"/>
          </p:cNvSpPr>
          <p:nvPr>
            <p:ph type="sldNum" sz="quarter" idx="12"/>
          </p:nvPr>
        </p:nvSpPr>
        <p:spPr/>
        <p:txBody>
          <a:bodyPr/>
          <a:lstStyle>
            <a:lvl1pPr defTabSz="914400">
              <a:defRPr>
                <a:latin typeface="Arial" panose="020B0604020202020204" pitchFamily="34" charset="0"/>
              </a:defRPr>
            </a:lvl1pPr>
          </a:lstStyle>
          <a:p>
            <a:fld id="{315AFE49-8E30-45F7-82AD-0DD85B037633}" type="slidenum">
              <a:rPr lang="en-US" altLang="cs-CZ"/>
              <a:pPr/>
              <a:t>‹#›</a:t>
            </a:fld>
            <a:endParaRPr lang="en-US" altLang="cs-CZ"/>
          </a:p>
        </p:txBody>
      </p:sp>
    </p:spTree>
    <p:extLst>
      <p:ext uri="{BB962C8B-B14F-4D97-AF65-F5344CB8AC3E}">
        <p14:creationId xmlns:p14="http://schemas.microsoft.com/office/powerpoint/2010/main" val="180356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a:extLst>
              <a:ext uri="{FF2B5EF4-FFF2-40B4-BE49-F238E27FC236}">
                <a16:creationId xmlns:a16="http://schemas.microsoft.com/office/drawing/2014/main" id="{33D9B4A5-E9F3-4DC4-9E38-0D59F9837564}"/>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70D662FE-5674-4FCA-A917-D18CC76BE1BB}" type="datetimeFigureOut">
              <a:rPr lang="en-US"/>
              <a:pPr>
                <a:defRPr/>
              </a:pPr>
              <a:t>4/15/2024</a:t>
            </a:fld>
            <a:endParaRPr lang="en-US"/>
          </a:p>
        </p:txBody>
      </p:sp>
      <p:sp>
        <p:nvSpPr>
          <p:cNvPr id="4" name="Footer Placeholder 3">
            <a:extLst>
              <a:ext uri="{FF2B5EF4-FFF2-40B4-BE49-F238E27FC236}">
                <a16:creationId xmlns:a16="http://schemas.microsoft.com/office/drawing/2014/main" id="{3B8CB08F-3D56-4D4C-9515-D738BE435D62}"/>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1DA389AB-474B-47A5-9CAB-30207C5DA6D6}"/>
              </a:ext>
            </a:extLst>
          </p:cNvPr>
          <p:cNvSpPr>
            <a:spLocks noGrp="1"/>
          </p:cNvSpPr>
          <p:nvPr>
            <p:ph type="sldNum" sz="quarter" idx="12"/>
          </p:nvPr>
        </p:nvSpPr>
        <p:spPr/>
        <p:txBody>
          <a:bodyPr/>
          <a:lstStyle>
            <a:lvl1pPr defTabSz="914400">
              <a:defRPr>
                <a:latin typeface="Arial" panose="020B0604020202020204" pitchFamily="34" charset="0"/>
              </a:defRPr>
            </a:lvl1pPr>
          </a:lstStyle>
          <a:p>
            <a:fld id="{FF34D7C0-BF43-4824-9587-90FFAF584D41}" type="slidenum">
              <a:rPr lang="en-US" altLang="cs-CZ"/>
              <a:pPr/>
              <a:t>‹#›</a:t>
            </a:fld>
            <a:endParaRPr lang="en-US" altLang="cs-CZ"/>
          </a:p>
        </p:txBody>
      </p:sp>
    </p:spTree>
    <p:extLst>
      <p:ext uri="{BB962C8B-B14F-4D97-AF65-F5344CB8AC3E}">
        <p14:creationId xmlns:p14="http://schemas.microsoft.com/office/powerpoint/2010/main" val="424863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034EA1-34F3-4B37-85F5-6B5977745DEA}"/>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5C33A5D8-1373-4ADC-95B7-F3AEDFCF6566}" type="datetimeFigureOut">
              <a:rPr lang="en-US"/>
              <a:pPr>
                <a:defRPr/>
              </a:pPr>
              <a:t>4/15/2024</a:t>
            </a:fld>
            <a:endParaRPr lang="en-US"/>
          </a:p>
        </p:txBody>
      </p:sp>
      <p:sp>
        <p:nvSpPr>
          <p:cNvPr id="3" name="Footer Placeholder 2">
            <a:extLst>
              <a:ext uri="{FF2B5EF4-FFF2-40B4-BE49-F238E27FC236}">
                <a16:creationId xmlns:a16="http://schemas.microsoft.com/office/drawing/2014/main" id="{1C900B9D-AAC3-4F04-B78C-3259D44120FE}"/>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4A6A5DB4-C429-45C7-9ADE-2CB006AEACEE}"/>
              </a:ext>
            </a:extLst>
          </p:cNvPr>
          <p:cNvSpPr>
            <a:spLocks noGrp="1"/>
          </p:cNvSpPr>
          <p:nvPr>
            <p:ph type="sldNum" sz="quarter" idx="12"/>
          </p:nvPr>
        </p:nvSpPr>
        <p:spPr/>
        <p:txBody>
          <a:bodyPr/>
          <a:lstStyle>
            <a:lvl1pPr defTabSz="914400">
              <a:defRPr>
                <a:latin typeface="Arial" panose="020B0604020202020204" pitchFamily="34" charset="0"/>
              </a:defRPr>
            </a:lvl1pPr>
          </a:lstStyle>
          <a:p>
            <a:fld id="{1398D58A-2DFD-438D-8B6B-9305AD079775}" type="slidenum">
              <a:rPr lang="en-US" altLang="cs-CZ"/>
              <a:pPr/>
              <a:t>‹#›</a:t>
            </a:fld>
            <a:endParaRPr lang="en-US" altLang="cs-CZ"/>
          </a:p>
        </p:txBody>
      </p:sp>
    </p:spTree>
    <p:extLst>
      <p:ext uri="{BB962C8B-B14F-4D97-AF65-F5344CB8AC3E}">
        <p14:creationId xmlns:p14="http://schemas.microsoft.com/office/powerpoint/2010/main" val="417703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a:extLst>
              <a:ext uri="{FF2B5EF4-FFF2-40B4-BE49-F238E27FC236}">
                <a16:creationId xmlns:a16="http://schemas.microsoft.com/office/drawing/2014/main" id="{7C645F49-B2B8-4945-96A7-B9F23185C67F}"/>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83C8F50-A3D6-4618-9A5A-6123D35628DF}" type="datetimeFigureOut">
              <a:rPr lang="en-US"/>
              <a:pPr>
                <a:defRPr/>
              </a:pPr>
              <a:t>4/15/2024</a:t>
            </a:fld>
            <a:endParaRPr lang="en-US"/>
          </a:p>
        </p:txBody>
      </p:sp>
      <p:sp>
        <p:nvSpPr>
          <p:cNvPr id="6" name="Footer Placeholder 5">
            <a:extLst>
              <a:ext uri="{FF2B5EF4-FFF2-40B4-BE49-F238E27FC236}">
                <a16:creationId xmlns:a16="http://schemas.microsoft.com/office/drawing/2014/main" id="{3D5BA17F-3D57-45D0-BAEE-13BE2648F01E}"/>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2D40CE6-E9E9-4CF0-8FD8-8F974F4FF3A6}"/>
              </a:ext>
            </a:extLst>
          </p:cNvPr>
          <p:cNvSpPr>
            <a:spLocks noGrp="1"/>
          </p:cNvSpPr>
          <p:nvPr>
            <p:ph type="sldNum" sz="quarter" idx="12"/>
          </p:nvPr>
        </p:nvSpPr>
        <p:spPr/>
        <p:txBody>
          <a:bodyPr/>
          <a:lstStyle>
            <a:lvl1pPr defTabSz="914400">
              <a:defRPr>
                <a:latin typeface="Arial" panose="020B0604020202020204" pitchFamily="34" charset="0"/>
              </a:defRPr>
            </a:lvl1pPr>
          </a:lstStyle>
          <a:p>
            <a:fld id="{B64EE8AB-0096-448E-AE5B-03B5F3CEC8A6}" type="slidenum">
              <a:rPr lang="en-US" altLang="cs-CZ"/>
              <a:pPr/>
              <a:t>‹#›</a:t>
            </a:fld>
            <a:endParaRPr lang="en-US" altLang="cs-CZ"/>
          </a:p>
        </p:txBody>
      </p:sp>
    </p:spTree>
    <p:extLst>
      <p:ext uri="{BB962C8B-B14F-4D97-AF65-F5344CB8AC3E}">
        <p14:creationId xmlns:p14="http://schemas.microsoft.com/office/powerpoint/2010/main" val="189447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a:extLst>
              <a:ext uri="{FF2B5EF4-FFF2-40B4-BE49-F238E27FC236}">
                <a16:creationId xmlns:a16="http://schemas.microsoft.com/office/drawing/2014/main" id="{67D73BC7-E16B-4E47-A85A-04FDDB9380AD}"/>
              </a:ext>
            </a:extLst>
          </p:cNvPr>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FE381A2-49E4-45EA-83FF-5E0E5E3E08D2}" type="datetimeFigureOut">
              <a:rPr lang="en-US"/>
              <a:pPr>
                <a:defRPr/>
              </a:pPr>
              <a:t>4/15/2024</a:t>
            </a:fld>
            <a:endParaRPr lang="en-US"/>
          </a:p>
        </p:txBody>
      </p:sp>
      <p:sp>
        <p:nvSpPr>
          <p:cNvPr id="6" name="Footer Placeholder 5">
            <a:extLst>
              <a:ext uri="{FF2B5EF4-FFF2-40B4-BE49-F238E27FC236}">
                <a16:creationId xmlns:a16="http://schemas.microsoft.com/office/drawing/2014/main" id="{06AF61E9-00BB-46D1-B58D-EEB8B01CD7D1}"/>
              </a:ext>
            </a:extLst>
          </p:cNvPr>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C1A4249-B33B-4381-8BAA-173DFB08FEA1}"/>
              </a:ext>
            </a:extLst>
          </p:cNvPr>
          <p:cNvSpPr>
            <a:spLocks noGrp="1"/>
          </p:cNvSpPr>
          <p:nvPr>
            <p:ph type="sldNum" sz="quarter" idx="12"/>
          </p:nvPr>
        </p:nvSpPr>
        <p:spPr/>
        <p:txBody>
          <a:bodyPr/>
          <a:lstStyle>
            <a:lvl1pPr defTabSz="914400">
              <a:defRPr>
                <a:latin typeface="Arial" panose="020B0604020202020204" pitchFamily="34" charset="0"/>
              </a:defRPr>
            </a:lvl1pPr>
          </a:lstStyle>
          <a:p>
            <a:fld id="{9954B219-8868-45E1-AF97-8A1E0EFCBF59}" type="slidenum">
              <a:rPr lang="en-US" altLang="cs-CZ"/>
              <a:pPr/>
              <a:t>‹#›</a:t>
            </a:fld>
            <a:endParaRPr lang="en-US" altLang="cs-CZ"/>
          </a:p>
        </p:txBody>
      </p:sp>
    </p:spTree>
    <p:extLst>
      <p:ext uri="{BB962C8B-B14F-4D97-AF65-F5344CB8AC3E}">
        <p14:creationId xmlns:p14="http://schemas.microsoft.com/office/powerpoint/2010/main" val="378618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3250EE0-4A46-409D-9331-B12A32F7832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Click to edit Master title style</a:t>
            </a:r>
            <a:endParaRPr lang="en-US" altLang="cs-CZ"/>
          </a:p>
        </p:txBody>
      </p:sp>
      <p:sp>
        <p:nvSpPr>
          <p:cNvPr id="1027" name="Text Placeholder 2">
            <a:extLst>
              <a:ext uri="{FF2B5EF4-FFF2-40B4-BE49-F238E27FC236}">
                <a16:creationId xmlns:a16="http://schemas.microsoft.com/office/drawing/2014/main" id="{EA83F2E3-4BAB-4933-8899-4CAEDEBB86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Click to edit Master text styles</a:t>
            </a:r>
          </a:p>
          <a:p>
            <a:pPr lvl="1"/>
            <a:r>
              <a:rPr lang="cs-CZ" altLang="cs-CZ"/>
              <a:t>Second level</a:t>
            </a:r>
          </a:p>
          <a:p>
            <a:pPr lvl="2"/>
            <a:r>
              <a:rPr lang="cs-CZ" altLang="cs-CZ"/>
              <a:t>Third level</a:t>
            </a:r>
          </a:p>
          <a:p>
            <a:pPr lvl="3"/>
            <a:r>
              <a:rPr lang="cs-CZ" altLang="cs-CZ"/>
              <a:t>Fourth level</a:t>
            </a:r>
          </a:p>
          <a:p>
            <a:pPr lvl="4"/>
            <a:r>
              <a:rPr lang="cs-CZ" altLang="cs-CZ"/>
              <a:t>Fifth level</a:t>
            </a:r>
            <a:endParaRPr lang="en-US" altLang="cs-CZ"/>
          </a:p>
        </p:txBody>
      </p:sp>
      <p:sp>
        <p:nvSpPr>
          <p:cNvPr id="4" name="Date Placeholder 3">
            <a:extLst>
              <a:ext uri="{FF2B5EF4-FFF2-40B4-BE49-F238E27FC236}">
                <a16:creationId xmlns:a16="http://schemas.microsoft.com/office/drawing/2014/main" id="{B265A230-734E-40BA-A229-D5CA6F7B2D3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B9887682-0FC1-46ED-8257-09B6CA68BF7A}" type="datetimeFigureOut">
              <a:rPr lang="en-US"/>
              <a:pPr>
                <a:defRPr/>
              </a:pPr>
              <a:t>4/15/2024</a:t>
            </a:fld>
            <a:endParaRPr lang="en-US"/>
          </a:p>
        </p:txBody>
      </p:sp>
      <p:sp>
        <p:nvSpPr>
          <p:cNvPr id="5" name="Footer Placeholder 4">
            <a:extLst>
              <a:ext uri="{FF2B5EF4-FFF2-40B4-BE49-F238E27FC236}">
                <a16:creationId xmlns:a16="http://schemas.microsoft.com/office/drawing/2014/main" id="{BBC2E4C2-89DB-4C8F-8B77-79CF3C99CF1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3E50B467-543B-4FA2-8D93-D0418F8DA11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anose="020F0502020204030204" pitchFamily="34" charset="0"/>
              </a:defRPr>
            </a:lvl1pPr>
          </a:lstStyle>
          <a:p>
            <a:fld id="{ED32F437-8EF1-48A7-B316-27BF63A87D9A}"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adam.pawliczek@mvso.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7A0778-FB8B-4971-863A-02421C1C9996}"/>
              </a:ext>
            </a:extLst>
          </p:cNvPr>
          <p:cNvSpPr>
            <a:spLocks noGrp="1"/>
          </p:cNvSpPr>
          <p:nvPr>
            <p:ph type="ctrTitle"/>
          </p:nvPr>
        </p:nvSpPr>
        <p:spPr>
          <a:xfrm>
            <a:off x="16396" y="548680"/>
            <a:ext cx="9144000" cy="961232"/>
          </a:xfrm>
        </p:spPr>
        <p:txBody>
          <a:bodyPr rtlCol="0">
            <a:normAutofit/>
          </a:bodyPr>
          <a:lstStyle/>
          <a:p>
            <a:pPr eaLnBrk="1" fontAlgn="auto" hangingPunct="1">
              <a:spcAft>
                <a:spcPts val="0"/>
              </a:spcAft>
              <a:defRPr/>
            </a:pPr>
            <a:r>
              <a:rPr lang="cs-CZ" b="1" cap="all" dirty="0"/>
              <a:t>INTERNATIONAL</a:t>
            </a:r>
            <a:r>
              <a:rPr lang="en-US" b="1" cap="all" dirty="0"/>
              <a:t> management</a:t>
            </a:r>
            <a:endParaRPr lang="en-US" dirty="0"/>
          </a:p>
        </p:txBody>
      </p:sp>
      <p:sp>
        <p:nvSpPr>
          <p:cNvPr id="3" name="Podnadpis 2">
            <a:extLst>
              <a:ext uri="{FF2B5EF4-FFF2-40B4-BE49-F238E27FC236}">
                <a16:creationId xmlns:a16="http://schemas.microsoft.com/office/drawing/2014/main" id="{C8C5843C-363B-452E-B3BD-2301DCBB019C}"/>
              </a:ext>
            </a:extLst>
          </p:cNvPr>
          <p:cNvSpPr>
            <a:spLocks noGrp="1"/>
          </p:cNvSpPr>
          <p:nvPr>
            <p:ph type="subTitle" idx="1"/>
          </p:nvPr>
        </p:nvSpPr>
        <p:spPr>
          <a:xfrm>
            <a:off x="395288" y="5589240"/>
            <a:ext cx="8424862" cy="1105248"/>
          </a:xfrm>
        </p:spPr>
        <p:txBody>
          <a:bodyPr rtlCol="0">
            <a:normAutofit/>
          </a:bodyPr>
          <a:lstStyle/>
          <a:p>
            <a:pPr eaLnBrk="1" fontAlgn="auto" hangingPunct="1">
              <a:spcAft>
                <a:spcPts val="0"/>
              </a:spcAft>
              <a:defRPr/>
            </a:pPr>
            <a:r>
              <a:rPr lang="cs-CZ" b="1" dirty="0">
                <a:solidFill>
                  <a:schemeClr val="tx1"/>
                </a:solidFill>
              </a:rPr>
              <a:t>Doc. Ing. Adam Pawliczek, Ph.D.</a:t>
            </a:r>
            <a:endParaRPr lang="en-US" b="1" dirty="0"/>
          </a:p>
        </p:txBody>
      </p:sp>
      <p:pic>
        <p:nvPicPr>
          <p:cNvPr id="1026" name="Picture 2" descr="international management allegory">
            <a:extLst>
              <a:ext uri="{FF2B5EF4-FFF2-40B4-BE49-F238E27FC236}">
                <a16:creationId xmlns:a16="http://schemas.microsoft.com/office/drawing/2014/main" id="{DE967DAB-046A-7DF2-A994-5243813CC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479" y="1383760"/>
            <a:ext cx="4090479" cy="4090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61888" y="260648"/>
            <a:ext cx="8229600" cy="1143000"/>
          </a:xfrm>
        </p:spPr>
        <p:txBody>
          <a:bodyPr/>
          <a:lstStyle/>
          <a:p>
            <a:pPr eaLnBrk="1" hangingPunct="1"/>
            <a:r>
              <a:rPr lang="cs-CZ" altLang="cs-CZ" dirty="0"/>
              <a:t>3. </a:t>
            </a:r>
            <a:r>
              <a:rPr lang="en-US" altLang="cs-CZ" dirty="0"/>
              <a:t>Economic fluctuations</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052736"/>
            <a:ext cx="8363272" cy="5073427"/>
          </a:xfrm>
        </p:spPr>
        <p:txBody>
          <a:bodyPr rtlCol="0">
            <a:noAutofit/>
          </a:bodyPr>
          <a:lstStyle/>
          <a:p>
            <a:pPr algn="just" eaLnBrk="1" fontAlgn="auto" hangingPunct="1">
              <a:spcAft>
                <a:spcPts val="0"/>
              </a:spcAft>
              <a:buFont typeface="+mj-lt"/>
              <a:buAutoNum type="arabicPeriod" startAt="5"/>
              <a:defRPr/>
            </a:pPr>
            <a:r>
              <a:rPr lang="en-US" sz="1800" b="1" dirty="0"/>
              <a:t>International Trade Management: </a:t>
            </a:r>
            <a:r>
              <a:rPr lang="en-US" sz="1800" dirty="0"/>
              <a:t>Economic fluctuations can impact international trade patterns, exchange rates, and export/import volumes. Businesses and governments need to monitor and manage these fluctuations to optimize trade relationships and minimize trade imbalances.</a:t>
            </a:r>
            <a:endParaRPr lang="cs-CZ" sz="1800" dirty="0"/>
          </a:p>
          <a:p>
            <a:pPr algn="just" eaLnBrk="1" fontAlgn="auto" hangingPunct="1">
              <a:spcAft>
                <a:spcPts val="0"/>
              </a:spcAft>
              <a:buFont typeface="+mj-lt"/>
              <a:buAutoNum type="arabicPeriod" startAt="5"/>
              <a:defRPr/>
            </a:pPr>
            <a:r>
              <a:rPr lang="en-US" sz="1800" b="1" dirty="0"/>
              <a:t>Financial Planning and Budgeting: </a:t>
            </a:r>
            <a:r>
              <a:rPr lang="en-US" sz="1800" dirty="0"/>
              <a:t>Individuals and organizations engage in financial planning and budgeting processes to prepare for economic fluctuations. This involves setting aside savings, creating contingency plans, and establishing financial buffers to weather periods of economic uncertainty.</a:t>
            </a:r>
            <a:endParaRPr lang="cs-CZ" sz="1800" dirty="0"/>
          </a:p>
          <a:p>
            <a:pPr algn="just" eaLnBrk="1" fontAlgn="auto" hangingPunct="1">
              <a:spcAft>
                <a:spcPts val="0"/>
              </a:spcAft>
              <a:buFont typeface="+mj-lt"/>
              <a:buAutoNum type="arabicPeriod" startAt="5"/>
              <a:defRPr/>
            </a:pPr>
            <a:r>
              <a:rPr lang="en-US" sz="1800" b="1" dirty="0"/>
              <a:t>Investment Strategy: </a:t>
            </a:r>
            <a:r>
              <a:rPr lang="en-US" sz="1800" dirty="0"/>
              <a:t>Investors adjust their investment strategies based on economic indicators and market conditions. During economic downturns, investors may adopt defensive strategies such as investing in safe-haven assets or diversifying their portfolios to reduce risk.</a:t>
            </a:r>
            <a:endParaRPr lang="cs-CZ" sz="1800" dirty="0"/>
          </a:p>
          <a:p>
            <a:pPr algn="just" eaLnBrk="1" fontAlgn="auto" hangingPunct="1">
              <a:spcAft>
                <a:spcPts val="0"/>
              </a:spcAft>
              <a:buFont typeface="+mj-lt"/>
              <a:buAutoNum type="arabicPeriod" startAt="5"/>
              <a:defRPr/>
            </a:pPr>
            <a:r>
              <a:rPr lang="en-US" sz="1800" b="1" dirty="0"/>
              <a:t>Policy Coordination: </a:t>
            </a:r>
            <a:r>
              <a:rPr lang="en-US" sz="1800" dirty="0"/>
              <a:t>Effective management of economic fluctuations often requires coordination among various stakeholders, including governments, central banks, regulatory bodies, businesses, and international organizations. Collaboration and information sharing are essential for implementing coherent and effective policies.</a:t>
            </a:r>
          </a:p>
          <a:p>
            <a:pPr marL="0" indent="0" algn="just" eaLnBrk="1" fontAlgn="auto" hangingPunct="1">
              <a:spcAft>
                <a:spcPts val="0"/>
              </a:spcAft>
              <a:buNone/>
              <a:defRPr/>
            </a:pPr>
            <a:r>
              <a:rPr lang="en-US" sz="1800" dirty="0"/>
              <a:t>Overall, the management of economic fluctuations aims to promote stability, sustainability, and resilience in the face of dynamic economic conditions, ensuring that both individuals and organizations can navigate through periods of uncertainty and volatility.</a:t>
            </a:r>
          </a:p>
        </p:txBody>
      </p:sp>
    </p:spTree>
    <p:extLst>
      <p:ext uri="{BB962C8B-B14F-4D97-AF65-F5344CB8AC3E}">
        <p14:creationId xmlns:p14="http://schemas.microsoft.com/office/powerpoint/2010/main" val="262842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4. </a:t>
            </a:r>
            <a:r>
              <a:rPr lang="en-US" altLang="cs-CZ" dirty="0"/>
              <a:t>Globalization and market expansion</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124744"/>
            <a:ext cx="8229600" cy="5001419"/>
          </a:xfrm>
        </p:spPr>
        <p:txBody>
          <a:bodyPr rtlCol="0">
            <a:noAutofit/>
          </a:bodyPr>
          <a:lstStyle/>
          <a:p>
            <a:pPr marL="0" indent="0" algn="just" eaLnBrk="1" fontAlgn="auto" hangingPunct="1">
              <a:spcAft>
                <a:spcPts val="0"/>
              </a:spcAft>
              <a:buNone/>
              <a:defRPr/>
            </a:pPr>
            <a:r>
              <a:rPr lang="en-US" sz="1800" dirty="0"/>
              <a:t>The management of globalization and market expansion refers to the strategic planning, implementation, and coordination of activities undertaken by organizations to leverage opportunities presented by global markets and expand their operations internationally. Here's a breakdown of what it entails:</a:t>
            </a:r>
            <a:endParaRPr lang="cs-CZ" sz="1800" dirty="0"/>
          </a:p>
          <a:p>
            <a:pPr marL="0" indent="0" algn="just" eaLnBrk="1" fontAlgn="auto" hangingPunct="1">
              <a:spcAft>
                <a:spcPts val="0"/>
              </a:spcAft>
              <a:buNone/>
              <a:defRPr/>
            </a:pPr>
            <a:endParaRPr lang="en-US" sz="1800" dirty="0"/>
          </a:p>
          <a:p>
            <a:pPr algn="just" eaLnBrk="1" fontAlgn="auto" hangingPunct="1">
              <a:spcAft>
                <a:spcPts val="0"/>
              </a:spcAft>
              <a:buFont typeface="+mj-lt"/>
              <a:buAutoNum type="arabicPeriod"/>
              <a:defRPr/>
            </a:pPr>
            <a:r>
              <a:rPr lang="en-US" sz="1800" b="1" dirty="0"/>
              <a:t>Strategic Planning: </a:t>
            </a:r>
            <a:r>
              <a:rPr lang="en-US" sz="1800" dirty="0"/>
              <a:t>Organizations need to develop comprehensive strategies that align with their goals and objectives for global expansion. This involves analyzing market trends, identifying target markets, assessing competitive landscapes, and setting clear objectives for entering new markets or expanding existing ones.</a:t>
            </a:r>
            <a:endParaRPr lang="cs-CZ" sz="1800" dirty="0"/>
          </a:p>
          <a:p>
            <a:pPr algn="just" eaLnBrk="1" fontAlgn="auto" hangingPunct="1">
              <a:spcAft>
                <a:spcPts val="0"/>
              </a:spcAft>
              <a:buFont typeface="+mj-lt"/>
              <a:buAutoNum type="arabicPeriod"/>
              <a:defRPr/>
            </a:pPr>
            <a:r>
              <a:rPr lang="en-US" sz="1800" b="1" dirty="0"/>
              <a:t>Market Research: </a:t>
            </a:r>
            <a:r>
              <a:rPr lang="en-US" sz="1800" dirty="0"/>
              <a:t>Conducting thorough market research is essential to understand the cultural, economic, legal, and political dynamics of target markets. This helps organizations tailor their products, services, and marketing strategies to meet the needs and preferences of local customers.</a:t>
            </a:r>
            <a:endParaRPr lang="cs-CZ" sz="1800" dirty="0"/>
          </a:p>
          <a:p>
            <a:pPr algn="just" eaLnBrk="1" fontAlgn="auto" hangingPunct="1">
              <a:spcAft>
                <a:spcPts val="0"/>
              </a:spcAft>
              <a:buFont typeface="+mj-lt"/>
              <a:buAutoNum type="arabicPeriod"/>
              <a:defRPr/>
            </a:pPr>
            <a:r>
              <a:rPr lang="en-US" sz="1800" b="1" dirty="0"/>
              <a:t>Risk Management: </a:t>
            </a:r>
            <a:r>
              <a:rPr lang="en-US" sz="1800" dirty="0"/>
              <a:t>Global expansion involves various risks, including political instability, currency fluctuations, regulatory compliance, cultural differences, and competition. Effective risk management strategies are necessary to mitigate these risks and safeguard the organization's interests.</a:t>
            </a:r>
            <a:endParaRPr lang="cs-CZ" sz="1800" dirty="0"/>
          </a:p>
          <a:p>
            <a:pPr marL="0" indent="0" algn="just" eaLnBrk="1" fontAlgn="auto" hangingPunct="1">
              <a:spcAft>
                <a:spcPts val="0"/>
              </a:spcAft>
              <a:buNone/>
              <a:defRPr/>
            </a:pPr>
            <a:endParaRPr lang="en-US" sz="1800" dirty="0"/>
          </a:p>
        </p:txBody>
      </p:sp>
    </p:spTree>
    <p:extLst>
      <p:ext uri="{BB962C8B-B14F-4D97-AF65-F5344CB8AC3E}">
        <p14:creationId xmlns:p14="http://schemas.microsoft.com/office/powerpoint/2010/main" val="424925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4. </a:t>
            </a:r>
            <a:r>
              <a:rPr lang="en-US" altLang="cs-CZ" dirty="0"/>
              <a:t>Globalization and market expansion</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124744"/>
            <a:ext cx="8229600" cy="5001419"/>
          </a:xfrm>
        </p:spPr>
        <p:txBody>
          <a:bodyPr rtlCol="0">
            <a:noAutofit/>
          </a:bodyPr>
          <a:lstStyle/>
          <a:p>
            <a:pPr algn="just" eaLnBrk="1" fontAlgn="auto" hangingPunct="1">
              <a:spcAft>
                <a:spcPts val="0"/>
              </a:spcAft>
              <a:buFont typeface="+mj-lt"/>
              <a:buAutoNum type="arabicPeriod" startAt="4"/>
              <a:defRPr/>
            </a:pPr>
            <a:r>
              <a:rPr lang="en-US" sz="1800" b="1" dirty="0"/>
              <a:t>Operational Logistics: </a:t>
            </a:r>
            <a:r>
              <a:rPr lang="en-US" sz="1800" dirty="0"/>
              <a:t>Managing the logistical aspects of global expansion, such as supply chain management, distribution channels, transportation, and inventory management, is crucial for ensuring smooth operations and timely delivery of products or services to customers worldwide.</a:t>
            </a:r>
          </a:p>
          <a:p>
            <a:pPr algn="just" eaLnBrk="1" fontAlgn="auto" hangingPunct="1">
              <a:spcAft>
                <a:spcPts val="0"/>
              </a:spcAft>
              <a:buFont typeface="+mj-lt"/>
              <a:buAutoNum type="arabicPeriod" startAt="4"/>
              <a:defRPr/>
            </a:pPr>
            <a:r>
              <a:rPr lang="en-US" sz="1800" b="1" dirty="0"/>
              <a:t>Cultural Adaptation: </a:t>
            </a:r>
            <a:r>
              <a:rPr lang="en-US" sz="1800" dirty="0"/>
              <a:t>Organizations must adapt their business practices, marketing messages, and operations to suit the cultural norms and preferences of different markets. This may involve hiring local talent, establishing partnerships with local businesses, and customizing products or services to cater to local tastes.</a:t>
            </a:r>
            <a:endParaRPr lang="cs-CZ" sz="1800" dirty="0"/>
          </a:p>
          <a:p>
            <a:pPr algn="just" eaLnBrk="1" fontAlgn="auto" hangingPunct="1">
              <a:spcAft>
                <a:spcPts val="0"/>
              </a:spcAft>
              <a:buFont typeface="+mj-lt"/>
              <a:buAutoNum type="arabicPeriod" startAt="4"/>
              <a:defRPr/>
            </a:pPr>
            <a:r>
              <a:rPr lang="en-US" sz="1800" b="1" dirty="0"/>
              <a:t>Legal and Regulatory Compliance: </a:t>
            </a:r>
            <a:r>
              <a:rPr lang="en-US" sz="1800" dirty="0"/>
              <a:t>Complying with international laws, regulations, trade policies, and tax requirements is essential for operating legally and ethically in foreign markets. Organizations need to stay abreast of changes in regulations and seek legal guidance to ensure compliance.</a:t>
            </a:r>
            <a:endParaRPr lang="cs-CZ" sz="1800" dirty="0"/>
          </a:p>
          <a:p>
            <a:pPr algn="just" eaLnBrk="1" fontAlgn="auto" hangingPunct="1">
              <a:spcAft>
                <a:spcPts val="0"/>
              </a:spcAft>
              <a:buFont typeface="+mj-lt"/>
              <a:buAutoNum type="arabicPeriod" startAt="4"/>
              <a:defRPr/>
            </a:pPr>
            <a:r>
              <a:rPr lang="en-US" sz="1800" b="1" dirty="0"/>
              <a:t>Financial Management: </a:t>
            </a:r>
            <a:r>
              <a:rPr lang="en-US" sz="1800" dirty="0"/>
              <a:t>Managing financial resources effectively is critical for funding global expansion initiatives. This includes budgeting for market entry costs, assessing financial risks, managing foreign exchange exposure, and optimizing financial performance in international markets.</a:t>
            </a:r>
            <a:endParaRPr lang="cs-CZ" sz="1800" dirty="0"/>
          </a:p>
        </p:txBody>
      </p:sp>
    </p:spTree>
    <p:extLst>
      <p:ext uri="{BB962C8B-B14F-4D97-AF65-F5344CB8AC3E}">
        <p14:creationId xmlns:p14="http://schemas.microsoft.com/office/powerpoint/2010/main" val="380281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4. </a:t>
            </a:r>
            <a:r>
              <a:rPr lang="en-US" altLang="cs-CZ" dirty="0"/>
              <a:t>Globalization and market expansion</a:t>
            </a:r>
            <a:r>
              <a:rPr lang="cs-CZ" altLang="cs-CZ" dirty="0"/>
              <a:t> C</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124744"/>
            <a:ext cx="8229600" cy="5001419"/>
          </a:xfrm>
        </p:spPr>
        <p:txBody>
          <a:bodyPr rtlCol="0">
            <a:noAutofit/>
          </a:bodyPr>
          <a:lstStyle/>
          <a:p>
            <a:pPr algn="just" eaLnBrk="1" fontAlgn="auto" hangingPunct="1">
              <a:spcAft>
                <a:spcPts val="0"/>
              </a:spcAft>
              <a:buFont typeface="+mj-lt"/>
              <a:buAutoNum type="arabicPeriod" startAt="8"/>
              <a:defRPr/>
            </a:pPr>
            <a:r>
              <a:rPr lang="en-US" sz="1800" b="1" dirty="0"/>
              <a:t>Strategic Partnerships: </a:t>
            </a:r>
            <a:r>
              <a:rPr lang="en-US" sz="1800" dirty="0"/>
              <a:t>Forming strategic partnerships, alliances, or joint ventures with local companies can facilitate market entry and expansion by leveraging local expertise, networks, and resources. Building strong relationships with local partners is key to success in foreign markets.</a:t>
            </a:r>
            <a:endParaRPr lang="cs-CZ" sz="1800" dirty="0"/>
          </a:p>
          <a:p>
            <a:pPr algn="just" eaLnBrk="1" fontAlgn="auto" hangingPunct="1">
              <a:spcAft>
                <a:spcPts val="0"/>
              </a:spcAft>
              <a:buFont typeface="+mj-lt"/>
              <a:buAutoNum type="arabicPeriod" startAt="8"/>
              <a:defRPr/>
            </a:pPr>
            <a:r>
              <a:rPr lang="en-US" sz="1800" b="1" dirty="0"/>
              <a:t>Technology Adoption: </a:t>
            </a:r>
            <a:r>
              <a:rPr lang="en-US" sz="1800" dirty="0"/>
              <a:t>Leveraging technology tools and platforms can enhance global operations, communication, and collaboration. Organizations should invest in technologies that streamline processes, improve efficiency, and enable real-time decision-making across borders.</a:t>
            </a:r>
            <a:endParaRPr lang="cs-CZ" sz="1800" dirty="0"/>
          </a:p>
          <a:p>
            <a:pPr algn="just" eaLnBrk="1" fontAlgn="auto" hangingPunct="1">
              <a:spcAft>
                <a:spcPts val="0"/>
              </a:spcAft>
              <a:buFont typeface="+mj-lt"/>
              <a:buAutoNum type="arabicPeriod" startAt="8"/>
              <a:defRPr/>
            </a:pPr>
            <a:r>
              <a:rPr lang="en-US" sz="1800" b="1" dirty="0"/>
              <a:t>Performance Evaluation: </a:t>
            </a:r>
            <a:r>
              <a:rPr lang="en-US" sz="1800" dirty="0"/>
              <a:t>Continuously monitoring and evaluating the performance of global expansion initiatives is essential for assessing their effectiveness and making necessary adjustments. Key performance indicators (KPIs) should be established to measure progress and success in international markets.</a:t>
            </a:r>
          </a:p>
        </p:txBody>
      </p:sp>
      <p:pic>
        <p:nvPicPr>
          <p:cNvPr id="3074" name="Picture 2" descr="allegory of Globalization and market expansion  ">
            <a:extLst>
              <a:ext uri="{FF2B5EF4-FFF2-40B4-BE49-F238E27FC236}">
                <a16:creationId xmlns:a16="http://schemas.microsoft.com/office/drawing/2014/main" id="{F0CF8780-5937-8A08-667E-277922F2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761148"/>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81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5. </a:t>
            </a:r>
            <a:r>
              <a:rPr lang="en-US" altLang="cs-CZ" dirty="0"/>
              <a:t>Ethical considerations</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400600"/>
          </a:xfrm>
        </p:spPr>
        <p:txBody>
          <a:bodyPr rtlCol="0">
            <a:noAutofit/>
          </a:bodyPr>
          <a:lstStyle/>
          <a:p>
            <a:pPr marL="0" indent="0" algn="just" eaLnBrk="1" fontAlgn="auto" hangingPunct="1">
              <a:spcAft>
                <a:spcPts val="0"/>
              </a:spcAft>
              <a:buNone/>
              <a:defRPr/>
            </a:pPr>
            <a:r>
              <a:rPr lang="en-US" sz="1800" dirty="0"/>
              <a:t>Ethical considerations in international management refer to the principles, standards, and values that guide decision-making and behavior of organizations and individuals operating across national borders. These considerations encompass a wide range of ethical issues that arise in the context of globalization, cross-cultural interactions, and international business activities. Some key ethical considerations in international management include:</a:t>
            </a:r>
            <a:endParaRPr lang="cs-CZ" sz="1800" dirty="0"/>
          </a:p>
          <a:p>
            <a:pPr marL="0" indent="0" algn="just" eaLnBrk="1" fontAlgn="auto" hangingPunct="1">
              <a:spcAft>
                <a:spcPts val="0"/>
              </a:spcAft>
              <a:buNone/>
              <a:defRPr/>
            </a:pPr>
            <a:endParaRPr lang="en-US" sz="1800" dirty="0"/>
          </a:p>
          <a:p>
            <a:pPr algn="just" eaLnBrk="1" fontAlgn="auto" hangingPunct="1">
              <a:spcAft>
                <a:spcPts val="0"/>
              </a:spcAft>
              <a:buFont typeface="+mj-lt"/>
              <a:buAutoNum type="arabicPeriod"/>
              <a:defRPr/>
            </a:pPr>
            <a:r>
              <a:rPr lang="en-US" sz="1800" b="1" dirty="0"/>
              <a:t>Respect for cultural diversity: </a:t>
            </a:r>
            <a:r>
              <a:rPr lang="en-US" sz="1800" dirty="0"/>
              <a:t>Organizations must respect and accommodate diverse cultural norms, values, and practices in their international operations. This includes avoiding cultural imperialism and ensuring that business practices are culturally sensitive and appropriate.</a:t>
            </a:r>
            <a:endParaRPr lang="cs-CZ" sz="1800" dirty="0"/>
          </a:p>
          <a:p>
            <a:pPr algn="just" eaLnBrk="1" fontAlgn="auto" hangingPunct="1">
              <a:spcAft>
                <a:spcPts val="0"/>
              </a:spcAft>
              <a:buFont typeface="+mj-lt"/>
              <a:buAutoNum type="arabicPeriod"/>
              <a:defRPr/>
            </a:pPr>
            <a:r>
              <a:rPr lang="en-US" sz="1800" b="1" dirty="0"/>
              <a:t>Fair labor practices: </a:t>
            </a:r>
            <a:r>
              <a:rPr lang="en-US" sz="1800" dirty="0"/>
              <a:t>Ethical management requires organizations to uphold fair labor standards, including providing safe working conditions, fair wages, and reasonable working hours for employees, both domestically and internationally.</a:t>
            </a:r>
            <a:endParaRPr lang="cs-CZ" sz="1800" dirty="0"/>
          </a:p>
          <a:p>
            <a:pPr algn="just" eaLnBrk="1" fontAlgn="auto" hangingPunct="1">
              <a:spcAft>
                <a:spcPts val="0"/>
              </a:spcAft>
              <a:buFont typeface="+mj-lt"/>
              <a:buAutoNum type="arabicPeriod"/>
              <a:defRPr/>
            </a:pPr>
            <a:r>
              <a:rPr lang="en-US" sz="1800" b="1" dirty="0"/>
              <a:t>Environmental sustainability: </a:t>
            </a:r>
            <a:r>
              <a:rPr lang="en-US" sz="1800" dirty="0"/>
              <a:t>International businesses should consider the environmental impact of their operations and strive to minimize negative effects on the environment. This includes adopting sustainable practices, reducing carbon emissions, and promoting eco-friendly technologies.</a:t>
            </a:r>
          </a:p>
        </p:txBody>
      </p:sp>
    </p:spTree>
    <p:extLst>
      <p:ext uri="{BB962C8B-B14F-4D97-AF65-F5344CB8AC3E}">
        <p14:creationId xmlns:p14="http://schemas.microsoft.com/office/powerpoint/2010/main" val="96817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5. </a:t>
            </a:r>
            <a:r>
              <a:rPr lang="en-US" altLang="cs-CZ" dirty="0"/>
              <a:t>Ethical considerations</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4"/>
              <a:defRPr/>
            </a:pPr>
            <a:r>
              <a:rPr lang="en-US" sz="1800" b="1" dirty="0"/>
              <a:t>Corporate social responsibility (CSR): </a:t>
            </a:r>
            <a:r>
              <a:rPr lang="en-US" sz="1800" dirty="0"/>
              <a:t>Organizations have a responsibility to contribute positively to the communities in which they operate, both locally and globally. This may involve supporting social initiatives, philanthropy, and ethical investments that benefit society.</a:t>
            </a:r>
            <a:endParaRPr lang="cs-CZ" sz="1800" dirty="0"/>
          </a:p>
          <a:p>
            <a:pPr algn="just" eaLnBrk="1" fontAlgn="auto" hangingPunct="1">
              <a:spcAft>
                <a:spcPts val="0"/>
              </a:spcAft>
              <a:buFont typeface="+mj-lt"/>
              <a:buAutoNum type="arabicPeriod" startAt="4"/>
              <a:defRPr/>
            </a:pPr>
            <a:r>
              <a:rPr lang="en-US" sz="1800" b="1" dirty="0"/>
              <a:t>Transparency and accountability: </a:t>
            </a:r>
            <a:r>
              <a:rPr lang="en-US" sz="1800" dirty="0"/>
              <a:t>Ethical management requires transparency in business practices, including financial reporting, supply chain operations, and stakeholder engagement. Organizations should be accountable for their actions and decisions, and they should strive to maintain integrity and trustworthiness in all dealings.</a:t>
            </a:r>
            <a:endParaRPr lang="cs-CZ" sz="1800" dirty="0"/>
          </a:p>
          <a:p>
            <a:pPr algn="just" eaLnBrk="1" fontAlgn="auto" hangingPunct="1">
              <a:spcAft>
                <a:spcPts val="0"/>
              </a:spcAft>
              <a:buFont typeface="+mj-lt"/>
              <a:buAutoNum type="arabicPeriod" startAt="4"/>
              <a:defRPr/>
            </a:pPr>
            <a:r>
              <a:rPr lang="en-US" sz="1800" b="1" dirty="0"/>
              <a:t>Respect for human rights: </a:t>
            </a:r>
            <a:r>
              <a:rPr lang="en-US" sz="1800" dirty="0"/>
              <a:t>International businesses must respect and uphold fundamental human rights in their operations, supply chains, and relationships with stakeholders. This includes respecting the rights of employees, customers, suppliers, and communities affected by business activities.</a:t>
            </a:r>
            <a:endParaRPr lang="cs-CZ" sz="1800" dirty="0"/>
          </a:p>
          <a:p>
            <a:pPr algn="just" eaLnBrk="1" fontAlgn="auto" hangingPunct="1">
              <a:spcAft>
                <a:spcPts val="0"/>
              </a:spcAft>
              <a:buFont typeface="+mj-lt"/>
              <a:buAutoNum type="arabicPeriod" startAt="4"/>
              <a:defRPr/>
            </a:pPr>
            <a:r>
              <a:rPr lang="en-US" sz="1800" b="1" dirty="0"/>
              <a:t>Anti-corruption and bribery: </a:t>
            </a:r>
            <a:r>
              <a:rPr lang="en-US" sz="1800" dirty="0"/>
              <a:t>Organizations should adhere to high standards of integrity and ethical conduct, including zero tolerance for corruption, bribery, and unethical business practices. This may involve implementing robust anti-corruption policies, conducting due diligence on business partners, and promoting a culture of integrity within the organization.</a:t>
            </a:r>
          </a:p>
        </p:txBody>
      </p:sp>
    </p:spTree>
    <p:extLst>
      <p:ext uri="{BB962C8B-B14F-4D97-AF65-F5344CB8AC3E}">
        <p14:creationId xmlns:p14="http://schemas.microsoft.com/office/powerpoint/2010/main" val="240747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5. </a:t>
            </a:r>
            <a:r>
              <a:rPr lang="en-US" altLang="cs-CZ" dirty="0"/>
              <a:t>Ethical considerations</a:t>
            </a:r>
            <a:r>
              <a:rPr lang="cs-CZ" altLang="cs-CZ" dirty="0"/>
              <a:t> C</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marL="514350" indent="-514350" algn="just" eaLnBrk="1" fontAlgn="auto" hangingPunct="1">
              <a:spcAft>
                <a:spcPts val="0"/>
              </a:spcAft>
              <a:buFont typeface="+mj-lt"/>
              <a:buAutoNum type="arabicPeriod" startAt="8"/>
              <a:defRPr/>
            </a:pPr>
            <a:r>
              <a:rPr lang="en-US" sz="1800" b="1" dirty="0"/>
              <a:t>Compliance with laws and regulations: </a:t>
            </a:r>
            <a:r>
              <a:rPr lang="en-US" sz="1800" dirty="0"/>
              <a:t>Ethical management requires organizations to comply with applicable laws, regulations, and international standards governing business conduct. This includes legal requirements related to trade, taxation, intellectual property, and data privacy, among others.</a:t>
            </a:r>
          </a:p>
          <a:p>
            <a:pPr marL="514350" indent="-514350" algn="just" eaLnBrk="1" fontAlgn="auto" hangingPunct="1">
              <a:spcAft>
                <a:spcPts val="0"/>
              </a:spcAft>
              <a:buFont typeface="+mj-lt"/>
              <a:buAutoNum type="arabicPeriod" startAt="8"/>
              <a:defRPr/>
            </a:pPr>
            <a:r>
              <a:rPr lang="en-US" sz="1800" b="1" dirty="0"/>
              <a:t>Conflict resolution and peacebuilding: </a:t>
            </a:r>
            <a:r>
              <a:rPr lang="en-US" sz="1800" dirty="0"/>
              <a:t>International businesses should strive to contribute to peaceful conflict resolution and reconciliation in regions affected by political instability or armed conflict. This may involve promoting dialogue, supporting local peace initiatives, and avoiding actions that exacerbate conflict or human rights abuses.</a:t>
            </a:r>
          </a:p>
          <a:p>
            <a:pPr marL="514350" indent="-514350" algn="just" eaLnBrk="1" fontAlgn="auto" hangingPunct="1">
              <a:spcAft>
                <a:spcPts val="0"/>
              </a:spcAft>
              <a:buFont typeface="+mj-lt"/>
              <a:buAutoNum type="arabicPeriod" startAt="8"/>
              <a:defRPr/>
            </a:pPr>
            <a:r>
              <a:rPr lang="en-US" sz="1800" b="1" dirty="0"/>
              <a:t>Ethical leadership: </a:t>
            </a:r>
            <a:r>
              <a:rPr lang="en-US" sz="1800" dirty="0"/>
              <a:t>Finally, ethical management starts with ethical leadership. Leaders in international management roles should demonstrate integrity, fairness, and ethical decision-making, setting a positive example for their organizations and stakeholders.</a:t>
            </a:r>
          </a:p>
        </p:txBody>
      </p:sp>
      <p:pic>
        <p:nvPicPr>
          <p:cNvPr id="4098" name="Picture 2" descr="allegory of Ethical considerations ">
            <a:extLst>
              <a:ext uri="{FF2B5EF4-FFF2-40B4-BE49-F238E27FC236}">
                <a16:creationId xmlns:a16="http://schemas.microsoft.com/office/drawing/2014/main" id="{89ABC314-EC95-8DAA-E61D-B73A45605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80831"/>
            <a:ext cx="1944000" cy="19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05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6. </a:t>
            </a:r>
            <a:r>
              <a:rPr lang="en-US" altLang="cs-CZ" dirty="0"/>
              <a:t>Human resource management</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08720"/>
            <a:ext cx="8229600" cy="5217443"/>
          </a:xfrm>
        </p:spPr>
        <p:txBody>
          <a:bodyPr rtlCol="0">
            <a:noAutofit/>
          </a:bodyPr>
          <a:lstStyle/>
          <a:p>
            <a:pPr marL="0" indent="0" algn="just" eaLnBrk="1" fontAlgn="auto" hangingPunct="1">
              <a:spcAft>
                <a:spcPts val="0"/>
              </a:spcAft>
              <a:buNone/>
              <a:defRPr/>
            </a:pPr>
            <a:r>
              <a:rPr lang="en-US" sz="1800" dirty="0"/>
              <a:t>International Human Resource Management (IHRM) is the strategic approach to managing people in multinational organizations or organizations operating in multiple countries. It involves the coordination of HR functions such as recruitment, selection, training, compensation, and performance management across different national contexts.</a:t>
            </a:r>
            <a:r>
              <a:rPr lang="cs-CZ" sz="1800" dirty="0"/>
              <a:t> </a:t>
            </a:r>
            <a:r>
              <a:rPr lang="en-US" sz="1800" dirty="0"/>
              <a:t>Key aspects of International Human Resource Management include:</a:t>
            </a:r>
            <a:endParaRPr lang="cs-CZ" sz="1800" dirty="0"/>
          </a:p>
          <a:p>
            <a:pPr marL="0" indent="0" algn="just" eaLnBrk="1" fontAlgn="auto" hangingPunct="1">
              <a:spcAft>
                <a:spcPts val="0"/>
              </a:spcAft>
              <a:buNone/>
              <a:defRPr/>
            </a:pPr>
            <a:endParaRPr lang="en-US" sz="1800" dirty="0"/>
          </a:p>
          <a:p>
            <a:pPr algn="just" eaLnBrk="1" fontAlgn="auto" hangingPunct="1">
              <a:spcAft>
                <a:spcPts val="0"/>
              </a:spcAft>
              <a:buFont typeface="+mj-lt"/>
              <a:buAutoNum type="arabicPeriod"/>
              <a:defRPr/>
            </a:pPr>
            <a:r>
              <a:rPr lang="en-US" sz="1800" b="1" dirty="0"/>
              <a:t>Cross-cultural Management:</a:t>
            </a:r>
            <a:r>
              <a:rPr lang="cs-CZ" sz="1800" b="1" dirty="0"/>
              <a:t> </a:t>
            </a:r>
            <a:r>
              <a:rPr lang="en-US" sz="1800" dirty="0"/>
              <a:t>Understanding and managing cultural diversity within the workforce, including differences in values, norms, communication styles, and work-related attitudes.</a:t>
            </a:r>
            <a:endParaRPr lang="cs-CZ" sz="1800" dirty="0"/>
          </a:p>
          <a:p>
            <a:pPr algn="just" eaLnBrk="1" fontAlgn="auto" hangingPunct="1">
              <a:spcAft>
                <a:spcPts val="0"/>
              </a:spcAft>
              <a:buFont typeface="+mj-lt"/>
              <a:buAutoNum type="arabicPeriod"/>
              <a:defRPr/>
            </a:pPr>
            <a:r>
              <a:rPr lang="en-US" sz="1800" b="1" dirty="0"/>
              <a:t>Global Staffing: </a:t>
            </a:r>
            <a:r>
              <a:rPr lang="en-US" sz="1800" dirty="0"/>
              <a:t>Developing and implementing strategies for sourcing, recruiting, and selecting employees across borders, considering local labor markets, legal requirements, and cultural factors.</a:t>
            </a:r>
            <a:endParaRPr lang="cs-CZ" sz="1800" dirty="0"/>
          </a:p>
          <a:p>
            <a:pPr algn="just" eaLnBrk="1" fontAlgn="auto" hangingPunct="1">
              <a:spcAft>
                <a:spcPts val="0"/>
              </a:spcAft>
              <a:buFont typeface="+mj-lt"/>
              <a:buAutoNum type="arabicPeriod"/>
              <a:defRPr/>
            </a:pPr>
            <a:r>
              <a:rPr lang="en-US" sz="1800" b="1" dirty="0"/>
              <a:t>Expatriate Management: </a:t>
            </a:r>
            <a:r>
              <a:rPr lang="en-US" sz="1800" dirty="0"/>
              <a:t>Managing employees who are assigned to work in foreign countries (expatriates), including selection, preparation, support, and repatriation to ensure their effectiveness and well-being.</a:t>
            </a:r>
            <a:endParaRPr lang="cs-CZ" sz="1800" dirty="0"/>
          </a:p>
          <a:p>
            <a:pPr algn="just" eaLnBrk="1" fontAlgn="auto" hangingPunct="1">
              <a:spcAft>
                <a:spcPts val="0"/>
              </a:spcAft>
              <a:buFont typeface="+mj-lt"/>
              <a:buAutoNum type="arabicPeriod"/>
              <a:defRPr/>
            </a:pPr>
            <a:r>
              <a:rPr lang="en-US" sz="1800" b="1" dirty="0"/>
              <a:t>International Compensation and Benefits: </a:t>
            </a:r>
            <a:r>
              <a:rPr lang="en-US" sz="1800" dirty="0"/>
              <a:t>Designing and administering compensation and benefits packages that are competitive, equitable, and compliant with local regulations while aligning with the organization's global strategy.</a:t>
            </a:r>
          </a:p>
        </p:txBody>
      </p:sp>
    </p:spTree>
    <p:extLst>
      <p:ext uri="{BB962C8B-B14F-4D97-AF65-F5344CB8AC3E}">
        <p14:creationId xmlns:p14="http://schemas.microsoft.com/office/powerpoint/2010/main" val="4116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6. </a:t>
            </a:r>
            <a:r>
              <a:rPr lang="en-US" altLang="cs-CZ" dirty="0"/>
              <a:t>Human resource management</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08720"/>
            <a:ext cx="8229600" cy="5217443"/>
          </a:xfrm>
        </p:spPr>
        <p:txBody>
          <a:bodyPr rtlCol="0">
            <a:noAutofit/>
          </a:bodyPr>
          <a:lstStyle/>
          <a:p>
            <a:pPr algn="just" eaLnBrk="1" fontAlgn="auto" hangingPunct="1">
              <a:spcAft>
                <a:spcPts val="0"/>
              </a:spcAft>
              <a:buFont typeface="+mj-lt"/>
              <a:buAutoNum type="arabicPeriod" startAt="5"/>
              <a:defRPr/>
            </a:pPr>
            <a:r>
              <a:rPr lang="en-US" sz="1800" b="1" dirty="0"/>
              <a:t>Training and Development: </a:t>
            </a:r>
            <a:r>
              <a:rPr lang="en-US" sz="1800" dirty="0"/>
              <a:t>Providing training and development programs to enhance employees' skills, knowledge, and cultural competence for effective performance in diverse international settings.</a:t>
            </a:r>
            <a:endParaRPr lang="cs-CZ" sz="1800" dirty="0"/>
          </a:p>
          <a:p>
            <a:pPr algn="just" eaLnBrk="1" fontAlgn="auto" hangingPunct="1">
              <a:spcAft>
                <a:spcPts val="0"/>
              </a:spcAft>
              <a:buFont typeface="+mj-lt"/>
              <a:buAutoNum type="arabicPeriod" startAt="5"/>
              <a:defRPr/>
            </a:pPr>
            <a:r>
              <a:rPr lang="en-US" sz="1800" b="1" dirty="0"/>
              <a:t>Global Performance Management: </a:t>
            </a:r>
            <a:r>
              <a:rPr lang="en-US" sz="1800" dirty="0"/>
              <a:t>Establishing performance management systems that set clear expectations, evaluate performance fairly, and provide feedback and rewards in a global context.</a:t>
            </a:r>
            <a:endParaRPr lang="cs-CZ" sz="1800" dirty="0"/>
          </a:p>
          <a:p>
            <a:pPr algn="just" eaLnBrk="1" fontAlgn="auto" hangingPunct="1">
              <a:spcAft>
                <a:spcPts val="0"/>
              </a:spcAft>
              <a:buFont typeface="+mj-lt"/>
              <a:buAutoNum type="arabicPeriod" startAt="5"/>
              <a:defRPr/>
            </a:pPr>
            <a:r>
              <a:rPr lang="en-US" sz="1800" b="1" dirty="0"/>
              <a:t>Labor Relations and Legal Compliance: </a:t>
            </a:r>
            <a:r>
              <a:rPr lang="en-US" sz="1800" dirty="0"/>
              <a:t>Ensuring compliance with local labor laws and regulations in different countries, managing industrial relations, and addressing labor-related issues effectively.</a:t>
            </a:r>
            <a:endParaRPr lang="cs-CZ" sz="1800" dirty="0"/>
          </a:p>
          <a:p>
            <a:pPr algn="just" eaLnBrk="1" fontAlgn="auto" hangingPunct="1">
              <a:spcAft>
                <a:spcPts val="0"/>
              </a:spcAft>
              <a:buFont typeface="+mj-lt"/>
              <a:buAutoNum type="arabicPeriod" startAt="5"/>
              <a:defRPr/>
            </a:pPr>
            <a:r>
              <a:rPr lang="en-US" sz="1800" b="1" dirty="0"/>
              <a:t>Global Talent Management: </a:t>
            </a:r>
            <a:r>
              <a:rPr lang="en-US" sz="1800" dirty="0"/>
              <a:t>Identifying, developing, and retaining high-potential employees across borders to build a talent pipeline that supports the organization's international growth and competitiveness.</a:t>
            </a:r>
            <a:endParaRPr lang="cs-CZ" sz="1800" dirty="0"/>
          </a:p>
          <a:p>
            <a:pPr algn="just" eaLnBrk="1" fontAlgn="auto" hangingPunct="1">
              <a:spcAft>
                <a:spcPts val="0"/>
              </a:spcAft>
              <a:buFont typeface="+mj-lt"/>
              <a:buAutoNum type="arabicPeriod" startAt="5"/>
              <a:defRPr/>
            </a:pPr>
            <a:r>
              <a:rPr lang="en-US" sz="1800" b="1" dirty="0"/>
              <a:t>Cross-border Mergers and Acquisitions (M&amp;A): </a:t>
            </a:r>
            <a:r>
              <a:rPr lang="en-US" sz="1800" dirty="0"/>
              <a:t>Managing HR integration and cultural alignment in the context of mergers, acquisitions, and other forms of cross-border organizational restructuring.</a:t>
            </a:r>
            <a:endParaRPr lang="cs-CZ" sz="1800" dirty="0"/>
          </a:p>
          <a:p>
            <a:pPr algn="just" eaLnBrk="1" fontAlgn="auto" hangingPunct="1">
              <a:spcAft>
                <a:spcPts val="0"/>
              </a:spcAft>
              <a:buFont typeface="+mj-lt"/>
              <a:buAutoNum type="arabicPeriod" startAt="5"/>
              <a:defRPr/>
            </a:pPr>
            <a:r>
              <a:rPr lang="en-US" sz="1800" b="1" dirty="0"/>
              <a:t>Ethical and Social Responsibility: </a:t>
            </a:r>
            <a:r>
              <a:rPr lang="en-US" sz="1800" dirty="0"/>
              <a:t>Promoting ethical behavior, diversity, inclusion, and corporate social responsibility practices across international operations, considering the impact on employees, communities, and the environment worldwide.</a:t>
            </a:r>
          </a:p>
        </p:txBody>
      </p:sp>
    </p:spTree>
    <p:extLst>
      <p:ext uri="{BB962C8B-B14F-4D97-AF65-F5344CB8AC3E}">
        <p14:creationId xmlns:p14="http://schemas.microsoft.com/office/powerpoint/2010/main" val="218778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7. </a:t>
            </a:r>
            <a:r>
              <a:rPr lang="en-US" altLang="cs-CZ" dirty="0"/>
              <a:t>Supply chain management</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472608"/>
          </a:xfrm>
        </p:spPr>
        <p:txBody>
          <a:bodyPr rtlCol="0">
            <a:noAutofit/>
          </a:bodyPr>
          <a:lstStyle/>
          <a:p>
            <a:pPr marL="0" indent="0" algn="just" eaLnBrk="1" fontAlgn="auto" hangingPunct="1">
              <a:spcAft>
                <a:spcPts val="0"/>
              </a:spcAft>
              <a:buNone/>
              <a:defRPr/>
            </a:pPr>
            <a:r>
              <a:rPr lang="en-US" sz="1800" dirty="0"/>
              <a:t>International Supply Chain Management (ISCM) refers to the strategic coordination and integration of the flow of goods, services, information, and finances across international borders to deliver products or services to customers globally. It encompasses the planning, sourcing, production, logistics, and distribution activities involved in managing a network of suppliers, manufacturers, distributors, and retailers across different countries and regions.</a:t>
            </a:r>
            <a:r>
              <a:rPr lang="cs-CZ" sz="1800" dirty="0"/>
              <a:t> </a:t>
            </a:r>
            <a:r>
              <a:rPr lang="en-US" sz="1800" dirty="0"/>
              <a:t>Key components of international supply chain management include:</a:t>
            </a:r>
          </a:p>
          <a:p>
            <a:pPr marL="0" indent="0" algn="just" eaLnBrk="1" fontAlgn="auto" hangingPunct="1">
              <a:spcAft>
                <a:spcPts val="0"/>
              </a:spcAft>
              <a:buNone/>
              <a:defRPr/>
            </a:pPr>
            <a:endParaRPr lang="en-US" sz="1800" dirty="0"/>
          </a:p>
          <a:p>
            <a:pPr algn="just" eaLnBrk="1" fontAlgn="auto" hangingPunct="1">
              <a:spcAft>
                <a:spcPts val="0"/>
              </a:spcAft>
              <a:buFont typeface="+mj-lt"/>
              <a:buAutoNum type="arabicPeriod"/>
              <a:defRPr/>
            </a:pPr>
            <a:r>
              <a:rPr lang="en-US" sz="1800" b="1" dirty="0"/>
              <a:t>Global Sourcing</a:t>
            </a:r>
            <a:r>
              <a:rPr lang="cs-CZ" sz="1800" b="1" dirty="0"/>
              <a:t>: </a:t>
            </a:r>
            <a:r>
              <a:rPr lang="en-US" sz="1800" dirty="0"/>
              <a:t>Selecting suppliers and sourcing materials or components from global markets based on factors such as cost, quality, lead times, and geopolitical considerations.</a:t>
            </a:r>
            <a:endParaRPr lang="cs-CZ" sz="1800" dirty="0"/>
          </a:p>
          <a:p>
            <a:pPr algn="just" eaLnBrk="1" fontAlgn="auto" hangingPunct="1">
              <a:spcAft>
                <a:spcPts val="0"/>
              </a:spcAft>
              <a:buFont typeface="+mj-lt"/>
              <a:buAutoNum type="arabicPeriod"/>
              <a:defRPr/>
            </a:pPr>
            <a:r>
              <a:rPr lang="en-US" sz="1800" b="1" dirty="0"/>
              <a:t>Logistics and Transportation: </a:t>
            </a:r>
            <a:r>
              <a:rPr lang="en-US" sz="1800" dirty="0"/>
              <a:t>Managing the movement of goods and materials across borders, including transportation modes, customs clearance, and international trade regulations compliance.</a:t>
            </a:r>
            <a:endParaRPr lang="cs-CZ" sz="1800" dirty="0"/>
          </a:p>
          <a:p>
            <a:pPr algn="just" eaLnBrk="1" fontAlgn="auto" hangingPunct="1">
              <a:spcAft>
                <a:spcPts val="0"/>
              </a:spcAft>
              <a:buFont typeface="+mj-lt"/>
              <a:buAutoNum type="arabicPeriod"/>
              <a:defRPr/>
            </a:pPr>
            <a:r>
              <a:rPr lang="en-US" sz="1800" b="1" dirty="0"/>
              <a:t>Inventory Management: </a:t>
            </a:r>
            <a:r>
              <a:rPr lang="en-US" sz="1800" dirty="0"/>
              <a:t>Optimizing inventory levels and distribution strategies to balance demand variability, lead times, and transportation costs across international supply chains.</a:t>
            </a:r>
          </a:p>
          <a:p>
            <a:pPr marL="0" indent="0" algn="just" eaLnBrk="1" fontAlgn="auto" hangingPunct="1">
              <a:spcAft>
                <a:spcPts val="0"/>
              </a:spcAft>
              <a:buNone/>
              <a:defRPr/>
            </a:pPr>
            <a:endParaRPr lang="en-US" sz="1800" dirty="0"/>
          </a:p>
        </p:txBody>
      </p:sp>
    </p:spTree>
    <p:extLst>
      <p:ext uri="{BB962C8B-B14F-4D97-AF65-F5344CB8AC3E}">
        <p14:creationId xmlns:p14="http://schemas.microsoft.com/office/powerpoint/2010/main" val="194118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en-US" altLang="cs-CZ" dirty="0"/>
              <a:t>Content</a:t>
            </a:r>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196752"/>
            <a:ext cx="8229600" cy="4929411"/>
          </a:xfrm>
        </p:spPr>
        <p:txBody>
          <a:bodyPr rtlCol="0">
            <a:normAutofit fontScale="92500" lnSpcReduction="20000"/>
          </a:bodyPr>
          <a:lstStyle/>
          <a:p>
            <a:pPr marL="0" indent="0" algn="just" eaLnBrk="1" fontAlgn="auto" hangingPunct="1">
              <a:spcAft>
                <a:spcPts val="0"/>
              </a:spcAft>
              <a:buNone/>
              <a:defRPr/>
            </a:pPr>
            <a:r>
              <a:rPr lang="en-CA" sz="2800" dirty="0"/>
              <a:t>Introduction</a:t>
            </a:r>
          </a:p>
          <a:p>
            <a:pPr marL="514350" indent="-514350" algn="just" eaLnBrk="1" fontAlgn="auto" hangingPunct="1">
              <a:spcAft>
                <a:spcPts val="0"/>
              </a:spcAft>
              <a:buFont typeface="+mj-lt"/>
              <a:buAutoNum type="arabicPeriod"/>
              <a:defRPr/>
            </a:pPr>
            <a:r>
              <a:rPr lang="en-CA" sz="2800" dirty="0"/>
              <a:t>Cultural differences</a:t>
            </a:r>
          </a:p>
          <a:p>
            <a:pPr marL="514350" indent="-514350" algn="just" eaLnBrk="1" fontAlgn="auto" hangingPunct="1">
              <a:spcAft>
                <a:spcPts val="0"/>
              </a:spcAft>
              <a:buFont typeface="+mj-lt"/>
              <a:buAutoNum type="arabicPeriod"/>
              <a:defRPr/>
            </a:pPr>
            <a:r>
              <a:rPr lang="en-CA" sz="2800" dirty="0"/>
              <a:t>Political and legal complexities</a:t>
            </a:r>
          </a:p>
          <a:p>
            <a:pPr marL="514350" indent="-514350" algn="just" eaLnBrk="1" fontAlgn="auto" hangingPunct="1">
              <a:spcAft>
                <a:spcPts val="0"/>
              </a:spcAft>
              <a:buFont typeface="+mj-lt"/>
              <a:buAutoNum type="arabicPeriod"/>
              <a:defRPr/>
            </a:pPr>
            <a:r>
              <a:rPr lang="en-CA" sz="2800" dirty="0"/>
              <a:t>Economic fluctuations</a:t>
            </a:r>
          </a:p>
          <a:p>
            <a:pPr marL="514350" indent="-514350" algn="just" eaLnBrk="1" fontAlgn="auto" hangingPunct="1">
              <a:spcAft>
                <a:spcPts val="0"/>
              </a:spcAft>
              <a:buFont typeface="+mj-lt"/>
              <a:buAutoNum type="arabicPeriod"/>
              <a:defRPr/>
            </a:pPr>
            <a:r>
              <a:rPr lang="en-CA" sz="2800" dirty="0"/>
              <a:t>Globalization and market expansion</a:t>
            </a:r>
          </a:p>
          <a:p>
            <a:pPr marL="514350" indent="-514350" algn="just" eaLnBrk="1" fontAlgn="auto" hangingPunct="1">
              <a:spcAft>
                <a:spcPts val="0"/>
              </a:spcAft>
              <a:buFont typeface="+mj-lt"/>
              <a:buAutoNum type="arabicPeriod"/>
              <a:defRPr/>
            </a:pPr>
            <a:r>
              <a:rPr lang="en-CA" sz="2800" dirty="0"/>
              <a:t>Ethical considerations</a:t>
            </a:r>
          </a:p>
          <a:p>
            <a:pPr marL="514350" indent="-514350" algn="just" eaLnBrk="1" fontAlgn="auto" hangingPunct="1">
              <a:spcAft>
                <a:spcPts val="0"/>
              </a:spcAft>
              <a:buFont typeface="+mj-lt"/>
              <a:buAutoNum type="arabicPeriod"/>
              <a:defRPr/>
            </a:pPr>
            <a:r>
              <a:rPr lang="en-CA" sz="2800" dirty="0"/>
              <a:t>Human resource management</a:t>
            </a:r>
          </a:p>
          <a:p>
            <a:pPr marL="514350" indent="-514350" algn="just" eaLnBrk="1" fontAlgn="auto" hangingPunct="1">
              <a:spcAft>
                <a:spcPts val="0"/>
              </a:spcAft>
              <a:buFont typeface="+mj-lt"/>
              <a:buAutoNum type="arabicPeriod"/>
              <a:defRPr/>
            </a:pPr>
            <a:r>
              <a:rPr lang="en-CA" sz="2800" dirty="0"/>
              <a:t>Supply chain management</a:t>
            </a:r>
          </a:p>
          <a:p>
            <a:pPr marL="514350" indent="-514350" algn="just" eaLnBrk="1" fontAlgn="auto" hangingPunct="1">
              <a:spcAft>
                <a:spcPts val="0"/>
              </a:spcAft>
              <a:buFont typeface="+mj-lt"/>
              <a:buAutoNum type="arabicPeriod"/>
              <a:defRPr/>
            </a:pPr>
            <a:r>
              <a:rPr lang="en-CA" sz="2800" dirty="0"/>
              <a:t>Technology and innovation</a:t>
            </a:r>
          </a:p>
          <a:p>
            <a:pPr marL="514350" indent="-514350" algn="just" eaLnBrk="1" fontAlgn="auto" hangingPunct="1">
              <a:spcAft>
                <a:spcPts val="0"/>
              </a:spcAft>
              <a:buFont typeface="+mj-lt"/>
              <a:buAutoNum type="arabicPeriod"/>
              <a:defRPr/>
            </a:pPr>
            <a:r>
              <a:rPr lang="en-CA" sz="2800" dirty="0"/>
              <a:t>Risk management</a:t>
            </a:r>
          </a:p>
          <a:p>
            <a:pPr marL="514350" indent="-514350" algn="just" eaLnBrk="1" fontAlgn="auto" hangingPunct="1">
              <a:spcAft>
                <a:spcPts val="0"/>
              </a:spcAft>
              <a:buFont typeface="+mj-lt"/>
              <a:buAutoNum type="arabicPeriod"/>
              <a:defRPr/>
            </a:pPr>
            <a:r>
              <a:rPr lang="en-CA" sz="2800" dirty="0"/>
              <a:t>Strategic alliances and partnerships</a:t>
            </a:r>
          </a:p>
          <a:p>
            <a:pPr marL="0" indent="0" algn="just" eaLnBrk="1" fontAlgn="auto" hangingPunct="1">
              <a:spcAft>
                <a:spcPts val="0"/>
              </a:spcAft>
              <a:buNone/>
              <a:defRPr/>
            </a:pPr>
            <a:r>
              <a:rPr lang="en-CA" sz="2800" dirty="0"/>
              <a:t>Summary</a:t>
            </a:r>
          </a:p>
          <a:p>
            <a:pPr marL="514350" indent="-514350" algn="just" eaLnBrk="1" fontAlgn="auto" hangingPunct="1">
              <a:spcAft>
                <a:spcPts val="0"/>
              </a:spcAft>
              <a:buFont typeface="+mj-lt"/>
              <a:buAutoNum type="arabicPeriod"/>
              <a:defRPr/>
            </a:pPr>
            <a:endParaRPr lang="en-US" sz="2800" dirty="0"/>
          </a:p>
        </p:txBody>
      </p:sp>
    </p:spTree>
    <p:extLst>
      <p:ext uri="{BB962C8B-B14F-4D97-AF65-F5344CB8AC3E}">
        <p14:creationId xmlns:p14="http://schemas.microsoft.com/office/powerpoint/2010/main" val="173418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7. </a:t>
            </a:r>
            <a:r>
              <a:rPr lang="en-US" altLang="cs-CZ" dirty="0"/>
              <a:t>Supply chain management</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4"/>
              <a:defRPr/>
            </a:pPr>
            <a:r>
              <a:rPr lang="en-US" sz="1800" b="1" dirty="0"/>
              <a:t>Risk Management: </a:t>
            </a:r>
            <a:r>
              <a:rPr lang="en-US" sz="1800" dirty="0"/>
              <a:t>Identifying, assessing, and mitigating various risks associated with international trade, including geopolitical risks, currency fluctuations, supply chain disruptions, and regulatory compliance issues.</a:t>
            </a:r>
            <a:endParaRPr lang="cs-CZ" sz="1800" dirty="0"/>
          </a:p>
          <a:p>
            <a:pPr algn="just" eaLnBrk="1" fontAlgn="auto" hangingPunct="1">
              <a:spcAft>
                <a:spcPts val="0"/>
              </a:spcAft>
              <a:buFont typeface="+mj-lt"/>
              <a:buAutoNum type="arabicPeriod" startAt="4"/>
              <a:defRPr/>
            </a:pPr>
            <a:r>
              <a:rPr lang="en-US" sz="1800" b="1" dirty="0"/>
              <a:t>Supplier Relationship Management: </a:t>
            </a:r>
            <a:r>
              <a:rPr lang="en-US" sz="1800" dirty="0"/>
              <a:t>Establishing and maintaining collaborative relationships with suppliers worldwide to ensure reliability, quality, and continuous improvement in the supply chain.</a:t>
            </a:r>
            <a:endParaRPr lang="cs-CZ" sz="1800" dirty="0"/>
          </a:p>
          <a:p>
            <a:pPr algn="just" eaLnBrk="1" fontAlgn="auto" hangingPunct="1">
              <a:spcAft>
                <a:spcPts val="0"/>
              </a:spcAft>
              <a:buFont typeface="+mj-lt"/>
              <a:buAutoNum type="arabicPeriod" startAt="4"/>
              <a:defRPr/>
            </a:pPr>
            <a:r>
              <a:rPr lang="en-US" sz="1800" b="1" dirty="0"/>
              <a:t>Information Technology and Visibility: </a:t>
            </a:r>
            <a:r>
              <a:rPr lang="en-US" sz="1800" dirty="0"/>
              <a:t>Leveraging technology solutions such as supply chain management systems, IoT (Internet of Things), and data analytics to enhance visibility, transparency, and decision-making capabilities across the international supply chain.</a:t>
            </a:r>
            <a:endParaRPr lang="cs-CZ" sz="1800" dirty="0"/>
          </a:p>
          <a:p>
            <a:pPr algn="just" eaLnBrk="1" fontAlgn="auto" hangingPunct="1">
              <a:spcAft>
                <a:spcPts val="0"/>
              </a:spcAft>
              <a:buFont typeface="+mj-lt"/>
              <a:buAutoNum type="arabicPeriod" startAt="4"/>
              <a:defRPr/>
            </a:pPr>
            <a:r>
              <a:rPr lang="en-US" sz="1800" b="1" dirty="0"/>
              <a:t>Sustainability and Corporate Social Responsibility: </a:t>
            </a:r>
            <a:r>
              <a:rPr lang="en-US" sz="1800" dirty="0"/>
              <a:t>Integrating environmental, social, and ethical considerations into supply chain practices to promote sustainability, ethical sourcing, and responsible business conduct on a global scale.</a:t>
            </a:r>
            <a:endParaRPr lang="cs-CZ" sz="1800" dirty="0"/>
          </a:p>
          <a:p>
            <a:pPr algn="just" eaLnBrk="1" fontAlgn="auto" hangingPunct="1">
              <a:spcAft>
                <a:spcPts val="0"/>
              </a:spcAft>
              <a:buFont typeface="+mj-lt"/>
              <a:buAutoNum type="arabicPeriod" startAt="4"/>
              <a:defRPr/>
            </a:pPr>
            <a:r>
              <a:rPr lang="en-US" sz="1800" b="1" dirty="0"/>
              <a:t>Compliance and Legal Considerations: </a:t>
            </a:r>
            <a:r>
              <a:rPr lang="en-US" sz="1800" dirty="0"/>
              <a:t>Ensuring compliance with international trade regulations, export-import laws, sanctions, and customs procedures in each country or region where the organization operates.</a:t>
            </a:r>
          </a:p>
          <a:p>
            <a:pPr marL="0" indent="0" algn="just" eaLnBrk="1" fontAlgn="auto" hangingPunct="1">
              <a:spcAft>
                <a:spcPts val="0"/>
              </a:spcAft>
              <a:buNone/>
              <a:defRPr/>
            </a:pPr>
            <a:r>
              <a:rPr lang="en-US" sz="1800" dirty="0"/>
              <a:t>International Supply Chain Management is essential for businesses operating in today's globalized economy to effectively manage the complexities of sourcing, manufacturing, and distributing products or services across international markets while optimizing costs, mitigating risks, and meeting customer expectations.</a:t>
            </a:r>
          </a:p>
        </p:txBody>
      </p:sp>
    </p:spTree>
    <p:extLst>
      <p:ext uri="{BB962C8B-B14F-4D97-AF65-F5344CB8AC3E}">
        <p14:creationId xmlns:p14="http://schemas.microsoft.com/office/powerpoint/2010/main" val="75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en-ID" altLang="cs-CZ" dirty="0"/>
              <a:t>8. Technology and innovation A</a:t>
            </a:r>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marL="0" indent="0" algn="just" eaLnBrk="1" fontAlgn="auto" hangingPunct="1">
              <a:spcAft>
                <a:spcPts val="0"/>
              </a:spcAft>
              <a:buNone/>
              <a:defRPr/>
            </a:pPr>
            <a:r>
              <a:rPr lang="en-US" sz="1800" dirty="0"/>
              <a:t>International Technology and Innovation Management (ITIM) involves the strategic planning, coordination, and implementation of technological advancements and innovative practices across international borders within an organization or across multiple organizations. Here's a breakdown of its key components:</a:t>
            </a:r>
          </a:p>
          <a:p>
            <a:pPr marL="0" indent="0" algn="just" eaLnBrk="1" fontAlgn="auto" hangingPunct="1">
              <a:spcAft>
                <a:spcPts val="0"/>
              </a:spcAft>
              <a:buNone/>
              <a:defRPr/>
            </a:pPr>
            <a:endParaRPr lang="cs-CZ" sz="1800" dirty="0"/>
          </a:p>
          <a:p>
            <a:pPr algn="just" eaLnBrk="1" fontAlgn="auto" hangingPunct="1">
              <a:spcAft>
                <a:spcPts val="0"/>
              </a:spcAft>
              <a:buFont typeface="+mj-lt"/>
              <a:buAutoNum type="arabicPeriod"/>
              <a:defRPr/>
            </a:pPr>
            <a:r>
              <a:rPr lang="en-US" sz="1800" b="1" dirty="0"/>
              <a:t>Strategic Planning: </a:t>
            </a:r>
            <a:r>
              <a:rPr lang="en-US" sz="1800" dirty="0"/>
              <a:t>ITIM begins with strategic planning, where organizations set goals and objectives related to technology and innovation on an international scale. This includes identifying markets, technologies, and innovation opportunities globally.</a:t>
            </a:r>
            <a:endParaRPr lang="cs-CZ" sz="1800" dirty="0"/>
          </a:p>
          <a:p>
            <a:pPr algn="just" eaLnBrk="1" fontAlgn="auto" hangingPunct="1">
              <a:spcAft>
                <a:spcPts val="0"/>
              </a:spcAft>
              <a:buFont typeface="+mj-lt"/>
              <a:buAutoNum type="arabicPeriod"/>
              <a:defRPr/>
            </a:pPr>
            <a:r>
              <a:rPr lang="en-US" sz="1800" b="1" dirty="0"/>
              <a:t>Technology Acquisition and Development: </a:t>
            </a:r>
            <a:r>
              <a:rPr lang="en-US" sz="1800" dirty="0"/>
              <a:t>This aspect involves the acquisition, development, and deployment of technology resources on an international scale. It may include R&amp;D investments, partnerships, acquisitions, or licensing agreements with international technology firms.</a:t>
            </a:r>
            <a:endParaRPr lang="cs-CZ" sz="1800" dirty="0"/>
          </a:p>
          <a:p>
            <a:pPr algn="just" eaLnBrk="1" fontAlgn="auto" hangingPunct="1">
              <a:spcAft>
                <a:spcPts val="0"/>
              </a:spcAft>
              <a:buFont typeface="+mj-lt"/>
              <a:buAutoNum type="arabicPeriod"/>
              <a:defRPr/>
            </a:pPr>
            <a:r>
              <a:rPr lang="en-US" sz="1800" b="1" dirty="0"/>
              <a:t>Innovation Processes: </a:t>
            </a:r>
            <a:r>
              <a:rPr lang="en-US" sz="1800" dirty="0"/>
              <a:t>ITIM encompasses the management of innovation processes, including idea generation, evaluation, selection, and implementation of innovative solutions. It involves fostering a culture of creativity and innovation across diverse international teams.</a:t>
            </a:r>
          </a:p>
        </p:txBody>
      </p:sp>
    </p:spTree>
    <p:extLst>
      <p:ext uri="{BB962C8B-B14F-4D97-AF65-F5344CB8AC3E}">
        <p14:creationId xmlns:p14="http://schemas.microsoft.com/office/powerpoint/2010/main" val="395413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en-ID" altLang="cs-CZ" dirty="0"/>
              <a:t>8. Technology and innovation B</a:t>
            </a:r>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4"/>
              <a:defRPr/>
            </a:pPr>
            <a:r>
              <a:rPr lang="en-US" sz="1800" b="1" dirty="0"/>
              <a:t>Global Collaboration: </a:t>
            </a:r>
            <a:r>
              <a:rPr lang="en-US" sz="1800" dirty="0"/>
              <a:t>ITIM emphasizes collaboration and knowledge sharing across international borders. This includes forming strategic alliances, partnerships, joint ventures, and research consortia with international entities to leverage complementary expertise and resources.</a:t>
            </a:r>
            <a:endParaRPr lang="cs-CZ" sz="1800" dirty="0"/>
          </a:p>
          <a:p>
            <a:pPr algn="just" eaLnBrk="1" fontAlgn="auto" hangingPunct="1">
              <a:spcAft>
                <a:spcPts val="0"/>
              </a:spcAft>
              <a:buFont typeface="+mj-lt"/>
              <a:buAutoNum type="arabicPeriod" startAt="4"/>
              <a:defRPr/>
            </a:pPr>
            <a:r>
              <a:rPr lang="en-US" sz="1800" b="1" dirty="0"/>
              <a:t>Intellectual Property Management: </a:t>
            </a:r>
            <a:r>
              <a:rPr lang="en-US" sz="1800" dirty="0"/>
              <a:t>Protecting intellectual property rights is crucial in ITIM. This involves navigating international patent laws, trademarks, copyrights, and trade secrets to safeguard innovations and technology assets.</a:t>
            </a:r>
            <a:endParaRPr lang="cs-CZ" sz="1800" dirty="0"/>
          </a:p>
          <a:p>
            <a:pPr algn="just" eaLnBrk="1" fontAlgn="auto" hangingPunct="1">
              <a:spcAft>
                <a:spcPts val="0"/>
              </a:spcAft>
              <a:buFont typeface="+mj-lt"/>
              <a:buAutoNum type="arabicPeriod" startAt="4"/>
              <a:defRPr/>
            </a:pPr>
            <a:r>
              <a:rPr lang="en-US" sz="1800" b="1" dirty="0"/>
              <a:t>Market Assessment: </a:t>
            </a:r>
            <a:r>
              <a:rPr lang="en-US" sz="1800" dirty="0"/>
              <a:t>Assessing international markets and understanding customer needs and preferences is essential for successful technology and innovation management. This includes market research, competitive analysis, and adapting products/services to local market conditions.</a:t>
            </a:r>
            <a:endParaRPr lang="cs-CZ" sz="1800" dirty="0"/>
          </a:p>
          <a:p>
            <a:pPr algn="just" eaLnBrk="1" fontAlgn="auto" hangingPunct="1">
              <a:spcAft>
                <a:spcPts val="0"/>
              </a:spcAft>
              <a:buFont typeface="+mj-lt"/>
              <a:buAutoNum type="arabicPeriod" startAt="4"/>
              <a:defRPr/>
            </a:pPr>
            <a:r>
              <a:rPr lang="en-US" sz="1800" b="1" dirty="0"/>
              <a:t>Regulatory Compliance: </a:t>
            </a:r>
            <a:r>
              <a:rPr lang="en-US" sz="1800" dirty="0"/>
              <a:t>ITIM requires adherence to international regulations and standards related to technology and innovation. This may involve compliance with trade regulations, export controls, data privacy laws, and industry-specific regulations across different jurisdictions.</a:t>
            </a:r>
            <a:endParaRPr lang="cs-CZ" sz="1800" dirty="0"/>
          </a:p>
        </p:txBody>
      </p:sp>
    </p:spTree>
    <p:extLst>
      <p:ext uri="{BB962C8B-B14F-4D97-AF65-F5344CB8AC3E}">
        <p14:creationId xmlns:p14="http://schemas.microsoft.com/office/powerpoint/2010/main" val="338201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en-GB" altLang="cs-CZ" dirty="0"/>
              <a:t>8. Technology and innovation C</a:t>
            </a:r>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8"/>
              <a:defRPr/>
            </a:pPr>
            <a:r>
              <a:rPr lang="en-US" sz="1800" b="1" dirty="0"/>
              <a:t>Risk Management: </a:t>
            </a:r>
            <a:r>
              <a:rPr lang="en-US" sz="1800" dirty="0"/>
              <a:t>Managing risks associated with international technology and innovation initiatives is paramount. This includes identifying and mitigating risks related to technology adoption, market volatility, geopolitical factors, and cybersecurity threats.</a:t>
            </a:r>
            <a:endParaRPr lang="cs-CZ" sz="1800" dirty="0"/>
          </a:p>
          <a:p>
            <a:pPr algn="just" eaLnBrk="1" fontAlgn="auto" hangingPunct="1">
              <a:spcAft>
                <a:spcPts val="0"/>
              </a:spcAft>
              <a:buFont typeface="+mj-lt"/>
              <a:buAutoNum type="arabicPeriod" startAt="8"/>
              <a:defRPr/>
            </a:pPr>
            <a:r>
              <a:rPr lang="en-US" sz="1800" b="1" dirty="0"/>
              <a:t>Organizational Culture: </a:t>
            </a:r>
            <a:r>
              <a:rPr lang="en-US" sz="1800" dirty="0"/>
              <a:t>Cultivating an organizational culture that values experimentation, learning, and adaptability is essential for ITIM success. This involves leadership support, employee empowerment, and fostering a mindset of continuous improvement and innovation.</a:t>
            </a:r>
            <a:endParaRPr lang="cs-CZ" sz="1800" dirty="0"/>
          </a:p>
          <a:p>
            <a:pPr algn="just" eaLnBrk="1" fontAlgn="auto" hangingPunct="1">
              <a:spcAft>
                <a:spcPts val="0"/>
              </a:spcAft>
              <a:buFont typeface="+mj-lt"/>
              <a:buAutoNum type="arabicPeriod" startAt="8"/>
              <a:defRPr/>
            </a:pPr>
            <a:r>
              <a:rPr lang="en-US" sz="1800" b="1" dirty="0"/>
              <a:t>Performance Measurement: </a:t>
            </a:r>
            <a:r>
              <a:rPr lang="en-US" sz="1800" dirty="0"/>
              <a:t>ITIM requires robust performance measurement systems to evaluate the effectiveness of technology and innovation strategies on an international scale. Key performance indicators may include metrics related to revenue growth, market share, R&amp;D investment ROI, and technology adoption rates across different markets.</a:t>
            </a:r>
          </a:p>
        </p:txBody>
      </p:sp>
      <p:pic>
        <p:nvPicPr>
          <p:cNvPr id="5122" name="Picture 2" descr="allegory of Technology and Innovation ">
            <a:extLst>
              <a:ext uri="{FF2B5EF4-FFF2-40B4-BE49-F238E27FC236}">
                <a16:creationId xmlns:a16="http://schemas.microsoft.com/office/drawing/2014/main" id="{91014D8A-3074-6384-80EB-1E42D7133B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54531"/>
            <a:ext cx="1944000" cy="19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3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9. </a:t>
            </a:r>
            <a:r>
              <a:rPr lang="en-US" altLang="cs-CZ" dirty="0"/>
              <a:t>Risk management</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400600"/>
          </a:xfrm>
        </p:spPr>
        <p:txBody>
          <a:bodyPr rtlCol="0">
            <a:noAutofit/>
          </a:bodyPr>
          <a:lstStyle/>
          <a:p>
            <a:pPr marL="0" indent="0" algn="just" eaLnBrk="1" fontAlgn="auto" hangingPunct="1">
              <a:spcAft>
                <a:spcPts val="0"/>
              </a:spcAft>
              <a:buNone/>
              <a:defRPr/>
            </a:pPr>
            <a:r>
              <a:rPr lang="en-US" sz="1800" dirty="0"/>
              <a:t>Risk management in international management involves identifying, assessing, and mitigating risks associated with conducting business across borders. Here's how it typically operates:</a:t>
            </a:r>
            <a:endParaRPr lang="cs-CZ" sz="1800" dirty="0"/>
          </a:p>
          <a:p>
            <a:pPr marL="0" indent="0" algn="just" eaLnBrk="1" fontAlgn="auto" hangingPunct="1">
              <a:spcAft>
                <a:spcPts val="0"/>
              </a:spcAft>
              <a:buNone/>
              <a:defRPr/>
            </a:pPr>
            <a:endParaRPr lang="en-US" sz="1800" dirty="0"/>
          </a:p>
          <a:p>
            <a:pPr algn="just" eaLnBrk="1" fontAlgn="auto" hangingPunct="1">
              <a:spcAft>
                <a:spcPts val="0"/>
              </a:spcAft>
              <a:buFont typeface="+mj-lt"/>
              <a:buAutoNum type="arabicPeriod"/>
              <a:defRPr/>
            </a:pPr>
            <a:r>
              <a:rPr lang="en-US" sz="1800" b="1" dirty="0"/>
              <a:t>Identification of Risks:</a:t>
            </a:r>
            <a:r>
              <a:rPr lang="cs-CZ" sz="1800" b="1" dirty="0"/>
              <a:t> </a:t>
            </a:r>
            <a:r>
              <a:rPr lang="en-US" sz="1800" dirty="0"/>
              <a:t>The first step is to identify potential risks associated with international operations. These risks can vary widely and may include political instability, economic fluctuations, currency exchange rate risks, legal and regulatory compliance issues, cultural differences, supply chain disruptions, and cybersecurity threats, among others.</a:t>
            </a:r>
            <a:endParaRPr lang="cs-CZ" sz="1800" dirty="0"/>
          </a:p>
          <a:p>
            <a:pPr algn="just" eaLnBrk="1" fontAlgn="auto" hangingPunct="1">
              <a:spcAft>
                <a:spcPts val="0"/>
              </a:spcAft>
              <a:buFont typeface="+mj-lt"/>
              <a:buAutoNum type="arabicPeriod"/>
              <a:defRPr/>
            </a:pPr>
            <a:r>
              <a:rPr lang="en-US" sz="1800" b="1" dirty="0"/>
              <a:t>Risk Assessment:</a:t>
            </a:r>
            <a:r>
              <a:rPr lang="cs-CZ" sz="1800" b="1" dirty="0"/>
              <a:t> </a:t>
            </a:r>
            <a:r>
              <a:rPr lang="en-US" sz="1800" dirty="0"/>
              <a:t>Once risks are identified, they need to be assessed in terms of their likelihood of occurrence and potential impact on the organization. This involves analyzing the probability of each risk event happening and estimating the magnitude of its potential consequences.</a:t>
            </a:r>
            <a:endParaRPr lang="cs-CZ" sz="1800" dirty="0"/>
          </a:p>
          <a:p>
            <a:pPr algn="just" eaLnBrk="1" fontAlgn="auto" hangingPunct="1">
              <a:spcAft>
                <a:spcPts val="0"/>
              </a:spcAft>
              <a:buFont typeface="+mj-lt"/>
              <a:buAutoNum type="arabicPeriod"/>
              <a:defRPr/>
            </a:pPr>
            <a:r>
              <a:rPr lang="en-US" sz="1800" b="1" dirty="0"/>
              <a:t>Risk Prioritization: </a:t>
            </a:r>
            <a:r>
              <a:rPr lang="en-US" sz="1800" dirty="0"/>
              <a:t>Not all risks are equally significant. International management involves prioritizing risks based on their potential impact on the organization's objectives and the likelihood of their occurrence. Risks that pose the greatest threat to the organization's success are typically addressed with more urgency.</a:t>
            </a:r>
          </a:p>
          <a:p>
            <a:pPr marL="0" indent="0" algn="just" eaLnBrk="1" fontAlgn="auto" hangingPunct="1">
              <a:spcAft>
                <a:spcPts val="0"/>
              </a:spcAft>
              <a:buNone/>
              <a:defRPr/>
            </a:pPr>
            <a:endParaRPr lang="en-US" sz="1800" dirty="0"/>
          </a:p>
        </p:txBody>
      </p:sp>
    </p:spTree>
    <p:extLst>
      <p:ext uri="{BB962C8B-B14F-4D97-AF65-F5344CB8AC3E}">
        <p14:creationId xmlns:p14="http://schemas.microsoft.com/office/powerpoint/2010/main" val="3543923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9. </a:t>
            </a:r>
            <a:r>
              <a:rPr lang="en-US" altLang="cs-CZ" dirty="0"/>
              <a:t>Risk management</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4"/>
              <a:defRPr/>
            </a:pPr>
            <a:r>
              <a:rPr lang="en-US" sz="1800" b="1" dirty="0"/>
              <a:t>Risk Mitigation Strategies: </a:t>
            </a:r>
            <a:r>
              <a:rPr lang="en-US" sz="1800" dirty="0"/>
              <a:t>After prioritizing risks, organizations develop and implement strategies to mitigate or minimize the impact of these risks. This may involve various approaches such as diversification of markets or suppliers, hedging against currency fluctuations, obtaining insurance coverage, implementing robust cybersecurity measures, establishing contingency plans, and ensuring compliance with relevant laws and regulations.</a:t>
            </a:r>
            <a:endParaRPr lang="cs-CZ" sz="1800" dirty="0"/>
          </a:p>
          <a:p>
            <a:pPr algn="just" eaLnBrk="1" fontAlgn="auto" hangingPunct="1">
              <a:spcAft>
                <a:spcPts val="0"/>
              </a:spcAft>
              <a:buFont typeface="+mj-lt"/>
              <a:buAutoNum type="arabicPeriod" startAt="4"/>
              <a:defRPr/>
            </a:pPr>
            <a:r>
              <a:rPr lang="en-US" sz="1800" b="1" dirty="0"/>
              <a:t>Monitoring and Control: </a:t>
            </a:r>
            <a:r>
              <a:rPr lang="en-US" sz="1800" dirty="0"/>
              <a:t>Risk management is an ongoing process that requires continuous monitoring of the international business environment and reassessment of risks over time. Organizations need to establish monitoring mechanisms to track changes in risk factors and their potential impact, as well as control measures to address emerging risks promptly.</a:t>
            </a:r>
            <a:endParaRPr lang="cs-CZ" sz="1800" dirty="0"/>
          </a:p>
          <a:p>
            <a:pPr algn="just" eaLnBrk="1" fontAlgn="auto" hangingPunct="1">
              <a:spcAft>
                <a:spcPts val="0"/>
              </a:spcAft>
              <a:buFont typeface="+mj-lt"/>
              <a:buAutoNum type="arabicPeriod" startAt="4"/>
              <a:defRPr/>
            </a:pPr>
            <a:r>
              <a:rPr lang="en-US" sz="1800" b="1" dirty="0"/>
              <a:t>Adaptation and Flexibility: </a:t>
            </a:r>
            <a:r>
              <a:rPr lang="en-US" sz="1800" dirty="0"/>
              <a:t>Given the dynamic nature of international business environments, organizations must remain adaptable and flexible in their risk management approach. This may involve adjusting strategies in response to changing geopolitical conditions, market dynamics, technological advancements, or regulatory requirements.</a:t>
            </a:r>
            <a:endParaRPr lang="cs-CZ" sz="1800" dirty="0"/>
          </a:p>
        </p:txBody>
      </p:sp>
    </p:spTree>
    <p:extLst>
      <p:ext uri="{BB962C8B-B14F-4D97-AF65-F5344CB8AC3E}">
        <p14:creationId xmlns:p14="http://schemas.microsoft.com/office/powerpoint/2010/main" val="47485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9. </a:t>
            </a:r>
            <a:r>
              <a:rPr lang="en-US" altLang="cs-CZ" dirty="0"/>
              <a:t>Risk management</a:t>
            </a:r>
            <a:r>
              <a:rPr lang="cs-CZ" altLang="cs-CZ" dirty="0"/>
              <a:t> C</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7"/>
              <a:defRPr/>
            </a:pPr>
            <a:r>
              <a:rPr lang="en-US" sz="1800" b="1" dirty="0"/>
              <a:t>Integration with Strategic Planning: </a:t>
            </a:r>
            <a:r>
              <a:rPr lang="en-US" sz="1800" dirty="0"/>
              <a:t>Effective risk management is closely integrated with strategic planning processes in international management. Risks and opportunities are considered as integral parts of strategic decision-making, and risk management strategies are aligned with the organization's overall objectives and goals.</a:t>
            </a:r>
          </a:p>
          <a:p>
            <a:pPr marL="514350" indent="-514350" algn="just" eaLnBrk="1" fontAlgn="auto" hangingPunct="1">
              <a:spcAft>
                <a:spcPts val="0"/>
              </a:spcAft>
              <a:buFont typeface="+mj-lt"/>
              <a:buAutoNum type="arabicPeriod" startAt="7"/>
              <a:defRPr/>
            </a:pPr>
            <a:endParaRPr lang="en-US" sz="1800" dirty="0"/>
          </a:p>
          <a:p>
            <a:pPr marL="0" indent="0" algn="just" eaLnBrk="1" fontAlgn="auto" hangingPunct="1">
              <a:spcAft>
                <a:spcPts val="0"/>
              </a:spcAft>
              <a:buNone/>
              <a:defRPr/>
            </a:pPr>
            <a:r>
              <a:rPr lang="en-US" sz="1800" dirty="0"/>
              <a:t>By effectively managing risks in international management, organizations can minimize potential disruptions to their operations, protect their assets and investments, and enhance their ability to capitalize on opportunities in global markets.</a:t>
            </a:r>
          </a:p>
        </p:txBody>
      </p:sp>
      <p:pic>
        <p:nvPicPr>
          <p:cNvPr id="6146" name="Picture 2" descr="allegory of Risk management ">
            <a:extLst>
              <a:ext uri="{FF2B5EF4-FFF2-40B4-BE49-F238E27FC236}">
                <a16:creationId xmlns:a16="http://schemas.microsoft.com/office/drawing/2014/main" id="{771D90DE-0E81-D790-E15B-205C283E6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789040"/>
            <a:ext cx="2808000"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92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10. </a:t>
            </a:r>
            <a:r>
              <a:rPr lang="en-US" altLang="cs-CZ" dirty="0"/>
              <a:t>Strategic alliances and partnerships</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marL="0" indent="0" algn="just" eaLnBrk="1" fontAlgn="auto" hangingPunct="1">
              <a:spcAft>
                <a:spcPts val="0"/>
              </a:spcAft>
              <a:buNone/>
              <a:defRPr/>
            </a:pPr>
            <a:r>
              <a:rPr lang="en-US" sz="1800" dirty="0"/>
              <a:t>Strategic alliances and partnerships in international management refer to cooperative agreements or collaborations between two or more entities, typically organizations or companies, aimed at achieving mutually beneficial goals in a global context. These agreements are formed to leverage each party's strengths, resources, and capabilities to enhance competitiveness, expand market reach, reduce risk, or pursue opportunities in international markets. Here's a breakdown of the key components:</a:t>
            </a:r>
            <a:endParaRPr lang="cs-CZ" sz="1800" dirty="0"/>
          </a:p>
          <a:p>
            <a:pPr marL="0" indent="0" algn="just" eaLnBrk="1" fontAlgn="auto" hangingPunct="1">
              <a:spcAft>
                <a:spcPts val="0"/>
              </a:spcAft>
              <a:buNone/>
              <a:defRPr/>
            </a:pPr>
            <a:endParaRPr lang="en-US" sz="1800" dirty="0"/>
          </a:p>
          <a:p>
            <a:pPr algn="just" eaLnBrk="1" fontAlgn="auto" hangingPunct="1">
              <a:spcAft>
                <a:spcPts val="0"/>
              </a:spcAft>
              <a:buFont typeface="+mj-lt"/>
              <a:buAutoNum type="arabicPeriod"/>
              <a:defRPr/>
            </a:pPr>
            <a:r>
              <a:rPr lang="en-US" sz="1800" b="1" dirty="0"/>
              <a:t>Cooperation: </a:t>
            </a:r>
            <a:r>
              <a:rPr lang="en-US" sz="1800" dirty="0"/>
              <a:t>Strategic alliances and partnerships involve a high degree of cooperation between the participating entities. They work together towards common objectives while maintaining their individual identities and operations.</a:t>
            </a:r>
            <a:endParaRPr lang="cs-CZ" sz="1800" dirty="0"/>
          </a:p>
          <a:p>
            <a:pPr algn="just" eaLnBrk="1" fontAlgn="auto" hangingPunct="1">
              <a:spcAft>
                <a:spcPts val="0"/>
              </a:spcAft>
              <a:buFont typeface="+mj-lt"/>
              <a:buAutoNum type="arabicPeriod"/>
              <a:defRPr/>
            </a:pPr>
            <a:r>
              <a:rPr lang="en-US" sz="1800" b="1" dirty="0"/>
              <a:t>Mutual Benefit: </a:t>
            </a:r>
            <a:r>
              <a:rPr lang="en-US" sz="1800" dirty="0"/>
              <a:t>The primary goal of these alliances is to generate mutual benefits for all parties involved. This can include access to new markets, technologies, distribution channels, skills, or resources that each party may lack individually.</a:t>
            </a:r>
            <a:endParaRPr lang="cs-CZ" sz="1800" dirty="0"/>
          </a:p>
          <a:p>
            <a:pPr algn="just" eaLnBrk="1" fontAlgn="auto" hangingPunct="1">
              <a:spcAft>
                <a:spcPts val="0"/>
              </a:spcAft>
              <a:buFont typeface="+mj-lt"/>
              <a:buAutoNum type="arabicPeriod"/>
              <a:defRPr/>
            </a:pPr>
            <a:r>
              <a:rPr lang="en-US" sz="1800" b="1" dirty="0"/>
              <a:t>Shared Risks and Rewards: </a:t>
            </a:r>
            <a:r>
              <a:rPr lang="en-US" sz="1800" dirty="0"/>
              <a:t>Participating entities typically share both risks and rewards associated with the alliance. By pooling resources and capabilities, they can mitigate individual risks and increase the potential for success.</a:t>
            </a:r>
          </a:p>
          <a:p>
            <a:pPr marL="0" indent="0" algn="just" eaLnBrk="1" fontAlgn="auto" hangingPunct="1">
              <a:spcAft>
                <a:spcPts val="0"/>
              </a:spcAft>
              <a:buNone/>
              <a:defRPr/>
            </a:pPr>
            <a:endParaRPr lang="en-US" sz="1800" dirty="0"/>
          </a:p>
        </p:txBody>
      </p:sp>
    </p:spTree>
    <p:extLst>
      <p:ext uri="{BB962C8B-B14F-4D97-AF65-F5344CB8AC3E}">
        <p14:creationId xmlns:p14="http://schemas.microsoft.com/office/powerpoint/2010/main" val="20739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160337"/>
            <a:ext cx="8229600" cy="1143000"/>
          </a:xfrm>
        </p:spPr>
        <p:txBody>
          <a:bodyPr/>
          <a:lstStyle/>
          <a:p>
            <a:pPr eaLnBrk="1" hangingPunct="1"/>
            <a:r>
              <a:rPr lang="cs-CZ" altLang="cs-CZ" dirty="0"/>
              <a:t>10. </a:t>
            </a:r>
            <a:r>
              <a:rPr lang="en-US" altLang="cs-CZ" dirty="0"/>
              <a:t>Strategic alliances and partnerships</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4"/>
              <a:defRPr/>
            </a:pPr>
            <a:r>
              <a:rPr lang="en-US" sz="1800" b="1" dirty="0"/>
              <a:t>Long-term Perspective: </a:t>
            </a:r>
            <a:r>
              <a:rPr lang="en-US" sz="1800" dirty="0"/>
              <a:t>Strategic alliances and partnerships often have a long-term perspective, extending beyond short-term transactions or projects. They involve ongoing collaboration and commitment to achieving shared goals over an extended period.</a:t>
            </a:r>
            <a:endParaRPr lang="cs-CZ" sz="1800" dirty="0"/>
          </a:p>
          <a:p>
            <a:pPr algn="just" eaLnBrk="1" fontAlgn="auto" hangingPunct="1">
              <a:spcAft>
                <a:spcPts val="0"/>
              </a:spcAft>
              <a:buFont typeface="+mj-lt"/>
              <a:buAutoNum type="arabicPeriod" startAt="4"/>
              <a:defRPr/>
            </a:pPr>
            <a:r>
              <a:rPr lang="en-US" sz="1800" b="1" dirty="0"/>
              <a:t>Flexibility: </a:t>
            </a:r>
            <a:r>
              <a:rPr lang="en-US" sz="1800" dirty="0"/>
              <a:t>These alliances allow for flexibility in terms of structure, scope, and duration. They can range from formal joint ventures and equity partnerships to more informal cooperation agreements or strategic alliances based on specific projects or initiatives.</a:t>
            </a:r>
            <a:endParaRPr lang="cs-CZ" sz="1800" dirty="0"/>
          </a:p>
          <a:p>
            <a:pPr algn="just" eaLnBrk="1" fontAlgn="auto" hangingPunct="1">
              <a:spcAft>
                <a:spcPts val="0"/>
              </a:spcAft>
              <a:buFont typeface="+mj-lt"/>
              <a:buAutoNum type="arabicPeriod" startAt="4"/>
              <a:defRPr/>
            </a:pPr>
            <a:r>
              <a:rPr lang="en-US" sz="1800" b="1" dirty="0"/>
              <a:t>Strategic Fit: </a:t>
            </a:r>
            <a:r>
              <a:rPr lang="en-US" sz="1800" dirty="0"/>
              <a:t>Successful alliances are based on a strategic fit between the participating entities, where their goals, cultures, and capabilities complement each other. Alignment in strategic objectives is crucial for effective collaboration.</a:t>
            </a:r>
            <a:endParaRPr lang="cs-CZ" sz="1800" dirty="0"/>
          </a:p>
          <a:p>
            <a:pPr algn="just" eaLnBrk="1" fontAlgn="auto" hangingPunct="1">
              <a:spcAft>
                <a:spcPts val="0"/>
              </a:spcAft>
              <a:buFont typeface="+mj-lt"/>
              <a:buAutoNum type="arabicPeriod" startAt="4"/>
              <a:defRPr/>
            </a:pPr>
            <a:r>
              <a:rPr lang="en-US" sz="1800" b="1" dirty="0"/>
              <a:t>Global Focus: </a:t>
            </a:r>
            <a:r>
              <a:rPr lang="en-US" sz="1800" dirty="0"/>
              <a:t>In the context of international management, these alliances are often formed to address global challenges or opportunities, such as entering new markets, accessing resources, or developing innovative products and services with global appeal.</a:t>
            </a:r>
          </a:p>
          <a:p>
            <a:pPr marL="0" indent="0" algn="just" eaLnBrk="1" fontAlgn="auto" hangingPunct="1">
              <a:spcAft>
                <a:spcPts val="0"/>
              </a:spcAft>
              <a:buNone/>
              <a:defRPr/>
            </a:pPr>
            <a:r>
              <a:rPr lang="en-US" sz="1800" dirty="0"/>
              <a:t>Overall, strategic alliances and partnerships play a vital role in international management by enabling organizations to leverage external expertise, resources, and market presence to enhance their competitiveness and achieve strategic objectives on a global scale.</a:t>
            </a:r>
          </a:p>
        </p:txBody>
      </p:sp>
    </p:spTree>
    <p:extLst>
      <p:ext uri="{BB962C8B-B14F-4D97-AF65-F5344CB8AC3E}">
        <p14:creationId xmlns:p14="http://schemas.microsoft.com/office/powerpoint/2010/main" val="4187374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en-GB" altLang="cs-CZ" dirty="0"/>
              <a:t>Summary</a:t>
            </a:r>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052736"/>
            <a:ext cx="8229600" cy="5472608"/>
          </a:xfrm>
        </p:spPr>
        <p:txBody>
          <a:bodyPr rtlCol="0">
            <a:noAutofit/>
          </a:bodyPr>
          <a:lstStyle/>
          <a:p>
            <a:pPr algn="just" eaLnBrk="1" fontAlgn="auto" hangingPunct="1">
              <a:spcAft>
                <a:spcPts val="0"/>
              </a:spcAft>
              <a:buFont typeface="Wingdings" panose="05000000000000000000" pitchFamily="2" charset="2"/>
              <a:buChar char="Ø"/>
              <a:defRPr/>
            </a:pPr>
            <a:endParaRPr lang="en-US" sz="1800" dirty="0"/>
          </a:p>
          <a:p>
            <a:pPr algn="just" eaLnBrk="1" fontAlgn="auto" hangingPunct="1">
              <a:spcAft>
                <a:spcPts val="0"/>
              </a:spcAft>
              <a:buFont typeface="Wingdings" panose="05000000000000000000" pitchFamily="2" charset="2"/>
              <a:buChar char="Ø"/>
              <a:defRPr/>
            </a:pPr>
            <a:r>
              <a:rPr lang="en-US" sz="1800" dirty="0"/>
              <a:t>International management involves the coordination and administration of business activities that occur across national borders. </a:t>
            </a:r>
            <a:endParaRPr lang="cs-CZ" sz="1800" dirty="0"/>
          </a:p>
          <a:p>
            <a:pPr algn="just" eaLnBrk="1" fontAlgn="auto" hangingPunct="1">
              <a:spcAft>
                <a:spcPts val="0"/>
              </a:spcAft>
              <a:buFont typeface="Wingdings" panose="05000000000000000000" pitchFamily="2" charset="2"/>
              <a:buChar char="Ø"/>
              <a:defRPr/>
            </a:pPr>
            <a:r>
              <a:rPr lang="en-US" sz="1800" dirty="0"/>
              <a:t>It encompasses strategies, policies, and practices aimed at effectively managing operations, resources, and relationships in a global context. </a:t>
            </a:r>
            <a:endParaRPr lang="cs-CZ" sz="1800" dirty="0"/>
          </a:p>
          <a:p>
            <a:pPr algn="just" eaLnBrk="1" fontAlgn="auto" hangingPunct="1">
              <a:spcAft>
                <a:spcPts val="0"/>
              </a:spcAft>
              <a:buFont typeface="Wingdings" panose="05000000000000000000" pitchFamily="2" charset="2"/>
              <a:buChar char="Ø"/>
              <a:defRPr/>
            </a:pPr>
            <a:r>
              <a:rPr lang="en-US" sz="1800" dirty="0"/>
              <a:t>Key aspects include navigating cultural differences, understanding international markets, complying with diverse legal and regulatory frameworks, managing global supply chains, and addressing ethical considerations. </a:t>
            </a:r>
            <a:endParaRPr lang="cs-CZ" sz="1800" dirty="0"/>
          </a:p>
          <a:p>
            <a:pPr algn="just" eaLnBrk="1" fontAlgn="auto" hangingPunct="1">
              <a:spcAft>
                <a:spcPts val="0"/>
              </a:spcAft>
              <a:buFont typeface="Wingdings" panose="05000000000000000000" pitchFamily="2" charset="2"/>
              <a:buChar char="Ø"/>
              <a:defRPr/>
            </a:pPr>
            <a:r>
              <a:rPr lang="en-US" sz="1800" dirty="0"/>
              <a:t>Successful international management requires strategic planning, cross-cultural competence, adaptability, and a deep understanding of global economic, political, and social dynamics.</a:t>
            </a:r>
          </a:p>
        </p:txBody>
      </p:sp>
    </p:spTree>
    <p:extLst>
      <p:ext uri="{BB962C8B-B14F-4D97-AF65-F5344CB8AC3E}">
        <p14:creationId xmlns:p14="http://schemas.microsoft.com/office/powerpoint/2010/main" val="54446934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International management</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052736"/>
            <a:ext cx="8229600" cy="5472608"/>
          </a:xfrm>
        </p:spPr>
        <p:txBody>
          <a:bodyPr rtlCol="0">
            <a:noAutofit/>
          </a:bodyPr>
          <a:lstStyle/>
          <a:p>
            <a:pPr algn="just" eaLnBrk="1" fontAlgn="auto" hangingPunct="1">
              <a:spcAft>
                <a:spcPts val="0"/>
              </a:spcAft>
              <a:buFont typeface="Wingdings" panose="05000000000000000000" pitchFamily="2" charset="2"/>
              <a:buChar char="Ø"/>
              <a:defRPr/>
            </a:pPr>
            <a:r>
              <a:rPr lang="en-US" sz="1800" dirty="0"/>
              <a:t>International management refers to the process of managing and overseeing </a:t>
            </a:r>
            <a:r>
              <a:rPr lang="en-US" sz="1800" b="1" dirty="0"/>
              <a:t>business operations that span multiple countries or regions</a:t>
            </a:r>
            <a:r>
              <a:rPr lang="en-US" sz="1800" dirty="0"/>
              <a:t>. It involves effectively coordinating resources, people, processes, and strategies across borders to achieve organizational objectives in a global context. International management encompasses a wide range of activities, including market entry strategies, cross-cultural communication, global human resource management, international finance, supply chain management, and strategic planning tailored to the complexities of operating in diverse international environments.</a:t>
            </a:r>
          </a:p>
          <a:p>
            <a:pPr algn="just" eaLnBrk="1" fontAlgn="auto" hangingPunct="1">
              <a:spcAft>
                <a:spcPts val="0"/>
              </a:spcAft>
              <a:buFont typeface="Wingdings" panose="05000000000000000000" pitchFamily="2" charset="2"/>
              <a:buChar char="Ø"/>
              <a:defRPr/>
            </a:pPr>
            <a:r>
              <a:rPr lang="en-US" sz="1800" dirty="0"/>
              <a:t>Key aspects of international management include understanding and adapting to cultural differences, navigating complex legal and regulatory frameworks in different countries, managing diverse teams and stakeholders across cultures, and developing strategies to compete in global markets while mitigating risks associated with international trade, currency fluctuations, political instability, and other external factors.</a:t>
            </a:r>
          </a:p>
          <a:p>
            <a:pPr algn="just" eaLnBrk="1" fontAlgn="auto" hangingPunct="1">
              <a:spcAft>
                <a:spcPts val="0"/>
              </a:spcAft>
              <a:buFont typeface="Wingdings" panose="05000000000000000000" pitchFamily="2" charset="2"/>
              <a:buChar char="Ø"/>
              <a:defRPr/>
            </a:pPr>
            <a:r>
              <a:rPr lang="en-US" sz="1800" dirty="0"/>
              <a:t>In essence, international management involves applying management principles and practices to address the challenges and opportunities presented by operating in a globalized business environment, with a focus on achieving </a:t>
            </a:r>
            <a:r>
              <a:rPr lang="en-US" sz="1800" b="1" dirty="0"/>
              <a:t>sustainable competitive advantage</a:t>
            </a:r>
            <a:r>
              <a:rPr lang="en-US" sz="1800" dirty="0"/>
              <a:t> and organizational success on a global scale.</a:t>
            </a:r>
          </a:p>
        </p:txBody>
      </p:sp>
    </p:spTree>
    <p:extLst>
      <p:ext uri="{BB962C8B-B14F-4D97-AF65-F5344CB8AC3E}">
        <p14:creationId xmlns:p14="http://schemas.microsoft.com/office/powerpoint/2010/main" val="279758151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8">
            <a:extLst>
              <a:ext uri="{FF2B5EF4-FFF2-40B4-BE49-F238E27FC236}">
                <a16:creationId xmlns:a16="http://schemas.microsoft.com/office/drawing/2014/main" id="{933439D6-D86C-4ED7-8B14-FEBEC05A5293}"/>
              </a:ext>
            </a:extLst>
          </p:cNvPr>
          <p:cNvSpPr>
            <a:spLocks noGrp="1"/>
          </p:cNvSpPr>
          <p:nvPr>
            <p:ph idx="1"/>
          </p:nvPr>
        </p:nvSpPr>
        <p:spPr>
          <a:xfrm>
            <a:off x="457200" y="404664"/>
            <a:ext cx="8229600" cy="4525963"/>
          </a:xfrm>
        </p:spPr>
        <p:txBody>
          <a:bodyPr/>
          <a:lstStyle/>
          <a:p>
            <a:pPr algn="ctr" eaLnBrk="1" hangingPunct="1">
              <a:buFont typeface="Arial" panose="020B0604020202020204" pitchFamily="34" charset="0"/>
              <a:buNone/>
            </a:pPr>
            <a:endParaRPr lang="cs-CZ" altLang="cs-CZ" dirty="0"/>
          </a:p>
          <a:p>
            <a:pPr algn="ctr" eaLnBrk="1" hangingPunct="1">
              <a:buFont typeface="Arial" panose="020B0604020202020204" pitchFamily="34" charset="0"/>
              <a:buNone/>
            </a:pPr>
            <a:r>
              <a:rPr lang="en-US" altLang="cs-CZ" dirty="0"/>
              <a:t>Good Luck</a:t>
            </a:r>
            <a:endParaRPr lang="cs-CZ" altLang="cs-CZ" dirty="0"/>
          </a:p>
          <a:p>
            <a:pPr algn="ctr" eaLnBrk="1" hangingPunct="1">
              <a:buFont typeface="Wingdings" panose="05000000000000000000" pitchFamily="2" charset="2"/>
              <a:buNone/>
            </a:pPr>
            <a:r>
              <a:rPr lang="en-US" altLang="cs-CZ" b="1" dirty="0">
                <a:solidFill>
                  <a:srgbClr val="D10202"/>
                </a:solidFill>
              </a:rPr>
              <a:t>Thank you for your attention</a:t>
            </a:r>
            <a:endParaRPr lang="cs-CZ" altLang="cs-CZ" b="1" dirty="0">
              <a:solidFill>
                <a:srgbClr val="D10202"/>
              </a:solidFill>
            </a:endParaRPr>
          </a:p>
          <a:p>
            <a:pPr algn="ctr" eaLnBrk="1" hangingPunct="1">
              <a:buFont typeface="Wingdings" panose="05000000000000000000" pitchFamily="2" charset="2"/>
              <a:buNone/>
            </a:pPr>
            <a:endParaRPr lang="en-US" altLang="cs-CZ" b="1" dirty="0">
              <a:solidFill>
                <a:srgbClr val="D10202"/>
              </a:solidFill>
            </a:endParaRPr>
          </a:p>
          <a:p>
            <a:pPr algn="ctr" eaLnBrk="1" hangingPunct="1">
              <a:buNone/>
            </a:pPr>
            <a:r>
              <a:rPr lang="en-US" altLang="cs-CZ" dirty="0"/>
              <a:t>M</a:t>
            </a:r>
            <a:r>
              <a:rPr lang="cs-CZ" altLang="cs-CZ" dirty="0"/>
              <a:t>VS</a:t>
            </a:r>
            <a:r>
              <a:rPr lang="en-US" altLang="cs-CZ" dirty="0"/>
              <a:t>O - Department of Management</a:t>
            </a:r>
            <a:endParaRPr lang="cs-CZ" altLang="cs-CZ" dirty="0"/>
          </a:p>
          <a:p>
            <a:pPr algn="ctr" eaLnBrk="1" hangingPunct="1">
              <a:buNone/>
            </a:pPr>
            <a:r>
              <a:rPr lang="cs-CZ" altLang="cs-CZ" dirty="0">
                <a:hlinkClick r:id="rId2"/>
              </a:rPr>
              <a:t>adam.pawliczek@mvso.cz</a:t>
            </a:r>
            <a:endParaRPr lang="cs-CZ" altLang="cs-CZ" dirty="0"/>
          </a:p>
          <a:p>
            <a:pPr algn="ctr" eaLnBrk="1" hangingPunct="1">
              <a:buFont typeface="Arial" panose="020B0604020202020204" pitchFamily="34" charset="0"/>
              <a:buNone/>
            </a:pPr>
            <a:endParaRPr lang="en-US" altLang="cs-CZ" dirty="0"/>
          </a:p>
          <a:p>
            <a:pPr algn="ctr" eaLnBrk="1" hangingPunct="1">
              <a:buFont typeface="Arial" panose="020B0604020202020204" pitchFamily="34" charset="0"/>
              <a:buNone/>
            </a:pPr>
            <a:endParaRPr lang="cs-CZ" altLang="cs-CZ" dirty="0"/>
          </a:p>
          <a:p>
            <a:pPr algn="ctr" eaLnBrk="1" hangingPunct="1">
              <a:buFont typeface="Arial" panose="020B0604020202020204" pitchFamily="34" charset="0"/>
              <a:buNone/>
            </a:pPr>
            <a:endParaRPr lang="cs-CZ" altLang="cs-CZ" dirty="0"/>
          </a:p>
          <a:p>
            <a:pPr eaLnBrk="1" hangingPunct="1"/>
            <a:endParaRPr lang="cs-CZ" altLang="cs-CZ" dirty="0"/>
          </a:p>
        </p:txBody>
      </p:sp>
      <p:pic>
        <p:nvPicPr>
          <p:cNvPr id="7170" name="Picture 2" descr="allegory of shaking hands">
            <a:extLst>
              <a:ext uri="{FF2B5EF4-FFF2-40B4-BE49-F238E27FC236}">
                <a16:creationId xmlns:a16="http://schemas.microsoft.com/office/drawing/2014/main" id="{385EB9C8-1AB7-9368-1929-0B3C164F5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000" y="3212976"/>
            <a:ext cx="2772000" cy="27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1. </a:t>
            </a:r>
            <a:r>
              <a:rPr lang="en-US" altLang="cs-CZ" dirty="0"/>
              <a:t>Cultural differences</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052736"/>
            <a:ext cx="8229600" cy="5616624"/>
          </a:xfrm>
        </p:spPr>
        <p:txBody>
          <a:bodyPr rtlCol="0">
            <a:noAutofit/>
          </a:bodyPr>
          <a:lstStyle/>
          <a:p>
            <a:pPr marL="0" indent="0" algn="just" eaLnBrk="1" fontAlgn="auto" hangingPunct="1">
              <a:spcAft>
                <a:spcPts val="0"/>
              </a:spcAft>
              <a:buNone/>
              <a:defRPr/>
            </a:pPr>
            <a:r>
              <a:rPr lang="en-US" sz="1800" dirty="0"/>
              <a:t>Managing cultural differences involves effectively navigating and leveraging the diverse cultural backgrounds, beliefs, values, norms, and behaviors present within a multicultural environment. This includes:</a:t>
            </a:r>
            <a:endParaRPr lang="cs-CZ" sz="1800" dirty="0"/>
          </a:p>
          <a:p>
            <a:pPr algn="just" eaLnBrk="1" fontAlgn="auto" hangingPunct="1">
              <a:spcAft>
                <a:spcPts val="0"/>
              </a:spcAft>
              <a:buFont typeface="+mj-lt"/>
              <a:buAutoNum type="arabicPeriod"/>
              <a:defRPr/>
            </a:pPr>
            <a:r>
              <a:rPr lang="en-US" sz="1800" b="1" dirty="0"/>
              <a:t>Understanding Cultural Diversity: </a:t>
            </a:r>
            <a:r>
              <a:rPr lang="en-US" sz="1800" dirty="0"/>
              <a:t>Recognizing and appreciating the differences in cultural backgrounds and perspectives among individuals and groups. This involves gaining knowledge about various cultures, including their customs, traditions, communication styles, and social norms.</a:t>
            </a:r>
            <a:endParaRPr lang="cs-CZ" sz="1800" dirty="0"/>
          </a:p>
          <a:p>
            <a:pPr algn="just" eaLnBrk="1" fontAlgn="auto" hangingPunct="1">
              <a:spcAft>
                <a:spcPts val="0"/>
              </a:spcAft>
              <a:buFont typeface="+mj-lt"/>
              <a:buAutoNum type="arabicPeriod"/>
              <a:defRPr/>
            </a:pPr>
            <a:r>
              <a:rPr lang="en-US" sz="1800" b="1" dirty="0"/>
              <a:t>Communication:</a:t>
            </a:r>
            <a:r>
              <a:rPr lang="cs-CZ" sz="1800" b="1" dirty="0"/>
              <a:t> </a:t>
            </a:r>
            <a:r>
              <a:rPr lang="en-US" sz="1800" dirty="0"/>
              <a:t>Developing effective communication strategies that account for cultural differences in language, non-verbal cues, and communication styles. This may involve adapting language, tone, and gestures to ensure messages are accurately conveyed and understood across cultural boundaries.</a:t>
            </a:r>
            <a:endParaRPr lang="cs-CZ" sz="1800" dirty="0"/>
          </a:p>
          <a:p>
            <a:pPr algn="just" eaLnBrk="1" fontAlgn="auto" hangingPunct="1">
              <a:spcAft>
                <a:spcPts val="0"/>
              </a:spcAft>
              <a:buFont typeface="+mj-lt"/>
              <a:buAutoNum type="arabicPeriod"/>
              <a:defRPr/>
            </a:pPr>
            <a:r>
              <a:rPr lang="en-US" sz="1800" b="1" dirty="0"/>
              <a:t>Respect and Empathy:</a:t>
            </a:r>
            <a:r>
              <a:rPr lang="cs-CZ" sz="1800" b="1" dirty="0"/>
              <a:t> </a:t>
            </a:r>
            <a:r>
              <a:rPr lang="en-US" sz="1800" dirty="0"/>
              <a:t>Cultivating an environment of respect, empathy, and inclusivity where individuals feel valued and understood regardless of their cultural background. This involves acknowledging and embracing cultural differences while avoiding stereotypes or biases.</a:t>
            </a:r>
            <a:endParaRPr lang="cs-CZ" sz="1800" dirty="0"/>
          </a:p>
          <a:p>
            <a:pPr algn="just" eaLnBrk="1" fontAlgn="auto" hangingPunct="1">
              <a:spcAft>
                <a:spcPts val="0"/>
              </a:spcAft>
              <a:buFont typeface="+mj-lt"/>
              <a:buAutoNum type="arabicPeriod"/>
              <a:defRPr/>
            </a:pPr>
            <a:r>
              <a:rPr lang="en-US" sz="1800" b="1" dirty="0"/>
              <a:t>Conflict Resolution: </a:t>
            </a:r>
            <a:r>
              <a:rPr lang="en-US" sz="1800" dirty="0"/>
              <a:t>Managing conflicts that arise from cultural misunderstandings or differences in values and beliefs. This may involve facilitating open dialogue, seeking common ground, and finding mutually acceptable solutions that respect cultural diversity.</a:t>
            </a:r>
          </a:p>
        </p:txBody>
      </p:sp>
    </p:spTree>
    <p:extLst>
      <p:ext uri="{BB962C8B-B14F-4D97-AF65-F5344CB8AC3E}">
        <p14:creationId xmlns:p14="http://schemas.microsoft.com/office/powerpoint/2010/main" val="395712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1. </a:t>
            </a:r>
            <a:r>
              <a:rPr lang="en-US" altLang="cs-CZ" dirty="0"/>
              <a:t>Cultural differences</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980728"/>
            <a:ext cx="8229600" cy="5145435"/>
          </a:xfrm>
        </p:spPr>
        <p:txBody>
          <a:bodyPr rtlCol="0">
            <a:noAutofit/>
          </a:bodyPr>
          <a:lstStyle/>
          <a:p>
            <a:pPr algn="just" eaLnBrk="1" fontAlgn="auto" hangingPunct="1">
              <a:spcAft>
                <a:spcPts val="0"/>
              </a:spcAft>
              <a:buFont typeface="+mj-lt"/>
              <a:buAutoNum type="arabicPeriod" startAt="5"/>
              <a:defRPr/>
            </a:pPr>
            <a:r>
              <a:rPr lang="en-US" sz="1800" b="1" dirty="0"/>
              <a:t>Team Building: </a:t>
            </a:r>
            <a:r>
              <a:rPr lang="en-US" sz="1800" dirty="0"/>
              <a:t>Fostering teamwork and collaboration among individuals from diverse cultural backgrounds. This includes promoting mutual trust, understanding, and appreciation for each other's perspectives and contributions.</a:t>
            </a:r>
            <a:endParaRPr lang="cs-CZ" sz="1800" dirty="0"/>
          </a:p>
          <a:p>
            <a:pPr algn="just" eaLnBrk="1" fontAlgn="auto" hangingPunct="1">
              <a:spcAft>
                <a:spcPts val="0"/>
              </a:spcAft>
              <a:buFont typeface="+mj-lt"/>
              <a:buAutoNum type="arabicPeriod" startAt="5"/>
              <a:defRPr/>
            </a:pPr>
            <a:r>
              <a:rPr lang="en-US" sz="1800" b="1" dirty="0"/>
              <a:t>Leadership: </a:t>
            </a:r>
            <a:r>
              <a:rPr lang="en-US" sz="1800" dirty="0"/>
              <a:t>Demonstrating inclusive leadership by promoting cultural sensitivity, diversity, and inclusion within the organization. Leaders should set an example by embracing diversity, fostering a culture of respect, and promoting equitable opportunities for all employees.</a:t>
            </a:r>
            <a:endParaRPr lang="cs-CZ" sz="1800" dirty="0"/>
          </a:p>
          <a:p>
            <a:pPr algn="just" eaLnBrk="1" fontAlgn="auto" hangingPunct="1">
              <a:spcAft>
                <a:spcPts val="0"/>
              </a:spcAft>
              <a:buFont typeface="+mj-lt"/>
              <a:buAutoNum type="arabicPeriod" startAt="5"/>
              <a:defRPr/>
            </a:pPr>
            <a:r>
              <a:rPr lang="en-US" sz="1800" b="1" dirty="0"/>
              <a:t>Training and Development: </a:t>
            </a:r>
            <a:r>
              <a:rPr lang="en-US" sz="1800" dirty="0"/>
              <a:t>Providing cultural awareness training and development programs to help employees understand and navigate cultural differences effectively. This may include workshops, seminars, or cross-cultural training sessions aimed at enhancing cultural competence and intercultural communication skills.</a:t>
            </a:r>
            <a:endParaRPr lang="cs-CZ" sz="1800" dirty="0"/>
          </a:p>
          <a:p>
            <a:pPr algn="just" eaLnBrk="1" fontAlgn="auto" hangingPunct="1">
              <a:spcAft>
                <a:spcPts val="0"/>
              </a:spcAft>
              <a:buFont typeface="+mj-lt"/>
              <a:buAutoNum type="arabicPeriod" startAt="5"/>
              <a:defRPr/>
            </a:pPr>
            <a:r>
              <a:rPr lang="en-US" sz="1800" b="1" dirty="0"/>
              <a:t>Adaptability: </a:t>
            </a:r>
            <a:r>
              <a:rPr lang="en-US" sz="1800" dirty="0"/>
              <a:t>Being flexible and adaptable in response to cultural differences and changing dynamics within a multicultural environment. This includes adjusting policies, practices, and approaches to accommodate diverse cultural perspectives and preferences.</a:t>
            </a:r>
          </a:p>
          <a:p>
            <a:pPr marL="0" indent="0" algn="just" eaLnBrk="1" fontAlgn="auto" hangingPunct="1">
              <a:spcAft>
                <a:spcPts val="0"/>
              </a:spcAft>
              <a:buNone/>
              <a:defRPr/>
            </a:pPr>
            <a:r>
              <a:rPr lang="en-US" sz="1800" dirty="0"/>
              <a:t>Overall, effective management of cultural differences involves promoting an inclusive and culturally competent environment where diversity is valued, respected, and leveraged to enhance organizational effectiveness and success.</a:t>
            </a:r>
          </a:p>
        </p:txBody>
      </p:sp>
    </p:spTree>
    <p:extLst>
      <p:ext uri="{BB962C8B-B14F-4D97-AF65-F5344CB8AC3E}">
        <p14:creationId xmlns:p14="http://schemas.microsoft.com/office/powerpoint/2010/main" val="43815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2. </a:t>
            </a:r>
            <a:r>
              <a:rPr lang="en-US" altLang="cs-CZ" dirty="0"/>
              <a:t>Political and legal complexities</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000572"/>
            <a:ext cx="8229600" cy="5616624"/>
          </a:xfrm>
        </p:spPr>
        <p:txBody>
          <a:bodyPr rtlCol="0">
            <a:noAutofit/>
          </a:bodyPr>
          <a:lstStyle/>
          <a:p>
            <a:pPr marL="0" indent="0" algn="just" eaLnBrk="1" fontAlgn="auto" hangingPunct="1">
              <a:spcAft>
                <a:spcPts val="0"/>
              </a:spcAft>
              <a:buNone/>
              <a:defRPr/>
            </a:pPr>
            <a:r>
              <a:rPr lang="en-US" sz="1800" dirty="0"/>
              <a:t>The management of political and legal complexities refers to the strategic handling and navigation of various political and legal factors that impact an organization's operations, decisions, and relationships. This involves understanding and addressing the intricate web of regulations, laws, policies, and governmental dynamics within which the organization operates. Here's a breakdown of key aspects involved:</a:t>
            </a:r>
          </a:p>
          <a:p>
            <a:pPr algn="just" eaLnBrk="1" fontAlgn="auto" hangingPunct="1">
              <a:spcAft>
                <a:spcPts val="0"/>
              </a:spcAft>
              <a:buFont typeface="+mj-lt"/>
              <a:buAutoNum type="arabicPeriod"/>
              <a:defRPr/>
            </a:pPr>
            <a:r>
              <a:rPr lang="en-US" sz="1800" b="1" dirty="0"/>
              <a:t>Political Analysis: </a:t>
            </a:r>
            <a:r>
              <a:rPr lang="en-US" sz="1800" dirty="0"/>
              <a:t>This involves monitoring and analyzing political trends, government policies, regulations, and political stability in the regions where the organization operates. It also includes assessing the impact of political changes, such as elections, government turnovers, or geopolitical tensions, on the organization's interests.</a:t>
            </a:r>
            <a:endParaRPr lang="cs-CZ" sz="1800" dirty="0"/>
          </a:p>
          <a:p>
            <a:pPr algn="just" eaLnBrk="1" fontAlgn="auto" hangingPunct="1">
              <a:spcAft>
                <a:spcPts val="0"/>
              </a:spcAft>
              <a:buFont typeface="+mj-lt"/>
              <a:buAutoNum type="arabicPeriod"/>
              <a:defRPr/>
            </a:pPr>
            <a:r>
              <a:rPr lang="en-US" sz="1800" b="1" dirty="0"/>
              <a:t>Government Relations: </a:t>
            </a:r>
            <a:r>
              <a:rPr lang="en-US" sz="1800" dirty="0"/>
              <a:t>Building and maintaining relationships with government officials, regulatory bodies, and policymakers is crucial for addressing regulatory issues, advocating for favorable policies, and managing potential conflicts. This may involve lobbying efforts, participation in industry associations, and engaging in public affairs activities.</a:t>
            </a:r>
            <a:endParaRPr lang="cs-CZ" sz="1800" dirty="0"/>
          </a:p>
          <a:p>
            <a:pPr algn="just" eaLnBrk="1" fontAlgn="auto" hangingPunct="1">
              <a:spcAft>
                <a:spcPts val="0"/>
              </a:spcAft>
              <a:buFont typeface="+mj-lt"/>
              <a:buAutoNum type="arabicPeriod"/>
              <a:defRPr/>
            </a:pPr>
            <a:r>
              <a:rPr lang="en-US" sz="1800" b="1" dirty="0"/>
              <a:t>Compliance Management: </a:t>
            </a:r>
            <a:r>
              <a:rPr lang="en-US" sz="1800" dirty="0"/>
              <a:t>Ensuring compliance with relevant laws, regulations, and standards is essential to mitigate legal risks and maintain the organization's reputation. This includes establishing compliance programs, conducting audits, and implementing internal controls to prevent legal violations.</a:t>
            </a:r>
          </a:p>
          <a:p>
            <a:pPr marL="0" indent="0" algn="just" eaLnBrk="1" fontAlgn="auto" hangingPunct="1">
              <a:spcAft>
                <a:spcPts val="0"/>
              </a:spcAft>
              <a:buNone/>
              <a:defRPr/>
            </a:pPr>
            <a:endParaRPr lang="en-US" sz="1800" dirty="0"/>
          </a:p>
        </p:txBody>
      </p:sp>
    </p:spTree>
    <p:extLst>
      <p:ext uri="{BB962C8B-B14F-4D97-AF65-F5344CB8AC3E}">
        <p14:creationId xmlns:p14="http://schemas.microsoft.com/office/powerpoint/2010/main" val="343675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2. </a:t>
            </a:r>
            <a:r>
              <a:rPr lang="en-US" altLang="cs-CZ" dirty="0"/>
              <a:t>Political and legal complexities</a:t>
            </a:r>
            <a:r>
              <a:rPr lang="cs-CZ" altLang="cs-CZ" dirty="0"/>
              <a:t> B</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124744"/>
            <a:ext cx="8229600" cy="5001419"/>
          </a:xfrm>
        </p:spPr>
        <p:txBody>
          <a:bodyPr rtlCol="0">
            <a:noAutofit/>
          </a:bodyPr>
          <a:lstStyle/>
          <a:p>
            <a:pPr algn="just" eaLnBrk="1" fontAlgn="auto" hangingPunct="1">
              <a:spcAft>
                <a:spcPts val="0"/>
              </a:spcAft>
              <a:buFont typeface="+mj-lt"/>
              <a:buAutoNum type="arabicPeriod" startAt="4"/>
              <a:defRPr/>
            </a:pPr>
            <a:r>
              <a:rPr lang="en-US" sz="1800" b="1" dirty="0"/>
              <a:t>Risk Assessment: </a:t>
            </a:r>
            <a:r>
              <a:rPr lang="en-US" sz="1800" dirty="0"/>
              <a:t>Identifying and assessing political and legal risks, such as regulatory changes, litigation, or government sanctions, helps the organization proactively manage potential threats to its operations and reputation. Risk assessment also involves developing contingency plans and risk mitigation strategies.</a:t>
            </a:r>
            <a:endParaRPr lang="cs-CZ" sz="1800" dirty="0"/>
          </a:p>
          <a:p>
            <a:pPr algn="just" eaLnBrk="1" fontAlgn="auto" hangingPunct="1">
              <a:spcAft>
                <a:spcPts val="0"/>
              </a:spcAft>
              <a:buFont typeface="+mj-lt"/>
              <a:buAutoNum type="arabicPeriod" startAt="4"/>
              <a:defRPr/>
            </a:pPr>
            <a:r>
              <a:rPr lang="en-US" sz="1800" b="1" dirty="0"/>
              <a:t>International Law and Trade Regulations: </a:t>
            </a:r>
            <a:r>
              <a:rPr lang="en-US" sz="1800" dirty="0"/>
              <a:t>For organizations operating globally, navigating international law, trade agreements, and sanctions regimes is critical. Understanding export/import regulations, intellectual property rights, and trade barriers is essential for minimizing legal risks and optimizing international business opportunities.</a:t>
            </a:r>
            <a:endParaRPr lang="cs-CZ" sz="1800" dirty="0"/>
          </a:p>
          <a:p>
            <a:pPr algn="just" eaLnBrk="1" fontAlgn="auto" hangingPunct="1">
              <a:spcAft>
                <a:spcPts val="0"/>
              </a:spcAft>
              <a:buFont typeface="+mj-lt"/>
              <a:buAutoNum type="arabicPeriod" startAt="4"/>
              <a:defRPr/>
            </a:pPr>
            <a:r>
              <a:rPr lang="en-US" sz="1800" b="1" dirty="0"/>
              <a:t>Ethical and Corporate Social Responsibility (CSR): </a:t>
            </a:r>
            <a:r>
              <a:rPr lang="en-US" sz="1800" dirty="0"/>
              <a:t>Integrating ethical principles and CSR initiatives into the organization's operations can help mitigate political and legal risks while enhancing its reputation and stakeholder relationships. This involves aligning business practices with ethical standards, promoting transparency, and contributing to sustainable development goals.</a:t>
            </a:r>
            <a:endParaRPr lang="cs-CZ" sz="1800" dirty="0"/>
          </a:p>
        </p:txBody>
      </p:sp>
    </p:spTree>
    <p:extLst>
      <p:ext uri="{BB962C8B-B14F-4D97-AF65-F5344CB8AC3E}">
        <p14:creationId xmlns:p14="http://schemas.microsoft.com/office/powerpoint/2010/main" val="1503656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57200" y="260648"/>
            <a:ext cx="8229600" cy="1143000"/>
          </a:xfrm>
        </p:spPr>
        <p:txBody>
          <a:bodyPr/>
          <a:lstStyle/>
          <a:p>
            <a:pPr eaLnBrk="1" hangingPunct="1"/>
            <a:r>
              <a:rPr lang="cs-CZ" altLang="cs-CZ" dirty="0"/>
              <a:t>2. </a:t>
            </a:r>
            <a:r>
              <a:rPr lang="en-US" altLang="cs-CZ" dirty="0"/>
              <a:t>Political and legal complexities</a:t>
            </a:r>
            <a:r>
              <a:rPr lang="cs-CZ" altLang="cs-CZ" dirty="0"/>
              <a:t> C</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124744"/>
            <a:ext cx="8229600" cy="5001419"/>
          </a:xfrm>
        </p:spPr>
        <p:txBody>
          <a:bodyPr rtlCol="0">
            <a:noAutofit/>
          </a:bodyPr>
          <a:lstStyle/>
          <a:p>
            <a:pPr algn="just" eaLnBrk="1" fontAlgn="auto" hangingPunct="1">
              <a:spcAft>
                <a:spcPts val="0"/>
              </a:spcAft>
              <a:buFont typeface="+mj-lt"/>
              <a:buAutoNum type="arabicPeriod" startAt="7"/>
              <a:defRPr/>
            </a:pPr>
            <a:r>
              <a:rPr lang="en-US" sz="1800" b="1" dirty="0"/>
              <a:t>Litigation Management: </a:t>
            </a:r>
            <a:r>
              <a:rPr lang="en-US" sz="1800" dirty="0"/>
              <a:t>Handling legal disputes and litigation requires effective management strategies, including legal representation, negotiation, and settlement agreements. Minimizing legal conflicts and resolving disputes in a timely and cost-effective manner are crucial for protecting the organization's interests.</a:t>
            </a:r>
          </a:p>
          <a:p>
            <a:pPr marL="0" indent="0" algn="just" eaLnBrk="1" fontAlgn="auto" hangingPunct="1">
              <a:spcAft>
                <a:spcPts val="0"/>
              </a:spcAft>
              <a:buNone/>
              <a:defRPr/>
            </a:pPr>
            <a:endParaRPr lang="en-US" sz="1800" dirty="0"/>
          </a:p>
          <a:p>
            <a:pPr marL="0" indent="0" algn="just" eaLnBrk="1" fontAlgn="auto" hangingPunct="1">
              <a:spcAft>
                <a:spcPts val="0"/>
              </a:spcAft>
              <a:buNone/>
              <a:defRPr/>
            </a:pPr>
            <a:r>
              <a:rPr lang="en-US" sz="1800" dirty="0"/>
              <a:t>Overall, effective management of political and legal complexities involves proactive planning, continuous monitoring, and strategic decision-making to navigate the complex and dynamic political and legal landscape in which the organization operates.</a:t>
            </a:r>
          </a:p>
        </p:txBody>
      </p:sp>
      <p:pic>
        <p:nvPicPr>
          <p:cNvPr id="2050" name="Picture 2" descr="allegory of political and legal complexity ">
            <a:extLst>
              <a:ext uri="{FF2B5EF4-FFF2-40B4-BE49-F238E27FC236}">
                <a16:creationId xmlns:a16="http://schemas.microsoft.com/office/drawing/2014/main" id="{22DE6763-5664-30EB-7F80-3185A3321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816424"/>
            <a:ext cx="2780928"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6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9760A2A9-718B-41E6-AEB0-4BFF6CE88EFA}"/>
              </a:ext>
            </a:extLst>
          </p:cNvPr>
          <p:cNvSpPr>
            <a:spLocks noGrp="1"/>
          </p:cNvSpPr>
          <p:nvPr>
            <p:ph type="title"/>
          </p:nvPr>
        </p:nvSpPr>
        <p:spPr>
          <a:xfrm>
            <a:off x="461888" y="260648"/>
            <a:ext cx="8229600" cy="1143000"/>
          </a:xfrm>
        </p:spPr>
        <p:txBody>
          <a:bodyPr/>
          <a:lstStyle/>
          <a:p>
            <a:pPr eaLnBrk="1" hangingPunct="1"/>
            <a:r>
              <a:rPr lang="cs-CZ" altLang="cs-CZ" dirty="0"/>
              <a:t>3. </a:t>
            </a:r>
            <a:r>
              <a:rPr lang="en-US" altLang="cs-CZ" dirty="0"/>
              <a:t>Economic fluctuations</a:t>
            </a:r>
            <a:r>
              <a:rPr lang="cs-CZ" altLang="cs-CZ" dirty="0"/>
              <a:t> A</a:t>
            </a:r>
            <a:endParaRPr lang="en-US" altLang="cs-CZ" dirty="0"/>
          </a:p>
        </p:txBody>
      </p:sp>
      <p:sp>
        <p:nvSpPr>
          <p:cNvPr id="3" name="Zástupný symbol pro obsah 2">
            <a:extLst>
              <a:ext uri="{FF2B5EF4-FFF2-40B4-BE49-F238E27FC236}">
                <a16:creationId xmlns:a16="http://schemas.microsoft.com/office/drawing/2014/main" id="{906079F6-2F71-4E9F-8179-800187A127E8}"/>
              </a:ext>
            </a:extLst>
          </p:cNvPr>
          <p:cNvSpPr>
            <a:spLocks noGrp="1"/>
          </p:cNvSpPr>
          <p:nvPr>
            <p:ph idx="1"/>
          </p:nvPr>
        </p:nvSpPr>
        <p:spPr>
          <a:xfrm>
            <a:off x="457200" y="1052736"/>
            <a:ext cx="8229600" cy="5688632"/>
          </a:xfrm>
        </p:spPr>
        <p:txBody>
          <a:bodyPr rtlCol="0">
            <a:noAutofit/>
          </a:bodyPr>
          <a:lstStyle/>
          <a:p>
            <a:pPr marL="0" indent="0" algn="just" eaLnBrk="1" fontAlgn="auto" hangingPunct="1">
              <a:spcAft>
                <a:spcPts val="0"/>
              </a:spcAft>
              <a:buNone/>
              <a:defRPr/>
            </a:pPr>
            <a:r>
              <a:rPr lang="en-US" sz="1800" dirty="0"/>
              <a:t>The management of economic fluctuations refers to the strategies, policies, and actions taken by governments, central banks, businesses, and individuals to mitigate the impact of fluctuations or volatility in economic indicators such as GDP growth, inflation, employment rates, and consumer spending.</a:t>
            </a:r>
            <a:r>
              <a:rPr lang="cs-CZ" sz="1800" dirty="0"/>
              <a:t> </a:t>
            </a:r>
            <a:r>
              <a:rPr lang="en-US" sz="1800" dirty="0"/>
              <a:t>Here's what it entails:</a:t>
            </a:r>
          </a:p>
          <a:p>
            <a:pPr algn="just" eaLnBrk="1" fontAlgn="auto" hangingPunct="1">
              <a:spcAft>
                <a:spcPts val="0"/>
              </a:spcAft>
              <a:buFont typeface="+mj-lt"/>
              <a:buAutoNum type="arabicPeriod"/>
              <a:defRPr/>
            </a:pPr>
            <a:r>
              <a:rPr lang="en-US" sz="1800" b="1" dirty="0"/>
              <a:t>Macroeconomic Policy: </a:t>
            </a:r>
            <a:r>
              <a:rPr lang="en-US" sz="1800" dirty="0"/>
              <a:t>Governments and central banks employ monetary and fiscal policies to stabilize the economy during periods of economic fluctuation. This may include adjusting interest rates, taxation, government spending, and money supply to stimulate or cool down economic activity as needed.</a:t>
            </a:r>
            <a:endParaRPr lang="cs-CZ" sz="1800" dirty="0"/>
          </a:p>
          <a:p>
            <a:pPr algn="just" eaLnBrk="1" fontAlgn="auto" hangingPunct="1">
              <a:spcAft>
                <a:spcPts val="0"/>
              </a:spcAft>
              <a:buFont typeface="+mj-lt"/>
              <a:buAutoNum type="arabicPeriod"/>
              <a:defRPr/>
            </a:pPr>
            <a:r>
              <a:rPr lang="en-US" sz="1800" b="1" dirty="0"/>
              <a:t>Risk Management: </a:t>
            </a:r>
            <a:r>
              <a:rPr lang="en-US" sz="1800" dirty="0"/>
              <a:t>Businesses implement risk management strategies to protect themselves from adverse effects of economic fluctuations. This can involve diversifying portfolios, hedging against currency or commodity price fluctuations, and maintaining sufficient liquidity.</a:t>
            </a:r>
            <a:endParaRPr lang="cs-CZ" sz="1800" dirty="0"/>
          </a:p>
          <a:p>
            <a:pPr algn="just" eaLnBrk="1" fontAlgn="auto" hangingPunct="1">
              <a:spcAft>
                <a:spcPts val="0"/>
              </a:spcAft>
              <a:buFont typeface="+mj-lt"/>
              <a:buAutoNum type="arabicPeriod"/>
              <a:defRPr/>
            </a:pPr>
            <a:r>
              <a:rPr lang="en-US" sz="1800" b="1" dirty="0"/>
              <a:t>Adaptation and Flexibility: </a:t>
            </a:r>
            <a:r>
              <a:rPr lang="en-US" sz="1800" dirty="0"/>
              <a:t>Organizations need to be adaptable and flexible in response to economic fluctuations. This may involve adjusting production levels, pricing strategies, investment decisions, and workforce planning to align with changing economic conditions.</a:t>
            </a:r>
            <a:endParaRPr lang="cs-CZ" sz="1800" dirty="0"/>
          </a:p>
          <a:p>
            <a:pPr algn="just" eaLnBrk="1" fontAlgn="auto" hangingPunct="1">
              <a:spcAft>
                <a:spcPts val="0"/>
              </a:spcAft>
              <a:buFont typeface="+mj-lt"/>
              <a:buAutoNum type="arabicPeriod"/>
              <a:defRPr/>
            </a:pPr>
            <a:r>
              <a:rPr lang="en-US" sz="1800" b="1" dirty="0"/>
              <a:t>Consumer Behavior Analysis: </a:t>
            </a:r>
            <a:r>
              <a:rPr lang="en-US" sz="1800" dirty="0"/>
              <a:t>Understanding consumer behavior during economic fluctuations is crucial for businesses to anticipate changes in demand and adjust their marketing, sales, and distribution strategies accordingly.</a:t>
            </a:r>
          </a:p>
        </p:txBody>
      </p:sp>
    </p:spTree>
    <p:extLst>
      <p:ext uri="{BB962C8B-B14F-4D97-AF65-F5344CB8AC3E}">
        <p14:creationId xmlns:p14="http://schemas.microsoft.com/office/powerpoint/2010/main" val="54167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3542</TotalTime>
  <Words>4646</Words>
  <Application>Microsoft Office PowerPoint</Application>
  <PresentationFormat>Předvádění na obrazovce (4:3)</PresentationFormat>
  <Paragraphs>168</Paragraphs>
  <Slides>30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30</vt:i4>
      </vt:variant>
    </vt:vector>
  </HeadingPairs>
  <TitlesOfParts>
    <vt:vector size="34" baseType="lpstr">
      <vt:lpstr>Arial</vt:lpstr>
      <vt:lpstr>Calibri</vt:lpstr>
      <vt:lpstr>Wingdings</vt:lpstr>
      <vt:lpstr>Office Theme</vt:lpstr>
      <vt:lpstr>INTERNATIONAL management</vt:lpstr>
      <vt:lpstr>Content</vt:lpstr>
      <vt:lpstr>International management</vt:lpstr>
      <vt:lpstr>1. Cultural differences A</vt:lpstr>
      <vt:lpstr>1. Cultural differences B</vt:lpstr>
      <vt:lpstr>2. Political and legal complexities A</vt:lpstr>
      <vt:lpstr>2. Political and legal complexities B</vt:lpstr>
      <vt:lpstr>2. Political and legal complexities C</vt:lpstr>
      <vt:lpstr>3. Economic fluctuations A</vt:lpstr>
      <vt:lpstr>3. Economic fluctuations B</vt:lpstr>
      <vt:lpstr>4. Globalization and market expansion A</vt:lpstr>
      <vt:lpstr>4. Globalization and market expansion B</vt:lpstr>
      <vt:lpstr>4. Globalization and market expansion C</vt:lpstr>
      <vt:lpstr>5. Ethical considerations A</vt:lpstr>
      <vt:lpstr>5. Ethical considerations B</vt:lpstr>
      <vt:lpstr>5. Ethical considerations C</vt:lpstr>
      <vt:lpstr>6. Human resource management A</vt:lpstr>
      <vt:lpstr>6. Human resource management B</vt:lpstr>
      <vt:lpstr>7. Supply chain management A</vt:lpstr>
      <vt:lpstr>7. Supply chain management B</vt:lpstr>
      <vt:lpstr>8. Technology and innovation A</vt:lpstr>
      <vt:lpstr>8. Technology and innovation B</vt:lpstr>
      <vt:lpstr>8. Technology and innovation C</vt:lpstr>
      <vt:lpstr>9. Risk management A</vt:lpstr>
      <vt:lpstr>9. Risk management B</vt:lpstr>
      <vt:lpstr>9. Risk management C</vt:lpstr>
      <vt:lpstr>10. Strategic alliances and partnerships A</vt:lpstr>
      <vt:lpstr>10. Strategic alliances and partnerships B</vt:lpstr>
      <vt:lpstr>Summary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Zkušenosti samostatně činných účetních poradců s ekonomickým a účetním software dostupným v ČR</dc:title>
  <dc:creator>Adam</dc:creator>
  <cp:lastModifiedBy>Pawliczek Adam</cp:lastModifiedBy>
  <cp:revision>816</cp:revision>
  <cp:lastPrinted>2012-02-19T20:30:42Z</cp:lastPrinted>
  <dcterms:created xsi:type="dcterms:W3CDTF">2010-10-14T19:01:54Z</dcterms:created>
  <dcterms:modified xsi:type="dcterms:W3CDTF">2024-04-15T11:06:47Z</dcterms:modified>
</cp:coreProperties>
</file>