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1F28"/>
    <a:srgbClr val="313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3" autoAdjust="0"/>
    <p:restoredTop sz="94660"/>
  </p:normalViewPr>
  <p:slideViewPr>
    <p:cSldViewPr snapToGrid="0" showGuides="1">
      <p:cViewPr varScale="1">
        <p:scale>
          <a:sx n="50" d="100"/>
          <a:sy n="50" d="100"/>
        </p:scale>
        <p:origin x="22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 userDrawn="1"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6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 smtClean="0"/>
              <a:t>Kliknutím lze upravit styl předlohy.</a:t>
            </a:r>
            <a:endParaRPr lang="cs-CZ" dirty="0" smtClean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7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4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07210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42515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47120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125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 smtClean="0"/>
              <a:t>Kliknutím lze upravit styl předlohy.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2023085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25738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41592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81705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7927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6386020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cs-CZ" smtClean="0"/>
              <a:t>Kliknutím na ikonu přidáte obrázek.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9864178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5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53190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4125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100" kern="1200">
          <a:solidFill>
            <a:srgbClr val="313131"/>
          </a:solidFill>
          <a:latin typeface="+mj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/>
              <a:t>Výprosa</a:t>
            </a:r>
            <a:r>
              <a:rPr lang="cs-CZ" dirty="0"/>
              <a:t>, výpůjčka, licence, zápůjčka, </a:t>
            </a:r>
            <a:br>
              <a:rPr lang="cs-CZ" dirty="0"/>
            </a:br>
            <a:r>
              <a:rPr lang="cs-CZ" dirty="0"/>
              <a:t>úvěr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JUDr. Zuzana </a:t>
            </a:r>
            <a:r>
              <a:rPr lang="cs-CZ" dirty="0" err="1" smtClean="0"/>
              <a:t>Vylegalová</a:t>
            </a:r>
            <a:r>
              <a:rPr lang="cs-CZ" dirty="0" smtClean="0"/>
              <a:t>, JUDr. Jan </a:t>
            </a:r>
            <a:r>
              <a:rPr lang="cs-CZ" dirty="0" err="1" smtClean="0"/>
              <a:t>vylegala</a:t>
            </a:r>
            <a:r>
              <a:rPr lang="cs-CZ" dirty="0" smtClean="0"/>
              <a:t>, Ph.D.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5053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Zápůjčka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smluvní strany:</a:t>
            </a:r>
          </a:p>
          <a:p>
            <a:pPr marL="0" indent="0">
              <a:buNone/>
            </a:pPr>
            <a:r>
              <a:rPr lang="cs-CZ" dirty="0"/>
              <a:t>- zapůjčitel (ten, co půjčuje)</a:t>
            </a:r>
          </a:p>
          <a:p>
            <a:pPr marL="0" indent="0">
              <a:buNone/>
            </a:pPr>
            <a:r>
              <a:rPr lang="cs-CZ" dirty="0"/>
              <a:t>- </a:t>
            </a:r>
            <a:r>
              <a:rPr lang="cs-CZ" dirty="0" err="1"/>
              <a:t>vydlužitel</a:t>
            </a:r>
            <a:r>
              <a:rPr lang="cs-CZ" dirty="0"/>
              <a:t> (ten, co si půjčuje)</a:t>
            </a:r>
          </a:p>
          <a:p>
            <a:pPr marL="0" indent="0">
              <a:buNone/>
            </a:pPr>
            <a:r>
              <a:rPr lang="cs-CZ" dirty="0"/>
              <a:t>- zapůjčitel přenechá </a:t>
            </a:r>
            <a:r>
              <a:rPr lang="cs-CZ" dirty="0" err="1"/>
              <a:t>vydlužiteli</a:t>
            </a:r>
            <a:r>
              <a:rPr lang="cs-CZ" dirty="0"/>
              <a:t> zastupitelnou věc tak, aby </a:t>
            </a:r>
            <a:r>
              <a:rPr lang="cs-CZ" dirty="0" smtClean="0"/>
              <a:t>ji užil </a:t>
            </a:r>
            <a:r>
              <a:rPr lang="cs-CZ" dirty="0"/>
              <a:t>podle libosti a po čase vrátil věc stejného druhu</a:t>
            </a:r>
          </a:p>
          <a:p>
            <a:pPr marL="0" indent="0">
              <a:buNone/>
            </a:pPr>
            <a:r>
              <a:rPr lang="cs-CZ" dirty="0"/>
              <a:t>- úplatná i bezúplatná </a:t>
            </a:r>
            <a:r>
              <a:rPr lang="cs-CZ" dirty="0" smtClean="0"/>
              <a:t>zápůjčka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256131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Zápůjčka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zápůjčku lze rozdělit na:</a:t>
            </a:r>
          </a:p>
          <a:p>
            <a:pPr marL="0" indent="0">
              <a:buNone/>
            </a:pPr>
            <a:r>
              <a:rPr lang="cs-CZ" dirty="0"/>
              <a:t>- peněžitou</a:t>
            </a:r>
          </a:p>
          <a:p>
            <a:pPr marL="0" indent="0">
              <a:buNone/>
            </a:pPr>
            <a:r>
              <a:rPr lang="cs-CZ" dirty="0"/>
              <a:t>- nepeněžitou</a:t>
            </a:r>
          </a:p>
          <a:p>
            <a:pPr marL="0" indent="0">
              <a:buNone/>
            </a:pPr>
            <a:r>
              <a:rPr lang="cs-CZ" dirty="0"/>
              <a:t>- splatnost zápůjčky se zpravidla řídí ujednáním ve smlouvě</a:t>
            </a:r>
          </a:p>
          <a:p>
            <a:pPr marL="0" indent="0">
              <a:buNone/>
            </a:pPr>
            <a:r>
              <a:rPr lang="cs-CZ" dirty="0"/>
              <a:t>- Neurčí-li smlouva, kdy má být zápůjčka vrácena, je splatnost závislá </a:t>
            </a:r>
            <a:r>
              <a:rPr lang="cs-CZ" dirty="0" smtClean="0"/>
              <a:t>na vypovězení </a:t>
            </a:r>
            <a:r>
              <a:rPr lang="cs-CZ" dirty="0"/>
              <a:t>smlouvy. Není-li o výpovědi ujednáno nic jiného, </a:t>
            </a:r>
            <a:r>
              <a:rPr lang="cs-CZ" dirty="0" smtClean="0"/>
              <a:t>je výpovědní </a:t>
            </a:r>
            <a:r>
              <a:rPr lang="cs-CZ" dirty="0"/>
              <a:t>doba šest týdnů.</a:t>
            </a:r>
          </a:p>
        </p:txBody>
      </p:sp>
    </p:spTree>
    <p:extLst>
      <p:ext uri="{BB962C8B-B14F-4D97-AF65-F5344CB8AC3E}">
        <p14:creationId xmlns:p14="http://schemas.microsoft.com/office/powerpoint/2010/main" val="34984921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Zápůjčka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Nejsou-li ujednány úroky, může </a:t>
            </a:r>
            <a:r>
              <a:rPr lang="cs-CZ" dirty="0" err="1"/>
              <a:t>vydlužitel</a:t>
            </a:r>
            <a:r>
              <a:rPr lang="cs-CZ" dirty="0"/>
              <a:t> zápůjčku splatit </a:t>
            </a:r>
            <a:r>
              <a:rPr lang="cs-CZ" dirty="0" smtClean="0"/>
              <a:t>i bez </a:t>
            </a:r>
            <a:r>
              <a:rPr lang="cs-CZ" dirty="0"/>
              <a:t>výpovědi.</a:t>
            </a:r>
          </a:p>
          <a:p>
            <a:pPr marL="0" indent="0">
              <a:buNone/>
            </a:pPr>
            <a:r>
              <a:rPr lang="cs-CZ" dirty="0"/>
              <a:t>- možnost odstoupení od smlouvy, pokud bylo </a:t>
            </a:r>
            <a:r>
              <a:rPr lang="cs-CZ" dirty="0" smtClean="0"/>
              <a:t>ujednáno vrácení </a:t>
            </a:r>
            <a:r>
              <a:rPr lang="cs-CZ" dirty="0"/>
              <a:t>zápůjčky ve splátkách:</a:t>
            </a:r>
          </a:p>
          <a:p>
            <a:pPr marL="0" indent="0">
              <a:buNone/>
            </a:pPr>
            <a:r>
              <a:rPr lang="cs-CZ" dirty="0"/>
              <a:t>- prodlení </a:t>
            </a:r>
            <a:r>
              <a:rPr lang="cs-CZ" dirty="0" err="1"/>
              <a:t>vydlužitele</a:t>
            </a:r>
            <a:r>
              <a:rPr lang="cs-CZ" dirty="0"/>
              <a:t> s vrácením více než dvou splátek</a:t>
            </a:r>
          </a:p>
          <a:p>
            <a:pPr marL="0" indent="0">
              <a:buNone/>
            </a:pPr>
            <a:r>
              <a:rPr lang="cs-CZ" dirty="0"/>
              <a:t>- prodlení </a:t>
            </a:r>
            <a:r>
              <a:rPr lang="cs-CZ" dirty="0" err="1"/>
              <a:t>vydlužitele</a:t>
            </a:r>
            <a:r>
              <a:rPr lang="cs-CZ" dirty="0"/>
              <a:t> se splátkou po dobu delší než tři měsíce</a:t>
            </a:r>
          </a:p>
        </p:txBody>
      </p:sp>
    </p:spTree>
    <p:extLst>
      <p:ext uri="{BB962C8B-B14F-4D97-AF65-F5344CB8AC3E}">
        <p14:creationId xmlns:p14="http://schemas.microsoft.com/office/powerpoint/2010/main" val="29369000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Úvěr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smluvní strany:</a:t>
            </a:r>
          </a:p>
          <a:p>
            <a:pPr marL="0" indent="0">
              <a:buNone/>
            </a:pPr>
            <a:r>
              <a:rPr lang="cs-CZ" dirty="0"/>
              <a:t>- úvěrující</a:t>
            </a:r>
          </a:p>
          <a:p>
            <a:pPr marL="0" indent="0">
              <a:buNone/>
            </a:pPr>
            <a:r>
              <a:rPr lang="cs-CZ" dirty="0"/>
              <a:t>- úvěrovaný</a:t>
            </a:r>
          </a:p>
          <a:p>
            <a:pPr marL="0" indent="0">
              <a:buNone/>
            </a:pPr>
            <a:r>
              <a:rPr lang="cs-CZ" dirty="0"/>
              <a:t>- úvěrující se zavazuje, že úvěrovanému poskytne na </a:t>
            </a:r>
            <a:r>
              <a:rPr lang="cs-CZ" dirty="0" smtClean="0"/>
              <a:t>jeho požádání </a:t>
            </a:r>
            <a:r>
              <a:rPr lang="cs-CZ" dirty="0"/>
              <a:t>a v jeho prospěch peněžní prostředky do </a:t>
            </a:r>
            <a:r>
              <a:rPr lang="cs-CZ" dirty="0" smtClean="0"/>
              <a:t>určité částky</a:t>
            </a:r>
            <a:r>
              <a:rPr lang="cs-CZ" dirty="0"/>
              <a:t>, a úvěrovaný se zavazuje poskytnuté </a:t>
            </a:r>
            <a:r>
              <a:rPr lang="cs-CZ" dirty="0" smtClean="0"/>
              <a:t>peněžní prostředky </a:t>
            </a:r>
            <a:r>
              <a:rPr lang="cs-CZ" dirty="0"/>
              <a:t>vrátit a zaplatit úroky</a:t>
            </a:r>
          </a:p>
        </p:txBody>
      </p:sp>
    </p:spTree>
    <p:extLst>
      <p:ext uri="{BB962C8B-B14F-4D97-AF65-F5344CB8AC3E}">
        <p14:creationId xmlns:p14="http://schemas.microsoft.com/office/powerpoint/2010/main" val="26275638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Úvěr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Poskytnutí peněz</a:t>
            </a:r>
          </a:p>
          <a:p>
            <a:pPr marL="0" indent="0">
              <a:buNone/>
            </a:pPr>
            <a:r>
              <a:rPr lang="cs-CZ" dirty="0"/>
              <a:t>- Úvěrovaný může uplatnit právo na poskytnutí peněz ve </a:t>
            </a:r>
            <a:r>
              <a:rPr lang="cs-CZ" dirty="0" smtClean="0"/>
              <a:t>lhůtě určené </a:t>
            </a:r>
            <a:r>
              <a:rPr lang="cs-CZ" dirty="0"/>
              <a:t>ve smlouvě. Není-li lhůta ujednána, může </a:t>
            </a:r>
            <a:r>
              <a:rPr lang="cs-CZ" dirty="0" smtClean="0"/>
              <a:t>právo uplatnit</a:t>
            </a:r>
            <a:r>
              <a:rPr lang="cs-CZ" dirty="0"/>
              <a:t>, dokud závazek ze smlouvy trvá</a:t>
            </a:r>
          </a:p>
        </p:txBody>
      </p:sp>
    </p:spTree>
    <p:extLst>
      <p:ext uri="{BB962C8B-B14F-4D97-AF65-F5344CB8AC3E}">
        <p14:creationId xmlns:p14="http://schemas.microsoft.com/office/powerpoint/2010/main" val="16189736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Úvěr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Vrácení peněz</a:t>
            </a:r>
          </a:p>
          <a:p>
            <a:pPr marL="0" indent="0">
              <a:buNone/>
            </a:pPr>
            <a:r>
              <a:rPr lang="cs-CZ" dirty="0"/>
              <a:t>- Úvěrovaný vrátí úvěrujícímu poskytnuté peněžní prostředky </a:t>
            </a:r>
            <a:r>
              <a:rPr lang="cs-CZ" dirty="0" smtClean="0"/>
              <a:t>v dohodnuté </a:t>
            </a:r>
            <a:r>
              <a:rPr lang="cs-CZ" dirty="0"/>
              <a:t>době, jinak do měsíce ode dne, kdy byl o </a:t>
            </a:r>
            <a:r>
              <a:rPr lang="cs-CZ" dirty="0" smtClean="0"/>
              <a:t>vrácení požádán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dirty="0"/>
              <a:t>- Úvěrovaný může vrátit úvěrujícímu peněžní prostředky </a:t>
            </a:r>
            <a:r>
              <a:rPr lang="cs-CZ" dirty="0" smtClean="0"/>
              <a:t>před smluvenou </a:t>
            </a:r>
            <a:r>
              <a:rPr lang="cs-CZ" dirty="0"/>
              <a:t>dobou. Úroky zaplatí jen za dobu od poskytnutí </a:t>
            </a:r>
            <a:r>
              <a:rPr lang="cs-CZ" dirty="0" smtClean="0"/>
              <a:t>do vrácení </a:t>
            </a:r>
            <a:r>
              <a:rPr lang="cs-CZ" dirty="0"/>
              <a:t>peněžních prostředků.</a:t>
            </a:r>
          </a:p>
          <a:p>
            <a:pPr marL="0" indent="0">
              <a:buNone/>
            </a:pPr>
            <a:r>
              <a:rPr lang="cs-CZ" dirty="0"/>
              <a:t>- Úvěrovaný vrátí úvěrujícímu peněžní prostředky v měně, </a:t>
            </a:r>
            <a:r>
              <a:rPr lang="cs-CZ" dirty="0" smtClean="0"/>
              <a:t>ve které </a:t>
            </a:r>
            <a:r>
              <a:rPr lang="cs-CZ" dirty="0"/>
              <a:t>mu byly poskytnuty. V téže měně platí i úroky.</a:t>
            </a:r>
          </a:p>
        </p:txBody>
      </p:sp>
    </p:spTree>
    <p:extLst>
      <p:ext uri="{BB962C8B-B14F-4D97-AF65-F5344CB8AC3E}">
        <p14:creationId xmlns:p14="http://schemas.microsoft.com/office/powerpoint/2010/main" val="27078495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Úvěr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zvláštní druh úvěru – spotřebitelský úvěr</a:t>
            </a:r>
          </a:p>
          <a:p>
            <a:pPr marL="0" indent="0">
              <a:buNone/>
            </a:pPr>
            <a:r>
              <a:rPr lang="cs-CZ" dirty="0"/>
              <a:t>- upraveno v zákoně č. 257/2016 Sb., o spotřebitelském úvěru</a:t>
            </a:r>
          </a:p>
          <a:p>
            <a:pPr marL="0" indent="0">
              <a:buNone/>
            </a:pPr>
            <a:r>
              <a:rPr lang="cs-CZ" dirty="0"/>
              <a:t>- dohled vykonává Česká národní banka</a:t>
            </a:r>
          </a:p>
        </p:txBody>
      </p:sp>
    </p:spTree>
    <p:extLst>
      <p:ext uri="{BB962C8B-B14F-4D97-AF65-F5344CB8AC3E}">
        <p14:creationId xmlns:p14="http://schemas.microsoft.com/office/powerpoint/2010/main" val="19188771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Licence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smluvní strany:</a:t>
            </a:r>
          </a:p>
          <a:p>
            <a:pPr marL="0" indent="0">
              <a:buNone/>
            </a:pPr>
            <a:r>
              <a:rPr lang="cs-CZ" dirty="0"/>
              <a:t>- poskytovatel</a:t>
            </a:r>
          </a:p>
          <a:p>
            <a:pPr marL="0" indent="0">
              <a:buNone/>
            </a:pPr>
            <a:r>
              <a:rPr lang="cs-CZ" dirty="0"/>
              <a:t>- nabyvatel</a:t>
            </a:r>
          </a:p>
          <a:p>
            <a:pPr marL="0" indent="0">
              <a:buNone/>
            </a:pPr>
            <a:r>
              <a:rPr lang="cs-CZ" dirty="0"/>
              <a:t>- Licenční smlouvou poskytuje poskytovatel </a:t>
            </a:r>
            <a:r>
              <a:rPr lang="cs-CZ" dirty="0" smtClean="0"/>
              <a:t>nabyvateli oprávnění </a:t>
            </a:r>
            <a:r>
              <a:rPr lang="cs-CZ" dirty="0"/>
              <a:t>k výkonu práva duševního vlastnictví (licenci) </a:t>
            </a:r>
            <a:r>
              <a:rPr lang="cs-CZ" dirty="0" smtClean="0"/>
              <a:t>v ujednaném </a:t>
            </a:r>
            <a:r>
              <a:rPr lang="cs-CZ" dirty="0"/>
              <a:t>omezeném nebo neomezeném rozsahu </a:t>
            </a:r>
            <a:r>
              <a:rPr lang="cs-CZ" dirty="0" smtClean="0"/>
              <a:t>a nabyvatel </a:t>
            </a:r>
            <a:r>
              <a:rPr lang="cs-CZ" dirty="0"/>
              <a:t>se zavazuje, není-li ujednáno jinak, </a:t>
            </a:r>
            <a:r>
              <a:rPr lang="cs-CZ" dirty="0" smtClean="0"/>
              <a:t>poskytnout poskytovateli </a:t>
            </a:r>
            <a:r>
              <a:rPr lang="cs-CZ" dirty="0"/>
              <a:t>odměnu</a:t>
            </a:r>
          </a:p>
        </p:txBody>
      </p:sp>
    </p:spTree>
    <p:extLst>
      <p:ext uri="{BB962C8B-B14F-4D97-AF65-F5344CB8AC3E}">
        <p14:creationId xmlns:p14="http://schemas.microsoft.com/office/powerpoint/2010/main" val="5122879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Licence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Forma - písemná forma je vyžadována:</a:t>
            </a:r>
          </a:p>
          <a:p>
            <a:r>
              <a:rPr lang="cs-CZ" dirty="0"/>
              <a:t>- poskytuje-li se licence výhradní, nebo</a:t>
            </a:r>
          </a:p>
          <a:p>
            <a:r>
              <a:rPr lang="cs-CZ" dirty="0"/>
              <a:t>- má-li být licence zapsána do příslušného veřejného seznamu.</a:t>
            </a:r>
          </a:p>
          <a:p>
            <a:r>
              <a:rPr lang="cs-CZ" dirty="0"/>
              <a:t>- Druhy licencí:</a:t>
            </a:r>
          </a:p>
          <a:p>
            <a:r>
              <a:rPr lang="cs-CZ" dirty="0"/>
              <a:t>- výhradní</a:t>
            </a:r>
          </a:p>
          <a:p>
            <a:r>
              <a:rPr lang="cs-CZ" dirty="0"/>
              <a:t>- nevýhradní</a:t>
            </a:r>
          </a:p>
          <a:p>
            <a:r>
              <a:rPr lang="cs-CZ" dirty="0"/>
              <a:t>- pokud není výslovně ujednán druh licence, jde o nevýhradní </a:t>
            </a:r>
            <a:r>
              <a:rPr lang="cs-CZ" dirty="0" err="1"/>
              <a:t>licenc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282753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Licence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dirty="0"/>
              <a:t>Odměna</a:t>
            </a:r>
          </a:p>
          <a:p>
            <a:pPr marL="0" indent="0">
              <a:buNone/>
            </a:pPr>
            <a:r>
              <a:rPr lang="cs-CZ" dirty="0"/>
              <a:t>Není-li ujednána výše odměny nebo způsob jejího určení, je smlouva přesto </a:t>
            </a:r>
            <a:r>
              <a:rPr lang="cs-CZ" dirty="0" smtClean="0"/>
              <a:t>platná, pokud</a:t>
            </a:r>
          </a:p>
          <a:p>
            <a:pPr marL="0" indent="0">
              <a:buNone/>
            </a:pPr>
            <a:r>
              <a:rPr lang="cs-CZ" dirty="0" smtClean="0"/>
              <a:t>– </a:t>
            </a:r>
            <a:r>
              <a:rPr lang="cs-CZ" dirty="0"/>
              <a:t>z jednání stran o uzavření smlouvy vyplývá jejich vůle uzavřít úplatnou smlouvu i bez určení </a:t>
            </a:r>
            <a:r>
              <a:rPr lang="cs-CZ" dirty="0" smtClean="0"/>
              <a:t>výše odměny</a:t>
            </a:r>
            <a:r>
              <a:rPr lang="cs-CZ" dirty="0"/>
              <a:t>; v takovém případě nabyvatel poskytovateli zaplatí odměnu ve výši, která je obvyklá v době</a:t>
            </a:r>
          </a:p>
          <a:p>
            <a:pPr marL="0" indent="0">
              <a:buNone/>
            </a:pPr>
            <a:r>
              <a:rPr lang="cs-CZ" dirty="0"/>
              <a:t>uzavření smlouvy za obdobných smluvních podmínek a pro takové právo, </a:t>
            </a:r>
            <a:r>
              <a:rPr lang="cs-CZ" dirty="0" smtClean="0"/>
              <a:t>nebo – </a:t>
            </a:r>
            <a:r>
              <a:rPr lang="cs-CZ" dirty="0"/>
              <a:t>strany ve smlouvě ujednají, že se licence poskytuje bezúplatně.</a:t>
            </a:r>
          </a:p>
          <a:p>
            <a:r>
              <a:rPr lang="cs-CZ" dirty="0"/>
              <a:t>Je-li výše odměny ujednána v závislosti na výnosech z využití licence, umožní nabyvatel</a:t>
            </a:r>
          </a:p>
          <a:p>
            <a:r>
              <a:rPr lang="cs-CZ" dirty="0"/>
              <a:t>poskytovateli kontrolu příslušných účetních záznamů nebo jiné dokumentace ke</a:t>
            </a:r>
          </a:p>
          <a:p>
            <a:r>
              <a:rPr lang="cs-CZ" dirty="0"/>
              <a:t>zjištění skutečné výše odměny. Poskytne-li takto nabyvatel poskytovateli informace</a:t>
            </a:r>
          </a:p>
          <a:p>
            <a:r>
              <a:rPr lang="cs-CZ" dirty="0"/>
              <a:t>označené nabyvatelem jako důvěrné, nesmí je poskytovatel prozradit třetí osobě ani je</a:t>
            </a:r>
          </a:p>
          <a:p>
            <a:r>
              <a:rPr lang="cs-CZ" dirty="0"/>
              <a:t>použít pro své potřeby v rozporu s účelem, ke kterému mu byly poskytnuty.</a:t>
            </a:r>
          </a:p>
        </p:txBody>
      </p:sp>
    </p:spTree>
    <p:extLst>
      <p:ext uri="{BB962C8B-B14F-4D97-AF65-F5344CB8AC3E}">
        <p14:creationId xmlns:p14="http://schemas.microsoft.com/office/powerpoint/2010/main" val="1875989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Obsah přednášky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Výprosa</a:t>
            </a:r>
            <a:endParaRPr lang="cs-CZ" dirty="0"/>
          </a:p>
          <a:p>
            <a:r>
              <a:rPr lang="cs-CZ" dirty="0" smtClean="0"/>
              <a:t>Výpůjčka</a:t>
            </a:r>
            <a:endParaRPr lang="cs-CZ" dirty="0"/>
          </a:p>
          <a:p>
            <a:r>
              <a:rPr lang="cs-CZ" dirty="0" smtClean="0"/>
              <a:t>Zápůjčka</a:t>
            </a:r>
            <a:endParaRPr lang="cs-CZ" dirty="0"/>
          </a:p>
          <a:p>
            <a:r>
              <a:rPr lang="cs-CZ" dirty="0" smtClean="0"/>
              <a:t>Úvěr</a:t>
            </a:r>
            <a:endParaRPr lang="cs-CZ" dirty="0"/>
          </a:p>
          <a:p>
            <a:r>
              <a:rPr lang="cs-CZ" dirty="0" smtClean="0"/>
              <a:t>Licence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1529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Licence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Výpověď</a:t>
            </a:r>
          </a:p>
          <a:p>
            <a:pPr marL="0" indent="0">
              <a:buNone/>
            </a:pPr>
            <a:r>
              <a:rPr lang="cs-CZ" dirty="0"/>
              <a:t>- je-li smlouva uzavřena na dobu </a:t>
            </a:r>
            <a:r>
              <a:rPr lang="cs-CZ" dirty="0" smtClean="0"/>
              <a:t>neurčitou, nabývá </a:t>
            </a:r>
            <a:r>
              <a:rPr lang="cs-CZ" dirty="0"/>
              <a:t>výpověď účinnosti uplynutím </a:t>
            </a:r>
            <a:r>
              <a:rPr lang="cs-CZ" dirty="0" smtClean="0"/>
              <a:t>jednoho roku </a:t>
            </a:r>
            <a:r>
              <a:rPr lang="cs-CZ" dirty="0"/>
              <a:t>od konce kalendářního měsíce, v němž</a:t>
            </a:r>
          </a:p>
          <a:p>
            <a:r>
              <a:rPr lang="cs-CZ" dirty="0"/>
              <a:t>výpověď došla druhé straně</a:t>
            </a:r>
          </a:p>
        </p:txBody>
      </p:sp>
    </p:spTree>
    <p:extLst>
      <p:ext uri="{BB962C8B-B14F-4D97-AF65-F5344CB8AC3E}">
        <p14:creationId xmlns:p14="http://schemas.microsoft.com/office/powerpoint/2010/main" val="41849344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Licence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Zvláštní ustanovení k licenci v </a:t>
            </a:r>
            <a:r>
              <a:rPr lang="cs-CZ" dirty="0" smtClean="0"/>
              <a:t>OZ</a:t>
            </a:r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- licence k předmětům chráněným autorským zákonem</a:t>
            </a:r>
          </a:p>
          <a:p>
            <a:pPr marL="0" indent="0">
              <a:buNone/>
            </a:pPr>
            <a:r>
              <a:rPr lang="cs-CZ" dirty="0"/>
              <a:t>- licenční smlouva nakladatelská</a:t>
            </a:r>
          </a:p>
        </p:txBody>
      </p:sp>
    </p:spTree>
    <p:extLst>
      <p:ext uri="{BB962C8B-B14F-4D97-AF65-F5344CB8AC3E}">
        <p14:creationId xmlns:p14="http://schemas.microsoft.com/office/powerpoint/2010/main" val="5240870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Licence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Licence k předmětům chráněným autorským zákonem</a:t>
            </a:r>
          </a:p>
          <a:p>
            <a:pPr marL="0" indent="0">
              <a:buNone/>
            </a:pPr>
            <a:r>
              <a:rPr lang="cs-CZ" dirty="0"/>
              <a:t>- Smlouvou autor poskytuje nabyvateli oprávnění k výkonu práva autorské dílo užít </a:t>
            </a:r>
            <a:r>
              <a:rPr lang="cs-CZ" dirty="0" smtClean="0"/>
              <a:t>v původní </a:t>
            </a:r>
            <a:r>
              <a:rPr lang="cs-CZ" dirty="0"/>
              <a:t>nebo zpracované či jinak změněné podobě, a to určitým způsobem </a:t>
            </a:r>
            <a:r>
              <a:rPr lang="cs-CZ" dirty="0" smtClean="0"/>
              <a:t>nebo všemi </a:t>
            </a:r>
            <a:r>
              <a:rPr lang="cs-CZ" dirty="0"/>
              <a:t>způsoby užití, v rozsahu omezeném nebo neomezeném.</a:t>
            </a:r>
          </a:p>
          <a:p>
            <a:pPr marL="0" indent="0">
              <a:buNone/>
            </a:pPr>
            <a:r>
              <a:rPr lang="cs-CZ" dirty="0"/>
              <a:t>- Autor může poskytnout oprávnění k výkonu práva užít autorské dílo jen </a:t>
            </a:r>
            <a:r>
              <a:rPr lang="cs-CZ" dirty="0" smtClean="0"/>
              <a:t>způsobem, který </a:t>
            </a:r>
            <a:r>
              <a:rPr lang="cs-CZ" dirty="0"/>
              <a:t>je v době uzavření smlouvy znám; k opačnému ujednání se nepřihlíží.</a:t>
            </a:r>
          </a:p>
          <a:p>
            <a:pPr marL="0" indent="0">
              <a:buNone/>
            </a:pPr>
            <a:r>
              <a:rPr lang="cs-CZ" dirty="0"/>
              <a:t>- Licenci k užití autorského díla je nabyvatel povinen využít, ledaže je ujednáno jinak</a:t>
            </a:r>
          </a:p>
        </p:txBody>
      </p:sp>
    </p:spTree>
    <p:extLst>
      <p:ext uri="{BB962C8B-B14F-4D97-AF65-F5344CB8AC3E}">
        <p14:creationId xmlns:p14="http://schemas.microsoft.com/office/powerpoint/2010/main" val="14072930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Licence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Licence k předmětům chráněným autorským zákonem</a:t>
            </a:r>
          </a:p>
          <a:p>
            <a:pPr marL="0" indent="0">
              <a:buNone/>
            </a:pPr>
            <a:r>
              <a:rPr lang="cs-CZ" dirty="0"/>
              <a:t>- Označení autora smí nabyvatel upravit či jinak změnit, jen bylo-li </a:t>
            </a:r>
            <a:r>
              <a:rPr lang="cs-CZ" dirty="0" smtClean="0"/>
              <a:t>to ujednáno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dirty="0"/>
              <a:t>- Nabyvatel smí dílo nebo jeho název upravit či jinak měnit, jen bylo-li </a:t>
            </a:r>
            <a:r>
              <a:rPr lang="cs-CZ" dirty="0" smtClean="0"/>
              <a:t>to ujednáno</a:t>
            </a:r>
            <a:r>
              <a:rPr lang="cs-CZ" dirty="0"/>
              <a:t>, ledaže se jedná o takovou úpravu nebo jinou změnu, u níž </a:t>
            </a:r>
            <a:r>
              <a:rPr lang="cs-CZ" dirty="0" smtClean="0"/>
              <a:t>lze spravedlivě </a:t>
            </a:r>
            <a:r>
              <a:rPr lang="cs-CZ" dirty="0"/>
              <a:t>očekávat, že by k ní autor vzhledem k okolnostem užití </a:t>
            </a:r>
            <a:r>
              <a:rPr lang="cs-CZ" dirty="0" smtClean="0"/>
              <a:t>svolil; ani </a:t>
            </a:r>
            <a:r>
              <a:rPr lang="cs-CZ" dirty="0"/>
              <a:t>v takovém případě však nabyvatel nesmí dílo nebo jeho název </a:t>
            </a:r>
            <a:r>
              <a:rPr lang="cs-CZ" dirty="0" smtClean="0"/>
              <a:t>upravit nebo </a:t>
            </a:r>
            <a:r>
              <a:rPr lang="cs-CZ" dirty="0"/>
              <a:t>jinak změnit, vyhradil-li si autor svolení a je-li nabyvateli </a:t>
            </a:r>
            <a:r>
              <a:rPr lang="cs-CZ" dirty="0" smtClean="0"/>
              <a:t>taková výhrada </a:t>
            </a:r>
            <a:r>
              <a:rPr lang="cs-CZ" dirty="0"/>
              <a:t>známa</a:t>
            </a:r>
          </a:p>
        </p:txBody>
      </p:sp>
    </p:spTree>
    <p:extLst>
      <p:ext uri="{BB962C8B-B14F-4D97-AF65-F5344CB8AC3E}">
        <p14:creationId xmlns:p14="http://schemas.microsoft.com/office/powerpoint/2010/main" val="13586044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Licence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Licence k předmětům chráněným autorským zákonem</a:t>
            </a:r>
          </a:p>
          <a:p>
            <a:pPr marL="0" indent="0">
              <a:buNone/>
            </a:pPr>
            <a:r>
              <a:rPr lang="cs-CZ" dirty="0"/>
              <a:t>- Nevyplývá-li z účelu smlouvy jinak, má se za to, že</a:t>
            </a:r>
          </a:p>
          <a:p>
            <a:pPr marL="0" indent="0">
              <a:buNone/>
            </a:pPr>
            <a:r>
              <a:rPr lang="cs-CZ" dirty="0"/>
              <a:t>a) územní rozsah licence je omezen na území České republiky,</a:t>
            </a:r>
          </a:p>
          <a:p>
            <a:pPr marL="0" indent="0">
              <a:buNone/>
            </a:pPr>
            <a:r>
              <a:rPr lang="cs-CZ" dirty="0"/>
              <a:t>b) časový rozsah licence je omezen na dobu obvyklou u daného </a:t>
            </a:r>
            <a:r>
              <a:rPr lang="cs-CZ" dirty="0" smtClean="0"/>
              <a:t>druhu díla </a:t>
            </a:r>
            <a:r>
              <a:rPr lang="cs-CZ" dirty="0"/>
              <a:t>a způsobu užití, nikoli však na dobu delší než jeden rok od </a:t>
            </a:r>
            <a:r>
              <a:rPr lang="cs-CZ" dirty="0" smtClean="0"/>
              <a:t>poskytnutí licence</a:t>
            </a:r>
            <a:r>
              <a:rPr lang="cs-CZ" dirty="0"/>
              <a:t>, a má-li být dílo odevzdáno až po poskytnutí licence, tak </a:t>
            </a:r>
            <a:r>
              <a:rPr lang="cs-CZ" dirty="0" smtClean="0"/>
              <a:t>od takového </a:t>
            </a:r>
            <a:r>
              <a:rPr lang="cs-CZ" dirty="0"/>
              <a:t>odevzdání, a</a:t>
            </a:r>
          </a:p>
          <a:p>
            <a:pPr marL="0" indent="0">
              <a:buNone/>
            </a:pPr>
            <a:r>
              <a:rPr lang="cs-CZ" dirty="0"/>
              <a:t>c) množstevní rozsah licence je omezen na množství, které je obvyklé </a:t>
            </a:r>
            <a:r>
              <a:rPr lang="cs-CZ" dirty="0" smtClean="0"/>
              <a:t>u daného </a:t>
            </a:r>
            <a:r>
              <a:rPr lang="cs-CZ" dirty="0"/>
              <a:t>druhu díla a způsobu užití</a:t>
            </a:r>
          </a:p>
        </p:txBody>
      </p:sp>
    </p:spTree>
    <p:extLst>
      <p:ext uri="{BB962C8B-B14F-4D97-AF65-F5344CB8AC3E}">
        <p14:creationId xmlns:p14="http://schemas.microsoft.com/office/powerpoint/2010/main" val="27337146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Licence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/>
              <a:t>Licence k předmětům chráněným autorským zákonem</a:t>
            </a:r>
          </a:p>
          <a:p>
            <a:pPr marL="0" indent="0">
              <a:buNone/>
            </a:pPr>
            <a:r>
              <a:rPr lang="cs-CZ" dirty="0"/>
              <a:t>- Odstoupení od licenční smlouvy pro nečinnost nabyvatele:</a:t>
            </a:r>
          </a:p>
          <a:p>
            <a:pPr marL="0" indent="0">
              <a:buNone/>
            </a:pPr>
            <a:r>
              <a:rPr lang="cs-CZ" dirty="0"/>
              <a:t>– Nevyužívá-li nabyvatel výhradní licenci vůbec nebo využívá-li ji nedostatečně </a:t>
            </a:r>
            <a:r>
              <a:rPr lang="cs-CZ" dirty="0" smtClean="0"/>
              <a:t>a jsou-li </a:t>
            </a:r>
            <a:r>
              <a:rPr lang="cs-CZ" dirty="0"/>
              <a:t>tím značně nepříznivě dotčeny oprávněné zájmy autora, může autor </a:t>
            </a:r>
            <a:r>
              <a:rPr lang="cs-CZ" dirty="0" smtClean="0"/>
              <a:t>od smlouvy </a:t>
            </a:r>
            <a:r>
              <a:rPr lang="cs-CZ" dirty="0"/>
              <a:t>odstoupit. To neplatí v případě, že nevyužívání nebo </a:t>
            </a:r>
            <a:r>
              <a:rPr lang="cs-CZ" dirty="0" smtClean="0"/>
              <a:t>nedostatečné využívání </a:t>
            </a:r>
            <a:r>
              <a:rPr lang="cs-CZ" dirty="0"/>
              <a:t>licence je způsobeno okolnostmi převážně spočívajícími na </a:t>
            </a:r>
            <a:r>
              <a:rPr lang="cs-CZ" dirty="0" smtClean="0"/>
              <a:t>straně autora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dirty="0"/>
              <a:t>– Od smlouvy odstoupit teprve poté, kdy nabyvatele vyzve, aby v </a:t>
            </a:r>
            <a:r>
              <a:rPr lang="cs-CZ" dirty="0" smtClean="0"/>
              <a:t>přiměřené lhůtě </a:t>
            </a:r>
            <a:r>
              <a:rPr lang="cs-CZ" dirty="0"/>
              <a:t>od doručení výzvy licenci dostatečně využil, a nabyvatel </a:t>
            </a:r>
            <a:r>
              <a:rPr lang="cs-CZ" dirty="0" smtClean="0"/>
              <a:t>oprávnění dostatečně </a:t>
            </a:r>
            <a:r>
              <a:rPr lang="cs-CZ" dirty="0"/>
              <a:t>nevyužije ani přes tuto výzvu. Na možnost odstoupení </a:t>
            </a:r>
            <a:r>
              <a:rPr lang="cs-CZ" dirty="0" smtClean="0"/>
              <a:t>jako následek </a:t>
            </a:r>
            <a:r>
              <a:rPr lang="cs-CZ" dirty="0"/>
              <a:t>marného uplynutí přiměřené lhůty musí autor nabyvatele ve </a:t>
            </a:r>
            <a:r>
              <a:rPr lang="cs-CZ" dirty="0" smtClean="0"/>
              <a:t>výzvě upozornit</a:t>
            </a:r>
            <a:r>
              <a:rPr lang="cs-CZ" dirty="0"/>
              <a:t>. Výzvy není třeba, jestliže využití oprávnění nabyvatelem </a:t>
            </a:r>
            <a:r>
              <a:rPr lang="cs-CZ" dirty="0" smtClean="0"/>
              <a:t>není možné </a:t>
            </a:r>
            <a:r>
              <a:rPr lang="cs-CZ" dirty="0"/>
              <a:t>anebo jestliže nabyvatel prohlásí, že licenci nevyužije</a:t>
            </a:r>
          </a:p>
        </p:txBody>
      </p:sp>
    </p:spTree>
    <p:extLst>
      <p:ext uri="{BB962C8B-B14F-4D97-AF65-F5344CB8AC3E}">
        <p14:creationId xmlns:p14="http://schemas.microsoft.com/office/powerpoint/2010/main" val="189622120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Licence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/>
              <a:t>Licence k předmětům chráněným autorským zákonem</a:t>
            </a:r>
          </a:p>
          <a:p>
            <a:pPr marL="0" indent="0">
              <a:buNone/>
            </a:pPr>
            <a:r>
              <a:rPr lang="cs-CZ" dirty="0"/>
              <a:t>- Odstoupení od licenční smlouvy pro změnu přesvědčení autora:</a:t>
            </a:r>
          </a:p>
          <a:p>
            <a:pPr marL="0" indent="0">
              <a:buNone/>
            </a:pPr>
            <a:r>
              <a:rPr lang="cs-CZ" dirty="0"/>
              <a:t>– Autor může odstoupit od smlouvy tehdy, neodpovídá-li již autorské dílo, </a:t>
            </a:r>
            <a:r>
              <a:rPr lang="cs-CZ" dirty="0" smtClean="0"/>
              <a:t>které dosud </a:t>
            </a:r>
            <a:r>
              <a:rPr lang="cs-CZ" dirty="0"/>
              <a:t>nebylo zveřejněno, jeho přesvědčení a zveřejněním autorského díla </a:t>
            </a:r>
            <a:r>
              <a:rPr lang="cs-CZ" dirty="0" smtClean="0"/>
              <a:t>by byly </a:t>
            </a:r>
            <a:r>
              <a:rPr lang="cs-CZ" dirty="0"/>
              <a:t>značně nepříznivě dotčeny jeho oprávněné osobní zájmy.</a:t>
            </a:r>
          </a:p>
          <a:p>
            <a:r>
              <a:rPr lang="cs-CZ" dirty="0"/>
              <a:t>– Autor nahradí nabyvateli škodu, která mu odstoupením od smlouvy vznikla.</a:t>
            </a:r>
          </a:p>
          <a:p>
            <a:r>
              <a:rPr lang="cs-CZ" dirty="0"/>
              <a:t>- Zánik licence:</a:t>
            </a:r>
          </a:p>
          <a:p>
            <a:r>
              <a:rPr lang="cs-CZ" dirty="0"/>
              <a:t>- Smrtí fyzické osoby nebo zánikem právnické osoby, které byla udělena licence,</a:t>
            </a:r>
          </a:p>
          <a:p>
            <a:r>
              <a:rPr lang="cs-CZ" dirty="0"/>
              <a:t>přechází práva a povinnosti z licenční smlouvy na jejího právního nástupce.</a:t>
            </a:r>
          </a:p>
          <a:p>
            <a:r>
              <a:rPr lang="cs-CZ" dirty="0"/>
              <a:t>Licenční smlouva může takový přechod práv a povinností na právního</a:t>
            </a:r>
          </a:p>
          <a:p>
            <a:r>
              <a:rPr lang="cs-CZ" dirty="0"/>
              <a:t>nástupce vyloučit</a:t>
            </a:r>
          </a:p>
        </p:txBody>
      </p:sp>
    </p:spTree>
    <p:extLst>
      <p:ext uri="{BB962C8B-B14F-4D97-AF65-F5344CB8AC3E}">
        <p14:creationId xmlns:p14="http://schemas.microsoft.com/office/powerpoint/2010/main" val="16453517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Licence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Licenční smlouva nakladatelská</a:t>
            </a:r>
          </a:p>
          <a:p>
            <a:pPr marL="0" indent="0">
              <a:buNone/>
            </a:pPr>
            <a:r>
              <a:rPr lang="cs-CZ" dirty="0"/>
              <a:t>- Licenční smlouvou nakladatelskou poskytuje autor </a:t>
            </a:r>
            <a:r>
              <a:rPr lang="cs-CZ" dirty="0" smtClean="0"/>
              <a:t>nabyvateli licenci </a:t>
            </a:r>
            <a:r>
              <a:rPr lang="cs-CZ" dirty="0"/>
              <a:t>k rozmnožování a rozšiřování autorského </a:t>
            </a:r>
            <a:r>
              <a:rPr lang="cs-CZ" dirty="0" smtClean="0"/>
              <a:t>díla slovesného</a:t>
            </a:r>
            <a:r>
              <a:rPr lang="cs-CZ" dirty="0"/>
              <a:t>, hudebně dramatického nebo </a:t>
            </a:r>
            <a:r>
              <a:rPr lang="cs-CZ" dirty="0" smtClean="0"/>
              <a:t>hudebního, výtvarného</a:t>
            </a:r>
            <a:r>
              <a:rPr lang="cs-CZ" dirty="0"/>
              <a:t>, fotografického nebo vyjádřeného </a:t>
            </a:r>
            <a:r>
              <a:rPr lang="cs-CZ" dirty="0" smtClean="0"/>
              <a:t>způsobem podobným </a:t>
            </a:r>
            <a:r>
              <a:rPr lang="cs-CZ" dirty="0"/>
              <a:t>fotografii, nejde-li o užití autorského díla </a:t>
            </a:r>
            <a:r>
              <a:rPr lang="cs-CZ" dirty="0" smtClean="0"/>
              <a:t>v provedení </a:t>
            </a:r>
            <a:r>
              <a:rPr lang="cs-CZ" dirty="0"/>
              <a:t>výkonnými umělci</a:t>
            </a:r>
          </a:p>
        </p:txBody>
      </p:sp>
    </p:spTree>
    <p:extLst>
      <p:ext uri="{BB962C8B-B14F-4D97-AF65-F5344CB8AC3E}">
        <p14:creationId xmlns:p14="http://schemas.microsoft.com/office/powerpoint/2010/main" val="217554572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Licence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Licenční smlouva nakladatelská</a:t>
            </a:r>
          </a:p>
          <a:p>
            <a:pPr marL="0" indent="0">
              <a:buNone/>
            </a:pPr>
            <a:r>
              <a:rPr lang="cs-CZ" dirty="0"/>
              <a:t>- Nabyvatel poskytne autorovi před vydáním autorského díla</a:t>
            </a:r>
          </a:p>
          <a:p>
            <a:r>
              <a:rPr lang="cs-CZ" dirty="0"/>
              <a:t>přiměřenou lhůtu k provedení drobných tvůrčích změn jeho</a:t>
            </a:r>
          </a:p>
          <a:p>
            <a:r>
              <a:rPr lang="cs-CZ" dirty="0"/>
              <a:t>díla, které nevyvolají na straně nabyvatele potřebu vynaložení</a:t>
            </a:r>
          </a:p>
          <a:p>
            <a:r>
              <a:rPr lang="cs-CZ" dirty="0"/>
              <a:t>nepřiměřených nákladů a jimiž se nezmění povaha díla</a:t>
            </a:r>
          </a:p>
          <a:p>
            <a:r>
              <a:rPr lang="cs-CZ" dirty="0"/>
              <a:t>(autorská korektura).</a:t>
            </a:r>
          </a:p>
          <a:p>
            <a:r>
              <a:rPr lang="cs-CZ" dirty="0"/>
              <a:t>- Neumožní-li nabyvatel autorovi provedení autorské korektury,</a:t>
            </a:r>
          </a:p>
          <a:p>
            <a:r>
              <a:rPr lang="cs-CZ" dirty="0"/>
              <a:t>může autor od smlouvy odstoupit, došlo-li by v důsledku toho</a:t>
            </a:r>
          </a:p>
          <a:p>
            <a:r>
              <a:rPr lang="cs-CZ" dirty="0"/>
              <a:t>k užití autorského díla způsobem snižujícím jeho hodnotu.</a:t>
            </a:r>
          </a:p>
        </p:txBody>
      </p:sp>
    </p:spTree>
    <p:extLst>
      <p:ext uri="{BB962C8B-B14F-4D97-AF65-F5344CB8AC3E}">
        <p14:creationId xmlns:p14="http://schemas.microsoft.com/office/powerpoint/2010/main" val="31852335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Výprosa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smluvní strany:</a:t>
            </a:r>
          </a:p>
          <a:p>
            <a:pPr marL="0" indent="0">
              <a:buNone/>
            </a:pPr>
            <a:r>
              <a:rPr lang="cs-CZ" dirty="0"/>
              <a:t>- </a:t>
            </a:r>
            <a:r>
              <a:rPr lang="cs-CZ" dirty="0" err="1"/>
              <a:t>půjčitel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- </a:t>
            </a:r>
            <a:r>
              <a:rPr lang="cs-CZ" dirty="0" err="1"/>
              <a:t>výprosník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- </a:t>
            </a:r>
            <a:r>
              <a:rPr lang="cs-CZ" dirty="0" err="1"/>
              <a:t>půjčitel</a:t>
            </a:r>
            <a:r>
              <a:rPr lang="cs-CZ" dirty="0"/>
              <a:t> </a:t>
            </a:r>
            <a:r>
              <a:rPr lang="cs-CZ" dirty="0" err="1"/>
              <a:t>výprosníkovi</a:t>
            </a:r>
            <a:r>
              <a:rPr lang="cs-CZ" dirty="0"/>
              <a:t> přenechává věc bezplatně k užívání</a:t>
            </a:r>
          </a:p>
          <a:p>
            <a:pPr marL="0" indent="0">
              <a:buNone/>
            </a:pPr>
            <a:r>
              <a:rPr lang="cs-CZ" dirty="0"/>
              <a:t>- není sjednána doba užívání</a:t>
            </a:r>
          </a:p>
          <a:p>
            <a:pPr marL="0" indent="0">
              <a:buNone/>
            </a:pPr>
            <a:r>
              <a:rPr lang="cs-CZ" dirty="0"/>
              <a:t>- není sjednán účel užívání</a:t>
            </a:r>
          </a:p>
          <a:p>
            <a:pPr marL="0" indent="0">
              <a:buNone/>
            </a:pPr>
            <a:r>
              <a:rPr lang="cs-CZ" dirty="0"/>
              <a:t>- </a:t>
            </a:r>
            <a:r>
              <a:rPr lang="cs-CZ" dirty="0" err="1"/>
              <a:t>půjčitel</a:t>
            </a:r>
            <a:r>
              <a:rPr lang="cs-CZ" dirty="0"/>
              <a:t> přenechává individuálně určenou věc (movitou </a:t>
            </a:r>
            <a:r>
              <a:rPr lang="cs-CZ" dirty="0" smtClean="0"/>
              <a:t>i nemovitou</a:t>
            </a:r>
            <a:r>
              <a:rPr lang="cs-CZ" dirty="0"/>
              <a:t>), </a:t>
            </a:r>
            <a:r>
              <a:rPr lang="cs-CZ" dirty="0" err="1"/>
              <a:t>nezuživatelno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753847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Výprosa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err="1"/>
              <a:t>půjčitel</a:t>
            </a:r>
            <a:r>
              <a:rPr lang="cs-CZ" dirty="0"/>
              <a:t> může žádat věc kdykoliv zpátky</a:t>
            </a:r>
          </a:p>
          <a:p>
            <a:pPr marL="0" indent="0">
              <a:buNone/>
            </a:pPr>
            <a:r>
              <a:rPr lang="cs-CZ" dirty="0"/>
              <a:t>- </a:t>
            </a:r>
            <a:r>
              <a:rPr lang="cs-CZ" dirty="0" err="1"/>
              <a:t>výprosník</a:t>
            </a:r>
            <a:r>
              <a:rPr lang="cs-CZ" dirty="0"/>
              <a:t> nemůže věc vrátit v době, kdy by tím </a:t>
            </a:r>
            <a:r>
              <a:rPr lang="cs-CZ" dirty="0" smtClean="0"/>
              <a:t>způsobil </a:t>
            </a:r>
            <a:r>
              <a:rPr lang="cs-CZ" dirty="0" err="1" smtClean="0"/>
              <a:t>půjčiteli</a:t>
            </a:r>
            <a:r>
              <a:rPr lang="cs-CZ" dirty="0" smtClean="0"/>
              <a:t> </a:t>
            </a:r>
            <a:r>
              <a:rPr lang="cs-CZ" dirty="0"/>
              <a:t>obtíže, ledaže s tím </a:t>
            </a:r>
            <a:r>
              <a:rPr lang="cs-CZ" dirty="0" err="1"/>
              <a:t>půjčitel</a:t>
            </a:r>
            <a:r>
              <a:rPr lang="cs-CZ" dirty="0"/>
              <a:t> souhlasí</a:t>
            </a:r>
          </a:p>
          <a:p>
            <a:pPr marL="0" indent="0">
              <a:buNone/>
            </a:pPr>
            <a:r>
              <a:rPr lang="cs-CZ" dirty="0" smtClean="0"/>
              <a:t>- </a:t>
            </a:r>
            <a:r>
              <a:rPr lang="cs-CZ" dirty="0"/>
              <a:t>dovolil-li </a:t>
            </a:r>
            <a:r>
              <a:rPr lang="cs-CZ" dirty="0" err="1"/>
              <a:t>výprosník</a:t>
            </a:r>
            <a:r>
              <a:rPr lang="cs-CZ" dirty="0"/>
              <a:t> bez souhlasu </a:t>
            </a:r>
            <a:r>
              <a:rPr lang="cs-CZ" dirty="0" err="1"/>
              <a:t>půjčitele</a:t>
            </a:r>
            <a:r>
              <a:rPr lang="cs-CZ" dirty="0"/>
              <a:t>, aby věc </a:t>
            </a:r>
            <a:r>
              <a:rPr lang="cs-CZ" dirty="0" smtClean="0"/>
              <a:t>užíval někdo </a:t>
            </a:r>
            <a:r>
              <a:rPr lang="cs-CZ" dirty="0"/>
              <a:t>jiný, nahradí </a:t>
            </a:r>
            <a:r>
              <a:rPr lang="cs-CZ" dirty="0" err="1"/>
              <a:t>půjčiteli</a:t>
            </a:r>
            <a:r>
              <a:rPr lang="cs-CZ" dirty="0"/>
              <a:t> škodu z toho vzniklou, ledaže </a:t>
            </a:r>
            <a:r>
              <a:rPr lang="cs-CZ" dirty="0" smtClean="0"/>
              <a:t>by ke </a:t>
            </a:r>
            <a:r>
              <a:rPr lang="cs-CZ" dirty="0"/>
              <a:t>škodě došlo i jinak</a:t>
            </a:r>
          </a:p>
          <a:p>
            <a:pPr marL="0" indent="0">
              <a:buNone/>
            </a:pPr>
            <a:r>
              <a:rPr lang="cs-CZ" dirty="0"/>
              <a:t>Příklady výprosy</a:t>
            </a:r>
            <a:r>
              <a:rPr lang="cs-CZ" dirty="0" smtClean="0"/>
              <a:t>: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Půjčím si od souseda lopatu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50069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Výpůjčka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smluvní strany:</a:t>
            </a:r>
          </a:p>
          <a:p>
            <a:r>
              <a:rPr lang="cs-CZ" dirty="0"/>
              <a:t>- </a:t>
            </a:r>
            <a:r>
              <a:rPr lang="cs-CZ" dirty="0" err="1"/>
              <a:t>půjčitel</a:t>
            </a:r>
            <a:r>
              <a:rPr lang="cs-CZ" dirty="0"/>
              <a:t> (ten, kdo půjčuje)</a:t>
            </a:r>
          </a:p>
          <a:p>
            <a:r>
              <a:rPr lang="cs-CZ" dirty="0"/>
              <a:t>- vypůjčitel (ten, komu je půjčováno)</a:t>
            </a:r>
          </a:p>
          <a:p>
            <a:r>
              <a:rPr lang="cs-CZ" dirty="0"/>
              <a:t>- </a:t>
            </a:r>
            <a:r>
              <a:rPr lang="cs-CZ" dirty="0" err="1"/>
              <a:t>půjčitel</a:t>
            </a:r>
            <a:r>
              <a:rPr lang="cs-CZ" dirty="0"/>
              <a:t> přenechává vypůjčiteli nezuživatelnou věc a zavazuje</a:t>
            </a:r>
          </a:p>
          <a:p>
            <a:r>
              <a:rPr lang="cs-CZ" dirty="0"/>
              <a:t>se mu umožnit její bezplatné dočasné užívání</a:t>
            </a:r>
          </a:p>
          <a:p>
            <a:r>
              <a:rPr lang="cs-CZ" dirty="0"/>
              <a:t>- vypůjčitel musí věc užívat ujednaným způsobem či způsobem,</a:t>
            </a:r>
          </a:p>
          <a:p>
            <a:r>
              <a:rPr lang="cs-CZ" dirty="0"/>
              <a:t>jakým se věc obvykle užívá</a:t>
            </a:r>
          </a:p>
          <a:p>
            <a:r>
              <a:rPr lang="cs-CZ" dirty="0"/>
              <a:t>- vypůjčitel musí věc </a:t>
            </a:r>
            <a:r>
              <a:rPr lang="cs-CZ" dirty="0" smtClean="0"/>
              <a:t>opatrovat</a:t>
            </a:r>
          </a:p>
          <a:p>
            <a:r>
              <a:rPr lang="cs-CZ" dirty="0" smtClean="0"/>
              <a:t>Příklad: vypůjčím si auto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961160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Výpůjčka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doba užívání věci:</a:t>
            </a:r>
          </a:p>
          <a:p>
            <a:pPr marL="0" indent="0">
              <a:buNone/>
            </a:pPr>
            <a:r>
              <a:rPr lang="cs-CZ" dirty="0"/>
              <a:t>- stanovena přímo (2 týdny, 1 rok apod.)</a:t>
            </a:r>
          </a:p>
          <a:p>
            <a:pPr marL="0" indent="0">
              <a:buNone/>
            </a:pPr>
            <a:r>
              <a:rPr lang="cs-CZ" dirty="0"/>
              <a:t>- stanovena nepřímo (účelem, ke kterému má věc sloužit)</a:t>
            </a:r>
          </a:p>
          <a:p>
            <a:pPr marL="0" indent="0">
              <a:buNone/>
            </a:pPr>
            <a:r>
              <a:rPr lang="cs-CZ" dirty="0"/>
              <a:t>- </a:t>
            </a:r>
            <a:r>
              <a:rPr lang="cs-CZ" dirty="0" err="1"/>
              <a:t>půjčitel</a:t>
            </a:r>
            <a:r>
              <a:rPr lang="cs-CZ" dirty="0"/>
              <a:t> se zpravidla nemůže domáhat předčasného </a:t>
            </a:r>
            <a:r>
              <a:rPr lang="cs-CZ" dirty="0" smtClean="0"/>
              <a:t>vrácení věci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- lze však smluvně ujednat opak</a:t>
            </a:r>
          </a:p>
          <a:p>
            <a:pPr marL="0" indent="0">
              <a:buNone/>
            </a:pPr>
            <a:r>
              <a:rPr lang="cs-CZ" dirty="0"/>
              <a:t>- pokud vypůjčitel užije věc v rozporu s jejím účelem, </a:t>
            </a:r>
            <a:r>
              <a:rPr lang="cs-CZ" dirty="0" smtClean="0"/>
              <a:t>může </a:t>
            </a:r>
            <a:r>
              <a:rPr lang="cs-CZ" dirty="0" err="1" smtClean="0"/>
              <a:t>půjčitel</a:t>
            </a:r>
            <a:r>
              <a:rPr lang="cs-CZ" dirty="0" smtClean="0"/>
              <a:t> </a:t>
            </a:r>
            <a:r>
              <a:rPr lang="cs-CZ" dirty="0"/>
              <a:t>ze zákona vyžadovat vrácení</a:t>
            </a:r>
          </a:p>
          <a:p>
            <a:r>
              <a:rPr lang="cs-CZ" dirty="0"/>
              <a:t>- výjimka z výše uvedeného</a:t>
            </a:r>
          </a:p>
        </p:txBody>
      </p:sp>
    </p:spTree>
    <p:extLst>
      <p:ext uri="{BB962C8B-B14F-4D97-AF65-F5344CB8AC3E}">
        <p14:creationId xmlns:p14="http://schemas.microsoft.com/office/powerpoint/2010/main" val="36933690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Výpůjčka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náklady na věc:</a:t>
            </a:r>
          </a:p>
          <a:p>
            <a:pPr marL="0" indent="0">
              <a:buNone/>
            </a:pPr>
            <a:r>
              <a:rPr lang="cs-CZ" dirty="0"/>
              <a:t>- obvyklé (hradí vypůjčitel)</a:t>
            </a:r>
          </a:p>
          <a:p>
            <a:pPr marL="0" indent="0">
              <a:buNone/>
            </a:pPr>
            <a:r>
              <a:rPr lang="cs-CZ" dirty="0"/>
              <a:t>- mimořádné (hradí </a:t>
            </a:r>
            <a:r>
              <a:rPr lang="cs-CZ" dirty="0" err="1"/>
              <a:t>půjčitel</a:t>
            </a:r>
            <a:r>
              <a:rPr lang="cs-CZ" dirty="0"/>
              <a:t>)</a:t>
            </a:r>
          </a:p>
          <a:p>
            <a:pPr marL="0" indent="0">
              <a:buNone/>
            </a:pPr>
            <a:r>
              <a:rPr lang="cs-CZ" dirty="0"/>
              <a:t>- v případě potřeby vynaložení mimořádných nákladů má</a:t>
            </a:r>
          </a:p>
          <a:p>
            <a:pPr marL="0" indent="0">
              <a:buNone/>
            </a:pPr>
            <a:r>
              <a:rPr lang="cs-CZ" dirty="0"/>
              <a:t>vypůjčitel stále právo mít věc u </a:t>
            </a:r>
            <a:r>
              <a:rPr lang="cs-CZ" dirty="0" smtClean="0"/>
              <a:t>sebe - </a:t>
            </a:r>
            <a:r>
              <a:rPr lang="cs-CZ" dirty="0"/>
              <a:t>pokud </a:t>
            </a:r>
            <a:r>
              <a:rPr lang="cs-CZ" dirty="0" err="1"/>
              <a:t>půjčitel</a:t>
            </a:r>
            <a:r>
              <a:rPr lang="cs-CZ" dirty="0"/>
              <a:t> nechce nebo nemůže náklady vynaložit, může</a:t>
            </a:r>
          </a:p>
          <a:p>
            <a:pPr marL="0" indent="0">
              <a:buNone/>
            </a:pPr>
            <a:r>
              <a:rPr lang="cs-CZ" dirty="0"/>
              <a:t>je v nezbytném rozsahu vynaložit vypůjčitel</a:t>
            </a:r>
          </a:p>
          <a:p>
            <a:pPr marL="0" indent="0">
              <a:buNone/>
            </a:pPr>
            <a:r>
              <a:rPr lang="cs-CZ" dirty="0"/>
              <a:t>- má právo na náhradu jako nepřikázaný </a:t>
            </a:r>
            <a:r>
              <a:rPr lang="cs-CZ" dirty="0" smtClean="0"/>
              <a:t>jednatel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76018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Výpůjčka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strany musí své nároky uplatnit do 3 měsíců od vrácení věci</a:t>
            </a:r>
          </a:p>
          <a:p>
            <a:pPr marL="0" indent="0">
              <a:buNone/>
            </a:pPr>
            <a:r>
              <a:rPr lang="cs-CZ" dirty="0"/>
              <a:t>- nároky vypůjčitele:</a:t>
            </a:r>
          </a:p>
          <a:p>
            <a:pPr marL="0" indent="0">
              <a:buNone/>
            </a:pPr>
            <a:r>
              <a:rPr lang="cs-CZ" dirty="0"/>
              <a:t>- úhrada mimořádných nákladů</a:t>
            </a:r>
          </a:p>
          <a:p>
            <a:pPr marL="0" indent="0">
              <a:buNone/>
            </a:pPr>
            <a:r>
              <a:rPr lang="cs-CZ" dirty="0"/>
              <a:t>- náhrada škody způsobené zatajenou vadou věci či </a:t>
            </a:r>
            <a:r>
              <a:rPr lang="cs-CZ" dirty="0" smtClean="0"/>
              <a:t>nesprávným poučením </a:t>
            </a:r>
            <a:r>
              <a:rPr lang="cs-CZ" dirty="0"/>
              <a:t>o jejím užívání</a:t>
            </a:r>
          </a:p>
          <a:p>
            <a:pPr marL="0" indent="0">
              <a:buNone/>
            </a:pPr>
            <a:r>
              <a:rPr lang="cs-CZ" dirty="0"/>
              <a:t>- nároky </a:t>
            </a:r>
            <a:r>
              <a:rPr lang="cs-CZ" dirty="0" err="1"/>
              <a:t>půjčitele</a:t>
            </a:r>
            <a:r>
              <a:rPr lang="cs-CZ" dirty="0"/>
              <a:t>:</a:t>
            </a:r>
          </a:p>
          <a:p>
            <a:pPr marL="0" indent="0">
              <a:buNone/>
            </a:pPr>
            <a:r>
              <a:rPr lang="cs-CZ" dirty="0"/>
              <a:t>- z poškození věci vadným užíváním</a:t>
            </a:r>
          </a:p>
          <a:p>
            <a:pPr marL="0" indent="0">
              <a:buNone/>
            </a:pPr>
            <a:r>
              <a:rPr lang="cs-CZ" dirty="0"/>
              <a:t>- z poškození věci pozdním vrácením</a:t>
            </a:r>
          </a:p>
        </p:txBody>
      </p:sp>
    </p:spTree>
    <p:extLst>
      <p:ext uri="{BB962C8B-B14F-4D97-AF65-F5344CB8AC3E}">
        <p14:creationId xmlns:p14="http://schemas.microsoft.com/office/powerpoint/2010/main" val="9687494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Zápůjčka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smluvní strany:</a:t>
            </a:r>
          </a:p>
          <a:p>
            <a:pPr marL="0" indent="0">
              <a:buNone/>
            </a:pPr>
            <a:r>
              <a:rPr lang="cs-CZ" dirty="0"/>
              <a:t>- zapůjčitel (ten, co půjčuje)</a:t>
            </a:r>
          </a:p>
          <a:p>
            <a:pPr marL="0" indent="0">
              <a:buNone/>
            </a:pPr>
            <a:r>
              <a:rPr lang="cs-CZ" dirty="0"/>
              <a:t>- </a:t>
            </a:r>
            <a:r>
              <a:rPr lang="cs-CZ" dirty="0" err="1"/>
              <a:t>vydlužitel</a:t>
            </a:r>
            <a:r>
              <a:rPr lang="cs-CZ" dirty="0"/>
              <a:t> (ten, co si půjčuje)</a:t>
            </a:r>
          </a:p>
          <a:p>
            <a:pPr marL="0" indent="0">
              <a:buNone/>
            </a:pPr>
            <a:r>
              <a:rPr lang="cs-CZ" dirty="0"/>
              <a:t>- zapůjčitel přenechá </a:t>
            </a:r>
            <a:r>
              <a:rPr lang="cs-CZ" dirty="0" err="1"/>
              <a:t>vydlužiteli</a:t>
            </a:r>
            <a:r>
              <a:rPr lang="cs-CZ" dirty="0"/>
              <a:t> zastupitelnou věc tak, aby </a:t>
            </a:r>
            <a:r>
              <a:rPr lang="cs-CZ" dirty="0" smtClean="0"/>
              <a:t>ji užil </a:t>
            </a:r>
            <a:r>
              <a:rPr lang="cs-CZ" dirty="0"/>
              <a:t>podle libosti a po čase vrátil věc stejného druhu</a:t>
            </a:r>
          </a:p>
          <a:p>
            <a:pPr>
              <a:buFontTx/>
              <a:buChar char="-"/>
            </a:pPr>
            <a:r>
              <a:rPr lang="cs-CZ" dirty="0" smtClean="0"/>
              <a:t>úplatná </a:t>
            </a:r>
            <a:r>
              <a:rPr lang="cs-CZ" dirty="0"/>
              <a:t>i bezúplatná </a:t>
            </a:r>
            <a:r>
              <a:rPr lang="cs-CZ" dirty="0" smtClean="0"/>
              <a:t>zápůjčka</a:t>
            </a:r>
          </a:p>
          <a:p>
            <a:pPr>
              <a:buFontTx/>
              <a:buChar char="-"/>
            </a:pPr>
            <a:r>
              <a:rPr lang="cs-CZ" dirty="0" err="1" smtClean="0"/>
              <a:t>Zápujčka</a:t>
            </a:r>
            <a:r>
              <a:rPr lang="cs-CZ" dirty="0" smtClean="0"/>
              <a:t> peněz, mouky od souseda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8080556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42B34AD4-CC8C-42C8-A123-A24A28B23F52}" vid="{CAA84E04-F411-4E5F-9AFE-C1503F826B3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 PPT_základní_CZ</Template>
  <TotalTime>6000</TotalTime>
  <Words>1606</Words>
  <Application>Microsoft Office PowerPoint</Application>
  <PresentationFormat>Předvádění na obrazovce (4:3)</PresentationFormat>
  <Paragraphs>173</Paragraphs>
  <Slides>28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28</vt:i4>
      </vt:variant>
    </vt:vector>
  </HeadingPairs>
  <TitlesOfParts>
    <vt:vector size="32" baseType="lpstr">
      <vt:lpstr>Arial</vt:lpstr>
      <vt:lpstr>Calibri</vt:lpstr>
      <vt:lpstr>Calibri Light</vt:lpstr>
      <vt:lpstr>Motiv Office</vt:lpstr>
      <vt:lpstr>Výprosa, výpůjčka, licence, zápůjčka,  úvěr</vt:lpstr>
      <vt:lpstr>Obsah přednášky </vt:lpstr>
      <vt:lpstr>Výprosa</vt:lpstr>
      <vt:lpstr>Výprosa </vt:lpstr>
      <vt:lpstr>Výpůjčka </vt:lpstr>
      <vt:lpstr>Výpůjčka</vt:lpstr>
      <vt:lpstr>Výpůjčka </vt:lpstr>
      <vt:lpstr>Výpůjčka </vt:lpstr>
      <vt:lpstr>Zápůjčka </vt:lpstr>
      <vt:lpstr>Zápůjčka </vt:lpstr>
      <vt:lpstr>Zápůjčka </vt:lpstr>
      <vt:lpstr>Zápůjčka</vt:lpstr>
      <vt:lpstr>Úvěr </vt:lpstr>
      <vt:lpstr>Úvěr </vt:lpstr>
      <vt:lpstr>Úvěr </vt:lpstr>
      <vt:lpstr>Úvěr </vt:lpstr>
      <vt:lpstr>Licence </vt:lpstr>
      <vt:lpstr>Licence </vt:lpstr>
      <vt:lpstr>Licence </vt:lpstr>
      <vt:lpstr>Licence </vt:lpstr>
      <vt:lpstr>Licence </vt:lpstr>
      <vt:lpstr>Licence </vt:lpstr>
      <vt:lpstr>Licence </vt:lpstr>
      <vt:lpstr>Licence</vt:lpstr>
      <vt:lpstr>Licence</vt:lpstr>
      <vt:lpstr>Licence </vt:lpstr>
      <vt:lpstr>Licence </vt:lpstr>
      <vt:lpstr>Licence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Výprosa, výpůjčka, licence, zápůjčka,  úvěr</dc:title>
  <dc:creator>Účet Microsoft</dc:creator>
  <cp:lastModifiedBy>Účet Microsoft</cp:lastModifiedBy>
  <cp:revision>7</cp:revision>
  <dcterms:created xsi:type="dcterms:W3CDTF">2023-02-15T08:48:48Z</dcterms:created>
  <dcterms:modified xsi:type="dcterms:W3CDTF">2023-03-30T17:24:25Z</dcterms:modified>
</cp:coreProperties>
</file>