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56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Dílo. </a:t>
            </a:r>
            <a:br>
              <a:rPr lang="cs-CZ" dirty="0"/>
            </a:br>
            <a:r>
              <a:rPr lang="cs-CZ" dirty="0"/>
              <a:t>Dílo s hmotným a nehmotným výsledkem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r>
              <a:rPr lang="cs-CZ" dirty="0" smtClean="0"/>
              <a:t>, JUDr. Jan </a:t>
            </a:r>
            <a:r>
              <a:rPr lang="cs-CZ" dirty="0" err="1" smtClean="0"/>
              <a:t>Vylegala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Zhotovitel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smrtí zhotovitele závazek zaniká, </a:t>
            </a:r>
            <a:r>
              <a:rPr lang="cs-CZ" dirty="0" smtClean="0"/>
              <a:t>spočívalo-li provedení </a:t>
            </a:r>
            <a:r>
              <a:rPr lang="cs-CZ" dirty="0"/>
              <a:t>díla v osobních vlastnostech </a:t>
            </a:r>
            <a:r>
              <a:rPr lang="cs-CZ" dirty="0" smtClean="0"/>
              <a:t>zhotovitele</a:t>
            </a:r>
            <a:r>
              <a:rPr lang="cs-CZ" dirty="0" smtClean="0"/>
              <a:t>, nebo </a:t>
            </a:r>
            <a:r>
              <a:rPr lang="cs-CZ" dirty="0"/>
              <a:t>bylo-li tak ujednáno mezi stranami</a:t>
            </a:r>
          </a:p>
          <a:p>
            <a:pPr marL="0" indent="0">
              <a:buNone/>
            </a:pPr>
            <a:r>
              <a:rPr lang="cs-CZ" dirty="0"/>
              <a:t>• smrt objednatele sama o sobě </a:t>
            </a:r>
            <a:r>
              <a:rPr lang="cs-CZ" u="sng" dirty="0"/>
              <a:t>závazek neruší</a:t>
            </a:r>
            <a:r>
              <a:rPr lang="cs-CZ" dirty="0"/>
              <a:t>, </a:t>
            </a:r>
            <a:r>
              <a:rPr lang="cs-CZ" dirty="0" smtClean="0"/>
              <a:t>ledaže se </a:t>
            </a:r>
            <a:r>
              <a:rPr lang="cs-CZ" dirty="0"/>
              <a:t>tím splnění závazku stane nemožným </a:t>
            </a:r>
            <a:r>
              <a:rPr lang="cs-CZ" dirty="0" smtClean="0"/>
              <a:t>nebo zbytečným </a:t>
            </a:r>
            <a:r>
              <a:rPr lang="cs-CZ" dirty="0"/>
              <a:t>-&gt; např. dílo mělo být provedeno </a:t>
            </a:r>
            <a:r>
              <a:rPr lang="cs-CZ" dirty="0" smtClean="0"/>
              <a:t>pouze pro </a:t>
            </a:r>
            <a:r>
              <a:rPr lang="cs-CZ" dirty="0"/>
              <a:t>objednatele -&gt; závazek ušít šaty, ostříhat vlasy</a:t>
            </a:r>
          </a:p>
        </p:txBody>
      </p:sp>
    </p:spTree>
    <p:extLst>
      <p:ext uri="{BB962C8B-B14F-4D97-AF65-F5344CB8AC3E}">
        <p14:creationId xmlns:p14="http://schemas.microsoft.com/office/powerpoint/2010/main" val="3475154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Zhotovitel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Zhotovitel provede dílo:</a:t>
            </a:r>
          </a:p>
          <a:p>
            <a:pPr marL="0" indent="0">
              <a:buNone/>
            </a:pPr>
            <a:r>
              <a:rPr lang="cs-CZ" dirty="0"/>
              <a:t>a) s potřebnou péčí,</a:t>
            </a:r>
          </a:p>
          <a:p>
            <a:pPr marL="0" indent="0">
              <a:buNone/>
            </a:pPr>
            <a:r>
              <a:rPr lang="cs-CZ" dirty="0"/>
              <a:t>b) v ujednaném čase (X není-li doba plnění </a:t>
            </a:r>
            <a:r>
              <a:rPr lang="cs-CZ" dirty="0" smtClean="0"/>
              <a:t>ujednána</a:t>
            </a:r>
            <a:r>
              <a:rPr lang="cs-CZ" dirty="0" smtClean="0"/>
              <a:t>, provede </a:t>
            </a:r>
            <a:r>
              <a:rPr lang="cs-CZ" dirty="0"/>
              <a:t>dílo v době přiměřené jeho povaze),</a:t>
            </a:r>
          </a:p>
          <a:p>
            <a:pPr marL="0" indent="0">
              <a:buNone/>
            </a:pPr>
            <a:r>
              <a:rPr lang="cs-CZ" dirty="0"/>
              <a:t>c) a obstará vše, co je k provedení díla potřeba</a:t>
            </a:r>
          </a:p>
          <a:p>
            <a:pPr marL="0" indent="0">
              <a:buNone/>
            </a:pPr>
            <a:r>
              <a:rPr lang="cs-CZ" dirty="0"/>
              <a:t>=&gt; zhotovitel je povinen si obstarat vše, co je </a:t>
            </a:r>
            <a:r>
              <a:rPr lang="cs-CZ" dirty="0" smtClean="0"/>
              <a:t>k provedení </a:t>
            </a:r>
            <a:r>
              <a:rPr lang="cs-CZ" dirty="0"/>
              <a:t>díla potřeba</a:t>
            </a:r>
          </a:p>
        </p:txBody>
      </p:sp>
    </p:spTree>
    <p:extLst>
      <p:ext uri="{BB962C8B-B14F-4D97-AF65-F5344CB8AC3E}">
        <p14:creationId xmlns:p14="http://schemas.microsoft.com/office/powerpoint/2010/main" val="3912063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 díla (§ 2604 a násl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Dílo je provedeno, je-li:</a:t>
            </a:r>
          </a:p>
          <a:p>
            <a:pPr marL="0" indent="0">
              <a:buNone/>
            </a:pPr>
            <a:r>
              <a:rPr lang="cs-CZ" dirty="0"/>
              <a:t>a) dokončeno a</a:t>
            </a:r>
          </a:p>
          <a:p>
            <a:pPr marL="0" indent="0">
              <a:buNone/>
            </a:pPr>
            <a:r>
              <a:rPr lang="cs-CZ" dirty="0"/>
              <a:t>b) předáno.</a:t>
            </a:r>
          </a:p>
          <a:p>
            <a:pPr marL="0" indent="0">
              <a:buNone/>
            </a:pPr>
            <a:r>
              <a:rPr lang="cs-CZ" dirty="0"/>
              <a:t>• Dílo je dokončeno, je-li předvedena jeho způsobilost </a:t>
            </a:r>
            <a:r>
              <a:rPr lang="cs-CZ" dirty="0" smtClean="0"/>
              <a:t>sloužit svému </a:t>
            </a:r>
            <a:r>
              <a:rPr lang="cs-CZ" dirty="0"/>
              <a:t>účelu.</a:t>
            </a:r>
          </a:p>
          <a:p>
            <a:pPr marL="0" indent="0">
              <a:buNone/>
            </a:pPr>
            <a:r>
              <a:rPr lang="cs-CZ" dirty="0"/>
              <a:t>• Objednatel převezme dokončené dílo </a:t>
            </a:r>
            <a:r>
              <a:rPr lang="cs-CZ" dirty="0">
                <a:solidFill>
                  <a:srgbClr val="FF0000"/>
                </a:solidFill>
              </a:rPr>
              <a:t>s výhradami, nebo </a:t>
            </a:r>
            <a:r>
              <a:rPr lang="cs-CZ" dirty="0" smtClean="0">
                <a:solidFill>
                  <a:srgbClr val="FF0000"/>
                </a:solidFill>
              </a:rPr>
              <a:t>bez výhrad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/>
              <a:t>• Převezme-li objednatel dílo bez výhrad, nepřizná mu soud právo </a:t>
            </a:r>
            <a:r>
              <a:rPr lang="cs-CZ" dirty="0" smtClean="0"/>
              <a:t>ze zjevné </a:t>
            </a:r>
            <a:r>
              <a:rPr lang="cs-CZ" dirty="0"/>
              <a:t>vady díla, namítne-li zhotovitel, že právo nebylo </a:t>
            </a:r>
            <a:r>
              <a:rPr lang="cs-CZ" dirty="0" smtClean="0"/>
              <a:t>uplatněno včas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• Provádí-li se dílo postupně a lze-li jednotlivé stupně odlišit, </a:t>
            </a:r>
            <a:r>
              <a:rPr lang="cs-CZ" dirty="0" smtClean="0"/>
              <a:t>může být </a:t>
            </a:r>
            <a:r>
              <a:rPr lang="cs-CZ" dirty="0"/>
              <a:t>předáno a převzato i po částech.</a:t>
            </a:r>
          </a:p>
        </p:txBody>
      </p:sp>
    </p:spTree>
    <p:extLst>
      <p:ext uri="{BB962C8B-B14F-4D97-AF65-F5344CB8AC3E}">
        <p14:creationId xmlns:p14="http://schemas.microsoft.com/office/powerpoint/2010/main" val="3603979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 díla (§ 2586)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Cena díla musí být vždy dostatečně určitě stanovena -&gt; tj. musí být stanovena </a:t>
            </a:r>
            <a:r>
              <a:rPr lang="cs-CZ" dirty="0" smtClean="0"/>
              <a:t>buď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pevnou částkou</a:t>
            </a:r>
          </a:p>
          <a:p>
            <a:pPr marL="0" indent="0">
              <a:buNone/>
            </a:pPr>
            <a:r>
              <a:rPr lang="cs-CZ" dirty="0"/>
              <a:t>b) anebo musí být dohodnut alespoň způsob jejího určení</a:t>
            </a:r>
          </a:p>
          <a:p>
            <a:pPr marL="0" indent="0">
              <a:buNone/>
            </a:pPr>
            <a:r>
              <a:rPr lang="cs-CZ" dirty="0"/>
              <a:t>c) odhadem nebo odkazem na rozpočet</a:t>
            </a:r>
          </a:p>
          <a:p>
            <a:pPr marL="0" indent="0">
              <a:buNone/>
            </a:pPr>
            <a:r>
              <a:rPr lang="cs-CZ" dirty="0"/>
              <a:t>Mají-li strany vůli uzavřít smlouvu bez určení ceny díla, platí za </a:t>
            </a:r>
            <a:r>
              <a:rPr lang="cs-CZ" dirty="0" smtClean="0"/>
              <a:t>ujednanou cenu </a:t>
            </a:r>
            <a:r>
              <a:rPr lang="cs-CZ" dirty="0"/>
              <a:t>placená za totéž nebo srovnatelné dílo v době uzavření smlouvy </a:t>
            </a:r>
            <a:r>
              <a:rPr lang="cs-CZ" dirty="0" smtClean="0"/>
              <a:t>za obdobných </a:t>
            </a:r>
            <a:r>
              <a:rPr lang="cs-CZ" dirty="0"/>
              <a:t>smluvních </a:t>
            </a:r>
            <a:r>
              <a:rPr lang="cs-CZ" dirty="0" smtClean="0"/>
              <a:t>podmínek.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442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díla (§ 2615)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Dílo má vadu, neodpovídá-li smlouvě.</a:t>
            </a:r>
          </a:p>
          <a:p>
            <a:pPr marL="0" indent="0">
              <a:buNone/>
            </a:pPr>
            <a:r>
              <a:rPr lang="cs-CZ" dirty="0"/>
              <a:t>• O právech objednatele z vadného plnění platí obdobně ustanovení o kupní smlouvě.</a:t>
            </a:r>
          </a:p>
          <a:p>
            <a:pPr marL="0" indent="0">
              <a:buNone/>
            </a:pPr>
            <a:r>
              <a:rPr lang="cs-CZ" dirty="0"/>
              <a:t>• Objednatel však není oprávněn požadovat provedení náhradního díla, jestliže </a:t>
            </a:r>
            <a:r>
              <a:rPr lang="cs-CZ" dirty="0" smtClean="0"/>
              <a:t>předmět díla </a:t>
            </a:r>
            <a:r>
              <a:rPr lang="cs-CZ" dirty="0"/>
              <a:t>vzhledem k jeho povaze nelze vrátit nebo předat zhotoviteli.</a:t>
            </a:r>
          </a:p>
          <a:p>
            <a:pPr marL="0" indent="0">
              <a:buNone/>
            </a:pPr>
            <a:r>
              <a:rPr lang="cs-CZ" dirty="0"/>
              <a:t>• Soud nepřizná objednateli právo z vadného plnění, neoznámil-li objednatel vady díla </a:t>
            </a:r>
            <a:r>
              <a:rPr lang="cs-CZ" dirty="0" smtClean="0"/>
              <a:t>bez zbytečného </a:t>
            </a:r>
            <a:r>
              <a:rPr lang="cs-CZ" dirty="0"/>
              <a:t>odkladu poté:</a:t>
            </a:r>
          </a:p>
          <a:p>
            <a:pPr marL="0" indent="0">
              <a:buNone/>
            </a:pPr>
            <a:r>
              <a:rPr lang="cs-CZ" dirty="0"/>
              <a:t>a) kdy je zjistil nebo</a:t>
            </a:r>
          </a:p>
          <a:p>
            <a:pPr marL="0" indent="0">
              <a:buNone/>
            </a:pPr>
            <a:r>
              <a:rPr lang="cs-CZ" dirty="0"/>
              <a:t>b) při náležité pozornosti zjistit měl,</a:t>
            </a:r>
          </a:p>
          <a:p>
            <a:pPr marL="0" indent="0">
              <a:buNone/>
            </a:pPr>
            <a:r>
              <a:rPr lang="cs-CZ" dirty="0"/>
              <a:t>c) nejpozději však do dvou let od předání díla,</a:t>
            </a:r>
          </a:p>
          <a:p>
            <a:pPr marL="0" indent="0">
              <a:buNone/>
            </a:pPr>
            <a:r>
              <a:rPr lang="cs-CZ" dirty="0"/>
              <a:t>a namítne-li zhotovitel, že právo bylo uplatněno opožděně.</a:t>
            </a:r>
          </a:p>
          <a:p>
            <a:pPr marL="0" indent="0">
              <a:buNone/>
            </a:pPr>
            <a:r>
              <a:rPr lang="cs-CZ" dirty="0"/>
              <a:t>• Dal-li zhotovitel za jakost díla záruku, použijí se obdobně ustanovení o kupní smlouvě.</a:t>
            </a:r>
          </a:p>
          <a:p>
            <a:pPr marL="0" indent="0">
              <a:buNone/>
            </a:pPr>
            <a:r>
              <a:rPr lang="cs-CZ" dirty="0"/>
              <a:t>• Záruční doba týkající se díla počíná běžet předáním díla</a:t>
            </a:r>
          </a:p>
        </p:txBody>
      </p:sp>
    </p:spTree>
    <p:extLst>
      <p:ext uri="{BB962C8B-B14F-4D97-AF65-F5344CB8AC3E}">
        <p14:creationId xmlns:p14="http://schemas.microsoft.com/office/powerpoint/2010/main" val="1871290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Stavba jako předmět díla (§ 2623 a násl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Zhotovuje-li se objednateli stavba na </a:t>
            </a:r>
            <a:r>
              <a:rPr lang="cs-CZ" sz="4000" dirty="0" smtClean="0"/>
              <a:t>objednávku, nese </a:t>
            </a:r>
            <a:r>
              <a:rPr lang="cs-CZ" sz="4000" dirty="0"/>
              <a:t>zhotovitel nebezpečí škody nebo zničení </a:t>
            </a:r>
            <a:r>
              <a:rPr lang="cs-CZ" sz="4000" dirty="0" smtClean="0"/>
              <a:t>stavby až </a:t>
            </a:r>
            <a:r>
              <a:rPr lang="cs-CZ" sz="4000" dirty="0"/>
              <a:t>do jejího předání, ledaže by ke škodě došlo i jinak</a:t>
            </a:r>
          </a:p>
        </p:txBody>
      </p:sp>
    </p:spTree>
    <p:extLst>
      <p:ext uri="{BB962C8B-B14F-4D97-AF65-F5344CB8AC3E}">
        <p14:creationId xmlns:p14="http://schemas.microsoft.com/office/powerpoint/2010/main" val="3458220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Skryté překážky (§ 2627)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Zjistí-li zhotovitel při provádění díla skryté překážky týkající se</a:t>
            </a:r>
          </a:p>
          <a:p>
            <a:pPr marL="0" indent="0">
              <a:buNone/>
            </a:pPr>
            <a:r>
              <a:rPr lang="cs-CZ" sz="2400" dirty="0"/>
              <a:t>a) místa, kde má být dílo provedeno,</a:t>
            </a:r>
          </a:p>
          <a:p>
            <a:pPr marL="0" indent="0">
              <a:buNone/>
            </a:pPr>
            <a:r>
              <a:rPr lang="cs-CZ" sz="2400" dirty="0"/>
              <a:t>b) nebo překážky znemožňující provést dílo dohodnutým způsobem,</a:t>
            </a:r>
          </a:p>
          <a:p>
            <a:pPr marL="0" indent="0">
              <a:buNone/>
            </a:pPr>
            <a:r>
              <a:rPr lang="cs-CZ" sz="2400" dirty="0"/>
              <a:t>• oznámí to bez zbytečného odkladu objednateli a navrhne </a:t>
            </a:r>
            <a:r>
              <a:rPr lang="cs-CZ" sz="2400" dirty="0" smtClean="0"/>
              <a:t>mu změnu </a:t>
            </a:r>
            <a:r>
              <a:rPr lang="cs-CZ" sz="2400" dirty="0"/>
              <a:t>díla. Do dosažení dohody o změně díla může jeho </a:t>
            </a:r>
            <a:r>
              <a:rPr lang="cs-CZ" sz="2400" dirty="0" smtClean="0"/>
              <a:t>provádění přerušit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r>
              <a:rPr lang="cs-CZ" sz="2400" dirty="0"/>
              <a:t>• Nedohodnou-li se strany na změně smlouvy v přiměřené </a:t>
            </a:r>
            <a:r>
              <a:rPr lang="cs-CZ" sz="2400" dirty="0" smtClean="0"/>
              <a:t>lhůtě, může </a:t>
            </a:r>
            <a:r>
              <a:rPr lang="cs-CZ" sz="2400" dirty="0"/>
              <a:t>kterákoli z nich od smlouvy odstoupit. Zhotovitel </a:t>
            </a:r>
            <a:r>
              <a:rPr lang="cs-CZ" sz="2400" dirty="0" smtClean="0"/>
              <a:t>má právo </a:t>
            </a:r>
            <a:r>
              <a:rPr lang="cs-CZ" sz="2400" dirty="0"/>
              <a:t>na cenu za část díla provedenou do doby, než </a:t>
            </a:r>
            <a:r>
              <a:rPr lang="cs-CZ" sz="2400" dirty="0" smtClean="0"/>
              <a:t>překážku mohl </a:t>
            </a:r>
            <a:r>
              <a:rPr lang="cs-CZ" sz="2400" dirty="0"/>
              <a:t>při vynaložení potřebné péče odhalit</a:t>
            </a:r>
          </a:p>
        </p:txBody>
      </p:sp>
    </p:spTree>
    <p:extLst>
      <p:ext uri="{BB962C8B-B14F-4D97-AF65-F5344CB8AC3E}">
        <p14:creationId xmlns:p14="http://schemas.microsoft.com/office/powerpoint/2010/main" val="1427321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Převzetí stavby (§ </a:t>
            </a:r>
            <a:r>
              <a:rPr lang="cs-CZ" dirty="0" smtClean="0"/>
              <a:t>2628)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Objednatel nemá právo odmítnout převzetí </a:t>
            </a:r>
            <a:r>
              <a:rPr lang="cs-CZ" sz="3200" dirty="0" smtClean="0"/>
              <a:t>stavby pro </a:t>
            </a:r>
            <a:r>
              <a:rPr lang="cs-CZ" sz="3200" dirty="0"/>
              <a:t>ojedinělé drobné vady, které samy o sobě </a:t>
            </a:r>
            <a:r>
              <a:rPr lang="cs-CZ" sz="3200" dirty="0" smtClean="0"/>
              <a:t>ani ve </a:t>
            </a:r>
            <a:r>
              <a:rPr lang="cs-CZ" sz="3200" dirty="0"/>
              <a:t>spojení s jinými nebrání užívání stavby </a:t>
            </a:r>
            <a:r>
              <a:rPr lang="cs-CZ" sz="3200" dirty="0" smtClean="0"/>
              <a:t>funkčně nebo </a:t>
            </a:r>
            <a:r>
              <a:rPr lang="cs-CZ" sz="3200" dirty="0"/>
              <a:t>esteticky, ani její užívání podstatným </a:t>
            </a:r>
            <a:r>
              <a:rPr lang="cs-CZ" sz="3200" dirty="0" smtClean="0"/>
              <a:t>způsobem neomezují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47851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stavby (§ </a:t>
            </a:r>
            <a:r>
              <a:rPr lang="cs-CZ" dirty="0" smtClean="0"/>
              <a:t>2629)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Soud nepřizná právo ze skryté vady, které objednatel neoznámil bez </a:t>
            </a:r>
            <a:r>
              <a:rPr lang="cs-CZ" dirty="0" smtClean="0"/>
              <a:t>zbytečného odkladu </a:t>
            </a:r>
            <a:r>
              <a:rPr lang="cs-CZ" dirty="0"/>
              <a:t>poté, co ji mohl při dostatečné péči zjistit, nejpozději však do pěti let </a:t>
            </a:r>
            <a:r>
              <a:rPr lang="cs-CZ" dirty="0" smtClean="0"/>
              <a:t>od převzetí </a:t>
            </a:r>
            <a:r>
              <a:rPr lang="cs-CZ" dirty="0"/>
              <a:t>stavby, namítne-li druhá strana, že právo nebylo uplatněno včas.</a:t>
            </a:r>
          </a:p>
          <a:p>
            <a:r>
              <a:rPr lang="cs-CZ" dirty="0"/>
              <a:t>Zhotovitel může v některých případech odpovídat za vady stavby společně s </a:t>
            </a:r>
            <a:r>
              <a:rPr lang="cs-CZ" dirty="0" smtClean="0"/>
              <a:t>dalšími osobami </a:t>
            </a:r>
            <a:r>
              <a:rPr lang="cs-CZ" dirty="0"/>
              <a:t>-&gt; viz § 2629 NOZ</a:t>
            </a:r>
          </a:p>
          <a:p>
            <a:pPr marL="0" indent="0">
              <a:buNone/>
            </a:pPr>
            <a:r>
              <a:rPr lang="cs-CZ" dirty="0"/>
              <a:t>• Bylo-li plněno vadně, je vzhledem k tomu, co sám dodal, zavázán </a:t>
            </a:r>
            <a:r>
              <a:rPr lang="cs-CZ" dirty="0" smtClean="0"/>
              <a:t>se zhotovitelem </a:t>
            </a:r>
            <a:r>
              <a:rPr lang="cs-CZ" dirty="0"/>
              <a:t>společně a nerozdílně:</a:t>
            </a:r>
          </a:p>
          <a:p>
            <a:pPr marL="0" indent="0">
              <a:buNone/>
            </a:pPr>
            <a:r>
              <a:rPr lang="cs-CZ" dirty="0"/>
              <a:t>a) poddodavatel zhotovitele, ledaže prokáže, že vadu způsobilo jen </a:t>
            </a:r>
            <a:r>
              <a:rPr lang="cs-CZ" dirty="0" smtClean="0"/>
              <a:t>rozhodnutí zhotovitele </a:t>
            </a:r>
            <a:r>
              <a:rPr lang="cs-CZ" dirty="0"/>
              <a:t>nebo toho, kdo nad stavbou vykonával dozor,</a:t>
            </a:r>
          </a:p>
          <a:p>
            <a:pPr marL="0" indent="0">
              <a:buNone/>
            </a:pPr>
            <a:r>
              <a:rPr lang="cs-CZ" dirty="0"/>
              <a:t>b) kdo dodal stavební dokumentaci, ledaže prokáže, že vadu nezpůsobila chyba </a:t>
            </a:r>
            <a:r>
              <a:rPr lang="cs-CZ" dirty="0" smtClean="0"/>
              <a:t>ve stavební </a:t>
            </a:r>
            <a:r>
              <a:rPr lang="cs-CZ" dirty="0"/>
              <a:t>dokumentaci, a</a:t>
            </a:r>
          </a:p>
          <a:p>
            <a:pPr marL="0" indent="0">
              <a:buNone/>
            </a:pPr>
            <a:r>
              <a:rPr lang="cs-CZ" dirty="0"/>
              <a:t>c) kdo prováděl dozor nad stavbou, ledaže prokáže, že vadu stavby </a:t>
            </a:r>
            <a:r>
              <a:rPr lang="cs-CZ" dirty="0" smtClean="0"/>
              <a:t>nezpůsobilo selhání </a:t>
            </a:r>
            <a:r>
              <a:rPr lang="cs-CZ" dirty="0"/>
              <a:t>dozoru</a:t>
            </a:r>
          </a:p>
        </p:txBody>
      </p:sp>
    </p:spTree>
    <p:extLst>
      <p:ext uri="{BB962C8B-B14F-4D97-AF65-F5344CB8AC3E}">
        <p14:creationId xmlns:p14="http://schemas.microsoft.com/office/powerpoint/2010/main" val="2099799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stavby (§ 2629)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Zhotovitel se zprostí povinnosti z vady stavby, prokáže-li, že vadu způsobila:</a:t>
            </a:r>
          </a:p>
          <a:p>
            <a:pPr marL="0" indent="0">
              <a:buNone/>
            </a:pPr>
            <a:r>
              <a:rPr lang="cs-CZ" dirty="0"/>
              <a:t>a) jen chyba ve stavební dokumentaci dodané osobou, kterou si </a:t>
            </a:r>
            <a:r>
              <a:rPr lang="cs-CZ" dirty="0" smtClean="0"/>
              <a:t>objednatel zvolil</a:t>
            </a:r>
            <a:r>
              <a:rPr lang="cs-CZ" dirty="0"/>
              <a:t>, nebo</a:t>
            </a:r>
          </a:p>
          <a:p>
            <a:pPr marL="0" indent="0">
              <a:buNone/>
            </a:pPr>
            <a:r>
              <a:rPr lang="cs-CZ" dirty="0"/>
              <a:t>b) jen selhání dozoru nad stavbou vykonávaného osobou, kterou </a:t>
            </a:r>
            <a:r>
              <a:rPr lang="cs-CZ" dirty="0" smtClean="0"/>
              <a:t>si objednatel </a:t>
            </a:r>
            <a:r>
              <a:rPr lang="cs-CZ" dirty="0" err="1"/>
              <a:t>zvoli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60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Dílo</a:t>
            </a:r>
          </a:p>
          <a:p>
            <a:r>
              <a:rPr lang="cs-CZ" dirty="0"/>
              <a:t>- Rozdíl mezi dílem a jinými smluvními typy</a:t>
            </a:r>
          </a:p>
          <a:p>
            <a:r>
              <a:rPr lang="cs-CZ" dirty="0"/>
              <a:t>- Práva a povinnosti zhotovitele a objednatele</a:t>
            </a:r>
          </a:p>
          <a:p>
            <a:r>
              <a:rPr lang="cs-CZ" dirty="0"/>
              <a:t>- Nevhodný pokyn a povaha věci</a:t>
            </a:r>
          </a:p>
          <a:p>
            <a:r>
              <a:rPr lang="cs-CZ" dirty="0"/>
              <a:t>- Věci k provedení díla</a:t>
            </a:r>
          </a:p>
          <a:p>
            <a:r>
              <a:rPr lang="cs-CZ" dirty="0"/>
              <a:t>- Provedení díla</a:t>
            </a:r>
          </a:p>
          <a:p>
            <a:r>
              <a:rPr lang="cs-CZ" dirty="0"/>
              <a:t>- Svépomocný prodej</a:t>
            </a:r>
          </a:p>
          <a:p>
            <a:r>
              <a:rPr lang="cs-CZ" dirty="0"/>
              <a:t>- Cena díla</a:t>
            </a:r>
          </a:p>
          <a:p>
            <a:r>
              <a:rPr lang="cs-CZ" dirty="0"/>
              <a:t>- Vady díla</a:t>
            </a:r>
          </a:p>
          <a:p>
            <a:r>
              <a:rPr lang="cs-CZ" dirty="0"/>
              <a:t>- Stavba jako předmět díla</a:t>
            </a:r>
          </a:p>
          <a:p>
            <a:r>
              <a:rPr lang="cs-CZ" dirty="0"/>
              <a:t>- Kontrola provádění díla</a:t>
            </a:r>
          </a:p>
          <a:p>
            <a:r>
              <a:rPr lang="cs-CZ" dirty="0"/>
              <a:t>- Překážky a vady stavby</a:t>
            </a:r>
          </a:p>
          <a:p>
            <a:r>
              <a:rPr lang="cs-CZ" dirty="0"/>
              <a:t>- Dílo s nehmotným výsledkem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s nehmotným výsledkem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Spočívá-li dílo v jiném výsledku činnosti, než je zhotovení věci </a:t>
            </a:r>
            <a:r>
              <a:rPr lang="cs-CZ" dirty="0" smtClean="0"/>
              <a:t>nebo údržba</a:t>
            </a:r>
            <a:r>
              <a:rPr lang="cs-CZ" dirty="0"/>
              <a:t>, oprava či úprava věci, postupuje zhotovitel při této činnosti, </a:t>
            </a:r>
            <a:r>
              <a:rPr lang="cs-CZ" dirty="0" smtClean="0"/>
              <a:t>jak bylo </a:t>
            </a:r>
            <a:r>
              <a:rPr lang="cs-CZ" dirty="0"/>
              <a:t>ujednáno a s odbornou péčí tak, aby dosáhl výsledku </a:t>
            </a:r>
            <a:r>
              <a:rPr lang="cs-CZ" dirty="0" smtClean="0"/>
              <a:t>činnosti určeného </a:t>
            </a:r>
            <a:r>
              <a:rPr lang="cs-CZ" dirty="0"/>
              <a:t>ve smlouvě.</a:t>
            </a:r>
          </a:p>
          <a:p>
            <a:pPr marL="0" indent="0">
              <a:buNone/>
            </a:pPr>
            <a:r>
              <a:rPr lang="cs-CZ" dirty="0"/>
              <a:t>• Není-li předmětem díla hmotná věc, odevzdá zhotovitel výsledek </a:t>
            </a:r>
            <a:r>
              <a:rPr lang="cs-CZ" dirty="0" smtClean="0"/>
              <a:t>své činnosti </a:t>
            </a:r>
            <a:r>
              <a:rPr lang="cs-CZ" dirty="0"/>
              <a:t>objednateli. Dílo s nehmotným výsledkem se považuje za </a:t>
            </a:r>
            <a:r>
              <a:rPr lang="cs-CZ" dirty="0" smtClean="0"/>
              <a:t>předané, je-li </a:t>
            </a:r>
            <a:r>
              <a:rPr lang="cs-CZ" dirty="0"/>
              <a:t>dokončeno a zhotovitel umožní objednateli jeho užití.</a:t>
            </a:r>
          </a:p>
          <a:p>
            <a:pPr marL="0" indent="0">
              <a:buNone/>
            </a:pPr>
            <a:r>
              <a:rPr lang="cs-CZ" dirty="0"/>
              <a:t>• Výsledek činnosti, který je předmětem práva průmyslového nebo </a:t>
            </a:r>
            <a:r>
              <a:rPr lang="cs-CZ" dirty="0" smtClean="0"/>
              <a:t>jiného duševního </a:t>
            </a:r>
            <a:r>
              <a:rPr lang="cs-CZ" dirty="0"/>
              <a:t>vlastnictví, může zhotovitel poskytnout i jiným osobám </a:t>
            </a:r>
            <a:r>
              <a:rPr lang="cs-CZ" dirty="0" smtClean="0"/>
              <a:t>než objednateli</a:t>
            </a:r>
            <a:r>
              <a:rPr lang="cs-CZ" dirty="0"/>
              <a:t>, bylo-li tak ujednáno. Neobsahuje-li smlouva výslovný </a:t>
            </a:r>
            <a:r>
              <a:rPr lang="cs-CZ" dirty="0" smtClean="0"/>
              <a:t>zákaz tohoto </a:t>
            </a:r>
            <a:r>
              <a:rPr lang="cs-CZ" dirty="0"/>
              <a:t>poskytnutí, je k němu zhotovitel oprávněn, není-li to vzhledem </a:t>
            </a:r>
            <a:r>
              <a:rPr lang="cs-CZ" dirty="0" err="1" smtClean="0"/>
              <a:t>kpovaze</a:t>
            </a:r>
            <a:r>
              <a:rPr lang="cs-CZ" dirty="0" smtClean="0"/>
              <a:t> </a:t>
            </a:r>
            <a:r>
              <a:rPr lang="cs-CZ" dirty="0"/>
              <a:t>díla v rozporu se zájmy objednatele</a:t>
            </a:r>
          </a:p>
        </p:txBody>
      </p:sp>
    </p:spTree>
    <p:extLst>
      <p:ext uri="{BB962C8B-B14F-4D97-AF65-F5344CB8AC3E}">
        <p14:creationId xmlns:p14="http://schemas.microsoft.com/office/powerpoint/2010/main" val="3037307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s nehmotným výsledkem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Je-li předmětem díla výsledek činnosti, který </a:t>
            </a:r>
            <a:r>
              <a:rPr lang="cs-CZ" dirty="0" smtClean="0"/>
              <a:t>je chráněn </a:t>
            </a:r>
            <a:r>
              <a:rPr lang="cs-CZ" dirty="0"/>
              <a:t>právem průmyslového nebo </a:t>
            </a:r>
            <a:r>
              <a:rPr lang="cs-CZ" dirty="0" smtClean="0"/>
              <a:t>jiného duševního </a:t>
            </a:r>
            <a:r>
              <a:rPr lang="cs-CZ" dirty="0"/>
              <a:t>vlastnictví, má se za to, že jej </a:t>
            </a:r>
            <a:r>
              <a:rPr lang="cs-CZ" dirty="0" smtClean="0"/>
              <a:t>zhotovitel poskytl </a:t>
            </a:r>
            <a:r>
              <a:rPr lang="cs-CZ" dirty="0"/>
              <a:t>objednateli k účelu vyplývajícímu ze smlouvy.</a:t>
            </a:r>
          </a:p>
          <a:p>
            <a:pPr marL="0" indent="0">
              <a:buNone/>
            </a:pPr>
            <a:r>
              <a:rPr lang="cs-CZ" dirty="0"/>
              <a:t>• Uvedená ustanovení se použijí obdobně i </a:t>
            </a:r>
            <a:r>
              <a:rPr lang="cs-CZ" dirty="0" smtClean="0"/>
              <a:t>pro výsledek </a:t>
            </a:r>
            <a:r>
              <a:rPr lang="cs-CZ" dirty="0"/>
              <a:t>činnosti zhotovený podle </a:t>
            </a:r>
            <a:r>
              <a:rPr lang="cs-CZ"/>
              <a:t>ustanovení </a:t>
            </a:r>
            <a:r>
              <a:rPr lang="cs-CZ" smtClean="0"/>
              <a:t>o veřejném </a:t>
            </a:r>
            <a:r>
              <a:rPr lang="cs-CZ" dirty="0"/>
              <a:t>příslibu (soutěžní dílo).</a:t>
            </a:r>
          </a:p>
        </p:txBody>
      </p:sp>
    </p:spTree>
    <p:extLst>
      <p:ext uri="{BB962C8B-B14F-4D97-AF65-F5344CB8AC3E}">
        <p14:creationId xmlns:p14="http://schemas.microsoft.com/office/powerpoint/2010/main" val="11486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(§ 2586 – § 2635)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zhotovitel</a:t>
            </a:r>
          </a:p>
          <a:p>
            <a:pPr marL="0" indent="0">
              <a:buNone/>
            </a:pPr>
            <a:r>
              <a:rPr lang="cs-CZ" dirty="0"/>
              <a:t>- objednatel</a:t>
            </a:r>
          </a:p>
          <a:p>
            <a:pPr marL="0" indent="0">
              <a:buNone/>
            </a:pPr>
            <a:r>
              <a:rPr lang="cs-CZ" dirty="0" smtClean="0"/>
              <a:t>Zhotovitel </a:t>
            </a:r>
            <a:r>
              <a:rPr lang="cs-CZ" dirty="0"/>
              <a:t>se zavazuje dílo provést:</a:t>
            </a:r>
          </a:p>
          <a:p>
            <a:pPr marL="0" indent="0">
              <a:buNone/>
            </a:pPr>
            <a:r>
              <a:rPr lang="cs-CZ" dirty="0"/>
              <a:t>- na svůj náklad a</a:t>
            </a:r>
          </a:p>
          <a:p>
            <a:pPr marL="0" indent="0">
              <a:buNone/>
            </a:pPr>
            <a:r>
              <a:rPr lang="cs-CZ" dirty="0"/>
              <a:t>- nebezpečí</a:t>
            </a:r>
          </a:p>
          <a:p>
            <a:pPr marL="0" indent="0">
              <a:buNone/>
            </a:pPr>
            <a:r>
              <a:rPr lang="cs-CZ" dirty="0" smtClean="0"/>
              <a:t>-Objednatel </a:t>
            </a:r>
            <a:r>
              <a:rPr lang="cs-CZ" dirty="0"/>
              <a:t>se zavazuje dílo:</a:t>
            </a:r>
          </a:p>
          <a:p>
            <a:pPr marL="0" indent="0">
              <a:buNone/>
            </a:pPr>
            <a:r>
              <a:rPr lang="cs-CZ" dirty="0"/>
              <a:t>- převzít</a:t>
            </a:r>
          </a:p>
          <a:p>
            <a:pPr marL="0" indent="0">
              <a:buNone/>
            </a:pPr>
            <a:r>
              <a:rPr lang="cs-CZ" dirty="0"/>
              <a:t>- zaplatit </a:t>
            </a:r>
            <a:r>
              <a:rPr lang="cs-CZ" dirty="0" smtClean="0"/>
              <a:t>ceny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0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Dílem se rozumí:</a:t>
            </a:r>
          </a:p>
          <a:p>
            <a:pPr marL="0" indent="0">
              <a:buNone/>
            </a:pPr>
            <a:r>
              <a:rPr lang="cs-CZ" dirty="0"/>
              <a:t>a) zhotovení určité věci, nespadá-li pod kupní smlouvu, </a:t>
            </a:r>
          </a:p>
          <a:p>
            <a:pPr marL="0" indent="0">
              <a:buNone/>
            </a:pPr>
            <a:r>
              <a:rPr lang="cs-CZ" dirty="0"/>
              <a:t>b) údržba, oprava nebo úprava věci, nebo činnost s jiným </a:t>
            </a:r>
            <a:r>
              <a:rPr lang="cs-CZ" dirty="0" smtClean="0"/>
              <a:t> výsledkem </a:t>
            </a:r>
            <a:r>
              <a:rPr lang="cs-CZ" dirty="0"/>
              <a:t>(např. nehmotným), </a:t>
            </a:r>
          </a:p>
          <a:p>
            <a:pPr marL="0" indent="0">
              <a:buNone/>
            </a:pPr>
            <a:r>
              <a:rPr lang="cs-CZ" dirty="0"/>
              <a:t>c) dílem se vždy rozumí zhotovení, údržba, oprava nebo úprava </a:t>
            </a:r>
            <a:r>
              <a:rPr lang="cs-CZ" dirty="0" smtClean="0"/>
              <a:t>stavby </a:t>
            </a:r>
            <a:r>
              <a:rPr lang="cs-CZ" dirty="0"/>
              <a:t>nebo její části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249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 vs. Kupní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Smlouvu o dílo je nutné odlišit od kupní smlouvy. Dílem se rozumí zhotovení určité věci, nespadá-li </a:t>
            </a:r>
            <a:r>
              <a:rPr lang="cs-CZ" dirty="0" smtClean="0"/>
              <a:t>pod </a:t>
            </a:r>
            <a:r>
              <a:rPr lang="cs-CZ" dirty="0"/>
              <a:t>kupní smlouvu, a dále údržba, oprava nebo úprava věci, nebo činnost s jiným výsledkem. Dílem </a:t>
            </a:r>
            <a:r>
              <a:rPr lang="cs-CZ" dirty="0" smtClean="0"/>
              <a:t>je </a:t>
            </a:r>
            <a:r>
              <a:rPr lang="cs-CZ" dirty="0"/>
              <a:t>vždy zhotovení, údržba, oprava nebo úprava stavby nebo její části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Dílo a koupě:</a:t>
            </a:r>
          </a:p>
          <a:p>
            <a:pPr marL="0" indent="0">
              <a:buNone/>
            </a:pPr>
            <a:r>
              <a:rPr lang="cs-CZ" dirty="0" smtClean="0"/>
              <a:t>- pokud </a:t>
            </a:r>
            <a:r>
              <a:rPr lang="cs-CZ" dirty="0"/>
              <a:t>v době uzavření smlouvy věc již existuje, jedná se o koupi</a:t>
            </a:r>
          </a:p>
          <a:p>
            <a:pPr marL="0" indent="0">
              <a:buNone/>
            </a:pPr>
            <a:r>
              <a:rPr lang="cs-CZ" dirty="0" smtClean="0"/>
              <a:t>- dílem </a:t>
            </a:r>
            <a:r>
              <a:rPr lang="cs-CZ" dirty="0"/>
              <a:t>může být i nehmotný výsledek (píseň, taneční představení)</a:t>
            </a:r>
          </a:p>
          <a:p>
            <a:pPr marL="0" indent="0">
              <a:buNone/>
            </a:pPr>
            <a:r>
              <a:rPr lang="cs-CZ" dirty="0" smtClean="0"/>
              <a:t>- za </a:t>
            </a:r>
            <a:r>
              <a:rPr lang="cs-CZ" dirty="0"/>
              <a:t>kupní smlouvu se vždy považuje smlouva o dodání spotřebního zboží, které je nutné sestavit </a:t>
            </a:r>
          </a:p>
          <a:p>
            <a:pPr marL="0" indent="0">
              <a:buNone/>
            </a:pPr>
            <a:r>
              <a:rPr lang="cs-CZ" dirty="0"/>
              <a:t>nebo vytvořit (např. montáž počítače)</a:t>
            </a:r>
          </a:p>
          <a:p>
            <a:pPr marL="0" indent="0">
              <a:buNone/>
            </a:pPr>
            <a:r>
              <a:rPr lang="cs-CZ" dirty="0" smtClean="0"/>
              <a:t>- smlouva </a:t>
            </a:r>
            <a:r>
              <a:rPr lang="cs-CZ" dirty="0"/>
              <a:t>o dodání věci, která má být teprve vyrobena, se posoudí jako kupní smlouva, ale pokud </a:t>
            </a:r>
          </a:p>
          <a:p>
            <a:pPr marL="0" indent="0">
              <a:buNone/>
            </a:pPr>
            <a:r>
              <a:rPr lang="cs-CZ" dirty="0"/>
              <a:t>se ten, komu má být věc dodána, zavázal předat druhé straně podstatnou část toho, čeho je </a:t>
            </a:r>
          </a:p>
          <a:p>
            <a:pPr marL="0" indent="0">
              <a:buNone/>
            </a:pPr>
            <a:r>
              <a:rPr lang="cs-CZ" dirty="0"/>
              <a:t>k vyrobení věci zapotřebí, jde o smlouvu o dílo (např. dodání látky na ušití šatů) </a:t>
            </a:r>
          </a:p>
          <a:p>
            <a:pPr marL="0" indent="0">
              <a:buNone/>
            </a:pPr>
            <a:r>
              <a:rPr lang="cs-CZ" dirty="0" smtClean="0"/>
              <a:t>- pokud </a:t>
            </a:r>
            <a:r>
              <a:rPr lang="cs-CZ" dirty="0"/>
              <a:t>převážná část plnění dodavatele spočívá ve výkonu činnosti, jde o smlouvu o dílo</a:t>
            </a:r>
          </a:p>
        </p:txBody>
      </p:sp>
    </p:spTree>
    <p:extLst>
      <p:ext uri="{BB962C8B-B14F-4D97-AF65-F5344CB8AC3E}">
        <p14:creationId xmlns:p14="http://schemas.microsoft.com/office/powerpoint/2010/main" val="84610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vs. pracovní </a:t>
            </a:r>
            <a:r>
              <a:rPr lang="cs-CZ" dirty="0" smtClean="0"/>
              <a:t>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podstatou pracovní smlouvy je výkon závislé práce (§ 2 ZP)</a:t>
            </a:r>
          </a:p>
          <a:p>
            <a:pPr marL="0" indent="0">
              <a:buNone/>
            </a:pPr>
            <a:r>
              <a:rPr lang="cs-CZ" dirty="0"/>
              <a:t>Závislou prací je práce, která je vykonávána:</a:t>
            </a:r>
          </a:p>
          <a:p>
            <a:pPr marL="0" indent="0">
              <a:buNone/>
            </a:pPr>
            <a:r>
              <a:rPr lang="cs-CZ" dirty="0"/>
              <a:t>a) ve vztahu nadřízenosti zaměstnavatele a podřízenosti zaměstnance</a:t>
            </a:r>
          </a:p>
          <a:p>
            <a:pPr marL="0" indent="0">
              <a:buNone/>
            </a:pPr>
            <a:r>
              <a:rPr lang="cs-CZ" dirty="0"/>
              <a:t>b) jménem zaměstnavatele</a:t>
            </a:r>
          </a:p>
          <a:p>
            <a:pPr marL="0" indent="0">
              <a:buNone/>
            </a:pPr>
            <a:r>
              <a:rPr lang="cs-CZ" dirty="0"/>
              <a:t>c) podle pokynů zaměstnavatele</a:t>
            </a:r>
          </a:p>
          <a:p>
            <a:pPr marL="0" indent="0">
              <a:buNone/>
            </a:pPr>
            <a:r>
              <a:rPr lang="cs-CZ" dirty="0"/>
              <a:t>d) osobně zaměstnancem</a:t>
            </a:r>
          </a:p>
          <a:p>
            <a:pPr marL="0" indent="0">
              <a:buNone/>
            </a:pPr>
            <a:r>
              <a:rPr lang="cs-CZ" dirty="0"/>
              <a:t>e) za úplatu</a:t>
            </a:r>
          </a:p>
          <a:p>
            <a:pPr marL="0" indent="0">
              <a:buNone/>
            </a:pPr>
            <a:r>
              <a:rPr lang="cs-CZ" dirty="0"/>
              <a:t>f) na náklady a odpovědnost zaměstnavatele</a:t>
            </a:r>
          </a:p>
          <a:p>
            <a:pPr marL="0" indent="0">
              <a:buNone/>
            </a:pPr>
            <a:r>
              <a:rPr lang="cs-CZ" dirty="0"/>
              <a:t>g) v pracovní době</a:t>
            </a:r>
          </a:p>
          <a:p>
            <a:pPr marL="0" indent="0">
              <a:buNone/>
            </a:pPr>
            <a:r>
              <a:rPr lang="cs-CZ" dirty="0"/>
              <a:t>h) na pracovišti zaměstnavatele, popř. jiném dohodnutém míst</a:t>
            </a:r>
          </a:p>
        </p:txBody>
      </p:sp>
    </p:spTree>
    <p:extLst>
      <p:ext uri="{BB962C8B-B14F-4D97-AF65-F5344CB8AC3E}">
        <p14:creationId xmlns:p14="http://schemas.microsoft.com/office/powerpoint/2010/main" val="224291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vs. pracovní smlouva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Liší se od závislé práce -&gt; zhotovitel provádí dílo:</a:t>
            </a:r>
          </a:p>
          <a:p>
            <a:r>
              <a:rPr lang="cs-CZ" dirty="0"/>
              <a:t>a) na vlastní náklady,</a:t>
            </a:r>
          </a:p>
          <a:p>
            <a:r>
              <a:rPr lang="cs-CZ" dirty="0"/>
              <a:t>b) odpovědnost,</a:t>
            </a:r>
          </a:p>
          <a:p>
            <a:r>
              <a:rPr lang="cs-CZ" dirty="0"/>
              <a:t>c) riziko,</a:t>
            </a:r>
          </a:p>
          <a:p>
            <a:r>
              <a:rPr lang="cs-CZ" dirty="0"/>
              <a:t>d) není v podřazenosti ve vztahu k objednatel</a:t>
            </a:r>
          </a:p>
        </p:txBody>
      </p:sp>
    </p:spTree>
    <p:extLst>
      <p:ext uri="{BB962C8B-B14F-4D97-AF65-F5344CB8AC3E}">
        <p14:creationId xmlns:p14="http://schemas.microsoft.com/office/powerpoint/2010/main" val="3965208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vs. příkaz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příkaz -&gt; nejde primárně o dosažení výsledku, ale o </a:t>
            </a:r>
          </a:p>
          <a:p>
            <a:pPr marL="0" indent="0">
              <a:buNone/>
            </a:pPr>
            <a:r>
              <a:rPr lang="cs-CZ" dirty="0"/>
              <a:t>provedení určité činnosti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/>
              <a:t>u díla je nutné, aby výsledku bylo dosaženo</a:t>
            </a:r>
          </a:p>
        </p:txBody>
      </p:sp>
    </p:spTree>
    <p:extLst>
      <p:ext uri="{BB962C8B-B14F-4D97-AF65-F5344CB8AC3E}">
        <p14:creationId xmlns:p14="http://schemas.microsoft.com/office/powerpoint/2010/main" val="3872400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Zhotovitel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Zhotovitel provede dílo:</a:t>
            </a:r>
          </a:p>
          <a:p>
            <a:pPr marL="0" indent="0">
              <a:buNone/>
            </a:pPr>
            <a:r>
              <a:rPr lang="cs-CZ" dirty="0"/>
              <a:t>a) osobně,</a:t>
            </a:r>
          </a:p>
          <a:p>
            <a:pPr marL="0" indent="0">
              <a:buNone/>
            </a:pPr>
            <a:r>
              <a:rPr lang="cs-CZ" dirty="0"/>
              <a:t>b) anebo je nechá provést pod svým osobním vedením =&gt; subdodávka</a:t>
            </a:r>
          </a:p>
          <a:p>
            <a:pPr marL="0" indent="0">
              <a:buNone/>
            </a:pPr>
            <a:r>
              <a:rPr lang="cs-CZ" dirty="0"/>
              <a:t>=&gt; zhotovitel má na výběr X při zhotovení věci subdodávkou ale odpovídá </a:t>
            </a:r>
          </a:p>
          <a:p>
            <a:pPr marL="0" indent="0">
              <a:buNone/>
            </a:pPr>
            <a:r>
              <a:rPr lang="cs-CZ" dirty="0"/>
              <a:t>objednateli stejně, jako kdyby prováděl dílo osobně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 smtClean="0"/>
              <a:t>výjimka </a:t>
            </a:r>
            <a:r>
              <a:rPr lang="cs-CZ" dirty="0"/>
              <a:t>(tj. zhotovitel nemá právo volby):</a:t>
            </a:r>
          </a:p>
          <a:p>
            <a:pPr marL="0" indent="0">
              <a:buNone/>
            </a:pPr>
            <a:r>
              <a:rPr lang="cs-CZ" dirty="0"/>
              <a:t>a) strany si dohodnou něco jiného</a:t>
            </a:r>
          </a:p>
          <a:p>
            <a:pPr marL="0" indent="0">
              <a:buNone/>
            </a:pPr>
            <a:r>
              <a:rPr lang="cs-CZ" dirty="0"/>
              <a:t>b) vyplývá-li z povahy díla, že dílo musí být provedeno osobně </a:t>
            </a:r>
            <a:r>
              <a:rPr lang="cs-CZ" dirty="0" smtClean="0"/>
              <a:t>zhotovitelem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c) provedení díla spočívá v osobních vlastnostech zhotovitele</a:t>
            </a:r>
          </a:p>
        </p:txBody>
      </p:sp>
    </p:spTree>
    <p:extLst>
      <p:ext uri="{BB962C8B-B14F-4D97-AF65-F5344CB8AC3E}">
        <p14:creationId xmlns:p14="http://schemas.microsoft.com/office/powerpoint/2010/main" val="39999156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3035</TotalTime>
  <Words>1519</Words>
  <Application>Microsoft Office PowerPoint</Application>
  <PresentationFormat>Předvádění na obrazovce (4:3)</PresentationFormat>
  <Paragraphs>137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Dílo.  Dílo s hmotným a nehmotným výsledkem</vt:lpstr>
      <vt:lpstr>Obsah přednášky</vt:lpstr>
      <vt:lpstr>Dílo (§ 2586 – § 2635) </vt:lpstr>
      <vt:lpstr>Dílo </vt:lpstr>
      <vt:lpstr>Dílo vs. Kupní smlouva</vt:lpstr>
      <vt:lpstr>Dílo vs. pracovní smlouva</vt:lpstr>
      <vt:lpstr>Dílo vs. pracovní smlouva </vt:lpstr>
      <vt:lpstr>Dílo vs. příkaz </vt:lpstr>
      <vt:lpstr>Zhotovitel</vt:lpstr>
      <vt:lpstr>Zhotovitel</vt:lpstr>
      <vt:lpstr>Zhotovitel </vt:lpstr>
      <vt:lpstr>Provedení díla (§ 2604 a násl.)</vt:lpstr>
      <vt:lpstr>Cena díla (§ 2586) </vt:lpstr>
      <vt:lpstr>Vady díla (§ 2615) </vt:lpstr>
      <vt:lpstr>Stavba jako předmět díla (§ 2623 a násl.)</vt:lpstr>
      <vt:lpstr>Skryté překážky (§ 2627) </vt:lpstr>
      <vt:lpstr>Převzetí stavby (§ 2628)</vt:lpstr>
      <vt:lpstr>Vady stavby (§ 2629)</vt:lpstr>
      <vt:lpstr>Vady stavby (§ 2629) </vt:lpstr>
      <vt:lpstr>Dílo s nehmotným výsledkem </vt:lpstr>
      <vt:lpstr>Dílo s nehmotným výsledkem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Dílo.  Dílo s hmotným a nehmotným výsledkem</dc:title>
  <dc:creator>Účet Microsoft</dc:creator>
  <cp:lastModifiedBy>Účet Microsoft</cp:lastModifiedBy>
  <cp:revision>11</cp:revision>
  <dcterms:created xsi:type="dcterms:W3CDTF">2023-02-10T10:46:58Z</dcterms:created>
  <dcterms:modified xsi:type="dcterms:W3CDTF">2023-03-09T13:01:38Z</dcterms:modified>
</cp:coreProperties>
</file>