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54" autoAdjust="0"/>
    <p:restoredTop sz="94660"/>
  </p:normalViewPr>
  <p:slideViewPr>
    <p:cSldViewPr snapToGrid="0" showGuides="1">
      <p:cViewPr varScale="1">
        <p:scale>
          <a:sx n="73" d="100"/>
          <a:sy n="73" d="100"/>
        </p:scale>
        <p:origin x="115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smtClean="0"/>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smtClean="0"/>
              <a:t>Kliknutím lze upravit styl předlohy.</a:t>
            </a:r>
            <a:endParaRPr lang="cs-CZ" dirty="0" smtClean="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18072101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0542515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smtClean="0"/>
              <a:t>Kliknutím lze upravit styl.</a:t>
            </a:r>
            <a:endParaRPr lang="cs-CZ" dirty="0"/>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0947120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smtClean="0"/>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smtClean="0"/>
              <a:t>Kliknutím lze upravit styl předlohy.</a:t>
            </a:r>
            <a:endParaRPr lang="cs-CZ" dirty="0" smtClean="0"/>
          </a:p>
        </p:txBody>
      </p:sp>
    </p:spTree>
    <p:extLst>
      <p:ext uri="{BB962C8B-B14F-4D97-AF65-F5344CB8AC3E}">
        <p14:creationId xmlns:p14="http://schemas.microsoft.com/office/powerpoint/2010/main" val="12023085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6325738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smtClean="0"/>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6941592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Tree>
    <p:extLst>
      <p:ext uri="{BB962C8B-B14F-4D97-AF65-F5344CB8AC3E}">
        <p14:creationId xmlns:p14="http://schemas.microsoft.com/office/powerpoint/2010/main" val="5181705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smtClean="0"/>
              <a:t>Kliknutím lze upravit styly předlohy textu.</a:t>
            </a:r>
          </a:p>
        </p:txBody>
      </p:sp>
    </p:spTree>
    <p:extLst>
      <p:ext uri="{BB962C8B-B14F-4D97-AF65-F5344CB8AC3E}">
        <p14:creationId xmlns:p14="http://schemas.microsoft.com/office/powerpoint/2010/main" val="6386020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smtClean="0"/>
              <a:t>Kliknutím lze upravit styly předlohy textu.</a:t>
            </a:r>
          </a:p>
        </p:txBody>
      </p:sp>
    </p:spTree>
    <p:extLst>
      <p:ext uri="{BB962C8B-B14F-4D97-AF65-F5344CB8AC3E}">
        <p14:creationId xmlns:p14="http://schemas.microsoft.com/office/powerpoint/2010/main" val="19864178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t>Převedení do vlastnictví jiného</a:t>
            </a:r>
            <a:br>
              <a:rPr lang="cs-CZ" dirty="0"/>
            </a:br>
            <a:r>
              <a:rPr lang="cs-CZ" dirty="0"/>
              <a:t>Koupě, směna, darování</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650530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Odvolání daru pro nevděk</a:t>
            </a:r>
          </a:p>
        </p:txBody>
      </p:sp>
      <p:sp>
        <p:nvSpPr>
          <p:cNvPr id="3" name="Zástupný symbol pro obsah 2"/>
          <p:cNvSpPr>
            <a:spLocks noGrp="1"/>
          </p:cNvSpPr>
          <p:nvPr>
            <p:ph idx="1"/>
          </p:nvPr>
        </p:nvSpPr>
        <p:spPr/>
        <p:txBody>
          <a:bodyPr>
            <a:normAutofit fontScale="85000" lnSpcReduction="20000"/>
          </a:bodyPr>
          <a:lstStyle/>
          <a:p>
            <a:r>
              <a:rPr lang="cs-CZ" dirty="0"/>
              <a:t>Pokud obdarovaný ublíží dárci úmyslně nebo z hrubé nedbalosti tak, že zjevně </a:t>
            </a:r>
            <a:r>
              <a:rPr lang="cs-CZ" dirty="0" smtClean="0"/>
              <a:t>poruší dobré </a:t>
            </a:r>
            <a:r>
              <a:rPr lang="cs-CZ" dirty="0"/>
              <a:t>mravy (např. fyzické násilí, hrubé urážky dárce, neposkytnutí pomoci), </a:t>
            </a:r>
            <a:r>
              <a:rPr lang="cs-CZ" dirty="0" smtClean="0"/>
              <a:t>může dárce </a:t>
            </a:r>
            <a:r>
              <a:rPr lang="cs-CZ" dirty="0"/>
              <a:t>od darovací smlouvy pro jeho nevděk odstoupit.</a:t>
            </a:r>
          </a:p>
          <a:p>
            <a:r>
              <a:rPr lang="cs-CZ" dirty="0"/>
              <a:t>Obdarovaný může požadovat:</a:t>
            </a:r>
          </a:p>
          <a:p>
            <a:pPr marL="0" indent="0">
              <a:buNone/>
            </a:pPr>
            <a:r>
              <a:rPr lang="cs-CZ" dirty="0"/>
              <a:t>a) vrácení celého daru</a:t>
            </a:r>
          </a:p>
          <a:p>
            <a:pPr marL="0" indent="0">
              <a:buNone/>
            </a:pPr>
            <a:r>
              <a:rPr lang="cs-CZ" dirty="0"/>
              <a:t>b) pokud nelze vrátit, tak zaplacení jeho obvyklé ceny</a:t>
            </a:r>
          </a:p>
          <a:p>
            <a:r>
              <a:rPr lang="cs-CZ" dirty="0" smtClean="0"/>
              <a:t>za </a:t>
            </a:r>
            <a:r>
              <a:rPr lang="cs-CZ" dirty="0"/>
              <a:t>nevděk vůči dárci se považuje také zjevné porušení dobrých mravů osobě </a:t>
            </a:r>
            <a:r>
              <a:rPr lang="cs-CZ" dirty="0" smtClean="0"/>
              <a:t>dárci blízké</a:t>
            </a:r>
            <a:endParaRPr lang="cs-CZ" dirty="0"/>
          </a:p>
          <a:p>
            <a:pPr marL="0" indent="0">
              <a:buNone/>
            </a:pPr>
            <a:r>
              <a:rPr lang="cs-CZ" dirty="0" smtClean="0"/>
              <a:t> </a:t>
            </a:r>
            <a:r>
              <a:rPr lang="cs-CZ" dirty="0"/>
              <a:t>dárce může dar pro nevděk odvolat:</a:t>
            </a:r>
          </a:p>
          <a:p>
            <a:pPr marL="0" indent="0">
              <a:buNone/>
            </a:pPr>
            <a:r>
              <a:rPr lang="cs-CZ" dirty="0"/>
              <a:t>a) do 1 roku ode dne, co obdarovaný dárci ublížil</a:t>
            </a:r>
          </a:p>
          <a:p>
            <a:pPr marL="0" indent="0">
              <a:buNone/>
            </a:pPr>
            <a:r>
              <a:rPr lang="cs-CZ" dirty="0"/>
              <a:t>b) dozví-li se dárce o jednání obdarovaného později, pak do jednoho roku </a:t>
            </a:r>
            <a:r>
              <a:rPr lang="cs-CZ" dirty="0" smtClean="0"/>
              <a:t>ode dne</a:t>
            </a:r>
            <a:r>
              <a:rPr lang="cs-CZ" dirty="0"/>
              <a:t>, kdy získal vědomost o důvodu pro odvolání daru</a:t>
            </a:r>
          </a:p>
          <a:p>
            <a:r>
              <a:rPr lang="cs-CZ" dirty="0" smtClean="0"/>
              <a:t>právo </a:t>
            </a:r>
            <a:r>
              <a:rPr lang="cs-CZ" dirty="0"/>
              <a:t>odvolat dar přechází na dárcova dědice, zabránil-li obdarovaný dárci</a:t>
            </a:r>
          </a:p>
          <a:p>
            <a:r>
              <a:rPr lang="cs-CZ" dirty="0"/>
              <a:t>v odvolání daru nebo zabránila-li v tom dárci vyšší moc (smrt </a:t>
            </a:r>
            <a:r>
              <a:rPr lang="cs-CZ" dirty="0" smtClean="0"/>
              <a:t>dárce)</a:t>
            </a:r>
            <a:endParaRPr lang="cs-CZ" dirty="0"/>
          </a:p>
        </p:txBody>
      </p:sp>
    </p:spTree>
    <p:extLst>
      <p:ext uri="{BB962C8B-B14F-4D97-AF65-F5344CB8AC3E}">
        <p14:creationId xmlns:p14="http://schemas.microsoft.com/office/powerpoint/2010/main" val="957919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Kupní smlouva</a:t>
            </a:r>
          </a:p>
        </p:txBody>
      </p:sp>
      <p:sp>
        <p:nvSpPr>
          <p:cNvPr id="3" name="Zástupný symbol pro obsah 2"/>
          <p:cNvSpPr>
            <a:spLocks noGrp="1"/>
          </p:cNvSpPr>
          <p:nvPr>
            <p:ph idx="1"/>
          </p:nvPr>
        </p:nvSpPr>
        <p:spPr/>
        <p:txBody>
          <a:bodyPr/>
          <a:lstStyle/>
          <a:p>
            <a:r>
              <a:rPr lang="cs-CZ" dirty="0"/>
              <a:t>Kupní smlouva je v občanském zákoníku upravena jednak v obecné rovině, občanský zákoník </a:t>
            </a:r>
            <a:r>
              <a:rPr lang="cs-CZ" dirty="0" smtClean="0"/>
              <a:t>obsahuje </a:t>
            </a:r>
            <a:r>
              <a:rPr lang="cs-CZ" dirty="0"/>
              <a:t>dále rovněž ustanovení, která se použijí k těmto obecným ustanovením, je-li jednou stranou </a:t>
            </a:r>
            <a:r>
              <a:rPr lang="cs-CZ" dirty="0" smtClean="0"/>
              <a:t>smlouvy </a:t>
            </a:r>
            <a:r>
              <a:rPr lang="cs-CZ" dirty="0"/>
              <a:t>spotřebitel a druhou stranou podnikatel.</a:t>
            </a:r>
          </a:p>
          <a:p>
            <a:endParaRPr lang="cs-CZ" dirty="0"/>
          </a:p>
        </p:txBody>
      </p:sp>
    </p:spTree>
    <p:extLst>
      <p:ext uri="{BB962C8B-B14F-4D97-AF65-F5344CB8AC3E}">
        <p14:creationId xmlns:p14="http://schemas.microsoft.com/office/powerpoint/2010/main" val="3729276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Kupní smlouva obecně</a:t>
            </a:r>
          </a:p>
        </p:txBody>
      </p:sp>
      <p:sp>
        <p:nvSpPr>
          <p:cNvPr id="3" name="Zástupný symbol pro obsah 2"/>
          <p:cNvSpPr>
            <a:spLocks noGrp="1"/>
          </p:cNvSpPr>
          <p:nvPr>
            <p:ph idx="1"/>
          </p:nvPr>
        </p:nvSpPr>
        <p:spPr/>
        <p:txBody>
          <a:bodyPr>
            <a:normAutofit fontScale="85000" lnSpcReduction="20000"/>
          </a:bodyPr>
          <a:lstStyle/>
          <a:p>
            <a:r>
              <a:rPr lang="cs-CZ" dirty="0"/>
              <a:t>Kupní smlouvou se prodávající zavazuje, že kupujícímu odevzdá věc, která je předmětem koupě, </a:t>
            </a:r>
            <a:r>
              <a:rPr lang="cs-CZ" dirty="0" smtClean="0"/>
              <a:t>a </a:t>
            </a:r>
            <a:r>
              <a:rPr lang="cs-CZ" dirty="0"/>
              <a:t>umožní mu k ní nabýt vlastnické právo; kupující se zavazuje, že věc převezme a zaplatí za ni </a:t>
            </a:r>
            <a:r>
              <a:rPr lang="cs-CZ" dirty="0" smtClean="0"/>
              <a:t>prodávajícímu </a:t>
            </a:r>
            <a:r>
              <a:rPr lang="cs-CZ" dirty="0"/>
              <a:t>kupní cenu. Kupní cena může být ujednání určitě (konkrétně) nebo může být ujednán </a:t>
            </a:r>
            <a:r>
              <a:rPr lang="cs-CZ" dirty="0" smtClean="0"/>
              <a:t>způsob </a:t>
            </a:r>
            <a:r>
              <a:rPr lang="cs-CZ" dirty="0"/>
              <a:t>jejího určení (např. na základě znaleckého posudku).</a:t>
            </a:r>
          </a:p>
          <a:p>
            <a:r>
              <a:rPr lang="cs-CZ" dirty="0"/>
              <a:t>Prodávající musí kupujícího při ujednávání kupní smlouvy upozornit na vady věci, o nichž ví, neboť </a:t>
            </a:r>
            <a:r>
              <a:rPr lang="cs-CZ" dirty="0" smtClean="0"/>
              <a:t>to </a:t>
            </a:r>
            <a:r>
              <a:rPr lang="cs-CZ" dirty="0"/>
              <a:t>může mít vliv na vůli kupujícího smlouvu vůbec uzavřít.</a:t>
            </a:r>
          </a:p>
          <a:p>
            <a:r>
              <a:rPr lang="cs-CZ" dirty="0"/>
              <a:t>Smlouva o dodání věci, která má být v budoucnu teprve vyrobena, se posoudí většinou jako kupní </a:t>
            </a:r>
            <a:r>
              <a:rPr lang="cs-CZ" dirty="0" smtClean="0"/>
              <a:t>smlouva </a:t>
            </a:r>
            <a:r>
              <a:rPr lang="cs-CZ" dirty="0"/>
              <a:t>(ledaže se ten, komu má být věc dodána, zavázal předat druhé straně podstatnou část toho, </a:t>
            </a:r>
            <a:r>
              <a:rPr lang="cs-CZ" dirty="0" smtClean="0"/>
              <a:t>čeho </a:t>
            </a:r>
            <a:r>
              <a:rPr lang="cs-CZ" dirty="0"/>
              <a:t>je k vyrobení věci zapotřebí). Za kupní smlouvu se ale nepovažuje smlouva, podle níž převážná </a:t>
            </a:r>
            <a:r>
              <a:rPr lang="cs-CZ" dirty="0" smtClean="0"/>
              <a:t>část </a:t>
            </a:r>
            <a:r>
              <a:rPr lang="cs-CZ" dirty="0"/>
              <a:t>plnění dodavatele spočívá ve výkonu činnosti (např. výroba a instalace oken).</a:t>
            </a:r>
          </a:p>
          <a:p>
            <a:r>
              <a:rPr lang="cs-CZ" dirty="0"/>
              <a:t>Od směny se kupní smlouva liší tak, že u směny se každá stran se zavazuje převést druhé straně </a:t>
            </a:r>
            <a:r>
              <a:rPr lang="cs-CZ" dirty="0" smtClean="0"/>
              <a:t>vlastnické </a:t>
            </a:r>
            <a:r>
              <a:rPr lang="cs-CZ" dirty="0"/>
              <a:t>právo k věci výměnou za závazek druhé strany převést vlastnické právo k jiné </a:t>
            </a:r>
            <a:r>
              <a:rPr lang="cs-CZ" dirty="0" smtClean="0"/>
              <a:t>věc(např</a:t>
            </a:r>
            <a:r>
              <a:rPr lang="cs-CZ" dirty="0"/>
              <a:t>. </a:t>
            </a:r>
            <a:r>
              <a:rPr lang="cs-CZ" dirty="0" smtClean="0"/>
              <a:t>pytel </a:t>
            </a:r>
            <a:r>
              <a:rPr lang="cs-CZ" dirty="0"/>
              <a:t>brambor za kýbl uhlí, nikoli za peníze).</a:t>
            </a:r>
          </a:p>
        </p:txBody>
      </p:sp>
    </p:spTree>
    <p:extLst>
      <p:ext uri="{BB962C8B-B14F-4D97-AF65-F5344CB8AC3E}">
        <p14:creationId xmlns:p14="http://schemas.microsoft.com/office/powerpoint/2010/main" val="1959274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prodávajícího a kupujícího</a:t>
            </a:r>
            <a:br>
              <a:rPr lang="cs-CZ" dirty="0"/>
            </a:br>
            <a:endParaRPr lang="cs-CZ" dirty="0"/>
          </a:p>
        </p:txBody>
      </p:sp>
      <p:sp>
        <p:nvSpPr>
          <p:cNvPr id="3" name="Zástupný symbol pro obsah 2"/>
          <p:cNvSpPr>
            <a:spLocks noGrp="1"/>
          </p:cNvSpPr>
          <p:nvPr>
            <p:ph idx="1"/>
          </p:nvPr>
        </p:nvSpPr>
        <p:spPr/>
        <p:txBody>
          <a:bodyPr/>
          <a:lstStyle/>
          <a:p>
            <a:r>
              <a:rPr lang="cs-CZ" dirty="0"/>
              <a:t>Prodávající kupujícímu musí odevzdat věc i doklady, které se k věci vztahují, a umožnit tak </a:t>
            </a:r>
            <a:r>
              <a:rPr lang="cs-CZ" dirty="0" smtClean="0"/>
              <a:t>kupujícímu </a:t>
            </a:r>
            <a:r>
              <a:rPr lang="cs-CZ" dirty="0"/>
              <a:t>nabýt vlastnického práva k věci v souladu se smlouvou. Prodávající musí dát kupujícímu </a:t>
            </a:r>
            <a:r>
              <a:rPr lang="cs-CZ" dirty="0" smtClean="0"/>
              <a:t>předmět </a:t>
            </a:r>
            <a:r>
              <a:rPr lang="cs-CZ" dirty="0"/>
              <a:t>koupě v ujednaném množství, jakosti a provedení, a pokud nejsou ujednány, plní se v jakosti </a:t>
            </a:r>
            <a:r>
              <a:rPr lang="cs-CZ" dirty="0" smtClean="0"/>
              <a:t>a </a:t>
            </a:r>
            <a:r>
              <a:rPr lang="cs-CZ" dirty="0"/>
              <a:t>provedení vhodných pro účel patrný ze smlouvy nebo pro účel obvyklý, případně musí věc jakostí </a:t>
            </a:r>
            <a:r>
              <a:rPr lang="cs-CZ" dirty="0" smtClean="0"/>
              <a:t>nebo </a:t>
            </a:r>
            <a:r>
              <a:rPr lang="cs-CZ" dirty="0"/>
              <a:t>provedením odpovídat vzorku nebo předloze. </a:t>
            </a:r>
          </a:p>
          <a:p>
            <a:r>
              <a:rPr lang="cs-CZ" dirty="0"/>
              <a:t>Kupující musí prodávajícímu zaplatit kupní cenu (kupující však nemusí kupní cenu zaplatit, dokud </a:t>
            </a:r>
            <a:r>
              <a:rPr lang="cs-CZ" dirty="0" smtClean="0"/>
              <a:t>nemá </a:t>
            </a:r>
            <a:r>
              <a:rPr lang="cs-CZ" dirty="0"/>
              <a:t>možnost si věc prohlédnout) a věc převzít.</a:t>
            </a:r>
          </a:p>
          <a:p>
            <a:endParaRPr lang="cs-CZ" dirty="0"/>
          </a:p>
        </p:txBody>
      </p:sp>
    </p:spTree>
    <p:extLst>
      <p:ext uri="{BB962C8B-B14F-4D97-AF65-F5344CB8AC3E}">
        <p14:creationId xmlns:p14="http://schemas.microsoft.com/office/powerpoint/2010/main" val="3972981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z vadného plnění</a:t>
            </a:r>
          </a:p>
        </p:txBody>
      </p:sp>
      <p:sp>
        <p:nvSpPr>
          <p:cNvPr id="3" name="Zástupný symbol pro obsah 2"/>
          <p:cNvSpPr>
            <a:spLocks noGrp="1"/>
          </p:cNvSpPr>
          <p:nvPr>
            <p:ph idx="1"/>
          </p:nvPr>
        </p:nvSpPr>
        <p:spPr/>
        <p:txBody>
          <a:bodyPr>
            <a:normAutofit fontScale="85000" lnSpcReduction="20000"/>
          </a:bodyPr>
          <a:lstStyle/>
          <a:p>
            <a:r>
              <a:rPr lang="cs-CZ" dirty="0"/>
              <a:t>Věc je vadná, není-li v ujednaném množství, jakosti a provedení. Za vadu se považuje i plnění jiné </a:t>
            </a:r>
            <a:r>
              <a:rPr lang="cs-CZ" dirty="0" smtClean="0"/>
              <a:t>věci </a:t>
            </a:r>
            <a:r>
              <a:rPr lang="cs-CZ" dirty="0"/>
              <a:t>nebo vady v dokladech nutných pro užívání věci.</a:t>
            </a:r>
          </a:p>
          <a:p>
            <a:r>
              <a:rPr lang="cs-CZ" dirty="0"/>
              <a:t>Kupující nemá nárok z vadného plnění, pokud jde o vadu, kterou musel s vynaložením obvyklé </a:t>
            </a:r>
            <a:r>
              <a:rPr lang="cs-CZ" dirty="0" smtClean="0"/>
              <a:t>pozornosti </a:t>
            </a:r>
            <a:r>
              <a:rPr lang="cs-CZ" dirty="0"/>
              <a:t>poznat již při uzavření smlouvy (to neplatí, ujistil-li ho prodávající výslovně, že věc je bez </a:t>
            </a:r>
            <a:r>
              <a:rPr lang="cs-CZ" dirty="0" smtClean="0"/>
              <a:t>vad</a:t>
            </a:r>
            <a:r>
              <a:rPr lang="cs-CZ" dirty="0"/>
              <a:t>, anebo jinak lstivě vadu zatajil).</a:t>
            </a:r>
          </a:p>
          <a:p>
            <a:r>
              <a:rPr lang="cs-CZ" dirty="0"/>
              <a:t>Nároky se odvíjí od toho, zda je vadné plnění podstatným nebo nepodstatným porušením smlouvy. </a:t>
            </a:r>
          </a:p>
          <a:p>
            <a:r>
              <a:rPr lang="cs-CZ" dirty="0"/>
              <a:t>Je-li vadné plnění podstatným porušením smlouvy, může kupující žádat:</a:t>
            </a:r>
          </a:p>
          <a:p>
            <a:pPr marL="0" indent="0">
              <a:buNone/>
            </a:pPr>
            <a:r>
              <a:rPr lang="cs-CZ" dirty="0"/>
              <a:t>a) odstranění vady dodáním nové věci bez vady nebo dodáním chybějící věci,</a:t>
            </a:r>
          </a:p>
          <a:p>
            <a:pPr marL="0" indent="0">
              <a:buNone/>
            </a:pPr>
            <a:r>
              <a:rPr lang="cs-CZ" dirty="0"/>
              <a:t>b) odstranění vady opravou věci,</a:t>
            </a:r>
          </a:p>
          <a:p>
            <a:pPr marL="0" indent="0">
              <a:buNone/>
            </a:pPr>
            <a:r>
              <a:rPr lang="cs-CZ" dirty="0"/>
              <a:t>c) přiměřenou slevu z kupní ceny, nebo</a:t>
            </a:r>
          </a:p>
          <a:p>
            <a:pPr marL="0" indent="0">
              <a:buNone/>
            </a:pPr>
            <a:r>
              <a:rPr lang="cs-CZ" dirty="0"/>
              <a:t>d) odstoupení od smlouvy.</a:t>
            </a:r>
          </a:p>
          <a:p>
            <a:r>
              <a:rPr lang="cs-CZ" dirty="0"/>
              <a:t>Je-li vadné plnění nepodstatným porušením smlouvy, má kupující pouze nárok na odstranění vady, </a:t>
            </a:r>
            <a:r>
              <a:rPr lang="cs-CZ" dirty="0" smtClean="0"/>
              <a:t>anebo </a:t>
            </a:r>
            <a:r>
              <a:rPr lang="cs-CZ" dirty="0"/>
              <a:t>na přiměřenou slevu z kupní ceny.</a:t>
            </a:r>
          </a:p>
        </p:txBody>
      </p:sp>
    </p:spTree>
    <p:extLst>
      <p:ext uri="{BB962C8B-B14F-4D97-AF65-F5344CB8AC3E}">
        <p14:creationId xmlns:p14="http://schemas.microsoft.com/office/powerpoint/2010/main" val="1135904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Záruka za jakost (smluvní záruka)</a:t>
            </a:r>
            <a:endParaRPr lang="cs-CZ" dirty="0"/>
          </a:p>
        </p:txBody>
      </p:sp>
      <p:sp>
        <p:nvSpPr>
          <p:cNvPr id="3" name="Zástupný symbol pro obsah 2"/>
          <p:cNvSpPr>
            <a:spLocks noGrp="1"/>
          </p:cNvSpPr>
          <p:nvPr>
            <p:ph idx="1"/>
          </p:nvPr>
        </p:nvSpPr>
        <p:spPr/>
        <p:txBody>
          <a:bodyPr/>
          <a:lstStyle/>
          <a:p>
            <a:r>
              <a:rPr lang="cs-CZ" dirty="0"/>
              <a:t>Smluvní zárukou se prodávající zavazuje, že věc bude po určitou (delší) dobu způsobilá k použití pro </a:t>
            </a:r>
            <a:r>
              <a:rPr lang="cs-CZ" dirty="0" smtClean="0"/>
              <a:t>obvyklý </a:t>
            </a:r>
            <a:r>
              <a:rPr lang="cs-CZ" dirty="0"/>
              <a:t>účel nebo že si zachová obvyklé vlastnosti. Smluvní zárukou je i uvedení záruční doby nebo </a:t>
            </a:r>
            <a:r>
              <a:rPr lang="cs-CZ" dirty="0" smtClean="0"/>
              <a:t>doby </a:t>
            </a:r>
            <a:r>
              <a:rPr lang="cs-CZ" dirty="0"/>
              <a:t>použitelnosti věci na obalu nebo v reklamě.</a:t>
            </a:r>
          </a:p>
        </p:txBody>
      </p:sp>
    </p:spTree>
    <p:extLst>
      <p:ext uri="{BB962C8B-B14F-4D97-AF65-F5344CB8AC3E}">
        <p14:creationId xmlns:p14="http://schemas.microsoft.com/office/powerpoint/2010/main" val="2596146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Prodej zboží v obchodě (mezi podnikatelem </a:t>
            </a:r>
            <a:br>
              <a:rPr lang="pl-PL" dirty="0"/>
            </a:br>
            <a:r>
              <a:rPr lang="pl-PL" dirty="0"/>
              <a:t>a spotřebitelem)</a:t>
            </a:r>
            <a:endParaRPr lang="cs-CZ" dirty="0"/>
          </a:p>
        </p:txBody>
      </p:sp>
      <p:sp>
        <p:nvSpPr>
          <p:cNvPr id="3" name="Zástupný symbol pro obsah 2"/>
          <p:cNvSpPr>
            <a:spLocks noGrp="1"/>
          </p:cNvSpPr>
          <p:nvPr>
            <p:ph idx="1"/>
          </p:nvPr>
        </p:nvSpPr>
        <p:spPr/>
        <p:txBody>
          <a:bodyPr/>
          <a:lstStyle/>
          <a:p>
            <a:r>
              <a:rPr lang="cs-CZ" dirty="0"/>
              <a:t>Je-li prodávajícím podnikatelem a kupujícím spotřebitel, použijí se kromě výše uvedených obecných </a:t>
            </a:r>
            <a:r>
              <a:rPr lang="cs-CZ" dirty="0" smtClean="0"/>
              <a:t>ustanovení </a:t>
            </a:r>
            <a:r>
              <a:rPr lang="cs-CZ" dirty="0"/>
              <a:t>o kupní smlouvě i zvláštní ustanovení o prodeji zboží v obchodě.</a:t>
            </a:r>
          </a:p>
          <a:p>
            <a:r>
              <a:rPr lang="cs-CZ" dirty="0"/>
              <a:t>Prodávající stejně jako v obecné rovině odpovídá kupujícímu, že věc při převzetí nemá vady. </a:t>
            </a:r>
            <a:r>
              <a:rPr lang="cs-CZ" dirty="0" smtClean="0"/>
              <a:t>Připouští-li </a:t>
            </a:r>
            <a:r>
              <a:rPr lang="cs-CZ" dirty="0"/>
              <a:t>to povaha koupě, má kupující právo požadovat, aby byla věc před ním překontrolována </a:t>
            </a:r>
            <a:r>
              <a:rPr lang="cs-CZ" dirty="0" smtClean="0"/>
              <a:t>nebo </a:t>
            </a:r>
            <a:r>
              <a:rPr lang="cs-CZ" dirty="0"/>
              <a:t>aby byly předvedeny její </a:t>
            </a:r>
            <a:r>
              <a:rPr lang="cs-CZ" dirty="0" err="1"/>
              <a:t>funkc</a:t>
            </a:r>
            <a:endParaRPr lang="cs-CZ" dirty="0"/>
          </a:p>
        </p:txBody>
      </p:sp>
    </p:spTree>
    <p:extLst>
      <p:ext uri="{BB962C8B-B14F-4D97-AF65-F5344CB8AC3E}">
        <p14:creationId xmlns:p14="http://schemas.microsoft.com/office/powerpoint/2010/main" val="1032643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Prodej zboží v obchodě, práva z vadného plnění</a:t>
            </a:r>
            <a:endParaRPr lang="cs-CZ" dirty="0"/>
          </a:p>
        </p:txBody>
      </p:sp>
      <p:sp>
        <p:nvSpPr>
          <p:cNvPr id="3" name="Zástupný symbol pro obsah 2"/>
          <p:cNvSpPr>
            <a:spLocks noGrp="1"/>
          </p:cNvSpPr>
          <p:nvPr>
            <p:ph idx="1"/>
          </p:nvPr>
        </p:nvSpPr>
        <p:spPr/>
        <p:txBody>
          <a:bodyPr/>
          <a:lstStyle/>
          <a:p>
            <a:r>
              <a:rPr lang="cs-CZ" dirty="0" smtClean="0"/>
              <a:t>.Při </a:t>
            </a:r>
            <a:r>
              <a:rPr lang="cs-CZ" dirty="0"/>
              <a:t>nákupu spotřebního zboží v obchodě (např. elektroniky nebo oblečení) odpovídá prodávající kupujícímu za to, že věc při převzetí nemá vady. Podle zákonné definice je věc bezvadná, pokud odpovídá ujednanému nebo obvyklému popisu, druhu, množství, jakosti a funkčnosti, je vhodná k ujednanému či obvyklému účelu použití, je dodána s potřebným příslušenstvím, a to včetně obalu i případného návodu k použití</a:t>
            </a:r>
            <a:r>
              <a:rPr lang="cs-CZ" dirty="0" smtClean="0"/>
              <a:t>.</a:t>
            </a:r>
          </a:p>
          <a:p>
            <a:endParaRPr lang="cs-CZ" dirty="0"/>
          </a:p>
        </p:txBody>
      </p:sp>
    </p:spTree>
    <p:extLst>
      <p:ext uri="{BB962C8B-B14F-4D97-AF65-F5344CB8AC3E}">
        <p14:creationId xmlns:p14="http://schemas.microsoft.com/office/powerpoint/2010/main" val="363438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nově</a:t>
            </a:r>
            <a:endParaRPr lang="cs-CZ" dirty="0"/>
          </a:p>
        </p:txBody>
      </p:sp>
      <p:sp>
        <p:nvSpPr>
          <p:cNvPr id="3" name="Zástupný symbol pro obsah 2"/>
          <p:cNvSpPr>
            <a:spLocks noGrp="1"/>
          </p:cNvSpPr>
          <p:nvPr>
            <p:ph idx="1"/>
          </p:nvPr>
        </p:nvSpPr>
        <p:spPr/>
        <p:txBody>
          <a:bodyPr>
            <a:normAutofit fontScale="85000" lnSpcReduction="20000"/>
          </a:bodyPr>
          <a:lstStyle/>
          <a:p>
            <a:r>
              <a:rPr lang="cs-CZ" sz="2200" dirty="0"/>
              <a:t>Práva z vadného plnění nenáleží pouze v případě, kdy kupující vadu sám způsobil, nebo v případě, kdy je zboží kupováno za nižší cenu pro vadu, pro kterou byla nižší cena výslovně sjednána, eventuálně je-li kupováno použité zboží s vadami odpovídajícími míře běžného opotřebení způsobeného jeho obvyklým užíváním.</a:t>
            </a:r>
          </a:p>
          <a:p>
            <a:endParaRPr lang="cs-CZ" sz="2200" dirty="0"/>
          </a:p>
          <a:p>
            <a:r>
              <a:rPr lang="cs-CZ" sz="2200" dirty="0"/>
              <a:t>Pokud je věc vadná, může kupující (spotřebitel) požadovat po prodejci její odstranění. Podle své volby může kupující požadovat dodání nové „bezvadné“ věci nebo žádat její opravu, ledaže je zvolený způsob odstranění vady nemožný či nepřiměřeně nákladný.</a:t>
            </a:r>
          </a:p>
          <a:p>
            <a:endParaRPr lang="cs-CZ" sz="2200" dirty="0"/>
          </a:p>
          <a:p>
            <a:r>
              <a:rPr lang="cs-CZ" sz="2200" dirty="0"/>
              <a:t>Prodávající může odmítnout vadu odstranit, je-li to nemožné nebo nepřiměřeně nákladné zejména s ohledem na význam vady a hodnotu, kterou by věc měla bez vady – v takovém případě dodá spotřebiteli věc novou a bezvadnou.</a:t>
            </a:r>
          </a:p>
        </p:txBody>
      </p:sp>
    </p:spTree>
    <p:extLst>
      <p:ext uri="{BB962C8B-B14F-4D97-AF65-F5344CB8AC3E}">
        <p14:creationId xmlns:p14="http://schemas.microsoft.com/office/powerpoint/2010/main" val="3191605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Lhůty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Prodávající má povinnost vadu odstranit v přiměřené době po jejím vytknutí, přičemž se v daném směru zohlední zejména povaha věci a účel, pro který si ji kupující zakoupil.</a:t>
            </a:r>
          </a:p>
          <a:p>
            <a:endParaRPr lang="cs-CZ" dirty="0"/>
          </a:p>
          <a:p>
            <a:r>
              <a:rPr lang="cs-CZ" dirty="0"/>
              <a:t>U spotřebního zboží by nicméně měla být reklamace vyřízena nejpozději do 30 dnů ode dne jejího uplatnění, pokud se strany nedohodnou na delší lhůtě, přičemž nedodržení této lhůty by bylo považováno za podstatné porušení smlouvy umožňující kupujícímu od smlouvy odstoupit a požadovat vrácení peněz.</a:t>
            </a:r>
          </a:p>
          <a:p>
            <a:endParaRPr lang="cs-CZ" dirty="0"/>
          </a:p>
          <a:p>
            <a:r>
              <a:rPr lang="cs-CZ" dirty="0"/>
              <a:t>Podstatnou změnou účinnou od 6. 1. 2023 je prodloužení zákonné domněnky vadnosti věci. Novelizací občanského zákoníku došlo k prodloužení zákonné domněnky z původních 6 měsíců od převzetí věci nově na 1 rok.</a:t>
            </a:r>
          </a:p>
          <a:p>
            <a:endParaRPr lang="cs-CZ" dirty="0"/>
          </a:p>
          <a:p>
            <a:r>
              <a:rPr lang="cs-CZ" dirty="0"/>
              <a:t>Pokud se vada projeví v průběhu 1 roku od převzetí, má se za to, že věc byla vadná již při převzetí.</a:t>
            </a:r>
          </a:p>
          <a:p>
            <a:endParaRPr lang="cs-CZ" dirty="0"/>
          </a:p>
          <a:p>
            <a:r>
              <a:rPr lang="cs-CZ" dirty="0"/>
              <a:t>To s výjimkou případů, kdy to povaha věci nebo konkrétní vady vylučuje. V praxi to znamená, že kupující nenese po dobu 1. roku důkazní břemeno, a naopak je to právě prodávající, kdo případně musí zákonnou domněnku vyvrátit.</a:t>
            </a:r>
          </a:p>
        </p:txBody>
      </p:sp>
    </p:spTree>
    <p:extLst>
      <p:ext uri="{BB962C8B-B14F-4D97-AF65-F5344CB8AC3E}">
        <p14:creationId xmlns:p14="http://schemas.microsoft.com/office/powerpoint/2010/main" val="381810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Smlouvy o převodu vlastnického práva</a:t>
            </a:r>
            <a:br>
              <a:rPr lang="cs-CZ" dirty="0"/>
            </a:br>
            <a:endParaRPr lang="cs-CZ" dirty="0"/>
          </a:p>
        </p:txBody>
      </p:sp>
      <p:sp>
        <p:nvSpPr>
          <p:cNvPr id="3" name="Zástupný symbol pro obsah 2"/>
          <p:cNvSpPr>
            <a:spLocks noGrp="1"/>
          </p:cNvSpPr>
          <p:nvPr>
            <p:ph idx="1"/>
          </p:nvPr>
        </p:nvSpPr>
        <p:spPr/>
        <p:txBody>
          <a:bodyPr/>
          <a:lstStyle/>
          <a:p>
            <a:r>
              <a:rPr lang="cs-CZ" dirty="0"/>
              <a:t>darování (§ 2054)</a:t>
            </a:r>
          </a:p>
          <a:p>
            <a:r>
              <a:rPr lang="cs-CZ" dirty="0"/>
              <a:t>- koupě</a:t>
            </a:r>
          </a:p>
          <a:p>
            <a:r>
              <a:rPr lang="cs-CZ" dirty="0"/>
              <a:t>- obecná ustanovení (§ 2079)</a:t>
            </a:r>
          </a:p>
          <a:p>
            <a:r>
              <a:rPr lang="cs-CZ" dirty="0"/>
              <a:t>- koupě movitých věcí (§ 2085)</a:t>
            </a:r>
          </a:p>
          <a:p>
            <a:r>
              <a:rPr lang="cs-CZ" dirty="0"/>
              <a:t>- nemovitých věcí (§ 2128)</a:t>
            </a:r>
          </a:p>
          <a:p>
            <a:r>
              <a:rPr lang="cs-CZ" dirty="0"/>
              <a:t>- vedlejší ujednání (§ 2132)</a:t>
            </a:r>
          </a:p>
          <a:p>
            <a:r>
              <a:rPr lang="cs-CZ" dirty="0"/>
              <a:t>- prodej zboží v obchodě (§ 2158)</a:t>
            </a:r>
          </a:p>
          <a:p>
            <a:r>
              <a:rPr lang="cs-CZ" dirty="0"/>
              <a:t>- koupě závodu (§ 2175)</a:t>
            </a:r>
          </a:p>
          <a:p>
            <a:r>
              <a:rPr lang="cs-CZ" dirty="0"/>
              <a:t>- směna (§ 2184</a:t>
            </a:r>
          </a:p>
        </p:txBody>
      </p:sp>
    </p:spTree>
    <p:extLst>
      <p:ext uri="{BB962C8B-B14F-4D97-AF65-F5344CB8AC3E}">
        <p14:creationId xmlns:p14="http://schemas.microsoft.com/office/powerpoint/2010/main" val="40715296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nároky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Kupující má u spotřebního zboží právo požadovat přiměřenou slevu z kupní ceny nebo od smlouvy odstoupit a požadovat vrácení peněz v případě,</a:t>
            </a:r>
          </a:p>
          <a:p>
            <a:endParaRPr lang="cs-CZ" dirty="0"/>
          </a:p>
          <a:p>
            <a:r>
              <a:rPr lang="cs-CZ" dirty="0"/>
              <a:t>kdy prodávající odmítne vadu odstranit nebo ji neodstraní ve lhůtě a způsobem vyžadovaným zákonem, dále také v případě,</a:t>
            </a:r>
          </a:p>
          <a:p>
            <a:r>
              <a:rPr lang="cs-CZ" dirty="0"/>
              <a:t>kdy se vada projeví opakovaně nebo představuje podstatné porušení smlouvy,</a:t>
            </a:r>
          </a:p>
          <a:p>
            <a:r>
              <a:rPr lang="cs-CZ" dirty="0"/>
              <a:t>jakož i v případě, kdy je z prohlášení prodávajícího nebo z okolností daného případu zřejmé, že vada nebude odstraněna v přiměřené době nebo bez značných obtíží pro kupujícího.</a:t>
            </a:r>
          </a:p>
          <a:p>
            <a:r>
              <a:rPr lang="cs-CZ" dirty="0"/>
              <a:t>Pokud kupující od smlouvy odstoupí, prodávající je povinen mu vrátit kupní cenu bezodkladně poté, co od něho věc obdrží nebo co mu kupující patřičným způsobem prokáže, že věc prodávajícímu odeslal nazpět.</a:t>
            </a:r>
          </a:p>
          <a:p>
            <a:endParaRPr lang="cs-CZ" dirty="0"/>
          </a:p>
          <a:p>
            <a:r>
              <a:rPr lang="cs-CZ" dirty="0"/>
              <a:t>Jak bylo již zmíněno, právo na přiměřenou slevu z kupní ceny nebo právo na vrácení peněz má kupující také při opakovaném výskytu té samé vady po opravě nebo pro větší počet různých vad. Za opětovný výskyt vad lze dle aktuální soudní judikatury považovat výskyt stejné vady po jejích alespoň dvou předchozích opravách (tzn. její výskyt alespoň 3× po sobě), přičemž za větší počet vad se považuje, pokud se vyskytnou tři různé vady na věci současně.</a:t>
            </a:r>
          </a:p>
        </p:txBody>
      </p:sp>
    </p:spTree>
    <p:extLst>
      <p:ext uri="{BB962C8B-B14F-4D97-AF65-F5344CB8AC3E}">
        <p14:creationId xmlns:p14="http://schemas.microsoft.com/office/powerpoint/2010/main" val="3723748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Záruka za jakost</a:t>
            </a:r>
          </a:p>
        </p:txBody>
      </p:sp>
      <p:sp>
        <p:nvSpPr>
          <p:cNvPr id="3" name="Zástupný symbol pro obsah 2"/>
          <p:cNvSpPr>
            <a:spLocks noGrp="1"/>
          </p:cNvSpPr>
          <p:nvPr>
            <p:ph idx="1"/>
          </p:nvPr>
        </p:nvSpPr>
        <p:spPr/>
        <p:txBody>
          <a:bodyPr>
            <a:normAutofit fontScale="77500" lnSpcReduction="20000"/>
          </a:bodyPr>
          <a:lstStyle/>
          <a:p>
            <a:r>
              <a:rPr lang="cs-CZ" dirty="0"/>
              <a:t>Kupující je ze zákona povinen reklamaci vad u spotřebního zboží uplatnit u prodávajícího nejpozději do 2 let od převzetí zboží, není-li na zboží poskytnuta záruka za jakost s delší záruční lhůtou (např. na obalu prodávané věci či v manuálu připojenému k věci).</a:t>
            </a:r>
          </a:p>
          <a:p>
            <a:endParaRPr lang="cs-CZ" dirty="0"/>
          </a:p>
          <a:p>
            <a:r>
              <a:rPr lang="cs-CZ" dirty="0"/>
              <a:t>Pokud je kupujícímu poskytnuta k věci záruka, může kupující věc reklamovat v záruční lhůtě bez ohledu na to, zda byla věc vadná již při převzetí.</a:t>
            </a:r>
          </a:p>
          <a:p>
            <a:endParaRPr lang="cs-CZ" dirty="0"/>
          </a:p>
          <a:p>
            <a:r>
              <a:rPr lang="cs-CZ" dirty="0"/>
              <a:t>Prodávající má při poskytnutí záruky povinnost vydat kupujícímu nejpozději při převzetí věci záruční list v písemné formě, který musí být srozumitelný a musí obsahovat</a:t>
            </a:r>
          </a:p>
          <a:p>
            <a:endParaRPr lang="cs-CZ" dirty="0"/>
          </a:p>
          <a:p>
            <a:r>
              <a:rPr lang="cs-CZ" dirty="0"/>
              <a:t>označení věci, obsah záruky, jméno a bydliště nebo sídlo prodávajícího, postup k uplatnění práv ze záruky a podmínky záruky,</a:t>
            </a:r>
          </a:p>
          <a:p>
            <a:r>
              <a:rPr lang="cs-CZ" dirty="0"/>
              <a:t>informaci o tom, že kupující má ze zákona právo vůči prodávajícímu na bezplatnou nápravu, které není poskytnutou zárukou za jakost dotčeno.</a:t>
            </a:r>
          </a:p>
          <a:p>
            <a:r>
              <a:rPr lang="cs-CZ" dirty="0"/>
              <a:t>Případné nesplnění informační povinnosti dle předchozí věty ze strany prodávajícího samozřejmě nemá vliv na platnost poskytnuté záruky.</a:t>
            </a:r>
          </a:p>
        </p:txBody>
      </p:sp>
    </p:spTree>
    <p:extLst>
      <p:ext uri="{BB962C8B-B14F-4D97-AF65-F5344CB8AC3E}">
        <p14:creationId xmlns:p14="http://schemas.microsoft.com/office/powerpoint/2010/main" val="3219354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na odstoupení od smlouvy ve lhůtě 14 dnů</a:t>
            </a:r>
          </a:p>
        </p:txBody>
      </p:sp>
      <p:sp>
        <p:nvSpPr>
          <p:cNvPr id="3" name="Zástupný symbol pro obsah 2"/>
          <p:cNvSpPr>
            <a:spLocks noGrp="1"/>
          </p:cNvSpPr>
          <p:nvPr>
            <p:ph idx="1"/>
          </p:nvPr>
        </p:nvSpPr>
        <p:spPr/>
        <p:txBody>
          <a:bodyPr/>
          <a:lstStyle/>
          <a:p>
            <a:r>
              <a:rPr lang="cs-CZ" dirty="0"/>
              <a:t>U takzvaných distančních smluv uzavíraných se spotřebiteli na dálku (zpravidla elektronicky – např. při koupi zboží online prostřednictvím internetového obchodu) poskytuje občanský zákoník speciální ochranu. Spotřebitel má jakožto kupující právo odstoupit od smlouvy uzavřené na dálku z jakéhokoliv důvodu nebo i bez udání důvodu ve lhůtě 14 dnů od jejího uzavření.</a:t>
            </a:r>
          </a:p>
        </p:txBody>
      </p:sp>
    </p:spTree>
    <p:extLst>
      <p:ext uri="{BB962C8B-B14F-4D97-AF65-F5344CB8AC3E}">
        <p14:creationId xmlns:p14="http://schemas.microsoft.com/office/powerpoint/2010/main" val="1872194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Směnná smlouva</a:t>
            </a:r>
            <a:endParaRPr lang="cs-CZ" dirty="0"/>
          </a:p>
        </p:txBody>
      </p:sp>
      <p:sp>
        <p:nvSpPr>
          <p:cNvPr id="3" name="Zástupný symbol pro obsah 2"/>
          <p:cNvSpPr>
            <a:spLocks noGrp="1"/>
          </p:cNvSpPr>
          <p:nvPr>
            <p:ph idx="1"/>
          </p:nvPr>
        </p:nvSpPr>
        <p:spPr/>
        <p:txBody>
          <a:bodyPr/>
          <a:lstStyle/>
          <a:p>
            <a:r>
              <a:rPr lang="cs-CZ" dirty="0"/>
              <a:t>každá ze stran se zavazuje převést </a:t>
            </a:r>
            <a:r>
              <a:rPr lang="cs-CZ" dirty="0" smtClean="0"/>
              <a:t>druhé straně </a:t>
            </a:r>
            <a:r>
              <a:rPr lang="cs-CZ" dirty="0"/>
              <a:t>vlastnické právo k věci výměnou </a:t>
            </a:r>
            <a:r>
              <a:rPr lang="cs-CZ" dirty="0" smtClean="0"/>
              <a:t>za závazek </a:t>
            </a:r>
            <a:r>
              <a:rPr lang="cs-CZ" dirty="0"/>
              <a:t>druhé strany převést vlastnické </a:t>
            </a:r>
            <a:r>
              <a:rPr lang="cs-CZ" dirty="0" smtClean="0"/>
              <a:t>právo k </a:t>
            </a:r>
            <a:r>
              <a:rPr lang="cs-CZ" dirty="0"/>
              <a:t>jiné věci</a:t>
            </a:r>
          </a:p>
          <a:p>
            <a:pPr marL="0" indent="0">
              <a:buNone/>
            </a:pPr>
            <a:r>
              <a:rPr lang="cs-CZ" dirty="0"/>
              <a:t>– např. pytel brambor za kýbl </a:t>
            </a:r>
            <a:r>
              <a:rPr lang="cs-CZ" dirty="0" smtClean="0"/>
              <a:t>uhlí</a:t>
            </a:r>
            <a:endParaRPr lang="cs-CZ" dirty="0"/>
          </a:p>
        </p:txBody>
      </p:sp>
    </p:spTree>
    <p:extLst>
      <p:ext uri="{BB962C8B-B14F-4D97-AF65-F5344CB8AC3E}">
        <p14:creationId xmlns:p14="http://schemas.microsoft.com/office/powerpoint/2010/main" val="206499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Darovací smlouva</a:t>
            </a:r>
            <a:br>
              <a:rPr lang="cs-CZ" dirty="0"/>
            </a:br>
            <a:endParaRPr lang="cs-CZ" dirty="0"/>
          </a:p>
        </p:txBody>
      </p:sp>
      <p:sp>
        <p:nvSpPr>
          <p:cNvPr id="3" name="Zástupný symbol pro obsah 2"/>
          <p:cNvSpPr>
            <a:spLocks noGrp="1"/>
          </p:cNvSpPr>
          <p:nvPr>
            <p:ph idx="1"/>
          </p:nvPr>
        </p:nvSpPr>
        <p:spPr/>
        <p:txBody>
          <a:bodyPr/>
          <a:lstStyle/>
          <a:p>
            <a:r>
              <a:rPr lang="cs-CZ" dirty="0"/>
              <a:t>smluvní strany u darovací smlouvy jsou:</a:t>
            </a:r>
          </a:p>
          <a:p>
            <a:pPr marL="0" indent="0">
              <a:buNone/>
            </a:pPr>
            <a:r>
              <a:rPr lang="cs-CZ" dirty="0"/>
              <a:t>1. dárce</a:t>
            </a:r>
          </a:p>
          <a:p>
            <a:pPr marL="0" indent="0">
              <a:buNone/>
            </a:pPr>
            <a:r>
              <a:rPr lang="cs-CZ" dirty="0"/>
              <a:t>2. obdarovaný</a:t>
            </a:r>
          </a:p>
          <a:p>
            <a:r>
              <a:rPr lang="cs-CZ" dirty="0" smtClean="0"/>
              <a:t>obsah </a:t>
            </a:r>
            <a:r>
              <a:rPr lang="cs-CZ" dirty="0"/>
              <a:t>smlouvy:</a:t>
            </a:r>
          </a:p>
          <a:p>
            <a:pPr marL="0" indent="0">
              <a:buNone/>
            </a:pPr>
            <a:r>
              <a:rPr lang="cs-CZ" dirty="0"/>
              <a:t>– dárce se zavazuje převést (v budoucnu) nebo převádí </a:t>
            </a:r>
            <a:r>
              <a:rPr lang="cs-CZ" b="1" u="sng" dirty="0" smtClean="0"/>
              <a:t>bezúplatně </a:t>
            </a:r>
            <a:r>
              <a:rPr lang="cs-CZ" dirty="0" smtClean="0"/>
              <a:t>vlastnické </a:t>
            </a:r>
            <a:r>
              <a:rPr lang="cs-CZ" dirty="0"/>
              <a:t>právo k věci na obdarovaného</a:t>
            </a:r>
          </a:p>
          <a:p>
            <a:pPr marL="0" indent="0">
              <a:buNone/>
            </a:pPr>
            <a:r>
              <a:rPr lang="cs-CZ" dirty="0"/>
              <a:t>– obdarovaný dar nebo </a:t>
            </a:r>
            <a:r>
              <a:rPr lang="cs-CZ" b="1" u="sng" dirty="0"/>
              <a:t>nabídku přijímá</a:t>
            </a:r>
          </a:p>
        </p:txBody>
      </p:sp>
    </p:spTree>
    <p:extLst>
      <p:ext uri="{BB962C8B-B14F-4D97-AF65-F5344CB8AC3E}">
        <p14:creationId xmlns:p14="http://schemas.microsoft.com/office/powerpoint/2010/main" val="619422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Hledisko bezplatnosti</a:t>
            </a:r>
            <a:br>
              <a:rPr lang="cs-CZ" dirty="0"/>
            </a:br>
            <a:endParaRPr lang="cs-CZ" dirty="0"/>
          </a:p>
        </p:txBody>
      </p:sp>
      <p:sp>
        <p:nvSpPr>
          <p:cNvPr id="3" name="Zástupný symbol pro obsah 2"/>
          <p:cNvSpPr>
            <a:spLocks noGrp="1"/>
          </p:cNvSpPr>
          <p:nvPr>
            <p:ph idx="1"/>
          </p:nvPr>
        </p:nvSpPr>
        <p:spPr/>
        <p:txBody>
          <a:bodyPr>
            <a:normAutofit/>
          </a:bodyPr>
          <a:lstStyle/>
          <a:p>
            <a:r>
              <a:rPr lang="cs-CZ" dirty="0"/>
              <a:t>bezplatnost -&gt; za převedení vlastnického práva není poskytováno žádné </a:t>
            </a:r>
            <a:r>
              <a:rPr lang="cs-CZ" dirty="0" smtClean="0"/>
              <a:t>plnění</a:t>
            </a:r>
            <a:endParaRPr lang="cs-CZ" dirty="0"/>
          </a:p>
          <a:p>
            <a:r>
              <a:rPr lang="cs-CZ" dirty="0" smtClean="0"/>
              <a:t>darování </a:t>
            </a:r>
            <a:r>
              <a:rPr lang="cs-CZ" dirty="0"/>
              <a:t>se liší od</a:t>
            </a:r>
            <a:r>
              <a:rPr lang="cs-CZ" dirty="0" smtClean="0"/>
              <a:t>:</a:t>
            </a:r>
          </a:p>
          <a:p>
            <a:pPr marL="0" indent="0">
              <a:buNone/>
            </a:pPr>
            <a:r>
              <a:rPr lang="cs-CZ" dirty="0" smtClean="0"/>
              <a:t>– </a:t>
            </a:r>
            <a:r>
              <a:rPr lang="cs-CZ" dirty="0"/>
              <a:t>koupě -&gt; koupě je úplatná</a:t>
            </a:r>
          </a:p>
          <a:p>
            <a:pPr marL="0" indent="0">
              <a:buNone/>
            </a:pPr>
            <a:r>
              <a:rPr lang="cs-CZ" dirty="0"/>
              <a:t>– příkazní smlouvy -&gt; tam se strana zavazuje k vykonání určité činnosti</a:t>
            </a:r>
          </a:p>
          <a:p>
            <a:pPr marL="0" indent="0">
              <a:buNone/>
            </a:pPr>
            <a:r>
              <a:rPr lang="cs-CZ" dirty="0"/>
              <a:t>– výpůjčka – u výpůjčky vzniká pouze užívací právo k věci (nikoli vlastnické</a:t>
            </a:r>
            <a:r>
              <a:rPr lang="cs-CZ" dirty="0" smtClean="0"/>
              <a:t>)</a:t>
            </a:r>
            <a:endParaRPr lang="cs-CZ" dirty="0"/>
          </a:p>
        </p:txBody>
      </p:sp>
    </p:spTree>
    <p:extLst>
      <p:ext uri="{BB962C8B-B14F-4D97-AF65-F5344CB8AC3E}">
        <p14:creationId xmlns:p14="http://schemas.microsoft.com/office/powerpoint/2010/main" val="3654481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Forma smlouvy</a:t>
            </a:r>
          </a:p>
        </p:txBody>
      </p:sp>
      <p:sp>
        <p:nvSpPr>
          <p:cNvPr id="3" name="Zástupný symbol pro obsah 2"/>
          <p:cNvSpPr>
            <a:spLocks noGrp="1"/>
          </p:cNvSpPr>
          <p:nvPr>
            <p:ph idx="1"/>
          </p:nvPr>
        </p:nvSpPr>
        <p:spPr/>
        <p:txBody>
          <a:bodyPr/>
          <a:lstStyle/>
          <a:p>
            <a:r>
              <a:rPr lang="cs-CZ" dirty="0"/>
              <a:t>ústní</a:t>
            </a:r>
          </a:p>
          <a:p>
            <a:r>
              <a:rPr lang="cs-CZ" dirty="0" smtClean="0"/>
              <a:t> </a:t>
            </a:r>
            <a:r>
              <a:rPr lang="cs-CZ" dirty="0"/>
              <a:t>písemná jen tehdy, pokud:</a:t>
            </a:r>
          </a:p>
          <a:p>
            <a:pPr marL="0" indent="0">
              <a:buNone/>
            </a:pPr>
            <a:r>
              <a:rPr lang="cs-CZ" dirty="0"/>
              <a:t>– se daruje věc zapsaná do veřejného seznamu</a:t>
            </a:r>
          </a:p>
          <a:p>
            <a:pPr marL="0" indent="0">
              <a:buNone/>
            </a:pPr>
            <a:r>
              <a:rPr lang="cs-CZ" dirty="0"/>
              <a:t>– nedojde-li hned k odevzdání darované věc</a:t>
            </a:r>
          </a:p>
        </p:txBody>
      </p:sp>
    </p:spTree>
    <p:extLst>
      <p:ext uri="{BB962C8B-B14F-4D97-AF65-F5344CB8AC3E}">
        <p14:creationId xmlns:p14="http://schemas.microsoft.com/office/powerpoint/2010/main" val="3323006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Vady a náhrada škody</a:t>
            </a:r>
            <a:br>
              <a:rPr lang="cs-CZ" dirty="0"/>
            </a:br>
            <a:endParaRPr lang="cs-CZ" dirty="0"/>
          </a:p>
        </p:txBody>
      </p:sp>
      <p:sp>
        <p:nvSpPr>
          <p:cNvPr id="3" name="Zástupný symbol pro obsah 2"/>
          <p:cNvSpPr>
            <a:spLocks noGrp="1"/>
          </p:cNvSpPr>
          <p:nvPr>
            <p:ph idx="1"/>
          </p:nvPr>
        </p:nvSpPr>
        <p:spPr/>
        <p:txBody>
          <a:bodyPr/>
          <a:lstStyle/>
          <a:p>
            <a:r>
              <a:rPr lang="cs-CZ" dirty="0"/>
              <a:t>dárce je povinen nahradit obdarovanému škodu, která </a:t>
            </a:r>
            <a:r>
              <a:rPr lang="cs-CZ" dirty="0" smtClean="0"/>
              <a:t>mu vznikla </a:t>
            </a:r>
            <a:r>
              <a:rPr lang="cs-CZ" dirty="0"/>
              <a:t>z vady darované věci, pokud:</a:t>
            </a:r>
          </a:p>
          <a:p>
            <a:pPr marL="0" indent="0">
              <a:buNone/>
            </a:pPr>
            <a:r>
              <a:rPr lang="cs-CZ" dirty="0"/>
              <a:t>a) daruje vědomě cizí věc a zatají-li to obdarovanému</a:t>
            </a:r>
          </a:p>
          <a:p>
            <a:pPr marL="0" indent="0">
              <a:buNone/>
            </a:pPr>
            <a:r>
              <a:rPr lang="cs-CZ" dirty="0"/>
              <a:t>b) dárce o vadě věděl a obdarovaného na vadu neupozornil</a:t>
            </a:r>
          </a:p>
          <a:p>
            <a:r>
              <a:rPr lang="cs-CZ" dirty="0" smtClean="0"/>
              <a:t> </a:t>
            </a:r>
            <a:r>
              <a:rPr lang="cs-CZ" dirty="0"/>
              <a:t>obdarovaný má rovněž právo odstoupit od smlouvy a </a:t>
            </a:r>
            <a:r>
              <a:rPr lang="cs-CZ" dirty="0" smtClean="0"/>
              <a:t>dar vrátit</a:t>
            </a:r>
            <a:endParaRPr lang="cs-CZ" dirty="0"/>
          </a:p>
        </p:txBody>
      </p:sp>
    </p:spTree>
    <p:extLst>
      <p:ext uri="{BB962C8B-B14F-4D97-AF65-F5344CB8AC3E}">
        <p14:creationId xmlns:p14="http://schemas.microsoft.com/office/powerpoint/2010/main" val="1607370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Odvolání daru</a:t>
            </a:r>
          </a:p>
        </p:txBody>
      </p:sp>
      <p:sp>
        <p:nvSpPr>
          <p:cNvPr id="3" name="Zástupný symbol pro obsah 2"/>
          <p:cNvSpPr>
            <a:spLocks noGrp="1"/>
          </p:cNvSpPr>
          <p:nvPr>
            <p:ph idx="1"/>
          </p:nvPr>
        </p:nvSpPr>
        <p:spPr/>
        <p:txBody>
          <a:bodyPr/>
          <a:lstStyle/>
          <a:p>
            <a:r>
              <a:rPr lang="it-IT" dirty="0"/>
              <a:t>dar je možné odvolat:</a:t>
            </a:r>
          </a:p>
          <a:p>
            <a:pPr marL="0" indent="0">
              <a:buNone/>
            </a:pPr>
            <a:r>
              <a:rPr lang="it-IT" dirty="0"/>
              <a:t>– pro nouzi</a:t>
            </a:r>
          </a:p>
          <a:p>
            <a:pPr marL="0" indent="0">
              <a:buNone/>
            </a:pPr>
            <a:r>
              <a:rPr lang="it-IT" dirty="0"/>
              <a:t>– pro </a:t>
            </a:r>
            <a:r>
              <a:rPr lang="it-IT" dirty="0" smtClean="0"/>
              <a:t>nevdě</a:t>
            </a:r>
            <a:r>
              <a:rPr lang="cs-CZ" dirty="0" smtClean="0"/>
              <a:t>k</a:t>
            </a:r>
            <a:endParaRPr lang="cs-CZ" dirty="0"/>
          </a:p>
        </p:txBody>
      </p:sp>
    </p:spTree>
    <p:extLst>
      <p:ext uri="{BB962C8B-B14F-4D97-AF65-F5344CB8AC3E}">
        <p14:creationId xmlns:p14="http://schemas.microsoft.com/office/powerpoint/2010/main" val="3298042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Odvolání daru pro nouzi</a:t>
            </a:r>
          </a:p>
        </p:txBody>
      </p:sp>
      <p:sp>
        <p:nvSpPr>
          <p:cNvPr id="3" name="Zástupný symbol pro obsah 2"/>
          <p:cNvSpPr>
            <a:spLocks noGrp="1"/>
          </p:cNvSpPr>
          <p:nvPr>
            <p:ph idx="1"/>
          </p:nvPr>
        </p:nvSpPr>
        <p:spPr/>
        <p:txBody>
          <a:bodyPr>
            <a:normAutofit lnSpcReduction="10000"/>
          </a:bodyPr>
          <a:lstStyle/>
          <a:p>
            <a:r>
              <a:rPr lang="cs-CZ" dirty="0"/>
              <a:t>dárce si ocitne po darování v takové situaci, že nemá prostředky na </a:t>
            </a:r>
            <a:r>
              <a:rPr lang="cs-CZ" dirty="0" smtClean="0"/>
              <a:t>výživu svou </a:t>
            </a:r>
            <a:r>
              <a:rPr lang="cs-CZ" dirty="0"/>
              <a:t>ani osob, k nimž má vyživovací povinnost</a:t>
            </a:r>
          </a:p>
          <a:p>
            <a:r>
              <a:rPr lang="cs-CZ" dirty="0" smtClean="0"/>
              <a:t>dárce </a:t>
            </a:r>
            <a:r>
              <a:rPr lang="cs-CZ" dirty="0"/>
              <a:t>v takovém případě může požádat obdarovaného o vrácení </a:t>
            </a:r>
            <a:r>
              <a:rPr lang="cs-CZ" dirty="0" smtClean="0"/>
              <a:t>daru obdarovaný</a:t>
            </a:r>
            <a:r>
              <a:rPr lang="cs-CZ" dirty="0"/>
              <a:t>:</a:t>
            </a:r>
          </a:p>
          <a:p>
            <a:pPr marL="0" indent="0">
              <a:buNone/>
            </a:pPr>
            <a:r>
              <a:rPr lang="cs-CZ" dirty="0"/>
              <a:t>a) dar vydá zpět, nebo</a:t>
            </a:r>
          </a:p>
          <a:p>
            <a:pPr marL="0" indent="0">
              <a:buNone/>
            </a:pPr>
            <a:r>
              <a:rPr lang="cs-CZ" dirty="0"/>
              <a:t>b) zaplatí jeho obvyklou cenu</a:t>
            </a:r>
          </a:p>
          <a:p>
            <a:pPr marL="0" indent="0">
              <a:buNone/>
            </a:pPr>
            <a:r>
              <a:rPr lang="cs-CZ" dirty="0"/>
              <a:t>c) sám poskytne dárci výživu</a:t>
            </a:r>
          </a:p>
          <a:p>
            <a:r>
              <a:rPr lang="cs-CZ" dirty="0" smtClean="0"/>
              <a:t>Obdarovaný </a:t>
            </a:r>
            <a:r>
              <a:rPr lang="cs-CZ" dirty="0"/>
              <a:t>nemusí dar vracet, pokud:</a:t>
            </a:r>
          </a:p>
          <a:p>
            <a:pPr marL="0" indent="0">
              <a:buNone/>
            </a:pPr>
            <a:r>
              <a:rPr lang="cs-CZ" dirty="0"/>
              <a:t>– se sám nachází v obdobné nouzi jako dárce</a:t>
            </a:r>
          </a:p>
          <a:p>
            <a:pPr marL="0" indent="0">
              <a:buNone/>
            </a:pPr>
            <a:r>
              <a:rPr lang="cs-CZ" dirty="0"/>
              <a:t>– pokud si stav nouze dárce přivodil úmyslně nebo z hrubé </a:t>
            </a:r>
            <a:r>
              <a:rPr lang="cs-CZ" dirty="0" smtClean="0"/>
              <a:t>nedbalosti (např</a:t>
            </a:r>
            <a:r>
              <a:rPr lang="cs-CZ" dirty="0"/>
              <a:t>. dárce je </a:t>
            </a:r>
            <a:r>
              <a:rPr lang="cs-CZ" dirty="0" smtClean="0"/>
              <a:t>gambler)</a:t>
            </a:r>
            <a:endParaRPr lang="cs-CZ" dirty="0"/>
          </a:p>
        </p:txBody>
      </p:sp>
    </p:spTree>
    <p:extLst>
      <p:ext uri="{BB962C8B-B14F-4D97-AF65-F5344CB8AC3E}">
        <p14:creationId xmlns:p14="http://schemas.microsoft.com/office/powerpoint/2010/main" val="384555679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docProps/app.xml><?xml version="1.0" encoding="utf-8"?>
<Properties xmlns="http://schemas.openxmlformats.org/officeDocument/2006/extended-properties" xmlns:vt="http://schemas.openxmlformats.org/officeDocument/2006/docPropsVTypes">
  <Template>Sablona PPT_základní_CZ</Template>
  <TotalTime>52</TotalTime>
  <Words>1994</Words>
  <Application>Microsoft Office PowerPoint</Application>
  <PresentationFormat>Předvádění na obrazovce (4:3)</PresentationFormat>
  <Paragraphs>125</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Převedení do vlastnictví jiného Koupě, směna, darování</vt:lpstr>
      <vt:lpstr>Smlouvy o převodu vlastnického práva </vt:lpstr>
      <vt:lpstr>Směnná smlouva</vt:lpstr>
      <vt:lpstr>Darovací smlouva </vt:lpstr>
      <vt:lpstr>Hledisko bezplatnosti </vt:lpstr>
      <vt:lpstr>Forma smlouvy</vt:lpstr>
      <vt:lpstr>Vady a náhrada škody </vt:lpstr>
      <vt:lpstr>Odvolání daru</vt:lpstr>
      <vt:lpstr>Odvolání daru pro nouzi</vt:lpstr>
      <vt:lpstr>Odvolání daru pro nevděk</vt:lpstr>
      <vt:lpstr>Kupní smlouva</vt:lpstr>
      <vt:lpstr>Kupní smlouva obecně</vt:lpstr>
      <vt:lpstr>Povinnosti prodávajícího a kupujícího </vt:lpstr>
      <vt:lpstr>Práva z vadného plnění</vt:lpstr>
      <vt:lpstr>Záruka za jakost (smluvní záruka)</vt:lpstr>
      <vt:lpstr>Prodej zboží v obchodě (mezi podnikatelem  a spotřebitelem)</vt:lpstr>
      <vt:lpstr>Prodej zboží v obchodě, práva z vadného plnění</vt:lpstr>
      <vt:lpstr>nově</vt:lpstr>
      <vt:lpstr>Lhůty</vt:lpstr>
      <vt:lpstr>nároky</vt:lpstr>
      <vt:lpstr>Záruka za jakost</vt:lpstr>
      <vt:lpstr>Právo na odstoupení od smlouvy ve lhůtě 14 dnů</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Převedení do vlastnictví jiného Koupě, směna, darování</dc:title>
  <dc:creator>Účet Microsoft</dc:creator>
  <cp:lastModifiedBy>Účet Microsoft</cp:lastModifiedBy>
  <cp:revision>7</cp:revision>
  <dcterms:created xsi:type="dcterms:W3CDTF">2023-02-10T10:27:53Z</dcterms:created>
  <dcterms:modified xsi:type="dcterms:W3CDTF">2023-03-03T07:29:31Z</dcterms:modified>
</cp:coreProperties>
</file>