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8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Úvod do obligačního práva</a:t>
            </a:r>
            <a:br>
              <a:rPr lang="pt-BR" dirty="0"/>
            </a:br>
            <a:r>
              <a:rPr lang="pt-BR" dirty="0"/>
              <a:t>Soukromé právo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JUDr. Jan </a:t>
            </a:r>
            <a:r>
              <a:rPr lang="cs-CZ" dirty="0" err="1"/>
              <a:t>Vylegala</a:t>
            </a:r>
            <a:r>
              <a:rPr lang="cs-CZ" dirty="0"/>
              <a:t>, Ph.D., JUDr. Zuzana </a:t>
            </a:r>
            <a:r>
              <a:rPr lang="cs-CZ" dirty="0" err="1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Spotřebitel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419 OZ</a:t>
            </a:r>
          </a:p>
          <a:p>
            <a:r>
              <a:rPr lang="cs-CZ" dirty="0"/>
              <a:t>Spotřebitelem je každý člověk, který mimo rámec své podnikatelské činnosti nebo mimo rámec samostatného výkonu svého povolání uzavírá smlouvu s podnikatelem nebo s ním jinak jedná</a:t>
            </a:r>
          </a:p>
        </p:txBody>
      </p:sp>
    </p:spTree>
    <p:extLst>
      <p:ext uri="{BB962C8B-B14F-4D97-AF65-F5344CB8AC3E}">
        <p14:creationId xmlns:p14="http://schemas.microsoft.com/office/powerpoint/2010/main" val="125159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převedení věci do vlastnictví jiného </a:t>
            </a:r>
          </a:p>
          <a:p>
            <a:r>
              <a:rPr lang="cs-CZ" dirty="0"/>
              <a:t>přenechání věci k užití jinému</a:t>
            </a:r>
          </a:p>
          <a:p>
            <a:r>
              <a:rPr lang="cs-CZ" dirty="0"/>
              <a:t>závazky ze schovacích smluv</a:t>
            </a:r>
          </a:p>
          <a:p>
            <a:r>
              <a:rPr lang="cs-CZ" dirty="0"/>
              <a:t>závazky ze smluv příkazního typu</a:t>
            </a:r>
          </a:p>
          <a:p>
            <a:r>
              <a:rPr lang="cs-CZ" dirty="0"/>
              <a:t>zájezd</a:t>
            </a:r>
          </a:p>
          <a:p>
            <a:r>
              <a:rPr lang="cs-CZ" dirty="0"/>
              <a:t>závazky ze smluv o přepravě</a:t>
            </a:r>
          </a:p>
          <a:p>
            <a:r>
              <a:rPr lang="cs-CZ" dirty="0"/>
              <a:t>dílo</a:t>
            </a:r>
          </a:p>
          <a:p>
            <a:r>
              <a:rPr lang="cs-CZ" dirty="0"/>
              <a:t>péče o zdraví</a:t>
            </a:r>
          </a:p>
        </p:txBody>
      </p:sp>
    </p:spTree>
    <p:extLst>
      <p:ext uri="{BB962C8B-B14F-4D97-AF65-F5344CB8AC3E}">
        <p14:creationId xmlns:p14="http://schemas.microsoft.com/office/powerpoint/2010/main" val="1861312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kontrolní činnost</a:t>
            </a:r>
          </a:p>
          <a:p>
            <a:r>
              <a:rPr lang="cs-CZ" dirty="0"/>
              <a:t>závazky ze smlouvy o účtu, jednorázovém vkladu, akreditivu a inkasu</a:t>
            </a:r>
          </a:p>
          <a:p>
            <a:r>
              <a:rPr lang="cs-CZ" dirty="0"/>
              <a:t>závazky ze zaopatřovacích smluv</a:t>
            </a:r>
          </a:p>
          <a:p>
            <a:r>
              <a:rPr lang="cs-CZ" dirty="0"/>
              <a:t>společnost</a:t>
            </a:r>
          </a:p>
          <a:p>
            <a:r>
              <a:rPr lang="cs-CZ" dirty="0"/>
              <a:t>tichá společnost</a:t>
            </a:r>
          </a:p>
          <a:p>
            <a:r>
              <a:rPr lang="cs-CZ" dirty="0"/>
              <a:t>závazky z odvážných smluv</a:t>
            </a:r>
          </a:p>
        </p:txBody>
      </p:sp>
    </p:spTree>
    <p:extLst>
      <p:ext uri="{BB962C8B-B14F-4D97-AF65-F5344CB8AC3E}">
        <p14:creationId xmlns:p14="http://schemas.microsoft.com/office/powerpoint/2010/main" val="1666085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/>
              <a:t>Určující je právo určité osoby k určité věci. Podstatný je osud věci, nikoliv osoby, která vůči ní toto právo má.</a:t>
            </a:r>
          </a:p>
          <a:p>
            <a:r>
              <a:rPr lang="cs-CZ" dirty="0"/>
              <a:t>Působí vůči všem (</a:t>
            </a:r>
            <a:r>
              <a:rPr lang="cs-CZ" dirty="0" err="1"/>
              <a:t>erga</a:t>
            </a:r>
            <a:r>
              <a:rPr lang="cs-CZ" dirty="0"/>
              <a:t> </a:t>
            </a:r>
            <a:r>
              <a:rPr lang="cs-CZ" dirty="0" err="1"/>
              <a:t>omnes</a:t>
            </a:r>
            <a:r>
              <a:rPr lang="cs-CZ" dirty="0"/>
              <a:t>), tzn. vůči neomezenému a neurčitému počtu lidí (Y se musí zdržet zásahů do absolutního majetkového práva.</a:t>
            </a:r>
          </a:p>
          <a:p>
            <a:r>
              <a:rPr lang="cs-CZ" u="sng" dirty="0">
                <a:solidFill>
                  <a:srgbClr val="FF0000"/>
                </a:solidFill>
              </a:rPr>
              <a:t>Relativní majetková práva</a:t>
            </a:r>
          </a:p>
          <a:p>
            <a:r>
              <a:rPr lang="cs-CZ" dirty="0"/>
              <a:t> Jde o vztah mezi věřitelem a dlužníkem, kteří vůči sobě mají vzájemná práva a vzájemné povinnost</a:t>
            </a:r>
          </a:p>
        </p:txBody>
      </p:sp>
    </p:spTree>
    <p:extLst>
      <p:ext uri="{BB962C8B-B14F-4D97-AF65-F5344CB8AC3E}">
        <p14:creationId xmlns:p14="http://schemas.microsoft.com/office/powerpoint/2010/main" val="208312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/>
              <a:t>Zákonný výčet (úplný) – nelze si ujednat jiná absolutní majetková </a:t>
            </a:r>
            <a:r>
              <a:rPr lang="cs-CZ" dirty="0" err="1"/>
              <a:t>práva,než</a:t>
            </a:r>
            <a:r>
              <a:rPr lang="cs-CZ" dirty="0"/>
              <a:t> která stanoví zákon.</a:t>
            </a:r>
          </a:p>
          <a:p>
            <a:r>
              <a:rPr lang="cs-CZ" dirty="0"/>
              <a:t> Nelze se odchýlit od zákonných ustanovení s účinky třetích stran, pokud to zákon nedovoluje.</a:t>
            </a:r>
          </a:p>
          <a:p>
            <a:r>
              <a:rPr lang="cs-CZ" dirty="0"/>
              <a:t>Princip publicity – veřejnost absolutních majetkových práv (katastr nemovitostí)</a:t>
            </a:r>
          </a:p>
          <a:p>
            <a:r>
              <a:rPr lang="cs-CZ" u="sng" dirty="0">
                <a:solidFill>
                  <a:srgbClr val="FF0000"/>
                </a:solidFill>
              </a:rPr>
              <a:t>Relativní majetková práva</a:t>
            </a:r>
          </a:p>
          <a:p>
            <a:r>
              <a:rPr lang="cs-CZ" dirty="0"/>
              <a:t>Neúplný zákonný výčet – lze si sjednat různé druhy.</a:t>
            </a:r>
          </a:p>
          <a:p>
            <a:r>
              <a:rPr lang="cs-CZ" dirty="0"/>
              <a:t>Volnost vůle stran (zásada autonomie vůle)</a:t>
            </a:r>
          </a:p>
        </p:txBody>
      </p:sp>
    </p:spTree>
    <p:extLst>
      <p:ext uri="{BB962C8B-B14F-4D97-AF65-F5344CB8AC3E}">
        <p14:creationId xmlns:p14="http://schemas.microsoft.com/office/powerpoint/2010/main" val="73722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závazek (obligace)</a:t>
            </a:r>
          </a:p>
          <a:p>
            <a:r>
              <a:rPr lang="cs-CZ" dirty="0"/>
              <a:t>• pohledávka</a:t>
            </a:r>
          </a:p>
          <a:p>
            <a:r>
              <a:rPr lang="cs-CZ" dirty="0"/>
              <a:t>• dluh</a:t>
            </a:r>
          </a:p>
          <a:p>
            <a:r>
              <a:rPr lang="cs-CZ" dirty="0"/>
              <a:t>• věřitel</a:t>
            </a:r>
          </a:p>
          <a:p>
            <a:r>
              <a:rPr lang="cs-CZ" dirty="0"/>
              <a:t>• dlužník</a:t>
            </a:r>
          </a:p>
          <a:p>
            <a:r>
              <a:rPr lang="cs-CZ" dirty="0"/>
              <a:t>• podnikatel</a:t>
            </a:r>
          </a:p>
          <a:p>
            <a:r>
              <a:rPr lang="cs-CZ" dirty="0"/>
              <a:t>• spotřebitel</a:t>
            </a:r>
          </a:p>
        </p:txBody>
      </p:sp>
    </p:spTree>
    <p:extLst>
      <p:ext uri="{BB962C8B-B14F-4D97-AF65-F5344CB8AC3E}">
        <p14:creationId xmlns:p14="http://schemas.microsoft.com/office/powerpoint/2010/main" val="68085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Prameny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• zákon č. 89/2012 Sb., občanský zákoník</a:t>
            </a:r>
          </a:p>
          <a:p>
            <a:r>
              <a:rPr lang="cs-CZ" dirty="0"/>
              <a:t>– § 1721 – 2054 – všeobecná ustanovení o závazcích</a:t>
            </a:r>
          </a:p>
          <a:p>
            <a:r>
              <a:rPr lang="cs-CZ" dirty="0"/>
              <a:t>– § 2055 – 2893 – závazky z právních jednání</a:t>
            </a:r>
          </a:p>
          <a:p>
            <a:r>
              <a:rPr lang="cs-CZ" dirty="0"/>
              <a:t>– § 2894 – 2990 – závazky z deliktů</a:t>
            </a:r>
          </a:p>
          <a:p>
            <a:r>
              <a:rPr lang="cs-CZ" dirty="0"/>
              <a:t>– § 2991 – 3014 – závazky z jiných právních důvodů</a:t>
            </a:r>
          </a:p>
          <a:p>
            <a:r>
              <a:rPr lang="cs-CZ" dirty="0"/>
              <a:t>• zákon č. 634/1992 Sb., o ochraně spotřebitele</a:t>
            </a:r>
          </a:p>
          <a:p>
            <a:r>
              <a:rPr lang="cs-CZ" dirty="0"/>
              <a:t>• zákon č. 257/2016 Sb., o spotřebitelském úvěru</a:t>
            </a:r>
          </a:p>
          <a:p>
            <a:r>
              <a:rPr lang="cs-CZ" dirty="0"/>
              <a:t>• zákon č. 262/2006 Sb., zákoník práce</a:t>
            </a:r>
          </a:p>
          <a:p>
            <a:r>
              <a:rPr lang="cs-CZ" dirty="0"/>
              <a:t>• nařízení vlády č. 351/2013 Sb. určující výši úroků z prodlení a</a:t>
            </a:r>
          </a:p>
          <a:p>
            <a:r>
              <a:rPr lang="cs-CZ" dirty="0"/>
              <a:t>nákladů spojených s vymáháním pohledávky</a:t>
            </a:r>
          </a:p>
          <a:p>
            <a:r>
              <a:rPr lang="cs-CZ" dirty="0"/>
              <a:t>Prameny závazkového práva</a:t>
            </a:r>
          </a:p>
        </p:txBody>
      </p:sp>
    </p:spTree>
    <p:extLst>
      <p:ext uri="{BB962C8B-B14F-4D97-AF65-F5344CB8AC3E}">
        <p14:creationId xmlns:p14="http://schemas.microsoft.com/office/powerpoint/2010/main" val="111148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majetkové a relativní</a:t>
            </a:r>
          </a:p>
          <a:p>
            <a:r>
              <a:rPr lang="cs-CZ" dirty="0"/>
              <a:t> § 1721-&gt; ze závazku má věřitel vůči dlužníku právo na určité plnění jako na pohledávku a dlužník má povinnost toto právo splněním dluhu uspokojit</a:t>
            </a:r>
          </a:p>
          <a:p>
            <a:r>
              <a:rPr lang="cs-CZ" dirty="0"/>
              <a:t> právní důvody vzniku závazku:</a:t>
            </a:r>
          </a:p>
          <a:p>
            <a:r>
              <a:rPr lang="cs-CZ" dirty="0"/>
              <a:t>závazek vzniká ze smlouvy, z protiprávního činu, </a:t>
            </a:r>
            <a:r>
              <a:rPr lang="cs-CZ" dirty="0" err="1"/>
              <a:t>neboz</a:t>
            </a:r>
            <a:r>
              <a:rPr lang="cs-CZ" dirty="0"/>
              <a:t> jiné právní skutečnosti, která je k tomu podle právního řádu způsobilá (§ 1723/1</a:t>
            </a:r>
          </a:p>
        </p:txBody>
      </p:sp>
    </p:spTree>
    <p:extLst>
      <p:ext uri="{BB962C8B-B14F-4D97-AF65-F5344CB8AC3E}">
        <p14:creationId xmlns:p14="http://schemas.microsoft.com/office/powerpoint/2010/main" val="84534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Témata:</a:t>
            </a:r>
          </a:p>
          <a:p>
            <a:r>
              <a:rPr lang="cs-CZ" dirty="0"/>
              <a:t>• úvod do obligačního práva</a:t>
            </a:r>
          </a:p>
          <a:p>
            <a:r>
              <a:rPr lang="cs-CZ" dirty="0"/>
              <a:t>• prameny obligačního práva</a:t>
            </a:r>
          </a:p>
          <a:p>
            <a:r>
              <a:rPr lang="cs-CZ" dirty="0"/>
              <a:t>• základní pojmy</a:t>
            </a:r>
          </a:p>
          <a:p>
            <a:r>
              <a:rPr lang="cs-CZ" dirty="0"/>
              <a:t>- obligace (závazek)</a:t>
            </a:r>
          </a:p>
          <a:p>
            <a:r>
              <a:rPr lang="cs-CZ" dirty="0"/>
              <a:t>- podnikatel</a:t>
            </a:r>
          </a:p>
          <a:p>
            <a:r>
              <a:rPr lang="cs-CZ" dirty="0"/>
              <a:t>- spotřebitel</a:t>
            </a:r>
          </a:p>
          <a:p>
            <a:r>
              <a:rPr lang="cs-CZ" dirty="0"/>
              <a:t>• systematika závazků z právního jednání</a:t>
            </a:r>
          </a:p>
          <a:p>
            <a:r>
              <a:rPr lang="cs-CZ" dirty="0"/>
              <a:t>• odlišnosti relativních a absolutních práv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je to obligační právo?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závazek = obligace</a:t>
            </a:r>
          </a:p>
          <a:p>
            <a:pPr marL="0" indent="0">
              <a:buNone/>
            </a:pPr>
            <a:r>
              <a:rPr lang="cs-CZ" dirty="0"/>
              <a:t>• obligační právo (závazkové právo) je část občanského, resp. soukromého práva, která je tvořena souborem právních norem o závazcích</a:t>
            </a:r>
          </a:p>
          <a:p>
            <a:pPr marL="0" indent="0">
              <a:buNone/>
            </a:pPr>
            <a:r>
              <a:rPr lang="cs-CZ" dirty="0"/>
              <a:t>• upravuje vztahy mezi věřiteli a dlužníky (obecné pojmy)</a:t>
            </a:r>
          </a:p>
          <a:p>
            <a:pPr marL="0" indent="0">
              <a:buNone/>
            </a:pPr>
            <a:r>
              <a:rPr lang="cs-CZ" dirty="0"/>
              <a:t>• funkce:</a:t>
            </a:r>
          </a:p>
          <a:p>
            <a:pPr marL="0" indent="0">
              <a:buNone/>
            </a:pPr>
            <a:r>
              <a:rPr lang="cs-CZ" dirty="0"/>
              <a:t>– zabezpečit uspokojování potřeb lidí ve vzájemné součinnosti</a:t>
            </a:r>
          </a:p>
          <a:p>
            <a:pPr marL="0" indent="0">
              <a:buNone/>
            </a:pPr>
            <a:r>
              <a:rPr lang="cs-CZ" dirty="0"/>
              <a:t>– umožňovat převádění hodnot</a:t>
            </a:r>
          </a:p>
          <a:p>
            <a:pPr marL="0" indent="0">
              <a:buNone/>
            </a:pPr>
            <a:r>
              <a:rPr lang="cs-CZ" dirty="0"/>
              <a:t>– upravit vyrovnání újmy</a:t>
            </a:r>
          </a:p>
        </p:txBody>
      </p:sp>
    </p:spTree>
    <p:extLst>
      <p:ext uri="{BB962C8B-B14F-4D97-AF65-F5344CB8AC3E}">
        <p14:creationId xmlns:p14="http://schemas.microsoft.com/office/powerpoint/2010/main" val="1691949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DLUH = to, co má být plněno</a:t>
            </a:r>
          </a:p>
          <a:p>
            <a:r>
              <a:rPr lang="cs-CZ" dirty="0"/>
              <a:t>-&gt; DLUŽNÍK = ten, kdo plní</a:t>
            </a:r>
          </a:p>
          <a:p>
            <a:r>
              <a:rPr lang="cs-CZ" dirty="0"/>
              <a:t>• POHLEDÁVKA = právo na plnění</a:t>
            </a:r>
          </a:p>
          <a:p>
            <a:r>
              <a:rPr lang="cs-CZ" dirty="0"/>
              <a:t>-&gt; VĚŘITEL = ten, komu má být plněno</a:t>
            </a:r>
          </a:p>
        </p:txBody>
      </p:sp>
    </p:spTree>
    <p:extLst>
      <p:ext uri="{BB962C8B-B14F-4D97-AF65-F5344CB8AC3E}">
        <p14:creationId xmlns:p14="http://schemas.microsoft.com/office/powerpoint/2010/main" val="82442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§ 420 OZ</a:t>
            </a:r>
          </a:p>
          <a:p>
            <a:pPr marL="0" indent="0">
              <a:buNone/>
            </a:pPr>
            <a:r>
              <a:rPr lang="cs-CZ" dirty="0"/>
              <a:t>(1) Kdo samostatně vykonává na vlastní účet a </a:t>
            </a:r>
            <a:r>
              <a:rPr lang="cs-CZ" dirty="0" err="1"/>
              <a:t>odpovědnost¨výdělečnou</a:t>
            </a:r>
            <a:r>
              <a:rPr lang="cs-CZ" dirty="0"/>
              <a:t> činnost živnostenským nebo obdobným způsobem se záměrem činit tak soustavně za účelem dosažení zisku, je považován se zřetelem k této činnosti za podnikatele.</a:t>
            </a:r>
          </a:p>
          <a:p>
            <a:pPr marL="0" indent="0">
              <a:buNone/>
            </a:pPr>
            <a:r>
              <a:rPr lang="cs-CZ" dirty="0"/>
              <a:t>(2) Pro účely ochrany spotřebitele a pro účely § 1963 se za podnikatele považuje také každá osoba, která uzavírá smlouvy související s vlastní obchodní, výrobní nebo obdobnou činností či při samostatném výkonu svého povolání, popřípadě osoba, která jedná jménem nebo na účet podnikatele</a:t>
            </a:r>
          </a:p>
        </p:txBody>
      </p:sp>
    </p:spTree>
    <p:extLst>
      <p:ext uri="{BB962C8B-B14F-4D97-AF65-F5344CB8AC3E}">
        <p14:creationId xmlns:p14="http://schemas.microsoft.com/office/powerpoint/2010/main" val="46519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421</a:t>
            </a:r>
          </a:p>
          <a:p>
            <a:pPr marL="0" indent="0">
              <a:buNone/>
            </a:pPr>
            <a:r>
              <a:rPr lang="cs-CZ" dirty="0"/>
              <a:t>(1) Za podnikatele se považuje osoba zapsaná v obchodním rejstříku. Za jakých podmínek se osoby zapisují do obchodního rejstříku, stanoví jiný zákon.</a:t>
            </a:r>
          </a:p>
          <a:p>
            <a:pPr marL="0" indent="0">
              <a:buNone/>
            </a:pPr>
            <a:r>
              <a:rPr lang="cs-CZ" dirty="0"/>
              <a:t>(2) Má se za to, že podnikatelem je osoba, která má k podnikání živnostenské nebo jiné oprávnění podle jiného zákona</a:t>
            </a:r>
          </a:p>
        </p:txBody>
      </p:sp>
    </p:spTree>
    <p:extLst>
      <p:ext uri="{BB962C8B-B14F-4D97-AF65-F5344CB8AC3E}">
        <p14:creationId xmlns:p14="http://schemas.microsoft.com/office/powerpoint/2010/main" val="42460030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24</TotalTime>
  <Words>735</Words>
  <Application>Microsoft Office PowerPoint</Application>
  <PresentationFormat>Předvádění na obrazovce (4:3)</PresentationFormat>
  <Paragraphs>91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Úvod do obligačního práva Soukromé právo 2</vt:lpstr>
      <vt:lpstr>Základní pojmy</vt:lpstr>
      <vt:lpstr>Prameny</vt:lpstr>
      <vt:lpstr>Závazek</vt:lpstr>
      <vt:lpstr>Obsah přednášky </vt:lpstr>
      <vt:lpstr>Co je to obligační právo? </vt:lpstr>
      <vt:lpstr>Pojmy</vt:lpstr>
      <vt:lpstr>Podnikatel</vt:lpstr>
      <vt:lpstr>Podnikatel </vt:lpstr>
      <vt:lpstr>Spotřebitel</vt:lpstr>
      <vt:lpstr>Systematika závazků z právního  jednání</vt:lpstr>
      <vt:lpstr>Systematika závazků z právního  jednání</vt:lpstr>
      <vt:lpstr>Odlišnosti relativních a absolutních  práv </vt:lpstr>
      <vt:lpstr>Odlišnosti relativních a absolutních  práv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obligačního práva Soukromé právo 2</dc:title>
  <dc:creator>Účet Microsoft</dc:creator>
  <cp:lastModifiedBy>z v</cp:lastModifiedBy>
  <cp:revision>4</cp:revision>
  <dcterms:created xsi:type="dcterms:W3CDTF">2023-02-10T10:06:25Z</dcterms:created>
  <dcterms:modified xsi:type="dcterms:W3CDTF">2023-04-28T18:09:22Z</dcterms:modified>
</cp:coreProperties>
</file>