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76" r:id="rId1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546" autoAdjust="0"/>
  </p:normalViewPr>
  <p:slideViewPr>
    <p:cSldViewPr snapToGrid="0">
      <p:cViewPr varScale="1">
        <p:scale>
          <a:sx n="50" d="100"/>
          <a:sy n="50" d="100"/>
        </p:scale>
        <p:origin x="4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120278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942358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428836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825622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412151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117604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68770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4113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504144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643289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33335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741885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04656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939282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47684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300976" y="2275366"/>
            <a:ext cx="8704800" cy="2095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lnSpc>
                <a:spcPct val="150000"/>
              </a:lnSpc>
              <a:buClr>
                <a:srgbClr val="D10202"/>
              </a:buClr>
              <a:buSzPts val="4400"/>
            </a:pPr>
            <a:r>
              <a:rPr lang="cs-CZ" b="1" dirty="0">
                <a:solidFill>
                  <a:srgbClr val="D10202"/>
                </a:solidFill>
              </a:rPr>
              <a:t>Implementace strategie</a:t>
            </a:r>
            <a:r>
              <a:rPr lang="cs-CZ" b="1" dirty="0" smtClean="0">
                <a:solidFill>
                  <a:srgbClr val="D10202"/>
                </a:solidFill>
              </a:rPr>
              <a:t/>
            </a:r>
            <a:br>
              <a:rPr lang="cs-CZ" b="1" dirty="0" smtClean="0">
                <a:solidFill>
                  <a:srgbClr val="D10202"/>
                </a:solidFill>
              </a:rPr>
            </a:br>
            <a:r>
              <a:rPr lang="cs-CZ" b="1" dirty="0" smtClean="0">
                <a:solidFill>
                  <a:srgbClr val="D10202"/>
                </a:solidFill>
              </a:rPr>
              <a:t>YSF_10_11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17. 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03. 2023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Postup 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Vlastní realizaci lze přitom provést prostřednictvím následujících variant: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vedením </a:t>
            </a:r>
            <a:r>
              <a:rPr lang="cs-CZ" dirty="0"/>
              <a:t>podniku;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strategickým </a:t>
            </a:r>
            <a:r>
              <a:rPr lang="cs-CZ" dirty="0"/>
              <a:t>týmem, který je nově vytvořen pouze za účelem implementace a je plně kontrolován top managementem podniku;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útvarem </a:t>
            </a:r>
            <a:r>
              <a:rPr lang="cs-CZ" dirty="0"/>
              <a:t>strategického řízení, který existuje a je v podstatě tvůrcem rozpracování strategického záměru do konkrétní podoby.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30926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Postup 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Současně při zahájení procesu implementace je potřebné zajistit pozitivní přijetí strategie odpovědnými pracovníky a její akceptování rozhodujícími zájmovými skupinami nejen v podniku, ale i těmi, které působí na podnik z vnějšího prostředí.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Současně </a:t>
            </a:r>
            <a:r>
              <a:rPr lang="cs-CZ" dirty="0"/>
              <a:t>je vhodné prověřit přesnost, úplnost i oprávněnost strategických cílů, procesů a potřebných zdrojů.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Navíc </a:t>
            </a:r>
            <a:r>
              <a:rPr lang="cs-CZ" dirty="0"/>
              <a:t>je důležité si vytvořit představu o tom, jakým způsobem budeme měnit podnikovou strukturu, systém podnikového řízení a jak upravíme podnikovou kulturu, aby došlo k jejich souladu s novou podnikovou strategií.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11568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Postup 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Vlastní zavádění (implementace) strategie podniku představuje </a:t>
            </a:r>
            <a:r>
              <a:rPr lang="cs-CZ" b="1" dirty="0"/>
              <a:t>operativní opatření tvořené řadou aktivit</a:t>
            </a:r>
            <a:r>
              <a:rPr lang="cs-CZ" dirty="0"/>
              <a:t>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Zde </a:t>
            </a:r>
            <a:r>
              <a:rPr lang="cs-CZ" dirty="0"/>
              <a:t>dochází ke </a:t>
            </a:r>
            <a:r>
              <a:rPr lang="cs-CZ" b="1" dirty="0"/>
              <a:t>kombinaci strategických a operativních přístupů </a:t>
            </a:r>
            <a:r>
              <a:rPr lang="cs-CZ" dirty="0"/>
              <a:t>v důsledku </a:t>
            </a:r>
            <a:r>
              <a:rPr lang="cs-CZ" b="1" dirty="0"/>
              <a:t>stálých proměn podmínek ve vnějším i vnitřním prostředí podniku</a:t>
            </a:r>
            <a:r>
              <a:rPr lang="cs-CZ" dirty="0"/>
              <a:t>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V </a:t>
            </a:r>
            <a:r>
              <a:rPr lang="cs-CZ" dirty="0"/>
              <a:t>podstatě se jedná o následující aktivity, které vytváří nezbytný rámec podmínek úspěšné realizace podnikové strategie do konkrétního podnikatelského prostředí.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Zároveň </a:t>
            </a:r>
            <a:r>
              <a:rPr lang="cs-CZ" dirty="0"/>
              <a:t>tato kombinace prvků strategického a operativního řízení vhodně reaguje na obtížně </a:t>
            </a:r>
            <a:r>
              <a:rPr lang="cs-CZ" dirty="0" smtClean="0"/>
              <a:t>před </a:t>
            </a:r>
            <a:r>
              <a:rPr lang="cs-CZ" dirty="0" err="1" smtClean="0"/>
              <a:t>povídatelnou</a:t>
            </a:r>
            <a:r>
              <a:rPr lang="cs-CZ" dirty="0" smtClean="0"/>
              <a:t> </a:t>
            </a:r>
            <a:r>
              <a:rPr lang="cs-CZ" b="1" dirty="0"/>
              <a:t>turbulenci vnějšího prostředí</a:t>
            </a:r>
            <a:r>
              <a:rPr lang="cs-CZ" dirty="0"/>
              <a:t>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04435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Postup 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 podstatě se přitom jedná o následující aktivity: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/>
              <a:t>Komunikace</a:t>
            </a:r>
            <a:r>
              <a:rPr lang="cs-CZ" dirty="0"/>
              <a:t> </a:t>
            </a:r>
            <a:r>
              <a:rPr lang="cs-CZ" b="1" dirty="0"/>
              <a:t>s pracovníky podniku</a:t>
            </a:r>
            <a:r>
              <a:rPr lang="cs-CZ" dirty="0"/>
              <a:t>, kdy je jim po skupinách a v rozdílném rozsahu vysvětlována potřeba nové strategie i dopady změn, které jsou strategií vyvolány.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 smtClean="0"/>
              <a:t>Komunikace </a:t>
            </a:r>
            <a:r>
              <a:rPr lang="cs-CZ" b="1" dirty="0"/>
              <a:t>se zájmovými skupinami </a:t>
            </a:r>
            <a:r>
              <a:rPr lang="cs-CZ" dirty="0"/>
              <a:t>mimo podnik, kterým jsou vysvětleny zásady nové strategie a její přínos pro ně.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 smtClean="0"/>
              <a:t>Vytvoření </a:t>
            </a:r>
            <a:r>
              <a:rPr lang="cs-CZ" b="1" dirty="0"/>
              <a:t>odpovídající struktury podniku</a:t>
            </a:r>
            <a:r>
              <a:rPr lang="cs-CZ" dirty="0"/>
              <a:t>, který umožní vykonávat efektivně požadované aktivity v souladu se zaváděnou strategií.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 smtClean="0"/>
              <a:t>Identifikace </a:t>
            </a:r>
            <a:r>
              <a:rPr lang="cs-CZ" b="1" dirty="0"/>
              <a:t>klíčových pozic</a:t>
            </a:r>
            <a:r>
              <a:rPr lang="cs-CZ" dirty="0"/>
              <a:t>, úkolů i úloh, které zajišťují úspěch nové podnikové strategie a zdůrazňují priority prováděných strategických procesů.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50071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Postup 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 podstatě se přitom jedná o následující aktivity: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/>
              <a:t>Konkrétní obsazení klíčových manažerských funkcí </a:t>
            </a:r>
            <a:r>
              <a:rPr lang="cs-CZ" dirty="0"/>
              <a:t>i funkcí bez výkonu vedení a rozhodování vhodnými pracovníky, kteří jsou přesvědčeni o nutnosti realizace nového strategického přístupu.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 smtClean="0"/>
              <a:t>Vytvoření </a:t>
            </a:r>
            <a:r>
              <a:rPr lang="cs-CZ" b="1" dirty="0"/>
              <a:t>účinného motivačního systému pracovníků </a:t>
            </a:r>
            <a:r>
              <a:rPr lang="cs-CZ" dirty="0"/>
              <a:t>podniku, kteří budou realizovat implementaci strategie.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 smtClean="0"/>
              <a:t>Zabezpečení </a:t>
            </a:r>
            <a:r>
              <a:rPr lang="cs-CZ" b="1" dirty="0"/>
              <a:t>účinné administrativní podpory </a:t>
            </a:r>
            <a:r>
              <a:rPr lang="cs-CZ" dirty="0"/>
              <a:t>implementace při současném zajištění běžného chodu rutinních aktivit podniku podle původního systému řízení.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 smtClean="0"/>
              <a:t>Sestavení </a:t>
            </a:r>
            <a:r>
              <a:rPr lang="cs-CZ" b="1" dirty="0"/>
              <a:t>a postupná realizace kontrolních činností </a:t>
            </a:r>
            <a:r>
              <a:rPr lang="cs-CZ" dirty="0"/>
              <a:t>a vypracování systému hodnocení dosažené úrovně implementace.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14633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Postup 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 podstatě se přitom jedná o následující aktivity: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 smtClean="0"/>
              <a:t>Přerozdělení </a:t>
            </a:r>
            <a:r>
              <a:rPr lang="cs-CZ" b="1" dirty="0"/>
              <a:t>zdrojů podniku </a:t>
            </a:r>
            <a:r>
              <a:rPr lang="cs-CZ" dirty="0"/>
              <a:t>takovým způsobem, aby vyhovovaly potřebám nové strategie.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 smtClean="0"/>
              <a:t>Vytvoření </a:t>
            </a:r>
            <a:r>
              <a:rPr lang="cs-CZ" b="1" dirty="0"/>
              <a:t>nových norem</a:t>
            </a:r>
            <a:r>
              <a:rPr lang="cs-CZ" dirty="0"/>
              <a:t>, podnikových příkazů i vyhlášek pro úspěšnou realizaci strategie.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 smtClean="0"/>
              <a:t>Zavedení </a:t>
            </a:r>
            <a:r>
              <a:rPr lang="cs-CZ" b="1" dirty="0"/>
              <a:t>mechanismu </a:t>
            </a:r>
            <a:r>
              <a:rPr lang="cs-CZ" b="1" dirty="0" err="1"/>
              <a:t>benchmarkingu</a:t>
            </a:r>
            <a:r>
              <a:rPr lang="cs-CZ" dirty="0"/>
              <a:t> umožňující neustále zlepšování podnikových procesů a aktivit.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 smtClean="0"/>
              <a:t>V </a:t>
            </a:r>
            <a:r>
              <a:rPr lang="cs-CZ" b="1" dirty="0"/>
              <a:t>systému převádění strategie </a:t>
            </a:r>
            <a:r>
              <a:rPr lang="cs-CZ" dirty="0"/>
              <a:t>do provozních poměrů zkontrolovat a případně upravit dílčí strategické cíle.</a:t>
            </a: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109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Postup 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Jak je zřejmé z celého </a:t>
            </a:r>
            <a:r>
              <a:rPr lang="cs-CZ" b="1" dirty="0"/>
              <a:t>procesu</a:t>
            </a:r>
            <a:r>
              <a:rPr lang="cs-CZ" dirty="0"/>
              <a:t> </a:t>
            </a:r>
            <a:r>
              <a:rPr lang="cs-CZ" b="1" dirty="0"/>
              <a:t>implementace</a:t>
            </a:r>
            <a:r>
              <a:rPr lang="cs-CZ" dirty="0"/>
              <a:t>, je </a:t>
            </a:r>
            <a:r>
              <a:rPr lang="cs-CZ" b="1" dirty="0"/>
              <a:t>strategické řízení poměrně složitým podnikovým systémem</a:t>
            </a:r>
            <a:r>
              <a:rPr lang="cs-CZ" dirty="0"/>
              <a:t>, který je tvořen řadou činností, které je zapotřebí vzájemně koordinovat.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Přitom </a:t>
            </a:r>
            <a:r>
              <a:rPr lang="cs-CZ" dirty="0"/>
              <a:t>podstatným závěrem je zjištění, že teprve </a:t>
            </a:r>
            <a:r>
              <a:rPr lang="cs-CZ" b="1" dirty="0"/>
              <a:t>realizace strategie podniku může přinést skutečný efekt v podobě přínosů</a:t>
            </a:r>
            <a:r>
              <a:rPr lang="cs-CZ" dirty="0"/>
              <a:t>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Zcela </a:t>
            </a:r>
            <a:r>
              <a:rPr lang="cs-CZ" dirty="0"/>
              <a:t>nezbytné je vhodné připomenout, že proces </a:t>
            </a:r>
            <a:r>
              <a:rPr lang="cs-CZ" b="1" dirty="0"/>
              <a:t>implementace bývá často slabou stránkou podniku</a:t>
            </a:r>
            <a:r>
              <a:rPr lang="cs-CZ" dirty="0"/>
              <a:t>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Proto </a:t>
            </a:r>
            <a:r>
              <a:rPr lang="cs-CZ" dirty="0"/>
              <a:t>se nelze divit, že mnohé </a:t>
            </a:r>
            <a:r>
              <a:rPr lang="cs-CZ" b="1" dirty="0"/>
              <a:t>dobře připravené podnikové strategie následkem nevhodné implementace jsou neúspěšné</a:t>
            </a:r>
            <a:r>
              <a:rPr lang="cs-CZ" dirty="0"/>
              <a:t>.</a:t>
            </a: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89618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>
                <a:solidFill>
                  <a:srgbClr val="FF0000"/>
                </a:solidFill>
              </a:rPr>
              <a:t>DĚKUJI ZA POZORNOST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Implementace </a:t>
            </a:r>
            <a:r>
              <a:rPr lang="cs-CZ" b="1" dirty="0" smtClean="0">
                <a:solidFill>
                  <a:schemeClr val="tx1"/>
                </a:solidFill>
              </a:rPr>
              <a:t>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Výsledkem výběru strategie je nová podniková strategie, kterou je potřebné zavést do konkrétní situace v praxi.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i="1" dirty="0"/>
              <a:t>Implementací strategie rozumíme proces plánovité realizace vytvořené podnikové strategie.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0106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Implementace </a:t>
            </a:r>
            <a:r>
              <a:rPr lang="cs-CZ" b="1" dirty="0" smtClean="0">
                <a:solidFill>
                  <a:schemeClr val="tx1"/>
                </a:solidFill>
              </a:rPr>
              <a:t>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Při zavádění strategie musíme počítat s řadou střetů zájmových skupin v podniku i mimo podnik.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Možnosti </a:t>
            </a:r>
            <a:r>
              <a:rPr lang="cs-CZ" dirty="0"/>
              <a:t>jejich působením a vlivem jsou dány: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Postavením </a:t>
            </a:r>
            <a:r>
              <a:rPr lang="cs-CZ" dirty="0"/>
              <a:t>v podniku a jejich možném vlivu na rozhodování.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Přístup</a:t>
            </a:r>
            <a:r>
              <a:rPr lang="cs-CZ" dirty="0"/>
              <a:t>, schopnost ovládnout a umění využít získané informace.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Ovládnutí </a:t>
            </a:r>
            <a:r>
              <a:rPr lang="cs-CZ" dirty="0"/>
              <a:t>nahodilostí vyvolaných implementací jak v podniku, tak v jeho okolí.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Ovládnutí </a:t>
            </a:r>
            <a:r>
              <a:rPr lang="cs-CZ" dirty="0"/>
              <a:t>rozhodujících zdrojů v podniku, zejména finančních a personálních.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38016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Implementace </a:t>
            </a:r>
            <a:r>
              <a:rPr lang="cs-CZ" b="1" dirty="0" smtClean="0">
                <a:solidFill>
                  <a:schemeClr val="tx1"/>
                </a:solidFill>
              </a:rPr>
              <a:t>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Ukazuje se, že implementace strategie vyžaduje zároveň i </a:t>
            </a:r>
            <a:r>
              <a:rPr lang="cs-CZ" b="1" dirty="0"/>
              <a:t>odlišný soubor manažerských schopností </a:t>
            </a:r>
            <a:r>
              <a:rPr lang="cs-CZ" dirty="0"/>
              <a:t>často rozdílný od schopnosti, které jsou využívány při formulaci strategie</a:t>
            </a:r>
            <a:r>
              <a:rPr lang="cs-CZ" dirty="0" smtClean="0"/>
              <a:t>.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Vyplývá </a:t>
            </a:r>
            <a:r>
              <a:rPr lang="cs-CZ" dirty="0"/>
              <a:t>to ze skutečnosti, že vytváření a formulace strategie podniku je převážně výsledkem projevu podnikatelské aktivity orientované na okolí podniku, zatímco implementace podnikové strategie je většinou aktivitou orientovanou dovnitř </a:t>
            </a:r>
            <a:r>
              <a:rPr lang="cs-CZ" dirty="0" smtClean="0"/>
              <a:t>podniku.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43989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Implementace </a:t>
            </a:r>
            <a:r>
              <a:rPr lang="cs-CZ" b="1" dirty="0" smtClean="0">
                <a:solidFill>
                  <a:schemeClr val="tx1"/>
                </a:solidFill>
              </a:rPr>
              <a:t>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Z </a:t>
            </a:r>
            <a:r>
              <a:rPr lang="cs-CZ" dirty="0"/>
              <a:t>toho plyne, že zatímco tvorba úspěšné strategie závisí na správně vytýčené vizi, vhodně provedené analýze prostředí a správném podnikatelském úsudku, úspěšná implementace je podmíněna spolupracovníky, jejich motivací i organizováním, přeměnou podnikové kultury a vytvořením souladu mezi strategií a reálnou činností </a:t>
            </a:r>
            <a:r>
              <a:rPr lang="cs-CZ" dirty="0" smtClean="0"/>
              <a:t>podniku.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Nutno </a:t>
            </a:r>
            <a:r>
              <a:rPr lang="cs-CZ" dirty="0"/>
              <a:t>vždy však počítat, že </a:t>
            </a:r>
            <a:r>
              <a:rPr lang="cs-CZ" b="1" dirty="0"/>
              <a:t>implementace strategie podniku představuje originální proces</a:t>
            </a:r>
            <a:r>
              <a:rPr lang="cs-CZ" dirty="0"/>
              <a:t>, který je ovlivňován řadou nejrůznějších vlivů.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Současně </a:t>
            </a:r>
            <a:r>
              <a:rPr lang="cs-CZ" dirty="0"/>
              <a:t>je to proces často obtížný, složitý i náročný, takže vyžaduje citlivé řízení i použití mnohdy netradičních metod a postupů.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6172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Implementace </a:t>
            </a:r>
            <a:r>
              <a:rPr lang="cs-CZ" b="1" dirty="0" smtClean="0">
                <a:solidFill>
                  <a:schemeClr val="tx1"/>
                </a:solidFill>
              </a:rPr>
              <a:t>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Proto se nelze divit, že mnohdy se nepodaří i dobře vytvořené a formulované podnikové strategie vhodným způsobem zavést do praxe.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 smtClean="0"/>
              <a:t>Proces </a:t>
            </a:r>
            <a:r>
              <a:rPr lang="cs-CZ" b="1" dirty="0"/>
              <a:t>implementace totiž může negativně ovlivnit řada faktorů</a:t>
            </a:r>
            <a:r>
              <a:rPr lang="cs-CZ" dirty="0"/>
              <a:t>, mezi které patří</a:t>
            </a:r>
            <a:r>
              <a:rPr lang="cs-CZ" dirty="0" smtClean="0"/>
              <a:t>: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Neschopnost vrcholového managementu prosadit strategické cíle do realizace.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Nezájem </a:t>
            </a:r>
            <a:r>
              <a:rPr lang="cs-CZ" dirty="0"/>
              <a:t>a lhostejnost managementu na nižší úrovni.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Nejasně </a:t>
            </a:r>
            <a:r>
              <a:rPr lang="cs-CZ" dirty="0"/>
              <a:t>formulovaný strategický cíl podniku.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Nedostatečně </a:t>
            </a:r>
            <a:r>
              <a:rPr lang="cs-CZ" dirty="0"/>
              <a:t>propracované strategické operace.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Odborná </a:t>
            </a:r>
            <a:r>
              <a:rPr lang="cs-CZ" dirty="0"/>
              <a:t>neschopnost pracovníků podniku realizovat strategické operace.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Podcenění </a:t>
            </a:r>
            <a:r>
              <a:rPr lang="cs-CZ" dirty="0"/>
              <a:t>potřeby vhodných zdrojů.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Nedostatečný </a:t>
            </a:r>
            <a:r>
              <a:rPr lang="cs-CZ" dirty="0"/>
              <a:t>kontrolní systém a nesprávné hodnocení průběhu implementace.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Slabá </a:t>
            </a:r>
            <a:r>
              <a:rPr lang="cs-CZ" dirty="0"/>
              <a:t>motivace pracovníků, kteří se podílejí na tvůrčí realizaci strategických operací.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3320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Implementace </a:t>
            </a:r>
            <a:r>
              <a:rPr lang="cs-CZ" b="1" dirty="0" smtClean="0">
                <a:solidFill>
                  <a:schemeClr val="tx1"/>
                </a:solidFill>
              </a:rPr>
              <a:t>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Na druhé straně existuje řada faktorů, které implementaci podnikové strategie umožňuji.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K </a:t>
            </a:r>
            <a:r>
              <a:rPr lang="cs-CZ" dirty="0"/>
              <a:t>těmto příznivě působícím faktorům patří</a:t>
            </a:r>
            <a:r>
              <a:rPr lang="cs-CZ" dirty="0" smtClean="0"/>
              <a:t>: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Odpovídající </a:t>
            </a:r>
            <a:r>
              <a:rPr lang="cs-CZ" dirty="0"/>
              <a:t>vysoká kvalifikace pracovníků podniku na všech úrovních.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Schopnost </a:t>
            </a:r>
            <a:r>
              <a:rPr lang="cs-CZ" dirty="0"/>
              <a:t>podniku zvládnout vyskytující sociální problémy, které jsou vyvolány v podniku realizací strategie.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Vybudování </a:t>
            </a:r>
            <a:r>
              <a:rPr lang="cs-CZ" dirty="0"/>
              <a:t>souladu a rovnováhy mezi hmotnou a morální motivací pracovníků.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Dobře </a:t>
            </a:r>
            <a:r>
              <a:rPr lang="cs-CZ" dirty="0"/>
              <a:t>vybudovaný informační a na něj navazující signalizační a varovný systém o vlivech, které mohou ohrozit průběh </a:t>
            </a:r>
            <a:r>
              <a:rPr lang="cs-CZ" dirty="0" smtClean="0"/>
              <a:t>implementace.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Dostatek </a:t>
            </a:r>
            <a:r>
              <a:rPr lang="cs-CZ" dirty="0"/>
              <a:t>času, který je možno věnovat procesu implementace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55408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Implementace </a:t>
            </a:r>
            <a:r>
              <a:rPr lang="cs-CZ" b="1" dirty="0" smtClean="0">
                <a:solidFill>
                  <a:schemeClr val="tx1"/>
                </a:solidFill>
              </a:rPr>
              <a:t>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K </a:t>
            </a:r>
            <a:r>
              <a:rPr lang="cs-CZ" dirty="0"/>
              <a:t>těmto příznivě působícím faktorům patří</a:t>
            </a:r>
            <a:r>
              <a:rPr lang="cs-CZ" dirty="0" smtClean="0"/>
              <a:t>: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Včasné zajištění zdrojů v odpovídající potřebám strategie jak množstvím, tak i v kvalitě.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Vytvořením </a:t>
            </a:r>
            <a:r>
              <a:rPr lang="cs-CZ" dirty="0"/>
              <a:t>odpovídající organizační struktury podniku, která musí odpovídat potřebám implementace.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Průběžné </a:t>
            </a:r>
            <a:r>
              <a:rPr lang="cs-CZ" dirty="0"/>
              <a:t>odstraňování nedostatků, které se během implementace objeví a její doplňování potřebnými inovačními opatřeními.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Pravidelná </a:t>
            </a:r>
            <a:r>
              <a:rPr lang="cs-CZ" dirty="0"/>
              <a:t>kontrola průběhu implementace strategie a řádné vyhodnocení zjištěných nedostatků včetně realizace opravných opatření.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3928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Postup 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Popis postupu implementace bývá obvykle v učebnicích strategického řízení značným způsobem omezen, neboť většinou se jedná o postup osobitý, originální, probíhající za měnících se podmínek v závislosti na konkrétní situaci a prostředí.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409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982</TotalTime>
  <Words>1120</Words>
  <Application>Microsoft Office PowerPoint</Application>
  <PresentationFormat>Předvádění na obrazovce (4:3)</PresentationFormat>
  <Paragraphs>102</Paragraphs>
  <Slides>17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Implementace strategie YSF_10_11</vt:lpstr>
      <vt:lpstr>Implementace strategie</vt:lpstr>
      <vt:lpstr>Implementace strategie</vt:lpstr>
      <vt:lpstr>Implementace strategie</vt:lpstr>
      <vt:lpstr>Implementace strategie</vt:lpstr>
      <vt:lpstr>Implementace strategie</vt:lpstr>
      <vt:lpstr>Implementace strategie</vt:lpstr>
      <vt:lpstr>Implementace strategie</vt:lpstr>
      <vt:lpstr>Postup implementace strategie</vt:lpstr>
      <vt:lpstr>Postup implementace strategie</vt:lpstr>
      <vt:lpstr>Postup implementace strategie</vt:lpstr>
      <vt:lpstr>Postup implementace strategie</vt:lpstr>
      <vt:lpstr>Postup implementace strategie</vt:lpstr>
      <vt:lpstr>Postup implementace strategie</vt:lpstr>
      <vt:lpstr>Postup implementace strategie</vt:lpstr>
      <vt:lpstr>Postup implementace strategie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skr0004</cp:lastModifiedBy>
  <cp:revision>104</cp:revision>
  <dcterms:modified xsi:type="dcterms:W3CDTF">2023-03-12T12:47:43Z</dcterms:modified>
</cp:coreProperties>
</file>