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7"/>
  </p:notes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276" r:id="rId2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46" autoAdjust="0"/>
  </p:normalViewPr>
  <p:slideViewPr>
    <p:cSldViewPr snapToGrid="0">
      <p:cViewPr varScale="1">
        <p:scale>
          <a:sx n="117" d="100"/>
          <a:sy n="117" d="100"/>
        </p:scale>
        <p:origin x="135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526087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726393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33681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804818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35366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88520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689640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266805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57774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3986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041130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9413125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74861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87583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248658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460921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6432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376685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21284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705842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617082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812542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70578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300976" y="1405054"/>
            <a:ext cx="8704800" cy="29662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D10202"/>
              </a:buClr>
              <a:buSzPts val="4400"/>
              <a:buFont typeface="Calibri"/>
              <a:buNone/>
            </a:pP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Strategické řízení firmy</a:t>
            </a: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YSF_02_06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03. </a:t>
            </a:r>
            <a:r>
              <a:rPr lang="cs-CZ" sz="1800" b="1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03. 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2023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Strategické řízení vs. taktická a operativní úroveň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Obecně jsou rozlišovány tři základní úrovně managementu: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i="1" dirty="0"/>
              <a:t>management první linie, resp. operativní úroveň managementu,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i="1" dirty="0"/>
              <a:t>management střední linie, resp. taktická úroveň managementu,</a:t>
            </a:r>
          </a:p>
          <a:p>
            <a:pPr marL="877888" lvl="2">
              <a:spcBef>
                <a:spcPts val="0"/>
              </a:spcBef>
              <a:buSzPct val="100000"/>
            </a:pPr>
            <a:r>
              <a:rPr lang="cs-CZ" i="1" dirty="0"/>
              <a:t>top management, resp. vrcholová/strategická úroveň managementu.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73652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Strategické řízení vs. taktická a operativní úroveň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Jednotlivé </a:t>
            </a:r>
            <a:r>
              <a:rPr lang="cs-CZ" b="1" dirty="0"/>
              <a:t>úrovně</a:t>
            </a:r>
            <a:r>
              <a:rPr lang="cs-CZ" dirty="0"/>
              <a:t> </a:t>
            </a:r>
            <a:r>
              <a:rPr lang="cs-CZ" b="1" dirty="0"/>
              <a:t>managementu</a:t>
            </a:r>
            <a:r>
              <a:rPr lang="cs-CZ" dirty="0"/>
              <a:t> </a:t>
            </a:r>
            <a:r>
              <a:rPr lang="cs-CZ" b="1" dirty="0"/>
              <a:t>na</a:t>
            </a:r>
            <a:r>
              <a:rPr lang="cs-CZ" dirty="0"/>
              <a:t> </a:t>
            </a:r>
            <a:r>
              <a:rPr lang="cs-CZ" b="1" dirty="0"/>
              <a:t>sebe</a:t>
            </a:r>
            <a:r>
              <a:rPr lang="cs-CZ" dirty="0"/>
              <a:t> </a:t>
            </a:r>
            <a:r>
              <a:rPr lang="cs-CZ" b="1" dirty="0"/>
              <a:t>hierarchicky</a:t>
            </a:r>
            <a:r>
              <a:rPr lang="cs-CZ" dirty="0"/>
              <a:t> </a:t>
            </a:r>
            <a:r>
              <a:rPr lang="cs-CZ" b="1" dirty="0"/>
              <a:t>navazují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Vzájemně se od sebe liší mírou kompetencí a odpovědnosti při stanovování cílů, úkolů a jejich realizace.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Na strategické úrovni jsou stanovovány cíle a úkoly, jejichž realizace je delegována na taktickou úroveň, jež je dále přenáší na úroveň operativní.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Významné rozdíly jsou i v časových horizontech realizace cílů a řešení problémů, jimiž se jednotlivé úrovně managementu zabývají.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4601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Strategické řízení vs. taktická a operativní úroveň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Na strategické úrovni managementu je stanovována základní koncepce organizace, směry jejího dalšího rozvoje.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Manažerské aktivity jsou často realizovány mimo prostředí organizace.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Rozhodování</a:t>
            </a:r>
            <a:r>
              <a:rPr lang="cs-CZ" dirty="0"/>
              <a:t> na </a:t>
            </a:r>
            <a:r>
              <a:rPr lang="cs-CZ" b="1" dirty="0"/>
              <a:t>vrcholové</a:t>
            </a:r>
            <a:r>
              <a:rPr lang="cs-CZ" dirty="0"/>
              <a:t> </a:t>
            </a:r>
            <a:r>
              <a:rPr lang="cs-CZ" b="1" dirty="0"/>
              <a:t>úrovni</a:t>
            </a:r>
            <a:r>
              <a:rPr lang="cs-CZ" dirty="0"/>
              <a:t> je, na rozdíl od nižších úrovní managementu, zpravidla doprovázeno neopakovatelnými unikátními jevy a situacemi.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Informace potřebné pro rozhodnutí jsou obtížně dostupné.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Zpravidla pocházejí z vnějšího prostředí, jsou obtížně dosažitelné, neurčité, s nízkou frekvencí výskytu.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890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Strategické řízení vs. taktická a operativní úroveň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i="1" dirty="0"/>
              <a:t>„Strategická rozhodování jsou proto vesměs považována za špatně strukturovaná, jejich řešení jsou založena především na intuici, nelze je formalizovat.“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89877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Strategické řízení vs. taktická a operativní úroveň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Při stanovování nových cílů organizace se top manažer může jen omezeně opírat o své zkušenosti z předchozích aktivit, podmínky, za kterých jsou činěna nová rozhodnutí, jsou vždy odlišná.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Strategické cíle mají platnost a dopad na celou organizaci.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Pozornost </a:t>
            </a:r>
            <a:r>
              <a:rPr lang="cs-CZ" b="1" dirty="0"/>
              <a:t>top manažera by měla být orientována do vnějšího prostředí organizace</a:t>
            </a:r>
            <a:r>
              <a:rPr lang="cs-CZ" dirty="0"/>
              <a:t>, kde top manažer vyhledává </a:t>
            </a:r>
            <a:r>
              <a:rPr lang="cs-CZ" b="1" dirty="0"/>
              <a:t>nové příležitosti </a:t>
            </a:r>
            <a:r>
              <a:rPr lang="cs-CZ" dirty="0"/>
              <a:t>pro </a:t>
            </a:r>
            <a:r>
              <a:rPr lang="cs-CZ" b="1" dirty="0"/>
              <a:t>organizaci</a:t>
            </a:r>
            <a:r>
              <a:rPr lang="cs-CZ" dirty="0"/>
              <a:t> a </a:t>
            </a:r>
            <a:r>
              <a:rPr lang="cs-CZ" b="1" dirty="0"/>
              <a:t>předvídá</a:t>
            </a:r>
            <a:r>
              <a:rPr lang="cs-CZ" dirty="0"/>
              <a:t> </a:t>
            </a:r>
            <a:r>
              <a:rPr lang="cs-CZ" b="1" dirty="0"/>
              <a:t>hrozby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Veškerá rozhodnutí a činnosti na taktické a operativní úrovni managementu z rozhodnutí a cílů top manažera, resp. ze strategie vycházejí a musí vést k jejímu naplnění.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7914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Principy strategického myšlení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Strategické myšlení musí odrazit v přístupu k řešení strategických úkolů i ve výběru metod jejich řešení při stanovování strategie organizace.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Mechanické uplatnění metod, které je běžné při taktickém či operativním řízení, není v oblasti strategického managementu možné.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0642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Principy strategického myšlení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i="1" dirty="0"/>
              <a:t>Důležitým principem strategického myšlení je myšlení ve variantách.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Každá </a:t>
            </a:r>
            <a:r>
              <a:rPr lang="cs-CZ" b="1" dirty="0"/>
              <a:t>zpracovaná</a:t>
            </a:r>
            <a:r>
              <a:rPr lang="cs-CZ" dirty="0"/>
              <a:t> </a:t>
            </a:r>
            <a:r>
              <a:rPr lang="cs-CZ" b="1" dirty="0"/>
              <a:t>strategie</a:t>
            </a:r>
            <a:r>
              <a:rPr lang="cs-CZ" dirty="0"/>
              <a:t> organizace </a:t>
            </a:r>
            <a:r>
              <a:rPr lang="cs-CZ" b="1" dirty="0"/>
              <a:t>musí</a:t>
            </a:r>
            <a:r>
              <a:rPr lang="cs-CZ" dirty="0"/>
              <a:t> </a:t>
            </a:r>
            <a:r>
              <a:rPr lang="cs-CZ" b="1" dirty="0"/>
              <a:t>mít</a:t>
            </a:r>
            <a:r>
              <a:rPr lang="cs-CZ" dirty="0"/>
              <a:t> vždy </a:t>
            </a:r>
            <a:r>
              <a:rPr lang="cs-CZ" b="1" dirty="0"/>
              <a:t>několik</a:t>
            </a:r>
            <a:r>
              <a:rPr lang="cs-CZ" dirty="0"/>
              <a:t> </a:t>
            </a:r>
            <a:r>
              <a:rPr lang="cs-CZ" b="1" dirty="0"/>
              <a:t>variant</a:t>
            </a:r>
            <a:r>
              <a:rPr lang="cs-CZ" dirty="0"/>
              <a:t> </a:t>
            </a:r>
            <a:r>
              <a:rPr lang="cs-CZ" b="1" dirty="0"/>
              <a:t>respektujících</a:t>
            </a:r>
            <a:r>
              <a:rPr lang="cs-CZ" dirty="0"/>
              <a:t> </a:t>
            </a:r>
            <a:r>
              <a:rPr lang="cs-CZ" b="1" dirty="0"/>
              <a:t>různé</a:t>
            </a:r>
            <a:r>
              <a:rPr lang="cs-CZ" dirty="0"/>
              <a:t> </a:t>
            </a:r>
            <a:r>
              <a:rPr lang="cs-CZ" b="1" dirty="0"/>
              <a:t>faktory</a:t>
            </a:r>
            <a:r>
              <a:rPr lang="cs-CZ" dirty="0"/>
              <a:t>, které mohou strategii organizace, vzhledem ke značné míře neurčitosti rozhodovacích kritérií, ovlivnit.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Proto je vždy nezbytné určit předpokládanou míru této nejistoty a stanovit její pravděpodobné důsledky.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2698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Principy strategického myšlení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i="1" dirty="0"/>
              <a:t>Zpravidla platí, že s delším obdobím, na které je strategie stanovována, roste i počet možných variant.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Varianty strategie se mohou vzájemně lišit v řadě ohledů, např. v předpokládaném tempu růstu tržeb, struktuře výrobního programu, míře specializace, podílu inovovaných produktů, segmentaci trhu, cestách prodeje, cenové strategii apod.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Hlavním účelem variantnosti je být připraven na všechny situace, které mohou s vysokou pravděpodobností nastat, a být tak schopen včas přijmout náležitá opatření.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Výsledkem</a:t>
            </a:r>
            <a:r>
              <a:rPr lang="cs-CZ" dirty="0"/>
              <a:t> dobře </a:t>
            </a:r>
            <a:r>
              <a:rPr lang="cs-CZ" b="1" dirty="0"/>
              <a:t>stanovených</a:t>
            </a:r>
            <a:r>
              <a:rPr lang="cs-CZ" dirty="0"/>
              <a:t> </a:t>
            </a:r>
            <a:r>
              <a:rPr lang="cs-CZ" b="1" dirty="0"/>
              <a:t>vzájemně</a:t>
            </a:r>
            <a:r>
              <a:rPr lang="cs-CZ" dirty="0"/>
              <a:t> </a:t>
            </a:r>
            <a:r>
              <a:rPr lang="cs-CZ" b="1" dirty="0"/>
              <a:t>kompatibilních</a:t>
            </a:r>
            <a:r>
              <a:rPr lang="cs-CZ" dirty="0"/>
              <a:t> </a:t>
            </a:r>
            <a:r>
              <a:rPr lang="cs-CZ" b="1" dirty="0"/>
              <a:t>variant</a:t>
            </a:r>
            <a:r>
              <a:rPr lang="cs-CZ" dirty="0"/>
              <a:t> je </a:t>
            </a:r>
            <a:r>
              <a:rPr lang="cs-CZ" b="1" dirty="0"/>
              <a:t>celková pružnost vytvořené strategie</a:t>
            </a:r>
            <a:r>
              <a:rPr lang="cs-CZ" dirty="0"/>
              <a:t>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27307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Principy strategického myšlení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Neméně důležitou je schopnost </a:t>
            </a:r>
            <a:r>
              <a:rPr lang="cs-CZ" b="1" dirty="0"/>
              <a:t>interdisciplinárního</a:t>
            </a:r>
            <a:r>
              <a:rPr lang="cs-CZ" dirty="0"/>
              <a:t> </a:t>
            </a:r>
            <a:r>
              <a:rPr lang="cs-CZ" b="1" dirty="0"/>
              <a:t>myšlení</a:t>
            </a:r>
            <a:r>
              <a:rPr lang="cs-CZ" dirty="0"/>
              <a:t>, kterou vyzdvihuje mj. také </a:t>
            </a:r>
            <a:r>
              <a:rPr lang="cs-CZ" dirty="0" err="1"/>
              <a:t>Senge</a:t>
            </a:r>
            <a:r>
              <a:rPr lang="cs-CZ" dirty="0"/>
              <a:t> ve svém konceptu učící se organizace.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Od top manažera se vyžaduje, aby při stanovování strategie využíval poznatky a metody z různých vědních oborů.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Schopnost </a:t>
            </a:r>
            <a:r>
              <a:rPr lang="cs-CZ" b="1" dirty="0"/>
              <a:t>myslet v širokých souvislostech </a:t>
            </a:r>
            <a:r>
              <a:rPr lang="cs-CZ" dirty="0"/>
              <a:t>s oporou na znalosti z různých oborů je jednou z typických vlastností také např. úspěšných prognostiků.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2902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Principy strategického myšlení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Od výkonného top manažera se dále očekává schopnost celosvětového systémového myšlení, v rámci kterého manažer při tvorbě strategie bere v úvahu celosvětový vliv ekonomických, politických, vědeckotechnických, ekologických, sociálních, právních či demografických faktorů, a uvědomuje si dopad těchto faktorů na chování, resp. úspěch firmy.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Celosvětové</a:t>
            </a:r>
            <a:r>
              <a:rPr lang="cs-CZ" dirty="0"/>
              <a:t> </a:t>
            </a:r>
            <a:r>
              <a:rPr lang="cs-CZ" b="1" dirty="0"/>
              <a:t>systémové</a:t>
            </a:r>
            <a:r>
              <a:rPr lang="cs-CZ" dirty="0"/>
              <a:t> </a:t>
            </a:r>
            <a:r>
              <a:rPr lang="cs-CZ" b="1" dirty="0"/>
              <a:t>myšlení</a:t>
            </a:r>
            <a:r>
              <a:rPr lang="cs-CZ" dirty="0"/>
              <a:t> </a:t>
            </a:r>
            <a:r>
              <a:rPr lang="cs-CZ" b="1" dirty="0"/>
              <a:t>vyžaduje</a:t>
            </a:r>
            <a:r>
              <a:rPr lang="cs-CZ" dirty="0"/>
              <a:t> </a:t>
            </a:r>
            <a:r>
              <a:rPr lang="cs-CZ" b="1" dirty="0"/>
              <a:t>velmi</a:t>
            </a:r>
            <a:r>
              <a:rPr lang="cs-CZ" dirty="0"/>
              <a:t> </a:t>
            </a:r>
            <a:r>
              <a:rPr lang="cs-CZ" b="1" dirty="0"/>
              <a:t>široký</a:t>
            </a:r>
            <a:r>
              <a:rPr lang="cs-CZ" dirty="0"/>
              <a:t> </a:t>
            </a:r>
            <a:r>
              <a:rPr lang="cs-CZ" b="1" dirty="0"/>
              <a:t>obzor</a:t>
            </a:r>
            <a:r>
              <a:rPr lang="cs-CZ" dirty="0"/>
              <a:t> </a:t>
            </a:r>
            <a:r>
              <a:rPr lang="cs-CZ" b="1" dirty="0"/>
              <a:t>znalostí</a:t>
            </a:r>
            <a:r>
              <a:rPr lang="cs-CZ" dirty="0"/>
              <a:t>, </a:t>
            </a:r>
            <a:r>
              <a:rPr lang="cs-CZ" b="1" dirty="0"/>
              <a:t>schopnost</a:t>
            </a:r>
            <a:r>
              <a:rPr lang="cs-CZ" dirty="0"/>
              <a:t> </a:t>
            </a:r>
            <a:r>
              <a:rPr lang="cs-CZ" b="1" dirty="0"/>
              <a:t>přenést</a:t>
            </a:r>
            <a:r>
              <a:rPr lang="cs-CZ" dirty="0"/>
              <a:t> </a:t>
            </a:r>
            <a:r>
              <a:rPr lang="cs-CZ" b="1" dirty="0"/>
              <a:t>se přes úzkou specializaci a schopnost vyvozovat správné závěry z celosvětového dění</a:t>
            </a:r>
            <a:r>
              <a:rPr lang="cs-CZ" dirty="0"/>
              <a:t>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8966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Specifické rysy strategických procesů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Zásadním </a:t>
            </a:r>
            <a:r>
              <a:rPr lang="cs-CZ" b="1" dirty="0"/>
              <a:t>specifickým rysem strategických procesů </a:t>
            </a:r>
            <a:r>
              <a:rPr lang="cs-CZ" dirty="0"/>
              <a:t>je </a:t>
            </a:r>
            <a:r>
              <a:rPr lang="cs-CZ" b="1" dirty="0"/>
              <a:t>prostor neznáma</a:t>
            </a:r>
            <a:r>
              <a:rPr lang="cs-CZ" dirty="0"/>
              <a:t>, ve kterém se při stanovování strategie vzhledem k jejímu dlouhodobému zaměření top manažer pohybuje.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Nezná vývoj </a:t>
            </a:r>
            <a:r>
              <a:rPr lang="cs-CZ" b="1" dirty="0"/>
              <a:t>vnějšího okolí organizace </a:t>
            </a:r>
            <a:r>
              <a:rPr lang="cs-CZ" dirty="0"/>
              <a:t>(mezinárodně politická situace, vývoj celosvětové ekonomiky, nové vědeckotechnické poznatky, nové konkurenty apod.).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Do jisté míry se lze opírat o prognózy.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Ty však stanovují pouze pravděpodobné situace, nikoliv situace, které nastanou zcela jistě.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0106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Principy strategického myšlení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Vzhledem k již mnohokrát zmiňovaným změnám, ke kterým v současné době neustále dochází ve vnějším okolí organizace, je vhodné, když top manažer věnuje přiměřenou část svého pracovního úsilí aktivnímu získávání aktuálních informací širokého spektra a řešení jejich relevantnosti vůči organizaci.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Aby však toto vzdělávání bylo účelové, muselo by se pravidelně opakovat ve stanovených cyklech.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Díky této cykličnosti by se top manažeři naučili sledovat dění ve světě, aplikovat důsledky tohoto dění do prostředí organizace a především by se trénovali ve schopnosti předvídat další vývoj.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2117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Principy strategického myšlení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Jedním z </a:t>
            </a:r>
            <a:r>
              <a:rPr lang="cs-CZ" b="1" dirty="0"/>
              <a:t>nejcharakterističtějších rysů strategického myšlení je princip tvůrčího způsobu myšlení.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Vyznačuje se otevřeností vůči novým, netradičním myšlenkám, námětům či řešením.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Největší přínos vyvolává realizace zcela nových, revolučních myšlenek, nikoliv pouhé zdokonalování dosavadního stavu.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Tento způsob myšlení od top manažera vyžaduje oproštění se od tendence využívat rutinní přístupy, založené na již známých a ověřených řešeních a postupech.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21/25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5696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Principy strategického myšlení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Zvládnutí nových postupů a řešení od top manažera vyžaduje značnou míru optimismu, iniciativy a odvahy hledat nové cesty, které uznávané autority odmítají.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Naopak, kritický a do sebe uzavřený přístup, který potlačuje jakékoliv projevy iniciativy a snahy o maximální seberealizaci jednotlivce, tvůrčí myšlení znemožňuje.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22/25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8565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Principy strategického myšlení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Strategický management se stejnou měrou opírá jak o exaktní, tak i o intuitivní myšlení. Intuicí v tomto kontextu rozumíme tvůrčí obrazotvornost, založenou na řádných znalostech a na vědeckém zvážení možných směrů vývoje.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Exaktní myšlení manažer využívá při sestavování variant předpokladu vývoje určitých procesů za použití statistických metod.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23/25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164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Principy strategického myšlení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Rozhodnutí, která varianta bude výchozí pro stanovení strategie, se však již </a:t>
            </a:r>
            <a:r>
              <a:rPr lang="cs-CZ" b="1" dirty="0"/>
              <a:t>odvíjí</a:t>
            </a:r>
            <a:r>
              <a:rPr lang="cs-CZ" dirty="0"/>
              <a:t> na </a:t>
            </a:r>
            <a:r>
              <a:rPr lang="cs-CZ" b="1" dirty="0"/>
              <a:t>základě</a:t>
            </a:r>
            <a:r>
              <a:rPr lang="cs-CZ" dirty="0"/>
              <a:t> </a:t>
            </a:r>
            <a:r>
              <a:rPr lang="cs-CZ" b="1" dirty="0"/>
              <a:t>intuice</a:t>
            </a:r>
            <a:r>
              <a:rPr lang="cs-CZ" dirty="0"/>
              <a:t>, </a:t>
            </a:r>
            <a:r>
              <a:rPr lang="cs-CZ" b="1" dirty="0"/>
              <a:t>optimistického</a:t>
            </a:r>
            <a:r>
              <a:rPr lang="cs-CZ" dirty="0"/>
              <a:t> či </a:t>
            </a:r>
            <a:r>
              <a:rPr lang="cs-CZ" b="1" dirty="0"/>
              <a:t>pesimistického</a:t>
            </a:r>
            <a:r>
              <a:rPr lang="cs-CZ" dirty="0"/>
              <a:t> </a:t>
            </a:r>
            <a:r>
              <a:rPr lang="cs-CZ" b="1" dirty="0"/>
              <a:t>založení</a:t>
            </a:r>
            <a:r>
              <a:rPr lang="cs-CZ" dirty="0"/>
              <a:t> </a:t>
            </a:r>
            <a:r>
              <a:rPr lang="cs-CZ" b="1" dirty="0"/>
              <a:t>manažera</a:t>
            </a:r>
            <a:r>
              <a:rPr lang="cs-CZ" dirty="0"/>
              <a:t>, </a:t>
            </a:r>
            <a:r>
              <a:rPr lang="cs-CZ" b="1" dirty="0"/>
              <a:t>odvaze</a:t>
            </a:r>
            <a:r>
              <a:rPr lang="cs-CZ" dirty="0"/>
              <a:t> </a:t>
            </a:r>
            <a:r>
              <a:rPr lang="cs-CZ" b="1" dirty="0"/>
              <a:t>podstupovat</a:t>
            </a:r>
            <a:r>
              <a:rPr lang="cs-CZ" dirty="0"/>
              <a:t> </a:t>
            </a:r>
            <a:r>
              <a:rPr lang="cs-CZ" b="1" dirty="0"/>
              <a:t>riziko</a:t>
            </a:r>
            <a:r>
              <a:rPr lang="cs-CZ" dirty="0"/>
              <a:t> a </a:t>
            </a:r>
            <a:r>
              <a:rPr lang="cs-CZ" b="1" dirty="0"/>
              <a:t>vlastními</a:t>
            </a:r>
            <a:r>
              <a:rPr lang="cs-CZ" dirty="0"/>
              <a:t> </a:t>
            </a:r>
            <a:r>
              <a:rPr lang="cs-CZ" b="1" dirty="0"/>
              <a:t>zkušenostmi</a:t>
            </a:r>
            <a:r>
              <a:rPr lang="cs-CZ" dirty="0"/>
              <a:t> </a:t>
            </a:r>
            <a:r>
              <a:rPr lang="cs-CZ" b="1" dirty="0"/>
              <a:t>manažera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Za syntézu intuitivních a exaktních metod můžeme považovat některé typy </a:t>
            </a:r>
            <a:r>
              <a:rPr lang="cs-CZ" b="1" dirty="0"/>
              <a:t>ekonomicko-matematických</a:t>
            </a:r>
            <a:r>
              <a:rPr lang="cs-CZ" dirty="0"/>
              <a:t> </a:t>
            </a:r>
            <a:r>
              <a:rPr lang="cs-CZ" b="1" dirty="0"/>
              <a:t>modelů</a:t>
            </a:r>
            <a:r>
              <a:rPr lang="cs-CZ" dirty="0"/>
              <a:t>, používaných ve strategickém řízení.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Ovšem ani tyto modely nedokážou vytvořit hotovou strategii, nemohou nahradit tvůrčí roli člověka a jeho zkušenosti.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Tvorbu strategie však </a:t>
            </a:r>
            <a:r>
              <a:rPr lang="cs-CZ" b="1" dirty="0"/>
              <a:t>mohou</a:t>
            </a:r>
            <a:r>
              <a:rPr lang="cs-CZ" dirty="0"/>
              <a:t> do </a:t>
            </a:r>
            <a:r>
              <a:rPr lang="cs-CZ" b="1" dirty="0"/>
              <a:t>značné</a:t>
            </a:r>
            <a:r>
              <a:rPr lang="cs-CZ" dirty="0"/>
              <a:t> </a:t>
            </a:r>
            <a:r>
              <a:rPr lang="cs-CZ" b="1" dirty="0"/>
              <a:t>míry</a:t>
            </a:r>
            <a:r>
              <a:rPr lang="cs-CZ" dirty="0"/>
              <a:t> </a:t>
            </a:r>
            <a:r>
              <a:rPr lang="cs-CZ" b="1" dirty="0"/>
              <a:t>usnadnit</a:t>
            </a:r>
            <a:r>
              <a:rPr lang="cs-CZ" dirty="0"/>
              <a:t>, </a:t>
            </a:r>
            <a:r>
              <a:rPr lang="cs-CZ" b="1" dirty="0"/>
              <a:t>zejména v oblasti nejrůznějších výpočtů</a:t>
            </a:r>
            <a:r>
              <a:rPr lang="cs-CZ" dirty="0"/>
              <a:t>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24/25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3444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3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400">
                <a:solidFill>
                  <a:srgbClr val="FF0000"/>
                </a:solidFill>
              </a:rPr>
              <a:t>DĚKUJI ZA POZORNOST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Specifické rysy strategických procesů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 průběhu strategického období navíc dochází k </a:t>
            </a:r>
            <a:r>
              <a:rPr lang="cs-CZ" b="1" dirty="0"/>
              <a:t>výrazným kvantitativním změnám a kvalitativním zvratům</a:t>
            </a:r>
            <a:r>
              <a:rPr lang="cs-CZ" dirty="0"/>
              <a:t>, tudíž se při stanovování strategie nelze opírat ani o minulost a předpokládat jistou setrvačnost či pravidelné opakování procesů.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8898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Specifické rysy strategických procesů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Jako </a:t>
            </a:r>
            <a:r>
              <a:rPr lang="cs-CZ" b="1" dirty="0"/>
              <a:t>třetí</a:t>
            </a:r>
            <a:r>
              <a:rPr lang="cs-CZ" dirty="0"/>
              <a:t> </a:t>
            </a:r>
            <a:r>
              <a:rPr lang="cs-CZ" b="1" dirty="0"/>
              <a:t>specifický</a:t>
            </a:r>
            <a:r>
              <a:rPr lang="cs-CZ" dirty="0"/>
              <a:t> </a:t>
            </a:r>
            <a:r>
              <a:rPr lang="cs-CZ" b="1" dirty="0"/>
              <a:t>rys</a:t>
            </a:r>
            <a:r>
              <a:rPr lang="cs-CZ" dirty="0"/>
              <a:t> </a:t>
            </a:r>
            <a:r>
              <a:rPr lang="cs-CZ" b="1" dirty="0"/>
              <a:t>strategických</a:t>
            </a:r>
            <a:r>
              <a:rPr lang="cs-CZ" dirty="0"/>
              <a:t> </a:t>
            </a:r>
            <a:r>
              <a:rPr lang="cs-CZ" b="1" dirty="0"/>
              <a:t>procesů</a:t>
            </a:r>
            <a:r>
              <a:rPr lang="cs-CZ" dirty="0"/>
              <a:t> lze chápat jako </a:t>
            </a:r>
            <a:r>
              <a:rPr lang="cs-CZ" b="1" dirty="0"/>
              <a:t>působení celosvětového okolí na veškeré dění v organizaci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 důsledku globalizace, způsobené rozvojem informačních technologií, se svět zmenšil natolik, že činnost každé firmy je ovlivňována děním na celém světě.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Značný vliv mají také tzv. „</a:t>
            </a:r>
            <a:r>
              <a:rPr lang="cs-CZ" b="1" dirty="0" err="1"/>
              <a:t>stakeholders</a:t>
            </a:r>
            <a:r>
              <a:rPr lang="cs-CZ" dirty="0"/>
              <a:t>“ (</a:t>
            </a:r>
            <a:r>
              <a:rPr lang="cs-CZ" b="1" dirty="0"/>
              <a:t>klíčové osobnosti</a:t>
            </a:r>
            <a:r>
              <a:rPr lang="cs-CZ" dirty="0"/>
              <a:t>).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Někdy právě oni diktují strategické cíle organizacím působícím v jejich okolí.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Mohou to být např. </a:t>
            </a:r>
            <a:r>
              <a:rPr lang="cs-CZ" b="1" dirty="0"/>
              <a:t>cíle</a:t>
            </a:r>
            <a:r>
              <a:rPr lang="cs-CZ" dirty="0"/>
              <a:t>, </a:t>
            </a:r>
            <a:r>
              <a:rPr lang="cs-CZ" b="1" dirty="0"/>
              <a:t>které jsou spojeny s členstvím daného státu </a:t>
            </a:r>
            <a:r>
              <a:rPr lang="cs-CZ" dirty="0"/>
              <a:t>v určité alianci nebo společenství, jež musí být respektovány.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Zpravidla se jedná o </a:t>
            </a:r>
            <a:r>
              <a:rPr lang="cs-CZ" b="1" dirty="0"/>
              <a:t>zavedení kvót</a:t>
            </a:r>
            <a:r>
              <a:rPr lang="cs-CZ" dirty="0"/>
              <a:t>, </a:t>
            </a:r>
            <a:r>
              <a:rPr lang="cs-CZ" b="1" dirty="0"/>
              <a:t>vývozních limitů</a:t>
            </a:r>
            <a:r>
              <a:rPr lang="cs-CZ" dirty="0"/>
              <a:t>, </a:t>
            </a:r>
            <a:r>
              <a:rPr lang="cs-CZ" b="1" dirty="0"/>
              <a:t>formulací podmínek pro splnění kvalifikace nezbytné </a:t>
            </a:r>
            <a:r>
              <a:rPr lang="cs-CZ" dirty="0"/>
              <a:t>k </a:t>
            </a:r>
            <a:r>
              <a:rPr lang="cs-CZ" b="1" dirty="0"/>
              <a:t>podnikání v daném oboru </a:t>
            </a:r>
            <a:r>
              <a:rPr lang="cs-CZ" dirty="0"/>
              <a:t>apod.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17952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Specifické rysy strategických procesů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Dalším důležitým rysem je </a:t>
            </a:r>
            <a:r>
              <a:rPr lang="cs-CZ" b="1" dirty="0"/>
              <a:t>rozdílná</a:t>
            </a:r>
            <a:r>
              <a:rPr lang="cs-CZ" dirty="0"/>
              <a:t> </a:t>
            </a:r>
            <a:r>
              <a:rPr lang="cs-CZ" b="1" dirty="0"/>
              <a:t>účinnost</a:t>
            </a:r>
            <a:r>
              <a:rPr lang="cs-CZ" dirty="0"/>
              <a:t> </a:t>
            </a:r>
            <a:r>
              <a:rPr lang="cs-CZ" b="1" dirty="0"/>
              <a:t>jednotlivých</a:t>
            </a:r>
            <a:r>
              <a:rPr lang="cs-CZ" dirty="0"/>
              <a:t> </a:t>
            </a:r>
            <a:r>
              <a:rPr lang="cs-CZ" b="1" dirty="0"/>
              <a:t>řešení</a:t>
            </a:r>
            <a:r>
              <a:rPr lang="cs-CZ" dirty="0"/>
              <a:t> posuzovaný jak z krátkodobého, tak i dlouhodobého hlediska.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Krátkodobě výhodná řešení se mohou z dlouhodobého hlediska jevit jako řešení zcela neúčinná a naopak.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5700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Specifické rysy strategických procesů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Práci top manažera </a:t>
            </a:r>
            <a:r>
              <a:rPr lang="cs-CZ" b="1" dirty="0"/>
              <a:t>ovlivňuje</a:t>
            </a:r>
            <a:r>
              <a:rPr lang="cs-CZ" dirty="0"/>
              <a:t> rovněž </a:t>
            </a:r>
            <a:r>
              <a:rPr lang="cs-CZ" b="1" dirty="0"/>
              <a:t>relativní</a:t>
            </a:r>
            <a:r>
              <a:rPr lang="cs-CZ" dirty="0"/>
              <a:t> </a:t>
            </a:r>
            <a:r>
              <a:rPr lang="cs-CZ" b="1" dirty="0"/>
              <a:t>necitlivost</a:t>
            </a:r>
            <a:r>
              <a:rPr lang="cs-CZ" dirty="0"/>
              <a:t> k </a:t>
            </a:r>
            <a:r>
              <a:rPr lang="cs-CZ" b="1" dirty="0"/>
              <a:t>dílčím</a:t>
            </a:r>
            <a:r>
              <a:rPr lang="cs-CZ" dirty="0"/>
              <a:t>, </a:t>
            </a:r>
            <a:r>
              <a:rPr lang="cs-CZ" b="1" dirty="0"/>
              <a:t>izolovaně</a:t>
            </a:r>
            <a:r>
              <a:rPr lang="cs-CZ" dirty="0"/>
              <a:t> </a:t>
            </a:r>
            <a:r>
              <a:rPr lang="cs-CZ" b="1" dirty="0"/>
              <a:t>provedeným</a:t>
            </a:r>
            <a:r>
              <a:rPr lang="cs-CZ" dirty="0"/>
              <a:t> </a:t>
            </a:r>
            <a:r>
              <a:rPr lang="cs-CZ" b="1" dirty="0"/>
              <a:t>změnám</a:t>
            </a:r>
            <a:r>
              <a:rPr lang="cs-CZ" dirty="0"/>
              <a:t>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Těsné vazby v rámci organizace způsobují, že organizace tyto dílčí změny absorbuje, aniž by se projevily v ostatních dílčích procesech.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22557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Specifické rysy strategických procesů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Strategické procesy jsou výrazně </a:t>
            </a:r>
            <a:r>
              <a:rPr lang="cs-CZ" b="1" dirty="0"/>
              <a:t>ovlivněny</a:t>
            </a:r>
            <a:r>
              <a:rPr lang="cs-CZ" dirty="0"/>
              <a:t> </a:t>
            </a:r>
            <a:r>
              <a:rPr lang="cs-CZ" b="1" dirty="0"/>
              <a:t>působením četných zpětných vazeb</a:t>
            </a:r>
            <a:r>
              <a:rPr lang="cs-CZ" dirty="0"/>
              <a:t>, které následně ovlivňují tyto procesy mnohdy neočekávaným způsobem.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48913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Specifické rysy strategických procesů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Podstatou dovednosti aplikovat strategické procesy do systému managementu celé organizace je </a:t>
            </a:r>
            <a:r>
              <a:rPr lang="cs-CZ" b="1" dirty="0"/>
              <a:t>schopnost top manažera strategicky uvažovat</a:t>
            </a:r>
            <a:r>
              <a:rPr lang="cs-CZ" dirty="0"/>
              <a:t>, tzn. umět v podmínkách nejistoty zpracovat takovou strategii, která organizaci zajistí prosperitu a úspěch.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2436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>
                <a:solidFill>
                  <a:schemeClr val="tx1"/>
                </a:solidFill>
              </a:rPr>
              <a:t>Strategické řízení vs. taktická a operativní úroveň řízení</a:t>
            </a:r>
            <a:endParaRPr lang="cs-CZ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20688" lvl="1">
              <a:spcBef>
                <a:spcPts val="0"/>
              </a:spcBef>
              <a:buSzPct val="100000"/>
            </a:pPr>
            <a:r>
              <a:rPr lang="cs-CZ" b="1" dirty="0"/>
              <a:t>Management</a:t>
            </a:r>
            <a:r>
              <a:rPr lang="cs-CZ" dirty="0"/>
              <a:t> </a:t>
            </a:r>
            <a:r>
              <a:rPr lang="cs-CZ" b="1" dirty="0"/>
              <a:t>organizací</a:t>
            </a:r>
            <a:r>
              <a:rPr lang="cs-CZ" dirty="0"/>
              <a:t> představuje velice složitý a komplexní proces.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Organizační jednotky, v rámci kterých jsou realizovány odlišné činnosti, nemohou účinně fungovat bez určité koordinace a vzájemné propojenosti. </a:t>
            </a:r>
          </a:p>
          <a:p>
            <a:pPr marL="420688" lvl="1">
              <a:spcBef>
                <a:spcPts val="0"/>
              </a:spcBef>
              <a:buSzPct val="100000"/>
            </a:pPr>
            <a:r>
              <a:rPr lang="cs-CZ" dirty="0"/>
              <a:t>Všechny činnosti v organizaci musí být vzájemně propojeny jak po věcné, tak i po finanční stránce.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9/25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2057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</TotalTime>
  <Words>1519</Words>
  <Application>Microsoft Office PowerPoint</Application>
  <PresentationFormat>Předvádění na obrazovce (4:3)</PresentationFormat>
  <Paragraphs>119</Paragraphs>
  <Slides>25</Slides>
  <Notes>25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 Strategické řízení firmy YSF_02_06</vt:lpstr>
      <vt:lpstr>Specifické rysy strategických procesů</vt:lpstr>
      <vt:lpstr>Specifické rysy strategických procesů</vt:lpstr>
      <vt:lpstr>Specifické rysy strategických procesů</vt:lpstr>
      <vt:lpstr>Specifické rysy strategických procesů</vt:lpstr>
      <vt:lpstr>Specifické rysy strategických procesů</vt:lpstr>
      <vt:lpstr>Specifické rysy strategických procesů</vt:lpstr>
      <vt:lpstr>Specifické rysy strategických procesů</vt:lpstr>
      <vt:lpstr>Strategické řízení vs. taktická a operativní úroveň řízení</vt:lpstr>
      <vt:lpstr>Strategické řízení vs. taktická a operativní úroveň řízení</vt:lpstr>
      <vt:lpstr>Strategické řízení vs. taktická a operativní úroveň řízení</vt:lpstr>
      <vt:lpstr>Strategické řízení vs. taktická a operativní úroveň řízení</vt:lpstr>
      <vt:lpstr>Strategické řízení vs. taktická a operativní úroveň řízení</vt:lpstr>
      <vt:lpstr>Strategické řízení vs. taktická a operativní úroveň řízení</vt:lpstr>
      <vt:lpstr>Principy strategického myšlení</vt:lpstr>
      <vt:lpstr>Principy strategického myšlení</vt:lpstr>
      <vt:lpstr>Principy strategického myšlení</vt:lpstr>
      <vt:lpstr>Principy strategického myšlení</vt:lpstr>
      <vt:lpstr>Principy strategického myšlení</vt:lpstr>
      <vt:lpstr>Principy strategického myšlení</vt:lpstr>
      <vt:lpstr>Principy strategického myšlení</vt:lpstr>
      <vt:lpstr>Principy strategického myšlení</vt:lpstr>
      <vt:lpstr>Principy strategického myšlení</vt:lpstr>
      <vt:lpstr>Principy strategického myšlení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Strategická analýza XSAN</dc:title>
  <dc:creator>Škrabal Jaroslav</dc:creator>
  <cp:lastModifiedBy>Škrabal Jaroslav</cp:lastModifiedBy>
  <cp:revision>63</cp:revision>
  <dcterms:modified xsi:type="dcterms:W3CDTF">2023-02-28T15:23:39Z</dcterms:modified>
</cp:coreProperties>
</file>