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69" r:id="rId5"/>
    <p:sldId id="273" r:id="rId6"/>
    <p:sldId id="274" r:id="rId7"/>
    <p:sldId id="261" r:id="rId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9" d="100"/>
          <a:sy n="119" d="100"/>
        </p:scale>
        <p:origin x="129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441949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966647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477712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89833" y="2041742"/>
            <a:ext cx="8704877" cy="3563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D10202"/>
              </a:buClr>
              <a:buSzPts val="4400"/>
              <a:buFont typeface="Calibri"/>
              <a:buNone/>
            </a:pPr>
            <a:r>
              <a:rPr lang="cs-CZ" b="1" dirty="0">
                <a:solidFill>
                  <a:srgbClr val="D10202"/>
                </a:solidFill>
              </a:rPr>
              <a:t>Strategické řízení firmy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YSF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03. 03. 2023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/>
              <a:t>Kontakt</a:t>
            </a:r>
            <a:endParaRPr b="1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b="1" dirty="0"/>
              <a:t>Ústav: UIZ </a:t>
            </a:r>
            <a:r>
              <a:rPr lang="cs-CZ" dirty="0"/>
              <a:t>(Ústav inovací ve zdravotnictví)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dirty="0"/>
              <a:t>Kontakt:</a:t>
            </a:r>
            <a:endParaRPr dirty="0"/>
          </a:p>
          <a:p>
            <a:pPr marL="74295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cs-CZ" dirty="0"/>
              <a:t>e-mail: jaroslav.skrabal@mvso.cz</a:t>
            </a:r>
            <a:endParaRPr dirty="0"/>
          </a:p>
          <a:p>
            <a:pPr marL="74295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cs-CZ" dirty="0"/>
              <a:t>přes poštu v rámci: </a:t>
            </a:r>
            <a:r>
              <a:rPr lang="cs-CZ" b="1" dirty="0"/>
              <a:t>IS MVSO</a:t>
            </a:r>
            <a:r>
              <a:rPr lang="cs-CZ" dirty="0"/>
              <a:t>.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dirty="0"/>
              <a:t>Konzultační hodiny </a:t>
            </a:r>
            <a:r>
              <a:rPr lang="cs-CZ" b="1" dirty="0"/>
              <a:t>dle domluvy</a:t>
            </a:r>
            <a:r>
              <a:rPr lang="cs-CZ" dirty="0"/>
              <a:t>.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dirty="0"/>
              <a:t>Veškeré informace budou poslány přes </a:t>
            </a:r>
            <a:r>
              <a:rPr lang="cs-CZ" b="1" dirty="0"/>
              <a:t>hromadnou korespondenci IS MVSO</a:t>
            </a:r>
            <a:r>
              <a:rPr lang="cs-CZ" dirty="0"/>
              <a:t>.</a:t>
            </a:r>
            <a:endParaRPr dirty="0"/>
          </a:p>
          <a:p>
            <a:pPr marL="45720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/>
              <a:t>Podmínky</a:t>
            </a:r>
            <a:endParaRPr b="1"/>
          </a:p>
        </p:txBody>
      </p:sp>
      <p:sp>
        <p:nvSpPr>
          <p:cNvPr id="105" name="Google Shape;105;p15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b="1" dirty="0"/>
              <a:t>Metody hodnocení:</a:t>
            </a:r>
            <a:endParaRPr dirty="0"/>
          </a:p>
          <a:p>
            <a:pPr marL="742950" lvl="1" indent="-285750">
              <a:spcBef>
                <a:spcPts val="560"/>
              </a:spcBef>
              <a:buSzPts val="2800"/>
            </a:pPr>
            <a:r>
              <a:rPr lang="cs-CZ" b="1" dirty="0"/>
              <a:t>Zápočet:</a:t>
            </a:r>
          </a:p>
          <a:p>
            <a:pPr marL="1200150" lvl="2" indent="-285750">
              <a:spcBef>
                <a:spcPts val="560"/>
              </a:spcBef>
              <a:buSzPts val="2800"/>
            </a:pPr>
            <a:r>
              <a:rPr lang="cs-CZ" dirty="0"/>
              <a:t>odevzdání seminární práce (reflexe četby, aplikace strategického managementu);</a:t>
            </a:r>
          </a:p>
          <a:p>
            <a:pPr marL="1200150" lvl="2" indent="-285750">
              <a:spcBef>
                <a:spcPts val="560"/>
              </a:spcBef>
              <a:buSzPts val="2800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zápočtový test;</a:t>
            </a:r>
          </a:p>
          <a:p>
            <a:pPr marL="1657350" lvl="3" indent="-285750">
              <a:spcBef>
                <a:spcPts val="560"/>
              </a:spcBef>
              <a:buSzPts val="2800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od 15. května v zápočtovém týdnu přes IS MVŠO.</a:t>
            </a:r>
          </a:p>
          <a:p>
            <a:pPr marL="1657350" lvl="3" indent="-285750">
              <a:spcBef>
                <a:spcPts val="560"/>
              </a:spcBef>
              <a:buSzPts val="2800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popř. podle domluvy v dřívějším termínu.</a:t>
            </a:r>
          </a:p>
        </p:txBody>
      </p:sp>
      <p:sp>
        <p:nvSpPr>
          <p:cNvPr id="106" name="Google Shape;106;p15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Seminární práce</a:t>
            </a:r>
            <a:endParaRPr dirty="0"/>
          </a:p>
        </p:txBody>
      </p:sp>
      <p:sp>
        <p:nvSpPr>
          <p:cNvPr id="112" name="Google Shape;112;p16"/>
          <p:cNvSpPr txBox="1">
            <a:spLocks noGrp="1"/>
          </p:cNvSpPr>
          <p:nvPr>
            <p:ph type="body" idx="1"/>
          </p:nvPr>
        </p:nvSpPr>
        <p:spPr>
          <a:xfrm>
            <a:off x="189571" y="1299576"/>
            <a:ext cx="8697951" cy="48817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87681" lvl="0" indent="-457200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cs-CZ" sz="2400" dirty="0">
                <a:solidFill>
                  <a:schemeClr val="tx1"/>
                </a:solidFill>
              </a:rPr>
              <a:t>Seminární práce bude vypracována dle šablony a směrnice MVŠO;</a:t>
            </a:r>
          </a:p>
          <a:p>
            <a:pPr marL="487681" lvl="0" indent="-457200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cs-CZ" sz="2400" dirty="0">
                <a:solidFill>
                  <a:schemeClr val="tx1"/>
                </a:solidFill>
              </a:rPr>
              <a:t>Studentka/student si vybere konkrétní firmu a bude vypracována konkrétní strategie podniku;</a:t>
            </a:r>
          </a:p>
          <a:p>
            <a:pPr marL="487681" lvl="0" indent="-457200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cs-CZ" sz="2400" dirty="0">
                <a:solidFill>
                  <a:schemeClr val="tx1"/>
                </a:solidFill>
              </a:rPr>
              <a:t>Seminární  práce bude odevzdána do konce semestru do systému IS MVŠO (do konce semestru).</a:t>
            </a:r>
          </a:p>
        </p:txBody>
      </p:sp>
      <p:sp>
        <p:nvSpPr>
          <p:cNvPr id="113" name="Google Shape;113;p16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37511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Seminární práce</a:t>
            </a:r>
            <a:endParaRPr dirty="0"/>
          </a:p>
        </p:txBody>
      </p:sp>
      <p:sp>
        <p:nvSpPr>
          <p:cNvPr id="112" name="Google Shape;112;p16"/>
          <p:cNvSpPr txBox="1">
            <a:spLocks noGrp="1"/>
          </p:cNvSpPr>
          <p:nvPr>
            <p:ph type="body" idx="1"/>
          </p:nvPr>
        </p:nvSpPr>
        <p:spPr>
          <a:xfrm>
            <a:off x="189571" y="1299576"/>
            <a:ext cx="8697951" cy="48817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0481" lvl="0" indent="0">
              <a:lnSpc>
                <a:spcPct val="150000"/>
              </a:lnSpc>
              <a:spcBef>
                <a:spcPts val="0"/>
              </a:spcBef>
              <a:buSzPct val="100000"/>
              <a:buNone/>
            </a:pPr>
            <a:r>
              <a:rPr lang="cs-CZ" sz="2400" b="1" dirty="0">
                <a:solidFill>
                  <a:schemeClr val="tx1"/>
                </a:solidFill>
              </a:rPr>
              <a:t>Struktura:</a:t>
            </a:r>
          </a:p>
          <a:p>
            <a:pPr marL="944881" lvl="1" indent="-457200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lphaLcParenR"/>
            </a:pPr>
            <a:r>
              <a:rPr lang="cs-CZ" sz="2200" dirty="0">
                <a:solidFill>
                  <a:schemeClr val="tx1"/>
                </a:solidFill>
              </a:rPr>
              <a:t>Titulní strana;</a:t>
            </a:r>
          </a:p>
          <a:p>
            <a:pPr marL="944881" lvl="1" indent="-457200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lphaLcParenR"/>
            </a:pPr>
            <a:r>
              <a:rPr lang="cs-CZ" sz="2200" dirty="0">
                <a:solidFill>
                  <a:schemeClr val="tx1"/>
                </a:solidFill>
              </a:rPr>
              <a:t>Obsah;</a:t>
            </a:r>
          </a:p>
          <a:p>
            <a:pPr marL="944881" lvl="1" indent="-457200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lphaLcParenR"/>
            </a:pPr>
            <a:r>
              <a:rPr lang="cs-CZ" sz="2200" dirty="0">
                <a:solidFill>
                  <a:schemeClr val="tx1"/>
                </a:solidFill>
              </a:rPr>
              <a:t>Úvod;</a:t>
            </a:r>
          </a:p>
          <a:p>
            <a:pPr marL="944881" lvl="1" indent="-457200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lphaLcParenR"/>
            </a:pPr>
            <a:r>
              <a:rPr lang="cs-CZ" sz="2200" dirty="0">
                <a:solidFill>
                  <a:schemeClr val="tx1"/>
                </a:solidFill>
              </a:rPr>
              <a:t>Empirická část;</a:t>
            </a:r>
          </a:p>
          <a:p>
            <a:pPr marL="1402081" lvl="2" indent="-457200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lphaLcParenR"/>
            </a:pPr>
            <a:r>
              <a:rPr lang="cs-CZ" sz="1700" dirty="0">
                <a:solidFill>
                  <a:schemeClr val="tx1"/>
                </a:solidFill>
              </a:rPr>
              <a:t>Popis konkrétní firmy</a:t>
            </a:r>
          </a:p>
          <a:p>
            <a:pPr marL="1402081" lvl="2" indent="-457200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lphaLcParenR"/>
            </a:pPr>
            <a:r>
              <a:rPr lang="cs-CZ" sz="1700" dirty="0">
                <a:solidFill>
                  <a:schemeClr val="tx1"/>
                </a:solidFill>
              </a:rPr>
              <a:t>Strategická analýza vnějšího okolí firmy;</a:t>
            </a:r>
          </a:p>
          <a:p>
            <a:pPr marL="1402081" lvl="2" indent="-457200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lphaLcParenR"/>
            </a:pPr>
            <a:r>
              <a:rPr lang="cs-CZ" sz="1700" dirty="0">
                <a:solidFill>
                  <a:schemeClr val="tx1"/>
                </a:solidFill>
              </a:rPr>
              <a:t>Strategická analýza vnitřního prostředí firmy;</a:t>
            </a:r>
          </a:p>
          <a:p>
            <a:pPr marL="1402081" lvl="2" indent="-457200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lphaLcParenR"/>
            </a:pPr>
            <a:r>
              <a:rPr lang="cs-CZ" sz="1700" dirty="0">
                <a:solidFill>
                  <a:schemeClr val="tx1"/>
                </a:solidFill>
              </a:rPr>
              <a:t>Návrh strategie (dobrovolné);</a:t>
            </a:r>
          </a:p>
          <a:p>
            <a:pPr marL="1402081" lvl="2" indent="-457200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lphaLcParenR"/>
            </a:pPr>
            <a:r>
              <a:rPr lang="cs-CZ" sz="1700" dirty="0">
                <a:solidFill>
                  <a:schemeClr val="tx1"/>
                </a:solidFill>
              </a:rPr>
              <a:t>Implementace strategie (dobrovolné);</a:t>
            </a:r>
          </a:p>
          <a:p>
            <a:pPr marL="944881" lvl="1" indent="-457200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lphaLcParenR"/>
            </a:pPr>
            <a:r>
              <a:rPr lang="cs-CZ" sz="2200" dirty="0">
                <a:solidFill>
                  <a:schemeClr val="tx1"/>
                </a:solidFill>
              </a:rPr>
              <a:t>Závěr;</a:t>
            </a:r>
          </a:p>
          <a:p>
            <a:pPr marL="944881" lvl="1" indent="-457200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lphaLcParenR"/>
            </a:pPr>
            <a:r>
              <a:rPr lang="cs-CZ" sz="2200" dirty="0">
                <a:solidFill>
                  <a:schemeClr val="tx1"/>
                </a:solidFill>
              </a:rPr>
              <a:t>Použitá literatura.</a:t>
            </a:r>
          </a:p>
        </p:txBody>
      </p:sp>
      <p:sp>
        <p:nvSpPr>
          <p:cNvPr id="113" name="Google Shape;113;p16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05005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Udělení zápočtu</a:t>
            </a:r>
            <a:endParaRPr sz="3600" b="1" dirty="0"/>
          </a:p>
        </p:txBody>
      </p:sp>
      <p:sp>
        <p:nvSpPr>
          <p:cNvPr id="112" name="Google Shape;112;p16"/>
          <p:cNvSpPr txBox="1">
            <a:spLocks noGrp="1"/>
          </p:cNvSpPr>
          <p:nvPr>
            <p:ph type="body" idx="1"/>
          </p:nvPr>
        </p:nvSpPr>
        <p:spPr>
          <a:xfrm>
            <a:off x="189571" y="1299576"/>
            <a:ext cx="8697951" cy="48817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73381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cs-CZ" sz="2800" b="1" dirty="0">
                <a:solidFill>
                  <a:schemeClr val="tx1"/>
                </a:solidFill>
              </a:rPr>
              <a:t>Zápočet bude udělen studentům po splnění podmínek:</a:t>
            </a:r>
          </a:p>
          <a:p>
            <a:pPr marL="830581" lvl="1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absolvování zápočtového testu;</a:t>
            </a:r>
          </a:p>
          <a:p>
            <a:pPr marL="830581" lvl="1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odevzdání seminární práce, která bude bez připomínek vyučujícího.</a:t>
            </a:r>
          </a:p>
        </p:txBody>
      </p:sp>
      <p:sp>
        <p:nvSpPr>
          <p:cNvPr id="113" name="Google Shape;113;p16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3976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>
                <a:solidFill>
                  <a:srgbClr val="FF0000"/>
                </a:solidFill>
              </a:rPr>
              <a:t>DĚKUJI ZA POZORNOST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219</Words>
  <Application>Microsoft Office PowerPoint</Application>
  <PresentationFormat>Předvádění na obrazovce (4:3)</PresentationFormat>
  <Paragraphs>46</Paragraphs>
  <Slides>7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Strategické řízení firmy YSF</vt:lpstr>
      <vt:lpstr>Kontakt</vt:lpstr>
      <vt:lpstr>Podmínky</vt:lpstr>
      <vt:lpstr>Seminární práce</vt:lpstr>
      <vt:lpstr>Seminární práce</vt:lpstr>
      <vt:lpstr>Udělení zápočtu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dc:creator>Škrabal Jaroslav</dc:creator>
  <cp:lastModifiedBy>Škrabal Jaroslav</cp:lastModifiedBy>
  <cp:revision>25</cp:revision>
  <dcterms:modified xsi:type="dcterms:W3CDTF">2023-02-28T15:29:54Z</dcterms:modified>
</cp:coreProperties>
</file>