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0" r:id="rId3"/>
    <p:sldId id="330" r:id="rId4"/>
    <p:sldId id="337" r:id="rId5"/>
    <p:sldId id="338" r:id="rId6"/>
    <p:sldId id="339" r:id="rId7"/>
    <p:sldId id="303" r:id="rId8"/>
    <p:sldId id="311" r:id="rId9"/>
    <p:sldId id="343" r:id="rId10"/>
    <p:sldId id="349" r:id="rId11"/>
    <p:sldId id="350" r:id="rId12"/>
    <p:sldId id="351" r:id="rId13"/>
    <p:sldId id="353" r:id="rId14"/>
    <p:sldId id="354" r:id="rId15"/>
    <p:sldId id="358" r:id="rId16"/>
    <p:sldId id="355" r:id="rId17"/>
    <p:sldId id="356" r:id="rId18"/>
    <p:sldId id="357" r:id="rId19"/>
    <p:sldId id="363" r:id="rId20"/>
    <p:sldId id="359" r:id="rId21"/>
    <p:sldId id="360" r:id="rId22"/>
    <p:sldId id="361" r:id="rId23"/>
    <p:sldId id="362" r:id="rId24"/>
    <p:sldId id="426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28" r:id="rId60"/>
    <p:sldId id="429" r:id="rId61"/>
    <p:sldId id="427" r:id="rId6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 snapToGrid="0" snapToObjects="1">
      <p:cViewPr>
        <p:scale>
          <a:sx n="53" d="100"/>
          <a:sy n="53" d="100"/>
        </p:scale>
        <p:origin x="-186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1T19:01:42.121" idx="2">
    <p:pos x="1038" y="2964"/>
    <p:text>jak mají aktuálně otevřeno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0027-BF30-498C-B50F-DB8B92C7030E}" type="datetimeFigureOut">
              <a:rPr lang="cs-CZ" smtClean="0"/>
              <a:t>23.2.2023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9FD6-49A4-4FEF-AE98-C5246ACCEB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21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23.2.2023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339E5-C090-4551-A391-D62605778F11}" type="slidenum">
              <a:rPr lang="cs-CZ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baseline="0" dirty="0"/>
              <a:t> prezentace doc. Ivanové, </a:t>
            </a:r>
            <a:r>
              <a:rPr lang="cs-CZ" dirty="0"/>
              <a:t>Jako</a:t>
            </a:r>
            <a:r>
              <a:rPr lang="cs-CZ" baseline="0" dirty="0"/>
              <a:t> příklad rozvodovost?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00496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pPr algn="l"/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 k diplomové </a:t>
            </a:r>
            <a:r>
              <a:rPr lang="cs-CZ" sz="2800" b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práci (YSDIP</a:t>
            </a:r>
            <a:r>
              <a:rPr lang="cs-CZ" sz="28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požadavky na DP (1. část)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5070829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95618"/>
            <a:ext cx="8229600" cy="5530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POSTUP PŘI ZPRACOVÁNÍ EMPIRICKÉ ČÁSTI PRÁCE</a:t>
            </a:r>
            <a:endParaRPr lang="cs-CZ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cs-CZ" sz="2400" dirty="0"/>
              <a:t>popsat výzkumný problém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cíl výzkumu (cílem je zjistit…)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stanovit si úhel pohledu na věc (paradigma)</a:t>
            </a:r>
          </a:p>
          <a:p>
            <a:pPr marL="457200" indent="-457200">
              <a:buAutoNum type="arabicParenR"/>
            </a:pPr>
            <a:r>
              <a:rPr lang="cs-CZ" sz="2400" dirty="0"/>
              <a:t>stanovení výzkumné otázky/ hypotézy</a:t>
            </a:r>
          </a:p>
          <a:p>
            <a:pPr marL="457200" indent="-457200">
              <a:buAutoNum type="arabicParenR"/>
            </a:pPr>
            <a:r>
              <a:rPr lang="cs-CZ" sz="2400" dirty="0"/>
              <a:t>definování klíčových slov, které vytvoří teoretický rámec práce</a:t>
            </a:r>
          </a:p>
          <a:p>
            <a:pPr marL="457200" indent="-457200">
              <a:buAutoNum type="arabicParenR"/>
            </a:pPr>
            <a:r>
              <a:rPr lang="cs-CZ" sz="2400" dirty="0"/>
              <a:t>určení metody sběru dat</a:t>
            </a:r>
          </a:p>
          <a:p>
            <a:pPr marL="457200" indent="-457200">
              <a:buAutoNum type="arabicParenR"/>
            </a:pPr>
            <a:r>
              <a:rPr lang="cs-CZ" sz="2400" dirty="0"/>
              <a:t>definice základního souboru, výběrového souboru</a:t>
            </a:r>
          </a:p>
          <a:p>
            <a:pPr marL="457200" indent="-457200">
              <a:buAutoNum type="arabicParenR"/>
            </a:pPr>
            <a:r>
              <a:rPr lang="cs-CZ" sz="2400" dirty="0"/>
              <a:t>sběr dat, vyhodnocení</a:t>
            </a:r>
          </a:p>
          <a:p>
            <a:pPr marL="457200" indent="-457200">
              <a:buAutoNum type="arabicParenR"/>
            </a:pPr>
            <a:r>
              <a:rPr lang="cs-CZ" sz="2400" dirty="0"/>
              <a:t>interpretace výsledků</a:t>
            </a:r>
          </a:p>
          <a:p>
            <a:pPr marL="457200" indent="-457200">
              <a:buAutoNum type="arabicParenR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313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FF0000"/>
                </a:solidFill>
              </a:rPr>
              <a:t>CÍL VÝZKUMU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v cíli se odráží výzkumný problém</a:t>
            </a:r>
          </a:p>
          <a:p>
            <a:pPr>
              <a:buFontTx/>
              <a:buChar char="-"/>
            </a:pPr>
            <a:r>
              <a:rPr lang="cs-CZ" sz="2400" dirty="0"/>
              <a:t>je potřeba brát v potaz přínos pro praxi: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rozšíření poznání skutečnosti?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návrh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- poznání skutečnosti a řešení nápravy?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</a:t>
            </a:r>
          </a:p>
          <a:p>
            <a:pPr>
              <a:buFontTx/>
              <a:buChar char="-"/>
            </a:pPr>
            <a:r>
              <a:rPr lang="cs-CZ" sz="2400" dirty="0"/>
              <a:t>na základě stanoveného cíle volíme PARADIGMA </a:t>
            </a:r>
          </a:p>
          <a:p>
            <a:pPr marL="0" indent="0">
              <a:buNone/>
            </a:pPr>
            <a:r>
              <a:rPr lang="cs-CZ" sz="2400" dirty="0"/>
              <a:t>paradigma = vzor myšlení, úhel pohledu</a:t>
            </a:r>
          </a:p>
          <a:p>
            <a:pPr marL="0" indent="0">
              <a:buNone/>
            </a:pPr>
            <a:r>
              <a:rPr lang="cs-CZ" sz="2400" dirty="0"/>
              <a:t>                     - vzor pro provedení stanoveného výzkumu</a:t>
            </a:r>
          </a:p>
          <a:p>
            <a:pPr marL="0" indent="0">
              <a:buNone/>
            </a:pPr>
            <a:r>
              <a:rPr lang="cs-CZ" sz="2400" dirty="0"/>
              <a:t>   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162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21454"/>
            <a:ext cx="8229600" cy="540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KVALITATIVNÍ x KVANTITATIVNÍ VÝZKUM</a:t>
            </a:r>
          </a:p>
          <a:p>
            <a:pPr marL="0" indent="0">
              <a:buNone/>
            </a:pPr>
            <a:r>
              <a:rPr lang="cs-CZ" sz="2400" u="sng" dirty="0"/>
              <a:t>Kvalitativní: </a:t>
            </a:r>
          </a:p>
          <a:p>
            <a:pPr>
              <a:buFontTx/>
              <a:buChar char="-"/>
            </a:pPr>
            <a:r>
              <a:rPr lang="cs-CZ" sz="2400" dirty="0"/>
              <a:t>označuje výzkumy, které zjišťují, jak jednotlivci nahlížejí          na svět, jak jej chápou, interpretují</a:t>
            </a:r>
          </a:p>
          <a:p>
            <a:pPr>
              <a:buFontTx/>
              <a:buChar char="-"/>
            </a:pPr>
            <a:r>
              <a:rPr lang="cs-CZ" sz="2400" dirty="0"/>
              <a:t>nevyužívá statistické metody a techniky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u="sng" dirty="0"/>
              <a:t>Kvantitativní: </a:t>
            </a:r>
            <a:r>
              <a:rPr lang="cs-CZ" sz="2400" dirty="0"/>
              <a:t> </a:t>
            </a:r>
            <a:r>
              <a:rPr lang="cs-CZ" sz="1800" dirty="0"/>
              <a:t>(z lat. </a:t>
            </a:r>
            <a:r>
              <a:rPr lang="cs-CZ" sz="1800" dirty="0" err="1"/>
              <a:t>quantum</a:t>
            </a:r>
            <a:r>
              <a:rPr lang="cs-CZ" sz="1800" dirty="0"/>
              <a:t> = kolik)</a:t>
            </a:r>
            <a:endParaRPr lang="cs-CZ" sz="1800" u="sng" dirty="0"/>
          </a:p>
          <a:p>
            <a:pPr>
              <a:buFontTx/>
              <a:buChar char="-"/>
            </a:pPr>
            <a:r>
              <a:rPr lang="cs-CZ" sz="2400" dirty="0"/>
              <a:t>označuje výzkumy, které popisují zkoumanou skutečnost pomocí znaků, čísel </a:t>
            </a:r>
          </a:p>
          <a:p>
            <a:pPr>
              <a:buFontTx/>
              <a:buChar char="-"/>
            </a:pPr>
            <a:r>
              <a:rPr lang="cs-CZ" sz="2400" dirty="0"/>
              <a:t>využívá statistické metody a techniky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94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914400"/>
            <a:ext cx="41148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Kvantitativní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testování hypotéz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omezený rozsah informace       o mnoha jedincích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pozorovaných proměnných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na populaci je možná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validita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914400"/>
            <a:ext cx="4038600" cy="4953000"/>
          </a:xfrm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Monotype Sorts" pitchFamily="2" charset="2"/>
              <a:buNone/>
              <a:defRPr/>
            </a:pPr>
            <a:r>
              <a:rPr lang="cs-CZ" altLang="en-US" b="1" dirty="0"/>
              <a:t>Kvalitativní výzkum: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cílem je vytváření nových hypotéz, vytváření teorie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mnoho informací o malém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silná redukce počtu jedinců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generalizace problematická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nízká reliabilita</a:t>
            </a:r>
          </a:p>
          <a:p>
            <a:pPr marL="91440" indent="-91440" eaLnBrk="1" fontAlgn="auto" hangingPunct="1">
              <a:defRPr/>
            </a:pPr>
            <a:r>
              <a:rPr lang="cs-CZ" altLang="en-US" sz="2400" dirty="0"/>
              <a:t> vysoká validita</a:t>
            </a:r>
          </a:p>
          <a:p>
            <a:pPr marL="91440" indent="-91440" eaLnBrk="1" fontAlgn="auto" hangingPunct="1">
              <a:defRPr/>
            </a:pPr>
            <a:endParaRPr lang="cs-CZ" altLang="en-US" b="1" dirty="0"/>
          </a:p>
          <a:p>
            <a:pPr marL="91440" indent="-91440" eaLnBrk="1" fontAlgn="auto" hangingPunct="1">
              <a:defRPr/>
            </a:pPr>
            <a:endParaRPr lang="cs-CZ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193022" cy="365125"/>
          </a:xfrm>
        </p:spPr>
        <p:txBody>
          <a:bodyPr/>
          <a:lstStyle/>
          <a:p>
            <a:r>
              <a:rPr lang="cs-CZ" dirty="0"/>
              <a:t>dle </a:t>
            </a:r>
            <a:r>
              <a:rPr lang="en-US" dirty="0"/>
              <a:t>doc. </a:t>
            </a:r>
            <a:r>
              <a:rPr lang="cs-CZ" dirty="0"/>
              <a:t>Kateřiny </a:t>
            </a:r>
            <a:r>
              <a:rPr lang="en-US" dirty="0"/>
              <a:t>Ivanov</a:t>
            </a:r>
            <a:r>
              <a:rPr lang="cs-CZ" dirty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648" y="838900"/>
            <a:ext cx="8463792" cy="495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VLASTNOSTI DOBRÉHO MĚŘENÍ</a:t>
            </a:r>
          </a:p>
          <a:p>
            <a:pPr marL="0" indent="0">
              <a:buNone/>
            </a:pPr>
            <a:r>
              <a:rPr lang="cs-CZ" sz="2400" dirty="0"/>
              <a:t>VALIDITA </a:t>
            </a:r>
          </a:p>
          <a:p>
            <a:pPr marL="0" indent="0">
              <a:buNone/>
            </a:pPr>
            <a:r>
              <a:rPr lang="cs-CZ" sz="2400" dirty="0"/>
              <a:t>= platnost</a:t>
            </a:r>
          </a:p>
          <a:p>
            <a:pPr>
              <a:buFontTx/>
              <a:buChar char="-"/>
            </a:pPr>
            <a:r>
              <a:rPr lang="cs-CZ" sz="2400" dirty="0"/>
              <a:t>měření má vysokou validitu, pokud měří to, co měřit má</a:t>
            </a:r>
          </a:p>
          <a:p>
            <a:pPr>
              <a:buFontTx/>
              <a:buChar char="-"/>
            </a:pPr>
            <a:r>
              <a:rPr lang="cs-CZ" sz="2400" dirty="0"/>
              <a:t>pokud chceme přesně posoudit, jakou hodnotu validita má, srovnáváme ji podle jiného vnějšího kritéria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RELIABILITA</a:t>
            </a:r>
          </a:p>
          <a:p>
            <a:pPr marL="0" indent="0">
              <a:buNone/>
            </a:pPr>
            <a:r>
              <a:rPr lang="cs-CZ" sz="2400" dirty="0"/>
              <a:t>= spolehlivost</a:t>
            </a:r>
          </a:p>
          <a:p>
            <a:pPr marL="0" indent="0">
              <a:buNone/>
            </a:pPr>
            <a:r>
              <a:rPr lang="cs-CZ" sz="2400" dirty="0"/>
              <a:t>- pokud má být měření </a:t>
            </a:r>
            <a:r>
              <a:rPr lang="cs-CZ" sz="2400" dirty="0" err="1"/>
              <a:t>reliabilní</a:t>
            </a:r>
            <a:r>
              <a:rPr lang="cs-CZ" sz="2400" dirty="0"/>
              <a:t>, mělo by za stejných podmínek vykazovat přibližně stejné výsledky</a:t>
            </a:r>
          </a:p>
        </p:txBody>
      </p:sp>
    </p:spTree>
    <p:extLst>
      <p:ext uri="{BB962C8B-B14F-4D97-AF65-F5344CB8AC3E}">
        <p14:creationId xmlns:p14="http://schemas.microsoft.com/office/powerpoint/2010/main" val="240307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51296"/>
            <a:ext cx="8229600" cy="4674868"/>
          </a:xfrm>
        </p:spPr>
        <p:txBody>
          <a:bodyPr/>
          <a:lstStyle/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Hypotéza</a:t>
            </a:r>
            <a:r>
              <a:rPr lang="cs-CZ" altLang="cs-CZ" sz="2400" dirty="0">
                <a:solidFill>
                  <a:prstClr val="black"/>
                </a:solidFill>
              </a:rPr>
              <a:t> (řecky podklad, princip, předpoklad) znamená výpověď, jejíž platnost se pouze předpokládá, ale zároveň formulovanou tak, aby ji bylo možno potvrdit nebo vyvrátit.</a:t>
            </a:r>
          </a:p>
          <a:p>
            <a:pPr lvl="0"/>
            <a:endParaRPr lang="cs-CZ" altLang="cs-CZ" sz="2400" dirty="0">
              <a:solidFill>
                <a:prstClr val="black"/>
              </a:solidFill>
            </a:endParaRPr>
          </a:p>
          <a:p>
            <a:pPr lvl="0"/>
            <a:r>
              <a:rPr lang="cs-CZ" altLang="cs-CZ" sz="2400" b="1" dirty="0">
                <a:solidFill>
                  <a:prstClr val="black"/>
                </a:solidFill>
              </a:rPr>
              <a:t>Výzkumná otázka </a:t>
            </a:r>
            <a:r>
              <a:rPr lang="cs-CZ" altLang="cs-CZ" sz="2400" dirty="0">
                <a:solidFill>
                  <a:prstClr val="black"/>
                </a:solidFill>
              </a:rPr>
              <a:t>je otázkou, na kterou hledáme v rámci svého výzkumu odpověď. Začíná vždy Jak, jaký, proč, čí,        kdo apod.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77473" y="6356350"/>
            <a:ext cx="2895600" cy="365125"/>
          </a:xfrm>
        </p:spPr>
        <p:txBody>
          <a:bodyPr/>
          <a:lstStyle/>
          <a:p>
            <a:r>
              <a:rPr lang="en-US" dirty="0" err="1"/>
              <a:t>dle</a:t>
            </a:r>
            <a:r>
              <a:rPr lang="en-US" dirty="0"/>
              <a:t> doc. </a:t>
            </a:r>
            <a:r>
              <a:rPr lang="en-US" dirty="0" err="1"/>
              <a:t>Ivanové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0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89234"/>
            <a:ext cx="8229600" cy="523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TYPICKÉ NÁSTROJE SBĚRU DAT: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kvalitativní výzkumy – nestandardizované pozorování, obsahová analýza, případová studie, rozhovor, komparace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kvantitativní výzkumy – dotazník, pozorování, studium dokumentů, experiment</a:t>
            </a:r>
          </a:p>
        </p:txBody>
      </p:sp>
    </p:spTree>
    <p:extLst>
      <p:ext uri="{BB962C8B-B14F-4D97-AF65-F5344CB8AC3E}">
        <p14:creationId xmlns:p14="http://schemas.microsoft.com/office/powerpoint/2010/main" val="2754904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38232"/>
            <a:ext cx="8229600" cy="538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VÝBĚR VZORKU DO VÝZKUMU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základní soubor</a:t>
            </a:r>
          </a:p>
          <a:p>
            <a:pPr marL="0" indent="0">
              <a:buNone/>
            </a:pPr>
            <a:r>
              <a:rPr lang="cs-CZ" sz="2400" dirty="0"/>
              <a:t>   = všechny prvky, které patří do skupiny, kterou zkoumáme</a:t>
            </a:r>
          </a:p>
          <a:p>
            <a:r>
              <a:rPr lang="cs-CZ" sz="2400" dirty="0"/>
              <a:t>výběrový soubor</a:t>
            </a:r>
          </a:p>
          <a:p>
            <a:pPr marL="0" indent="0">
              <a:buNone/>
            </a:pPr>
            <a:r>
              <a:rPr lang="cs-CZ" sz="2400" dirty="0"/>
              <a:t>   = určitá vybraná část prvků, která základní soubor reprezentuje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 čem závisí velikost výběrového souboru?</a:t>
            </a:r>
          </a:p>
        </p:txBody>
      </p:sp>
    </p:spTree>
    <p:extLst>
      <p:ext uri="{BB962C8B-B14F-4D97-AF65-F5344CB8AC3E}">
        <p14:creationId xmlns:p14="http://schemas.microsoft.com/office/powerpoint/2010/main" val="32526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3398"/>
            <a:ext cx="8229600" cy="53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DRUHY VÝBĚRŮ: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náhodný </a:t>
            </a:r>
          </a:p>
          <a:p>
            <a:r>
              <a:rPr lang="cs-CZ" sz="2400" dirty="0"/>
              <a:t>skupinový </a:t>
            </a:r>
          </a:p>
          <a:p>
            <a:r>
              <a:rPr lang="cs-CZ" sz="2400" dirty="0"/>
              <a:t>stratifikovaný</a:t>
            </a:r>
          </a:p>
          <a:p>
            <a:r>
              <a:rPr lang="cs-CZ" sz="2400" dirty="0"/>
              <a:t>kontrolovaný (proporcionální stratifikovaný)</a:t>
            </a:r>
          </a:p>
          <a:p>
            <a:r>
              <a:rPr lang="cs-CZ" sz="2400" dirty="0"/>
              <a:t>vícenásobný </a:t>
            </a:r>
          </a:p>
          <a:p>
            <a:r>
              <a:rPr lang="cs-CZ" sz="2400" dirty="0"/>
              <a:t>záměrný</a:t>
            </a:r>
          </a:p>
          <a:p>
            <a:r>
              <a:rPr lang="cs-CZ" sz="2400" dirty="0"/>
              <a:t>mechanický (systémový)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1800" dirty="0"/>
              <a:t>výběr na základě dostupnosti</a:t>
            </a:r>
          </a:p>
        </p:txBody>
      </p:sp>
    </p:spTree>
    <p:extLst>
      <p:ext uri="{BB962C8B-B14F-4D97-AF65-F5344CB8AC3E}">
        <p14:creationId xmlns:p14="http://schemas.microsoft.com/office/powerpoint/2010/main" val="355108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/>
              <a:t>DOPORUČENÁ STRUKTURA EMPIRICKÉ ČÁSTI: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1. (teoretická východiska výzkumu)</a:t>
            </a:r>
          </a:p>
          <a:p>
            <a:pPr marL="0" indent="0">
              <a:buNone/>
            </a:pPr>
            <a:r>
              <a:rPr lang="cs-CZ" sz="2400" dirty="0"/>
              <a:t>2. cíl EČ</a:t>
            </a:r>
          </a:p>
          <a:p>
            <a:pPr marL="0" indent="0">
              <a:buNone/>
            </a:pPr>
            <a:r>
              <a:rPr lang="cs-CZ" sz="2400" dirty="0"/>
              <a:t>3. charakteristika a popis vzorku</a:t>
            </a:r>
          </a:p>
          <a:p>
            <a:pPr marL="0" indent="0">
              <a:buNone/>
            </a:pPr>
            <a:r>
              <a:rPr lang="cs-CZ" sz="2400" dirty="0"/>
              <a:t>4. popis metody</a:t>
            </a:r>
          </a:p>
          <a:p>
            <a:pPr marL="0" indent="0">
              <a:buNone/>
            </a:pPr>
            <a:r>
              <a:rPr lang="cs-CZ" sz="2400" dirty="0"/>
              <a:t>5. popis vlastního výzkumu – jeho organizace, podmínky, průběh, obtíže</a:t>
            </a:r>
          </a:p>
          <a:p>
            <a:pPr marL="0" indent="0">
              <a:buNone/>
            </a:pPr>
            <a:r>
              <a:rPr lang="cs-CZ" sz="2400" dirty="0"/>
              <a:t>5. výsledky</a:t>
            </a:r>
          </a:p>
          <a:p>
            <a:pPr marL="0" indent="0">
              <a:buNone/>
            </a:pPr>
            <a:r>
              <a:rPr lang="cs-CZ" sz="2400" dirty="0"/>
              <a:t>6. diskuze</a:t>
            </a:r>
          </a:p>
          <a:p>
            <a:pPr marL="0" indent="0">
              <a:buNone/>
            </a:pPr>
            <a:r>
              <a:rPr lang="cs-CZ" sz="2400" dirty="0"/>
              <a:t>7. (závěr EČ)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1. teoretická východiska výzkumu + cíl EČ (lze v jedné kapitole) </a:t>
            </a:r>
          </a:p>
          <a:p>
            <a:pPr marL="0" indent="0">
              <a:buNone/>
            </a:pPr>
            <a:r>
              <a:rPr lang="cs-CZ" sz="2000" dirty="0"/>
              <a:t>2. charakteristika výzkumu</a:t>
            </a:r>
          </a:p>
          <a:p>
            <a:pPr>
              <a:buFontTx/>
              <a:buChar char="-"/>
            </a:pPr>
            <a:r>
              <a:rPr lang="cs-CZ" sz="2000" dirty="0"/>
              <a:t>výběr respondentů</a:t>
            </a:r>
          </a:p>
          <a:p>
            <a:pPr>
              <a:buFontTx/>
              <a:buChar char="-"/>
            </a:pPr>
            <a:r>
              <a:rPr lang="cs-CZ" sz="2000" dirty="0"/>
              <a:t>charakteristika výzkumného souboru</a:t>
            </a:r>
          </a:p>
          <a:p>
            <a:pPr>
              <a:buFontTx/>
              <a:buChar char="-"/>
            </a:pPr>
            <a:r>
              <a:rPr lang="cs-CZ" sz="2000" dirty="0"/>
              <a:t>popis zvolené metody sběru dat </a:t>
            </a:r>
          </a:p>
          <a:p>
            <a:pPr marL="0" indent="0">
              <a:buNone/>
            </a:pPr>
            <a:r>
              <a:rPr lang="cs-CZ" sz="2000" dirty="0"/>
              <a:t>      (jediná teorie v EČ)</a:t>
            </a:r>
          </a:p>
          <a:p>
            <a:pPr>
              <a:buFontTx/>
              <a:buChar char="-"/>
            </a:pPr>
            <a:r>
              <a:rPr lang="cs-CZ" sz="2000" dirty="0"/>
              <a:t>popis průběhu vlastního výzkumu</a:t>
            </a:r>
          </a:p>
          <a:p>
            <a:pPr>
              <a:buFontTx/>
              <a:buChar char="-"/>
            </a:pPr>
            <a:r>
              <a:rPr lang="cs-CZ" sz="2000" dirty="0"/>
              <a:t>metody zpracování a analýzy dat (obzvlášť u </a:t>
            </a:r>
            <a:r>
              <a:rPr lang="cs-CZ" sz="2000" dirty="0" err="1"/>
              <a:t>kvanti</a:t>
            </a:r>
            <a:r>
              <a:rPr lang="cs-CZ" sz="2000" dirty="0"/>
              <a:t> výzkumů)</a:t>
            </a:r>
          </a:p>
          <a:p>
            <a:pPr>
              <a:buFontTx/>
              <a:buChar char="-"/>
            </a:pPr>
            <a:r>
              <a:rPr lang="cs-CZ" sz="2000" dirty="0"/>
              <a:t>limity výzkumného šetření (+ další možnosti výzkumu)</a:t>
            </a:r>
          </a:p>
          <a:p>
            <a:pPr marL="0" indent="0">
              <a:buNone/>
            </a:pPr>
            <a:r>
              <a:rPr lang="cs-CZ" sz="2000" dirty="0"/>
              <a:t>3. výsledky šetření a jejich interpretace</a:t>
            </a:r>
          </a:p>
          <a:p>
            <a:pPr marL="0" indent="0">
              <a:buNone/>
            </a:pPr>
            <a:r>
              <a:rPr lang="cs-CZ" sz="2000" dirty="0"/>
              <a:t>4. závěry, diskuze, shrnutí výsledků EČ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708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540060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0202"/>
                </a:solidFill>
                <a:cs typeface="Arial"/>
              </a:rPr>
              <a:t>HARMONOGRAM SZZ V AR </a:t>
            </a:r>
            <a:r>
              <a:rPr lang="cs-CZ" sz="2800" b="1" dirty="0" smtClean="0">
                <a:solidFill>
                  <a:srgbClr val="D10202"/>
                </a:solidFill>
                <a:cs typeface="Arial"/>
              </a:rPr>
              <a:t>2022/2023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6682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84385"/>
              </p:ext>
            </p:extLst>
          </p:nvPr>
        </p:nvGraphicFramePr>
        <p:xfrm>
          <a:off x="1392757" y="2024478"/>
          <a:ext cx="6850521" cy="292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3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1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Termín (květen/červen) (září)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9262">
                <a:tc>
                  <a:txBody>
                    <a:bodyPr/>
                    <a:lstStyle/>
                    <a:p>
                      <a:r>
                        <a:rPr lang="cs-CZ" dirty="0"/>
                        <a:t>Odevzdání DP pro</a:t>
                      </a:r>
                      <a:r>
                        <a:rPr lang="cs-CZ" baseline="0" dirty="0"/>
                        <a:t> prezenční i kombinovanou formu studia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Splnění studijních povinností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150">
                <a:tc>
                  <a:txBody>
                    <a:bodyPr/>
                    <a:lstStyle/>
                    <a:p>
                      <a:r>
                        <a:rPr lang="cs-CZ" dirty="0"/>
                        <a:t>Přihláška ke SZZ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859">
                <a:tc>
                  <a:txBody>
                    <a:bodyPr/>
                    <a:lstStyle/>
                    <a:p>
                      <a:r>
                        <a:rPr lang="cs-CZ" dirty="0"/>
                        <a:t>Obhajoba kvalifikační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70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ZDROJE INFORMACÍ</a:t>
            </a:r>
          </a:p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759103" y="2329731"/>
            <a:ext cx="4174434" cy="1569660"/>
          </a:xfrm>
          <a:prstGeom prst="rect">
            <a:avLst/>
          </a:prstGeom>
          <a:noFill/>
          <a:ln w="2540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</a:t>
            </a:r>
          </a:p>
          <a:p>
            <a:pPr algn="ctr"/>
            <a:r>
              <a:rPr lang="cs-CZ" sz="2400" b="1" dirty="0"/>
              <a:t>= původní zdroj informací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59103" y="4204644"/>
            <a:ext cx="4174434" cy="1569660"/>
          </a:xfrm>
          <a:prstGeom prst="rect">
            <a:avLst/>
          </a:prstGeom>
          <a:noFill/>
          <a:ln w="2540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r>
              <a:rPr lang="cs-CZ" sz="2400" b="1" dirty="0"/>
              <a:t>S</a:t>
            </a:r>
            <a:r>
              <a:rPr lang="cs-CZ" sz="2400" b="1" dirty="0">
                <a:solidFill>
                  <a:schemeClr val="tx1"/>
                </a:solidFill>
              </a:rPr>
              <a:t>EKUNDÁRNÍ ZDROJ</a:t>
            </a:r>
          </a:p>
          <a:p>
            <a:pPr algn="ctr"/>
            <a:r>
              <a:rPr lang="cs-CZ" sz="2400" b="1" dirty="0"/>
              <a:t>= již jednou zpracovaný zdroj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744800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VHODNÉ vs. NEVHODNÉ ZDROJE INFORMACÍ</a:t>
            </a:r>
            <a:endParaRPr lang="en-US" sz="1100" b="1" dirty="0"/>
          </a:p>
        </p:txBody>
      </p:sp>
      <p:sp>
        <p:nvSpPr>
          <p:cNvPr id="7" name="Obdélník 6"/>
          <p:cNvSpPr/>
          <p:nvPr/>
        </p:nvSpPr>
        <p:spPr>
          <a:xfrm>
            <a:off x="1095094" y="1685677"/>
            <a:ext cx="3182699" cy="4170307"/>
          </a:xfrm>
          <a:prstGeom prst="rect">
            <a:avLst/>
          </a:prstGeom>
          <a:noFill/>
          <a:ln w="2540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PRIMÁRNÍ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původní zdroje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informací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knihy, monografie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odborné články - odborné časopisy, sborníky z konferencí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zákony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normy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50287" y="1673528"/>
            <a:ext cx="3143173" cy="4170307"/>
          </a:xfrm>
          <a:prstGeom prst="rect">
            <a:avLst/>
          </a:prstGeom>
          <a:noFill/>
          <a:ln w="2540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SEKUNDÁRNÍ ZDROJE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= již zpracované informace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Wikipedia</a:t>
            </a:r>
            <a:endParaRPr lang="cs-CZ" sz="2000" b="1" dirty="0">
              <a:solidFill>
                <a:schemeClr val="tx1"/>
              </a:solidFill>
            </a:endParaRP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encyklopedie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učebnice </a:t>
            </a:r>
            <a:r>
              <a:rPr lang="cs-CZ" sz="1600" b="1" dirty="0">
                <a:solidFill>
                  <a:schemeClr val="tx1"/>
                </a:solidFill>
              </a:rPr>
              <a:t>(Odmaturuj, </a:t>
            </a:r>
          </a:p>
          <a:p>
            <a:pPr marL="182563" algn="l">
              <a:lnSpc>
                <a:spcPct val="120000"/>
              </a:lnSpc>
            </a:pPr>
            <a:r>
              <a:rPr lang="cs-CZ" sz="1600" b="1" dirty="0">
                <a:solidFill>
                  <a:schemeClr val="tx1"/>
                </a:solidFill>
              </a:rPr>
              <a:t>    … v kostce)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blogy</a:t>
            </a:r>
          </a:p>
          <a:p>
            <a:pPr marL="357188" indent="-174625" algn="l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BP a DP</a:t>
            </a:r>
          </a:p>
        </p:txBody>
      </p:sp>
    </p:spTree>
    <p:extLst>
      <p:ext uri="{BB962C8B-B14F-4D97-AF65-F5344CB8AC3E}">
        <p14:creationId xmlns:p14="http://schemas.microsoft.com/office/powerpoint/2010/main" val="18717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ZPRACOVÁNÍ REŠERŠE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8356"/>
            <a:ext cx="8229600" cy="487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/>
              <a:t>= soupis literatury, ze které budete vytvářet svůj teoretický rámec diplomové práce</a:t>
            </a:r>
          </a:p>
          <a:p>
            <a:pPr>
              <a:buFontTx/>
              <a:buChar char="-"/>
            </a:pPr>
            <a:r>
              <a:rPr lang="cs-CZ" altLang="cs-CZ" sz="2400" dirty="0"/>
              <a:t>prohledat dostupné informační zdroje (katalogy knihoven, odborné elektronické databáze, webové stránky univerzit, vědeckých společností/firem apod.). </a:t>
            </a:r>
          </a:p>
          <a:p>
            <a:pPr>
              <a:buFontTx/>
              <a:buChar char="-"/>
            </a:pPr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/>
              <a:t>Shromáždění a prostudování vybrané relevantní literatury je předpokladem k vytvoření přehledu o stavu poznání o tématu vaší práce.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9143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7180"/>
            <a:ext cx="8229600" cy="5338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MOŽNOSTI: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Vědecké databáze:</a:t>
            </a:r>
          </a:p>
          <a:p>
            <a:r>
              <a:rPr lang="cs-CZ" sz="2400" dirty="0"/>
              <a:t>EBSCO</a:t>
            </a:r>
          </a:p>
          <a:p>
            <a:r>
              <a:rPr lang="cs-CZ" sz="2400" dirty="0"/>
              <a:t>SCOPUS</a:t>
            </a:r>
          </a:p>
          <a:p>
            <a:r>
              <a:rPr lang="cs-CZ" sz="2400" dirty="0"/>
              <a:t>Web </a:t>
            </a:r>
            <a:r>
              <a:rPr lang="cs-CZ" sz="2400" dirty="0" err="1"/>
              <a:t>of</a:t>
            </a:r>
            <a:r>
              <a:rPr lang="cs-CZ" sz="2400" dirty="0"/>
              <a:t> Science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InfoHUB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Vědecká knihovna v Olomouci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4547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Nejznámější případy plagiátorství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Taťána Malá </a:t>
            </a:r>
            <a:r>
              <a:rPr lang="cs-CZ" sz="2000" dirty="0"/>
              <a:t>– jmenována ministryní spravedlnosti (6/2018), opisovala v obou svých diplomových pracích (Ing. i Mgr.), donucena rezignovat na post ministryně po 13 dnech ve funkci</a:t>
            </a:r>
          </a:p>
          <a:p>
            <a:r>
              <a:rPr lang="cs-CZ" sz="2000" b="1" dirty="0"/>
              <a:t>Petr Krčál </a:t>
            </a:r>
            <a:r>
              <a:rPr lang="cs-CZ" sz="2000" dirty="0"/>
              <a:t>– jmenován ministrem práce a sociálních věcí (6/2018), opisoval jak v bakalářské, tak v diplomové práci, rezignoval po 20 dnech ve funkci</a:t>
            </a:r>
          </a:p>
          <a:p>
            <a:r>
              <a:rPr lang="cs-CZ" sz="2000" b="1" dirty="0"/>
              <a:t>Lubomír </a:t>
            </a:r>
            <a:r>
              <a:rPr lang="cs-CZ" sz="2000" b="1" dirty="0" err="1"/>
              <a:t>Metnar</a:t>
            </a:r>
            <a:r>
              <a:rPr lang="cs-CZ" sz="2000" b="1" dirty="0"/>
              <a:t> </a:t>
            </a:r>
            <a:r>
              <a:rPr lang="cs-CZ" sz="2000" dirty="0"/>
              <a:t>– ministr obrany (6/2018), podezření z plagiátorství, v diplomové práci na 73 stran má uvedeno 10 zdrojů; setrvává ve funkci ministra obrany</a:t>
            </a:r>
          </a:p>
          <a:p>
            <a:r>
              <a:rPr lang="cs-CZ" sz="2000" b="1" dirty="0"/>
              <a:t>Milan Chovanec </a:t>
            </a:r>
            <a:r>
              <a:rPr lang="cs-CZ" sz="2000" dirty="0"/>
              <a:t>– část bakalářské práce okopíroval z internetu, část z vypracované maturitní otázky z přeloučského gymnázia; hájil se tím, že titul neužívá, když ale v r. 2016 chtěl nastoupit na Policejní akademii na Mgr. studia, případ byl medializován a od studia upustil</a:t>
            </a:r>
          </a:p>
          <a:p>
            <a:r>
              <a:rPr lang="cs-CZ" sz="2000" b="1" dirty="0"/>
              <a:t>Stanislav Gross</a:t>
            </a:r>
            <a:r>
              <a:rPr lang="cs-CZ" sz="2000" dirty="0"/>
              <a:t> – v diplomové práci na 33 stránkách opsal několik zpráv České národní banky, práci v archivu školy ale zničila povodeň v roce 2002. Pochybnosti se objevily i o jeho rigorózní práci z plzeňských práv. Vyšetřování nedošlo k závěru, Gross v roce 2005 odešel z politiky, v roce 2015 zemřel.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89482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 je to plagiátorství?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56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použití cizí myšlenky ve vlastním textu bez uvedení zdroje </a:t>
            </a:r>
          </a:p>
          <a:p>
            <a:pPr marL="0" indent="0">
              <a:buNone/>
            </a:pPr>
            <a:r>
              <a:rPr lang="cs-CZ" sz="2800" b="1" dirty="0"/>
              <a:t>POZOR! </a:t>
            </a:r>
            <a:r>
              <a:rPr lang="cs-CZ" sz="2800" dirty="0"/>
              <a:t>Za plagiátorství považujeme také nedbalé nebo nepřesné citování použité literatury, opomenutí citace (byť neúmyslné) některého využitého zdroje.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Citovat se tedy musí nejen </a:t>
            </a:r>
            <a:r>
              <a:rPr lang="cs-CZ" sz="2800" u="sng" dirty="0"/>
              <a:t>texty,</a:t>
            </a:r>
            <a:r>
              <a:rPr lang="cs-CZ" sz="2800" dirty="0"/>
              <a:t> ale i </a:t>
            </a:r>
            <a:r>
              <a:rPr lang="cs-CZ" sz="2800" u="sng" dirty="0"/>
              <a:t>obrázky</a:t>
            </a:r>
            <a:r>
              <a:rPr lang="cs-CZ" sz="2800" dirty="0"/>
              <a:t>, </a:t>
            </a:r>
            <a:r>
              <a:rPr lang="cs-CZ" sz="2800" u="sng" dirty="0"/>
              <a:t>fotografie</a:t>
            </a:r>
            <a:r>
              <a:rPr lang="cs-CZ" sz="2800" dirty="0"/>
              <a:t>, </a:t>
            </a:r>
            <a:r>
              <a:rPr lang="cs-CZ" sz="2800" u="sng" dirty="0"/>
              <a:t>tabulky</a:t>
            </a:r>
            <a:r>
              <a:rPr lang="cs-CZ" sz="2800" dirty="0"/>
              <a:t>, </a:t>
            </a:r>
            <a:r>
              <a:rPr lang="cs-CZ" sz="2800" u="sng" dirty="0"/>
              <a:t>grafy</a:t>
            </a:r>
            <a:r>
              <a:rPr lang="cs-CZ" sz="2800" dirty="0"/>
              <a:t>, atd.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421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Nejčastější druhy plagiátorství:</a:t>
            </a:r>
          </a:p>
          <a:p>
            <a:pPr marL="514350" indent="-514350">
              <a:buAutoNum type="arabicPeriod"/>
            </a:pPr>
            <a:r>
              <a:rPr lang="cs-CZ" sz="2800" dirty="0"/>
              <a:t>Klonování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Kopírování</a:t>
            </a:r>
          </a:p>
          <a:p>
            <a:pPr marL="514350" indent="-514350">
              <a:buAutoNum type="arabicPeriod"/>
            </a:pPr>
            <a:r>
              <a:rPr lang="cs-CZ" sz="2800" dirty="0"/>
              <a:t>Drobné úpravy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61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1. KLONOVÁNÍ:</a:t>
            </a:r>
          </a:p>
          <a:p>
            <a:r>
              <a:rPr lang="cs-CZ" dirty="0"/>
              <a:t>doslovné zkopírování dokumentu, úplné převzetí cizího textu, kdy jej vydáváme            za vlastní</a:t>
            </a:r>
          </a:p>
          <a:p>
            <a:r>
              <a:rPr lang="cs-CZ" dirty="0"/>
              <a:t>př. zkopírovaný článek z Wikipedie, cizí bakalářka, stáhnutí seminární práce</a:t>
            </a:r>
          </a:p>
        </p:txBody>
      </p:sp>
    </p:spTree>
    <p:extLst>
      <p:ext uri="{BB962C8B-B14F-4D97-AF65-F5344CB8AC3E}">
        <p14:creationId xmlns:p14="http://schemas.microsoft.com/office/powerpoint/2010/main" val="152019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660626"/>
            <a:ext cx="6096000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1962546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2. KOPÍROVÁNÍ (CTRL+C):</a:t>
            </a:r>
          </a:p>
          <a:p>
            <a:r>
              <a:rPr lang="cs-CZ" dirty="0"/>
              <a:t>závažností srovnatelné s klonováním</a:t>
            </a:r>
          </a:p>
          <a:p>
            <a:r>
              <a:rPr lang="cs-CZ" dirty="0"/>
              <a:t>dochází ke zkopírování částí práce</a:t>
            </a:r>
          </a:p>
          <a:p>
            <a:r>
              <a:rPr lang="cs-CZ" dirty="0"/>
              <a:t>necitování u kopírování může být </a:t>
            </a:r>
            <a:r>
              <a:rPr lang="cs-CZ" b="1" dirty="0"/>
              <a:t>vědomé</a:t>
            </a:r>
            <a:r>
              <a:rPr lang="cs-CZ" dirty="0"/>
              <a:t> nebo </a:t>
            </a:r>
            <a:r>
              <a:rPr lang="cs-CZ" b="1" dirty="0"/>
              <a:t>nevědomé</a:t>
            </a:r>
          </a:p>
        </p:txBody>
      </p:sp>
    </p:spTree>
    <p:extLst>
      <p:ext uri="{BB962C8B-B14F-4D97-AF65-F5344CB8AC3E}">
        <p14:creationId xmlns:p14="http://schemas.microsoft.com/office/powerpoint/2010/main" val="256812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7700"/>
            <a:ext cx="8229600" cy="5478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800" b="1" cap="small" dirty="0">
                <a:solidFill>
                  <a:srgbClr val="FF0000"/>
                </a:solidFill>
              </a:rPr>
              <a:t>Při hledání tématu: </a:t>
            </a:r>
          </a:p>
          <a:p>
            <a:pPr marL="0" indent="0">
              <a:buNone/>
            </a:pPr>
            <a:endParaRPr lang="cs-CZ" sz="2400" cap="small" dirty="0">
              <a:solidFill>
                <a:srgbClr val="FF0000"/>
              </a:solidFill>
            </a:endParaRPr>
          </a:p>
          <a:p>
            <a:r>
              <a:rPr lang="cs-CZ" sz="2400" dirty="0"/>
              <a:t>význam výzkumu pro teorii</a:t>
            </a:r>
          </a:p>
          <a:p>
            <a:r>
              <a:rPr lang="cs-CZ" sz="2400" dirty="0"/>
              <a:t>význam výzkumu pro praxi</a:t>
            </a:r>
          </a:p>
          <a:p>
            <a:r>
              <a:rPr lang="cs-CZ" sz="2400" dirty="0"/>
              <a:t>současný stav problematiky</a:t>
            </a:r>
          </a:p>
          <a:p>
            <a:pPr marL="0" indent="0">
              <a:buNone/>
            </a:pPr>
            <a:r>
              <a:rPr lang="cs-CZ" sz="2400" dirty="0"/>
              <a:t>      - přehled existujících problémů v dané oblasti</a:t>
            </a:r>
          </a:p>
          <a:p>
            <a:r>
              <a:rPr lang="cs-CZ" sz="2400" dirty="0"/>
              <a:t>cíl práce</a:t>
            </a:r>
          </a:p>
          <a:p>
            <a:r>
              <a:rPr lang="cs-CZ" sz="2400" dirty="0"/>
              <a:t>metoda zpracování </a:t>
            </a:r>
          </a:p>
          <a:p>
            <a:r>
              <a:rPr lang="cs-CZ" sz="2400" dirty="0"/>
              <a:t>možnost použít už získané vědomosti, dovednosti</a:t>
            </a:r>
          </a:p>
          <a:p>
            <a:r>
              <a:rPr lang="cs-CZ" sz="2400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224506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08" y="696686"/>
            <a:ext cx="6049798" cy="539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3649238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Druhy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3. DROBNÉ ÚPRAVY:</a:t>
            </a:r>
          </a:p>
          <a:p>
            <a:r>
              <a:rPr lang="cs-CZ" dirty="0"/>
              <a:t>převzetí části textu jiného autora, kdy v něm změníme některé formulace, nahradíme některá slova, změníme pořadí vět, použijeme synonyma atd.</a:t>
            </a:r>
          </a:p>
        </p:txBody>
      </p:sp>
    </p:spTree>
    <p:extLst>
      <p:ext uri="{BB962C8B-B14F-4D97-AF65-F5344CB8AC3E}">
        <p14:creationId xmlns:p14="http://schemas.microsoft.com/office/powerpoint/2010/main" val="289514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729893"/>
            <a:ext cx="7225076" cy="51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4800" y="6239008"/>
            <a:ext cx="3251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Zdroj: KRČÁL, I. a Zuzana TEPLÍKOVÁ, Naučte (se) citovat</a:t>
            </a:r>
          </a:p>
        </p:txBody>
      </p:sp>
    </p:spTree>
    <p:extLst>
      <p:ext uri="{BB962C8B-B14F-4D97-AF65-F5344CB8AC3E}">
        <p14:creationId xmlns:p14="http://schemas.microsoft.com/office/powerpoint/2010/main" val="24935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Další druhy plagiátorství: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práce na zakázku, tzv. „komerční plagiátorství“</a:t>
            </a:r>
          </a:p>
          <a:p>
            <a:r>
              <a:rPr lang="cs-CZ" sz="2800" dirty="0"/>
              <a:t>jeden zdroj</a:t>
            </a:r>
          </a:p>
          <a:p>
            <a:r>
              <a:rPr lang="cs-CZ" sz="2800" dirty="0"/>
              <a:t>kompilace</a:t>
            </a:r>
          </a:p>
          <a:p>
            <a:r>
              <a:rPr lang="cs-CZ" sz="2800" dirty="0"/>
              <a:t>vylepšování literatury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0991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„Komerční“ plagiátorství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>
              <a:buFontTx/>
              <a:buChar char="-"/>
            </a:pPr>
            <a:r>
              <a:rPr lang="cs-CZ" sz="2800" dirty="0"/>
              <a:t>trend posledních let</a:t>
            </a:r>
          </a:p>
          <a:p>
            <a:pPr>
              <a:buFontTx/>
              <a:buChar char="-"/>
            </a:pPr>
            <a:r>
              <a:rPr lang="cs-CZ" sz="2800" dirty="0"/>
              <a:t>jedná se o kupování a psaní prací na zakázku </a:t>
            </a:r>
          </a:p>
          <a:p>
            <a:pPr>
              <a:buFontTx/>
              <a:buChar char="-"/>
            </a:pPr>
            <a:r>
              <a:rPr lang="cs-CZ" sz="2800" dirty="0"/>
              <a:t>autorství se nelze zřeknout, nelze jej zdědit nebo darovat, takže ani koupit → nejedná se tedy jen           o plagiátorství, ale také o podvod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Jeden zdroj</a:t>
            </a: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dirty="0"/>
              <a:t>= přepisování a upravování informací pouze z jednoho zdroje → </a:t>
            </a:r>
          </a:p>
          <a:p>
            <a:r>
              <a:rPr lang="cs-CZ" sz="2800" dirty="0"/>
              <a:t>nedostatečné množství informací o problematice nebo jen jednostranně</a:t>
            </a:r>
          </a:p>
          <a:p>
            <a:r>
              <a:rPr lang="cs-CZ" sz="2800" dirty="0"/>
              <a:t>jedná se jen o upravenou kopii původního textu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5211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Kompilace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- vytváření nového skládáním několika zdrojů, zpravidla bez vnitřních návazností, bez invence a vlastního přispění</a:t>
            </a:r>
          </a:p>
          <a:p>
            <a:pPr marL="0" indent="0">
              <a:buNone/>
            </a:pPr>
            <a:r>
              <a:rPr lang="cs-CZ" sz="2800" dirty="0"/>
              <a:t>- i přesto, že jsou dané zdroje řádně odcitovány! </a:t>
            </a:r>
          </a:p>
        </p:txBody>
      </p:sp>
    </p:spTree>
    <p:extLst>
      <p:ext uri="{BB962C8B-B14F-4D97-AF65-F5344CB8AC3E}">
        <p14:creationId xmlns:p14="http://schemas.microsoft.com/office/powerpoint/2010/main" val="724608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Vylepšování literatury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- přidávání dalších titulů do seznamu literatury, nejčastěji v případě, kdy seznam literatury není dostatečný, nebo kvalitní</a:t>
            </a:r>
          </a:p>
        </p:txBody>
      </p:sp>
    </p:spTree>
    <p:extLst>
      <p:ext uri="{BB962C8B-B14F-4D97-AF65-F5344CB8AC3E}">
        <p14:creationId xmlns:p14="http://schemas.microsoft.com/office/powerpoint/2010/main" val="2049815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Kontrola plagiátorství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STUDENTI:</a:t>
            </a:r>
          </a:p>
          <a:p>
            <a:r>
              <a:rPr lang="cs-CZ" sz="2800" b="1" dirty="0"/>
              <a:t>Odevzdej.cz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VYUČUJÍCÍ:</a:t>
            </a:r>
          </a:p>
          <a:p>
            <a:r>
              <a:rPr lang="cs-CZ" sz="2800" b="1" dirty="0" err="1"/>
              <a:t>Theses</a:t>
            </a:r>
            <a:r>
              <a:rPr lang="cs-CZ" sz="2800" b="1" dirty="0"/>
              <a:t> (STAG), Plag.cz, </a:t>
            </a:r>
            <a:r>
              <a:rPr lang="cs-CZ" sz="2800" b="1" dirty="0" err="1"/>
              <a:t>Scan</a:t>
            </a:r>
            <a:r>
              <a:rPr lang="cs-CZ" sz="2800" b="1" dirty="0"/>
              <a:t> my </a:t>
            </a:r>
            <a:r>
              <a:rPr lang="cs-CZ" sz="2800" b="1" dirty="0" err="1"/>
              <a:t>essay</a:t>
            </a:r>
            <a:r>
              <a:rPr lang="cs-CZ" sz="2800" b="1" dirty="0"/>
              <a:t>, </a:t>
            </a:r>
            <a:r>
              <a:rPr lang="cs-CZ" sz="2800" b="1" dirty="0" err="1"/>
              <a:t>copyscape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5259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2580"/>
            <a:ext cx="8732520" cy="3872185"/>
          </a:xfrm>
        </p:spPr>
      </p:pic>
    </p:spTree>
    <p:extLst>
      <p:ext uri="{BB962C8B-B14F-4D97-AF65-F5344CB8AC3E}">
        <p14:creationId xmlns:p14="http://schemas.microsoft.com/office/powerpoint/2010/main" val="382529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056" y="850790"/>
            <a:ext cx="7887694" cy="460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ETICKÉ ZÁSADY PŘI PSANÍ ZÁVĚREČNÉ PRÁCE</a:t>
            </a: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>
              <a:buAutoNum type="alphaLcParenR"/>
            </a:pPr>
            <a:r>
              <a:rPr lang="cs-CZ" sz="2000" b="1" dirty="0"/>
              <a:t>souhlas s účastí ve výzkumu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účastník výzkumu rozumí povaze výzkumu a souhlasí s použitím jeho odpovědí, názorů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nikoho nelze nutit setrvat ve výzkumu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pozor na účast nezletilých ve výzkumu, nutný souhlas rodičů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informovaný souhlas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0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0" y="617220"/>
            <a:ext cx="6776929" cy="5493511"/>
          </a:xfrm>
        </p:spPr>
      </p:pic>
    </p:spTree>
    <p:extLst>
      <p:ext uri="{BB962C8B-B14F-4D97-AF65-F5344CB8AC3E}">
        <p14:creationId xmlns:p14="http://schemas.microsoft.com/office/powerpoint/2010/main" val="2851695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4" y="696218"/>
            <a:ext cx="7947532" cy="5429945"/>
          </a:xfrm>
        </p:spPr>
      </p:pic>
    </p:spTree>
    <p:extLst>
      <p:ext uri="{BB962C8B-B14F-4D97-AF65-F5344CB8AC3E}">
        <p14:creationId xmlns:p14="http://schemas.microsoft.com/office/powerpoint/2010/main" val="460090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ZÁKLADNÍ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63583" y="2232685"/>
            <a:ext cx="6925491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CITÁT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PARAFRÁZE</a:t>
            </a:r>
          </a:p>
        </p:txBody>
      </p:sp>
    </p:spTree>
    <p:extLst>
      <p:ext uri="{BB962C8B-B14F-4D97-AF65-F5344CB8AC3E}">
        <p14:creationId xmlns:p14="http://schemas.microsoft.com/office/powerpoint/2010/main" val="2304687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CITÁT:</a:t>
            </a:r>
          </a:p>
          <a:p>
            <a:r>
              <a:rPr lang="cs-CZ" sz="2800" b="1" dirty="0"/>
              <a:t>doslovné převzetí textu – text přepíšeme v takové podobě, v jaké původně byl</a:t>
            </a:r>
          </a:p>
          <a:p>
            <a:r>
              <a:rPr lang="cs-CZ" sz="2800" b="1" dirty="0"/>
              <a:t>používá se u definic a v případě, kdy chceme výrok autora uvést co nejpodrobněji</a:t>
            </a:r>
          </a:p>
          <a:p>
            <a:r>
              <a:rPr lang="cs-CZ" sz="2800" b="1" dirty="0"/>
              <a:t>ve vašem textu je uveden v uvozovkách</a:t>
            </a:r>
          </a:p>
        </p:txBody>
      </p:sp>
    </p:spTree>
    <p:extLst>
      <p:ext uri="{BB962C8B-B14F-4D97-AF65-F5344CB8AC3E}">
        <p14:creationId xmlns:p14="http://schemas.microsoft.com/office/powerpoint/2010/main" val="1884212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– DRUHY CITACÍ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PARAFRÁZE:</a:t>
            </a:r>
          </a:p>
          <a:p>
            <a:r>
              <a:rPr lang="cs-CZ" sz="2800" b="1" dirty="0"/>
              <a:t>přepsání původního textu vlastními slovy</a:t>
            </a:r>
          </a:p>
          <a:p>
            <a:r>
              <a:rPr lang="cs-CZ" sz="2800" b="1" dirty="0"/>
              <a:t>původní myšlenka nesmí být upravena nebo vytržena z 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49166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BIBLIOGRAFICKÁ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03218" y="15098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= souhrn údajů o citované publikaci, který umožňuje její identifikaci</a:t>
            </a:r>
          </a:p>
          <a:p>
            <a:r>
              <a:rPr lang="cs-CZ" sz="2800" dirty="0"/>
              <a:t>součástí každé citace v textu jsou odkazy na zdroje,           ze kterých čerpáme</a:t>
            </a:r>
          </a:p>
          <a:p>
            <a:r>
              <a:rPr lang="cs-CZ" sz="2800" dirty="0"/>
              <a:t>u nás se obvykle používá forma poznámek pod čarou dle normy </a:t>
            </a:r>
            <a:r>
              <a:rPr lang="cs-CZ" sz="2800" dirty="0">
                <a:solidFill>
                  <a:srgbClr val="FF0000"/>
                </a:solidFill>
              </a:rPr>
              <a:t>ČSN ISO 690, </a:t>
            </a:r>
            <a:r>
              <a:rPr lang="cs-CZ" sz="2800" dirty="0"/>
              <a:t>poslední verze z roku 2011, příp. tzv.</a:t>
            </a:r>
            <a:r>
              <a:rPr lang="cs-CZ" sz="2800" dirty="0">
                <a:solidFill>
                  <a:srgbClr val="D10202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harvardský styl</a:t>
            </a:r>
          </a:p>
          <a:p>
            <a:r>
              <a:rPr lang="cs-CZ" sz="2800" dirty="0"/>
              <a:t>další citační styly: APA, AMA, CSE, IEEE, ACS, AIP, …</a:t>
            </a:r>
          </a:p>
        </p:txBody>
      </p:sp>
    </p:spTree>
    <p:extLst>
      <p:ext uri="{BB962C8B-B14F-4D97-AF65-F5344CB8AC3E}">
        <p14:creationId xmlns:p14="http://schemas.microsoft.com/office/powerpoint/2010/main" val="1062893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1" y="3562708"/>
            <a:ext cx="8397239" cy="2156965"/>
          </a:xfrm>
        </p:spPr>
        <p:txBody>
          <a:bodyPr/>
          <a:lstStyle/>
          <a:p>
            <a:r>
              <a:rPr lang="cs-CZ" sz="2000" i="1" dirty="0"/>
              <a:t>v textu: </a:t>
            </a:r>
            <a:r>
              <a:rPr lang="cs-CZ" sz="2000" dirty="0"/>
              <a:t>první údaj záznamu a datum vydání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r>
              <a:rPr lang="cs-CZ" sz="2000" dirty="0"/>
              <a:t>v seznamu použitých zdrojů se bezprostředně za prvním prvkem citace uvádí datum vydání</a:t>
            </a:r>
          </a:p>
          <a:p>
            <a:r>
              <a:rPr lang="cs-CZ" sz="2000" dirty="0"/>
              <a:t>mají-li dva dokumenty stejný první prvek a rok, rozlišují se malými písmeny (a, b, c, …)</a:t>
            </a:r>
          </a:p>
          <a:p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02686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5801" y="1390426"/>
            <a:ext cx="8397239" cy="215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v textu: </a:t>
            </a:r>
            <a:r>
              <a:rPr lang="cs-CZ" sz="2000" dirty="0"/>
              <a:t>číslice v horním indexu nebo v kulaté závorce na řádku</a:t>
            </a:r>
          </a:p>
          <a:p>
            <a:r>
              <a:rPr lang="cs-CZ" sz="2000" i="1" dirty="0"/>
              <a:t>v poznámce pod čarou: </a:t>
            </a:r>
            <a:r>
              <a:rPr lang="cs-CZ" sz="2000" dirty="0"/>
              <a:t>jméno autora (autorů), název dokumentu, stránka</a:t>
            </a:r>
          </a:p>
          <a:p>
            <a:r>
              <a:rPr lang="cs-CZ" sz="2000" i="1" dirty="0"/>
              <a:t>v seznamu použitých zdrojů: </a:t>
            </a:r>
            <a:r>
              <a:rPr lang="cs-CZ" sz="2000" dirty="0"/>
              <a:t>abecedně uspořádaný</a:t>
            </a:r>
          </a:p>
          <a:p>
            <a:endParaRPr lang="cs-CZ" sz="2000" dirty="0"/>
          </a:p>
          <a:p>
            <a:pPr marL="0" indent="0">
              <a:buFont typeface="Arial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86431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ČSN ISO 690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31470" r="26282" b="57410"/>
          <a:stretch>
            <a:fillRect/>
          </a:stretch>
        </p:blipFill>
        <p:spPr bwMode="auto">
          <a:xfrm>
            <a:off x="459558" y="1976573"/>
            <a:ext cx="8143875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66139" r="28432" b="18518"/>
          <a:stretch>
            <a:fillRect/>
          </a:stretch>
        </p:blipFill>
        <p:spPr bwMode="auto">
          <a:xfrm>
            <a:off x="459558" y="3447142"/>
            <a:ext cx="8137525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314" y="5293025"/>
            <a:ext cx="662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Pozor na správný formát v poznámkách pod čarou!</a:t>
            </a:r>
          </a:p>
        </p:txBody>
      </p:sp>
    </p:spTree>
    <p:extLst>
      <p:ext uri="{BB962C8B-B14F-4D97-AF65-F5344CB8AC3E}">
        <p14:creationId xmlns:p14="http://schemas.microsoft.com/office/powerpoint/2010/main" val="519881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1" y="82473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Harvardský styl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" y="2071687"/>
            <a:ext cx="8066313" cy="2526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50000"/>
              <a:buFont typeface="Wingdings" panose="05000000000000000000" pitchFamily="2" charset="2"/>
              <a:buChar char="!"/>
            </a:pPr>
            <a:r>
              <a:rPr lang="cs-CZ" altLang="cs-CZ" sz="2400" dirty="0"/>
              <a:t>Někteří autoři poukazují na sociální důsledky rozvoje digitálních knihoven (</a:t>
            </a:r>
            <a:r>
              <a:rPr lang="cs-CZ" altLang="cs-CZ" sz="2400" dirty="0" err="1"/>
              <a:t>Rowlands</a:t>
            </a:r>
            <a:r>
              <a:rPr lang="cs-CZ" altLang="cs-CZ" sz="2400" dirty="0"/>
              <a:t>, 1999, s. 195). Někteří označili termín „digitální knihovna“ za </a:t>
            </a:r>
            <a:r>
              <a:rPr lang="cs-CZ" altLang="cs-CZ" sz="2400" dirty="0" err="1"/>
              <a:t>oxymorón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Greenberg</a:t>
            </a:r>
            <a:r>
              <a:rPr lang="cs-CZ" altLang="cs-CZ" sz="2400" dirty="0"/>
              <a:t>, 1998, s. 106; Lynch, 2005). Problematikou digitálních knihoven se podrobně ve své monografii zabývala CH. </a:t>
            </a:r>
            <a:r>
              <a:rPr lang="cs-CZ" altLang="cs-CZ" sz="2400" dirty="0" err="1"/>
              <a:t>Borgmanová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Borgman</a:t>
            </a:r>
            <a:r>
              <a:rPr lang="cs-CZ" altLang="cs-CZ" sz="2400" dirty="0"/>
              <a:t>, 2003).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2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105568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odpovědnost. </a:t>
            </a:r>
            <a:r>
              <a:rPr lang="cs-CZ" sz="2400" i="1" dirty="0"/>
              <a:t>Název: podnázev</a:t>
            </a:r>
            <a:r>
              <a:rPr lang="cs-CZ" sz="2400" dirty="0"/>
              <a:t>. Vydání. Místo vydání: Vydavatel, rok vydání, počet stran. Edice: </a:t>
            </a:r>
            <a:r>
              <a:rPr lang="cs-CZ" sz="2400" dirty="0" err="1"/>
              <a:t>Subedice</a:t>
            </a:r>
            <a:r>
              <a:rPr lang="cs-CZ" sz="2400" dirty="0"/>
              <a:t>, číslo edice. ISBN. Dostupnost. Poznámky.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1570678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Monografie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3865387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4377552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</a:t>
            </a:r>
            <a:r>
              <a:rPr lang="cs-CZ" sz="2400" dirty="0"/>
              <a:t>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65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7" y="644055"/>
            <a:ext cx="5566807" cy="5572053"/>
          </a:xfrm>
        </p:spPr>
      </p:pic>
    </p:spTree>
    <p:extLst>
      <p:ext uri="{BB962C8B-B14F-4D97-AF65-F5344CB8AC3E}">
        <p14:creationId xmlns:p14="http://schemas.microsoft.com/office/powerpoint/2010/main" val="2333375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OBECNÁ STRUKTURA CITACE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74920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1" y="2285047"/>
            <a:ext cx="7883432" cy="17184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Primární odpovědnost článku. Název článku: podnázev článku. </a:t>
            </a:r>
            <a:r>
              <a:rPr lang="cs-CZ" sz="2400" i="1" dirty="0"/>
              <a:t>Název časopisu: podnázev </a:t>
            </a:r>
            <a:r>
              <a:rPr lang="cs-CZ" sz="2400" dirty="0"/>
              <a:t>[nosič]. Místo vydání: Vydavatel, rok vydání, ročník, číslo, rozsah stran [datum citování]. Identifikátor. Dostupnost. Poznámky.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085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6"/>
            <a:ext cx="7883432" cy="1498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BARŠA, Pavel. </a:t>
            </a:r>
            <a:r>
              <a:rPr lang="cs-CZ" sz="2400" i="1" dirty="0"/>
              <a:t>Cesty k emancipaci</a:t>
            </a:r>
            <a:r>
              <a:rPr lang="cs-CZ" sz="2400" dirty="0"/>
              <a:t>. </a:t>
            </a:r>
            <a:r>
              <a:rPr lang="cs-CZ" sz="2400" dirty="0" smtClean="0"/>
              <a:t>1. vyd. Praha</a:t>
            </a:r>
            <a:r>
              <a:rPr lang="cs-CZ" sz="2400" dirty="0"/>
              <a:t>: Academia, 2015, 270 </a:t>
            </a:r>
            <a:r>
              <a:rPr lang="cs-CZ" sz="2400" dirty="0" smtClean="0"/>
              <a:t>s. ISBN </a:t>
            </a:r>
            <a:r>
              <a:rPr lang="cs-CZ" sz="2400" dirty="0"/>
              <a:t>978-80-200-2466-4.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jeden autor: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33363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TOMEK, Václav a Ondřej SLAČÁLEK. </a:t>
            </a:r>
            <a:r>
              <a:rPr lang="cs-CZ" sz="2400" i="1" dirty="0"/>
              <a:t>Anarchismus: svoboda proti moci</a:t>
            </a:r>
            <a:r>
              <a:rPr lang="cs-CZ" sz="2400" dirty="0"/>
              <a:t>. </a:t>
            </a:r>
            <a:r>
              <a:rPr lang="cs-CZ" sz="2400" dirty="0" smtClean="0"/>
              <a:t>1. vyd</a:t>
            </a:r>
            <a:r>
              <a:rPr lang="cs-CZ" sz="2400" dirty="0"/>
              <a:t>. </a:t>
            </a:r>
            <a:r>
              <a:rPr lang="cs-CZ" sz="2400" dirty="0" smtClean="0"/>
              <a:t>Praha</a:t>
            </a:r>
            <a:r>
              <a:rPr lang="cs-CZ" sz="2400" dirty="0"/>
              <a:t>: Vyšehrad, 2006, </a:t>
            </a:r>
            <a:br>
              <a:rPr lang="cs-CZ" sz="2400" dirty="0"/>
            </a:br>
            <a:r>
              <a:rPr lang="cs-CZ" sz="2400" dirty="0"/>
              <a:t>669 s</a:t>
            </a:r>
            <a:r>
              <a:rPr lang="cs-CZ" sz="2400" dirty="0" smtClean="0"/>
              <a:t>. </a:t>
            </a:r>
            <a:r>
              <a:rPr lang="cs-CZ" sz="2400" dirty="0"/>
              <a:t>ISBN 80-7021-781-2.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CHOMSKY, </a:t>
            </a:r>
            <a:r>
              <a:rPr lang="cs-CZ" sz="2400" dirty="0" err="1"/>
              <a:t>Noam</a:t>
            </a:r>
            <a:r>
              <a:rPr lang="cs-CZ" sz="2400" dirty="0"/>
              <a:t>, Michel FOUCAULT a </a:t>
            </a:r>
            <a:r>
              <a:rPr lang="cs-CZ" sz="2400" dirty="0" err="1"/>
              <a:t>Fons</a:t>
            </a:r>
            <a:r>
              <a:rPr lang="cs-CZ" sz="2400" dirty="0"/>
              <a:t> ELDERS. </a:t>
            </a:r>
            <a:r>
              <a:rPr lang="cs-CZ" sz="2400" i="1" dirty="0"/>
              <a:t>Člověk, moc a spravedlnost</a:t>
            </a:r>
            <a:r>
              <a:rPr lang="cs-CZ" sz="2400" dirty="0"/>
              <a:t>. Praha: </a:t>
            </a:r>
            <a:r>
              <a:rPr lang="cs-CZ" sz="2400" dirty="0" err="1"/>
              <a:t>Intu</a:t>
            </a:r>
            <a:r>
              <a:rPr lang="cs-CZ" sz="2400" dirty="0"/>
              <a:t>, 2005, 110 s. ISBN 80-903355-3-5.</a:t>
            </a:r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více autorů: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2300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COMITTEE ON THE ROLE OF INSTITUTIONAL REVIEW BOARDS IN HEALTH SERVICES RESEARCH DATA PRIVACY PROTECTION. </a:t>
            </a:r>
            <a:r>
              <a:rPr lang="cs-CZ" sz="2400" i="1" dirty="0" err="1"/>
              <a:t>Protection</a:t>
            </a:r>
            <a:r>
              <a:rPr lang="cs-CZ" sz="2400" i="1" dirty="0"/>
              <a:t> data </a:t>
            </a:r>
            <a:r>
              <a:rPr lang="cs-CZ" sz="2400" i="1" dirty="0" err="1"/>
              <a:t>privacy</a:t>
            </a:r>
            <a:r>
              <a:rPr lang="cs-CZ" sz="2400" i="1" dirty="0"/>
              <a:t> in </a:t>
            </a:r>
            <a:r>
              <a:rPr lang="cs-CZ" sz="2400" i="1" dirty="0" err="1"/>
              <a:t>health</a:t>
            </a:r>
            <a:r>
              <a:rPr lang="cs-CZ" sz="2400" i="1" dirty="0"/>
              <a:t> </a:t>
            </a:r>
            <a:r>
              <a:rPr lang="cs-CZ" sz="2400" i="1" dirty="0" err="1"/>
              <a:t>services</a:t>
            </a:r>
            <a:r>
              <a:rPr lang="cs-CZ" sz="2400" i="1" dirty="0"/>
              <a:t> </a:t>
            </a:r>
            <a:r>
              <a:rPr lang="cs-CZ" sz="2400" i="1" dirty="0" err="1"/>
              <a:t>research</a:t>
            </a:r>
            <a:r>
              <a:rPr lang="cs-CZ" sz="2400" dirty="0"/>
              <a:t>. Washington: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Academy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, 2000, 192 s. ISBN 0309071879.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Tištěná monografie – autorem je organizace: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2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DASGUPTA, </a:t>
            </a:r>
            <a:r>
              <a:rPr lang="cs-CZ" sz="2400" dirty="0" err="1"/>
              <a:t>Partha</a:t>
            </a:r>
            <a:r>
              <a:rPr lang="cs-CZ" sz="2400" dirty="0"/>
              <a:t> a </a:t>
            </a:r>
            <a:r>
              <a:rPr lang="cs-CZ" sz="2400" dirty="0" err="1"/>
              <a:t>Eric</a:t>
            </a:r>
            <a:r>
              <a:rPr lang="cs-CZ" sz="2400" dirty="0"/>
              <a:t> MASKIN. </a:t>
            </a:r>
            <a:r>
              <a:rPr lang="cs-CZ" sz="2400" dirty="0" err="1"/>
              <a:t>Efficient</a:t>
            </a:r>
            <a:r>
              <a:rPr lang="cs-CZ" sz="2400" dirty="0"/>
              <a:t> </a:t>
            </a:r>
            <a:r>
              <a:rPr lang="cs-CZ" sz="2400" dirty="0" err="1"/>
              <a:t>Auctions</a:t>
            </a:r>
            <a:r>
              <a:rPr lang="cs-CZ" sz="2400" dirty="0"/>
              <a:t>.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Quarterly</a:t>
            </a:r>
            <a:r>
              <a:rPr lang="cs-CZ" sz="2400" i="1" dirty="0"/>
              <a:t> </a:t>
            </a:r>
            <a:r>
              <a:rPr lang="cs-CZ" sz="2400" i="1" dirty="0" err="1"/>
              <a:t>Journal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Economics</a:t>
            </a:r>
            <a:r>
              <a:rPr lang="cs-CZ" sz="2400" dirty="0"/>
              <a:t>. 2000, vol. 115, </a:t>
            </a:r>
            <a:r>
              <a:rPr lang="cs-CZ" sz="2400" dirty="0" err="1"/>
              <a:t>issue</a:t>
            </a:r>
            <a:r>
              <a:rPr lang="cs-CZ" sz="2400" dirty="0"/>
              <a:t> 2, s. 341-388.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tištěném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1" y="883124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CITACE V SOUPISU LITERATURY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1" y="2568075"/>
            <a:ext cx="7883432" cy="16120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4000" tIns="108000" rIns="54000" bIns="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hlink"/>
              </a:buClr>
              <a:buSzPct val="150000"/>
            </a:pPr>
            <a:r>
              <a:rPr lang="cs-CZ" sz="2400" dirty="0"/>
              <a:t>SKLÁDANÁ, Jana. Země světa Na křižovatce. </a:t>
            </a:r>
            <a:r>
              <a:rPr lang="cs-CZ" sz="2400" i="1" u="sng" dirty="0" err="1"/>
              <a:t>Inflow</a:t>
            </a:r>
            <a:r>
              <a:rPr lang="cs-CZ" sz="2400" dirty="0"/>
              <a:t> [online]. 12. 2. 2014 [cit. 2014-03-20]. Dostupné z: http://www.inflow.cz/</a:t>
            </a:r>
            <a:r>
              <a:rPr lang="cs-CZ" sz="2400" dirty="0" err="1"/>
              <a:t>zeme</a:t>
            </a:r>
            <a:r>
              <a:rPr lang="cs-CZ" sz="2400" dirty="0"/>
              <a:t>-</a:t>
            </a:r>
            <a:r>
              <a:rPr lang="cs-CZ" sz="2400" dirty="0" err="1"/>
              <a:t>sveta</a:t>
            </a:r>
            <a:r>
              <a:rPr lang="cs-CZ" sz="2400" dirty="0"/>
              <a:t>-na-</a:t>
            </a:r>
            <a:r>
              <a:rPr lang="cs-CZ" sz="2400" dirty="0" err="1"/>
              <a:t>krizovatce</a:t>
            </a:r>
            <a:r>
              <a:rPr lang="cs-CZ" sz="2400" dirty="0"/>
              <a:t>.</a:t>
            </a:r>
            <a:endParaRPr lang="cs-CZ" altLang="cs-CZ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03223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Článek v online časopise: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" y="807720"/>
            <a:ext cx="8621913" cy="489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66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" y="739629"/>
            <a:ext cx="8051252" cy="51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0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0" y="533729"/>
            <a:ext cx="6007020" cy="5866755"/>
          </a:xfrm>
        </p:spPr>
      </p:pic>
    </p:spTree>
    <p:extLst>
      <p:ext uri="{BB962C8B-B14F-4D97-AF65-F5344CB8AC3E}">
        <p14:creationId xmlns:p14="http://schemas.microsoft.com/office/powerpoint/2010/main" val="3259418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ÚPRAVA TEXTU DP</a:t>
            </a:r>
            <a:endParaRPr lang="en-US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218" y="1945303"/>
            <a:ext cx="8229600" cy="4525963"/>
          </a:xfrm>
        </p:spPr>
        <p:txBody>
          <a:bodyPr/>
          <a:lstStyle/>
          <a:p>
            <a:r>
              <a:rPr lang="cs-CZ" sz="2200" dirty="0"/>
              <a:t>Rozsah diplomové práce: 60-80 normostran, min. 110 000 znaků</a:t>
            </a:r>
          </a:p>
          <a:p>
            <a:r>
              <a:rPr lang="cs-CZ" sz="2200" dirty="0" smtClean="0"/>
              <a:t>Okraje</a:t>
            </a:r>
            <a:r>
              <a:rPr lang="cs-CZ" sz="2200" dirty="0"/>
              <a:t>: </a:t>
            </a:r>
            <a:r>
              <a:rPr lang="cs-CZ" sz="2200" dirty="0" smtClean="0"/>
              <a:t>1,5 cm pravý; </a:t>
            </a:r>
            <a:r>
              <a:rPr lang="cs-CZ" sz="2200" dirty="0"/>
              <a:t>2,5 </a:t>
            </a:r>
            <a:r>
              <a:rPr lang="cs-CZ" sz="2200" dirty="0" smtClean="0"/>
              <a:t>cm horní </a:t>
            </a:r>
            <a:r>
              <a:rPr lang="cs-CZ" sz="2200" dirty="0"/>
              <a:t>a </a:t>
            </a:r>
            <a:r>
              <a:rPr lang="cs-CZ" sz="2200" dirty="0" smtClean="0"/>
              <a:t>dolní; 3,5 cm </a:t>
            </a:r>
            <a:r>
              <a:rPr lang="cs-CZ" sz="2200" dirty="0"/>
              <a:t>levý okraj</a:t>
            </a:r>
          </a:p>
          <a:p>
            <a:r>
              <a:rPr lang="cs-CZ" sz="2200" dirty="0" smtClean="0"/>
              <a:t>Text: </a:t>
            </a:r>
            <a:r>
              <a:rPr lang="cs-CZ" sz="2200" dirty="0"/>
              <a:t>zarovnaný do bloku</a:t>
            </a:r>
          </a:p>
          <a:p>
            <a:r>
              <a:rPr lang="cs-CZ" sz="2200" dirty="0" smtClean="0"/>
              <a:t>Písmo: patkové </a:t>
            </a:r>
            <a:r>
              <a:rPr lang="cs-CZ" sz="2200" dirty="0"/>
              <a:t>Times New Roman, </a:t>
            </a:r>
            <a:r>
              <a:rPr lang="cs-CZ" sz="2200" dirty="0" err="1"/>
              <a:t>Palatino</a:t>
            </a:r>
            <a:r>
              <a:rPr lang="cs-CZ" sz="2200" dirty="0"/>
              <a:t>, Georgia ve velikosti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12 </a:t>
            </a:r>
            <a:r>
              <a:rPr lang="cs-CZ" sz="2200" dirty="0"/>
              <a:t>b.</a:t>
            </a:r>
          </a:p>
          <a:p>
            <a:r>
              <a:rPr lang="cs-CZ" sz="2200" dirty="0" smtClean="0"/>
              <a:t>Řádkování: 1,5násobek </a:t>
            </a:r>
            <a:r>
              <a:rPr lang="cs-CZ" sz="2200" dirty="0"/>
              <a:t>velikosti písma</a:t>
            </a:r>
          </a:p>
          <a:p>
            <a:r>
              <a:rPr lang="cs-CZ" sz="2200" dirty="0" smtClean="0"/>
              <a:t>Odsazení: odstavcová </a:t>
            </a:r>
            <a:r>
              <a:rPr lang="cs-CZ" sz="2200" dirty="0"/>
              <a:t>zarážka </a:t>
            </a:r>
            <a:r>
              <a:rPr lang="cs-CZ" sz="2200" dirty="0" smtClean="0"/>
              <a:t>0,8 cm </a:t>
            </a:r>
            <a:endParaRPr lang="cs-CZ" sz="2200" dirty="0"/>
          </a:p>
          <a:p>
            <a:r>
              <a:rPr lang="cs-CZ" sz="2200" dirty="0" smtClean="0"/>
              <a:t>Číslování: </a:t>
            </a:r>
            <a:r>
              <a:rPr lang="cs-CZ" sz="2200" dirty="0"/>
              <a:t>dole na </a:t>
            </a:r>
            <a:r>
              <a:rPr lang="cs-CZ" sz="2200" dirty="0" smtClean="0"/>
              <a:t>stránce uprostřed</a:t>
            </a:r>
            <a:endParaRPr lang="cs-CZ" sz="2200" dirty="0"/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1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785" y="691763"/>
            <a:ext cx="8213697" cy="549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b) </a:t>
            </a:r>
            <a:r>
              <a:rPr lang="cs-CZ" sz="2000" b="1" dirty="0"/>
              <a:t>Ochrana soukromí a osobních údajů účastníků výzkumu</a:t>
            </a:r>
          </a:p>
          <a:p>
            <a:r>
              <a:rPr lang="cs-CZ" sz="2000" dirty="0"/>
              <a:t>výzkum musí být proveden v souladu s platným zákonem o ochraně osobních údajů (zákon č. 101/2000 Sb.)</a:t>
            </a:r>
          </a:p>
          <a:p>
            <a:r>
              <a:rPr lang="cs-CZ" sz="2000" dirty="0"/>
              <a:t>GDPR </a:t>
            </a:r>
          </a:p>
          <a:p>
            <a:pPr lvl="0"/>
            <a:r>
              <a:rPr lang="cs-CZ" sz="2000" dirty="0"/>
              <a:t>účastník by měl být před výzkumem seznámen s tím, kdo a v jakém rozsahu bude mít k výsledkům výzkumu a získaným informacím přístup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c) odměna účastníkům výzkumu</a:t>
            </a:r>
          </a:p>
          <a:p>
            <a:r>
              <a:rPr lang="cs-CZ" sz="2000" dirty="0"/>
              <a:t>jakákoli forma odměny nesmí mít vliv na dodržení všech platných základních etických zásad a v žádném případě nesmí ovlivnit výsledky výzkumu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d) Nesmí dojít k poškození či újmě účastníků výzkumu </a:t>
            </a:r>
          </a:p>
          <a:p>
            <a:r>
              <a:rPr lang="cs-CZ" sz="2000" dirty="0"/>
              <a:t>duševní, finanční, hmotné, psychické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2761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HODNOCENÍ VEDOUCÍHO A OPONENTA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200" dirty="0"/>
              <a:t>aktuálnost problematiky, originalita práce, společenská potřeba práce</a:t>
            </a:r>
          </a:p>
          <a:p>
            <a:r>
              <a:rPr lang="cs-CZ" sz="2200" dirty="0"/>
              <a:t>úroveň a kvalita teoretické část, samostatnost zpracování, vhled                 do problematiky, literární prameny, využití zahraniční literatury</a:t>
            </a:r>
          </a:p>
          <a:p>
            <a:r>
              <a:rPr lang="cs-CZ" sz="2200" dirty="0"/>
              <a:t>formulace cílů práce, hypotézy</a:t>
            </a:r>
          </a:p>
          <a:p>
            <a:r>
              <a:rPr lang="cs-CZ" sz="2200" dirty="0"/>
              <a:t>metodologie práce (výzkumné metody)</a:t>
            </a:r>
          </a:p>
          <a:p>
            <a:r>
              <a:rPr lang="cs-CZ" sz="2200" dirty="0"/>
              <a:t>zpracování výsledků práce</a:t>
            </a:r>
          </a:p>
          <a:p>
            <a:r>
              <a:rPr lang="cs-CZ" sz="2200" dirty="0"/>
              <a:t>komentáře, závěry, diskuze</a:t>
            </a:r>
          </a:p>
          <a:p>
            <a:r>
              <a:rPr lang="cs-CZ" sz="2200" dirty="0"/>
              <a:t>formální zpracování práce</a:t>
            </a:r>
          </a:p>
          <a:p>
            <a:r>
              <a:rPr lang="cs-CZ" sz="2200" dirty="0"/>
              <a:t>spolupráce s vedoucím práce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510024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ZÁVĚREM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6659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3218" y="700243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DOPORUČENÁ STRUKTURA DP</a:t>
            </a:r>
            <a:endParaRPr lang="en-US" sz="105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3082" y="1359673"/>
            <a:ext cx="7561690" cy="49059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700" dirty="0"/>
              <a:t>Titulní list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Prohlášení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Poděkování (není povinné)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Zadání DP (tištěné/elektronicky)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Obsah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Hlavní text práce (obvykle rozděleno na teoretickou a empirickou část, není to však nezbytné – vždy po dohodě s vedoucím </a:t>
            </a:r>
            <a:r>
              <a:rPr lang="cs-CZ" sz="1700" dirty="0" smtClean="0"/>
              <a:t>DP</a:t>
            </a:r>
            <a:r>
              <a:rPr lang="cs-CZ" sz="17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Závěr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/>
              <a:t>Literatura a prameny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zkratek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obrázků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tabulek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grafů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Seznam příloh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Přílohy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700" b="1" dirty="0"/>
              <a:t>Anotace</a:t>
            </a:r>
          </a:p>
        </p:txBody>
      </p:sp>
    </p:spTree>
    <p:extLst>
      <p:ext uri="{BB962C8B-B14F-4D97-AF65-F5344CB8AC3E}">
        <p14:creationId xmlns:p14="http://schemas.microsoft.com/office/powerpoint/2010/main" val="1726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218" y="952792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D10202"/>
                </a:solidFill>
                <a:cs typeface="Arial"/>
              </a:rPr>
              <a:t>VAZBA DIPLOMOVÉ PRÁCE</a:t>
            </a:r>
            <a:endParaRPr lang="en-US" sz="105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321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Dříve:</a:t>
            </a:r>
          </a:p>
          <a:p>
            <a:r>
              <a:rPr lang="cs-CZ" sz="2000" dirty="0"/>
              <a:t>odevzdání </a:t>
            </a:r>
            <a:r>
              <a:rPr lang="cs-CZ" sz="2000" b="1" dirty="0"/>
              <a:t>3 kopií </a:t>
            </a:r>
            <a:r>
              <a:rPr lang="cs-CZ" sz="2000" dirty="0"/>
              <a:t>+ 1 v elektronické verzi na CD</a:t>
            </a:r>
          </a:p>
          <a:p>
            <a:r>
              <a:rPr lang="cs-CZ" sz="2000" dirty="0"/>
              <a:t>do jedné kopie vkládáte CD s vypálenou elektronickou verzí DP (nejlépe      v PDF),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Pozor! Od AR 2021/2022 pouze elektronická verze DP!!!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viz Směrnice pro kvalifikační práce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42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ZÁKLADY 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6064"/>
            <a:ext cx="8229600" cy="4830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Metodologie</a:t>
            </a:r>
            <a:r>
              <a:rPr lang="cs-CZ" sz="2400" dirty="0"/>
              <a:t> = nauka o metodách, které lze používat ve vědecké         </a:t>
            </a:r>
          </a:p>
          <a:p>
            <a:pPr marL="0" indent="0">
              <a:buNone/>
            </a:pPr>
            <a:r>
              <a:rPr lang="cs-CZ" sz="2400" dirty="0"/>
              <a:t>                            práci      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Metoda</a:t>
            </a:r>
            <a:r>
              <a:rPr lang="cs-CZ" sz="2400" dirty="0"/>
              <a:t> = vědecký postup k získání poznatků a dosažení cíle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přístupu (procedury)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sběru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analýzy dat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metoda intepretace dat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466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2285</Words>
  <Application>Microsoft Office PowerPoint</Application>
  <PresentationFormat>Předvádění na obrazovce (4:3)</PresentationFormat>
  <Paragraphs>373</Paragraphs>
  <Slides>61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Office Theme</vt:lpstr>
      <vt:lpstr>Seminář k diplomové práci (YSDIP) Základní požadavky na DP (1. část)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ZÁKLADY METODOLOGIE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DOPORUČENÁ STRUKTURA EMPIRICKÉ ČÁSTI: </vt:lpstr>
      <vt:lpstr>Prezentace aplikace PowerPoint</vt:lpstr>
      <vt:lpstr>Prezentace aplikace PowerPoint</vt:lpstr>
      <vt:lpstr>ZPRACOVÁNÍ REŠERŠE</vt:lpstr>
      <vt:lpstr>Prezentace aplikace PowerPoint</vt:lpstr>
      <vt:lpstr>Nejznámější případy plagiátorství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ZÁVĚREM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Černoch Petr</dc:creator>
  <cp:lastModifiedBy>Renáta</cp:lastModifiedBy>
  <cp:revision>215</cp:revision>
  <cp:lastPrinted>2020-11-19T13:59:17Z</cp:lastPrinted>
  <dcterms:created xsi:type="dcterms:W3CDTF">2012-07-19T22:32:54Z</dcterms:created>
  <dcterms:modified xsi:type="dcterms:W3CDTF">2023-02-23T21:57:31Z</dcterms:modified>
</cp:coreProperties>
</file>