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18" r:id="rId2"/>
    <p:sldId id="339" r:id="rId3"/>
    <p:sldId id="340" r:id="rId4"/>
    <p:sldId id="359" r:id="rId5"/>
    <p:sldId id="358" r:id="rId6"/>
    <p:sldId id="344" r:id="rId7"/>
    <p:sldId id="350" r:id="rId8"/>
    <p:sldId id="342" r:id="rId9"/>
    <p:sldId id="345" r:id="rId10"/>
    <p:sldId id="334" r:id="rId11"/>
    <p:sldId id="329" r:id="rId12"/>
    <p:sldId id="346" r:id="rId13"/>
    <p:sldId id="353" r:id="rId14"/>
    <p:sldId id="348" r:id="rId15"/>
    <p:sldId id="349" r:id="rId16"/>
    <p:sldId id="347" r:id="rId17"/>
    <p:sldId id="354" r:id="rId18"/>
    <p:sldId id="355" r:id="rId19"/>
    <p:sldId id="356" r:id="rId20"/>
    <p:sldId id="357" r:id="rId21"/>
    <p:sldId id="360" r:id="rId22"/>
    <p:sldId id="335" r:id="rId23"/>
    <p:sldId id="352" r:id="rId24"/>
    <p:sldId id="338" r:id="rId25"/>
  </p:sldIdLst>
  <p:sldSz cx="12188825" cy="6858000"/>
  <p:notesSz cx="6858000" cy="9144000"/>
  <p:custDataLst>
    <p:tags r:id="rId28"/>
  </p:custDataLst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4030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1018">
          <p15:clr>
            <a:srgbClr val="A4A3A4"/>
          </p15:clr>
        </p15:guide>
        <p15:guide id="5" orient="horz" pos="3886">
          <p15:clr>
            <a:srgbClr val="A4A3A4"/>
          </p15:clr>
        </p15:guide>
        <p15:guide id="6" orient="horz" pos="2928">
          <p15:clr>
            <a:srgbClr val="A4A3A4"/>
          </p15:clr>
        </p15:guide>
        <p15:guide id="7" orient="horz" pos="3072">
          <p15:clr>
            <a:srgbClr val="A4A3A4"/>
          </p15:clr>
        </p15:guide>
        <p15:guide id="8" orient="horz" pos="407">
          <p15:clr>
            <a:srgbClr val="A4A3A4"/>
          </p15:clr>
        </p15:guide>
        <p15:guide id="9" pos="3839">
          <p15:clr>
            <a:srgbClr val="A4A3A4"/>
          </p15:clr>
        </p15:guide>
        <p15:guide id="10" pos="959">
          <p15:clr>
            <a:srgbClr val="A4A3A4"/>
          </p15:clr>
        </p15:guide>
        <p15:guide id="11" pos="7151">
          <p15:clr>
            <a:srgbClr val="A4A3A4"/>
          </p15:clr>
        </p15:guide>
        <p15:guide id="12" pos="671">
          <p15:clr>
            <a:srgbClr val="A4A3A4"/>
          </p15:clr>
        </p15:guide>
        <p15:guide id="13" pos="4991">
          <p15:clr>
            <a:srgbClr val="A4A3A4"/>
          </p15:clr>
        </p15:guide>
        <p15:guide id="14" pos="700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8282"/>
    <a:srgbClr val="6E90FE"/>
    <a:srgbClr val="8086FC"/>
    <a:srgbClr val="6D6DFB"/>
    <a:srgbClr val="4E78F0"/>
    <a:srgbClr val="F0932C"/>
    <a:srgbClr val="92C610"/>
    <a:srgbClr val="9FD812"/>
    <a:srgbClr val="E05F2C"/>
    <a:srgbClr val="0ABE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69CF1AB2-1976-4502-BF36-3FF5EA218861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29" autoAdjust="0"/>
  </p:normalViewPr>
  <p:slideViewPr>
    <p:cSldViewPr showGuides="1">
      <p:cViewPr>
        <p:scale>
          <a:sx n="83" d="100"/>
          <a:sy n="83" d="100"/>
        </p:scale>
        <p:origin x="1620" y="180"/>
      </p:cViewPr>
      <p:guideLst>
        <p:guide orient="horz" pos="2160"/>
        <p:guide orient="horz" pos="4030"/>
        <p:guide orient="horz" pos="1152"/>
        <p:guide orient="horz" pos="1018"/>
        <p:guide orient="horz" pos="3886"/>
        <p:guide orient="horz" pos="2928"/>
        <p:guide orient="horz" pos="3072"/>
        <p:guide orient="horz" pos="407"/>
        <p:guide pos="3839"/>
        <p:guide pos="959"/>
        <p:guide pos="7151"/>
        <p:guide pos="671"/>
        <p:guide pos="4991"/>
        <p:guide pos="70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0" d="100"/>
          <a:sy n="70" d="100"/>
        </p:scale>
        <p:origin x="413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00CB354-6ABA-499C-B6AB-92DB6F343688}" type="datetime1">
              <a:rPr lang="cs-CZ" smtClean="0"/>
              <a:t>17.2.2023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F8ED99B-9732-49FC-9C16-B56FEB1B10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466261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6668639-2D2B-4ACD-98F6-0210E2134EFF}" type="datetime1">
              <a:rPr lang="cs-CZ" noProof="0" smtClean="0"/>
              <a:t>17.2.2023</a:t>
            </a:fld>
            <a:endParaRPr lang="cs-CZ" noProof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Upravte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93199CD-3E1B-4AE6-990F-76F925F5EA9F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3907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cs-CZ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cs-CZ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7769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3199CD-3E1B-4AE6-990F-76F925F5EA9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621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5958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cs-CZ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cs-CZ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5958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3199CD-3E1B-4AE6-990F-76F925F5EA9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739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3199CD-3E1B-4AE6-990F-76F925F5EA9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922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1830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0824" y="1600200"/>
            <a:ext cx="5945188" cy="3048000"/>
          </a:xfrm>
        </p:spPr>
        <p:txBody>
          <a:bodyPr rtlCol="0" anchor="b">
            <a:normAutofit/>
          </a:bodyPr>
          <a:lstStyle>
            <a:lvl1pPr rtl="0"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0825" y="4898572"/>
            <a:ext cx="5945187" cy="1270453"/>
          </a:xfrm>
        </p:spPr>
        <p:txBody>
          <a:bodyPr rtlCol="0">
            <a:noAutofit/>
          </a:bodyPr>
          <a:lstStyle>
            <a:lvl1pPr marL="0" indent="0" algn="l">
              <a:spcBef>
                <a:spcPts val="0"/>
              </a:spcBef>
              <a:buNone/>
              <a:defRPr sz="2800" cap="none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cxnSp>
        <p:nvCxnSpPr>
          <p:cNvPr id="6" name="Přímá spojnice 5"/>
          <p:cNvCxnSpPr/>
          <p:nvPr/>
        </p:nvCxnSpPr>
        <p:spPr>
          <a:xfrm>
            <a:off x="1658936" y="4782971"/>
            <a:ext cx="56546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Skupina 4"/>
          <p:cNvGrpSpPr/>
          <p:nvPr userDrawn="1"/>
        </p:nvGrpSpPr>
        <p:grpSpPr>
          <a:xfrm>
            <a:off x="7923213" y="0"/>
            <a:ext cx="4265612" cy="6858000"/>
            <a:chOff x="7923213" y="0"/>
            <a:chExt cx="4265612" cy="6858000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23213" y="0"/>
              <a:ext cx="4265612" cy="6858000"/>
            </a:xfrm>
            <a:prstGeom prst="rect">
              <a:avLst/>
            </a:prstGeom>
          </p:spPr>
        </p:pic>
        <p:sp>
          <p:nvSpPr>
            <p:cNvPr id="13" name="Obdélník 12"/>
            <p:cNvSpPr/>
            <p:nvPr/>
          </p:nvSpPr>
          <p:spPr>
            <a:xfrm>
              <a:off x="7923213" y="0"/>
              <a:ext cx="1065213" cy="6858000"/>
            </a:xfrm>
            <a:prstGeom prst="rect">
              <a:avLst/>
            </a:prstGeom>
            <a:gradFill flip="none" rotWithShape="1">
              <a:gsLst>
                <a:gs pos="75000">
                  <a:schemeClr val="tx2">
                    <a:alpha val="0"/>
                  </a:schemeClr>
                </a:gs>
                <a:gs pos="100000">
                  <a:schemeClr val="tx2">
                    <a:alpha val="2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s-CZ" noProof="0"/>
            </a:p>
          </p:txBody>
        </p:sp>
      </p:grp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BB09325-9B4F-4558-809D-48C91F322E83}" type="datetime1">
              <a:rPr lang="cs-CZ" noProof="0" smtClean="0"/>
              <a:t>17.2.2023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523412" y="646112"/>
            <a:ext cx="1828801" cy="5522913"/>
          </a:xfrm>
        </p:spPr>
        <p:txBody>
          <a:bodyPr vert="eaVert" rtlCol="0"/>
          <a:lstStyle>
            <a:lvl1pPr rtl="0"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522412" y="646112"/>
            <a:ext cx="7620000" cy="5522913"/>
          </a:xfrm>
        </p:spPr>
        <p:txBody>
          <a:bodyPr vert="eaVert" rtlCol="0"/>
          <a:lstStyle>
            <a:lvl1pPr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99C3C36-CF8A-4836-8423-7EC9C906558A}" type="datetime1">
              <a:rPr lang="cs-CZ" noProof="0" smtClean="0"/>
              <a:t>17.2.2023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noProof="0"/>
              <a:t>‹#›</a:t>
            </a:fld>
            <a:endParaRPr lang="cs-CZ" noProof="0"/>
          </a:p>
        </p:txBody>
      </p:sp>
      <p:cxnSp>
        <p:nvCxnSpPr>
          <p:cNvPr id="7" name="Přímá spojnice 6"/>
          <p:cNvCxnSpPr/>
          <p:nvPr/>
        </p:nvCxnSpPr>
        <p:spPr>
          <a:xfrm>
            <a:off x="9371012" y="762000"/>
            <a:ext cx="0" cy="533400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B3549EB-B12C-4172-B518-57244E4B27FC}" type="datetime1">
              <a:rPr lang="cs-CZ" noProof="0" smtClean="0"/>
              <a:t>17.2.2023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noProof="0"/>
              <a:t>‹#›</a:t>
            </a:fld>
            <a:endParaRPr lang="cs-CZ" noProof="0"/>
          </a:p>
        </p:txBody>
      </p:sp>
      <p:cxnSp>
        <p:nvCxnSpPr>
          <p:cNvPr id="7" name="Přímá spojnice 6"/>
          <p:cNvCxnSpPr/>
          <p:nvPr/>
        </p:nvCxnSpPr>
        <p:spPr>
          <a:xfrm>
            <a:off x="1658936" y="1709058"/>
            <a:ext cx="96170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2410" y="2237096"/>
            <a:ext cx="8229601" cy="2411103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4800" b="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2412" y="4876800"/>
            <a:ext cx="8229601" cy="1292225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800" cap="none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grpSp>
        <p:nvGrpSpPr>
          <p:cNvPr id="7" name="Skupina 6"/>
          <p:cNvGrpSpPr/>
          <p:nvPr userDrawn="1"/>
        </p:nvGrpSpPr>
        <p:grpSpPr>
          <a:xfrm>
            <a:off x="11123611" y="0"/>
            <a:ext cx="1065214" cy="6868886"/>
            <a:chOff x="11123611" y="0"/>
            <a:chExt cx="1065214" cy="6868886"/>
          </a:xfrm>
        </p:grpSpPr>
        <p:pic>
          <p:nvPicPr>
            <p:cNvPr id="10" name="Obrázek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123611" y="0"/>
              <a:ext cx="1065213" cy="6858000"/>
            </a:xfrm>
            <a:prstGeom prst="rect">
              <a:avLst/>
            </a:prstGeom>
          </p:spPr>
        </p:pic>
        <p:sp>
          <p:nvSpPr>
            <p:cNvPr id="12" name="Obdélník 11"/>
            <p:cNvSpPr/>
            <p:nvPr/>
          </p:nvSpPr>
          <p:spPr>
            <a:xfrm>
              <a:off x="11123612" y="10886"/>
              <a:ext cx="1065213" cy="6858000"/>
            </a:xfrm>
            <a:prstGeom prst="rect">
              <a:avLst/>
            </a:prstGeom>
            <a:gradFill flip="none" rotWithShape="1">
              <a:gsLst>
                <a:gs pos="75000">
                  <a:schemeClr val="tx2">
                    <a:alpha val="0"/>
                  </a:schemeClr>
                </a:gs>
                <a:gs pos="100000">
                  <a:schemeClr val="tx2">
                    <a:alpha val="2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s-CZ" noProof="0"/>
            </a:p>
          </p:txBody>
        </p:sp>
      </p:grp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E85539B-A6DA-40D3-8CDA-BEEFB611484E}" type="datetime1">
              <a:rPr lang="cs-CZ" noProof="0" smtClean="0"/>
              <a:t>17.2.2023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noProof="0"/>
              <a:t>‹#›</a:t>
            </a:fld>
            <a:endParaRPr lang="cs-CZ" noProof="0"/>
          </a:p>
        </p:txBody>
      </p:sp>
      <p:cxnSp>
        <p:nvCxnSpPr>
          <p:cNvPr id="9" name="Přímá spojnice 8"/>
          <p:cNvCxnSpPr/>
          <p:nvPr/>
        </p:nvCxnSpPr>
        <p:spPr>
          <a:xfrm>
            <a:off x="1658936" y="4782971"/>
            <a:ext cx="80168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829798" cy="1219200"/>
          </a:xfrm>
        </p:spPr>
        <p:txBody>
          <a:bodyPr rtlCol="0"/>
          <a:lstStyle>
            <a:lvl1pPr rtl="0"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88168" y="1984248"/>
            <a:ext cx="4800600" cy="4187952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51612" y="1984248"/>
            <a:ext cx="4800601" cy="4187952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C9B051-481B-415B-B6DB-3DA8ADC238DF}" type="datetime1">
              <a:rPr lang="cs-CZ" noProof="0" smtClean="0"/>
              <a:t>17.2.2023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noProof="0"/>
              <a:t>‹#›</a:t>
            </a:fld>
            <a:endParaRPr lang="cs-CZ" noProof="0"/>
          </a:p>
        </p:txBody>
      </p:sp>
      <p:cxnSp>
        <p:nvCxnSpPr>
          <p:cNvPr id="8" name="Přímá spojnice 7"/>
          <p:cNvCxnSpPr/>
          <p:nvPr/>
        </p:nvCxnSpPr>
        <p:spPr>
          <a:xfrm>
            <a:off x="1658936" y="1709058"/>
            <a:ext cx="96170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829798" cy="1219200"/>
          </a:xfrm>
        </p:spPr>
        <p:txBody>
          <a:bodyPr rtlCol="0"/>
          <a:lstStyle>
            <a:lvl1pPr rtl="0"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2413" y="1828800"/>
            <a:ext cx="4800600" cy="838200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22413" y="2743200"/>
            <a:ext cx="4800600" cy="3425825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551613" y="1828800"/>
            <a:ext cx="4800600" cy="838200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551613" y="2743200"/>
            <a:ext cx="4800600" cy="3425825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E0CB84-1444-4679-B896-0487AFAD08CC}" type="datetime1">
              <a:rPr lang="cs-CZ" noProof="0" smtClean="0"/>
              <a:t>17.2.2023</a:t>
            </a:fld>
            <a:endParaRPr lang="cs-CZ" noProof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noProof="0"/>
              <a:t>‹#›</a:t>
            </a:fld>
            <a:endParaRPr lang="cs-CZ" noProof="0"/>
          </a:p>
        </p:txBody>
      </p:sp>
      <p:cxnSp>
        <p:nvCxnSpPr>
          <p:cNvPr id="10" name="Přímá spojnice 9"/>
          <p:cNvCxnSpPr/>
          <p:nvPr/>
        </p:nvCxnSpPr>
        <p:spPr>
          <a:xfrm>
            <a:off x="1658936" y="1709058"/>
            <a:ext cx="96170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8FC1DF7-5004-4B0F-877C-A10A03BF080A}" type="datetime1">
              <a:rPr lang="cs-CZ" noProof="0" smtClean="0"/>
              <a:t>17.2.2023</a:t>
            </a:fld>
            <a:endParaRPr lang="cs-CZ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noProof="0"/>
              <a:t>‹#›</a:t>
            </a:fld>
            <a:endParaRPr lang="cs-CZ" noProof="0"/>
          </a:p>
        </p:txBody>
      </p:sp>
      <p:cxnSp>
        <p:nvCxnSpPr>
          <p:cNvPr id="6" name="Přímá spojnice 5"/>
          <p:cNvCxnSpPr/>
          <p:nvPr/>
        </p:nvCxnSpPr>
        <p:spPr>
          <a:xfrm>
            <a:off x="1658936" y="1709058"/>
            <a:ext cx="96170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019BB1E-AE06-4F52-B9ED-E5CBD321CFFF}" type="datetime1">
              <a:rPr lang="cs-CZ" noProof="0" smtClean="0"/>
              <a:t>17.2.2023</a:t>
            </a:fld>
            <a:endParaRPr lang="cs-CZ" noProof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2413" y="685800"/>
            <a:ext cx="4114800" cy="1925637"/>
          </a:xfrm>
        </p:spPr>
        <p:txBody>
          <a:bodyPr rtlCol="0" anchor="b">
            <a:noAutofit/>
          </a:bodyPr>
          <a:lstStyle>
            <a:lvl1pPr algn="l" rtl="0">
              <a:lnSpc>
                <a:spcPct val="80000"/>
              </a:lnSpc>
              <a:defRPr sz="4000" b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4414" y="685800"/>
            <a:ext cx="5257799" cy="5486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22413" y="2895599"/>
            <a:ext cx="4114800" cy="1752601"/>
          </a:xfrm>
        </p:spPr>
        <p:txBody>
          <a:bodyPr rtlCol="0">
            <a:normAutofit/>
          </a:bodyPr>
          <a:lstStyle>
            <a:lvl1pPr marL="0" indent="0">
              <a:lnSpc>
                <a:spcPct val="90000"/>
              </a:lnSpc>
              <a:spcBef>
                <a:spcPts val="18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5910E29-AC3C-4C33-AD19-79B42908B51F}" type="datetime1">
              <a:rPr lang="cs-CZ" noProof="0" smtClean="0"/>
              <a:t>17.2.2023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noProof="0"/>
              <a:t>‹#›</a:t>
            </a:fld>
            <a:endParaRPr lang="cs-CZ" noProof="0"/>
          </a:p>
        </p:txBody>
      </p:sp>
      <p:cxnSp>
        <p:nvCxnSpPr>
          <p:cNvPr id="8" name="Přímá spojnice 7"/>
          <p:cNvCxnSpPr/>
          <p:nvPr/>
        </p:nvCxnSpPr>
        <p:spPr>
          <a:xfrm>
            <a:off x="1658936" y="2743200"/>
            <a:ext cx="39020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2413" y="685800"/>
            <a:ext cx="4114800" cy="1925638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4000" b="0" i="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6025925" y="-50118"/>
            <a:ext cx="6172198" cy="6857999"/>
          </a:xfrm>
          <a:solidFill>
            <a:schemeClr val="bg2"/>
          </a:solidFill>
          <a:effectLst>
            <a:outerShdw blurRad="152400" dist="50800" dir="10800000" algn="r" rotWithShape="0">
              <a:prstClr val="black">
                <a:alpha val="25000"/>
              </a:prst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22413" y="2895599"/>
            <a:ext cx="4114800" cy="1752601"/>
          </a:xfrm>
        </p:spPr>
        <p:txBody>
          <a:bodyPr rtlCol="0">
            <a:norm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1658936" y="2743200"/>
            <a:ext cx="39020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829799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dirty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2413" y="1981200"/>
            <a:ext cx="9829799" cy="4187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5954834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228011" y="6400800"/>
            <a:ext cx="154865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C49D0170-0ACE-4A15-8916-A333AD199D5E}" type="datetime1">
              <a:rPr lang="cs-CZ" noProof="0" smtClean="0"/>
              <a:t>17.2.2023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285411" y="6400800"/>
            <a:ext cx="1066802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2A013F82-EE5E-44EE-A61D-E31C6657F26F}" type="slidenum">
              <a:rPr lang="cs-CZ" noProof="0" smtClean="0"/>
              <a:pPr rtl="0"/>
              <a:t>‹#›</a:t>
            </a:fld>
            <a:endParaRPr lang="cs-CZ" noProof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065213" cy="6858000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1" y="0"/>
            <a:ext cx="1065213" cy="6858000"/>
          </a:xfrm>
          <a:prstGeom prst="rect">
            <a:avLst/>
          </a:prstGeom>
          <a:gradFill flip="none" rotWithShape="1">
            <a:gsLst>
              <a:gs pos="75000">
                <a:schemeClr val="tx2">
                  <a:alpha val="0"/>
                </a:schemeClr>
              </a:gs>
              <a:gs pos="100000">
                <a:schemeClr val="tx2">
                  <a:alpha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1175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0425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3463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32104" y="2564904"/>
            <a:ext cx="5945188" cy="1008112"/>
          </a:xfrm>
        </p:spPr>
        <p:txBody>
          <a:bodyPr rtlCol="0">
            <a:normAutofit/>
          </a:bodyPr>
          <a:lstStyle/>
          <a:p>
            <a:pPr algn="ctr" rtl="0"/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Psychologie ceny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endParaRPr lang="cs-CZ" dirty="0"/>
          </a:p>
          <a:p>
            <a:pPr rtl="0"/>
            <a:endParaRPr lang="cs-CZ" dirty="0"/>
          </a:p>
          <a:p>
            <a:pPr rtl="0"/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Renáta Pavlíčková</a:t>
            </a:r>
          </a:p>
        </p:txBody>
      </p:sp>
      <p:sp>
        <p:nvSpPr>
          <p:cNvPr id="4" name="Podnadpis 2"/>
          <p:cNvSpPr txBox="1">
            <a:spLocks/>
          </p:cNvSpPr>
          <p:nvPr/>
        </p:nvSpPr>
        <p:spPr>
          <a:xfrm>
            <a:off x="1413893" y="980728"/>
            <a:ext cx="6181610" cy="12704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2800" kern="1200" cap="none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Psychologie zákazníka </a:t>
            </a:r>
            <a:r>
              <a:rPr lang="cs-CZ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(YPSZ</a:t>
            </a:r>
            <a:r>
              <a:rPr lang="cs-CZ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2011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/>
              <a:t>Jak zvýšit spokojenost zákazníků?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>
          <a:xfrm>
            <a:off x="1522413" y="1988840"/>
            <a:ext cx="4800600" cy="4180185"/>
          </a:xfrm>
        </p:spPr>
        <p:txBody>
          <a:bodyPr rtlCol="0"/>
          <a:lstStyle/>
          <a:p>
            <a:pPr rtl="0"/>
            <a:endParaRPr lang="cs-CZ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422" y="2348880"/>
            <a:ext cx="4800600" cy="3180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40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Spokojenost zákazníka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cs-CZ" sz="2000" b="1" dirty="0">
                <a:latin typeface="Calibri" panose="020F0502020204030204" pitchFamily="34" charset="0"/>
              </a:rPr>
              <a:t>Spokojenost zákazníka</a:t>
            </a:r>
            <a:r>
              <a:rPr lang="cs-CZ" sz="2000" dirty="0">
                <a:latin typeface="Calibri" panose="020F0502020204030204" pitchFamily="34" charset="0"/>
              </a:rPr>
              <a:t> je pocit (zklamání nebo potěšení), který je závislý na porovnání skutečného a očekávaného přínosu produktu.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</a:rPr>
              <a:t>Zákazník může dosáhnout několika stupňů spokojenosti.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</a:rPr>
              <a:t>Pokud produkt splní očekávání zákazníka, je s ním zákazník spokojen, pokud ho předčí, pak je velice </a:t>
            </a:r>
            <a:r>
              <a:rPr lang="cs-CZ" sz="2000" b="1" dirty="0">
                <a:latin typeface="Calibri" panose="020F0502020204030204" pitchFamily="34" charset="0"/>
              </a:rPr>
              <a:t>spokojen</a:t>
            </a:r>
            <a:r>
              <a:rPr lang="cs-CZ" sz="2000" dirty="0">
                <a:latin typeface="Calibri" panose="020F0502020204030204" pitchFamily="34" charset="0"/>
              </a:rPr>
              <a:t>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</a:rPr>
              <a:t>Jestliže však přínos daného produktu nesplní očekávání zákazníka, je </a:t>
            </a:r>
            <a:r>
              <a:rPr lang="cs-CZ" sz="2000" b="1" dirty="0">
                <a:latin typeface="Calibri" panose="020F0502020204030204" pitchFamily="34" charset="0"/>
              </a:rPr>
              <a:t>nespokojen</a:t>
            </a:r>
            <a:r>
              <a:rPr lang="cs-CZ" sz="2000" dirty="0">
                <a:latin typeface="Calibri" panose="020F0502020204030204" pitchFamily="34" charset="0"/>
              </a:rPr>
              <a:t>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</a:rPr>
              <a:t>Očekávání zákazníků jsou založena na minulých nákupních zkušenostech, na slibech </a:t>
            </a:r>
            <a:br>
              <a:rPr lang="cs-CZ" sz="2000" dirty="0">
                <a:latin typeface="Calibri" panose="020F0502020204030204" pitchFamily="34" charset="0"/>
              </a:rPr>
            </a:br>
            <a:r>
              <a:rPr lang="cs-CZ" sz="2000" dirty="0">
                <a:latin typeface="Calibri" panose="020F0502020204030204" pitchFamily="34" charset="0"/>
              </a:rPr>
              <a:t>a informacích firem a konkurentů a na názorech svých známých.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953" y="188640"/>
            <a:ext cx="2822128" cy="147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760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Spokojený zákazník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Kvalita zboží na prvním místě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Jednoduchý nákupní proces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Veškeré informace přehledně a srozumitelně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Komunikace v tónu zákazníka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Ptejte se spokojených i nespokojených zákazníků na zpětnou vazbu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Hledejte, co o vás zákazníci říkají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pl-PL" sz="1800" dirty="0">
                <a:latin typeface="Calibri" panose="020F0502020204030204" pitchFamily="34" charset="0"/>
              </a:rPr>
              <a:t>Zpětnou vazbu analyzujte jako celek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Personalizujte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Odpovídejte rychle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Odpovídejte pravdivě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Zajímejte se, ale nespamujte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pl-PL" sz="1800" dirty="0">
                <a:latin typeface="Calibri" panose="020F0502020204030204" pitchFamily="34" charset="0"/>
              </a:rPr>
              <a:t>Odlište se od konkurence a udělejte něco navíc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endParaRPr lang="cs-CZ" sz="1800" dirty="0">
              <a:latin typeface="Calibri" panose="020F0502020204030204" pitchFamily="34" charset="0"/>
            </a:endParaRPr>
          </a:p>
          <a:p>
            <a:endParaRPr lang="cs-CZ" sz="1800" b="1" dirty="0"/>
          </a:p>
          <a:p>
            <a:endParaRPr lang="cs-CZ" sz="1800" b="1" dirty="0"/>
          </a:p>
          <a:p>
            <a:endParaRPr lang="pl-PL" sz="1800" b="1" dirty="0"/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endParaRPr lang="cs-CZ" sz="1800" dirty="0">
              <a:latin typeface="Calibri" panose="020F0502020204030204" pitchFamily="34" charset="0"/>
            </a:endParaRPr>
          </a:p>
          <a:p>
            <a:endParaRPr lang="cs-CZ" sz="2000" b="1" dirty="0"/>
          </a:p>
          <a:p>
            <a:pPr algn="just">
              <a:buFont typeface="Wingdings" panose="05000000000000000000" pitchFamily="2" charset="2"/>
              <a:buChar char="§"/>
            </a:pPr>
            <a:endParaRPr lang="cs-CZ" sz="2000" dirty="0">
              <a:latin typeface="Calibri" panose="020F050202020403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953" y="188640"/>
            <a:ext cx="2822128" cy="147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273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Levný versus drahý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964" y="3835321"/>
            <a:ext cx="3822512" cy="215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592" y="2636912"/>
            <a:ext cx="4800600" cy="270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50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si udržet zákazníka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22413" y="2204864"/>
            <a:ext cx="4800600" cy="3964161"/>
          </a:xfrm>
        </p:spPr>
        <p:txBody>
          <a:bodyPr/>
          <a:lstStyle/>
          <a:p>
            <a:r>
              <a:rPr lang="cs-CZ" dirty="0"/>
              <a:t>Cenová strategie</a:t>
            </a:r>
          </a:p>
          <a:p>
            <a:r>
              <a:rPr lang="cs-CZ" dirty="0"/>
              <a:t>Cenová psychologie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914" y="2743200"/>
            <a:ext cx="4569997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612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Psychologie rozhodovacího procesu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3" y="3241961"/>
            <a:ext cx="4800600" cy="242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Databáze otázek pro obchodní pozi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981" y="2663298"/>
            <a:ext cx="2520280" cy="402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98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Levný versus drahý</a:t>
            </a:r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124" y="2060848"/>
            <a:ext cx="4612233" cy="461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274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Přínos pro zákazníka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188" y="1772816"/>
            <a:ext cx="4877272" cy="4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92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Cena a kvalita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8639944"/>
            <a:ext cx="5715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212" y="2132856"/>
            <a:ext cx="4248472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799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530" name="Picture 2" descr="Může jít o obrázek text, kde se píše d Test Štvou vás nevyžádané telefonní hovory? Pridejte se k naši kampani Stop telešmejd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196" y="1916832"/>
            <a:ext cx="4661248" cy="4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48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cs-CZ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Psychologické cíle stanovení ceny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629916" y="1984248"/>
            <a:ext cx="9649072" cy="4187952"/>
          </a:xfrm>
        </p:spPr>
        <p:txBody>
          <a:bodyPr rtlCol="0"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</a:rPr>
              <a:t>získání prestiže a vytvoření pozitivní image ve společnosti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</a:rPr>
              <a:t>věrnost zákazníků (firmě, výrobku apod.)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</a:rPr>
              <a:t>spokojenost zákazníka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428" y="3311730"/>
            <a:ext cx="5568702" cy="312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774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Psychologie „času“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180" y="2196103"/>
            <a:ext cx="4392488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2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1816413-8E39-4B8E-B0BA-097FAAED1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Davová psychóza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A82BB134-7B0F-4D77-9908-FEF8C619F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108" y="2276872"/>
            <a:ext cx="6238716" cy="347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3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/>
              <a:t>Psychologie: první dojem, respekt, prestiž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53" y="1772816"/>
            <a:ext cx="6983983" cy="494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48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/>
              <a:t>Psychologie: „cena obchodníka“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092" y="1844824"/>
            <a:ext cx="5718175" cy="476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054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 smtClean="0"/>
              <a:t>Děkuji za pozornost</a:t>
            </a:r>
            <a:endParaRPr lang="cs-CZ" dirty="0"/>
          </a:p>
        </p:txBody>
      </p:sp>
      <p:sp>
        <p:nvSpPr>
          <p:cNvPr id="5" name="Zástupný symbol obrázku 4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/>
      </p:sp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704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Dilema – Koupit či nekoupit?</a:t>
            </a: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188" y="1844824"/>
            <a:ext cx="4680520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29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Rácio</a:t>
            </a:r>
            <a:r>
              <a:rPr lang="cs-CZ" dirty="0"/>
              <a:t> versus impulsivní nákupy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xmlns="" id="{F0E76A0F-1900-45F7-82C9-C6274431B0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51613" y="2478917"/>
            <a:ext cx="4800600" cy="319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Rácio</a:t>
            </a:r>
            <a:r>
              <a:rPr lang="cs-CZ" dirty="0"/>
              <a:t> versus emoce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xmlns="" id="{14819280-DB22-4E3D-AEEC-B0BA069DD4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51613" y="2758954"/>
            <a:ext cx="4800600" cy="26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01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Akceptace ceny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484" y="2780928"/>
            <a:ext cx="4800600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172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Hledání řešení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212" y="2348879"/>
            <a:ext cx="4197845" cy="4197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617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Drahý versus levný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676" y="1985442"/>
            <a:ext cx="3449960" cy="194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964" y="1988840"/>
            <a:ext cx="4379640" cy="4379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222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Vnímání ceny spotřebitelem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88168" y="1984248"/>
            <a:ext cx="5038292" cy="4187952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Calibri" panose="020F0502020204030204" pitchFamily="34" charset="0"/>
              </a:rPr>
              <a:t>Drahý X Levný</a:t>
            </a:r>
          </a:p>
          <a:p>
            <a:r>
              <a:rPr lang="cs-CZ" sz="2000" dirty="0">
                <a:latin typeface="Calibri" panose="020F0502020204030204" pitchFamily="34" charset="0"/>
              </a:rPr>
              <a:t>Dostupný X Nedostupný (pro mne)</a:t>
            </a:r>
          </a:p>
          <a:p>
            <a:r>
              <a:rPr lang="cs-CZ" sz="2000" dirty="0">
                <a:latin typeface="Calibri" panose="020F0502020204030204" pitchFamily="34" charset="0"/>
              </a:rPr>
              <a:t>Nutná potřeba – touha – investice   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492" y="2708920"/>
            <a:ext cx="4800600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139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OPEN" val="0"/>
</p:tagLst>
</file>

<file path=ppt/theme/theme1.xml><?xml version="1.0" encoding="utf-8"?>
<a:theme xmlns:a="http://schemas.openxmlformats.org/drawingml/2006/main" name="Symboly měn 16:9">
  <a:themeElements>
    <a:clrScheme name="Currency Symbols">
      <a:dk1>
        <a:srgbClr val="303030"/>
      </a:dk1>
      <a:lt1>
        <a:sysClr val="window" lastClr="FFFFFF"/>
      </a:lt1>
      <a:dk2>
        <a:srgbClr val="000000"/>
      </a:dk2>
      <a:lt2>
        <a:srgbClr val="E8DEC9"/>
      </a:lt2>
      <a:accent1>
        <a:srgbClr val="F7C547"/>
      </a:accent1>
      <a:accent2>
        <a:srgbClr val="AB3C33"/>
      </a:accent2>
      <a:accent3>
        <a:srgbClr val="506084"/>
      </a:accent3>
      <a:accent4>
        <a:srgbClr val="599EA5"/>
      </a:accent4>
      <a:accent5>
        <a:srgbClr val="758F21"/>
      </a:accent5>
      <a:accent6>
        <a:srgbClr val="894A27"/>
      </a:accent6>
      <a:hlink>
        <a:srgbClr val="506084"/>
      </a:hlink>
      <a:folHlink>
        <a:srgbClr val="828282"/>
      </a:folHlink>
    </a:clrScheme>
    <a:fontScheme name="Currency Symbols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16309314_TF02895262.potx" id="{75288FF5-6297-4183-8D43-3F2F05AE2F9F}" vid="{35DF52C8-9A9C-45C5-8D0A-B0D28C0F875C}"/>
    </a:ext>
  </a:extLst>
</a:theme>
</file>

<file path=ppt/theme/theme2.xml><?xml version="1.0" encoding="utf-8"?>
<a:theme xmlns:a="http://schemas.openxmlformats.org/drawingml/2006/main" name="Motiv Office">
  <a:themeElements>
    <a:clrScheme name="Currency Symbols">
      <a:dk1>
        <a:srgbClr val="303030"/>
      </a:dk1>
      <a:lt1>
        <a:sysClr val="window" lastClr="FFFFFF"/>
      </a:lt1>
      <a:dk2>
        <a:srgbClr val="000000"/>
      </a:dk2>
      <a:lt2>
        <a:srgbClr val="E8DEC9"/>
      </a:lt2>
      <a:accent1>
        <a:srgbClr val="F7C547"/>
      </a:accent1>
      <a:accent2>
        <a:srgbClr val="AB3C33"/>
      </a:accent2>
      <a:accent3>
        <a:srgbClr val="506084"/>
      </a:accent3>
      <a:accent4>
        <a:srgbClr val="599EA5"/>
      </a:accent4>
      <a:accent5>
        <a:srgbClr val="758F21"/>
      </a:accent5>
      <a:accent6>
        <a:srgbClr val="894A27"/>
      </a:accent6>
      <a:hlink>
        <a:srgbClr val="506084"/>
      </a:hlink>
      <a:folHlink>
        <a:srgbClr val="828282"/>
      </a:folHlink>
    </a:clrScheme>
    <a:fontScheme name="Currency Symbols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Currency Symbols">
      <a:dk1>
        <a:srgbClr val="303030"/>
      </a:dk1>
      <a:lt1>
        <a:sysClr val="window" lastClr="FFFFFF"/>
      </a:lt1>
      <a:dk2>
        <a:srgbClr val="000000"/>
      </a:dk2>
      <a:lt2>
        <a:srgbClr val="E8DEC9"/>
      </a:lt2>
      <a:accent1>
        <a:srgbClr val="F7C547"/>
      </a:accent1>
      <a:accent2>
        <a:srgbClr val="AB3C33"/>
      </a:accent2>
      <a:accent3>
        <a:srgbClr val="506084"/>
      </a:accent3>
      <a:accent4>
        <a:srgbClr val="599EA5"/>
      </a:accent4>
      <a:accent5>
        <a:srgbClr val="758F21"/>
      </a:accent5>
      <a:accent6>
        <a:srgbClr val="894A27"/>
      </a:accent6>
      <a:hlink>
        <a:srgbClr val="506084"/>
      </a:hlink>
      <a:folHlink>
        <a:srgbClr val="828282"/>
      </a:folHlink>
    </a:clrScheme>
    <a:fontScheme name="Currency Symbols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 se symboly měn (širokoúhlý formát)</Template>
  <TotalTime>144</TotalTime>
  <Words>260</Words>
  <Application>Microsoft Office PowerPoint</Application>
  <PresentationFormat>Vlastní</PresentationFormat>
  <Paragraphs>65</Paragraphs>
  <Slides>24</Slides>
  <Notes>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5" baseType="lpstr">
      <vt:lpstr>Symboly měn 16:9</vt:lpstr>
      <vt:lpstr>Psychologie ceny</vt:lpstr>
      <vt:lpstr>Psychologické cíle stanovení ceny</vt:lpstr>
      <vt:lpstr>Dilema – Koupit či nekoupit?</vt:lpstr>
      <vt:lpstr>Rácio versus impulsivní nákupy</vt:lpstr>
      <vt:lpstr>Rácio versus emoce</vt:lpstr>
      <vt:lpstr>Akceptace ceny</vt:lpstr>
      <vt:lpstr>Hledání řešení </vt:lpstr>
      <vt:lpstr>Drahý versus levný</vt:lpstr>
      <vt:lpstr>Vnímání ceny spotřebitelem</vt:lpstr>
      <vt:lpstr>Jak zvýšit spokojenost zákazníků?</vt:lpstr>
      <vt:lpstr>Spokojenost zákazníka</vt:lpstr>
      <vt:lpstr>Spokojený zákazník</vt:lpstr>
      <vt:lpstr>Levný versus drahý</vt:lpstr>
      <vt:lpstr>Jak si udržet zákazníka</vt:lpstr>
      <vt:lpstr>Psychologie rozhodovacího procesu</vt:lpstr>
      <vt:lpstr>Levný versus drahý</vt:lpstr>
      <vt:lpstr>Přínos pro zákazníka</vt:lpstr>
      <vt:lpstr>Cena a kvalita</vt:lpstr>
      <vt:lpstr>Prezentace aplikace PowerPoint</vt:lpstr>
      <vt:lpstr>Psychologie „času“</vt:lpstr>
      <vt:lpstr>Davová psychóza</vt:lpstr>
      <vt:lpstr>Psychologie: první dojem, respekt, prestiž</vt:lpstr>
      <vt:lpstr>Psychologie: „cena obchodníka“</vt:lpstr>
      <vt:lpstr>Děkuji za pozornost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Rozložení nadpisu</dc:title>
  <dc:creator>Pavlíčková Renáta</dc:creator>
  <cp:lastModifiedBy>Renáta</cp:lastModifiedBy>
  <cp:revision>24</cp:revision>
  <dcterms:created xsi:type="dcterms:W3CDTF">2022-03-16T13:37:08Z</dcterms:created>
  <dcterms:modified xsi:type="dcterms:W3CDTF">2023-02-17T11:09:13Z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