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>
        <p:scale>
          <a:sx n="55" d="100"/>
          <a:sy n="55" d="100"/>
        </p:scale>
        <p:origin x="108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ODMĚŇOVÁNÍ ZA PRÁCI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Určení mzdy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sjednání, resp. určení mzdy PŘED začátkem výkonu práce </a:t>
            </a:r>
          </a:p>
          <a:p>
            <a:endParaRPr lang="cs-CZ" dirty="0"/>
          </a:p>
          <a:p>
            <a:r>
              <a:rPr lang="cs-CZ" dirty="0"/>
              <a:t>MZDOVÝ VÝMĚR: zaměstnavatel je povinen v den nástupu do práce vydat zaměstnanci písemný mzdový výměr, který obsahuje údaje o způsobu odměňování, o termínu a místě výplaty mzdy, jestliže tyto údaje neobsahuje smlouva nebo vnitřní předpis. Dojde-li ke změně skutečností uvedených ve mzdovém výměru, je zaměstnavatel povinen tuto skutečnost zaměstnanci písemně oznámit, a to nejpozději v den, kdy změna nabývá účinnosti.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6416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Nároková vs. nenároková složka mzdy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PŘÍKLADY:</a:t>
            </a:r>
          </a:p>
          <a:p>
            <a:r>
              <a:rPr lang="cs-CZ" dirty="0"/>
              <a:t>Zaměstnanci náleží osobní ohodnocení ve výši 8.000,- Kč.</a:t>
            </a:r>
          </a:p>
          <a:p>
            <a:r>
              <a:rPr lang="cs-CZ" dirty="0"/>
              <a:t>Zaměstnanci může příslušet osobní ohodnocení dle rozhodnutí zaměstnavatele v rozmezí 6.000 – 8.000,- Kč.</a:t>
            </a:r>
          </a:p>
          <a:p>
            <a:r>
              <a:rPr lang="cs-CZ" dirty="0"/>
              <a:t>Zaměstnanci může vzniknout nárok na prémie až do výše 10.000,- Kč.</a:t>
            </a:r>
          </a:p>
          <a:p>
            <a:r>
              <a:rPr lang="cs-CZ" dirty="0"/>
              <a:t>Zaměstnanci může vzniknout nárok na odměnu. Výkonnostní složka mzdy zaměstnance je určována dle objemu uskutečněných transakcí a dle kvality odvedené práce zaměstnancem. Tato složka mzdy zaměstnance je nenároková. Přiznání této složky mzdy závisí na rozhodnutí zaměstnavatele.</a:t>
            </a:r>
          </a:p>
          <a:p>
            <a:r>
              <a:rPr lang="cs-CZ" dirty="0"/>
              <a:t>při neurčitosti postup dle § 18 ZP! (tj. výklad ve prospěch zaměstnance)</a:t>
            </a:r>
          </a:p>
          <a:p>
            <a:r>
              <a:rPr lang="cs-CZ" dirty="0"/>
              <a:t>preciznost =&gt; ztráta flexibility</a:t>
            </a:r>
          </a:p>
          <a:p>
            <a:r>
              <a:rPr lang="cs-CZ" dirty="0"/>
              <a:t>náleží, přísluší, má právo X může být přiznána, dle uvážení zaměstnavatele, nemá nárok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6391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Minimální mzda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nejnižší úroveň mzdy nařízená státem</a:t>
            </a:r>
          </a:p>
          <a:p>
            <a:endParaRPr lang="cs-CZ" dirty="0"/>
          </a:p>
          <a:p>
            <a:r>
              <a:rPr lang="cs-CZ" dirty="0"/>
              <a:t>		mzda, plat nebo odměna z dohody nesmí být nižší 		než min. mzda (§ 111 odst. 1)</a:t>
            </a:r>
          </a:p>
          <a:p>
            <a:endParaRPr lang="cs-CZ" dirty="0"/>
          </a:p>
          <a:p>
            <a:r>
              <a:rPr lang="cs-CZ" dirty="0"/>
              <a:t>regulační zásah do liberálního formování mezd na trhu práce</a:t>
            </a:r>
          </a:p>
          <a:p>
            <a:endParaRPr lang="cs-CZ" dirty="0"/>
          </a:p>
          <a:p>
            <a:r>
              <a:rPr lang="cs-CZ" dirty="0"/>
              <a:t>hlediska -&gt; motivace </a:t>
            </a:r>
            <a:r>
              <a:rPr lang="cs-CZ" dirty="0" err="1"/>
              <a:t>zam-ce</a:t>
            </a:r>
            <a:r>
              <a:rPr lang="cs-CZ" dirty="0"/>
              <a:t> X výše nákladů pro </a:t>
            </a:r>
            <a:r>
              <a:rPr lang="cs-CZ" dirty="0" err="1"/>
              <a:t>zam</a:t>
            </a:r>
            <a:r>
              <a:rPr lang="cs-CZ" dirty="0"/>
              <a:t>-tele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8529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Minimální mzda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RYSY:</a:t>
            </a:r>
          </a:p>
          <a:p>
            <a:r>
              <a:rPr lang="cs-CZ" dirty="0"/>
              <a:t>jednotná – uplatňovaná na celém území ČR</a:t>
            </a:r>
          </a:p>
          <a:p>
            <a:r>
              <a:rPr lang="cs-CZ" dirty="0"/>
              <a:t>vztahuje se na všechny </a:t>
            </a:r>
            <a:r>
              <a:rPr lang="cs-CZ" dirty="0" err="1"/>
              <a:t>zam-ce</a:t>
            </a:r>
            <a:r>
              <a:rPr lang="cs-CZ" dirty="0"/>
              <a:t> v základním PPV -&gt; tj. nevztahuje se na služební poměry</a:t>
            </a:r>
          </a:p>
          <a:p>
            <a:r>
              <a:rPr lang="cs-CZ" dirty="0"/>
              <a:t>měsíční + hodinové vyjádření</a:t>
            </a:r>
          </a:p>
          <a:p>
            <a:r>
              <a:rPr lang="cs-CZ" dirty="0"/>
              <a:t>role prováděcích právních předpisů (§ 111 odst. 2 ZP)</a:t>
            </a:r>
          </a:p>
          <a:p>
            <a:r>
              <a:rPr lang="cs-CZ" dirty="0"/>
              <a:t>snížené sazby stanovené vládou (ochrana </a:t>
            </a:r>
            <a:r>
              <a:rPr lang="cs-CZ" dirty="0" err="1"/>
              <a:t>specific</a:t>
            </a:r>
            <a:r>
              <a:rPr lang="cs-CZ" dirty="0"/>
              <a:t>. skupin </a:t>
            </a:r>
            <a:r>
              <a:rPr lang="cs-CZ" dirty="0" err="1"/>
              <a:t>zam-ců</a:t>
            </a:r>
            <a:r>
              <a:rPr lang="cs-CZ" dirty="0"/>
              <a:t>)</a:t>
            </a:r>
          </a:p>
          <a:p>
            <a:r>
              <a:rPr lang="cs-CZ" dirty="0"/>
              <a:t>doplatek minimální mzdy bez ohledu na osobní výkonnost, neplnění výkonové normy apod. (§ 111 odst. 2)</a:t>
            </a:r>
          </a:p>
          <a:p>
            <a:r>
              <a:rPr lang="cs-CZ" dirty="0"/>
              <a:t>zkrácená stanovená týdenní PD (§ 79 odst. 3) -&gt; zachování měsíční sazby, úměrné navýšení hodinové sazby</a:t>
            </a:r>
          </a:p>
          <a:p>
            <a:r>
              <a:rPr lang="cs-CZ" dirty="0"/>
              <a:t>do mzdy a platu se nezahrnuje mzda ani plat za práci přesčas, příplatek za práci svátek, noční práci, za práci ve ztíženém pracovním prostředí a za práci v sobotu a neděli</a:t>
            </a:r>
          </a:p>
          <a:p>
            <a:r>
              <a:rPr lang="cs-CZ" dirty="0"/>
              <a:t>při sjednané kratší PD se měsíční sazba úměrně snižuje sjednané, resp. skutečně odpracované PD, hodinová sazba se nemění</a:t>
            </a:r>
          </a:p>
          <a:p>
            <a:r>
              <a:rPr lang="cs-CZ" dirty="0"/>
              <a:t>nárok při více PPV se posuzuje u každého samostatně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3528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Minimální mzda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nařízení vlády č. 567/2006 Sb., minimální mzdě, o nejnižších úrovních zaručené mzdy, o vymezení ztíženého pracovního prostředí a o výši příplatku ke mzdě za práci ve ztíženém pracovním prostředí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3338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Splatnost a výplata odměny za práci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SPLATNOST -&gt; po vykonání práce =&gt; mzda nebo plat jsou splatné po vykonání práce, a to nejpozději v KM následujícím po měsíci, ve kterém vzniklo zaměstnanci právo na mzdu nebo plat nebo některou jejich složku (§ 141 odst. 1)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TERMÍN VÝPLATY -&gt; pravidelný termín výplaty mzdy nebo platu musí být sjednán, stanoven nebo určen v rámci období uvedeného v odstavci 1 (§ 141 odst. 3)</a:t>
            </a:r>
          </a:p>
          <a:p>
            <a:endParaRPr lang="cs-CZ" dirty="0"/>
          </a:p>
          <a:p>
            <a:r>
              <a:rPr lang="cs-CZ" dirty="0"/>
              <a:t>výplatní termín x dovolená (§ 141 odst. 3)</a:t>
            </a:r>
          </a:p>
          <a:p>
            <a:r>
              <a:rPr lang="cs-CZ" dirty="0"/>
              <a:t>výplatní termín x skončení PP (§ 141 odst. 4)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8271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Splatnost a výplata odměny za práci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výplata v zákonných penězích X výplata v cizí měně (§ 143 odst. 2 je-li místo výkonu práce v zahraničí)</a:t>
            </a:r>
          </a:p>
          <a:p>
            <a:r>
              <a:rPr lang="cs-CZ" dirty="0"/>
              <a:t>mzda nebo plat se zaokrouhlují na celé koruny směrem nahoru </a:t>
            </a:r>
          </a:p>
          <a:p>
            <a:r>
              <a:rPr lang="cs-CZ" dirty="0"/>
              <a:t>ZPŮSOB VÝPLATY:</a:t>
            </a:r>
          </a:p>
          <a:p>
            <a:r>
              <a:rPr lang="cs-CZ" dirty="0"/>
              <a:t>preference dohody o době a způsobu výplaty</a:t>
            </a:r>
          </a:p>
          <a:p>
            <a:r>
              <a:rPr lang="cs-CZ" dirty="0"/>
              <a:t>není-li dohoda -&gt; v pracovní době na pracovišti</a:t>
            </a:r>
          </a:p>
          <a:p>
            <a:r>
              <a:rPr lang="cs-CZ" dirty="0"/>
              <a:t>nemůže-li se zaměstnanec dostavit k výplatě z vážných důvodů, zašle mu zaměstnavatel mzdu nebo plat v pravidelném termínu výplaty, popřípadě nejpozději v nejbližší následující pracovní den na svůj náklad a nebezpečí, pokud se se zaměstnancem nedohodli na jiném termínu nebo způsobu výplaty.</a:t>
            </a:r>
          </a:p>
          <a:p>
            <a:r>
              <a:rPr lang="cs-CZ" dirty="0"/>
              <a:t>Při měsíčním vyúčtování mzdy nebo platu je zaměstnavatel povinen vydat zaměstnanci písemný doklad obsahující údaje o jednotlivých složkách mzdy nebo platu a o provedených srážkách. Na žádost zaměstnance předloží zaměstnavatel doklady, na jejichž základě mzdu nebo plat vypočetl.</a:t>
            </a:r>
          </a:p>
          <a:p>
            <a:r>
              <a:rPr lang="cs-CZ" dirty="0"/>
              <a:t>Jiné osobě než zaměstnanci je možné vyplatit mzdu nebo plat jen na základě písemné plné moci; to platí i pro manžela nebo partnera zaměstnance. Bez písemného zmocnění může být mzda nebo plat vyplacen jiné osobě než zaměstnanci, jen pokud to stanoví tento zákon nebo zvláštní právní předpis =&gt; osobní povaha závislé práce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6902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složky mzdy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ZP garantuje </a:t>
            </a:r>
            <a:r>
              <a:rPr lang="cs-CZ" dirty="0" err="1"/>
              <a:t>zam-cům</a:t>
            </a:r>
            <a:r>
              <a:rPr lang="cs-CZ" dirty="0"/>
              <a:t> v určitých zákonem stanovených případech mzdová zvýhodnění, kterých se </a:t>
            </a:r>
            <a:r>
              <a:rPr lang="cs-CZ" dirty="0" err="1"/>
              <a:t>zam-nec</a:t>
            </a:r>
            <a:r>
              <a:rPr lang="cs-CZ" dirty="0"/>
              <a:t> nemůže vzdát</a:t>
            </a:r>
          </a:p>
          <a:p>
            <a:endParaRPr lang="cs-CZ" dirty="0"/>
          </a:p>
          <a:p>
            <a:r>
              <a:rPr lang="cs-CZ" dirty="0"/>
              <a:t>každá kompenzace – samostatná úprava, vzájemná slučitelnost =&gt; možnost výplaty více kompenzací ve stejné době</a:t>
            </a:r>
          </a:p>
          <a:p>
            <a:endParaRPr lang="cs-CZ" dirty="0"/>
          </a:p>
          <a:p>
            <a:r>
              <a:rPr lang="cs-CZ" dirty="0"/>
              <a:t>DRUHY KOMPENZACÍ:</a:t>
            </a:r>
          </a:p>
          <a:p>
            <a:r>
              <a:rPr lang="cs-CZ" dirty="0"/>
              <a:t>mzda nebo náhradní volno za práci přesčas</a:t>
            </a:r>
          </a:p>
          <a:p>
            <a:r>
              <a:rPr lang="cs-CZ" dirty="0"/>
              <a:t>mzda, náhradní volno nebo náhrada mzdy za svátek</a:t>
            </a:r>
          </a:p>
          <a:p>
            <a:r>
              <a:rPr lang="cs-CZ" dirty="0"/>
              <a:t>mzda za noční práci</a:t>
            </a:r>
          </a:p>
          <a:p>
            <a:r>
              <a:rPr lang="cs-CZ" dirty="0"/>
              <a:t>mzda a příplatek za práci ve ztíženém pracovním prostředí</a:t>
            </a:r>
          </a:p>
          <a:p>
            <a:r>
              <a:rPr lang="cs-CZ" dirty="0"/>
              <a:t>mzda za práci v sobotu a v neděli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7154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Mzda nebo náhradní volno za práci přesčas (§ 114)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definice přesčasu [§ 78 odst. 1 písm. i) ZP]</a:t>
            </a:r>
          </a:p>
          <a:p>
            <a:r>
              <a:rPr lang="cs-CZ" dirty="0"/>
              <a:t>za dobu práce přesčas přísluší zaměstnanci:</a:t>
            </a:r>
          </a:p>
          <a:p>
            <a:r>
              <a:rPr lang="cs-CZ" dirty="0"/>
              <a:t>mzda, na kterou mu vzniklo za tuto dobu právo (dále jen "dosažená mzda"), a</a:t>
            </a:r>
          </a:p>
          <a:p>
            <a:r>
              <a:rPr lang="cs-CZ" dirty="0"/>
              <a:t>příplatek nejméně ve výši 25 % průměrného výdělku, pokud se zaměstnavatel se zaměstnancem nedohodli na poskytnutí náhradního volna v rozsahu práce konané přesčas místo příplatku.</a:t>
            </a:r>
          </a:p>
          <a:p>
            <a:endParaRPr lang="cs-CZ" dirty="0"/>
          </a:p>
          <a:p>
            <a:r>
              <a:rPr lang="cs-CZ" dirty="0"/>
              <a:t>Neposkytne-li zaměstnavatel zaměstnanci náhradní volno v době 3 kalendářních měsíců po výkonu práce přesčas nebo v jinak dohodnuté době, přísluší zaměstnanci k dosažené mzdě příplatek podle</a:t>
            </a:r>
          </a:p>
          <a:p>
            <a:r>
              <a:rPr lang="cs-CZ" dirty="0"/>
              <a:t>Dosažená mzda a příplatek ani náhradní volno podle odstavců nepřísluší, je-li mzda sjednána  již s přihlédnutím k případné práci přesčas. Mzdu s přihlédnutím k případné práci přesčas je možné takto sjednat, je-li současně sjednán rozsah práce přesčas, k níž bylo při sjednání mzdy přihlédnuto. Mzdu s přihlédnutím k případné práci přesčas je možné sjednat nejvýše v rozsahu 150 hodin práce přesčas za kalendářní rok a u vedoucích zaměstnanců (§ 11) v mezích celkového rozsahu práce přesčas (§ 93 odst. 4).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2883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Mzda, náhradní volno nebo náhrada mzdy ve svátek (§ 115)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Za dobu práce ve svátek přísluší zaměstnanci:</a:t>
            </a:r>
          </a:p>
          <a:p>
            <a:r>
              <a:rPr lang="cs-CZ" dirty="0"/>
              <a:t>dosažená mzda a</a:t>
            </a:r>
          </a:p>
          <a:p>
            <a:r>
              <a:rPr lang="cs-CZ" dirty="0"/>
              <a:t>náhradní volno v rozsahu práce konané ve svátek, které mu zaměstnavatel poskytne nejpozději do konce třetího kalendářního měsíce následujícího po výkonu práce ve svátek nebo v jinak dohodnuté době. Za dobu čerpání náhradního volna přísluší zaměstnanci náhrada mzdy ve výši průměrného výdělku.</a:t>
            </a:r>
          </a:p>
          <a:p>
            <a:r>
              <a:rPr lang="cs-CZ" dirty="0"/>
              <a:t>Zaměstnavatel se může se zaměstnancem dohodnout na poskytnutí příplatku k dosažené mzdě nejméně ve výši průměrného výdělku místo náhradního volna.</a:t>
            </a:r>
          </a:p>
          <a:p>
            <a:r>
              <a:rPr lang="cs-CZ" dirty="0"/>
              <a:t>Zaměstnanci, který nepracoval proto, že svátek připadl na jeho obvyklý pracovní den, přísluší náhrada mzdy ve výši průměrného výdělku nebo jeho části za mzdu nebo část mzdy, která mu ušla v důsledku svátku.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2618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východiska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čl. 28 Listiny (právo na spravedlivou odměnu)</a:t>
            </a:r>
          </a:p>
          <a:p>
            <a:endParaRPr lang="cs-CZ" dirty="0"/>
          </a:p>
          <a:p>
            <a:r>
              <a:rPr lang="cs-CZ" dirty="0"/>
              <a:t>FUNKCE:</a:t>
            </a:r>
          </a:p>
          <a:p>
            <a:r>
              <a:rPr lang="cs-CZ" dirty="0"/>
              <a:t>sociální</a:t>
            </a:r>
          </a:p>
          <a:p>
            <a:r>
              <a:rPr lang="cs-CZ" dirty="0"/>
              <a:t>stimulační</a:t>
            </a:r>
          </a:p>
          <a:p>
            <a:r>
              <a:rPr lang="cs-CZ" dirty="0"/>
              <a:t>kompenzační</a:t>
            </a:r>
          </a:p>
          <a:p>
            <a:r>
              <a:rPr lang="cs-CZ" dirty="0"/>
              <a:t>právo na odměnu náleží za vykonanou práci X dovolená, překážky v práci (náhrada mzdy)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Mzda za noční práci (§ 116)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 dobu noční práce přísluší zaměstnanci:</a:t>
            </a:r>
          </a:p>
          <a:p>
            <a:r>
              <a:rPr lang="cs-CZ" dirty="0"/>
              <a:t>dosažená mzda a</a:t>
            </a:r>
          </a:p>
          <a:p>
            <a:r>
              <a:rPr lang="cs-CZ" dirty="0"/>
              <a:t>příplatek nejméně ve výši 10 % průměrného výdělku.</a:t>
            </a:r>
          </a:p>
          <a:p>
            <a:endParaRPr lang="cs-CZ" dirty="0"/>
          </a:p>
          <a:p>
            <a:r>
              <a:rPr lang="cs-CZ" dirty="0"/>
              <a:t>Je však možné sjednat jinou minimální výši a způsob určení příplatku.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37648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Mzda a příplatek za práci ve ztíženém pracovním prostředí (§ 117)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 dobu práce ve ztíženém pracovním prostředí přísluší zaměstnanci:</a:t>
            </a:r>
          </a:p>
          <a:p>
            <a:r>
              <a:rPr lang="cs-CZ" dirty="0"/>
              <a:t>dosažená mzda a</a:t>
            </a:r>
          </a:p>
          <a:p>
            <a:r>
              <a:rPr lang="cs-CZ" dirty="0"/>
              <a:t>příplatek.</a:t>
            </a:r>
          </a:p>
          <a:p>
            <a:r>
              <a:rPr lang="cs-CZ" dirty="0"/>
              <a:t>Vymezení ztíženého pracovního prostředí pro účely odměňování a výši příplatku stanoví vláda nařízením. Příplatek za práci ve ztíženém pracovním prostředí činí nejméně 10 % částky, kterou stanoví tento zákon v § 111 odst. 2 jako základní sazbu minimální mzdy.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9068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Mzda za práci v sobotu a neděli (§ 118)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 dobu práce v sobotu a v neděli přísluší zaměstnanci:</a:t>
            </a:r>
          </a:p>
          <a:p>
            <a:r>
              <a:rPr lang="cs-CZ" dirty="0"/>
              <a:t>dosažená mzda a</a:t>
            </a:r>
          </a:p>
          <a:p>
            <a:r>
              <a:rPr lang="cs-CZ" dirty="0"/>
              <a:t>příplatek nejméně ve výši 10 % průměrného výdělku.</a:t>
            </a:r>
          </a:p>
          <a:p>
            <a:endParaRPr lang="cs-CZ" dirty="0"/>
          </a:p>
          <a:p>
            <a:r>
              <a:rPr lang="cs-CZ" dirty="0"/>
              <a:t>Je však možné sjednat jinou minimální výši a způsob určení příplatku.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Při výkonu práce v zahraničí může zaměstnavatel poskytovat příplatek podle odstavce 1 místo za práci v sobotu a v neděli, za práci ve dnech, na které podle místních podmínek obvykle připadá nepřetržitý odpočinek v týdnu.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0435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</a:t>
            </a:r>
            <a:r>
              <a:rPr lang="cs-CZ" smtClean="0"/>
              <a:t>za pozornost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9955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Za vykonanou práci přísluší zaměstnanci za podmínek stanovených ZP:</a:t>
            </a:r>
          </a:p>
          <a:p>
            <a:r>
              <a:rPr lang="cs-CZ" dirty="0"/>
              <a:t>mzda,</a:t>
            </a:r>
          </a:p>
          <a:p>
            <a:r>
              <a:rPr lang="cs-CZ" dirty="0"/>
              <a:t>plat nebo</a:t>
            </a:r>
          </a:p>
          <a:p>
            <a:r>
              <a:rPr lang="cs-CZ" dirty="0"/>
              <a:t>odměna z dohody</a:t>
            </a:r>
          </a:p>
          <a:p>
            <a:endParaRPr lang="cs-CZ" dirty="0"/>
          </a:p>
          <a:p>
            <a:r>
              <a:rPr lang="cs-CZ" dirty="0"/>
              <a:t>Mzda je peněžité plnění a plnění peněžité hodnoty (naturální mzda) poskytované zaměstnavatelem zaměstnanci za práci, není-li v tomto zákoně dále stanoveno jinak.</a:t>
            </a:r>
          </a:p>
          <a:p>
            <a:r>
              <a:rPr lang="cs-CZ" dirty="0"/>
              <a:t>do mzdy se nezapočítávají: náhrady mzdy/platu, benefity, věrnostní a stabilizační benefity (příspěvky na životní pojištění), odměny spojené s životním a pracovním jubileem, náhrada škody, příjem ze zaměstnaneckých akcií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6398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Plat je peněžité plnění poskytované za práci zaměstnanci zaměstnavatelem, kterým je:</a:t>
            </a:r>
          </a:p>
          <a:p>
            <a:r>
              <a:rPr lang="cs-CZ" dirty="0"/>
              <a:t>stát,</a:t>
            </a:r>
          </a:p>
          <a:p>
            <a:r>
              <a:rPr lang="cs-CZ" dirty="0"/>
              <a:t>územní samosprávný celek, </a:t>
            </a:r>
          </a:p>
          <a:p>
            <a:r>
              <a:rPr lang="cs-CZ" dirty="0"/>
              <a:t>státní fond,</a:t>
            </a:r>
          </a:p>
          <a:p>
            <a:r>
              <a:rPr lang="cs-CZ" dirty="0"/>
              <a:t>příspěvková organizace, jejíž náklady na platy a odměny za pracovní pohotovost jsou plně zabezpečovány z příspěvku na provoz poskytovaného z rozpočtu zřizovatele nebo z úhrad podle zvláštních právních předpisů,</a:t>
            </a:r>
          </a:p>
          <a:p>
            <a:r>
              <a:rPr lang="cs-CZ" dirty="0"/>
              <a:t>školská právnická osoba zřízená Ministerstvem školství, mládeže a tělovýchovy, krajem, obcí nebo dobrovolným svazkem obcí podle školského zákona, nebo</a:t>
            </a:r>
          </a:p>
          <a:p>
            <a:r>
              <a:rPr lang="cs-CZ" dirty="0"/>
              <a:t>regionální rada regionu soudržnosti,</a:t>
            </a:r>
          </a:p>
          <a:p>
            <a:r>
              <a:rPr lang="cs-CZ" dirty="0"/>
              <a:t>s výjimkou peněžitého plnění poskytovaného občanům cizích států s místem výkonu práce mimo území České republiky.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571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Ochrana odměny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PROJEVY OCHRANY:</a:t>
            </a:r>
          </a:p>
          <a:p>
            <a:r>
              <a:rPr lang="cs-CZ" dirty="0"/>
              <a:t>min. zákonné limity</a:t>
            </a:r>
          </a:p>
          <a:p>
            <a:r>
              <a:rPr lang="cs-CZ" dirty="0"/>
              <a:t>periodicita příjmů</a:t>
            </a:r>
          </a:p>
          <a:p>
            <a:r>
              <a:rPr lang="cs-CZ" dirty="0"/>
              <a:t>zásada trvání jednou nabytých práv (§ 305 odst. 5 ZP)</a:t>
            </a:r>
          </a:p>
          <a:p>
            <a:r>
              <a:rPr lang="cs-CZ" dirty="0"/>
              <a:t>doplatek k odměně při převedení na jinou práci (§ 139 ZP)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8773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Ochrana odměny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zákaz postoupení práva na odměnu (§ 144a)</a:t>
            </a:r>
          </a:p>
          <a:p>
            <a:r>
              <a:rPr lang="cs-CZ" dirty="0"/>
              <a:t>zákaz použití práva na odměnu k zajištění dluhu X dohoda o srážkách ze mzdy </a:t>
            </a:r>
          </a:p>
          <a:p>
            <a:r>
              <a:rPr lang="cs-CZ" dirty="0"/>
              <a:t>nedodržení -&gt; nicotnost </a:t>
            </a:r>
          </a:p>
          <a:p>
            <a:r>
              <a:rPr lang="cs-CZ" dirty="0"/>
              <a:t>započtení proti pohledávce na odměnu -&gt; pouze za podmínek stanovených v úpravě výkonu rozhodnutí dle OSŘ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2142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Spravedlivá odměna (§ 110)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 stejnou práci nebo za práci stejné hodnoty přísluší všem zaměstnancům u zaměstnavatele stejná mzda, plat nebo odměna z dohody.</a:t>
            </a:r>
          </a:p>
          <a:p>
            <a:r>
              <a:rPr lang="cs-CZ" dirty="0"/>
              <a:t> 		</a:t>
            </a:r>
          </a:p>
          <a:p>
            <a:r>
              <a:rPr lang="cs-CZ" dirty="0"/>
              <a:t>Stejnou prací nebo prací stejné hodnoty se rozumí práce stejné nebo srovnatelné:</a:t>
            </a:r>
          </a:p>
          <a:p>
            <a:r>
              <a:rPr lang="cs-CZ" dirty="0"/>
              <a:t>složitosti, odpovědnosti a namáhavosti, která se koná ve stejných nebo srovnatelných pracovních podmínkách, při stejné nebo srovnatelné pracovní výkonnosti a výsledcích práce.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9493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Spravedlivá odměna (§ 110)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Složitost, odpovědnost a namáhavost práce se posuzuje podle vzdělání a praktických znalostí a dovedností potřebných pro výkon této práce, podle složitosti předmětu práce a pracovní činnosti, podle organizační a řídící náročnosti, podle míry odpovědnosti za škody, zdraví a bezpečnost, podle fyzické, smyslové a duševní zátěže a působení negativních vlivů práce.</a:t>
            </a:r>
          </a:p>
          <a:p>
            <a:r>
              <a:rPr lang="cs-CZ" dirty="0"/>
              <a:t>Pracovní podmínky se posuzují podle obtížnosti pracovních režimů vyplývajících z rozvržení pracovní doby, například do směn, dnů pracovního klidu, na práci v noci nebo práci přesčas, podle škodlivosti nebo obtížnosti dané působením jiných negativních vlivů pracovního prostředí a podle rizikovosti pracovního prostředí.</a:t>
            </a:r>
          </a:p>
          <a:p>
            <a:r>
              <a:rPr lang="cs-CZ" dirty="0"/>
              <a:t>Pracovní výkonnost se posuzuje podle intenzity a kvality prováděných prací, pracovních schopností a pracovní způsobilosti a výsledky práce se posuzují podle množství a kvality.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5758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 tvorby mzdy (§ 113)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smluvní mzda, mzdový předpis, mzdový výměr</a:t>
            </a:r>
          </a:p>
          <a:p>
            <a:r>
              <a:rPr lang="cs-CZ" dirty="0"/>
              <a:t>pozice zaměstnavatele vs. pozice zaměstnance</a:t>
            </a:r>
          </a:p>
          <a:p>
            <a:r>
              <a:rPr lang="cs-CZ" dirty="0"/>
              <a:t>vzájemný vztah (§ 307)</a:t>
            </a:r>
          </a:p>
          <a:p>
            <a:r>
              <a:rPr lang="cs-CZ" dirty="0"/>
              <a:t>součinnost při doručování (§ 334 odst. 3 ZP)</a:t>
            </a:r>
          </a:p>
          <a:p>
            <a:r>
              <a:rPr lang="cs-CZ" dirty="0"/>
              <a:t>nároková vs. nenároková složka mzdy</a:t>
            </a:r>
          </a:p>
          <a:p>
            <a:r>
              <a:rPr lang="cs-CZ" dirty="0"/>
              <a:t>změny nikoliv zpětně</a:t>
            </a:r>
          </a:p>
          <a:p>
            <a:r>
              <a:rPr lang="cs-CZ" dirty="0"/>
              <a:t>nutno respektovat:</a:t>
            </a:r>
          </a:p>
          <a:p>
            <a:r>
              <a:rPr lang="cs-CZ" dirty="0"/>
              <a:t>minimální mzdu, nejnižší úrovně zaručené mzdy (nařízení vlády č. 567/2006 Sb.)</a:t>
            </a:r>
          </a:p>
          <a:p>
            <a:r>
              <a:rPr lang="cs-CZ" dirty="0"/>
              <a:t>spravedlivou odměnu, zákaz diskriminace, rovné zacházení</a:t>
            </a:r>
          </a:p>
          <a:p>
            <a:r>
              <a:rPr lang="cs-CZ" dirty="0"/>
              <a:t>rovné odměňování v závislosti na výši životních nákladů (21 </a:t>
            </a:r>
            <a:r>
              <a:rPr lang="cs-CZ" dirty="0" err="1"/>
              <a:t>Cdo</a:t>
            </a:r>
            <a:r>
              <a:rPr lang="cs-CZ" dirty="0"/>
              <a:t> 3955/2018)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741354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17</TotalTime>
  <Words>1833</Words>
  <Application>Microsoft Office PowerPoint</Application>
  <PresentationFormat>Předvádění na obrazovce (4:3)</PresentationFormat>
  <Paragraphs>156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Motiv Office</vt:lpstr>
      <vt:lpstr>ODMĚŇOVÁNÍ ZA PRÁCI </vt:lpstr>
      <vt:lpstr>Základní východiska</vt:lpstr>
      <vt:lpstr>Základní východiska</vt:lpstr>
      <vt:lpstr>Základní východiska</vt:lpstr>
      <vt:lpstr>Ochrana odměny</vt:lpstr>
      <vt:lpstr>Ochrana odměny</vt:lpstr>
      <vt:lpstr>Spravedlivá odměna (§ 110)</vt:lpstr>
      <vt:lpstr>Spravedlivá odměna (§ 110)</vt:lpstr>
      <vt:lpstr>Způsob tvorby mzdy (§ 113)</vt:lpstr>
      <vt:lpstr>Určení mzdy</vt:lpstr>
      <vt:lpstr>Nároková vs. nenároková složka mzdy</vt:lpstr>
      <vt:lpstr>Minimální mzda</vt:lpstr>
      <vt:lpstr>Minimální mzda</vt:lpstr>
      <vt:lpstr>Minimální mzda</vt:lpstr>
      <vt:lpstr>Splatnost a výplata odměny za práci</vt:lpstr>
      <vt:lpstr>Splatnost a výplata odměny za práci</vt:lpstr>
      <vt:lpstr>Povinné složky mzdy</vt:lpstr>
      <vt:lpstr>Mzda nebo náhradní volno za práci přesčas (§ 114)</vt:lpstr>
      <vt:lpstr>Mzda, náhradní volno nebo náhrada mzdy ve svátek (§ 115)</vt:lpstr>
      <vt:lpstr>Mzda za noční práci (§ 116)</vt:lpstr>
      <vt:lpstr>Mzda a příplatek za práci ve ztíženém pracovním prostředí (§ 117)</vt:lpstr>
      <vt:lpstr>Mzda za práci v sobotu a neděli (§ 118)</vt:lpstr>
      <vt:lpstr>Děkuji za pozornost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ODMĚŇOVÁNÍ ZA PRÁCI</dc:title>
  <dc:creator>Účet Microsoft</dc:creator>
  <cp:lastModifiedBy>Účet Microsoft</cp:lastModifiedBy>
  <cp:revision>2</cp:revision>
  <dcterms:created xsi:type="dcterms:W3CDTF">2023-02-05T09:28:56Z</dcterms:created>
  <dcterms:modified xsi:type="dcterms:W3CDTF">2023-02-05T09:46:07Z</dcterms:modified>
</cp:coreProperties>
</file>