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4" r:id="rId1"/>
  </p:sldMasterIdLst>
  <p:notesMasterIdLst>
    <p:notesMasterId r:id="rId15"/>
  </p:notesMasterIdLst>
  <p:handoutMasterIdLst>
    <p:handoutMasterId r:id="rId16"/>
  </p:handoutMasterIdLst>
  <p:sldIdLst>
    <p:sldId id="256" r:id="rId2"/>
    <p:sldId id="309" r:id="rId3"/>
    <p:sldId id="395" r:id="rId4"/>
    <p:sldId id="396" r:id="rId5"/>
    <p:sldId id="394" r:id="rId6"/>
    <p:sldId id="369" r:id="rId7"/>
    <p:sldId id="404" r:id="rId8"/>
    <p:sldId id="368" r:id="rId9"/>
    <p:sldId id="397" r:id="rId10"/>
    <p:sldId id="399" r:id="rId11"/>
    <p:sldId id="409" r:id="rId12"/>
    <p:sldId id="408" r:id="rId13"/>
    <p:sldId id="405" r:id="rId14"/>
  </p:sldIdLst>
  <p:sldSz cx="9144000" cy="6858000" type="screen4x3"/>
  <p:notesSz cx="6797675" cy="992822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51" autoAdjust="0"/>
    <p:restoredTop sz="94622" autoAdjust="0"/>
  </p:normalViewPr>
  <p:slideViewPr>
    <p:cSldViewPr snapToGrid="0" snapToObjects="1">
      <p:cViewPr varScale="1">
        <p:scale>
          <a:sx n="69" d="100"/>
          <a:sy n="69" d="100"/>
        </p:scale>
        <p:origin x="163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8F4BE92-64A7-4626-ACB7-3224EEEF844C}" type="datetimeFigureOut">
              <a:rPr lang="cs-CZ"/>
              <a:pPr>
                <a:defRPr/>
              </a:pPr>
              <a:t>05.02.2023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BA855F5-CD08-4174-BE7D-0ED816B7BAE8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96115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8E878C2-AB13-4FB1-8B25-59F999D10BCF}" type="datetimeFigureOut">
              <a:rPr lang="cs-CZ"/>
              <a:pPr>
                <a:defRPr/>
              </a:pPr>
              <a:t>05.02.2023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748DD98-7B91-4FA2-825E-349F3CBAA223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83398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Zaoblený obdélník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B5ED2B5-39A3-46F8-9A7B-4EA4CD671808}" type="datetimeFigureOut">
              <a:rPr lang="en-US" smtClean="0"/>
              <a:pPr>
                <a:defRPr/>
              </a:pPr>
              <a:t>2/5/2023</a:t>
            </a:fld>
            <a:endParaRPr lang="en-US" dirty="0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9FF0D8A-F9AD-4B6A-8336-2BE607D6578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Obdélník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854AA8F-26AD-4D44-B320-F07BCE208782}" type="datetimeFigureOut">
              <a:rPr lang="en-US" smtClean="0"/>
              <a:pPr>
                <a:defRPr/>
              </a:pPr>
              <a:t>2/5/2023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E9F190-90AE-4769-9102-D58420F0AB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DC0D8C-E335-4244-8010-10DB4151E154}" type="datetimeFigureOut">
              <a:rPr lang="en-US" smtClean="0"/>
              <a:pPr>
                <a:defRPr/>
              </a:pPr>
              <a:t>2/5/2023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4C9927-ED93-4983-8B48-6A02D8AEAC2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E71BD7-0A26-4E7C-9144-34D3F4081B5F}" type="datetimeFigureOut">
              <a:rPr lang="en-US" smtClean="0"/>
              <a:pPr>
                <a:defRPr/>
              </a:pPr>
              <a:t>2/5/2023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B1B3EA-0930-476D-8D73-79C37CA96AF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Zaoblený obdélník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74ACF10-ED34-474D-BB76-73FD1EA3479D}" type="datetimeFigureOut">
              <a:rPr lang="en-US" smtClean="0"/>
              <a:pPr>
                <a:defRPr/>
              </a:pPr>
              <a:t>2/5/2023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Obdélník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25C6E6DC-44FA-4C5D-9A75-542E287D577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D48201-7BA3-4106-836D-0E72839BF087}" type="datetimeFigureOut">
              <a:rPr lang="en-US" smtClean="0"/>
              <a:pPr>
                <a:defRPr/>
              </a:pPr>
              <a:t>2/5/2023</a:t>
            </a:fld>
            <a:endParaRPr lang="en-US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26BD90-48BF-4F55-A0F0-8332844C570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01ACE3-B5F1-4C12-A597-386C8A22C850}" type="datetimeFigureOut">
              <a:rPr lang="en-US" smtClean="0"/>
              <a:pPr>
                <a:defRPr/>
              </a:pPr>
              <a:t>2/5/2023</a:t>
            </a:fld>
            <a:endParaRPr lang="en-US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DE6F7-CFDE-4B43-BAE0-C159946B3D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FF0C39-E07A-49BF-965D-0ABF7419573E}" type="datetimeFigureOut">
              <a:rPr lang="en-US" smtClean="0"/>
              <a:pPr>
                <a:defRPr/>
              </a:pPr>
              <a:t>2/5/2023</a:t>
            </a:fld>
            <a:endParaRPr lang="en-US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36B2BF-3332-49A9-9021-2CF50503BE7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7FC3397-E978-4FDF-B553-018D7296BF26}" type="datetimeFigureOut">
              <a:rPr lang="en-US" smtClean="0"/>
              <a:pPr>
                <a:defRPr/>
              </a:pPr>
              <a:t>2/5/2023</a:t>
            </a:fld>
            <a:endParaRPr lang="en-US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9C6B4F-F03A-4D2F-8774-352C387FB4C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Zaoblený obdélník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48AE407-26F5-4CEF-B83E-881CE2EBF72B}" type="datetimeFigureOut">
              <a:rPr lang="en-US" smtClean="0"/>
              <a:pPr>
                <a:defRPr/>
              </a:pPr>
              <a:t>2/5/2023</a:t>
            </a:fld>
            <a:endParaRPr lang="en-US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2487A9-7377-4777-BDA1-ACFF444E5CD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EFA4EE2-62AB-405A-A1BD-F84B7EA781B8}" type="datetimeFigureOut">
              <a:rPr lang="en-US" smtClean="0"/>
              <a:pPr>
                <a:defRPr/>
              </a:pPr>
              <a:t>2/5/2023</a:t>
            </a:fld>
            <a:endParaRPr lang="en-US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5D5AB56E-9B41-425E-AF8A-CD5612B54F6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Obdélník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Zaoblený obdélník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12EEDBA-E894-4FCC-97F0-186E7B73F00E}" type="datetimeFigureOut">
              <a:rPr lang="en-US" smtClean="0"/>
              <a:pPr>
                <a:defRPr/>
              </a:pPr>
              <a:t>2/5/2023</a:t>
            </a:fld>
            <a:endParaRPr lang="en-US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EDB1BF68-DEB0-481A-B1FF-B8F03A13B99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ctrTitle"/>
          </p:nvPr>
        </p:nvSpPr>
        <p:spPr>
          <a:xfrm>
            <a:off x="685800" y="2720975"/>
            <a:ext cx="8126413" cy="1814513"/>
          </a:xfrm>
        </p:spPr>
        <p:txBody>
          <a:bodyPr lIns="0" tIns="0" rIns="0" bIns="0" anchor="t"/>
          <a:lstStyle/>
          <a:p>
            <a:pPr eaLnBrk="1" hangingPunct="1"/>
            <a:r>
              <a:rPr lang="cs-CZ" sz="5400" b="1" dirty="0" smtClean="0">
                <a:solidFill>
                  <a:srgbClr val="D10202"/>
                </a:solidFill>
                <a:latin typeface="Arial" charset="0"/>
                <a:cs typeface="Arial" charset="0"/>
              </a:rPr>
              <a:t>Dohody o pracích konaných mimo PP</a:t>
            </a:r>
            <a:endParaRPr lang="en-US" sz="3000" b="1" dirty="0" smtClean="0">
              <a:solidFill>
                <a:srgbClr val="D10202"/>
              </a:solidFill>
              <a:latin typeface="Arial" charset="0"/>
              <a:cs typeface="Arial" charset="0"/>
            </a:endParaRPr>
          </a:p>
        </p:txBody>
      </p:sp>
      <p:sp>
        <p:nvSpPr>
          <p:cNvPr id="15363" name="Title 1"/>
          <p:cNvSpPr txBox="1">
            <a:spLocks/>
          </p:cNvSpPr>
          <p:nvPr/>
        </p:nvSpPr>
        <p:spPr bwMode="auto">
          <a:xfrm>
            <a:off x="2093913" y="4845050"/>
            <a:ext cx="67183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90000"/>
              </a:lnSpc>
            </a:pPr>
            <a:endParaRPr lang="en-US" sz="29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2"/>
          <p:cNvSpPr>
            <a:spLocks noGrp="1"/>
          </p:cNvSpPr>
          <p:nvPr>
            <p:ph type="title"/>
          </p:nvPr>
        </p:nvSpPr>
        <p:spPr>
          <a:xfrm>
            <a:off x="457200" y="693738"/>
            <a:ext cx="8229600" cy="7239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sz="4000" b="1" dirty="0" smtClean="0">
                <a:solidFill>
                  <a:srgbClr val="D10202"/>
                </a:solidFill>
                <a:latin typeface="Arial" charset="0"/>
                <a:cs typeface="Arial" charset="0"/>
              </a:rPr>
              <a:t>Společná ustanovení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411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400" dirty="0">
                <a:latin typeface="+mj-lt"/>
                <a:cs typeface="Arial" panose="020B0604020202020204" pitchFamily="34" charset="0"/>
              </a:rPr>
              <a:t>písemná </a:t>
            </a:r>
            <a:r>
              <a:rPr lang="cs-CZ" sz="2400" dirty="0" smtClean="0">
                <a:latin typeface="+mj-lt"/>
                <a:cs typeface="Arial" panose="020B0604020202020204" pitchFamily="34" charset="0"/>
              </a:rPr>
              <a:t>forma</a:t>
            </a:r>
          </a:p>
          <a:p>
            <a:pPr algn="just"/>
            <a:r>
              <a:rPr lang="cs-CZ" sz="2400" dirty="0" smtClean="0">
                <a:latin typeface="+mj-lt"/>
                <a:cs typeface="Arial" panose="020B0604020202020204" pitchFamily="34" charset="0"/>
              </a:rPr>
              <a:t>jedno </a:t>
            </a:r>
            <a:r>
              <a:rPr lang="cs-CZ" sz="2400" dirty="0">
                <a:latin typeface="+mj-lt"/>
                <a:cs typeface="Arial" panose="020B0604020202020204" pitchFamily="34" charset="0"/>
              </a:rPr>
              <a:t>vyhotovení </a:t>
            </a:r>
            <a:r>
              <a:rPr lang="cs-CZ" sz="2400" dirty="0" smtClean="0">
                <a:latin typeface="+mj-lt"/>
                <a:cs typeface="Arial" panose="020B0604020202020204" pitchFamily="34" charset="0"/>
              </a:rPr>
              <a:t>dohody </a:t>
            </a:r>
            <a:r>
              <a:rPr lang="cs-CZ" sz="2400" dirty="0">
                <a:latin typeface="+mj-lt"/>
                <a:cs typeface="Arial" panose="020B0604020202020204" pitchFamily="34" charset="0"/>
              </a:rPr>
              <a:t>zaměstnavatel vydá </a:t>
            </a:r>
            <a:r>
              <a:rPr lang="cs-CZ" sz="2400" dirty="0" smtClean="0">
                <a:latin typeface="+mj-lt"/>
                <a:cs typeface="Arial" panose="020B0604020202020204" pitchFamily="34" charset="0"/>
              </a:rPr>
              <a:t>zaměstnanci</a:t>
            </a:r>
            <a:endParaRPr lang="cs-CZ" sz="2400" dirty="0" smtClean="0"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33288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Změny 2023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Změny se týkají i úpravy dohody o pracovní činnosti a dohody o provedení práce. Zaměstnavatel bude muset zaměstnance seznámit s písemným rozvržením pracovní doby či jeho změnou, a to nejpozději 1 týden předem. Novela dále v lecčems přiblíží úpravu dohod úpravě pracovního poměru – „</a:t>
            </a:r>
            <a:r>
              <a:rPr lang="cs-CZ" dirty="0" err="1"/>
              <a:t>dohodáři</a:t>
            </a:r>
            <a:r>
              <a:rPr lang="cs-CZ" dirty="0"/>
              <a:t>“ tak budou mít nárok na dovolenou (po splnění zákonných podmínek), pracovní volno při překážkách v práci na straně zaměstnavatele i příplatky za práci ve svátek, v noci, o víkendu a ve ztíženém pracovním prostředí.</a:t>
            </a:r>
          </a:p>
        </p:txBody>
      </p:sp>
    </p:spTree>
    <p:extLst>
      <p:ext uri="{BB962C8B-B14F-4D97-AF65-F5344CB8AC3E}">
        <p14:creationId xmlns:p14="http://schemas.microsoft.com/office/powerpoint/2010/main" val="27783203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2"/>
          <p:cNvSpPr>
            <a:spLocks noGrp="1"/>
          </p:cNvSpPr>
          <p:nvPr>
            <p:ph type="title"/>
          </p:nvPr>
        </p:nvSpPr>
        <p:spPr>
          <a:xfrm>
            <a:off x="457200" y="693738"/>
            <a:ext cx="8229600" cy="7239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sz="4000" b="1" dirty="0" smtClean="0">
                <a:solidFill>
                  <a:srgbClr val="D10202"/>
                </a:solidFill>
                <a:latin typeface="Arial" charset="0"/>
                <a:cs typeface="Arial" charset="0"/>
              </a:rPr>
              <a:t>Společná ustanovení – skončení 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411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endParaRPr lang="cs-CZ" sz="2400" dirty="0" smtClean="0">
              <a:latin typeface="+mj-lt"/>
              <a:cs typeface="Arial" panose="020B0604020202020204" pitchFamily="34" charset="0"/>
            </a:endParaRPr>
          </a:p>
          <a:p>
            <a:pPr algn="just"/>
            <a:r>
              <a:rPr lang="cs-CZ" sz="2400" dirty="0" smtClean="0">
                <a:latin typeface="+mj-lt"/>
                <a:cs typeface="Arial" panose="020B0604020202020204" pitchFamily="34" charset="0"/>
              </a:rPr>
              <a:t>(</a:t>
            </a:r>
            <a:r>
              <a:rPr lang="cs-CZ" sz="2400" dirty="0">
                <a:latin typeface="+mj-lt"/>
                <a:cs typeface="Arial" panose="020B0604020202020204" pitchFamily="34" charset="0"/>
              </a:rPr>
              <a:t>4) Není-li sjednán způsob zrušení právního vztahu založeného dohodou o provedení práce nebo dohodou o pracovní činnosti, je možné ho </a:t>
            </a:r>
            <a:r>
              <a:rPr lang="cs-CZ" sz="2400" dirty="0" smtClean="0">
                <a:latin typeface="+mj-lt"/>
                <a:cs typeface="Arial" panose="020B0604020202020204" pitchFamily="34" charset="0"/>
              </a:rPr>
              <a:t>zrušit </a:t>
            </a:r>
          </a:p>
          <a:p>
            <a:pPr marL="0" indent="0" algn="just">
              <a:buNone/>
            </a:pPr>
            <a:r>
              <a:rPr lang="cs-CZ" sz="2400" dirty="0" smtClean="0">
                <a:latin typeface="+mj-lt"/>
                <a:cs typeface="Arial" panose="020B0604020202020204" pitchFamily="34" charset="0"/>
              </a:rPr>
              <a:t> </a:t>
            </a:r>
            <a:endParaRPr lang="cs-CZ" sz="2400" dirty="0">
              <a:latin typeface="+mj-lt"/>
              <a:cs typeface="Arial" panose="020B0604020202020204" pitchFamily="34" charset="0"/>
            </a:endParaRPr>
          </a:p>
          <a:p>
            <a:pPr marL="457200" indent="-457200" algn="just">
              <a:buFont typeface="+mj-lt"/>
              <a:buAutoNum type="alphaLcParenR"/>
            </a:pPr>
            <a:r>
              <a:rPr lang="cs-CZ" sz="2400" b="1" dirty="0" smtClean="0">
                <a:latin typeface="+mj-lt"/>
                <a:cs typeface="Arial" panose="020B0604020202020204" pitchFamily="34" charset="0"/>
              </a:rPr>
              <a:t>dohodou</a:t>
            </a:r>
            <a:r>
              <a:rPr lang="cs-CZ" sz="24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cs-CZ" sz="2400" dirty="0">
                <a:latin typeface="+mj-lt"/>
                <a:cs typeface="Arial" panose="020B0604020202020204" pitchFamily="34" charset="0"/>
              </a:rPr>
              <a:t>smluvních stran ke sjednanému </a:t>
            </a:r>
            <a:r>
              <a:rPr lang="cs-CZ" sz="2400" dirty="0" smtClean="0">
                <a:latin typeface="+mj-lt"/>
                <a:cs typeface="Arial" panose="020B0604020202020204" pitchFamily="34" charset="0"/>
              </a:rPr>
              <a:t>dni,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cs-CZ" sz="2400" b="1" dirty="0" smtClean="0">
                <a:latin typeface="+mj-lt"/>
                <a:cs typeface="Arial" panose="020B0604020202020204" pitchFamily="34" charset="0"/>
              </a:rPr>
              <a:t>výpovědí</a:t>
            </a:r>
            <a:r>
              <a:rPr lang="cs-CZ" sz="24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cs-CZ" sz="2400" dirty="0">
                <a:latin typeface="+mj-lt"/>
                <a:cs typeface="Arial" panose="020B0604020202020204" pitchFamily="34" charset="0"/>
              </a:rPr>
              <a:t>danou z jakéhokoli důvodu nebo bez uvedení důvodu s patnáctidenní výpovědní dobou, která začíná dnem, v němž byla výpověď doručena druhé smluvní straně, </a:t>
            </a:r>
            <a:r>
              <a:rPr lang="cs-CZ" sz="2400" dirty="0" smtClean="0">
                <a:latin typeface="+mj-lt"/>
                <a:cs typeface="Arial" panose="020B0604020202020204" pitchFamily="34" charset="0"/>
              </a:rPr>
              <a:t>nebo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cs-CZ" sz="2400" b="1" dirty="0" smtClean="0">
                <a:latin typeface="+mj-lt"/>
                <a:cs typeface="Arial" panose="020B0604020202020204" pitchFamily="34" charset="0"/>
              </a:rPr>
              <a:t>okamžitým </a:t>
            </a:r>
            <a:r>
              <a:rPr lang="cs-CZ" sz="2400" b="1" dirty="0">
                <a:latin typeface="+mj-lt"/>
                <a:cs typeface="Arial" panose="020B0604020202020204" pitchFamily="34" charset="0"/>
              </a:rPr>
              <a:t>zrušením</a:t>
            </a:r>
            <a:r>
              <a:rPr lang="cs-CZ" sz="2400" dirty="0">
                <a:latin typeface="+mj-lt"/>
                <a:cs typeface="Arial" panose="020B0604020202020204" pitchFamily="34" charset="0"/>
              </a:rPr>
              <a:t>; okamžité zrušení právního vztahu založeného dohodou o provedení práce nebo dohodou o pracovní činnosti však může být sjednáno jen pro případy, kdy je možné okamžitě zrušit pracovní poměr</a:t>
            </a:r>
            <a:r>
              <a:rPr lang="cs-CZ" sz="2400" dirty="0" smtClean="0">
                <a:latin typeface="+mj-lt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cs-CZ" sz="2400" b="1" dirty="0" smtClean="0">
                <a:latin typeface="+mj-lt"/>
                <a:cs typeface="Arial" panose="020B0604020202020204" pitchFamily="34" charset="0"/>
              </a:rPr>
              <a:t>smrtí zaměstnance</a:t>
            </a:r>
            <a:r>
              <a:rPr lang="cs-CZ" sz="2400" dirty="0" smtClean="0">
                <a:latin typeface="+mj-lt"/>
                <a:cs typeface="Arial" panose="020B0604020202020204" pitchFamily="34" charset="0"/>
              </a:rPr>
              <a:t>,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cs-CZ" sz="2400" b="1" dirty="0" smtClean="0">
                <a:latin typeface="+mj-lt"/>
                <a:cs typeface="Arial" panose="020B0604020202020204" pitchFamily="34" charset="0"/>
              </a:rPr>
              <a:t>provedení práce</a:t>
            </a:r>
            <a:r>
              <a:rPr lang="cs-CZ" sz="2400" dirty="0" smtClean="0">
                <a:latin typeface="+mj-lt"/>
                <a:cs typeface="Arial" panose="020B0604020202020204" pitchFamily="34" charset="0"/>
              </a:rPr>
              <a:t>, na níž byla dohoda uzavřena.</a:t>
            </a:r>
          </a:p>
          <a:p>
            <a:pPr marL="457200" indent="-457200" algn="just">
              <a:buFont typeface="+mj-lt"/>
              <a:buAutoNum type="alphaLcParenR"/>
            </a:pPr>
            <a:endParaRPr lang="cs-CZ" sz="2400" dirty="0">
              <a:latin typeface="+mj-lt"/>
              <a:cs typeface="Arial" panose="020B0604020202020204" pitchFamily="34" charset="0"/>
            </a:endParaRPr>
          </a:p>
          <a:p>
            <a:pPr algn="just"/>
            <a:r>
              <a:rPr lang="cs-CZ" sz="2400" dirty="0" smtClean="0">
                <a:latin typeface="+mj-lt"/>
                <a:cs typeface="Arial" panose="020B0604020202020204" pitchFamily="34" charset="0"/>
              </a:rPr>
              <a:t>Pro </a:t>
            </a:r>
            <a:r>
              <a:rPr lang="cs-CZ" sz="2400" dirty="0">
                <a:latin typeface="+mj-lt"/>
                <a:cs typeface="Arial" panose="020B0604020202020204" pitchFamily="34" charset="0"/>
              </a:rPr>
              <a:t>zrušení právního vztahu založeného dohodou o provedení práce nebo dohodou o pracovní činnosti se vyžaduje </a:t>
            </a:r>
            <a:r>
              <a:rPr lang="cs-CZ" sz="2400" b="1" dirty="0">
                <a:latin typeface="+mj-lt"/>
                <a:cs typeface="Arial" panose="020B0604020202020204" pitchFamily="34" charset="0"/>
              </a:rPr>
              <a:t>písemná forma</a:t>
            </a:r>
            <a:r>
              <a:rPr lang="cs-CZ" sz="2400" dirty="0">
                <a:latin typeface="+mj-lt"/>
                <a:cs typeface="Arial" panose="020B0604020202020204" pitchFamily="34" charset="0"/>
              </a:rPr>
              <a:t>, jinak se k jeho výpovědi nebo okamžitému zrušení nepřihlíží.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8053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2"/>
          <p:cNvSpPr>
            <a:spLocks noGrp="1"/>
          </p:cNvSpPr>
          <p:nvPr>
            <p:ph type="title"/>
          </p:nvPr>
        </p:nvSpPr>
        <p:spPr>
          <a:xfrm>
            <a:off x="457200" y="693738"/>
            <a:ext cx="8229600" cy="7239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sz="4000" b="1" dirty="0" smtClean="0">
                <a:solidFill>
                  <a:srgbClr val="D10202"/>
                </a:solidFill>
                <a:latin typeface="Arial" charset="0"/>
                <a:cs typeface="Arial" charset="0"/>
              </a:rPr>
              <a:t>Společná ustanovení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411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just" eaLnBrk="1" hangingPunct="1"/>
            <a:r>
              <a:rPr lang="cs-CZ" sz="2400" dirty="0" smtClean="0">
                <a:latin typeface="+mj-lt"/>
                <a:cs typeface="Arial" panose="020B0604020202020204" pitchFamily="34" charset="0"/>
              </a:rPr>
              <a:t>DPP, DPČ </a:t>
            </a:r>
            <a:r>
              <a:rPr lang="cs-CZ" sz="2400" dirty="0">
                <a:latin typeface="+mj-lt"/>
                <a:cs typeface="Arial" panose="020B0604020202020204" pitchFamily="34" charset="0"/>
              </a:rPr>
              <a:t>a </a:t>
            </a:r>
            <a:r>
              <a:rPr lang="cs-CZ" sz="2400" dirty="0" smtClean="0">
                <a:latin typeface="+mj-lt"/>
                <a:cs typeface="Arial" panose="020B0604020202020204" pitchFamily="34" charset="0"/>
              </a:rPr>
              <a:t>cestovní náklady -&gt; 155 </a:t>
            </a:r>
            <a:r>
              <a:rPr lang="cs-CZ" sz="2400" dirty="0">
                <a:latin typeface="+mj-lt"/>
                <a:cs typeface="Arial" panose="020B0604020202020204" pitchFamily="34" charset="0"/>
              </a:rPr>
              <a:t>ZP – </a:t>
            </a:r>
            <a:r>
              <a:rPr lang="cs-CZ" sz="2400" dirty="0" smtClean="0">
                <a:latin typeface="+mj-lt"/>
                <a:cs typeface="Arial" panose="020B0604020202020204" pitchFamily="34" charset="0"/>
              </a:rPr>
              <a:t>musí </a:t>
            </a:r>
            <a:r>
              <a:rPr lang="cs-CZ" sz="2400" dirty="0">
                <a:latin typeface="+mj-lt"/>
                <a:cs typeface="Arial" panose="020B0604020202020204" pitchFamily="34" charset="0"/>
              </a:rPr>
              <a:t>být sjednáno a určeno místo pravidelného pracovitě (pracoviště nemusí být, pokud práci koná mimo obec bydliště</a:t>
            </a:r>
            <a:r>
              <a:rPr lang="cs-CZ" sz="2400" dirty="0" smtClean="0">
                <a:latin typeface="+mj-lt"/>
                <a:cs typeface="Arial" panose="020B0604020202020204" pitchFamily="34" charset="0"/>
              </a:rPr>
              <a:t>)</a:t>
            </a:r>
          </a:p>
          <a:p>
            <a:pPr algn="just" eaLnBrk="1" hangingPunct="1"/>
            <a:endParaRPr lang="cs-CZ" sz="2400" dirty="0">
              <a:latin typeface="+mj-lt"/>
              <a:cs typeface="Arial" panose="020B0604020202020204" pitchFamily="34" charset="0"/>
            </a:endParaRPr>
          </a:p>
          <a:p>
            <a:pPr algn="just" eaLnBrk="1" hangingPunct="1"/>
            <a:r>
              <a:rPr lang="cs-CZ" sz="2400" dirty="0">
                <a:latin typeface="+mj-lt"/>
                <a:cs typeface="Arial" panose="020B0604020202020204" pitchFamily="34" charset="0"/>
              </a:rPr>
              <a:t>DPP, DPČ a délka směny – omezení max. délkou směny 12 hodin se vztahuje i na </a:t>
            </a:r>
            <a:r>
              <a:rPr lang="cs-CZ" sz="2400" dirty="0" smtClean="0">
                <a:latin typeface="+mj-lt"/>
                <a:cs typeface="Arial" panose="020B0604020202020204" pitchFamily="34" charset="0"/>
              </a:rPr>
              <a:t>dohody</a:t>
            </a:r>
          </a:p>
          <a:p>
            <a:pPr algn="just" eaLnBrk="1" hangingPunct="1"/>
            <a:endParaRPr lang="cs-CZ" sz="2400" dirty="0">
              <a:latin typeface="+mj-lt"/>
              <a:cs typeface="Arial" panose="020B0604020202020204" pitchFamily="34" charset="0"/>
            </a:endParaRPr>
          </a:p>
          <a:p>
            <a:pPr algn="just" eaLnBrk="1" hangingPunct="1"/>
            <a:r>
              <a:rPr lang="cs-CZ" sz="2400" dirty="0">
                <a:latin typeface="+mj-lt"/>
                <a:cs typeface="Arial" panose="020B0604020202020204" pitchFamily="34" charset="0"/>
              </a:rPr>
              <a:t>Odměňování: zásady odměňování se na DPP a DPČ  nevztahují </a:t>
            </a:r>
            <a:r>
              <a:rPr lang="cs-CZ" sz="2400" dirty="0" smtClean="0">
                <a:latin typeface="+mj-lt"/>
                <a:cs typeface="Arial" panose="020B0604020202020204" pitchFamily="34" charset="0"/>
              </a:rPr>
              <a:t>(zaměstnanci tak nepřísluší např. příplatek za práci ve svátek, apod.) X s</a:t>
            </a:r>
            <a:r>
              <a:rPr lang="cs-CZ" sz="2400" dirty="0">
                <a:latin typeface="+mj-lt"/>
                <a:cs typeface="Arial" panose="020B0604020202020204" pitchFamily="34" charset="0"/>
              </a:rPr>
              <a:t> </a:t>
            </a:r>
            <a:r>
              <a:rPr lang="cs-CZ" sz="2400" dirty="0" smtClean="0">
                <a:latin typeface="+mj-lt"/>
                <a:cs typeface="Arial" panose="020B0604020202020204" pitchFamily="34" charset="0"/>
              </a:rPr>
              <a:t>výjimkou </a:t>
            </a:r>
            <a:r>
              <a:rPr lang="cs-CZ" sz="2400" dirty="0">
                <a:latin typeface="+mj-lt"/>
                <a:cs typeface="Arial" panose="020B0604020202020204" pitchFamily="34" charset="0"/>
              </a:rPr>
              <a:t>§111 ZP – odměna z dohod nesmí být nižší než minimální </a:t>
            </a:r>
            <a:r>
              <a:rPr lang="cs-CZ" sz="2400" dirty="0" smtClean="0">
                <a:latin typeface="+mj-lt"/>
                <a:cs typeface="Arial" panose="020B0604020202020204" pitchFamily="34" charset="0"/>
              </a:rPr>
              <a:t>mzda (73,20 Kč/hodina)</a:t>
            </a:r>
            <a:endParaRPr lang="cs-CZ" sz="2400" dirty="0">
              <a:latin typeface="+mj-lt"/>
              <a:cs typeface="Arial" panose="020B0604020202020204" pitchFamily="34" charset="0"/>
            </a:endParaRPr>
          </a:p>
          <a:p>
            <a:pPr eaLnBrk="1" hangingPunct="1"/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09143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2"/>
          <p:cNvSpPr>
            <a:spLocks noGrp="1"/>
          </p:cNvSpPr>
          <p:nvPr>
            <p:ph type="title"/>
          </p:nvPr>
        </p:nvSpPr>
        <p:spPr>
          <a:xfrm>
            <a:off x="457200" y="693738"/>
            <a:ext cx="8229600" cy="7239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sz="4000" b="1" dirty="0" smtClean="0">
                <a:solidFill>
                  <a:srgbClr val="D10202"/>
                </a:solidFill>
                <a:latin typeface="Arial" charset="0"/>
                <a:cs typeface="Arial" charset="0"/>
              </a:rPr>
              <a:t>Dohody – obecná východiska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411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 eaLnBrk="1" hangingPunct="1">
              <a:buNone/>
            </a:pPr>
            <a:r>
              <a:rPr lang="cs-CZ" sz="2400" dirty="0" smtClean="0">
                <a:latin typeface="+mj-lt"/>
              </a:rPr>
              <a:t>Výkon závislé práce může být realizován:</a:t>
            </a:r>
          </a:p>
          <a:p>
            <a:pPr marL="0" indent="0" algn="just" eaLnBrk="1" hangingPunct="1">
              <a:buNone/>
            </a:pPr>
            <a:endParaRPr lang="cs-CZ" sz="2400" dirty="0" smtClean="0">
              <a:latin typeface="+mj-lt"/>
            </a:endParaRPr>
          </a:p>
          <a:p>
            <a:pPr marL="457200" indent="-457200" algn="just" eaLnBrk="1" hangingPunct="1">
              <a:buAutoNum type="alphaLcParenR"/>
            </a:pPr>
            <a:r>
              <a:rPr lang="cs-CZ" sz="2400" dirty="0" smtClean="0">
                <a:latin typeface="+mj-lt"/>
              </a:rPr>
              <a:t>na základě pracovního poměru,</a:t>
            </a:r>
          </a:p>
          <a:p>
            <a:pPr marL="457200" indent="-457200" algn="just" eaLnBrk="1" hangingPunct="1">
              <a:buAutoNum type="alphaLcParenR"/>
            </a:pPr>
            <a:r>
              <a:rPr lang="cs-CZ" sz="2400" dirty="0" smtClean="0">
                <a:latin typeface="+mj-lt"/>
              </a:rPr>
              <a:t>na základě dohod o pracích konaných mimo PP </a:t>
            </a:r>
            <a:r>
              <a:rPr lang="cs-CZ" sz="2400" b="1" dirty="0" smtClean="0">
                <a:solidFill>
                  <a:srgbClr val="FF0000"/>
                </a:solidFill>
                <a:latin typeface="+mj-lt"/>
              </a:rPr>
              <a:t>						</a:t>
            </a:r>
            <a:endParaRPr lang="cs-CZ" sz="2400" b="1" dirty="0" smtClean="0">
              <a:latin typeface="+mj-lt"/>
            </a:endParaRPr>
          </a:p>
          <a:p>
            <a:pPr algn="just" eaLnBrk="1" hangingPunct="1">
              <a:buFont typeface="Arial" charset="0"/>
              <a:buNone/>
            </a:pPr>
            <a:r>
              <a:rPr lang="cs-CZ" sz="2400" b="1" dirty="0" smtClean="0">
                <a:solidFill>
                  <a:srgbClr val="FF0000"/>
                </a:solidFill>
                <a:latin typeface="+mj-lt"/>
              </a:rPr>
              <a:t>SMYSL DOHOD</a:t>
            </a:r>
            <a:r>
              <a:rPr lang="cs-CZ" sz="2400" dirty="0" smtClean="0">
                <a:latin typeface="+mj-lt"/>
              </a:rPr>
              <a:t>:</a:t>
            </a:r>
          </a:p>
          <a:p>
            <a:pPr algn="just" eaLnBrk="1" hangingPunct="1"/>
            <a:r>
              <a:rPr lang="cs-CZ" sz="2400" dirty="0" smtClean="0">
                <a:latin typeface="+mj-lt"/>
              </a:rPr>
              <a:t>usnadňují Z plnění jejich úkolů v případech, kdy by bylo neúčelné přijímat na plnění určitých úkolu zaměstnance v pracovním poměru</a:t>
            </a:r>
          </a:p>
          <a:p>
            <a:pPr algn="just" eaLnBrk="1" hangingPunct="1"/>
            <a:r>
              <a:rPr lang="cs-CZ" sz="2400" dirty="0" smtClean="0">
                <a:latin typeface="+mj-lt"/>
              </a:rPr>
              <a:t>zaměstnancům, kteří chtějí vykonávat práci menšího rozsahu, umožňují další výdělečnou činnost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2"/>
          <p:cNvSpPr>
            <a:spLocks noGrp="1"/>
          </p:cNvSpPr>
          <p:nvPr>
            <p:ph type="title"/>
          </p:nvPr>
        </p:nvSpPr>
        <p:spPr>
          <a:xfrm>
            <a:off x="457200" y="693738"/>
            <a:ext cx="8229600" cy="7239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sz="4000" b="1" dirty="0" smtClean="0">
                <a:solidFill>
                  <a:srgbClr val="D10202"/>
                </a:solidFill>
                <a:latin typeface="Arial" charset="0"/>
                <a:cs typeface="Arial" charset="0"/>
              </a:rPr>
              <a:t>Dohody – obecná východiska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411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cs-CZ" sz="2400" dirty="0" smtClean="0">
                <a:latin typeface="+mj-lt"/>
              </a:rPr>
              <a:t>„</a:t>
            </a:r>
            <a:r>
              <a:rPr lang="cs-CZ" sz="2400" b="1" dirty="0" smtClean="0">
                <a:latin typeface="+mj-lt"/>
              </a:rPr>
              <a:t>doplňkový PPV</a:t>
            </a:r>
            <a:r>
              <a:rPr lang="cs-CZ" sz="2400" dirty="0" smtClean="0">
                <a:latin typeface="+mj-lt"/>
              </a:rPr>
              <a:t>“, který je uzavírán mezi subjekty v případě, kdy není pro strany účelné sjednat PP: § 74 -&gt; preference uzavírání pracovních poměrů: </a:t>
            </a:r>
            <a:r>
              <a:rPr lang="cs-CZ" sz="2400" i="1" dirty="0" smtClean="0">
                <a:latin typeface="+mj-lt"/>
              </a:rPr>
              <a:t>Z má zajišťovat plnění svých úkolů především zaměstnanci v PP</a:t>
            </a:r>
            <a:endParaRPr lang="cs-CZ" sz="2400" dirty="0" smtClean="0">
              <a:latin typeface="+mj-lt"/>
            </a:endParaRPr>
          </a:p>
          <a:p>
            <a:pPr algn="just" eaLnBrk="1" hangingPunct="1"/>
            <a:endParaRPr lang="cs-CZ" sz="2400" dirty="0" smtClean="0">
              <a:latin typeface="+mj-lt"/>
            </a:endParaRPr>
          </a:p>
          <a:p>
            <a:pPr algn="just" eaLnBrk="1" hangingPunct="1"/>
            <a:r>
              <a:rPr lang="cs-CZ" sz="2400" dirty="0" smtClean="0">
                <a:latin typeface="+mj-lt"/>
              </a:rPr>
              <a:t>jejich obsahem je </a:t>
            </a:r>
            <a:r>
              <a:rPr lang="cs-CZ" sz="2400" b="1" dirty="0" smtClean="0">
                <a:latin typeface="+mj-lt"/>
              </a:rPr>
              <a:t>rozsahem omezená práce</a:t>
            </a:r>
          </a:p>
          <a:p>
            <a:pPr algn="just" eaLnBrk="1" hangingPunct="1"/>
            <a:endParaRPr lang="cs-CZ" sz="2400" b="1" dirty="0">
              <a:latin typeface="+mj-lt"/>
            </a:endParaRPr>
          </a:p>
          <a:p>
            <a:pPr algn="just" eaLnBrk="1" hangingPunct="1"/>
            <a:r>
              <a:rPr lang="cs-CZ" sz="2400" dirty="0" smtClean="0">
                <a:latin typeface="+mj-lt"/>
              </a:rPr>
              <a:t>Z je umožněno, aby realizoval některé </a:t>
            </a:r>
            <a:r>
              <a:rPr lang="cs-CZ" sz="2400" b="1" dirty="0" smtClean="0">
                <a:latin typeface="+mj-lt"/>
              </a:rPr>
              <a:t>doplňkové činnosti prostřednictvím </a:t>
            </a:r>
            <a:r>
              <a:rPr lang="cs-CZ" sz="2400" dirty="0" smtClean="0">
                <a:latin typeface="+mj-lt"/>
              </a:rPr>
              <a:t>volnějšího právního vztahu =&gt; Z je zbaven mnoha povinností, které pro něj vyplývají z PP</a:t>
            </a:r>
          </a:p>
        </p:txBody>
      </p:sp>
    </p:spTree>
    <p:extLst>
      <p:ext uri="{BB962C8B-B14F-4D97-AF65-F5344CB8AC3E}">
        <p14:creationId xmlns:p14="http://schemas.microsoft.com/office/powerpoint/2010/main" val="16715606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2"/>
          <p:cNvSpPr>
            <a:spLocks noGrp="1"/>
          </p:cNvSpPr>
          <p:nvPr>
            <p:ph type="title"/>
          </p:nvPr>
        </p:nvSpPr>
        <p:spPr>
          <a:xfrm>
            <a:off x="457200" y="693738"/>
            <a:ext cx="8229600" cy="7239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sz="4000" b="1" dirty="0" smtClean="0">
                <a:solidFill>
                  <a:srgbClr val="D10202"/>
                </a:solidFill>
                <a:latin typeface="Arial" charset="0"/>
                <a:cs typeface="Arial" charset="0"/>
              </a:rPr>
              <a:t>Dohody - charakteristika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411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cs-CZ" sz="2400" b="1" dirty="0" smtClean="0">
                <a:latin typeface="+mj-lt"/>
              </a:rPr>
              <a:t>slabší</a:t>
            </a:r>
            <a:r>
              <a:rPr lang="cs-CZ" sz="2400" dirty="0" smtClean="0">
                <a:latin typeface="+mj-lt"/>
              </a:rPr>
              <a:t> právní </a:t>
            </a:r>
            <a:r>
              <a:rPr lang="cs-CZ" sz="2400" b="1" dirty="0" smtClean="0">
                <a:latin typeface="+mj-lt"/>
              </a:rPr>
              <a:t>postavení zaměstnance </a:t>
            </a:r>
            <a:r>
              <a:rPr lang="cs-CZ" sz="2400" dirty="0" smtClean="0">
                <a:latin typeface="+mj-lt"/>
              </a:rPr>
              <a:t>-&gt; oslabení ochranné funkce pracovního </a:t>
            </a:r>
            <a:r>
              <a:rPr lang="cs-CZ" sz="2400" dirty="0" smtClean="0">
                <a:latin typeface="+mj-lt"/>
              </a:rPr>
              <a:t>práva, avšak! Změny od roku 2023</a:t>
            </a:r>
            <a:endParaRPr lang="cs-CZ" sz="2400" dirty="0" smtClean="0">
              <a:latin typeface="+mj-lt"/>
            </a:endParaRPr>
          </a:p>
          <a:p>
            <a:pPr marL="0" indent="0" algn="just" eaLnBrk="1" hangingPunct="1">
              <a:buNone/>
            </a:pPr>
            <a:r>
              <a:rPr lang="cs-CZ" sz="2400" dirty="0" smtClean="0">
                <a:latin typeface="+mj-lt"/>
              </a:rPr>
              <a:t> </a:t>
            </a:r>
            <a:endParaRPr lang="cs-CZ" sz="2400" i="1" dirty="0" smtClean="0">
              <a:latin typeface="+mj-lt"/>
            </a:endParaRPr>
          </a:p>
          <a:p>
            <a:pPr algn="just" eaLnBrk="1" hangingPunct="1"/>
            <a:r>
              <a:rPr lang="cs-CZ" sz="2400" dirty="0" smtClean="0">
                <a:latin typeface="+mj-lt"/>
              </a:rPr>
              <a:t>zaměstnání založené dohodami bývá označováno jako </a:t>
            </a:r>
            <a:r>
              <a:rPr lang="cs-CZ" sz="2400" b="1" dirty="0" smtClean="0">
                <a:latin typeface="+mj-lt"/>
              </a:rPr>
              <a:t>prekérní (tj. nejisté)</a:t>
            </a:r>
            <a:r>
              <a:rPr lang="cs-CZ" sz="2400" dirty="0" smtClean="0">
                <a:latin typeface="+mj-lt"/>
              </a:rPr>
              <a:t> vzhledem k možnosti jednostranného skončení</a:t>
            </a:r>
          </a:p>
          <a:p>
            <a:pPr algn="just" eaLnBrk="1" hangingPunct="1"/>
            <a:endParaRPr lang="cs-CZ" sz="2400" dirty="0" smtClean="0">
              <a:latin typeface="+mj-lt"/>
            </a:endParaRPr>
          </a:p>
          <a:p>
            <a:pPr algn="just" eaLnBrk="1" hangingPunct="1"/>
            <a:r>
              <a:rPr lang="cs-CZ" sz="2400" dirty="0" smtClean="0">
                <a:latin typeface="+mj-lt"/>
              </a:rPr>
              <a:t>posílení </a:t>
            </a:r>
            <a:r>
              <a:rPr lang="cs-CZ" sz="2400" b="1" dirty="0" smtClean="0">
                <a:latin typeface="+mj-lt"/>
              </a:rPr>
              <a:t>smluvní volnosti</a:t>
            </a:r>
          </a:p>
        </p:txBody>
      </p:sp>
    </p:spTree>
    <p:extLst>
      <p:ext uri="{BB962C8B-B14F-4D97-AF65-F5344CB8AC3E}">
        <p14:creationId xmlns:p14="http://schemas.microsoft.com/office/powerpoint/2010/main" val="32729373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2"/>
          <p:cNvSpPr>
            <a:spLocks noGrp="1"/>
          </p:cNvSpPr>
          <p:nvPr>
            <p:ph type="title"/>
          </p:nvPr>
        </p:nvSpPr>
        <p:spPr>
          <a:xfrm>
            <a:off x="457200" y="693738"/>
            <a:ext cx="8229600" cy="7239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sz="4000" b="1" dirty="0" smtClean="0">
                <a:solidFill>
                  <a:srgbClr val="D10202"/>
                </a:solidFill>
                <a:latin typeface="Arial" charset="0"/>
                <a:cs typeface="Arial" charset="0"/>
              </a:rPr>
              <a:t>Dohody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411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914400" lvl="2" indent="0" eaLnBrk="1" hangingPunct="1">
              <a:buFont typeface="Arial" charset="0"/>
              <a:buNone/>
            </a:pPr>
            <a:endParaRPr lang="cs-CZ" sz="1400" dirty="0" smtClean="0">
              <a:solidFill>
                <a:schemeClr val="tx2"/>
              </a:solidFill>
            </a:endParaRPr>
          </a:p>
          <a:p>
            <a:pPr marL="0" indent="0" eaLnBrk="1" hangingPunct="1">
              <a:buNone/>
            </a:pPr>
            <a:r>
              <a:rPr lang="cs-CZ" sz="2400" b="1" dirty="0" smtClean="0">
                <a:solidFill>
                  <a:srgbClr val="FF0000"/>
                </a:solidFill>
                <a:latin typeface="Arial" charset="0"/>
              </a:rPr>
              <a:t>			</a:t>
            </a:r>
            <a:r>
              <a:rPr lang="cs-CZ" sz="2400" b="1" dirty="0" smtClean="0">
                <a:latin typeface="Arial" charset="0"/>
              </a:rPr>
              <a:t>DOHODA O PRACOVNÍ ČIN.</a:t>
            </a:r>
          </a:p>
          <a:p>
            <a:pPr marL="0" indent="0" eaLnBrk="1" hangingPunct="1">
              <a:buNone/>
            </a:pPr>
            <a:r>
              <a:rPr lang="cs-CZ" sz="2400" b="1" dirty="0" smtClean="0">
                <a:solidFill>
                  <a:srgbClr val="FF0000"/>
                </a:solidFill>
                <a:latin typeface="Arial" charset="0"/>
              </a:rPr>
              <a:t>TYPY</a:t>
            </a:r>
          </a:p>
          <a:p>
            <a:pPr marL="0" indent="0" eaLnBrk="1" hangingPunct="1">
              <a:buNone/>
            </a:pPr>
            <a:r>
              <a:rPr lang="cs-CZ" sz="2400" b="1" dirty="0" smtClean="0">
                <a:solidFill>
                  <a:srgbClr val="FF0000"/>
                </a:solidFill>
                <a:latin typeface="Arial" charset="0"/>
              </a:rPr>
              <a:t>			</a:t>
            </a:r>
            <a:r>
              <a:rPr lang="cs-CZ" sz="2400" b="1" dirty="0" smtClean="0">
                <a:latin typeface="Arial" charset="0"/>
              </a:rPr>
              <a:t>DOHODA O PROVEDENÍ PRÁCE</a:t>
            </a:r>
          </a:p>
          <a:p>
            <a:endParaRPr lang="cs-CZ" sz="2400" b="1" dirty="0" smtClean="0">
              <a:latin typeface="Arial" charset="0"/>
            </a:endParaRPr>
          </a:p>
          <a:p>
            <a:endParaRPr lang="cs-CZ" sz="2400" b="1" dirty="0">
              <a:latin typeface="Arial" charset="0"/>
            </a:endParaRPr>
          </a:p>
          <a:p>
            <a:r>
              <a:rPr lang="cs-CZ" sz="2400" dirty="0" smtClean="0">
                <a:latin typeface="Arial" charset="0"/>
              </a:rPr>
              <a:t>mezi oběma dohodami není věcný rozdíl X rozsah vykonávané práce</a:t>
            </a:r>
          </a:p>
          <a:p>
            <a:endParaRPr lang="cs-CZ" sz="1600" dirty="0" smtClean="0"/>
          </a:p>
        </p:txBody>
      </p:sp>
      <p:cxnSp>
        <p:nvCxnSpPr>
          <p:cNvPr id="3" name="Přímá spojnice 2"/>
          <p:cNvCxnSpPr/>
          <p:nvPr/>
        </p:nvCxnSpPr>
        <p:spPr>
          <a:xfrm flipV="1">
            <a:off x="2280353" y="1986844"/>
            <a:ext cx="824089" cy="2709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Přímá spojnice 5"/>
          <p:cNvCxnSpPr/>
          <p:nvPr/>
        </p:nvCxnSpPr>
        <p:spPr>
          <a:xfrm>
            <a:off x="2280352" y="2477913"/>
            <a:ext cx="824089" cy="25964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2183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2"/>
          <p:cNvSpPr>
            <a:spLocks noGrp="1"/>
          </p:cNvSpPr>
          <p:nvPr>
            <p:ph type="title"/>
          </p:nvPr>
        </p:nvSpPr>
        <p:spPr>
          <a:xfrm>
            <a:off x="457200" y="693738"/>
            <a:ext cx="8229600" cy="7239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sz="4000" b="1" dirty="0" smtClean="0">
                <a:solidFill>
                  <a:srgbClr val="D10202"/>
                </a:solidFill>
                <a:latin typeface="Arial" charset="0"/>
                <a:cs typeface="Arial" charset="0"/>
              </a:rPr>
              <a:t>Dohoda o provedení práce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411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914400" lvl="2" indent="0" eaLnBrk="1" hangingPunct="1">
              <a:buFont typeface="Arial" charset="0"/>
              <a:buNone/>
            </a:pPr>
            <a:endParaRPr lang="cs-CZ" sz="1400" dirty="0" smtClean="0">
              <a:solidFill>
                <a:schemeClr val="tx2"/>
              </a:solidFill>
            </a:endParaRPr>
          </a:p>
          <a:p>
            <a:pPr marL="0" indent="0" algn="just" eaLnBrk="1" hangingPunct="1">
              <a:buNone/>
            </a:pPr>
            <a:r>
              <a:rPr lang="cs-CZ" sz="2400" b="1" dirty="0" smtClean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Povinné údaje</a:t>
            </a:r>
            <a:r>
              <a:rPr lang="cs-CZ" sz="2400" dirty="0" smtClean="0">
                <a:latin typeface="+mj-lt"/>
                <a:cs typeface="Arial" panose="020B0604020202020204" pitchFamily="34" charset="0"/>
              </a:rPr>
              <a:t>:</a:t>
            </a:r>
          </a:p>
          <a:p>
            <a:pPr algn="just" eaLnBrk="1" hangingPunct="1"/>
            <a:endParaRPr lang="cs-CZ" sz="2400" dirty="0" smtClean="0">
              <a:latin typeface="+mj-lt"/>
              <a:cs typeface="Arial" panose="020B0604020202020204" pitchFamily="34" charset="0"/>
            </a:endParaRPr>
          </a:p>
          <a:p>
            <a:pPr marL="0" indent="0" algn="just" eaLnBrk="1" hangingPunct="1">
              <a:buNone/>
            </a:pPr>
            <a:r>
              <a:rPr lang="cs-CZ" sz="2400" dirty="0">
                <a:latin typeface="+mj-lt"/>
                <a:cs typeface="Arial" panose="020B0604020202020204" pitchFamily="34" charset="0"/>
              </a:rPr>
              <a:t>	</a:t>
            </a:r>
            <a:r>
              <a:rPr lang="cs-CZ" sz="2400" dirty="0" smtClean="0">
                <a:latin typeface="+mj-lt"/>
                <a:cs typeface="Arial" panose="020B0604020202020204" pitchFamily="34" charset="0"/>
              </a:rPr>
              <a:t>1) vymezení práce,</a:t>
            </a:r>
          </a:p>
          <a:p>
            <a:pPr marL="0" indent="0" algn="just" eaLnBrk="1" hangingPunct="1">
              <a:buNone/>
            </a:pPr>
            <a:r>
              <a:rPr lang="cs-CZ" sz="2400" dirty="0" smtClean="0">
                <a:latin typeface="+mj-lt"/>
                <a:cs typeface="Arial" panose="020B0604020202020204" pitchFamily="34" charset="0"/>
              </a:rPr>
              <a:t>	2) rozsah práce,</a:t>
            </a:r>
          </a:p>
          <a:p>
            <a:pPr marL="0" indent="0" algn="just" eaLnBrk="1" hangingPunct="1">
              <a:buNone/>
            </a:pPr>
            <a:r>
              <a:rPr lang="cs-CZ" sz="2400" dirty="0" smtClean="0">
                <a:latin typeface="+mj-lt"/>
                <a:cs typeface="Arial" panose="020B0604020202020204" pitchFamily="34" charset="0"/>
              </a:rPr>
              <a:t>	3) vymezení doby, na kterou se DPP uzavírá,</a:t>
            </a:r>
          </a:p>
          <a:p>
            <a:pPr marL="0" indent="0" algn="just" eaLnBrk="1" hangingPunct="1">
              <a:buNone/>
            </a:pPr>
            <a:r>
              <a:rPr lang="cs-CZ" sz="2400" dirty="0">
                <a:latin typeface="+mj-lt"/>
                <a:cs typeface="Arial" panose="020B0604020202020204" pitchFamily="34" charset="0"/>
              </a:rPr>
              <a:t>	</a:t>
            </a:r>
            <a:r>
              <a:rPr lang="cs-CZ" sz="2400" dirty="0" smtClean="0">
                <a:latin typeface="+mj-lt"/>
                <a:cs typeface="Arial" panose="020B0604020202020204" pitchFamily="34" charset="0"/>
              </a:rPr>
              <a:t>4) odměna (resp. způsob jejího určení).</a:t>
            </a:r>
          </a:p>
        </p:txBody>
      </p:sp>
    </p:spTree>
    <p:extLst>
      <p:ext uri="{BB962C8B-B14F-4D97-AF65-F5344CB8AC3E}">
        <p14:creationId xmlns:p14="http://schemas.microsoft.com/office/powerpoint/2010/main" val="21168330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2"/>
          <p:cNvSpPr>
            <a:spLocks noGrp="1"/>
          </p:cNvSpPr>
          <p:nvPr>
            <p:ph type="title"/>
          </p:nvPr>
        </p:nvSpPr>
        <p:spPr>
          <a:xfrm>
            <a:off x="457200" y="693738"/>
            <a:ext cx="8229600" cy="7239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sz="4000" b="1" dirty="0" smtClean="0">
                <a:solidFill>
                  <a:srgbClr val="D10202"/>
                </a:solidFill>
                <a:latin typeface="Arial" charset="0"/>
                <a:cs typeface="Arial" charset="0"/>
              </a:rPr>
              <a:t>Dohoda o provedení práce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411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914400" lvl="2" indent="0" eaLnBrk="1" hangingPunct="1">
              <a:buFont typeface="Arial" charset="0"/>
              <a:buNone/>
            </a:pPr>
            <a:endParaRPr lang="cs-CZ" sz="1400" dirty="0" smtClean="0">
              <a:solidFill>
                <a:schemeClr val="tx2"/>
              </a:solidFill>
            </a:endParaRPr>
          </a:p>
          <a:p>
            <a:pPr algn="just" eaLnBrk="1" hangingPunct="1"/>
            <a:endParaRPr lang="cs-CZ" sz="2400" dirty="0" smtClean="0">
              <a:latin typeface="+mj-lt"/>
              <a:cs typeface="Arial" panose="020B0604020202020204" pitchFamily="34" charset="0"/>
            </a:endParaRPr>
          </a:p>
          <a:p>
            <a:pPr algn="just" eaLnBrk="1" hangingPunct="1"/>
            <a:r>
              <a:rPr lang="cs-CZ" sz="2400" dirty="0" smtClean="0">
                <a:latin typeface="+mj-lt"/>
                <a:cs typeface="Arial" panose="020B0604020202020204" pitchFamily="34" charset="0"/>
              </a:rPr>
              <a:t>Rozsah </a:t>
            </a:r>
            <a:r>
              <a:rPr lang="cs-CZ" sz="2400" dirty="0">
                <a:latin typeface="+mj-lt"/>
                <a:cs typeface="Arial" panose="020B0604020202020204" pitchFamily="34" charset="0"/>
              </a:rPr>
              <a:t>práce, na který se dohoda o provedení práce uzavírá, nesmí být větší než 300 hodin v </a:t>
            </a:r>
            <a:r>
              <a:rPr lang="cs-CZ" sz="2400" dirty="0" smtClean="0">
                <a:latin typeface="+mj-lt"/>
                <a:cs typeface="Arial" panose="020B0604020202020204" pitchFamily="34" charset="0"/>
              </a:rPr>
              <a:t>KR.</a:t>
            </a:r>
          </a:p>
          <a:p>
            <a:pPr algn="just" eaLnBrk="1" hangingPunct="1"/>
            <a:endParaRPr lang="cs-CZ" sz="2400" dirty="0" smtClean="0">
              <a:latin typeface="+mj-lt"/>
              <a:cs typeface="Arial" panose="020B0604020202020204" pitchFamily="34" charset="0"/>
            </a:endParaRPr>
          </a:p>
          <a:p>
            <a:pPr algn="just" eaLnBrk="1" hangingPunct="1"/>
            <a:r>
              <a:rPr lang="cs-CZ" sz="2400" dirty="0" smtClean="0">
                <a:latin typeface="+mj-lt"/>
                <a:cs typeface="Arial" panose="020B0604020202020204" pitchFamily="34" charset="0"/>
              </a:rPr>
              <a:t>Do </a:t>
            </a:r>
            <a:r>
              <a:rPr lang="cs-CZ" sz="2400" dirty="0">
                <a:latin typeface="+mj-lt"/>
                <a:cs typeface="Arial" panose="020B0604020202020204" pitchFamily="34" charset="0"/>
              </a:rPr>
              <a:t>rozsahu práce se </a:t>
            </a:r>
            <a:r>
              <a:rPr lang="cs-CZ" sz="2400" b="1" dirty="0">
                <a:latin typeface="+mj-lt"/>
                <a:cs typeface="Arial" panose="020B0604020202020204" pitchFamily="34" charset="0"/>
              </a:rPr>
              <a:t>započítává</a:t>
            </a:r>
            <a:r>
              <a:rPr lang="cs-CZ" sz="2400" dirty="0">
                <a:latin typeface="+mj-lt"/>
                <a:cs typeface="Arial" panose="020B0604020202020204" pitchFamily="34" charset="0"/>
              </a:rPr>
              <a:t> také doba práce konaná zaměstnancem pro zaměstnavatele v témže </a:t>
            </a:r>
            <a:r>
              <a:rPr lang="cs-CZ" sz="2400" dirty="0" smtClean="0">
                <a:latin typeface="+mj-lt"/>
                <a:cs typeface="Arial" panose="020B0604020202020204" pitchFamily="34" charset="0"/>
              </a:rPr>
              <a:t>KR </a:t>
            </a:r>
            <a:r>
              <a:rPr lang="cs-CZ" sz="2400" dirty="0">
                <a:latin typeface="+mj-lt"/>
                <a:cs typeface="Arial" panose="020B0604020202020204" pitchFamily="34" charset="0"/>
              </a:rPr>
              <a:t>na základě jiné </a:t>
            </a:r>
            <a:r>
              <a:rPr lang="cs-CZ" sz="2400" dirty="0" smtClean="0">
                <a:latin typeface="+mj-lt"/>
                <a:cs typeface="Arial" panose="020B0604020202020204" pitchFamily="34" charset="0"/>
              </a:rPr>
              <a:t>DPP (lhostejno, zda stejně nebo jinak druhově vymezené).</a:t>
            </a:r>
          </a:p>
          <a:p>
            <a:pPr algn="just" eaLnBrk="1" hangingPunct="1"/>
            <a:r>
              <a:rPr lang="cs-CZ" sz="2400" dirty="0" smtClean="0">
                <a:latin typeface="+mj-lt"/>
                <a:cs typeface="Arial" panose="020B0604020202020204" pitchFamily="34" charset="0"/>
              </a:rPr>
              <a:t>Zdravotní </a:t>
            </a:r>
            <a:r>
              <a:rPr lang="cs-CZ" sz="2400" dirty="0">
                <a:latin typeface="+mj-lt"/>
                <a:cs typeface="Arial" panose="020B0604020202020204" pitchFamily="34" charset="0"/>
              </a:rPr>
              <a:t>a sociální :  limitem hranice 10 000 Kč, přičemž přivýdělek 10 000 Kč je do limitu, hrubá mzda 10 001 Kč a více je už nad limitem a je nutno platit povinné odvody.</a:t>
            </a:r>
            <a:endParaRPr lang="cs-CZ" sz="2400" dirty="0" smtClean="0"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32351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2"/>
          <p:cNvSpPr>
            <a:spLocks noGrp="1"/>
          </p:cNvSpPr>
          <p:nvPr>
            <p:ph type="title"/>
          </p:nvPr>
        </p:nvSpPr>
        <p:spPr>
          <a:xfrm>
            <a:off x="457200" y="693738"/>
            <a:ext cx="8229600" cy="7239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sz="4000" b="1" dirty="0" smtClean="0">
                <a:solidFill>
                  <a:srgbClr val="D10202"/>
                </a:solidFill>
                <a:latin typeface="Arial" charset="0"/>
                <a:cs typeface="Arial" charset="0"/>
              </a:rPr>
              <a:t>Dohoda o pracovní činnosti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411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 eaLnBrk="1" hangingPunct="1"/>
            <a:endParaRPr lang="cs-CZ" sz="2200" dirty="0" smtClean="0">
              <a:latin typeface="+mj-lt"/>
            </a:endParaRPr>
          </a:p>
          <a:p>
            <a:pPr algn="just" eaLnBrk="1" hangingPunct="1"/>
            <a:r>
              <a:rPr lang="cs-CZ" sz="2200" dirty="0" smtClean="0">
                <a:latin typeface="+mj-lt"/>
              </a:rPr>
              <a:t>využívána pro práce, které mají opakující </a:t>
            </a:r>
            <a:r>
              <a:rPr lang="cs-CZ" sz="2200" dirty="0">
                <a:latin typeface="+mj-lt"/>
              </a:rPr>
              <a:t>se </a:t>
            </a:r>
            <a:r>
              <a:rPr lang="cs-CZ" sz="2200" dirty="0" smtClean="0">
                <a:latin typeface="+mj-lt"/>
              </a:rPr>
              <a:t>charakter</a:t>
            </a:r>
            <a:endParaRPr lang="cs-CZ" sz="2200" dirty="0">
              <a:latin typeface="+mj-lt"/>
            </a:endParaRPr>
          </a:p>
          <a:p>
            <a:pPr algn="just" eaLnBrk="1" hangingPunct="1"/>
            <a:endParaRPr lang="cs-CZ" sz="2200" dirty="0">
              <a:latin typeface="+mj-lt"/>
            </a:endParaRPr>
          </a:p>
          <a:p>
            <a:pPr algn="just" eaLnBrk="1" hangingPunct="1"/>
            <a:endParaRPr lang="cs-CZ" sz="2200" dirty="0">
              <a:latin typeface="+mj-lt"/>
            </a:endParaRPr>
          </a:p>
          <a:p>
            <a:pPr marL="0" indent="0" algn="just" eaLnBrk="1" hangingPunct="1">
              <a:buNone/>
            </a:pPr>
            <a:r>
              <a:rPr lang="cs-CZ" sz="2200" b="1" dirty="0">
                <a:solidFill>
                  <a:srgbClr val="FF0000"/>
                </a:solidFill>
                <a:latin typeface="+mj-lt"/>
              </a:rPr>
              <a:t>Povinné údaje</a:t>
            </a:r>
            <a:r>
              <a:rPr lang="cs-CZ" sz="2200" dirty="0">
                <a:latin typeface="+mj-lt"/>
              </a:rPr>
              <a:t>: </a:t>
            </a:r>
          </a:p>
          <a:p>
            <a:pPr algn="just" eaLnBrk="1" hangingPunct="1"/>
            <a:r>
              <a:rPr lang="cs-CZ" sz="2200" dirty="0">
                <a:latin typeface="+mj-lt"/>
              </a:rPr>
              <a:t>sjednaná práce, </a:t>
            </a:r>
          </a:p>
          <a:p>
            <a:pPr algn="just" eaLnBrk="1" hangingPunct="1"/>
            <a:r>
              <a:rPr lang="cs-CZ" sz="2200" dirty="0">
                <a:latin typeface="+mj-lt"/>
              </a:rPr>
              <a:t>sjednaná odměna za vykonanou práci a </a:t>
            </a:r>
          </a:p>
          <a:p>
            <a:pPr algn="just" eaLnBrk="1" hangingPunct="1"/>
            <a:r>
              <a:rPr lang="cs-CZ" sz="2200" dirty="0">
                <a:latin typeface="+mj-lt"/>
              </a:rPr>
              <a:t>doba, na kterou se dohoda </a:t>
            </a:r>
            <a:r>
              <a:rPr lang="cs-CZ" sz="2200" dirty="0" smtClean="0">
                <a:latin typeface="+mj-lt"/>
              </a:rPr>
              <a:t>uzavírá</a:t>
            </a:r>
          </a:p>
          <a:p>
            <a:pPr algn="just" eaLnBrk="1" hangingPunct="1"/>
            <a:r>
              <a:rPr lang="cs-CZ" sz="2200" dirty="0" smtClean="0">
                <a:latin typeface="+mj-lt"/>
              </a:rPr>
              <a:t>U jednoho zaměstnavatele jen jedna dohoda</a:t>
            </a:r>
          </a:p>
          <a:p>
            <a:pPr marL="0" indent="0" eaLnBrk="1" hangingPunct="1">
              <a:buNone/>
            </a:pPr>
            <a:endParaRPr lang="cs-CZ" sz="1600" b="1" dirty="0" smtClean="0"/>
          </a:p>
          <a:p>
            <a:pPr eaLnBrk="1" hangingPunct="1">
              <a:buFont typeface="Arial" charset="0"/>
              <a:buNone/>
            </a:pPr>
            <a:endParaRPr lang="cs-CZ" sz="1600" dirty="0" smtClean="0"/>
          </a:p>
        </p:txBody>
      </p:sp>
    </p:spTree>
    <p:extLst>
      <p:ext uri="{BB962C8B-B14F-4D97-AF65-F5344CB8AC3E}">
        <p14:creationId xmlns:p14="http://schemas.microsoft.com/office/powerpoint/2010/main" val="23729320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2"/>
          <p:cNvSpPr>
            <a:spLocks noGrp="1"/>
          </p:cNvSpPr>
          <p:nvPr>
            <p:ph type="title"/>
          </p:nvPr>
        </p:nvSpPr>
        <p:spPr>
          <a:xfrm>
            <a:off x="457200" y="693738"/>
            <a:ext cx="8229600" cy="7239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sz="4000" b="1" dirty="0" smtClean="0">
                <a:solidFill>
                  <a:srgbClr val="D10202"/>
                </a:solidFill>
                <a:latin typeface="Arial" charset="0"/>
                <a:cs typeface="Arial" charset="0"/>
              </a:rPr>
              <a:t>Dohoda o pracovní činnosti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411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 eaLnBrk="1" hangingPunct="1"/>
            <a:endParaRPr lang="cs-CZ" sz="2200" dirty="0" smtClean="0">
              <a:latin typeface="+mj-lt"/>
            </a:endParaRPr>
          </a:p>
          <a:p>
            <a:pPr algn="just" eaLnBrk="1" hangingPunct="1"/>
            <a:r>
              <a:rPr lang="cs-CZ" sz="2400" dirty="0" smtClean="0">
                <a:latin typeface="+mj-lt"/>
              </a:rPr>
              <a:t>Omezení</a:t>
            </a:r>
            <a:r>
              <a:rPr lang="cs-CZ" sz="2400" dirty="0">
                <a:latin typeface="+mj-lt"/>
              </a:rPr>
              <a:t>: </a:t>
            </a:r>
            <a:r>
              <a:rPr lang="cs-CZ" sz="2400" dirty="0" smtClean="0">
                <a:latin typeface="+mj-lt"/>
              </a:rPr>
              <a:t>není možné sjednat v rozsahu překračujícím v průměru polovinu sjednané týdenní pracovní doby =&gt; max</a:t>
            </a:r>
            <a:r>
              <a:rPr lang="cs-CZ" sz="2400" dirty="0">
                <a:latin typeface="+mj-lt"/>
              </a:rPr>
              <a:t>. týdenní pracovní doba 20 hodin </a:t>
            </a:r>
            <a:r>
              <a:rPr lang="cs-CZ" sz="2400" dirty="0" smtClean="0">
                <a:latin typeface="+mj-lt"/>
              </a:rPr>
              <a:t>v průměru</a:t>
            </a:r>
          </a:p>
          <a:p>
            <a:pPr algn="just" eaLnBrk="1" hangingPunct="1"/>
            <a:endParaRPr lang="cs-CZ" sz="2400" dirty="0">
              <a:latin typeface="+mj-lt"/>
            </a:endParaRPr>
          </a:p>
          <a:p>
            <a:pPr algn="just" eaLnBrk="1" hangingPunct="1"/>
            <a:r>
              <a:rPr lang="cs-CZ" sz="2400" dirty="0" smtClean="0">
                <a:latin typeface="+mj-lt"/>
              </a:rPr>
              <a:t>Doba </a:t>
            </a:r>
            <a:r>
              <a:rPr lang="cs-CZ" sz="2400" dirty="0">
                <a:latin typeface="+mj-lt"/>
              </a:rPr>
              <a:t>sjednání: doba určitá i </a:t>
            </a:r>
            <a:r>
              <a:rPr lang="cs-CZ" sz="2400" dirty="0" smtClean="0">
                <a:latin typeface="+mj-lt"/>
              </a:rPr>
              <a:t>neurčitá</a:t>
            </a:r>
          </a:p>
          <a:p>
            <a:pPr algn="just"/>
            <a:r>
              <a:rPr lang="cs-CZ" sz="2400" dirty="0" smtClean="0">
                <a:latin typeface="+mj-lt"/>
              </a:rPr>
              <a:t>limitem hranice pro platbu ZP a SP je </a:t>
            </a:r>
            <a:r>
              <a:rPr lang="cs-CZ" sz="2400" dirty="0">
                <a:latin typeface="+mj-lt"/>
              </a:rPr>
              <a:t>3 </a:t>
            </a:r>
            <a:r>
              <a:rPr lang="cs-CZ" sz="2400" dirty="0" smtClean="0">
                <a:latin typeface="+mj-lt"/>
              </a:rPr>
              <a:t>999 Kč</a:t>
            </a:r>
            <a:endParaRPr lang="cs-CZ" sz="2400" dirty="0">
              <a:latin typeface="+mj-lt"/>
            </a:endParaRPr>
          </a:p>
          <a:p>
            <a:pPr marL="0" indent="0" algn="just" eaLnBrk="1" hangingPunct="1">
              <a:buNone/>
            </a:pPr>
            <a:endParaRPr lang="cs-CZ" sz="2200" dirty="0">
              <a:latin typeface="+mj-lt"/>
            </a:endParaRPr>
          </a:p>
          <a:p>
            <a:pPr eaLnBrk="1" hangingPunct="1"/>
            <a:endParaRPr lang="cs-CZ" sz="1600" b="1" dirty="0" smtClean="0"/>
          </a:p>
          <a:p>
            <a:pPr eaLnBrk="1" hangingPunct="1">
              <a:buFont typeface="Arial" charset="0"/>
              <a:buNone/>
            </a:pPr>
            <a:endParaRPr lang="cs-CZ" sz="1600" dirty="0" smtClean="0"/>
          </a:p>
        </p:txBody>
      </p:sp>
    </p:spTree>
    <p:extLst>
      <p:ext uri="{BB962C8B-B14F-4D97-AF65-F5344CB8AC3E}">
        <p14:creationId xmlns:p14="http://schemas.microsoft.com/office/powerpoint/2010/main" val="11133663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mění">
  <a:themeElements>
    <a:clrScheme name="Jmění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Jmění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Jmění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2909</TotalTime>
  <Words>645</Words>
  <Application>Microsoft Office PowerPoint</Application>
  <PresentationFormat>Předvádění na obrazovce (4:3)</PresentationFormat>
  <Paragraphs>83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9" baseType="lpstr">
      <vt:lpstr>Arial</vt:lpstr>
      <vt:lpstr>Calibri</vt:lpstr>
      <vt:lpstr>Franklin Gothic Book</vt:lpstr>
      <vt:lpstr>Perpetua</vt:lpstr>
      <vt:lpstr>Wingdings 2</vt:lpstr>
      <vt:lpstr>Jmění</vt:lpstr>
      <vt:lpstr>Dohody o pracích konaných mimo PP</vt:lpstr>
      <vt:lpstr>Dohody – obecná východiska</vt:lpstr>
      <vt:lpstr>Dohody – obecná východiska</vt:lpstr>
      <vt:lpstr>Dohody - charakteristika</vt:lpstr>
      <vt:lpstr>Dohody</vt:lpstr>
      <vt:lpstr>Dohoda o provedení práce</vt:lpstr>
      <vt:lpstr>Dohoda o provedení práce</vt:lpstr>
      <vt:lpstr>Dohoda o pracovní činnosti</vt:lpstr>
      <vt:lpstr>Dohoda o pracovní činnosti</vt:lpstr>
      <vt:lpstr>Společná ustanovení</vt:lpstr>
      <vt:lpstr>Změny 2023</vt:lpstr>
      <vt:lpstr>Společná ustanovení – skončení </vt:lpstr>
      <vt:lpstr>Společná ustanovení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PROPEDEUTICKÝ SEMINÁŘ  Odborná praxe 1: Kabinet profesní přípravy</dc:title>
  <dc:creator>martin fink</dc:creator>
  <cp:lastModifiedBy>Účet Microsoft</cp:lastModifiedBy>
  <cp:revision>224</cp:revision>
  <cp:lastPrinted>2013-09-13T08:26:54Z</cp:lastPrinted>
  <dcterms:created xsi:type="dcterms:W3CDTF">2013-09-15T17:50:48Z</dcterms:created>
  <dcterms:modified xsi:type="dcterms:W3CDTF">2023-02-05T09:27:49Z</dcterms:modified>
</cp:coreProperties>
</file>