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70" r:id="rId4"/>
    <p:sldId id="257" r:id="rId5"/>
    <p:sldId id="271" r:id="rId6"/>
    <p:sldId id="258" r:id="rId7"/>
    <p:sldId id="273" r:id="rId8"/>
    <p:sldId id="259" r:id="rId9"/>
    <p:sldId id="261" r:id="rId10"/>
    <p:sldId id="280" r:id="rId11"/>
    <p:sldId id="263" r:id="rId12"/>
    <p:sldId id="264" r:id="rId13"/>
    <p:sldId id="266" r:id="rId14"/>
    <p:sldId id="268" r:id="rId15"/>
    <p:sldId id="286"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A4C0485-E37A-43E9-A7C4-CC21A83F5EDF}" type="datetimeFigureOut">
              <a:rPr lang="cs-CZ" smtClean="0"/>
              <a:t>05.10.2022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6A4C0485-E37A-43E9-A7C4-CC21A83F5EDF}" type="datetimeFigureOut">
              <a:rPr lang="cs-CZ" smtClean="0"/>
              <a:t>05.10.2022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A472D8-7C48-4842-BC4C-D53AAD3BACE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A4C0485-E37A-43E9-A7C4-CC21A83F5EDF}" type="datetimeFigureOut">
              <a:rPr lang="cs-CZ" smtClean="0"/>
              <a:t>05.10.2022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6A4C0485-E37A-43E9-A7C4-CC21A83F5EDF}" type="datetimeFigureOut">
              <a:rPr lang="cs-CZ" smtClean="0"/>
              <a:t>05.10.2022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A4C0485-E37A-43E9-A7C4-CC21A83F5EDF}" type="datetimeFigureOut">
              <a:rPr lang="cs-CZ" smtClean="0"/>
              <a:t>05.10.2022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6A472D8-7C48-4842-BC4C-D53AAD3BACE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A4C0485-E37A-43E9-A7C4-CC21A83F5EDF}" type="datetimeFigureOut">
              <a:rPr lang="cs-CZ" smtClean="0"/>
              <a:t>05.10.2022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A472D8-7C48-4842-BC4C-D53AAD3BACE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A4C0485-E37A-43E9-A7C4-CC21A83F5EDF}" type="datetimeFigureOut">
              <a:rPr lang="cs-CZ" smtClean="0"/>
              <a:t>05.10.2022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A472D8-7C48-4842-BC4C-D53AAD3BACE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A4C0485-E37A-43E9-A7C4-CC21A83F5EDF}" type="datetimeFigureOut">
              <a:rPr lang="cs-CZ" smtClean="0"/>
              <a:t>05.10.2022</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6A472D8-7C48-4842-BC4C-D53AAD3BACE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4000" dirty="0" smtClean="0">
                <a:solidFill>
                  <a:schemeClr val="tx1"/>
                </a:solidFill>
                <a:latin typeface="Times New Roman" pitchFamily="18" charset="0"/>
                <a:cs typeface="Times New Roman" pitchFamily="18" charset="0"/>
              </a:rPr>
              <a:t/>
            </a:r>
            <a:br>
              <a:rPr lang="cs-CZ" sz="4000" dirty="0" smtClean="0">
                <a:solidFill>
                  <a:schemeClr val="tx1"/>
                </a:solidFill>
                <a:latin typeface="Times New Roman" pitchFamily="18" charset="0"/>
                <a:cs typeface="Times New Roman" pitchFamily="18" charset="0"/>
              </a:rPr>
            </a:br>
            <a:r>
              <a:rPr lang="cs-CZ" sz="4000" dirty="0">
                <a:solidFill>
                  <a:schemeClr val="tx1"/>
                </a:solidFill>
                <a:latin typeface="Times New Roman" pitchFamily="18" charset="0"/>
                <a:cs typeface="Times New Roman" pitchFamily="18" charset="0"/>
              </a:rPr>
              <a:t/>
            </a:r>
            <a:br>
              <a:rPr lang="cs-CZ" sz="4000" dirty="0">
                <a:solidFill>
                  <a:schemeClr val="tx1"/>
                </a:solidFill>
                <a:latin typeface="Times New Roman" pitchFamily="18" charset="0"/>
                <a:cs typeface="Times New Roman" pitchFamily="18" charset="0"/>
              </a:rPr>
            </a:br>
            <a:r>
              <a:rPr lang="cs-CZ" sz="4000" dirty="0" smtClean="0">
                <a:solidFill>
                  <a:schemeClr val="tx1"/>
                </a:solidFill>
                <a:latin typeface="Times New Roman" pitchFamily="18" charset="0"/>
                <a:cs typeface="Times New Roman" pitchFamily="18" charset="0"/>
              </a:rPr>
              <a:t/>
            </a:r>
            <a:br>
              <a:rPr lang="cs-CZ" sz="4000" dirty="0" smtClean="0">
                <a:solidFill>
                  <a:schemeClr val="tx1"/>
                </a:solidFill>
                <a:latin typeface="Times New Roman" pitchFamily="18" charset="0"/>
                <a:cs typeface="Times New Roman" pitchFamily="18" charset="0"/>
              </a:rPr>
            </a:br>
            <a:r>
              <a:rPr lang="cs-CZ" sz="4000" dirty="0">
                <a:solidFill>
                  <a:schemeClr val="tx1"/>
                </a:solidFill>
                <a:latin typeface="Times New Roman" pitchFamily="18" charset="0"/>
                <a:cs typeface="Times New Roman" pitchFamily="18" charset="0"/>
              </a:rPr>
              <a:t/>
            </a:r>
            <a:br>
              <a:rPr lang="cs-CZ" sz="4000" dirty="0">
                <a:solidFill>
                  <a:schemeClr val="tx1"/>
                </a:solidFill>
                <a:latin typeface="Times New Roman" pitchFamily="18" charset="0"/>
                <a:cs typeface="Times New Roman" pitchFamily="18" charset="0"/>
              </a:rPr>
            </a:br>
            <a:r>
              <a:rPr lang="cs-CZ" sz="4000" dirty="0" smtClean="0">
                <a:solidFill>
                  <a:schemeClr val="tx1"/>
                </a:solidFill>
                <a:latin typeface="Times New Roman" pitchFamily="18" charset="0"/>
                <a:cs typeface="Times New Roman" pitchFamily="18" charset="0"/>
              </a:rPr>
              <a:t/>
            </a:r>
            <a:br>
              <a:rPr lang="cs-CZ" sz="4000" dirty="0" smtClean="0">
                <a:solidFill>
                  <a:schemeClr val="tx1"/>
                </a:solidFill>
                <a:latin typeface="Times New Roman" pitchFamily="18" charset="0"/>
                <a:cs typeface="Times New Roman" pitchFamily="18" charset="0"/>
              </a:rPr>
            </a:br>
            <a:r>
              <a:rPr lang="cs-CZ" sz="4000" dirty="0">
                <a:solidFill>
                  <a:schemeClr val="tx1"/>
                </a:solidFill>
                <a:latin typeface="Times New Roman" pitchFamily="18" charset="0"/>
                <a:cs typeface="Times New Roman" pitchFamily="18" charset="0"/>
              </a:rPr>
              <a:t/>
            </a:r>
            <a:br>
              <a:rPr lang="cs-CZ" sz="4000" dirty="0">
                <a:solidFill>
                  <a:schemeClr val="tx1"/>
                </a:solidFill>
                <a:latin typeface="Times New Roman" pitchFamily="18" charset="0"/>
                <a:cs typeface="Times New Roman" pitchFamily="18" charset="0"/>
              </a:rPr>
            </a:br>
            <a:r>
              <a:rPr lang="cs-CZ" dirty="0" smtClean="0">
                <a:solidFill>
                  <a:schemeClr val="tx1"/>
                </a:solidFill>
                <a:latin typeface="+mn-lt"/>
                <a:cs typeface="Times New Roman" pitchFamily="18" charset="0"/>
              </a:rPr>
              <a:t>Postup před vznikem pracovního poměru, vznik pracovního poměru, pracovní smlouva</a:t>
            </a:r>
            <a:r>
              <a:rPr lang="cs-CZ" sz="3600" dirty="0" smtClean="0">
                <a:solidFill>
                  <a:schemeClr val="tx1"/>
                </a:solidFill>
                <a:latin typeface="Times New Roman" pitchFamily="18" charset="0"/>
                <a:cs typeface="Times New Roman" pitchFamily="18" charset="0"/>
              </a:rPr>
              <a:t/>
            </a:r>
            <a:br>
              <a:rPr lang="cs-CZ" sz="3600" dirty="0" smtClean="0">
                <a:solidFill>
                  <a:schemeClr val="tx1"/>
                </a:solidFill>
                <a:latin typeface="Times New Roman" pitchFamily="18" charset="0"/>
                <a:cs typeface="Times New Roman" pitchFamily="18" charset="0"/>
              </a:rPr>
            </a:br>
            <a:endParaRPr lang="cs-CZ" sz="3600" dirty="0">
              <a:solidFill>
                <a:schemeClr val="tx1"/>
              </a:solidFill>
              <a:latin typeface="+mn-lt"/>
              <a:cs typeface="Times New Roman" pitchFamily="18" charset="0"/>
            </a:endParaRPr>
          </a:p>
        </p:txBody>
      </p:sp>
      <p:sp>
        <p:nvSpPr>
          <p:cNvPr id="3" name="Podnadpis 2"/>
          <p:cNvSpPr>
            <a:spLocks noGrp="1"/>
          </p:cNvSpPr>
          <p:nvPr>
            <p:ph type="subTitle" idx="1"/>
          </p:nvPr>
        </p:nvSpPr>
        <p:spPr/>
        <p:txBody>
          <a:bodyPr>
            <a:noAutofit/>
          </a:bodyPr>
          <a:lstStyle/>
          <a:p>
            <a:endParaRPr lang="cs-CZ" sz="2800" dirty="0">
              <a:cs typeface="Times New Roman" pitchFamily="18" charset="0"/>
            </a:endParaRPr>
          </a:p>
        </p:txBody>
      </p:sp>
    </p:spTree>
    <p:extLst>
      <p:ext uri="{BB962C8B-B14F-4D97-AF65-F5344CB8AC3E}">
        <p14:creationId xmlns:p14="http://schemas.microsoft.com/office/powerpoint/2010/main" val="12203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7544" y="2348880"/>
            <a:ext cx="8352927" cy="4248472"/>
          </a:xfrm>
        </p:spPr>
        <p:txBody>
          <a:bodyPr>
            <a:normAutofit fontScale="77500" lnSpcReduction="20000"/>
          </a:bodyPr>
          <a:lstStyle/>
          <a:p>
            <a:pPr algn="just"/>
            <a:r>
              <a:rPr lang="cs-CZ" dirty="0" smtClean="0">
                <a:cs typeface="Times New Roman" pitchFamily="18" charset="0"/>
              </a:rPr>
              <a:t>jestliže </a:t>
            </a:r>
            <a:r>
              <a:rPr lang="cs-CZ" dirty="0">
                <a:cs typeface="Times New Roman" pitchFamily="18" charset="0"/>
              </a:rPr>
              <a:t>je zaměstnavatelem jiná právnická osoba než uvedená v § 33 odst. 3 nebo fyzická osoba, může být s </a:t>
            </a:r>
            <a:r>
              <a:rPr lang="cs-CZ" b="1" dirty="0">
                <a:solidFill>
                  <a:srgbClr val="FF0000"/>
                </a:solidFill>
                <a:cs typeface="Times New Roman" pitchFamily="18" charset="0"/>
              </a:rPr>
              <a:t>vedoucím zaměstnancem dohodnuta možnost odvolání </a:t>
            </a:r>
            <a:r>
              <a:rPr lang="cs-CZ" dirty="0">
                <a:cs typeface="Times New Roman" pitchFamily="18" charset="0"/>
              </a:rPr>
              <a:t>z pracovního místa, je-li zároveň dohodnuto, že se vedoucí zaměstnanec může tohoto místa vzdát.</a:t>
            </a:r>
          </a:p>
          <a:p>
            <a:pPr marL="0" indent="0" algn="just">
              <a:buNone/>
            </a:pPr>
            <a:endParaRPr lang="cs-CZ" dirty="0" smtClean="0">
              <a:cs typeface="Times New Roman" pitchFamily="18" charset="0"/>
            </a:endParaRPr>
          </a:p>
          <a:p>
            <a:pPr marL="0" indent="0" algn="just">
              <a:buNone/>
            </a:pPr>
            <a:r>
              <a:rPr lang="cs-CZ" dirty="0" smtClean="0">
                <a:cs typeface="Times New Roman" pitchFamily="18" charset="0"/>
              </a:rPr>
              <a:t>Vedoucími </a:t>
            </a:r>
            <a:r>
              <a:rPr lang="cs-CZ" dirty="0">
                <a:cs typeface="Times New Roman" pitchFamily="18" charset="0"/>
              </a:rPr>
              <a:t>místy podle odstavce 2 jsou místa</a:t>
            </a:r>
          </a:p>
          <a:p>
            <a:pPr marL="0" indent="0" algn="just">
              <a:buNone/>
            </a:pPr>
            <a:r>
              <a:rPr lang="cs-CZ" dirty="0" smtClean="0">
                <a:cs typeface="Times New Roman" pitchFamily="18" charset="0"/>
              </a:rPr>
              <a:t>a</a:t>
            </a:r>
            <a:r>
              <a:rPr lang="cs-CZ" dirty="0">
                <a:cs typeface="Times New Roman" pitchFamily="18" charset="0"/>
              </a:rPr>
              <a:t>) v přímé řídící působnosti</a:t>
            </a:r>
          </a:p>
          <a:p>
            <a:pPr marL="0" indent="0" algn="just">
              <a:buNone/>
            </a:pPr>
            <a:r>
              <a:rPr lang="cs-CZ" dirty="0" smtClean="0">
                <a:cs typeface="Times New Roman" pitchFamily="18" charset="0"/>
              </a:rPr>
              <a:t>	1</a:t>
            </a:r>
            <a:r>
              <a:rPr lang="cs-CZ" dirty="0">
                <a:cs typeface="Times New Roman" pitchFamily="18" charset="0"/>
              </a:rPr>
              <a:t>. statutárního orgánu, je-li zaměstnavatelem právnická osoba,</a:t>
            </a:r>
          </a:p>
          <a:p>
            <a:pPr marL="0" indent="0" algn="just">
              <a:buNone/>
            </a:pPr>
            <a:r>
              <a:rPr lang="cs-CZ" dirty="0" smtClean="0">
                <a:cs typeface="Times New Roman" pitchFamily="18" charset="0"/>
              </a:rPr>
              <a:t>	2</a:t>
            </a:r>
            <a:r>
              <a:rPr lang="cs-CZ" dirty="0">
                <a:cs typeface="Times New Roman" pitchFamily="18" charset="0"/>
              </a:rPr>
              <a:t>. zaměstnavatele, je-li zaměstnavatelem fyzická osoba,</a:t>
            </a:r>
          </a:p>
          <a:p>
            <a:pPr marL="0" indent="0" algn="just">
              <a:buNone/>
            </a:pPr>
            <a:r>
              <a:rPr lang="cs-CZ" dirty="0">
                <a:cs typeface="Times New Roman" pitchFamily="18" charset="0"/>
              </a:rPr>
              <a:t> </a:t>
            </a:r>
          </a:p>
          <a:p>
            <a:pPr marL="0" indent="0" algn="just">
              <a:buNone/>
            </a:pPr>
            <a:r>
              <a:rPr lang="cs-CZ" dirty="0">
                <a:cs typeface="Times New Roman" pitchFamily="18" charset="0"/>
              </a:rPr>
              <a:t>b) v přímé řídící působnosti vedoucího zaměstnance přímo podřízeného</a:t>
            </a:r>
          </a:p>
          <a:p>
            <a:pPr marL="0" indent="0" algn="just">
              <a:buNone/>
            </a:pPr>
            <a:r>
              <a:rPr lang="cs-CZ" dirty="0" smtClean="0">
                <a:cs typeface="Times New Roman" pitchFamily="18" charset="0"/>
              </a:rPr>
              <a:t>	1</a:t>
            </a:r>
            <a:r>
              <a:rPr lang="cs-CZ" dirty="0">
                <a:cs typeface="Times New Roman" pitchFamily="18" charset="0"/>
              </a:rPr>
              <a:t>. statutárnímu orgánu, je-li zaměstnavatelem právnická osoba,</a:t>
            </a:r>
          </a:p>
          <a:p>
            <a:pPr marL="0" indent="0" algn="just">
              <a:buNone/>
            </a:pPr>
            <a:r>
              <a:rPr lang="cs-CZ" dirty="0" smtClean="0">
                <a:cs typeface="Times New Roman" pitchFamily="18" charset="0"/>
              </a:rPr>
              <a:t>	2</a:t>
            </a:r>
            <a:r>
              <a:rPr lang="cs-CZ" dirty="0">
                <a:cs typeface="Times New Roman" pitchFamily="18" charset="0"/>
              </a:rPr>
              <a:t>. zaměstnavateli, je-li zaměstnavatelem fyzická osoba,</a:t>
            </a:r>
          </a:p>
          <a:p>
            <a:pPr marL="0" indent="0" algn="just">
              <a:buNone/>
            </a:pPr>
            <a:r>
              <a:rPr lang="cs-CZ" dirty="0" smtClean="0">
                <a:cs typeface="Times New Roman" pitchFamily="18" charset="0"/>
              </a:rPr>
              <a:t>za </a:t>
            </a:r>
            <a:r>
              <a:rPr lang="cs-CZ" dirty="0">
                <a:cs typeface="Times New Roman" pitchFamily="18" charset="0"/>
              </a:rPr>
              <a:t>podmínky, že tomuto vedoucímu zaměstnanci je podřízen další vedoucí zaměstnanec.</a:t>
            </a:r>
          </a:p>
        </p:txBody>
      </p:sp>
      <p:sp>
        <p:nvSpPr>
          <p:cNvPr id="3" name="Nadpis 2"/>
          <p:cNvSpPr>
            <a:spLocks noGrp="1"/>
          </p:cNvSpPr>
          <p:nvPr>
            <p:ph type="title"/>
          </p:nvPr>
        </p:nvSpPr>
        <p:spPr/>
        <p:txBody>
          <a:bodyPr/>
          <a:lstStyle/>
          <a:p>
            <a:r>
              <a:rPr lang="cs-CZ" dirty="0" smtClean="0"/>
              <a:t>Jmenování – dohoda o odvolání</a:t>
            </a:r>
            <a:endParaRPr lang="cs-CZ" dirty="0"/>
          </a:p>
        </p:txBody>
      </p:sp>
    </p:spTree>
    <p:extLst>
      <p:ext uri="{BB962C8B-B14F-4D97-AF65-F5344CB8AC3E}">
        <p14:creationId xmlns:p14="http://schemas.microsoft.com/office/powerpoint/2010/main" val="894926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lgn="just">
              <a:buNone/>
            </a:pPr>
            <a:endParaRPr lang="cs-CZ" dirty="0"/>
          </a:p>
          <a:p>
            <a:pPr marL="0" indent="0" algn="just">
              <a:buNone/>
            </a:pPr>
            <a:r>
              <a:rPr lang="cs-CZ" dirty="0" smtClean="0"/>
              <a:t>                                               DRUH práce</a:t>
            </a:r>
          </a:p>
          <a:p>
            <a:pPr marL="0" indent="0" algn="just">
              <a:buNone/>
            </a:pPr>
            <a:endParaRPr lang="cs-CZ" dirty="0"/>
          </a:p>
          <a:p>
            <a:pPr marL="0" indent="0" algn="just">
              <a:buNone/>
            </a:pPr>
            <a:r>
              <a:rPr lang="cs-CZ" b="1" dirty="0" smtClean="0">
                <a:solidFill>
                  <a:srgbClr val="FF0000"/>
                </a:solidFill>
              </a:rPr>
              <a:t>PS musí obsahovat</a:t>
            </a:r>
            <a:r>
              <a:rPr lang="cs-CZ" dirty="0" smtClean="0"/>
              <a:t>           MÍSTO nebo MÍSTA výkonu p.</a:t>
            </a:r>
          </a:p>
          <a:p>
            <a:pPr marL="0" indent="0" algn="just">
              <a:buNone/>
            </a:pPr>
            <a:endParaRPr lang="cs-CZ" dirty="0"/>
          </a:p>
          <a:p>
            <a:pPr marL="0" indent="0" algn="just">
              <a:buNone/>
            </a:pPr>
            <a:r>
              <a:rPr lang="cs-CZ" dirty="0" smtClean="0"/>
              <a:t>                                               DEN NÁSTUPU do práce</a:t>
            </a:r>
          </a:p>
        </p:txBody>
      </p:sp>
      <p:sp>
        <p:nvSpPr>
          <p:cNvPr id="3" name="Nadpis 2"/>
          <p:cNvSpPr>
            <a:spLocks noGrp="1"/>
          </p:cNvSpPr>
          <p:nvPr>
            <p:ph type="title"/>
          </p:nvPr>
        </p:nvSpPr>
        <p:spPr/>
        <p:txBody>
          <a:bodyPr>
            <a:normAutofit fontScale="90000"/>
          </a:bodyPr>
          <a:lstStyle/>
          <a:p>
            <a:r>
              <a:rPr lang="cs-CZ" dirty="0" smtClean="0"/>
              <a:t>Pracovní smlouva, obsahové náležitosti (§ 34)</a:t>
            </a:r>
            <a:endParaRPr lang="cs-CZ" dirty="0"/>
          </a:p>
        </p:txBody>
      </p:sp>
      <p:cxnSp>
        <p:nvCxnSpPr>
          <p:cNvPr id="5" name="Přímá spojnice 4"/>
          <p:cNvCxnSpPr/>
          <p:nvPr/>
        </p:nvCxnSpPr>
        <p:spPr>
          <a:xfrm flipV="1">
            <a:off x="3419872" y="3429000"/>
            <a:ext cx="648072"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3419872" y="4221088"/>
            <a:ext cx="64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3419872" y="4221088"/>
            <a:ext cx="648072" cy="93610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2357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buFont typeface="Arial" pitchFamily="34" charset="0"/>
              <a:buChar char="•"/>
            </a:pPr>
            <a:r>
              <a:rPr lang="cs-CZ" sz="2700" dirty="0" smtClean="0"/>
              <a:t>vymezuje, jakou práci je zaměstnanec povinen pro zaměstnavatele vykonávat</a:t>
            </a:r>
          </a:p>
          <a:p>
            <a:pPr algn="just">
              <a:buFont typeface="Arial" pitchFamily="34" charset="0"/>
              <a:buChar char="•"/>
            </a:pPr>
            <a:r>
              <a:rPr lang="cs-CZ" sz="2700" dirty="0" smtClean="0"/>
              <a:t>práci jiného druhu není povinen zaměstnanec vykonávat, ledaže by se jednalo o převedení na jinou práci (§ 41)</a:t>
            </a:r>
          </a:p>
          <a:p>
            <a:pPr algn="just">
              <a:buFont typeface="Arial" pitchFamily="34" charset="0"/>
              <a:buChar char="•"/>
            </a:pPr>
            <a:r>
              <a:rPr lang="cs-CZ" sz="2700" dirty="0" smtClean="0"/>
              <a:t>čím širší je sjednaný druh práce, tím vyšší je dispoziční pravomoc zaměstnavatele při přidělování práce</a:t>
            </a:r>
            <a:endParaRPr lang="cs-CZ" sz="2700" dirty="0"/>
          </a:p>
          <a:p>
            <a:pPr>
              <a:buFont typeface="Arial" pitchFamily="34" charset="0"/>
              <a:buChar char="•"/>
            </a:pPr>
            <a:endParaRPr lang="cs-CZ" dirty="0"/>
          </a:p>
        </p:txBody>
      </p:sp>
      <p:sp>
        <p:nvSpPr>
          <p:cNvPr id="3" name="Nadpis 2"/>
          <p:cNvSpPr>
            <a:spLocks noGrp="1"/>
          </p:cNvSpPr>
          <p:nvPr>
            <p:ph type="title"/>
          </p:nvPr>
        </p:nvSpPr>
        <p:spPr/>
        <p:txBody>
          <a:bodyPr/>
          <a:lstStyle/>
          <a:p>
            <a:r>
              <a:rPr lang="cs-CZ" dirty="0" smtClean="0"/>
              <a:t>Druh práce</a:t>
            </a:r>
            <a:endParaRPr lang="cs-CZ" dirty="0"/>
          </a:p>
        </p:txBody>
      </p:sp>
    </p:spTree>
    <p:extLst>
      <p:ext uri="{BB962C8B-B14F-4D97-AF65-F5344CB8AC3E}">
        <p14:creationId xmlns:p14="http://schemas.microsoft.com/office/powerpoint/2010/main" val="1737781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27584" y="2132856"/>
            <a:ext cx="7408333" cy="4608512"/>
          </a:xfrm>
        </p:spPr>
        <p:txBody>
          <a:bodyPr>
            <a:noAutofit/>
          </a:bodyPr>
          <a:lstStyle/>
          <a:p>
            <a:pPr marL="0" indent="0" algn="just">
              <a:buNone/>
            </a:pPr>
            <a:r>
              <a:rPr lang="cs-CZ" dirty="0" smtClean="0"/>
              <a:t>1) Rozsudek NS, </a:t>
            </a:r>
            <a:r>
              <a:rPr lang="cs-CZ" dirty="0" err="1"/>
              <a:t>sp</a:t>
            </a:r>
            <a:r>
              <a:rPr lang="cs-CZ" dirty="0"/>
              <a:t>. zn. 21 </a:t>
            </a:r>
            <a:r>
              <a:rPr lang="cs-CZ" dirty="0" err="1"/>
              <a:t>Cdo</a:t>
            </a:r>
            <a:r>
              <a:rPr lang="cs-CZ" dirty="0"/>
              <a:t> 4213/2009</a:t>
            </a:r>
            <a:endParaRPr lang="cs-CZ" dirty="0" smtClean="0"/>
          </a:p>
          <a:p>
            <a:pPr algn="just"/>
            <a:r>
              <a:rPr lang="cs-CZ" sz="2800" dirty="0" smtClean="0"/>
              <a:t>Místo </a:t>
            </a:r>
            <a:r>
              <a:rPr lang="cs-CZ" sz="2800" dirty="0"/>
              <a:t>výkonu práce může být určeno velmi úzce (např. konkrétní pracoviště) nebo šířeji. Zákoník práce předpokládá, že místem výkonu práce bude obec nebo organizační jednotka, ale nevylučuje, aby místo výkonu práce bylo i jinak určené místo. </a:t>
            </a:r>
            <a:endParaRPr lang="cs-CZ" sz="2800" dirty="0" smtClean="0"/>
          </a:p>
          <a:p>
            <a:pPr algn="just"/>
            <a:r>
              <a:rPr lang="cs-CZ" sz="2800" dirty="0" smtClean="0"/>
              <a:t>Jako </a:t>
            </a:r>
            <a:r>
              <a:rPr lang="cs-CZ" sz="2800" dirty="0"/>
              <a:t>místo výkonu práce tak může být sjednáno jak konkrétní pracoviště, tak i sídlo zaměstnavatele, obec, kraj, území ČR apod</a:t>
            </a:r>
            <a:r>
              <a:rPr lang="cs-CZ" sz="2800" dirty="0" smtClean="0"/>
              <a:t>.</a:t>
            </a:r>
            <a:endParaRPr lang="cs-CZ" sz="2800" dirty="0"/>
          </a:p>
        </p:txBody>
      </p:sp>
      <p:sp>
        <p:nvSpPr>
          <p:cNvPr id="3" name="Nadpis 2"/>
          <p:cNvSpPr>
            <a:spLocks noGrp="1"/>
          </p:cNvSpPr>
          <p:nvPr>
            <p:ph type="title"/>
          </p:nvPr>
        </p:nvSpPr>
        <p:spPr/>
        <p:txBody>
          <a:bodyPr/>
          <a:lstStyle/>
          <a:p>
            <a:r>
              <a:rPr lang="cs-CZ" dirty="0" smtClean="0"/>
              <a:t>Místo výkonu práce - judikatura</a:t>
            </a:r>
            <a:endParaRPr lang="cs-CZ" dirty="0"/>
          </a:p>
        </p:txBody>
      </p:sp>
    </p:spTree>
    <p:extLst>
      <p:ext uri="{BB962C8B-B14F-4D97-AF65-F5344CB8AC3E}">
        <p14:creationId xmlns:p14="http://schemas.microsoft.com/office/powerpoint/2010/main" val="3706673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23528" y="2132856"/>
            <a:ext cx="8640959" cy="4536504"/>
          </a:xfrm>
        </p:spPr>
        <p:txBody>
          <a:bodyPr>
            <a:normAutofit/>
          </a:bodyPr>
          <a:lstStyle/>
          <a:p>
            <a:pPr marL="514350" indent="-514350">
              <a:buAutoNum type="arabicParenR"/>
            </a:pPr>
            <a:r>
              <a:rPr lang="cs-CZ" sz="1800" dirty="0" smtClean="0">
                <a:latin typeface="Calibri" panose="020F0502020204030204" pitchFamily="34" charset="0"/>
              </a:rPr>
              <a:t>Rozsudek NS, </a:t>
            </a:r>
            <a:r>
              <a:rPr lang="cs-CZ" sz="1800" dirty="0" err="1" smtClean="0">
                <a:latin typeface="Calibri" panose="020F0502020204030204" pitchFamily="34" charset="0"/>
              </a:rPr>
              <a:t>sp</a:t>
            </a:r>
            <a:r>
              <a:rPr lang="cs-CZ" sz="1800" dirty="0" smtClean="0">
                <a:latin typeface="Calibri" panose="020F0502020204030204" pitchFamily="34" charset="0"/>
              </a:rPr>
              <a:t>. zn. 21 </a:t>
            </a:r>
            <a:r>
              <a:rPr lang="cs-CZ" sz="1800" dirty="0" err="1" smtClean="0">
                <a:latin typeface="Calibri" panose="020F0502020204030204" pitchFamily="34" charset="0"/>
              </a:rPr>
              <a:t>Cdo</a:t>
            </a:r>
            <a:r>
              <a:rPr lang="cs-CZ" sz="1800" dirty="0" smtClean="0">
                <a:latin typeface="Calibri" panose="020F0502020204030204" pitchFamily="34" charset="0"/>
              </a:rPr>
              <a:t> 811/2002</a:t>
            </a:r>
          </a:p>
          <a:p>
            <a:pPr marL="0" indent="0">
              <a:buNone/>
            </a:pPr>
            <a:endParaRPr lang="cs-CZ" sz="1800" dirty="0" smtClean="0">
              <a:latin typeface="Calibri" panose="020F0502020204030204" pitchFamily="34" charset="0"/>
            </a:endParaRPr>
          </a:p>
          <a:p>
            <a:pPr algn="just"/>
            <a:r>
              <a:rPr lang="cs-CZ" sz="1800" b="1" dirty="0">
                <a:latin typeface="Calibri" panose="020F0502020204030204" pitchFamily="34" charset="0"/>
              </a:rPr>
              <a:t>Dnem, který je (byl) sjednán v pracovní smlouvě jako den nástupu do práce, vzniká pracovní poměr </a:t>
            </a:r>
            <a:r>
              <a:rPr lang="cs-CZ" sz="1800" dirty="0">
                <a:latin typeface="Calibri" panose="020F0502020204030204" pitchFamily="34" charset="0"/>
              </a:rPr>
              <a:t>(viz </a:t>
            </a:r>
            <a:r>
              <a:rPr lang="cs-CZ" sz="1800" dirty="0" err="1">
                <a:latin typeface="Calibri" panose="020F0502020204030204" pitchFamily="34" charset="0"/>
              </a:rPr>
              <a:t>ust</a:t>
            </a:r>
            <a:r>
              <a:rPr lang="cs-CZ" sz="1800" dirty="0">
                <a:latin typeface="Calibri" panose="020F0502020204030204" pitchFamily="34" charset="0"/>
              </a:rPr>
              <a:t>. § 36 odst. 1 zákoníku práce</a:t>
            </a:r>
            <a:r>
              <a:rPr lang="cs-CZ" sz="1800" dirty="0" smtClean="0">
                <a:latin typeface="Calibri" panose="020F0502020204030204" pitchFamily="34" charset="0"/>
              </a:rPr>
              <a:t>).</a:t>
            </a:r>
          </a:p>
          <a:p>
            <a:pPr algn="just"/>
            <a:r>
              <a:rPr lang="cs-CZ" sz="1800" dirty="0" smtClean="0">
                <a:latin typeface="Calibri" panose="020F0502020204030204" pitchFamily="34" charset="0"/>
              </a:rPr>
              <a:t>Den </a:t>
            </a:r>
            <a:r>
              <a:rPr lang="cs-CZ" sz="1800" dirty="0">
                <a:latin typeface="Calibri" panose="020F0502020204030204" pitchFamily="34" charset="0"/>
              </a:rPr>
              <a:t>nástupu do práce může být v pracovní smlouvě sjednán uvedením určitého konkrétního kalendářního dne (např. 1. září 2008, 14. prosince 2009, 1. března 2010), což je nejobvyklejší způsob, nebo jakýmkoliv jiným vhodným způsobem nevzbuzujícím pochybnosti o tom, o který den jde (např. patnáctý den po ukončení studia, den nástupu jiné zaměstnankyně na mateřskou dovolenou atp.). Jako den nástupu může být sjednána také sobota, neděle nebo svátek; nemusí to být nutně den pracovní.</a:t>
            </a:r>
          </a:p>
          <a:p>
            <a:pPr algn="just"/>
            <a:r>
              <a:rPr lang="cs-CZ" sz="1800" dirty="0">
                <a:latin typeface="Calibri" panose="020F0502020204030204" pitchFamily="34" charset="0"/>
              </a:rPr>
              <a:t>Vznik pracovního poměru je vázán na dohodnutý den nástupu do práce, ne až na den, ve kterém poprvé došlo k faktickému výkonu práce.</a:t>
            </a:r>
          </a:p>
          <a:p>
            <a:pPr algn="just"/>
            <a:r>
              <a:rPr lang="cs-CZ" sz="1800" dirty="0">
                <a:latin typeface="Calibri" panose="020F0502020204030204" pitchFamily="34" charset="0"/>
              </a:rPr>
              <a:t>Den nástupu do práce nemusí být shodný s dnem, kdy byla uzavřena pracovní smlouva</a:t>
            </a:r>
            <a:r>
              <a:rPr lang="cs-CZ" sz="1800" dirty="0" smtClean="0">
                <a:latin typeface="Calibri" panose="020F0502020204030204" pitchFamily="34" charset="0"/>
              </a:rPr>
              <a:t>.</a:t>
            </a:r>
            <a:endParaRPr lang="cs-CZ" sz="1800" dirty="0">
              <a:latin typeface="Calibri" panose="020F0502020204030204" pitchFamily="34" charset="0"/>
            </a:endParaRPr>
          </a:p>
        </p:txBody>
      </p:sp>
      <p:sp>
        <p:nvSpPr>
          <p:cNvPr id="3" name="Nadpis 2"/>
          <p:cNvSpPr>
            <a:spLocks noGrp="1"/>
          </p:cNvSpPr>
          <p:nvPr>
            <p:ph type="title"/>
          </p:nvPr>
        </p:nvSpPr>
        <p:spPr/>
        <p:txBody>
          <a:bodyPr/>
          <a:lstStyle/>
          <a:p>
            <a:r>
              <a:rPr lang="cs-CZ" dirty="0" smtClean="0"/>
              <a:t>Den nástupu do práce</a:t>
            </a:r>
            <a:endParaRPr lang="cs-CZ" dirty="0"/>
          </a:p>
        </p:txBody>
      </p:sp>
    </p:spTree>
    <p:extLst>
      <p:ext uri="{BB962C8B-B14F-4D97-AF65-F5344CB8AC3E}">
        <p14:creationId xmlns:p14="http://schemas.microsoft.com/office/powerpoint/2010/main" val="2276473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ctr"/>
            <a:endParaRPr lang="cs-CZ" dirty="0" smtClean="0"/>
          </a:p>
          <a:p>
            <a:pPr algn="ctr"/>
            <a:endParaRPr lang="cs-CZ" dirty="0"/>
          </a:p>
          <a:p>
            <a:pPr marL="0" indent="0" algn="ctr">
              <a:buNone/>
            </a:pPr>
            <a:endParaRPr lang="cs-CZ" sz="3200" dirty="0" smtClean="0"/>
          </a:p>
          <a:p>
            <a:pPr marL="0" indent="0" algn="ctr">
              <a:buNone/>
            </a:pPr>
            <a:r>
              <a:rPr lang="cs-CZ" sz="3800" b="1" dirty="0" smtClean="0">
                <a:latin typeface="Calibri" panose="020F0502020204030204" pitchFamily="34" charset="0"/>
              </a:rPr>
              <a:t>Děkuji za pozornost! </a:t>
            </a:r>
            <a:r>
              <a:rPr lang="cs-CZ" sz="3800" b="1" dirty="0" smtClean="0">
                <a:latin typeface="Calibri" panose="020F0502020204030204" pitchFamily="34" charset="0"/>
                <a:sym typeface="Wingdings" panose="05000000000000000000" pitchFamily="2" charset="2"/>
              </a:rPr>
              <a:t></a:t>
            </a:r>
            <a:endParaRPr lang="cs-CZ" sz="3800" b="1" dirty="0">
              <a:latin typeface="Calibri" panose="020F0502020204030204" pitchFamily="34" charset="0"/>
            </a:endParaRPr>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3065312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buFont typeface="Arial" pitchFamily="34" charset="0"/>
              <a:buChar char="•"/>
            </a:pPr>
            <a:r>
              <a:rPr lang="cs-CZ" dirty="0" smtClean="0">
                <a:cs typeface="Times New Roman" pitchFamily="18" charset="0"/>
              </a:rPr>
              <a:t>plně v dispozici zaměstnavatele (forma + způsob) X zaměstnavatel limitován zákazem diskriminace </a:t>
            </a:r>
          </a:p>
          <a:p>
            <a:pPr>
              <a:buFont typeface="Arial" pitchFamily="34" charset="0"/>
              <a:buChar char="•"/>
            </a:pPr>
            <a:endParaRPr lang="cs-CZ" dirty="0">
              <a:cs typeface="Times New Roman" pitchFamily="18" charset="0"/>
            </a:endParaRPr>
          </a:p>
          <a:p>
            <a:pPr marL="1076325" indent="-1076325">
              <a:buFont typeface="Arial" pitchFamily="34" charset="0"/>
              <a:buChar char="•"/>
            </a:pPr>
            <a:r>
              <a:rPr lang="cs-CZ" dirty="0" smtClean="0">
                <a:cs typeface="Times New Roman" pitchFamily="18" charset="0"/>
              </a:rPr>
              <a:t>zaměstnavatel může vzít při výběru vhodného kandidáta v úvahu </a:t>
            </a:r>
            <a:r>
              <a:rPr lang="cs-CZ" b="1" dirty="0" smtClean="0">
                <a:solidFill>
                  <a:srgbClr val="FF0000"/>
                </a:solidFill>
                <a:cs typeface="Times New Roman" pitchFamily="18" charset="0"/>
              </a:rPr>
              <a:t>následující kritéria</a:t>
            </a:r>
            <a:r>
              <a:rPr lang="cs-CZ" dirty="0" smtClean="0">
                <a:cs typeface="Times New Roman" pitchFamily="18" charset="0"/>
              </a:rPr>
              <a:t>:</a:t>
            </a:r>
          </a:p>
          <a:p>
            <a:pPr marL="457200" indent="-457200">
              <a:buAutoNum type="alphaLcParenR"/>
            </a:pPr>
            <a:r>
              <a:rPr lang="cs-CZ" dirty="0" smtClean="0">
                <a:cs typeface="Times New Roman" pitchFamily="18" charset="0"/>
              </a:rPr>
              <a:t>kvalifikaci,</a:t>
            </a:r>
          </a:p>
          <a:p>
            <a:pPr marL="457200" indent="-457200">
              <a:buAutoNum type="alphaLcParenR"/>
            </a:pPr>
            <a:r>
              <a:rPr lang="cs-CZ" dirty="0" smtClean="0">
                <a:cs typeface="Times New Roman" pitchFamily="18" charset="0"/>
              </a:rPr>
              <a:t>nezbytné požadavky pro výkon práce,</a:t>
            </a:r>
          </a:p>
          <a:p>
            <a:pPr marL="457200" indent="-457200">
              <a:buAutoNum type="alphaLcParenR"/>
            </a:pPr>
            <a:r>
              <a:rPr lang="cs-CZ" dirty="0" smtClean="0">
                <a:cs typeface="Times New Roman" pitchFamily="18" charset="0"/>
              </a:rPr>
              <a:t>zvláštní schopnosti,</a:t>
            </a:r>
          </a:p>
          <a:p>
            <a:pPr marL="457200" indent="-457200">
              <a:buAutoNum type="alphaLcParenR"/>
            </a:pPr>
            <a:r>
              <a:rPr lang="cs-CZ" dirty="0" smtClean="0">
                <a:cs typeface="Times New Roman" pitchFamily="18" charset="0"/>
              </a:rPr>
              <a:t>jiné požadavky stanovené zvl. </a:t>
            </a:r>
            <a:r>
              <a:rPr lang="cs-CZ" dirty="0" err="1" smtClean="0">
                <a:cs typeface="Times New Roman" pitchFamily="18" charset="0"/>
              </a:rPr>
              <a:t>pr</a:t>
            </a:r>
            <a:r>
              <a:rPr lang="cs-CZ" dirty="0" smtClean="0">
                <a:cs typeface="Times New Roman" pitchFamily="18" charset="0"/>
              </a:rPr>
              <a:t>. př. (např. zákon. č. 95/2004 Sb.)</a:t>
            </a:r>
          </a:p>
          <a:p>
            <a:pPr>
              <a:buFont typeface="Arial" pitchFamily="34" charset="0"/>
              <a:buChar char="•"/>
            </a:pPr>
            <a:endParaRPr lang="cs-CZ" dirty="0"/>
          </a:p>
        </p:txBody>
      </p:sp>
      <p:sp>
        <p:nvSpPr>
          <p:cNvPr id="3" name="Nadpis 2"/>
          <p:cNvSpPr>
            <a:spLocks noGrp="1"/>
          </p:cNvSpPr>
          <p:nvPr>
            <p:ph type="title"/>
          </p:nvPr>
        </p:nvSpPr>
        <p:spPr/>
        <p:txBody>
          <a:bodyPr/>
          <a:lstStyle/>
          <a:p>
            <a:r>
              <a:rPr lang="cs-CZ" dirty="0" smtClean="0">
                <a:solidFill>
                  <a:schemeClr val="bg1"/>
                </a:solidFill>
              </a:rPr>
              <a:t>Výběr zaměstnance (§ 30)</a:t>
            </a:r>
            <a:endParaRPr lang="cs-CZ" dirty="0">
              <a:solidFill>
                <a:schemeClr val="bg1"/>
              </a:solidFill>
            </a:endParaRPr>
          </a:p>
        </p:txBody>
      </p:sp>
      <p:sp>
        <p:nvSpPr>
          <p:cNvPr id="4" name="Šipka doprava 3"/>
          <p:cNvSpPr/>
          <p:nvPr/>
        </p:nvSpPr>
        <p:spPr>
          <a:xfrm>
            <a:off x="953284" y="3596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05953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buFont typeface="Arial" pitchFamily="34" charset="0"/>
              <a:buChar char="•"/>
            </a:pPr>
            <a:r>
              <a:rPr lang="cs-CZ" dirty="0" smtClean="0">
                <a:cs typeface="Times New Roman" pitchFamily="18" charset="0"/>
              </a:rPr>
              <a:t>při výběru zaměstnance je zaměstnavatel limitován § 4 </a:t>
            </a:r>
            <a:r>
              <a:rPr lang="cs-CZ" b="1" dirty="0" smtClean="0">
                <a:solidFill>
                  <a:srgbClr val="FF0000"/>
                </a:solidFill>
                <a:cs typeface="Times New Roman" pitchFamily="18" charset="0"/>
              </a:rPr>
              <a:t>zákona o zaměstnanosti</a:t>
            </a:r>
            <a:r>
              <a:rPr lang="cs-CZ" dirty="0" smtClean="0">
                <a:cs typeface="Times New Roman" pitchFamily="18" charset="0"/>
              </a:rPr>
              <a:t>, který zakotvuje zásadu </a:t>
            </a:r>
            <a:r>
              <a:rPr lang="cs-CZ" i="1" dirty="0" smtClean="0">
                <a:cs typeface="Times New Roman" pitchFamily="18" charset="0"/>
              </a:rPr>
              <a:t>rovného </a:t>
            </a:r>
            <a:r>
              <a:rPr lang="cs-CZ" i="1" dirty="0">
                <a:cs typeface="Times New Roman" pitchFamily="18" charset="0"/>
              </a:rPr>
              <a:t>zacházení a zákaz diskriminace </a:t>
            </a:r>
            <a:r>
              <a:rPr lang="cs-CZ" b="1" i="1" dirty="0">
                <a:solidFill>
                  <a:srgbClr val="FF0000"/>
                </a:solidFill>
                <a:cs typeface="Times New Roman" pitchFamily="18" charset="0"/>
              </a:rPr>
              <a:t>při uplatňování práva na zaměstnání</a:t>
            </a:r>
          </a:p>
          <a:p>
            <a:pPr marL="0" indent="0" algn="just">
              <a:buNone/>
            </a:pPr>
            <a:endParaRPr lang="cs-CZ" i="1" dirty="0">
              <a:cs typeface="Times New Roman" pitchFamily="18" charset="0"/>
            </a:endParaRPr>
          </a:p>
          <a:p>
            <a:pPr marL="0" indent="0" algn="just">
              <a:buNone/>
            </a:pPr>
            <a:endParaRPr lang="cs-CZ" dirty="0"/>
          </a:p>
        </p:txBody>
      </p:sp>
      <p:sp>
        <p:nvSpPr>
          <p:cNvPr id="3" name="Nadpis 2"/>
          <p:cNvSpPr>
            <a:spLocks noGrp="1"/>
          </p:cNvSpPr>
          <p:nvPr>
            <p:ph type="title"/>
          </p:nvPr>
        </p:nvSpPr>
        <p:spPr/>
        <p:txBody>
          <a:bodyPr>
            <a:normAutofit fontScale="90000"/>
          </a:bodyPr>
          <a:lstStyle/>
          <a:p>
            <a:r>
              <a:rPr lang="cs-CZ" dirty="0" smtClean="0">
                <a:solidFill>
                  <a:schemeClr val="bg1"/>
                </a:solidFill>
              </a:rPr>
              <a:t>Výběr zaměstnance (§ 30),</a:t>
            </a:r>
            <a:br>
              <a:rPr lang="cs-CZ" dirty="0" smtClean="0">
                <a:solidFill>
                  <a:schemeClr val="bg1"/>
                </a:solidFill>
              </a:rPr>
            </a:br>
            <a:r>
              <a:rPr lang="cs-CZ" dirty="0" smtClean="0">
                <a:solidFill>
                  <a:schemeClr val="bg1"/>
                </a:solidFill>
              </a:rPr>
              <a:t>zákaz diskriminace, rovné zacházení</a:t>
            </a:r>
            <a:endParaRPr lang="cs-CZ" dirty="0">
              <a:solidFill>
                <a:schemeClr val="bg1"/>
              </a:solidFill>
            </a:endParaRPr>
          </a:p>
        </p:txBody>
      </p:sp>
    </p:spTree>
    <p:extLst>
      <p:ext uri="{BB962C8B-B14F-4D97-AF65-F5344CB8AC3E}">
        <p14:creationId xmlns:p14="http://schemas.microsoft.com/office/powerpoint/2010/main" val="2489722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buFont typeface="Arial" pitchFamily="34" charset="0"/>
              <a:buChar char="•"/>
            </a:pPr>
            <a:r>
              <a:rPr lang="cs-CZ" dirty="0" smtClean="0">
                <a:solidFill>
                  <a:srgbClr val="FF0000"/>
                </a:solidFill>
                <a:cs typeface="Times New Roman" pitchFamily="18" charset="0"/>
              </a:rPr>
              <a:t>údaje</a:t>
            </a:r>
            <a:r>
              <a:rPr lang="cs-CZ" dirty="0" smtClean="0">
                <a:cs typeface="Times New Roman" pitchFamily="18" charset="0"/>
              </a:rPr>
              <a:t>, které zaměstnavatel vyžaduje před uzavřením pracovního poměru </a:t>
            </a:r>
            <a:r>
              <a:rPr lang="cs-CZ" dirty="0" smtClean="0">
                <a:solidFill>
                  <a:srgbClr val="FF0000"/>
                </a:solidFill>
                <a:cs typeface="Times New Roman" pitchFamily="18" charset="0"/>
              </a:rPr>
              <a:t>musí bezprostředně souviset s uzavřením pracovní smlouvy</a:t>
            </a:r>
          </a:p>
          <a:p>
            <a:pPr algn="just">
              <a:buFont typeface="Arial" pitchFamily="34" charset="0"/>
              <a:buChar char="•"/>
            </a:pPr>
            <a:endParaRPr lang="cs-CZ" dirty="0" smtClean="0">
              <a:cs typeface="Times New Roman" pitchFamily="18" charset="0"/>
            </a:endParaRPr>
          </a:p>
          <a:p>
            <a:pPr algn="just">
              <a:buFont typeface="Arial" pitchFamily="34" charset="0"/>
              <a:buChar char="•"/>
            </a:pPr>
            <a:r>
              <a:rPr lang="cs-CZ" dirty="0" smtClean="0">
                <a:cs typeface="Times New Roman" pitchFamily="18" charset="0"/>
              </a:rPr>
              <a:t>§ 316 odst. 4 -&gt; </a:t>
            </a:r>
            <a:r>
              <a:rPr lang="cs-CZ" dirty="0" err="1" smtClean="0">
                <a:cs typeface="Times New Roman" pitchFamily="18" charset="0"/>
              </a:rPr>
              <a:t>demonstr</a:t>
            </a:r>
            <a:r>
              <a:rPr lang="cs-CZ" dirty="0" smtClean="0">
                <a:cs typeface="Times New Roman" pitchFamily="18" charset="0"/>
              </a:rPr>
              <a:t>. výčet informací, </a:t>
            </a:r>
            <a:r>
              <a:rPr lang="cs-CZ" dirty="0" err="1" smtClean="0">
                <a:cs typeface="Times New Roman" pitchFamily="18" charset="0"/>
              </a:rPr>
              <a:t>kt</a:t>
            </a:r>
            <a:r>
              <a:rPr lang="cs-CZ" dirty="0" smtClean="0">
                <a:cs typeface="Times New Roman" pitchFamily="18" charset="0"/>
              </a:rPr>
              <a:t>. dle zákonodárce nesouvisí </a:t>
            </a:r>
            <a:r>
              <a:rPr lang="cs-CZ" dirty="0" err="1" smtClean="0">
                <a:cs typeface="Times New Roman" pitchFamily="18" charset="0"/>
              </a:rPr>
              <a:t>bezprostř</a:t>
            </a:r>
            <a:r>
              <a:rPr lang="cs-CZ" dirty="0" smtClean="0">
                <a:cs typeface="Times New Roman" pitchFamily="18" charset="0"/>
              </a:rPr>
              <a:t>. s uzavřením PS</a:t>
            </a:r>
            <a:endParaRPr lang="cs-CZ" dirty="0">
              <a:cs typeface="Times New Roman" pitchFamily="18" charset="0"/>
            </a:endParaRPr>
          </a:p>
          <a:p>
            <a:pPr>
              <a:buClr>
                <a:schemeClr val="tx2"/>
              </a:buClr>
              <a:buFont typeface="Arial" pitchFamily="34" charset="0"/>
              <a:buChar char="•"/>
            </a:pPr>
            <a:endParaRPr lang="cs-CZ" dirty="0" smtClean="0"/>
          </a:p>
          <a:p>
            <a:pPr>
              <a:buClr>
                <a:schemeClr val="tx2"/>
              </a:buClr>
              <a:buFont typeface="Arial" pitchFamily="34" charset="0"/>
              <a:buChar char="•"/>
            </a:pPr>
            <a:endParaRPr lang="cs-CZ" dirty="0"/>
          </a:p>
          <a:p>
            <a:pPr>
              <a:buClr>
                <a:schemeClr val="tx2"/>
              </a:buClr>
              <a:buFont typeface="Arial" pitchFamily="34" charset="0"/>
              <a:buChar char="•"/>
            </a:pPr>
            <a:endParaRPr lang="cs-CZ" dirty="0"/>
          </a:p>
        </p:txBody>
      </p:sp>
      <p:sp>
        <p:nvSpPr>
          <p:cNvPr id="3" name="Nadpis 2"/>
          <p:cNvSpPr>
            <a:spLocks noGrp="1"/>
          </p:cNvSpPr>
          <p:nvPr>
            <p:ph type="title"/>
          </p:nvPr>
        </p:nvSpPr>
        <p:spPr/>
        <p:txBody>
          <a:bodyPr>
            <a:normAutofit fontScale="90000"/>
          </a:bodyPr>
          <a:lstStyle/>
          <a:p>
            <a:r>
              <a:rPr lang="cs-CZ" dirty="0" smtClean="0">
                <a:solidFill>
                  <a:schemeClr val="bg1"/>
                </a:solidFill>
              </a:rPr>
              <a:t>Údaje před vznikem pracovního poměru (§ 30 odst. 2)</a:t>
            </a:r>
            <a:endParaRPr lang="cs-CZ" dirty="0">
              <a:solidFill>
                <a:schemeClr val="bg1"/>
              </a:solidFill>
            </a:endParaRPr>
          </a:p>
        </p:txBody>
      </p:sp>
    </p:spTree>
    <p:extLst>
      <p:ext uri="{BB962C8B-B14F-4D97-AF65-F5344CB8AC3E}">
        <p14:creationId xmlns:p14="http://schemas.microsoft.com/office/powerpoint/2010/main" val="1296637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buClr>
                <a:schemeClr val="tx2"/>
              </a:buClr>
              <a:buFont typeface="Arial" pitchFamily="34" charset="0"/>
              <a:buChar char="•"/>
            </a:pPr>
            <a:endParaRPr lang="cs-CZ" dirty="0" smtClean="0"/>
          </a:p>
          <a:p>
            <a:pPr>
              <a:buClr>
                <a:schemeClr val="tx2"/>
              </a:buClr>
              <a:buFont typeface="Arial" pitchFamily="34" charset="0"/>
              <a:buChar char="•"/>
            </a:pPr>
            <a:endParaRPr lang="cs-CZ" dirty="0"/>
          </a:p>
          <a:p>
            <a:pPr>
              <a:buClr>
                <a:schemeClr val="tx2"/>
              </a:buClr>
              <a:buFont typeface="Arial" pitchFamily="34" charset="0"/>
              <a:buChar char="•"/>
            </a:pPr>
            <a:endParaRPr lang="cs-CZ" dirty="0"/>
          </a:p>
        </p:txBody>
      </p:sp>
      <p:sp>
        <p:nvSpPr>
          <p:cNvPr id="3" name="Nadpis 2"/>
          <p:cNvSpPr>
            <a:spLocks noGrp="1"/>
          </p:cNvSpPr>
          <p:nvPr>
            <p:ph type="title"/>
          </p:nvPr>
        </p:nvSpPr>
        <p:spPr/>
        <p:txBody>
          <a:bodyPr>
            <a:normAutofit fontScale="90000"/>
          </a:bodyPr>
          <a:lstStyle/>
          <a:p>
            <a:r>
              <a:rPr lang="cs-CZ" dirty="0" smtClean="0">
                <a:solidFill>
                  <a:schemeClr val="bg1"/>
                </a:solidFill>
              </a:rPr>
              <a:t>Údaje před vznikem pracovního poměru (§ 30/2 + § 316/4)</a:t>
            </a:r>
            <a:endParaRPr lang="cs-CZ" dirty="0">
              <a:solidFill>
                <a:schemeClr val="bg1"/>
              </a:solidFill>
            </a:endParaRPr>
          </a:p>
        </p:txBody>
      </p:sp>
      <p:graphicFrame>
        <p:nvGraphicFramePr>
          <p:cNvPr id="4" name="Tabulka 3"/>
          <p:cNvGraphicFramePr>
            <a:graphicFrameLocks noGrp="1"/>
          </p:cNvGraphicFramePr>
          <p:nvPr>
            <p:extLst>
              <p:ext uri="{D42A27DB-BD31-4B8C-83A1-F6EECF244321}">
                <p14:modId xmlns:p14="http://schemas.microsoft.com/office/powerpoint/2010/main" val="302175077"/>
              </p:ext>
            </p:extLst>
          </p:nvPr>
        </p:nvGraphicFramePr>
        <p:xfrm>
          <a:off x="1547664" y="2708920"/>
          <a:ext cx="6096000" cy="3576320"/>
        </p:xfrm>
        <a:graphic>
          <a:graphicData uri="http://schemas.openxmlformats.org/drawingml/2006/table">
            <a:tbl>
              <a:tblPr firstRow="1" bandRow="1">
                <a:tableStyleId>{5C22544A-7EE6-4342-B048-85BDC9FD1C3A}</a:tableStyleId>
              </a:tblPr>
              <a:tblGrid>
                <a:gridCol w="3024336"/>
                <a:gridCol w="3071664"/>
              </a:tblGrid>
              <a:tr h="370840">
                <a:tc>
                  <a:txBody>
                    <a:bodyPr/>
                    <a:lstStyle/>
                    <a:p>
                      <a:pPr algn="ctr"/>
                      <a:r>
                        <a:rPr lang="cs-CZ" dirty="0" smtClean="0"/>
                        <a:t>Údaje,</a:t>
                      </a:r>
                      <a:r>
                        <a:rPr lang="cs-CZ" baseline="0" dirty="0" smtClean="0"/>
                        <a:t> </a:t>
                      </a:r>
                      <a:r>
                        <a:rPr lang="cs-CZ" baseline="0" dirty="0" err="1" smtClean="0"/>
                        <a:t>kt</a:t>
                      </a:r>
                      <a:r>
                        <a:rPr lang="cs-CZ" baseline="0" dirty="0" smtClean="0"/>
                        <a:t>. nelze požadovat nikdy</a:t>
                      </a:r>
                      <a:endParaRPr lang="cs-CZ" dirty="0"/>
                    </a:p>
                  </a:txBody>
                  <a:tcPr/>
                </a:tc>
                <a:tc>
                  <a:txBody>
                    <a:bodyPr/>
                    <a:lstStyle/>
                    <a:p>
                      <a:pPr algn="ctr"/>
                      <a:r>
                        <a:rPr lang="cs-CZ" dirty="0" smtClean="0"/>
                        <a:t>Údaje,</a:t>
                      </a:r>
                      <a:r>
                        <a:rPr lang="cs-CZ" baseline="0" dirty="0" smtClean="0"/>
                        <a:t> </a:t>
                      </a:r>
                      <a:r>
                        <a:rPr lang="cs-CZ" baseline="0" dirty="0" err="1" smtClean="0"/>
                        <a:t>kt</a:t>
                      </a:r>
                      <a:r>
                        <a:rPr lang="cs-CZ" baseline="0" dirty="0" smtClean="0"/>
                        <a:t>. lze požadovat, jen je-li dán </a:t>
                      </a:r>
                      <a:r>
                        <a:rPr lang="cs-CZ" baseline="0" dirty="0" smtClean="0">
                          <a:solidFill>
                            <a:srgbClr val="FF0000"/>
                          </a:solidFill>
                        </a:rPr>
                        <a:t>věcný důvod </a:t>
                      </a:r>
                      <a:r>
                        <a:rPr lang="cs-CZ" baseline="0" dirty="0" smtClean="0"/>
                        <a:t>spočívající v povaze práce</a:t>
                      </a:r>
                      <a:endParaRPr lang="cs-CZ" dirty="0"/>
                    </a:p>
                  </a:txBody>
                  <a:tcPr/>
                </a:tc>
              </a:tr>
              <a:tr h="370840">
                <a:tc>
                  <a:txBody>
                    <a:bodyPr/>
                    <a:lstStyle/>
                    <a:p>
                      <a:pPr algn="ctr"/>
                      <a:r>
                        <a:rPr lang="cs-CZ" dirty="0" smtClean="0"/>
                        <a:t>sexuální orientace</a:t>
                      </a:r>
                      <a:endParaRPr lang="cs-CZ" dirty="0"/>
                    </a:p>
                  </a:txBody>
                  <a:tcPr/>
                </a:tc>
                <a:tc>
                  <a:txBody>
                    <a:bodyPr/>
                    <a:lstStyle/>
                    <a:p>
                      <a:pPr algn="ctr"/>
                      <a:r>
                        <a:rPr lang="cs-CZ" dirty="0" smtClean="0"/>
                        <a:t>těhotenství</a:t>
                      </a:r>
                      <a:endParaRPr lang="cs-CZ" dirty="0"/>
                    </a:p>
                  </a:txBody>
                  <a:tcPr/>
                </a:tc>
              </a:tr>
              <a:tr h="370840">
                <a:tc>
                  <a:txBody>
                    <a:bodyPr/>
                    <a:lstStyle/>
                    <a:p>
                      <a:pPr algn="ctr"/>
                      <a:r>
                        <a:rPr lang="cs-CZ" dirty="0" smtClean="0"/>
                        <a:t>původ</a:t>
                      </a:r>
                      <a:endParaRPr lang="cs-CZ" dirty="0"/>
                    </a:p>
                  </a:txBody>
                  <a:tcPr/>
                </a:tc>
                <a:tc>
                  <a:txBody>
                    <a:bodyPr/>
                    <a:lstStyle/>
                    <a:p>
                      <a:pPr algn="ctr"/>
                      <a:r>
                        <a:rPr lang="cs-CZ" dirty="0" smtClean="0"/>
                        <a:t>rodinné poměry</a:t>
                      </a:r>
                      <a:endParaRPr lang="cs-CZ" dirty="0"/>
                    </a:p>
                  </a:txBody>
                  <a:tcPr/>
                </a:tc>
              </a:tr>
              <a:tr h="370840">
                <a:tc>
                  <a:txBody>
                    <a:bodyPr/>
                    <a:lstStyle/>
                    <a:p>
                      <a:pPr algn="ctr"/>
                      <a:r>
                        <a:rPr lang="cs-CZ" dirty="0" smtClean="0"/>
                        <a:t>členství</a:t>
                      </a:r>
                      <a:r>
                        <a:rPr lang="cs-CZ" baseline="0" dirty="0" smtClean="0"/>
                        <a:t> v odborové organizaci</a:t>
                      </a:r>
                      <a:endParaRPr lang="cs-CZ" dirty="0"/>
                    </a:p>
                  </a:txBody>
                  <a:tcPr/>
                </a:tc>
                <a:tc>
                  <a:txBody>
                    <a:bodyPr/>
                    <a:lstStyle/>
                    <a:p>
                      <a:pPr algn="ctr"/>
                      <a:r>
                        <a:rPr lang="cs-CZ" dirty="0" smtClean="0"/>
                        <a:t>majetkové poměry</a:t>
                      </a:r>
                      <a:endParaRPr lang="cs-CZ" dirty="0"/>
                    </a:p>
                  </a:txBody>
                  <a:tcPr/>
                </a:tc>
              </a:tr>
              <a:tr h="370840">
                <a:tc>
                  <a:txBody>
                    <a:bodyPr/>
                    <a:lstStyle/>
                    <a:p>
                      <a:pPr algn="ctr"/>
                      <a:r>
                        <a:rPr lang="cs-CZ" dirty="0" smtClean="0"/>
                        <a:t>členství v politických stranách nebo hnutích</a:t>
                      </a:r>
                      <a:endParaRPr lang="cs-CZ" dirty="0"/>
                    </a:p>
                  </a:txBody>
                  <a:tcPr/>
                </a:tc>
                <a:tc>
                  <a:txBody>
                    <a:bodyPr/>
                    <a:lstStyle/>
                    <a:p>
                      <a:pPr algn="ctr"/>
                      <a:r>
                        <a:rPr lang="cs-CZ" dirty="0" smtClean="0"/>
                        <a:t>trestněprávní bezúhonnost</a:t>
                      </a:r>
                      <a:endParaRPr lang="cs-CZ" dirty="0"/>
                    </a:p>
                  </a:txBody>
                  <a:tcPr/>
                </a:tc>
              </a:tr>
              <a:tr h="370840">
                <a:tc>
                  <a:txBody>
                    <a:bodyPr/>
                    <a:lstStyle/>
                    <a:p>
                      <a:pPr algn="ctr"/>
                      <a:r>
                        <a:rPr lang="cs-CZ" dirty="0" smtClean="0"/>
                        <a:t>příslušnost k církvi nebo náboženské společnosti</a:t>
                      </a:r>
                      <a:endParaRPr lang="cs-CZ" dirty="0"/>
                    </a:p>
                  </a:txBody>
                  <a:tcPr/>
                </a:tc>
                <a:tc>
                  <a:txBody>
                    <a:bodyPr/>
                    <a:lstStyle/>
                    <a:p>
                      <a:pPr algn="ctr"/>
                      <a:endParaRPr lang="cs-CZ" dirty="0"/>
                    </a:p>
                  </a:txBody>
                  <a:tcPr/>
                </a:tc>
              </a:tr>
            </a:tbl>
          </a:graphicData>
        </a:graphic>
      </p:graphicFrame>
    </p:spTree>
    <p:extLst>
      <p:ext uri="{BB962C8B-B14F-4D97-AF65-F5344CB8AC3E}">
        <p14:creationId xmlns:p14="http://schemas.microsoft.com/office/powerpoint/2010/main" val="2750016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buFont typeface="Arial" pitchFamily="34" charset="0"/>
              <a:buChar char="•"/>
            </a:pPr>
            <a:r>
              <a:rPr lang="cs-CZ" dirty="0" smtClean="0">
                <a:cs typeface="Times New Roman" pitchFamily="18" charset="0"/>
              </a:rPr>
              <a:t>zaměstnavatel je povinen </a:t>
            </a:r>
            <a:r>
              <a:rPr lang="cs-CZ" dirty="0" smtClean="0">
                <a:solidFill>
                  <a:srgbClr val="FF0000"/>
                </a:solidFill>
                <a:cs typeface="Times New Roman" pitchFamily="18" charset="0"/>
              </a:rPr>
              <a:t>před uzavřením pracovní smlouvy seznámit</a:t>
            </a:r>
            <a:r>
              <a:rPr lang="cs-CZ" dirty="0" smtClean="0">
                <a:cs typeface="Times New Roman" pitchFamily="18" charset="0"/>
              </a:rPr>
              <a:t> fyzickou osobu:</a:t>
            </a:r>
          </a:p>
          <a:p>
            <a:pPr marL="457200" indent="-457200">
              <a:buAutoNum type="alphaLcParenR"/>
            </a:pPr>
            <a:r>
              <a:rPr lang="cs-CZ" dirty="0" smtClean="0">
                <a:cs typeface="Times New Roman" pitchFamily="18" charset="0"/>
              </a:rPr>
              <a:t>s právy a povinnostmi, </a:t>
            </a:r>
            <a:r>
              <a:rPr lang="cs-CZ" dirty="0" err="1" smtClean="0">
                <a:cs typeface="Times New Roman" pitchFamily="18" charset="0"/>
              </a:rPr>
              <a:t>kt</a:t>
            </a:r>
            <a:r>
              <a:rPr lang="cs-CZ" dirty="0" smtClean="0">
                <a:cs typeface="Times New Roman" pitchFamily="18" charset="0"/>
              </a:rPr>
              <a:t>. by pro ni z pracovní smlouvy, popř. ze jmenování na pracovní  místo vyplynuly,</a:t>
            </a:r>
          </a:p>
          <a:p>
            <a:pPr marL="457200" indent="-457200">
              <a:buAutoNum type="alphaLcParenR"/>
            </a:pPr>
            <a:r>
              <a:rPr lang="cs-CZ" dirty="0" smtClean="0">
                <a:cs typeface="Times New Roman" pitchFamily="18" charset="0"/>
              </a:rPr>
              <a:t>s pracovními podmínkami,</a:t>
            </a:r>
          </a:p>
          <a:p>
            <a:pPr marL="457200" indent="-457200">
              <a:buAutoNum type="alphaLcParenR"/>
            </a:pPr>
            <a:r>
              <a:rPr lang="cs-CZ" dirty="0" smtClean="0">
                <a:cs typeface="Times New Roman" pitchFamily="18" charset="0"/>
              </a:rPr>
              <a:t>podmínkami odměňování (§ 113 odst. 3 ZP)</a:t>
            </a:r>
          </a:p>
          <a:p>
            <a:pPr marL="457200" indent="-457200">
              <a:buAutoNum type="alphaLcParenR"/>
            </a:pPr>
            <a:r>
              <a:rPr lang="cs-CZ" dirty="0" smtClean="0">
                <a:cs typeface="Times New Roman" pitchFamily="18" charset="0"/>
              </a:rPr>
              <a:t>povinnostmi, </a:t>
            </a:r>
            <a:r>
              <a:rPr lang="cs-CZ" dirty="0" err="1" smtClean="0">
                <a:cs typeface="Times New Roman" pitchFamily="18" charset="0"/>
              </a:rPr>
              <a:t>kt</a:t>
            </a:r>
            <a:r>
              <a:rPr lang="cs-CZ" dirty="0" smtClean="0">
                <a:cs typeface="Times New Roman" pitchFamily="18" charset="0"/>
              </a:rPr>
              <a:t>. vyplývají ze zvl. </a:t>
            </a:r>
            <a:r>
              <a:rPr lang="cs-CZ" dirty="0" err="1" smtClean="0">
                <a:cs typeface="Times New Roman" pitchFamily="18" charset="0"/>
              </a:rPr>
              <a:t>pr</a:t>
            </a:r>
            <a:r>
              <a:rPr lang="cs-CZ" dirty="0" smtClean="0">
                <a:cs typeface="Times New Roman" pitchFamily="18" charset="0"/>
              </a:rPr>
              <a:t>. př.</a:t>
            </a:r>
          </a:p>
          <a:p>
            <a:pPr marL="457200" indent="-457200">
              <a:buAutoNum type="alphaLcParenR"/>
            </a:pPr>
            <a:endParaRPr lang="cs-CZ" dirty="0" smtClean="0">
              <a:cs typeface="Times New Roman" pitchFamily="18" charset="0"/>
            </a:endParaRPr>
          </a:p>
          <a:p>
            <a:pPr marL="0" indent="0" algn="just">
              <a:buNone/>
            </a:pPr>
            <a:endParaRPr lang="cs-CZ" dirty="0" smtClean="0">
              <a:latin typeface="Times New Roman" pitchFamily="18" charset="0"/>
              <a:cs typeface="Times New Roman" pitchFamily="18" charset="0"/>
            </a:endParaRPr>
          </a:p>
          <a:p>
            <a:pPr algn="just">
              <a:buFont typeface="Arial" pitchFamily="34" charset="0"/>
              <a:buChar char="•"/>
            </a:pPr>
            <a:endParaRPr lang="cs-CZ"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fontScale="90000"/>
          </a:bodyPr>
          <a:lstStyle/>
          <a:p>
            <a:r>
              <a:rPr lang="cs-CZ" dirty="0" smtClean="0">
                <a:solidFill>
                  <a:schemeClr val="bg1"/>
                </a:solidFill>
              </a:rPr>
              <a:t>Seznámení uchazeče o zaměstnání s právy a povinnostmi (§ 31)</a:t>
            </a:r>
            <a:endParaRPr lang="cs-CZ" dirty="0">
              <a:solidFill>
                <a:schemeClr val="bg1"/>
              </a:solidFill>
            </a:endParaRPr>
          </a:p>
        </p:txBody>
      </p:sp>
    </p:spTree>
    <p:extLst>
      <p:ext uri="{BB962C8B-B14F-4D97-AF65-F5344CB8AC3E}">
        <p14:creationId xmlns:p14="http://schemas.microsoft.com/office/powerpoint/2010/main" val="2210991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buFont typeface="Arial" pitchFamily="34" charset="0"/>
              <a:buChar char="•"/>
            </a:pPr>
            <a:r>
              <a:rPr lang="cs-CZ" sz="2800" dirty="0" smtClean="0">
                <a:solidFill>
                  <a:srgbClr val="FF0000"/>
                </a:solidFill>
                <a:cs typeface="Times New Roman" pitchFamily="18" charset="0"/>
              </a:rPr>
              <a:t>forma</a:t>
            </a:r>
            <a:r>
              <a:rPr lang="cs-CZ" sz="2800" dirty="0" smtClean="0">
                <a:cs typeface="Times New Roman" pitchFamily="18" charset="0"/>
              </a:rPr>
              <a:t>, jakou má zaměstnavatel seznámení provést, není zákonem stanovena</a:t>
            </a:r>
          </a:p>
          <a:p>
            <a:pPr algn="just">
              <a:buFont typeface="Arial" pitchFamily="34" charset="0"/>
              <a:buChar char="•"/>
            </a:pPr>
            <a:r>
              <a:rPr lang="cs-CZ" sz="2800" dirty="0" smtClean="0">
                <a:cs typeface="Times New Roman" pitchFamily="18" charset="0"/>
              </a:rPr>
              <a:t>nesplnění informační povinnosti ze strany zaměstnavatele </a:t>
            </a:r>
            <a:r>
              <a:rPr lang="cs-CZ" sz="2800" dirty="0" smtClean="0">
                <a:solidFill>
                  <a:srgbClr val="FF0000"/>
                </a:solidFill>
                <a:cs typeface="Times New Roman" pitchFamily="18" charset="0"/>
              </a:rPr>
              <a:t>nezakládá neplatnost pracovní smlouvy</a:t>
            </a:r>
            <a:endParaRPr lang="cs-CZ" sz="2800" dirty="0" smtClean="0">
              <a:latin typeface="Times New Roman" pitchFamily="18" charset="0"/>
              <a:cs typeface="Times New Roman" pitchFamily="18" charset="0"/>
            </a:endParaRPr>
          </a:p>
        </p:txBody>
      </p:sp>
      <p:sp>
        <p:nvSpPr>
          <p:cNvPr id="3" name="Nadpis 2"/>
          <p:cNvSpPr>
            <a:spLocks noGrp="1"/>
          </p:cNvSpPr>
          <p:nvPr>
            <p:ph type="title"/>
          </p:nvPr>
        </p:nvSpPr>
        <p:spPr/>
        <p:txBody>
          <a:bodyPr>
            <a:normAutofit fontScale="90000"/>
          </a:bodyPr>
          <a:lstStyle/>
          <a:p>
            <a:r>
              <a:rPr lang="cs-CZ" dirty="0" smtClean="0">
                <a:solidFill>
                  <a:schemeClr val="bg1"/>
                </a:solidFill>
              </a:rPr>
              <a:t>Seznámení uchazeče o zaměstnání s právy a povinnostmi (§ 31)</a:t>
            </a:r>
            <a:endParaRPr lang="cs-CZ" dirty="0">
              <a:solidFill>
                <a:schemeClr val="bg1"/>
              </a:solidFill>
            </a:endParaRPr>
          </a:p>
        </p:txBody>
      </p:sp>
    </p:spTree>
    <p:extLst>
      <p:ext uri="{BB962C8B-B14F-4D97-AF65-F5344CB8AC3E}">
        <p14:creationId xmlns:p14="http://schemas.microsoft.com/office/powerpoint/2010/main" val="904418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72067" y="2276872"/>
            <a:ext cx="7408333" cy="3849291"/>
          </a:xfrm>
        </p:spPr>
        <p:txBody>
          <a:bodyPr>
            <a:normAutofit fontScale="92500" lnSpcReduction="10000"/>
          </a:bodyPr>
          <a:lstStyle/>
          <a:p>
            <a:pPr algn="just">
              <a:buFont typeface="Arial" pitchFamily="34" charset="0"/>
              <a:buChar char="•"/>
            </a:pPr>
            <a:r>
              <a:rPr lang="cs-CZ" dirty="0" smtClean="0">
                <a:solidFill>
                  <a:srgbClr val="FF0000"/>
                </a:solidFill>
                <a:cs typeface="Times New Roman" pitchFamily="18" charset="0"/>
              </a:rPr>
              <a:t>Pracovní poměr se zakládá</a:t>
            </a:r>
            <a:r>
              <a:rPr lang="cs-CZ" dirty="0" smtClean="0">
                <a:cs typeface="Times New Roman" pitchFamily="18" charset="0"/>
              </a:rPr>
              <a:t>:</a:t>
            </a:r>
          </a:p>
          <a:p>
            <a:pPr marL="0" indent="0" algn="just">
              <a:buNone/>
            </a:pPr>
            <a:endParaRPr lang="cs-CZ" dirty="0" smtClean="0">
              <a:cs typeface="Times New Roman" pitchFamily="18" charset="0"/>
            </a:endParaRPr>
          </a:p>
          <a:p>
            <a:pPr marL="457200" indent="-457200" algn="just">
              <a:buAutoNum type="alphaLcParenR"/>
            </a:pPr>
            <a:r>
              <a:rPr lang="cs-CZ" dirty="0" smtClean="0">
                <a:solidFill>
                  <a:srgbClr val="FF0000"/>
                </a:solidFill>
                <a:cs typeface="Times New Roman" pitchFamily="18" charset="0"/>
              </a:rPr>
              <a:t>PRACOVNÍ SMLOUVOU</a:t>
            </a:r>
            <a:endParaRPr lang="cs-CZ" dirty="0" smtClean="0">
              <a:cs typeface="Times New Roman" pitchFamily="18" charset="0"/>
            </a:endParaRPr>
          </a:p>
          <a:p>
            <a:pPr marL="457200" indent="-457200" algn="just">
              <a:buAutoNum type="alphaLcParenR"/>
            </a:pPr>
            <a:r>
              <a:rPr lang="cs-CZ" dirty="0" smtClean="0">
                <a:solidFill>
                  <a:srgbClr val="FF0000"/>
                </a:solidFill>
                <a:cs typeface="Times New Roman" pitchFamily="18" charset="0"/>
              </a:rPr>
              <a:t>JMENOVÁNÍM</a:t>
            </a:r>
            <a:r>
              <a:rPr lang="cs-CZ" dirty="0" smtClean="0">
                <a:cs typeface="Times New Roman" pitchFamily="18" charset="0"/>
              </a:rPr>
              <a:t>:</a:t>
            </a:r>
          </a:p>
          <a:p>
            <a:pPr marL="0" indent="0">
              <a:buNone/>
            </a:pPr>
            <a:r>
              <a:rPr lang="cs-CZ" dirty="0" smtClean="0">
                <a:cs typeface="Times New Roman" pitchFamily="18" charset="0"/>
              </a:rPr>
              <a:t>		a) stanoví-li tak zvl. </a:t>
            </a:r>
            <a:r>
              <a:rPr lang="cs-CZ" dirty="0" err="1" smtClean="0">
                <a:cs typeface="Times New Roman" pitchFamily="18" charset="0"/>
              </a:rPr>
              <a:t>pr</a:t>
            </a:r>
            <a:r>
              <a:rPr lang="cs-CZ" dirty="0" smtClean="0">
                <a:cs typeface="Times New Roman" pitchFamily="18" charset="0"/>
              </a:rPr>
              <a:t>. př. (např. § 103/3 		zákona o obcích)</a:t>
            </a:r>
          </a:p>
          <a:p>
            <a:pPr marL="0" indent="0">
              <a:buNone/>
            </a:pPr>
            <a:endParaRPr lang="cs-CZ" dirty="0" smtClean="0">
              <a:cs typeface="Times New Roman" pitchFamily="18" charset="0"/>
            </a:endParaRPr>
          </a:p>
          <a:p>
            <a:pPr marL="0" indent="0">
              <a:buNone/>
            </a:pPr>
            <a:r>
              <a:rPr lang="cs-CZ" dirty="0" smtClean="0">
                <a:cs typeface="Times New Roman" pitchFamily="18" charset="0"/>
              </a:rPr>
              <a:t>		b) jedná-li se o místo uvedené v § 33/3 ZP -&gt; 		zaměstnavatelem je buď stát, nebo subjekt 		se státem </a:t>
            </a:r>
            <a:r>
              <a:rPr lang="cs-CZ" dirty="0" err="1" smtClean="0">
                <a:cs typeface="Times New Roman" pitchFamily="18" charset="0"/>
              </a:rPr>
              <a:t>bezprostř</a:t>
            </a:r>
            <a:r>
              <a:rPr lang="cs-CZ" dirty="0" smtClean="0">
                <a:cs typeface="Times New Roman" pitchFamily="18" charset="0"/>
              </a:rPr>
              <a:t>. svázaný (st. podniky, 		fondy, </a:t>
            </a:r>
            <a:r>
              <a:rPr lang="cs-CZ" dirty="0" err="1" smtClean="0">
                <a:cs typeface="Times New Roman" pitchFamily="18" charset="0"/>
              </a:rPr>
              <a:t>příspěvk</a:t>
            </a:r>
            <a:r>
              <a:rPr lang="cs-CZ" dirty="0" smtClean="0">
                <a:cs typeface="Times New Roman" pitchFamily="18" charset="0"/>
              </a:rPr>
              <a:t>. </a:t>
            </a:r>
            <a:r>
              <a:rPr lang="cs-CZ" dirty="0" err="1" smtClean="0">
                <a:cs typeface="Times New Roman" pitchFamily="18" charset="0"/>
              </a:rPr>
              <a:t>org</a:t>
            </a:r>
            <a:r>
              <a:rPr lang="cs-CZ" dirty="0" smtClean="0">
                <a:cs typeface="Times New Roman" pitchFamily="18" charset="0"/>
              </a:rPr>
              <a:t>.)   </a:t>
            </a:r>
          </a:p>
          <a:p>
            <a:pPr marL="457200" indent="-457200" algn="just">
              <a:buAutoNum type="alphaLcParenR"/>
            </a:pPr>
            <a:endParaRPr lang="cs-CZ" dirty="0">
              <a:cs typeface="Times New Roman" pitchFamily="18" charset="0"/>
            </a:endParaRPr>
          </a:p>
        </p:txBody>
      </p:sp>
      <p:sp>
        <p:nvSpPr>
          <p:cNvPr id="3" name="Nadpis 2"/>
          <p:cNvSpPr>
            <a:spLocks noGrp="1"/>
          </p:cNvSpPr>
          <p:nvPr>
            <p:ph type="title"/>
          </p:nvPr>
        </p:nvSpPr>
        <p:spPr/>
        <p:txBody>
          <a:bodyPr/>
          <a:lstStyle/>
          <a:p>
            <a:r>
              <a:rPr lang="cs-CZ" dirty="0" smtClean="0">
                <a:solidFill>
                  <a:schemeClr val="bg1"/>
                </a:solidFill>
              </a:rPr>
              <a:t>Vznik pracovního poměru</a:t>
            </a:r>
            <a:endParaRPr lang="cs-CZ" dirty="0">
              <a:solidFill>
                <a:schemeClr val="bg1"/>
              </a:solidFill>
            </a:endParaRPr>
          </a:p>
        </p:txBody>
      </p:sp>
    </p:spTree>
    <p:extLst>
      <p:ext uri="{BB962C8B-B14F-4D97-AF65-F5344CB8AC3E}">
        <p14:creationId xmlns:p14="http://schemas.microsoft.com/office/powerpoint/2010/main" val="2566266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72067" y="1988840"/>
            <a:ext cx="7408333" cy="4137323"/>
          </a:xfrm>
        </p:spPr>
        <p:txBody>
          <a:bodyPr>
            <a:noAutofit/>
          </a:bodyPr>
          <a:lstStyle/>
          <a:p>
            <a:pPr>
              <a:buFont typeface="Arial" panose="020B0604020202020204" pitchFamily="34" charset="0"/>
              <a:buChar char="•"/>
            </a:pPr>
            <a:endParaRPr lang="cs-CZ" sz="1800" dirty="0" smtClean="0">
              <a:cs typeface="Times New Roman" pitchFamily="18" charset="0"/>
            </a:endParaRPr>
          </a:p>
          <a:p>
            <a:pPr>
              <a:buFont typeface="Arial" panose="020B0604020202020204" pitchFamily="34" charset="0"/>
              <a:buChar char="•"/>
            </a:pPr>
            <a:endParaRPr lang="cs-CZ" sz="2000" dirty="0" smtClean="0">
              <a:cs typeface="Times New Roman" pitchFamily="18" charset="0"/>
            </a:endParaRPr>
          </a:p>
          <a:p>
            <a:pPr>
              <a:buFont typeface="Arial" panose="020B0604020202020204" pitchFamily="34" charset="0"/>
              <a:buChar char="•"/>
            </a:pPr>
            <a:r>
              <a:rPr lang="cs-CZ" sz="2000" dirty="0" smtClean="0">
                <a:cs typeface="Times New Roman" pitchFamily="18" charset="0"/>
              </a:rPr>
              <a:t>pro jmenování není předepsána písemná forma -&gt; lze i konkludentně</a:t>
            </a:r>
          </a:p>
          <a:p>
            <a:pPr>
              <a:buFont typeface="Arial" panose="020B0604020202020204" pitchFamily="34" charset="0"/>
              <a:buChar char="•"/>
            </a:pPr>
            <a:r>
              <a:rPr lang="cs-CZ" sz="2000" dirty="0" smtClean="0">
                <a:cs typeface="Times New Roman" pitchFamily="18" charset="0"/>
              </a:rPr>
              <a:t>jmenování -&gt; jednostranné jednání X souhlas zaměstnance</a:t>
            </a:r>
          </a:p>
          <a:p>
            <a:pPr>
              <a:buFont typeface="Arial" panose="020B0604020202020204" pitchFamily="34" charset="0"/>
              <a:buChar char="•"/>
            </a:pPr>
            <a:r>
              <a:rPr lang="cs-CZ" sz="2000" dirty="0" smtClean="0">
                <a:cs typeface="Times New Roman" pitchFamily="18" charset="0"/>
              </a:rPr>
              <a:t>nutné rozlišovat jmenování jako:</a:t>
            </a:r>
          </a:p>
          <a:p>
            <a:pPr marL="457200" indent="-457200">
              <a:buAutoNum type="alphaLcParenR"/>
            </a:pPr>
            <a:r>
              <a:rPr lang="cs-CZ" sz="2000" dirty="0" smtClean="0">
                <a:cs typeface="Times New Roman" pitchFamily="18" charset="0"/>
              </a:rPr>
              <a:t>zvláštní způsob vzniku PP</a:t>
            </a:r>
          </a:p>
          <a:p>
            <a:pPr marL="457200" indent="-457200">
              <a:buAutoNum type="alphaLcParenR"/>
            </a:pPr>
            <a:r>
              <a:rPr lang="cs-CZ" sz="2000" dirty="0" smtClean="0">
                <a:cs typeface="Times New Roman" pitchFamily="18" charset="0"/>
              </a:rPr>
              <a:t>způsob povýšení (tj. změna druhu vykonávané práce, tj. změna pracovního místa, musí být sjednáno v pracovní smlouvě, smlouvě manažerské, dohoda o odvolání z vedoucího PM)</a:t>
            </a:r>
          </a:p>
          <a:p>
            <a:pPr marL="0" indent="0">
              <a:buNone/>
            </a:pPr>
            <a:r>
              <a:rPr lang="cs-CZ" sz="2000" dirty="0">
                <a:cs typeface="Times New Roman" pitchFamily="18" charset="0"/>
              </a:rPr>
              <a:t>	</a:t>
            </a:r>
            <a:r>
              <a:rPr lang="cs-CZ" sz="2000" dirty="0" smtClean="0">
                <a:cs typeface="Times New Roman" pitchFamily="18" charset="0"/>
              </a:rPr>
              <a:t>	§ 33 odst. 3 X § 73 odst. 2 ZP</a:t>
            </a:r>
          </a:p>
          <a:p>
            <a:pPr marL="0" indent="0">
              <a:buNone/>
            </a:pPr>
            <a:endParaRPr lang="cs-CZ" sz="1800" dirty="0">
              <a:cs typeface="Times New Roman" pitchFamily="18" charset="0"/>
            </a:endParaRPr>
          </a:p>
        </p:txBody>
      </p:sp>
      <p:sp>
        <p:nvSpPr>
          <p:cNvPr id="3" name="Nadpis 2"/>
          <p:cNvSpPr>
            <a:spLocks noGrp="1"/>
          </p:cNvSpPr>
          <p:nvPr>
            <p:ph type="title"/>
          </p:nvPr>
        </p:nvSpPr>
        <p:spPr/>
        <p:txBody>
          <a:bodyPr/>
          <a:lstStyle/>
          <a:p>
            <a:r>
              <a:rPr lang="cs-CZ" dirty="0" smtClean="0"/>
              <a:t>Jmenování</a:t>
            </a:r>
            <a:endParaRPr lang="cs-CZ" dirty="0"/>
          </a:p>
        </p:txBody>
      </p:sp>
      <p:sp>
        <p:nvSpPr>
          <p:cNvPr id="4" name="Šipka doprava 3"/>
          <p:cNvSpPr/>
          <p:nvPr/>
        </p:nvSpPr>
        <p:spPr>
          <a:xfrm>
            <a:off x="1597908" y="536874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188333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734</TotalTime>
  <Words>768</Words>
  <Application>Microsoft Office PowerPoint</Application>
  <PresentationFormat>Předvádění na obrazovce (4:3)</PresentationFormat>
  <Paragraphs>94</Paragraphs>
  <Slides>15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15</vt:i4>
      </vt:variant>
    </vt:vector>
  </HeadingPairs>
  <TitlesOfParts>
    <vt:vector size="22" baseType="lpstr">
      <vt:lpstr>Arial</vt:lpstr>
      <vt:lpstr>Calibri</vt:lpstr>
      <vt:lpstr>Candara</vt:lpstr>
      <vt:lpstr>Symbol</vt:lpstr>
      <vt:lpstr>Times New Roman</vt:lpstr>
      <vt:lpstr>Wingdings</vt:lpstr>
      <vt:lpstr>Vlnění</vt:lpstr>
      <vt:lpstr>      Postup před vznikem pracovního poměru, vznik pracovního poměru, pracovní smlouva </vt:lpstr>
      <vt:lpstr>Výběr zaměstnance (§ 30)</vt:lpstr>
      <vt:lpstr>Výběr zaměstnance (§ 30), zákaz diskriminace, rovné zacházení</vt:lpstr>
      <vt:lpstr>Údaje před vznikem pracovního poměru (§ 30 odst. 2)</vt:lpstr>
      <vt:lpstr>Údaje před vznikem pracovního poměru (§ 30/2 + § 316/4)</vt:lpstr>
      <vt:lpstr>Seznámení uchazeče o zaměstnání s právy a povinnostmi (§ 31)</vt:lpstr>
      <vt:lpstr>Seznámení uchazeče o zaměstnání s právy a povinnostmi (§ 31)</vt:lpstr>
      <vt:lpstr>Vznik pracovního poměru</vt:lpstr>
      <vt:lpstr>Jmenování</vt:lpstr>
      <vt:lpstr>Jmenování – dohoda o odvolání</vt:lpstr>
      <vt:lpstr>Pracovní smlouva, obsahové náležitosti (§ 34)</vt:lpstr>
      <vt:lpstr>Druh práce</vt:lpstr>
      <vt:lpstr>Místo výkonu práce - judikatura</vt:lpstr>
      <vt:lpstr>Den nástupu do práce</vt:lpstr>
      <vt:lpstr>Prezentace aplikace PowerPoint</vt:lpstr>
    </vt:vector>
  </TitlesOfParts>
  <Company>Univerzita Palackého v Olomouci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Zásada rychlosti řízení jako moderní trend civilního procesu</dc:title>
  <dc:creator>Petr Podrazil</dc:creator>
  <cp:lastModifiedBy>Účet Microsoft</cp:lastModifiedBy>
  <cp:revision>81</cp:revision>
  <dcterms:created xsi:type="dcterms:W3CDTF">2013-03-13T21:35:27Z</dcterms:created>
  <dcterms:modified xsi:type="dcterms:W3CDTF">2022-10-05T14:34:17Z</dcterms:modified>
</cp:coreProperties>
</file>