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p:scale>
          <a:sx n="81" d="100"/>
          <a:sy n="81" d="100"/>
        </p:scale>
        <p:origin x="98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smtClean="0"/>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smtClean="0"/>
              <a:t>Kliknutím lze upravit styl předlohy.</a:t>
            </a:r>
            <a:endParaRPr lang="cs-CZ" dirty="0" smtClean="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18072101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0542515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smtClean="0"/>
              <a:t>Kliknutím lze upravit styl.</a:t>
            </a:r>
            <a:endParaRPr lang="cs-CZ" dirty="0"/>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Tree>
    <p:extLst>
      <p:ext uri="{BB962C8B-B14F-4D97-AF65-F5344CB8AC3E}">
        <p14:creationId xmlns:p14="http://schemas.microsoft.com/office/powerpoint/2010/main" val="20947120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smtClean="0"/>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smtClean="0"/>
              <a:t>Kliknutím lze upravit styl předlohy.</a:t>
            </a:r>
            <a:endParaRPr lang="cs-CZ" dirty="0" smtClean="0"/>
          </a:p>
        </p:txBody>
      </p:sp>
    </p:spTree>
    <p:extLst>
      <p:ext uri="{BB962C8B-B14F-4D97-AF65-F5344CB8AC3E}">
        <p14:creationId xmlns:p14="http://schemas.microsoft.com/office/powerpoint/2010/main" val="12023085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6325738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smtClean="0"/>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6941592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Tree>
    <p:extLst>
      <p:ext uri="{BB962C8B-B14F-4D97-AF65-F5344CB8AC3E}">
        <p14:creationId xmlns:p14="http://schemas.microsoft.com/office/powerpoint/2010/main" val="5181705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smtClean="0"/>
              <a:t>Kliknutím lze upravit styly předlohy textu.</a:t>
            </a:r>
          </a:p>
        </p:txBody>
      </p:sp>
    </p:spTree>
    <p:extLst>
      <p:ext uri="{BB962C8B-B14F-4D97-AF65-F5344CB8AC3E}">
        <p14:creationId xmlns:p14="http://schemas.microsoft.com/office/powerpoint/2010/main" val="6386020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smtClean="0"/>
              <a:t>Kliknutím lze upravit styly předlohy textu.</a:t>
            </a:r>
          </a:p>
        </p:txBody>
      </p:sp>
    </p:spTree>
    <p:extLst>
      <p:ext uri="{BB962C8B-B14F-4D97-AF65-F5344CB8AC3E}">
        <p14:creationId xmlns:p14="http://schemas.microsoft.com/office/powerpoint/2010/main" val="198641786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pPr algn="ctr"/>
            <a:r>
              <a:rPr lang="cs-CZ" dirty="0"/>
              <a:t>ÚVOD DO PRACOVNÍHO PRÁVA</a:t>
            </a:r>
            <a:br>
              <a:rPr lang="cs-CZ" dirty="0"/>
            </a:br>
            <a:endParaRPr lang="cs-CZ" dirty="0"/>
          </a:p>
        </p:txBody>
      </p:sp>
      <p:sp>
        <p:nvSpPr>
          <p:cNvPr id="3" name="Podnadpis 2"/>
          <p:cNvSpPr>
            <a:spLocks noGrp="1"/>
          </p:cNvSpPr>
          <p:nvPr>
            <p:ph type="subTitle" idx="1"/>
          </p:nvPr>
        </p:nvSpPr>
        <p:spPr/>
        <p:txBody>
          <a:bodyPr/>
          <a:lstStyle/>
          <a:p>
            <a:pPr algn="ctr"/>
            <a:r>
              <a:rPr lang="cs-CZ" dirty="0"/>
              <a:t>JUDr. Zuzana </a:t>
            </a:r>
            <a:r>
              <a:rPr lang="cs-CZ" dirty="0" err="1"/>
              <a:t>Vylegalová</a:t>
            </a:r>
            <a:endParaRPr lang="cs-CZ" dirty="0"/>
          </a:p>
          <a:p>
            <a:endParaRPr lang="cs-CZ" dirty="0"/>
          </a:p>
        </p:txBody>
      </p:sp>
    </p:spTree>
    <p:extLst>
      <p:ext uri="{BB962C8B-B14F-4D97-AF65-F5344CB8AC3E}">
        <p14:creationId xmlns:p14="http://schemas.microsoft.com/office/powerpoint/2010/main" val="2650530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Securita v pracovněprávních vztazích</a:t>
            </a:r>
          </a:p>
        </p:txBody>
      </p:sp>
      <p:sp>
        <p:nvSpPr>
          <p:cNvPr id="3" name="Zástupný symbol pro obsah 2"/>
          <p:cNvSpPr>
            <a:spLocks noGrp="1"/>
          </p:cNvSpPr>
          <p:nvPr>
            <p:ph idx="1"/>
          </p:nvPr>
        </p:nvSpPr>
        <p:spPr/>
        <p:txBody>
          <a:bodyPr/>
          <a:lstStyle/>
          <a:p>
            <a:r>
              <a:rPr lang="cs-CZ" dirty="0"/>
              <a:t>ochranné mechanismy pracovního práva působí </a:t>
            </a:r>
            <a:r>
              <a:rPr lang="cs-CZ" dirty="0" err="1"/>
              <a:t>erga</a:t>
            </a:r>
            <a:r>
              <a:rPr lang="cs-CZ" dirty="0"/>
              <a:t> </a:t>
            </a:r>
            <a:r>
              <a:rPr lang="cs-CZ" dirty="0" err="1"/>
              <a:t>omnes</a:t>
            </a:r>
            <a:r>
              <a:rPr lang="cs-CZ" dirty="0"/>
              <a:t> a proti vůli subjektů, tj. proti jejich vůli</a:t>
            </a:r>
          </a:p>
          <a:p>
            <a:r>
              <a:rPr lang="cs-CZ" dirty="0"/>
              <a:t>vyjádření </a:t>
            </a:r>
            <a:r>
              <a:rPr lang="cs-CZ" dirty="0" err="1"/>
              <a:t>security</a:t>
            </a:r>
            <a:r>
              <a:rPr lang="cs-CZ" dirty="0"/>
              <a:t>:</a:t>
            </a:r>
          </a:p>
          <a:p>
            <a:r>
              <a:rPr lang="cs-CZ" dirty="0"/>
              <a:t>a) přímý zákaz, který plyne z jazykového vyjádření ustanovení (zakazuje se práce dětí mladších 15 let)</a:t>
            </a:r>
          </a:p>
          <a:p>
            <a:r>
              <a:rPr lang="cs-CZ" dirty="0"/>
              <a:t>b) nepřímý zákaz (nutno dovodit výkladem) - např. povinnost spolupráce se zástupci zaměstnanců (tj. požadavek schválení určitého jednání druhou stranou – často v kolektivní smlouvě)</a:t>
            </a:r>
          </a:p>
          <a:p>
            <a:r>
              <a:rPr lang="cs-CZ" dirty="0"/>
              <a:t>kontrolní činnost státu (inspekce práce) + soudní kontrola</a:t>
            </a:r>
          </a:p>
          <a:p>
            <a:r>
              <a:rPr lang="cs-CZ" dirty="0"/>
              <a:t>přílišná </a:t>
            </a:r>
            <a:r>
              <a:rPr lang="cs-CZ" dirty="0" err="1"/>
              <a:t>securita</a:t>
            </a:r>
            <a:r>
              <a:rPr lang="cs-CZ" dirty="0"/>
              <a:t> může být kontraproduktivní (§ 47)</a:t>
            </a:r>
          </a:p>
          <a:p>
            <a:endParaRPr lang="cs-CZ" dirty="0"/>
          </a:p>
        </p:txBody>
      </p:sp>
    </p:spTree>
    <p:extLst>
      <p:ext uri="{BB962C8B-B14F-4D97-AF65-F5344CB8AC3E}">
        <p14:creationId xmlns:p14="http://schemas.microsoft.com/office/powerpoint/2010/main" val="1321253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Prameny</a:t>
            </a:r>
            <a:endParaRPr lang="cs-CZ" dirty="0"/>
          </a:p>
        </p:txBody>
      </p:sp>
      <p:pic>
        <p:nvPicPr>
          <p:cNvPr id="4" name="Zástupný symbol pro obsah 3"/>
          <p:cNvPicPr>
            <a:picLocks noGrp="1" noChangeAspect="1"/>
          </p:cNvPicPr>
          <p:nvPr>
            <p:ph idx="1"/>
          </p:nvPr>
        </p:nvPicPr>
        <p:blipFill>
          <a:blip r:embed="rId2"/>
          <a:stretch>
            <a:fillRect/>
          </a:stretch>
        </p:blipFill>
        <p:spPr>
          <a:xfrm>
            <a:off x="790816" y="1825625"/>
            <a:ext cx="7562367" cy="4081463"/>
          </a:xfrm>
          <a:prstGeom prst="rect">
            <a:avLst/>
          </a:prstGeom>
        </p:spPr>
      </p:pic>
    </p:spTree>
    <p:extLst>
      <p:ext uri="{BB962C8B-B14F-4D97-AF65-F5344CB8AC3E}">
        <p14:creationId xmlns:p14="http://schemas.microsoft.com/office/powerpoint/2010/main" val="4017150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stretch>
            <a:fillRect/>
          </a:stretch>
        </p:blipFill>
        <p:spPr>
          <a:xfrm>
            <a:off x="618401" y="1295215"/>
            <a:ext cx="7907197" cy="4267570"/>
          </a:xfrm>
          <a:prstGeom prst="rect">
            <a:avLst/>
          </a:prstGeom>
        </p:spPr>
      </p:pic>
    </p:spTree>
    <p:extLst>
      <p:ext uri="{BB962C8B-B14F-4D97-AF65-F5344CB8AC3E}">
        <p14:creationId xmlns:p14="http://schemas.microsoft.com/office/powerpoint/2010/main" val="1102867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Kolektivní smlouvy</a:t>
            </a:r>
            <a:endParaRPr lang="cs-CZ" dirty="0"/>
          </a:p>
        </p:txBody>
      </p:sp>
      <p:sp>
        <p:nvSpPr>
          <p:cNvPr id="3" name="Zástupný symbol pro obsah 2"/>
          <p:cNvSpPr>
            <a:spLocks noGrp="1"/>
          </p:cNvSpPr>
          <p:nvPr>
            <p:ph idx="1"/>
          </p:nvPr>
        </p:nvSpPr>
        <p:spPr/>
        <p:txBody>
          <a:bodyPr/>
          <a:lstStyle/>
          <a:p>
            <a:r>
              <a:rPr lang="cs-CZ" dirty="0"/>
              <a:t>§ 4a, § 22 – 29 ZP</a:t>
            </a:r>
          </a:p>
          <a:p>
            <a:r>
              <a:rPr lang="cs-CZ" dirty="0"/>
              <a:t>rozsah, v němž může kolektivní smlouva upravovat individuální a kolektivní vztahy mezi zaměstnavateli a zaměstnanci a práva a povinnosti smluvních stran, je v současné době omezen rámcem daným pracovněprávními předpisy i samotnou povahou některých právních norem v zákoníku práce (normy kogentní povahy)</a:t>
            </a:r>
          </a:p>
          <a:p>
            <a:r>
              <a:rPr lang="cs-CZ" dirty="0"/>
              <a:t>X od normativních právních má KS rysy právního jednání, tj. může být postižena neplatnosti právního jednání</a:t>
            </a:r>
          </a:p>
          <a:p>
            <a:endParaRPr lang="cs-CZ" dirty="0"/>
          </a:p>
        </p:txBody>
      </p:sp>
    </p:spTree>
    <p:extLst>
      <p:ext uri="{BB962C8B-B14F-4D97-AF65-F5344CB8AC3E}">
        <p14:creationId xmlns:p14="http://schemas.microsoft.com/office/powerpoint/2010/main" val="81508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Vnitropodnikové normativní akty</a:t>
            </a:r>
          </a:p>
        </p:txBody>
      </p:sp>
      <p:sp>
        <p:nvSpPr>
          <p:cNvPr id="3" name="Zástupný symbol pro obsah 2"/>
          <p:cNvSpPr>
            <a:spLocks noGrp="1"/>
          </p:cNvSpPr>
          <p:nvPr>
            <p:ph idx="1"/>
          </p:nvPr>
        </p:nvSpPr>
        <p:spPr/>
        <p:txBody>
          <a:bodyPr/>
          <a:lstStyle/>
          <a:p>
            <a:r>
              <a:rPr lang="cs-CZ" dirty="0"/>
              <a:t>§ 4a, § 305 ZP</a:t>
            </a:r>
          </a:p>
          <a:p>
            <a:r>
              <a:rPr lang="cs-CZ" dirty="0"/>
              <a:t>Zaměstnavatel může vnitřním předpisem STANOVIT PRÁVA v pracovněprávních vztazích, z nichž je oprávněn zaměstnanec, VÝHODNĚJI, než stanoví tento zákon.</a:t>
            </a:r>
          </a:p>
          <a:p>
            <a:r>
              <a:rPr lang="cs-CZ" dirty="0"/>
              <a:t>Zakazuje se, aby vnitřní předpis ukládal zaměstnanci POVINNOSTI nebo ZKRACOVAL stanovená tímto zákonem. Odchýlí-li se zaměstnavatel od tohoto zákazu, NEPŘIHLÍŽÍ se k tomu.</a:t>
            </a:r>
          </a:p>
          <a:p>
            <a:r>
              <a:rPr lang="cs-CZ" dirty="0"/>
              <a:t>KS a VP nejsou ve vztahu nadřízenosti či podřízenosti =&gt; akty stejné právní síly, mohou existovat vedle sebe</a:t>
            </a:r>
          </a:p>
          <a:p>
            <a:endParaRPr lang="cs-CZ" dirty="0"/>
          </a:p>
        </p:txBody>
      </p:sp>
    </p:spTree>
    <p:extLst>
      <p:ext uri="{BB962C8B-B14F-4D97-AF65-F5344CB8AC3E}">
        <p14:creationId xmlns:p14="http://schemas.microsoft.com/office/powerpoint/2010/main" val="2749448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Vnitropodnikové normativní akty</a:t>
            </a:r>
          </a:p>
        </p:txBody>
      </p:sp>
      <p:sp>
        <p:nvSpPr>
          <p:cNvPr id="3" name="Zástupný symbol pro obsah 2"/>
          <p:cNvSpPr>
            <a:spLocks noGrp="1"/>
          </p:cNvSpPr>
          <p:nvPr>
            <p:ph idx="1"/>
          </p:nvPr>
        </p:nvSpPr>
        <p:spPr/>
        <p:txBody>
          <a:bodyPr/>
          <a:lstStyle/>
          <a:p>
            <a:r>
              <a:rPr lang="cs-CZ" dirty="0"/>
              <a:t>původní znění § 305 ZP: U zaměstnavatele, u kterého nepůsobí odborová organizace, může vnitřní předpis stanovit mzdová nebo platová práva a ostatní práva v pracovněprávních vztazích, z nichž je oprávněn zaměstnanec. Vnitřní předpis může stanovit práva podle věty první také tehdy, jestliže to na něj bylo kolektivní smlouvou přeneseno. Vnitřní předpis nesmí ukládat povinnosti jednotlivým zaměstnancům.</a:t>
            </a:r>
          </a:p>
          <a:p>
            <a:endParaRPr lang="cs-CZ" dirty="0"/>
          </a:p>
        </p:txBody>
      </p:sp>
    </p:spTree>
    <p:extLst>
      <p:ext uri="{BB962C8B-B14F-4D97-AF65-F5344CB8AC3E}">
        <p14:creationId xmlns:p14="http://schemas.microsoft.com/office/powerpoint/2010/main" val="2386095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Vnitropodnikové normativní akty</a:t>
            </a:r>
          </a:p>
        </p:txBody>
      </p:sp>
      <p:sp>
        <p:nvSpPr>
          <p:cNvPr id="3" name="Zástupný symbol pro obsah 2"/>
          <p:cNvSpPr>
            <a:spLocks noGrp="1"/>
          </p:cNvSpPr>
          <p:nvPr>
            <p:ph idx="1"/>
          </p:nvPr>
        </p:nvSpPr>
        <p:spPr/>
        <p:txBody>
          <a:bodyPr>
            <a:normAutofit lnSpcReduction="10000"/>
          </a:bodyPr>
          <a:lstStyle/>
          <a:p>
            <a:r>
              <a:rPr lang="cs-CZ" dirty="0"/>
              <a:t>Nález ÚS (</a:t>
            </a:r>
            <a:r>
              <a:rPr lang="cs-CZ" dirty="0" err="1"/>
              <a:t>Pl</a:t>
            </a:r>
            <a:r>
              <a:rPr lang="cs-CZ" dirty="0"/>
              <a:t>. ÚS 83/06): Omezení možnosti vydávat vnitřní předpisy, resp. vázat vydávání vnitřních předpisů na souhlas odborové organizace vyjádřený v kolektivní smlouvě, je v rozporu s ústavním pořádkem; jde o zásah do základního práva vlastnit majetek podle čl. 11 odst. 1 Listiny základních práv a svobod a do autonomie vůle účastníka pracovněprávního vztahu (vlastníka). Základní je v této souvislosti maxima, podle které základní právo či svobodu lze omezit pouze v zájmu jiného základního práva či svobody nebo veřejného statku (viz nález </a:t>
            </a:r>
            <a:r>
              <a:rPr lang="cs-CZ" dirty="0" err="1"/>
              <a:t>sp</a:t>
            </a:r>
            <a:r>
              <a:rPr lang="cs-CZ" dirty="0"/>
              <a:t>. zn. </a:t>
            </a:r>
            <a:r>
              <a:rPr lang="cs-CZ" dirty="0" err="1"/>
              <a:t>Pl</a:t>
            </a:r>
            <a:r>
              <a:rPr lang="cs-CZ" dirty="0"/>
              <a:t>. ÚS 40/02). V posuzovaném případě není zřejmé, jaké jiné základní právo či svoboda se dostává do kolize s vlastnickým právem zaměstnavatele a s autonomií jeho vůle, aby bylo nutné je takto omezit. Vnitřní předpisy zaměstnavatele musí být totiž podle ustanovení § 305 odst. 2 zákoníku práce v souladu s právními předpisy.</a:t>
            </a:r>
          </a:p>
          <a:p>
            <a:endParaRPr lang="cs-CZ" dirty="0"/>
          </a:p>
        </p:txBody>
      </p:sp>
    </p:spTree>
    <p:extLst>
      <p:ext uri="{BB962C8B-B14F-4D97-AF65-F5344CB8AC3E}">
        <p14:creationId xmlns:p14="http://schemas.microsoft.com/office/powerpoint/2010/main" val="2900113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Vnitropodnikové normativní akty</a:t>
            </a:r>
          </a:p>
        </p:txBody>
      </p:sp>
      <p:sp>
        <p:nvSpPr>
          <p:cNvPr id="3" name="Zástupný symbol pro obsah 2"/>
          <p:cNvSpPr>
            <a:spLocks noGrp="1"/>
          </p:cNvSpPr>
          <p:nvPr>
            <p:ph idx="1"/>
          </p:nvPr>
        </p:nvSpPr>
        <p:spPr/>
        <p:txBody>
          <a:bodyPr/>
          <a:lstStyle/>
          <a:p>
            <a:r>
              <a:rPr lang="cs-CZ" dirty="0"/>
              <a:t>§ 305</a:t>
            </a:r>
          </a:p>
          <a:p>
            <a:endParaRPr lang="cs-CZ" dirty="0"/>
          </a:p>
          <a:p>
            <a:r>
              <a:rPr lang="cs-CZ" dirty="0"/>
              <a:t>Vnitřní předpis musí být vydán písemně, nesmí být v rozporu s právními předpisy ani být vydán se zpětnou účinností, jinak je zcela nebo v dotčené části neplatný. Nejde-li o pracovní řád, vydá se vnitřní předpis zpravidla na dobu určitou, nejméně však na dobu 1 roku; vnitřní předpis týkající se odměňování může být vydán i na kratší dobu.</a:t>
            </a:r>
          </a:p>
          <a:p>
            <a:r>
              <a:rPr lang="cs-CZ" dirty="0"/>
              <a:t>Vnitřní předpis je závazný pro zaměstnavatele a pro všechny jeho zaměstnance. Nabývá účinnosti dnem, který je v něm stanoven, nejdříve však dnem, kdy byl u zaměstnavatele vyhlášen X § 301  písm. c) ZP</a:t>
            </a:r>
          </a:p>
          <a:p>
            <a:endParaRPr lang="cs-CZ" dirty="0"/>
          </a:p>
        </p:txBody>
      </p:sp>
    </p:spTree>
    <p:extLst>
      <p:ext uri="{BB962C8B-B14F-4D97-AF65-F5344CB8AC3E}">
        <p14:creationId xmlns:p14="http://schemas.microsoft.com/office/powerpoint/2010/main" val="4021853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Vnitropodnikové normativní akty</a:t>
            </a:r>
          </a:p>
        </p:txBody>
      </p:sp>
      <p:sp>
        <p:nvSpPr>
          <p:cNvPr id="3" name="Zástupný symbol pro obsah 2"/>
          <p:cNvSpPr>
            <a:spLocks noGrp="1"/>
          </p:cNvSpPr>
          <p:nvPr>
            <p:ph idx="1"/>
          </p:nvPr>
        </p:nvSpPr>
        <p:spPr/>
        <p:txBody>
          <a:bodyPr>
            <a:normAutofit lnSpcReduction="10000"/>
          </a:bodyPr>
          <a:lstStyle/>
          <a:p>
            <a:r>
              <a:rPr lang="cs-CZ" dirty="0"/>
              <a:t>§ 305</a:t>
            </a:r>
          </a:p>
          <a:p>
            <a:endParaRPr lang="cs-CZ" dirty="0"/>
          </a:p>
          <a:p>
            <a:r>
              <a:rPr lang="cs-CZ" dirty="0"/>
              <a:t>Zaměstnavatel je povinen 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p>
          <a:p>
            <a:r>
              <a:rPr lang="cs-CZ" dirty="0"/>
              <a:t>ZÁSADA ZACHOVÁNÍ PRÁVA: Jestliže zaměstnanci vzniklo na základě vnitřního předpisu právo ze základního pracovněprávního vztahu uvedeného v § 3, zejména mzdové, platové nebo ostatní právo v pracovněprávních vztazích, nemá zrušení vnitřního předpisu vliv na trvání a uspokojení tohoto práva.</a:t>
            </a:r>
          </a:p>
        </p:txBody>
      </p:sp>
    </p:spTree>
    <p:extLst>
      <p:ext uri="{BB962C8B-B14F-4D97-AF65-F5344CB8AC3E}">
        <p14:creationId xmlns:p14="http://schemas.microsoft.com/office/powerpoint/2010/main" val="3849214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Vnitropodnikové normativní akty – pracovní řád</a:t>
            </a:r>
          </a:p>
        </p:txBody>
      </p:sp>
      <p:sp>
        <p:nvSpPr>
          <p:cNvPr id="3" name="Zástupný symbol pro obsah 2"/>
          <p:cNvSpPr>
            <a:spLocks noGrp="1"/>
          </p:cNvSpPr>
          <p:nvPr>
            <p:ph idx="1"/>
          </p:nvPr>
        </p:nvSpPr>
        <p:spPr/>
        <p:txBody>
          <a:bodyPr/>
          <a:lstStyle/>
          <a:p>
            <a:r>
              <a:rPr lang="cs-CZ" dirty="0"/>
              <a:t>§ 306</a:t>
            </a:r>
          </a:p>
          <a:p>
            <a:endParaRPr lang="cs-CZ" dirty="0"/>
          </a:p>
          <a:p>
            <a:r>
              <a:rPr lang="cs-CZ" dirty="0"/>
              <a:t>Pracovní řád je zvláštním druhem vnitřního předpisu; rozvádí ustanovení tohoto zákona, popřípadě zvláštních právních předpisů podle zvláštních podmínek u zaměstnavatele, pokud jde o povinnosti zaměstnavatele a zaměstnance vyplývající z pracovněprávních vztahů.</a:t>
            </a:r>
          </a:p>
          <a:p>
            <a:r>
              <a:rPr lang="cs-CZ" dirty="0"/>
              <a:t>Pracovní řád nemůže obsahovat úpravu podle § 305 odst. 1. </a:t>
            </a:r>
          </a:p>
          <a:p>
            <a:r>
              <a:rPr lang="cs-CZ" dirty="0"/>
              <a:t>Zaměstnavatelé uvedení v § 303 odst. 1 jsou povinni pracovní řád vydat.</a:t>
            </a:r>
          </a:p>
          <a:p>
            <a:endParaRPr lang="cs-CZ" dirty="0"/>
          </a:p>
        </p:txBody>
      </p:sp>
    </p:spTree>
    <p:extLst>
      <p:ext uri="{BB962C8B-B14F-4D97-AF65-F5344CB8AC3E}">
        <p14:creationId xmlns:p14="http://schemas.microsoft.com/office/powerpoint/2010/main" val="1744898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Organizace předmětu</a:t>
            </a:r>
            <a:endParaRPr lang="cs-CZ" dirty="0"/>
          </a:p>
        </p:txBody>
      </p:sp>
      <p:sp>
        <p:nvSpPr>
          <p:cNvPr id="3" name="Zástupný symbol pro obsah 2"/>
          <p:cNvSpPr>
            <a:spLocks noGrp="1"/>
          </p:cNvSpPr>
          <p:nvPr>
            <p:ph idx="1"/>
          </p:nvPr>
        </p:nvSpPr>
        <p:spPr/>
        <p:txBody>
          <a:bodyPr/>
          <a:lstStyle/>
          <a:p>
            <a:r>
              <a:rPr lang="cs-CZ" dirty="0"/>
              <a:t>Konzultační hodiny dle předchozí domluvy</a:t>
            </a:r>
          </a:p>
          <a:p>
            <a:r>
              <a:rPr lang="cs-CZ" dirty="0"/>
              <a:t>studijní materiály (HŮRKA, Petr. Pracovní právo. 2. vydání. Plzeň: Aleš Čeněk, 2015. 575 s., prezentace z </a:t>
            </a:r>
            <a:r>
              <a:rPr lang="cs-CZ" dirty="0" smtClean="0"/>
              <a:t>přednášek)</a:t>
            </a:r>
            <a:endParaRPr lang="cs-CZ" dirty="0"/>
          </a:p>
          <a:p>
            <a:r>
              <a:rPr lang="cs-CZ" dirty="0"/>
              <a:t>způsob zakončení – písemný test</a:t>
            </a:r>
          </a:p>
          <a:p>
            <a:endParaRPr lang="cs-CZ" dirty="0"/>
          </a:p>
        </p:txBody>
      </p:sp>
    </p:spTree>
    <p:extLst>
      <p:ext uri="{BB962C8B-B14F-4D97-AF65-F5344CB8AC3E}">
        <p14:creationId xmlns:p14="http://schemas.microsoft.com/office/powerpoint/2010/main" val="40715296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Vnitropodnikové normativní akty – pracovní řád</a:t>
            </a:r>
          </a:p>
        </p:txBody>
      </p:sp>
      <p:sp>
        <p:nvSpPr>
          <p:cNvPr id="3" name="Zástupný symbol pro obsah 2"/>
          <p:cNvSpPr>
            <a:spLocks noGrp="1"/>
          </p:cNvSpPr>
          <p:nvPr>
            <p:ph idx="1"/>
          </p:nvPr>
        </p:nvSpPr>
        <p:spPr/>
        <p:txBody>
          <a:bodyPr>
            <a:normAutofit lnSpcReduction="10000"/>
          </a:bodyPr>
          <a:lstStyle/>
          <a:p>
            <a:r>
              <a:rPr lang="cs-CZ" dirty="0"/>
              <a:t>§ 306</a:t>
            </a:r>
          </a:p>
          <a:p>
            <a:r>
              <a:rPr lang="cs-CZ" dirty="0"/>
              <a:t>Zaměstnavatel, u kterého působí odborová organizace, může vydat nebo změnit pracovní řád jen s předchozím písemným souhlasem odborové organizace, jinak je vydání nebo změna neplatné =&gt; zrušit lze i bez souhlasu</a:t>
            </a:r>
          </a:p>
          <a:p>
            <a:r>
              <a:rPr lang="cs-CZ" dirty="0"/>
              <a:t>Ministerstvo školství, mládeže a tělovýchovy vydá v dohodě s Ministerstvem práce a sociálních věcí vyhlášku, kterou stanoví pracovní řád pro zaměstnance škol a školských zařízení zřizovaných Ministerstvem školství, mládeže a tělovýchovy, krajem, obcí a dobrovolným svazkem obcí -&gt; vyhláška č. 263/2007 Sb., kterou se stanoví pracovní řád pro zaměstnance škol a školských zařízení zřízených Ministerstvem školství, mládeže a tělovýchovy, krajem, obcí nebo dobrovolným svazkem obcí</a:t>
            </a:r>
          </a:p>
          <a:p>
            <a:endParaRPr lang="cs-CZ" dirty="0"/>
          </a:p>
        </p:txBody>
      </p:sp>
    </p:spTree>
    <p:extLst>
      <p:ext uri="{BB962C8B-B14F-4D97-AF65-F5344CB8AC3E}">
        <p14:creationId xmlns:p14="http://schemas.microsoft.com/office/powerpoint/2010/main" val="550683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Prameny unijního práva</a:t>
            </a:r>
          </a:p>
        </p:txBody>
      </p:sp>
      <p:sp>
        <p:nvSpPr>
          <p:cNvPr id="3" name="Zástupný symbol pro obsah 2"/>
          <p:cNvSpPr>
            <a:spLocks noGrp="1"/>
          </p:cNvSpPr>
          <p:nvPr>
            <p:ph idx="1"/>
          </p:nvPr>
        </p:nvSpPr>
        <p:spPr/>
        <p:txBody>
          <a:bodyPr>
            <a:normAutofit fontScale="77500" lnSpcReduction="20000"/>
          </a:bodyPr>
          <a:lstStyle/>
          <a:p>
            <a:r>
              <a:rPr lang="cs-CZ" dirty="0"/>
              <a:t>důraz kladen na požadavek </a:t>
            </a:r>
            <a:r>
              <a:rPr lang="cs-CZ" dirty="0" err="1"/>
              <a:t>flexicurity</a:t>
            </a:r>
            <a:endParaRPr lang="cs-CZ" dirty="0"/>
          </a:p>
          <a:p>
            <a:r>
              <a:rPr lang="cs-CZ" dirty="0"/>
              <a:t>čl. 45 Smlouvy o fungování EU</a:t>
            </a:r>
          </a:p>
          <a:p>
            <a:r>
              <a:rPr lang="cs-CZ" dirty="0"/>
              <a:t>Evropská sociální charta</a:t>
            </a:r>
          </a:p>
          <a:p>
            <a:r>
              <a:rPr lang="cs-CZ" dirty="0"/>
              <a:t>Směrnice č. 89/391/ES o zavádění opatření pro zlepšení bezpečnosti a ochrany zdraví zaměstnanců při práci</a:t>
            </a:r>
          </a:p>
          <a:p>
            <a:r>
              <a:rPr lang="cs-CZ" dirty="0"/>
              <a:t>Směrnice č. 2000/78/ES, kterou se stanoví obecný rámec pro rovné zacházení v zaměstnání a povolání</a:t>
            </a:r>
          </a:p>
          <a:p>
            <a:r>
              <a:rPr lang="cs-CZ" dirty="0"/>
              <a:t>Směrnice č. 2002/73/ES o zavedení zásady rovného zacházení pro muže a ženy, pokud jde o přístup k zaměstnání, odbornému vzdělávání a postupu v zaměstnání a o pracovní podmínky</a:t>
            </a:r>
          </a:p>
          <a:p>
            <a:r>
              <a:rPr lang="cs-CZ" dirty="0"/>
              <a:t>Směrnice č. 2006/54/ES o zavedení zásady rovných příležitostí a rovného zacházení pro muže a ženy v oblasti zaměstnání a povolání</a:t>
            </a:r>
          </a:p>
          <a:p>
            <a:r>
              <a:rPr lang="cs-CZ" dirty="0"/>
              <a:t>Směrnice č. 2008/104/ES a agenturním zaměstnávání</a:t>
            </a:r>
          </a:p>
          <a:p>
            <a:r>
              <a:rPr lang="cs-CZ" dirty="0"/>
              <a:t>Směrnice č. 91/533/EHS o povinnosti zaměstnavatele informovat zaměstnance o podmínkách pracovní smlouvy nebo pracovního poměru</a:t>
            </a:r>
          </a:p>
          <a:p>
            <a:r>
              <a:rPr lang="cs-CZ" dirty="0"/>
              <a:t>Směrnice č. 94/33/ES o ochraně mladistvých pracovníků</a:t>
            </a:r>
          </a:p>
          <a:p>
            <a:endParaRPr lang="cs-CZ" dirty="0"/>
          </a:p>
        </p:txBody>
      </p:sp>
    </p:spTree>
    <p:extLst>
      <p:ext uri="{BB962C8B-B14F-4D97-AF65-F5344CB8AC3E}">
        <p14:creationId xmlns:p14="http://schemas.microsoft.com/office/powerpoint/2010/main" val="1474783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Mezinárodní smlouvy</a:t>
            </a:r>
          </a:p>
        </p:txBody>
      </p:sp>
      <p:sp>
        <p:nvSpPr>
          <p:cNvPr id="3" name="Zástupný symbol pro obsah 2"/>
          <p:cNvSpPr>
            <a:spLocks noGrp="1"/>
          </p:cNvSpPr>
          <p:nvPr>
            <p:ph idx="1"/>
          </p:nvPr>
        </p:nvSpPr>
        <p:spPr/>
        <p:txBody>
          <a:bodyPr>
            <a:normAutofit lnSpcReduction="10000"/>
          </a:bodyPr>
          <a:lstStyle/>
          <a:p>
            <a:r>
              <a:rPr lang="cs-CZ" dirty="0"/>
              <a:t>Mezinárodní pakt o hospodářských, sociálních a kulturních právech</a:t>
            </a:r>
          </a:p>
          <a:p>
            <a:r>
              <a:rPr lang="cs-CZ" dirty="0"/>
              <a:t>Evropská sociální charta</a:t>
            </a:r>
          </a:p>
          <a:p>
            <a:r>
              <a:rPr lang="cs-CZ" dirty="0"/>
              <a:t>Úmluva o placené dovolené </a:t>
            </a:r>
          </a:p>
          <a:p>
            <a:r>
              <a:rPr lang="cs-CZ" dirty="0"/>
              <a:t>Úmluva o svobodě sdružování a ochraně práva organizovat se</a:t>
            </a:r>
          </a:p>
          <a:p>
            <a:r>
              <a:rPr lang="cs-CZ" dirty="0"/>
              <a:t>Úmluva o noční práci žen</a:t>
            </a:r>
          </a:p>
          <a:p>
            <a:r>
              <a:rPr lang="cs-CZ" dirty="0"/>
              <a:t>Úmluva o noční práci mladistvých</a:t>
            </a:r>
          </a:p>
          <a:p>
            <a:r>
              <a:rPr lang="cs-CZ" dirty="0"/>
              <a:t>Úmluva o ochraně mzdy</a:t>
            </a:r>
          </a:p>
          <a:p>
            <a:r>
              <a:rPr lang="cs-CZ" dirty="0"/>
              <a:t>Úmluva o odstranění nucené práce</a:t>
            </a:r>
          </a:p>
          <a:p>
            <a:r>
              <a:rPr lang="cs-CZ" dirty="0"/>
              <a:t>Úmluva o stanovení minimálních mezd</a:t>
            </a:r>
          </a:p>
          <a:p>
            <a:r>
              <a:rPr lang="cs-CZ"/>
              <a:t>a celá řada dalších…</a:t>
            </a:r>
          </a:p>
          <a:p>
            <a:endParaRPr lang="cs-CZ"/>
          </a:p>
        </p:txBody>
      </p:sp>
    </p:spTree>
    <p:extLst>
      <p:ext uri="{BB962C8B-B14F-4D97-AF65-F5344CB8AC3E}">
        <p14:creationId xmlns:p14="http://schemas.microsoft.com/office/powerpoint/2010/main" val="2539847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právo</a:t>
            </a:r>
            <a:endParaRPr lang="cs-CZ" dirty="0"/>
          </a:p>
        </p:txBody>
      </p:sp>
      <p:pic>
        <p:nvPicPr>
          <p:cNvPr id="4" name="Zástupný symbol pro obsah 3"/>
          <p:cNvPicPr>
            <a:picLocks noGrp="1" noChangeAspect="1"/>
          </p:cNvPicPr>
          <p:nvPr>
            <p:ph idx="1"/>
          </p:nvPr>
        </p:nvPicPr>
        <p:blipFill>
          <a:blip r:embed="rId2"/>
          <a:stretch>
            <a:fillRect/>
          </a:stretch>
        </p:blipFill>
        <p:spPr>
          <a:xfrm>
            <a:off x="862378" y="1825625"/>
            <a:ext cx="7419244" cy="4081463"/>
          </a:xfrm>
          <a:prstGeom prst="rect">
            <a:avLst/>
          </a:prstGeom>
        </p:spPr>
      </p:pic>
    </p:spTree>
    <p:extLst>
      <p:ext uri="{BB962C8B-B14F-4D97-AF65-F5344CB8AC3E}">
        <p14:creationId xmlns:p14="http://schemas.microsoft.com/office/powerpoint/2010/main" val="1353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právo v užším slova smyslu</a:t>
            </a:r>
            <a:endParaRPr lang="cs-CZ" dirty="0"/>
          </a:p>
        </p:txBody>
      </p:sp>
      <p:sp>
        <p:nvSpPr>
          <p:cNvPr id="3" name="Zástupný symbol pro obsah 2"/>
          <p:cNvSpPr>
            <a:spLocks noGrp="1"/>
          </p:cNvSpPr>
          <p:nvPr>
            <p:ph idx="1"/>
          </p:nvPr>
        </p:nvSpPr>
        <p:spPr/>
        <p:txBody>
          <a:bodyPr>
            <a:normAutofit fontScale="92500" lnSpcReduction="20000"/>
          </a:bodyPr>
          <a:lstStyle/>
          <a:p>
            <a:endParaRPr lang="cs-CZ" dirty="0"/>
          </a:p>
          <a:p>
            <a:r>
              <a:rPr lang="cs-CZ" dirty="0"/>
              <a:t>INDIVIDUÁLNÍ PRACOVNĚPRÁVNÍ VZTAHY</a:t>
            </a:r>
          </a:p>
          <a:p>
            <a:r>
              <a:rPr lang="cs-CZ" dirty="0"/>
              <a:t>§ 1 písm. a) ZP</a:t>
            </a:r>
          </a:p>
          <a:p>
            <a:r>
              <a:rPr lang="cs-CZ" dirty="0"/>
              <a:t>vztahy mezi zaměstnavatelem a zaměstnancem</a:t>
            </a:r>
          </a:p>
          <a:p>
            <a:r>
              <a:rPr lang="cs-CZ" dirty="0"/>
              <a:t>upraveno v zákoně č. 262/2006 Sb., zákoník práce</a:t>
            </a:r>
          </a:p>
          <a:p>
            <a:endParaRPr lang="cs-CZ" dirty="0"/>
          </a:p>
          <a:p>
            <a:r>
              <a:rPr lang="cs-CZ" dirty="0"/>
              <a:t>KOLEKTIVNÍ PRACOVNĚPRÁVNÍ VZTAHY</a:t>
            </a:r>
          </a:p>
          <a:p>
            <a:r>
              <a:rPr lang="cs-CZ" dirty="0"/>
              <a:t>§ 1 písm. b) ZP</a:t>
            </a:r>
          </a:p>
          <a:p>
            <a:r>
              <a:rPr lang="cs-CZ" dirty="0"/>
              <a:t>vztahy mezi zaměstnavatelem (případně sdružením zaměstnavatelů) a zástupci zaměstnanců (odborová organizace a rady zaměstnanců)</a:t>
            </a:r>
          </a:p>
          <a:p>
            <a:r>
              <a:rPr lang="cs-CZ" dirty="0"/>
              <a:t>smyslem je úprava pracovních podmínek zaměstnanců</a:t>
            </a:r>
          </a:p>
          <a:p>
            <a:r>
              <a:rPr lang="cs-CZ" dirty="0"/>
              <a:t>upraveno částečně v ZP, dále v zákoně č. 2/1991 Sb., o kolektivním vyjednávání</a:t>
            </a:r>
          </a:p>
          <a:p>
            <a:endParaRPr lang="cs-CZ" dirty="0"/>
          </a:p>
        </p:txBody>
      </p:sp>
    </p:spTree>
    <p:extLst>
      <p:ext uri="{BB962C8B-B14F-4D97-AF65-F5344CB8AC3E}">
        <p14:creationId xmlns:p14="http://schemas.microsoft.com/office/powerpoint/2010/main" val="4248695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právo v širším slova smyslu</a:t>
            </a:r>
          </a:p>
        </p:txBody>
      </p:sp>
      <p:sp>
        <p:nvSpPr>
          <p:cNvPr id="3" name="Zástupný symbol pro obsah 2"/>
          <p:cNvSpPr>
            <a:spLocks noGrp="1"/>
          </p:cNvSpPr>
          <p:nvPr>
            <p:ph idx="1"/>
          </p:nvPr>
        </p:nvSpPr>
        <p:spPr/>
        <p:txBody>
          <a:bodyPr/>
          <a:lstStyle/>
          <a:p>
            <a:r>
              <a:rPr lang="cs-CZ" dirty="0"/>
              <a:t>PRÁVNÍ ÚPRAVA ZAMĚSTNANOSTI</a:t>
            </a:r>
          </a:p>
          <a:p>
            <a:r>
              <a:rPr lang="cs-CZ" dirty="0"/>
              <a:t>vztahy mezi státem reprezentovaným úřady práce a uchazeči o práci</a:t>
            </a:r>
          </a:p>
          <a:p>
            <a:r>
              <a:rPr lang="cs-CZ" dirty="0"/>
              <a:t>otázka, zda se stále jedná o pracovní právo (průniky do práva sociálního zabezpečení, správního práva) -&gt; právo veřejné</a:t>
            </a:r>
          </a:p>
          <a:p>
            <a:r>
              <a:rPr lang="cs-CZ" dirty="0"/>
              <a:t>zákon č. 435/2004 Sb., o zaměstnanosti</a:t>
            </a:r>
          </a:p>
          <a:p>
            <a:endParaRPr lang="cs-CZ" dirty="0"/>
          </a:p>
        </p:txBody>
      </p:sp>
    </p:spTree>
    <p:extLst>
      <p:ext uri="{BB962C8B-B14F-4D97-AF65-F5344CB8AC3E}">
        <p14:creationId xmlns:p14="http://schemas.microsoft.com/office/powerpoint/2010/main" val="351395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Pojetí pracovního práva, jeho ukotvení v systému práva</a:t>
            </a:r>
          </a:p>
        </p:txBody>
      </p:sp>
      <p:sp>
        <p:nvSpPr>
          <p:cNvPr id="3" name="Zástupný symbol pro obsah 2"/>
          <p:cNvSpPr>
            <a:spLocks noGrp="1"/>
          </p:cNvSpPr>
          <p:nvPr>
            <p:ph idx="1"/>
          </p:nvPr>
        </p:nvSpPr>
        <p:spPr/>
        <p:txBody>
          <a:bodyPr/>
          <a:lstStyle/>
          <a:p>
            <a:r>
              <a:rPr lang="cs-CZ" dirty="0"/>
              <a:t>pracovní právo svou povahou řadíme do oblasti práva soukromého</a:t>
            </a:r>
          </a:p>
          <a:p>
            <a:r>
              <a:rPr lang="cs-CZ" dirty="0"/>
              <a:t>úzká návaznost na občanský zákoník (§ 4 ZP, § 34, 35, 2401 OZ)</a:t>
            </a:r>
          </a:p>
          <a:p>
            <a:r>
              <a:rPr lang="cs-CZ" dirty="0"/>
              <a:t>pracovněprávní vztahy – zvláštní povaha – predominance ochranářského pojetí postavení zaměstnance</a:t>
            </a:r>
          </a:p>
          <a:p>
            <a:r>
              <a:rPr lang="cs-CZ" dirty="0"/>
              <a:t>pro pracovní právo je podstatný osobní dlouhodobý, opakovaný výkon závislé práce za odměnu  		tj. primárním cílem každého pracovněprávního vztahu je jeho dlouhodobé řádné naplňování (realizace)</a:t>
            </a:r>
          </a:p>
          <a:p>
            <a:endParaRPr lang="cs-CZ" dirty="0"/>
          </a:p>
        </p:txBody>
      </p:sp>
    </p:spTree>
    <p:extLst>
      <p:ext uri="{BB962C8B-B14F-4D97-AF65-F5344CB8AC3E}">
        <p14:creationId xmlns:p14="http://schemas.microsoft.com/office/powerpoint/2010/main" val="1865257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Pojetí pracovního práva, jeho ukotvení v systému práva</a:t>
            </a:r>
          </a:p>
        </p:txBody>
      </p:sp>
      <p:sp>
        <p:nvSpPr>
          <p:cNvPr id="3" name="Zástupný symbol pro obsah 2"/>
          <p:cNvSpPr>
            <a:spLocks noGrp="1"/>
          </p:cNvSpPr>
          <p:nvPr>
            <p:ph idx="1"/>
          </p:nvPr>
        </p:nvSpPr>
        <p:spPr/>
        <p:txBody>
          <a:bodyPr/>
          <a:lstStyle/>
          <a:p>
            <a:r>
              <a:rPr lang="cs-CZ" dirty="0"/>
              <a:t>subsidiární aplikace OZ s podmínkou! – nutný soulad se základními zásadami pracovního práva</a:t>
            </a:r>
          </a:p>
          <a:p>
            <a:r>
              <a:rPr lang="cs-CZ" dirty="0"/>
              <a:t>výklad, aplikace, tvorba pracovněprávních předpisů determinována konfliktem mezi</a:t>
            </a:r>
          </a:p>
          <a:p>
            <a:endParaRPr lang="cs-CZ" dirty="0"/>
          </a:p>
          <a:p>
            <a:endParaRPr lang="cs-CZ" dirty="0"/>
          </a:p>
          <a:p>
            <a:r>
              <a:rPr lang="cs-CZ" dirty="0"/>
              <a:t>	</a:t>
            </a:r>
          </a:p>
          <a:p>
            <a:r>
              <a:rPr lang="cs-CZ" dirty="0"/>
              <a:t>	FLEXIBILITOU		+		SECURITOU</a:t>
            </a:r>
          </a:p>
          <a:p>
            <a:endParaRPr lang="cs-CZ" dirty="0"/>
          </a:p>
          <a:p>
            <a:r>
              <a:rPr lang="cs-CZ" dirty="0"/>
              <a:t>	FLEXICURITA		</a:t>
            </a:r>
          </a:p>
          <a:p>
            <a:endParaRPr lang="cs-CZ" dirty="0"/>
          </a:p>
        </p:txBody>
      </p:sp>
    </p:spTree>
    <p:extLst>
      <p:ext uri="{BB962C8B-B14F-4D97-AF65-F5344CB8AC3E}">
        <p14:creationId xmlns:p14="http://schemas.microsoft.com/office/powerpoint/2010/main" val="403780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stretch>
            <a:fillRect/>
          </a:stretch>
        </p:blipFill>
        <p:spPr>
          <a:xfrm>
            <a:off x="709849" y="1298263"/>
            <a:ext cx="7724301" cy="4261473"/>
          </a:xfrm>
          <a:prstGeom prst="rect">
            <a:avLst/>
          </a:prstGeom>
        </p:spPr>
      </p:pic>
    </p:spTree>
    <p:extLst>
      <p:ext uri="{BB962C8B-B14F-4D97-AF65-F5344CB8AC3E}">
        <p14:creationId xmlns:p14="http://schemas.microsoft.com/office/powerpoint/2010/main" val="3973735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Flexibilita v pracovněprávních vztazích</a:t>
            </a:r>
          </a:p>
        </p:txBody>
      </p:sp>
      <p:sp>
        <p:nvSpPr>
          <p:cNvPr id="3" name="Zástupný symbol pro obsah 2"/>
          <p:cNvSpPr>
            <a:spLocks noGrp="1"/>
          </p:cNvSpPr>
          <p:nvPr>
            <p:ph idx="1"/>
          </p:nvPr>
        </p:nvSpPr>
        <p:spPr/>
        <p:txBody>
          <a:bodyPr/>
          <a:lstStyle/>
          <a:p>
            <a:r>
              <a:rPr lang="cs-CZ" dirty="0"/>
              <a:t>využívá zásady – co není zakázáno, je dovoleno, zásady autonomie vůle a smluvní volnosti</a:t>
            </a:r>
          </a:p>
          <a:p>
            <a:r>
              <a:rPr lang="cs-CZ" dirty="0"/>
              <a:t>jednostranná, dvoustranná </a:t>
            </a:r>
            <a:r>
              <a:rPr lang="cs-CZ" dirty="0" err="1"/>
              <a:t>flexibilta</a:t>
            </a:r>
            <a:endParaRPr lang="cs-CZ" dirty="0"/>
          </a:p>
          <a:p>
            <a:r>
              <a:rPr lang="cs-CZ" dirty="0"/>
              <a:t>projevy – doplňkové formy zaměstnání, odměňování</a:t>
            </a:r>
          </a:p>
          <a:p>
            <a:r>
              <a:rPr lang="cs-CZ" dirty="0"/>
              <a:t>není přímo vyjádřena v zákoně</a:t>
            </a:r>
          </a:p>
          <a:p>
            <a:endParaRPr lang="cs-CZ" dirty="0"/>
          </a:p>
        </p:txBody>
      </p:sp>
    </p:spTree>
    <p:extLst>
      <p:ext uri="{BB962C8B-B14F-4D97-AF65-F5344CB8AC3E}">
        <p14:creationId xmlns:p14="http://schemas.microsoft.com/office/powerpoint/2010/main" val="281340060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docProps/app.xml><?xml version="1.0" encoding="utf-8"?>
<Properties xmlns="http://schemas.openxmlformats.org/officeDocument/2006/extended-properties" xmlns:vt="http://schemas.openxmlformats.org/officeDocument/2006/docPropsVTypes">
  <Template>1. úvodní přednáška</Template>
  <TotalTime>44</TotalTime>
  <Words>1300</Words>
  <Application>Microsoft Office PowerPoint</Application>
  <PresentationFormat>Předvádění na obrazovce (4:3)</PresentationFormat>
  <Paragraphs>106</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Calibri Light</vt:lpstr>
      <vt:lpstr>Motiv Office</vt:lpstr>
      <vt:lpstr>ÚVOD DO PRACOVNÍHO PRÁVA </vt:lpstr>
      <vt:lpstr>Organizace předmětu</vt:lpstr>
      <vt:lpstr>Pracovní právo</vt:lpstr>
      <vt:lpstr>Pracovní právo v užším slova smyslu</vt:lpstr>
      <vt:lpstr>Pracovní právo v širším slova smyslu</vt:lpstr>
      <vt:lpstr>Pojetí pracovního práva, jeho ukotvení v systému práva</vt:lpstr>
      <vt:lpstr>Pojetí pracovního práva, jeho ukotvení v systému práva</vt:lpstr>
      <vt:lpstr>Prezentace aplikace PowerPoint</vt:lpstr>
      <vt:lpstr>Flexibilita v pracovněprávních vztazích</vt:lpstr>
      <vt:lpstr>Securita v pracovněprávních vztazích</vt:lpstr>
      <vt:lpstr>Prameny</vt:lpstr>
      <vt:lpstr>Prezentace aplikace PowerPoint</vt:lpstr>
      <vt:lpstr>Kolektivní smlouvy</vt:lpstr>
      <vt:lpstr>Vnitropodnikové normativní akty</vt:lpstr>
      <vt:lpstr>Vnitropodnikové normativní akty</vt:lpstr>
      <vt:lpstr>Vnitropodnikové normativní akty</vt:lpstr>
      <vt:lpstr>Vnitropodnikové normativní akty</vt:lpstr>
      <vt:lpstr>Vnitropodnikové normativní akty</vt:lpstr>
      <vt:lpstr>Vnitropodnikové normativní akty – pracovní řád</vt:lpstr>
      <vt:lpstr>Vnitropodnikové normativní akty – pracovní řád</vt:lpstr>
      <vt:lpstr>Prameny unijního práva</vt:lpstr>
      <vt:lpstr>Mezinárodní smlouvy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PRACOVNÍHO PRÁVA</dc:title>
  <dc:creator>Účet Microsoft</dc:creator>
  <cp:lastModifiedBy>Účet Microsoft</cp:lastModifiedBy>
  <cp:revision>4</cp:revision>
  <dcterms:created xsi:type="dcterms:W3CDTF">2023-02-04T14:37:54Z</dcterms:created>
  <dcterms:modified xsi:type="dcterms:W3CDTF">2023-02-04T15:22:52Z</dcterms:modified>
</cp:coreProperties>
</file>