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0"/>
  </p:notesMasterIdLst>
  <p:sldIdLst>
    <p:sldId id="256" r:id="rId2"/>
    <p:sldId id="353" r:id="rId3"/>
    <p:sldId id="354" r:id="rId4"/>
    <p:sldId id="355" r:id="rId5"/>
    <p:sldId id="356" r:id="rId6"/>
    <p:sldId id="357" r:id="rId7"/>
    <p:sldId id="348" r:id="rId8"/>
    <p:sldId id="358" r:id="rId9"/>
    <p:sldId id="359" r:id="rId10"/>
    <p:sldId id="360" r:id="rId11"/>
    <p:sldId id="361" r:id="rId12"/>
    <p:sldId id="362" r:id="rId13"/>
    <p:sldId id="363" r:id="rId14"/>
    <p:sldId id="364" r:id="rId15"/>
    <p:sldId id="365" r:id="rId16"/>
    <p:sldId id="366" r:id="rId17"/>
    <p:sldId id="367" r:id="rId18"/>
    <p:sldId id="399" r:id="rId19"/>
    <p:sldId id="400" r:id="rId20"/>
    <p:sldId id="401" r:id="rId21"/>
    <p:sldId id="402" r:id="rId22"/>
    <p:sldId id="403" r:id="rId23"/>
    <p:sldId id="404" r:id="rId24"/>
    <p:sldId id="406" r:id="rId25"/>
    <p:sldId id="407" r:id="rId26"/>
    <p:sldId id="408" r:id="rId27"/>
    <p:sldId id="409"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 id="422" r:id="rId41"/>
    <p:sldId id="423" r:id="rId42"/>
    <p:sldId id="424" r:id="rId43"/>
    <p:sldId id="425" r:id="rId44"/>
    <p:sldId id="426" r:id="rId45"/>
    <p:sldId id="427" r:id="rId46"/>
    <p:sldId id="428" r:id="rId47"/>
    <p:sldId id="429" r:id="rId48"/>
    <p:sldId id="430" r:id="rId49"/>
    <p:sldId id="431" r:id="rId50"/>
    <p:sldId id="451" r:id="rId51"/>
    <p:sldId id="432" r:id="rId52"/>
    <p:sldId id="433" r:id="rId53"/>
    <p:sldId id="434" r:id="rId54"/>
    <p:sldId id="435" r:id="rId55"/>
    <p:sldId id="436" r:id="rId56"/>
    <p:sldId id="452"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258" r:id="rId72"/>
    <p:sldId id="259" r:id="rId73"/>
    <p:sldId id="260" r:id="rId74"/>
    <p:sldId id="261" r:id="rId75"/>
    <p:sldId id="262" r:id="rId76"/>
    <p:sldId id="263" r:id="rId77"/>
    <p:sldId id="264" r:id="rId78"/>
    <p:sldId id="265" r:id="rId79"/>
    <p:sldId id="266" r:id="rId80"/>
    <p:sldId id="267" r:id="rId81"/>
    <p:sldId id="320" r:id="rId82"/>
    <p:sldId id="268" r:id="rId83"/>
    <p:sldId id="269" r:id="rId84"/>
    <p:sldId id="270" r:id="rId85"/>
    <p:sldId id="271" r:id="rId86"/>
    <p:sldId id="272" r:id="rId87"/>
    <p:sldId id="321" r:id="rId88"/>
    <p:sldId id="322" r:id="rId89"/>
    <p:sldId id="273" r:id="rId90"/>
    <p:sldId id="274" r:id="rId91"/>
    <p:sldId id="275" r:id="rId92"/>
    <p:sldId id="323" r:id="rId93"/>
    <p:sldId id="276" r:id="rId94"/>
    <p:sldId id="277" r:id="rId95"/>
    <p:sldId id="324" r:id="rId96"/>
    <p:sldId id="279" r:id="rId97"/>
    <p:sldId id="281" r:id="rId98"/>
    <p:sldId id="282" r:id="rId99"/>
    <p:sldId id="283" r:id="rId100"/>
    <p:sldId id="280" r:id="rId101"/>
    <p:sldId id="284" r:id="rId102"/>
    <p:sldId id="285" r:id="rId103"/>
    <p:sldId id="286" r:id="rId104"/>
    <p:sldId id="287" r:id="rId105"/>
    <p:sldId id="288" r:id="rId106"/>
    <p:sldId id="325" r:id="rId107"/>
    <p:sldId id="326" r:id="rId108"/>
    <p:sldId id="289" r:id="rId109"/>
    <p:sldId id="290" r:id="rId110"/>
    <p:sldId id="327" r:id="rId111"/>
    <p:sldId id="328" r:id="rId112"/>
    <p:sldId id="329" r:id="rId113"/>
    <p:sldId id="330" r:id="rId114"/>
    <p:sldId id="291" r:id="rId115"/>
    <p:sldId id="292" r:id="rId116"/>
    <p:sldId id="293" r:id="rId117"/>
    <p:sldId id="294" r:id="rId118"/>
    <p:sldId id="295" r:id="rId119"/>
    <p:sldId id="296" r:id="rId120"/>
    <p:sldId id="297" r:id="rId121"/>
    <p:sldId id="298" r:id="rId122"/>
    <p:sldId id="299" r:id="rId123"/>
    <p:sldId id="300" r:id="rId124"/>
    <p:sldId id="332" r:id="rId125"/>
    <p:sldId id="333" r:id="rId126"/>
    <p:sldId id="335" r:id="rId127"/>
    <p:sldId id="336" r:id="rId128"/>
    <p:sldId id="301" r:id="rId129"/>
    <p:sldId id="302" r:id="rId130"/>
    <p:sldId id="303" r:id="rId131"/>
    <p:sldId id="304" r:id="rId132"/>
    <p:sldId id="305" r:id="rId133"/>
    <p:sldId id="338" r:id="rId134"/>
    <p:sldId id="339" r:id="rId135"/>
    <p:sldId id="340" r:id="rId136"/>
    <p:sldId id="341" r:id="rId137"/>
    <p:sldId id="342" r:id="rId138"/>
    <p:sldId id="343" r:id="rId139"/>
    <p:sldId id="306" r:id="rId140"/>
    <p:sldId id="344" r:id="rId141"/>
    <p:sldId id="345" r:id="rId142"/>
    <p:sldId id="346" r:id="rId143"/>
    <p:sldId id="347" r:id="rId144"/>
    <p:sldId id="349" r:id="rId145"/>
    <p:sldId id="350" r:id="rId146"/>
    <p:sldId id="351" r:id="rId147"/>
    <p:sldId id="307" r:id="rId148"/>
    <p:sldId id="308" r:id="rId149"/>
    <p:sldId id="309" r:id="rId150"/>
    <p:sldId id="310" r:id="rId151"/>
    <p:sldId id="311" r:id="rId152"/>
    <p:sldId id="312" r:id="rId153"/>
    <p:sldId id="314" r:id="rId154"/>
    <p:sldId id="315" r:id="rId155"/>
    <p:sldId id="316" r:id="rId156"/>
    <p:sldId id="317" r:id="rId157"/>
    <p:sldId id="318" r:id="rId158"/>
    <p:sldId id="319" r:id="rId1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7" autoAdjust="0"/>
    <p:restoredTop sz="71858" autoAdjust="0"/>
  </p:normalViewPr>
  <p:slideViewPr>
    <p:cSldViewPr snapToGrid="0" snapToObjects="1">
      <p:cViewPr varScale="1">
        <p:scale>
          <a:sx n="73" d="100"/>
          <a:sy n="73" d="100"/>
        </p:scale>
        <p:origin x="2010"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04.03.2022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F9BCB1F-FFAC-4198-90F1-2E6073023E85}" type="slidenum">
              <a:rPr lang="cs-CZ">
                <a:latin typeface="Calibri" pitchFamily="34" charset="0"/>
              </a:rPr>
              <a:pPr fontAlgn="base">
                <a:spcBef>
                  <a:spcPct val="0"/>
                </a:spcBef>
                <a:spcAft>
                  <a:spcPct val="0"/>
                </a:spcAft>
              </a:pPr>
              <a:t>20</a:t>
            </a:fld>
            <a:endParaRPr lang="cs-CZ">
              <a:latin typeface="Calibri" pitchFamily="34" charset="0"/>
            </a:endParaRPr>
          </a:p>
        </p:txBody>
      </p:sp>
      <p:sp>
        <p:nvSpPr>
          <p:cNvPr id="496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6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65152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ACCFC58A-2972-4367-98FF-A9AFC12E494F}" type="slidenum">
              <a:rPr lang="cs-CZ"/>
              <a:pPr/>
              <a:t>81</a:t>
            </a:fld>
            <a:endParaRPr lang="cs-CZ"/>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339193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4005C894-6F4C-4552-B451-D0D89C0293DB}" type="slidenum">
              <a:rPr lang="cs-CZ">
                <a:latin typeface="Calibri" pitchFamily="34" charset="0"/>
              </a:rPr>
              <a:pPr fontAlgn="base">
                <a:spcBef>
                  <a:spcPct val="0"/>
                </a:spcBef>
                <a:spcAft>
                  <a:spcPct val="0"/>
                </a:spcAft>
              </a:pPr>
              <a:t>82</a:t>
            </a:fld>
            <a:endParaRPr lang="cs-CZ">
              <a:latin typeface="Calibri" pitchFamily="34" charset="0"/>
            </a:endParaRPr>
          </a:p>
        </p:txBody>
      </p:sp>
      <p:sp>
        <p:nvSpPr>
          <p:cNvPr id="505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5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20994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DF91A18-869A-4209-9653-CA58868C7FAD}" type="slidenum">
              <a:rPr lang="cs-CZ">
                <a:latin typeface="Calibri" pitchFamily="34" charset="0"/>
              </a:rPr>
              <a:pPr fontAlgn="base">
                <a:spcBef>
                  <a:spcPct val="0"/>
                </a:spcBef>
                <a:spcAft>
                  <a:spcPct val="0"/>
                </a:spcAft>
              </a:pPr>
              <a:t>85</a:t>
            </a:fld>
            <a:endParaRPr lang="cs-CZ">
              <a:latin typeface="Calibri" pitchFamily="34" charset="0"/>
            </a:endParaRPr>
          </a:p>
        </p:txBody>
      </p:sp>
      <p:sp>
        <p:nvSpPr>
          <p:cNvPr id="506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1180207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fontAlgn="auto">
              <a:spcBef>
                <a:spcPts val="0"/>
              </a:spcBef>
              <a:spcAft>
                <a:spcPts val="0"/>
              </a:spcAft>
              <a:defRPr/>
            </a:pPr>
            <a:endParaRPr lang="cs-CZ" dirty="0"/>
          </a:p>
        </p:txBody>
      </p:sp>
      <p:sp>
        <p:nvSpPr>
          <p:cNvPr id="5079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401B47A-F47D-47E0-86A5-AF2E0C3722BB}" type="slidenum">
              <a:rPr lang="cs-CZ">
                <a:latin typeface="Calibri" pitchFamily="34" charset="0"/>
              </a:rPr>
              <a:pPr fontAlgn="base">
                <a:spcBef>
                  <a:spcPct val="0"/>
                </a:spcBef>
                <a:spcAft>
                  <a:spcPct val="0"/>
                </a:spcAft>
              </a:pPr>
              <a:t>90</a:t>
            </a:fld>
            <a:endParaRPr lang="cs-CZ">
              <a:latin typeface="Calibri" pitchFamily="34" charset="0"/>
            </a:endParaRPr>
          </a:p>
        </p:txBody>
      </p:sp>
    </p:spTree>
    <p:extLst>
      <p:ext uri="{BB962C8B-B14F-4D97-AF65-F5344CB8AC3E}">
        <p14:creationId xmlns:p14="http://schemas.microsoft.com/office/powerpoint/2010/main" val="208602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fontAlgn="auto">
              <a:spcBef>
                <a:spcPts val="0"/>
              </a:spcBef>
              <a:spcAft>
                <a:spcPts val="0"/>
              </a:spcAft>
              <a:defRPr/>
            </a:pPr>
            <a:endParaRPr lang="cs-CZ" dirty="0"/>
          </a:p>
        </p:txBody>
      </p:sp>
      <p:sp>
        <p:nvSpPr>
          <p:cNvPr id="5079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401B47A-F47D-47E0-86A5-AF2E0C3722BB}" type="slidenum">
              <a:rPr lang="cs-CZ">
                <a:latin typeface="Calibri" pitchFamily="34" charset="0"/>
              </a:rPr>
              <a:pPr fontAlgn="base">
                <a:spcBef>
                  <a:spcPct val="0"/>
                </a:spcBef>
                <a:spcAft>
                  <a:spcPct val="0"/>
                </a:spcAft>
              </a:pPr>
              <a:t>91</a:t>
            </a:fld>
            <a:endParaRPr lang="cs-CZ">
              <a:latin typeface="Calibri" pitchFamily="34" charset="0"/>
            </a:endParaRPr>
          </a:p>
        </p:txBody>
      </p:sp>
    </p:spTree>
    <p:extLst>
      <p:ext uri="{BB962C8B-B14F-4D97-AF65-F5344CB8AC3E}">
        <p14:creationId xmlns:p14="http://schemas.microsoft.com/office/powerpoint/2010/main" val="324053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E79E415-7720-475C-9C24-CA7E1CB23850}" type="slidenum">
              <a:rPr lang="cs-CZ">
                <a:latin typeface="Calibri" pitchFamily="34" charset="0"/>
              </a:rPr>
              <a:pPr fontAlgn="base">
                <a:spcBef>
                  <a:spcPct val="0"/>
                </a:spcBef>
                <a:spcAft>
                  <a:spcPct val="0"/>
                </a:spcAft>
              </a:pPr>
              <a:t>94</a:t>
            </a:fld>
            <a:endParaRPr lang="cs-CZ">
              <a:latin typeface="Calibri" pitchFamily="34" charset="0"/>
            </a:endParaRPr>
          </a:p>
        </p:txBody>
      </p:sp>
      <p:sp>
        <p:nvSpPr>
          <p:cNvPr id="508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8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282842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4C15462B-9ACF-4482-AA8D-58B3602A0911}" type="slidenum">
              <a:rPr lang="cs-CZ"/>
              <a:pPr/>
              <a:t>95</a:t>
            </a:fld>
            <a:endParaRPr 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2694903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48A81C5-47A7-44CF-B8AD-676A48F120EB}" type="slidenum">
              <a:rPr lang="cs-CZ">
                <a:latin typeface="Calibri" pitchFamily="34" charset="0"/>
              </a:rPr>
              <a:pPr fontAlgn="base">
                <a:spcBef>
                  <a:spcPct val="0"/>
                </a:spcBef>
                <a:spcAft>
                  <a:spcPct val="0"/>
                </a:spcAft>
              </a:pPr>
              <a:t>96</a:t>
            </a:fld>
            <a:endParaRPr lang="cs-CZ">
              <a:latin typeface="Calibri" pitchFamily="34" charset="0"/>
            </a:endParaRPr>
          </a:p>
        </p:txBody>
      </p:sp>
      <p:sp>
        <p:nvSpPr>
          <p:cNvPr id="512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z="1000" dirty="0"/>
          </a:p>
        </p:txBody>
      </p:sp>
    </p:spTree>
    <p:extLst>
      <p:ext uri="{BB962C8B-B14F-4D97-AF65-F5344CB8AC3E}">
        <p14:creationId xmlns:p14="http://schemas.microsoft.com/office/powerpoint/2010/main" val="1227254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703D925-E5BC-49E7-B899-C37113D4994D}" type="slidenum">
              <a:rPr lang="cs-CZ">
                <a:latin typeface="Calibri" pitchFamily="34" charset="0"/>
              </a:rPr>
              <a:pPr fontAlgn="base">
                <a:spcBef>
                  <a:spcPct val="0"/>
                </a:spcBef>
                <a:spcAft>
                  <a:spcPct val="0"/>
                </a:spcAft>
              </a:pPr>
              <a:t>97</a:t>
            </a:fld>
            <a:endParaRPr lang="cs-CZ">
              <a:latin typeface="Calibri" pitchFamily="34" charset="0"/>
            </a:endParaRPr>
          </a:p>
        </p:txBody>
      </p:sp>
      <p:sp>
        <p:nvSpPr>
          <p:cNvPr id="513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3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1370419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B47D6FB-28C4-4781-90CE-5517F26FBD58}" type="slidenum">
              <a:rPr lang="cs-CZ">
                <a:latin typeface="Calibri" pitchFamily="34" charset="0"/>
              </a:rPr>
              <a:pPr fontAlgn="base">
                <a:spcBef>
                  <a:spcPct val="0"/>
                </a:spcBef>
                <a:spcAft>
                  <a:spcPct val="0"/>
                </a:spcAft>
              </a:pPr>
              <a:t>102</a:t>
            </a:fld>
            <a:endParaRPr lang="cs-CZ">
              <a:latin typeface="Calibri" pitchFamily="34" charset="0"/>
            </a:endParaRPr>
          </a:p>
        </p:txBody>
      </p:sp>
      <p:sp>
        <p:nvSpPr>
          <p:cNvPr id="514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4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89797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7515C983-1EF0-4625-84EB-291A8531380B}" type="slidenum">
              <a:rPr lang="cs-CZ">
                <a:latin typeface="Calibri" pitchFamily="34" charset="0"/>
              </a:rPr>
              <a:pPr fontAlgn="base">
                <a:spcBef>
                  <a:spcPct val="0"/>
                </a:spcBef>
                <a:spcAft>
                  <a:spcPct val="0"/>
                </a:spcAft>
              </a:pPr>
              <a:t>36</a:t>
            </a:fld>
            <a:endParaRPr lang="cs-CZ">
              <a:latin typeface="Calibri" pitchFamily="34" charset="0"/>
            </a:endParaRPr>
          </a:p>
        </p:txBody>
      </p:sp>
      <p:sp>
        <p:nvSpPr>
          <p:cNvPr id="497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7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cs-CZ"/>
              <a:t>Podnik může být ziskový, ale může být současně i platebně neschopný. Výkaz cash flow informuje o příjmech a výdajích, které podnik v minulém účetním období realizoval. Výkaz cash flow zobrazuje skutečný pohyb peněžních prostředků, je tak doplňkem rozvahy a výkazu zisků a ztráty.</a:t>
            </a:r>
          </a:p>
          <a:p>
            <a:pPr>
              <a:spcBef>
                <a:spcPct val="0"/>
              </a:spcBef>
            </a:pPr>
            <a:r>
              <a:rPr lang="cs-CZ"/>
              <a:t>Peněžním tokem se rozumí pohyb peněžních prostředků a peněžních ekvivalentů. Předmětem přehledu o peněžních tocích je prokázat  změnu jejich stavu za uplynulé účetní období a dále rozčlenit přírůstky a úbytky do položek vztahujících se k činnosti provozní, investiční a finanční.</a:t>
            </a:r>
          </a:p>
        </p:txBody>
      </p:sp>
    </p:spTree>
    <p:extLst>
      <p:ext uri="{BB962C8B-B14F-4D97-AF65-F5344CB8AC3E}">
        <p14:creationId xmlns:p14="http://schemas.microsoft.com/office/powerpoint/2010/main" val="13447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106</a:t>
            </a:fld>
            <a:endParaRPr lang="cs-CZ"/>
          </a:p>
        </p:txBody>
      </p:sp>
    </p:spTree>
    <p:extLst>
      <p:ext uri="{BB962C8B-B14F-4D97-AF65-F5344CB8AC3E}">
        <p14:creationId xmlns:p14="http://schemas.microsoft.com/office/powerpoint/2010/main" val="231042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B1133FB8-50D0-4752-A369-C7199E5142A3}" type="slidenum">
              <a:rPr lang="cs-CZ"/>
              <a:pPr/>
              <a:t>111</a:t>
            </a:fld>
            <a:endParaRPr lang="cs-CZ"/>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56543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B1133FB8-50D0-4752-A369-C7199E5142A3}" type="slidenum">
              <a:rPr lang="cs-CZ"/>
              <a:pPr/>
              <a:t>112</a:t>
            </a:fld>
            <a:endParaRPr lang="cs-CZ"/>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381419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9D6AAEF-5B2B-4A8E-A7BF-08B59D5D08B1}" type="slidenum">
              <a:rPr lang="cs-CZ">
                <a:latin typeface="Calibri" pitchFamily="34" charset="0"/>
              </a:rPr>
              <a:pPr fontAlgn="base">
                <a:spcBef>
                  <a:spcPct val="0"/>
                </a:spcBef>
                <a:spcAft>
                  <a:spcPct val="0"/>
                </a:spcAft>
              </a:pPr>
              <a:t>115</a:t>
            </a:fld>
            <a:endParaRPr lang="cs-CZ">
              <a:latin typeface="Calibri" pitchFamily="34" charset="0"/>
            </a:endParaRPr>
          </a:p>
        </p:txBody>
      </p:sp>
      <p:sp>
        <p:nvSpPr>
          <p:cNvPr id="517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cs-CZ" dirty="0"/>
          </a:p>
        </p:txBody>
      </p:sp>
    </p:spTree>
    <p:extLst>
      <p:ext uri="{BB962C8B-B14F-4D97-AF65-F5344CB8AC3E}">
        <p14:creationId xmlns:p14="http://schemas.microsoft.com/office/powerpoint/2010/main" val="1983421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A9EB152-5DB2-4786-88E5-6C11D0CBD3B3}" type="slidenum">
              <a:rPr lang="cs-CZ">
                <a:latin typeface="Calibri" pitchFamily="34" charset="0"/>
              </a:rPr>
              <a:pPr fontAlgn="base">
                <a:spcBef>
                  <a:spcPct val="0"/>
                </a:spcBef>
                <a:spcAft>
                  <a:spcPct val="0"/>
                </a:spcAft>
              </a:pPr>
              <a:t>122</a:t>
            </a:fld>
            <a:endParaRPr lang="cs-CZ">
              <a:latin typeface="Calibri" pitchFamily="34" charset="0"/>
            </a:endParaRPr>
          </a:p>
        </p:txBody>
      </p:sp>
      <p:sp>
        <p:nvSpPr>
          <p:cNvPr id="518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cs-CZ" dirty="0"/>
          </a:p>
        </p:txBody>
      </p:sp>
    </p:spTree>
    <p:extLst>
      <p:ext uri="{BB962C8B-B14F-4D97-AF65-F5344CB8AC3E}">
        <p14:creationId xmlns:p14="http://schemas.microsoft.com/office/powerpoint/2010/main" val="415892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DD077FA-6B6A-4575-AFF7-389747775F19}" type="slidenum">
              <a:rPr lang="cs-CZ">
                <a:latin typeface="Calibri" pitchFamily="34" charset="0"/>
              </a:rPr>
              <a:pPr fontAlgn="base">
                <a:spcBef>
                  <a:spcPct val="0"/>
                </a:spcBef>
                <a:spcAft>
                  <a:spcPct val="0"/>
                </a:spcAft>
              </a:pPr>
              <a:t>128</a:t>
            </a:fld>
            <a:endParaRPr lang="cs-CZ">
              <a:latin typeface="Calibri" pitchFamily="34" charset="0"/>
            </a:endParaRPr>
          </a:p>
        </p:txBody>
      </p:sp>
      <p:sp>
        <p:nvSpPr>
          <p:cNvPr id="519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329164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F4F2A35-ECCC-406C-AF0D-5F3F78BEE638}" type="slidenum">
              <a:rPr lang="cs-CZ">
                <a:latin typeface="Calibri" pitchFamily="34" charset="0"/>
              </a:rPr>
              <a:pPr fontAlgn="base">
                <a:spcBef>
                  <a:spcPct val="0"/>
                </a:spcBef>
                <a:spcAft>
                  <a:spcPct val="0"/>
                </a:spcAft>
              </a:pPr>
              <a:t>129</a:t>
            </a:fld>
            <a:endParaRPr lang="cs-CZ">
              <a:latin typeface="Calibri" pitchFamily="34" charset="0"/>
            </a:endParaRPr>
          </a:p>
        </p:txBody>
      </p:sp>
      <p:sp>
        <p:nvSpPr>
          <p:cNvPr id="520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0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3744826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164DD01A-01C0-4331-A46C-AE22F769AB29}" type="slidenum">
              <a:rPr lang="cs-CZ"/>
              <a:pPr/>
              <a:t>133</a:t>
            </a:fld>
            <a:endParaRPr lang="cs-CZ"/>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751221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7022E2FB-F498-41F4-B6EF-B015294C1E70}" type="slidenum">
              <a:rPr lang="cs-CZ"/>
              <a:pPr/>
              <a:t>134</a:t>
            </a:fld>
            <a:endParaRPr lang="cs-CZ"/>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lnSpc>
                <a:spcPct val="80000"/>
              </a:lnSpc>
            </a:pPr>
            <a:endParaRPr lang="cs-CZ" sz="1000" dirty="0"/>
          </a:p>
        </p:txBody>
      </p:sp>
    </p:spTree>
    <p:extLst>
      <p:ext uri="{BB962C8B-B14F-4D97-AF65-F5344CB8AC3E}">
        <p14:creationId xmlns:p14="http://schemas.microsoft.com/office/powerpoint/2010/main" val="39725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A04CF8F1-41C1-493F-9C62-CE6769B18BDF}" type="slidenum">
              <a:rPr lang="cs-CZ"/>
              <a:pPr/>
              <a:t>137</a:t>
            </a:fld>
            <a:endParaRPr lang="cs-CZ"/>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cs-CZ" sz="600" dirty="0"/>
          </a:p>
        </p:txBody>
      </p:sp>
    </p:spTree>
    <p:extLst>
      <p:ext uri="{BB962C8B-B14F-4D97-AF65-F5344CB8AC3E}">
        <p14:creationId xmlns:p14="http://schemas.microsoft.com/office/powerpoint/2010/main" val="250930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2569925A-2404-426D-8349-14DB1D4FF190}" type="slidenum">
              <a:rPr lang="cs-CZ"/>
              <a:pPr/>
              <a:t>60</a:t>
            </a:fld>
            <a:endParaRPr lang="cs-CZ"/>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cs-CZ" b="1" dirty="0"/>
          </a:p>
        </p:txBody>
      </p:sp>
    </p:spTree>
    <p:extLst>
      <p:ext uri="{BB962C8B-B14F-4D97-AF65-F5344CB8AC3E}">
        <p14:creationId xmlns:p14="http://schemas.microsoft.com/office/powerpoint/2010/main" val="3350309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B2F55C98-F559-4FF6-B3BC-D40826B50325}" type="slidenum">
              <a:rPr lang="cs-CZ"/>
              <a:pPr/>
              <a:t>138</a:t>
            </a:fld>
            <a:endParaRPr lang="cs-CZ"/>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117769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DCFE3B1-6CF0-44B1-9022-55D65F08D30C}" type="slidenum">
              <a:rPr lang="cs-CZ">
                <a:latin typeface="Calibri" pitchFamily="34" charset="0"/>
              </a:rPr>
              <a:pPr fontAlgn="base">
                <a:spcBef>
                  <a:spcPct val="0"/>
                </a:spcBef>
                <a:spcAft>
                  <a:spcPct val="0"/>
                </a:spcAft>
              </a:pPr>
              <a:t>139</a:t>
            </a:fld>
            <a:endParaRPr lang="cs-CZ">
              <a:latin typeface="Calibri" pitchFamily="34" charset="0"/>
            </a:endParaRPr>
          </a:p>
        </p:txBody>
      </p:sp>
      <p:sp>
        <p:nvSpPr>
          <p:cNvPr id="525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3837279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B457C15C-ED9D-4F94-980E-22179BC44396}" type="slidenum">
              <a:rPr lang="cs-CZ"/>
              <a:pPr/>
              <a:t>140</a:t>
            </a:fld>
            <a:endParaRPr lang="cs-CZ"/>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cs-CZ" sz="1000" dirty="0"/>
          </a:p>
        </p:txBody>
      </p:sp>
    </p:spTree>
    <p:extLst>
      <p:ext uri="{BB962C8B-B14F-4D97-AF65-F5344CB8AC3E}">
        <p14:creationId xmlns:p14="http://schemas.microsoft.com/office/powerpoint/2010/main" val="2008043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Altmanův</a:t>
            </a:r>
            <a:r>
              <a:rPr lang="cs-CZ" baseline="0" dirty="0"/>
              <a:t> model</a:t>
            </a:r>
          </a:p>
          <a:p>
            <a:r>
              <a:rPr lang="cs-CZ" baseline="0" dirty="0"/>
              <a:t>Altmanův model v podmínkách ČR</a:t>
            </a:r>
          </a:p>
          <a:p>
            <a:r>
              <a:rPr lang="cs-CZ" baseline="0" dirty="0"/>
              <a:t>Altmanův model pro spol. s r.o.</a:t>
            </a:r>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151</a:t>
            </a:fld>
            <a:endParaRPr lang="cs-CZ"/>
          </a:p>
        </p:txBody>
      </p:sp>
    </p:spTree>
    <p:extLst>
      <p:ext uri="{BB962C8B-B14F-4D97-AF65-F5344CB8AC3E}">
        <p14:creationId xmlns:p14="http://schemas.microsoft.com/office/powerpoint/2010/main" val="419606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5CD259D4-40EE-41F7-A438-4974D13DB11F}" type="slidenum">
              <a:rPr lang="cs-CZ"/>
              <a:pPr/>
              <a:t>65</a:t>
            </a:fld>
            <a:endParaRPr lang="cs-CZ"/>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cs-CZ" dirty="0"/>
          </a:p>
          <a:p>
            <a:pPr eaLnBrk="1" hangingPunct="1"/>
            <a:endParaRPr lang="cs-CZ" dirty="0"/>
          </a:p>
        </p:txBody>
      </p:sp>
    </p:spTree>
    <p:extLst>
      <p:ext uri="{BB962C8B-B14F-4D97-AF65-F5344CB8AC3E}">
        <p14:creationId xmlns:p14="http://schemas.microsoft.com/office/powerpoint/2010/main" val="3783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57979D77-D5D5-4B3E-9A38-E545B0A4938F}" type="slidenum">
              <a:rPr lang="cs-CZ"/>
              <a:pPr/>
              <a:t>66</a:t>
            </a:fld>
            <a:endParaRPr lang="cs-CZ"/>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23152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977C66C0-8D6E-4F8E-A9E5-CFA92E9822CF}" type="slidenum">
              <a:rPr lang="cs-CZ"/>
              <a:pPr/>
              <a:t>67</a:t>
            </a:fld>
            <a:endParaRPr lang="cs-CZ"/>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981518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4AF91A-3C8B-41ED-8063-B7699D2ACA0D}" type="slidenum">
              <a:rPr lang="cs-CZ" smtClean="0"/>
              <a:pPr/>
              <a:t>68</a:t>
            </a:fld>
            <a:endParaRPr lang="cs-CZ"/>
          </a:p>
        </p:txBody>
      </p:sp>
    </p:spTree>
    <p:extLst>
      <p:ext uri="{BB962C8B-B14F-4D97-AF65-F5344CB8AC3E}">
        <p14:creationId xmlns:p14="http://schemas.microsoft.com/office/powerpoint/2010/main" val="205336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08013F17-AD73-4B6C-9F13-D695F4FB5DFB}" type="slidenum">
              <a:rPr lang="cs-CZ"/>
              <a:pPr/>
              <a:t>70</a:t>
            </a:fld>
            <a:endParaRPr lang="cs-CZ"/>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307116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A844A6D-9159-40DF-AEBC-7FE54B61CAAA}" type="slidenum">
              <a:rPr lang="cs-CZ">
                <a:latin typeface="Calibri" pitchFamily="34" charset="0"/>
              </a:rPr>
              <a:pPr fontAlgn="base">
                <a:spcBef>
                  <a:spcPct val="0"/>
                </a:spcBef>
                <a:spcAft>
                  <a:spcPct val="0"/>
                </a:spcAft>
              </a:pPr>
              <a:t>79</a:t>
            </a:fld>
            <a:endParaRPr lang="cs-CZ">
              <a:latin typeface="Calibri" pitchFamily="34" charset="0"/>
            </a:endParaRPr>
          </a:p>
        </p:txBody>
      </p:sp>
      <p:sp>
        <p:nvSpPr>
          <p:cNvPr id="504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268023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Kliknutím lze upravit styl.</a:t>
            </a:r>
          </a:p>
        </p:txBody>
      </p:sp>
      <p:sp>
        <p:nvSpPr>
          <p:cNvPr id="3" name="Zástupný symbol pro text 2"/>
          <p:cNvSpPr>
            <a:spLocks noGrp="1"/>
          </p:cNvSpPr>
          <p:nvPr>
            <p:ph type="body" sz="half" idx="1"/>
          </p:nvPr>
        </p:nvSpPr>
        <p:spPr>
          <a:xfrm>
            <a:off x="457200" y="1719263"/>
            <a:ext cx="8229600" cy="21288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4000500"/>
            <a:ext cx="8229600" cy="21304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dt" sz="half" idx="10"/>
          </p:nvPr>
        </p:nvSpPr>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p:txBody>
          <a:bodyPr/>
          <a:lstStyle>
            <a:lvl1pPr>
              <a:defRPr/>
            </a:lvl1pPr>
          </a:lstStyle>
          <a:p>
            <a:pPr>
              <a:defRPr/>
            </a:pPr>
            <a:fld id="{C3A9420E-56CA-430F-8050-BBA2999E88C5}" type="slidenum">
              <a:rPr lang="cs-CZ" altLang="en-US"/>
              <a:pPr>
                <a:defRPr/>
              </a:pPr>
              <a:t>‹#›</a:t>
            </a:fld>
            <a:endParaRPr lang="cs-CZ" altLang="en-US"/>
          </a:p>
        </p:txBody>
      </p:sp>
    </p:spTree>
    <p:extLst>
      <p:ext uri="{BB962C8B-B14F-4D97-AF65-F5344CB8AC3E}">
        <p14:creationId xmlns:p14="http://schemas.microsoft.com/office/powerpoint/2010/main" val="359337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Kliknutím lze upravit styl.</a:t>
            </a:r>
          </a:p>
        </p:txBody>
      </p:sp>
      <p:sp>
        <p:nvSpPr>
          <p:cNvPr id="3" name="Zástupný symbol pro tabulku 2"/>
          <p:cNvSpPr>
            <a:spLocks noGrp="1"/>
          </p:cNvSpPr>
          <p:nvPr>
            <p:ph type="tbl" idx="1"/>
          </p:nvPr>
        </p:nvSpPr>
        <p:spPr>
          <a:xfrm>
            <a:off x="457200" y="1719263"/>
            <a:ext cx="8229600" cy="4411662"/>
          </a:xfrm>
        </p:spPr>
        <p:txBody>
          <a:bodyPr rtlCol="0">
            <a:normAutofit/>
          </a:bodyPr>
          <a:lstStyle/>
          <a:p>
            <a:pPr lvl="0"/>
            <a:endParaRPr lang="cs-CZ" noProof="0"/>
          </a:p>
        </p:txBody>
      </p:sp>
      <p:sp>
        <p:nvSpPr>
          <p:cNvPr id="4" name="Rectangle 5"/>
          <p:cNvSpPr>
            <a:spLocks noGrp="1" noChangeArrowheads="1"/>
          </p:cNvSpPr>
          <p:nvPr>
            <p:ph type="dt" sz="half" idx="10"/>
          </p:nvPr>
        </p:nvSpPr>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p:txBody>
          <a:bodyPr/>
          <a:lstStyle>
            <a:lvl1pPr>
              <a:defRPr/>
            </a:lvl1pPr>
          </a:lstStyle>
          <a:p>
            <a:pPr>
              <a:defRPr/>
            </a:pPr>
            <a:fld id="{821568E8-4E11-4111-BFD5-BB5B4EB35E5E}" type="slidenum">
              <a:rPr lang="cs-CZ" altLang="en-US"/>
              <a:pPr>
                <a:defRPr/>
              </a:pPr>
              <a:t>‹#›</a:t>
            </a:fld>
            <a:endParaRPr lang="cs-CZ" altLang="en-US"/>
          </a:p>
        </p:txBody>
      </p:sp>
    </p:spTree>
    <p:extLst>
      <p:ext uri="{BB962C8B-B14F-4D97-AF65-F5344CB8AC3E}">
        <p14:creationId xmlns:p14="http://schemas.microsoft.com/office/powerpoint/2010/main" val="109909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p:cNvSpPr>
            <a:spLocks noGrp="1"/>
          </p:cNvSpPr>
          <p:nvPr>
            <p:ph type="dt" sz="half" idx="10"/>
          </p:nvPr>
        </p:nvSpPr>
        <p:spPr>
          <a:xfrm>
            <a:off x="457200" y="6245225"/>
            <a:ext cx="2133600" cy="476250"/>
          </a:xfrm>
        </p:spPr>
        <p:txBody>
          <a:bodyPr/>
          <a:lstStyle>
            <a:lvl1pPr>
              <a:defRPr/>
            </a:lvl1pPr>
          </a:lstStyle>
          <a:p>
            <a:pPr>
              <a:defRPr/>
            </a:pPr>
            <a:endParaRPr lang="cs-CZ"/>
          </a:p>
        </p:txBody>
      </p:sp>
      <p:sp>
        <p:nvSpPr>
          <p:cNvPr id="4" name="Zástupný symbol pro zápatí 3"/>
          <p:cNvSpPr>
            <a:spLocks noGrp="1"/>
          </p:cNvSpPr>
          <p:nvPr>
            <p:ph type="ftr" sz="quarter" idx="11"/>
          </p:nvPr>
        </p:nvSpPr>
        <p:spPr>
          <a:xfrm>
            <a:off x="3124200" y="6245225"/>
            <a:ext cx="2895600" cy="476250"/>
          </a:xfrm>
        </p:spPr>
        <p:txBody>
          <a:bodyPr/>
          <a:lstStyle>
            <a:lvl1pPr>
              <a:defRPr/>
            </a:lvl1pPr>
          </a:lstStyle>
          <a:p>
            <a:pPr>
              <a:defRPr/>
            </a:pPr>
            <a:endParaRPr lang="cs-CZ"/>
          </a:p>
        </p:txBody>
      </p:sp>
      <p:sp>
        <p:nvSpPr>
          <p:cNvPr id="5" name="Zástupný symbol pro číslo snímku 4"/>
          <p:cNvSpPr>
            <a:spLocks noGrp="1"/>
          </p:cNvSpPr>
          <p:nvPr>
            <p:ph type="sldNum" sz="quarter" idx="12"/>
          </p:nvPr>
        </p:nvSpPr>
        <p:spPr>
          <a:xfrm>
            <a:off x="6553200" y="6245225"/>
            <a:ext cx="2133600" cy="476250"/>
          </a:xfrm>
        </p:spPr>
        <p:txBody>
          <a:bodyPr/>
          <a:lstStyle>
            <a:lvl1pPr>
              <a:defRPr/>
            </a:lvl1pPr>
          </a:lstStyle>
          <a:p>
            <a:pPr>
              <a:defRPr/>
            </a:pPr>
            <a:fld id="{F71C2A47-E212-4810-AEC5-AD92730A4405}" type="slidenum">
              <a:rPr lang="cs-CZ"/>
              <a:pPr>
                <a:defRPr/>
              </a:pPr>
              <a:t>‹#›</a:t>
            </a:fld>
            <a:endParaRPr lang="cs-CZ"/>
          </a:p>
        </p:txBody>
      </p:sp>
    </p:spTree>
    <p:extLst>
      <p:ext uri="{BB962C8B-B14F-4D97-AF65-F5344CB8AC3E}">
        <p14:creationId xmlns:p14="http://schemas.microsoft.com/office/powerpoint/2010/main" val="373401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14B91557-E240-47B8-BA7B-72BD12643E97}" type="slidenum">
              <a:rPr lang="cs-CZ"/>
              <a:pPr/>
              <a:t>‹#›</a:t>
            </a:fld>
            <a:endParaRPr lang="cs-CZ"/>
          </a:p>
        </p:txBody>
      </p:sp>
    </p:spTree>
    <p:extLst>
      <p:ext uri="{BB962C8B-B14F-4D97-AF65-F5344CB8AC3E}">
        <p14:creationId xmlns:p14="http://schemas.microsoft.com/office/powerpoint/2010/main" val="238596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a:xfrm>
            <a:off x="457200" y="6245225"/>
            <a:ext cx="2133600" cy="47625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5225"/>
            <a:ext cx="2895600" cy="47625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5225"/>
            <a:ext cx="2133600" cy="476250"/>
          </a:xfrm>
        </p:spPr>
        <p:txBody>
          <a:bodyPr/>
          <a:lstStyle>
            <a:lvl1pPr>
              <a:defRPr/>
            </a:lvl1pPr>
          </a:lstStyle>
          <a:p>
            <a:fld id="{F9EFC33E-9A9F-4F4B-8258-D40579B06E2C}" type="slidenum">
              <a:rPr lang="cs-CZ"/>
              <a:pPr/>
              <a:t>‹#›</a:t>
            </a:fld>
            <a:endParaRPr lang="cs-CZ"/>
          </a:p>
        </p:txBody>
      </p:sp>
    </p:spTree>
    <p:extLst>
      <p:ext uri="{BB962C8B-B14F-4D97-AF65-F5344CB8AC3E}">
        <p14:creationId xmlns:p14="http://schemas.microsoft.com/office/powerpoint/2010/main" val="29091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5.bin"/><Relationship Id="rId4" Type="http://schemas.openxmlformats.org/officeDocument/2006/relationships/image" Target="../media/image14.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181" y="2109740"/>
            <a:ext cx="7858124" cy="1576532"/>
          </a:xfrm>
        </p:spPr>
        <p:txBody>
          <a:bodyPr lIns="0" tIns="0" rIns="0" bIns="0" anchor="t" anchorCtr="0">
            <a:noAutofit/>
          </a:bodyPr>
          <a:lstStyle/>
          <a:p>
            <a:r>
              <a:rPr lang="cs-CZ" sz="3600" b="1" dirty="0">
                <a:solidFill>
                  <a:srgbClr val="FF0000"/>
                </a:solidFill>
              </a:rPr>
              <a:t>Základy finančního řízení podniku </a:t>
            </a:r>
            <a:br>
              <a:rPr lang="cs-CZ" sz="3600" b="1" dirty="0">
                <a:solidFill>
                  <a:srgbClr val="FF0000"/>
                </a:solidFill>
              </a:rPr>
            </a:br>
            <a:r>
              <a:rPr lang="cs-CZ" sz="3600" b="1" dirty="0">
                <a:solidFill>
                  <a:srgbClr val="FF0000"/>
                </a:solidFill>
              </a:rPr>
              <a:t>Cash </a:t>
            </a:r>
            <a:r>
              <a:rPr lang="cs-CZ" sz="3600" b="1" dirty="0" err="1">
                <a:solidFill>
                  <a:srgbClr val="FF0000"/>
                </a:solidFill>
              </a:rPr>
              <a:t>flow</a:t>
            </a:r>
            <a:br>
              <a:rPr lang="cs-CZ" sz="3600" b="1" dirty="0">
                <a:solidFill>
                  <a:srgbClr val="FF0000"/>
                </a:solidFill>
              </a:rPr>
            </a:br>
            <a:r>
              <a:rPr lang="cs-CZ" sz="3600" b="1" dirty="0">
                <a:solidFill>
                  <a:srgbClr val="FF0000"/>
                </a:solidFill>
              </a:rPr>
              <a:t>Finanční analýza</a:t>
            </a:r>
            <a:endParaRPr lang="cs-CZ" sz="2800" b="1" dirty="0"/>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YPE2 - </a:t>
            </a:r>
            <a:r>
              <a:rPr lang="cs-CZ" sz="2400" b="1" dirty="0">
                <a:latin typeface="Arial" pitchFamily="34" charset="0"/>
                <a:cs typeface="Arial" pitchFamily="34" charset="0"/>
              </a:rPr>
              <a:t>Soustředění č. 2</a:t>
            </a:r>
          </a:p>
          <a:p>
            <a:endParaRPr lang="cs-CZ" sz="2400" dirty="0">
              <a:latin typeface="Arial" pitchFamily="34" charset="0"/>
              <a:cs typeface="Arial" pitchFamily="34" charset="0"/>
            </a:endParaRPr>
          </a:p>
          <a:p>
            <a:r>
              <a:rPr lang="cs-CZ" sz="2400" dirty="0">
                <a:latin typeface="Arial" pitchFamily="34" charset="0"/>
                <a:cs typeface="Arial" pitchFamily="34" charset="0"/>
              </a:rPr>
              <a:t>Doc. Ing. Petr Novák, Ph.D. </a:t>
            </a:r>
            <a:endParaRPr lang="cs-CZ" sz="2400" i="1" dirty="0">
              <a:latin typeface="Arial" pitchFamily="34" charset="0"/>
              <a:cs typeface="Arial" pitchFamily="34" charset="0"/>
            </a:endParaRPr>
          </a:p>
          <a:p>
            <a:r>
              <a:rPr lang="cs-CZ" sz="1900" dirty="0">
                <a:latin typeface="Arial" pitchFamily="34" charset="0"/>
                <a:cs typeface="Arial" pitchFamily="34" charset="0"/>
              </a:rPr>
              <a:t> </a:t>
            </a: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03225"/>
            <a:ext cx="8229600" cy="1196975"/>
          </a:xfrm>
        </p:spPr>
        <p:txBody>
          <a:bodyPr/>
          <a:lstStyle/>
          <a:p>
            <a:pPr fontAlgn="auto">
              <a:spcAft>
                <a:spcPts val="0"/>
              </a:spcAft>
              <a:defRPr/>
            </a:pPr>
            <a:r>
              <a:rPr lang="cs-CZ" sz="4000" dirty="0"/>
              <a:t>Čím je financování ovlivněno? </a:t>
            </a:r>
          </a:p>
        </p:txBody>
      </p:sp>
      <p:sp>
        <p:nvSpPr>
          <p:cNvPr id="148483" name="Rectangle 3"/>
          <p:cNvSpPr>
            <a:spLocks noGrp="1" noChangeArrowheads="1"/>
          </p:cNvSpPr>
          <p:nvPr>
            <p:ph type="body" idx="1"/>
          </p:nvPr>
        </p:nvSpPr>
        <p:spPr/>
        <p:txBody>
          <a:bodyPr/>
          <a:lstStyle/>
          <a:p>
            <a:pPr>
              <a:lnSpc>
                <a:spcPct val="90000"/>
              </a:lnSpc>
            </a:pPr>
            <a:r>
              <a:rPr lang="cs-CZ" b="1" dirty="0"/>
              <a:t>Faktorem času</a:t>
            </a:r>
            <a:r>
              <a:rPr lang="cs-CZ" dirty="0"/>
              <a:t> </a:t>
            </a:r>
          </a:p>
          <a:p>
            <a:pPr>
              <a:lnSpc>
                <a:spcPct val="90000"/>
              </a:lnSpc>
            </a:pPr>
            <a:r>
              <a:rPr lang="cs-CZ" b="1" dirty="0"/>
              <a:t>Faktorem rizika</a:t>
            </a:r>
            <a:r>
              <a:rPr lang="cs-CZ" dirty="0"/>
              <a:t> </a:t>
            </a:r>
          </a:p>
          <a:p>
            <a:pPr>
              <a:lnSpc>
                <a:spcPct val="90000"/>
              </a:lnSpc>
            </a:pPr>
            <a:r>
              <a:rPr lang="cs-CZ" b="1" dirty="0"/>
              <a:t>Výnosností podniku</a:t>
            </a:r>
          </a:p>
          <a:p>
            <a:pPr>
              <a:lnSpc>
                <a:spcPct val="90000"/>
              </a:lnSpc>
            </a:pPr>
            <a:r>
              <a:rPr lang="cs-CZ" b="1" dirty="0"/>
              <a:t>Likviditou podniku</a:t>
            </a:r>
          </a:p>
        </p:txBody>
      </p:sp>
    </p:spTree>
    <p:extLst>
      <p:ext uri="{BB962C8B-B14F-4D97-AF65-F5344CB8AC3E}">
        <p14:creationId xmlns:p14="http://schemas.microsoft.com/office/powerpoint/2010/main" val="1356379762"/>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29927" y="504821"/>
            <a:ext cx="5651500" cy="1143000"/>
          </a:xfrm>
        </p:spPr>
        <p:txBody>
          <a:bodyPr>
            <a:normAutofit fontScale="90000"/>
          </a:bodyPr>
          <a:lstStyle/>
          <a:p>
            <a:r>
              <a:rPr lang="cs-CZ" sz="4000" dirty="0"/>
              <a:t>Hospodářský výsledek versus rentabilita</a:t>
            </a:r>
          </a:p>
        </p:txBody>
      </p:sp>
      <p:sp>
        <p:nvSpPr>
          <p:cNvPr id="703491" name="Rectangle 3"/>
          <p:cNvSpPr>
            <a:spLocks noGrp="1" noChangeArrowheads="1"/>
          </p:cNvSpPr>
          <p:nvPr>
            <p:ph type="body" idx="1"/>
          </p:nvPr>
        </p:nvSpPr>
        <p:spPr>
          <a:xfrm>
            <a:off x="0" y="1773238"/>
            <a:ext cx="8964613" cy="5084762"/>
          </a:xfrm>
        </p:spPr>
        <p:txBody>
          <a:bodyPr/>
          <a:lstStyle/>
          <a:p>
            <a:pPr>
              <a:lnSpc>
                <a:spcPct val="80000"/>
              </a:lnSpc>
            </a:pPr>
            <a:r>
              <a:rPr lang="cs-CZ" sz="2400" dirty="0"/>
              <a:t>Podnik A (s celkovým majetkem ve výši </a:t>
            </a:r>
            <a:r>
              <a:rPr lang="cs-CZ" sz="2400" b="1" dirty="0">
                <a:solidFill>
                  <a:srgbClr val="0070C0"/>
                </a:solidFill>
              </a:rPr>
              <a:t>50 mil. Kč</a:t>
            </a:r>
            <a:r>
              <a:rPr lang="cs-CZ" sz="2400" dirty="0"/>
              <a:t>) dosáhl za rok 2008 celkových tržeb </a:t>
            </a:r>
            <a:r>
              <a:rPr lang="cs-CZ" sz="2400" b="1" dirty="0">
                <a:solidFill>
                  <a:srgbClr val="00FF00"/>
                </a:solidFill>
              </a:rPr>
              <a:t>100 mil. Kč</a:t>
            </a:r>
            <a:r>
              <a:rPr lang="cs-CZ" sz="2400" dirty="0"/>
              <a:t>. Celkové náklady na dosažení těchto tržeb byly </a:t>
            </a:r>
            <a:r>
              <a:rPr lang="cs-CZ" sz="2400" b="1" dirty="0">
                <a:solidFill>
                  <a:srgbClr val="FF0000"/>
                </a:solidFill>
              </a:rPr>
              <a:t>95 mil. Kč</a:t>
            </a:r>
            <a:r>
              <a:rPr lang="cs-CZ" sz="2400" dirty="0"/>
              <a:t>.</a:t>
            </a:r>
          </a:p>
          <a:p>
            <a:pPr>
              <a:lnSpc>
                <a:spcPct val="80000"/>
              </a:lnSpc>
            </a:pPr>
            <a:r>
              <a:rPr lang="cs-CZ" sz="2400" dirty="0"/>
              <a:t>Podnik B (s celkovým majetkem ve výši </a:t>
            </a:r>
            <a:r>
              <a:rPr lang="cs-CZ" sz="2400" b="1" dirty="0">
                <a:solidFill>
                  <a:srgbClr val="0070C0"/>
                </a:solidFill>
              </a:rPr>
              <a:t>10 mil. Kč</a:t>
            </a:r>
            <a:r>
              <a:rPr lang="cs-CZ" sz="2400" dirty="0"/>
              <a:t>) dosáhl za rok 2008 celkových tržeb </a:t>
            </a:r>
            <a:r>
              <a:rPr lang="cs-CZ" sz="2400" b="1" dirty="0">
                <a:solidFill>
                  <a:srgbClr val="00FF00"/>
                </a:solidFill>
              </a:rPr>
              <a:t>10 mil. Kč</a:t>
            </a:r>
            <a:r>
              <a:rPr lang="cs-CZ" sz="2400" dirty="0"/>
              <a:t>. Celkové náklady na dosažení těchto tržeb byly </a:t>
            </a:r>
            <a:r>
              <a:rPr lang="cs-CZ" sz="2400" b="1" dirty="0">
                <a:solidFill>
                  <a:srgbClr val="FF0000"/>
                </a:solidFill>
              </a:rPr>
              <a:t>8 mil. Kč</a:t>
            </a:r>
            <a:r>
              <a:rPr lang="cs-CZ" sz="2400" dirty="0"/>
              <a:t>.</a:t>
            </a:r>
          </a:p>
          <a:p>
            <a:pPr>
              <a:lnSpc>
                <a:spcPct val="80000"/>
              </a:lnSpc>
            </a:pPr>
            <a:r>
              <a:rPr lang="cs-CZ" sz="2400" dirty="0"/>
              <a:t>Podnik C (s celkovým majetkem ve výši </a:t>
            </a:r>
            <a:r>
              <a:rPr lang="cs-CZ" sz="2400" b="1" dirty="0">
                <a:solidFill>
                  <a:srgbClr val="0070C0"/>
                </a:solidFill>
              </a:rPr>
              <a:t>30 mil. Kč</a:t>
            </a:r>
            <a:r>
              <a:rPr lang="cs-CZ" sz="2400" dirty="0"/>
              <a:t>) dosáhl za rok 2008 celkových tržeb </a:t>
            </a:r>
            <a:r>
              <a:rPr lang="cs-CZ" sz="2400" b="1" dirty="0">
                <a:solidFill>
                  <a:srgbClr val="00FF00"/>
                </a:solidFill>
              </a:rPr>
              <a:t>10 mil. Kč</a:t>
            </a:r>
            <a:r>
              <a:rPr lang="cs-CZ" sz="2400" dirty="0"/>
              <a:t>. Celkové náklady na dosažení těchto tržeb byly </a:t>
            </a:r>
            <a:r>
              <a:rPr lang="cs-CZ" sz="2400" b="1" dirty="0">
                <a:solidFill>
                  <a:srgbClr val="FF0000"/>
                </a:solidFill>
              </a:rPr>
              <a:t>7 mil. Kč</a:t>
            </a:r>
            <a:r>
              <a:rPr lang="cs-CZ" sz="2400" dirty="0"/>
              <a:t>.</a:t>
            </a:r>
          </a:p>
          <a:p>
            <a:pPr>
              <a:lnSpc>
                <a:spcPct val="80000"/>
              </a:lnSpc>
            </a:pPr>
            <a:r>
              <a:rPr lang="cs-CZ" sz="2400" dirty="0"/>
              <a:t>Který podnik dosáhl lepšího hospodářského výsledku?</a:t>
            </a:r>
          </a:p>
          <a:p>
            <a:pPr>
              <a:lnSpc>
                <a:spcPct val="80000"/>
              </a:lnSpc>
            </a:pPr>
            <a:r>
              <a:rPr lang="cs-CZ" sz="2400" dirty="0"/>
              <a:t>Který podnik měl vyšší rentabilitu aktiv?</a:t>
            </a:r>
          </a:p>
          <a:p>
            <a:pPr>
              <a:lnSpc>
                <a:spcPct val="80000"/>
              </a:lnSpc>
            </a:pPr>
            <a:r>
              <a:rPr lang="cs-CZ" sz="2400" dirty="0"/>
              <a:t>Který podnik měl vyšší rentabilitu tržeb?</a:t>
            </a:r>
          </a:p>
          <a:p>
            <a:pPr>
              <a:lnSpc>
                <a:spcPct val="80000"/>
              </a:lnSpc>
            </a:pPr>
            <a:r>
              <a:rPr lang="cs-CZ" sz="2400" dirty="0"/>
              <a:t>Podle kterého kritéria bychom měli podnik hodnotit?</a:t>
            </a:r>
          </a:p>
        </p:txBody>
      </p:sp>
    </p:spTree>
    <p:extLst>
      <p:ext uri="{BB962C8B-B14F-4D97-AF65-F5344CB8AC3E}">
        <p14:creationId xmlns:p14="http://schemas.microsoft.com/office/powerpoint/2010/main" val="418041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animEffect transition="in" filter="dissolve">
                                      <p:cBhvr>
                                        <p:cTn id="7" dur="500"/>
                                        <p:tgtEl>
                                          <p:spTgt spid="70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03491">
                                            <p:txEl>
                                              <p:pRg st="1" end="1"/>
                                            </p:txEl>
                                          </p:spTgt>
                                        </p:tgtEl>
                                        <p:attrNameLst>
                                          <p:attrName>style.visibility</p:attrName>
                                        </p:attrNameLst>
                                      </p:cBhvr>
                                      <p:to>
                                        <p:strVal val="visible"/>
                                      </p:to>
                                    </p:set>
                                    <p:animEffect transition="in" filter="dissolve">
                                      <p:cBhvr>
                                        <p:cTn id="12" dur="500"/>
                                        <p:tgtEl>
                                          <p:spTgt spid="70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03491">
                                            <p:txEl>
                                              <p:pRg st="2" end="2"/>
                                            </p:txEl>
                                          </p:spTgt>
                                        </p:tgtEl>
                                        <p:attrNameLst>
                                          <p:attrName>style.visibility</p:attrName>
                                        </p:attrNameLst>
                                      </p:cBhvr>
                                      <p:to>
                                        <p:strVal val="visible"/>
                                      </p:to>
                                    </p:set>
                                    <p:animEffect transition="in" filter="dissolve">
                                      <p:cBhvr>
                                        <p:cTn id="17" dur="500"/>
                                        <p:tgtEl>
                                          <p:spTgt spid="70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03491">
                                            <p:txEl>
                                              <p:pRg st="3" end="3"/>
                                            </p:txEl>
                                          </p:spTgt>
                                        </p:tgtEl>
                                        <p:attrNameLst>
                                          <p:attrName>style.visibility</p:attrName>
                                        </p:attrNameLst>
                                      </p:cBhvr>
                                      <p:to>
                                        <p:strVal val="visible"/>
                                      </p:to>
                                    </p:set>
                                    <p:animEffect transition="in" filter="dissolve">
                                      <p:cBhvr>
                                        <p:cTn id="22" dur="500"/>
                                        <p:tgtEl>
                                          <p:spTgt spid="70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03491">
                                            <p:txEl>
                                              <p:pRg st="4" end="4"/>
                                            </p:txEl>
                                          </p:spTgt>
                                        </p:tgtEl>
                                        <p:attrNameLst>
                                          <p:attrName>style.visibility</p:attrName>
                                        </p:attrNameLst>
                                      </p:cBhvr>
                                      <p:to>
                                        <p:strVal val="visible"/>
                                      </p:to>
                                    </p:set>
                                    <p:animEffect transition="in" filter="dissolve">
                                      <p:cBhvr>
                                        <p:cTn id="27" dur="500"/>
                                        <p:tgtEl>
                                          <p:spTgt spid="703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03491">
                                            <p:txEl>
                                              <p:pRg st="5" end="5"/>
                                            </p:txEl>
                                          </p:spTgt>
                                        </p:tgtEl>
                                        <p:attrNameLst>
                                          <p:attrName>style.visibility</p:attrName>
                                        </p:attrNameLst>
                                      </p:cBhvr>
                                      <p:to>
                                        <p:strVal val="visible"/>
                                      </p:to>
                                    </p:set>
                                    <p:animEffect transition="in" filter="dissolve">
                                      <p:cBhvr>
                                        <p:cTn id="32" dur="500"/>
                                        <p:tgtEl>
                                          <p:spTgt spid="7034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03491">
                                            <p:txEl>
                                              <p:pRg st="6" end="6"/>
                                            </p:txEl>
                                          </p:spTgt>
                                        </p:tgtEl>
                                        <p:attrNameLst>
                                          <p:attrName>style.visibility</p:attrName>
                                        </p:attrNameLst>
                                      </p:cBhvr>
                                      <p:to>
                                        <p:strVal val="visible"/>
                                      </p:to>
                                    </p:set>
                                    <p:animEffect transition="in" filter="dissolve">
                                      <p:cBhvr>
                                        <p:cTn id="37" dur="500"/>
                                        <p:tgtEl>
                                          <p:spTgt spid="70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extLst/>
          </p:nvPr>
        </p:nvGraphicFramePr>
        <p:xfrm>
          <a:off x="46038" y="1027113"/>
          <a:ext cx="8990012" cy="3115730"/>
        </p:xfrm>
        <a:graphic>
          <a:graphicData uri="http://schemas.openxmlformats.org/drawingml/2006/table">
            <a:tbl>
              <a:tblPr/>
              <a:tblGrid>
                <a:gridCol w="2343369">
                  <a:extLst>
                    <a:ext uri="{9D8B030D-6E8A-4147-A177-3AD203B41FA5}">
                      <a16:colId xmlns:a16="http://schemas.microsoft.com/office/drawing/2014/main" val="20000"/>
                    </a:ext>
                  </a:extLst>
                </a:gridCol>
                <a:gridCol w="1052200">
                  <a:extLst>
                    <a:ext uri="{9D8B030D-6E8A-4147-A177-3AD203B41FA5}">
                      <a16:colId xmlns:a16="http://schemas.microsoft.com/office/drawing/2014/main" val="20001"/>
                    </a:ext>
                  </a:extLst>
                </a:gridCol>
                <a:gridCol w="1055905">
                  <a:extLst>
                    <a:ext uri="{9D8B030D-6E8A-4147-A177-3AD203B41FA5}">
                      <a16:colId xmlns:a16="http://schemas.microsoft.com/office/drawing/2014/main" val="20002"/>
                    </a:ext>
                  </a:extLst>
                </a:gridCol>
                <a:gridCol w="2458220">
                  <a:extLst>
                    <a:ext uri="{9D8B030D-6E8A-4147-A177-3AD203B41FA5}">
                      <a16:colId xmlns:a16="http://schemas.microsoft.com/office/drawing/2014/main" val="20003"/>
                    </a:ext>
                  </a:extLst>
                </a:gridCol>
                <a:gridCol w="1052200">
                  <a:extLst>
                    <a:ext uri="{9D8B030D-6E8A-4147-A177-3AD203B41FA5}">
                      <a16:colId xmlns:a16="http://schemas.microsoft.com/office/drawing/2014/main" val="20004"/>
                    </a:ext>
                  </a:extLst>
                </a:gridCol>
                <a:gridCol w="1028118">
                  <a:extLst>
                    <a:ext uri="{9D8B030D-6E8A-4147-A177-3AD203B41FA5}">
                      <a16:colId xmlns:a16="http://schemas.microsoft.com/office/drawing/2014/main" val="20005"/>
                    </a:ext>
                  </a:extLst>
                </a:gridCol>
              </a:tblGrid>
              <a:tr h="378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424242"/>
                          </a:solidFill>
                          <a:effectLst/>
                          <a:latin typeface="Times New Roman" pitchFamily="18" charset="0"/>
                          <a:cs typeface="Times New Roman" pitchFamily="18" charset="0"/>
                        </a:rPr>
                        <a:t>Aktiva</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Pasiva</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Dlouhodobá aktiva</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15 600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16 000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Základní kapitál</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424242"/>
                          </a:solidFill>
                          <a:effectLst/>
                          <a:latin typeface="Times New Roman" pitchFamily="18" charset="0"/>
                          <a:cs typeface="Times New Roman" pitchFamily="18" charset="0"/>
                        </a:rPr>
                        <a:t>Zásoby</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424242"/>
                          </a:solidFill>
                          <a:effectLst/>
                          <a:latin typeface="Times New Roman" pitchFamily="18" charset="0"/>
                          <a:cs typeface="Times New Roman" pitchFamily="18" charset="0"/>
                        </a:rPr>
                        <a:t>  4 000</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424242"/>
                          </a:solidFill>
                          <a:effectLst/>
                          <a:latin typeface="Times New Roman" pitchFamily="18" charset="0"/>
                          <a:cs typeface="Times New Roman" pitchFamily="18" charset="0"/>
                        </a:rPr>
                        <a:t>Hospodářský výsledek běžného období</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1 352</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1 560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Pohledávky</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Ostat. složky vlast. kap.</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4 648</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4 840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0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Finanční majetek</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1 600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Dlouhodobé úvěry</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Krátkodobé závazky</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5 600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0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424242"/>
                          </a:solidFill>
                          <a:effectLst/>
                          <a:latin typeface="Times New Roman" pitchFamily="18" charset="0"/>
                          <a:cs typeface="Times New Roman" pitchFamily="18" charset="0"/>
                        </a:rPr>
                        <a:t>Celkem</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25 200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Celkem</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424242"/>
                          </a:solidFill>
                          <a:effectLst/>
                          <a:latin typeface="Times New Roman" pitchFamily="18" charset="0"/>
                          <a:cs typeface="Times New Roman" pitchFamily="18" charset="0"/>
                        </a:rPr>
                        <a:t>25 200</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5100" name="Text Box 60"/>
          <p:cNvSpPr txBox="1">
            <a:spLocks noChangeArrowheads="1"/>
          </p:cNvSpPr>
          <p:nvPr/>
        </p:nvSpPr>
        <p:spPr bwMode="auto">
          <a:xfrm>
            <a:off x="200025" y="71438"/>
            <a:ext cx="8353425" cy="955675"/>
          </a:xfrm>
          <a:prstGeom prst="rect">
            <a:avLst/>
          </a:prstGeom>
          <a:solidFill>
            <a:schemeClr val="bg1"/>
          </a:solidFill>
          <a:ln>
            <a:noFill/>
          </a:ln>
          <a:effectLs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2800" b="1" dirty="0"/>
              <a:t>Na základě údajů v rozvaze zjistěte rentabilitu celkových aktiv a rentabilitu vlastního kapitálu.</a:t>
            </a:r>
          </a:p>
        </p:txBody>
      </p:sp>
      <p:sp>
        <p:nvSpPr>
          <p:cNvPr id="215101" name="Rectangle 3"/>
          <p:cNvSpPr txBox="1">
            <a:spLocks noChangeArrowheads="1"/>
          </p:cNvSpPr>
          <p:nvPr/>
        </p:nvSpPr>
        <p:spPr bwMode="auto">
          <a:xfrm>
            <a:off x="107950" y="4292600"/>
            <a:ext cx="903605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nSpc>
                <a:spcPct val="80000"/>
              </a:lnSpc>
              <a:spcBef>
                <a:spcPct val="20000"/>
              </a:spcBef>
              <a:buFont typeface="Wingdings" pitchFamily="2" charset="2"/>
              <a:buNone/>
            </a:pPr>
            <a:r>
              <a:rPr lang="cs-CZ" sz="2000" dirty="0">
                <a:latin typeface="Century Gothic" pitchFamily="34" charset="0"/>
              </a:rPr>
              <a:t>Ukazatel					rok 2008			</a:t>
            </a:r>
          </a:p>
          <a:p>
            <a:pPr>
              <a:lnSpc>
                <a:spcPct val="80000"/>
              </a:lnSpc>
              <a:spcBef>
                <a:spcPct val="20000"/>
              </a:spcBef>
              <a:buFont typeface="Wingdings" pitchFamily="2" charset="2"/>
              <a:buNone/>
            </a:pPr>
            <a:r>
              <a:rPr lang="cs-CZ" sz="2000" dirty="0">
                <a:latin typeface="Century Gothic" pitchFamily="34" charset="0"/>
              </a:rPr>
              <a:t>1. Rentabilita celkových aktiv		</a:t>
            </a:r>
          </a:p>
          <a:p>
            <a:pPr>
              <a:lnSpc>
                <a:spcPct val="80000"/>
              </a:lnSpc>
              <a:spcBef>
                <a:spcPct val="20000"/>
              </a:spcBef>
              <a:buFont typeface="Wingdings" pitchFamily="2" charset="2"/>
              <a:buNone/>
            </a:pPr>
            <a:r>
              <a:rPr lang="cs-CZ" sz="2000" dirty="0">
                <a:latin typeface="Century Gothic" pitchFamily="34" charset="0"/>
              </a:rPr>
              <a:t>2. Rentabilita vlastního kapitálu		</a:t>
            </a:r>
          </a:p>
          <a:p>
            <a:pPr>
              <a:lnSpc>
                <a:spcPct val="80000"/>
              </a:lnSpc>
              <a:spcBef>
                <a:spcPct val="20000"/>
              </a:spcBef>
              <a:buFont typeface="Wingdings" pitchFamily="2" charset="2"/>
              <a:buNone/>
            </a:pPr>
            <a:r>
              <a:rPr lang="cs-CZ" sz="2000" dirty="0">
                <a:latin typeface="Century Gothic" pitchFamily="34" charset="0"/>
              </a:rPr>
              <a:t>								rok 2009</a:t>
            </a:r>
          </a:p>
          <a:p>
            <a:pPr marL="457200" indent="-457200">
              <a:lnSpc>
                <a:spcPct val="80000"/>
              </a:lnSpc>
              <a:spcBef>
                <a:spcPct val="20000"/>
              </a:spcBef>
              <a:buFont typeface="Wingdings" pitchFamily="2" charset="2"/>
              <a:buAutoNum type="arabicPeriod"/>
            </a:pPr>
            <a:r>
              <a:rPr lang="cs-CZ" sz="2000" dirty="0">
                <a:latin typeface="Century Gothic" pitchFamily="34" charset="0"/>
              </a:rPr>
              <a:t>Rentabilita celkových aktiv		</a:t>
            </a:r>
          </a:p>
          <a:p>
            <a:pPr marL="457200" indent="-457200">
              <a:lnSpc>
                <a:spcPct val="80000"/>
              </a:lnSpc>
              <a:spcBef>
                <a:spcPct val="20000"/>
              </a:spcBef>
              <a:buFont typeface="Wingdings" pitchFamily="2" charset="2"/>
              <a:buAutoNum type="arabicPeriod"/>
            </a:pPr>
            <a:r>
              <a:rPr lang="cs-CZ" sz="2000" dirty="0">
                <a:latin typeface="Century Gothic" pitchFamily="34" charset="0"/>
              </a:rPr>
              <a:t>Rentabilita vlastního kapitálu	</a:t>
            </a:r>
          </a:p>
        </p:txBody>
      </p:sp>
    </p:spTree>
    <p:extLst>
      <p:ext uri="{BB962C8B-B14F-4D97-AF65-F5344CB8AC3E}">
        <p14:creationId xmlns:p14="http://schemas.microsoft.com/office/powerpoint/2010/main" val="25808794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0643" y="245097"/>
            <a:ext cx="8893175" cy="836613"/>
          </a:xfrm>
        </p:spPr>
        <p:txBody>
          <a:bodyPr/>
          <a:lstStyle/>
          <a:p>
            <a:pPr fontAlgn="auto">
              <a:spcAft>
                <a:spcPts val="0"/>
              </a:spcAft>
              <a:defRPr/>
            </a:pPr>
            <a:r>
              <a:rPr lang="cs-CZ" sz="3600" b="1" dirty="0"/>
              <a:t>Ukazatele likvidity</a:t>
            </a:r>
          </a:p>
        </p:txBody>
      </p:sp>
      <p:sp>
        <p:nvSpPr>
          <p:cNvPr id="15363" name="Rectangle 3"/>
          <p:cNvSpPr>
            <a:spLocks noGrp="1" noChangeArrowheads="1"/>
          </p:cNvSpPr>
          <p:nvPr>
            <p:ph idx="1"/>
          </p:nvPr>
        </p:nvSpPr>
        <p:spPr>
          <a:xfrm>
            <a:off x="250825" y="908050"/>
            <a:ext cx="8785225" cy="5473700"/>
          </a:xfrm>
        </p:spPr>
        <p:txBody>
          <a:bodyPr rtlCol="0">
            <a:normAutofit fontScale="85000" lnSpcReduction="20000"/>
          </a:bodyPr>
          <a:lstStyle/>
          <a:p>
            <a:pPr algn="just" fontAlgn="auto">
              <a:lnSpc>
                <a:spcPct val="110000"/>
              </a:lnSpc>
              <a:spcAft>
                <a:spcPts val="0"/>
              </a:spcAft>
              <a:defRPr/>
            </a:pPr>
            <a:r>
              <a:rPr lang="cs-CZ" sz="2800" b="1" dirty="0"/>
              <a:t>Ukazatele likvidity měří schopnost firmy uspokojit (vyrovnat) své splatné závazky. </a:t>
            </a:r>
          </a:p>
          <a:p>
            <a:pPr algn="just" fontAlgn="auto">
              <a:lnSpc>
                <a:spcPct val="110000"/>
              </a:lnSpc>
              <a:spcAft>
                <a:spcPts val="0"/>
              </a:spcAft>
              <a:defRPr/>
            </a:pPr>
            <a:r>
              <a:rPr lang="cs-CZ" sz="2800" dirty="0"/>
              <a:t>Mají odpovědět na otázku, zda firma bude schopna vyrovnat své dluhy, když nastane doba jejich splatnosti. Ukazatelé likvidity poměřují to, čím je možno platit (čitatel) tím, co je nutno zaplatit (jmenovatel).</a:t>
            </a:r>
          </a:p>
          <a:p>
            <a:pPr algn="just" fontAlgn="auto">
              <a:lnSpc>
                <a:spcPct val="110000"/>
              </a:lnSpc>
              <a:spcAft>
                <a:spcPts val="0"/>
              </a:spcAft>
              <a:defRPr/>
            </a:pPr>
            <a:r>
              <a:rPr lang="cs-CZ" sz="2800" dirty="0"/>
              <a:t>Ukazatelé likvidity mají různou úroveň v závislosti na rychlosti přeměny různých druhů oběžného majetku na peněžní prostředky</a:t>
            </a:r>
          </a:p>
          <a:p>
            <a:pPr algn="just" fontAlgn="auto">
              <a:lnSpc>
                <a:spcPct val="80000"/>
              </a:lnSpc>
              <a:spcAft>
                <a:spcPts val="0"/>
              </a:spcAft>
              <a:buFont typeface="Wingdings" pitchFamily="2" charset="2"/>
              <a:buNone/>
              <a:defRPr/>
            </a:pPr>
            <a:endParaRPr lang="cs-CZ" sz="2600" dirty="0"/>
          </a:p>
          <a:p>
            <a:pPr algn="just" fontAlgn="auto">
              <a:lnSpc>
                <a:spcPct val="80000"/>
              </a:lnSpc>
              <a:spcAft>
                <a:spcPts val="0"/>
              </a:spcAft>
              <a:buFont typeface="Wingdings" pitchFamily="2" charset="2"/>
              <a:buNone/>
              <a:defRPr/>
            </a:pPr>
            <a:endParaRPr lang="cs-CZ" sz="2600" dirty="0"/>
          </a:p>
          <a:p>
            <a:pPr algn="just" fontAlgn="auto">
              <a:lnSpc>
                <a:spcPct val="80000"/>
              </a:lnSpc>
              <a:spcAft>
                <a:spcPts val="0"/>
              </a:spcAft>
              <a:defRPr/>
            </a:pPr>
            <a:r>
              <a:rPr lang="cs-CZ" sz="2600" dirty="0"/>
              <a:t>Běžná likvidita</a:t>
            </a:r>
          </a:p>
          <a:p>
            <a:pPr algn="just" fontAlgn="auto">
              <a:lnSpc>
                <a:spcPct val="80000"/>
              </a:lnSpc>
              <a:spcAft>
                <a:spcPts val="0"/>
              </a:spcAft>
              <a:defRPr/>
            </a:pPr>
            <a:endParaRPr lang="cs-CZ" sz="2600" dirty="0"/>
          </a:p>
          <a:p>
            <a:pPr algn="just" fontAlgn="auto">
              <a:lnSpc>
                <a:spcPct val="80000"/>
              </a:lnSpc>
              <a:spcAft>
                <a:spcPts val="0"/>
              </a:spcAft>
              <a:defRPr/>
            </a:pPr>
            <a:r>
              <a:rPr lang="cs-CZ" sz="2600" dirty="0"/>
              <a:t>Rychlá (pohotová) likvidita </a:t>
            </a:r>
          </a:p>
          <a:p>
            <a:pPr algn="just" fontAlgn="auto">
              <a:lnSpc>
                <a:spcPct val="80000"/>
              </a:lnSpc>
              <a:spcAft>
                <a:spcPts val="0"/>
              </a:spcAft>
              <a:defRPr/>
            </a:pPr>
            <a:endParaRPr lang="cs-CZ" sz="2600" dirty="0"/>
          </a:p>
          <a:p>
            <a:pPr algn="just" fontAlgn="auto">
              <a:lnSpc>
                <a:spcPct val="80000"/>
              </a:lnSpc>
              <a:spcAft>
                <a:spcPts val="0"/>
              </a:spcAft>
              <a:defRPr/>
            </a:pPr>
            <a:r>
              <a:rPr lang="cs-CZ" sz="2600" dirty="0"/>
              <a:t>Okamžitá likvidita (peněžní (cash) likvidita, hotovostní poměr) </a:t>
            </a:r>
          </a:p>
          <a:p>
            <a:pPr algn="just" fontAlgn="auto">
              <a:lnSpc>
                <a:spcPct val="80000"/>
              </a:lnSpc>
              <a:spcAft>
                <a:spcPts val="0"/>
              </a:spcAft>
              <a:defRPr/>
            </a:pPr>
            <a:endParaRPr lang="cs-CZ" sz="2600" dirty="0"/>
          </a:p>
          <a:p>
            <a:pPr algn="just" fontAlgn="auto">
              <a:lnSpc>
                <a:spcPct val="80000"/>
              </a:lnSpc>
              <a:spcAft>
                <a:spcPts val="0"/>
              </a:spcAft>
              <a:defRPr/>
            </a:pPr>
            <a:r>
              <a:rPr lang="cs-CZ" sz="2600" dirty="0"/>
              <a:t>Čistý pracovní kapitál </a:t>
            </a:r>
          </a:p>
        </p:txBody>
      </p:sp>
    </p:spTree>
    <p:extLst>
      <p:ext uri="{BB962C8B-B14F-4D97-AF65-F5344CB8AC3E}">
        <p14:creationId xmlns:p14="http://schemas.microsoft.com/office/powerpoint/2010/main" val="32415662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4598" y="22602"/>
            <a:ext cx="8229600" cy="1125538"/>
          </a:xfrm>
        </p:spPr>
        <p:txBody>
          <a:bodyPr>
            <a:normAutofit/>
          </a:bodyPr>
          <a:lstStyle/>
          <a:p>
            <a:pPr fontAlgn="auto">
              <a:spcAft>
                <a:spcPts val="0"/>
              </a:spcAft>
              <a:defRPr/>
            </a:pPr>
            <a:r>
              <a:rPr lang="cs-CZ" b="1" dirty="0"/>
              <a:t>Ukazatele likvidity</a:t>
            </a:r>
          </a:p>
        </p:txBody>
      </p:sp>
      <p:sp>
        <p:nvSpPr>
          <p:cNvPr id="3" name="Zástupný symbol pro obsah 2"/>
          <p:cNvSpPr>
            <a:spLocks noGrp="1"/>
          </p:cNvSpPr>
          <p:nvPr>
            <p:ph idx="1"/>
          </p:nvPr>
        </p:nvSpPr>
        <p:spPr>
          <a:xfrm>
            <a:off x="107950" y="1125538"/>
            <a:ext cx="8928100" cy="4929574"/>
          </a:xfrm>
        </p:spPr>
        <p:txBody>
          <a:bodyPr rtlCol="0">
            <a:normAutofit fontScale="85000" lnSpcReduction="20000"/>
          </a:bodyPr>
          <a:lstStyle/>
          <a:p>
            <a:pPr marL="0" indent="0" fontAlgn="auto">
              <a:spcAft>
                <a:spcPts val="0"/>
              </a:spcAft>
              <a:buFont typeface="Arial" pitchFamily="34" charset="0"/>
              <a:buNone/>
              <a:defRPr/>
            </a:pPr>
            <a:r>
              <a:rPr lang="cs-CZ" b="1" dirty="0"/>
              <a:t>Běžná likvidita= Oběžná aktiva/krátkodobé závazky</a:t>
            </a:r>
          </a:p>
          <a:p>
            <a:pPr marL="0" indent="0" fontAlgn="auto">
              <a:spcAft>
                <a:spcPts val="0"/>
              </a:spcAft>
              <a:buFont typeface="Arial" pitchFamily="34" charset="0"/>
              <a:buNone/>
              <a:defRPr/>
            </a:pPr>
            <a:r>
              <a:rPr lang="cs-CZ" dirty="0"/>
              <a:t>(III. stupně)</a:t>
            </a:r>
          </a:p>
          <a:p>
            <a:pPr fontAlgn="auto">
              <a:spcAft>
                <a:spcPts val="0"/>
              </a:spcAft>
              <a:defRPr/>
            </a:pPr>
            <a:r>
              <a:rPr lang="cs-CZ" dirty="0"/>
              <a:t>Tento ukazatel měří platební schopnost podniku z hlediska kratšího období (obvykle se počítá měsíčně).</a:t>
            </a:r>
          </a:p>
          <a:p>
            <a:pPr fontAlgn="auto">
              <a:spcAft>
                <a:spcPts val="0"/>
              </a:spcAft>
              <a:defRPr/>
            </a:pPr>
            <a:r>
              <a:rPr lang="cs-CZ" dirty="0"/>
              <a:t>V čitateli se uvádějí veškerá oběžná aktiva, ve jmenovateli všechny peněžní závazky splatné do 1 roku.</a:t>
            </a:r>
          </a:p>
          <a:p>
            <a:pPr fontAlgn="auto">
              <a:spcAft>
                <a:spcPts val="0"/>
              </a:spcAft>
              <a:defRPr/>
            </a:pPr>
            <a:r>
              <a:rPr lang="cs-CZ" dirty="0"/>
              <a:t>Ve světě se za jeho přijatelnou hodnotu považuje </a:t>
            </a:r>
            <a:br>
              <a:rPr lang="cs-CZ" dirty="0"/>
            </a:br>
            <a:r>
              <a:rPr lang="cs-CZ" b="1" dirty="0"/>
              <a:t>1,5 -2,5</a:t>
            </a:r>
          </a:p>
          <a:p>
            <a:pPr marL="342900" lvl="1" indent="-342900" fontAlgn="auto">
              <a:spcAft>
                <a:spcPts val="0"/>
              </a:spcAft>
              <a:buFont typeface="Arial" pitchFamily="34" charset="0"/>
              <a:buChar char="•"/>
              <a:defRPr/>
            </a:pPr>
            <a:r>
              <a:rPr lang="cs-CZ" sz="2400" dirty="0"/>
              <a:t>Ukazatel je „citlivý" na strukturu zásob a jejich reálné oceňování vzhledem k jejich prodejnosti a na strukturu pohledávek vzhledem k jejich neplacení ve lhůtě či nedobytnosti</a:t>
            </a:r>
            <a:r>
              <a:rPr lang="cs-CZ" sz="2000" dirty="0"/>
              <a:t>. </a:t>
            </a:r>
          </a:p>
          <a:p>
            <a:pPr fontAlgn="auto">
              <a:spcAft>
                <a:spcPts val="0"/>
              </a:spcAft>
              <a:defRPr/>
            </a:pPr>
            <a:endParaRPr lang="cs-CZ" dirty="0"/>
          </a:p>
          <a:p>
            <a:pPr fontAlgn="auto">
              <a:spcAft>
                <a:spcPts val="0"/>
              </a:spcAft>
              <a:defRPr/>
            </a:pPr>
            <a:r>
              <a:rPr lang="cs-CZ" dirty="0"/>
              <a:t>Podnik ALTAIR, s.r.o. dosáhl těchto hodnot ukazatele:</a:t>
            </a:r>
          </a:p>
          <a:p>
            <a:pPr fontAlgn="auto">
              <a:spcAft>
                <a:spcPts val="0"/>
              </a:spcAft>
              <a:defRPr/>
            </a:pPr>
            <a:endParaRPr lang="cs-CZ" dirty="0"/>
          </a:p>
          <a:p>
            <a:pPr fontAlgn="auto">
              <a:spcAft>
                <a:spcPts val="0"/>
              </a:spcAft>
              <a:defRPr/>
            </a:pPr>
            <a:endParaRPr lang="cs-CZ" dirty="0"/>
          </a:p>
        </p:txBody>
      </p:sp>
    </p:spTree>
    <p:extLst>
      <p:ext uri="{BB962C8B-B14F-4D97-AF65-F5344CB8AC3E}">
        <p14:creationId xmlns:p14="http://schemas.microsoft.com/office/powerpoint/2010/main" val="29932769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40903" y="131975"/>
            <a:ext cx="8229600" cy="692150"/>
          </a:xfrm>
        </p:spPr>
        <p:txBody>
          <a:bodyPr>
            <a:normAutofit fontScale="90000"/>
          </a:bodyPr>
          <a:lstStyle/>
          <a:p>
            <a:pPr fontAlgn="auto">
              <a:spcAft>
                <a:spcPts val="0"/>
              </a:spcAft>
              <a:defRPr/>
            </a:pPr>
            <a:r>
              <a:rPr lang="cs-CZ" dirty="0"/>
              <a:t>Ukazatele likvidity</a:t>
            </a:r>
          </a:p>
        </p:txBody>
      </p:sp>
      <p:sp>
        <p:nvSpPr>
          <p:cNvPr id="3" name="Zástupný symbol pro obsah 2"/>
          <p:cNvSpPr>
            <a:spLocks noGrp="1"/>
          </p:cNvSpPr>
          <p:nvPr>
            <p:ph idx="1"/>
          </p:nvPr>
        </p:nvSpPr>
        <p:spPr>
          <a:xfrm>
            <a:off x="323850" y="981075"/>
            <a:ext cx="8640763" cy="4906769"/>
          </a:xfrm>
        </p:spPr>
        <p:txBody>
          <a:bodyPr rtlCol="0">
            <a:normAutofit fontScale="70000" lnSpcReduction="20000"/>
          </a:bodyPr>
          <a:lstStyle/>
          <a:p>
            <a:pPr marL="0" indent="0" fontAlgn="auto">
              <a:spcAft>
                <a:spcPts val="0"/>
              </a:spcAft>
              <a:buFont typeface="Arial" pitchFamily="34" charset="0"/>
              <a:buNone/>
              <a:defRPr/>
            </a:pPr>
            <a:r>
              <a:rPr lang="cs-CZ" b="1" dirty="0"/>
              <a:t>Pohotová likvidita = (OA-zásoby)/krátkodobé závazky</a:t>
            </a:r>
          </a:p>
          <a:p>
            <a:pPr marL="0" indent="0" fontAlgn="auto">
              <a:spcAft>
                <a:spcPts val="0"/>
              </a:spcAft>
              <a:buFont typeface="Arial" pitchFamily="34" charset="0"/>
              <a:buNone/>
              <a:defRPr/>
            </a:pPr>
            <a:r>
              <a:rPr lang="cs-CZ" dirty="0"/>
              <a:t>(II. stupně)</a:t>
            </a:r>
            <a:endParaRPr lang="cs-CZ" b="1" dirty="0"/>
          </a:p>
          <a:p>
            <a:pPr fontAlgn="auto">
              <a:spcAft>
                <a:spcPts val="0"/>
              </a:spcAft>
              <a:defRPr/>
            </a:pPr>
            <a:r>
              <a:rPr lang="cs-CZ" dirty="0"/>
              <a:t>Tento ukazatel měří platební schopnost podniku po odečtení zásob z oběžných aktiv. Lépe proto vystihuje okamžitou platební schopnost. Zásoby jsou totiž obvykle méně likvidní než ostatní oběžná aktiva a jejich případný prodej je obvykle ztrátový a ohrozí-li budoucí výrobu, může vést až k bankrotu firmy. </a:t>
            </a:r>
          </a:p>
          <a:p>
            <a:pPr fontAlgn="auto">
              <a:spcAft>
                <a:spcPts val="0"/>
              </a:spcAft>
              <a:defRPr/>
            </a:pPr>
            <a:r>
              <a:rPr lang="cs-CZ" dirty="0"/>
              <a:t>Krátkodobé pohledávky musí být očištěné od těžko vymahatelných a pochybných pohledávek, protože by neoprávněně zlepšovaly hodnotu ukazatele.</a:t>
            </a:r>
          </a:p>
          <a:p>
            <a:pPr fontAlgn="auto">
              <a:spcAft>
                <a:spcPts val="0"/>
              </a:spcAft>
              <a:defRPr/>
            </a:pPr>
            <a:endParaRPr lang="cs-CZ" dirty="0"/>
          </a:p>
          <a:p>
            <a:pPr fontAlgn="auto">
              <a:spcAft>
                <a:spcPts val="0"/>
              </a:spcAft>
              <a:defRPr/>
            </a:pPr>
            <a:r>
              <a:rPr lang="cs-CZ" dirty="0"/>
              <a:t>Doporučované hodnoty jsou </a:t>
            </a:r>
            <a:r>
              <a:rPr lang="cs-CZ" b="1" dirty="0"/>
              <a:t>1-1,5</a:t>
            </a:r>
          </a:p>
          <a:p>
            <a:pPr fontAlgn="auto">
              <a:spcAft>
                <a:spcPts val="0"/>
              </a:spcAft>
              <a:defRPr/>
            </a:pPr>
            <a:endParaRPr lang="cs-CZ" b="1" dirty="0"/>
          </a:p>
          <a:p>
            <a:pPr fontAlgn="auto">
              <a:spcAft>
                <a:spcPts val="0"/>
              </a:spcAft>
              <a:defRPr/>
            </a:pPr>
            <a:r>
              <a:rPr lang="cs-CZ" dirty="0"/>
              <a:t>Firma ALTAIR dosáhla těchto hodnot ukazatele:</a:t>
            </a:r>
          </a:p>
        </p:txBody>
      </p:sp>
    </p:spTree>
    <p:extLst>
      <p:ext uri="{BB962C8B-B14F-4D97-AF65-F5344CB8AC3E}">
        <p14:creationId xmlns:p14="http://schemas.microsoft.com/office/powerpoint/2010/main" val="31846577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88037" y="84841"/>
            <a:ext cx="8229600" cy="1196975"/>
          </a:xfrm>
        </p:spPr>
        <p:txBody>
          <a:bodyPr>
            <a:normAutofit/>
          </a:bodyPr>
          <a:lstStyle/>
          <a:p>
            <a:pPr fontAlgn="auto">
              <a:spcAft>
                <a:spcPts val="0"/>
              </a:spcAft>
              <a:defRPr/>
            </a:pPr>
            <a:r>
              <a:rPr lang="cs-CZ" b="1" dirty="0"/>
              <a:t>Ukazatele likvidity</a:t>
            </a:r>
          </a:p>
        </p:txBody>
      </p:sp>
      <p:sp>
        <p:nvSpPr>
          <p:cNvPr id="3" name="Zástupný symbol pro obsah 2"/>
          <p:cNvSpPr>
            <a:spLocks noGrp="1"/>
          </p:cNvSpPr>
          <p:nvPr>
            <p:ph idx="1"/>
          </p:nvPr>
        </p:nvSpPr>
        <p:spPr>
          <a:xfrm>
            <a:off x="395288" y="1196975"/>
            <a:ext cx="8291512" cy="5472113"/>
          </a:xfrm>
        </p:spPr>
        <p:txBody>
          <a:bodyPr rtlCol="0">
            <a:normAutofit fontScale="85000" lnSpcReduction="20000"/>
          </a:bodyPr>
          <a:lstStyle/>
          <a:p>
            <a:pPr marL="0" indent="0" fontAlgn="auto">
              <a:spcAft>
                <a:spcPts val="0"/>
              </a:spcAft>
              <a:buFont typeface="Arial" pitchFamily="34" charset="0"/>
              <a:buNone/>
              <a:defRPr/>
            </a:pPr>
            <a:r>
              <a:rPr lang="cs-CZ" b="1" dirty="0"/>
              <a:t>Okamžitá likvidita = KFM/krátkodobé závazky</a:t>
            </a:r>
          </a:p>
          <a:p>
            <a:pPr marL="0" indent="0" fontAlgn="auto">
              <a:spcAft>
                <a:spcPts val="0"/>
              </a:spcAft>
              <a:buFont typeface="Arial" pitchFamily="34" charset="0"/>
              <a:buNone/>
              <a:defRPr/>
            </a:pPr>
            <a:r>
              <a:rPr lang="cs-CZ" dirty="0"/>
              <a:t>(I. stupně)</a:t>
            </a:r>
          </a:p>
          <a:p>
            <a:pPr fontAlgn="auto">
              <a:spcAft>
                <a:spcPts val="0"/>
              </a:spcAft>
              <a:defRPr/>
            </a:pPr>
            <a:r>
              <a:rPr lang="cs-CZ" dirty="0"/>
              <a:t>Ukazatel měří okamžitou likviditu podniku, tj. podíl volných peněžních prostředků vůči krátkodobým závazkům (</a:t>
            </a:r>
            <a:r>
              <a:rPr lang="cs-CZ" i="1" dirty="0"/>
              <a:t>hotovosti +obchodovatelné CP)</a:t>
            </a:r>
            <a:r>
              <a:rPr lang="cs-CZ" dirty="0"/>
              <a:t>.</a:t>
            </a:r>
          </a:p>
          <a:p>
            <a:pPr fontAlgn="auto">
              <a:spcAft>
                <a:spcPts val="0"/>
              </a:spcAft>
              <a:defRPr/>
            </a:pPr>
            <a:r>
              <a:rPr lang="cs-CZ" dirty="0"/>
              <a:t>Doporučená hodnota je 0,2 - 0,5.</a:t>
            </a:r>
          </a:p>
          <a:p>
            <a:pPr fontAlgn="auto">
              <a:spcAft>
                <a:spcPts val="0"/>
              </a:spcAft>
              <a:defRPr/>
            </a:pPr>
            <a:endParaRPr lang="cs-CZ" dirty="0"/>
          </a:p>
          <a:p>
            <a:pPr fontAlgn="auto">
              <a:lnSpc>
                <a:spcPct val="80000"/>
              </a:lnSpc>
              <a:spcAft>
                <a:spcPts val="0"/>
              </a:spcAft>
              <a:buFontTx/>
              <a:buNone/>
              <a:defRPr/>
            </a:pPr>
            <a:r>
              <a:rPr lang="cs-CZ" sz="2800" b="1" dirty="0"/>
              <a:t>Pojmy související s likviditou:</a:t>
            </a:r>
          </a:p>
          <a:p>
            <a:pPr fontAlgn="auto">
              <a:lnSpc>
                <a:spcPct val="80000"/>
              </a:lnSpc>
              <a:spcAft>
                <a:spcPts val="0"/>
              </a:spcAft>
              <a:defRPr/>
            </a:pPr>
            <a:r>
              <a:rPr lang="cs-CZ" b="1" dirty="0"/>
              <a:t>Solventnost: </a:t>
            </a:r>
            <a:r>
              <a:rPr lang="cs-CZ" dirty="0"/>
              <a:t>schopnost podniku hradit včas, v požadované výši všechny splatné závazky</a:t>
            </a:r>
          </a:p>
          <a:p>
            <a:pPr fontAlgn="auto">
              <a:lnSpc>
                <a:spcPct val="80000"/>
              </a:lnSpc>
              <a:spcAft>
                <a:spcPts val="0"/>
              </a:spcAft>
              <a:defRPr/>
            </a:pPr>
            <a:r>
              <a:rPr lang="cs-CZ" b="1" dirty="0"/>
              <a:t>Likvidita:</a:t>
            </a:r>
            <a:r>
              <a:rPr lang="cs-CZ" dirty="0"/>
              <a:t> schopnost podniku přeměnit svá aktiva na peněžní prostředky a těmi krýt v čas, v požadované podobně všechny splatné závazky</a:t>
            </a:r>
          </a:p>
          <a:p>
            <a:pPr fontAlgn="auto">
              <a:lnSpc>
                <a:spcPct val="80000"/>
              </a:lnSpc>
              <a:spcAft>
                <a:spcPts val="0"/>
              </a:spcAft>
              <a:defRPr/>
            </a:pPr>
            <a:r>
              <a:rPr lang="cs-CZ" b="1" dirty="0"/>
              <a:t>Likvidnost:</a:t>
            </a:r>
            <a:r>
              <a:rPr lang="cs-CZ" dirty="0"/>
              <a:t> vyjadřuje míru obtížnosti transformace majetku do hotovostní formy</a:t>
            </a:r>
          </a:p>
          <a:p>
            <a:pPr fontAlgn="auto">
              <a:spcAft>
                <a:spcPts val="0"/>
              </a:spcAft>
              <a:defRPr/>
            </a:pPr>
            <a:endParaRPr lang="cs-CZ" dirty="0"/>
          </a:p>
        </p:txBody>
      </p:sp>
    </p:spTree>
    <p:extLst>
      <p:ext uri="{BB962C8B-B14F-4D97-AF65-F5344CB8AC3E}">
        <p14:creationId xmlns:p14="http://schemas.microsoft.com/office/powerpoint/2010/main" val="29753756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92" name="Group 288"/>
          <p:cNvGraphicFramePr>
            <a:graphicFrameLocks noGrp="1"/>
          </p:cNvGraphicFramePr>
          <p:nvPr/>
        </p:nvGraphicFramePr>
        <p:xfrm>
          <a:off x="107950" y="1773238"/>
          <a:ext cx="8856663" cy="4021137"/>
        </p:xfrm>
        <a:graphic>
          <a:graphicData uri="http://schemas.openxmlformats.org/drawingml/2006/table">
            <a:tbl>
              <a:tblPr/>
              <a:tblGrid>
                <a:gridCol w="2308609">
                  <a:extLst>
                    <a:ext uri="{9D8B030D-6E8A-4147-A177-3AD203B41FA5}">
                      <a16:colId xmlns:a16="http://schemas.microsoft.com/office/drawing/2014/main" val="20000"/>
                    </a:ext>
                  </a:extLst>
                </a:gridCol>
                <a:gridCol w="1036593">
                  <a:extLst>
                    <a:ext uri="{9D8B030D-6E8A-4147-A177-3AD203B41FA5}">
                      <a16:colId xmlns:a16="http://schemas.microsoft.com/office/drawing/2014/main" val="20001"/>
                    </a:ext>
                  </a:extLst>
                </a:gridCol>
                <a:gridCol w="1040243">
                  <a:extLst>
                    <a:ext uri="{9D8B030D-6E8A-4147-A177-3AD203B41FA5}">
                      <a16:colId xmlns:a16="http://schemas.microsoft.com/office/drawing/2014/main" val="20002"/>
                    </a:ext>
                  </a:extLst>
                </a:gridCol>
                <a:gridCol w="2421757">
                  <a:extLst>
                    <a:ext uri="{9D8B030D-6E8A-4147-A177-3AD203B41FA5}">
                      <a16:colId xmlns:a16="http://schemas.microsoft.com/office/drawing/2014/main" val="20003"/>
                    </a:ext>
                  </a:extLst>
                </a:gridCol>
                <a:gridCol w="1036593">
                  <a:extLst>
                    <a:ext uri="{9D8B030D-6E8A-4147-A177-3AD203B41FA5}">
                      <a16:colId xmlns:a16="http://schemas.microsoft.com/office/drawing/2014/main" val="20004"/>
                    </a:ext>
                  </a:extLst>
                </a:gridCol>
                <a:gridCol w="1012868">
                  <a:extLst>
                    <a:ext uri="{9D8B030D-6E8A-4147-A177-3AD203B41FA5}">
                      <a16:colId xmlns:a16="http://schemas.microsoft.com/office/drawing/2014/main" val="20005"/>
                    </a:ext>
                  </a:extLst>
                </a:gridCol>
              </a:tblGrid>
              <a:tr h="53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424242"/>
                          </a:solidFill>
                          <a:effectLst/>
                          <a:latin typeface="Times New Roman" pitchFamily="18" charset="0"/>
                          <a:cs typeface="Times New Roman" pitchFamily="18" charset="0"/>
                        </a:rPr>
                        <a:t>Aktiva</a:t>
                      </a:r>
                      <a:endParaRPr kumimoji="0" lang="cs-CZ" sz="2000" b="0" i="0" u="none" strike="noStrike" cap="none" normalizeH="0" baseline="0" dirty="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Pasiva</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Dlouhodobá aktiva</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15 600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16 000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Základní kapitál</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Zásoby</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Hospodářský výsledek</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1 352</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1 560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rgbClr val="424242"/>
                          </a:solidFill>
                          <a:effectLst/>
                          <a:latin typeface="Times New Roman" pitchFamily="18" charset="0"/>
                          <a:cs typeface="Times New Roman" pitchFamily="18" charset="0"/>
                        </a:rPr>
                        <a:t>Pohledávky</a:t>
                      </a:r>
                      <a:endParaRPr kumimoji="0" lang="cs-CZ" sz="2000" b="0" i="0" u="none" strike="noStrike" cap="none" normalizeH="0" baseline="0" dirty="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Ostat. složky vlast. kap.</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4 648</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4 840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Finanční majetek</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1 600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Dlouhodobé úvěry</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75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Krátkodobé závazky</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5 600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25 200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424242"/>
                          </a:solidFill>
                          <a:effectLst/>
                          <a:latin typeface="Times New Roman" pitchFamily="18" charset="0"/>
                          <a:cs typeface="Times New Roman" pitchFamily="18" charset="0"/>
                        </a:rPr>
                        <a:t>25 200</a:t>
                      </a:r>
                      <a:endParaRPr kumimoji="0" lang="cs-CZ" sz="2000" b="0" i="0" u="none" strike="noStrike" cap="none" normalizeH="0" baseline="0" dirty="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23292" name="Text Box 279"/>
          <p:cNvSpPr txBox="1">
            <a:spLocks noChangeArrowheads="1"/>
          </p:cNvSpPr>
          <p:nvPr/>
        </p:nvSpPr>
        <p:spPr bwMode="auto">
          <a:xfrm>
            <a:off x="398942" y="665684"/>
            <a:ext cx="79216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sz="2800" b="1" dirty="0"/>
              <a:t>Na základě údajů z rozvahy vyhodnoťte likviditu podniku.</a:t>
            </a:r>
          </a:p>
        </p:txBody>
      </p:sp>
    </p:spTree>
    <p:extLst>
      <p:ext uri="{BB962C8B-B14F-4D97-AF65-F5344CB8AC3E}">
        <p14:creationId xmlns:p14="http://schemas.microsoft.com/office/powerpoint/2010/main" val="40227838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93712" y="452700"/>
            <a:ext cx="8229600" cy="1196975"/>
          </a:xfrm>
        </p:spPr>
        <p:txBody>
          <a:bodyPr/>
          <a:lstStyle/>
          <a:p>
            <a:pPr fontAlgn="auto">
              <a:spcAft>
                <a:spcPts val="0"/>
              </a:spcAft>
              <a:defRPr/>
            </a:pPr>
            <a:r>
              <a:rPr lang="cs-CZ" dirty="0"/>
              <a:t>Řešení</a:t>
            </a:r>
          </a:p>
        </p:txBody>
      </p:sp>
      <p:sp>
        <p:nvSpPr>
          <p:cNvPr id="224259" name="Rectangle 3"/>
          <p:cNvSpPr>
            <a:spLocks noGrp="1" noChangeArrowheads="1"/>
          </p:cNvSpPr>
          <p:nvPr>
            <p:ph idx="1"/>
          </p:nvPr>
        </p:nvSpPr>
        <p:spPr>
          <a:xfrm>
            <a:off x="323850" y="1773238"/>
            <a:ext cx="8640763" cy="4102100"/>
          </a:xfrm>
        </p:spPr>
        <p:txBody>
          <a:bodyPr/>
          <a:lstStyle/>
          <a:p>
            <a:pPr>
              <a:buFont typeface="Wingdings" pitchFamily="2" charset="2"/>
              <a:buNone/>
            </a:pPr>
            <a:r>
              <a:rPr lang="cs-CZ" sz="2000" b="1" u="sng" dirty="0"/>
              <a:t>Ukazatel:			rok 2008			rok 2009</a:t>
            </a:r>
          </a:p>
          <a:p>
            <a:pPr>
              <a:lnSpc>
                <a:spcPct val="20000"/>
              </a:lnSpc>
              <a:buFont typeface="Wingdings" pitchFamily="2" charset="2"/>
              <a:buNone/>
            </a:pPr>
            <a:endParaRPr lang="cs-CZ" sz="2000" b="1" u="sng" dirty="0"/>
          </a:p>
          <a:p>
            <a:pPr>
              <a:buFont typeface="Wingdings" pitchFamily="2" charset="2"/>
              <a:buNone/>
            </a:pPr>
            <a:r>
              <a:rPr lang="cs-CZ" sz="2000" dirty="0"/>
              <a:t>Likvidita 3. stupně	</a:t>
            </a:r>
          </a:p>
          <a:p>
            <a:pPr>
              <a:buFont typeface="Wingdings" pitchFamily="2" charset="2"/>
              <a:buNone/>
            </a:pPr>
            <a:r>
              <a:rPr lang="cs-CZ" sz="2000" dirty="0"/>
              <a:t>Likvidita 2. stupně	</a:t>
            </a:r>
          </a:p>
          <a:p>
            <a:pPr>
              <a:buFont typeface="Wingdings" pitchFamily="2" charset="2"/>
              <a:buNone/>
            </a:pPr>
            <a:r>
              <a:rPr lang="cs-CZ" sz="2000" dirty="0"/>
              <a:t>Likvidita 1. stupně	</a:t>
            </a:r>
          </a:p>
        </p:txBody>
      </p:sp>
      <p:sp>
        <p:nvSpPr>
          <p:cNvPr id="224260" name="Text Box 4"/>
          <p:cNvSpPr txBox="1">
            <a:spLocks noChangeArrowheads="1"/>
          </p:cNvSpPr>
          <p:nvPr/>
        </p:nvSpPr>
        <p:spPr bwMode="auto">
          <a:xfrm>
            <a:off x="323850" y="3860800"/>
            <a:ext cx="8569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400" i="1" dirty="0"/>
              <a:t>Závěr:</a:t>
            </a:r>
            <a:endParaRPr lang="cs-CZ" sz="2400" dirty="0"/>
          </a:p>
        </p:txBody>
      </p:sp>
    </p:spTree>
    <p:extLst>
      <p:ext uri="{BB962C8B-B14F-4D97-AF65-F5344CB8AC3E}">
        <p14:creationId xmlns:p14="http://schemas.microsoft.com/office/powerpoint/2010/main" val="33904294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685800"/>
          </a:xfrm>
        </p:spPr>
        <p:txBody>
          <a:bodyPr>
            <a:normAutofit fontScale="90000"/>
          </a:bodyPr>
          <a:lstStyle/>
          <a:p>
            <a:pPr fontAlgn="auto">
              <a:spcAft>
                <a:spcPts val="0"/>
              </a:spcAft>
              <a:defRPr/>
            </a:pPr>
            <a:r>
              <a:rPr lang="cs-CZ" sz="4800" i="1" dirty="0"/>
              <a:t> </a:t>
            </a:r>
            <a:br>
              <a:rPr lang="cs-CZ" sz="4800" i="1" dirty="0"/>
            </a:br>
            <a:r>
              <a:rPr lang="cs-CZ" sz="3200" dirty="0"/>
              <a:t>Formy řešení nedostatku hotovosti</a:t>
            </a:r>
            <a:r>
              <a:rPr lang="cs-CZ" sz="3200" i="1" dirty="0"/>
              <a:t> </a:t>
            </a:r>
          </a:p>
        </p:txBody>
      </p:sp>
      <p:sp>
        <p:nvSpPr>
          <p:cNvPr id="15363" name="Rectangle 3"/>
          <p:cNvSpPr>
            <a:spLocks noGrp="1" noChangeArrowheads="1"/>
          </p:cNvSpPr>
          <p:nvPr>
            <p:ph idx="1"/>
          </p:nvPr>
        </p:nvSpPr>
        <p:spPr>
          <a:xfrm>
            <a:off x="539750" y="1341438"/>
            <a:ext cx="7918450" cy="4983162"/>
          </a:xfrm>
        </p:spPr>
        <p:txBody>
          <a:bodyPr rtlCol="0">
            <a:normAutofit fontScale="85000" lnSpcReduction="20000"/>
          </a:bodyPr>
          <a:lstStyle/>
          <a:p>
            <a:pPr fontAlgn="auto">
              <a:spcAft>
                <a:spcPts val="0"/>
              </a:spcAft>
              <a:defRPr/>
            </a:pPr>
            <a:r>
              <a:rPr lang="cs-CZ" i="1" dirty="0">
                <a:solidFill>
                  <a:schemeClr val="accent1"/>
                </a:solidFill>
              </a:rPr>
              <a:t>Zvýšením příjmů</a:t>
            </a:r>
            <a:r>
              <a:rPr lang="cs-CZ" i="1" dirty="0"/>
              <a:t> v daném plánovaném období:</a:t>
            </a:r>
          </a:p>
          <a:p>
            <a:pPr fontAlgn="auto">
              <a:spcAft>
                <a:spcPts val="0"/>
              </a:spcAft>
              <a:buFont typeface="Wingdings" pitchFamily="2" charset="2"/>
              <a:buChar char="Ø"/>
              <a:defRPr/>
            </a:pPr>
            <a:r>
              <a:rPr lang="cs-CZ" dirty="0" err="1"/>
              <a:t>desinvesticemi</a:t>
            </a:r>
            <a:r>
              <a:rPr lang="cs-CZ" dirty="0"/>
              <a:t> oběžných prostředků</a:t>
            </a:r>
          </a:p>
          <a:p>
            <a:pPr fontAlgn="auto">
              <a:spcAft>
                <a:spcPts val="0"/>
              </a:spcAft>
              <a:buFont typeface="Wingdings" pitchFamily="2" charset="2"/>
              <a:buChar char="Ø"/>
              <a:defRPr/>
            </a:pPr>
            <a:r>
              <a:rPr lang="cs-CZ" dirty="0" err="1"/>
              <a:t>desinvesticemi</a:t>
            </a:r>
            <a:r>
              <a:rPr lang="cs-CZ" dirty="0"/>
              <a:t> dlouhodobého hmotného majetku</a:t>
            </a:r>
          </a:p>
          <a:p>
            <a:pPr fontAlgn="auto">
              <a:spcAft>
                <a:spcPts val="0"/>
              </a:spcAft>
              <a:defRPr/>
            </a:pPr>
            <a:endParaRPr lang="cs-CZ" i="1" dirty="0"/>
          </a:p>
          <a:p>
            <a:pPr fontAlgn="auto">
              <a:spcAft>
                <a:spcPts val="0"/>
              </a:spcAft>
              <a:defRPr/>
            </a:pPr>
            <a:r>
              <a:rPr lang="cs-CZ" i="1" dirty="0">
                <a:solidFill>
                  <a:schemeClr val="accent1"/>
                </a:solidFill>
              </a:rPr>
              <a:t>Snížením výdajů</a:t>
            </a:r>
            <a:r>
              <a:rPr lang="cs-CZ" i="1" dirty="0"/>
              <a:t>:</a:t>
            </a:r>
          </a:p>
          <a:p>
            <a:pPr fontAlgn="auto">
              <a:spcAft>
                <a:spcPts val="0"/>
              </a:spcAft>
              <a:buFont typeface="Wingdings" pitchFamily="2" charset="2"/>
              <a:buChar char="Ø"/>
              <a:defRPr/>
            </a:pPr>
            <a:r>
              <a:rPr lang="cs-CZ" dirty="0"/>
              <a:t>redukcí obnovovacích investic</a:t>
            </a:r>
          </a:p>
          <a:p>
            <a:pPr fontAlgn="auto">
              <a:spcAft>
                <a:spcPts val="0"/>
              </a:spcAft>
              <a:buFont typeface="Wingdings" pitchFamily="2" charset="2"/>
              <a:buChar char="Ø"/>
              <a:defRPr/>
            </a:pPr>
            <a:r>
              <a:rPr lang="cs-CZ" dirty="0"/>
              <a:t>redukcí racionalizačních investic</a:t>
            </a:r>
          </a:p>
          <a:p>
            <a:pPr fontAlgn="auto">
              <a:spcAft>
                <a:spcPts val="0"/>
              </a:spcAft>
              <a:buFont typeface="Wingdings" pitchFamily="2" charset="2"/>
              <a:buChar char="Ø"/>
              <a:defRPr/>
            </a:pPr>
            <a:r>
              <a:rPr lang="cs-CZ" dirty="0"/>
              <a:t>redukcí strukturálních a rozvojových investic</a:t>
            </a:r>
          </a:p>
          <a:p>
            <a:pPr fontAlgn="auto">
              <a:spcAft>
                <a:spcPts val="0"/>
              </a:spcAft>
              <a:buFont typeface="Wingdings" pitchFamily="2" charset="2"/>
              <a:buChar char="Ø"/>
              <a:defRPr/>
            </a:pPr>
            <a:r>
              <a:rPr lang="cs-CZ" dirty="0"/>
              <a:t>redukcí finančních investic</a:t>
            </a:r>
          </a:p>
          <a:p>
            <a:pPr fontAlgn="auto">
              <a:spcAft>
                <a:spcPts val="0"/>
              </a:spcAft>
              <a:buFont typeface="Wingdings" pitchFamily="2" charset="2"/>
              <a:buChar char="Ø"/>
              <a:defRPr/>
            </a:pPr>
            <a:r>
              <a:rPr lang="cs-CZ" dirty="0"/>
              <a:t>snížením nákladů</a:t>
            </a:r>
          </a:p>
          <a:p>
            <a:pPr fontAlgn="auto">
              <a:spcAft>
                <a:spcPts val="0"/>
              </a:spcAft>
              <a:buFont typeface="Wingdings" pitchFamily="2" charset="2"/>
              <a:buChar char="Ø"/>
              <a:defRPr/>
            </a:pPr>
            <a:r>
              <a:rPr lang="cs-CZ" dirty="0"/>
              <a:t>leasingem, jako alternativní formou financování investic</a:t>
            </a:r>
          </a:p>
        </p:txBody>
      </p:sp>
      <p:sp>
        <p:nvSpPr>
          <p:cNvPr id="6" name="Zástupný symbol pro číslo snímku 5"/>
          <p:cNvSpPr>
            <a:spLocks noGrp="1"/>
          </p:cNvSpPr>
          <p:nvPr>
            <p:ph type="sldNum" sz="quarter" idx="12"/>
          </p:nvPr>
        </p:nvSpPr>
        <p:spPr/>
        <p:txBody>
          <a:bodyPr/>
          <a:lstStyle/>
          <a:p>
            <a:pPr>
              <a:defRPr/>
            </a:pPr>
            <a:fld id="{E131AE70-D55A-4E8C-98B7-BB4EE29CB829}" type="slidenum">
              <a:rPr lang="en-CA"/>
              <a:pPr>
                <a:defRPr/>
              </a:pPr>
              <a:t>108</a:t>
            </a:fld>
            <a:endParaRPr lang="en-CA"/>
          </a:p>
        </p:txBody>
      </p:sp>
    </p:spTree>
    <p:extLst>
      <p:ext uri="{BB962C8B-B14F-4D97-AF65-F5344CB8AC3E}">
        <p14:creationId xmlns:p14="http://schemas.microsoft.com/office/powerpoint/2010/main" val="429049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2" dur="500"/>
                                        <p:tgtEl>
                                          <p:spTgt spid="15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slide(fromBottom)">
                                      <p:cBhvr>
                                        <p:cTn id="27" dur="500"/>
                                        <p:tgtEl>
                                          <p:spTgt spid="153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Effect transition="in" filter="slide(fromBottom)">
                                      <p:cBhvr>
                                        <p:cTn id="32" dur="500"/>
                                        <p:tgtEl>
                                          <p:spTgt spid="1536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Effect transition="in" filter="slide(fromBottom)">
                                      <p:cBhvr>
                                        <p:cTn id="37" dur="500"/>
                                        <p:tgtEl>
                                          <p:spTgt spid="1536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5363">
                                            <p:txEl>
                                              <p:pRg st="8" end="8"/>
                                            </p:txEl>
                                          </p:spTgt>
                                        </p:tgtEl>
                                        <p:attrNameLst>
                                          <p:attrName>style.visibility</p:attrName>
                                        </p:attrNameLst>
                                      </p:cBhvr>
                                      <p:to>
                                        <p:strVal val="visible"/>
                                      </p:to>
                                    </p:set>
                                    <p:animEffect transition="in" filter="slide(fromBottom)">
                                      <p:cBhvr>
                                        <p:cTn id="42" dur="500"/>
                                        <p:tgtEl>
                                          <p:spTgt spid="1536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363">
                                            <p:txEl>
                                              <p:pRg st="9" end="9"/>
                                            </p:txEl>
                                          </p:spTgt>
                                        </p:tgtEl>
                                        <p:attrNameLst>
                                          <p:attrName>style.visibility</p:attrName>
                                        </p:attrNameLst>
                                      </p:cBhvr>
                                      <p:to>
                                        <p:strVal val="visible"/>
                                      </p:to>
                                    </p:set>
                                    <p:animEffect transition="in" filter="slide(fromBottom)">
                                      <p:cBhvr>
                                        <p:cTn id="47" dur="500"/>
                                        <p:tgtEl>
                                          <p:spTgt spid="1536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5363">
                                            <p:txEl>
                                              <p:pRg st="10" end="10"/>
                                            </p:txEl>
                                          </p:spTgt>
                                        </p:tgtEl>
                                        <p:attrNameLst>
                                          <p:attrName>style.visibility</p:attrName>
                                        </p:attrNameLst>
                                      </p:cBhvr>
                                      <p:to>
                                        <p:strVal val="visible"/>
                                      </p:to>
                                    </p:set>
                                    <p:animEffect transition="in" filter="slide(fromBottom)">
                                      <p:cBhvr>
                                        <p:cTn id="52"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534988"/>
            <a:ext cx="8424862" cy="762000"/>
          </a:xfrm>
        </p:spPr>
        <p:txBody>
          <a:bodyPr>
            <a:normAutofit fontScale="90000"/>
          </a:bodyPr>
          <a:lstStyle/>
          <a:p>
            <a:pPr fontAlgn="auto">
              <a:spcAft>
                <a:spcPts val="0"/>
              </a:spcAft>
              <a:defRPr/>
            </a:pPr>
            <a:r>
              <a:rPr lang="cs-CZ" sz="3200" b="1" dirty="0"/>
              <a:t>Řízení krátkodobých přebytků likvidity</a:t>
            </a:r>
            <a:r>
              <a:rPr lang="cs-CZ" sz="4800" b="1" dirty="0">
                <a:solidFill>
                  <a:schemeClr val="tx1"/>
                </a:solidFill>
              </a:rPr>
              <a:t> </a:t>
            </a:r>
          </a:p>
        </p:txBody>
      </p:sp>
      <p:sp>
        <p:nvSpPr>
          <p:cNvPr id="17411" name="Rectangle 3"/>
          <p:cNvSpPr>
            <a:spLocks noGrp="1" noChangeArrowheads="1"/>
          </p:cNvSpPr>
          <p:nvPr>
            <p:ph idx="1"/>
          </p:nvPr>
        </p:nvSpPr>
        <p:spPr>
          <a:xfrm>
            <a:off x="304800" y="1557338"/>
            <a:ext cx="8443913" cy="4538662"/>
          </a:xfrm>
        </p:spPr>
        <p:txBody>
          <a:bodyPr rtlCol="0">
            <a:noAutofit/>
          </a:bodyPr>
          <a:lstStyle/>
          <a:p>
            <a:pPr marL="0" lvl="2" indent="-209550" fontAlgn="auto">
              <a:lnSpc>
                <a:spcPct val="90000"/>
              </a:lnSpc>
              <a:spcAft>
                <a:spcPts val="0"/>
              </a:spcAft>
              <a:buFontTx/>
              <a:buNone/>
              <a:defRPr/>
            </a:pPr>
            <a:r>
              <a:rPr lang="cs-CZ" sz="2400" dirty="0"/>
              <a:t>Peníze, které přebývají a nevyužívají se, přinášejí ztráty ušlých příležitostí. </a:t>
            </a:r>
          </a:p>
          <a:p>
            <a:pPr marL="0" lvl="2" indent="-209550" fontAlgn="auto">
              <a:lnSpc>
                <a:spcPct val="90000"/>
              </a:lnSpc>
              <a:spcAft>
                <a:spcPts val="0"/>
              </a:spcAft>
              <a:buFontTx/>
              <a:buNone/>
              <a:defRPr/>
            </a:pPr>
            <a:endParaRPr lang="cs-CZ" sz="2400" dirty="0"/>
          </a:p>
          <a:p>
            <a:pPr marL="342900" lvl="2" indent="-342900" fontAlgn="auto">
              <a:lnSpc>
                <a:spcPct val="90000"/>
              </a:lnSpc>
              <a:spcAft>
                <a:spcPts val="0"/>
              </a:spcAft>
              <a:defRPr/>
            </a:pPr>
            <a:r>
              <a:rPr lang="cs-CZ" sz="2400" dirty="0"/>
              <a:t>investovat peněžní přebytky do majetkových cenných papírů (akcie, podílové listy apod.);</a:t>
            </a:r>
          </a:p>
          <a:p>
            <a:pPr marL="342900" lvl="2" indent="-342900" fontAlgn="auto">
              <a:lnSpc>
                <a:spcPct val="90000"/>
              </a:lnSpc>
              <a:spcAft>
                <a:spcPts val="0"/>
              </a:spcAft>
              <a:defRPr/>
            </a:pPr>
            <a:r>
              <a:rPr lang="cs-CZ" sz="2400" dirty="0"/>
              <a:t>investovat peněžní prostředky do dlužných cenných papírů (obligace, směnky, </a:t>
            </a:r>
            <a:r>
              <a:rPr lang="cs-CZ" sz="2400" dirty="0" err="1"/>
              <a:t>pokl</a:t>
            </a:r>
            <a:r>
              <a:rPr lang="cs-CZ" sz="2400" dirty="0"/>
              <a:t>.  poukázky, aj.) </a:t>
            </a:r>
          </a:p>
          <a:p>
            <a:pPr marL="342900" lvl="2" indent="-342900" fontAlgn="auto">
              <a:lnSpc>
                <a:spcPct val="90000"/>
              </a:lnSpc>
              <a:spcAft>
                <a:spcPts val="0"/>
              </a:spcAft>
              <a:defRPr/>
            </a:pPr>
            <a:r>
              <a:rPr lang="cs-CZ" sz="2400" dirty="0"/>
              <a:t>investovat (vložit přebytky na termínovaný vklad);</a:t>
            </a:r>
          </a:p>
          <a:p>
            <a:pPr marL="342900" lvl="2" indent="-342900" fontAlgn="auto">
              <a:lnSpc>
                <a:spcPct val="90000"/>
              </a:lnSpc>
              <a:spcAft>
                <a:spcPts val="0"/>
              </a:spcAft>
              <a:defRPr/>
            </a:pPr>
            <a:r>
              <a:rPr lang="cs-CZ" sz="2400" dirty="0"/>
              <a:t>ostatní využití, např. k podpoře prodejů, k dřívějším úhradám za nižší cenu atd.;</a:t>
            </a:r>
          </a:p>
          <a:p>
            <a:pPr marL="342900" lvl="2" indent="-342900" fontAlgn="auto">
              <a:lnSpc>
                <a:spcPct val="90000"/>
              </a:lnSpc>
              <a:spcAft>
                <a:spcPts val="0"/>
              </a:spcAft>
              <a:defRPr/>
            </a:pPr>
            <a:r>
              <a:rPr lang="cs-CZ" sz="2400" dirty="0"/>
              <a:t>splátky úvěrů.</a:t>
            </a:r>
          </a:p>
        </p:txBody>
      </p:sp>
      <p:sp>
        <p:nvSpPr>
          <p:cNvPr id="6" name="Zástupný symbol pro číslo snímku 5"/>
          <p:cNvSpPr>
            <a:spLocks noGrp="1"/>
          </p:cNvSpPr>
          <p:nvPr>
            <p:ph type="sldNum" sz="quarter" idx="12"/>
          </p:nvPr>
        </p:nvSpPr>
        <p:spPr/>
        <p:txBody>
          <a:bodyPr/>
          <a:lstStyle/>
          <a:p>
            <a:pPr>
              <a:defRPr/>
            </a:pPr>
            <a:fld id="{961C51C1-D259-48AB-91B4-A2E4AC4D6980}" type="slidenum">
              <a:rPr lang="en-CA"/>
              <a:pPr>
                <a:defRPr/>
              </a:pPr>
              <a:t>109</a:t>
            </a:fld>
            <a:endParaRPr lang="en-CA"/>
          </a:p>
        </p:txBody>
      </p:sp>
    </p:spTree>
    <p:extLst>
      <p:ext uri="{BB962C8B-B14F-4D97-AF65-F5344CB8AC3E}">
        <p14:creationId xmlns:p14="http://schemas.microsoft.com/office/powerpoint/2010/main" val="3575367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slide(fromBottom)">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slide(fromBottom)">
                                      <p:cBhvr>
                                        <p:cTn id="17" dur="5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slide(fromBottom)">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slide(fromBottom)">
                                      <p:cBhvr>
                                        <p:cTn id="27" dur="500"/>
                                        <p:tgtEl>
                                          <p:spTgt spid="17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slide(fromBottom)">
                                      <p:cBhvr>
                                        <p:cTn id="32"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29208" y="756862"/>
            <a:ext cx="8229600" cy="1196975"/>
          </a:xfrm>
        </p:spPr>
        <p:txBody>
          <a:bodyPr>
            <a:normAutofit fontScale="90000"/>
          </a:bodyPr>
          <a:lstStyle/>
          <a:p>
            <a:pPr fontAlgn="auto">
              <a:spcAft>
                <a:spcPts val="0"/>
              </a:spcAft>
              <a:defRPr/>
            </a:pPr>
            <a:r>
              <a:rPr lang="cs-CZ" sz="4000" dirty="0">
                <a:solidFill>
                  <a:srgbClr val="FF0000"/>
                </a:solidFill>
              </a:rPr>
              <a:t>Čím je financování ovlivněno? </a:t>
            </a:r>
            <a:br>
              <a:rPr lang="cs-CZ" sz="4000" dirty="0">
                <a:solidFill>
                  <a:srgbClr val="FF0000"/>
                </a:solidFill>
              </a:rPr>
            </a:br>
            <a:r>
              <a:rPr lang="cs-CZ" sz="4000" b="1" dirty="0">
                <a:solidFill>
                  <a:srgbClr val="FF0000"/>
                </a:solidFill>
              </a:rPr>
              <a:t>Faktor času</a:t>
            </a:r>
          </a:p>
        </p:txBody>
      </p:sp>
      <p:sp>
        <p:nvSpPr>
          <p:cNvPr id="148483" name="Rectangle 3"/>
          <p:cNvSpPr>
            <a:spLocks noGrp="1" noChangeArrowheads="1"/>
          </p:cNvSpPr>
          <p:nvPr>
            <p:ph type="body" idx="1"/>
          </p:nvPr>
        </p:nvSpPr>
        <p:spPr>
          <a:xfrm>
            <a:off x="157252" y="2076872"/>
            <a:ext cx="8784976" cy="4781128"/>
          </a:xfrm>
        </p:spPr>
        <p:txBody>
          <a:bodyPr>
            <a:noAutofit/>
          </a:bodyPr>
          <a:lstStyle/>
          <a:p>
            <a:pPr>
              <a:lnSpc>
                <a:spcPct val="90000"/>
              </a:lnSpc>
            </a:pPr>
            <a:r>
              <a:rPr lang="cs-CZ" sz="2400" b="1" dirty="0"/>
              <a:t>Faktorem času</a:t>
            </a:r>
            <a:r>
              <a:rPr lang="cs-CZ" sz="2400" dirty="0"/>
              <a:t> – spočívá v časovém nesouladu příčin určitého rozhodnutí a následků tj. vlivů na ekonomiku podniku. Stručně jej lze charakterizovat  tak, že dnešní rozhodnutí ovlivňuje budoucí tok peněz ( budoucí cash </a:t>
            </a:r>
            <a:r>
              <a:rPr lang="cs-CZ" sz="2400" dirty="0" err="1"/>
              <a:t>flow</a:t>
            </a:r>
            <a:r>
              <a:rPr lang="cs-CZ" sz="2400" dirty="0"/>
              <a:t>). Na výši budoucí hodnoty peněz má vliv inflace, úroková míra, riziko či nejistota. </a:t>
            </a:r>
          </a:p>
          <a:p>
            <a:pPr marL="457200" indent="-457200">
              <a:lnSpc>
                <a:spcPct val="90000"/>
              </a:lnSpc>
              <a:buFont typeface="+mj-lt"/>
              <a:buAutoNum type="alphaLcParenR"/>
            </a:pPr>
            <a:r>
              <a:rPr lang="cs-CZ" sz="2400" b="1" dirty="0"/>
              <a:t>Inflace</a:t>
            </a:r>
            <a:r>
              <a:rPr lang="cs-CZ" sz="2400" dirty="0"/>
              <a:t> snižuje kupní sílu peněz v čase, cenová hladina má stoupající tendenci, proto pro uspokojení současných potřeb bychom měli peníze použít dnes.</a:t>
            </a:r>
          </a:p>
          <a:p>
            <a:pPr marL="457200" indent="-457200">
              <a:lnSpc>
                <a:spcPct val="90000"/>
              </a:lnSpc>
              <a:buFont typeface="+mj-lt"/>
              <a:buAutoNum type="alphaLcParenR"/>
            </a:pPr>
            <a:r>
              <a:rPr lang="cs-CZ" sz="2400" b="1" dirty="0"/>
              <a:t>Úroková míra </a:t>
            </a:r>
            <a:r>
              <a:rPr lang="cs-CZ" sz="2400" dirty="0"/>
              <a:t>neboli úroková sazba vyjadřuje cenu peněz jak u úvěrů, tak i u úspor (investic). Je vyrovnávacím činitelem budoucí hodnoty peněz. Výše úroku přímo ovlivňuje hodnotu peněz v čase.</a:t>
            </a:r>
          </a:p>
          <a:p>
            <a:pPr>
              <a:lnSpc>
                <a:spcPct val="90000"/>
              </a:lnSpc>
            </a:pPr>
            <a:endParaRPr lang="cs-CZ" sz="2400" dirty="0"/>
          </a:p>
        </p:txBody>
      </p:sp>
    </p:spTree>
    <p:extLst>
      <p:ext uri="{BB962C8B-B14F-4D97-AF65-F5344CB8AC3E}">
        <p14:creationId xmlns:p14="http://schemas.microsoft.com/office/powerpoint/2010/main" val="3944653130"/>
      </p:ext>
    </p:extLst>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36950" y="552879"/>
            <a:ext cx="7740352" cy="777875"/>
          </a:xfrm>
        </p:spPr>
        <p:txBody>
          <a:bodyPr/>
          <a:lstStyle/>
          <a:p>
            <a:r>
              <a:rPr lang="cs-CZ" dirty="0"/>
              <a:t>Řízení pracovního kapitálu</a:t>
            </a:r>
          </a:p>
        </p:txBody>
      </p:sp>
      <p:sp>
        <p:nvSpPr>
          <p:cNvPr id="54275" name="Rectangle 3"/>
          <p:cNvSpPr>
            <a:spLocks noGrp="1" noChangeArrowheads="1"/>
          </p:cNvSpPr>
          <p:nvPr>
            <p:ph type="body" idx="1"/>
          </p:nvPr>
        </p:nvSpPr>
        <p:spPr>
          <a:xfrm>
            <a:off x="251520" y="1412776"/>
            <a:ext cx="8640960" cy="5256584"/>
          </a:xfrm>
        </p:spPr>
        <p:txBody>
          <a:bodyPr>
            <a:normAutofit lnSpcReduction="10000"/>
          </a:bodyPr>
          <a:lstStyle/>
          <a:p>
            <a:pPr>
              <a:lnSpc>
                <a:spcPct val="80000"/>
              </a:lnSpc>
              <a:buFontTx/>
              <a:buNone/>
            </a:pPr>
            <a:r>
              <a:rPr lang="cs-CZ" sz="2000" b="1" dirty="0"/>
              <a:t>Řízení pracovního kapitálu</a:t>
            </a:r>
          </a:p>
          <a:p>
            <a:pPr lvl="1">
              <a:lnSpc>
                <a:spcPct val="80000"/>
              </a:lnSpc>
              <a:buClr>
                <a:schemeClr val="tx1"/>
              </a:buClr>
              <a:buFontTx/>
              <a:buChar char="•"/>
            </a:pPr>
            <a:r>
              <a:rPr lang="cs-CZ" sz="2000" dirty="0"/>
              <a:t>čistý pracovní kapitál = OA – kr. pasiva nebo</a:t>
            </a:r>
          </a:p>
          <a:p>
            <a:pPr lvl="1">
              <a:lnSpc>
                <a:spcPct val="80000"/>
              </a:lnSpc>
              <a:buClr>
                <a:schemeClr val="tx1"/>
              </a:buClr>
              <a:buFontTx/>
              <a:buChar char="•"/>
            </a:pPr>
            <a:r>
              <a:rPr lang="cs-CZ" sz="2000" dirty="0"/>
              <a:t>ČPK = dlouhodobý kapitál – SA</a:t>
            </a:r>
          </a:p>
          <a:p>
            <a:pPr lvl="1">
              <a:lnSpc>
                <a:spcPct val="80000"/>
              </a:lnSpc>
              <a:buClr>
                <a:schemeClr val="tx1"/>
              </a:buClr>
              <a:buFontTx/>
              <a:buChar char="•"/>
            </a:pPr>
            <a:r>
              <a:rPr lang="cs-CZ" sz="2000" dirty="0"/>
              <a:t>Zjednodušeně si lze ČPK představit jako přebytek oběžného majetku nad krátkodobým cizím kapitálem (rozdíl oběžných aktiv a krátkodobých závazků)</a:t>
            </a:r>
          </a:p>
          <a:p>
            <a:pPr>
              <a:lnSpc>
                <a:spcPct val="80000"/>
              </a:lnSpc>
              <a:buClr>
                <a:schemeClr val="tx1"/>
              </a:buClr>
              <a:buFontTx/>
              <a:buNone/>
            </a:pPr>
            <a:endParaRPr lang="cs-CZ" sz="2000" dirty="0"/>
          </a:p>
          <a:p>
            <a:pPr algn="ctr">
              <a:lnSpc>
                <a:spcPct val="80000"/>
              </a:lnSpc>
              <a:buClr>
                <a:schemeClr val="tx1"/>
              </a:buClr>
              <a:buFontTx/>
              <a:buNone/>
            </a:pPr>
            <a:r>
              <a:rPr lang="cs-CZ" sz="2000" dirty="0"/>
              <a:t>	</a:t>
            </a:r>
            <a:r>
              <a:rPr lang="cs-CZ" sz="2000" b="1" dirty="0"/>
              <a:t>Nebo-li: ČPK představuje tu část OM, která je financována z dlouhodobých zdrojů</a:t>
            </a:r>
          </a:p>
          <a:p>
            <a:pPr>
              <a:lnSpc>
                <a:spcPct val="80000"/>
              </a:lnSpc>
              <a:buClr>
                <a:schemeClr val="tx1"/>
              </a:buClr>
              <a:buFontTx/>
              <a:buNone/>
            </a:pPr>
            <a:endParaRPr lang="cs-CZ" sz="2000" dirty="0"/>
          </a:p>
          <a:p>
            <a:pPr>
              <a:lnSpc>
                <a:spcPct val="80000"/>
              </a:lnSpc>
              <a:buClr>
                <a:schemeClr val="tx1"/>
              </a:buClr>
              <a:buFontTx/>
              <a:buNone/>
            </a:pPr>
            <a:r>
              <a:rPr lang="cs-CZ" sz="2000" dirty="0"/>
              <a:t>Důležitá je jeho struktura:</a:t>
            </a:r>
          </a:p>
          <a:p>
            <a:pPr lvl="1">
              <a:lnSpc>
                <a:spcPct val="80000"/>
              </a:lnSpc>
              <a:buClr>
                <a:schemeClr val="tx1"/>
              </a:buClr>
              <a:buFontTx/>
              <a:buChar char="•"/>
            </a:pPr>
            <a:r>
              <a:rPr lang="cs-CZ" sz="2000" dirty="0"/>
              <a:t>Zásob</a:t>
            </a:r>
          </a:p>
          <a:p>
            <a:pPr lvl="1">
              <a:lnSpc>
                <a:spcPct val="80000"/>
              </a:lnSpc>
              <a:buClr>
                <a:schemeClr val="tx1"/>
              </a:buClr>
              <a:buFontTx/>
              <a:buChar char="•"/>
            </a:pPr>
            <a:r>
              <a:rPr lang="cs-CZ" sz="2000" dirty="0"/>
              <a:t>Pohledávek</a:t>
            </a:r>
          </a:p>
          <a:p>
            <a:pPr lvl="1">
              <a:lnSpc>
                <a:spcPct val="80000"/>
              </a:lnSpc>
              <a:buClr>
                <a:schemeClr val="tx1"/>
              </a:buClr>
              <a:buFontTx/>
              <a:buChar char="•"/>
            </a:pPr>
            <a:r>
              <a:rPr lang="cs-CZ" sz="2000" dirty="0"/>
              <a:t>Finančního majetku</a:t>
            </a:r>
          </a:p>
          <a:p>
            <a:pPr lvl="1">
              <a:lnSpc>
                <a:spcPct val="80000"/>
              </a:lnSpc>
              <a:buClr>
                <a:schemeClr val="tx1"/>
              </a:buClr>
              <a:buFontTx/>
              <a:buChar char="•"/>
            </a:pPr>
            <a:r>
              <a:rPr lang="cs-CZ" sz="2000" dirty="0"/>
              <a:t>Krátkodobých závazku atd.</a:t>
            </a:r>
          </a:p>
          <a:p>
            <a:pPr>
              <a:lnSpc>
                <a:spcPct val="80000"/>
              </a:lnSpc>
              <a:buClr>
                <a:schemeClr val="tx1"/>
              </a:buClr>
              <a:buNone/>
            </a:pPr>
            <a:r>
              <a:rPr lang="cs-CZ" sz="2000" dirty="0"/>
              <a:t>	</a:t>
            </a:r>
          </a:p>
          <a:p>
            <a:pPr algn="ctr">
              <a:lnSpc>
                <a:spcPct val="80000"/>
              </a:lnSpc>
              <a:buClr>
                <a:schemeClr val="tx1"/>
              </a:buClr>
              <a:buNone/>
            </a:pPr>
            <a:r>
              <a:rPr lang="cs-CZ" sz="2000" dirty="0"/>
              <a:t>	</a:t>
            </a:r>
            <a:r>
              <a:rPr lang="cs-CZ" sz="2000" b="1" dirty="0"/>
              <a:t>Žádoucí je, aby ČPK v podniku byl v likvidní formě, tzn. především ve formě volných peněžních prostředků.</a:t>
            </a:r>
          </a:p>
        </p:txBody>
      </p:sp>
    </p:spTree>
    <p:extLst>
      <p:ext uri="{BB962C8B-B14F-4D97-AF65-F5344CB8AC3E}">
        <p14:creationId xmlns:p14="http://schemas.microsoft.com/office/powerpoint/2010/main" val="23936840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154" name="Group 2"/>
          <p:cNvGraphicFramePr>
            <a:graphicFrameLocks noGrp="1"/>
          </p:cNvGraphicFramePr>
          <p:nvPr>
            <p:ph/>
            <p:extLst>
              <p:ext uri="{D42A27DB-BD31-4B8C-83A1-F6EECF244321}">
                <p14:modId xmlns:p14="http://schemas.microsoft.com/office/powerpoint/2010/main" val="1153668943"/>
              </p:ext>
            </p:extLst>
          </p:nvPr>
        </p:nvGraphicFramePr>
        <p:xfrm>
          <a:off x="512956" y="588750"/>
          <a:ext cx="7668345" cy="5623320"/>
        </p:xfrm>
        <a:graphic>
          <a:graphicData uri="http://schemas.openxmlformats.org/drawingml/2006/table">
            <a:tbl>
              <a:tblPr/>
              <a:tblGrid>
                <a:gridCol w="2703458">
                  <a:extLst>
                    <a:ext uri="{9D8B030D-6E8A-4147-A177-3AD203B41FA5}">
                      <a16:colId xmlns:a16="http://schemas.microsoft.com/office/drawing/2014/main" val="20000"/>
                    </a:ext>
                  </a:extLst>
                </a:gridCol>
                <a:gridCol w="1256811">
                  <a:extLst>
                    <a:ext uri="{9D8B030D-6E8A-4147-A177-3AD203B41FA5}">
                      <a16:colId xmlns:a16="http://schemas.microsoft.com/office/drawing/2014/main" val="20001"/>
                    </a:ext>
                  </a:extLst>
                </a:gridCol>
                <a:gridCol w="2412466">
                  <a:extLst>
                    <a:ext uri="{9D8B030D-6E8A-4147-A177-3AD203B41FA5}">
                      <a16:colId xmlns:a16="http://schemas.microsoft.com/office/drawing/2014/main" val="20002"/>
                    </a:ext>
                  </a:extLst>
                </a:gridCol>
                <a:gridCol w="1295610">
                  <a:extLst>
                    <a:ext uri="{9D8B030D-6E8A-4147-A177-3AD203B41FA5}">
                      <a16:colId xmlns:a16="http://schemas.microsoft.com/office/drawing/2014/main" val="20003"/>
                    </a:ext>
                  </a:extLst>
                </a:gridCol>
              </a:tblGrid>
              <a:tr h="27072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Položka aktiv</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a:ln>
                            <a:noFill/>
                          </a:ln>
                          <a:solidFill>
                            <a:schemeClr val="tx1"/>
                          </a:solidFill>
                          <a:effectLst/>
                          <a:latin typeface="Arial" charset="0"/>
                          <a:cs typeface="Arial" charset="0"/>
                        </a:rPr>
                        <a:t>(tis. Kč)</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a:ln>
                            <a:noFill/>
                          </a:ln>
                          <a:solidFill>
                            <a:schemeClr val="tx1"/>
                          </a:solidFill>
                          <a:effectLst/>
                          <a:latin typeface="Arial" charset="0"/>
                          <a:cs typeface="Arial" charset="0"/>
                        </a:rPr>
                        <a:t>Položka pasiv</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a:ln>
                            <a:noFill/>
                          </a:ln>
                          <a:solidFill>
                            <a:schemeClr val="tx1"/>
                          </a:solidFill>
                          <a:effectLst/>
                          <a:latin typeface="Arial" charset="0"/>
                          <a:cs typeface="Arial" charset="0"/>
                        </a:rPr>
                        <a:t>(tis. Kč)</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8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3 258 973</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Vlastní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1 653 798</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69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Pozemky, budovy a zařízení</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3 040 155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Základní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1 152 709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Goodwill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90 497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Fondy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153 700</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jiný nehmotný majetek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52 482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Hospodářský výsledek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347 389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finanční investice</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75 839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Cizí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2 671 397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1 066 222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Dlouhodobé závazky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627 208</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569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Zásoby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465 414</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405 249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pohledávky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298 966</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úvěry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221 425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jiná 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120 247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rezervy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534</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569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peněžní prostředky a pen. ekvivalenty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181 595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Krátkodobé závazky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2 044 189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55540">
                <a:tc rowSpan="3" gridSpan="2">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 </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1 409 495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250">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krátkodobé úvěry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104 463</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250">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ostatní závazky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530 231</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 name="Obdélník 2"/>
          <p:cNvSpPr/>
          <p:nvPr/>
        </p:nvSpPr>
        <p:spPr>
          <a:xfrm>
            <a:off x="70261" y="6453336"/>
            <a:ext cx="4933787" cy="369332"/>
          </a:xfrm>
          <a:prstGeom prst="rect">
            <a:avLst/>
          </a:prstGeom>
        </p:spPr>
        <p:txBody>
          <a:bodyPr wrap="none">
            <a:spAutoFit/>
          </a:bodyPr>
          <a:lstStyle/>
          <a:p>
            <a:r>
              <a:rPr lang="cs-CZ" b="1" dirty="0"/>
              <a:t>Úkol: Vypočtěte pracovní kapitál z rozvahy</a:t>
            </a:r>
          </a:p>
        </p:txBody>
      </p:sp>
      <p:sp>
        <p:nvSpPr>
          <p:cNvPr id="4" name="TextovéPole 3"/>
          <p:cNvSpPr txBox="1"/>
          <p:nvPr/>
        </p:nvSpPr>
        <p:spPr>
          <a:xfrm>
            <a:off x="3936380" y="188640"/>
            <a:ext cx="1835696" cy="400110"/>
          </a:xfrm>
          <a:prstGeom prst="rect">
            <a:avLst/>
          </a:prstGeom>
          <a:noFill/>
        </p:spPr>
        <p:txBody>
          <a:bodyPr wrap="square" rtlCol="0">
            <a:spAutoFit/>
          </a:bodyPr>
          <a:lstStyle/>
          <a:p>
            <a:r>
              <a:rPr lang="cs-CZ" sz="2000" b="1" dirty="0"/>
              <a:t>Ukázka</a:t>
            </a:r>
          </a:p>
        </p:txBody>
      </p:sp>
    </p:spTree>
    <p:extLst>
      <p:ext uri="{BB962C8B-B14F-4D97-AF65-F5344CB8AC3E}">
        <p14:creationId xmlns:p14="http://schemas.microsoft.com/office/powerpoint/2010/main" val="38540895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154" name="Group 2"/>
          <p:cNvGraphicFramePr>
            <a:graphicFrameLocks noGrp="1"/>
          </p:cNvGraphicFramePr>
          <p:nvPr>
            <p:ph/>
            <p:extLst>
              <p:ext uri="{D42A27DB-BD31-4B8C-83A1-F6EECF244321}">
                <p14:modId xmlns:p14="http://schemas.microsoft.com/office/powerpoint/2010/main" val="2748057335"/>
              </p:ext>
            </p:extLst>
          </p:nvPr>
        </p:nvGraphicFramePr>
        <p:xfrm>
          <a:off x="802889" y="89211"/>
          <a:ext cx="7884368" cy="4884370"/>
        </p:xfrm>
        <a:graphic>
          <a:graphicData uri="http://schemas.openxmlformats.org/drawingml/2006/table">
            <a:tbl>
              <a:tblPr/>
              <a:tblGrid>
                <a:gridCol w="2779617">
                  <a:extLst>
                    <a:ext uri="{9D8B030D-6E8A-4147-A177-3AD203B41FA5}">
                      <a16:colId xmlns:a16="http://schemas.microsoft.com/office/drawing/2014/main" val="20000"/>
                    </a:ext>
                  </a:extLst>
                </a:gridCol>
                <a:gridCol w="1292216">
                  <a:extLst>
                    <a:ext uri="{9D8B030D-6E8A-4147-A177-3AD203B41FA5}">
                      <a16:colId xmlns:a16="http://schemas.microsoft.com/office/drawing/2014/main" val="20001"/>
                    </a:ext>
                  </a:extLst>
                </a:gridCol>
                <a:gridCol w="2480427">
                  <a:extLst>
                    <a:ext uri="{9D8B030D-6E8A-4147-A177-3AD203B41FA5}">
                      <a16:colId xmlns:a16="http://schemas.microsoft.com/office/drawing/2014/main" val="20002"/>
                    </a:ext>
                  </a:extLst>
                </a:gridCol>
                <a:gridCol w="1332108">
                  <a:extLst>
                    <a:ext uri="{9D8B030D-6E8A-4147-A177-3AD203B41FA5}">
                      <a16:colId xmlns:a16="http://schemas.microsoft.com/office/drawing/2014/main" val="20003"/>
                    </a:ext>
                  </a:extLst>
                </a:gridCol>
              </a:tblGrid>
              <a:tr h="19747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Položka aktiv</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(tis. Kč)</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Položka pasiv</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(tis. Kč)</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30389">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3 258 973</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Vlastní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1 653 798</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626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Pozemky, budovy a zařízení</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3 040 155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Základní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1 152 709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Goodwill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90 497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Fondy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153 700</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jiný nehmotný majetek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52 482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Hospodářský výsledek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347 389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finanční investice</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75 839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Cizí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2 671 397</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1 066 222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Dlouhodobé závazky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627 208</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626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Zásoby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465 414</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405 249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052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pohledávky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298 966</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úvěry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221 425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jiná 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120 247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rezervy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534</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0626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peněžní prostředky a pen. ekvivalenty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181 595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Krátkodobé závazky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2 044 189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05238">
                <a:tc rowSpan="3" gridSpan="2">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 </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h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1 409 495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31418">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krátkodobé úvěry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104 463</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31418">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ostatní závazky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530 231</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4" name="Obdélník 3"/>
          <p:cNvSpPr/>
          <p:nvPr/>
        </p:nvSpPr>
        <p:spPr>
          <a:xfrm>
            <a:off x="251520" y="5157192"/>
            <a:ext cx="8568952" cy="707886"/>
          </a:xfrm>
          <a:prstGeom prst="rect">
            <a:avLst/>
          </a:prstGeom>
        </p:spPr>
        <p:txBody>
          <a:bodyPr wrap="square">
            <a:spAutoFit/>
          </a:bodyPr>
          <a:lstStyle/>
          <a:p>
            <a:r>
              <a:rPr lang="cs-CZ" sz="2000" b="1" dirty="0"/>
              <a:t>Řešení:</a:t>
            </a:r>
          </a:p>
          <a:p>
            <a:r>
              <a:rPr lang="cs-CZ" sz="2000" b="1" dirty="0"/>
              <a:t>Čistý pracovní kapitál =</a:t>
            </a:r>
          </a:p>
        </p:txBody>
      </p:sp>
    </p:spTree>
    <p:extLst>
      <p:ext uri="{BB962C8B-B14F-4D97-AF65-F5344CB8AC3E}">
        <p14:creationId xmlns:p14="http://schemas.microsoft.com/office/powerpoint/2010/main" val="31797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167268" y="698500"/>
            <a:ext cx="8541834" cy="1397000"/>
          </a:xfrm>
        </p:spPr>
        <p:txBody>
          <a:bodyPr/>
          <a:lstStyle/>
          <a:p>
            <a:pPr>
              <a:buFontTx/>
              <a:buNone/>
            </a:pPr>
            <a:r>
              <a:rPr lang="cs-CZ" sz="2800" b="1" dirty="0"/>
              <a:t>	Př.1:Na základě vstupních dat proveďte analýzu ČPK</a:t>
            </a:r>
          </a:p>
        </p:txBody>
      </p:sp>
      <p:graphicFrame>
        <p:nvGraphicFramePr>
          <p:cNvPr id="55515" name="Group 219"/>
          <p:cNvGraphicFramePr>
            <a:graphicFrameLocks noGrp="1"/>
          </p:cNvGraphicFramePr>
          <p:nvPr>
            <p:ph sz="half" idx="2"/>
            <p:extLst>
              <p:ext uri="{D42A27DB-BD31-4B8C-83A1-F6EECF244321}">
                <p14:modId xmlns:p14="http://schemas.microsoft.com/office/powerpoint/2010/main" val="945433294"/>
              </p:ext>
            </p:extLst>
          </p:nvPr>
        </p:nvGraphicFramePr>
        <p:xfrm>
          <a:off x="810904" y="1176106"/>
          <a:ext cx="7704137" cy="4827591"/>
        </p:xfrm>
        <a:graphic>
          <a:graphicData uri="http://schemas.openxmlformats.org/drawingml/2006/table">
            <a:tbl>
              <a:tblPr/>
              <a:tblGrid>
                <a:gridCol w="2865437">
                  <a:extLst>
                    <a:ext uri="{9D8B030D-6E8A-4147-A177-3AD203B41FA5}">
                      <a16:colId xmlns:a16="http://schemas.microsoft.com/office/drawing/2014/main" val="20000"/>
                    </a:ext>
                  </a:extLst>
                </a:gridCol>
                <a:gridCol w="1211263">
                  <a:extLst>
                    <a:ext uri="{9D8B030D-6E8A-4147-A177-3AD203B41FA5}">
                      <a16:colId xmlns:a16="http://schemas.microsoft.com/office/drawing/2014/main" val="20001"/>
                    </a:ext>
                  </a:extLst>
                </a:gridCol>
                <a:gridCol w="1208087">
                  <a:extLst>
                    <a:ext uri="{9D8B030D-6E8A-4147-A177-3AD203B41FA5}">
                      <a16:colId xmlns:a16="http://schemas.microsoft.com/office/drawing/2014/main" val="20002"/>
                    </a:ext>
                  </a:extLst>
                </a:gridCol>
                <a:gridCol w="1211263">
                  <a:extLst>
                    <a:ext uri="{9D8B030D-6E8A-4147-A177-3AD203B41FA5}">
                      <a16:colId xmlns:a16="http://schemas.microsoft.com/office/drawing/2014/main" val="20003"/>
                    </a:ext>
                  </a:extLst>
                </a:gridCol>
                <a:gridCol w="1208087">
                  <a:extLst>
                    <a:ext uri="{9D8B030D-6E8A-4147-A177-3AD203B41FA5}">
                      <a16:colId xmlns:a16="http://schemas.microsoft.com/office/drawing/2014/main" val="20004"/>
                    </a:ext>
                  </a:extLst>
                </a:gridCol>
              </a:tblGrid>
              <a:tr h="498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Vstupní data</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2011</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2012</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2013</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2014</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OA</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685 440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567 526</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469 563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419 395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KFM</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96 496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40 087</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61 601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111 702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pohledávky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136 126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222 450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149 796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134 811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Zásoby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430 055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292 364</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257 713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172 882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cizí kapitál</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95 505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124 351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136 928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159 476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ČPK</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rPr>
                        <a:t>BL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4417283"/>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rPr>
                        <a:t>OL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2239938"/>
                  </a:ext>
                </a:extLst>
              </a:tr>
            </a:tbl>
          </a:graphicData>
        </a:graphic>
      </p:graphicFrame>
    </p:spTree>
    <p:extLst>
      <p:ext uri="{BB962C8B-B14F-4D97-AF65-F5344CB8AC3E}">
        <p14:creationId xmlns:p14="http://schemas.microsoft.com/office/powerpoint/2010/main" val="26519878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74715"/>
            <a:ext cx="8229600" cy="1196975"/>
          </a:xfrm>
        </p:spPr>
        <p:txBody>
          <a:bodyPr/>
          <a:lstStyle/>
          <a:p>
            <a:pPr fontAlgn="auto">
              <a:spcAft>
                <a:spcPts val="0"/>
              </a:spcAft>
              <a:defRPr/>
            </a:pPr>
            <a:r>
              <a:rPr lang="cs-CZ" b="1" dirty="0"/>
              <a:t>Určení výše OM</a:t>
            </a:r>
          </a:p>
        </p:txBody>
      </p:sp>
      <p:sp>
        <p:nvSpPr>
          <p:cNvPr id="229379" name="Rectangle 3"/>
          <p:cNvSpPr>
            <a:spLocks noGrp="1" noChangeArrowheads="1"/>
          </p:cNvSpPr>
          <p:nvPr>
            <p:ph idx="1"/>
          </p:nvPr>
        </p:nvSpPr>
        <p:spPr>
          <a:xfrm>
            <a:off x="457200" y="1600200"/>
            <a:ext cx="8435975" cy="4443761"/>
          </a:xfrm>
        </p:spPr>
        <p:txBody>
          <a:bodyPr>
            <a:normAutofit fontScale="92500" lnSpcReduction="10000"/>
          </a:bodyPr>
          <a:lstStyle/>
          <a:p>
            <a:r>
              <a:rPr lang="cs-CZ" dirty="0"/>
              <a:t>V souvislosti s </a:t>
            </a:r>
            <a:r>
              <a:rPr lang="cs-CZ" b="1" dirty="0"/>
              <a:t>pracovním kapitálem </a:t>
            </a:r>
            <a:r>
              <a:rPr lang="cs-CZ" dirty="0"/>
              <a:t>vypočítáváme také ukazatele likvidity a aktivity</a:t>
            </a:r>
          </a:p>
          <a:p>
            <a:r>
              <a:rPr lang="cs-CZ" dirty="0"/>
              <a:t>S ČPK dále souvisí tzv. obratový cyklus peněz</a:t>
            </a:r>
          </a:p>
          <a:p>
            <a:r>
              <a:rPr lang="cs-CZ" dirty="0"/>
              <a:t>Obratový cyklus peněz (OCP) – doba mezi platbou za nakoupený materiál, služby a přijetím inkasa z prodeje výrobků (ukazatelé likvidity)</a:t>
            </a:r>
          </a:p>
          <a:p>
            <a:endParaRPr lang="cs-CZ" b="1" dirty="0">
              <a:cs typeface="Times New Roman" pitchFamily="18" charset="0"/>
            </a:endParaRPr>
          </a:p>
          <a:p>
            <a:pPr marL="0" indent="0" algn="ctr">
              <a:buNone/>
            </a:pPr>
            <a:r>
              <a:rPr lang="cs-CZ" b="1" dirty="0">
                <a:cs typeface="Times New Roman" pitchFamily="18" charset="0"/>
              </a:rPr>
              <a:t>OCP = DOZ + DI – DOP</a:t>
            </a:r>
          </a:p>
          <a:p>
            <a:pPr marL="0" indent="0" algn="ctr">
              <a:buNone/>
            </a:pPr>
            <a:r>
              <a:rPr lang="cs-CZ" b="1" dirty="0"/>
              <a:t>Potřeba ČPK = OCP * denní výdaje</a:t>
            </a:r>
          </a:p>
          <a:p>
            <a:pPr algn="ctr">
              <a:buFontTx/>
              <a:buNone/>
            </a:pPr>
            <a:endParaRPr lang="cs-CZ" dirty="0"/>
          </a:p>
        </p:txBody>
      </p:sp>
    </p:spTree>
    <p:extLst>
      <p:ext uri="{BB962C8B-B14F-4D97-AF65-F5344CB8AC3E}">
        <p14:creationId xmlns:p14="http://schemas.microsoft.com/office/powerpoint/2010/main" val="18676130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715" y="329938"/>
            <a:ext cx="7772400" cy="908050"/>
          </a:xfrm>
        </p:spPr>
        <p:txBody>
          <a:bodyPr>
            <a:normAutofit/>
          </a:bodyPr>
          <a:lstStyle/>
          <a:p>
            <a:pPr fontAlgn="auto">
              <a:spcAft>
                <a:spcPts val="0"/>
              </a:spcAft>
              <a:defRPr/>
            </a:pPr>
            <a:r>
              <a:rPr lang="cs-CZ" sz="3600" b="1" dirty="0"/>
              <a:t>Ukazatele aktivity</a:t>
            </a:r>
          </a:p>
        </p:txBody>
      </p:sp>
      <p:sp>
        <p:nvSpPr>
          <p:cNvPr id="19459" name="Rectangle 3"/>
          <p:cNvSpPr>
            <a:spLocks noGrp="1" noChangeArrowheads="1"/>
          </p:cNvSpPr>
          <p:nvPr>
            <p:ph idx="1"/>
          </p:nvPr>
        </p:nvSpPr>
        <p:spPr>
          <a:xfrm>
            <a:off x="273378" y="1168924"/>
            <a:ext cx="8691236" cy="5284264"/>
          </a:xfrm>
        </p:spPr>
        <p:txBody>
          <a:bodyPr rtlCol="0">
            <a:normAutofit/>
          </a:bodyPr>
          <a:lstStyle/>
          <a:p>
            <a:pPr indent="-324000" algn="just" fontAlgn="auto">
              <a:spcBef>
                <a:spcPts val="0"/>
              </a:spcBef>
              <a:spcAft>
                <a:spcPts val="0"/>
              </a:spcAft>
              <a:defRPr/>
            </a:pPr>
            <a:r>
              <a:rPr lang="cs-CZ" sz="2400" dirty="0"/>
              <a:t>Ukazatele aktivity měří, </a:t>
            </a:r>
            <a:r>
              <a:rPr lang="cs-CZ" sz="2400" b="1" dirty="0"/>
              <a:t>jak efektivně podnik hospodaří se svými aktivy</a:t>
            </a:r>
            <a:r>
              <a:rPr lang="cs-CZ" sz="2400" dirty="0"/>
              <a:t>: má-li jich více, než je účelné, vznikají mu zbytečné náklady a tím nízký zisk, má-li jich málo, přichází o tržby, které mohl získat. Ukazatele se počítají pro jednotlivé skupiny aktiv: zásoby, pohledávky,  fixní aktiva a pro celková aktiva.</a:t>
            </a:r>
          </a:p>
          <a:p>
            <a:pPr indent="-324000" algn="just" fontAlgn="auto">
              <a:lnSpc>
                <a:spcPct val="80000"/>
              </a:lnSpc>
              <a:spcBef>
                <a:spcPts val="0"/>
              </a:spcBef>
              <a:spcAft>
                <a:spcPts val="0"/>
              </a:spcAft>
              <a:defRPr/>
            </a:pPr>
            <a:endParaRPr lang="cs-CZ" sz="2000" dirty="0"/>
          </a:p>
          <a:p>
            <a:pPr indent="-324000" algn="just" fontAlgn="auto">
              <a:spcBef>
                <a:spcPts val="0"/>
              </a:spcBef>
              <a:spcAft>
                <a:spcPts val="0"/>
              </a:spcAft>
              <a:defRPr/>
            </a:pPr>
            <a:r>
              <a:rPr lang="cs-CZ" sz="2000" dirty="0"/>
              <a:t>Obrat celkových aktiv</a:t>
            </a:r>
          </a:p>
          <a:p>
            <a:pPr indent="-324000" algn="just" fontAlgn="auto">
              <a:spcBef>
                <a:spcPts val="0"/>
              </a:spcBef>
              <a:spcAft>
                <a:spcPts val="0"/>
              </a:spcAft>
              <a:defRPr/>
            </a:pPr>
            <a:r>
              <a:rPr lang="cs-CZ" sz="2000" dirty="0"/>
              <a:t>Obrat stálých aktiv </a:t>
            </a:r>
          </a:p>
          <a:p>
            <a:pPr indent="-324000" algn="just" fontAlgn="auto">
              <a:spcBef>
                <a:spcPts val="0"/>
              </a:spcBef>
              <a:spcAft>
                <a:spcPts val="0"/>
              </a:spcAft>
              <a:defRPr/>
            </a:pPr>
            <a:r>
              <a:rPr lang="cs-CZ" sz="2000" dirty="0"/>
              <a:t>Doba obratu zásob </a:t>
            </a:r>
          </a:p>
          <a:p>
            <a:pPr indent="-324000" algn="just" fontAlgn="auto">
              <a:spcBef>
                <a:spcPts val="0"/>
              </a:spcBef>
              <a:spcAft>
                <a:spcPts val="0"/>
              </a:spcAft>
              <a:defRPr/>
            </a:pPr>
            <a:r>
              <a:rPr lang="cs-CZ" sz="2000" dirty="0"/>
              <a:t>Obrat zásob </a:t>
            </a:r>
          </a:p>
          <a:p>
            <a:pPr indent="-324000" algn="just" fontAlgn="auto">
              <a:spcBef>
                <a:spcPts val="0"/>
              </a:spcBef>
              <a:spcAft>
                <a:spcPts val="0"/>
              </a:spcAft>
              <a:defRPr/>
            </a:pPr>
            <a:r>
              <a:rPr lang="cs-CZ" sz="2000" dirty="0"/>
              <a:t>Doba obratu pohledávek (průměrná doba inkasa) </a:t>
            </a:r>
          </a:p>
          <a:p>
            <a:pPr indent="-324000" algn="just" fontAlgn="auto">
              <a:spcBef>
                <a:spcPts val="0"/>
              </a:spcBef>
              <a:spcAft>
                <a:spcPts val="0"/>
              </a:spcAft>
              <a:defRPr/>
            </a:pPr>
            <a:r>
              <a:rPr lang="cs-CZ" sz="2000" dirty="0"/>
              <a:t>Obrat pohledávek </a:t>
            </a:r>
          </a:p>
          <a:p>
            <a:pPr indent="-324000" algn="just" fontAlgn="auto">
              <a:spcBef>
                <a:spcPts val="0"/>
              </a:spcBef>
              <a:spcAft>
                <a:spcPts val="0"/>
              </a:spcAft>
              <a:defRPr/>
            </a:pPr>
            <a:r>
              <a:rPr lang="cs-CZ" sz="2000" dirty="0"/>
              <a:t>Doba odkladu plateb</a:t>
            </a:r>
          </a:p>
          <a:p>
            <a:pPr indent="-324000" algn="just" fontAlgn="auto">
              <a:spcBef>
                <a:spcPts val="0"/>
              </a:spcBef>
              <a:spcAft>
                <a:spcPts val="0"/>
              </a:spcAft>
              <a:defRPr/>
            </a:pPr>
            <a:r>
              <a:rPr lang="cs-CZ" sz="2000" dirty="0"/>
              <a:t>Obratový cyklus peněz</a:t>
            </a:r>
          </a:p>
        </p:txBody>
      </p:sp>
    </p:spTree>
    <p:extLst>
      <p:ext uri="{BB962C8B-B14F-4D97-AF65-F5344CB8AC3E}">
        <p14:creationId xmlns:p14="http://schemas.microsoft.com/office/powerpoint/2010/main" val="30352937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2907" y="234175"/>
            <a:ext cx="8229600" cy="1196975"/>
          </a:xfrm>
        </p:spPr>
        <p:txBody>
          <a:bodyPr>
            <a:normAutofit/>
          </a:bodyPr>
          <a:lstStyle/>
          <a:p>
            <a:pPr fontAlgn="auto">
              <a:lnSpc>
                <a:spcPts val="3800"/>
              </a:lnSpc>
              <a:spcAft>
                <a:spcPts val="0"/>
              </a:spcAft>
              <a:defRPr/>
            </a:pPr>
            <a:r>
              <a:rPr lang="cs-CZ" b="1" dirty="0"/>
              <a:t>Ukazatele využití aktiv</a:t>
            </a:r>
            <a:br>
              <a:rPr lang="cs-CZ" b="1" dirty="0"/>
            </a:br>
            <a:r>
              <a:rPr lang="cs-CZ" b="1" dirty="0"/>
              <a:t>(ukazatele aktivity)</a:t>
            </a:r>
          </a:p>
        </p:txBody>
      </p:sp>
      <p:sp>
        <p:nvSpPr>
          <p:cNvPr id="231427" name="Zástupný symbol pro obsah 2"/>
          <p:cNvSpPr>
            <a:spLocks noGrp="1"/>
          </p:cNvSpPr>
          <p:nvPr>
            <p:ph idx="1"/>
          </p:nvPr>
        </p:nvSpPr>
        <p:spPr>
          <a:xfrm>
            <a:off x="323850" y="1341438"/>
            <a:ext cx="8712646" cy="5327650"/>
          </a:xfrm>
        </p:spPr>
        <p:txBody>
          <a:bodyPr>
            <a:normAutofit fontScale="70000" lnSpcReduction="20000"/>
          </a:bodyPr>
          <a:lstStyle/>
          <a:p>
            <a:pPr fontAlgn="auto">
              <a:lnSpc>
                <a:spcPct val="80000"/>
              </a:lnSpc>
              <a:spcAft>
                <a:spcPts val="0"/>
              </a:spcAft>
              <a:buFont typeface="Wingdings" pitchFamily="2" charset="2"/>
              <a:buNone/>
              <a:defRPr/>
            </a:pPr>
            <a:r>
              <a:rPr lang="cs-CZ" b="1" dirty="0"/>
              <a:t>obrat aktiv </a:t>
            </a:r>
            <a:r>
              <a:rPr lang="cs-CZ" dirty="0"/>
              <a:t>= </a:t>
            </a:r>
            <a:r>
              <a:rPr lang="cs-CZ" b="1" dirty="0"/>
              <a:t>tržby / celková aktiva</a:t>
            </a:r>
          </a:p>
          <a:p>
            <a:pPr>
              <a:spcBef>
                <a:spcPct val="0"/>
              </a:spcBef>
            </a:pPr>
            <a:r>
              <a:rPr lang="cs-CZ" dirty="0"/>
              <a:t>celkové využití majetku. Čím je jeho hodnota vyšší, tím podnik efektivněji hospodaří. </a:t>
            </a:r>
            <a:r>
              <a:rPr lang="cs-CZ" b="1" dirty="0"/>
              <a:t>Minimální hodnota 1</a:t>
            </a:r>
            <a:r>
              <a:rPr lang="cs-CZ" dirty="0"/>
              <a:t>. Celková aktiva by se tedy měla obrátit do jednoho roku. Hodnotu ukazatele ovlivňuje také odvětví.</a:t>
            </a:r>
            <a:endParaRPr lang="cs-CZ" b="1" dirty="0"/>
          </a:p>
          <a:p>
            <a:pPr marL="0" indent="0">
              <a:buNone/>
            </a:pPr>
            <a:endParaRPr lang="cs-CZ" dirty="0"/>
          </a:p>
          <a:p>
            <a:pPr marL="0" indent="0">
              <a:buNone/>
            </a:pPr>
            <a:r>
              <a:rPr lang="cs-CZ" b="1" dirty="0"/>
              <a:t>Doba obratu aktiv </a:t>
            </a:r>
            <a:r>
              <a:rPr lang="cs-CZ" dirty="0"/>
              <a:t>= Aktiva/Tržby * 360 nebo</a:t>
            </a:r>
          </a:p>
          <a:p>
            <a:pPr marL="0" indent="0">
              <a:buNone/>
            </a:pPr>
            <a:r>
              <a:rPr lang="cs-CZ" dirty="0"/>
              <a:t>			= Aktiva / (Tržby/360)</a:t>
            </a:r>
          </a:p>
          <a:p>
            <a:pPr>
              <a:spcBef>
                <a:spcPct val="0"/>
              </a:spcBef>
            </a:pPr>
            <a:r>
              <a:rPr lang="cs-CZ" dirty="0"/>
              <a:t>nízká hodnota jeho srovnání s meziodvětvovým průměrem obvykle svědčí o nedostatečném využíváním výrobní kapacity. Doba odpisování – možno počítat v současných cenách</a:t>
            </a:r>
          </a:p>
          <a:p>
            <a:endParaRPr lang="cs-CZ" dirty="0"/>
          </a:p>
          <a:p>
            <a:pPr marL="0" indent="0">
              <a:buNone/>
            </a:pPr>
            <a:r>
              <a:rPr lang="cs-CZ" dirty="0"/>
              <a:t>Firma ALTAIR dosáhla těchto hodnot ukazatelů:</a:t>
            </a:r>
          </a:p>
          <a:p>
            <a:r>
              <a:rPr lang="cs-CZ" b="1" dirty="0"/>
              <a:t>obratu aktiv:</a:t>
            </a:r>
            <a:endParaRPr lang="cs-CZ" dirty="0"/>
          </a:p>
          <a:p>
            <a:r>
              <a:rPr lang="cs-CZ" b="1" dirty="0"/>
              <a:t>DOA:</a:t>
            </a:r>
            <a:endParaRPr lang="cs-CZ" dirty="0"/>
          </a:p>
          <a:p>
            <a:pPr marL="0" indent="0">
              <a:buNone/>
            </a:pPr>
            <a:r>
              <a:rPr lang="cs-CZ" dirty="0"/>
              <a:t>	</a:t>
            </a:r>
            <a:endParaRPr lang="cs-CZ" b="1" dirty="0"/>
          </a:p>
        </p:txBody>
      </p:sp>
    </p:spTree>
    <p:extLst>
      <p:ext uri="{BB962C8B-B14F-4D97-AF65-F5344CB8AC3E}">
        <p14:creationId xmlns:p14="http://schemas.microsoft.com/office/powerpoint/2010/main" val="2112523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2003" y="331284"/>
            <a:ext cx="8229600" cy="936625"/>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3" name="Zástupný symbol pro obsah 2"/>
          <p:cNvSpPr>
            <a:spLocks noGrp="1"/>
          </p:cNvSpPr>
          <p:nvPr>
            <p:ph idx="1"/>
          </p:nvPr>
        </p:nvSpPr>
        <p:spPr>
          <a:xfrm>
            <a:off x="367990" y="1572322"/>
            <a:ext cx="8229600" cy="5068888"/>
          </a:xfrm>
        </p:spPr>
        <p:txBody>
          <a:bodyPr rtlCol="0">
            <a:normAutofit/>
          </a:bodyPr>
          <a:lstStyle/>
          <a:p>
            <a:pPr fontAlgn="auto">
              <a:spcAft>
                <a:spcPts val="0"/>
              </a:spcAft>
              <a:defRPr/>
            </a:pPr>
            <a:r>
              <a:rPr lang="cs-CZ" sz="2400" b="1" dirty="0"/>
              <a:t>Obrat stálých aktiv </a:t>
            </a:r>
            <a:r>
              <a:rPr lang="cs-CZ" sz="2400" dirty="0"/>
              <a:t>= tržby/ stálá aktiva v zůstatkových cenách</a:t>
            </a:r>
          </a:p>
          <a:p>
            <a:pPr fontAlgn="auto">
              <a:spcAft>
                <a:spcPts val="0"/>
              </a:spcAft>
              <a:defRPr/>
            </a:pPr>
            <a:r>
              <a:rPr lang="cs-CZ" sz="2400" dirty="0"/>
              <a:t>Tento ukazatel měří, jak efektivně podnik využívá budov, strojů. Udává kolikrát se stálá aktiva obrátí za rok. Je důležitý při úvahách o nových investicích. Jeho nízká hodnota ve srovnání s odvětvovými průměry zpravidla svědčí o nízkém využívání výrobní kapacity.</a:t>
            </a:r>
          </a:p>
          <a:p>
            <a:pPr fontAlgn="auto">
              <a:spcAft>
                <a:spcPts val="0"/>
              </a:spcAft>
              <a:defRPr/>
            </a:pPr>
            <a:r>
              <a:rPr lang="cs-CZ" sz="2400" dirty="0"/>
              <a:t>Pozor na leasing!</a:t>
            </a:r>
          </a:p>
          <a:p>
            <a:pPr fontAlgn="auto">
              <a:spcAft>
                <a:spcPts val="0"/>
              </a:spcAft>
              <a:defRPr/>
            </a:pPr>
            <a:r>
              <a:rPr lang="cs-CZ" sz="2400" dirty="0"/>
              <a:t>Doporučená hodnota: </a:t>
            </a:r>
            <a:r>
              <a:rPr lang="cs-CZ" sz="2400" b="1" dirty="0"/>
              <a:t>5</a:t>
            </a:r>
          </a:p>
          <a:p>
            <a:pPr fontAlgn="auto">
              <a:spcAft>
                <a:spcPts val="0"/>
              </a:spcAft>
              <a:defRPr/>
            </a:pPr>
            <a:r>
              <a:rPr lang="cs-CZ" sz="2400" dirty="0"/>
              <a:t>Firma ALTAIR dosáhla těchto hodnot ukazatele:</a:t>
            </a:r>
          </a:p>
          <a:p>
            <a:pPr fontAlgn="auto">
              <a:spcAft>
                <a:spcPts val="0"/>
              </a:spcAft>
              <a:defRPr/>
            </a:pPr>
            <a:endParaRPr lang="cs-CZ" sz="2400" dirty="0"/>
          </a:p>
          <a:p>
            <a:pPr fontAlgn="auto">
              <a:spcAft>
                <a:spcPts val="0"/>
              </a:spcAft>
              <a:defRPr/>
            </a:pPr>
            <a:r>
              <a:rPr lang="cs-CZ" sz="2400" b="1" dirty="0"/>
              <a:t>Doba obratu stálých aktiv </a:t>
            </a:r>
            <a:r>
              <a:rPr lang="cs-CZ" sz="2400" dirty="0"/>
              <a:t>= SA / (tržby/360)</a:t>
            </a:r>
            <a:endParaRPr lang="cs-CZ" sz="2400" b="1" dirty="0"/>
          </a:p>
          <a:p>
            <a:pPr fontAlgn="auto">
              <a:spcAft>
                <a:spcPts val="0"/>
              </a:spcAft>
              <a:defRPr/>
            </a:pPr>
            <a:endParaRPr lang="cs-CZ" sz="2400" dirty="0"/>
          </a:p>
          <a:p>
            <a:pPr fontAlgn="auto">
              <a:spcAft>
                <a:spcPts val="0"/>
              </a:spcAft>
              <a:defRPr/>
            </a:pPr>
            <a:endParaRPr lang="cs-CZ" sz="2400" dirty="0"/>
          </a:p>
          <a:p>
            <a:pPr marL="0" indent="0" fontAlgn="auto">
              <a:spcAft>
                <a:spcPts val="0"/>
              </a:spcAft>
              <a:buFont typeface="Arial" pitchFamily="34" charset="0"/>
              <a:buNone/>
              <a:defRPr/>
            </a:pPr>
            <a:endParaRPr lang="cs-CZ" sz="2400" dirty="0"/>
          </a:p>
        </p:txBody>
      </p:sp>
    </p:spTree>
    <p:extLst>
      <p:ext uri="{BB962C8B-B14F-4D97-AF65-F5344CB8AC3E}">
        <p14:creationId xmlns:p14="http://schemas.microsoft.com/office/powerpoint/2010/main" val="39588277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4059" y="151047"/>
            <a:ext cx="8229600" cy="1196975"/>
          </a:xfrm>
        </p:spPr>
        <p:txBody>
          <a:bodyPr>
            <a:normAutofit/>
          </a:bodyPr>
          <a:lstStyle/>
          <a:p>
            <a:pPr fontAlgn="auto">
              <a:lnSpc>
                <a:spcPts val="3800"/>
              </a:lnSpc>
              <a:spcAft>
                <a:spcPts val="0"/>
              </a:spcAft>
              <a:defRPr/>
            </a:pPr>
            <a:r>
              <a:rPr lang="cs-CZ" b="1" dirty="0"/>
              <a:t>Ukazatele využití aktiv</a:t>
            </a:r>
            <a:br>
              <a:rPr lang="cs-CZ" b="1" dirty="0"/>
            </a:br>
            <a:r>
              <a:rPr lang="cs-CZ" b="1" dirty="0"/>
              <a:t>(ukazatele aktivity)</a:t>
            </a:r>
          </a:p>
        </p:txBody>
      </p:sp>
      <p:sp>
        <p:nvSpPr>
          <p:cNvPr id="231427" name="Zástupný symbol pro obsah 2"/>
          <p:cNvSpPr>
            <a:spLocks noGrp="1"/>
          </p:cNvSpPr>
          <p:nvPr>
            <p:ph idx="1"/>
          </p:nvPr>
        </p:nvSpPr>
        <p:spPr>
          <a:xfrm>
            <a:off x="323850" y="1341438"/>
            <a:ext cx="8569325" cy="4178416"/>
          </a:xfrm>
        </p:spPr>
        <p:txBody>
          <a:bodyPr>
            <a:normAutofit fontScale="92500" lnSpcReduction="20000"/>
          </a:bodyPr>
          <a:lstStyle/>
          <a:p>
            <a:r>
              <a:rPr lang="cs-CZ" b="1" dirty="0"/>
              <a:t>obrat zásob = Tržby/zásoby</a:t>
            </a:r>
            <a:r>
              <a:rPr lang="cs-CZ" dirty="0"/>
              <a:t>   (nebo taky T/</a:t>
            </a:r>
            <a:r>
              <a:rPr lang="cs-CZ" dirty="0" err="1"/>
              <a:t>prům.zásoba</a:t>
            </a:r>
            <a:r>
              <a:rPr lang="cs-CZ" dirty="0"/>
              <a:t>)</a:t>
            </a:r>
          </a:p>
          <a:p>
            <a:r>
              <a:rPr lang="cs-CZ" dirty="0"/>
              <a:t>Ukazatel udává počet obrátek zásob za sledované období (obvykle za rok). Udává, jaká doba je nutná k tomu, aby peněžní fondy přešly přes výrobní a zbožní formy znovu do formy peněžní. Zájem je na zvyšování počtu obrátek, což obvykle vede ke zvyšování zisku.</a:t>
            </a:r>
          </a:p>
          <a:p>
            <a:endParaRPr lang="cs-CZ" dirty="0"/>
          </a:p>
          <a:p>
            <a:r>
              <a:rPr lang="cs-CZ" dirty="0"/>
              <a:t>Firma ALTAIR dosáhla těchto hodnot ukazatele:</a:t>
            </a:r>
          </a:p>
          <a:p>
            <a:endParaRPr lang="cs-CZ" dirty="0"/>
          </a:p>
          <a:p>
            <a:endParaRPr lang="cs-CZ" dirty="0"/>
          </a:p>
        </p:txBody>
      </p:sp>
    </p:spTree>
    <p:extLst>
      <p:ext uri="{BB962C8B-B14F-4D97-AF65-F5344CB8AC3E}">
        <p14:creationId xmlns:p14="http://schemas.microsoft.com/office/powerpoint/2010/main" val="24849749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41357" y="188409"/>
            <a:ext cx="8229600" cy="1195388"/>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232451" name="Zástupný symbol pro obsah 2"/>
          <p:cNvSpPr>
            <a:spLocks noGrp="1"/>
          </p:cNvSpPr>
          <p:nvPr>
            <p:ph idx="1"/>
          </p:nvPr>
        </p:nvSpPr>
        <p:spPr>
          <a:xfrm>
            <a:off x="245327" y="1600200"/>
            <a:ext cx="8441473" cy="4298795"/>
          </a:xfrm>
        </p:spPr>
        <p:txBody>
          <a:bodyPr>
            <a:normAutofit fontScale="92500" lnSpcReduction="20000"/>
          </a:bodyPr>
          <a:lstStyle/>
          <a:p>
            <a:r>
              <a:rPr lang="cs-CZ" dirty="0"/>
              <a:t>Dělíme </a:t>
            </a:r>
            <a:r>
              <a:rPr lang="cs-CZ" dirty="0" err="1"/>
              <a:t>li</a:t>
            </a:r>
            <a:r>
              <a:rPr lang="cs-CZ" dirty="0"/>
              <a:t> 360 počtem obrátek, dostaneme dobu obratu zásob ve dnech (hodně se používá u nás).</a:t>
            </a:r>
          </a:p>
          <a:p>
            <a:r>
              <a:rPr lang="cs-CZ" b="1" dirty="0"/>
              <a:t>doba obratu zásob = 360/počet obrátek</a:t>
            </a:r>
            <a:r>
              <a:rPr lang="cs-CZ" dirty="0"/>
              <a:t>  - ve dnech</a:t>
            </a:r>
          </a:p>
          <a:p>
            <a:r>
              <a:rPr lang="cs-CZ" dirty="0"/>
              <a:t>nebo</a:t>
            </a:r>
            <a:r>
              <a:rPr lang="cs-CZ" b="1" dirty="0"/>
              <a:t> Doba obratu zásob </a:t>
            </a:r>
            <a:r>
              <a:rPr lang="cs-CZ" dirty="0"/>
              <a:t>= průměrné zásoby / (tržby/360)</a:t>
            </a:r>
            <a:endParaRPr lang="cs-CZ" b="1" dirty="0"/>
          </a:p>
          <a:p>
            <a:r>
              <a:rPr lang="cs-CZ" sz="3000" dirty="0"/>
              <a:t>Modifikace – </a:t>
            </a:r>
            <a:r>
              <a:rPr lang="cs-CZ" sz="3000" dirty="0" err="1"/>
              <a:t>prům.zás</a:t>
            </a:r>
            <a:r>
              <a:rPr lang="cs-CZ" sz="3000" dirty="0"/>
              <a:t>./(náklady/360) – pro hodnocení jednotlivých druhů zásob a jejich aktivity</a:t>
            </a:r>
          </a:p>
          <a:p>
            <a:endParaRPr lang="cs-CZ" dirty="0"/>
          </a:p>
          <a:p>
            <a:r>
              <a:rPr lang="cs-CZ" dirty="0"/>
              <a:t>Firma ALTAIR dosáhla těchto hodnot ukazatele:</a:t>
            </a:r>
          </a:p>
          <a:p>
            <a:endParaRPr lang="cs-CZ" dirty="0"/>
          </a:p>
        </p:txBody>
      </p:sp>
    </p:spTree>
    <p:extLst>
      <p:ext uri="{BB962C8B-B14F-4D97-AF65-F5344CB8AC3E}">
        <p14:creationId xmlns:p14="http://schemas.microsoft.com/office/powerpoint/2010/main" val="116597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29208" y="648322"/>
            <a:ext cx="8229600" cy="1196975"/>
          </a:xfrm>
        </p:spPr>
        <p:txBody>
          <a:bodyPr>
            <a:normAutofit fontScale="90000"/>
          </a:bodyPr>
          <a:lstStyle/>
          <a:p>
            <a:pPr fontAlgn="auto">
              <a:spcAft>
                <a:spcPts val="0"/>
              </a:spcAft>
              <a:defRPr/>
            </a:pPr>
            <a:r>
              <a:rPr lang="cs-CZ" sz="4000" dirty="0">
                <a:solidFill>
                  <a:srgbClr val="FF0000"/>
                </a:solidFill>
              </a:rPr>
              <a:t>Čím je financování ovlivněno? </a:t>
            </a:r>
            <a:br>
              <a:rPr lang="cs-CZ" sz="4000" dirty="0">
                <a:solidFill>
                  <a:srgbClr val="FF0000"/>
                </a:solidFill>
              </a:rPr>
            </a:br>
            <a:r>
              <a:rPr lang="cs-CZ" sz="4000" b="1" dirty="0">
                <a:solidFill>
                  <a:srgbClr val="FF0000"/>
                </a:solidFill>
              </a:rPr>
              <a:t>Faktor rizika</a:t>
            </a:r>
          </a:p>
        </p:txBody>
      </p:sp>
      <p:sp>
        <p:nvSpPr>
          <p:cNvPr id="148483" name="Rectangle 3"/>
          <p:cNvSpPr>
            <a:spLocks noGrp="1" noChangeArrowheads="1"/>
          </p:cNvSpPr>
          <p:nvPr>
            <p:ph type="body" idx="1"/>
          </p:nvPr>
        </p:nvSpPr>
        <p:spPr>
          <a:xfrm>
            <a:off x="251520" y="1845297"/>
            <a:ext cx="8784976" cy="4781128"/>
          </a:xfrm>
        </p:spPr>
        <p:txBody>
          <a:bodyPr/>
          <a:lstStyle/>
          <a:p>
            <a:pPr>
              <a:lnSpc>
                <a:spcPct val="90000"/>
              </a:lnSpc>
            </a:pPr>
            <a:r>
              <a:rPr lang="cs-CZ" sz="2200" b="1" dirty="0"/>
              <a:t>Faktorem rizika - </a:t>
            </a:r>
            <a:r>
              <a:rPr lang="cs-CZ" sz="2200" dirty="0"/>
              <a:t>spočívá v důsledku inflace, ve změnách cenových relací, ve změnách úroků a v možnosti, že investovaná částka nebude vrácena včas nebo v plné výši</a:t>
            </a:r>
          </a:p>
          <a:p>
            <a:pPr>
              <a:lnSpc>
                <a:spcPct val="90000"/>
              </a:lnSpc>
            </a:pPr>
            <a:r>
              <a:rPr lang="cs-CZ" sz="2200" b="1" dirty="0"/>
              <a:t>Jakým způsobem riziko vzniká?</a:t>
            </a:r>
          </a:p>
          <a:p>
            <a:pPr lvl="1">
              <a:lnSpc>
                <a:spcPct val="90000"/>
              </a:lnSpc>
            </a:pPr>
            <a:r>
              <a:rPr lang="cs-CZ" sz="2200" dirty="0"/>
              <a:t>Z vnějších příčin – přírodní katastrofy (povodně, požáry apod.), hospodářský cyklický vývoj vyúsťující v krizi, inflace</a:t>
            </a:r>
          </a:p>
          <a:p>
            <a:pPr lvl="1">
              <a:lnSpc>
                <a:spcPct val="90000"/>
              </a:lnSpc>
            </a:pPr>
            <a:r>
              <a:rPr lang="cs-CZ" sz="2200" dirty="0"/>
              <a:t>Z vnitřních příčin – chybný odhad poptávky, chybné zaměření investice, chyba ve výzkumu a vývoji nového výrobku, chyby zaměstnanců v provozu atd.</a:t>
            </a:r>
          </a:p>
          <a:p>
            <a:pPr>
              <a:lnSpc>
                <a:spcPct val="90000"/>
              </a:lnSpc>
            </a:pPr>
            <a:r>
              <a:rPr lang="cs-CZ" sz="2200" dirty="0"/>
              <a:t>K rizikům je nezbytné přistupovat, zvažovat jejich intenzitu a směr možného působení.</a:t>
            </a:r>
          </a:p>
          <a:p>
            <a:pPr>
              <a:lnSpc>
                <a:spcPct val="90000"/>
              </a:lnSpc>
            </a:pPr>
            <a:r>
              <a:rPr lang="cs-CZ" sz="2200" dirty="0"/>
              <a:t>Neexistuje absolutní ochrana před rizikem, přesto lze míru přijímaných rizik ovlivnit, např. možností měnit výši úroků.</a:t>
            </a:r>
          </a:p>
          <a:p>
            <a:pPr lvl="1">
              <a:lnSpc>
                <a:spcPct val="90000"/>
              </a:lnSpc>
            </a:pPr>
            <a:endParaRPr lang="cs-CZ" sz="2200" dirty="0"/>
          </a:p>
        </p:txBody>
      </p:sp>
    </p:spTree>
    <p:extLst>
      <p:ext uri="{BB962C8B-B14F-4D97-AF65-F5344CB8AC3E}">
        <p14:creationId xmlns:p14="http://schemas.microsoft.com/office/powerpoint/2010/main" val="345410067"/>
      </p:ext>
    </p:extLst>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4742" y="260350"/>
            <a:ext cx="8229600" cy="1196975"/>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3" name="Zástupný symbol pro obsah 2"/>
          <p:cNvSpPr>
            <a:spLocks noGrp="1"/>
          </p:cNvSpPr>
          <p:nvPr>
            <p:ph idx="1"/>
          </p:nvPr>
        </p:nvSpPr>
        <p:spPr>
          <a:xfrm>
            <a:off x="250825" y="1484313"/>
            <a:ext cx="8435975" cy="5184775"/>
          </a:xfrm>
        </p:spPr>
        <p:txBody>
          <a:bodyPr rtlCol="0">
            <a:normAutofit fontScale="92500" lnSpcReduction="20000"/>
          </a:bodyPr>
          <a:lstStyle/>
          <a:p>
            <a:pPr marL="0" indent="0" fontAlgn="auto">
              <a:spcAft>
                <a:spcPts val="0"/>
              </a:spcAft>
              <a:buNone/>
              <a:defRPr/>
            </a:pPr>
            <a:r>
              <a:rPr lang="cs-CZ" b="1" dirty="0"/>
              <a:t>Doba obratu pohledávek (doba inkasa)</a:t>
            </a:r>
          </a:p>
          <a:p>
            <a:pPr fontAlgn="auto">
              <a:spcAft>
                <a:spcPts val="0"/>
              </a:spcAft>
              <a:defRPr/>
            </a:pPr>
            <a:r>
              <a:rPr lang="cs-CZ" b="1" dirty="0"/>
              <a:t>Doba obratu pohledávek </a:t>
            </a:r>
            <a:r>
              <a:rPr lang="cs-CZ" dirty="0"/>
              <a:t>= </a:t>
            </a:r>
            <a:r>
              <a:rPr lang="cs-CZ" b="1" dirty="0"/>
              <a:t>krátkodobé pohledávky/denní tržby</a:t>
            </a:r>
          </a:p>
          <a:p>
            <a:pPr fontAlgn="auto">
              <a:spcAft>
                <a:spcPts val="0"/>
              </a:spcAft>
              <a:defRPr/>
            </a:pPr>
            <a:r>
              <a:rPr lang="cs-CZ" dirty="0"/>
              <a:t>Ukazuje průměrnou dobu obratu pohledávek, tj. dobu, po kterou podnik v průměru čekat, než obdrží platby za prodané výrobky a zboží. Hodnota se srovnává s dobou splatnosti faktur a odvětvovým průměrem. Zájem je na co nejkratší době inkasa. Jako standardní se považuje 48 dní.</a:t>
            </a:r>
          </a:p>
          <a:p>
            <a:pPr fontAlgn="auto">
              <a:spcAft>
                <a:spcPts val="0"/>
              </a:spcAft>
              <a:defRPr/>
            </a:pPr>
            <a:r>
              <a:rPr lang="cs-CZ" dirty="0"/>
              <a:t>Analogicky lze kvantifikovat i ukazatel </a:t>
            </a:r>
            <a:r>
              <a:rPr lang="cs-CZ" b="1" dirty="0"/>
              <a:t>obrat pohledávek = T/pohledávky</a:t>
            </a:r>
            <a:r>
              <a:rPr lang="cs-CZ" dirty="0"/>
              <a:t>, který vyjadřuje počet obrátek pohledávek v roce</a:t>
            </a:r>
            <a:endParaRPr lang="cs-CZ" b="1" dirty="0"/>
          </a:p>
          <a:p>
            <a:pPr marL="0" indent="0" fontAlgn="auto">
              <a:spcAft>
                <a:spcPts val="0"/>
              </a:spcAft>
              <a:buFont typeface="Arial" pitchFamily="34" charset="0"/>
              <a:buNone/>
              <a:defRPr/>
            </a:pPr>
            <a:endParaRPr lang="cs-CZ" dirty="0"/>
          </a:p>
        </p:txBody>
      </p:sp>
    </p:spTree>
    <p:extLst>
      <p:ext uri="{BB962C8B-B14F-4D97-AF65-F5344CB8AC3E}">
        <p14:creationId xmlns:p14="http://schemas.microsoft.com/office/powerpoint/2010/main" val="29923263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9776" y="171140"/>
            <a:ext cx="8229600" cy="1196975"/>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3" name="Zástupný symbol pro obsah 2"/>
          <p:cNvSpPr>
            <a:spLocks noGrp="1"/>
          </p:cNvSpPr>
          <p:nvPr>
            <p:ph idx="1"/>
          </p:nvPr>
        </p:nvSpPr>
        <p:spPr>
          <a:xfrm>
            <a:off x="457200" y="1600200"/>
            <a:ext cx="8229600" cy="5068888"/>
          </a:xfrm>
        </p:spPr>
        <p:txBody>
          <a:bodyPr rtlCol="0">
            <a:normAutofit/>
          </a:bodyPr>
          <a:lstStyle/>
          <a:p>
            <a:pPr fontAlgn="auto">
              <a:lnSpc>
                <a:spcPct val="80000"/>
              </a:lnSpc>
              <a:spcAft>
                <a:spcPts val="0"/>
              </a:spcAft>
              <a:buFont typeface="Arial" pitchFamily="34" charset="0"/>
              <a:buNone/>
              <a:defRPr/>
            </a:pPr>
            <a:r>
              <a:rPr lang="cs-CZ" b="1" dirty="0"/>
              <a:t>Doba odkladu plateb</a:t>
            </a:r>
            <a:r>
              <a:rPr lang="cs-CZ" dirty="0"/>
              <a:t> = krátkodobé závazky / (tržby/360)</a:t>
            </a:r>
          </a:p>
          <a:p>
            <a:pPr fontAlgn="auto">
              <a:lnSpc>
                <a:spcPct val="80000"/>
              </a:lnSpc>
              <a:spcAft>
                <a:spcPts val="0"/>
              </a:spcAft>
              <a:defRPr/>
            </a:pPr>
            <a:r>
              <a:rPr lang="cs-CZ" dirty="0"/>
              <a:t>– průměrná doba splatnosti krátkodobých závazků. Z hlediska operativního financování je vhodné, aby dosahoval alespoň doby inkasa pohledávek. V opačném případě podnik úvěruje své odběratele. Ideální je rovnováha.</a:t>
            </a:r>
          </a:p>
          <a:p>
            <a:pPr fontAlgn="auto">
              <a:lnSpc>
                <a:spcPct val="80000"/>
              </a:lnSpc>
              <a:spcAft>
                <a:spcPts val="0"/>
              </a:spcAft>
              <a:defRPr/>
            </a:pPr>
            <a:endParaRPr lang="cs-CZ" dirty="0"/>
          </a:p>
          <a:p>
            <a:pPr fontAlgn="auto">
              <a:spcAft>
                <a:spcPts val="0"/>
              </a:spcAft>
              <a:defRPr/>
            </a:pPr>
            <a:endParaRPr lang="cs-CZ" dirty="0"/>
          </a:p>
          <a:p>
            <a:pPr fontAlgn="auto">
              <a:spcAft>
                <a:spcPts val="0"/>
              </a:spcAft>
              <a:defRPr/>
            </a:pPr>
            <a:endParaRPr lang="cs-CZ" dirty="0"/>
          </a:p>
          <a:p>
            <a:pPr fontAlgn="auto">
              <a:spcAft>
                <a:spcPts val="0"/>
              </a:spcAft>
              <a:defRPr/>
            </a:pPr>
            <a:endParaRPr lang="cs-CZ" dirty="0"/>
          </a:p>
          <a:p>
            <a:pPr marL="0" indent="0" fontAlgn="auto">
              <a:spcAft>
                <a:spcPts val="0"/>
              </a:spcAft>
              <a:buFont typeface="Arial" pitchFamily="34" charset="0"/>
              <a:buNone/>
              <a:defRPr/>
            </a:pPr>
            <a:endParaRPr lang="cs-CZ" dirty="0"/>
          </a:p>
        </p:txBody>
      </p:sp>
    </p:spTree>
    <p:extLst>
      <p:ext uri="{BB962C8B-B14F-4D97-AF65-F5344CB8AC3E}">
        <p14:creationId xmlns:p14="http://schemas.microsoft.com/office/powerpoint/2010/main" val="21827777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2269" y="367990"/>
            <a:ext cx="7772400" cy="980728"/>
          </a:xfrm>
        </p:spPr>
        <p:txBody>
          <a:bodyPr>
            <a:normAutofit/>
          </a:bodyPr>
          <a:lstStyle/>
          <a:p>
            <a:pPr fontAlgn="auto">
              <a:spcAft>
                <a:spcPts val="0"/>
              </a:spcAft>
              <a:defRPr/>
            </a:pPr>
            <a:r>
              <a:rPr lang="cs-CZ" sz="3200" b="1" dirty="0"/>
              <a:t>Ukazatele aktivity</a:t>
            </a:r>
          </a:p>
        </p:txBody>
      </p:sp>
      <p:sp>
        <p:nvSpPr>
          <p:cNvPr id="20483" name="Rectangle 3"/>
          <p:cNvSpPr>
            <a:spLocks noGrp="1" noChangeArrowheads="1"/>
          </p:cNvSpPr>
          <p:nvPr>
            <p:ph idx="1"/>
          </p:nvPr>
        </p:nvSpPr>
        <p:spPr>
          <a:xfrm>
            <a:off x="323528" y="1196752"/>
            <a:ext cx="8353425" cy="5399087"/>
          </a:xfrm>
        </p:spPr>
        <p:txBody>
          <a:bodyPr rtlCol="0">
            <a:normAutofit/>
          </a:bodyPr>
          <a:lstStyle/>
          <a:p>
            <a:pPr marL="0" indent="0" fontAlgn="auto">
              <a:lnSpc>
                <a:spcPct val="80000"/>
              </a:lnSpc>
              <a:spcAft>
                <a:spcPts val="0"/>
              </a:spcAft>
              <a:buFont typeface="Arial" pitchFamily="34" charset="0"/>
              <a:buNone/>
              <a:defRPr/>
            </a:pPr>
            <a:r>
              <a:rPr lang="cs-CZ" sz="2200" b="1" dirty="0"/>
              <a:t>Shrnutí</a:t>
            </a:r>
          </a:p>
          <a:p>
            <a:pPr fontAlgn="auto">
              <a:lnSpc>
                <a:spcPct val="80000"/>
              </a:lnSpc>
              <a:spcAft>
                <a:spcPts val="0"/>
              </a:spcAft>
              <a:buFont typeface="Wingdings" pitchFamily="2" charset="2"/>
              <a:buNone/>
              <a:defRPr/>
            </a:pPr>
            <a:endParaRPr lang="cs-CZ" sz="2200" b="1" dirty="0"/>
          </a:p>
          <a:p>
            <a:pPr fontAlgn="auto">
              <a:lnSpc>
                <a:spcPct val="80000"/>
              </a:lnSpc>
              <a:spcAft>
                <a:spcPts val="0"/>
              </a:spcAft>
              <a:buFont typeface="Wingdings" pitchFamily="2" charset="2"/>
              <a:buNone/>
              <a:defRPr/>
            </a:pPr>
            <a:r>
              <a:rPr lang="cs-CZ" sz="2200" b="1" dirty="0"/>
              <a:t>Obrat celkových aktiv </a:t>
            </a:r>
            <a:r>
              <a:rPr lang="cs-CZ" sz="2200" dirty="0"/>
              <a:t>= tržby / celková aktiva</a:t>
            </a:r>
          </a:p>
          <a:p>
            <a:pPr fontAlgn="auto">
              <a:lnSpc>
                <a:spcPct val="80000"/>
              </a:lnSpc>
              <a:spcAft>
                <a:spcPts val="0"/>
              </a:spcAft>
              <a:buFont typeface="Wingdings" pitchFamily="2" charset="2"/>
              <a:buNone/>
              <a:defRPr/>
            </a:pPr>
            <a:r>
              <a:rPr lang="cs-CZ" sz="2200" b="1" dirty="0"/>
              <a:t>Obrat stálých aktiv </a:t>
            </a:r>
            <a:r>
              <a:rPr lang="cs-CZ" sz="2200" dirty="0"/>
              <a:t>= tržby / stálá aktiva v zůstatkových cenách</a:t>
            </a:r>
          </a:p>
          <a:p>
            <a:pPr fontAlgn="auto">
              <a:lnSpc>
                <a:spcPct val="80000"/>
              </a:lnSpc>
              <a:spcAft>
                <a:spcPts val="0"/>
              </a:spcAft>
              <a:buFont typeface="Wingdings" pitchFamily="2" charset="2"/>
              <a:buNone/>
              <a:defRPr/>
            </a:pPr>
            <a:endParaRPr lang="cs-CZ" sz="2200" dirty="0"/>
          </a:p>
          <a:p>
            <a:pPr fontAlgn="auto">
              <a:lnSpc>
                <a:spcPct val="80000"/>
              </a:lnSpc>
              <a:spcAft>
                <a:spcPts val="0"/>
              </a:spcAft>
              <a:buFont typeface="Wingdings" pitchFamily="2" charset="2"/>
              <a:buNone/>
              <a:defRPr/>
            </a:pPr>
            <a:r>
              <a:rPr lang="cs-CZ" sz="2200" b="1" dirty="0"/>
              <a:t>Doba obratu zásob </a:t>
            </a:r>
            <a:r>
              <a:rPr lang="cs-CZ" sz="2200" dirty="0"/>
              <a:t>= průměrné zásoby / (tržby/360)</a:t>
            </a:r>
            <a:endParaRPr lang="cs-CZ" sz="2200" b="1" dirty="0"/>
          </a:p>
          <a:p>
            <a:pPr fontAlgn="auto">
              <a:lnSpc>
                <a:spcPct val="80000"/>
              </a:lnSpc>
              <a:spcAft>
                <a:spcPts val="0"/>
              </a:spcAft>
              <a:buFont typeface="Wingdings" pitchFamily="2" charset="2"/>
              <a:buNone/>
              <a:defRPr/>
            </a:pPr>
            <a:r>
              <a:rPr lang="cs-CZ" sz="2200" b="1" dirty="0"/>
              <a:t>Obrat zásob </a:t>
            </a:r>
            <a:r>
              <a:rPr lang="cs-CZ" sz="2200" dirty="0"/>
              <a:t>= 360 / doba obratu zásob</a:t>
            </a:r>
          </a:p>
          <a:p>
            <a:pPr fontAlgn="auto">
              <a:lnSpc>
                <a:spcPct val="80000"/>
              </a:lnSpc>
              <a:spcAft>
                <a:spcPts val="0"/>
              </a:spcAft>
              <a:buFont typeface="Wingdings" pitchFamily="2" charset="2"/>
              <a:buNone/>
              <a:defRPr/>
            </a:pPr>
            <a:endParaRPr lang="cs-CZ" sz="2200" dirty="0"/>
          </a:p>
          <a:p>
            <a:pPr fontAlgn="auto">
              <a:lnSpc>
                <a:spcPct val="80000"/>
              </a:lnSpc>
              <a:spcAft>
                <a:spcPts val="0"/>
              </a:spcAft>
              <a:buFont typeface="Wingdings" pitchFamily="2" charset="2"/>
              <a:buNone/>
              <a:defRPr/>
            </a:pPr>
            <a:r>
              <a:rPr lang="cs-CZ" sz="2200" b="1" dirty="0"/>
              <a:t>Doba obratu pohledávek (Průměrná doba inkasa) </a:t>
            </a:r>
          </a:p>
          <a:p>
            <a:pPr fontAlgn="auto">
              <a:lnSpc>
                <a:spcPct val="80000"/>
              </a:lnSpc>
              <a:spcAft>
                <a:spcPts val="0"/>
              </a:spcAft>
              <a:buFont typeface="Wingdings" pitchFamily="2" charset="2"/>
              <a:buNone/>
              <a:defRPr/>
            </a:pPr>
            <a:r>
              <a:rPr lang="cs-CZ" sz="2200" dirty="0"/>
              <a:t>= průměrné pohledávky / (tržby/360)</a:t>
            </a:r>
          </a:p>
          <a:p>
            <a:pPr fontAlgn="auto">
              <a:lnSpc>
                <a:spcPct val="80000"/>
              </a:lnSpc>
              <a:spcAft>
                <a:spcPts val="0"/>
              </a:spcAft>
              <a:buFont typeface="Wingdings" pitchFamily="2" charset="2"/>
              <a:buNone/>
              <a:defRPr/>
            </a:pPr>
            <a:r>
              <a:rPr lang="cs-CZ" sz="2200" b="1" dirty="0"/>
              <a:t>Obrat pohledávek</a:t>
            </a:r>
            <a:r>
              <a:rPr lang="cs-CZ" sz="2200" dirty="0"/>
              <a:t> = 360 / doba obratu pohledávek</a:t>
            </a:r>
          </a:p>
          <a:p>
            <a:pPr fontAlgn="auto">
              <a:lnSpc>
                <a:spcPct val="80000"/>
              </a:lnSpc>
              <a:spcAft>
                <a:spcPts val="0"/>
              </a:spcAft>
              <a:buFont typeface="Wingdings" pitchFamily="2" charset="2"/>
              <a:buNone/>
              <a:defRPr/>
            </a:pPr>
            <a:endParaRPr lang="cs-CZ" sz="2200" dirty="0"/>
          </a:p>
          <a:p>
            <a:pPr fontAlgn="auto">
              <a:lnSpc>
                <a:spcPct val="80000"/>
              </a:lnSpc>
              <a:spcAft>
                <a:spcPts val="0"/>
              </a:spcAft>
              <a:buFont typeface="Wingdings" pitchFamily="2" charset="2"/>
              <a:buNone/>
              <a:defRPr/>
            </a:pPr>
            <a:r>
              <a:rPr lang="cs-CZ" sz="2200" b="1" dirty="0"/>
              <a:t>Doba odkladu plateb</a:t>
            </a:r>
            <a:r>
              <a:rPr lang="cs-CZ" sz="2200" dirty="0"/>
              <a:t> = krátkodobé závazky / (tržby/360)</a:t>
            </a:r>
          </a:p>
        </p:txBody>
      </p:sp>
    </p:spTree>
    <p:extLst>
      <p:ext uri="{BB962C8B-B14F-4D97-AF65-F5344CB8AC3E}">
        <p14:creationId xmlns:p14="http://schemas.microsoft.com/office/powerpoint/2010/main" val="23017298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28040" y="0"/>
            <a:ext cx="7283450" cy="765175"/>
          </a:xfrm>
        </p:spPr>
        <p:txBody>
          <a:bodyPr/>
          <a:lstStyle/>
          <a:p>
            <a:pPr fontAlgn="auto">
              <a:spcAft>
                <a:spcPts val="0"/>
              </a:spcAft>
              <a:defRPr/>
            </a:pPr>
            <a:r>
              <a:rPr lang="cs-CZ" dirty="0"/>
              <a:t>OCP</a:t>
            </a:r>
          </a:p>
        </p:txBody>
      </p:sp>
      <p:sp>
        <p:nvSpPr>
          <p:cNvPr id="59395" name="Rectangle 3"/>
          <p:cNvSpPr>
            <a:spLocks noGrp="1" noChangeArrowheads="1"/>
          </p:cNvSpPr>
          <p:nvPr>
            <p:ph idx="1"/>
          </p:nvPr>
        </p:nvSpPr>
        <p:spPr>
          <a:xfrm>
            <a:off x="0" y="692150"/>
            <a:ext cx="9144000" cy="5949950"/>
          </a:xfrm>
        </p:spPr>
        <p:txBody>
          <a:bodyPr rtlCol="0">
            <a:normAutofit/>
          </a:bodyPr>
          <a:lstStyle/>
          <a:p>
            <a:pPr algn="ctr" fontAlgn="auto">
              <a:spcAft>
                <a:spcPts val="0"/>
              </a:spcAft>
              <a:buFontTx/>
              <a:buNone/>
              <a:defRPr/>
            </a:pPr>
            <a:r>
              <a:rPr lang="cs-CZ" sz="2800" b="1" dirty="0">
                <a:cs typeface="Times New Roman" pitchFamily="18" charset="0"/>
              </a:rPr>
              <a:t>OCP = DOZ + DI – DOP</a:t>
            </a:r>
          </a:p>
          <a:p>
            <a:pPr fontAlgn="auto">
              <a:spcAft>
                <a:spcPts val="0"/>
              </a:spcAft>
              <a:defRPr/>
            </a:pPr>
            <a:r>
              <a:rPr lang="cs-CZ" sz="2200" b="1" dirty="0">
                <a:cs typeface="Times New Roman" pitchFamily="18" charset="0"/>
              </a:rPr>
              <a:t>doba mezi platbou za nakoupený materiál atd. a přijetím inkasa z prodeje výrobků (</a:t>
            </a:r>
            <a:r>
              <a:rPr lang="cs-CZ" sz="2200" dirty="0">
                <a:cs typeface="Times New Roman" pitchFamily="18" charset="0"/>
              </a:rPr>
              <a:t>jak dlouho trvá přeměna peněz přes jednotlivé složky oběžného majetku až zpět k inkasovaným penězům</a:t>
            </a:r>
            <a:r>
              <a:rPr lang="cs-CZ" sz="2200" b="1" dirty="0">
                <a:cs typeface="Times New Roman" pitchFamily="18" charset="0"/>
              </a:rPr>
              <a:t>)</a:t>
            </a:r>
          </a:p>
          <a:p>
            <a:pPr fontAlgn="auto">
              <a:spcAft>
                <a:spcPts val="0"/>
              </a:spcAft>
              <a:buFontTx/>
              <a:buNone/>
              <a:defRPr/>
            </a:pPr>
            <a:r>
              <a:rPr lang="cs-CZ" sz="2200" dirty="0">
                <a:cs typeface="Times New Roman" pitchFamily="18" charset="0"/>
              </a:rPr>
              <a:t>DOZ-doba obratu zásob</a:t>
            </a:r>
          </a:p>
          <a:p>
            <a:pPr fontAlgn="auto">
              <a:spcAft>
                <a:spcPts val="0"/>
              </a:spcAft>
              <a:buFontTx/>
              <a:buNone/>
              <a:defRPr/>
            </a:pPr>
            <a:r>
              <a:rPr lang="cs-CZ" sz="2200" b="1" dirty="0">
                <a:cs typeface="Times New Roman" pitchFamily="18" charset="0"/>
              </a:rPr>
              <a:t>DOZ = </a:t>
            </a:r>
            <a:r>
              <a:rPr lang="cs-CZ" sz="2200" b="1" dirty="0" err="1">
                <a:cs typeface="Times New Roman" pitchFamily="18" charset="0"/>
              </a:rPr>
              <a:t>prům.zásoba</a:t>
            </a:r>
            <a:r>
              <a:rPr lang="cs-CZ" sz="2200" b="1" dirty="0">
                <a:cs typeface="Times New Roman" pitchFamily="18" charset="0"/>
              </a:rPr>
              <a:t>/denní tržby</a:t>
            </a:r>
          </a:p>
          <a:p>
            <a:pPr fontAlgn="auto">
              <a:spcAft>
                <a:spcPts val="0"/>
              </a:spcAft>
              <a:buFontTx/>
              <a:buNone/>
              <a:defRPr/>
            </a:pPr>
            <a:r>
              <a:rPr lang="cs-CZ" sz="2200" dirty="0">
                <a:cs typeface="Times New Roman" pitchFamily="18" charset="0"/>
              </a:rPr>
              <a:t>DI – doba inkasa</a:t>
            </a:r>
          </a:p>
          <a:p>
            <a:pPr fontAlgn="auto">
              <a:spcAft>
                <a:spcPts val="0"/>
              </a:spcAft>
              <a:buFontTx/>
              <a:buNone/>
              <a:defRPr/>
            </a:pPr>
            <a:r>
              <a:rPr lang="cs-CZ" sz="2200" b="1" dirty="0">
                <a:cs typeface="Times New Roman" pitchFamily="18" charset="0"/>
              </a:rPr>
              <a:t>DI = pohledávky/denní tržby</a:t>
            </a:r>
          </a:p>
          <a:p>
            <a:pPr fontAlgn="auto">
              <a:spcAft>
                <a:spcPts val="0"/>
              </a:spcAft>
              <a:buFontTx/>
              <a:buNone/>
              <a:defRPr/>
            </a:pPr>
            <a:r>
              <a:rPr lang="cs-CZ" sz="2200" dirty="0">
                <a:cs typeface="Times New Roman" pitchFamily="18" charset="0"/>
              </a:rPr>
              <a:t>DOP – doba odkladu plateb</a:t>
            </a:r>
          </a:p>
          <a:p>
            <a:pPr fontAlgn="auto">
              <a:spcAft>
                <a:spcPts val="0"/>
              </a:spcAft>
              <a:buFontTx/>
              <a:buNone/>
              <a:defRPr/>
            </a:pPr>
            <a:r>
              <a:rPr lang="cs-CZ" sz="2200" b="1" dirty="0">
                <a:cs typeface="Times New Roman" pitchFamily="18" charset="0"/>
              </a:rPr>
              <a:t>DOP = dluhy dodavatelům/denní tržby</a:t>
            </a:r>
          </a:p>
          <a:p>
            <a:pPr fontAlgn="auto">
              <a:spcAft>
                <a:spcPts val="0"/>
              </a:spcAft>
              <a:defRPr/>
            </a:pPr>
            <a:r>
              <a:rPr lang="cs-CZ" sz="2200" b="1" dirty="0">
                <a:cs typeface="Times New Roman" pitchFamily="18" charset="0"/>
              </a:rPr>
              <a:t>Čím je obratový cyklus kratší, tím podnik potřebuje méně ČPK</a:t>
            </a:r>
          </a:p>
          <a:p>
            <a:pPr fontAlgn="auto">
              <a:spcAft>
                <a:spcPts val="0"/>
              </a:spcAft>
              <a:defRPr/>
            </a:pPr>
            <a:r>
              <a:rPr lang="cs-CZ" sz="2200" b="1" dirty="0">
                <a:cs typeface="Times New Roman" pitchFamily="18" charset="0"/>
              </a:rPr>
              <a:t>Cílem podniku je mít k dispozici pouze tolik ČPK kolik nezbytně potřebuje</a:t>
            </a:r>
          </a:p>
          <a:p>
            <a:pPr fontAlgn="auto">
              <a:spcAft>
                <a:spcPts val="0"/>
              </a:spcAft>
              <a:defRPr/>
            </a:pPr>
            <a:r>
              <a:rPr lang="cs-CZ" sz="2200" b="1" dirty="0">
                <a:cs typeface="Times New Roman" pitchFamily="18" charset="0"/>
              </a:rPr>
              <a:t>Vyšší množství ČPK podniku sice zajišťuje poměrně větší stabilitu a jistotu, nicméně se tím podnik připravuje o možný výnos (snižuje si tak rentabilitu)</a:t>
            </a:r>
          </a:p>
        </p:txBody>
      </p:sp>
    </p:spTree>
    <p:extLst>
      <p:ext uri="{BB962C8B-B14F-4D97-AF65-F5344CB8AC3E}">
        <p14:creationId xmlns:p14="http://schemas.microsoft.com/office/powerpoint/2010/main" val="40438465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245097" y="698500"/>
            <a:ext cx="8436941" cy="1397000"/>
          </a:xfrm>
        </p:spPr>
        <p:txBody>
          <a:bodyPr/>
          <a:lstStyle/>
          <a:p>
            <a:pPr>
              <a:buFontTx/>
              <a:buNone/>
            </a:pPr>
            <a:r>
              <a:rPr lang="cs-CZ" sz="2800" b="1" dirty="0"/>
              <a:t>	Př.1 - pokračování:Na základě vstupních dat proveďte analýzu ČPK včetně propočtu jeho potřebné výše</a:t>
            </a:r>
          </a:p>
        </p:txBody>
      </p:sp>
      <p:graphicFrame>
        <p:nvGraphicFramePr>
          <p:cNvPr id="62016" name="Group 576"/>
          <p:cNvGraphicFramePr>
            <a:graphicFrameLocks noGrp="1"/>
          </p:cNvGraphicFramePr>
          <p:nvPr>
            <p:ph sz="half" idx="2"/>
            <p:extLst>
              <p:ext uri="{D42A27DB-BD31-4B8C-83A1-F6EECF244321}">
                <p14:modId xmlns:p14="http://schemas.microsoft.com/office/powerpoint/2010/main" val="4080445462"/>
              </p:ext>
            </p:extLst>
          </p:nvPr>
        </p:nvGraphicFramePr>
        <p:xfrm>
          <a:off x="611188" y="1773238"/>
          <a:ext cx="8070850" cy="4796790"/>
        </p:xfrm>
        <a:graphic>
          <a:graphicData uri="http://schemas.openxmlformats.org/drawingml/2006/table">
            <a:tbl>
              <a:tblPr/>
              <a:tblGrid>
                <a:gridCol w="3092450">
                  <a:extLst>
                    <a:ext uri="{9D8B030D-6E8A-4147-A177-3AD203B41FA5}">
                      <a16:colId xmlns:a16="http://schemas.microsoft.com/office/drawing/2014/main" val="20000"/>
                    </a:ext>
                  </a:extLst>
                </a:gridCol>
                <a:gridCol w="1246187">
                  <a:extLst>
                    <a:ext uri="{9D8B030D-6E8A-4147-A177-3AD203B41FA5}">
                      <a16:colId xmlns:a16="http://schemas.microsoft.com/office/drawing/2014/main" val="20001"/>
                    </a:ext>
                  </a:extLst>
                </a:gridCol>
                <a:gridCol w="1243013">
                  <a:extLst>
                    <a:ext uri="{9D8B030D-6E8A-4147-A177-3AD203B41FA5}">
                      <a16:colId xmlns:a16="http://schemas.microsoft.com/office/drawing/2014/main" val="20002"/>
                    </a:ext>
                  </a:extLst>
                </a:gridCol>
                <a:gridCol w="1246187">
                  <a:extLst>
                    <a:ext uri="{9D8B030D-6E8A-4147-A177-3AD203B41FA5}">
                      <a16:colId xmlns:a16="http://schemas.microsoft.com/office/drawing/2014/main" val="20003"/>
                    </a:ext>
                  </a:extLst>
                </a:gridCol>
                <a:gridCol w="1243013">
                  <a:extLst>
                    <a:ext uri="{9D8B030D-6E8A-4147-A177-3AD203B41FA5}">
                      <a16:colId xmlns:a16="http://schemas.microsoft.com/office/drawing/2014/main" val="20004"/>
                    </a:ext>
                  </a:extLst>
                </a:gridCol>
              </a:tblGrid>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Vstupní data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2011</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2012</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2013</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2014</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685 440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567 526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469 563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419 395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KFM</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96 496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40 087</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61 601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111 702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pohledávky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136 126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222 450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149 796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134 811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Zásoby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430 055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292 364</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257 713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172 882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cizí kapitál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95 505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124 351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136 928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159 476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42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Náklady na prodané zboží</a:t>
                      </a:r>
                      <a:br>
                        <a:rPr kumimoji="0" lang="cs-CZ" sz="1800" b="1" i="0" u="none" strike="noStrike" cap="none" normalizeH="0" baseline="0">
                          <a:ln>
                            <a:noFill/>
                          </a:ln>
                          <a:solidFill>
                            <a:schemeClr val="tx1"/>
                          </a:solidFill>
                          <a:effectLst/>
                          <a:latin typeface="Arial" pitchFamily="34" charset="0"/>
                          <a:cs typeface="Arial" pitchFamily="34" charset="0"/>
                        </a:rPr>
                      </a:br>
                      <a:r>
                        <a:rPr kumimoji="0" lang="cs-CZ" sz="1800" b="1" i="0" u="none" strike="noStrike" cap="none" normalizeH="0" baseline="0">
                          <a:ln>
                            <a:noFill/>
                          </a:ln>
                          <a:solidFill>
                            <a:schemeClr val="tx1"/>
                          </a:solidFill>
                          <a:effectLst/>
                          <a:latin typeface="Arial" pitchFamily="34" charset="0"/>
                          <a:cs typeface="Arial" pitchFamily="34" charset="0"/>
                        </a:rPr>
                        <a:t>a výkonová spotřeba</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402 162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483 745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418 698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511 692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Osobní náklady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120 173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113 051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118 552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128 725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Čistý zisk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18 416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28 676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25 112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40 123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Tržby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532 092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643 582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635 508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715 585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Jiné provozní náklady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40 701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8 334</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5 202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10 295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ČPK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589 935</a:t>
                      </a:r>
                      <a:endParaRPr kumimoji="0" lang="cs-CZ" sz="20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443 175</a:t>
                      </a:r>
                      <a:endParaRPr kumimoji="0" lang="cs-CZ" sz="20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332 635</a:t>
                      </a:r>
                      <a:endParaRPr kumimoji="0" lang="cs-CZ" sz="20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Arial" pitchFamily="34" charset="0"/>
                          <a:cs typeface="Arial" pitchFamily="34" charset="0"/>
                        </a:rPr>
                        <a:t>259 919</a:t>
                      </a:r>
                      <a:endParaRPr kumimoji="0" lang="cs-CZ" sz="20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399591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Group 2"/>
          <p:cNvGraphicFramePr>
            <a:graphicFrameLocks noGrp="1"/>
          </p:cNvGraphicFramePr>
          <p:nvPr>
            <p:ph/>
            <p:extLst>
              <p:ext uri="{D42A27DB-BD31-4B8C-83A1-F6EECF244321}">
                <p14:modId xmlns:p14="http://schemas.microsoft.com/office/powerpoint/2010/main" val="3772667182"/>
              </p:ext>
            </p:extLst>
          </p:nvPr>
        </p:nvGraphicFramePr>
        <p:xfrm>
          <a:off x="1" y="0"/>
          <a:ext cx="7812361" cy="6897370"/>
        </p:xfrm>
        <a:graphic>
          <a:graphicData uri="http://schemas.openxmlformats.org/drawingml/2006/table">
            <a:tbl>
              <a:tblPr/>
              <a:tblGrid>
                <a:gridCol w="2686821">
                  <a:extLst>
                    <a:ext uri="{9D8B030D-6E8A-4147-A177-3AD203B41FA5}">
                      <a16:colId xmlns:a16="http://schemas.microsoft.com/office/drawing/2014/main" val="20000"/>
                    </a:ext>
                  </a:extLst>
                </a:gridCol>
                <a:gridCol w="1281385">
                  <a:extLst>
                    <a:ext uri="{9D8B030D-6E8A-4147-A177-3AD203B41FA5}">
                      <a16:colId xmlns:a16="http://schemas.microsoft.com/office/drawing/2014/main" val="20001"/>
                    </a:ext>
                  </a:extLst>
                </a:gridCol>
                <a:gridCol w="1281385">
                  <a:extLst>
                    <a:ext uri="{9D8B030D-6E8A-4147-A177-3AD203B41FA5}">
                      <a16:colId xmlns:a16="http://schemas.microsoft.com/office/drawing/2014/main" val="20002"/>
                    </a:ext>
                  </a:extLst>
                </a:gridCol>
                <a:gridCol w="1281385">
                  <a:extLst>
                    <a:ext uri="{9D8B030D-6E8A-4147-A177-3AD203B41FA5}">
                      <a16:colId xmlns:a16="http://schemas.microsoft.com/office/drawing/2014/main" val="20003"/>
                    </a:ext>
                  </a:extLst>
                </a:gridCol>
                <a:gridCol w="1281385">
                  <a:extLst>
                    <a:ext uri="{9D8B030D-6E8A-4147-A177-3AD203B41FA5}">
                      <a16:colId xmlns:a16="http://schemas.microsoft.com/office/drawing/2014/main" val="20004"/>
                    </a:ext>
                  </a:extLst>
                </a:gridCol>
              </a:tblGrid>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Položka (v Kč)</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2011</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2012</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2013</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2014</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OA</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685 440</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567 526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469 563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419 395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KFM</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96 496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40 087</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61 601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111 702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Kr. pohledávky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136 126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222 450</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149 796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134 811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Zásoby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430 055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292 364</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257 713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172 882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Kr. cizí kapitál</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95 505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124 351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136 928</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159 476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7945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cs-CZ" sz="1700" b="0" i="0" u="none" strike="noStrike" cap="none" normalizeH="0" baseline="0" dirty="0">
                          <a:ln>
                            <a:noFill/>
                          </a:ln>
                          <a:solidFill>
                            <a:schemeClr val="tx1"/>
                          </a:solidFill>
                          <a:effectLst/>
                          <a:latin typeface="Arial" pitchFamily="34" charset="0"/>
                          <a:cs typeface="Arial" pitchFamily="34" charset="0"/>
                        </a:rPr>
                        <a:t>Náklady na prodané zboží a </a:t>
                      </a:r>
                      <a:r>
                        <a:rPr kumimoji="0" lang="cs-CZ" sz="1700" b="0" i="0" u="none" strike="noStrike" cap="none" normalizeH="0" baseline="0" dirty="0" err="1">
                          <a:ln>
                            <a:noFill/>
                          </a:ln>
                          <a:solidFill>
                            <a:schemeClr val="tx1"/>
                          </a:solidFill>
                          <a:effectLst/>
                          <a:latin typeface="Arial" pitchFamily="34" charset="0"/>
                          <a:cs typeface="Arial" pitchFamily="34" charset="0"/>
                        </a:rPr>
                        <a:t>výk.spotřeba</a:t>
                      </a:r>
                      <a:r>
                        <a:rPr kumimoji="0" lang="cs-CZ" sz="1700" b="0" i="0" u="none" strike="noStrike" cap="none" normalizeH="0" baseline="0" dirty="0">
                          <a:ln>
                            <a:noFill/>
                          </a:ln>
                          <a:solidFill>
                            <a:schemeClr val="tx1"/>
                          </a:solidFill>
                          <a:effectLst/>
                          <a:latin typeface="Arial" pitchFamily="34" charset="0"/>
                          <a:cs typeface="Arial" pitchFamily="34" charset="0"/>
                        </a:rPr>
                        <a:t> </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chemeClr val="tx1"/>
                          </a:solidFill>
                          <a:effectLst/>
                          <a:latin typeface="Arial" pitchFamily="34" charset="0"/>
                          <a:cs typeface="Arial" pitchFamily="34" charset="0"/>
                        </a:rPr>
                        <a:t>402 162</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chemeClr val="tx1"/>
                          </a:solidFill>
                          <a:effectLst/>
                          <a:latin typeface="Arial" pitchFamily="34" charset="0"/>
                          <a:cs typeface="Arial" pitchFamily="34" charset="0"/>
                        </a:rPr>
                        <a:t>483 745</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chemeClr val="tx1"/>
                          </a:solidFill>
                          <a:effectLst/>
                          <a:latin typeface="Arial" pitchFamily="34" charset="0"/>
                          <a:cs typeface="Arial" pitchFamily="34" charset="0"/>
                        </a:rPr>
                        <a:t>418 698</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511 692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Osobní náklady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120 173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113 051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118 552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128 725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Čistý zisk</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18 416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28 676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25 112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40 123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Tržby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532 092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643 582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635 508</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715 585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Jiné provozní náklady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40 701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8 334</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5 202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10 295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ČPK</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589 935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443 175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332 635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259 919</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DOZ</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DI</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DOP (kr.záv.)</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OCP</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Denní prov. Výdaje</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587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Potřeba ČPK=OCP*denní výdaje</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351378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half" idx="1"/>
          </p:nvPr>
        </p:nvSpPr>
        <p:spPr>
          <a:xfrm>
            <a:off x="216817" y="565608"/>
            <a:ext cx="8351837" cy="1727200"/>
          </a:xfrm>
        </p:spPr>
        <p:txBody>
          <a:bodyPr/>
          <a:lstStyle/>
          <a:p>
            <a:pPr>
              <a:lnSpc>
                <a:spcPct val="90000"/>
              </a:lnSpc>
              <a:buFontTx/>
              <a:buNone/>
            </a:pPr>
            <a:r>
              <a:rPr lang="cs-CZ" sz="2800" dirty="0"/>
              <a:t>	Př. 2: Na základě vstupních dat proveďte propočet čistého pracovního kapitálu včetně propočtu OCP. V ročním plánu podniku jsou naplánovány tyto položky:</a:t>
            </a:r>
          </a:p>
        </p:txBody>
      </p:sp>
      <p:graphicFrame>
        <p:nvGraphicFramePr>
          <p:cNvPr id="60553" name="Group 137"/>
          <p:cNvGraphicFramePr>
            <a:graphicFrameLocks noGrp="1"/>
          </p:cNvGraphicFramePr>
          <p:nvPr>
            <p:ph sz="half" idx="2"/>
            <p:extLst/>
          </p:nvPr>
        </p:nvGraphicFramePr>
        <p:xfrm>
          <a:off x="1979613" y="2027238"/>
          <a:ext cx="5040312" cy="4210055"/>
        </p:xfrm>
        <a:graphic>
          <a:graphicData uri="http://schemas.openxmlformats.org/drawingml/2006/table">
            <a:tbl>
              <a:tblPr/>
              <a:tblGrid>
                <a:gridCol w="3429000">
                  <a:extLst>
                    <a:ext uri="{9D8B030D-6E8A-4147-A177-3AD203B41FA5}">
                      <a16:colId xmlns:a16="http://schemas.microsoft.com/office/drawing/2014/main" val="20000"/>
                    </a:ext>
                  </a:extLst>
                </a:gridCol>
                <a:gridCol w="1611312">
                  <a:extLst>
                    <a:ext uri="{9D8B030D-6E8A-4147-A177-3AD203B41FA5}">
                      <a16:colId xmlns:a16="http://schemas.microsoft.com/office/drawing/2014/main" val="20001"/>
                    </a:ext>
                  </a:extLst>
                </a:gridCol>
              </a:tblGrid>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Zásoby:</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prům.výše materiálu</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prům.výše NV</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120 000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 výše výrobků</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180 000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 výše zboží</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41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 výše pohledávek</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Roční tržby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3 500 000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roční provozní výdaje</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2 200 000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DOP</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162919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832" name="Group 272"/>
          <p:cNvGraphicFramePr>
            <a:graphicFrameLocks noGrp="1"/>
          </p:cNvGraphicFramePr>
          <p:nvPr>
            <p:ph idx="1"/>
            <p:extLst/>
          </p:nvPr>
        </p:nvGraphicFramePr>
        <p:xfrm>
          <a:off x="943083" y="707445"/>
          <a:ext cx="6761163" cy="5443544"/>
        </p:xfrm>
        <a:graphic>
          <a:graphicData uri="http://schemas.openxmlformats.org/drawingml/2006/table">
            <a:tbl>
              <a:tblPr/>
              <a:tblGrid>
                <a:gridCol w="3484563">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tblGrid>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Zásoby:</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DO</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prům.výše materiálu</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prům.výše NV</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120 000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 výše výrobků</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180 000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 výše zboží</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 výše pohledávek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tržby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3 500 000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provozní výdaje</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2 200 000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DOP</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rPr>
                        <a:t>Denní tržby (360 dnů)</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rPr>
                        <a:t>OCP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rPr>
                        <a:t>Prům. denní výdaje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rPr>
                        <a:t>Potřeba pracovního kapitálu</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2590507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19129" y="94360"/>
            <a:ext cx="7772400" cy="576262"/>
          </a:xfrm>
        </p:spPr>
        <p:txBody>
          <a:bodyPr/>
          <a:lstStyle/>
          <a:p>
            <a:pPr fontAlgn="auto">
              <a:spcAft>
                <a:spcPts val="0"/>
              </a:spcAft>
              <a:defRPr/>
            </a:pPr>
            <a:r>
              <a:rPr lang="cs-CZ" sz="3000" b="1" dirty="0"/>
              <a:t>Ukazatele zadluženosti</a:t>
            </a:r>
          </a:p>
        </p:txBody>
      </p:sp>
      <p:sp>
        <p:nvSpPr>
          <p:cNvPr id="21507" name="Rectangle 3"/>
          <p:cNvSpPr>
            <a:spLocks noGrp="1" noChangeArrowheads="1"/>
          </p:cNvSpPr>
          <p:nvPr>
            <p:ph idx="1"/>
          </p:nvPr>
        </p:nvSpPr>
        <p:spPr>
          <a:xfrm>
            <a:off x="250825" y="692150"/>
            <a:ext cx="8785225" cy="5905500"/>
          </a:xfrm>
        </p:spPr>
        <p:txBody>
          <a:bodyPr rtlCol="0">
            <a:normAutofit fontScale="77500" lnSpcReduction="20000"/>
          </a:bodyPr>
          <a:lstStyle/>
          <a:p>
            <a:pPr fontAlgn="auto">
              <a:spcAft>
                <a:spcPts val="0"/>
              </a:spcAft>
              <a:defRPr/>
            </a:pPr>
            <a:r>
              <a:rPr lang="cs-CZ" sz="2800" dirty="0"/>
              <a:t>Ukazatele zadluženosti měří rozsah, v jakém podnik využívá k financování dluh. </a:t>
            </a:r>
          </a:p>
          <a:p>
            <a:pPr fontAlgn="auto">
              <a:spcAft>
                <a:spcPts val="0"/>
              </a:spcAft>
              <a:defRPr/>
            </a:pPr>
            <a:r>
              <a:rPr lang="cs-CZ" sz="2800" dirty="0"/>
              <a:t>Ukazatele zde slouží jako indikátory výše rizika, jež firma podstupuje při dané </a:t>
            </a:r>
            <a:r>
              <a:rPr lang="cs-CZ" sz="2800" dirty="0">
                <a:solidFill>
                  <a:schemeClr val="accent1"/>
                </a:solidFill>
              </a:rPr>
              <a:t>struktuře vlastních a cizích zdrojů.</a:t>
            </a:r>
            <a:r>
              <a:rPr lang="cs-CZ" sz="2800" dirty="0"/>
              <a:t> </a:t>
            </a:r>
          </a:p>
          <a:p>
            <a:pPr fontAlgn="auto">
              <a:spcAft>
                <a:spcPts val="0"/>
              </a:spcAft>
              <a:defRPr/>
            </a:pPr>
            <a:r>
              <a:rPr lang="cs-CZ" sz="2800" dirty="0"/>
              <a:t>Zadluženost měříme dvěma způsoby:</a:t>
            </a:r>
          </a:p>
          <a:p>
            <a:pPr marL="457200" indent="-457200" fontAlgn="auto">
              <a:spcAft>
                <a:spcPts val="0"/>
              </a:spcAft>
              <a:buFont typeface="+mj-lt"/>
              <a:buAutoNum type="arabicPeriod"/>
              <a:defRPr/>
            </a:pPr>
            <a:r>
              <a:rPr lang="cs-CZ" sz="2800" b="1" dirty="0"/>
              <a:t>Vycházíme z rozvahy </a:t>
            </a:r>
            <a:r>
              <a:rPr lang="cs-CZ" sz="2800" dirty="0"/>
              <a:t>a počítáme rozsah, ve kterém dluhy financují aktiva</a:t>
            </a:r>
          </a:p>
          <a:p>
            <a:pPr marL="457200" indent="-457200" fontAlgn="auto">
              <a:spcAft>
                <a:spcPts val="0"/>
              </a:spcAft>
              <a:buFont typeface="+mj-lt"/>
              <a:buAutoNum type="arabicPeriod"/>
              <a:defRPr/>
            </a:pPr>
            <a:r>
              <a:rPr lang="cs-CZ" sz="2800" b="1" dirty="0"/>
              <a:t>Vycházíme z výsledovky </a:t>
            </a:r>
            <a:r>
              <a:rPr lang="cs-CZ" sz="2800" dirty="0"/>
              <a:t>a počítáme krytí nákladů na cizí kapitál(úroků a dalších poplatků) ziskem před úroky a zdaněním (EBIT)</a:t>
            </a:r>
          </a:p>
          <a:p>
            <a:pPr fontAlgn="auto">
              <a:spcAft>
                <a:spcPts val="0"/>
              </a:spcAft>
              <a:buFont typeface="Wingdings" pitchFamily="2" charset="2"/>
              <a:buNone/>
              <a:defRPr/>
            </a:pPr>
            <a:r>
              <a:rPr lang="cs-CZ" sz="2800" b="1" i="1" dirty="0"/>
              <a:t>Vycházíme z rozvahy:</a:t>
            </a:r>
            <a:r>
              <a:rPr lang="cs-CZ" sz="2800" i="1" dirty="0"/>
              <a:t> </a:t>
            </a:r>
          </a:p>
          <a:p>
            <a:pPr fontAlgn="auto">
              <a:spcBef>
                <a:spcPct val="30000"/>
              </a:spcBef>
              <a:spcAft>
                <a:spcPts val="0"/>
              </a:spcAft>
              <a:defRPr/>
            </a:pPr>
            <a:r>
              <a:rPr lang="cs-CZ" sz="2800" dirty="0"/>
              <a:t>Zadluženost </a:t>
            </a:r>
          </a:p>
          <a:p>
            <a:pPr fontAlgn="auto">
              <a:spcBef>
                <a:spcPct val="30000"/>
              </a:spcBef>
              <a:spcAft>
                <a:spcPts val="0"/>
              </a:spcAft>
              <a:defRPr/>
            </a:pPr>
            <a:r>
              <a:rPr lang="cs-CZ" sz="2800" dirty="0"/>
              <a:t>Zadluženost VK </a:t>
            </a:r>
          </a:p>
          <a:p>
            <a:pPr fontAlgn="auto">
              <a:spcBef>
                <a:spcPct val="30000"/>
              </a:spcBef>
              <a:spcAft>
                <a:spcPts val="0"/>
              </a:spcAft>
              <a:defRPr/>
            </a:pPr>
            <a:r>
              <a:rPr lang="cs-CZ" sz="2800" dirty="0" err="1"/>
              <a:t>Překapitalizace</a:t>
            </a:r>
            <a:r>
              <a:rPr lang="cs-CZ" sz="2800" dirty="0"/>
              <a:t> a Podkapitalizace</a:t>
            </a:r>
          </a:p>
          <a:p>
            <a:pPr fontAlgn="auto">
              <a:spcAft>
                <a:spcPts val="0"/>
              </a:spcAft>
              <a:buFont typeface="Wingdings" pitchFamily="2" charset="2"/>
              <a:buNone/>
              <a:defRPr/>
            </a:pPr>
            <a:endParaRPr lang="cs-CZ" sz="2800" dirty="0"/>
          </a:p>
          <a:p>
            <a:pPr fontAlgn="auto">
              <a:spcAft>
                <a:spcPts val="0"/>
              </a:spcAft>
              <a:buFont typeface="Wingdings" pitchFamily="2" charset="2"/>
              <a:buNone/>
              <a:defRPr/>
            </a:pPr>
            <a:r>
              <a:rPr lang="cs-CZ" sz="2800" b="1" i="1" dirty="0"/>
              <a:t>Vycházíme z výsledovky:</a:t>
            </a:r>
            <a:r>
              <a:rPr lang="cs-CZ" sz="2800" b="1" dirty="0"/>
              <a:t> </a:t>
            </a:r>
          </a:p>
          <a:p>
            <a:pPr fontAlgn="auto">
              <a:spcAft>
                <a:spcPts val="0"/>
              </a:spcAft>
              <a:defRPr/>
            </a:pPr>
            <a:r>
              <a:rPr lang="cs-CZ" sz="2800" dirty="0"/>
              <a:t>úrokové krytí</a:t>
            </a:r>
          </a:p>
        </p:txBody>
      </p:sp>
    </p:spTree>
    <p:extLst>
      <p:ext uri="{BB962C8B-B14F-4D97-AF65-F5344CB8AC3E}">
        <p14:creationId xmlns:p14="http://schemas.microsoft.com/office/powerpoint/2010/main" val="25456751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12652" y="117785"/>
            <a:ext cx="7772400" cy="719138"/>
          </a:xfrm>
        </p:spPr>
        <p:txBody>
          <a:bodyPr/>
          <a:lstStyle/>
          <a:p>
            <a:pPr fontAlgn="auto">
              <a:spcAft>
                <a:spcPts val="0"/>
              </a:spcAft>
              <a:defRPr/>
            </a:pPr>
            <a:r>
              <a:rPr lang="cs-CZ" sz="3200" b="1" dirty="0"/>
              <a:t>Ukazatele zadluženosti</a:t>
            </a:r>
          </a:p>
        </p:txBody>
      </p:sp>
      <p:sp>
        <p:nvSpPr>
          <p:cNvPr id="244739" name="Rectangle 3"/>
          <p:cNvSpPr>
            <a:spLocks noGrp="1" noChangeArrowheads="1"/>
          </p:cNvSpPr>
          <p:nvPr>
            <p:ph idx="1"/>
          </p:nvPr>
        </p:nvSpPr>
        <p:spPr>
          <a:xfrm>
            <a:off x="179512" y="692696"/>
            <a:ext cx="8856984" cy="5616477"/>
          </a:xfrm>
        </p:spPr>
        <p:txBody>
          <a:bodyPr>
            <a:noAutofit/>
          </a:bodyPr>
          <a:lstStyle/>
          <a:p>
            <a:pPr>
              <a:lnSpc>
                <a:spcPct val="90000"/>
              </a:lnSpc>
            </a:pPr>
            <a:r>
              <a:rPr lang="cs-CZ" sz="1800" dirty="0"/>
              <a:t>měří rozsah, v jakém podnik užívá k financování dluh.</a:t>
            </a:r>
          </a:p>
          <a:p>
            <a:pPr>
              <a:lnSpc>
                <a:spcPct val="90000"/>
              </a:lnSpc>
              <a:buFont typeface="Wingdings" pitchFamily="2" charset="2"/>
              <a:buNone/>
            </a:pPr>
            <a:r>
              <a:rPr lang="cs-CZ" sz="1800" i="1" dirty="0"/>
              <a:t>Vycházíme z rozvahy: </a:t>
            </a:r>
          </a:p>
          <a:p>
            <a:pPr>
              <a:lnSpc>
                <a:spcPct val="90000"/>
              </a:lnSpc>
              <a:spcBef>
                <a:spcPct val="30000"/>
              </a:spcBef>
              <a:buFont typeface="Wingdings" pitchFamily="2" charset="2"/>
              <a:buChar char="ü"/>
            </a:pPr>
            <a:r>
              <a:rPr lang="cs-CZ" sz="1800" b="1" dirty="0"/>
              <a:t>zadluženost </a:t>
            </a:r>
            <a:r>
              <a:rPr lang="cs-CZ" sz="1800" dirty="0"/>
              <a:t>= cizí kapitál / celková aktiva  </a:t>
            </a:r>
            <a:r>
              <a:rPr lang="en-US" sz="1800" dirty="0"/>
              <a:t>&lt;</a:t>
            </a:r>
            <a:r>
              <a:rPr lang="cs-CZ" sz="1800" dirty="0"/>
              <a:t>0,5 (někdy až 0,8)</a:t>
            </a:r>
          </a:p>
          <a:p>
            <a:pPr>
              <a:lnSpc>
                <a:spcPct val="90000"/>
              </a:lnSpc>
              <a:spcBef>
                <a:spcPct val="30000"/>
              </a:spcBef>
              <a:buFont typeface="Wingdings" pitchFamily="2" charset="2"/>
              <a:buChar char="ü"/>
            </a:pPr>
            <a:r>
              <a:rPr lang="cs-CZ" sz="1800" b="1" dirty="0"/>
              <a:t>Míra samostatnosti = VK / K</a:t>
            </a:r>
            <a:r>
              <a:rPr lang="en-US" sz="1800" b="1" dirty="0"/>
              <a:t>  </a:t>
            </a:r>
            <a:r>
              <a:rPr lang="cs-CZ" sz="1800" b="1" dirty="0"/>
              <a:t>		     </a:t>
            </a:r>
            <a:r>
              <a:rPr lang="en-US" sz="1800" b="1" dirty="0"/>
              <a:t>&gt; </a:t>
            </a:r>
            <a:r>
              <a:rPr lang="cs-CZ" sz="1800" b="1" dirty="0"/>
              <a:t>0,3</a:t>
            </a:r>
          </a:p>
          <a:p>
            <a:pPr>
              <a:lnSpc>
                <a:spcPct val="90000"/>
              </a:lnSpc>
              <a:spcBef>
                <a:spcPct val="30000"/>
              </a:spcBef>
              <a:buFont typeface="Arial" pitchFamily="34" charset="0"/>
              <a:buNone/>
            </a:pPr>
            <a:r>
              <a:rPr lang="cs-CZ" sz="1800" dirty="0"/>
              <a:t>	(ukazatel samofinancování – </a:t>
            </a:r>
            <a:r>
              <a:rPr lang="cs-CZ" sz="1800" dirty="0" err="1"/>
              <a:t>equity</a:t>
            </a:r>
            <a:r>
              <a:rPr lang="cs-CZ" sz="1800" dirty="0"/>
              <a:t> ratio)</a:t>
            </a:r>
          </a:p>
          <a:p>
            <a:pPr>
              <a:lnSpc>
                <a:spcPct val="90000"/>
              </a:lnSpc>
              <a:spcBef>
                <a:spcPct val="30000"/>
              </a:spcBef>
              <a:buFont typeface="Wingdings" pitchFamily="2" charset="2"/>
              <a:buChar char="ü"/>
            </a:pPr>
            <a:r>
              <a:rPr lang="cs-CZ" sz="1800" b="1" dirty="0"/>
              <a:t>Zadluženost VK</a:t>
            </a:r>
            <a:r>
              <a:rPr lang="cs-CZ" sz="1800" dirty="0"/>
              <a:t> = cizí kapitál / vlastní kapitál    </a:t>
            </a:r>
            <a:r>
              <a:rPr lang="en-US" sz="1800" dirty="0"/>
              <a:t>&lt;1</a:t>
            </a:r>
            <a:r>
              <a:rPr lang="cs-CZ" sz="1800" dirty="0"/>
              <a:t> (</a:t>
            </a:r>
            <a:r>
              <a:rPr lang="en-US" sz="1800" dirty="0"/>
              <a:t>&lt;1</a:t>
            </a:r>
            <a:r>
              <a:rPr lang="cs-CZ" sz="1800" dirty="0"/>
              <a:t>,2)</a:t>
            </a:r>
          </a:p>
          <a:p>
            <a:pPr marL="324000" indent="0">
              <a:lnSpc>
                <a:spcPct val="90000"/>
              </a:lnSpc>
              <a:spcBef>
                <a:spcPct val="30000"/>
              </a:spcBef>
              <a:buNone/>
            </a:pPr>
            <a:r>
              <a:rPr lang="cs-CZ" sz="1800" dirty="0"/>
              <a:t>(</a:t>
            </a:r>
            <a:r>
              <a:rPr lang="cs-CZ" sz="1800" dirty="0" err="1"/>
              <a:t>debt</a:t>
            </a:r>
            <a:r>
              <a:rPr lang="cs-CZ" sz="1800" dirty="0"/>
              <a:t> </a:t>
            </a:r>
            <a:r>
              <a:rPr lang="cs-CZ" sz="1800" dirty="0" err="1"/>
              <a:t>equity</a:t>
            </a:r>
            <a:r>
              <a:rPr lang="cs-CZ" sz="1800" dirty="0"/>
              <a:t> ratio) – udává, kolik cizích zdrojů připadá na jednotku vlastního kapitálu. S rostoucím ukazatelem klesá možnost získání dalších cizích zdrojů např. úvěrů.</a:t>
            </a:r>
          </a:p>
          <a:p>
            <a:pPr>
              <a:lnSpc>
                <a:spcPct val="90000"/>
              </a:lnSpc>
              <a:spcBef>
                <a:spcPct val="30000"/>
              </a:spcBef>
              <a:buFont typeface="Wingdings" pitchFamily="2" charset="2"/>
              <a:buChar char="ü"/>
            </a:pPr>
            <a:r>
              <a:rPr lang="cs-CZ" sz="1800" dirty="0"/>
              <a:t>Ukazatel </a:t>
            </a:r>
            <a:r>
              <a:rPr lang="cs-CZ" sz="1800" b="1" dirty="0"/>
              <a:t>finanční páky</a:t>
            </a:r>
            <a:r>
              <a:rPr lang="cs-CZ" sz="1800" dirty="0"/>
              <a:t> = celková aktiva/VK</a:t>
            </a:r>
          </a:p>
          <a:p>
            <a:pPr marL="324000" indent="0">
              <a:buNone/>
            </a:pPr>
            <a:r>
              <a:rPr lang="cs-CZ" sz="1800" dirty="0"/>
              <a:t>- Použitím cizích zdrojů ve struktuře kapitálu tedy dochází i ke zvyšování ROE. Pokud je ukazatel finanční páky roven 2 je v podniku 50% zadluženost tj. doporučená hodnota, pokud je hodnota v rozmezí &lt; 1 ; 2 &gt; ve společnosti je více vlastního kapitálu, pokud je hodnota vyšší než 2 je ve společnosti více cizího kapitálu.</a:t>
            </a:r>
          </a:p>
          <a:p>
            <a:pPr>
              <a:lnSpc>
                <a:spcPct val="90000"/>
              </a:lnSpc>
              <a:spcBef>
                <a:spcPct val="30000"/>
              </a:spcBef>
              <a:buFont typeface="Wingdings" pitchFamily="2" charset="2"/>
              <a:buChar char="ü"/>
            </a:pPr>
            <a:r>
              <a:rPr lang="cs-CZ" sz="1800" b="1" dirty="0"/>
              <a:t>Míra finanční samostatnosti</a:t>
            </a:r>
            <a:r>
              <a:rPr lang="cs-CZ" sz="1800" dirty="0"/>
              <a:t> = (VK+DCK)/SA -doporučená hodnota &lt;1; 1,2 &gt; - pokud je ukazatel &gt;1, bude ve společnosti kladný ČPK</a:t>
            </a:r>
          </a:p>
          <a:p>
            <a:pPr>
              <a:lnSpc>
                <a:spcPct val="90000"/>
              </a:lnSpc>
              <a:buFont typeface="Wingdings" pitchFamily="2" charset="2"/>
              <a:buNone/>
            </a:pPr>
            <a:r>
              <a:rPr lang="cs-CZ" sz="1800" i="1" dirty="0"/>
              <a:t>Vycházíme z výsledovky:</a:t>
            </a:r>
            <a:r>
              <a:rPr lang="cs-CZ" sz="1800" dirty="0"/>
              <a:t> </a:t>
            </a:r>
          </a:p>
          <a:p>
            <a:pPr>
              <a:lnSpc>
                <a:spcPct val="90000"/>
              </a:lnSpc>
              <a:buFont typeface="Wingdings" pitchFamily="2" charset="2"/>
              <a:buChar char="ü"/>
            </a:pPr>
            <a:r>
              <a:rPr lang="cs-CZ" sz="1800" b="1" dirty="0"/>
              <a:t>úrokové krytí </a:t>
            </a:r>
            <a:r>
              <a:rPr lang="cs-CZ" sz="1800" dirty="0"/>
              <a:t>= EBIT / placené úroky</a:t>
            </a:r>
          </a:p>
        </p:txBody>
      </p:sp>
    </p:spTree>
    <p:extLst>
      <p:ext uri="{BB962C8B-B14F-4D97-AF65-F5344CB8AC3E}">
        <p14:creationId xmlns:p14="http://schemas.microsoft.com/office/powerpoint/2010/main" val="69372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562007"/>
            <a:ext cx="8229600" cy="1196975"/>
          </a:xfrm>
        </p:spPr>
        <p:txBody>
          <a:bodyPr>
            <a:normAutofit fontScale="90000"/>
          </a:bodyPr>
          <a:lstStyle/>
          <a:p>
            <a:pPr fontAlgn="auto">
              <a:spcAft>
                <a:spcPts val="0"/>
              </a:spcAft>
              <a:defRPr/>
            </a:pPr>
            <a:r>
              <a:rPr lang="cs-CZ" sz="4000" b="1" dirty="0">
                <a:solidFill>
                  <a:srgbClr val="FF0000"/>
                </a:solidFill>
              </a:rPr>
              <a:t>Jaký je vzájemný vztah jednotlivých faktorů?</a:t>
            </a:r>
          </a:p>
        </p:txBody>
      </p:sp>
      <p:sp>
        <p:nvSpPr>
          <p:cNvPr id="149507" name="Rectangle 3"/>
          <p:cNvSpPr>
            <a:spLocks noGrp="1" noChangeArrowheads="1"/>
          </p:cNvSpPr>
          <p:nvPr>
            <p:ph type="body" idx="1"/>
          </p:nvPr>
        </p:nvSpPr>
        <p:spPr>
          <a:xfrm>
            <a:off x="395288" y="1916831"/>
            <a:ext cx="8229600" cy="4093443"/>
          </a:xfrm>
        </p:spPr>
        <p:txBody>
          <a:bodyPr/>
          <a:lstStyle/>
          <a:p>
            <a:pPr>
              <a:lnSpc>
                <a:spcPct val="90000"/>
              </a:lnSpc>
            </a:pPr>
            <a:r>
              <a:rPr lang="cs-CZ" sz="2800" b="1" dirty="0"/>
              <a:t>Platí, že varianta s větším rizikem přináší větší výnos a naopak. </a:t>
            </a:r>
          </a:p>
          <a:p>
            <a:pPr>
              <a:lnSpc>
                <a:spcPct val="90000"/>
              </a:lnSpc>
            </a:pPr>
            <a:r>
              <a:rPr lang="cs-CZ" sz="2800" b="1" dirty="0"/>
              <a:t>Větší riziko přináší obvykle nižší likviditu podniku.</a:t>
            </a:r>
          </a:p>
          <a:p>
            <a:pPr>
              <a:lnSpc>
                <a:spcPct val="90000"/>
              </a:lnSpc>
            </a:pPr>
            <a:r>
              <a:rPr lang="cs-CZ" sz="2800" b="1" dirty="0"/>
              <a:t>Delší čas přináší vyšší riziko a vyšší výnosnost</a:t>
            </a:r>
            <a:endParaRPr lang="cs-CZ" sz="2800" dirty="0"/>
          </a:p>
          <a:p>
            <a:pPr>
              <a:lnSpc>
                <a:spcPct val="90000"/>
              </a:lnSpc>
            </a:pPr>
            <a:r>
              <a:rPr lang="cs-CZ" sz="2800" dirty="0"/>
              <a:t>Větší riziko představuje i možnost ztráty investovaných prostředků.</a:t>
            </a:r>
          </a:p>
          <a:p>
            <a:pPr>
              <a:lnSpc>
                <a:spcPct val="90000"/>
              </a:lnSpc>
            </a:pPr>
            <a:endParaRPr lang="cs-CZ" sz="2800" dirty="0"/>
          </a:p>
          <a:p>
            <a:pPr lvl="1">
              <a:lnSpc>
                <a:spcPct val="90000"/>
              </a:lnSpc>
            </a:pPr>
            <a:endParaRPr lang="cs-CZ" sz="2800" dirty="0"/>
          </a:p>
        </p:txBody>
      </p:sp>
    </p:spTree>
    <p:extLst>
      <p:ext uri="{BB962C8B-B14F-4D97-AF65-F5344CB8AC3E}">
        <p14:creationId xmlns:p14="http://schemas.microsoft.com/office/powerpoint/2010/main" val="827057708"/>
      </p:ext>
    </p:extLst>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3875" y="302284"/>
            <a:ext cx="8229600" cy="1196975"/>
          </a:xfrm>
        </p:spPr>
        <p:txBody>
          <a:bodyPr>
            <a:normAutofit/>
          </a:bodyPr>
          <a:lstStyle/>
          <a:p>
            <a:pPr fontAlgn="auto">
              <a:spcAft>
                <a:spcPts val="0"/>
              </a:spcAft>
              <a:defRPr/>
            </a:pPr>
            <a:r>
              <a:rPr lang="cs-CZ" sz="4000" b="1" dirty="0"/>
              <a:t>Ukazatele zadluženosti</a:t>
            </a:r>
          </a:p>
        </p:txBody>
      </p:sp>
      <p:sp>
        <p:nvSpPr>
          <p:cNvPr id="245763" name="Zástupný symbol pro obsah 2"/>
          <p:cNvSpPr>
            <a:spLocks noGrp="1"/>
          </p:cNvSpPr>
          <p:nvPr>
            <p:ph idx="1"/>
          </p:nvPr>
        </p:nvSpPr>
        <p:spPr>
          <a:xfrm>
            <a:off x="78059" y="1484313"/>
            <a:ext cx="8742091" cy="4068994"/>
          </a:xfrm>
        </p:spPr>
        <p:txBody>
          <a:bodyPr>
            <a:normAutofit fontScale="85000" lnSpcReduction="20000"/>
          </a:bodyPr>
          <a:lstStyle/>
          <a:p>
            <a:pPr marL="0" indent="0">
              <a:lnSpc>
                <a:spcPct val="90000"/>
              </a:lnSpc>
              <a:buNone/>
            </a:pPr>
            <a:r>
              <a:rPr lang="cs-CZ" b="1" dirty="0"/>
              <a:t>Celková zadluženost = Celkové cizí zdroje/Aktiva</a:t>
            </a:r>
          </a:p>
          <a:p>
            <a:pPr>
              <a:lnSpc>
                <a:spcPct val="90000"/>
              </a:lnSpc>
            </a:pPr>
            <a:r>
              <a:rPr lang="cs-CZ" dirty="0"/>
              <a:t>Celkové cizí zdroje zahrnují jak dlouhodobé, tak krátkodobé dluhy. Věřitelé dávají přednost nižšímu zadlužení, neboť pro ně představuje nižší riziko, vlastníci podniku naopak chtějí </a:t>
            </a:r>
            <a:r>
              <a:rPr lang="cs-CZ" b="1" dirty="0"/>
              <a:t>využít finanční páky</a:t>
            </a:r>
            <a:r>
              <a:rPr lang="cs-CZ" dirty="0"/>
              <a:t>. Za předlužený podnik, lze považovat takový, jehož dluhy jsou větší než hodnota jeho majetku.</a:t>
            </a:r>
          </a:p>
          <a:p>
            <a:pPr>
              <a:lnSpc>
                <a:spcPct val="90000"/>
              </a:lnSpc>
            </a:pPr>
            <a:r>
              <a:rPr lang="cs-CZ" dirty="0"/>
              <a:t>doporučovaná hodnota mezi </a:t>
            </a:r>
            <a:r>
              <a:rPr lang="cs-CZ" b="1" dirty="0"/>
              <a:t>30 – 60 %</a:t>
            </a:r>
          </a:p>
          <a:p>
            <a:pPr>
              <a:lnSpc>
                <a:spcPct val="90000"/>
              </a:lnSpc>
            </a:pPr>
            <a:r>
              <a:rPr lang="cs-CZ" b="1" dirty="0"/>
              <a:t>s rostoucí zadlužeností roste většinou také úroková míra úplatných cizích zdrojů!</a:t>
            </a:r>
          </a:p>
          <a:p>
            <a:endParaRPr lang="cs-CZ" dirty="0"/>
          </a:p>
          <a:p>
            <a:r>
              <a:rPr lang="cs-CZ" dirty="0"/>
              <a:t>Firma ALTAIR dosáhla těchto hodnot ukazatele:</a:t>
            </a:r>
          </a:p>
          <a:p>
            <a:pPr>
              <a:lnSpc>
                <a:spcPct val="90000"/>
              </a:lnSpc>
            </a:pPr>
            <a:endParaRPr lang="cs-CZ" b="1" dirty="0"/>
          </a:p>
          <a:p>
            <a:pPr>
              <a:lnSpc>
                <a:spcPct val="90000"/>
              </a:lnSpc>
            </a:pPr>
            <a:endParaRPr lang="cs-CZ" b="1" dirty="0"/>
          </a:p>
          <a:p>
            <a:endParaRPr lang="cs-CZ" dirty="0"/>
          </a:p>
        </p:txBody>
      </p:sp>
    </p:spTree>
    <p:extLst>
      <p:ext uri="{BB962C8B-B14F-4D97-AF65-F5344CB8AC3E}">
        <p14:creationId xmlns:p14="http://schemas.microsoft.com/office/powerpoint/2010/main" val="21417832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7629" y="490654"/>
            <a:ext cx="8229600" cy="1196975"/>
          </a:xfrm>
        </p:spPr>
        <p:txBody>
          <a:bodyPr>
            <a:normAutofit/>
          </a:bodyPr>
          <a:lstStyle/>
          <a:p>
            <a:pPr fontAlgn="auto">
              <a:spcAft>
                <a:spcPts val="0"/>
              </a:spcAft>
              <a:defRPr/>
            </a:pPr>
            <a:r>
              <a:rPr lang="cs-CZ" sz="4000" b="1" dirty="0"/>
              <a:t>Ukazatele zadluženosti</a:t>
            </a:r>
          </a:p>
        </p:txBody>
      </p:sp>
      <p:sp>
        <p:nvSpPr>
          <p:cNvPr id="246787" name="Zástupný symbol pro obsah 2"/>
          <p:cNvSpPr>
            <a:spLocks noGrp="1"/>
          </p:cNvSpPr>
          <p:nvPr>
            <p:ph idx="1"/>
          </p:nvPr>
        </p:nvSpPr>
        <p:spPr>
          <a:xfrm>
            <a:off x="457200" y="1600200"/>
            <a:ext cx="8463776" cy="4525963"/>
          </a:xfrm>
        </p:spPr>
        <p:txBody>
          <a:bodyPr>
            <a:normAutofit/>
          </a:bodyPr>
          <a:lstStyle/>
          <a:p>
            <a:pPr>
              <a:lnSpc>
                <a:spcPct val="90000"/>
              </a:lnSpc>
            </a:pPr>
            <a:r>
              <a:rPr lang="cs-CZ" sz="2800" b="1" dirty="0"/>
              <a:t>Míra zadluženosti (Zadluženost VK) = Cizí zdroje/VK</a:t>
            </a:r>
            <a:endParaRPr lang="cs-CZ" sz="2800" dirty="0"/>
          </a:p>
          <a:p>
            <a:pPr>
              <a:lnSpc>
                <a:spcPct val="90000"/>
              </a:lnSpc>
            </a:pPr>
            <a:r>
              <a:rPr lang="cs-CZ" sz="2800" dirty="0"/>
              <a:t>Významný pro banky, a to především jeho časový vývoj. Ukazatel signalizuje, do jaké míry by mohly být ohroženy nároky věřitelů.</a:t>
            </a:r>
            <a:endParaRPr lang="cs-CZ" sz="2800" b="1" dirty="0"/>
          </a:p>
          <a:p>
            <a:endParaRPr lang="cs-CZ" sz="2800" dirty="0"/>
          </a:p>
          <a:p>
            <a:r>
              <a:rPr lang="cs-CZ" sz="2800" dirty="0"/>
              <a:t>Firma ALTAIR dosáhla těchto hodnot ukazatele:</a:t>
            </a:r>
          </a:p>
          <a:p>
            <a:pPr>
              <a:lnSpc>
                <a:spcPct val="90000"/>
              </a:lnSpc>
            </a:pPr>
            <a:endParaRPr lang="cs-CZ" sz="2800" b="1" dirty="0"/>
          </a:p>
          <a:p>
            <a:endParaRPr lang="cs-CZ" sz="2800" dirty="0"/>
          </a:p>
        </p:txBody>
      </p:sp>
    </p:spTree>
    <p:extLst>
      <p:ext uri="{BB962C8B-B14F-4D97-AF65-F5344CB8AC3E}">
        <p14:creationId xmlns:p14="http://schemas.microsoft.com/office/powerpoint/2010/main" val="6338534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2234"/>
            <a:ext cx="8229600" cy="1196975"/>
          </a:xfrm>
        </p:spPr>
        <p:txBody>
          <a:bodyPr>
            <a:normAutofit/>
          </a:bodyPr>
          <a:lstStyle/>
          <a:p>
            <a:pPr fontAlgn="auto">
              <a:spcAft>
                <a:spcPts val="0"/>
              </a:spcAft>
              <a:defRPr/>
            </a:pPr>
            <a:r>
              <a:rPr lang="cs-CZ" sz="4000" b="1" dirty="0"/>
              <a:t>Ukazatele zadluženosti</a:t>
            </a:r>
          </a:p>
        </p:txBody>
      </p:sp>
      <p:sp>
        <p:nvSpPr>
          <p:cNvPr id="247811" name="Zástupný symbol pro obsah 2"/>
          <p:cNvSpPr>
            <a:spLocks noGrp="1"/>
          </p:cNvSpPr>
          <p:nvPr>
            <p:ph idx="1"/>
          </p:nvPr>
        </p:nvSpPr>
        <p:spPr>
          <a:xfrm>
            <a:off x="395536" y="1340768"/>
            <a:ext cx="8291264" cy="4390959"/>
          </a:xfrm>
        </p:spPr>
        <p:txBody>
          <a:bodyPr>
            <a:normAutofit fontScale="92500" lnSpcReduction="10000"/>
          </a:bodyPr>
          <a:lstStyle/>
          <a:p>
            <a:pPr marL="0" indent="0">
              <a:lnSpc>
                <a:spcPct val="90000"/>
              </a:lnSpc>
              <a:buNone/>
            </a:pPr>
            <a:r>
              <a:rPr lang="cs-CZ" b="1" dirty="0"/>
              <a:t>úrokové krytí = EBIT/placené úroky </a:t>
            </a:r>
          </a:p>
          <a:p>
            <a:pPr>
              <a:lnSpc>
                <a:spcPct val="90000"/>
              </a:lnSpc>
            </a:pPr>
            <a:r>
              <a:rPr lang="cs-CZ" dirty="0"/>
              <a:t>Ukazatel je považován za jeden z ukazatelů finanční stability, tj. odolnosti podniku proti zhroucení financí podniku v důsledku úbytku cizích zdrojů.</a:t>
            </a:r>
          </a:p>
          <a:p>
            <a:pPr>
              <a:lnSpc>
                <a:spcPct val="90000"/>
              </a:lnSpc>
            </a:pPr>
            <a:r>
              <a:rPr lang="cs-CZ" dirty="0"/>
              <a:t>Ukazuje schopnost podniku splácet úroky.</a:t>
            </a:r>
          </a:p>
          <a:p>
            <a:pPr>
              <a:lnSpc>
                <a:spcPct val="90000"/>
              </a:lnSpc>
            </a:pPr>
            <a:r>
              <a:rPr lang="cs-CZ" dirty="0"/>
              <a:t>Prahovou hodnotou je číslo 1 (zisk stačí pouze na pokrytí úroků, na stát a vlastníka se již nedostává), cílová hodnota by měla být podstatně vyšší - </a:t>
            </a:r>
            <a:r>
              <a:rPr lang="en-US" b="1" dirty="0"/>
              <a:t>&gt;</a:t>
            </a:r>
            <a:r>
              <a:rPr lang="cs-CZ" b="1" dirty="0"/>
              <a:t>5</a:t>
            </a:r>
          </a:p>
          <a:p>
            <a:r>
              <a:rPr lang="cs-CZ" dirty="0"/>
              <a:t>Firma ALTAIR dosáhla těchto hodnot ukazatele:</a:t>
            </a:r>
          </a:p>
          <a:p>
            <a:endParaRPr lang="cs-CZ" dirty="0"/>
          </a:p>
          <a:p>
            <a:pPr>
              <a:lnSpc>
                <a:spcPct val="90000"/>
              </a:lnSpc>
            </a:pPr>
            <a:endParaRPr lang="cs-CZ" b="1" dirty="0"/>
          </a:p>
          <a:p>
            <a:endParaRPr lang="cs-CZ" dirty="0"/>
          </a:p>
        </p:txBody>
      </p:sp>
    </p:spTree>
    <p:extLst>
      <p:ext uri="{BB962C8B-B14F-4D97-AF65-F5344CB8AC3E}">
        <p14:creationId xmlns:p14="http://schemas.microsoft.com/office/powerpoint/2010/main" val="1640302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nvPr>
        </p:nvGraphicFramePr>
        <p:xfrm>
          <a:off x="611188" y="1773238"/>
          <a:ext cx="6937375" cy="4999037"/>
        </p:xfrm>
        <a:graphic>
          <a:graphicData uri="http://schemas.openxmlformats.org/presentationml/2006/ole">
            <mc:AlternateContent xmlns:mc="http://schemas.openxmlformats.org/markup-compatibility/2006">
              <mc:Choice xmlns:v="urn:schemas-microsoft-com:vml" Requires="v">
                <p:oleObj spid="_x0000_s16396" name="List" r:id="rId4" imgW="3857596" imgH="2924175" progId="Excel.Sheet.8">
                  <p:embed/>
                </p:oleObj>
              </mc:Choice>
              <mc:Fallback>
                <p:oleObj name="List" r:id="rId4" imgW="3857596" imgH="2924175" progId="Excel.Sheet.8">
                  <p:embed/>
                  <p:pic>
                    <p:nvPicPr>
                      <p:cNvPr id="28674" name="Object 2"/>
                      <p:cNvPicPr>
                        <a:picLocks noChangeAspect="1" noChangeArrowheads="1"/>
                      </p:cNvPicPr>
                      <p:nvPr/>
                    </p:nvPicPr>
                    <p:blipFill>
                      <a:blip r:embed="rId5"/>
                      <a:srcRect/>
                      <a:stretch>
                        <a:fillRect/>
                      </a:stretch>
                    </p:blipFill>
                    <p:spPr bwMode="auto">
                      <a:xfrm>
                        <a:off x="611188" y="1773238"/>
                        <a:ext cx="6937375"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Nadpis 1"/>
          <p:cNvSpPr txBox="1">
            <a:spLocks/>
          </p:cNvSpPr>
          <p:nvPr/>
        </p:nvSpPr>
        <p:spPr>
          <a:xfrm>
            <a:off x="1683027" y="0"/>
            <a:ext cx="7283450" cy="83671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4000" b="1" i="0" u="none" strike="noStrike" kern="0" cap="none" spc="0" normalizeH="0" baseline="0" noProof="0" dirty="0">
                <a:ln>
                  <a:noFill/>
                </a:ln>
                <a:solidFill>
                  <a:schemeClr val="tx1"/>
                </a:solidFill>
                <a:effectLst/>
                <a:uLnTx/>
                <a:uFillTx/>
                <a:latin typeface="+mj-lt"/>
                <a:ea typeface="+mj-ea"/>
                <a:cs typeface="+mj-cs"/>
              </a:rPr>
              <a:t>Příklady</a:t>
            </a:r>
          </a:p>
        </p:txBody>
      </p:sp>
      <p:sp>
        <p:nvSpPr>
          <p:cNvPr id="4" name="Obdélník 3"/>
          <p:cNvSpPr/>
          <p:nvPr/>
        </p:nvSpPr>
        <p:spPr>
          <a:xfrm>
            <a:off x="197663" y="849908"/>
            <a:ext cx="8172400" cy="646331"/>
          </a:xfrm>
          <a:prstGeom prst="rect">
            <a:avLst/>
          </a:prstGeom>
        </p:spPr>
        <p:txBody>
          <a:bodyPr wrap="square">
            <a:spAutoFit/>
          </a:bodyPr>
          <a:lstStyle/>
          <a:p>
            <a:r>
              <a:rPr lang="cs-CZ" b="1" dirty="0"/>
              <a:t>Př. 3) </a:t>
            </a:r>
            <a:r>
              <a:rPr lang="cs-CZ" dirty="0"/>
              <a:t>Pokuste se z vertikálních analýz rozvah společnosti usoudit, která z nich patří:</a:t>
            </a:r>
            <a:br>
              <a:rPr lang="cs-CZ" dirty="0"/>
            </a:br>
            <a:r>
              <a:rPr lang="cs-CZ" dirty="0"/>
              <a:t> a) velké stavební společnosti   b) velkoobchodu    c)začínající vývojová firma</a:t>
            </a:r>
          </a:p>
        </p:txBody>
      </p:sp>
    </p:spTree>
    <p:extLst>
      <p:ext uri="{BB962C8B-B14F-4D97-AF65-F5344CB8AC3E}">
        <p14:creationId xmlns:p14="http://schemas.microsoft.com/office/powerpoint/2010/main" val="402370043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443059"/>
            <a:ext cx="9068586" cy="1628800"/>
          </a:xfrm>
        </p:spPr>
        <p:txBody>
          <a:bodyPr>
            <a:normAutofit/>
          </a:bodyPr>
          <a:lstStyle/>
          <a:p>
            <a:pPr algn="l" eaLnBrk="1" hangingPunct="1"/>
            <a:r>
              <a:rPr lang="cs-CZ" sz="1800" b="1" dirty="0">
                <a:latin typeface="Times New Roman" pitchFamily="18" charset="0"/>
              </a:rPr>
              <a:t>Př. 4 </a:t>
            </a:r>
            <a:r>
              <a:rPr lang="cs-CZ" sz="1800" dirty="0">
                <a:latin typeface="Times New Roman" pitchFamily="18" charset="0"/>
              </a:rPr>
              <a:t>V tabulkách jsou uvedeny (v mil. Kč) některé položky rozvahy a výkazu zisků a ztrát podniku, zhodnoťte situaci podniku pomocí poměrových ukazatelů. (běžná likvidita, rychlá likvidita, zadluženost, úrokové krytí,obrat aktiv, doba inkasa, obrat zásob, ROA, ROE).</a:t>
            </a:r>
            <a:br>
              <a:rPr lang="cs-CZ" sz="1800" dirty="0">
                <a:latin typeface="Times New Roman" pitchFamily="18" charset="0"/>
              </a:rPr>
            </a:br>
            <a:endParaRPr lang="cs-CZ" sz="1800" dirty="0">
              <a:latin typeface="Times New Roman" pitchFamily="18" charset="0"/>
            </a:endParaRPr>
          </a:p>
        </p:txBody>
      </p:sp>
      <p:graphicFrame>
        <p:nvGraphicFramePr>
          <p:cNvPr id="656387" name="Group 3"/>
          <p:cNvGraphicFramePr>
            <a:graphicFrameLocks noGrp="1"/>
          </p:cNvGraphicFramePr>
          <p:nvPr>
            <p:ph sz="half" idx="1"/>
            <p:extLst/>
          </p:nvPr>
        </p:nvGraphicFramePr>
        <p:xfrm>
          <a:off x="1" y="1844824"/>
          <a:ext cx="3995935" cy="4344753"/>
        </p:xfrm>
        <a:graphic>
          <a:graphicData uri="http://schemas.openxmlformats.org/drawingml/2006/table">
            <a:tbl>
              <a:tblPr/>
              <a:tblGrid>
                <a:gridCol w="1333049">
                  <a:extLst>
                    <a:ext uri="{9D8B030D-6E8A-4147-A177-3AD203B41FA5}">
                      <a16:colId xmlns:a16="http://schemas.microsoft.com/office/drawing/2014/main" val="20000"/>
                    </a:ext>
                  </a:extLst>
                </a:gridCol>
                <a:gridCol w="57465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4433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AKTIVA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Stálá</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aktiva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kapitál</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Oběžná</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aktiva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Cizí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kapitál</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Dlouhodobé</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úvěry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30 </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Krátkodobé</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závazky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Krátkodobé</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úvěry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37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56429" name="Group 45"/>
          <p:cNvGraphicFramePr>
            <a:graphicFrameLocks noGrp="1"/>
          </p:cNvGraphicFramePr>
          <p:nvPr>
            <p:ph sz="quarter" idx="3"/>
            <p:extLst/>
          </p:nvPr>
        </p:nvGraphicFramePr>
        <p:xfrm>
          <a:off x="4067944" y="2636912"/>
          <a:ext cx="3017838" cy="3566160"/>
        </p:xfrm>
        <a:graphic>
          <a:graphicData uri="http://schemas.openxmlformats.org/drawingml/2006/table">
            <a:tbl>
              <a:tblPr/>
              <a:tblGrid>
                <a:gridCol w="2449513">
                  <a:extLst>
                    <a:ext uri="{9D8B030D-6E8A-4147-A177-3AD203B41FA5}">
                      <a16:colId xmlns:a16="http://schemas.microsoft.com/office/drawing/2014/main" val="20000"/>
                    </a:ext>
                  </a:extLst>
                </a:gridCol>
                <a:gridCol w="568325">
                  <a:extLst>
                    <a:ext uri="{9D8B030D-6E8A-4147-A177-3AD203B41FA5}">
                      <a16:colId xmlns:a16="http://schemas.microsoft.com/office/drawing/2014/main" val="20001"/>
                    </a:ext>
                  </a:extLst>
                </a:gridCol>
              </a:tblGrid>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Výkaz zisků a ztráty</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Tržby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Spotřeba materiálu</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-32</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mzdy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Odpisy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Hrubý zisk</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Daň</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Čistý zisk</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70880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1440" y="292231"/>
            <a:ext cx="8229600" cy="1143000"/>
          </a:xfrm>
        </p:spPr>
        <p:txBody>
          <a:bodyPr/>
          <a:lstStyle/>
          <a:p>
            <a:r>
              <a:rPr lang="cs-CZ" dirty="0"/>
              <a:t>Řešení</a:t>
            </a:r>
          </a:p>
        </p:txBody>
      </p:sp>
      <p:sp>
        <p:nvSpPr>
          <p:cNvPr id="3" name="Zástupný symbol pro obsah 2"/>
          <p:cNvSpPr>
            <a:spLocks noGrp="1"/>
          </p:cNvSpPr>
          <p:nvPr>
            <p:ph sz="half" idx="1"/>
          </p:nvPr>
        </p:nvSpPr>
        <p:spPr>
          <a:xfrm>
            <a:off x="0" y="1340768"/>
            <a:ext cx="8892480" cy="5040560"/>
          </a:xfrm>
        </p:spPr>
        <p:txBody>
          <a:bodyPr/>
          <a:lstStyle/>
          <a:p>
            <a:pPr>
              <a:lnSpc>
                <a:spcPct val="80000"/>
              </a:lnSpc>
            </a:pPr>
            <a:endParaRPr lang="cs-CZ" sz="2400" dirty="0"/>
          </a:p>
          <a:p>
            <a:endParaRPr lang="cs-CZ" sz="2400" dirty="0"/>
          </a:p>
        </p:txBody>
      </p:sp>
    </p:spTree>
    <p:extLst>
      <p:ext uri="{BB962C8B-B14F-4D97-AF65-F5344CB8AC3E}">
        <p14:creationId xmlns:p14="http://schemas.microsoft.com/office/powerpoint/2010/main" val="24155214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7444" y="269776"/>
            <a:ext cx="8229600" cy="1143000"/>
          </a:xfrm>
        </p:spPr>
        <p:txBody>
          <a:bodyPr/>
          <a:lstStyle/>
          <a:p>
            <a:r>
              <a:rPr lang="cs-CZ" dirty="0"/>
              <a:t>Řešení</a:t>
            </a:r>
          </a:p>
        </p:txBody>
      </p:sp>
      <p:sp>
        <p:nvSpPr>
          <p:cNvPr id="3" name="Zástupný symbol pro obsah 2"/>
          <p:cNvSpPr>
            <a:spLocks noGrp="1"/>
          </p:cNvSpPr>
          <p:nvPr>
            <p:ph sz="half" idx="1"/>
          </p:nvPr>
        </p:nvSpPr>
        <p:spPr>
          <a:xfrm>
            <a:off x="0" y="1412776"/>
            <a:ext cx="8964488" cy="5040560"/>
          </a:xfrm>
        </p:spPr>
        <p:txBody>
          <a:bodyPr>
            <a:normAutofit/>
          </a:bodyPr>
          <a:lstStyle/>
          <a:p>
            <a:endParaRPr lang="cs-CZ" sz="2400" dirty="0"/>
          </a:p>
        </p:txBody>
      </p:sp>
    </p:spTree>
    <p:extLst>
      <p:ext uri="{BB962C8B-B14F-4D97-AF65-F5344CB8AC3E}">
        <p14:creationId xmlns:p14="http://schemas.microsoft.com/office/powerpoint/2010/main" val="19541875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8495" name="Group 63"/>
          <p:cNvGraphicFramePr>
            <a:graphicFrameLocks noGrp="1"/>
          </p:cNvGraphicFramePr>
          <p:nvPr>
            <p:extLst/>
          </p:nvPr>
        </p:nvGraphicFramePr>
        <p:xfrm>
          <a:off x="16804" y="1484784"/>
          <a:ext cx="6353508" cy="2011680"/>
        </p:xfrm>
        <a:graphic>
          <a:graphicData uri="http://schemas.openxmlformats.org/drawingml/2006/table">
            <a:tbl>
              <a:tblPr/>
              <a:tblGrid>
                <a:gridCol w="2267744">
                  <a:extLst>
                    <a:ext uri="{9D8B030D-6E8A-4147-A177-3AD203B41FA5}">
                      <a16:colId xmlns:a16="http://schemas.microsoft.com/office/drawing/2014/main" val="20000"/>
                    </a:ext>
                  </a:extLst>
                </a:gridCol>
                <a:gridCol w="765788">
                  <a:extLst>
                    <a:ext uri="{9D8B030D-6E8A-4147-A177-3AD203B41FA5}">
                      <a16:colId xmlns:a16="http://schemas.microsoft.com/office/drawing/2014/main" val="20001"/>
                    </a:ext>
                  </a:extLst>
                </a:gridCol>
                <a:gridCol w="2330556">
                  <a:extLst>
                    <a:ext uri="{9D8B030D-6E8A-4147-A177-3AD203B41FA5}">
                      <a16:colId xmlns:a16="http://schemas.microsoft.com/office/drawing/2014/main" val="20002"/>
                    </a:ext>
                  </a:extLst>
                </a:gridCol>
                <a:gridCol w="989420">
                  <a:extLst>
                    <a:ext uri="{9D8B030D-6E8A-4147-A177-3AD203B41FA5}">
                      <a16:colId xmlns:a16="http://schemas.microsoft.com/office/drawing/2014/main" val="20003"/>
                    </a:ext>
                  </a:extLst>
                </a:gridCol>
              </a:tblGrid>
              <a:tr h="4572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Dlouhodobý majetek</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Vlastní kapitál</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Závazky u dodavatelů</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5</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Krátkodobé úvěry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Dlouhodobé úvěry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Aktiva celkem</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Pasiva celkem</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58496" name="Group 64"/>
          <p:cNvGraphicFramePr>
            <a:graphicFrameLocks noGrp="1"/>
          </p:cNvGraphicFramePr>
          <p:nvPr>
            <p:extLst/>
          </p:nvPr>
        </p:nvGraphicFramePr>
        <p:xfrm>
          <a:off x="0" y="3789037"/>
          <a:ext cx="6372200" cy="3068963"/>
        </p:xfrm>
        <a:graphic>
          <a:graphicData uri="http://schemas.openxmlformats.org/drawingml/2006/table">
            <a:tbl>
              <a:tblPr/>
              <a:tblGrid>
                <a:gridCol w="3042457">
                  <a:extLst>
                    <a:ext uri="{9D8B030D-6E8A-4147-A177-3AD203B41FA5}">
                      <a16:colId xmlns:a16="http://schemas.microsoft.com/office/drawing/2014/main" val="20000"/>
                    </a:ext>
                  </a:extLst>
                </a:gridCol>
                <a:gridCol w="3329743">
                  <a:extLst>
                    <a:ext uri="{9D8B030D-6E8A-4147-A177-3AD203B41FA5}">
                      <a16:colId xmlns:a16="http://schemas.microsoft.com/office/drawing/2014/main" val="20001"/>
                    </a:ext>
                  </a:extLst>
                </a:gridCol>
              </a:tblGrid>
              <a:tr h="6107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Tržby</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Odpisy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Zisk před úroky a zdaněním</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Zisk před zdaněním</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Daň ze zisku</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Čistý zisk</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Obdélník 3"/>
          <p:cNvSpPr/>
          <p:nvPr/>
        </p:nvSpPr>
        <p:spPr>
          <a:xfrm>
            <a:off x="0" y="161345"/>
            <a:ext cx="9144000" cy="1323439"/>
          </a:xfrm>
          <a:prstGeom prst="rect">
            <a:avLst/>
          </a:prstGeom>
          <a:solidFill>
            <a:schemeClr val="bg1"/>
          </a:solidFill>
        </p:spPr>
        <p:txBody>
          <a:bodyPr wrap="square">
            <a:spAutoFit/>
          </a:bodyPr>
          <a:lstStyle/>
          <a:p>
            <a:r>
              <a:rPr lang="cs-CZ" sz="2000" b="1" dirty="0"/>
              <a:t>Př. 5: Doplňte dále uvedenou rozvahu a výsledovku, máte – li k dispozici následující údaje: </a:t>
            </a:r>
            <a:r>
              <a:rPr lang="cs-CZ" sz="2000" dirty="0"/>
              <a:t>rok 360 dní, celková zadluženost 0,5, celková (běžná) likvidita 2, rychlá likvidita 1, průměrná doba inkasa pohledávek 30 dní, Úrokové krytí 6, rentabilita vlastního kapitálu 0,26</a:t>
            </a:r>
          </a:p>
        </p:txBody>
      </p:sp>
    </p:spTree>
    <p:extLst>
      <p:ext uri="{BB962C8B-B14F-4D97-AF65-F5344CB8AC3E}">
        <p14:creationId xmlns:p14="http://schemas.microsoft.com/office/powerpoint/2010/main" val="30234401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sz="3000" dirty="0"/>
              <a:t>Posuďte pravdivost tvrzení</a:t>
            </a:r>
          </a:p>
        </p:txBody>
      </p:sp>
      <p:sp>
        <p:nvSpPr>
          <p:cNvPr id="31747" name="Rectangle 3"/>
          <p:cNvSpPr>
            <a:spLocks noGrp="1" noChangeArrowheads="1"/>
          </p:cNvSpPr>
          <p:nvPr>
            <p:ph type="body" idx="1"/>
          </p:nvPr>
        </p:nvSpPr>
        <p:spPr>
          <a:xfrm>
            <a:off x="323528" y="1556792"/>
            <a:ext cx="8363272" cy="4569371"/>
          </a:xfrm>
        </p:spPr>
        <p:txBody>
          <a:bodyPr/>
          <a:lstStyle/>
          <a:p>
            <a:pPr eaLnBrk="1" hangingPunct="1">
              <a:lnSpc>
                <a:spcPct val="80000"/>
              </a:lnSpc>
            </a:pPr>
            <a:endParaRPr lang="cs-CZ" sz="2100" dirty="0"/>
          </a:p>
          <a:p>
            <a:pPr eaLnBrk="1" hangingPunct="1">
              <a:lnSpc>
                <a:spcPct val="80000"/>
              </a:lnSpc>
            </a:pPr>
            <a:r>
              <a:rPr lang="cs-CZ" sz="2100" dirty="0"/>
              <a:t>Ukazatele běžné likvidity má vždy větší hodnotu než ukazatel rychlé likvidity.</a:t>
            </a:r>
          </a:p>
          <a:p>
            <a:pPr eaLnBrk="1" hangingPunct="1">
              <a:lnSpc>
                <a:spcPct val="80000"/>
              </a:lnSpc>
            </a:pPr>
            <a:endParaRPr lang="cs-CZ" sz="2100" dirty="0"/>
          </a:p>
          <a:p>
            <a:pPr eaLnBrk="1" hangingPunct="1">
              <a:lnSpc>
                <a:spcPct val="80000"/>
              </a:lnSpc>
            </a:pPr>
            <a:r>
              <a:rPr lang="cs-CZ" sz="2100" dirty="0"/>
              <a:t>Podnik, který dosahuje kladného zisku má vždy dobrou likviditu.</a:t>
            </a:r>
          </a:p>
          <a:p>
            <a:pPr eaLnBrk="1" hangingPunct="1">
              <a:lnSpc>
                <a:spcPct val="80000"/>
              </a:lnSpc>
            </a:pPr>
            <a:endParaRPr lang="cs-CZ" sz="2100" dirty="0"/>
          </a:p>
          <a:p>
            <a:pPr eaLnBrk="1" hangingPunct="1">
              <a:lnSpc>
                <a:spcPct val="80000"/>
              </a:lnSpc>
            </a:pPr>
            <a:r>
              <a:rPr lang="cs-CZ" sz="2100" dirty="0"/>
              <a:t>Zvýšením oběžných aktiv se zvýší i čistý pracovní kapitál podniku.</a:t>
            </a:r>
          </a:p>
          <a:p>
            <a:pPr eaLnBrk="1" hangingPunct="1">
              <a:lnSpc>
                <a:spcPct val="80000"/>
              </a:lnSpc>
            </a:pPr>
            <a:endParaRPr lang="cs-CZ" sz="2100" dirty="0"/>
          </a:p>
          <a:p>
            <a:pPr eaLnBrk="1" hangingPunct="1">
              <a:lnSpc>
                <a:spcPct val="80000"/>
              </a:lnSpc>
            </a:pPr>
            <a:r>
              <a:rPr lang="cs-CZ" sz="2100" dirty="0"/>
              <a:t>Vyšší stupeň rychlé likvidity zvyšuje jak finanční stabilitu podniku, tak jeho výnosnost.</a:t>
            </a:r>
          </a:p>
        </p:txBody>
      </p:sp>
    </p:spTree>
    <p:extLst>
      <p:ext uri="{BB962C8B-B14F-4D97-AF65-F5344CB8AC3E}">
        <p14:creationId xmlns:p14="http://schemas.microsoft.com/office/powerpoint/2010/main" val="40004529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66279" y="72008"/>
            <a:ext cx="7283450" cy="620688"/>
          </a:xfrm>
          <a:solidFill>
            <a:schemeClr val="bg1"/>
          </a:solidFill>
        </p:spPr>
        <p:txBody>
          <a:bodyPr>
            <a:noAutofit/>
          </a:bodyPr>
          <a:lstStyle/>
          <a:p>
            <a:pPr fontAlgn="auto">
              <a:spcAft>
                <a:spcPts val="0"/>
              </a:spcAft>
              <a:defRPr/>
            </a:pPr>
            <a:r>
              <a:rPr lang="cs-CZ" sz="3600" b="1" dirty="0"/>
              <a:t>Ukazatele kapitálového trhu</a:t>
            </a:r>
          </a:p>
        </p:txBody>
      </p:sp>
      <p:sp>
        <p:nvSpPr>
          <p:cNvPr id="32771" name="Rectangle 3"/>
          <p:cNvSpPr>
            <a:spLocks noGrp="1" noChangeArrowheads="1"/>
          </p:cNvSpPr>
          <p:nvPr>
            <p:ph idx="1"/>
          </p:nvPr>
        </p:nvSpPr>
        <p:spPr>
          <a:xfrm>
            <a:off x="179512" y="692696"/>
            <a:ext cx="8856984" cy="6165304"/>
          </a:xfrm>
          <a:solidFill>
            <a:schemeClr val="bg1"/>
          </a:solidFill>
        </p:spPr>
        <p:txBody>
          <a:bodyPr rtlCol="0">
            <a:normAutofit fontScale="77500" lnSpcReduction="20000"/>
          </a:bodyPr>
          <a:lstStyle/>
          <a:p>
            <a:pPr marL="0" algn="just" fontAlgn="auto">
              <a:lnSpc>
                <a:spcPct val="110000"/>
              </a:lnSpc>
              <a:spcAft>
                <a:spcPts val="0"/>
              </a:spcAft>
              <a:buFont typeface="Arial" pitchFamily="34" charset="0"/>
              <a:buNone/>
              <a:defRPr/>
            </a:pPr>
            <a:r>
              <a:rPr lang="cs-CZ" sz="3100" dirty="0"/>
              <a:t>Ukazatele tržní hodnoty kombinují jako jediná skupina ukazatelů </a:t>
            </a:r>
            <a:r>
              <a:rPr lang="cs-CZ" sz="3100" b="1" dirty="0"/>
              <a:t>účetní údaje podniku (současnost) s očekáváním investorů (budoucnost)</a:t>
            </a:r>
            <a:r>
              <a:rPr lang="cs-CZ" sz="3100" dirty="0"/>
              <a:t>. Názor investorů na budoucnost podniku odráží tržní cena podniku. Tyto ukazatele vyjadřují, </a:t>
            </a:r>
            <a:r>
              <a:rPr lang="cs-CZ" sz="3100" b="1" dirty="0"/>
              <a:t>jak je trhem (burzou, investory) hodnocena minulá činnost podniku a jeho budoucí výhled.</a:t>
            </a:r>
            <a:r>
              <a:rPr lang="cs-CZ" sz="3100" dirty="0"/>
              <a:t> Jsou výsledkem úrovně všech výše uvedených oblastí – likvidity podniku, využití aktiv, využití dluhů a výnosnosti podniku.</a:t>
            </a:r>
          </a:p>
          <a:p>
            <a:pPr fontAlgn="auto">
              <a:lnSpc>
                <a:spcPct val="110000"/>
              </a:lnSpc>
              <a:spcAft>
                <a:spcPts val="0"/>
              </a:spcAft>
              <a:buFont typeface="Wingdings" pitchFamily="2" charset="2"/>
              <a:buNone/>
              <a:defRPr/>
            </a:pPr>
            <a:r>
              <a:rPr lang="cs-CZ" sz="2600" b="1" dirty="0"/>
              <a:t>Čistý zisk na akcii (EPS)</a:t>
            </a:r>
          </a:p>
          <a:p>
            <a:pPr fontAlgn="auto">
              <a:lnSpc>
                <a:spcPct val="110000"/>
              </a:lnSpc>
              <a:spcAft>
                <a:spcPts val="0"/>
              </a:spcAft>
              <a:buFont typeface="Wingdings" pitchFamily="2" charset="2"/>
              <a:buNone/>
              <a:defRPr/>
            </a:pPr>
            <a:r>
              <a:rPr lang="cs-CZ" sz="2600" dirty="0"/>
              <a:t>= čistý zisk / počet vydaných kmenových akcií</a:t>
            </a:r>
          </a:p>
          <a:p>
            <a:pPr fontAlgn="auto">
              <a:lnSpc>
                <a:spcPct val="110000"/>
              </a:lnSpc>
              <a:spcAft>
                <a:spcPts val="0"/>
              </a:spcAft>
              <a:buFont typeface="Wingdings" pitchFamily="2" charset="2"/>
              <a:buNone/>
              <a:defRPr/>
            </a:pPr>
            <a:r>
              <a:rPr lang="cs-CZ" sz="2600" dirty="0"/>
              <a:t>	- Ukazatel hodnotí zisk připadající na jednu akcii – základní ukazatel pro vlastníka</a:t>
            </a:r>
          </a:p>
          <a:p>
            <a:pPr fontAlgn="auto">
              <a:lnSpc>
                <a:spcPct val="110000"/>
              </a:lnSpc>
              <a:spcAft>
                <a:spcPts val="0"/>
              </a:spcAft>
              <a:buFont typeface="Wingdings" pitchFamily="2" charset="2"/>
              <a:buNone/>
              <a:defRPr/>
            </a:pPr>
            <a:r>
              <a:rPr lang="cs-CZ" sz="2600" b="1" dirty="0"/>
              <a:t>Poměr tržní ceny k zisku na akcii</a:t>
            </a:r>
            <a:r>
              <a:rPr lang="cs-CZ" sz="2600" dirty="0"/>
              <a:t>  </a:t>
            </a:r>
            <a:r>
              <a:rPr lang="cs-CZ" sz="2600" b="1" dirty="0"/>
              <a:t>(P/E ratio)</a:t>
            </a:r>
          </a:p>
          <a:p>
            <a:pPr fontAlgn="auto">
              <a:lnSpc>
                <a:spcPct val="110000"/>
              </a:lnSpc>
              <a:spcAft>
                <a:spcPts val="0"/>
              </a:spcAft>
              <a:buFont typeface="Wingdings" pitchFamily="2" charset="2"/>
              <a:buNone/>
              <a:defRPr/>
            </a:pPr>
            <a:r>
              <a:rPr lang="cs-CZ" sz="2600" dirty="0"/>
              <a:t>= tržní cena akcie / EPS </a:t>
            </a:r>
            <a:r>
              <a:rPr lang="cs-CZ" sz="2600" i="1" dirty="0"/>
              <a:t>(čistý zisk na akcii)</a:t>
            </a:r>
          </a:p>
          <a:p>
            <a:pPr fontAlgn="auto">
              <a:lnSpc>
                <a:spcPct val="110000"/>
              </a:lnSpc>
              <a:spcAft>
                <a:spcPts val="0"/>
              </a:spcAft>
              <a:buFont typeface="Wingdings" pitchFamily="2" charset="2"/>
              <a:buNone/>
              <a:defRPr/>
            </a:pPr>
            <a:r>
              <a:rPr lang="cs-CZ" sz="2600" dirty="0"/>
              <a:t>	- Je nedílnou součástí burzovních zpráv a promítá se v něm budoucí očekávání investorů ohledně tempa růstu, míry zisku a podílu dividend</a:t>
            </a:r>
          </a:p>
          <a:p>
            <a:pPr fontAlgn="auto">
              <a:lnSpc>
                <a:spcPct val="110000"/>
              </a:lnSpc>
              <a:spcAft>
                <a:spcPts val="0"/>
              </a:spcAft>
              <a:buFont typeface="Wingdings" pitchFamily="2" charset="2"/>
              <a:buNone/>
              <a:defRPr/>
            </a:pPr>
            <a:endParaRPr lang="cs-CZ" sz="2600" b="1" dirty="0"/>
          </a:p>
          <a:p>
            <a:pPr fontAlgn="auto">
              <a:lnSpc>
                <a:spcPct val="110000"/>
              </a:lnSpc>
              <a:spcAft>
                <a:spcPts val="0"/>
              </a:spcAft>
              <a:buFont typeface="Wingdings" pitchFamily="2" charset="2"/>
              <a:buNone/>
              <a:defRPr/>
            </a:pPr>
            <a:r>
              <a:rPr lang="cs-CZ" sz="2600" b="1" dirty="0"/>
              <a:t>Dividenda na akcii (DPS)</a:t>
            </a:r>
            <a:r>
              <a:rPr lang="cs-CZ" sz="2600" dirty="0"/>
              <a:t> = dividenda / počet vydaných kmenových akcií</a:t>
            </a:r>
          </a:p>
          <a:p>
            <a:pPr fontAlgn="auto">
              <a:lnSpc>
                <a:spcPct val="110000"/>
              </a:lnSpc>
              <a:spcAft>
                <a:spcPts val="0"/>
              </a:spcAft>
              <a:buFont typeface="Wingdings" pitchFamily="2" charset="2"/>
              <a:buNone/>
              <a:defRPr/>
            </a:pPr>
            <a:r>
              <a:rPr lang="cs-CZ" sz="2600" b="1" dirty="0"/>
              <a:t>Dividendový výnos</a:t>
            </a:r>
            <a:r>
              <a:rPr lang="cs-CZ" sz="2600" dirty="0"/>
              <a:t> = DPS / tržní cena akcie</a:t>
            </a:r>
          </a:p>
          <a:p>
            <a:pPr fontAlgn="auto">
              <a:lnSpc>
                <a:spcPct val="110000"/>
              </a:lnSpc>
              <a:spcAft>
                <a:spcPts val="0"/>
              </a:spcAft>
              <a:buFont typeface="Wingdings" pitchFamily="2" charset="2"/>
              <a:buNone/>
              <a:defRPr/>
            </a:pPr>
            <a:r>
              <a:rPr lang="cs-CZ" sz="2600" b="1" dirty="0"/>
              <a:t>Výplatní poměr</a:t>
            </a:r>
            <a:r>
              <a:rPr lang="cs-CZ" sz="2600" dirty="0"/>
              <a:t> = DPS / EPS = dividenda / čistý zisk</a:t>
            </a:r>
          </a:p>
        </p:txBody>
      </p:sp>
    </p:spTree>
    <p:extLst>
      <p:ext uri="{BB962C8B-B14F-4D97-AF65-F5344CB8AC3E}">
        <p14:creationId xmlns:p14="http://schemas.microsoft.com/office/powerpoint/2010/main" val="96423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8313" y="931798"/>
            <a:ext cx="8229600" cy="792162"/>
          </a:xfrm>
        </p:spPr>
        <p:txBody>
          <a:bodyPr/>
          <a:lstStyle/>
          <a:p>
            <a:pPr fontAlgn="auto">
              <a:lnSpc>
                <a:spcPts val="3000"/>
              </a:lnSpc>
              <a:spcAft>
                <a:spcPts val="0"/>
              </a:spcAft>
              <a:defRPr/>
            </a:pPr>
            <a:r>
              <a:rPr lang="cs-CZ" sz="4000" dirty="0">
                <a:solidFill>
                  <a:srgbClr val="FF0000"/>
                </a:solidFill>
              </a:rPr>
              <a:t>Jakým způsobem snížíme riziko ztráty?</a:t>
            </a:r>
          </a:p>
        </p:txBody>
      </p:sp>
      <p:sp>
        <p:nvSpPr>
          <p:cNvPr id="150531" name="Rectangle 3"/>
          <p:cNvSpPr>
            <a:spLocks noGrp="1" noChangeArrowheads="1"/>
          </p:cNvSpPr>
          <p:nvPr>
            <p:ph type="body" idx="1"/>
          </p:nvPr>
        </p:nvSpPr>
        <p:spPr>
          <a:xfrm>
            <a:off x="468313" y="2205038"/>
            <a:ext cx="8362950" cy="2447925"/>
          </a:xfrm>
        </p:spPr>
        <p:txBody>
          <a:bodyPr>
            <a:normAutofit fontScale="92500" lnSpcReduction="20000"/>
          </a:bodyPr>
          <a:lstStyle/>
          <a:p>
            <a:r>
              <a:rPr lang="cs-CZ" b="1" u="sng" dirty="0"/>
              <a:t>Rozložením (diverzifikací)</a:t>
            </a:r>
            <a:r>
              <a:rPr lang="cs-CZ" dirty="0"/>
              <a:t> vynaložených prostředků do více akcí, nebo skupin výrobků, vytvářením tzv. portfolia např. při investicích do cenných papírů a akcií, diverzifikací výrobního programu,  zaměřením podniku na různé třeba i nesouvislé aktivity, nebo výrobky.</a:t>
            </a:r>
          </a:p>
        </p:txBody>
      </p:sp>
    </p:spTree>
    <p:extLst>
      <p:ext uri="{BB962C8B-B14F-4D97-AF65-F5344CB8AC3E}">
        <p14:creationId xmlns:p14="http://schemas.microsoft.com/office/powerpoint/2010/main" val="1910326234"/>
      </p:ext>
    </p:extLst>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0" y="1248936"/>
            <a:ext cx="8748464" cy="5060383"/>
          </a:xfrm>
        </p:spPr>
        <p:txBody>
          <a:bodyPr/>
          <a:lstStyle/>
          <a:p>
            <a:pPr eaLnBrk="1" hangingPunct="1">
              <a:spcBef>
                <a:spcPct val="50000"/>
              </a:spcBef>
              <a:buFont typeface="Wingdings" pitchFamily="2" charset="2"/>
              <a:buNone/>
            </a:pPr>
            <a:r>
              <a:rPr lang="cs-CZ" sz="2000" b="1" dirty="0"/>
              <a:t>Údaje z účetní závěrky:</a:t>
            </a:r>
          </a:p>
          <a:p>
            <a:pPr eaLnBrk="1" hangingPunct="1">
              <a:spcBef>
                <a:spcPct val="50000"/>
              </a:spcBef>
            </a:pPr>
            <a:r>
              <a:rPr lang="cs-CZ" sz="2000" dirty="0"/>
              <a:t>Výnosy			25 000 000Kč</a:t>
            </a:r>
          </a:p>
          <a:p>
            <a:pPr eaLnBrk="1" hangingPunct="1">
              <a:spcBef>
                <a:spcPct val="50000"/>
              </a:spcBef>
            </a:pPr>
            <a:r>
              <a:rPr lang="cs-CZ" sz="2000" dirty="0"/>
              <a:t>Náklady			21 500 000Kč</a:t>
            </a:r>
          </a:p>
          <a:p>
            <a:pPr eaLnBrk="1" hangingPunct="1">
              <a:spcBef>
                <a:spcPct val="50000"/>
              </a:spcBef>
            </a:pPr>
            <a:r>
              <a:rPr lang="cs-CZ" sz="2000" dirty="0"/>
              <a:t>Daň z příjmů		    	     910 000Kč</a:t>
            </a:r>
          </a:p>
          <a:p>
            <a:pPr eaLnBrk="1" hangingPunct="1">
              <a:spcBef>
                <a:spcPct val="50000"/>
              </a:spcBef>
            </a:pPr>
            <a:r>
              <a:rPr lang="cs-CZ" sz="2000" dirty="0"/>
              <a:t>Čistý zisk			  2 590 000Kč</a:t>
            </a:r>
          </a:p>
          <a:p>
            <a:pPr eaLnBrk="1" hangingPunct="1">
              <a:spcBef>
                <a:spcPct val="50000"/>
              </a:spcBef>
              <a:buFont typeface="Wingdings" pitchFamily="2" charset="2"/>
              <a:buNone/>
            </a:pPr>
            <a:r>
              <a:rPr lang="cs-CZ" sz="2000" b="1" dirty="0"/>
              <a:t>Z burzovních údajů:</a:t>
            </a:r>
          </a:p>
          <a:p>
            <a:pPr eaLnBrk="1" hangingPunct="1">
              <a:spcBef>
                <a:spcPct val="50000"/>
              </a:spcBef>
            </a:pPr>
            <a:r>
              <a:rPr lang="cs-CZ" sz="2000" dirty="0"/>
              <a:t>Základní kapitál	 	50 000 000Kč</a:t>
            </a:r>
          </a:p>
          <a:p>
            <a:pPr eaLnBrk="1" hangingPunct="1">
              <a:spcBef>
                <a:spcPct val="50000"/>
              </a:spcBef>
            </a:pPr>
            <a:r>
              <a:rPr lang="cs-CZ" sz="2000" dirty="0"/>
              <a:t>ZK je tvořen kmenovými akciemi v nominální hodnotě  25 000 Kč</a:t>
            </a:r>
          </a:p>
          <a:p>
            <a:pPr eaLnBrk="1" hangingPunct="1">
              <a:spcBef>
                <a:spcPct val="50000"/>
              </a:spcBef>
            </a:pPr>
            <a:r>
              <a:rPr lang="cs-CZ" sz="2000" dirty="0"/>
              <a:t>Tržní cena akcie		       22 000Kč</a:t>
            </a:r>
          </a:p>
          <a:p>
            <a:pPr eaLnBrk="1" hangingPunct="1">
              <a:spcBef>
                <a:spcPct val="50000"/>
              </a:spcBef>
            </a:pPr>
            <a:r>
              <a:rPr lang="cs-CZ" sz="2000" dirty="0"/>
              <a:t>Z čistého zisku se společnost rozhodla vyplatit na dividendách </a:t>
            </a:r>
            <a:br>
              <a:rPr lang="cs-CZ" sz="2000" dirty="0"/>
            </a:br>
            <a:r>
              <a:rPr lang="cs-CZ" sz="2000" dirty="0"/>
              <a:t>1 800 000Kč.</a:t>
            </a:r>
          </a:p>
          <a:p>
            <a:pPr eaLnBrk="1" hangingPunct="1">
              <a:lnSpc>
                <a:spcPct val="80000"/>
              </a:lnSpc>
            </a:pPr>
            <a:endParaRPr lang="cs-CZ" sz="2000" b="1" dirty="0"/>
          </a:p>
        </p:txBody>
      </p:sp>
      <p:sp>
        <p:nvSpPr>
          <p:cNvPr id="3" name="TextovéPole 2"/>
          <p:cNvSpPr txBox="1"/>
          <p:nvPr/>
        </p:nvSpPr>
        <p:spPr>
          <a:xfrm>
            <a:off x="4374232" y="226244"/>
            <a:ext cx="5015450" cy="1200329"/>
          </a:xfrm>
          <a:prstGeom prst="rect">
            <a:avLst/>
          </a:prstGeom>
          <a:noFill/>
        </p:spPr>
        <p:txBody>
          <a:bodyPr wrap="square" rtlCol="0">
            <a:spAutoFit/>
          </a:bodyPr>
          <a:lstStyle/>
          <a:p>
            <a:r>
              <a:rPr lang="cs-CZ" sz="2400" b="1" dirty="0"/>
              <a:t>Př. 6. Proveďte analýzu ukazatelů kapitálového trhu</a:t>
            </a:r>
          </a:p>
          <a:p>
            <a:r>
              <a:rPr lang="cs-CZ" sz="2400" b="1" dirty="0"/>
              <a:t> </a:t>
            </a:r>
          </a:p>
        </p:txBody>
      </p:sp>
    </p:spTree>
    <p:extLst>
      <p:ext uri="{BB962C8B-B14F-4D97-AF65-F5344CB8AC3E}">
        <p14:creationId xmlns:p14="http://schemas.microsoft.com/office/powerpoint/2010/main" val="26043910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5864" y="386499"/>
            <a:ext cx="7283450" cy="1143000"/>
          </a:xfrm>
        </p:spPr>
        <p:txBody>
          <a:bodyPr/>
          <a:lstStyle/>
          <a:p>
            <a:r>
              <a:rPr lang="cs-CZ" dirty="0"/>
              <a:t>Řešení</a:t>
            </a:r>
          </a:p>
        </p:txBody>
      </p:sp>
      <p:sp>
        <p:nvSpPr>
          <p:cNvPr id="4" name="Zástupný symbol pro obsah 3"/>
          <p:cNvSpPr>
            <a:spLocks noGrp="1"/>
          </p:cNvSpPr>
          <p:nvPr>
            <p:ph idx="1"/>
          </p:nvPr>
        </p:nvSpPr>
        <p:spPr/>
        <p:txBody>
          <a:bodyPr/>
          <a:lstStyle/>
          <a:p>
            <a:endParaRPr lang="cs-CZ"/>
          </a:p>
        </p:txBody>
      </p:sp>
    </p:spTree>
    <p:extLst>
      <p:ext uri="{BB962C8B-B14F-4D97-AF65-F5344CB8AC3E}">
        <p14:creationId xmlns:p14="http://schemas.microsoft.com/office/powerpoint/2010/main" val="42847291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156117" y="643363"/>
            <a:ext cx="8785225" cy="5590168"/>
          </a:xfrm>
        </p:spPr>
        <p:txBody>
          <a:bodyPr>
            <a:normAutofit lnSpcReduction="10000"/>
          </a:bodyPr>
          <a:lstStyle/>
          <a:p>
            <a:pPr>
              <a:lnSpc>
                <a:spcPct val="90000"/>
              </a:lnSpc>
              <a:buFontTx/>
              <a:buNone/>
            </a:pPr>
            <a:r>
              <a:rPr lang="cs-CZ" sz="2400" b="1" dirty="0"/>
              <a:t>Př. 7: Máte k dispozici následující údaje o podniku:</a:t>
            </a:r>
          </a:p>
          <a:p>
            <a:pPr>
              <a:lnSpc>
                <a:spcPct val="90000"/>
              </a:lnSpc>
            </a:pPr>
            <a:r>
              <a:rPr lang="cs-CZ" sz="2400" dirty="0"/>
              <a:t>Stálá aktiva 480</a:t>
            </a:r>
          </a:p>
          <a:p>
            <a:pPr>
              <a:lnSpc>
                <a:spcPct val="90000"/>
              </a:lnSpc>
            </a:pPr>
            <a:r>
              <a:rPr lang="cs-CZ" sz="2400" dirty="0"/>
              <a:t>Zásoby 200</a:t>
            </a:r>
          </a:p>
          <a:p>
            <a:pPr>
              <a:lnSpc>
                <a:spcPct val="90000"/>
              </a:lnSpc>
            </a:pPr>
            <a:r>
              <a:rPr lang="cs-CZ" sz="2400" dirty="0"/>
              <a:t>Pohledávky 150</a:t>
            </a:r>
          </a:p>
          <a:p>
            <a:pPr>
              <a:lnSpc>
                <a:spcPct val="90000"/>
              </a:lnSpc>
            </a:pPr>
            <a:r>
              <a:rPr lang="cs-CZ" sz="2400" dirty="0"/>
              <a:t>Peníze 150</a:t>
            </a:r>
          </a:p>
          <a:p>
            <a:pPr>
              <a:lnSpc>
                <a:spcPct val="90000"/>
              </a:lnSpc>
            </a:pPr>
            <a:r>
              <a:rPr lang="cs-CZ" sz="2400" dirty="0"/>
              <a:t>Vlastní kapitál (včetně zisku) 400</a:t>
            </a:r>
          </a:p>
          <a:p>
            <a:pPr>
              <a:lnSpc>
                <a:spcPct val="90000"/>
              </a:lnSpc>
            </a:pPr>
            <a:r>
              <a:rPr lang="cs-CZ" sz="2400" dirty="0"/>
              <a:t>Krátkodobé úvěry 180</a:t>
            </a:r>
          </a:p>
          <a:p>
            <a:pPr>
              <a:lnSpc>
                <a:spcPct val="90000"/>
              </a:lnSpc>
            </a:pPr>
            <a:r>
              <a:rPr lang="cs-CZ" sz="2400" dirty="0"/>
              <a:t>Dlouhodobé úvěry 400</a:t>
            </a:r>
          </a:p>
          <a:p>
            <a:pPr>
              <a:lnSpc>
                <a:spcPct val="90000"/>
              </a:lnSpc>
            </a:pPr>
            <a:r>
              <a:rPr lang="cs-CZ" sz="2400" dirty="0"/>
              <a:t>Tržby 2000</a:t>
            </a:r>
          </a:p>
          <a:p>
            <a:pPr>
              <a:lnSpc>
                <a:spcPct val="90000"/>
              </a:lnSpc>
            </a:pPr>
            <a:r>
              <a:rPr lang="cs-CZ" sz="2400" dirty="0"/>
              <a:t>Zisk před zdaněním 300</a:t>
            </a:r>
          </a:p>
          <a:p>
            <a:pPr>
              <a:lnSpc>
                <a:spcPct val="90000"/>
              </a:lnSpc>
            </a:pPr>
            <a:r>
              <a:rPr lang="cs-CZ" sz="2400" dirty="0"/>
              <a:t>Nákladové úroky 100</a:t>
            </a:r>
          </a:p>
          <a:p>
            <a:pPr>
              <a:lnSpc>
                <a:spcPct val="90000"/>
              </a:lnSpc>
            </a:pPr>
            <a:r>
              <a:rPr lang="cs-CZ" sz="2400" dirty="0"/>
              <a:t>Čistý zisk 180</a:t>
            </a:r>
          </a:p>
          <a:p>
            <a:pPr>
              <a:lnSpc>
                <a:spcPct val="90000"/>
              </a:lnSpc>
              <a:buFontTx/>
              <a:buNone/>
            </a:pPr>
            <a:r>
              <a:rPr lang="cs-CZ" sz="2400" dirty="0"/>
              <a:t>	Vypočítejte obrat aktiv, dobu inkasa pohledávek, rentabilitu vlastního kapitálu, celkovou a rychlou likviditu míru zadluženosti a EBIT a veškeré výsledky okomentujte</a:t>
            </a:r>
          </a:p>
          <a:p>
            <a:pPr>
              <a:lnSpc>
                <a:spcPct val="90000"/>
              </a:lnSpc>
            </a:pPr>
            <a:endParaRPr lang="cs-CZ" sz="2400" dirty="0"/>
          </a:p>
        </p:txBody>
      </p:sp>
    </p:spTree>
    <p:extLst>
      <p:ext uri="{BB962C8B-B14F-4D97-AF65-F5344CB8AC3E}">
        <p14:creationId xmlns:p14="http://schemas.microsoft.com/office/powerpoint/2010/main" val="37301119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45" name="Rectangle 133"/>
          <p:cNvSpPr>
            <a:spLocks noGrp="1" noChangeArrowheads="1"/>
          </p:cNvSpPr>
          <p:nvPr>
            <p:ph type="title"/>
          </p:nvPr>
        </p:nvSpPr>
        <p:spPr>
          <a:xfrm>
            <a:off x="457200" y="274638"/>
            <a:ext cx="8229600" cy="850900"/>
          </a:xfrm>
        </p:spPr>
        <p:txBody>
          <a:bodyPr/>
          <a:lstStyle/>
          <a:p>
            <a:pPr algn="l"/>
            <a:r>
              <a:rPr lang="cs-CZ" sz="3200" b="1"/>
              <a:t>Řešení:</a:t>
            </a:r>
          </a:p>
        </p:txBody>
      </p:sp>
      <p:graphicFrame>
        <p:nvGraphicFramePr>
          <p:cNvPr id="141607" name="Group 295"/>
          <p:cNvGraphicFramePr>
            <a:graphicFrameLocks noGrp="1"/>
          </p:cNvGraphicFramePr>
          <p:nvPr>
            <p:ph idx="1"/>
          </p:nvPr>
        </p:nvGraphicFramePr>
        <p:xfrm>
          <a:off x="457200" y="1196975"/>
          <a:ext cx="8229600" cy="4929189"/>
        </p:xfrm>
        <a:graphic>
          <a:graphicData uri="http://schemas.openxmlformats.org/drawingml/2006/table">
            <a:tbl>
              <a:tblPr/>
              <a:tblGrid>
                <a:gridCol w="2473325">
                  <a:extLst>
                    <a:ext uri="{9D8B030D-6E8A-4147-A177-3AD203B41FA5}">
                      <a16:colId xmlns:a16="http://schemas.microsoft.com/office/drawing/2014/main" val="20000"/>
                    </a:ext>
                  </a:extLst>
                </a:gridCol>
                <a:gridCol w="2536825">
                  <a:extLst>
                    <a:ext uri="{9D8B030D-6E8A-4147-A177-3AD203B41FA5}">
                      <a16:colId xmlns:a16="http://schemas.microsoft.com/office/drawing/2014/main" val="20001"/>
                    </a:ext>
                  </a:extLst>
                </a:gridCol>
                <a:gridCol w="1431925">
                  <a:extLst>
                    <a:ext uri="{9D8B030D-6E8A-4147-A177-3AD203B41FA5}">
                      <a16:colId xmlns:a16="http://schemas.microsoft.com/office/drawing/2014/main" val="20002"/>
                    </a:ext>
                  </a:extLst>
                </a:gridCol>
                <a:gridCol w="1787525">
                  <a:extLst>
                    <a:ext uri="{9D8B030D-6E8A-4147-A177-3AD203B41FA5}">
                      <a16:colId xmlns:a16="http://schemas.microsoft.com/office/drawing/2014/main" val="20003"/>
                    </a:ext>
                  </a:extLst>
                </a:gridCol>
              </a:tblGrid>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Arial" pitchFamily="34" charset="0"/>
                          <a:cs typeface="Arial" pitchFamily="34" charset="0"/>
                        </a:rPr>
                        <a:t>EBIT =</a:t>
                      </a:r>
                      <a:endParaRPr kumimoji="0" lang="cs-CZ" sz="20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 </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 </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Arial" pitchFamily="34" charset="0"/>
                          <a:cs typeface="Arial" pitchFamily="34" charset="0"/>
                        </a:rPr>
                        <a:t>obrat A=</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T/A</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DI =</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pohl/denní tržby</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Arial" pitchFamily="34" charset="0"/>
                          <a:cs typeface="Arial" pitchFamily="34" charset="0"/>
                        </a:rPr>
                        <a:t>ROE=</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EAT/VK</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BL=</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OA/KZ</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Arial" pitchFamily="34" charset="0"/>
                          <a:cs typeface="Arial" pitchFamily="34" charset="0"/>
                        </a:rPr>
                        <a:t>OL=</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peníze/KZ</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zadluženost=</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Cizí Z/VK</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4869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sz="half" idx="1"/>
          </p:nvPr>
        </p:nvSpPr>
        <p:spPr>
          <a:xfrm>
            <a:off x="0" y="0"/>
            <a:ext cx="9144000" cy="1074656"/>
          </a:xfrm>
          <a:solidFill>
            <a:schemeClr val="bg1"/>
          </a:solidFill>
        </p:spPr>
        <p:txBody>
          <a:bodyPr>
            <a:noAutofit/>
          </a:bodyPr>
          <a:lstStyle/>
          <a:p>
            <a:pPr>
              <a:lnSpc>
                <a:spcPct val="90000"/>
              </a:lnSpc>
              <a:buFontTx/>
              <a:buNone/>
            </a:pPr>
            <a:r>
              <a:rPr lang="cs-CZ" sz="2400" b="1" dirty="0"/>
              <a:t>	Př. 8:</a:t>
            </a:r>
            <a:r>
              <a:rPr lang="cs-CZ" sz="2400" dirty="0"/>
              <a:t> Máme k dispozici zjednodušenou rozvahu a výsledovku středně velkého strojírenského podniku ABC.</a:t>
            </a:r>
            <a:endParaRPr lang="cs-CZ" sz="2400" b="1" dirty="0"/>
          </a:p>
          <a:p>
            <a:pPr>
              <a:lnSpc>
                <a:spcPct val="90000"/>
              </a:lnSpc>
              <a:buFontTx/>
              <a:buNone/>
            </a:pPr>
            <a:r>
              <a:rPr lang="cs-CZ" sz="2400" b="1" dirty="0"/>
              <a:t>	Úkol</a:t>
            </a:r>
            <a:r>
              <a:rPr lang="cs-CZ" sz="2400" dirty="0"/>
              <a:t>: Na základě finanční analýzy zhodnoťte finanční zdraví podniku. </a:t>
            </a:r>
          </a:p>
        </p:txBody>
      </p:sp>
      <p:graphicFrame>
        <p:nvGraphicFramePr>
          <p:cNvPr id="144882" name="Group 498"/>
          <p:cNvGraphicFramePr>
            <a:graphicFrameLocks noGrp="1"/>
          </p:cNvGraphicFramePr>
          <p:nvPr>
            <p:ph sz="half" idx="2"/>
            <p:extLst>
              <p:ext uri="{D42A27DB-BD31-4B8C-83A1-F6EECF244321}">
                <p14:modId xmlns:p14="http://schemas.microsoft.com/office/powerpoint/2010/main" val="1883093060"/>
              </p:ext>
            </p:extLst>
          </p:nvPr>
        </p:nvGraphicFramePr>
        <p:xfrm>
          <a:off x="251520" y="1484784"/>
          <a:ext cx="8688388" cy="5209858"/>
        </p:xfrm>
        <a:graphic>
          <a:graphicData uri="http://schemas.openxmlformats.org/drawingml/2006/table">
            <a:tbl>
              <a:tblPr/>
              <a:tblGrid>
                <a:gridCol w="2767013">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2833687">
                  <a:extLst>
                    <a:ext uri="{9D8B030D-6E8A-4147-A177-3AD203B41FA5}">
                      <a16:colId xmlns:a16="http://schemas.microsoft.com/office/drawing/2014/main" val="20003"/>
                    </a:ext>
                  </a:extLst>
                </a:gridCol>
                <a:gridCol w="730250">
                  <a:extLst>
                    <a:ext uri="{9D8B030D-6E8A-4147-A177-3AD203B41FA5}">
                      <a16:colId xmlns:a16="http://schemas.microsoft.com/office/drawing/2014/main" val="20004"/>
                    </a:ext>
                  </a:extLst>
                </a:gridCol>
                <a:gridCol w="779463">
                  <a:extLst>
                    <a:ext uri="{9D8B030D-6E8A-4147-A177-3AD203B41FA5}">
                      <a16:colId xmlns:a16="http://schemas.microsoft.com/office/drawing/2014/main" val="20005"/>
                    </a:ext>
                  </a:extLst>
                </a:gridCol>
              </a:tblGrid>
              <a:tr h="357188">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Aktiva</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6302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2018</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2019</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2018</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2019</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SA v pořizovací ceně</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488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536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vlastní kapitál</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343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386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oprávky (korekce)</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138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154</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290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290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SA v zůst. ceně</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350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382</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nerozdělený zisk</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96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cizí zdroje</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233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249</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2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oběžná aktiva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226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253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dlouhodobé závazky (dluhopisy)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18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98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108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krátkodobé závazky (dodavatelé)</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54</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116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131</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dlouhodobé bank. úvěry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103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126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finanční majetek (pen.)</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12</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14</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krátkodobé bank. úvěry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70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71</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Aktiva celkem</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576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635</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Pasiva celkem</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576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635</a:t>
                      </a: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58065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601" name="Group 169"/>
          <p:cNvGraphicFramePr>
            <a:graphicFrameLocks noGrp="1"/>
          </p:cNvGraphicFramePr>
          <p:nvPr>
            <p:ph idx="1"/>
            <p:extLst>
              <p:ext uri="{D42A27DB-BD31-4B8C-83A1-F6EECF244321}">
                <p14:modId xmlns:p14="http://schemas.microsoft.com/office/powerpoint/2010/main" val="1779954538"/>
              </p:ext>
            </p:extLst>
          </p:nvPr>
        </p:nvGraphicFramePr>
        <p:xfrm>
          <a:off x="611188" y="692150"/>
          <a:ext cx="8229600" cy="4959352"/>
        </p:xfrm>
        <a:graphic>
          <a:graphicData uri="http://schemas.openxmlformats.org/drawingml/2006/table">
            <a:tbl>
              <a:tblPr/>
              <a:tblGrid>
                <a:gridCol w="3794125">
                  <a:extLst>
                    <a:ext uri="{9D8B030D-6E8A-4147-A177-3AD203B41FA5}">
                      <a16:colId xmlns:a16="http://schemas.microsoft.com/office/drawing/2014/main" val="20000"/>
                    </a:ext>
                  </a:extLst>
                </a:gridCol>
                <a:gridCol w="2217737">
                  <a:extLst>
                    <a:ext uri="{9D8B030D-6E8A-4147-A177-3AD203B41FA5}">
                      <a16:colId xmlns:a16="http://schemas.microsoft.com/office/drawing/2014/main" val="20001"/>
                    </a:ext>
                  </a:extLst>
                </a:gridCol>
                <a:gridCol w="2217738">
                  <a:extLst>
                    <a:ext uri="{9D8B030D-6E8A-4147-A177-3AD203B41FA5}">
                      <a16:colId xmlns:a16="http://schemas.microsoft.com/office/drawing/2014/main" val="20002"/>
                    </a:ext>
                  </a:extLst>
                </a:gridCol>
              </a:tblGrid>
              <a:tr h="433388">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Arial" pitchFamily="34" charset="0"/>
                        </a:rPr>
                        <a:t>Výkaz zisku a ztrát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65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2018</a:t>
                      </a: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2019</a:t>
                      </a: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tržby</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565</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601</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náklady kromě úroků</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455</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480</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EBIT (zisk před úroky a daněmi)</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110</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121</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úroky</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32</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35</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EBT (zisk před zdaněním)</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78</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86</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daň</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24,2</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26,7</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EAT (zisk po zdanění)</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53,8</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59,3</a:t>
                      </a:r>
                      <a:endParaRPr kumimoji="0" lang="cs-CZ" sz="20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744467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852" name="Group 372"/>
          <p:cNvGraphicFramePr>
            <a:graphicFrameLocks noGrp="1"/>
          </p:cNvGraphicFramePr>
          <p:nvPr>
            <p:ph idx="1"/>
            <p:extLst>
              <p:ext uri="{D42A27DB-BD31-4B8C-83A1-F6EECF244321}">
                <p14:modId xmlns:p14="http://schemas.microsoft.com/office/powerpoint/2010/main" val="707287577"/>
              </p:ext>
            </p:extLst>
          </p:nvPr>
        </p:nvGraphicFramePr>
        <p:xfrm>
          <a:off x="1" y="640080"/>
          <a:ext cx="7668344" cy="6217920"/>
        </p:xfrm>
        <a:graphic>
          <a:graphicData uri="http://schemas.openxmlformats.org/drawingml/2006/table">
            <a:tbl>
              <a:tblPr/>
              <a:tblGrid>
                <a:gridCol w="3886353">
                  <a:extLst>
                    <a:ext uri="{9D8B030D-6E8A-4147-A177-3AD203B41FA5}">
                      <a16:colId xmlns:a16="http://schemas.microsoft.com/office/drawing/2014/main" val="20000"/>
                    </a:ext>
                  </a:extLst>
                </a:gridCol>
                <a:gridCol w="1890261">
                  <a:extLst>
                    <a:ext uri="{9D8B030D-6E8A-4147-A177-3AD203B41FA5}">
                      <a16:colId xmlns:a16="http://schemas.microsoft.com/office/drawing/2014/main" val="20001"/>
                    </a:ext>
                  </a:extLst>
                </a:gridCol>
                <a:gridCol w="1891730">
                  <a:extLst>
                    <a:ext uri="{9D8B030D-6E8A-4147-A177-3AD203B41FA5}">
                      <a16:colId xmlns:a16="http://schemas.microsoft.com/office/drawing/2014/main" val="20002"/>
                    </a:ext>
                  </a:extLst>
                </a:gridCol>
              </a:tblGrid>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2018</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2019</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4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ROE</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5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ROS</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4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BL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celk.zadluženost</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VK/K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míra zadluženosti</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62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úrokové krytí</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obrat zásob</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DOZ</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Obrat pohledávek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DI</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Obrat SA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DOP</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63659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88131"/>
            <a:ext cx="8229600" cy="1196975"/>
          </a:xfrm>
        </p:spPr>
        <p:txBody>
          <a:bodyPr/>
          <a:lstStyle/>
          <a:p>
            <a:pPr fontAlgn="auto">
              <a:spcAft>
                <a:spcPts val="0"/>
              </a:spcAft>
              <a:defRPr/>
            </a:pPr>
            <a:r>
              <a:rPr lang="cs-CZ" sz="3600" b="1" dirty="0">
                <a:cs typeface="Times New Roman" pitchFamily="18" charset="0"/>
              </a:rPr>
              <a:t>Další ukazatele</a:t>
            </a:r>
          </a:p>
        </p:txBody>
      </p:sp>
      <p:sp>
        <p:nvSpPr>
          <p:cNvPr id="26627" name="Rectangle 3"/>
          <p:cNvSpPr>
            <a:spLocks noGrp="1" noChangeArrowheads="1"/>
          </p:cNvSpPr>
          <p:nvPr>
            <p:ph idx="1"/>
          </p:nvPr>
        </p:nvSpPr>
        <p:spPr/>
        <p:txBody>
          <a:bodyPr>
            <a:normAutofit fontScale="92500" lnSpcReduction="20000"/>
          </a:bodyPr>
          <a:lstStyle/>
          <a:p>
            <a:pPr algn="just">
              <a:lnSpc>
                <a:spcPct val="90000"/>
              </a:lnSpc>
            </a:pPr>
            <a:r>
              <a:rPr lang="cs-CZ" sz="2800">
                <a:latin typeface="Wingdings" pitchFamily="2" charset="2"/>
                <a:cs typeface="Times New Roman" pitchFamily="18" charset="0"/>
              </a:rPr>
              <a:t>ü</a:t>
            </a:r>
            <a:r>
              <a:rPr lang="cs-CZ" sz="2800">
                <a:cs typeface="Times New Roman" pitchFamily="18" charset="0"/>
              </a:rPr>
              <a:t>   </a:t>
            </a:r>
            <a:r>
              <a:rPr lang="cs-CZ">
                <a:cs typeface="Times New Roman" pitchFamily="18" charset="0"/>
              </a:rPr>
              <a:t>Přidaná hodnota/tržby</a:t>
            </a:r>
          </a:p>
          <a:p>
            <a:pPr>
              <a:lnSpc>
                <a:spcPct val="90000"/>
              </a:lnSpc>
            </a:pPr>
            <a:r>
              <a:rPr lang="cs-CZ">
                <a:latin typeface="Wingdings" pitchFamily="2" charset="2"/>
                <a:cs typeface="Times New Roman" pitchFamily="18" charset="0"/>
              </a:rPr>
              <a:t>ü</a:t>
            </a:r>
            <a:r>
              <a:rPr lang="cs-CZ">
                <a:cs typeface="Times New Roman" pitchFamily="18" charset="0"/>
              </a:rPr>
              <a:t>    Provozní cash flow/tržby</a:t>
            </a:r>
          </a:p>
          <a:p>
            <a:pPr>
              <a:lnSpc>
                <a:spcPct val="90000"/>
              </a:lnSpc>
            </a:pPr>
            <a:r>
              <a:rPr lang="cs-CZ">
                <a:latin typeface="Wingdings" pitchFamily="2" charset="2"/>
                <a:cs typeface="Times New Roman" pitchFamily="18" charset="0"/>
              </a:rPr>
              <a:t>ü</a:t>
            </a:r>
            <a:r>
              <a:rPr lang="cs-CZ">
                <a:cs typeface="Times New Roman" pitchFamily="18" charset="0"/>
              </a:rPr>
              <a:t>    Přidaná hodnota/počet zaměstnanců</a:t>
            </a:r>
          </a:p>
          <a:p>
            <a:pPr>
              <a:lnSpc>
                <a:spcPct val="90000"/>
              </a:lnSpc>
            </a:pPr>
            <a:r>
              <a:rPr lang="cs-CZ">
                <a:latin typeface="Wingdings" pitchFamily="2" charset="2"/>
                <a:cs typeface="Times New Roman" pitchFamily="18" charset="0"/>
              </a:rPr>
              <a:t>ü</a:t>
            </a:r>
            <a:r>
              <a:rPr lang="cs-CZ">
                <a:cs typeface="Times New Roman" pitchFamily="18" charset="0"/>
              </a:rPr>
              <a:t>    Tržby/ počet zaměstnanců</a:t>
            </a:r>
          </a:p>
          <a:p>
            <a:pPr>
              <a:lnSpc>
                <a:spcPct val="90000"/>
              </a:lnSpc>
            </a:pPr>
            <a:r>
              <a:rPr lang="cs-CZ">
                <a:latin typeface="Wingdings" pitchFamily="2" charset="2"/>
                <a:cs typeface="Times New Roman" pitchFamily="18" charset="0"/>
              </a:rPr>
              <a:t>ü</a:t>
            </a:r>
            <a:r>
              <a:rPr lang="cs-CZ">
                <a:cs typeface="Times New Roman" pitchFamily="18" charset="0"/>
              </a:rPr>
              <a:t>    Výnosy/přidaná hodnota</a:t>
            </a:r>
          </a:p>
          <a:p>
            <a:pPr>
              <a:lnSpc>
                <a:spcPct val="90000"/>
              </a:lnSpc>
            </a:pPr>
            <a:r>
              <a:rPr lang="cs-CZ">
                <a:latin typeface="Wingdings" pitchFamily="2" charset="2"/>
                <a:cs typeface="Times New Roman" pitchFamily="18" charset="0"/>
              </a:rPr>
              <a:t>ü</a:t>
            </a:r>
            <a:r>
              <a:rPr lang="cs-CZ">
                <a:cs typeface="Times New Roman" pitchFamily="18" charset="0"/>
              </a:rPr>
              <a:t>    Mzdové náklady/počet zaměstnanců</a:t>
            </a:r>
          </a:p>
          <a:p>
            <a:pPr>
              <a:lnSpc>
                <a:spcPct val="90000"/>
              </a:lnSpc>
            </a:pPr>
            <a:r>
              <a:rPr lang="cs-CZ">
                <a:latin typeface="Wingdings" pitchFamily="2" charset="2"/>
                <a:cs typeface="Times New Roman" pitchFamily="18" charset="0"/>
              </a:rPr>
              <a:t>ü</a:t>
            </a:r>
            <a:r>
              <a:rPr lang="cs-CZ">
                <a:cs typeface="Times New Roman" pitchFamily="18" charset="0"/>
              </a:rPr>
              <a:t>    </a:t>
            </a:r>
            <a:r>
              <a:rPr lang="cs-CZ"/>
              <a:t>Výsledek hospodaření</a:t>
            </a:r>
            <a:r>
              <a:rPr lang="cs-CZ">
                <a:cs typeface="Times New Roman" pitchFamily="18" charset="0"/>
              </a:rPr>
              <a:t> před zdaněním/mzdové náklady</a:t>
            </a:r>
          </a:p>
          <a:p>
            <a:pPr>
              <a:lnSpc>
                <a:spcPct val="90000"/>
              </a:lnSpc>
            </a:pPr>
            <a:r>
              <a:rPr lang="cs-CZ">
                <a:latin typeface="Wingdings" pitchFamily="2" charset="2"/>
                <a:cs typeface="Times New Roman" pitchFamily="18" charset="0"/>
              </a:rPr>
              <a:t>ü</a:t>
            </a:r>
            <a:r>
              <a:rPr lang="cs-CZ">
                <a:cs typeface="Times New Roman" pitchFamily="18" charset="0"/>
              </a:rPr>
              <a:t>    Osobní náklady/tržby</a:t>
            </a:r>
          </a:p>
          <a:p>
            <a:pPr>
              <a:lnSpc>
                <a:spcPct val="90000"/>
              </a:lnSpc>
            </a:pPr>
            <a:r>
              <a:rPr lang="cs-CZ">
                <a:latin typeface="Wingdings" pitchFamily="2" charset="2"/>
                <a:cs typeface="Times New Roman" pitchFamily="18" charset="0"/>
              </a:rPr>
              <a:t>ü</a:t>
            </a:r>
            <a:r>
              <a:rPr lang="cs-CZ">
                <a:cs typeface="Times New Roman" pitchFamily="18" charset="0"/>
              </a:rPr>
              <a:t>    Nákladové úroky/tržby</a:t>
            </a:r>
          </a:p>
          <a:p>
            <a:pPr>
              <a:lnSpc>
                <a:spcPct val="90000"/>
              </a:lnSpc>
            </a:pPr>
            <a:r>
              <a:rPr lang="cs-CZ">
                <a:latin typeface="Wingdings" pitchFamily="2" charset="2"/>
                <a:cs typeface="Times New Roman" pitchFamily="18" charset="0"/>
              </a:rPr>
              <a:t>ü</a:t>
            </a:r>
            <a:r>
              <a:rPr lang="cs-CZ">
                <a:cs typeface="Times New Roman" pitchFamily="18" charset="0"/>
              </a:rPr>
              <a:t>    Náklady/výnosy      aj.</a:t>
            </a:r>
          </a:p>
          <a:p>
            <a:pPr>
              <a:lnSpc>
                <a:spcPct val="90000"/>
              </a:lnSpc>
            </a:pPr>
            <a:endParaRPr lang="cs-CZ"/>
          </a:p>
        </p:txBody>
      </p:sp>
      <p:sp>
        <p:nvSpPr>
          <p:cNvPr id="6" name="Zástupný symbol pro číslo snímku 5"/>
          <p:cNvSpPr>
            <a:spLocks noGrp="1"/>
          </p:cNvSpPr>
          <p:nvPr>
            <p:ph type="sldNum" sz="quarter" idx="12"/>
          </p:nvPr>
        </p:nvSpPr>
        <p:spPr/>
        <p:txBody>
          <a:bodyPr/>
          <a:lstStyle/>
          <a:p>
            <a:pPr>
              <a:defRPr/>
            </a:pPr>
            <a:fld id="{BE7A350A-EC6C-4A1D-9EDA-599076DD1F51}" type="slidenum">
              <a:rPr lang="en-CA"/>
              <a:pPr>
                <a:defRPr/>
              </a:pPr>
              <a:t>147</a:t>
            </a:fld>
            <a:endParaRPr lang="en-CA"/>
          </a:p>
        </p:txBody>
      </p:sp>
    </p:spTree>
    <p:extLst>
      <p:ext uri="{BB962C8B-B14F-4D97-AF65-F5344CB8AC3E}">
        <p14:creationId xmlns:p14="http://schemas.microsoft.com/office/powerpoint/2010/main" val="3034133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lide(fromBottom)">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slide(fromBottom)">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slide(fromBottom)">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slide(fromBottom)">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slide(fromBottom)">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slide(fromBottom)">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slide(fromBottom)">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slide(fromBottom)">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slide(fromBottom)">
                                      <p:cBhvr>
                                        <p:cTn id="47" dur="500"/>
                                        <p:tgtEl>
                                          <p:spTgt spid="266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slide(fromBottom)">
                                      <p:cBhvr>
                                        <p:cTn id="52"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334537"/>
            <a:ext cx="8229600" cy="1196975"/>
          </a:xfrm>
        </p:spPr>
        <p:txBody>
          <a:bodyPr/>
          <a:lstStyle/>
          <a:p>
            <a:pPr fontAlgn="auto">
              <a:spcAft>
                <a:spcPts val="0"/>
              </a:spcAft>
              <a:defRPr/>
            </a:pPr>
            <a:r>
              <a:rPr lang="cs-CZ" b="1"/>
              <a:t>Systém ukazatelů </a:t>
            </a:r>
            <a:r>
              <a:rPr lang="cs-CZ" b="1" dirty="0" err="1"/>
              <a:t>Du</a:t>
            </a:r>
            <a:r>
              <a:rPr lang="cs-CZ" b="1" dirty="0"/>
              <a:t> Pont</a:t>
            </a:r>
          </a:p>
        </p:txBody>
      </p:sp>
      <p:sp>
        <p:nvSpPr>
          <p:cNvPr id="266243" name="Rectangle 3"/>
          <p:cNvSpPr>
            <a:spLocks noGrp="1" noChangeArrowheads="1"/>
          </p:cNvSpPr>
          <p:nvPr>
            <p:ph idx="1"/>
          </p:nvPr>
        </p:nvSpPr>
        <p:spPr>
          <a:xfrm>
            <a:off x="179512" y="1340768"/>
            <a:ext cx="8856984" cy="5112568"/>
          </a:xfrm>
        </p:spPr>
        <p:txBody>
          <a:bodyPr/>
          <a:lstStyle/>
          <a:p>
            <a:pPr>
              <a:lnSpc>
                <a:spcPct val="90000"/>
              </a:lnSpc>
            </a:pPr>
            <a:r>
              <a:rPr lang="cs-CZ" sz="2800" dirty="0"/>
              <a:t>Snaží se </a:t>
            </a:r>
            <a:r>
              <a:rPr lang="cs-CZ" sz="2800" dirty="0" err="1"/>
              <a:t>pozstihnout</a:t>
            </a:r>
            <a:r>
              <a:rPr lang="cs-CZ" sz="2800" dirty="0"/>
              <a:t> vzájemné vazby mezi poměrovými ukazateli.</a:t>
            </a:r>
          </a:p>
          <a:p>
            <a:pPr>
              <a:lnSpc>
                <a:spcPct val="90000"/>
              </a:lnSpc>
            </a:pPr>
            <a:r>
              <a:rPr lang="cs-CZ" sz="2800" dirty="0"/>
              <a:t>Je založen na základní rovnici:</a:t>
            </a:r>
          </a:p>
          <a:p>
            <a:pPr lvl="1">
              <a:lnSpc>
                <a:spcPct val="90000"/>
              </a:lnSpc>
              <a:buFontTx/>
              <a:buNone/>
            </a:pPr>
            <a:r>
              <a:rPr lang="cs-CZ" sz="2400" dirty="0"/>
              <a:t>ROA= EAT/T * T/A = EAT/A</a:t>
            </a:r>
          </a:p>
          <a:p>
            <a:pPr lvl="1">
              <a:lnSpc>
                <a:spcPct val="90000"/>
              </a:lnSpc>
              <a:buFontTx/>
              <a:buNone/>
            </a:pPr>
            <a:r>
              <a:rPr lang="cs-CZ" sz="2400" dirty="0"/>
              <a:t>ROE= ROA * A/VK</a:t>
            </a:r>
          </a:p>
          <a:p>
            <a:pPr lvl="1">
              <a:lnSpc>
                <a:spcPct val="90000"/>
              </a:lnSpc>
              <a:buFontTx/>
              <a:buNone/>
            </a:pPr>
            <a:r>
              <a:rPr lang="cs-CZ" sz="2400" dirty="0"/>
              <a:t>ROE= EAT/T * T/A * A/VK</a:t>
            </a:r>
          </a:p>
          <a:p>
            <a:pPr lvl="1">
              <a:lnSpc>
                <a:spcPct val="90000"/>
              </a:lnSpc>
              <a:buFontTx/>
              <a:buNone/>
            </a:pPr>
            <a:r>
              <a:rPr lang="cs-CZ" sz="2400" dirty="0"/>
              <a:t>(rentabilita VK = rentabilita tržeb * obrat celkových aktiv * finanční páka</a:t>
            </a:r>
          </a:p>
          <a:p>
            <a:pPr>
              <a:lnSpc>
                <a:spcPct val="90000"/>
              </a:lnSpc>
            </a:pPr>
            <a:r>
              <a:rPr lang="cs-CZ" sz="2800" dirty="0"/>
              <a:t>Pomocí těchto ukazatelů (páky) mohou manažeři ovlivňovat výnosnost vlastního kapitálu.</a:t>
            </a:r>
          </a:p>
        </p:txBody>
      </p:sp>
    </p:spTree>
    <p:extLst>
      <p:ext uri="{BB962C8B-B14F-4D97-AF65-F5344CB8AC3E}">
        <p14:creationId xmlns:p14="http://schemas.microsoft.com/office/powerpoint/2010/main" val="15965523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6" name="Object 4"/>
          <p:cNvGraphicFramePr>
            <a:graphicFrameLocks noGrp="1" noChangeAspect="1"/>
          </p:cNvGraphicFramePr>
          <p:nvPr>
            <p:ph/>
          </p:nvPr>
        </p:nvGraphicFramePr>
        <p:xfrm>
          <a:off x="457200" y="430213"/>
          <a:ext cx="8229600" cy="5540375"/>
        </p:xfrm>
        <a:graphic>
          <a:graphicData uri="http://schemas.openxmlformats.org/presentationml/2006/ole">
            <mc:AlternateContent xmlns:mc="http://schemas.openxmlformats.org/markup-compatibility/2006">
              <mc:Choice xmlns:v="urn:schemas-microsoft-com:vml" Requires="v">
                <p:oleObj spid="_x0000_s14361" name="Visio" r:id="rId3" imgW="9142736" imgH="6154498" progId="">
                  <p:embed/>
                </p:oleObj>
              </mc:Choice>
              <mc:Fallback>
                <p:oleObj name="Visio" r:id="rId3" imgW="9142736" imgH="6154498" progId="">
                  <p:embed/>
                  <p:pic>
                    <p:nvPicPr>
                      <p:cNvPr id="26726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213"/>
                        <a:ext cx="8229600"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94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608799" y="1012105"/>
            <a:ext cx="8229600" cy="792163"/>
          </a:xfrm>
          <a:prstGeom prst="rect">
            <a:avLst/>
          </a:prstGeom>
        </p:spPr>
        <p:txBody>
          <a:bodyPr anchor="b"/>
          <a:lstStyle>
            <a:lvl1pPr algn="ctr" defTabSz="914400" rtl="0" eaLnBrk="1" latinLnBrk="0" hangingPunct="1">
              <a:lnSpc>
                <a:spcPts val="5800"/>
              </a:lnSpc>
              <a:spcBef>
                <a:spcPct val="0"/>
              </a:spcBef>
              <a:buNone/>
              <a:defRPr sz="42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lnSpc>
                <a:spcPts val="3000"/>
              </a:lnSpc>
              <a:spcAft>
                <a:spcPts val="0"/>
              </a:spcAft>
              <a:defRPr/>
            </a:pPr>
            <a:r>
              <a:rPr lang="cs-CZ" sz="3600" dirty="0">
                <a:solidFill>
                  <a:srgbClr val="FF0000"/>
                </a:solidFill>
              </a:rPr>
              <a:t>Jaká jsou všeobecná pravidla pro finanční rozhodování?</a:t>
            </a:r>
          </a:p>
        </p:txBody>
      </p:sp>
      <p:sp>
        <p:nvSpPr>
          <p:cNvPr id="6" name="Rectangle 3"/>
          <p:cNvSpPr txBox="1">
            <a:spLocks noChangeArrowheads="1"/>
          </p:cNvSpPr>
          <p:nvPr/>
        </p:nvSpPr>
        <p:spPr>
          <a:xfrm>
            <a:off x="176106" y="1932493"/>
            <a:ext cx="8662293" cy="4162475"/>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defRPr/>
            </a:pPr>
            <a:r>
              <a:rPr lang="cs-CZ" dirty="0"/>
              <a:t>Preferuje se vždy větší výnos před menším</a:t>
            </a:r>
          </a:p>
          <a:p>
            <a:pPr fontAlgn="auto">
              <a:spcAft>
                <a:spcPts val="0"/>
              </a:spcAft>
              <a:defRPr/>
            </a:pPr>
            <a:r>
              <a:rPr lang="cs-CZ" dirty="0"/>
              <a:t>Upřednostňuje se vždy menší riziko před větším</a:t>
            </a:r>
          </a:p>
          <a:p>
            <a:pPr fontAlgn="auto">
              <a:spcAft>
                <a:spcPts val="0"/>
              </a:spcAft>
              <a:defRPr/>
            </a:pPr>
            <a:r>
              <a:rPr lang="cs-CZ" dirty="0"/>
              <a:t>Za větší riziko se požaduje vyšší výnos</a:t>
            </a:r>
          </a:p>
          <a:p>
            <a:pPr fontAlgn="auto">
              <a:spcAft>
                <a:spcPts val="0"/>
              </a:spcAft>
              <a:defRPr/>
            </a:pPr>
            <a:r>
              <a:rPr lang="cs-CZ" dirty="0"/>
              <a:t>Upřednostňují se peníze získané dříve před stejnou částkou peněz obdrženou později</a:t>
            </a:r>
          </a:p>
          <a:p>
            <a:pPr fontAlgn="auto">
              <a:spcAft>
                <a:spcPts val="0"/>
              </a:spcAft>
              <a:defRPr/>
            </a:pPr>
            <a:r>
              <a:rPr lang="cs-CZ" dirty="0"/>
              <a:t>Motivací investování do určité akce je očekávání většího výnosu, než by přineslo investování do jiné akce, ovšem s přihlédnutím k míře rizika</a:t>
            </a:r>
          </a:p>
          <a:p>
            <a:pPr fontAlgn="auto">
              <a:spcAft>
                <a:spcPts val="0"/>
              </a:spcAft>
              <a:defRPr/>
            </a:pPr>
            <a:r>
              <a:rPr lang="cs-CZ" dirty="0"/>
              <a:t>Motivací veškerého investování je zvětšení majetku, toto kritérium však není operativní. </a:t>
            </a:r>
            <a:r>
              <a:rPr lang="cs-CZ" b="1" u="sng" dirty="0"/>
              <a:t>Proto všeobecným kritériem finančního rozhodování je cash </a:t>
            </a:r>
            <a:r>
              <a:rPr lang="cs-CZ" b="1" u="sng" dirty="0" err="1"/>
              <a:t>flow</a:t>
            </a:r>
            <a:r>
              <a:rPr lang="cs-CZ" b="1" u="sng" dirty="0"/>
              <a:t> nebo zisk a také maximalizace tržní hodnoty firmy.</a:t>
            </a:r>
          </a:p>
          <a:p>
            <a:pPr marL="609600" indent="-609600" fontAlgn="auto">
              <a:spcAft>
                <a:spcPts val="0"/>
              </a:spcAft>
              <a:defRPr/>
            </a:pPr>
            <a:endParaRPr lang="cs-CZ" dirty="0"/>
          </a:p>
        </p:txBody>
      </p:sp>
    </p:spTree>
    <p:extLst>
      <p:ext uri="{BB962C8B-B14F-4D97-AF65-F5344CB8AC3E}">
        <p14:creationId xmlns:p14="http://schemas.microsoft.com/office/powerpoint/2010/main" val="2060500351"/>
      </p:ext>
    </p:extLst>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0" name="Object 4"/>
          <p:cNvGraphicFramePr>
            <a:graphicFrameLocks noGrp="1" noChangeAspect="1"/>
          </p:cNvGraphicFramePr>
          <p:nvPr>
            <p:ph/>
            <p:extLst/>
          </p:nvPr>
        </p:nvGraphicFramePr>
        <p:xfrm>
          <a:off x="1305755" y="274638"/>
          <a:ext cx="5877683" cy="6583362"/>
        </p:xfrm>
        <a:graphic>
          <a:graphicData uri="http://schemas.openxmlformats.org/presentationml/2006/ole">
            <mc:AlternateContent xmlns:mc="http://schemas.openxmlformats.org/markup-compatibility/2006">
              <mc:Choice xmlns:v="urn:schemas-microsoft-com:vml" Requires="v">
                <p:oleObj spid="_x0000_s15385" name="Visio" r:id="rId3" imgW="6448936" imgH="7222589" progId="">
                  <p:embed/>
                </p:oleObj>
              </mc:Choice>
              <mc:Fallback>
                <p:oleObj name="Visio" r:id="rId3" imgW="6448936" imgH="7222589" progId="">
                  <p:embed/>
                  <p:pic>
                    <p:nvPicPr>
                      <p:cNvPr id="26829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755" y="274638"/>
                        <a:ext cx="5877683" cy="6583362"/>
                      </a:xfrm>
                      <a:prstGeom prst="rect">
                        <a:avLst/>
                      </a:prstGeom>
                      <a:noFill/>
                      <a:ln>
                        <a:noFill/>
                      </a:ln>
                      <a:effectLst/>
                      <a:extLst/>
                    </p:spPr>
                  </p:pic>
                </p:oleObj>
              </mc:Fallback>
            </mc:AlternateContent>
          </a:graphicData>
        </a:graphic>
      </p:graphicFrame>
      <p:sp>
        <p:nvSpPr>
          <p:cNvPr id="268291" name="Text Box 6"/>
          <p:cNvSpPr txBox="1">
            <a:spLocks noChangeArrowheads="1"/>
          </p:cNvSpPr>
          <p:nvPr/>
        </p:nvSpPr>
        <p:spPr bwMode="auto">
          <a:xfrm>
            <a:off x="447675" y="63500"/>
            <a:ext cx="1338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400" b="1"/>
              <a:t>Ukázka:</a:t>
            </a:r>
          </a:p>
        </p:txBody>
      </p:sp>
    </p:spTree>
    <p:extLst>
      <p:ext uri="{BB962C8B-B14F-4D97-AF65-F5344CB8AC3E}">
        <p14:creationId xmlns:p14="http://schemas.microsoft.com/office/powerpoint/2010/main" val="9639044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74020" y="200722"/>
            <a:ext cx="7772400" cy="762000"/>
          </a:xfrm>
        </p:spPr>
        <p:txBody>
          <a:bodyPr/>
          <a:lstStyle/>
          <a:p>
            <a:pPr fontAlgn="auto">
              <a:spcAft>
                <a:spcPts val="0"/>
              </a:spcAft>
              <a:defRPr/>
            </a:pPr>
            <a:r>
              <a:rPr lang="cs-CZ" sz="3600" b="1" dirty="0"/>
              <a:t>Souhrnné ukazatele</a:t>
            </a:r>
            <a:endParaRPr lang="cs-CZ" b="1" dirty="0"/>
          </a:p>
        </p:txBody>
      </p:sp>
      <p:sp>
        <p:nvSpPr>
          <p:cNvPr id="21507" name="Rectangle 3"/>
          <p:cNvSpPr>
            <a:spLocks noGrp="1" noChangeArrowheads="1"/>
          </p:cNvSpPr>
          <p:nvPr>
            <p:ph idx="1"/>
          </p:nvPr>
        </p:nvSpPr>
        <p:spPr>
          <a:xfrm>
            <a:off x="144966" y="836613"/>
            <a:ext cx="8999034" cy="6021387"/>
          </a:xfrm>
        </p:spPr>
        <p:txBody>
          <a:bodyPr rtlCol="0">
            <a:noAutofit/>
          </a:bodyPr>
          <a:lstStyle/>
          <a:p>
            <a:pPr marL="0" indent="0" algn="ctr" fontAlgn="auto">
              <a:lnSpc>
                <a:spcPct val="90000"/>
              </a:lnSpc>
              <a:spcAft>
                <a:spcPts val="600"/>
              </a:spcAft>
              <a:buNone/>
              <a:defRPr/>
            </a:pPr>
            <a:r>
              <a:rPr lang="cs-CZ" b="1" i="1" dirty="0">
                <a:solidFill>
                  <a:schemeClr val="accent1"/>
                </a:solidFill>
              </a:rPr>
              <a:t>Z - skóre (Altmanův model)</a:t>
            </a:r>
          </a:p>
          <a:p>
            <a:pPr algn="just" fontAlgn="auto">
              <a:lnSpc>
                <a:spcPct val="90000"/>
              </a:lnSpc>
              <a:spcAft>
                <a:spcPts val="600"/>
              </a:spcAft>
              <a:defRPr/>
            </a:pPr>
            <a:r>
              <a:rPr lang="cs-CZ" sz="2400" b="1" dirty="0">
                <a:cs typeface="Times New Roman" pitchFamily="18" charset="0"/>
              </a:rPr>
              <a:t>Z-skóre = 1,2 . X</a:t>
            </a:r>
            <a:r>
              <a:rPr lang="cs-CZ" sz="2400" b="1" baseline="-30000" dirty="0">
                <a:cs typeface="Times New Roman" pitchFamily="18" charset="0"/>
              </a:rPr>
              <a:t>1</a:t>
            </a:r>
            <a:r>
              <a:rPr lang="cs-CZ" sz="2400" b="1" dirty="0">
                <a:cs typeface="Times New Roman" pitchFamily="18" charset="0"/>
              </a:rPr>
              <a:t> + 1,4 . X</a:t>
            </a:r>
            <a:r>
              <a:rPr lang="cs-CZ" sz="2400" b="1" baseline="-30000" dirty="0">
                <a:cs typeface="Times New Roman" pitchFamily="18" charset="0"/>
              </a:rPr>
              <a:t>2</a:t>
            </a:r>
            <a:r>
              <a:rPr lang="cs-CZ" sz="2400" b="1" dirty="0">
                <a:cs typeface="Times New Roman" pitchFamily="18" charset="0"/>
              </a:rPr>
              <a:t> + 3,3 . X</a:t>
            </a:r>
            <a:r>
              <a:rPr lang="cs-CZ" sz="2400" b="1" baseline="-30000" dirty="0">
                <a:cs typeface="Times New Roman" pitchFamily="18" charset="0"/>
              </a:rPr>
              <a:t>3</a:t>
            </a:r>
            <a:r>
              <a:rPr lang="cs-CZ" sz="2400" b="1" dirty="0">
                <a:cs typeface="Times New Roman" pitchFamily="18" charset="0"/>
              </a:rPr>
              <a:t> + 0,6 . X</a:t>
            </a:r>
            <a:r>
              <a:rPr lang="cs-CZ" sz="2400" b="1" baseline="-30000" dirty="0">
                <a:cs typeface="Times New Roman" pitchFamily="18" charset="0"/>
              </a:rPr>
              <a:t>4</a:t>
            </a:r>
            <a:r>
              <a:rPr lang="cs-CZ" sz="2400" b="1" dirty="0">
                <a:cs typeface="Times New Roman" pitchFamily="18" charset="0"/>
              </a:rPr>
              <a:t> + 1,0 . X</a:t>
            </a:r>
            <a:r>
              <a:rPr lang="cs-CZ" sz="2400" b="1" baseline="-30000" dirty="0">
                <a:cs typeface="Times New Roman" pitchFamily="18" charset="0"/>
              </a:rPr>
              <a:t>5</a:t>
            </a:r>
          </a:p>
          <a:p>
            <a:pPr algn="just">
              <a:lnSpc>
                <a:spcPct val="90000"/>
              </a:lnSpc>
              <a:spcAft>
                <a:spcPts val="600"/>
              </a:spcAft>
              <a:defRPr/>
            </a:pPr>
            <a:r>
              <a:rPr lang="cs-CZ" sz="2400" b="1" dirty="0">
                <a:cs typeface="Times New Roman" pitchFamily="18" charset="0"/>
              </a:rPr>
              <a:t>Z-skóre = 1,2 . X</a:t>
            </a:r>
            <a:r>
              <a:rPr lang="cs-CZ" sz="2400" b="1" baseline="-30000" dirty="0">
                <a:cs typeface="Times New Roman" pitchFamily="18" charset="0"/>
              </a:rPr>
              <a:t>1</a:t>
            </a:r>
            <a:r>
              <a:rPr lang="cs-CZ" sz="2400" b="1" dirty="0">
                <a:cs typeface="Times New Roman" pitchFamily="18" charset="0"/>
              </a:rPr>
              <a:t> + 1,4 . X</a:t>
            </a:r>
            <a:r>
              <a:rPr lang="cs-CZ" sz="2400" b="1" baseline="-30000" dirty="0">
                <a:cs typeface="Times New Roman" pitchFamily="18" charset="0"/>
              </a:rPr>
              <a:t>2</a:t>
            </a:r>
            <a:r>
              <a:rPr lang="cs-CZ" sz="2400" b="1" dirty="0">
                <a:cs typeface="Times New Roman" pitchFamily="18" charset="0"/>
              </a:rPr>
              <a:t> + 3,3 . X</a:t>
            </a:r>
            <a:r>
              <a:rPr lang="cs-CZ" sz="2400" b="1" baseline="-30000" dirty="0">
                <a:cs typeface="Times New Roman" pitchFamily="18" charset="0"/>
              </a:rPr>
              <a:t>3</a:t>
            </a:r>
            <a:r>
              <a:rPr lang="cs-CZ" sz="2400" b="1" dirty="0">
                <a:cs typeface="Times New Roman" pitchFamily="18" charset="0"/>
              </a:rPr>
              <a:t> + 0,6 . X</a:t>
            </a:r>
            <a:r>
              <a:rPr lang="cs-CZ" sz="2400" b="1" baseline="-30000" dirty="0">
                <a:cs typeface="Times New Roman" pitchFamily="18" charset="0"/>
              </a:rPr>
              <a:t>4</a:t>
            </a:r>
            <a:r>
              <a:rPr lang="cs-CZ" sz="2400" b="1" dirty="0">
                <a:cs typeface="Times New Roman" pitchFamily="18" charset="0"/>
              </a:rPr>
              <a:t> + 1,0 . X</a:t>
            </a:r>
            <a:r>
              <a:rPr lang="cs-CZ" sz="2400" b="1" baseline="-30000" dirty="0">
                <a:cs typeface="Times New Roman" pitchFamily="18" charset="0"/>
              </a:rPr>
              <a:t>5</a:t>
            </a:r>
            <a:r>
              <a:rPr lang="cs-CZ" sz="2400" b="1" dirty="0">
                <a:cs typeface="Times New Roman" pitchFamily="18" charset="0"/>
              </a:rPr>
              <a:t>-1,0 . X</a:t>
            </a:r>
            <a:r>
              <a:rPr lang="cs-CZ" sz="2400" b="1" baseline="-30000" dirty="0">
                <a:cs typeface="Times New Roman" pitchFamily="18" charset="0"/>
              </a:rPr>
              <a:t>6</a:t>
            </a:r>
            <a:r>
              <a:rPr lang="cs-CZ" sz="2400" b="1" dirty="0">
                <a:cs typeface="Times New Roman" pitchFamily="18" charset="0"/>
              </a:rPr>
              <a:t> </a:t>
            </a:r>
          </a:p>
          <a:p>
            <a:pPr algn="just" fontAlgn="auto">
              <a:lnSpc>
                <a:spcPct val="90000"/>
              </a:lnSpc>
              <a:spcAft>
                <a:spcPts val="600"/>
              </a:spcAft>
              <a:defRPr/>
            </a:pPr>
            <a:r>
              <a:rPr lang="cs-CZ" sz="2400" b="1" dirty="0">
                <a:cs typeface="Times New Roman" pitchFamily="18" charset="0"/>
              </a:rPr>
              <a:t>Z-skóre = 0,717 . x</a:t>
            </a:r>
            <a:r>
              <a:rPr lang="cs-CZ" sz="2400" b="1" baseline="-30000" dirty="0">
                <a:cs typeface="Times New Roman" pitchFamily="18" charset="0"/>
              </a:rPr>
              <a:t>1</a:t>
            </a:r>
            <a:r>
              <a:rPr lang="cs-CZ" sz="2400" b="1" dirty="0">
                <a:cs typeface="Times New Roman" pitchFamily="18" charset="0"/>
              </a:rPr>
              <a:t> + 0,847 . x</a:t>
            </a:r>
            <a:r>
              <a:rPr lang="cs-CZ" sz="2400" b="1" baseline="-30000" dirty="0">
                <a:cs typeface="Times New Roman" pitchFamily="18" charset="0"/>
              </a:rPr>
              <a:t>2</a:t>
            </a:r>
            <a:r>
              <a:rPr lang="cs-CZ" sz="2400" b="1" dirty="0">
                <a:cs typeface="Times New Roman" pitchFamily="18" charset="0"/>
              </a:rPr>
              <a:t> + 3,107 . x</a:t>
            </a:r>
            <a:r>
              <a:rPr lang="cs-CZ" sz="2400" b="1" baseline="-30000" dirty="0">
                <a:cs typeface="Times New Roman" pitchFamily="18" charset="0"/>
              </a:rPr>
              <a:t>3</a:t>
            </a:r>
            <a:r>
              <a:rPr lang="cs-CZ" sz="2400" b="1" dirty="0">
                <a:cs typeface="Times New Roman" pitchFamily="18" charset="0"/>
              </a:rPr>
              <a:t> + 0,42 . x</a:t>
            </a:r>
            <a:r>
              <a:rPr lang="cs-CZ" sz="2400" b="1" baseline="-30000" dirty="0">
                <a:cs typeface="Times New Roman" pitchFamily="18" charset="0"/>
              </a:rPr>
              <a:t>4</a:t>
            </a:r>
            <a:r>
              <a:rPr lang="cs-CZ" sz="2400" b="1" dirty="0">
                <a:cs typeface="Times New Roman" pitchFamily="18" charset="0"/>
              </a:rPr>
              <a:t> + 0,998 . x</a:t>
            </a:r>
            <a:r>
              <a:rPr lang="cs-CZ" sz="2400" b="1" baseline="-30000" dirty="0">
                <a:cs typeface="Times New Roman" pitchFamily="18" charset="0"/>
              </a:rPr>
              <a:t>5</a:t>
            </a:r>
            <a:endParaRPr lang="cs-CZ" sz="2400" b="1" dirty="0">
              <a:cs typeface="Times New Roman" pitchFamily="18" charset="0"/>
            </a:endParaRPr>
          </a:p>
          <a:p>
            <a:pPr algn="just" fontAlgn="auto">
              <a:lnSpc>
                <a:spcPct val="90000"/>
              </a:lnSpc>
              <a:spcAft>
                <a:spcPts val="600"/>
              </a:spcAft>
              <a:defRPr/>
            </a:pPr>
            <a:r>
              <a:rPr lang="cs-CZ" sz="1800" b="1" dirty="0">
                <a:cs typeface="Times New Roman" pitchFamily="18" charset="0"/>
              </a:rPr>
              <a:t>kde: 	X</a:t>
            </a:r>
            <a:r>
              <a:rPr lang="cs-CZ" sz="1800" b="1" baseline="-30000" dirty="0">
                <a:cs typeface="Times New Roman" pitchFamily="18" charset="0"/>
              </a:rPr>
              <a:t>1</a:t>
            </a:r>
            <a:r>
              <a:rPr lang="cs-CZ" sz="1800" b="1" dirty="0">
                <a:cs typeface="Times New Roman" pitchFamily="18" charset="0"/>
              </a:rPr>
              <a:t> = Pracovní kapitál/Aktiva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2</a:t>
            </a:r>
            <a:r>
              <a:rPr lang="cs-CZ" sz="1800" b="1" dirty="0">
                <a:cs typeface="Times New Roman" pitchFamily="18" charset="0"/>
              </a:rPr>
              <a:t> = EAT/Aktiva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3</a:t>
            </a:r>
            <a:r>
              <a:rPr lang="cs-CZ" sz="1800" b="1" dirty="0">
                <a:cs typeface="Times New Roman" pitchFamily="18" charset="0"/>
              </a:rPr>
              <a:t> = EBT/Aktiva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4</a:t>
            </a:r>
            <a:r>
              <a:rPr lang="cs-CZ" sz="1800" b="1" dirty="0">
                <a:cs typeface="Times New Roman" pitchFamily="18" charset="0"/>
              </a:rPr>
              <a:t> = Tržní hodnota vlastního kapitálu/Cizí zdroje</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5</a:t>
            </a:r>
            <a:r>
              <a:rPr lang="cs-CZ" sz="1800" b="1" dirty="0">
                <a:cs typeface="Times New Roman" pitchFamily="18" charset="0"/>
              </a:rPr>
              <a:t> = Tržby/Aktiva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6</a:t>
            </a:r>
            <a:r>
              <a:rPr lang="cs-CZ" sz="1800" b="1" dirty="0">
                <a:cs typeface="Times New Roman" pitchFamily="18" charset="0"/>
              </a:rPr>
              <a:t> = </a:t>
            </a:r>
            <a:r>
              <a:rPr lang="cs-CZ" sz="1800" b="1" dirty="0"/>
              <a:t>závazky po lhůtě splatnosti / výnosy</a:t>
            </a:r>
            <a:endParaRPr lang="cs-CZ" sz="1800" b="1" dirty="0">
              <a:cs typeface="Times New Roman" pitchFamily="18" charset="0"/>
            </a:endParaRPr>
          </a:p>
          <a:p>
            <a:pPr algn="just" fontAlgn="auto">
              <a:lnSpc>
                <a:spcPct val="90000"/>
              </a:lnSpc>
              <a:spcAft>
                <a:spcPts val="600"/>
              </a:spcAft>
              <a:defRPr/>
            </a:pPr>
            <a:r>
              <a:rPr lang="cs-CZ" sz="1800" b="1" dirty="0">
                <a:cs typeface="Times New Roman" pitchFamily="18" charset="0"/>
              </a:rPr>
              <a:t>Z-skóre</a:t>
            </a:r>
            <a:r>
              <a:rPr lang="cs-CZ" sz="1800" b="1" dirty="0"/>
              <a:t> vyšší než 2,99 – zdravý podnik</a:t>
            </a:r>
          </a:p>
          <a:p>
            <a:pPr algn="just" fontAlgn="auto">
              <a:lnSpc>
                <a:spcPct val="90000"/>
              </a:lnSpc>
              <a:spcAft>
                <a:spcPts val="600"/>
              </a:spcAft>
              <a:defRPr/>
            </a:pPr>
            <a:r>
              <a:rPr lang="cs-CZ" sz="1800" b="1" dirty="0"/>
              <a:t>Z-skóre mezi 1,81 až 2,99 – šedá zóna</a:t>
            </a:r>
          </a:p>
          <a:p>
            <a:pPr algn="just" fontAlgn="auto">
              <a:lnSpc>
                <a:spcPct val="90000"/>
              </a:lnSpc>
              <a:spcAft>
                <a:spcPts val="600"/>
              </a:spcAft>
              <a:defRPr/>
            </a:pPr>
            <a:r>
              <a:rPr lang="cs-CZ" sz="1800" b="1" dirty="0"/>
              <a:t> Z-skóre menší než 1,81 – podnik má problémy</a:t>
            </a:r>
          </a:p>
          <a:p>
            <a:pPr fontAlgn="auto">
              <a:lnSpc>
                <a:spcPct val="90000"/>
              </a:lnSpc>
              <a:spcAft>
                <a:spcPts val="0"/>
              </a:spcAft>
              <a:defRPr/>
            </a:pPr>
            <a:endParaRPr lang="cs-CZ" sz="1800" b="1" i="1" dirty="0">
              <a:cs typeface="Times New Roman" pitchFamily="18" charset="0"/>
            </a:endParaRPr>
          </a:p>
          <a:p>
            <a:pPr fontAlgn="auto">
              <a:lnSpc>
                <a:spcPct val="90000"/>
              </a:lnSpc>
              <a:spcAft>
                <a:spcPts val="0"/>
              </a:spcAft>
              <a:defRPr/>
            </a:pPr>
            <a:endParaRPr lang="cs-CZ" sz="2800" b="1" i="1" dirty="0"/>
          </a:p>
        </p:txBody>
      </p:sp>
      <p:sp>
        <p:nvSpPr>
          <p:cNvPr id="6" name="Zástupný symbol pro číslo snímku 5"/>
          <p:cNvSpPr>
            <a:spLocks noGrp="1"/>
          </p:cNvSpPr>
          <p:nvPr>
            <p:ph type="sldNum" sz="quarter" idx="12"/>
          </p:nvPr>
        </p:nvSpPr>
        <p:spPr/>
        <p:txBody>
          <a:bodyPr/>
          <a:lstStyle/>
          <a:p>
            <a:pPr>
              <a:defRPr/>
            </a:pPr>
            <a:fld id="{186B4B04-8B3A-4B5F-95ED-A330AC2F1F88}" type="slidenum">
              <a:rPr lang="en-CA"/>
              <a:pPr>
                <a:defRPr/>
              </a:pPr>
              <a:t>151</a:t>
            </a:fld>
            <a:endParaRPr lang="en-CA"/>
          </a:p>
        </p:txBody>
      </p:sp>
    </p:spTree>
    <p:extLst>
      <p:ext uri="{BB962C8B-B14F-4D97-AF65-F5344CB8AC3E}">
        <p14:creationId xmlns:p14="http://schemas.microsoft.com/office/powerpoint/2010/main" val="405063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slide(fromBottom)">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slide(fromBottom)">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slide(fromBottom)">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slide(fromBottom)">
                                      <p:cBhvr>
                                        <p:cTn id="42" dur="500"/>
                                        <p:tgtEl>
                                          <p:spTgt spid="215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slide(fromBottom)">
                                      <p:cBhvr>
                                        <p:cTn id="47" dur="500"/>
                                        <p:tgtEl>
                                          <p:spTgt spid="215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1507">
                                            <p:txEl>
                                              <p:pRg st="9" end="9"/>
                                            </p:txEl>
                                          </p:spTgt>
                                        </p:tgtEl>
                                        <p:attrNameLst>
                                          <p:attrName>style.visibility</p:attrName>
                                        </p:attrNameLst>
                                      </p:cBhvr>
                                      <p:to>
                                        <p:strVal val="visible"/>
                                      </p:to>
                                    </p:set>
                                    <p:animEffect transition="in" filter="slide(fromBottom)">
                                      <p:cBhvr>
                                        <p:cTn id="52" dur="500"/>
                                        <p:tgtEl>
                                          <p:spTgt spid="2150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1507">
                                            <p:txEl>
                                              <p:pRg st="10" end="10"/>
                                            </p:txEl>
                                          </p:spTgt>
                                        </p:tgtEl>
                                        <p:attrNameLst>
                                          <p:attrName>style.visibility</p:attrName>
                                        </p:attrNameLst>
                                      </p:cBhvr>
                                      <p:to>
                                        <p:strVal val="visible"/>
                                      </p:to>
                                    </p:set>
                                    <p:animEffect transition="in" filter="slide(fromBottom)">
                                      <p:cBhvr>
                                        <p:cTn id="57" dur="500"/>
                                        <p:tgtEl>
                                          <p:spTgt spid="2150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1507">
                                            <p:txEl>
                                              <p:pRg st="11" end="11"/>
                                            </p:txEl>
                                          </p:spTgt>
                                        </p:tgtEl>
                                        <p:attrNameLst>
                                          <p:attrName>style.visibility</p:attrName>
                                        </p:attrNameLst>
                                      </p:cBhvr>
                                      <p:to>
                                        <p:strVal val="visible"/>
                                      </p:to>
                                    </p:set>
                                    <p:animEffect transition="in" filter="slide(fromBottom)">
                                      <p:cBhvr>
                                        <p:cTn id="62" dur="500"/>
                                        <p:tgtEl>
                                          <p:spTgt spid="21507">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1507">
                                            <p:txEl>
                                              <p:pRg st="12" end="12"/>
                                            </p:txEl>
                                          </p:spTgt>
                                        </p:tgtEl>
                                        <p:attrNameLst>
                                          <p:attrName>style.visibility</p:attrName>
                                        </p:attrNameLst>
                                      </p:cBhvr>
                                      <p:to>
                                        <p:strVal val="visible"/>
                                      </p:to>
                                    </p:set>
                                    <p:animEffect transition="in" filter="slide(fromBottom)">
                                      <p:cBhvr>
                                        <p:cTn id="67" dur="500"/>
                                        <p:tgtEl>
                                          <p:spTgt spid="215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11188" y="422275"/>
            <a:ext cx="7772400" cy="990600"/>
          </a:xfrm>
        </p:spPr>
        <p:txBody>
          <a:bodyPr/>
          <a:lstStyle/>
          <a:p>
            <a:pPr algn="l" fontAlgn="auto">
              <a:spcAft>
                <a:spcPts val="0"/>
              </a:spcAft>
              <a:defRPr/>
            </a:pPr>
            <a:r>
              <a:rPr lang="cs-CZ" sz="2800" b="1" dirty="0"/>
              <a:t>Index IN 05</a:t>
            </a:r>
          </a:p>
        </p:txBody>
      </p:sp>
      <p:sp>
        <p:nvSpPr>
          <p:cNvPr id="270339" name="Rectangle 3"/>
          <p:cNvSpPr>
            <a:spLocks noGrp="1" noChangeArrowheads="1"/>
          </p:cNvSpPr>
          <p:nvPr>
            <p:ph type="subTitle" idx="1"/>
          </p:nvPr>
        </p:nvSpPr>
        <p:spPr>
          <a:xfrm>
            <a:off x="245327" y="1412875"/>
            <a:ext cx="8574823" cy="4537075"/>
          </a:xfrm>
        </p:spPr>
        <p:txBody>
          <a:bodyPr>
            <a:normAutofit/>
          </a:bodyPr>
          <a:lstStyle/>
          <a:p>
            <a:r>
              <a:rPr lang="cs-CZ" dirty="0">
                <a:solidFill>
                  <a:schemeClr val="tx1"/>
                </a:solidFill>
                <a:cs typeface="Times New Roman" pitchFamily="18" charset="0"/>
              </a:rPr>
              <a:t>IN05 = 0,13*A/CZ + 0,04*EBIT/ú + 3,97*EBIT/A</a:t>
            </a:r>
            <a:r>
              <a:rPr lang="cs-CZ" dirty="0">
                <a:solidFill>
                  <a:schemeClr val="tx1"/>
                </a:solidFill>
              </a:rPr>
              <a:t> </a:t>
            </a:r>
            <a:r>
              <a:rPr lang="cs-CZ" dirty="0">
                <a:solidFill>
                  <a:schemeClr val="tx1"/>
                </a:solidFill>
                <a:cs typeface="Times New Roman" pitchFamily="18" charset="0"/>
              </a:rPr>
              <a:t>+ 0,21*</a:t>
            </a:r>
            <a:r>
              <a:rPr lang="cs-CZ" dirty="0" err="1">
                <a:solidFill>
                  <a:schemeClr val="tx1"/>
                </a:solidFill>
                <a:cs typeface="Times New Roman" pitchFamily="18" charset="0"/>
              </a:rPr>
              <a:t>Výn</a:t>
            </a:r>
            <a:r>
              <a:rPr lang="cs-CZ" dirty="0">
                <a:solidFill>
                  <a:schemeClr val="tx1"/>
                </a:solidFill>
                <a:cs typeface="Times New Roman" pitchFamily="18" charset="0"/>
              </a:rPr>
              <a:t>/A + 0,015*OA/(KZ + KBÚ)</a:t>
            </a:r>
            <a:r>
              <a:rPr lang="cs-CZ" dirty="0">
                <a:solidFill>
                  <a:schemeClr val="tx1"/>
                </a:solidFill>
              </a:rPr>
              <a:t> </a:t>
            </a:r>
          </a:p>
          <a:p>
            <a:pPr algn="just"/>
            <a:endParaRPr lang="cs-CZ" sz="2000" dirty="0">
              <a:solidFill>
                <a:schemeClr val="tx1"/>
              </a:solidFill>
            </a:endParaRPr>
          </a:p>
          <a:p>
            <a:pPr algn="just"/>
            <a:r>
              <a:rPr lang="cs-CZ" sz="2000" dirty="0">
                <a:solidFill>
                  <a:schemeClr val="tx1"/>
                </a:solidFill>
                <a:cs typeface="Times New Roman" pitchFamily="18" charset="0"/>
              </a:rPr>
              <a:t>Index IN05 je vytvořen pomocí diskriminační analýzy tak, aby akcentoval pohled vlastníka. </a:t>
            </a:r>
          </a:p>
          <a:p>
            <a:pPr algn="just"/>
            <a:r>
              <a:rPr lang="cs-CZ" sz="2000" dirty="0">
                <a:solidFill>
                  <a:schemeClr val="tx1"/>
                </a:solidFill>
                <a:cs typeface="Times New Roman" pitchFamily="18" charset="0"/>
              </a:rPr>
              <a:t>Dosahuje-li index IN05 vyšší hodnoty jak 1,6, daná firma má kladnou hodnotu ekonomického zisku</a:t>
            </a:r>
            <a:r>
              <a:rPr lang="cs-CZ" sz="2000" dirty="0">
                <a:solidFill>
                  <a:schemeClr val="tx1"/>
                </a:solidFill>
              </a:rPr>
              <a:t> a vykazuje dobrou finanční situaci</a:t>
            </a:r>
          </a:p>
          <a:p>
            <a:pPr algn="just"/>
            <a:r>
              <a:rPr lang="cs-CZ" sz="2000" dirty="0">
                <a:solidFill>
                  <a:schemeClr val="tx1"/>
                </a:solidFill>
                <a:cs typeface="Times New Roman" pitchFamily="18" charset="0"/>
              </a:rPr>
              <a:t>Pohybuje-li se hodnota indexu IN pod 0,9, pak firma dosahuje záporné hodnoty ekonomického zisku a je ohrožena finančním bankrotem</a:t>
            </a:r>
            <a:endParaRPr lang="cs-CZ" sz="2000" dirty="0">
              <a:solidFill>
                <a:schemeClr val="tx1"/>
              </a:solidFill>
            </a:endParaRPr>
          </a:p>
          <a:p>
            <a:pPr algn="just"/>
            <a:r>
              <a:rPr lang="cs-CZ" sz="2000" dirty="0">
                <a:solidFill>
                  <a:schemeClr val="tx1"/>
                </a:solidFill>
                <a:cs typeface="Times New Roman" pitchFamily="18" charset="0"/>
              </a:rPr>
              <a:t>Šedá zóna je v rozmezí 0,9 – 1,6 a firma vykazuje neurčité výsledky.</a:t>
            </a:r>
          </a:p>
          <a:p>
            <a:endParaRPr lang="cs-CZ" sz="2000"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31976991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7645" y="-35913"/>
            <a:ext cx="8229600" cy="1143000"/>
          </a:xfrm>
        </p:spPr>
        <p:txBody>
          <a:bodyPr/>
          <a:lstStyle/>
          <a:p>
            <a:r>
              <a:rPr lang="cs-CZ" dirty="0" err="1"/>
              <a:t>Spider</a:t>
            </a:r>
            <a:r>
              <a:rPr lang="cs-CZ" dirty="0"/>
              <a:t> analýza</a:t>
            </a:r>
          </a:p>
        </p:txBody>
      </p:sp>
      <p:sp>
        <p:nvSpPr>
          <p:cNvPr id="3" name="Zástupný symbol pro obsah 2"/>
          <p:cNvSpPr>
            <a:spLocks noGrp="1"/>
          </p:cNvSpPr>
          <p:nvPr>
            <p:ph idx="1"/>
          </p:nvPr>
        </p:nvSpPr>
        <p:spPr>
          <a:xfrm>
            <a:off x="251520" y="980728"/>
            <a:ext cx="8712968" cy="2880321"/>
          </a:xfrm>
        </p:spPr>
        <p:txBody>
          <a:bodyPr>
            <a:normAutofit fontScale="85000" lnSpcReduction="10000"/>
          </a:bodyPr>
          <a:lstStyle/>
          <a:p>
            <a:r>
              <a:rPr lang="cs-CZ" dirty="0"/>
              <a:t>Je v podstatě paralelní ukazatelovou soustavou dovedenou do grafické podoby pomocí grafu (pavučinového grafu, grafu tvaru pavouka – angl. pavouk </a:t>
            </a:r>
            <a:r>
              <a:rPr lang="cs-CZ" dirty="0" err="1"/>
              <a:t>spider</a:t>
            </a:r>
            <a:r>
              <a:rPr lang="cs-CZ" dirty="0"/>
              <a:t>). Soustava obsahuje čtyři skupiny ukazatelů(v grafické podobě  čtyři kvadranty),z nichž první obsahuje ukazatele rentability, druhá likvidity, třetí struktury finančních zdrojů a čtvrtá strukturu majetku.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645024"/>
            <a:ext cx="8055116" cy="317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00812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Spider</a:t>
            </a:r>
            <a:r>
              <a:rPr lang="cs-CZ" dirty="0"/>
              <a:t> analýza</a:t>
            </a:r>
          </a:p>
        </p:txBody>
      </p:sp>
      <p:sp>
        <p:nvSpPr>
          <p:cNvPr id="3" name="Zástupný symbol pro obsah 2"/>
          <p:cNvSpPr>
            <a:spLocks noGrp="1"/>
          </p:cNvSpPr>
          <p:nvPr>
            <p:ph idx="1"/>
          </p:nvPr>
        </p:nvSpPr>
        <p:spPr>
          <a:xfrm>
            <a:off x="251520" y="1196752"/>
            <a:ext cx="8435280" cy="4929411"/>
          </a:xfrm>
        </p:spPr>
        <p:txBody>
          <a:bodyPr>
            <a:normAutofit fontScale="85000" lnSpcReduction="10000"/>
          </a:bodyPr>
          <a:lstStyle/>
          <a:p>
            <a:pPr marL="0" indent="0">
              <a:buNone/>
            </a:pPr>
            <a:r>
              <a:rPr lang="cs-CZ" dirty="0"/>
              <a:t>Může odpovědět na otázky např.:</a:t>
            </a:r>
          </a:p>
          <a:p>
            <a:r>
              <a:rPr lang="cs-CZ" dirty="0"/>
              <a:t>Daří se sledované společnosti opravdu tak dobře, jak se uvádí v denním tisku a ve výroční zprávě? </a:t>
            </a:r>
          </a:p>
          <a:p>
            <a:r>
              <a:rPr lang="cs-CZ" dirty="0"/>
              <a:t>Není společnost příliš zadlužena? </a:t>
            </a:r>
          </a:p>
          <a:p>
            <a:r>
              <a:rPr lang="cs-CZ" dirty="0"/>
              <a:t>Obstojí společnost v konkurenci dalších domácích či zahraničních firem ze stejného odvětví průmyslu? </a:t>
            </a:r>
          </a:p>
          <a:p>
            <a:r>
              <a:rPr lang="cs-CZ" dirty="0"/>
              <a:t>Jakou výkonnost má zvolené odvětví v porovnání s jinými státy středoevropského regionu, nebo vyspělými ekonomikami? </a:t>
            </a:r>
          </a:p>
          <a:p>
            <a:r>
              <a:rPr lang="cs-CZ" dirty="0"/>
              <a:t>Zlepšuje se za posledních 10 let finanční zdraví společnosti a odvětví nebo ne?</a:t>
            </a:r>
          </a:p>
        </p:txBody>
      </p:sp>
    </p:spTree>
    <p:extLst>
      <p:ext uri="{BB962C8B-B14F-4D97-AF65-F5344CB8AC3E}">
        <p14:creationId xmlns:p14="http://schemas.microsoft.com/office/powerpoint/2010/main" val="15317330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2428" y="568883"/>
            <a:ext cx="8229600" cy="764704"/>
          </a:xfrm>
        </p:spPr>
        <p:txBody>
          <a:bodyPr/>
          <a:lstStyle/>
          <a:p>
            <a:r>
              <a:rPr lang="cs-CZ" dirty="0" err="1"/>
              <a:t>Spider</a:t>
            </a:r>
            <a:r>
              <a:rPr lang="cs-CZ" dirty="0"/>
              <a:t> analýza</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2" y="3681240"/>
            <a:ext cx="37623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696" y="926383"/>
            <a:ext cx="2736304" cy="451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000" y="962386"/>
            <a:ext cx="2989314"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762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333375"/>
            <a:ext cx="8229600" cy="1195388"/>
          </a:xfrm>
        </p:spPr>
        <p:txBody>
          <a:bodyPr>
            <a:normAutofit/>
          </a:bodyPr>
          <a:lstStyle/>
          <a:p>
            <a:pPr fontAlgn="auto">
              <a:spcAft>
                <a:spcPts val="0"/>
              </a:spcAft>
              <a:defRPr/>
            </a:pPr>
            <a:r>
              <a:rPr lang="cs-CZ" sz="4000" dirty="0"/>
              <a:t>Ukazatele přidané hodnoty MVA, EVA</a:t>
            </a:r>
          </a:p>
        </p:txBody>
      </p:sp>
      <p:sp>
        <p:nvSpPr>
          <p:cNvPr id="3" name="Zástupný symbol pro obsah 2"/>
          <p:cNvSpPr>
            <a:spLocks noGrp="1"/>
          </p:cNvSpPr>
          <p:nvPr>
            <p:ph idx="1"/>
          </p:nvPr>
        </p:nvSpPr>
        <p:spPr>
          <a:xfrm>
            <a:off x="457199" y="1600200"/>
            <a:ext cx="8564137" cy="4525963"/>
          </a:xfrm>
        </p:spPr>
        <p:txBody>
          <a:bodyPr rtlCol="0">
            <a:normAutofit fontScale="77500" lnSpcReduction="20000"/>
          </a:bodyPr>
          <a:lstStyle/>
          <a:p>
            <a:pPr algn="just" fontAlgn="auto">
              <a:spcAft>
                <a:spcPts val="0"/>
              </a:spcAft>
              <a:defRPr/>
            </a:pPr>
            <a:r>
              <a:rPr lang="cs-CZ" b="1" dirty="0"/>
              <a:t>MVA – tržní přidaná hodnota </a:t>
            </a:r>
            <a:r>
              <a:rPr lang="cs-CZ" dirty="0"/>
              <a:t>je ukazatelem, kterým můžeme změřit výkonnost firmy.</a:t>
            </a:r>
          </a:p>
          <a:p>
            <a:pPr algn="just" fontAlgn="auto">
              <a:spcAft>
                <a:spcPts val="0"/>
              </a:spcAft>
              <a:defRPr/>
            </a:pPr>
            <a:r>
              <a:rPr lang="cs-CZ" dirty="0"/>
              <a:t>MVA = tržní hodnota akcií – vlastní kapitál vložený akcionáři = (počet splacených akcií * tržní cena akcie) – vlastní kapitál společných akcionářů.</a:t>
            </a:r>
          </a:p>
          <a:p>
            <a:pPr algn="just" fontAlgn="auto">
              <a:spcAft>
                <a:spcPts val="0"/>
              </a:spcAft>
              <a:defRPr/>
            </a:pPr>
            <a:r>
              <a:rPr lang="cs-CZ" b="1" dirty="0"/>
              <a:t>EVA – ekonomická přidaná hodnota (</a:t>
            </a:r>
            <a:r>
              <a:rPr lang="cs-CZ" b="1" dirty="0" err="1"/>
              <a:t>Economic</a:t>
            </a:r>
            <a:r>
              <a:rPr lang="cs-CZ" b="1" dirty="0"/>
              <a:t> </a:t>
            </a:r>
            <a:r>
              <a:rPr lang="cs-CZ" b="1" dirty="0" err="1"/>
              <a:t>Value</a:t>
            </a:r>
            <a:r>
              <a:rPr lang="cs-CZ" b="1" dirty="0"/>
              <a:t> </a:t>
            </a:r>
            <a:r>
              <a:rPr lang="cs-CZ" b="1" dirty="0" err="1"/>
              <a:t>Added</a:t>
            </a:r>
            <a:r>
              <a:rPr lang="cs-CZ" b="1" dirty="0"/>
              <a:t>)</a:t>
            </a:r>
          </a:p>
          <a:p>
            <a:pPr algn="just" fontAlgn="auto">
              <a:spcAft>
                <a:spcPts val="0"/>
              </a:spcAft>
              <a:defRPr/>
            </a:pPr>
            <a:r>
              <a:rPr lang="cs-CZ" dirty="0"/>
              <a:t>je finanční ukazatel, který lze definovat jako rozdíl mezi čistým provozním ziskem s kapitálovými náklady. Tento ukazatel se stal velmi populární díky faktu, že bere v potaz i náklady na vlastní kapitál. Ukazatel EVA slouží především k posouzení hodnoty majetku vlastníků, takzvané </a:t>
            </a:r>
            <a:r>
              <a:rPr lang="cs-CZ" dirty="0" err="1"/>
              <a:t>shareholder</a:t>
            </a:r>
            <a:r>
              <a:rPr lang="cs-CZ" dirty="0"/>
              <a:t> </a:t>
            </a:r>
            <a:r>
              <a:rPr lang="cs-CZ" dirty="0" err="1"/>
              <a:t>value</a:t>
            </a:r>
            <a:r>
              <a:rPr lang="cs-CZ" dirty="0"/>
              <a:t>. Je vhodné upozornit, že do nákladů na kapitál se započítávají oportunitní náklady. </a:t>
            </a:r>
          </a:p>
        </p:txBody>
      </p:sp>
    </p:spTree>
    <p:extLst>
      <p:ext uri="{BB962C8B-B14F-4D97-AF65-F5344CB8AC3E}">
        <p14:creationId xmlns:p14="http://schemas.microsoft.com/office/powerpoint/2010/main" val="22751761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649436"/>
            <a:ext cx="8229600" cy="1195388"/>
          </a:xfrm>
        </p:spPr>
        <p:txBody>
          <a:bodyPr/>
          <a:lstStyle/>
          <a:p>
            <a:pPr fontAlgn="auto">
              <a:spcAft>
                <a:spcPts val="0"/>
              </a:spcAft>
              <a:defRPr/>
            </a:pPr>
            <a:r>
              <a:rPr lang="cs-CZ" sz="3600" dirty="0">
                <a:solidFill>
                  <a:schemeClr val="accent1"/>
                </a:solidFill>
              </a:rPr>
              <a:t>EVA (</a:t>
            </a:r>
            <a:r>
              <a:rPr lang="cs-CZ" sz="3600" dirty="0" err="1">
                <a:solidFill>
                  <a:schemeClr val="accent1"/>
                </a:solidFill>
              </a:rPr>
              <a:t>Economic</a:t>
            </a:r>
            <a:r>
              <a:rPr lang="cs-CZ" sz="3600" dirty="0">
                <a:solidFill>
                  <a:schemeClr val="accent1"/>
                </a:solidFill>
              </a:rPr>
              <a:t> </a:t>
            </a:r>
            <a:r>
              <a:rPr lang="cs-CZ" sz="3600" dirty="0" err="1">
                <a:solidFill>
                  <a:schemeClr val="accent1"/>
                </a:solidFill>
              </a:rPr>
              <a:t>Value</a:t>
            </a:r>
            <a:r>
              <a:rPr lang="cs-CZ" sz="3600" dirty="0">
                <a:solidFill>
                  <a:schemeClr val="accent1"/>
                </a:solidFill>
              </a:rPr>
              <a:t> </a:t>
            </a:r>
            <a:r>
              <a:rPr lang="cs-CZ" sz="3600" dirty="0" err="1">
                <a:solidFill>
                  <a:schemeClr val="accent1"/>
                </a:solidFill>
              </a:rPr>
              <a:t>Added</a:t>
            </a:r>
            <a:r>
              <a:rPr lang="cs-CZ" sz="3600" dirty="0">
                <a:solidFill>
                  <a:schemeClr val="accent1"/>
                </a:solidFill>
              </a:rPr>
              <a:t> - ekonomická přidaná hodnota)</a:t>
            </a:r>
            <a:endParaRPr lang="cs-CZ" i="1" dirty="0">
              <a:solidFill>
                <a:schemeClr val="accent1"/>
              </a:solidFill>
            </a:endParaRPr>
          </a:p>
        </p:txBody>
      </p:sp>
      <p:sp>
        <p:nvSpPr>
          <p:cNvPr id="22531" name="Rectangle 3"/>
          <p:cNvSpPr>
            <a:spLocks noGrp="1" noChangeArrowheads="1"/>
          </p:cNvSpPr>
          <p:nvPr>
            <p:ph idx="1"/>
          </p:nvPr>
        </p:nvSpPr>
        <p:spPr>
          <a:xfrm>
            <a:off x="467544" y="1844824"/>
            <a:ext cx="8280920" cy="4392488"/>
          </a:xfrm>
        </p:spPr>
        <p:txBody>
          <a:bodyPr rtlCol="0">
            <a:normAutofit lnSpcReduction="10000"/>
          </a:bodyPr>
          <a:lstStyle/>
          <a:p>
            <a:pPr algn="just" fontAlgn="auto">
              <a:lnSpc>
                <a:spcPct val="90000"/>
              </a:lnSpc>
              <a:spcAft>
                <a:spcPts val="0"/>
              </a:spcAft>
              <a:defRPr/>
            </a:pPr>
            <a:r>
              <a:rPr lang="cs-CZ" dirty="0"/>
              <a:t>EVA měří, jak společnost za dané období přispěla svými aktivitami ke zvýšení či snížení hodnoty pro své akcionáře.</a:t>
            </a:r>
          </a:p>
          <a:p>
            <a:pPr algn="just" fontAlgn="auto">
              <a:lnSpc>
                <a:spcPct val="90000"/>
              </a:lnSpc>
              <a:spcAft>
                <a:spcPts val="0"/>
              </a:spcAft>
              <a:defRPr/>
            </a:pPr>
            <a:endParaRPr lang="cs-CZ" dirty="0"/>
          </a:p>
          <a:p>
            <a:pPr algn="just" fontAlgn="auto">
              <a:lnSpc>
                <a:spcPct val="90000"/>
              </a:lnSpc>
              <a:spcAft>
                <a:spcPts val="0"/>
              </a:spcAft>
              <a:defRPr/>
            </a:pPr>
            <a:r>
              <a:rPr lang="cs-CZ" dirty="0"/>
              <a:t>Pro orientační výpočet EVA lze použít vztahy:</a:t>
            </a:r>
          </a:p>
          <a:p>
            <a:pPr marL="0" indent="0" algn="ctr" fontAlgn="auto">
              <a:lnSpc>
                <a:spcPct val="90000"/>
              </a:lnSpc>
              <a:spcAft>
                <a:spcPts val="0"/>
              </a:spcAft>
              <a:buFont typeface="Arial" pitchFamily="34" charset="0"/>
              <a:buNone/>
              <a:defRPr/>
            </a:pPr>
            <a:r>
              <a:rPr lang="cs-CZ" b="1" dirty="0"/>
              <a:t>EVA = EBIT (1-t) – WACC * C</a:t>
            </a:r>
          </a:p>
          <a:p>
            <a:pPr marL="0" indent="0" algn="just" fontAlgn="auto">
              <a:lnSpc>
                <a:spcPct val="90000"/>
              </a:lnSpc>
              <a:spcAft>
                <a:spcPts val="0"/>
              </a:spcAft>
              <a:buFont typeface="Arial" pitchFamily="34" charset="0"/>
              <a:buNone/>
              <a:defRPr/>
            </a:pPr>
            <a:r>
              <a:rPr lang="cs-CZ" sz="1800" b="1" dirty="0"/>
              <a:t>	 WACC – vážené průměrné náklady na kapitál</a:t>
            </a:r>
          </a:p>
          <a:p>
            <a:pPr algn="just" fontAlgn="auto">
              <a:lnSpc>
                <a:spcPct val="90000"/>
              </a:lnSpc>
              <a:spcAft>
                <a:spcPts val="0"/>
              </a:spcAft>
              <a:defRPr/>
            </a:pPr>
            <a:endParaRPr lang="cs-CZ" b="1" dirty="0"/>
          </a:p>
          <a:p>
            <a:pPr marL="0" indent="0" algn="ctr" fontAlgn="auto">
              <a:lnSpc>
                <a:spcPct val="90000"/>
              </a:lnSpc>
              <a:spcAft>
                <a:spcPts val="0"/>
              </a:spcAft>
              <a:buFont typeface="Arial" pitchFamily="34" charset="0"/>
              <a:buNone/>
              <a:defRPr/>
            </a:pPr>
            <a:r>
              <a:rPr lang="cs-CZ" b="1" dirty="0"/>
              <a:t>EVA = ČZ  –  r</a:t>
            </a:r>
            <a:r>
              <a:rPr lang="cs-CZ" b="1" baseline="-25000" dirty="0"/>
              <a:t>e </a:t>
            </a:r>
            <a:r>
              <a:rPr lang="cs-CZ" b="1" dirty="0"/>
              <a:t>* VK = (ROE – r</a:t>
            </a:r>
            <a:r>
              <a:rPr lang="cs-CZ" b="1" baseline="-25000" dirty="0"/>
              <a:t>e</a:t>
            </a:r>
            <a:r>
              <a:rPr lang="cs-CZ" b="1" dirty="0"/>
              <a:t>) * VK</a:t>
            </a:r>
          </a:p>
          <a:p>
            <a:pPr marL="0" indent="0" algn="just" fontAlgn="auto">
              <a:lnSpc>
                <a:spcPct val="90000"/>
              </a:lnSpc>
              <a:spcAft>
                <a:spcPts val="0"/>
              </a:spcAft>
              <a:buFont typeface="Arial" pitchFamily="34" charset="0"/>
              <a:buNone/>
              <a:defRPr/>
            </a:pPr>
            <a:r>
              <a:rPr lang="cs-CZ" sz="1800" b="1" dirty="0"/>
              <a:t>	r</a:t>
            </a:r>
            <a:r>
              <a:rPr lang="cs-CZ" sz="1800" b="1" baseline="-25000" dirty="0"/>
              <a:t>e</a:t>
            </a:r>
            <a:r>
              <a:rPr lang="cs-CZ" sz="1800" b="1" dirty="0"/>
              <a:t> – náklady na vlastní kapitál</a:t>
            </a:r>
          </a:p>
          <a:p>
            <a:pPr algn="just" fontAlgn="auto">
              <a:lnSpc>
                <a:spcPct val="90000"/>
              </a:lnSpc>
              <a:spcAft>
                <a:spcPts val="0"/>
              </a:spcAft>
              <a:defRPr/>
            </a:pPr>
            <a:endParaRPr lang="cs-CZ" dirty="0"/>
          </a:p>
        </p:txBody>
      </p:sp>
      <p:sp>
        <p:nvSpPr>
          <p:cNvPr id="6" name="Zástupný symbol pro číslo snímku 5"/>
          <p:cNvSpPr>
            <a:spLocks noGrp="1"/>
          </p:cNvSpPr>
          <p:nvPr>
            <p:ph type="sldNum" sz="quarter" idx="12"/>
          </p:nvPr>
        </p:nvSpPr>
        <p:spPr/>
        <p:txBody>
          <a:bodyPr/>
          <a:lstStyle/>
          <a:p>
            <a:pPr>
              <a:defRPr/>
            </a:pPr>
            <a:fld id="{AD431506-C0E5-4624-AFDC-B0CB49A6E506}" type="slidenum">
              <a:rPr lang="en-CA"/>
              <a:pPr>
                <a:defRPr/>
              </a:pPr>
              <a:t>157</a:t>
            </a:fld>
            <a:endParaRPr lang="en-CA"/>
          </a:p>
        </p:txBody>
      </p:sp>
    </p:spTree>
    <p:extLst>
      <p:ext uri="{BB962C8B-B14F-4D97-AF65-F5344CB8AC3E}">
        <p14:creationId xmlns:p14="http://schemas.microsoft.com/office/powerpoint/2010/main" val="813923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slide(fromBottom)">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slide(fromBottom)">
                                      <p:cBhvr>
                                        <p:cTn id="17" dur="500"/>
                                        <p:tgtEl>
                                          <p:spTgt spid="22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slide(fromBottom)">
                                      <p:cBhvr>
                                        <p:cTn id="22" dur="500"/>
                                        <p:tgtEl>
                                          <p:spTgt spid="22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slide(fromBottom)">
                                      <p:cBhvr>
                                        <p:cTn id="27" dur="500"/>
                                        <p:tgtEl>
                                          <p:spTgt spid="225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slide(fromBottom)">
                                      <p:cBhvr>
                                        <p:cTn id="32"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685800"/>
          </a:xfrm>
        </p:spPr>
        <p:txBody>
          <a:bodyPr>
            <a:normAutofit fontScale="90000"/>
          </a:bodyPr>
          <a:lstStyle/>
          <a:p>
            <a:pPr fontAlgn="auto">
              <a:spcAft>
                <a:spcPts val="0"/>
              </a:spcAft>
              <a:defRPr/>
            </a:pPr>
            <a:br>
              <a:rPr lang="cs-CZ" sz="3600" b="1" dirty="0"/>
            </a:br>
            <a:r>
              <a:rPr lang="cs-CZ" sz="3600" b="1" dirty="0"/>
              <a:t>Slabé stránky finanční analýzy</a:t>
            </a:r>
            <a:endParaRPr lang="cs-CZ" b="1" dirty="0"/>
          </a:p>
        </p:txBody>
      </p:sp>
      <p:sp>
        <p:nvSpPr>
          <p:cNvPr id="23555" name="Rectangle 3"/>
          <p:cNvSpPr>
            <a:spLocks noGrp="1" noChangeArrowheads="1"/>
          </p:cNvSpPr>
          <p:nvPr>
            <p:ph idx="1"/>
          </p:nvPr>
        </p:nvSpPr>
        <p:spPr>
          <a:xfrm>
            <a:off x="0" y="1268413"/>
            <a:ext cx="8964613" cy="4968875"/>
          </a:xfrm>
        </p:spPr>
        <p:txBody>
          <a:bodyPr/>
          <a:lstStyle/>
          <a:p>
            <a:pPr lvl="1" algn="just">
              <a:lnSpc>
                <a:spcPct val="90000"/>
              </a:lnSpc>
              <a:buFontTx/>
              <a:buNone/>
            </a:pPr>
            <a:r>
              <a:rPr lang="cs-CZ" sz="2400" dirty="0"/>
              <a:t>K </a:t>
            </a:r>
            <a:r>
              <a:rPr lang="cs-CZ" sz="2400" dirty="0">
                <a:solidFill>
                  <a:schemeClr val="accent1"/>
                </a:solidFill>
              </a:rPr>
              <a:t>problematickým otázkám</a:t>
            </a:r>
            <a:r>
              <a:rPr lang="cs-CZ" sz="2400" dirty="0"/>
              <a:t> finanční analýzy patří především:</a:t>
            </a:r>
          </a:p>
          <a:p>
            <a:pPr lvl="1" algn="just">
              <a:lnSpc>
                <a:spcPct val="90000"/>
              </a:lnSpc>
              <a:buFontTx/>
              <a:buNone/>
            </a:pPr>
            <a:endParaRPr lang="cs-CZ" sz="2400" dirty="0"/>
          </a:p>
          <a:p>
            <a:pPr lvl="1" algn="just">
              <a:lnSpc>
                <a:spcPct val="90000"/>
              </a:lnSpc>
              <a:buFont typeface="Symbol" pitchFamily="18" charset="2"/>
              <a:buChar char="·"/>
            </a:pPr>
            <a:r>
              <a:rPr lang="cs-CZ" sz="2400" dirty="0"/>
              <a:t>srovnávání dosažených hodnot ukazatelů s hodnotami doporučenými </a:t>
            </a:r>
          </a:p>
          <a:p>
            <a:pPr lvl="1" algn="just">
              <a:lnSpc>
                <a:spcPct val="90000"/>
              </a:lnSpc>
              <a:buFont typeface="Symbol" pitchFamily="18" charset="2"/>
              <a:buChar char="·"/>
            </a:pPr>
            <a:r>
              <a:rPr lang="cs-CZ" sz="2400" dirty="0"/>
              <a:t>vliv sezónních faktorů</a:t>
            </a:r>
          </a:p>
          <a:p>
            <a:pPr lvl="1" algn="just">
              <a:lnSpc>
                <a:spcPct val="90000"/>
              </a:lnSpc>
              <a:buFont typeface="Symbol" pitchFamily="18" charset="2"/>
              <a:buChar char="·"/>
            </a:pPr>
            <a:r>
              <a:rPr lang="cs-CZ" sz="2400" dirty="0"/>
              <a:t>rozdílné účetní praktiky</a:t>
            </a:r>
          </a:p>
          <a:p>
            <a:pPr lvl="1" algn="just">
              <a:lnSpc>
                <a:spcPct val="90000"/>
              </a:lnSpc>
              <a:buFont typeface="Symbol" pitchFamily="18" charset="2"/>
              <a:buChar char="·"/>
            </a:pPr>
            <a:r>
              <a:rPr lang="cs-CZ" sz="2400" dirty="0"/>
              <a:t>vypovídací schopnost účetních výkazů.</a:t>
            </a:r>
          </a:p>
          <a:p>
            <a:pPr lvl="1" algn="just">
              <a:lnSpc>
                <a:spcPct val="90000"/>
              </a:lnSpc>
              <a:buFont typeface="Symbol" pitchFamily="18" charset="2"/>
              <a:buNone/>
            </a:pPr>
            <a:endParaRPr lang="cs-CZ" sz="2000" dirty="0"/>
          </a:p>
          <a:p>
            <a:pPr lvl="1">
              <a:lnSpc>
                <a:spcPct val="90000"/>
              </a:lnSpc>
              <a:buFont typeface="Wingdings" panose="05000000000000000000" pitchFamily="2" charset="2"/>
              <a:buChar char="§"/>
            </a:pPr>
            <a:r>
              <a:rPr lang="cs-CZ" dirty="0">
                <a:solidFill>
                  <a:schemeClr val="accent1"/>
                </a:solidFill>
              </a:rPr>
              <a:t>	Věrný obraz znesnadňují:</a:t>
            </a:r>
          </a:p>
          <a:p>
            <a:pPr lvl="1">
              <a:lnSpc>
                <a:spcPct val="90000"/>
              </a:lnSpc>
            </a:pPr>
            <a:r>
              <a:rPr lang="cs-CZ" sz="2000" b="1" dirty="0"/>
              <a:t>orientace na historické účetnictví</a:t>
            </a:r>
          </a:p>
          <a:p>
            <a:pPr lvl="1">
              <a:lnSpc>
                <a:spcPct val="90000"/>
              </a:lnSpc>
            </a:pPr>
            <a:r>
              <a:rPr lang="cs-CZ" sz="2000" b="1" dirty="0"/>
              <a:t>vliv inflace</a:t>
            </a:r>
          </a:p>
          <a:p>
            <a:pPr lvl="1">
              <a:lnSpc>
                <a:spcPct val="90000"/>
              </a:lnSpc>
              <a:buFontTx/>
              <a:buNone/>
            </a:pPr>
            <a:endParaRPr lang="cs-CZ" sz="2000" dirty="0"/>
          </a:p>
        </p:txBody>
      </p:sp>
      <p:sp>
        <p:nvSpPr>
          <p:cNvPr id="6" name="Zástupný symbol pro číslo snímku 5"/>
          <p:cNvSpPr>
            <a:spLocks noGrp="1"/>
          </p:cNvSpPr>
          <p:nvPr>
            <p:ph type="sldNum" sz="quarter" idx="12"/>
          </p:nvPr>
        </p:nvSpPr>
        <p:spPr/>
        <p:txBody>
          <a:bodyPr/>
          <a:lstStyle/>
          <a:p>
            <a:pPr>
              <a:defRPr/>
            </a:pPr>
            <a:fld id="{03289C0F-88BC-4282-997E-42B01C951A3D}" type="slidenum">
              <a:rPr lang="en-CA"/>
              <a:pPr>
                <a:defRPr/>
              </a:pPr>
              <a:t>158</a:t>
            </a:fld>
            <a:endParaRPr lang="en-CA"/>
          </a:p>
        </p:txBody>
      </p:sp>
    </p:spTree>
    <p:extLst>
      <p:ext uri="{BB962C8B-B14F-4D97-AF65-F5344CB8AC3E}">
        <p14:creationId xmlns:p14="http://schemas.microsoft.com/office/powerpoint/2010/main" val="195497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Bottom)">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slide(fromBottom)">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slide(fromBottom)">
                                      <p:cBhvr>
                                        <p:cTn id="17" dur="500"/>
                                        <p:tgtEl>
                                          <p:spTgt spid="2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slide(fromBottom)">
                                      <p:cBhvr>
                                        <p:cTn id="22" dur="500"/>
                                        <p:tgtEl>
                                          <p:spTgt spid="23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slide(fromBottom)">
                                      <p:cBhvr>
                                        <p:cTn id="27" dur="500"/>
                                        <p:tgtEl>
                                          <p:spTgt spid="235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3555">
                                            <p:txEl>
                                              <p:pRg st="7" end="7"/>
                                            </p:txEl>
                                          </p:spTgt>
                                        </p:tgtEl>
                                        <p:attrNameLst>
                                          <p:attrName>style.visibility</p:attrName>
                                        </p:attrNameLst>
                                      </p:cBhvr>
                                      <p:to>
                                        <p:strVal val="visible"/>
                                      </p:to>
                                    </p:set>
                                    <p:animEffect transition="in" filter="slide(fromBottom)">
                                      <p:cBhvr>
                                        <p:cTn id="32" dur="500"/>
                                        <p:tgtEl>
                                          <p:spTgt spid="2355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3555">
                                            <p:txEl>
                                              <p:pRg st="8" end="8"/>
                                            </p:txEl>
                                          </p:spTgt>
                                        </p:tgtEl>
                                        <p:attrNameLst>
                                          <p:attrName>style.visibility</p:attrName>
                                        </p:attrNameLst>
                                      </p:cBhvr>
                                      <p:to>
                                        <p:strVal val="visible"/>
                                      </p:to>
                                    </p:set>
                                    <p:animEffect transition="in" filter="slide(fromBottom)">
                                      <p:cBhvr>
                                        <p:cTn id="37" dur="500"/>
                                        <p:tgtEl>
                                          <p:spTgt spid="2355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3555">
                                            <p:txEl>
                                              <p:pRg st="9" end="9"/>
                                            </p:txEl>
                                          </p:spTgt>
                                        </p:tgtEl>
                                        <p:attrNameLst>
                                          <p:attrName>style.visibility</p:attrName>
                                        </p:attrNameLst>
                                      </p:cBhvr>
                                      <p:to>
                                        <p:strVal val="visible"/>
                                      </p:to>
                                    </p:set>
                                    <p:animEffect transition="in" filter="slide(fromBottom)">
                                      <p:cBhvr>
                                        <p:cTn id="42"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4301" y="703410"/>
            <a:ext cx="8229600" cy="1196975"/>
          </a:xfrm>
        </p:spPr>
        <p:txBody>
          <a:bodyPr>
            <a:normAutofit fontScale="90000"/>
          </a:bodyPr>
          <a:lstStyle/>
          <a:p>
            <a:pPr fontAlgn="auto">
              <a:spcAft>
                <a:spcPts val="0"/>
              </a:spcAft>
              <a:defRPr/>
            </a:pPr>
            <a:r>
              <a:rPr lang="cs-CZ" sz="4000" b="1" dirty="0">
                <a:solidFill>
                  <a:srgbClr val="FF0000"/>
                </a:solidFill>
              </a:rPr>
              <a:t>Jakým způsobem členíme financování v podniku?</a:t>
            </a:r>
          </a:p>
        </p:txBody>
      </p:sp>
      <p:sp>
        <p:nvSpPr>
          <p:cNvPr id="152579" name="Rectangle 3"/>
          <p:cNvSpPr>
            <a:spLocks noGrp="1" noChangeArrowheads="1"/>
          </p:cNvSpPr>
          <p:nvPr>
            <p:ph type="body" idx="1"/>
          </p:nvPr>
        </p:nvSpPr>
        <p:spPr>
          <a:xfrm>
            <a:off x="457200" y="2168165"/>
            <a:ext cx="8229600" cy="3957998"/>
          </a:xfrm>
        </p:spPr>
        <p:txBody>
          <a:bodyPr>
            <a:normAutofit lnSpcReduction="10000"/>
          </a:bodyPr>
          <a:lstStyle/>
          <a:p>
            <a:endParaRPr lang="cs-CZ" b="1" u="sng" dirty="0"/>
          </a:p>
          <a:p>
            <a:r>
              <a:rPr lang="cs-CZ" b="1" dirty="0"/>
              <a:t>Podle pravidelnosti</a:t>
            </a:r>
          </a:p>
          <a:p>
            <a:r>
              <a:rPr lang="cs-CZ" b="1" dirty="0"/>
              <a:t>Podle původu finančních prostředků</a:t>
            </a:r>
            <a:endParaRPr lang="cs-CZ" dirty="0"/>
          </a:p>
          <a:p>
            <a:r>
              <a:rPr lang="cs-CZ" b="1" dirty="0"/>
              <a:t>Podle doby, po kterou je kapitál podniku k dispozici </a:t>
            </a:r>
          </a:p>
          <a:p>
            <a:pPr>
              <a:buFont typeface="Wingdings" pitchFamily="2" charset="2"/>
              <a:buNone/>
            </a:pPr>
            <a:endParaRPr lang="cs-CZ" b="1" dirty="0"/>
          </a:p>
          <a:p>
            <a:pPr>
              <a:buFont typeface="Wingdings" pitchFamily="2" charset="2"/>
              <a:buNone/>
            </a:pPr>
            <a:r>
              <a:rPr lang="cs-CZ" b="1" dirty="0"/>
              <a:t>   </a:t>
            </a:r>
            <a:endParaRPr lang="cs-CZ" dirty="0"/>
          </a:p>
        </p:txBody>
      </p:sp>
    </p:spTree>
    <p:extLst>
      <p:ext uri="{BB962C8B-B14F-4D97-AF65-F5344CB8AC3E}">
        <p14:creationId xmlns:p14="http://schemas.microsoft.com/office/powerpoint/2010/main" val="33959242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8313" y="477837"/>
            <a:ext cx="8229600" cy="719138"/>
          </a:xfrm>
        </p:spPr>
        <p:txBody>
          <a:bodyPr/>
          <a:lstStyle/>
          <a:p>
            <a:pPr fontAlgn="auto">
              <a:spcAft>
                <a:spcPts val="0"/>
              </a:spcAft>
              <a:defRPr/>
            </a:pPr>
            <a:r>
              <a:rPr lang="cs-CZ" sz="4000" dirty="0"/>
              <a:t>Podle pravidelnosti:</a:t>
            </a:r>
          </a:p>
        </p:txBody>
      </p:sp>
      <p:sp>
        <p:nvSpPr>
          <p:cNvPr id="153603" name="Rectangle 3"/>
          <p:cNvSpPr>
            <a:spLocks noGrp="1" noChangeArrowheads="1"/>
          </p:cNvSpPr>
          <p:nvPr>
            <p:ph type="body" idx="1"/>
          </p:nvPr>
        </p:nvSpPr>
        <p:spPr>
          <a:xfrm>
            <a:off x="150829" y="1498861"/>
            <a:ext cx="8535971" cy="4627301"/>
          </a:xfrm>
        </p:spPr>
        <p:txBody>
          <a:bodyPr>
            <a:normAutofit fontScale="85000" lnSpcReduction="10000"/>
          </a:bodyPr>
          <a:lstStyle/>
          <a:p>
            <a:pPr marL="457200" indent="-457200" algn="just">
              <a:lnSpc>
                <a:spcPct val="90000"/>
              </a:lnSpc>
              <a:buFont typeface="Wingdings" pitchFamily="2" charset="2"/>
              <a:buAutoNum type="alphaLcParenR"/>
            </a:pPr>
            <a:r>
              <a:rPr lang="cs-CZ" b="1" u="sng" dirty="0"/>
              <a:t>Běžné, operativní financování</a:t>
            </a:r>
            <a:r>
              <a:rPr lang="cs-CZ" dirty="0"/>
              <a:t> – zajišťování a vynakládání peněz na běžný provoz podniku tj. na nákup materiálu, výplatu mezd, placení nájemného, přepravného, daní, splácení krátkodobých závazků, vyplácení dividend a na úhradu režijních nákladů</a:t>
            </a:r>
          </a:p>
          <a:p>
            <a:pPr marL="457200" indent="-457200" algn="just">
              <a:lnSpc>
                <a:spcPct val="90000"/>
              </a:lnSpc>
              <a:buFont typeface="Wingdings" pitchFamily="2" charset="2"/>
              <a:buNone/>
            </a:pPr>
            <a:endParaRPr lang="cs-CZ" b="1" dirty="0"/>
          </a:p>
          <a:p>
            <a:pPr marL="457200" indent="-457200" algn="just">
              <a:lnSpc>
                <a:spcPct val="90000"/>
              </a:lnSpc>
              <a:buFont typeface="Wingdings" pitchFamily="2" charset="2"/>
              <a:buNone/>
            </a:pPr>
            <a:r>
              <a:rPr lang="cs-CZ" b="1" dirty="0"/>
              <a:t>b) </a:t>
            </a:r>
            <a:r>
              <a:rPr lang="cs-CZ" b="1" u="sng" dirty="0"/>
              <a:t>Mimořádné financování</a:t>
            </a:r>
            <a:r>
              <a:rPr lang="cs-CZ" b="1" dirty="0"/>
              <a:t> </a:t>
            </a:r>
            <a:endParaRPr lang="cs-CZ" dirty="0"/>
          </a:p>
          <a:p>
            <a:pPr marL="457200" indent="-457200" algn="just">
              <a:lnSpc>
                <a:spcPct val="90000"/>
              </a:lnSpc>
            </a:pPr>
            <a:r>
              <a:rPr lang="cs-CZ" dirty="0"/>
              <a:t>Při zakládání podniku – než začne příliv peněz ve formě tržeb</a:t>
            </a:r>
          </a:p>
          <a:p>
            <a:pPr marL="457200" indent="-457200" algn="just">
              <a:lnSpc>
                <a:spcPct val="90000"/>
              </a:lnSpc>
            </a:pPr>
            <a:r>
              <a:rPr lang="cs-CZ" dirty="0"/>
              <a:t>Při rozšiřování podniku a jeho aktivit</a:t>
            </a:r>
          </a:p>
          <a:p>
            <a:pPr marL="457200" indent="-457200" algn="just">
              <a:lnSpc>
                <a:spcPct val="90000"/>
              </a:lnSpc>
            </a:pPr>
            <a:r>
              <a:rPr lang="cs-CZ" dirty="0"/>
              <a:t>Financování při spojování, nebo sanaci podniku</a:t>
            </a:r>
          </a:p>
          <a:p>
            <a:pPr marL="457200" indent="-457200" algn="just">
              <a:lnSpc>
                <a:spcPct val="90000"/>
              </a:lnSpc>
            </a:pPr>
            <a:r>
              <a:rPr lang="cs-CZ" dirty="0"/>
              <a:t>Při likvidaci podniku</a:t>
            </a:r>
          </a:p>
        </p:txBody>
      </p:sp>
    </p:spTree>
    <p:extLst>
      <p:ext uri="{BB962C8B-B14F-4D97-AF65-F5344CB8AC3E}">
        <p14:creationId xmlns:p14="http://schemas.microsoft.com/office/powerpoint/2010/main" val="325009901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2804" y="617423"/>
            <a:ext cx="8135938" cy="792163"/>
          </a:xfrm>
        </p:spPr>
        <p:txBody>
          <a:bodyPr/>
          <a:lstStyle/>
          <a:p>
            <a:pPr fontAlgn="auto">
              <a:spcAft>
                <a:spcPts val="0"/>
              </a:spcAft>
              <a:defRPr/>
            </a:pPr>
            <a:r>
              <a:rPr lang="cs-CZ" dirty="0">
                <a:solidFill>
                  <a:srgbClr val="FF0000"/>
                </a:solidFill>
              </a:rPr>
              <a:t>Původ finančních prostředků</a:t>
            </a:r>
          </a:p>
        </p:txBody>
      </p:sp>
      <p:sp>
        <p:nvSpPr>
          <p:cNvPr id="154627" name="Rectangle 3"/>
          <p:cNvSpPr>
            <a:spLocks noGrp="1" noChangeArrowheads="1"/>
          </p:cNvSpPr>
          <p:nvPr>
            <p:ph type="body" idx="1"/>
          </p:nvPr>
        </p:nvSpPr>
        <p:spPr>
          <a:xfrm>
            <a:off x="468313" y="1412875"/>
            <a:ext cx="8229600" cy="4929188"/>
          </a:xfrm>
        </p:spPr>
        <p:txBody>
          <a:bodyPr/>
          <a:lstStyle/>
          <a:p>
            <a:pPr marL="609600" indent="-609600">
              <a:buClr>
                <a:schemeClr val="tx1"/>
              </a:buClr>
              <a:buFontTx/>
              <a:buAutoNum type="arabicPeriod"/>
            </a:pPr>
            <a:r>
              <a:rPr lang="cs-CZ" dirty="0"/>
              <a:t>Financování vlastním kapitálem </a:t>
            </a:r>
          </a:p>
          <a:p>
            <a:pPr marL="990600" lvl="1" indent="-533400">
              <a:buClr>
                <a:schemeClr val="tx1"/>
              </a:buClr>
              <a:buFontTx/>
              <a:buChar char="•"/>
            </a:pPr>
            <a:r>
              <a:rPr lang="cs-CZ" sz="2400" dirty="0"/>
              <a:t>emise akcií, peněžní nebo věcné vklady majitelů</a:t>
            </a:r>
          </a:p>
          <a:p>
            <a:pPr marL="609600" indent="-609600">
              <a:buClr>
                <a:schemeClr val="tx1"/>
              </a:buClr>
              <a:buFontTx/>
              <a:buAutoNum type="arabicPeriod"/>
            </a:pPr>
            <a:r>
              <a:rPr lang="cs-CZ" dirty="0"/>
              <a:t>Financování cizím kapitálem</a:t>
            </a:r>
          </a:p>
          <a:p>
            <a:pPr marL="990600" lvl="1" indent="-533400">
              <a:buClr>
                <a:schemeClr val="tx1"/>
              </a:buClr>
              <a:buFontTx/>
              <a:buChar char="•"/>
            </a:pPr>
            <a:r>
              <a:rPr lang="cs-CZ" sz="2400" dirty="0"/>
              <a:t>bankovní úvěr, obligace, zálohy odběratelů, obchodní úvěry atd.</a:t>
            </a:r>
          </a:p>
          <a:p>
            <a:pPr marL="609600" indent="-609600">
              <a:buClr>
                <a:schemeClr val="tx1"/>
              </a:buClr>
              <a:buFontTx/>
              <a:buAutoNum type="arabicPeriod"/>
            </a:pPr>
            <a:r>
              <a:rPr lang="cs-CZ" dirty="0"/>
              <a:t>Samofinancování </a:t>
            </a:r>
          </a:p>
          <a:p>
            <a:pPr marL="990600" lvl="1" indent="-533400">
              <a:buClr>
                <a:schemeClr val="tx1"/>
              </a:buClr>
              <a:buFontTx/>
              <a:buChar char="•"/>
            </a:pPr>
            <a:r>
              <a:rPr lang="cs-CZ" sz="2400" dirty="0"/>
              <a:t>Financování ziskem, odpisy, další vnitřní zdroje (rezervy apod.) - zdrojem kapitálu je podniková hospodářská činnost, jejímž výsledkem je zisk, odpisy, popř. další zdroje uvolněné rychlejším obratem kapitálu.</a:t>
            </a:r>
          </a:p>
          <a:p>
            <a:pPr marL="990600" lvl="1" indent="-533400">
              <a:buClr>
                <a:schemeClr val="tx1"/>
              </a:buClr>
              <a:buFontTx/>
              <a:buChar char="•"/>
            </a:pPr>
            <a:endParaRPr lang="cs-CZ" sz="2400" dirty="0"/>
          </a:p>
        </p:txBody>
      </p:sp>
    </p:spTree>
    <p:extLst>
      <p:ext uri="{BB962C8B-B14F-4D97-AF65-F5344CB8AC3E}">
        <p14:creationId xmlns:p14="http://schemas.microsoft.com/office/powerpoint/2010/main" val="3220597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title"/>
          </p:nvPr>
        </p:nvSpPr>
        <p:spPr>
          <a:xfrm>
            <a:off x="361156" y="696404"/>
            <a:ext cx="8229600" cy="1143000"/>
          </a:xfrm>
        </p:spPr>
        <p:txBody>
          <a:bodyPr>
            <a:normAutofit fontScale="90000"/>
          </a:bodyPr>
          <a:lstStyle/>
          <a:p>
            <a:pPr eaLnBrk="1" hangingPunct="1">
              <a:defRPr/>
            </a:pPr>
            <a:r>
              <a:rPr lang="cs-CZ" sz="4000" dirty="0">
                <a:solidFill>
                  <a:srgbClr val="FF0000"/>
                </a:solidFill>
                <a:latin typeface="Arial" charset="0"/>
              </a:rPr>
              <a:t>Financování podniku podle původu kapitálu</a:t>
            </a:r>
          </a:p>
        </p:txBody>
      </p:sp>
      <p:sp>
        <p:nvSpPr>
          <p:cNvPr id="14339" name="Line 6"/>
          <p:cNvSpPr>
            <a:spLocks noChangeShapeType="1"/>
          </p:cNvSpPr>
          <p:nvPr/>
        </p:nvSpPr>
        <p:spPr bwMode="auto">
          <a:xfrm>
            <a:off x="331788" y="2053275"/>
            <a:ext cx="84963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2" name="Group 4"/>
          <p:cNvGrpSpPr>
            <a:grpSpLocks noChangeAspect="1"/>
          </p:cNvGrpSpPr>
          <p:nvPr/>
        </p:nvGrpSpPr>
        <p:grpSpPr bwMode="auto">
          <a:xfrm>
            <a:off x="-12700" y="2073274"/>
            <a:ext cx="8977313" cy="4040187"/>
            <a:chOff x="-8" y="1207"/>
            <a:chExt cx="5655" cy="2545"/>
          </a:xfrm>
        </p:grpSpPr>
        <p:sp>
          <p:nvSpPr>
            <p:cNvPr id="3" name="AutoShape 3"/>
            <p:cNvSpPr>
              <a:spLocks noChangeAspect="1" noChangeArrowheads="1" noTextEdit="1"/>
            </p:cNvSpPr>
            <p:nvPr/>
          </p:nvSpPr>
          <p:spPr bwMode="auto">
            <a:xfrm>
              <a:off x="-8" y="1207"/>
              <a:ext cx="5655" cy="254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4" name="Rectangle 5"/>
            <p:cNvSpPr>
              <a:spLocks noChangeArrowheads="1"/>
            </p:cNvSpPr>
            <p:nvPr/>
          </p:nvSpPr>
          <p:spPr bwMode="auto">
            <a:xfrm>
              <a:off x="1210" y="1425"/>
              <a:ext cx="829" cy="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5" name="Rectangle 6"/>
            <p:cNvSpPr>
              <a:spLocks noChangeArrowheads="1"/>
            </p:cNvSpPr>
            <p:nvPr/>
          </p:nvSpPr>
          <p:spPr bwMode="auto">
            <a:xfrm>
              <a:off x="1210" y="1425"/>
              <a:ext cx="829" cy="278"/>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6" name="Rectangle 7"/>
            <p:cNvSpPr>
              <a:spLocks noChangeArrowheads="1"/>
            </p:cNvSpPr>
            <p:nvPr/>
          </p:nvSpPr>
          <p:spPr bwMode="auto">
            <a:xfrm>
              <a:off x="1477" y="1499"/>
              <a:ext cx="3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vnitřní</a:t>
              </a:r>
              <a:endParaRPr kumimoji="0" lang="cs-CZ" b="1" i="0" u="none" strike="noStrike" cap="none" normalizeH="0" baseline="0">
                <a:ln>
                  <a:noFill/>
                </a:ln>
                <a:solidFill>
                  <a:schemeClr val="tx1"/>
                </a:solidFill>
                <a:effectLst/>
                <a:latin typeface="Arial" pitchFamily="34" charset="0"/>
              </a:endParaRPr>
            </a:p>
          </p:txBody>
        </p:sp>
        <p:sp>
          <p:nvSpPr>
            <p:cNvPr id="7" name="Freeform 8"/>
            <p:cNvSpPr>
              <a:spLocks noEditPoints="1"/>
            </p:cNvSpPr>
            <p:nvPr/>
          </p:nvSpPr>
          <p:spPr bwMode="auto">
            <a:xfrm>
              <a:off x="2034" y="1527"/>
              <a:ext cx="1855" cy="66"/>
            </a:xfrm>
            <a:custGeom>
              <a:avLst/>
              <a:gdLst>
                <a:gd name="T0" fmla="*/ 5 w 1855"/>
                <a:gd name="T1" fmla="*/ 28 h 66"/>
                <a:gd name="T2" fmla="*/ 1800 w 1855"/>
                <a:gd name="T3" fmla="*/ 28 h 66"/>
                <a:gd name="T4" fmla="*/ 1801 w 1855"/>
                <a:gd name="T5" fmla="*/ 29 h 66"/>
                <a:gd name="T6" fmla="*/ 1803 w 1855"/>
                <a:gd name="T7" fmla="*/ 29 h 66"/>
                <a:gd name="T8" fmla="*/ 1804 w 1855"/>
                <a:gd name="T9" fmla="*/ 30 h 66"/>
                <a:gd name="T10" fmla="*/ 1804 w 1855"/>
                <a:gd name="T11" fmla="*/ 33 h 66"/>
                <a:gd name="T12" fmla="*/ 1804 w 1855"/>
                <a:gd name="T13" fmla="*/ 34 h 66"/>
                <a:gd name="T14" fmla="*/ 1803 w 1855"/>
                <a:gd name="T15" fmla="*/ 35 h 66"/>
                <a:gd name="T16" fmla="*/ 1801 w 1855"/>
                <a:gd name="T17" fmla="*/ 35 h 66"/>
                <a:gd name="T18" fmla="*/ 1800 w 1855"/>
                <a:gd name="T19" fmla="*/ 37 h 66"/>
                <a:gd name="T20" fmla="*/ 5 w 1855"/>
                <a:gd name="T21" fmla="*/ 37 h 66"/>
                <a:gd name="T22" fmla="*/ 3 w 1855"/>
                <a:gd name="T23" fmla="*/ 35 h 66"/>
                <a:gd name="T24" fmla="*/ 1 w 1855"/>
                <a:gd name="T25" fmla="*/ 35 h 66"/>
                <a:gd name="T26" fmla="*/ 1 w 1855"/>
                <a:gd name="T27" fmla="*/ 34 h 66"/>
                <a:gd name="T28" fmla="*/ 0 w 1855"/>
                <a:gd name="T29" fmla="*/ 33 h 66"/>
                <a:gd name="T30" fmla="*/ 1 w 1855"/>
                <a:gd name="T31" fmla="*/ 30 h 66"/>
                <a:gd name="T32" fmla="*/ 1 w 1855"/>
                <a:gd name="T33" fmla="*/ 29 h 66"/>
                <a:gd name="T34" fmla="*/ 3 w 1855"/>
                <a:gd name="T35" fmla="*/ 29 h 66"/>
                <a:gd name="T36" fmla="*/ 5 w 1855"/>
                <a:gd name="T37" fmla="*/ 28 h 66"/>
                <a:gd name="T38" fmla="*/ 5 w 1855"/>
                <a:gd name="T39" fmla="*/ 28 h 66"/>
                <a:gd name="T40" fmla="*/ 1789 w 1855"/>
                <a:gd name="T41" fmla="*/ 0 h 66"/>
                <a:gd name="T42" fmla="*/ 1855 w 1855"/>
                <a:gd name="T43" fmla="*/ 33 h 66"/>
                <a:gd name="T44" fmla="*/ 1789 w 1855"/>
                <a:gd name="T45" fmla="*/ 66 h 66"/>
                <a:gd name="T46" fmla="*/ 1789 w 1855"/>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5" h="66">
                  <a:moveTo>
                    <a:pt x="5" y="28"/>
                  </a:moveTo>
                  <a:lnTo>
                    <a:pt x="1800" y="28"/>
                  </a:lnTo>
                  <a:lnTo>
                    <a:pt x="1801" y="29"/>
                  </a:lnTo>
                  <a:lnTo>
                    <a:pt x="1803" y="29"/>
                  </a:lnTo>
                  <a:lnTo>
                    <a:pt x="1804" y="30"/>
                  </a:lnTo>
                  <a:lnTo>
                    <a:pt x="1804" y="33"/>
                  </a:lnTo>
                  <a:lnTo>
                    <a:pt x="1804" y="34"/>
                  </a:lnTo>
                  <a:lnTo>
                    <a:pt x="1803" y="35"/>
                  </a:lnTo>
                  <a:lnTo>
                    <a:pt x="1801" y="35"/>
                  </a:lnTo>
                  <a:lnTo>
                    <a:pt x="1800" y="37"/>
                  </a:lnTo>
                  <a:lnTo>
                    <a:pt x="5" y="37"/>
                  </a:lnTo>
                  <a:lnTo>
                    <a:pt x="3" y="35"/>
                  </a:lnTo>
                  <a:lnTo>
                    <a:pt x="1" y="35"/>
                  </a:lnTo>
                  <a:lnTo>
                    <a:pt x="1" y="34"/>
                  </a:lnTo>
                  <a:lnTo>
                    <a:pt x="0" y="33"/>
                  </a:lnTo>
                  <a:lnTo>
                    <a:pt x="1" y="30"/>
                  </a:lnTo>
                  <a:lnTo>
                    <a:pt x="1" y="29"/>
                  </a:lnTo>
                  <a:lnTo>
                    <a:pt x="3" y="29"/>
                  </a:lnTo>
                  <a:lnTo>
                    <a:pt x="5" y="28"/>
                  </a:lnTo>
                  <a:lnTo>
                    <a:pt x="5" y="28"/>
                  </a:lnTo>
                  <a:close/>
                  <a:moveTo>
                    <a:pt x="1789" y="0"/>
                  </a:moveTo>
                  <a:lnTo>
                    <a:pt x="1855" y="33"/>
                  </a:lnTo>
                  <a:lnTo>
                    <a:pt x="1789" y="66"/>
                  </a:lnTo>
                  <a:lnTo>
                    <a:pt x="1789" y="0"/>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sp>
          <p:nvSpPr>
            <p:cNvPr id="8" name="Rectangle 9"/>
            <p:cNvSpPr>
              <a:spLocks noChangeArrowheads="1"/>
            </p:cNvSpPr>
            <p:nvPr/>
          </p:nvSpPr>
          <p:spPr bwMode="auto">
            <a:xfrm>
              <a:off x="3889" y="1289"/>
              <a:ext cx="1758" cy="5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9" name="Rectangle 10"/>
            <p:cNvSpPr>
              <a:spLocks noChangeArrowheads="1"/>
            </p:cNvSpPr>
            <p:nvPr/>
          </p:nvSpPr>
          <p:spPr bwMode="auto">
            <a:xfrm>
              <a:off x="3889" y="1289"/>
              <a:ext cx="1758" cy="589"/>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0" name="Rectangle 11"/>
            <p:cNvSpPr>
              <a:spLocks noChangeArrowheads="1"/>
            </p:cNvSpPr>
            <p:nvPr/>
          </p:nvSpPr>
          <p:spPr bwMode="auto">
            <a:xfrm>
              <a:off x="3925" y="1317"/>
              <a:ext cx="15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ze zisku (samofinancování)</a:t>
              </a:r>
              <a:endParaRPr kumimoji="0" lang="cs-CZ" b="1" i="0" u="none" strike="noStrike" cap="none" normalizeH="0" baseline="0">
                <a:ln>
                  <a:noFill/>
                </a:ln>
                <a:solidFill>
                  <a:schemeClr val="tx1"/>
                </a:solidFill>
                <a:effectLst/>
                <a:latin typeface="Arial" pitchFamily="34" charset="0"/>
              </a:endParaRPr>
            </a:p>
          </p:txBody>
        </p:sp>
        <p:sp>
          <p:nvSpPr>
            <p:cNvPr id="11" name="Rectangle 12"/>
            <p:cNvSpPr>
              <a:spLocks noChangeArrowheads="1"/>
            </p:cNvSpPr>
            <p:nvPr/>
          </p:nvSpPr>
          <p:spPr bwMode="auto">
            <a:xfrm>
              <a:off x="3925" y="1452"/>
              <a:ext cx="12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z dlouhodobých rezerv</a:t>
              </a:r>
              <a:endParaRPr kumimoji="0" lang="cs-CZ" b="1" i="0" u="none" strike="noStrike" cap="none" normalizeH="0" baseline="0">
                <a:ln>
                  <a:noFill/>
                </a:ln>
                <a:solidFill>
                  <a:schemeClr val="tx1"/>
                </a:solidFill>
                <a:effectLst/>
                <a:latin typeface="Arial" pitchFamily="34" charset="0"/>
              </a:endParaRPr>
            </a:p>
          </p:txBody>
        </p:sp>
        <p:sp>
          <p:nvSpPr>
            <p:cNvPr id="12" name="Rectangle 13"/>
            <p:cNvSpPr>
              <a:spLocks noChangeArrowheads="1"/>
            </p:cNvSpPr>
            <p:nvPr/>
          </p:nvSpPr>
          <p:spPr bwMode="auto">
            <a:xfrm>
              <a:off x="3925" y="1587"/>
              <a:ext cx="14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z prostředků uvolněných </a:t>
              </a:r>
              <a:endParaRPr kumimoji="0" lang="cs-CZ" b="1" i="0" u="none" strike="noStrike" cap="none" normalizeH="0" baseline="0">
                <a:ln>
                  <a:noFill/>
                </a:ln>
                <a:solidFill>
                  <a:schemeClr val="tx1"/>
                </a:solidFill>
                <a:effectLst/>
                <a:latin typeface="Arial" pitchFamily="34" charset="0"/>
              </a:endParaRPr>
            </a:p>
          </p:txBody>
        </p:sp>
        <p:sp>
          <p:nvSpPr>
            <p:cNvPr id="13" name="Rectangle 14"/>
            <p:cNvSpPr>
              <a:spLocks noChangeArrowheads="1"/>
            </p:cNvSpPr>
            <p:nvPr/>
          </p:nvSpPr>
          <p:spPr bwMode="auto">
            <a:xfrm>
              <a:off x="3925" y="1723"/>
              <a:ext cx="16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zrychleným obratem kapitálu</a:t>
              </a:r>
              <a:endParaRPr kumimoji="0" lang="cs-CZ" b="1" i="0" u="none" strike="noStrike" cap="none" normalizeH="0" baseline="0">
                <a:ln>
                  <a:noFill/>
                </a:ln>
                <a:solidFill>
                  <a:schemeClr val="tx1"/>
                </a:solidFill>
                <a:effectLst/>
                <a:latin typeface="Arial" pitchFamily="34" charset="0"/>
              </a:endParaRPr>
            </a:p>
          </p:txBody>
        </p:sp>
        <p:sp>
          <p:nvSpPr>
            <p:cNvPr id="14" name="Rectangle 15"/>
            <p:cNvSpPr>
              <a:spLocks noChangeArrowheads="1"/>
            </p:cNvSpPr>
            <p:nvPr/>
          </p:nvSpPr>
          <p:spPr bwMode="auto">
            <a:xfrm>
              <a:off x="1210" y="2579"/>
              <a:ext cx="829" cy="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15" name="Rectangle 16"/>
            <p:cNvSpPr>
              <a:spLocks noChangeArrowheads="1"/>
            </p:cNvSpPr>
            <p:nvPr/>
          </p:nvSpPr>
          <p:spPr bwMode="auto">
            <a:xfrm>
              <a:off x="1210" y="2579"/>
              <a:ext cx="829" cy="278"/>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6" name="Rectangle 17"/>
            <p:cNvSpPr>
              <a:spLocks noChangeArrowheads="1"/>
            </p:cNvSpPr>
            <p:nvPr/>
          </p:nvSpPr>
          <p:spPr bwMode="auto">
            <a:xfrm>
              <a:off x="1482" y="2654"/>
              <a:ext cx="31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vnější</a:t>
              </a:r>
              <a:endParaRPr kumimoji="0" lang="cs-CZ" b="1" i="0" u="none" strike="noStrike" cap="none" normalizeH="0" baseline="0">
                <a:ln>
                  <a:noFill/>
                </a:ln>
                <a:solidFill>
                  <a:schemeClr val="tx1"/>
                </a:solidFill>
                <a:effectLst/>
                <a:latin typeface="Arial" pitchFamily="34" charset="0"/>
              </a:endParaRPr>
            </a:p>
          </p:txBody>
        </p:sp>
        <p:sp>
          <p:nvSpPr>
            <p:cNvPr id="17" name="Rectangle 18"/>
            <p:cNvSpPr>
              <a:spLocks noChangeArrowheads="1"/>
            </p:cNvSpPr>
            <p:nvPr/>
          </p:nvSpPr>
          <p:spPr bwMode="auto">
            <a:xfrm>
              <a:off x="2386" y="2132"/>
              <a:ext cx="1097" cy="2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18" name="Rectangle 19"/>
            <p:cNvSpPr>
              <a:spLocks noChangeArrowheads="1"/>
            </p:cNvSpPr>
            <p:nvPr/>
          </p:nvSpPr>
          <p:spPr bwMode="auto">
            <a:xfrm>
              <a:off x="2386" y="2132"/>
              <a:ext cx="1097" cy="279"/>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9" name="Rectangle 20"/>
            <p:cNvSpPr>
              <a:spLocks noChangeArrowheads="1"/>
            </p:cNvSpPr>
            <p:nvPr/>
          </p:nvSpPr>
          <p:spPr bwMode="auto">
            <a:xfrm>
              <a:off x="2515" y="2207"/>
              <a:ext cx="9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z vlastních zdrojů</a:t>
              </a:r>
              <a:endParaRPr kumimoji="0" lang="cs-CZ" b="1" i="0" u="none" strike="noStrike" cap="none" normalizeH="0" baseline="0">
                <a:ln>
                  <a:noFill/>
                </a:ln>
                <a:solidFill>
                  <a:schemeClr val="tx1"/>
                </a:solidFill>
                <a:effectLst/>
                <a:latin typeface="Arial" pitchFamily="34" charset="0"/>
              </a:endParaRPr>
            </a:p>
          </p:txBody>
        </p:sp>
        <p:sp>
          <p:nvSpPr>
            <p:cNvPr id="20" name="Rectangle 21"/>
            <p:cNvSpPr>
              <a:spLocks noChangeArrowheads="1"/>
            </p:cNvSpPr>
            <p:nvPr/>
          </p:nvSpPr>
          <p:spPr bwMode="auto">
            <a:xfrm>
              <a:off x="3889" y="2101"/>
              <a:ext cx="1565" cy="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21" name="Rectangle 22"/>
            <p:cNvSpPr>
              <a:spLocks noChangeArrowheads="1"/>
            </p:cNvSpPr>
            <p:nvPr/>
          </p:nvSpPr>
          <p:spPr bwMode="auto">
            <a:xfrm>
              <a:off x="3889" y="2101"/>
              <a:ext cx="1565" cy="325"/>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2" name="Rectangle 23"/>
            <p:cNvSpPr>
              <a:spLocks noChangeArrowheads="1"/>
            </p:cNvSpPr>
            <p:nvPr/>
          </p:nvSpPr>
          <p:spPr bwMode="auto">
            <a:xfrm>
              <a:off x="3925" y="2132"/>
              <a:ext cx="3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akcie</a:t>
              </a:r>
              <a:endParaRPr kumimoji="0" lang="cs-CZ" b="1" i="0" u="none" strike="noStrike" cap="none" normalizeH="0" baseline="0">
                <a:ln>
                  <a:noFill/>
                </a:ln>
                <a:solidFill>
                  <a:schemeClr val="tx1"/>
                </a:solidFill>
                <a:effectLst/>
                <a:latin typeface="Arial" pitchFamily="34" charset="0"/>
              </a:endParaRPr>
            </a:p>
          </p:txBody>
        </p:sp>
        <p:sp>
          <p:nvSpPr>
            <p:cNvPr id="23" name="Rectangle 24"/>
            <p:cNvSpPr>
              <a:spLocks noChangeArrowheads="1"/>
            </p:cNvSpPr>
            <p:nvPr/>
          </p:nvSpPr>
          <p:spPr bwMode="auto">
            <a:xfrm>
              <a:off x="3925" y="2268"/>
              <a:ext cx="4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podíly</a:t>
              </a:r>
              <a:endParaRPr kumimoji="0" lang="cs-CZ" b="1" i="0" u="none" strike="noStrike" cap="none" normalizeH="0" baseline="0">
                <a:ln>
                  <a:noFill/>
                </a:ln>
                <a:solidFill>
                  <a:schemeClr val="tx1"/>
                </a:solidFill>
                <a:effectLst/>
                <a:latin typeface="Arial" pitchFamily="34" charset="0"/>
              </a:endParaRPr>
            </a:p>
          </p:txBody>
        </p:sp>
        <p:sp>
          <p:nvSpPr>
            <p:cNvPr id="24" name="Freeform 25"/>
            <p:cNvSpPr>
              <a:spLocks noEditPoints="1"/>
            </p:cNvSpPr>
            <p:nvPr/>
          </p:nvSpPr>
          <p:spPr bwMode="auto">
            <a:xfrm>
              <a:off x="3478" y="2235"/>
              <a:ext cx="402" cy="65"/>
            </a:xfrm>
            <a:custGeom>
              <a:avLst/>
              <a:gdLst>
                <a:gd name="T0" fmla="*/ 5 w 402"/>
                <a:gd name="T1" fmla="*/ 27 h 65"/>
                <a:gd name="T2" fmla="*/ 347 w 402"/>
                <a:gd name="T3" fmla="*/ 27 h 65"/>
                <a:gd name="T4" fmla="*/ 348 w 402"/>
                <a:gd name="T5" fmla="*/ 29 h 65"/>
                <a:gd name="T6" fmla="*/ 349 w 402"/>
                <a:gd name="T7" fmla="*/ 29 h 65"/>
                <a:gd name="T8" fmla="*/ 351 w 402"/>
                <a:gd name="T9" fmla="*/ 30 h 65"/>
                <a:gd name="T10" fmla="*/ 351 w 402"/>
                <a:gd name="T11" fmla="*/ 33 h 65"/>
                <a:gd name="T12" fmla="*/ 351 w 402"/>
                <a:gd name="T13" fmla="*/ 34 h 65"/>
                <a:gd name="T14" fmla="*/ 349 w 402"/>
                <a:gd name="T15" fmla="*/ 35 h 65"/>
                <a:gd name="T16" fmla="*/ 348 w 402"/>
                <a:gd name="T17" fmla="*/ 35 h 65"/>
                <a:gd name="T18" fmla="*/ 347 w 402"/>
                <a:gd name="T19" fmla="*/ 37 h 65"/>
                <a:gd name="T20" fmla="*/ 5 w 402"/>
                <a:gd name="T21" fmla="*/ 37 h 65"/>
                <a:gd name="T22" fmla="*/ 3 w 402"/>
                <a:gd name="T23" fmla="*/ 35 h 65"/>
                <a:gd name="T24" fmla="*/ 1 w 402"/>
                <a:gd name="T25" fmla="*/ 35 h 65"/>
                <a:gd name="T26" fmla="*/ 1 w 402"/>
                <a:gd name="T27" fmla="*/ 34 h 65"/>
                <a:gd name="T28" fmla="*/ 0 w 402"/>
                <a:gd name="T29" fmla="*/ 33 h 65"/>
                <a:gd name="T30" fmla="*/ 1 w 402"/>
                <a:gd name="T31" fmla="*/ 30 h 65"/>
                <a:gd name="T32" fmla="*/ 1 w 402"/>
                <a:gd name="T33" fmla="*/ 29 h 65"/>
                <a:gd name="T34" fmla="*/ 3 w 402"/>
                <a:gd name="T35" fmla="*/ 29 h 65"/>
                <a:gd name="T36" fmla="*/ 5 w 402"/>
                <a:gd name="T37" fmla="*/ 27 h 65"/>
                <a:gd name="T38" fmla="*/ 5 w 402"/>
                <a:gd name="T39" fmla="*/ 27 h 65"/>
                <a:gd name="T40" fmla="*/ 336 w 402"/>
                <a:gd name="T41" fmla="*/ 0 h 65"/>
                <a:gd name="T42" fmla="*/ 402 w 402"/>
                <a:gd name="T43" fmla="*/ 33 h 65"/>
                <a:gd name="T44" fmla="*/ 336 w 402"/>
                <a:gd name="T45" fmla="*/ 65 h 65"/>
                <a:gd name="T46" fmla="*/ 336 w 402"/>
                <a:gd name="T4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65">
                  <a:moveTo>
                    <a:pt x="5" y="27"/>
                  </a:moveTo>
                  <a:lnTo>
                    <a:pt x="347" y="27"/>
                  </a:lnTo>
                  <a:lnTo>
                    <a:pt x="348" y="29"/>
                  </a:lnTo>
                  <a:lnTo>
                    <a:pt x="349" y="29"/>
                  </a:lnTo>
                  <a:lnTo>
                    <a:pt x="351" y="30"/>
                  </a:lnTo>
                  <a:lnTo>
                    <a:pt x="351" y="33"/>
                  </a:lnTo>
                  <a:lnTo>
                    <a:pt x="351" y="34"/>
                  </a:lnTo>
                  <a:lnTo>
                    <a:pt x="349" y="35"/>
                  </a:lnTo>
                  <a:lnTo>
                    <a:pt x="348" y="35"/>
                  </a:lnTo>
                  <a:lnTo>
                    <a:pt x="347" y="37"/>
                  </a:lnTo>
                  <a:lnTo>
                    <a:pt x="5" y="37"/>
                  </a:lnTo>
                  <a:lnTo>
                    <a:pt x="3" y="35"/>
                  </a:lnTo>
                  <a:lnTo>
                    <a:pt x="1" y="35"/>
                  </a:lnTo>
                  <a:lnTo>
                    <a:pt x="1" y="34"/>
                  </a:lnTo>
                  <a:lnTo>
                    <a:pt x="0" y="33"/>
                  </a:lnTo>
                  <a:lnTo>
                    <a:pt x="1" y="30"/>
                  </a:lnTo>
                  <a:lnTo>
                    <a:pt x="1" y="29"/>
                  </a:lnTo>
                  <a:lnTo>
                    <a:pt x="3" y="29"/>
                  </a:lnTo>
                  <a:lnTo>
                    <a:pt x="5" y="27"/>
                  </a:lnTo>
                  <a:lnTo>
                    <a:pt x="5" y="27"/>
                  </a:lnTo>
                  <a:close/>
                  <a:moveTo>
                    <a:pt x="336" y="0"/>
                  </a:moveTo>
                  <a:lnTo>
                    <a:pt x="402" y="33"/>
                  </a:lnTo>
                  <a:lnTo>
                    <a:pt x="336" y="65"/>
                  </a:lnTo>
                  <a:lnTo>
                    <a:pt x="336" y="0"/>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sp>
          <p:nvSpPr>
            <p:cNvPr id="25" name="Rectangle 26"/>
            <p:cNvSpPr>
              <a:spLocks noChangeArrowheads="1"/>
            </p:cNvSpPr>
            <p:nvPr/>
          </p:nvSpPr>
          <p:spPr bwMode="auto">
            <a:xfrm>
              <a:off x="3889" y="2642"/>
              <a:ext cx="1758" cy="9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26" name="Rectangle 27"/>
            <p:cNvSpPr>
              <a:spLocks noChangeArrowheads="1"/>
            </p:cNvSpPr>
            <p:nvPr/>
          </p:nvSpPr>
          <p:spPr bwMode="auto">
            <a:xfrm>
              <a:off x="3889" y="2642"/>
              <a:ext cx="1758" cy="986"/>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7" name="Rectangle 28"/>
            <p:cNvSpPr>
              <a:spLocks noChangeArrowheads="1"/>
            </p:cNvSpPr>
            <p:nvPr/>
          </p:nvSpPr>
          <p:spPr bwMode="auto">
            <a:xfrm>
              <a:off x="3925" y="2650"/>
              <a:ext cx="10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úvěry (bankovní,  </a:t>
              </a:r>
              <a:endParaRPr kumimoji="0" lang="cs-CZ" b="1" i="0" u="none" strike="noStrike" cap="none" normalizeH="0" baseline="0">
                <a:ln>
                  <a:noFill/>
                </a:ln>
                <a:solidFill>
                  <a:schemeClr val="tx1"/>
                </a:solidFill>
                <a:effectLst/>
                <a:latin typeface="Arial" pitchFamily="34" charset="0"/>
              </a:endParaRPr>
            </a:p>
          </p:txBody>
        </p:sp>
        <p:sp>
          <p:nvSpPr>
            <p:cNvPr id="28" name="Rectangle 29"/>
            <p:cNvSpPr>
              <a:spLocks noChangeArrowheads="1"/>
            </p:cNvSpPr>
            <p:nvPr/>
          </p:nvSpPr>
          <p:spPr bwMode="auto">
            <a:xfrm>
              <a:off x="3925" y="2785"/>
              <a:ext cx="15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dodavatelský, odběratelský, </a:t>
              </a:r>
              <a:endParaRPr kumimoji="0" lang="cs-CZ" b="1" i="0" u="none" strike="noStrike" cap="none" normalizeH="0" baseline="0">
                <a:ln>
                  <a:noFill/>
                </a:ln>
                <a:solidFill>
                  <a:schemeClr val="tx1"/>
                </a:solidFill>
                <a:effectLst/>
                <a:latin typeface="Arial" pitchFamily="34" charset="0"/>
              </a:endParaRPr>
            </a:p>
          </p:txBody>
        </p:sp>
        <p:sp>
          <p:nvSpPr>
            <p:cNvPr id="29" name="Rectangle 30"/>
            <p:cNvSpPr>
              <a:spLocks noChangeArrowheads="1"/>
            </p:cNvSpPr>
            <p:nvPr/>
          </p:nvSpPr>
          <p:spPr bwMode="auto">
            <a:xfrm>
              <a:off x="3925" y="2920"/>
              <a:ext cx="9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od zaměstnanců)</a:t>
              </a:r>
              <a:endParaRPr kumimoji="0" lang="cs-CZ" b="1" i="0" u="none" strike="noStrike" cap="none" normalizeH="0" baseline="0">
                <a:ln>
                  <a:noFill/>
                </a:ln>
                <a:solidFill>
                  <a:schemeClr val="tx1"/>
                </a:solidFill>
                <a:effectLst/>
                <a:latin typeface="Arial" pitchFamily="34" charset="0"/>
              </a:endParaRPr>
            </a:p>
          </p:txBody>
        </p:sp>
        <p:sp>
          <p:nvSpPr>
            <p:cNvPr id="30" name="Rectangle 31"/>
            <p:cNvSpPr>
              <a:spLocks noChangeArrowheads="1"/>
            </p:cNvSpPr>
            <p:nvPr/>
          </p:nvSpPr>
          <p:spPr bwMode="auto">
            <a:xfrm>
              <a:off x="3925" y="3056"/>
              <a:ext cx="6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dluhopisy</a:t>
              </a:r>
              <a:endParaRPr kumimoji="0" lang="cs-CZ" b="1" i="0" u="none" strike="noStrike" cap="none" normalizeH="0" baseline="0">
                <a:ln>
                  <a:noFill/>
                </a:ln>
                <a:solidFill>
                  <a:schemeClr val="tx1"/>
                </a:solidFill>
                <a:effectLst/>
                <a:latin typeface="Arial" pitchFamily="34" charset="0"/>
              </a:endParaRPr>
            </a:p>
          </p:txBody>
        </p:sp>
        <p:sp>
          <p:nvSpPr>
            <p:cNvPr id="31" name="Rectangle 32"/>
            <p:cNvSpPr>
              <a:spLocks noChangeArrowheads="1"/>
            </p:cNvSpPr>
            <p:nvPr/>
          </p:nvSpPr>
          <p:spPr bwMode="auto">
            <a:xfrm>
              <a:off x="3925" y="3191"/>
              <a:ext cx="4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leasing</a:t>
              </a:r>
              <a:endParaRPr kumimoji="0" lang="cs-CZ" b="1" i="0" u="none" strike="noStrike" cap="none" normalizeH="0" baseline="0">
                <a:ln>
                  <a:noFill/>
                </a:ln>
                <a:solidFill>
                  <a:schemeClr val="tx1"/>
                </a:solidFill>
                <a:effectLst/>
                <a:latin typeface="Arial" pitchFamily="34" charset="0"/>
              </a:endParaRPr>
            </a:p>
          </p:txBody>
        </p:sp>
        <p:sp>
          <p:nvSpPr>
            <p:cNvPr id="14336" name="Rectangle 33"/>
            <p:cNvSpPr>
              <a:spLocks noChangeArrowheads="1"/>
            </p:cNvSpPr>
            <p:nvPr/>
          </p:nvSpPr>
          <p:spPr bwMode="auto">
            <a:xfrm>
              <a:off x="3925" y="3326"/>
              <a:ext cx="5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faktoring</a:t>
              </a:r>
              <a:endParaRPr kumimoji="0" lang="cs-CZ" b="1" i="0" u="none" strike="noStrike" cap="none" normalizeH="0" baseline="0">
                <a:ln>
                  <a:noFill/>
                </a:ln>
                <a:solidFill>
                  <a:schemeClr val="tx1"/>
                </a:solidFill>
                <a:effectLst/>
                <a:latin typeface="Arial" pitchFamily="34" charset="0"/>
              </a:endParaRPr>
            </a:p>
          </p:txBody>
        </p:sp>
        <p:sp>
          <p:nvSpPr>
            <p:cNvPr id="14337" name="Rectangle 34"/>
            <p:cNvSpPr>
              <a:spLocks noChangeArrowheads="1"/>
            </p:cNvSpPr>
            <p:nvPr/>
          </p:nvSpPr>
          <p:spPr bwMode="auto">
            <a:xfrm>
              <a:off x="3925" y="3461"/>
              <a:ext cx="15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 inovované finanční nástroje</a:t>
              </a:r>
              <a:endParaRPr kumimoji="0" lang="cs-CZ" b="1" i="0" u="none" strike="noStrike" cap="none" normalizeH="0" baseline="0">
                <a:ln>
                  <a:noFill/>
                </a:ln>
                <a:solidFill>
                  <a:schemeClr val="tx1"/>
                </a:solidFill>
                <a:effectLst/>
                <a:latin typeface="Arial" pitchFamily="34" charset="0"/>
              </a:endParaRPr>
            </a:p>
          </p:txBody>
        </p:sp>
        <p:sp>
          <p:nvSpPr>
            <p:cNvPr id="14338" name="Rectangle 35"/>
            <p:cNvSpPr>
              <a:spLocks noChangeArrowheads="1"/>
            </p:cNvSpPr>
            <p:nvPr/>
          </p:nvSpPr>
          <p:spPr bwMode="auto">
            <a:xfrm>
              <a:off x="2386" y="2985"/>
              <a:ext cx="1097" cy="2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14341" name="Rectangle 36"/>
            <p:cNvSpPr>
              <a:spLocks noChangeArrowheads="1"/>
            </p:cNvSpPr>
            <p:nvPr/>
          </p:nvSpPr>
          <p:spPr bwMode="auto">
            <a:xfrm>
              <a:off x="2386" y="2985"/>
              <a:ext cx="1097" cy="278"/>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4342" name="Rectangle 37"/>
            <p:cNvSpPr>
              <a:spLocks noChangeArrowheads="1"/>
            </p:cNvSpPr>
            <p:nvPr/>
          </p:nvSpPr>
          <p:spPr bwMode="auto">
            <a:xfrm>
              <a:off x="2591" y="3059"/>
              <a:ext cx="77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z cizích zdrojů</a:t>
              </a:r>
              <a:endParaRPr kumimoji="0" lang="cs-CZ" b="1" i="0" u="none" strike="noStrike" cap="none" normalizeH="0" baseline="0">
                <a:ln>
                  <a:noFill/>
                </a:ln>
                <a:solidFill>
                  <a:schemeClr val="tx1"/>
                </a:solidFill>
                <a:effectLst/>
                <a:latin typeface="Arial" pitchFamily="34" charset="0"/>
              </a:endParaRPr>
            </a:p>
          </p:txBody>
        </p:sp>
        <p:sp>
          <p:nvSpPr>
            <p:cNvPr id="14343" name="Freeform 38"/>
            <p:cNvSpPr>
              <a:spLocks noEditPoints="1"/>
            </p:cNvSpPr>
            <p:nvPr/>
          </p:nvSpPr>
          <p:spPr bwMode="auto">
            <a:xfrm>
              <a:off x="3478" y="3087"/>
              <a:ext cx="402" cy="66"/>
            </a:xfrm>
            <a:custGeom>
              <a:avLst/>
              <a:gdLst>
                <a:gd name="T0" fmla="*/ 5 w 402"/>
                <a:gd name="T1" fmla="*/ 28 h 66"/>
                <a:gd name="T2" fmla="*/ 347 w 402"/>
                <a:gd name="T3" fmla="*/ 28 h 66"/>
                <a:gd name="T4" fmla="*/ 348 w 402"/>
                <a:gd name="T5" fmla="*/ 29 h 66"/>
                <a:gd name="T6" fmla="*/ 349 w 402"/>
                <a:gd name="T7" fmla="*/ 29 h 66"/>
                <a:gd name="T8" fmla="*/ 351 w 402"/>
                <a:gd name="T9" fmla="*/ 30 h 66"/>
                <a:gd name="T10" fmla="*/ 351 w 402"/>
                <a:gd name="T11" fmla="*/ 33 h 66"/>
                <a:gd name="T12" fmla="*/ 351 w 402"/>
                <a:gd name="T13" fmla="*/ 34 h 66"/>
                <a:gd name="T14" fmla="*/ 349 w 402"/>
                <a:gd name="T15" fmla="*/ 35 h 66"/>
                <a:gd name="T16" fmla="*/ 348 w 402"/>
                <a:gd name="T17" fmla="*/ 35 h 66"/>
                <a:gd name="T18" fmla="*/ 347 w 402"/>
                <a:gd name="T19" fmla="*/ 37 h 66"/>
                <a:gd name="T20" fmla="*/ 5 w 402"/>
                <a:gd name="T21" fmla="*/ 37 h 66"/>
                <a:gd name="T22" fmla="*/ 3 w 402"/>
                <a:gd name="T23" fmla="*/ 35 h 66"/>
                <a:gd name="T24" fmla="*/ 1 w 402"/>
                <a:gd name="T25" fmla="*/ 35 h 66"/>
                <a:gd name="T26" fmla="*/ 1 w 402"/>
                <a:gd name="T27" fmla="*/ 34 h 66"/>
                <a:gd name="T28" fmla="*/ 0 w 402"/>
                <a:gd name="T29" fmla="*/ 33 h 66"/>
                <a:gd name="T30" fmla="*/ 1 w 402"/>
                <a:gd name="T31" fmla="*/ 30 h 66"/>
                <a:gd name="T32" fmla="*/ 1 w 402"/>
                <a:gd name="T33" fmla="*/ 29 h 66"/>
                <a:gd name="T34" fmla="*/ 3 w 402"/>
                <a:gd name="T35" fmla="*/ 29 h 66"/>
                <a:gd name="T36" fmla="*/ 5 w 402"/>
                <a:gd name="T37" fmla="*/ 28 h 66"/>
                <a:gd name="T38" fmla="*/ 5 w 402"/>
                <a:gd name="T39" fmla="*/ 28 h 66"/>
                <a:gd name="T40" fmla="*/ 336 w 402"/>
                <a:gd name="T41" fmla="*/ 0 h 66"/>
                <a:gd name="T42" fmla="*/ 402 w 402"/>
                <a:gd name="T43" fmla="*/ 33 h 66"/>
                <a:gd name="T44" fmla="*/ 336 w 402"/>
                <a:gd name="T45" fmla="*/ 66 h 66"/>
                <a:gd name="T46" fmla="*/ 336 w 402"/>
                <a:gd name="T4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 h="66">
                  <a:moveTo>
                    <a:pt x="5" y="28"/>
                  </a:moveTo>
                  <a:lnTo>
                    <a:pt x="347" y="28"/>
                  </a:lnTo>
                  <a:lnTo>
                    <a:pt x="348" y="29"/>
                  </a:lnTo>
                  <a:lnTo>
                    <a:pt x="349" y="29"/>
                  </a:lnTo>
                  <a:lnTo>
                    <a:pt x="351" y="30"/>
                  </a:lnTo>
                  <a:lnTo>
                    <a:pt x="351" y="33"/>
                  </a:lnTo>
                  <a:lnTo>
                    <a:pt x="351" y="34"/>
                  </a:lnTo>
                  <a:lnTo>
                    <a:pt x="349" y="35"/>
                  </a:lnTo>
                  <a:lnTo>
                    <a:pt x="348" y="35"/>
                  </a:lnTo>
                  <a:lnTo>
                    <a:pt x="347" y="37"/>
                  </a:lnTo>
                  <a:lnTo>
                    <a:pt x="5" y="37"/>
                  </a:lnTo>
                  <a:lnTo>
                    <a:pt x="3" y="35"/>
                  </a:lnTo>
                  <a:lnTo>
                    <a:pt x="1" y="35"/>
                  </a:lnTo>
                  <a:lnTo>
                    <a:pt x="1" y="34"/>
                  </a:lnTo>
                  <a:lnTo>
                    <a:pt x="0" y="33"/>
                  </a:lnTo>
                  <a:lnTo>
                    <a:pt x="1" y="30"/>
                  </a:lnTo>
                  <a:lnTo>
                    <a:pt x="1" y="29"/>
                  </a:lnTo>
                  <a:lnTo>
                    <a:pt x="3" y="29"/>
                  </a:lnTo>
                  <a:lnTo>
                    <a:pt x="5" y="28"/>
                  </a:lnTo>
                  <a:lnTo>
                    <a:pt x="5" y="28"/>
                  </a:lnTo>
                  <a:close/>
                  <a:moveTo>
                    <a:pt x="336" y="0"/>
                  </a:moveTo>
                  <a:lnTo>
                    <a:pt x="402" y="33"/>
                  </a:lnTo>
                  <a:lnTo>
                    <a:pt x="336" y="66"/>
                  </a:lnTo>
                  <a:lnTo>
                    <a:pt x="336" y="0"/>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sp>
          <p:nvSpPr>
            <p:cNvPr id="14344" name="Freeform 39"/>
            <p:cNvSpPr>
              <a:spLocks noEditPoints="1"/>
            </p:cNvSpPr>
            <p:nvPr/>
          </p:nvSpPr>
          <p:spPr bwMode="auto">
            <a:xfrm>
              <a:off x="2043" y="2268"/>
              <a:ext cx="334" cy="441"/>
            </a:xfrm>
            <a:custGeom>
              <a:avLst/>
              <a:gdLst>
                <a:gd name="T0" fmla="*/ 2 w 334"/>
                <a:gd name="T1" fmla="*/ 434 h 441"/>
                <a:gd name="T2" fmla="*/ 297 w 334"/>
                <a:gd name="T3" fmla="*/ 40 h 441"/>
                <a:gd name="T4" fmla="*/ 298 w 334"/>
                <a:gd name="T5" fmla="*/ 39 h 441"/>
                <a:gd name="T6" fmla="*/ 300 w 334"/>
                <a:gd name="T7" fmla="*/ 39 h 441"/>
                <a:gd name="T8" fmla="*/ 301 w 334"/>
                <a:gd name="T9" fmla="*/ 39 h 441"/>
                <a:gd name="T10" fmla="*/ 302 w 334"/>
                <a:gd name="T11" fmla="*/ 39 h 441"/>
                <a:gd name="T12" fmla="*/ 304 w 334"/>
                <a:gd name="T13" fmla="*/ 40 h 441"/>
                <a:gd name="T14" fmla="*/ 305 w 334"/>
                <a:gd name="T15" fmla="*/ 42 h 441"/>
                <a:gd name="T16" fmla="*/ 305 w 334"/>
                <a:gd name="T17" fmla="*/ 44 h 441"/>
                <a:gd name="T18" fmla="*/ 304 w 334"/>
                <a:gd name="T19" fmla="*/ 46 h 441"/>
                <a:gd name="T20" fmla="*/ 8 w 334"/>
                <a:gd name="T21" fmla="*/ 438 h 441"/>
                <a:gd name="T22" fmla="*/ 7 w 334"/>
                <a:gd name="T23" fmla="*/ 440 h 441"/>
                <a:gd name="T24" fmla="*/ 6 w 334"/>
                <a:gd name="T25" fmla="*/ 441 h 441"/>
                <a:gd name="T26" fmla="*/ 4 w 334"/>
                <a:gd name="T27" fmla="*/ 441 h 441"/>
                <a:gd name="T28" fmla="*/ 3 w 334"/>
                <a:gd name="T29" fmla="*/ 440 h 441"/>
                <a:gd name="T30" fmla="*/ 2 w 334"/>
                <a:gd name="T31" fmla="*/ 438 h 441"/>
                <a:gd name="T32" fmla="*/ 0 w 334"/>
                <a:gd name="T33" fmla="*/ 437 h 441"/>
                <a:gd name="T34" fmla="*/ 2 w 334"/>
                <a:gd name="T35" fmla="*/ 436 h 441"/>
                <a:gd name="T36" fmla="*/ 2 w 334"/>
                <a:gd name="T37" fmla="*/ 434 h 441"/>
                <a:gd name="T38" fmla="*/ 2 w 334"/>
                <a:gd name="T39" fmla="*/ 434 h 441"/>
                <a:gd name="T40" fmla="*/ 268 w 334"/>
                <a:gd name="T41" fmla="*/ 32 h 441"/>
                <a:gd name="T42" fmla="*/ 334 w 334"/>
                <a:gd name="T43" fmla="*/ 0 h 441"/>
                <a:gd name="T44" fmla="*/ 321 w 334"/>
                <a:gd name="T45" fmla="*/ 72 h 441"/>
                <a:gd name="T46" fmla="*/ 268 w 334"/>
                <a:gd name="T47" fmla="*/ 32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4" h="441">
                  <a:moveTo>
                    <a:pt x="2" y="434"/>
                  </a:moveTo>
                  <a:lnTo>
                    <a:pt x="297" y="40"/>
                  </a:lnTo>
                  <a:lnTo>
                    <a:pt x="298" y="39"/>
                  </a:lnTo>
                  <a:lnTo>
                    <a:pt x="300" y="39"/>
                  </a:lnTo>
                  <a:lnTo>
                    <a:pt x="301" y="39"/>
                  </a:lnTo>
                  <a:lnTo>
                    <a:pt x="302" y="39"/>
                  </a:lnTo>
                  <a:lnTo>
                    <a:pt x="304" y="40"/>
                  </a:lnTo>
                  <a:lnTo>
                    <a:pt x="305" y="42"/>
                  </a:lnTo>
                  <a:lnTo>
                    <a:pt x="305" y="44"/>
                  </a:lnTo>
                  <a:lnTo>
                    <a:pt x="304" y="46"/>
                  </a:lnTo>
                  <a:lnTo>
                    <a:pt x="8" y="438"/>
                  </a:lnTo>
                  <a:lnTo>
                    <a:pt x="7" y="440"/>
                  </a:lnTo>
                  <a:lnTo>
                    <a:pt x="6" y="441"/>
                  </a:lnTo>
                  <a:lnTo>
                    <a:pt x="4" y="441"/>
                  </a:lnTo>
                  <a:lnTo>
                    <a:pt x="3" y="440"/>
                  </a:lnTo>
                  <a:lnTo>
                    <a:pt x="2" y="438"/>
                  </a:lnTo>
                  <a:lnTo>
                    <a:pt x="0" y="437"/>
                  </a:lnTo>
                  <a:lnTo>
                    <a:pt x="2" y="436"/>
                  </a:lnTo>
                  <a:lnTo>
                    <a:pt x="2" y="434"/>
                  </a:lnTo>
                  <a:lnTo>
                    <a:pt x="2" y="434"/>
                  </a:lnTo>
                  <a:close/>
                  <a:moveTo>
                    <a:pt x="268" y="32"/>
                  </a:moveTo>
                  <a:lnTo>
                    <a:pt x="334" y="0"/>
                  </a:lnTo>
                  <a:lnTo>
                    <a:pt x="321" y="72"/>
                  </a:lnTo>
                  <a:lnTo>
                    <a:pt x="268" y="32"/>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sp>
          <p:nvSpPr>
            <p:cNvPr id="14345" name="Freeform 40"/>
            <p:cNvSpPr>
              <a:spLocks noEditPoints="1"/>
            </p:cNvSpPr>
            <p:nvPr/>
          </p:nvSpPr>
          <p:spPr bwMode="auto">
            <a:xfrm>
              <a:off x="2043" y="2709"/>
              <a:ext cx="343" cy="411"/>
            </a:xfrm>
            <a:custGeom>
              <a:avLst/>
              <a:gdLst>
                <a:gd name="T0" fmla="*/ 8 w 343"/>
                <a:gd name="T1" fmla="*/ 2 h 411"/>
                <a:gd name="T2" fmla="*/ 310 w 343"/>
                <a:gd name="T3" fmla="*/ 366 h 411"/>
                <a:gd name="T4" fmla="*/ 312 w 343"/>
                <a:gd name="T5" fmla="*/ 368 h 411"/>
                <a:gd name="T6" fmla="*/ 312 w 343"/>
                <a:gd name="T7" fmla="*/ 369 h 411"/>
                <a:gd name="T8" fmla="*/ 312 w 343"/>
                <a:gd name="T9" fmla="*/ 370 h 411"/>
                <a:gd name="T10" fmla="*/ 310 w 343"/>
                <a:gd name="T11" fmla="*/ 371 h 411"/>
                <a:gd name="T12" fmla="*/ 309 w 343"/>
                <a:gd name="T13" fmla="*/ 373 h 411"/>
                <a:gd name="T14" fmla="*/ 308 w 343"/>
                <a:gd name="T15" fmla="*/ 373 h 411"/>
                <a:gd name="T16" fmla="*/ 306 w 343"/>
                <a:gd name="T17" fmla="*/ 371 h 411"/>
                <a:gd name="T18" fmla="*/ 305 w 343"/>
                <a:gd name="T19" fmla="*/ 371 h 411"/>
                <a:gd name="T20" fmla="*/ 2 w 343"/>
                <a:gd name="T21" fmla="*/ 8 h 411"/>
                <a:gd name="T22" fmla="*/ 2 w 343"/>
                <a:gd name="T23" fmla="*/ 5 h 411"/>
                <a:gd name="T24" fmla="*/ 0 w 343"/>
                <a:gd name="T25" fmla="*/ 4 h 411"/>
                <a:gd name="T26" fmla="*/ 2 w 343"/>
                <a:gd name="T27" fmla="*/ 2 h 411"/>
                <a:gd name="T28" fmla="*/ 3 w 343"/>
                <a:gd name="T29" fmla="*/ 1 h 411"/>
                <a:gd name="T30" fmla="*/ 4 w 343"/>
                <a:gd name="T31" fmla="*/ 1 h 411"/>
                <a:gd name="T32" fmla="*/ 6 w 343"/>
                <a:gd name="T33" fmla="*/ 0 h 411"/>
                <a:gd name="T34" fmla="*/ 7 w 343"/>
                <a:gd name="T35" fmla="*/ 1 h 411"/>
                <a:gd name="T36" fmla="*/ 8 w 343"/>
                <a:gd name="T37" fmla="*/ 2 h 411"/>
                <a:gd name="T38" fmla="*/ 8 w 343"/>
                <a:gd name="T39" fmla="*/ 2 h 411"/>
                <a:gd name="T40" fmla="*/ 326 w 343"/>
                <a:gd name="T41" fmla="*/ 339 h 411"/>
                <a:gd name="T42" fmla="*/ 343 w 343"/>
                <a:gd name="T43" fmla="*/ 411 h 411"/>
                <a:gd name="T44" fmla="*/ 275 w 343"/>
                <a:gd name="T45" fmla="*/ 381 h 411"/>
                <a:gd name="T46" fmla="*/ 326 w 343"/>
                <a:gd name="T47" fmla="*/ 33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 h="411">
                  <a:moveTo>
                    <a:pt x="8" y="2"/>
                  </a:moveTo>
                  <a:lnTo>
                    <a:pt x="310" y="366"/>
                  </a:lnTo>
                  <a:lnTo>
                    <a:pt x="312" y="368"/>
                  </a:lnTo>
                  <a:lnTo>
                    <a:pt x="312" y="369"/>
                  </a:lnTo>
                  <a:lnTo>
                    <a:pt x="312" y="370"/>
                  </a:lnTo>
                  <a:lnTo>
                    <a:pt x="310" y="371"/>
                  </a:lnTo>
                  <a:lnTo>
                    <a:pt x="309" y="373"/>
                  </a:lnTo>
                  <a:lnTo>
                    <a:pt x="308" y="373"/>
                  </a:lnTo>
                  <a:lnTo>
                    <a:pt x="306" y="371"/>
                  </a:lnTo>
                  <a:lnTo>
                    <a:pt x="305" y="371"/>
                  </a:lnTo>
                  <a:lnTo>
                    <a:pt x="2" y="8"/>
                  </a:lnTo>
                  <a:lnTo>
                    <a:pt x="2" y="5"/>
                  </a:lnTo>
                  <a:lnTo>
                    <a:pt x="0" y="4"/>
                  </a:lnTo>
                  <a:lnTo>
                    <a:pt x="2" y="2"/>
                  </a:lnTo>
                  <a:lnTo>
                    <a:pt x="3" y="1"/>
                  </a:lnTo>
                  <a:lnTo>
                    <a:pt x="4" y="1"/>
                  </a:lnTo>
                  <a:lnTo>
                    <a:pt x="6" y="0"/>
                  </a:lnTo>
                  <a:lnTo>
                    <a:pt x="7" y="1"/>
                  </a:lnTo>
                  <a:lnTo>
                    <a:pt x="8" y="2"/>
                  </a:lnTo>
                  <a:lnTo>
                    <a:pt x="8" y="2"/>
                  </a:lnTo>
                  <a:close/>
                  <a:moveTo>
                    <a:pt x="326" y="339"/>
                  </a:moveTo>
                  <a:lnTo>
                    <a:pt x="343" y="411"/>
                  </a:lnTo>
                  <a:lnTo>
                    <a:pt x="275" y="381"/>
                  </a:lnTo>
                  <a:lnTo>
                    <a:pt x="326" y="339"/>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sp>
          <p:nvSpPr>
            <p:cNvPr id="14346" name="Rectangle 41"/>
            <p:cNvSpPr>
              <a:spLocks noChangeArrowheads="1"/>
            </p:cNvSpPr>
            <p:nvPr/>
          </p:nvSpPr>
          <p:spPr bwMode="auto">
            <a:xfrm>
              <a:off x="104" y="2005"/>
              <a:ext cx="769" cy="2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b="1"/>
            </a:p>
          </p:txBody>
        </p:sp>
        <p:sp>
          <p:nvSpPr>
            <p:cNvPr id="14347" name="Rectangle 42"/>
            <p:cNvSpPr>
              <a:spLocks noChangeArrowheads="1"/>
            </p:cNvSpPr>
            <p:nvPr/>
          </p:nvSpPr>
          <p:spPr bwMode="auto">
            <a:xfrm>
              <a:off x="104" y="2005"/>
              <a:ext cx="769" cy="286"/>
            </a:xfrm>
            <a:prstGeom prst="rect">
              <a:avLst/>
            </a:prstGeom>
            <a:noFill/>
            <a:ln w="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4348" name="Rectangle 43"/>
            <p:cNvSpPr>
              <a:spLocks noChangeArrowheads="1"/>
            </p:cNvSpPr>
            <p:nvPr/>
          </p:nvSpPr>
          <p:spPr bwMode="auto">
            <a:xfrm>
              <a:off x="209" y="2084"/>
              <a:ext cx="6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rgbClr val="000000"/>
                  </a:solidFill>
                  <a:effectLst/>
                  <a:latin typeface="Arial" pitchFamily="34" charset="0"/>
                </a:rPr>
                <a:t>financování</a:t>
              </a:r>
              <a:endParaRPr kumimoji="0" lang="cs-CZ" b="1" i="0" u="none" strike="noStrike" cap="none" normalizeH="0" baseline="0">
                <a:ln>
                  <a:noFill/>
                </a:ln>
                <a:solidFill>
                  <a:schemeClr val="tx1"/>
                </a:solidFill>
                <a:effectLst/>
                <a:latin typeface="Arial" pitchFamily="34" charset="0"/>
              </a:endParaRPr>
            </a:p>
          </p:txBody>
        </p:sp>
        <p:sp>
          <p:nvSpPr>
            <p:cNvPr id="14349" name="Freeform 44"/>
            <p:cNvSpPr>
              <a:spLocks noEditPoints="1"/>
            </p:cNvSpPr>
            <p:nvPr/>
          </p:nvSpPr>
          <p:spPr bwMode="auto">
            <a:xfrm>
              <a:off x="867" y="1544"/>
              <a:ext cx="334" cy="592"/>
            </a:xfrm>
            <a:custGeom>
              <a:avLst/>
              <a:gdLst>
                <a:gd name="T0" fmla="*/ 2 w 334"/>
                <a:gd name="T1" fmla="*/ 586 h 592"/>
                <a:gd name="T2" fmla="*/ 304 w 334"/>
                <a:gd name="T3" fmla="*/ 45 h 592"/>
                <a:gd name="T4" fmla="*/ 304 w 334"/>
                <a:gd name="T5" fmla="*/ 43 h 592"/>
                <a:gd name="T6" fmla="*/ 305 w 334"/>
                <a:gd name="T7" fmla="*/ 43 h 592"/>
                <a:gd name="T8" fmla="*/ 308 w 334"/>
                <a:gd name="T9" fmla="*/ 43 h 592"/>
                <a:gd name="T10" fmla="*/ 309 w 334"/>
                <a:gd name="T11" fmla="*/ 43 h 592"/>
                <a:gd name="T12" fmla="*/ 310 w 334"/>
                <a:gd name="T13" fmla="*/ 45 h 592"/>
                <a:gd name="T14" fmla="*/ 310 w 334"/>
                <a:gd name="T15" fmla="*/ 46 h 592"/>
                <a:gd name="T16" fmla="*/ 310 w 334"/>
                <a:gd name="T17" fmla="*/ 47 h 592"/>
                <a:gd name="T18" fmla="*/ 310 w 334"/>
                <a:gd name="T19" fmla="*/ 49 h 592"/>
                <a:gd name="T20" fmla="*/ 8 w 334"/>
                <a:gd name="T21" fmla="*/ 590 h 592"/>
                <a:gd name="T22" fmla="*/ 7 w 334"/>
                <a:gd name="T23" fmla="*/ 591 h 592"/>
                <a:gd name="T24" fmla="*/ 6 w 334"/>
                <a:gd name="T25" fmla="*/ 592 h 592"/>
                <a:gd name="T26" fmla="*/ 4 w 334"/>
                <a:gd name="T27" fmla="*/ 592 h 592"/>
                <a:gd name="T28" fmla="*/ 3 w 334"/>
                <a:gd name="T29" fmla="*/ 591 h 592"/>
                <a:gd name="T30" fmla="*/ 2 w 334"/>
                <a:gd name="T31" fmla="*/ 590 h 592"/>
                <a:gd name="T32" fmla="*/ 2 w 334"/>
                <a:gd name="T33" fmla="*/ 588 h 592"/>
                <a:gd name="T34" fmla="*/ 0 w 334"/>
                <a:gd name="T35" fmla="*/ 587 h 592"/>
                <a:gd name="T36" fmla="*/ 2 w 334"/>
                <a:gd name="T37" fmla="*/ 586 h 592"/>
                <a:gd name="T38" fmla="*/ 2 w 334"/>
                <a:gd name="T39" fmla="*/ 586 h 592"/>
                <a:gd name="T40" fmla="*/ 272 w 334"/>
                <a:gd name="T41" fmla="*/ 41 h 592"/>
                <a:gd name="T42" fmla="*/ 334 w 334"/>
                <a:gd name="T43" fmla="*/ 0 h 592"/>
                <a:gd name="T44" fmla="*/ 330 w 334"/>
                <a:gd name="T45" fmla="*/ 72 h 592"/>
                <a:gd name="T46" fmla="*/ 272 w 334"/>
                <a:gd name="T47" fmla="*/ 4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4" h="592">
                  <a:moveTo>
                    <a:pt x="2" y="586"/>
                  </a:moveTo>
                  <a:lnTo>
                    <a:pt x="304" y="45"/>
                  </a:lnTo>
                  <a:lnTo>
                    <a:pt x="304" y="43"/>
                  </a:lnTo>
                  <a:lnTo>
                    <a:pt x="305" y="43"/>
                  </a:lnTo>
                  <a:lnTo>
                    <a:pt x="308" y="43"/>
                  </a:lnTo>
                  <a:lnTo>
                    <a:pt x="309" y="43"/>
                  </a:lnTo>
                  <a:lnTo>
                    <a:pt x="310" y="45"/>
                  </a:lnTo>
                  <a:lnTo>
                    <a:pt x="310" y="46"/>
                  </a:lnTo>
                  <a:lnTo>
                    <a:pt x="310" y="47"/>
                  </a:lnTo>
                  <a:lnTo>
                    <a:pt x="310" y="49"/>
                  </a:lnTo>
                  <a:lnTo>
                    <a:pt x="8" y="590"/>
                  </a:lnTo>
                  <a:lnTo>
                    <a:pt x="7" y="591"/>
                  </a:lnTo>
                  <a:lnTo>
                    <a:pt x="6" y="592"/>
                  </a:lnTo>
                  <a:lnTo>
                    <a:pt x="4" y="592"/>
                  </a:lnTo>
                  <a:lnTo>
                    <a:pt x="3" y="591"/>
                  </a:lnTo>
                  <a:lnTo>
                    <a:pt x="2" y="590"/>
                  </a:lnTo>
                  <a:lnTo>
                    <a:pt x="2" y="588"/>
                  </a:lnTo>
                  <a:lnTo>
                    <a:pt x="0" y="587"/>
                  </a:lnTo>
                  <a:lnTo>
                    <a:pt x="2" y="586"/>
                  </a:lnTo>
                  <a:lnTo>
                    <a:pt x="2" y="586"/>
                  </a:lnTo>
                  <a:close/>
                  <a:moveTo>
                    <a:pt x="272" y="41"/>
                  </a:moveTo>
                  <a:lnTo>
                    <a:pt x="334" y="0"/>
                  </a:lnTo>
                  <a:lnTo>
                    <a:pt x="330" y="72"/>
                  </a:lnTo>
                  <a:lnTo>
                    <a:pt x="272" y="41"/>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sp>
          <p:nvSpPr>
            <p:cNvPr id="14350" name="Freeform 45"/>
            <p:cNvSpPr>
              <a:spLocks noEditPoints="1"/>
            </p:cNvSpPr>
            <p:nvPr/>
          </p:nvSpPr>
          <p:spPr bwMode="auto">
            <a:xfrm>
              <a:off x="877" y="2127"/>
              <a:ext cx="324" cy="603"/>
            </a:xfrm>
            <a:custGeom>
              <a:avLst/>
              <a:gdLst>
                <a:gd name="T0" fmla="*/ 8 w 324"/>
                <a:gd name="T1" fmla="*/ 3 h 603"/>
                <a:gd name="T2" fmla="*/ 302 w 324"/>
                <a:gd name="T3" fmla="*/ 552 h 603"/>
                <a:gd name="T4" fmla="*/ 302 w 324"/>
                <a:gd name="T5" fmla="*/ 554 h 603"/>
                <a:gd name="T6" fmla="*/ 302 w 324"/>
                <a:gd name="T7" fmla="*/ 556 h 603"/>
                <a:gd name="T8" fmla="*/ 300 w 324"/>
                <a:gd name="T9" fmla="*/ 557 h 603"/>
                <a:gd name="T10" fmla="*/ 299 w 324"/>
                <a:gd name="T11" fmla="*/ 558 h 603"/>
                <a:gd name="T12" fmla="*/ 298 w 324"/>
                <a:gd name="T13" fmla="*/ 558 h 603"/>
                <a:gd name="T14" fmla="*/ 297 w 324"/>
                <a:gd name="T15" fmla="*/ 558 h 603"/>
                <a:gd name="T16" fmla="*/ 295 w 324"/>
                <a:gd name="T17" fmla="*/ 557 h 603"/>
                <a:gd name="T18" fmla="*/ 294 w 324"/>
                <a:gd name="T19" fmla="*/ 556 h 603"/>
                <a:gd name="T20" fmla="*/ 1 w 324"/>
                <a:gd name="T21" fmla="*/ 7 h 603"/>
                <a:gd name="T22" fmla="*/ 0 w 324"/>
                <a:gd name="T23" fmla="*/ 5 h 603"/>
                <a:gd name="T24" fmla="*/ 1 w 324"/>
                <a:gd name="T25" fmla="*/ 4 h 603"/>
                <a:gd name="T26" fmla="*/ 1 w 324"/>
                <a:gd name="T27" fmla="*/ 3 h 603"/>
                <a:gd name="T28" fmla="*/ 2 w 324"/>
                <a:gd name="T29" fmla="*/ 1 h 603"/>
                <a:gd name="T30" fmla="*/ 4 w 324"/>
                <a:gd name="T31" fmla="*/ 0 h 603"/>
                <a:gd name="T32" fmla="*/ 5 w 324"/>
                <a:gd name="T33" fmla="*/ 1 h 603"/>
                <a:gd name="T34" fmla="*/ 8 w 324"/>
                <a:gd name="T35" fmla="*/ 1 h 603"/>
                <a:gd name="T36" fmla="*/ 8 w 324"/>
                <a:gd name="T37" fmla="*/ 3 h 603"/>
                <a:gd name="T38" fmla="*/ 8 w 324"/>
                <a:gd name="T39" fmla="*/ 3 h 603"/>
                <a:gd name="T40" fmla="*/ 321 w 324"/>
                <a:gd name="T41" fmla="*/ 529 h 603"/>
                <a:gd name="T42" fmla="*/ 324 w 324"/>
                <a:gd name="T43" fmla="*/ 603 h 603"/>
                <a:gd name="T44" fmla="*/ 264 w 324"/>
                <a:gd name="T45" fmla="*/ 559 h 603"/>
                <a:gd name="T46" fmla="*/ 321 w 324"/>
                <a:gd name="T47" fmla="*/ 529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603">
                  <a:moveTo>
                    <a:pt x="8" y="3"/>
                  </a:moveTo>
                  <a:lnTo>
                    <a:pt x="302" y="552"/>
                  </a:lnTo>
                  <a:lnTo>
                    <a:pt x="302" y="554"/>
                  </a:lnTo>
                  <a:lnTo>
                    <a:pt x="302" y="556"/>
                  </a:lnTo>
                  <a:lnTo>
                    <a:pt x="300" y="557"/>
                  </a:lnTo>
                  <a:lnTo>
                    <a:pt x="299" y="558"/>
                  </a:lnTo>
                  <a:lnTo>
                    <a:pt x="298" y="558"/>
                  </a:lnTo>
                  <a:lnTo>
                    <a:pt x="297" y="558"/>
                  </a:lnTo>
                  <a:lnTo>
                    <a:pt x="295" y="557"/>
                  </a:lnTo>
                  <a:lnTo>
                    <a:pt x="294" y="556"/>
                  </a:lnTo>
                  <a:lnTo>
                    <a:pt x="1" y="7"/>
                  </a:lnTo>
                  <a:lnTo>
                    <a:pt x="0" y="5"/>
                  </a:lnTo>
                  <a:lnTo>
                    <a:pt x="1" y="4"/>
                  </a:lnTo>
                  <a:lnTo>
                    <a:pt x="1" y="3"/>
                  </a:lnTo>
                  <a:lnTo>
                    <a:pt x="2" y="1"/>
                  </a:lnTo>
                  <a:lnTo>
                    <a:pt x="4" y="0"/>
                  </a:lnTo>
                  <a:lnTo>
                    <a:pt x="5" y="1"/>
                  </a:lnTo>
                  <a:lnTo>
                    <a:pt x="8" y="1"/>
                  </a:lnTo>
                  <a:lnTo>
                    <a:pt x="8" y="3"/>
                  </a:lnTo>
                  <a:lnTo>
                    <a:pt x="8" y="3"/>
                  </a:lnTo>
                  <a:close/>
                  <a:moveTo>
                    <a:pt x="321" y="529"/>
                  </a:moveTo>
                  <a:lnTo>
                    <a:pt x="324" y="603"/>
                  </a:lnTo>
                  <a:lnTo>
                    <a:pt x="264" y="559"/>
                  </a:lnTo>
                  <a:lnTo>
                    <a:pt x="321" y="529"/>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b="1"/>
            </a:p>
          </p:txBody>
        </p:sp>
      </p:grpSp>
    </p:spTree>
    <p:extLst>
      <p:ext uri="{BB962C8B-B14F-4D97-AF65-F5344CB8AC3E}">
        <p14:creationId xmlns:p14="http://schemas.microsoft.com/office/powerpoint/2010/main" val="375537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199" y="598487"/>
            <a:ext cx="8229600" cy="1196975"/>
          </a:xfrm>
        </p:spPr>
        <p:txBody>
          <a:bodyPr/>
          <a:lstStyle/>
          <a:p>
            <a:pPr fontAlgn="auto">
              <a:spcAft>
                <a:spcPts val="0"/>
              </a:spcAft>
              <a:defRPr/>
            </a:pPr>
            <a:r>
              <a:rPr lang="cs-CZ" dirty="0">
                <a:solidFill>
                  <a:srgbClr val="FF0000"/>
                </a:solidFill>
              </a:rPr>
              <a:t>Finanční řízení podniku</a:t>
            </a:r>
          </a:p>
        </p:txBody>
      </p:sp>
      <p:sp>
        <p:nvSpPr>
          <p:cNvPr id="144387" name="Rectangle 3"/>
          <p:cNvSpPr>
            <a:spLocks noGrp="1" noChangeArrowheads="1"/>
          </p:cNvSpPr>
          <p:nvPr>
            <p:ph type="body" idx="1"/>
          </p:nvPr>
        </p:nvSpPr>
        <p:spPr>
          <a:xfrm>
            <a:off x="457199" y="2007909"/>
            <a:ext cx="8507413" cy="4118254"/>
          </a:xfrm>
        </p:spPr>
        <p:txBody>
          <a:bodyPr/>
          <a:lstStyle/>
          <a:p>
            <a:r>
              <a:rPr lang="cs-CZ" sz="3600" dirty="0"/>
              <a:t>Tak jako most, aby se nezhroutil  podpírá vždy několik pilířů, také podnik podpírá několik pilířů, aby se nezhroutil. </a:t>
            </a:r>
          </a:p>
          <a:p>
            <a:r>
              <a:rPr lang="cs-CZ" sz="3600" b="1" u="sng" dirty="0"/>
              <a:t>Jaké jsou hlavní pilíře podniku?</a:t>
            </a:r>
          </a:p>
          <a:p>
            <a:pPr lvl="1"/>
            <a:r>
              <a:rPr lang="cs-CZ" sz="2800" dirty="0"/>
              <a:t>Co budeme vyrábět? 	</a:t>
            </a:r>
          </a:p>
          <a:p>
            <a:pPr lvl="1"/>
            <a:r>
              <a:rPr lang="cs-CZ" sz="2800" dirty="0"/>
              <a:t>Pro koho budeme vyrábět? </a:t>
            </a:r>
          </a:p>
          <a:p>
            <a:pPr lvl="1"/>
            <a:r>
              <a:rPr lang="cs-CZ" sz="2800" dirty="0"/>
              <a:t>Za co budeme vyrábět? 	</a:t>
            </a:r>
            <a:endParaRPr lang="cs-CZ" sz="2800" b="1" dirty="0"/>
          </a:p>
          <a:p>
            <a:endParaRPr lang="cs-CZ" sz="3600" dirty="0"/>
          </a:p>
        </p:txBody>
      </p:sp>
    </p:spTree>
    <p:extLst>
      <p:ext uri="{BB962C8B-B14F-4D97-AF65-F5344CB8AC3E}">
        <p14:creationId xmlns:p14="http://schemas.microsoft.com/office/powerpoint/2010/main" val="3659720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79388" y="1451728"/>
            <a:ext cx="8964612" cy="5217360"/>
          </a:xfrm>
        </p:spPr>
        <p:txBody>
          <a:bodyPr/>
          <a:lstStyle/>
          <a:p>
            <a:pPr>
              <a:spcBef>
                <a:spcPct val="0"/>
              </a:spcBef>
              <a:buClr>
                <a:schemeClr val="tx1"/>
              </a:buClr>
              <a:buFont typeface="Arial" pitchFamily="34" charset="0"/>
              <a:buNone/>
            </a:pPr>
            <a:r>
              <a:rPr lang="cs-CZ" sz="2200" b="1" dirty="0">
                <a:cs typeface="Times New Roman" pitchFamily="18" charset="0"/>
              </a:rPr>
              <a:t>Je pro finanční řízení důležité zabývat se ziskem? </a:t>
            </a:r>
          </a:p>
          <a:p>
            <a:pPr>
              <a:spcBef>
                <a:spcPct val="0"/>
              </a:spcBef>
              <a:buClr>
                <a:schemeClr val="tx1"/>
              </a:buClr>
            </a:pPr>
            <a:r>
              <a:rPr lang="cs-CZ" sz="2200" b="1" dirty="0">
                <a:cs typeface="Times New Roman" pitchFamily="18" charset="0"/>
              </a:rPr>
              <a:t>ANO, </a:t>
            </a:r>
            <a:r>
              <a:rPr lang="cs-CZ" sz="2200" dirty="0">
                <a:cs typeface="Times New Roman" pitchFamily="18" charset="0"/>
              </a:rPr>
              <a:t>musí to být nedělitelná součást finančního řízení.</a:t>
            </a:r>
          </a:p>
          <a:p>
            <a:pPr>
              <a:spcBef>
                <a:spcPct val="0"/>
              </a:spcBef>
              <a:buClr>
                <a:schemeClr val="tx1"/>
              </a:buClr>
              <a:buFont typeface="Arial" pitchFamily="34" charset="0"/>
              <a:buNone/>
            </a:pPr>
            <a:r>
              <a:rPr lang="cs-CZ" sz="2200" b="1" dirty="0">
                <a:cs typeface="Times New Roman" pitchFamily="18" charset="0"/>
              </a:rPr>
              <a:t>Proč?</a:t>
            </a:r>
          </a:p>
          <a:p>
            <a:pPr>
              <a:spcBef>
                <a:spcPct val="0"/>
              </a:spcBef>
              <a:buClr>
                <a:schemeClr val="tx1"/>
              </a:buClr>
            </a:pPr>
            <a:r>
              <a:rPr lang="cs-CZ" sz="2200" dirty="0">
                <a:cs typeface="Times New Roman" pitchFamily="18" charset="0"/>
              </a:rPr>
              <a:t>Bez zisku nelze v dlouhodobém hledisku generovat finančních prostředky a přicházím tak o jeden segment financování (samofinancování).</a:t>
            </a:r>
          </a:p>
          <a:p>
            <a:pPr>
              <a:spcBef>
                <a:spcPct val="0"/>
              </a:spcBef>
              <a:buClr>
                <a:schemeClr val="tx1"/>
              </a:buClr>
            </a:pPr>
            <a:r>
              <a:rPr lang="cs-CZ" sz="2200" dirty="0">
                <a:cs typeface="Times New Roman" pitchFamily="18" charset="0"/>
              </a:rPr>
              <a:t>Ztráty je potřeba uhradit (sanovat), tzn. že na ně někde musíme vzít </a:t>
            </a:r>
            <a:r>
              <a:rPr lang="cs-CZ" sz="2200" dirty="0" err="1">
                <a:cs typeface="Times New Roman" pitchFamily="18" charset="0"/>
              </a:rPr>
              <a:t>fin</a:t>
            </a:r>
            <a:r>
              <a:rPr lang="cs-CZ" sz="2200" dirty="0">
                <a:cs typeface="Times New Roman" pitchFamily="18" charset="0"/>
              </a:rPr>
              <a:t>. prostředky. Otázkou zůstává kde?</a:t>
            </a:r>
          </a:p>
          <a:p>
            <a:pPr>
              <a:spcBef>
                <a:spcPct val="0"/>
              </a:spcBef>
              <a:buClr>
                <a:schemeClr val="tx1"/>
              </a:buClr>
              <a:buFont typeface="Arial" pitchFamily="34" charset="0"/>
              <a:buNone/>
            </a:pPr>
            <a:r>
              <a:rPr lang="cs-CZ" sz="2200" b="1" dirty="0"/>
              <a:t>Proč nám ale nestačí pouze sledovat zisk? (nedostatky VZZ)</a:t>
            </a:r>
            <a:endParaRPr lang="cs-CZ" sz="2200" b="1" dirty="0">
              <a:cs typeface="Times New Roman" pitchFamily="18" charset="0"/>
            </a:endParaRPr>
          </a:p>
          <a:p>
            <a:pPr>
              <a:spcBef>
                <a:spcPct val="0"/>
              </a:spcBef>
              <a:buClr>
                <a:schemeClr val="tx1"/>
              </a:buClr>
            </a:pPr>
            <a:r>
              <a:rPr lang="cs-CZ" sz="2200" dirty="0">
                <a:cs typeface="Times New Roman" pitchFamily="18" charset="0"/>
              </a:rPr>
              <a:t>výnosy se nekryjí s peněžními prostředky, které má podnik k dispozici (pohledávky za odběrateli)</a:t>
            </a:r>
            <a:r>
              <a:rPr lang="cs-CZ" sz="2200" dirty="0"/>
              <a:t>… Výnosy ≠ inkaso</a:t>
            </a:r>
          </a:p>
          <a:p>
            <a:pPr>
              <a:spcBef>
                <a:spcPct val="0"/>
              </a:spcBef>
              <a:buClr>
                <a:schemeClr val="tx1"/>
              </a:buClr>
            </a:pPr>
            <a:r>
              <a:rPr lang="cs-CZ" sz="2200" dirty="0">
                <a:cs typeface="Times New Roman" pitchFamily="18" charset="0"/>
              </a:rPr>
              <a:t>časové hledisko (příjmy za pohledávky z předcházejících období a naopak)</a:t>
            </a:r>
            <a:r>
              <a:rPr lang="cs-CZ" sz="2200" dirty="0"/>
              <a:t>,</a:t>
            </a:r>
          </a:p>
          <a:p>
            <a:pPr>
              <a:spcBef>
                <a:spcPct val="0"/>
              </a:spcBef>
              <a:buClr>
                <a:schemeClr val="tx1"/>
              </a:buClr>
            </a:pPr>
            <a:r>
              <a:rPr lang="cs-CZ" sz="2200" dirty="0">
                <a:cs typeface="Times New Roman" pitchFamily="18" charset="0"/>
              </a:rPr>
              <a:t>v nákladech jsou položky, které</a:t>
            </a:r>
            <a:r>
              <a:rPr lang="cs-CZ" sz="2200" dirty="0"/>
              <a:t> </a:t>
            </a:r>
            <a:r>
              <a:rPr lang="cs-CZ" sz="2200" dirty="0">
                <a:cs typeface="Times New Roman" pitchFamily="18" charset="0"/>
              </a:rPr>
              <a:t>ve skutečnosti nebyly vynaložené (odpisy, opravné položky atd.)</a:t>
            </a:r>
            <a:r>
              <a:rPr lang="cs-CZ" sz="2200" dirty="0"/>
              <a:t>.</a:t>
            </a:r>
          </a:p>
          <a:p>
            <a:pPr>
              <a:spcBef>
                <a:spcPct val="0"/>
              </a:spcBef>
              <a:buClr>
                <a:schemeClr val="tx1"/>
              </a:buClr>
              <a:buFont typeface="Arial" pitchFamily="34" charset="0"/>
              <a:buNone/>
            </a:pPr>
            <a:r>
              <a:rPr lang="cs-CZ" sz="2200" b="1" dirty="0"/>
              <a:t>PROTO je nutné se zabývat také řízením </a:t>
            </a:r>
            <a:r>
              <a:rPr lang="cs-CZ" sz="2200" b="1" dirty="0">
                <a:solidFill>
                  <a:srgbClr val="FF0000"/>
                </a:solidFill>
              </a:rPr>
              <a:t>CASH-FLOW</a:t>
            </a:r>
          </a:p>
        </p:txBody>
      </p:sp>
      <p:sp>
        <p:nvSpPr>
          <p:cNvPr id="4" name="Rectangle 2"/>
          <p:cNvSpPr txBox="1">
            <a:spLocks noChangeArrowheads="1"/>
          </p:cNvSpPr>
          <p:nvPr/>
        </p:nvSpPr>
        <p:spPr bwMode="auto">
          <a:xfrm>
            <a:off x="593725" y="576722"/>
            <a:ext cx="8135937" cy="792162"/>
          </a:xfrm>
          <a:prstGeom prst="rect">
            <a:avLst/>
          </a:prstGeom>
          <a:noFill/>
          <a:ln w="9525">
            <a:noFill/>
            <a:miter lim="800000"/>
            <a:headEnd/>
            <a:tailEnd/>
          </a:ln>
          <a:effectLst/>
        </p:spPr>
        <p:txBody>
          <a:bodyPr anchor="ctr"/>
          <a:lstStyle/>
          <a:p>
            <a:pPr algn="ctr">
              <a:defRPr/>
            </a:pPr>
            <a:r>
              <a:rPr lang="cs-CZ" sz="4200" b="1" dirty="0">
                <a:solidFill>
                  <a:srgbClr val="FF0000"/>
                </a:solidFill>
                <a:latin typeface="+mn-lt"/>
                <a:ea typeface="+mj-ea"/>
                <a:cs typeface="+mj-cs"/>
              </a:rPr>
              <a:t>Původ finančních prostředků</a:t>
            </a:r>
          </a:p>
        </p:txBody>
      </p:sp>
    </p:spTree>
    <p:extLst>
      <p:ext uri="{BB962C8B-B14F-4D97-AF65-F5344CB8AC3E}">
        <p14:creationId xmlns:p14="http://schemas.microsoft.com/office/powerpoint/2010/main" val="2634620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6998" y="712836"/>
            <a:ext cx="8229600" cy="1196975"/>
          </a:xfrm>
        </p:spPr>
        <p:txBody>
          <a:bodyPr>
            <a:normAutofit fontScale="90000"/>
          </a:bodyPr>
          <a:lstStyle/>
          <a:p>
            <a:pPr fontAlgn="auto">
              <a:spcAft>
                <a:spcPts val="0"/>
              </a:spcAft>
              <a:defRPr/>
            </a:pPr>
            <a:r>
              <a:rPr lang="cs-CZ" sz="4000" b="1" dirty="0">
                <a:solidFill>
                  <a:srgbClr val="FF0000"/>
                </a:solidFill>
              </a:rPr>
              <a:t>Podle doby, po kterou je kapitál podniku k dispozici :</a:t>
            </a:r>
          </a:p>
        </p:txBody>
      </p:sp>
      <p:sp>
        <p:nvSpPr>
          <p:cNvPr id="156675" name="Rectangle 3"/>
          <p:cNvSpPr>
            <a:spLocks noGrp="1" noChangeArrowheads="1"/>
          </p:cNvSpPr>
          <p:nvPr>
            <p:ph type="body" idx="1"/>
          </p:nvPr>
        </p:nvSpPr>
        <p:spPr>
          <a:xfrm>
            <a:off x="179109" y="2168164"/>
            <a:ext cx="8785379" cy="4285171"/>
          </a:xfrm>
        </p:spPr>
        <p:txBody>
          <a:bodyPr>
            <a:normAutofit fontScale="92500" lnSpcReduction="10000"/>
          </a:bodyPr>
          <a:lstStyle/>
          <a:p>
            <a:pPr>
              <a:lnSpc>
                <a:spcPct val="90000"/>
              </a:lnSpc>
            </a:pPr>
            <a:r>
              <a:rPr lang="cs-CZ" b="1" u="sng" dirty="0"/>
              <a:t>Dlouhodobé zdroje</a:t>
            </a:r>
            <a:r>
              <a:rPr lang="cs-CZ" dirty="0"/>
              <a:t> – vlastní kapitál, dlouhodobý cizí kapitál např. hypotéční a investiční úvěry, splatné nad 1 rok</a:t>
            </a:r>
          </a:p>
          <a:p>
            <a:pPr>
              <a:lnSpc>
                <a:spcPct val="90000"/>
              </a:lnSpc>
            </a:pPr>
            <a:endParaRPr lang="cs-CZ" b="1" u="sng" dirty="0"/>
          </a:p>
          <a:p>
            <a:pPr>
              <a:lnSpc>
                <a:spcPct val="90000"/>
              </a:lnSpc>
            </a:pPr>
            <a:r>
              <a:rPr lang="cs-CZ" b="1" u="sng" dirty="0"/>
              <a:t>Krátkodobé zdroje</a:t>
            </a:r>
            <a:r>
              <a:rPr lang="cs-CZ" dirty="0"/>
              <a:t> – krátkodobé,  bankovní úvěry, např. kontokorent, obchodní úvěry, nevyplacené mzdy, neodvedené daně, závazky z obchodního styku, atd., jsou zdroje splatné do 1 roku</a:t>
            </a:r>
          </a:p>
          <a:p>
            <a:pPr>
              <a:lnSpc>
                <a:spcPct val="90000"/>
              </a:lnSpc>
            </a:pPr>
            <a:endParaRPr lang="cs-CZ" dirty="0"/>
          </a:p>
          <a:p>
            <a:pPr>
              <a:lnSpc>
                <a:spcPct val="90000"/>
              </a:lnSpc>
            </a:pPr>
            <a:r>
              <a:rPr lang="cs-CZ" dirty="0"/>
              <a:t>Zde vztah překapitalizování a </a:t>
            </a:r>
            <a:r>
              <a:rPr lang="cs-CZ" dirty="0" err="1"/>
              <a:t>podkapitalizování</a:t>
            </a:r>
            <a:r>
              <a:rPr lang="cs-CZ" dirty="0"/>
              <a:t>!!</a:t>
            </a:r>
          </a:p>
        </p:txBody>
      </p:sp>
    </p:spTree>
    <p:extLst>
      <p:ext uri="{BB962C8B-B14F-4D97-AF65-F5344CB8AC3E}">
        <p14:creationId xmlns:p14="http://schemas.microsoft.com/office/powerpoint/2010/main" val="257921217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476250"/>
            <a:ext cx="8424862" cy="936625"/>
          </a:xfrm>
        </p:spPr>
        <p:txBody>
          <a:bodyPr>
            <a:normAutofit fontScale="90000"/>
          </a:bodyPr>
          <a:lstStyle/>
          <a:p>
            <a:pPr fontAlgn="auto">
              <a:spcAft>
                <a:spcPts val="0"/>
              </a:spcAft>
              <a:defRPr/>
            </a:pPr>
            <a:r>
              <a:rPr lang="cs-CZ" sz="4000" dirty="0">
                <a:solidFill>
                  <a:srgbClr val="FF0000"/>
                </a:solidFill>
              </a:rPr>
              <a:t>Běžné, krátkodobé, operativní financování</a:t>
            </a:r>
          </a:p>
        </p:txBody>
      </p:sp>
      <p:sp>
        <p:nvSpPr>
          <p:cNvPr id="66563" name="Rectangle 3"/>
          <p:cNvSpPr>
            <a:spLocks noGrp="1" noChangeArrowheads="1"/>
          </p:cNvSpPr>
          <p:nvPr>
            <p:ph type="body" idx="1"/>
          </p:nvPr>
        </p:nvSpPr>
        <p:spPr>
          <a:xfrm>
            <a:off x="0" y="1341438"/>
            <a:ext cx="8893175" cy="5111750"/>
          </a:xfrm>
        </p:spPr>
        <p:txBody>
          <a:bodyPr rtlCol="0">
            <a:normAutofit fontScale="77500" lnSpcReduction="20000"/>
          </a:bodyPr>
          <a:lstStyle/>
          <a:p>
            <a:pPr fontAlgn="auto">
              <a:spcAft>
                <a:spcPts val="0"/>
              </a:spcAft>
              <a:defRPr/>
            </a:pPr>
            <a:r>
              <a:rPr lang="cs-CZ" dirty="0"/>
              <a:t>Zajišťuje kapitálovou potřebu pro řízení oběžného majetku společnosti, nazývá se také </a:t>
            </a:r>
            <a:r>
              <a:rPr lang="cs-CZ" b="1" u="sng" dirty="0"/>
              <a:t>řízení pracovního kapitálu (</a:t>
            </a:r>
            <a:r>
              <a:rPr lang="cs-CZ" b="1" u="sng" dirty="0" err="1"/>
              <a:t>working</a:t>
            </a:r>
            <a:r>
              <a:rPr lang="cs-CZ" b="1" u="sng" dirty="0"/>
              <a:t> </a:t>
            </a:r>
            <a:r>
              <a:rPr lang="cs-CZ" b="1" u="sng" dirty="0" err="1"/>
              <a:t>capital</a:t>
            </a:r>
            <a:r>
              <a:rPr lang="cs-CZ" b="1" u="sng" dirty="0"/>
              <a:t> management)</a:t>
            </a:r>
          </a:p>
          <a:p>
            <a:pPr lvl="1" fontAlgn="auto">
              <a:spcAft>
                <a:spcPts val="0"/>
              </a:spcAft>
              <a:defRPr/>
            </a:pPr>
            <a:r>
              <a:rPr lang="cs-CZ" dirty="0"/>
              <a:t>Určíme potřebnou (optimální) výši každé části oběžného majetku a jejich celkové sumy</a:t>
            </a:r>
          </a:p>
          <a:p>
            <a:pPr lvl="1" fontAlgn="auto">
              <a:spcAft>
                <a:spcPts val="0"/>
              </a:spcAft>
              <a:defRPr/>
            </a:pPr>
            <a:r>
              <a:rPr lang="cs-CZ" dirty="0"/>
              <a:t>Určíme jakým způsobem oběžný majetek financovat</a:t>
            </a:r>
          </a:p>
          <a:p>
            <a:pPr fontAlgn="auto">
              <a:spcAft>
                <a:spcPts val="0"/>
              </a:spcAft>
              <a:defRPr/>
            </a:pPr>
            <a:r>
              <a:rPr lang="cs-CZ" b="1" dirty="0"/>
              <a:t>Čistý pracovní kapitál ( </a:t>
            </a:r>
            <a:r>
              <a:rPr lang="cs-CZ" b="1" dirty="0" err="1"/>
              <a:t>working</a:t>
            </a:r>
            <a:r>
              <a:rPr lang="cs-CZ" b="1" dirty="0"/>
              <a:t> </a:t>
            </a:r>
            <a:r>
              <a:rPr lang="cs-CZ" b="1" dirty="0" err="1"/>
              <a:t>capital</a:t>
            </a:r>
            <a:r>
              <a:rPr lang="cs-CZ" b="1" dirty="0"/>
              <a:t>) ČPK</a:t>
            </a:r>
          </a:p>
          <a:p>
            <a:pPr fontAlgn="auto">
              <a:spcAft>
                <a:spcPts val="0"/>
              </a:spcAft>
              <a:buFont typeface="Wingdings" pitchFamily="2" charset="2"/>
              <a:buNone/>
              <a:defRPr/>
            </a:pPr>
            <a:r>
              <a:rPr lang="cs-CZ" dirty="0"/>
              <a:t>   </a:t>
            </a:r>
            <a:r>
              <a:rPr lang="cs-CZ" b="1" u="sng" dirty="0"/>
              <a:t>ČPK = oběžná aktiva – krátkodobé cizí zdroje (pasiva)</a:t>
            </a:r>
            <a:r>
              <a:rPr lang="cs-CZ" dirty="0"/>
              <a:t> </a:t>
            </a:r>
          </a:p>
          <a:p>
            <a:pPr fontAlgn="auto">
              <a:spcAft>
                <a:spcPts val="0"/>
              </a:spcAft>
              <a:defRPr/>
            </a:pPr>
            <a:r>
              <a:rPr lang="cs-CZ" b="1" dirty="0"/>
              <a:t>Význam ČPK </a:t>
            </a:r>
            <a:r>
              <a:rPr lang="cs-CZ" dirty="0"/>
              <a:t>- je  částí oběžného majetku, která je financována dlouhodobými zdroji dlouhodobým kapitálem vlastním i cizím – vytváří operativní finanční rezervy</a:t>
            </a:r>
          </a:p>
          <a:p>
            <a:pPr fontAlgn="auto">
              <a:spcAft>
                <a:spcPts val="0"/>
              </a:spcAft>
              <a:defRPr/>
            </a:pPr>
            <a:r>
              <a:rPr lang="cs-CZ" dirty="0"/>
              <a:t>ČPK tvoří rozhodovací manévrovací prostor pro efektivní činnost finančního manažera, neboť jde o tu část oběžných aktiv, která není zatížena nutností brzkého splacení. </a:t>
            </a:r>
            <a:r>
              <a:rPr lang="cs-CZ" b="1" dirty="0"/>
              <a:t>Označuje se někdy jako ochranný polštář podniku.</a:t>
            </a:r>
          </a:p>
          <a:p>
            <a:pPr fontAlgn="auto">
              <a:spcAft>
                <a:spcPts val="0"/>
              </a:spcAft>
              <a:defRPr/>
            </a:pPr>
            <a:endParaRPr lang="cs-CZ" dirty="0"/>
          </a:p>
          <a:p>
            <a:pPr fontAlgn="auto">
              <a:spcAft>
                <a:spcPts val="0"/>
              </a:spcAft>
              <a:defRPr/>
            </a:pPr>
            <a:endParaRPr lang="cs-CZ" dirty="0"/>
          </a:p>
          <a:p>
            <a:pPr fontAlgn="auto">
              <a:spcAft>
                <a:spcPts val="0"/>
              </a:spcAft>
              <a:defRPr/>
            </a:pPr>
            <a:endParaRPr lang="cs-CZ" b="1" u="sng" dirty="0"/>
          </a:p>
          <a:p>
            <a:pPr fontAlgn="auto">
              <a:spcAft>
                <a:spcPts val="0"/>
              </a:spcAft>
              <a:buFont typeface="Wingdings" pitchFamily="2" charset="2"/>
              <a:buNone/>
              <a:defRPr/>
            </a:pPr>
            <a:endParaRPr lang="cs-CZ" b="1" u="sng" dirty="0"/>
          </a:p>
        </p:txBody>
      </p:sp>
    </p:spTree>
    <p:extLst>
      <p:ext uri="{BB962C8B-B14F-4D97-AF65-F5344CB8AC3E}">
        <p14:creationId xmlns:p14="http://schemas.microsoft.com/office/powerpoint/2010/main" val="27452122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750" y="543154"/>
            <a:ext cx="8229600" cy="1196975"/>
          </a:xfrm>
        </p:spPr>
        <p:txBody>
          <a:bodyPr/>
          <a:lstStyle/>
          <a:p>
            <a:pPr fontAlgn="auto">
              <a:spcAft>
                <a:spcPts val="0"/>
              </a:spcAft>
              <a:defRPr/>
            </a:pPr>
            <a:r>
              <a:rPr lang="cs-CZ" sz="4000" dirty="0">
                <a:solidFill>
                  <a:srgbClr val="FF0000"/>
                </a:solidFill>
              </a:rPr>
              <a:t>Trvale vázaná část oběžného majetku</a:t>
            </a:r>
          </a:p>
        </p:txBody>
      </p:sp>
      <p:sp>
        <p:nvSpPr>
          <p:cNvPr id="158723" name="Rectangle 3"/>
          <p:cNvSpPr>
            <a:spLocks noGrp="1" noChangeArrowheads="1"/>
          </p:cNvSpPr>
          <p:nvPr>
            <p:ph type="body" idx="1"/>
          </p:nvPr>
        </p:nvSpPr>
        <p:spPr/>
        <p:txBody>
          <a:bodyPr/>
          <a:lstStyle/>
          <a:p>
            <a:pPr algn="just"/>
            <a:r>
              <a:rPr lang="cs-CZ" sz="2800"/>
              <a:t>Část oběžných aktiv je v podniku </a:t>
            </a:r>
            <a:r>
              <a:rPr lang="cs-CZ" sz="2800" b="1" u="sng"/>
              <a:t>trvale vázána</a:t>
            </a:r>
            <a:r>
              <a:rPr lang="cs-CZ" sz="2800"/>
              <a:t> např. </a:t>
            </a:r>
            <a:r>
              <a:rPr lang="cs-CZ" sz="2800" b="1"/>
              <a:t>pojistné zásoby, dlouhodobé pohledávky</a:t>
            </a:r>
            <a:r>
              <a:rPr lang="cs-CZ" sz="2800"/>
              <a:t> část je vázána po kratší dobu například sezónní, cyklické zásoby a krátkodobé pohledávky.</a:t>
            </a:r>
          </a:p>
          <a:p>
            <a:pPr algn="just"/>
            <a:r>
              <a:rPr lang="cs-CZ" sz="2800"/>
              <a:t>Finanční manager se rozhoduje jakým způsobem financovat trvale vázanou složku oběžných aktiv a jakým způsobem dočasně vázanou složku oběžných aktiv. mezi několika přístupy.</a:t>
            </a:r>
          </a:p>
          <a:p>
            <a:pPr algn="just"/>
            <a:endParaRPr lang="cs-CZ" sz="2800"/>
          </a:p>
        </p:txBody>
      </p:sp>
    </p:spTree>
    <p:extLst>
      <p:ext uri="{BB962C8B-B14F-4D97-AF65-F5344CB8AC3E}">
        <p14:creationId xmlns:p14="http://schemas.microsoft.com/office/powerpoint/2010/main" val="35182694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11188" y="813226"/>
            <a:ext cx="8229600" cy="1195388"/>
          </a:xfrm>
        </p:spPr>
        <p:txBody>
          <a:bodyPr>
            <a:normAutofit fontScale="90000"/>
          </a:bodyPr>
          <a:lstStyle/>
          <a:p>
            <a:pPr fontAlgn="auto">
              <a:lnSpc>
                <a:spcPts val="3000"/>
              </a:lnSpc>
              <a:spcAft>
                <a:spcPts val="0"/>
              </a:spcAft>
              <a:defRPr/>
            </a:pPr>
            <a:r>
              <a:rPr lang="cs-CZ" sz="3200" dirty="0">
                <a:solidFill>
                  <a:srgbClr val="FF0000"/>
                </a:solidFill>
              </a:rPr>
              <a:t>Jakým způsobem určíme výši oběžného majetku a výši kapitálu ke krytí oběžného majetku?</a:t>
            </a:r>
            <a:br>
              <a:rPr lang="cs-CZ" sz="3200" dirty="0">
                <a:solidFill>
                  <a:srgbClr val="FF0000"/>
                </a:solidFill>
              </a:rPr>
            </a:br>
            <a:endParaRPr lang="cs-CZ" sz="3200" dirty="0">
              <a:solidFill>
                <a:srgbClr val="FF0000"/>
              </a:solidFill>
            </a:endParaRPr>
          </a:p>
        </p:txBody>
      </p:sp>
      <p:sp>
        <p:nvSpPr>
          <p:cNvPr id="75779" name="Rectangle 3"/>
          <p:cNvSpPr>
            <a:spLocks noGrp="1" noChangeArrowheads="1"/>
          </p:cNvSpPr>
          <p:nvPr>
            <p:ph type="body" idx="1"/>
          </p:nvPr>
        </p:nvSpPr>
        <p:spPr>
          <a:xfrm>
            <a:off x="188536" y="1744663"/>
            <a:ext cx="8704639" cy="4523753"/>
          </a:xfrm>
        </p:spPr>
        <p:txBody>
          <a:bodyPr rtlCol="0">
            <a:normAutofit fontScale="85000" lnSpcReduction="20000"/>
          </a:bodyPr>
          <a:lstStyle/>
          <a:p>
            <a:pPr fontAlgn="auto">
              <a:spcAft>
                <a:spcPts val="0"/>
              </a:spcAft>
              <a:defRPr/>
            </a:pPr>
            <a:r>
              <a:rPr lang="cs-CZ" dirty="0"/>
              <a:t>Podnik by měl mít tolik oběžného majetku (zásob, surovin, materiálu, hotových peněz, pohledávek) kolik hospodárný provoz podniku vyžaduje. </a:t>
            </a:r>
          </a:p>
          <a:p>
            <a:pPr fontAlgn="auto">
              <a:spcAft>
                <a:spcPts val="0"/>
              </a:spcAft>
              <a:defRPr/>
            </a:pPr>
            <a:r>
              <a:rPr lang="cs-CZ" dirty="0"/>
              <a:t>Má-li majetku více, pak  je část majetku nevyužita, což je nehospodárné a celkový rozvoj podniku je zabrzděný. </a:t>
            </a:r>
          </a:p>
          <a:p>
            <a:pPr fontAlgn="auto">
              <a:spcAft>
                <a:spcPts val="0"/>
              </a:spcAft>
              <a:defRPr/>
            </a:pPr>
            <a:r>
              <a:rPr lang="cs-CZ" b="1" dirty="0"/>
              <a:t>Optimální výše </a:t>
            </a:r>
            <a:r>
              <a:rPr lang="cs-CZ" dirty="0"/>
              <a:t>oběžného majetku je taková, která </a:t>
            </a:r>
            <a:r>
              <a:rPr lang="cs-CZ" b="1" dirty="0"/>
              <a:t>zabezpečuje normální chod podniku s co nejnižšími celkovými náklady.</a:t>
            </a:r>
          </a:p>
          <a:p>
            <a:pPr fontAlgn="auto">
              <a:spcAft>
                <a:spcPts val="0"/>
              </a:spcAft>
              <a:defRPr/>
            </a:pPr>
            <a:r>
              <a:rPr lang="cs-CZ" b="1" dirty="0"/>
              <a:t>Zjištění </a:t>
            </a:r>
            <a:r>
              <a:rPr lang="cs-CZ" b="1" dirty="0" err="1"/>
              <a:t>opt.výše</a:t>
            </a:r>
            <a:r>
              <a:rPr lang="cs-CZ" b="1" dirty="0"/>
              <a:t> OM:</a:t>
            </a:r>
          </a:p>
          <a:p>
            <a:pPr lvl="1" fontAlgn="auto">
              <a:spcAft>
                <a:spcPts val="0"/>
              </a:spcAft>
              <a:defRPr/>
            </a:pPr>
            <a:r>
              <a:rPr lang="cs-CZ" sz="1800" b="1" u="sng" dirty="0"/>
              <a:t>Globálním způsobem</a:t>
            </a:r>
            <a:r>
              <a:rPr lang="cs-CZ" sz="1800" dirty="0"/>
              <a:t>, který vychází z délky obratového cyklu peněz a výše jednodenních nákladů.</a:t>
            </a:r>
            <a:endParaRPr lang="cs-CZ" sz="1800" b="1" dirty="0"/>
          </a:p>
          <a:p>
            <a:pPr lvl="1" fontAlgn="auto">
              <a:spcAft>
                <a:spcPts val="0"/>
              </a:spcAft>
              <a:defRPr/>
            </a:pPr>
            <a:r>
              <a:rPr lang="cs-CZ" sz="1800" b="1" u="sng" dirty="0"/>
              <a:t>Analytickým postupem</a:t>
            </a:r>
            <a:r>
              <a:rPr lang="cs-CZ" sz="1800" dirty="0"/>
              <a:t> – podle dílčích položek oběžného majetku (jednotlivých druhů zásob, pohledávek) při čemž využíváme různých optimalizačních metod (optimalizujeme </a:t>
            </a:r>
            <a:r>
              <a:rPr lang="cs-CZ" dirty="0"/>
              <a:t>výrobní zásoby, výrobní dávky atd.)</a:t>
            </a:r>
            <a:endParaRPr lang="cs-CZ" b="1" dirty="0"/>
          </a:p>
          <a:p>
            <a:pPr fontAlgn="auto">
              <a:spcAft>
                <a:spcPts val="0"/>
              </a:spcAft>
              <a:defRPr/>
            </a:pPr>
            <a:endParaRPr lang="cs-CZ" dirty="0"/>
          </a:p>
        </p:txBody>
      </p:sp>
    </p:spTree>
    <p:extLst>
      <p:ext uri="{BB962C8B-B14F-4D97-AF65-F5344CB8AC3E}">
        <p14:creationId xmlns:p14="http://schemas.microsoft.com/office/powerpoint/2010/main" val="54465419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cs-CZ" dirty="0">
                <a:solidFill>
                  <a:srgbClr val="FF0000"/>
                </a:solidFill>
              </a:rPr>
              <a:t>Běžné (krátkodobé) financování</a:t>
            </a:r>
          </a:p>
        </p:txBody>
      </p:sp>
      <p:sp>
        <p:nvSpPr>
          <p:cNvPr id="680963" name="Rectangle 3"/>
          <p:cNvSpPr>
            <a:spLocks noGrp="1" noChangeArrowheads="1"/>
          </p:cNvSpPr>
          <p:nvPr>
            <p:ph type="body" idx="1"/>
          </p:nvPr>
        </p:nvSpPr>
        <p:spPr>
          <a:xfrm>
            <a:off x="0" y="1447800"/>
            <a:ext cx="9144000" cy="5410200"/>
          </a:xfrm>
        </p:spPr>
        <p:txBody>
          <a:bodyPr/>
          <a:lstStyle/>
          <a:p>
            <a:r>
              <a:rPr lang="cs-CZ" sz="2200" dirty="0"/>
              <a:t>Představuje </a:t>
            </a:r>
            <a:r>
              <a:rPr lang="cs-CZ" sz="2200" dirty="0">
                <a:solidFill>
                  <a:schemeClr val="hlink"/>
                </a:solidFill>
              </a:rPr>
              <a:t>zajištění</a:t>
            </a:r>
            <a:r>
              <a:rPr lang="cs-CZ" sz="2200" dirty="0"/>
              <a:t> kapitálové potřeby (</a:t>
            </a:r>
            <a:r>
              <a:rPr lang="cs-CZ" sz="2200" dirty="0">
                <a:solidFill>
                  <a:schemeClr val="hlink"/>
                </a:solidFill>
              </a:rPr>
              <a:t>kapitálu</a:t>
            </a:r>
            <a:r>
              <a:rPr lang="cs-CZ" sz="2200" dirty="0"/>
              <a:t>) </a:t>
            </a:r>
            <a:r>
              <a:rPr lang="cs-CZ" sz="2200" dirty="0">
                <a:solidFill>
                  <a:schemeClr val="hlink"/>
                </a:solidFill>
              </a:rPr>
              <a:t>pro financování oběžného majetku</a:t>
            </a:r>
            <a:r>
              <a:rPr lang="cs-CZ" sz="2200" dirty="0"/>
              <a:t> </a:t>
            </a:r>
            <a:r>
              <a:rPr lang="cs-CZ" sz="2200" dirty="0">
                <a:solidFill>
                  <a:schemeClr val="hlink"/>
                </a:solidFill>
              </a:rPr>
              <a:t>a činností s ním spojených</a:t>
            </a:r>
            <a:r>
              <a:rPr lang="cs-CZ" sz="2200" dirty="0"/>
              <a:t>. Hovoříme o financování a řízení pracovního kapitálu (</a:t>
            </a:r>
            <a:r>
              <a:rPr lang="cs-CZ" sz="2200" dirty="0" err="1"/>
              <a:t>Working</a:t>
            </a:r>
            <a:r>
              <a:rPr lang="cs-CZ" sz="2200" dirty="0"/>
              <a:t> </a:t>
            </a:r>
            <a:r>
              <a:rPr lang="cs-CZ" sz="2200" dirty="0" err="1"/>
              <a:t>capital</a:t>
            </a:r>
            <a:r>
              <a:rPr lang="cs-CZ" sz="2200" dirty="0"/>
              <a:t> management).</a:t>
            </a:r>
          </a:p>
          <a:p>
            <a:r>
              <a:rPr lang="cs-CZ" sz="2200" dirty="0"/>
              <a:t>Řízení pracovního kapitálu má dva základní úkoly:</a:t>
            </a:r>
          </a:p>
          <a:p>
            <a:pPr lvl="1"/>
            <a:r>
              <a:rPr lang="cs-CZ" sz="2000" dirty="0"/>
              <a:t>určit </a:t>
            </a:r>
            <a:r>
              <a:rPr lang="cs-CZ" sz="2000" b="1" dirty="0">
                <a:solidFill>
                  <a:schemeClr val="hlink"/>
                </a:solidFill>
              </a:rPr>
              <a:t>potřebnou (optimální) výši</a:t>
            </a:r>
            <a:r>
              <a:rPr lang="cs-CZ" sz="2000" dirty="0"/>
              <a:t> každé položky oběžných aktiv a jejich celkové sumy, přičemž lze postupovat globálním způsobem (využívat obratový cyklus peněz) či analytickým způsobem (optimalizovat výši každé položky oběžného majetku zvlášť),</a:t>
            </a:r>
          </a:p>
          <a:p>
            <a:pPr lvl="1"/>
            <a:r>
              <a:rPr lang="cs-CZ" sz="2000" dirty="0"/>
              <a:t>určit, </a:t>
            </a:r>
            <a:r>
              <a:rPr lang="cs-CZ" sz="2000" b="1" dirty="0">
                <a:solidFill>
                  <a:schemeClr val="hlink"/>
                </a:solidFill>
              </a:rPr>
              <a:t>jakým  způsobem</a:t>
            </a:r>
            <a:r>
              <a:rPr lang="cs-CZ" sz="2000" dirty="0"/>
              <a:t> oběžný majetek financovat (umírněný přístup, slaďující životnost aktiv a pasiv, agresivní přístup, projevující se financováním dlouhodobého majetku krátkodobým kapitálem a konzervativní přístup, kdy dlouhodobým kapitálem se financují i dočasná oběžná aktiva) . </a:t>
            </a:r>
          </a:p>
        </p:txBody>
      </p:sp>
    </p:spTree>
    <p:extLst>
      <p:ext uri="{BB962C8B-B14F-4D97-AF65-F5344CB8AC3E}">
        <p14:creationId xmlns:p14="http://schemas.microsoft.com/office/powerpoint/2010/main" val="106138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0963">
                                            <p:txEl>
                                              <p:pRg st="0" end="0"/>
                                            </p:txEl>
                                          </p:spTgt>
                                        </p:tgtEl>
                                        <p:attrNameLst>
                                          <p:attrName>style.visibility</p:attrName>
                                        </p:attrNameLst>
                                      </p:cBhvr>
                                      <p:to>
                                        <p:strVal val="visible"/>
                                      </p:to>
                                    </p:set>
                                    <p:animEffect transition="in" filter="dissolve">
                                      <p:cBhvr>
                                        <p:cTn id="7" dur="500"/>
                                        <p:tgtEl>
                                          <p:spTgt spid="68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80963">
                                            <p:txEl>
                                              <p:pRg st="1" end="1"/>
                                            </p:txEl>
                                          </p:spTgt>
                                        </p:tgtEl>
                                        <p:attrNameLst>
                                          <p:attrName>style.visibility</p:attrName>
                                        </p:attrNameLst>
                                      </p:cBhvr>
                                      <p:to>
                                        <p:strVal val="visible"/>
                                      </p:to>
                                    </p:set>
                                    <p:anim calcmode="lin" valueType="num">
                                      <p:cBhvr>
                                        <p:cTn id="12" dur="500" fill="hold"/>
                                        <p:tgtEl>
                                          <p:spTgt spid="68096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8096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8096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80963">
                                            <p:txEl>
                                              <p:pRg st="2" end="2"/>
                                            </p:txEl>
                                          </p:spTgt>
                                        </p:tgtEl>
                                        <p:attrNameLst>
                                          <p:attrName>style.visibility</p:attrName>
                                        </p:attrNameLst>
                                      </p:cBhvr>
                                      <p:to>
                                        <p:strVal val="visible"/>
                                      </p:to>
                                    </p:set>
                                    <p:animEffect transition="in" filter="dissolve">
                                      <p:cBhvr>
                                        <p:cTn id="19" dur="500"/>
                                        <p:tgtEl>
                                          <p:spTgt spid="680963">
                                            <p:txEl>
                                              <p:pRg st="2" end="2"/>
                                            </p:txEl>
                                          </p:spTgt>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680963">
                                            <p:txEl>
                                              <p:pRg st="3" end="3"/>
                                            </p:txEl>
                                          </p:spTgt>
                                        </p:tgtEl>
                                        <p:attrNameLst>
                                          <p:attrName>style.visibility</p:attrName>
                                        </p:attrNameLst>
                                      </p:cBhvr>
                                      <p:to>
                                        <p:strVal val="visible"/>
                                      </p:to>
                                    </p:set>
                                    <p:animEffect transition="in" filter="dissolve">
                                      <p:cBhvr>
                                        <p:cTn id="23" dur="500"/>
                                        <p:tgtEl>
                                          <p:spTgt spid="68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a:xfrm>
            <a:off x="468313" y="572319"/>
            <a:ext cx="8229600" cy="1143000"/>
          </a:xfrm>
        </p:spPr>
        <p:txBody>
          <a:bodyPr>
            <a:normAutofit/>
          </a:bodyPr>
          <a:lstStyle/>
          <a:p>
            <a:pPr eaLnBrk="1" hangingPunct="1">
              <a:defRPr/>
            </a:pPr>
            <a:r>
              <a:rPr lang="cs-CZ" sz="3200" b="1" dirty="0">
                <a:solidFill>
                  <a:srgbClr val="FF0000"/>
                </a:solidFill>
                <a:latin typeface="Arial" charset="0"/>
              </a:rPr>
              <a:t>Způsoby financování </a:t>
            </a:r>
            <a:br>
              <a:rPr lang="cs-CZ" sz="3200" b="1" dirty="0">
                <a:solidFill>
                  <a:srgbClr val="FF0000"/>
                </a:solidFill>
                <a:latin typeface="Arial" charset="0"/>
              </a:rPr>
            </a:br>
            <a:r>
              <a:rPr lang="cs-CZ" sz="3200" b="1" dirty="0">
                <a:solidFill>
                  <a:srgbClr val="FF0000"/>
                </a:solidFill>
                <a:latin typeface="Arial" charset="0"/>
              </a:rPr>
              <a:t>oběžného majetku</a:t>
            </a:r>
          </a:p>
        </p:txBody>
      </p:sp>
      <p:sp>
        <p:nvSpPr>
          <p:cNvPr id="28676" name="Text Box 6"/>
          <p:cNvSpPr txBox="1">
            <a:spLocks noChangeArrowheads="1"/>
          </p:cNvSpPr>
          <p:nvPr/>
        </p:nvSpPr>
        <p:spPr bwMode="auto">
          <a:xfrm>
            <a:off x="468313" y="2178590"/>
            <a:ext cx="86756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cs-CZ" sz="2000" b="1" dirty="0">
                <a:latin typeface="Arial" charset="0"/>
              </a:rPr>
              <a:t>Část oběžného majetku je v podniku vázána dlouhou dobu (např. pojistné zásoby) → </a:t>
            </a:r>
            <a:r>
              <a:rPr lang="cs-CZ" sz="2000" b="1" dirty="0">
                <a:solidFill>
                  <a:srgbClr val="66FF33"/>
                </a:solidFill>
                <a:latin typeface="Arial" charset="0"/>
              </a:rPr>
              <a:t>trvale vázaný oběžný majetek,</a:t>
            </a:r>
            <a:r>
              <a:rPr lang="cs-CZ" sz="2000" b="1" dirty="0">
                <a:latin typeface="Arial" charset="0"/>
              </a:rPr>
              <a:t> zatímco druhá část je vázána kratší dobu a kolísá (např. sezónní zásoby) → </a:t>
            </a:r>
            <a:r>
              <a:rPr lang="cs-CZ" sz="2000" b="1" dirty="0">
                <a:solidFill>
                  <a:srgbClr val="66FF33"/>
                </a:solidFill>
                <a:latin typeface="Arial" charset="0"/>
              </a:rPr>
              <a:t>kolísající oběžný majetek</a:t>
            </a:r>
            <a:r>
              <a:rPr lang="cs-CZ" sz="2000" b="1" dirty="0">
                <a:latin typeface="Arial" charset="0"/>
              </a:rPr>
              <a:t> (přechodná aktiva).</a:t>
            </a:r>
          </a:p>
          <a:p>
            <a:pPr eaLnBrk="1" hangingPunct="1">
              <a:spcBef>
                <a:spcPct val="50000"/>
              </a:spcBef>
            </a:pPr>
            <a:endParaRPr lang="cs-CZ" sz="1200" b="1" dirty="0">
              <a:latin typeface="Arial" charset="0"/>
            </a:endParaRPr>
          </a:p>
          <a:p>
            <a:pPr eaLnBrk="1" hangingPunct="1">
              <a:spcBef>
                <a:spcPct val="50000"/>
              </a:spcBef>
            </a:pPr>
            <a:r>
              <a:rPr lang="cs-CZ" sz="2000" b="1" dirty="0">
                <a:latin typeface="Arial" charset="0"/>
              </a:rPr>
              <a:t>Podle přístupu manažerů ke způsobu financování trvale vázaného oběžného majetku, resp. kolísajícího oběžného majetku se rozlišují </a:t>
            </a:r>
            <a:r>
              <a:rPr lang="cs-CZ" sz="2000" b="1" dirty="0">
                <a:solidFill>
                  <a:schemeClr val="hlink"/>
                </a:solidFill>
                <a:latin typeface="Arial" charset="0"/>
              </a:rPr>
              <a:t>3 přístupy k financování pracovního kapitálu:</a:t>
            </a:r>
          </a:p>
          <a:p>
            <a:pPr algn="ctr" eaLnBrk="1" hangingPunct="1">
              <a:spcBef>
                <a:spcPct val="30000"/>
              </a:spcBef>
              <a:buFont typeface="Wingdings" pitchFamily="2" charset="2"/>
              <a:buChar char="ü"/>
            </a:pPr>
            <a:r>
              <a:rPr lang="cs-CZ" sz="2000" b="1" dirty="0">
                <a:latin typeface="Arial" charset="0"/>
              </a:rPr>
              <a:t> umírněný přístup,</a:t>
            </a:r>
          </a:p>
          <a:p>
            <a:pPr algn="ctr" eaLnBrk="1" hangingPunct="1">
              <a:buFont typeface="Wingdings" pitchFamily="2" charset="2"/>
              <a:buChar char="ü"/>
            </a:pPr>
            <a:r>
              <a:rPr lang="cs-CZ" sz="2000" b="1" dirty="0">
                <a:latin typeface="Arial" charset="0"/>
              </a:rPr>
              <a:t> agresivní přístup,</a:t>
            </a:r>
          </a:p>
          <a:p>
            <a:pPr algn="ctr" eaLnBrk="1" hangingPunct="1">
              <a:buFont typeface="Wingdings" pitchFamily="2" charset="2"/>
              <a:buChar char="ü"/>
            </a:pPr>
            <a:r>
              <a:rPr lang="cs-CZ" sz="2000" b="1" dirty="0">
                <a:latin typeface="Arial" charset="0"/>
              </a:rPr>
              <a:t> konzervativní přístup.</a:t>
            </a:r>
          </a:p>
        </p:txBody>
      </p:sp>
    </p:spTree>
    <p:extLst>
      <p:ext uri="{BB962C8B-B14F-4D97-AF65-F5344CB8AC3E}">
        <p14:creationId xmlns:p14="http://schemas.microsoft.com/office/powerpoint/2010/main" val="75814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Rot="1" noChangeArrowheads="1"/>
          </p:cNvSpPr>
          <p:nvPr>
            <p:ph type="title"/>
          </p:nvPr>
        </p:nvSpPr>
        <p:spPr>
          <a:xfrm>
            <a:off x="457200" y="864096"/>
            <a:ext cx="8229600" cy="836712"/>
          </a:xfrm>
        </p:spPr>
        <p:txBody>
          <a:bodyPr/>
          <a:lstStyle/>
          <a:p>
            <a:pPr eaLnBrk="1" hangingPunct="1">
              <a:defRPr/>
            </a:pPr>
            <a:r>
              <a:rPr lang="cs-CZ" dirty="0">
                <a:solidFill>
                  <a:srgbClr val="FF0000"/>
                </a:solidFill>
                <a:latin typeface="Arial" charset="0"/>
              </a:rPr>
              <a:t>Umírněný přístup</a:t>
            </a:r>
          </a:p>
        </p:txBody>
      </p:sp>
      <p:sp>
        <p:nvSpPr>
          <p:cNvPr id="29700" name="Text Box 6"/>
          <p:cNvSpPr txBox="1">
            <a:spLocks noChangeArrowheads="1"/>
          </p:cNvSpPr>
          <p:nvPr/>
        </p:nvSpPr>
        <p:spPr bwMode="auto">
          <a:xfrm>
            <a:off x="539749" y="1700808"/>
            <a:ext cx="8424863"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155000"/>
              </a:spcBef>
              <a:buFont typeface="Wingdings" pitchFamily="2" charset="2"/>
              <a:buChar char="ü"/>
            </a:pPr>
            <a:r>
              <a:rPr lang="cs-CZ" sz="2400" b="1" dirty="0">
                <a:latin typeface="Arial" charset="0"/>
              </a:rPr>
              <a:t> Slaďuje životnost aktiv s životností pasív.</a:t>
            </a:r>
          </a:p>
          <a:p>
            <a:pPr eaLnBrk="1" hangingPunct="1">
              <a:spcBef>
                <a:spcPct val="155000"/>
              </a:spcBef>
              <a:buFont typeface="Wingdings" pitchFamily="2" charset="2"/>
              <a:buChar char="ü"/>
            </a:pPr>
            <a:r>
              <a:rPr lang="cs-CZ" sz="2400" b="1" dirty="0">
                <a:latin typeface="Arial" charset="0"/>
              </a:rPr>
              <a:t> Trvalá aktiva (stálá aktiva + trvale vázaná oběžná aktiva) jsou financována dlouhodobými zdroji (vlastním kapitálem, dlouhodobým cizím kapitálem).</a:t>
            </a:r>
          </a:p>
          <a:p>
            <a:pPr eaLnBrk="1" hangingPunct="1">
              <a:spcBef>
                <a:spcPct val="155000"/>
              </a:spcBef>
              <a:buFont typeface="Wingdings" pitchFamily="2" charset="2"/>
              <a:buChar char="ü"/>
            </a:pPr>
            <a:r>
              <a:rPr lang="cs-CZ" sz="2400" b="1" dirty="0">
                <a:latin typeface="Arial" charset="0"/>
              </a:rPr>
              <a:t> Kolísající oběžná aktiva jsou financována krátkodobými závazky.</a:t>
            </a:r>
          </a:p>
          <a:p>
            <a:pPr eaLnBrk="1" hangingPunct="1">
              <a:spcBef>
                <a:spcPct val="50000"/>
              </a:spcBef>
            </a:pPr>
            <a:endParaRPr lang="cs-CZ" sz="2400" b="1" dirty="0">
              <a:latin typeface="Arial" charset="0"/>
            </a:endParaRPr>
          </a:p>
        </p:txBody>
      </p:sp>
    </p:spTree>
    <p:extLst>
      <p:ext uri="{BB962C8B-B14F-4D97-AF65-F5344CB8AC3E}">
        <p14:creationId xmlns:p14="http://schemas.microsoft.com/office/powerpoint/2010/main" val="121668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52" r="5186"/>
          <a:stretch>
            <a:fillRect/>
          </a:stretch>
        </p:blipFill>
        <p:spPr>
          <a:xfrm>
            <a:off x="538956" y="1483992"/>
            <a:ext cx="8066087" cy="4889500"/>
          </a:xfrm>
          <a:solidFill>
            <a:schemeClr val="accent6">
              <a:lumMod val="20000"/>
              <a:lumOff val="80000"/>
            </a:schemeClr>
          </a:solidFill>
        </p:spPr>
      </p:pic>
      <p:sp>
        <p:nvSpPr>
          <p:cNvPr id="5" name="Rectangle 4"/>
          <p:cNvSpPr txBox="1">
            <a:spLocks noRot="1" noChangeArrowheads="1"/>
          </p:cNvSpPr>
          <p:nvPr/>
        </p:nvSpPr>
        <p:spPr>
          <a:xfrm>
            <a:off x="457200" y="647280"/>
            <a:ext cx="8229600" cy="8367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cs-CZ" dirty="0">
                <a:solidFill>
                  <a:srgbClr val="FF0000"/>
                </a:solidFill>
                <a:latin typeface="Arial" charset="0"/>
              </a:rPr>
              <a:t>Umírněný přístup</a:t>
            </a:r>
          </a:p>
        </p:txBody>
      </p:sp>
    </p:spTree>
    <p:extLst>
      <p:ext uri="{BB962C8B-B14F-4D97-AF65-F5344CB8AC3E}">
        <p14:creationId xmlns:p14="http://schemas.microsoft.com/office/powerpoint/2010/main" val="166149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Rot="1" noChangeArrowheads="1"/>
          </p:cNvSpPr>
          <p:nvPr>
            <p:ph type="title"/>
          </p:nvPr>
        </p:nvSpPr>
        <p:spPr/>
        <p:txBody>
          <a:bodyPr/>
          <a:lstStyle/>
          <a:p>
            <a:pPr eaLnBrk="1" hangingPunct="1">
              <a:defRPr/>
            </a:pPr>
            <a:r>
              <a:rPr lang="cs-CZ" dirty="0">
                <a:solidFill>
                  <a:srgbClr val="FF0000"/>
                </a:solidFill>
                <a:latin typeface="Arial" charset="0"/>
              </a:rPr>
              <a:t>Agresivní přístup</a:t>
            </a:r>
          </a:p>
        </p:txBody>
      </p:sp>
      <p:sp>
        <p:nvSpPr>
          <p:cNvPr id="31748" name="Text Box 6"/>
          <p:cNvSpPr txBox="1">
            <a:spLocks noChangeArrowheads="1"/>
          </p:cNvSpPr>
          <p:nvPr/>
        </p:nvSpPr>
        <p:spPr bwMode="auto">
          <a:xfrm>
            <a:off x="539750" y="1304287"/>
            <a:ext cx="8351838"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120000"/>
              </a:spcBef>
              <a:buFont typeface="Wingdings" pitchFamily="2" charset="2"/>
              <a:buChar char="ü"/>
            </a:pPr>
            <a:r>
              <a:rPr lang="cs-CZ" dirty="0"/>
              <a:t>  </a:t>
            </a:r>
            <a:r>
              <a:rPr lang="cs-CZ" sz="2400" b="1" dirty="0">
                <a:latin typeface="Arial" charset="0"/>
              </a:rPr>
              <a:t>K financování části trvale vázaných oběžných aktiv využívá krátkodobý kapitál (např. krátkodobé úvěry).</a:t>
            </a:r>
          </a:p>
          <a:p>
            <a:pPr eaLnBrk="1" hangingPunct="1">
              <a:spcBef>
                <a:spcPct val="120000"/>
              </a:spcBef>
              <a:buFont typeface="Wingdings" pitchFamily="2" charset="2"/>
              <a:buChar char="ü"/>
            </a:pPr>
            <a:r>
              <a:rPr lang="cs-CZ" sz="2400" b="1" dirty="0">
                <a:latin typeface="Arial" charset="0"/>
              </a:rPr>
              <a:t> Krátkodobý kapitál je levnější než kapitál dlouhodobý </a:t>
            </a:r>
            <a:r>
              <a:rPr lang="cs-CZ" sz="2400" b="1" dirty="0">
                <a:latin typeface="Arial" charset="0"/>
                <a:cs typeface="Arial" charset="0"/>
              </a:rPr>
              <a:t>→ zvyšuje rentabilitu podnikání, avšak také riziko finančních potíží podniku, zvláště při poklesu zisku podniku.</a:t>
            </a:r>
          </a:p>
          <a:p>
            <a:pPr eaLnBrk="1" hangingPunct="1">
              <a:spcBef>
                <a:spcPct val="120000"/>
              </a:spcBef>
              <a:buFont typeface="Wingdings" pitchFamily="2" charset="2"/>
              <a:buNone/>
            </a:pPr>
            <a:r>
              <a:rPr lang="cs-CZ" sz="2400" b="1" dirty="0">
                <a:solidFill>
                  <a:srgbClr val="66FF33"/>
                </a:solidFill>
                <a:latin typeface="Arial" charset="0"/>
                <a:cs typeface="Arial" charset="0"/>
              </a:rPr>
              <a:t>Výhody krátkodobého dluhu:</a:t>
            </a:r>
          </a:p>
          <a:p>
            <a:pPr lvl="1" eaLnBrk="1" hangingPunct="1">
              <a:spcBef>
                <a:spcPct val="55000"/>
              </a:spcBef>
              <a:buFont typeface="Wingdings" pitchFamily="2" charset="2"/>
              <a:buChar char="§"/>
            </a:pPr>
            <a:r>
              <a:rPr lang="cs-CZ" sz="2400" b="1" dirty="0">
                <a:latin typeface="Arial" charset="0"/>
                <a:cs typeface="Arial" charset="0"/>
              </a:rPr>
              <a:t> je obvykle levnější,</a:t>
            </a:r>
          </a:p>
          <a:p>
            <a:pPr lvl="1" eaLnBrk="1" hangingPunct="1">
              <a:spcBef>
                <a:spcPct val="10000"/>
              </a:spcBef>
              <a:buFont typeface="Wingdings" pitchFamily="2" charset="2"/>
              <a:buChar char="§"/>
            </a:pPr>
            <a:r>
              <a:rPr lang="cs-CZ" sz="2400" b="1" dirty="0">
                <a:latin typeface="Arial" charset="0"/>
                <a:cs typeface="Arial" charset="0"/>
              </a:rPr>
              <a:t> lze jej snáze získat,</a:t>
            </a:r>
          </a:p>
          <a:p>
            <a:pPr lvl="1" eaLnBrk="1" hangingPunct="1">
              <a:spcBef>
                <a:spcPct val="10000"/>
              </a:spcBef>
              <a:buFont typeface="Wingdings" pitchFamily="2" charset="2"/>
              <a:buChar char="§"/>
            </a:pPr>
            <a:r>
              <a:rPr lang="cs-CZ" sz="2400" b="1" dirty="0">
                <a:latin typeface="Arial" charset="0"/>
                <a:cs typeface="Arial" charset="0"/>
              </a:rPr>
              <a:t> lze jej získat rychleji.</a:t>
            </a:r>
          </a:p>
        </p:txBody>
      </p:sp>
    </p:spTree>
    <p:extLst>
      <p:ext uri="{BB962C8B-B14F-4D97-AF65-F5344CB8AC3E}">
        <p14:creationId xmlns:p14="http://schemas.microsoft.com/office/powerpoint/2010/main" val="68286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Rot="1" noChangeArrowheads="1"/>
          </p:cNvSpPr>
          <p:nvPr>
            <p:ph type="title"/>
          </p:nvPr>
        </p:nvSpPr>
        <p:spPr>
          <a:xfrm>
            <a:off x="413544" y="694370"/>
            <a:ext cx="8229600" cy="1143000"/>
          </a:xfrm>
        </p:spPr>
        <p:txBody>
          <a:bodyPr>
            <a:normAutofit fontScale="90000"/>
          </a:bodyPr>
          <a:lstStyle/>
          <a:p>
            <a:pPr eaLnBrk="1" hangingPunct="1">
              <a:defRPr/>
            </a:pPr>
            <a:r>
              <a:rPr lang="cs-CZ" sz="4000" b="1" dirty="0">
                <a:solidFill>
                  <a:srgbClr val="FF0000"/>
                </a:solidFill>
                <a:latin typeface="Arial" charset="0"/>
              </a:rPr>
              <a:t>Vztah mezi věcnými a peněžními toky v podniku</a:t>
            </a:r>
          </a:p>
        </p:txBody>
      </p:sp>
      <p:sp>
        <p:nvSpPr>
          <p:cNvPr id="8195" name="Line 6"/>
          <p:cNvSpPr>
            <a:spLocks noChangeShapeType="1"/>
          </p:cNvSpPr>
          <p:nvPr/>
        </p:nvSpPr>
        <p:spPr bwMode="auto">
          <a:xfrm>
            <a:off x="468313" y="2231862"/>
            <a:ext cx="8496300" cy="0"/>
          </a:xfrm>
          <a:prstGeom prst="line">
            <a:avLst/>
          </a:prstGeom>
          <a:noFill/>
          <a:ln w="76200" cmpd="tri">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3" name="Group 4"/>
          <p:cNvGrpSpPr>
            <a:grpSpLocks noChangeAspect="1"/>
          </p:cNvGrpSpPr>
          <p:nvPr/>
        </p:nvGrpSpPr>
        <p:grpSpPr bwMode="auto">
          <a:xfrm>
            <a:off x="539750" y="2276475"/>
            <a:ext cx="8424863" cy="3348038"/>
            <a:chOff x="340" y="1434"/>
            <a:chExt cx="5307" cy="2109"/>
          </a:xfrm>
        </p:grpSpPr>
        <p:sp>
          <p:nvSpPr>
            <p:cNvPr id="4" name="AutoShape 3"/>
            <p:cNvSpPr>
              <a:spLocks noChangeAspect="1" noChangeArrowheads="1" noTextEdit="1"/>
            </p:cNvSpPr>
            <p:nvPr/>
          </p:nvSpPr>
          <p:spPr bwMode="auto">
            <a:xfrm>
              <a:off x="340" y="1434"/>
              <a:ext cx="5307" cy="2109"/>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5" name="Rectangle 5"/>
            <p:cNvSpPr>
              <a:spLocks noChangeArrowheads="1"/>
            </p:cNvSpPr>
            <p:nvPr/>
          </p:nvSpPr>
          <p:spPr bwMode="auto">
            <a:xfrm>
              <a:off x="1003" y="2997"/>
              <a:ext cx="1032" cy="24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6" name="Rectangle 6"/>
            <p:cNvSpPr>
              <a:spLocks noChangeArrowheads="1"/>
            </p:cNvSpPr>
            <p:nvPr/>
          </p:nvSpPr>
          <p:spPr bwMode="auto">
            <a:xfrm>
              <a:off x="1110" y="3044"/>
              <a:ext cx="9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peněžní výdaje</a:t>
              </a:r>
              <a:endParaRPr kumimoji="0" lang="cs-CZ" sz="2000" b="1" i="0" u="none" strike="noStrike" cap="none" normalizeH="0" baseline="0">
                <a:ln>
                  <a:noFill/>
                </a:ln>
                <a:solidFill>
                  <a:schemeClr val="tx1"/>
                </a:solidFill>
                <a:effectLst/>
                <a:latin typeface="Arial" pitchFamily="34" charset="0"/>
              </a:endParaRPr>
            </a:p>
          </p:txBody>
        </p:sp>
        <p:sp>
          <p:nvSpPr>
            <p:cNvPr id="7" name="Rectangle 7"/>
            <p:cNvSpPr>
              <a:spLocks noChangeArrowheads="1"/>
            </p:cNvSpPr>
            <p:nvPr/>
          </p:nvSpPr>
          <p:spPr bwMode="auto">
            <a:xfrm>
              <a:off x="4154" y="2116"/>
              <a:ext cx="1107" cy="37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8" name="Rectangle 8"/>
            <p:cNvSpPr>
              <a:spLocks noChangeArrowheads="1"/>
            </p:cNvSpPr>
            <p:nvPr/>
          </p:nvSpPr>
          <p:spPr bwMode="auto">
            <a:xfrm>
              <a:off x="4494" y="2154"/>
              <a:ext cx="4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peněžní</a:t>
              </a:r>
              <a:endParaRPr kumimoji="0" lang="cs-CZ" sz="2000" b="1" i="0" u="none" strike="noStrike" cap="none" normalizeH="0" baseline="0">
                <a:ln>
                  <a:noFill/>
                </a:ln>
                <a:solidFill>
                  <a:schemeClr val="tx1"/>
                </a:solidFill>
                <a:effectLst/>
                <a:latin typeface="Arial" pitchFamily="34" charset="0"/>
              </a:endParaRPr>
            </a:p>
          </p:txBody>
        </p:sp>
        <p:sp>
          <p:nvSpPr>
            <p:cNvPr id="9" name="Rectangle 9"/>
            <p:cNvSpPr>
              <a:spLocks noChangeArrowheads="1"/>
            </p:cNvSpPr>
            <p:nvPr/>
          </p:nvSpPr>
          <p:spPr bwMode="auto">
            <a:xfrm>
              <a:off x="4541" y="2304"/>
              <a:ext cx="38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příjmy</a:t>
              </a:r>
              <a:endParaRPr kumimoji="0" lang="cs-CZ" sz="2000" b="1" i="0" u="none" strike="noStrike" cap="none" normalizeH="0" baseline="0">
                <a:ln>
                  <a:noFill/>
                </a:ln>
                <a:solidFill>
                  <a:schemeClr val="tx1"/>
                </a:solidFill>
                <a:effectLst/>
                <a:latin typeface="Arial" pitchFamily="34" charset="0"/>
              </a:endParaRPr>
            </a:p>
          </p:txBody>
        </p:sp>
        <p:sp>
          <p:nvSpPr>
            <p:cNvPr id="10" name="Rectangle 10"/>
            <p:cNvSpPr>
              <a:spLocks noChangeArrowheads="1"/>
            </p:cNvSpPr>
            <p:nvPr/>
          </p:nvSpPr>
          <p:spPr bwMode="auto">
            <a:xfrm>
              <a:off x="3131" y="1761"/>
              <a:ext cx="1277" cy="2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11" name="Rectangle 11"/>
            <p:cNvSpPr>
              <a:spLocks noChangeArrowheads="1"/>
            </p:cNvSpPr>
            <p:nvPr/>
          </p:nvSpPr>
          <p:spPr bwMode="auto">
            <a:xfrm>
              <a:off x="3321" y="1804"/>
              <a:ext cx="10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výrobky a služby</a:t>
              </a:r>
              <a:endParaRPr kumimoji="0" lang="cs-CZ" sz="2000" b="1" i="0" u="none" strike="noStrike" cap="none" normalizeH="0" baseline="0">
                <a:ln>
                  <a:noFill/>
                </a:ln>
                <a:solidFill>
                  <a:schemeClr val="tx1"/>
                </a:solidFill>
                <a:effectLst/>
                <a:latin typeface="Arial" pitchFamily="34" charset="0"/>
              </a:endParaRPr>
            </a:p>
          </p:txBody>
        </p:sp>
        <p:sp>
          <p:nvSpPr>
            <p:cNvPr id="12" name="Rectangle 12"/>
            <p:cNvSpPr>
              <a:spLocks noChangeArrowheads="1"/>
            </p:cNvSpPr>
            <p:nvPr/>
          </p:nvSpPr>
          <p:spPr bwMode="auto">
            <a:xfrm>
              <a:off x="501" y="1584"/>
              <a:ext cx="946" cy="120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13" name="Rectangle 13"/>
            <p:cNvSpPr>
              <a:spLocks noChangeArrowheads="1"/>
            </p:cNvSpPr>
            <p:nvPr/>
          </p:nvSpPr>
          <p:spPr bwMode="auto">
            <a:xfrm>
              <a:off x="501" y="1584"/>
              <a:ext cx="946" cy="1202"/>
            </a:xfrm>
            <a:prstGeom prst="rect">
              <a:avLst/>
            </a:prstGeom>
            <a:noFill/>
            <a:ln w="9">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2000" b="1"/>
            </a:p>
          </p:txBody>
        </p:sp>
        <p:sp>
          <p:nvSpPr>
            <p:cNvPr id="14" name="Rectangle 14"/>
            <p:cNvSpPr>
              <a:spLocks noChangeArrowheads="1"/>
            </p:cNvSpPr>
            <p:nvPr/>
          </p:nvSpPr>
          <p:spPr bwMode="auto">
            <a:xfrm>
              <a:off x="827" y="1963"/>
              <a:ext cx="3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práce</a:t>
              </a:r>
              <a:endParaRPr kumimoji="0" lang="cs-CZ" sz="2000" b="1" i="0" u="none" strike="noStrike" cap="none" normalizeH="0" baseline="0">
                <a:ln>
                  <a:noFill/>
                </a:ln>
                <a:solidFill>
                  <a:schemeClr val="tx1"/>
                </a:solidFill>
                <a:effectLst/>
                <a:latin typeface="Arial" pitchFamily="34" charset="0"/>
              </a:endParaRPr>
            </a:p>
          </p:txBody>
        </p:sp>
        <p:sp>
          <p:nvSpPr>
            <p:cNvPr id="15" name="Rectangle 15"/>
            <p:cNvSpPr>
              <a:spLocks noChangeArrowheads="1"/>
            </p:cNvSpPr>
            <p:nvPr/>
          </p:nvSpPr>
          <p:spPr bwMode="auto">
            <a:xfrm>
              <a:off x="749" y="2113"/>
              <a:ext cx="53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suroviny</a:t>
              </a:r>
              <a:endParaRPr kumimoji="0" lang="cs-CZ" sz="2000" b="1" i="0" u="none" strike="noStrike" cap="none" normalizeH="0" baseline="0">
                <a:ln>
                  <a:noFill/>
                </a:ln>
                <a:solidFill>
                  <a:schemeClr val="tx1"/>
                </a:solidFill>
                <a:effectLst/>
                <a:latin typeface="Arial" pitchFamily="34" charset="0"/>
              </a:endParaRPr>
            </a:p>
          </p:txBody>
        </p:sp>
        <p:sp>
          <p:nvSpPr>
            <p:cNvPr id="16" name="Rectangle 16"/>
            <p:cNvSpPr>
              <a:spLocks noChangeArrowheads="1"/>
            </p:cNvSpPr>
            <p:nvPr/>
          </p:nvSpPr>
          <p:spPr bwMode="auto">
            <a:xfrm>
              <a:off x="830" y="2263"/>
              <a:ext cx="35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stroje</a:t>
              </a:r>
              <a:endParaRPr kumimoji="0" lang="cs-CZ" sz="2000" b="1" i="0" u="none" strike="noStrike" cap="none" normalizeH="0" baseline="0">
                <a:ln>
                  <a:noFill/>
                </a:ln>
                <a:solidFill>
                  <a:schemeClr val="tx1"/>
                </a:solidFill>
                <a:effectLst/>
                <a:latin typeface="Arial" pitchFamily="34" charset="0"/>
              </a:endParaRPr>
            </a:p>
          </p:txBody>
        </p:sp>
        <p:sp>
          <p:nvSpPr>
            <p:cNvPr id="17" name="Rectangle 17"/>
            <p:cNvSpPr>
              <a:spLocks noChangeArrowheads="1"/>
            </p:cNvSpPr>
            <p:nvPr/>
          </p:nvSpPr>
          <p:spPr bwMode="auto">
            <a:xfrm>
              <a:off x="2081" y="1584"/>
              <a:ext cx="966" cy="30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18" name="Rectangle 18"/>
            <p:cNvSpPr>
              <a:spLocks noChangeArrowheads="1"/>
            </p:cNvSpPr>
            <p:nvPr/>
          </p:nvSpPr>
          <p:spPr bwMode="auto">
            <a:xfrm>
              <a:off x="2081" y="1584"/>
              <a:ext cx="966" cy="301"/>
            </a:xfrm>
            <a:prstGeom prst="rect">
              <a:avLst/>
            </a:prstGeom>
            <a:noFill/>
            <a:ln w="9">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2000" b="1"/>
            </a:p>
          </p:txBody>
        </p:sp>
        <p:sp>
          <p:nvSpPr>
            <p:cNvPr id="19" name="Rectangle 19"/>
            <p:cNvSpPr>
              <a:spLocks noChangeArrowheads="1"/>
            </p:cNvSpPr>
            <p:nvPr/>
          </p:nvSpPr>
          <p:spPr bwMode="auto">
            <a:xfrm>
              <a:off x="2381" y="1662"/>
              <a:ext cx="42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výroba</a:t>
              </a:r>
              <a:endParaRPr kumimoji="0" lang="cs-CZ" sz="2000" b="1" i="0" u="none" strike="noStrike" cap="none" normalizeH="0" baseline="0">
                <a:ln>
                  <a:noFill/>
                </a:ln>
                <a:solidFill>
                  <a:schemeClr val="tx1"/>
                </a:solidFill>
                <a:effectLst/>
                <a:latin typeface="Arial" pitchFamily="34" charset="0"/>
              </a:endParaRPr>
            </a:p>
          </p:txBody>
        </p:sp>
        <p:sp>
          <p:nvSpPr>
            <p:cNvPr id="20" name="Rectangle 20"/>
            <p:cNvSpPr>
              <a:spLocks noChangeArrowheads="1"/>
            </p:cNvSpPr>
            <p:nvPr/>
          </p:nvSpPr>
          <p:spPr bwMode="auto">
            <a:xfrm>
              <a:off x="4503" y="1584"/>
              <a:ext cx="966" cy="30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21" name="Rectangle 21"/>
            <p:cNvSpPr>
              <a:spLocks noChangeArrowheads="1"/>
            </p:cNvSpPr>
            <p:nvPr/>
          </p:nvSpPr>
          <p:spPr bwMode="auto">
            <a:xfrm>
              <a:off x="4503" y="1584"/>
              <a:ext cx="966" cy="301"/>
            </a:xfrm>
            <a:prstGeom prst="rect">
              <a:avLst/>
            </a:prstGeom>
            <a:noFill/>
            <a:ln w="9">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sz="2000" b="1"/>
            </a:p>
          </p:txBody>
        </p:sp>
        <p:sp>
          <p:nvSpPr>
            <p:cNvPr id="22" name="Rectangle 22"/>
            <p:cNvSpPr>
              <a:spLocks noChangeArrowheads="1"/>
            </p:cNvSpPr>
            <p:nvPr/>
          </p:nvSpPr>
          <p:spPr bwMode="auto">
            <a:xfrm>
              <a:off x="4820" y="1662"/>
              <a:ext cx="39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prodej</a:t>
              </a:r>
              <a:endParaRPr kumimoji="0" lang="cs-CZ" sz="2000" b="1" i="0" u="none" strike="noStrike" cap="none" normalizeH="0" baseline="0">
                <a:ln>
                  <a:noFill/>
                </a:ln>
                <a:solidFill>
                  <a:schemeClr val="tx1"/>
                </a:solidFill>
                <a:effectLst/>
                <a:latin typeface="Arial" pitchFamily="34" charset="0"/>
              </a:endParaRPr>
            </a:p>
          </p:txBody>
        </p:sp>
        <p:sp>
          <p:nvSpPr>
            <p:cNvPr id="23" name="Freeform 23"/>
            <p:cNvSpPr>
              <a:spLocks noEditPoints="1"/>
            </p:cNvSpPr>
            <p:nvPr/>
          </p:nvSpPr>
          <p:spPr bwMode="auto">
            <a:xfrm>
              <a:off x="1441" y="1697"/>
              <a:ext cx="632" cy="72"/>
            </a:xfrm>
            <a:custGeom>
              <a:avLst/>
              <a:gdLst>
                <a:gd name="T0" fmla="*/ 6 w 632"/>
                <a:gd name="T1" fmla="*/ 32 h 72"/>
                <a:gd name="T2" fmla="*/ 571 w 632"/>
                <a:gd name="T3" fmla="*/ 32 h 72"/>
                <a:gd name="T4" fmla="*/ 571 w 632"/>
                <a:gd name="T5" fmla="*/ 32 h 72"/>
                <a:gd name="T6" fmla="*/ 574 w 632"/>
                <a:gd name="T7" fmla="*/ 32 h 72"/>
                <a:gd name="T8" fmla="*/ 574 w 632"/>
                <a:gd name="T9" fmla="*/ 38 h 72"/>
                <a:gd name="T10" fmla="*/ 574 w 632"/>
                <a:gd name="T11" fmla="*/ 40 h 72"/>
                <a:gd name="T12" fmla="*/ 571 w 632"/>
                <a:gd name="T13" fmla="*/ 40 h 72"/>
                <a:gd name="T14" fmla="*/ 571 w 632"/>
                <a:gd name="T15" fmla="*/ 40 h 72"/>
                <a:gd name="T16" fmla="*/ 6 w 632"/>
                <a:gd name="T17" fmla="*/ 40 h 72"/>
                <a:gd name="T18" fmla="*/ 3 w 632"/>
                <a:gd name="T19" fmla="*/ 40 h 72"/>
                <a:gd name="T20" fmla="*/ 0 w 632"/>
                <a:gd name="T21" fmla="*/ 40 h 72"/>
                <a:gd name="T22" fmla="*/ 0 w 632"/>
                <a:gd name="T23" fmla="*/ 38 h 72"/>
                <a:gd name="T24" fmla="*/ 0 w 632"/>
                <a:gd name="T25" fmla="*/ 38 h 72"/>
                <a:gd name="T26" fmla="*/ 0 w 632"/>
                <a:gd name="T27" fmla="*/ 35 h 72"/>
                <a:gd name="T28" fmla="*/ 0 w 632"/>
                <a:gd name="T29" fmla="*/ 32 h 72"/>
                <a:gd name="T30" fmla="*/ 3 w 632"/>
                <a:gd name="T31" fmla="*/ 32 h 72"/>
                <a:gd name="T32" fmla="*/ 6 w 632"/>
                <a:gd name="T33" fmla="*/ 32 h 72"/>
                <a:gd name="T34" fmla="*/ 6 w 632"/>
                <a:gd name="T35" fmla="*/ 32 h 72"/>
                <a:gd name="T36" fmla="*/ 560 w 632"/>
                <a:gd name="T37" fmla="*/ 0 h 72"/>
                <a:gd name="T38" fmla="*/ 632 w 632"/>
                <a:gd name="T39" fmla="*/ 38 h 72"/>
                <a:gd name="T40" fmla="*/ 560 w 632"/>
                <a:gd name="T41" fmla="*/ 72 h 72"/>
                <a:gd name="T42" fmla="*/ 560 w 632"/>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2" h="72">
                  <a:moveTo>
                    <a:pt x="6" y="32"/>
                  </a:moveTo>
                  <a:lnTo>
                    <a:pt x="571" y="32"/>
                  </a:lnTo>
                  <a:lnTo>
                    <a:pt x="571" y="32"/>
                  </a:lnTo>
                  <a:lnTo>
                    <a:pt x="574" y="32"/>
                  </a:lnTo>
                  <a:lnTo>
                    <a:pt x="574" y="38"/>
                  </a:lnTo>
                  <a:lnTo>
                    <a:pt x="574" y="40"/>
                  </a:lnTo>
                  <a:lnTo>
                    <a:pt x="571" y="40"/>
                  </a:lnTo>
                  <a:lnTo>
                    <a:pt x="571" y="40"/>
                  </a:lnTo>
                  <a:lnTo>
                    <a:pt x="6" y="40"/>
                  </a:lnTo>
                  <a:lnTo>
                    <a:pt x="3" y="40"/>
                  </a:lnTo>
                  <a:lnTo>
                    <a:pt x="0" y="40"/>
                  </a:lnTo>
                  <a:lnTo>
                    <a:pt x="0" y="38"/>
                  </a:lnTo>
                  <a:lnTo>
                    <a:pt x="0" y="38"/>
                  </a:lnTo>
                  <a:lnTo>
                    <a:pt x="0" y="35"/>
                  </a:lnTo>
                  <a:lnTo>
                    <a:pt x="0" y="32"/>
                  </a:lnTo>
                  <a:lnTo>
                    <a:pt x="3" y="32"/>
                  </a:lnTo>
                  <a:lnTo>
                    <a:pt x="6" y="32"/>
                  </a:lnTo>
                  <a:lnTo>
                    <a:pt x="6" y="32"/>
                  </a:lnTo>
                  <a:close/>
                  <a:moveTo>
                    <a:pt x="560" y="0"/>
                  </a:moveTo>
                  <a:lnTo>
                    <a:pt x="632" y="38"/>
                  </a:lnTo>
                  <a:lnTo>
                    <a:pt x="560" y="72"/>
                  </a:lnTo>
                  <a:lnTo>
                    <a:pt x="560"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2000" b="1"/>
            </a:p>
          </p:txBody>
        </p:sp>
        <p:sp>
          <p:nvSpPr>
            <p:cNvPr id="24" name="Freeform 24"/>
            <p:cNvSpPr>
              <a:spLocks noEditPoints="1"/>
            </p:cNvSpPr>
            <p:nvPr/>
          </p:nvSpPr>
          <p:spPr bwMode="auto">
            <a:xfrm>
              <a:off x="3041" y="1697"/>
              <a:ext cx="1462" cy="72"/>
            </a:xfrm>
            <a:custGeom>
              <a:avLst/>
              <a:gdLst>
                <a:gd name="T0" fmla="*/ 6 w 1462"/>
                <a:gd name="T1" fmla="*/ 32 h 72"/>
                <a:gd name="T2" fmla="*/ 1402 w 1462"/>
                <a:gd name="T3" fmla="*/ 32 h 72"/>
                <a:gd name="T4" fmla="*/ 1402 w 1462"/>
                <a:gd name="T5" fmla="*/ 32 h 72"/>
                <a:gd name="T6" fmla="*/ 1404 w 1462"/>
                <a:gd name="T7" fmla="*/ 32 h 72"/>
                <a:gd name="T8" fmla="*/ 1404 w 1462"/>
                <a:gd name="T9" fmla="*/ 38 h 72"/>
                <a:gd name="T10" fmla="*/ 1404 w 1462"/>
                <a:gd name="T11" fmla="*/ 40 h 72"/>
                <a:gd name="T12" fmla="*/ 1402 w 1462"/>
                <a:gd name="T13" fmla="*/ 40 h 72"/>
                <a:gd name="T14" fmla="*/ 1402 w 1462"/>
                <a:gd name="T15" fmla="*/ 40 h 72"/>
                <a:gd name="T16" fmla="*/ 6 w 1462"/>
                <a:gd name="T17" fmla="*/ 40 h 72"/>
                <a:gd name="T18" fmla="*/ 3 w 1462"/>
                <a:gd name="T19" fmla="*/ 40 h 72"/>
                <a:gd name="T20" fmla="*/ 0 w 1462"/>
                <a:gd name="T21" fmla="*/ 40 h 72"/>
                <a:gd name="T22" fmla="*/ 0 w 1462"/>
                <a:gd name="T23" fmla="*/ 38 h 72"/>
                <a:gd name="T24" fmla="*/ 0 w 1462"/>
                <a:gd name="T25" fmla="*/ 38 h 72"/>
                <a:gd name="T26" fmla="*/ 0 w 1462"/>
                <a:gd name="T27" fmla="*/ 35 h 72"/>
                <a:gd name="T28" fmla="*/ 0 w 1462"/>
                <a:gd name="T29" fmla="*/ 32 h 72"/>
                <a:gd name="T30" fmla="*/ 3 w 1462"/>
                <a:gd name="T31" fmla="*/ 32 h 72"/>
                <a:gd name="T32" fmla="*/ 6 w 1462"/>
                <a:gd name="T33" fmla="*/ 32 h 72"/>
                <a:gd name="T34" fmla="*/ 6 w 1462"/>
                <a:gd name="T35" fmla="*/ 32 h 72"/>
                <a:gd name="T36" fmla="*/ 1390 w 1462"/>
                <a:gd name="T37" fmla="*/ 0 h 72"/>
                <a:gd name="T38" fmla="*/ 1462 w 1462"/>
                <a:gd name="T39" fmla="*/ 38 h 72"/>
                <a:gd name="T40" fmla="*/ 1390 w 1462"/>
                <a:gd name="T41" fmla="*/ 72 h 72"/>
                <a:gd name="T42" fmla="*/ 1390 w 1462"/>
                <a:gd name="T4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2" h="72">
                  <a:moveTo>
                    <a:pt x="6" y="32"/>
                  </a:moveTo>
                  <a:lnTo>
                    <a:pt x="1402" y="32"/>
                  </a:lnTo>
                  <a:lnTo>
                    <a:pt x="1402" y="32"/>
                  </a:lnTo>
                  <a:lnTo>
                    <a:pt x="1404" y="32"/>
                  </a:lnTo>
                  <a:lnTo>
                    <a:pt x="1404" y="38"/>
                  </a:lnTo>
                  <a:lnTo>
                    <a:pt x="1404" y="40"/>
                  </a:lnTo>
                  <a:lnTo>
                    <a:pt x="1402" y="40"/>
                  </a:lnTo>
                  <a:lnTo>
                    <a:pt x="1402" y="40"/>
                  </a:lnTo>
                  <a:lnTo>
                    <a:pt x="6" y="40"/>
                  </a:lnTo>
                  <a:lnTo>
                    <a:pt x="3" y="40"/>
                  </a:lnTo>
                  <a:lnTo>
                    <a:pt x="0" y="40"/>
                  </a:lnTo>
                  <a:lnTo>
                    <a:pt x="0" y="38"/>
                  </a:lnTo>
                  <a:lnTo>
                    <a:pt x="0" y="38"/>
                  </a:lnTo>
                  <a:lnTo>
                    <a:pt x="0" y="35"/>
                  </a:lnTo>
                  <a:lnTo>
                    <a:pt x="0" y="32"/>
                  </a:lnTo>
                  <a:lnTo>
                    <a:pt x="3" y="32"/>
                  </a:lnTo>
                  <a:lnTo>
                    <a:pt x="6" y="32"/>
                  </a:lnTo>
                  <a:lnTo>
                    <a:pt x="6" y="32"/>
                  </a:lnTo>
                  <a:close/>
                  <a:moveTo>
                    <a:pt x="1390" y="0"/>
                  </a:moveTo>
                  <a:lnTo>
                    <a:pt x="1462" y="38"/>
                  </a:lnTo>
                  <a:lnTo>
                    <a:pt x="1390" y="72"/>
                  </a:lnTo>
                  <a:lnTo>
                    <a:pt x="1390"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2000" b="1"/>
            </a:p>
          </p:txBody>
        </p:sp>
        <p:sp>
          <p:nvSpPr>
            <p:cNvPr id="25" name="Rectangle 25"/>
            <p:cNvSpPr>
              <a:spLocks noChangeArrowheads="1"/>
            </p:cNvSpPr>
            <p:nvPr/>
          </p:nvSpPr>
          <p:spPr bwMode="auto">
            <a:xfrm>
              <a:off x="2073" y="2795"/>
              <a:ext cx="1464" cy="43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sz="2000" b="1"/>
            </a:p>
          </p:txBody>
        </p:sp>
        <p:sp>
          <p:nvSpPr>
            <p:cNvPr id="26" name="Freeform 26"/>
            <p:cNvSpPr>
              <a:spLocks noEditPoints="1"/>
            </p:cNvSpPr>
            <p:nvPr/>
          </p:nvSpPr>
          <p:spPr bwMode="auto">
            <a:xfrm>
              <a:off x="2053" y="2775"/>
              <a:ext cx="1502" cy="471"/>
            </a:xfrm>
            <a:custGeom>
              <a:avLst/>
              <a:gdLst>
                <a:gd name="T0" fmla="*/ 37 w 1502"/>
                <a:gd name="T1" fmla="*/ 37 h 471"/>
                <a:gd name="T2" fmla="*/ 37 w 1502"/>
                <a:gd name="T3" fmla="*/ 433 h 471"/>
                <a:gd name="T4" fmla="*/ 1464 w 1502"/>
                <a:gd name="T5" fmla="*/ 433 h 471"/>
                <a:gd name="T6" fmla="*/ 1464 w 1502"/>
                <a:gd name="T7" fmla="*/ 37 h 471"/>
                <a:gd name="T8" fmla="*/ 37 w 1502"/>
                <a:gd name="T9" fmla="*/ 37 h 471"/>
                <a:gd name="T10" fmla="*/ 1476 w 1502"/>
                <a:gd name="T11" fmla="*/ 26 h 471"/>
                <a:gd name="T12" fmla="*/ 1476 w 1502"/>
                <a:gd name="T13" fmla="*/ 445 h 471"/>
                <a:gd name="T14" fmla="*/ 25 w 1502"/>
                <a:gd name="T15" fmla="*/ 445 h 471"/>
                <a:gd name="T16" fmla="*/ 25 w 1502"/>
                <a:gd name="T17" fmla="*/ 26 h 471"/>
                <a:gd name="T18" fmla="*/ 1476 w 1502"/>
                <a:gd name="T19" fmla="*/ 26 h 471"/>
                <a:gd name="T20" fmla="*/ 11 w 1502"/>
                <a:gd name="T21" fmla="*/ 11 h 471"/>
                <a:gd name="T22" fmla="*/ 11 w 1502"/>
                <a:gd name="T23" fmla="*/ 459 h 471"/>
                <a:gd name="T24" fmla="*/ 1490 w 1502"/>
                <a:gd name="T25" fmla="*/ 459 h 471"/>
                <a:gd name="T26" fmla="*/ 1490 w 1502"/>
                <a:gd name="T27" fmla="*/ 11 h 471"/>
                <a:gd name="T28" fmla="*/ 11 w 1502"/>
                <a:gd name="T29" fmla="*/ 11 h 471"/>
                <a:gd name="T30" fmla="*/ 1502 w 1502"/>
                <a:gd name="T31" fmla="*/ 0 h 471"/>
                <a:gd name="T32" fmla="*/ 1502 w 1502"/>
                <a:gd name="T33" fmla="*/ 471 h 471"/>
                <a:gd name="T34" fmla="*/ 0 w 1502"/>
                <a:gd name="T35" fmla="*/ 471 h 471"/>
                <a:gd name="T36" fmla="*/ 0 w 1502"/>
                <a:gd name="T37" fmla="*/ 0 h 471"/>
                <a:gd name="T38" fmla="*/ 1502 w 1502"/>
                <a:gd name="T39"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2" h="471">
                  <a:moveTo>
                    <a:pt x="37" y="37"/>
                  </a:moveTo>
                  <a:lnTo>
                    <a:pt x="37" y="433"/>
                  </a:lnTo>
                  <a:lnTo>
                    <a:pt x="1464" y="433"/>
                  </a:lnTo>
                  <a:lnTo>
                    <a:pt x="1464" y="37"/>
                  </a:lnTo>
                  <a:lnTo>
                    <a:pt x="37" y="37"/>
                  </a:lnTo>
                  <a:close/>
                  <a:moveTo>
                    <a:pt x="1476" y="26"/>
                  </a:moveTo>
                  <a:lnTo>
                    <a:pt x="1476" y="445"/>
                  </a:lnTo>
                  <a:lnTo>
                    <a:pt x="25" y="445"/>
                  </a:lnTo>
                  <a:lnTo>
                    <a:pt x="25" y="26"/>
                  </a:lnTo>
                  <a:lnTo>
                    <a:pt x="1476" y="26"/>
                  </a:lnTo>
                  <a:close/>
                  <a:moveTo>
                    <a:pt x="11" y="11"/>
                  </a:moveTo>
                  <a:lnTo>
                    <a:pt x="11" y="459"/>
                  </a:lnTo>
                  <a:lnTo>
                    <a:pt x="1490" y="459"/>
                  </a:lnTo>
                  <a:lnTo>
                    <a:pt x="1490" y="11"/>
                  </a:lnTo>
                  <a:lnTo>
                    <a:pt x="11" y="11"/>
                  </a:lnTo>
                  <a:close/>
                  <a:moveTo>
                    <a:pt x="1502" y="0"/>
                  </a:moveTo>
                  <a:lnTo>
                    <a:pt x="1502" y="471"/>
                  </a:lnTo>
                  <a:lnTo>
                    <a:pt x="0" y="471"/>
                  </a:lnTo>
                  <a:lnTo>
                    <a:pt x="0" y="0"/>
                  </a:lnTo>
                  <a:lnTo>
                    <a:pt x="1502"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2000" b="1"/>
            </a:p>
          </p:txBody>
        </p:sp>
        <p:sp>
          <p:nvSpPr>
            <p:cNvPr id="27" name="Rectangle 27"/>
            <p:cNvSpPr>
              <a:spLocks noChangeArrowheads="1"/>
            </p:cNvSpPr>
            <p:nvPr/>
          </p:nvSpPr>
          <p:spPr bwMode="auto">
            <a:xfrm>
              <a:off x="2626" y="2864"/>
              <a:ext cx="40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peníze</a:t>
              </a:r>
              <a:endParaRPr kumimoji="0" lang="cs-CZ" sz="2000" b="1" i="0" u="none" strike="noStrike" cap="none" normalizeH="0" baseline="0">
                <a:ln>
                  <a:noFill/>
                </a:ln>
                <a:solidFill>
                  <a:schemeClr val="tx1"/>
                </a:solidFill>
                <a:effectLst/>
                <a:latin typeface="Arial" pitchFamily="34" charset="0"/>
              </a:endParaRPr>
            </a:p>
          </p:txBody>
        </p:sp>
        <p:sp>
          <p:nvSpPr>
            <p:cNvPr id="28" name="Rectangle 28"/>
            <p:cNvSpPr>
              <a:spLocks noChangeArrowheads="1"/>
            </p:cNvSpPr>
            <p:nvPr/>
          </p:nvSpPr>
          <p:spPr bwMode="auto">
            <a:xfrm>
              <a:off x="2514" y="3015"/>
              <a:ext cx="67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a:ln>
                    <a:noFill/>
                  </a:ln>
                  <a:solidFill>
                    <a:srgbClr val="000000"/>
                  </a:solidFill>
                  <a:effectLst/>
                  <a:latin typeface="Arial" pitchFamily="34" charset="0"/>
                </a:rPr>
                <a:t>(cash flow)</a:t>
              </a:r>
              <a:endParaRPr kumimoji="0" lang="cs-CZ" sz="2000" b="1" i="0" u="none" strike="noStrike" cap="none" normalizeH="0" baseline="0">
                <a:ln>
                  <a:noFill/>
                </a:ln>
                <a:solidFill>
                  <a:schemeClr val="tx1"/>
                </a:solidFill>
                <a:effectLst/>
                <a:latin typeface="Arial" pitchFamily="34" charset="0"/>
              </a:endParaRPr>
            </a:p>
          </p:txBody>
        </p:sp>
        <p:sp>
          <p:nvSpPr>
            <p:cNvPr id="29" name="Freeform 29"/>
            <p:cNvSpPr>
              <a:spLocks noEditPoints="1"/>
            </p:cNvSpPr>
            <p:nvPr/>
          </p:nvSpPr>
          <p:spPr bwMode="auto">
            <a:xfrm>
              <a:off x="3180" y="1879"/>
              <a:ext cx="1790" cy="1023"/>
            </a:xfrm>
            <a:custGeom>
              <a:avLst/>
              <a:gdLst>
                <a:gd name="T0" fmla="*/ 1761 w 1790"/>
                <a:gd name="T1" fmla="*/ 14 h 1023"/>
                <a:gd name="T2" fmla="*/ 1787 w 1790"/>
                <a:gd name="T3" fmla="*/ 9 h 1023"/>
                <a:gd name="T4" fmla="*/ 1732 w 1790"/>
                <a:gd name="T5" fmla="*/ 32 h 1023"/>
                <a:gd name="T6" fmla="*/ 1655 w 1790"/>
                <a:gd name="T7" fmla="*/ 84 h 1023"/>
                <a:gd name="T8" fmla="*/ 1681 w 1790"/>
                <a:gd name="T9" fmla="*/ 69 h 1023"/>
                <a:gd name="T10" fmla="*/ 1594 w 1790"/>
                <a:gd name="T11" fmla="*/ 110 h 1023"/>
                <a:gd name="T12" fmla="*/ 1623 w 1790"/>
                <a:gd name="T13" fmla="*/ 101 h 1023"/>
                <a:gd name="T14" fmla="*/ 1565 w 1790"/>
                <a:gd name="T15" fmla="*/ 124 h 1023"/>
                <a:gd name="T16" fmla="*/ 1490 w 1790"/>
                <a:gd name="T17" fmla="*/ 179 h 1023"/>
                <a:gd name="T18" fmla="*/ 1513 w 1790"/>
                <a:gd name="T19" fmla="*/ 156 h 1023"/>
                <a:gd name="T20" fmla="*/ 1433 w 1790"/>
                <a:gd name="T21" fmla="*/ 211 h 1023"/>
                <a:gd name="T22" fmla="*/ 1461 w 1790"/>
                <a:gd name="T23" fmla="*/ 194 h 1023"/>
                <a:gd name="T24" fmla="*/ 1375 w 1790"/>
                <a:gd name="T25" fmla="*/ 234 h 1023"/>
                <a:gd name="T26" fmla="*/ 1349 w 1790"/>
                <a:gd name="T27" fmla="*/ 257 h 1023"/>
                <a:gd name="T28" fmla="*/ 1349 w 1790"/>
                <a:gd name="T29" fmla="*/ 249 h 1023"/>
                <a:gd name="T30" fmla="*/ 1265 w 1790"/>
                <a:gd name="T31" fmla="*/ 301 h 1023"/>
                <a:gd name="T32" fmla="*/ 1297 w 1790"/>
                <a:gd name="T33" fmla="*/ 286 h 1023"/>
                <a:gd name="T34" fmla="*/ 1211 w 1790"/>
                <a:gd name="T35" fmla="*/ 329 h 1023"/>
                <a:gd name="T36" fmla="*/ 1239 w 1790"/>
                <a:gd name="T37" fmla="*/ 321 h 1023"/>
                <a:gd name="T38" fmla="*/ 1156 w 1790"/>
                <a:gd name="T39" fmla="*/ 358 h 1023"/>
                <a:gd name="T40" fmla="*/ 1130 w 1790"/>
                <a:gd name="T41" fmla="*/ 384 h 1023"/>
                <a:gd name="T42" fmla="*/ 1130 w 1790"/>
                <a:gd name="T43" fmla="*/ 376 h 1023"/>
                <a:gd name="T44" fmla="*/ 1049 w 1790"/>
                <a:gd name="T45" fmla="*/ 428 h 1023"/>
                <a:gd name="T46" fmla="*/ 1078 w 1790"/>
                <a:gd name="T47" fmla="*/ 407 h 1023"/>
                <a:gd name="T48" fmla="*/ 992 w 1790"/>
                <a:gd name="T49" fmla="*/ 457 h 1023"/>
                <a:gd name="T50" fmla="*/ 1020 w 1790"/>
                <a:gd name="T51" fmla="*/ 445 h 1023"/>
                <a:gd name="T52" fmla="*/ 937 w 1790"/>
                <a:gd name="T53" fmla="*/ 483 h 1023"/>
                <a:gd name="T54" fmla="*/ 966 w 1790"/>
                <a:gd name="T55" fmla="*/ 477 h 1023"/>
                <a:gd name="T56" fmla="*/ 911 w 1790"/>
                <a:gd name="T57" fmla="*/ 500 h 1023"/>
                <a:gd name="T58" fmla="*/ 830 w 1790"/>
                <a:gd name="T59" fmla="*/ 552 h 1023"/>
                <a:gd name="T60" fmla="*/ 859 w 1790"/>
                <a:gd name="T61" fmla="*/ 535 h 1023"/>
                <a:gd name="T62" fmla="*/ 772 w 1790"/>
                <a:gd name="T63" fmla="*/ 581 h 1023"/>
                <a:gd name="T64" fmla="*/ 801 w 1790"/>
                <a:gd name="T65" fmla="*/ 569 h 1023"/>
                <a:gd name="T66" fmla="*/ 718 w 1790"/>
                <a:gd name="T67" fmla="*/ 607 h 1023"/>
                <a:gd name="T68" fmla="*/ 669 w 1790"/>
                <a:gd name="T69" fmla="*/ 647 h 1023"/>
                <a:gd name="T70" fmla="*/ 689 w 1790"/>
                <a:gd name="T71" fmla="*/ 624 h 1023"/>
                <a:gd name="T72" fmla="*/ 614 w 1790"/>
                <a:gd name="T73" fmla="*/ 676 h 1023"/>
                <a:gd name="T74" fmla="*/ 637 w 1790"/>
                <a:gd name="T75" fmla="*/ 659 h 1023"/>
                <a:gd name="T76" fmla="*/ 553 w 1790"/>
                <a:gd name="T77" fmla="*/ 708 h 1023"/>
                <a:gd name="T78" fmla="*/ 585 w 1790"/>
                <a:gd name="T79" fmla="*/ 691 h 1023"/>
                <a:gd name="T80" fmla="*/ 499 w 1790"/>
                <a:gd name="T81" fmla="*/ 737 h 1023"/>
                <a:gd name="T82" fmla="*/ 530 w 1790"/>
                <a:gd name="T83" fmla="*/ 722 h 1023"/>
                <a:gd name="T84" fmla="*/ 444 w 1790"/>
                <a:gd name="T85" fmla="*/ 763 h 1023"/>
                <a:gd name="T86" fmla="*/ 395 w 1790"/>
                <a:gd name="T87" fmla="*/ 803 h 1023"/>
                <a:gd name="T88" fmla="*/ 415 w 1790"/>
                <a:gd name="T89" fmla="*/ 780 h 1023"/>
                <a:gd name="T90" fmla="*/ 334 w 1790"/>
                <a:gd name="T91" fmla="*/ 835 h 1023"/>
                <a:gd name="T92" fmla="*/ 363 w 1790"/>
                <a:gd name="T93" fmla="*/ 818 h 1023"/>
                <a:gd name="T94" fmla="*/ 277 w 1790"/>
                <a:gd name="T95" fmla="*/ 858 h 1023"/>
                <a:gd name="T96" fmla="*/ 308 w 1790"/>
                <a:gd name="T97" fmla="*/ 852 h 1023"/>
                <a:gd name="T98" fmla="*/ 248 w 1790"/>
                <a:gd name="T99" fmla="*/ 876 h 1023"/>
                <a:gd name="T100" fmla="*/ 199 w 1790"/>
                <a:gd name="T101" fmla="*/ 913 h 1023"/>
                <a:gd name="T102" fmla="*/ 199 w 1790"/>
                <a:gd name="T103" fmla="*/ 907 h 1023"/>
                <a:gd name="T104" fmla="*/ 112 w 1790"/>
                <a:gd name="T105" fmla="*/ 956 h 1023"/>
                <a:gd name="T106" fmla="*/ 144 w 1790"/>
                <a:gd name="T107" fmla="*/ 942 h 1023"/>
                <a:gd name="T108" fmla="*/ 57 w 1790"/>
                <a:gd name="T109" fmla="*/ 985 h 1023"/>
                <a:gd name="T110" fmla="*/ 89 w 1790"/>
                <a:gd name="T111" fmla="*/ 977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0" h="1023">
                  <a:moveTo>
                    <a:pt x="1787" y="9"/>
                  </a:moveTo>
                  <a:lnTo>
                    <a:pt x="1764" y="23"/>
                  </a:lnTo>
                  <a:lnTo>
                    <a:pt x="1764" y="23"/>
                  </a:lnTo>
                  <a:lnTo>
                    <a:pt x="1761" y="23"/>
                  </a:lnTo>
                  <a:lnTo>
                    <a:pt x="1758" y="20"/>
                  </a:lnTo>
                  <a:lnTo>
                    <a:pt x="1758" y="17"/>
                  </a:lnTo>
                  <a:lnTo>
                    <a:pt x="1758" y="17"/>
                  </a:lnTo>
                  <a:lnTo>
                    <a:pt x="1761" y="14"/>
                  </a:lnTo>
                  <a:lnTo>
                    <a:pt x="1784" y="0"/>
                  </a:lnTo>
                  <a:lnTo>
                    <a:pt x="1784" y="0"/>
                  </a:lnTo>
                  <a:lnTo>
                    <a:pt x="1787" y="0"/>
                  </a:lnTo>
                  <a:lnTo>
                    <a:pt x="1790" y="3"/>
                  </a:lnTo>
                  <a:lnTo>
                    <a:pt x="1790" y="3"/>
                  </a:lnTo>
                  <a:lnTo>
                    <a:pt x="1790" y="6"/>
                  </a:lnTo>
                  <a:lnTo>
                    <a:pt x="1787" y="9"/>
                  </a:lnTo>
                  <a:lnTo>
                    <a:pt x="1787" y="9"/>
                  </a:lnTo>
                  <a:close/>
                  <a:moveTo>
                    <a:pt x="1732" y="40"/>
                  </a:moveTo>
                  <a:lnTo>
                    <a:pt x="1709" y="52"/>
                  </a:lnTo>
                  <a:lnTo>
                    <a:pt x="1707" y="55"/>
                  </a:lnTo>
                  <a:lnTo>
                    <a:pt x="1704" y="52"/>
                  </a:lnTo>
                  <a:lnTo>
                    <a:pt x="1704" y="49"/>
                  </a:lnTo>
                  <a:lnTo>
                    <a:pt x="1707" y="46"/>
                  </a:lnTo>
                  <a:lnTo>
                    <a:pt x="1730" y="32"/>
                  </a:lnTo>
                  <a:lnTo>
                    <a:pt x="1732" y="32"/>
                  </a:lnTo>
                  <a:lnTo>
                    <a:pt x="1735" y="35"/>
                  </a:lnTo>
                  <a:lnTo>
                    <a:pt x="1735" y="35"/>
                  </a:lnTo>
                  <a:lnTo>
                    <a:pt x="1735" y="38"/>
                  </a:lnTo>
                  <a:lnTo>
                    <a:pt x="1732" y="40"/>
                  </a:lnTo>
                  <a:lnTo>
                    <a:pt x="1732" y="40"/>
                  </a:lnTo>
                  <a:close/>
                  <a:moveTo>
                    <a:pt x="1678" y="72"/>
                  </a:moveTo>
                  <a:lnTo>
                    <a:pt x="1655" y="84"/>
                  </a:lnTo>
                  <a:lnTo>
                    <a:pt x="1655" y="84"/>
                  </a:lnTo>
                  <a:lnTo>
                    <a:pt x="1652" y="84"/>
                  </a:lnTo>
                  <a:lnTo>
                    <a:pt x="1649" y="84"/>
                  </a:lnTo>
                  <a:lnTo>
                    <a:pt x="1649" y="78"/>
                  </a:lnTo>
                  <a:lnTo>
                    <a:pt x="1652" y="75"/>
                  </a:lnTo>
                  <a:lnTo>
                    <a:pt x="1675" y="64"/>
                  </a:lnTo>
                  <a:lnTo>
                    <a:pt x="1678" y="64"/>
                  </a:lnTo>
                  <a:lnTo>
                    <a:pt x="1681" y="64"/>
                  </a:lnTo>
                  <a:lnTo>
                    <a:pt x="1681" y="69"/>
                  </a:lnTo>
                  <a:lnTo>
                    <a:pt x="1678" y="72"/>
                  </a:lnTo>
                  <a:lnTo>
                    <a:pt x="1678" y="72"/>
                  </a:lnTo>
                  <a:close/>
                  <a:moveTo>
                    <a:pt x="1623" y="101"/>
                  </a:moveTo>
                  <a:lnTo>
                    <a:pt x="1600" y="116"/>
                  </a:lnTo>
                  <a:lnTo>
                    <a:pt x="1597" y="116"/>
                  </a:lnTo>
                  <a:lnTo>
                    <a:pt x="1594" y="113"/>
                  </a:lnTo>
                  <a:lnTo>
                    <a:pt x="1594" y="113"/>
                  </a:lnTo>
                  <a:lnTo>
                    <a:pt x="1594" y="110"/>
                  </a:lnTo>
                  <a:lnTo>
                    <a:pt x="1597" y="107"/>
                  </a:lnTo>
                  <a:lnTo>
                    <a:pt x="1620" y="95"/>
                  </a:lnTo>
                  <a:lnTo>
                    <a:pt x="1620" y="92"/>
                  </a:lnTo>
                  <a:lnTo>
                    <a:pt x="1623" y="92"/>
                  </a:lnTo>
                  <a:lnTo>
                    <a:pt x="1626" y="95"/>
                  </a:lnTo>
                  <a:lnTo>
                    <a:pt x="1626" y="98"/>
                  </a:lnTo>
                  <a:lnTo>
                    <a:pt x="1623" y="101"/>
                  </a:lnTo>
                  <a:lnTo>
                    <a:pt x="1623" y="101"/>
                  </a:lnTo>
                  <a:close/>
                  <a:moveTo>
                    <a:pt x="1568" y="133"/>
                  </a:moveTo>
                  <a:lnTo>
                    <a:pt x="1545" y="147"/>
                  </a:lnTo>
                  <a:lnTo>
                    <a:pt x="1542" y="147"/>
                  </a:lnTo>
                  <a:lnTo>
                    <a:pt x="1539" y="144"/>
                  </a:lnTo>
                  <a:lnTo>
                    <a:pt x="1539" y="144"/>
                  </a:lnTo>
                  <a:lnTo>
                    <a:pt x="1539" y="142"/>
                  </a:lnTo>
                  <a:lnTo>
                    <a:pt x="1542" y="139"/>
                  </a:lnTo>
                  <a:lnTo>
                    <a:pt x="1565" y="124"/>
                  </a:lnTo>
                  <a:lnTo>
                    <a:pt x="1568" y="124"/>
                  </a:lnTo>
                  <a:lnTo>
                    <a:pt x="1571" y="127"/>
                  </a:lnTo>
                  <a:lnTo>
                    <a:pt x="1571" y="130"/>
                  </a:lnTo>
                  <a:lnTo>
                    <a:pt x="1571" y="130"/>
                  </a:lnTo>
                  <a:lnTo>
                    <a:pt x="1568" y="133"/>
                  </a:lnTo>
                  <a:lnTo>
                    <a:pt x="1568" y="133"/>
                  </a:lnTo>
                  <a:close/>
                  <a:moveTo>
                    <a:pt x="1513" y="165"/>
                  </a:moveTo>
                  <a:lnTo>
                    <a:pt x="1490" y="179"/>
                  </a:lnTo>
                  <a:lnTo>
                    <a:pt x="1490" y="179"/>
                  </a:lnTo>
                  <a:lnTo>
                    <a:pt x="1487" y="179"/>
                  </a:lnTo>
                  <a:lnTo>
                    <a:pt x="1485" y="176"/>
                  </a:lnTo>
                  <a:lnTo>
                    <a:pt x="1485" y="173"/>
                  </a:lnTo>
                  <a:lnTo>
                    <a:pt x="1487" y="170"/>
                  </a:lnTo>
                  <a:lnTo>
                    <a:pt x="1510" y="156"/>
                  </a:lnTo>
                  <a:lnTo>
                    <a:pt x="1510" y="156"/>
                  </a:lnTo>
                  <a:lnTo>
                    <a:pt x="1513" y="156"/>
                  </a:lnTo>
                  <a:lnTo>
                    <a:pt x="1516" y="159"/>
                  </a:lnTo>
                  <a:lnTo>
                    <a:pt x="1516" y="159"/>
                  </a:lnTo>
                  <a:lnTo>
                    <a:pt x="1516" y="162"/>
                  </a:lnTo>
                  <a:lnTo>
                    <a:pt x="1513" y="165"/>
                  </a:lnTo>
                  <a:lnTo>
                    <a:pt x="1513" y="165"/>
                  </a:lnTo>
                  <a:close/>
                  <a:moveTo>
                    <a:pt x="1459" y="196"/>
                  </a:moveTo>
                  <a:lnTo>
                    <a:pt x="1436" y="208"/>
                  </a:lnTo>
                  <a:lnTo>
                    <a:pt x="1433" y="211"/>
                  </a:lnTo>
                  <a:lnTo>
                    <a:pt x="1430" y="208"/>
                  </a:lnTo>
                  <a:lnTo>
                    <a:pt x="1430" y="205"/>
                  </a:lnTo>
                  <a:lnTo>
                    <a:pt x="1430" y="202"/>
                  </a:lnTo>
                  <a:lnTo>
                    <a:pt x="1456" y="188"/>
                  </a:lnTo>
                  <a:lnTo>
                    <a:pt x="1459" y="188"/>
                  </a:lnTo>
                  <a:lnTo>
                    <a:pt x="1461" y="191"/>
                  </a:lnTo>
                  <a:lnTo>
                    <a:pt x="1461" y="191"/>
                  </a:lnTo>
                  <a:lnTo>
                    <a:pt x="1461" y="194"/>
                  </a:lnTo>
                  <a:lnTo>
                    <a:pt x="1459" y="196"/>
                  </a:lnTo>
                  <a:lnTo>
                    <a:pt x="1459" y="196"/>
                  </a:lnTo>
                  <a:close/>
                  <a:moveTo>
                    <a:pt x="1404" y="228"/>
                  </a:moveTo>
                  <a:lnTo>
                    <a:pt x="1381" y="240"/>
                  </a:lnTo>
                  <a:lnTo>
                    <a:pt x="1378" y="240"/>
                  </a:lnTo>
                  <a:lnTo>
                    <a:pt x="1378" y="240"/>
                  </a:lnTo>
                  <a:lnTo>
                    <a:pt x="1375" y="240"/>
                  </a:lnTo>
                  <a:lnTo>
                    <a:pt x="1375" y="234"/>
                  </a:lnTo>
                  <a:lnTo>
                    <a:pt x="1375" y="231"/>
                  </a:lnTo>
                  <a:lnTo>
                    <a:pt x="1401" y="220"/>
                  </a:lnTo>
                  <a:lnTo>
                    <a:pt x="1404" y="220"/>
                  </a:lnTo>
                  <a:lnTo>
                    <a:pt x="1407" y="220"/>
                  </a:lnTo>
                  <a:lnTo>
                    <a:pt x="1407" y="225"/>
                  </a:lnTo>
                  <a:lnTo>
                    <a:pt x="1404" y="228"/>
                  </a:lnTo>
                  <a:lnTo>
                    <a:pt x="1404" y="228"/>
                  </a:lnTo>
                  <a:close/>
                  <a:moveTo>
                    <a:pt x="1349" y="257"/>
                  </a:moveTo>
                  <a:lnTo>
                    <a:pt x="1326" y="272"/>
                  </a:lnTo>
                  <a:lnTo>
                    <a:pt x="1323" y="272"/>
                  </a:lnTo>
                  <a:lnTo>
                    <a:pt x="1320" y="269"/>
                  </a:lnTo>
                  <a:lnTo>
                    <a:pt x="1320" y="266"/>
                  </a:lnTo>
                  <a:lnTo>
                    <a:pt x="1320" y="263"/>
                  </a:lnTo>
                  <a:lnTo>
                    <a:pt x="1346" y="251"/>
                  </a:lnTo>
                  <a:lnTo>
                    <a:pt x="1346" y="249"/>
                  </a:lnTo>
                  <a:lnTo>
                    <a:pt x="1349" y="249"/>
                  </a:lnTo>
                  <a:lnTo>
                    <a:pt x="1352" y="251"/>
                  </a:lnTo>
                  <a:lnTo>
                    <a:pt x="1352" y="254"/>
                  </a:lnTo>
                  <a:lnTo>
                    <a:pt x="1349" y="257"/>
                  </a:lnTo>
                  <a:lnTo>
                    <a:pt x="1349" y="257"/>
                  </a:lnTo>
                  <a:close/>
                  <a:moveTo>
                    <a:pt x="1294" y="289"/>
                  </a:moveTo>
                  <a:lnTo>
                    <a:pt x="1271" y="303"/>
                  </a:lnTo>
                  <a:lnTo>
                    <a:pt x="1268" y="303"/>
                  </a:lnTo>
                  <a:lnTo>
                    <a:pt x="1265" y="301"/>
                  </a:lnTo>
                  <a:lnTo>
                    <a:pt x="1265" y="301"/>
                  </a:lnTo>
                  <a:lnTo>
                    <a:pt x="1265" y="298"/>
                  </a:lnTo>
                  <a:lnTo>
                    <a:pt x="1265" y="295"/>
                  </a:lnTo>
                  <a:lnTo>
                    <a:pt x="1291" y="280"/>
                  </a:lnTo>
                  <a:lnTo>
                    <a:pt x="1294" y="280"/>
                  </a:lnTo>
                  <a:lnTo>
                    <a:pt x="1297" y="283"/>
                  </a:lnTo>
                  <a:lnTo>
                    <a:pt x="1297" y="286"/>
                  </a:lnTo>
                  <a:lnTo>
                    <a:pt x="1297" y="286"/>
                  </a:lnTo>
                  <a:lnTo>
                    <a:pt x="1294" y="289"/>
                  </a:lnTo>
                  <a:lnTo>
                    <a:pt x="1294" y="289"/>
                  </a:lnTo>
                  <a:close/>
                  <a:moveTo>
                    <a:pt x="1239" y="321"/>
                  </a:moveTo>
                  <a:lnTo>
                    <a:pt x="1216" y="335"/>
                  </a:lnTo>
                  <a:lnTo>
                    <a:pt x="1214" y="335"/>
                  </a:lnTo>
                  <a:lnTo>
                    <a:pt x="1214" y="335"/>
                  </a:lnTo>
                  <a:lnTo>
                    <a:pt x="1211" y="332"/>
                  </a:lnTo>
                  <a:lnTo>
                    <a:pt x="1211" y="329"/>
                  </a:lnTo>
                  <a:lnTo>
                    <a:pt x="1211" y="329"/>
                  </a:lnTo>
                  <a:lnTo>
                    <a:pt x="1211" y="327"/>
                  </a:lnTo>
                  <a:lnTo>
                    <a:pt x="1237" y="312"/>
                  </a:lnTo>
                  <a:lnTo>
                    <a:pt x="1237" y="312"/>
                  </a:lnTo>
                  <a:lnTo>
                    <a:pt x="1239" y="312"/>
                  </a:lnTo>
                  <a:lnTo>
                    <a:pt x="1242" y="315"/>
                  </a:lnTo>
                  <a:lnTo>
                    <a:pt x="1242" y="318"/>
                  </a:lnTo>
                  <a:lnTo>
                    <a:pt x="1239" y="321"/>
                  </a:lnTo>
                  <a:lnTo>
                    <a:pt x="1239" y="321"/>
                  </a:lnTo>
                  <a:close/>
                  <a:moveTo>
                    <a:pt x="1185" y="353"/>
                  </a:moveTo>
                  <a:lnTo>
                    <a:pt x="1162" y="364"/>
                  </a:lnTo>
                  <a:lnTo>
                    <a:pt x="1159" y="367"/>
                  </a:lnTo>
                  <a:lnTo>
                    <a:pt x="1156" y="364"/>
                  </a:lnTo>
                  <a:lnTo>
                    <a:pt x="1156" y="361"/>
                  </a:lnTo>
                  <a:lnTo>
                    <a:pt x="1156" y="361"/>
                  </a:lnTo>
                  <a:lnTo>
                    <a:pt x="1156" y="358"/>
                  </a:lnTo>
                  <a:lnTo>
                    <a:pt x="1182" y="344"/>
                  </a:lnTo>
                  <a:lnTo>
                    <a:pt x="1185" y="344"/>
                  </a:lnTo>
                  <a:lnTo>
                    <a:pt x="1188" y="347"/>
                  </a:lnTo>
                  <a:lnTo>
                    <a:pt x="1188" y="347"/>
                  </a:lnTo>
                  <a:lnTo>
                    <a:pt x="1188" y="350"/>
                  </a:lnTo>
                  <a:lnTo>
                    <a:pt x="1185" y="353"/>
                  </a:lnTo>
                  <a:lnTo>
                    <a:pt x="1185" y="353"/>
                  </a:lnTo>
                  <a:close/>
                  <a:moveTo>
                    <a:pt x="1130" y="384"/>
                  </a:moveTo>
                  <a:lnTo>
                    <a:pt x="1107" y="396"/>
                  </a:lnTo>
                  <a:lnTo>
                    <a:pt x="1104" y="396"/>
                  </a:lnTo>
                  <a:lnTo>
                    <a:pt x="1104" y="396"/>
                  </a:lnTo>
                  <a:lnTo>
                    <a:pt x="1101" y="396"/>
                  </a:lnTo>
                  <a:lnTo>
                    <a:pt x="1101" y="390"/>
                  </a:lnTo>
                  <a:lnTo>
                    <a:pt x="1101" y="387"/>
                  </a:lnTo>
                  <a:lnTo>
                    <a:pt x="1127" y="376"/>
                  </a:lnTo>
                  <a:lnTo>
                    <a:pt x="1130" y="376"/>
                  </a:lnTo>
                  <a:lnTo>
                    <a:pt x="1133" y="376"/>
                  </a:lnTo>
                  <a:lnTo>
                    <a:pt x="1133" y="379"/>
                  </a:lnTo>
                  <a:lnTo>
                    <a:pt x="1133" y="381"/>
                  </a:lnTo>
                  <a:lnTo>
                    <a:pt x="1130" y="384"/>
                  </a:lnTo>
                  <a:lnTo>
                    <a:pt x="1130" y="384"/>
                  </a:lnTo>
                  <a:close/>
                  <a:moveTo>
                    <a:pt x="1075" y="413"/>
                  </a:moveTo>
                  <a:lnTo>
                    <a:pt x="1052" y="428"/>
                  </a:lnTo>
                  <a:lnTo>
                    <a:pt x="1049" y="428"/>
                  </a:lnTo>
                  <a:lnTo>
                    <a:pt x="1049" y="428"/>
                  </a:lnTo>
                  <a:lnTo>
                    <a:pt x="1046" y="425"/>
                  </a:lnTo>
                  <a:lnTo>
                    <a:pt x="1046" y="422"/>
                  </a:lnTo>
                  <a:lnTo>
                    <a:pt x="1046" y="419"/>
                  </a:lnTo>
                  <a:lnTo>
                    <a:pt x="1069" y="407"/>
                  </a:lnTo>
                  <a:lnTo>
                    <a:pt x="1072" y="405"/>
                  </a:lnTo>
                  <a:lnTo>
                    <a:pt x="1075" y="405"/>
                  </a:lnTo>
                  <a:lnTo>
                    <a:pt x="1078" y="407"/>
                  </a:lnTo>
                  <a:lnTo>
                    <a:pt x="1078" y="410"/>
                  </a:lnTo>
                  <a:lnTo>
                    <a:pt x="1075" y="413"/>
                  </a:lnTo>
                  <a:lnTo>
                    <a:pt x="1075" y="413"/>
                  </a:lnTo>
                  <a:close/>
                  <a:moveTo>
                    <a:pt x="1020" y="445"/>
                  </a:moveTo>
                  <a:lnTo>
                    <a:pt x="997" y="459"/>
                  </a:lnTo>
                  <a:lnTo>
                    <a:pt x="994" y="459"/>
                  </a:lnTo>
                  <a:lnTo>
                    <a:pt x="992" y="457"/>
                  </a:lnTo>
                  <a:lnTo>
                    <a:pt x="992" y="457"/>
                  </a:lnTo>
                  <a:lnTo>
                    <a:pt x="992" y="454"/>
                  </a:lnTo>
                  <a:lnTo>
                    <a:pt x="992" y="451"/>
                  </a:lnTo>
                  <a:lnTo>
                    <a:pt x="1015" y="436"/>
                  </a:lnTo>
                  <a:lnTo>
                    <a:pt x="1020" y="436"/>
                  </a:lnTo>
                  <a:lnTo>
                    <a:pt x="1023" y="439"/>
                  </a:lnTo>
                  <a:lnTo>
                    <a:pt x="1023" y="442"/>
                  </a:lnTo>
                  <a:lnTo>
                    <a:pt x="1020" y="445"/>
                  </a:lnTo>
                  <a:lnTo>
                    <a:pt x="1020" y="445"/>
                  </a:lnTo>
                  <a:close/>
                  <a:moveTo>
                    <a:pt x="966" y="477"/>
                  </a:moveTo>
                  <a:lnTo>
                    <a:pt x="943" y="491"/>
                  </a:lnTo>
                  <a:lnTo>
                    <a:pt x="940" y="491"/>
                  </a:lnTo>
                  <a:lnTo>
                    <a:pt x="940" y="491"/>
                  </a:lnTo>
                  <a:lnTo>
                    <a:pt x="937" y="488"/>
                  </a:lnTo>
                  <a:lnTo>
                    <a:pt x="937" y="485"/>
                  </a:lnTo>
                  <a:lnTo>
                    <a:pt x="937" y="485"/>
                  </a:lnTo>
                  <a:lnTo>
                    <a:pt x="937" y="483"/>
                  </a:lnTo>
                  <a:lnTo>
                    <a:pt x="960" y="468"/>
                  </a:lnTo>
                  <a:lnTo>
                    <a:pt x="963" y="468"/>
                  </a:lnTo>
                  <a:lnTo>
                    <a:pt x="966" y="468"/>
                  </a:lnTo>
                  <a:lnTo>
                    <a:pt x="968" y="471"/>
                  </a:lnTo>
                  <a:lnTo>
                    <a:pt x="968" y="471"/>
                  </a:lnTo>
                  <a:lnTo>
                    <a:pt x="968" y="474"/>
                  </a:lnTo>
                  <a:lnTo>
                    <a:pt x="966" y="477"/>
                  </a:lnTo>
                  <a:lnTo>
                    <a:pt x="966" y="477"/>
                  </a:lnTo>
                  <a:close/>
                  <a:moveTo>
                    <a:pt x="911" y="509"/>
                  </a:moveTo>
                  <a:lnTo>
                    <a:pt x="888" y="520"/>
                  </a:lnTo>
                  <a:lnTo>
                    <a:pt x="885" y="523"/>
                  </a:lnTo>
                  <a:lnTo>
                    <a:pt x="882" y="520"/>
                  </a:lnTo>
                  <a:lnTo>
                    <a:pt x="882" y="517"/>
                  </a:lnTo>
                  <a:lnTo>
                    <a:pt x="882" y="514"/>
                  </a:lnTo>
                  <a:lnTo>
                    <a:pt x="905" y="500"/>
                  </a:lnTo>
                  <a:lnTo>
                    <a:pt x="911" y="500"/>
                  </a:lnTo>
                  <a:lnTo>
                    <a:pt x="914" y="503"/>
                  </a:lnTo>
                  <a:lnTo>
                    <a:pt x="914" y="503"/>
                  </a:lnTo>
                  <a:lnTo>
                    <a:pt x="914" y="506"/>
                  </a:lnTo>
                  <a:lnTo>
                    <a:pt x="911" y="509"/>
                  </a:lnTo>
                  <a:lnTo>
                    <a:pt x="911" y="509"/>
                  </a:lnTo>
                  <a:close/>
                  <a:moveTo>
                    <a:pt x="856" y="540"/>
                  </a:moveTo>
                  <a:lnTo>
                    <a:pt x="833" y="552"/>
                  </a:lnTo>
                  <a:lnTo>
                    <a:pt x="830" y="552"/>
                  </a:lnTo>
                  <a:lnTo>
                    <a:pt x="830" y="552"/>
                  </a:lnTo>
                  <a:lnTo>
                    <a:pt x="827" y="552"/>
                  </a:lnTo>
                  <a:lnTo>
                    <a:pt x="827" y="546"/>
                  </a:lnTo>
                  <a:lnTo>
                    <a:pt x="827" y="543"/>
                  </a:lnTo>
                  <a:lnTo>
                    <a:pt x="850" y="532"/>
                  </a:lnTo>
                  <a:lnTo>
                    <a:pt x="856" y="532"/>
                  </a:lnTo>
                  <a:lnTo>
                    <a:pt x="859" y="532"/>
                  </a:lnTo>
                  <a:lnTo>
                    <a:pt x="859" y="535"/>
                  </a:lnTo>
                  <a:lnTo>
                    <a:pt x="859" y="537"/>
                  </a:lnTo>
                  <a:lnTo>
                    <a:pt x="856" y="540"/>
                  </a:lnTo>
                  <a:lnTo>
                    <a:pt x="856" y="540"/>
                  </a:lnTo>
                  <a:close/>
                  <a:moveTo>
                    <a:pt x="801" y="569"/>
                  </a:moveTo>
                  <a:lnTo>
                    <a:pt x="778" y="584"/>
                  </a:lnTo>
                  <a:lnTo>
                    <a:pt x="775" y="584"/>
                  </a:lnTo>
                  <a:lnTo>
                    <a:pt x="775" y="584"/>
                  </a:lnTo>
                  <a:lnTo>
                    <a:pt x="772" y="581"/>
                  </a:lnTo>
                  <a:lnTo>
                    <a:pt x="772" y="578"/>
                  </a:lnTo>
                  <a:lnTo>
                    <a:pt x="772" y="575"/>
                  </a:lnTo>
                  <a:lnTo>
                    <a:pt x="795" y="563"/>
                  </a:lnTo>
                  <a:lnTo>
                    <a:pt x="798" y="561"/>
                  </a:lnTo>
                  <a:lnTo>
                    <a:pt x="801" y="561"/>
                  </a:lnTo>
                  <a:lnTo>
                    <a:pt x="804" y="563"/>
                  </a:lnTo>
                  <a:lnTo>
                    <a:pt x="804" y="566"/>
                  </a:lnTo>
                  <a:lnTo>
                    <a:pt x="801" y="569"/>
                  </a:lnTo>
                  <a:lnTo>
                    <a:pt x="801" y="569"/>
                  </a:lnTo>
                  <a:close/>
                  <a:moveTo>
                    <a:pt x="746" y="601"/>
                  </a:moveTo>
                  <a:lnTo>
                    <a:pt x="723" y="615"/>
                  </a:lnTo>
                  <a:lnTo>
                    <a:pt x="721" y="615"/>
                  </a:lnTo>
                  <a:lnTo>
                    <a:pt x="718" y="613"/>
                  </a:lnTo>
                  <a:lnTo>
                    <a:pt x="715" y="613"/>
                  </a:lnTo>
                  <a:lnTo>
                    <a:pt x="715" y="610"/>
                  </a:lnTo>
                  <a:lnTo>
                    <a:pt x="718" y="607"/>
                  </a:lnTo>
                  <a:lnTo>
                    <a:pt x="741" y="592"/>
                  </a:lnTo>
                  <a:lnTo>
                    <a:pt x="746" y="592"/>
                  </a:lnTo>
                  <a:lnTo>
                    <a:pt x="746" y="595"/>
                  </a:lnTo>
                  <a:lnTo>
                    <a:pt x="749" y="598"/>
                  </a:lnTo>
                  <a:lnTo>
                    <a:pt x="746" y="601"/>
                  </a:lnTo>
                  <a:lnTo>
                    <a:pt x="746" y="601"/>
                  </a:lnTo>
                  <a:close/>
                  <a:moveTo>
                    <a:pt x="692" y="633"/>
                  </a:moveTo>
                  <a:lnTo>
                    <a:pt x="669" y="647"/>
                  </a:lnTo>
                  <a:lnTo>
                    <a:pt x="666" y="647"/>
                  </a:lnTo>
                  <a:lnTo>
                    <a:pt x="666" y="647"/>
                  </a:lnTo>
                  <a:lnTo>
                    <a:pt x="663" y="644"/>
                  </a:lnTo>
                  <a:lnTo>
                    <a:pt x="660" y="641"/>
                  </a:lnTo>
                  <a:lnTo>
                    <a:pt x="660" y="641"/>
                  </a:lnTo>
                  <a:lnTo>
                    <a:pt x="663" y="639"/>
                  </a:lnTo>
                  <a:lnTo>
                    <a:pt x="686" y="624"/>
                  </a:lnTo>
                  <a:lnTo>
                    <a:pt x="689" y="624"/>
                  </a:lnTo>
                  <a:lnTo>
                    <a:pt x="692" y="624"/>
                  </a:lnTo>
                  <a:lnTo>
                    <a:pt x="692" y="627"/>
                  </a:lnTo>
                  <a:lnTo>
                    <a:pt x="695" y="627"/>
                  </a:lnTo>
                  <a:lnTo>
                    <a:pt x="695" y="630"/>
                  </a:lnTo>
                  <a:lnTo>
                    <a:pt x="692" y="633"/>
                  </a:lnTo>
                  <a:lnTo>
                    <a:pt x="692" y="633"/>
                  </a:lnTo>
                  <a:close/>
                  <a:moveTo>
                    <a:pt x="637" y="665"/>
                  </a:moveTo>
                  <a:lnTo>
                    <a:pt x="614" y="676"/>
                  </a:lnTo>
                  <a:lnTo>
                    <a:pt x="611" y="679"/>
                  </a:lnTo>
                  <a:lnTo>
                    <a:pt x="608" y="676"/>
                  </a:lnTo>
                  <a:lnTo>
                    <a:pt x="605" y="673"/>
                  </a:lnTo>
                  <a:lnTo>
                    <a:pt x="605" y="673"/>
                  </a:lnTo>
                  <a:lnTo>
                    <a:pt x="608" y="670"/>
                  </a:lnTo>
                  <a:lnTo>
                    <a:pt x="631" y="656"/>
                  </a:lnTo>
                  <a:lnTo>
                    <a:pt x="634" y="656"/>
                  </a:lnTo>
                  <a:lnTo>
                    <a:pt x="637" y="659"/>
                  </a:lnTo>
                  <a:lnTo>
                    <a:pt x="640" y="659"/>
                  </a:lnTo>
                  <a:lnTo>
                    <a:pt x="640" y="662"/>
                  </a:lnTo>
                  <a:lnTo>
                    <a:pt x="637" y="665"/>
                  </a:lnTo>
                  <a:lnTo>
                    <a:pt x="637" y="665"/>
                  </a:lnTo>
                  <a:close/>
                  <a:moveTo>
                    <a:pt x="582" y="696"/>
                  </a:moveTo>
                  <a:lnTo>
                    <a:pt x="559" y="708"/>
                  </a:lnTo>
                  <a:lnTo>
                    <a:pt x="556" y="708"/>
                  </a:lnTo>
                  <a:lnTo>
                    <a:pt x="553" y="708"/>
                  </a:lnTo>
                  <a:lnTo>
                    <a:pt x="553" y="708"/>
                  </a:lnTo>
                  <a:lnTo>
                    <a:pt x="550" y="705"/>
                  </a:lnTo>
                  <a:lnTo>
                    <a:pt x="550" y="702"/>
                  </a:lnTo>
                  <a:lnTo>
                    <a:pt x="553" y="699"/>
                  </a:lnTo>
                  <a:lnTo>
                    <a:pt x="576" y="688"/>
                  </a:lnTo>
                  <a:lnTo>
                    <a:pt x="579" y="688"/>
                  </a:lnTo>
                  <a:lnTo>
                    <a:pt x="582" y="688"/>
                  </a:lnTo>
                  <a:lnTo>
                    <a:pt x="585" y="691"/>
                  </a:lnTo>
                  <a:lnTo>
                    <a:pt x="585" y="694"/>
                  </a:lnTo>
                  <a:lnTo>
                    <a:pt x="582" y="696"/>
                  </a:lnTo>
                  <a:lnTo>
                    <a:pt x="582" y="696"/>
                  </a:lnTo>
                  <a:close/>
                  <a:moveTo>
                    <a:pt x="527" y="725"/>
                  </a:moveTo>
                  <a:lnTo>
                    <a:pt x="504" y="740"/>
                  </a:lnTo>
                  <a:lnTo>
                    <a:pt x="501" y="740"/>
                  </a:lnTo>
                  <a:lnTo>
                    <a:pt x="499" y="740"/>
                  </a:lnTo>
                  <a:lnTo>
                    <a:pt x="499" y="737"/>
                  </a:lnTo>
                  <a:lnTo>
                    <a:pt x="496" y="734"/>
                  </a:lnTo>
                  <a:lnTo>
                    <a:pt x="499" y="731"/>
                  </a:lnTo>
                  <a:lnTo>
                    <a:pt x="522" y="720"/>
                  </a:lnTo>
                  <a:lnTo>
                    <a:pt x="524" y="717"/>
                  </a:lnTo>
                  <a:lnTo>
                    <a:pt x="524" y="717"/>
                  </a:lnTo>
                  <a:lnTo>
                    <a:pt x="527" y="720"/>
                  </a:lnTo>
                  <a:lnTo>
                    <a:pt x="530" y="722"/>
                  </a:lnTo>
                  <a:lnTo>
                    <a:pt x="530" y="722"/>
                  </a:lnTo>
                  <a:lnTo>
                    <a:pt x="527" y="725"/>
                  </a:lnTo>
                  <a:lnTo>
                    <a:pt x="527" y="725"/>
                  </a:lnTo>
                  <a:close/>
                  <a:moveTo>
                    <a:pt x="473" y="757"/>
                  </a:moveTo>
                  <a:lnTo>
                    <a:pt x="450" y="772"/>
                  </a:lnTo>
                  <a:lnTo>
                    <a:pt x="444" y="772"/>
                  </a:lnTo>
                  <a:lnTo>
                    <a:pt x="441" y="769"/>
                  </a:lnTo>
                  <a:lnTo>
                    <a:pt x="441" y="766"/>
                  </a:lnTo>
                  <a:lnTo>
                    <a:pt x="444" y="763"/>
                  </a:lnTo>
                  <a:lnTo>
                    <a:pt x="467" y="748"/>
                  </a:lnTo>
                  <a:lnTo>
                    <a:pt x="470" y="748"/>
                  </a:lnTo>
                  <a:lnTo>
                    <a:pt x="473" y="751"/>
                  </a:lnTo>
                  <a:lnTo>
                    <a:pt x="475" y="754"/>
                  </a:lnTo>
                  <a:lnTo>
                    <a:pt x="473" y="757"/>
                  </a:lnTo>
                  <a:lnTo>
                    <a:pt x="473" y="757"/>
                  </a:lnTo>
                  <a:close/>
                  <a:moveTo>
                    <a:pt x="418" y="789"/>
                  </a:moveTo>
                  <a:lnTo>
                    <a:pt x="395" y="803"/>
                  </a:lnTo>
                  <a:lnTo>
                    <a:pt x="392" y="803"/>
                  </a:lnTo>
                  <a:lnTo>
                    <a:pt x="389" y="803"/>
                  </a:lnTo>
                  <a:lnTo>
                    <a:pt x="386" y="800"/>
                  </a:lnTo>
                  <a:lnTo>
                    <a:pt x="386" y="798"/>
                  </a:lnTo>
                  <a:lnTo>
                    <a:pt x="386" y="798"/>
                  </a:lnTo>
                  <a:lnTo>
                    <a:pt x="389" y="795"/>
                  </a:lnTo>
                  <a:lnTo>
                    <a:pt x="412" y="780"/>
                  </a:lnTo>
                  <a:lnTo>
                    <a:pt x="415" y="780"/>
                  </a:lnTo>
                  <a:lnTo>
                    <a:pt x="415" y="780"/>
                  </a:lnTo>
                  <a:lnTo>
                    <a:pt x="418" y="783"/>
                  </a:lnTo>
                  <a:lnTo>
                    <a:pt x="421" y="786"/>
                  </a:lnTo>
                  <a:lnTo>
                    <a:pt x="418" y="789"/>
                  </a:lnTo>
                  <a:lnTo>
                    <a:pt x="418" y="789"/>
                  </a:lnTo>
                  <a:close/>
                  <a:moveTo>
                    <a:pt x="363" y="821"/>
                  </a:moveTo>
                  <a:lnTo>
                    <a:pt x="340" y="832"/>
                  </a:lnTo>
                  <a:lnTo>
                    <a:pt x="334" y="835"/>
                  </a:lnTo>
                  <a:lnTo>
                    <a:pt x="331" y="832"/>
                  </a:lnTo>
                  <a:lnTo>
                    <a:pt x="331" y="829"/>
                  </a:lnTo>
                  <a:lnTo>
                    <a:pt x="331" y="829"/>
                  </a:lnTo>
                  <a:lnTo>
                    <a:pt x="334" y="826"/>
                  </a:lnTo>
                  <a:lnTo>
                    <a:pt x="357" y="812"/>
                  </a:lnTo>
                  <a:lnTo>
                    <a:pt x="360" y="812"/>
                  </a:lnTo>
                  <a:lnTo>
                    <a:pt x="363" y="815"/>
                  </a:lnTo>
                  <a:lnTo>
                    <a:pt x="363" y="818"/>
                  </a:lnTo>
                  <a:lnTo>
                    <a:pt x="363" y="821"/>
                  </a:lnTo>
                  <a:lnTo>
                    <a:pt x="363" y="821"/>
                  </a:lnTo>
                  <a:close/>
                  <a:moveTo>
                    <a:pt x="308" y="852"/>
                  </a:moveTo>
                  <a:lnTo>
                    <a:pt x="285" y="864"/>
                  </a:lnTo>
                  <a:lnTo>
                    <a:pt x="282" y="864"/>
                  </a:lnTo>
                  <a:lnTo>
                    <a:pt x="279" y="864"/>
                  </a:lnTo>
                  <a:lnTo>
                    <a:pt x="277" y="864"/>
                  </a:lnTo>
                  <a:lnTo>
                    <a:pt x="277" y="858"/>
                  </a:lnTo>
                  <a:lnTo>
                    <a:pt x="279" y="855"/>
                  </a:lnTo>
                  <a:lnTo>
                    <a:pt x="302" y="844"/>
                  </a:lnTo>
                  <a:lnTo>
                    <a:pt x="305" y="844"/>
                  </a:lnTo>
                  <a:lnTo>
                    <a:pt x="308" y="844"/>
                  </a:lnTo>
                  <a:lnTo>
                    <a:pt x="308" y="847"/>
                  </a:lnTo>
                  <a:lnTo>
                    <a:pt x="308" y="850"/>
                  </a:lnTo>
                  <a:lnTo>
                    <a:pt x="308" y="852"/>
                  </a:lnTo>
                  <a:lnTo>
                    <a:pt x="308" y="852"/>
                  </a:lnTo>
                  <a:close/>
                  <a:moveTo>
                    <a:pt x="253" y="881"/>
                  </a:moveTo>
                  <a:lnTo>
                    <a:pt x="230" y="896"/>
                  </a:lnTo>
                  <a:lnTo>
                    <a:pt x="228" y="896"/>
                  </a:lnTo>
                  <a:lnTo>
                    <a:pt x="225" y="896"/>
                  </a:lnTo>
                  <a:lnTo>
                    <a:pt x="222" y="893"/>
                  </a:lnTo>
                  <a:lnTo>
                    <a:pt x="222" y="890"/>
                  </a:lnTo>
                  <a:lnTo>
                    <a:pt x="225" y="887"/>
                  </a:lnTo>
                  <a:lnTo>
                    <a:pt x="248" y="876"/>
                  </a:lnTo>
                  <a:lnTo>
                    <a:pt x="251" y="873"/>
                  </a:lnTo>
                  <a:lnTo>
                    <a:pt x="251" y="873"/>
                  </a:lnTo>
                  <a:lnTo>
                    <a:pt x="253" y="876"/>
                  </a:lnTo>
                  <a:lnTo>
                    <a:pt x="253" y="878"/>
                  </a:lnTo>
                  <a:lnTo>
                    <a:pt x="253" y="878"/>
                  </a:lnTo>
                  <a:lnTo>
                    <a:pt x="253" y="881"/>
                  </a:lnTo>
                  <a:lnTo>
                    <a:pt x="253" y="881"/>
                  </a:lnTo>
                  <a:close/>
                  <a:moveTo>
                    <a:pt x="199" y="913"/>
                  </a:moveTo>
                  <a:lnTo>
                    <a:pt x="176" y="928"/>
                  </a:lnTo>
                  <a:lnTo>
                    <a:pt x="170" y="928"/>
                  </a:lnTo>
                  <a:lnTo>
                    <a:pt x="167" y="925"/>
                  </a:lnTo>
                  <a:lnTo>
                    <a:pt x="167" y="922"/>
                  </a:lnTo>
                  <a:lnTo>
                    <a:pt x="170" y="919"/>
                  </a:lnTo>
                  <a:lnTo>
                    <a:pt x="193" y="904"/>
                  </a:lnTo>
                  <a:lnTo>
                    <a:pt x="196" y="904"/>
                  </a:lnTo>
                  <a:lnTo>
                    <a:pt x="199" y="907"/>
                  </a:lnTo>
                  <a:lnTo>
                    <a:pt x="199" y="910"/>
                  </a:lnTo>
                  <a:lnTo>
                    <a:pt x="199" y="913"/>
                  </a:lnTo>
                  <a:lnTo>
                    <a:pt x="199" y="913"/>
                  </a:lnTo>
                  <a:close/>
                  <a:moveTo>
                    <a:pt x="144" y="945"/>
                  </a:moveTo>
                  <a:lnTo>
                    <a:pt x="118" y="959"/>
                  </a:lnTo>
                  <a:lnTo>
                    <a:pt x="118" y="959"/>
                  </a:lnTo>
                  <a:lnTo>
                    <a:pt x="115" y="959"/>
                  </a:lnTo>
                  <a:lnTo>
                    <a:pt x="112" y="956"/>
                  </a:lnTo>
                  <a:lnTo>
                    <a:pt x="112" y="954"/>
                  </a:lnTo>
                  <a:lnTo>
                    <a:pt x="112" y="954"/>
                  </a:lnTo>
                  <a:lnTo>
                    <a:pt x="115" y="951"/>
                  </a:lnTo>
                  <a:lnTo>
                    <a:pt x="138" y="936"/>
                  </a:lnTo>
                  <a:lnTo>
                    <a:pt x="141" y="936"/>
                  </a:lnTo>
                  <a:lnTo>
                    <a:pt x="141" y="936"/>
                  </a:lnTo>
                  <a:lnTo>
                    <a:pt x="144" y="939"/>
                  </a:lnTo>
                  <a:lnTo>
                    <a:pt x="144" y="942"/>
                  </a:lnTo>
                  <a:lnTo>
                    <a:pt x="144" y="945"/>
                  </a:lnTo>
                  <a:lnTo>
                    <a:pt x="144" y="945"/>
                  </a:lnTo>
                  <a:close/>
                  <a:moveTo>
                    <a:pt x="89" y="977"/>
                  </a:moveTo>
                  <a:lnTo>
                    <a:pt x="63" y="988"/>
                  </a:lnTo>
                  <a:lnTo>
                    <a:pt x="60" y="991"/>
                  </a:lnTo>
                  <a:lnTo>
                    <a:pt x="57" y="988"/>
                  </a:lnTo>
                  <a:lnTo>
                    <a:pt x="57" y="985"/>
                  </a:lnTo>
                  <a:lnTo>
                    <a:pt x="57" y="985"/>
                  </a:lnTo>
                  <a:lnTo>
                    <a:pt x="60" y="982"/>
                  </a:lnTo>
                  <a:lnTo>
                    <a:pt x="83" y="968"/>
                  </a:lnTo>
                  <a:lnTo>
                    <a:pt x="86" y="968"/>
                  </a:lnTo>
                  <a:lnTo>
                    <a:pt x="89" y="971"/>
                  </a:lnTo>
                  <a:lnTo>
                    <a:pt x="89" y="971"/>
                  </a:lnTo>
                  <a:lnTo>
                    <a:pt x="89" y="974"/>
                  </a:lnTo>
                  <a:lnTo>
                    <a:pt x="89" y="977"/>
                  </a:lnTo>
                  <a:lnTo>
                    <a:pt x="89" y="977"/>
                  </a:lnTo>
                  <a:close/>
                  <a:moveTo>
                    <a:pt x="78" y="1017"/>
                  </a:moveTo>
                  <a:lnTo>
                    <a:pt x="0" y="1023"/>
                  </a:lnTo>
                  <a:lnTo>
                    <a:pt x="43" y="954"/>
                  </a:lnTo>
                  <a:lnTo>
                    <a:pt x="78" y="1017"/>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2000" b="1"/>
            </a:p>
          </p:txBody>
        </p:sp>
        <p:sp>
          <p:nvSpPr>
            <p:cNvPr id="30" name="Freeform 30"/>
            <p:cNvSpPr>
              <a:spLocks noEditPoints="1"/>
            </p:cNvSpPr>
            <p:nvPr/>
          </p:nvSpPr>
          <p:spPr bwMode="auto">
            <a:xfrm>
              <a:off x="1018" y="3012"/>
              <a:ext cx="1043" cy="8"/>
            </a:xfrm>
            <a:custGeom>
              <a:avLst/>
              <a:gdLst>
                <a:gd name="T0" fmla="*/ 34 w 1043"/>
                <a:gd name="T1" fmla="*/ 6 h 8"/>
                <a:gd name="T2" fmla="*/ 2 w 1043"/>
                <a:gd name="T3" fmla="*/ 8 h 8"/>
                <a:gd name="T4" fmla="*/ 2 w 1043"/>
                <a:gd name="T5" fmla="*/ 0 h 8"/>
                <a:gd name="T6" fmla="*/ 98 w 1043"/>
                <a:gd name="T7" fmla="*/ 0 h 8"/>
                <a:gd name="T8" fmla="*/ 95 w 1043"/>
                <a:gd name="T9" fmla="*/ 8 h 8"/>
                <a:gd name="T10" fmla="*/ 63 w 1043"/>
                <a:gd name="T11" fmla="*/ 3 h 8"/>
                <a:gd name="T12" fmla="*/ 158 w 1043"/>
                <a:gd name="T13" fmla="*/ 0 h 8"/>
                <a:gd name="T14" fmla="*/ 161 w 1043"/>
                <a:gd name="T15" fmla="*/ 8 h 8"/>
                <a:gd name="T16" fmla="*/ 126 w 1043"/>
                <a:gd name="T17" fmla="*/ 6 h 8"/>
                <a:gd name="T18" fmla="*/ 129 w 1043"/>
                <a:gd name="T19" fmla="*/ 0 h 8"/>
                <a:gd name="T20" fmla="*/ 224 w 1043"/>
                <a:gd name="T21" fmla="*/ 6 h 8"/>
                <a:gd name="T22" fmla="*/ 193 w 1043"/>
                <a:gd name="T23" fmla="*/ 8 h 8"/>
                <a:gd name="T24" fmla="*/ 193 w 1043"/>
                <a:gd name="T25" fmla="*/ 0 h 8"/>
                <a:gd name="T26" fmla="*/ 288 w 1043"/>
                <a:gd name="T27" fmla="*/ 0 h 8"/>
                <a:gd name="T28" fmla="*/ 282 w 1043"/>
                <a:gd name="T29" fmla="*/ 8 h 8"/>
                <a:gd name="T30" fmla="*/ 253 w 1043"/>
                <a:gd name="T31" fmla="*/ 3 h 8"/>
                <a:gd name="T32" fmla="*/ 345 w 1043"/>
                <a:gd name="T33" fmla="*/ 0 h 8"/>
                <a:gd name="T34" fmla="*/ 348 w 1043"/>
                <a:gd name="T35" fmla="*/ 8 h 8"/>
                <a:gd name="T36" fmla="*/ 314 w 1043"/>
                <a:gd name="T37" fmla="*/ 6 h 8"/>
                <a:gd name="T38" fmla="*/ 320 w 1043"/>
                <a:gd name="T39" fmla="*/ 0 h 8"/>
                <a:gd name="T40" fmla="*/ 415 w 1043"/>
                <a:gd name="T41" fmla="*/ 6 h 8"/>
                <a:gd name="T42" fmla="*/ 380 w 1043"/>
                <a:gd name="T43" fmla="*/ 8 h 8"/>
                <a:gd name="T44" fmla="*/ 380 w 1043"/>
                <a:gd name="T45" fmla="*/ 0 h 8"/>
                <a:gd name="T46" fmla="*/ 475 w 1043"/>
                <a:gd name="T47" fmla="*/ 0 h 8"/>
                <a:gd name="T48" fmla="*/ 472 w 1043"/>
                <a:gd name="T49" fmla="*/ 8 h 8"/>
                <a:gd name="T50" fmla="*/ 441 w 1043"/>
                <a:gd name="T51" fmla="*/ 3 h 8"/>
                <a:gd name="T52" fmla="*/ 536 w 1043"/>
                <a:gd name="T53" fmla="*/ 0 h 8"/>
                <a:gd name="T54" fmla="*/ 539 w 1043"/>
                <a:gd name="T55" fmla="*/ 8 h 8"/>
                <a:gd name="T56" fmla="*/ 504 w 1043"/>
                <a:gd name="T57" fmla="*/ 6 h 8"/>
                <a:gd name="T58" fmla="*/ 510 w 1043"/>
                <a:gd name="T59" fmla="*/ 0 h 8"/>
                <a:gd name="T60" fmla="*/ 602 w 1043"/>
                <a:gd name="T61" fmla="*/ 6 h 8"/>
                <a:gd name="T62" fmla="*/ 570 w 1043"/>
                <a:gd name="T63" fmla="*/ 8 h 8"/>
                <a:gd name="T64" fmla="*/ 570 w 1043"/>
                <a:gd name="T65" fmla="*/ 0 h 8"/>
                <a:gd name="T66" fmla="*/ 665 w 1043"/>
                <a:gd name="T67" fmla="*/ 0 h 8"/>
                <a:gd name="T68" fmla="*/ 663 w 1043"/>
                <a:gd name="T69" fmla="*/ 8 h 8"/>
                <a:gd name="T70" fmla="*/ 631 w 1043"/>
                <a:gd name="T71" fmla="*/ 3 h 8"/>
                <a:gd name="T72" fmla="*/ 726 w 1043"/>
                <a:gd name="T73" fmla="*/ 0 h 8"/>
                <a:gd name="T74" fmla="*/ 729 w 1043"/>
                <a:gd name="T75" fmla="*/ 8 h 8"/>
                <a:gd name="T76" fmla="*/ 694 w 1043"/>
                <a:gd name="T77" fmla="*/ 6 h 8"/>
                <a:gd name="T78" fmla="*/ 697 w 1043"/>
                <a:gd name="T79" fmla="*/ 0 h 8"/>
                <a:gd name="T80" fmla="*/ 792 w 1043"/>
                <a:gd name="T81" fmla="*/ 6 h 8"/>
                <a:gd name="T82" fmla="*/ 758 w 1043"/>
                <a:gd name="T83" fmla="*/ 8 h 8"/>
                <a:gd name="T84" fmla="*/ 758 w 1043"/>
                <a:gd name="T85" fmla="*/ 0 h 8"/>
                <a:gd name="T86" fmla="*/ 853 w 1043"/>
                <a:gd name="T87" fmla="*/ 0 h 8"/>
                <a:gd name="T88" fmla="*/ 850 w 1043"/>
                <a:gd name="T89" fmla="*/ 8 h 8"/>
                <a:gd name="T90" fmla="*/ 818 w 1043"/>
                <a:gd name="T91" fmla="*/ 3 h 8"/>
                <a:gd name="T92" fmla="*/ 913 w 1043"/>
                <a:gd name="T93" fmla="*/ 0 h 8"/>
                <a:gd name="T94" fmla="*/ 916 w 1043"/>
                <a:gd name="T95" fmla="*/ 8 h 8"/>
                <a:gd name="T96" fmla="*/ 882 w 1043"/>
                <a:gd name="T97" fmla="*/ 6 h 8"/>
                <a:gd name="T98" fmla="*/ 887 w 1043"/>
                <a:gd name="T99" fmla="*/ 0 h 8"/>
                <a:gd name="T100" fmla="*/ 983 w 1043"/>
                <a:gd name="T101" fmla="*/ 6 h 8"/>
                <a:gd name="T102" fmla="*/ 948 w 1043"/>
                <a:gd name="T103" fmla="*/ 8 h 8"/>
                <a:gd name="T104" fmla="*/ 948 w 1043"/>
                <a:gd name="T105" fmla="*/ 0 h 8"/>
                <a:gd name="T106" fmla="*/ 1043 w 1043"/>
                <a:gd name="T107" fmla="*/ 0 h 8"/>
                <a:gd name="T108" fmla="*/ 1040 w 1043"/>
                <a:gd name="T109" fmla="*/ 8 h 8"/>
                <a:gd name="T110" fmla="*/ 1009 w 1043"/>
                <a:gd name="T11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3" h="8">
                  <a:moveTo>
                    <a:pt x="5" y="0"/>
                  </a:moveTo>
                  <a:lnTo>
                    <a:pt x="31" y="0"/>
                  </a:lnTo>
                  <a:lnTo>
                    <a:pt x="34" y="0"/>
                  </a:lnTo>
                  <a:lnTo>
                    <a:pt x="34" y="0"/>
                  </a:lnTo>
                  <a:lnTo>
                    <a:pt x="34" y="3"/>
                  </a:lnTo>
                  <a:lnTo>
                    <a:pt x="34" y="6"/>
                  </a:lnTo>
                  <a:lnTo>
                    <a:pt x="34" y="6"/>
                  </a:lnTo>
                  <a:lnTo>
                    <a:pt x="34" y="8"/>
                  </a:lnTo>
                  <a:lnTo>
                    <a:pt x="34" y="8"/>
                  </a:lnTo>
                  <a:lnTo>
                    <a:pt x="31" y="8"/>
                  </a:lnTo>
                  <a:lnTo>
                    <a:pt x="5" y="8"/>
                  </a:lnTo>
                  <a:lnTo>
                    <a:pt x="2" y="8"/>
                  </a:lnTo>
                  <a:lnTo>
                    <a:pt x="0" y="8"/>
                  </a:lnTo>
                  <a:lnTo>
                    <a:pt x="0" y="6"/>
                  </a:lnTo>
                  <a:lnTo>
                    <a:pt x="0" y="6"/>
                  </a:lnTo>
                  <a:lnTo>
                    <a:pt x="0" y="3"/>
                  </a:lnTo>
                  <a:lnTo>
                    <a:pt x="0" y="0"/>
                  </a:lnTo>
                  <a:lnTo>
                    <a:pt x="2" y="0"/>
                  </a:lnTo>
                  <a:lnTo>
                    <a:pt x="5" y="0"/>
                  </a:lnTo>
                  <a:lnTo>
                    <a:pt x="5" y="0"/>
                  </a:lnTo>
                  <a:close/>
                  <a:moveTo>
                    <a:pt x="66" y="0"/>
                  </a:moveTo>
                  <a:lnTo>
                    <a:pt x="95" y="0"/>
                  </a:lnTo>
                  <a:lnTo>
                    <a:pt x="95" y="0"/>
                  </a:lnTo>
                  <a:lnTo>
                    <a:pt x="98" y="0"/>
                  </a:lnTo>
                  <a:lnTo>
                    <a:pt x="98" y="3"/>
                  </a:lnTo>
                  <a:lnTo>
                    <a:pt x="98" y="6"/>
                  </a:lnTo>
                  <a:lnTo>
                    <a:pt x="98" y="6"/>
                  </a:lnTo>
                  <a:lnTo>
                    <a:pt x="98" y="8"/>
                  </a:lnTo>
                  <a:lnTo>
                    <a:pt x="95" y="8"/>
                  </a:lnTo>
                  <a:lnTo>
                    <a:pt x="95" y="8"/>
                  </a:lnTo>
                  <a:lnTo>
                    <a:pt x="66" y="8"/>
                  </a:lnTo>
                  <a:lnTo>
                    <a:pt x="66" y="8"/>
                  </a:lnTo>
                  <a:lnTo>
                    <a:pt x="63" y="8"/>
                  </a:lnTo>
                  <a:lnTo>
                    <a:pt x="63" y="6"/>
                  </a:lnTo>
                  <a:lnTo>
                    <a:pt x="63" y="6"/>
                  </a:lnTo>
                  <a:lnTo>
                    <a:pt x="63" y="3"/>
                  </a:lnTo>
                  <a:lnTo>
                    <a:pt x="63" y="0"/>
                  </a:lnTo>
                  <a:lnTo>
                    <a:pt x="66" y="0"/>
                  </a:lnTo>
                  <a:lnTo>
                    <a:pt x="66" y="0"/>
                  </a:lnTo>
                  <a:lnTo>
                    <a:pt x="66" y="0"/>
                  </a:lnTo>
                  <a:close/>
                  <a:moveTo>
                    <a:pt x="129" y="0"/>
                  </a:moveTo>
                  <a:lnTo>
                    <a:pt x="158" y="0"/>
                  </a:lnTo>
                  <a:lnTo>
                    <a:pt x="158" y="0"/>
                  </a:lnTo>
                  <a:lnTo>
                    <a:pt x="161" y="0"/>
                  </a:lnTo>
                  <a:lnTo>
                    <a:pt x="161" y="3"/>
                  </a:lnTo>
                  <a:lnTo>
                    <a:pt x="161" y="6"/>
                  </a:lnTo>
                  <a:lnTo>
                    <a:pt x="161" y="6"/>
                  </a:lnTo>
                  <a:lnTo>
                    <a:pt x="161" y="8"/>
                  </a:lnTo>
                  <a:lnTo>
                    <a:pt x="158" y="8"/>
                  </a:lnTo>
                  <a:lnTo>
                    <a:pt x="158" y="8"/>
                  </a:lnTo>
                  <a:lnTo>
                    <a:pt x="129" y="8"/>
                  </a:lnTo>
                  <a:lnTo>
                    <a:pt x="129" y="8"/>
                  </a:lnTo>
                  <a:lnTo>
                    <a:pt x="126" y="8"/>
                  </a:lnTo>
                  <a:lnTo>
                    <a:pt x="126" y="6"/>
                  </a:lnTo>
                  <a:lnTo>
                    <a:pt x="126" y="6"/>
                  </a:lnTo>
                  <a:lnTo>
                    <a:pt x="126" y="3"/>
                  </a:lnTo>
                  <a:lnTo>
                    <a:pt x="126" y="0"/>
                  </a:lnTo>
                  <a:lnTo>
                    <a:pt x="129" y="0"/>
                  </a:lnTo>
                  <a:lnTo>
                    <a:pt x="129" y="0"/>
                  </a:lnTo>
                  <a:lnTo>
                    <a:pt x="129" y="0"/>
                  </a:lnTo>
                  <a:close/>
                  <a:moveTo>
                    <a:pt x="193" y="0"/>
                  </a:moveTo>
                  <a:lnTo>
                    <a:pt x="221" y="0"/>
                  </a:lnTo>
                  <a:lnTo>
                    <a:pt x="221" y="0"/>
                  </a:lnTo>
                  <a:lnTo>
                    <a:pt x="224" y="0"/>
                  </a:lnTo>
                  <a:lnTo>
                    <a:pt x="224" y="3"/>
                  </a:lnTo>
                  <a:lnTo>
                    <a:pt x="224" y="6"/>
                  </a:lnTo>
                  <a:lnTo>
                    <a:pt x="224" y="6"/>
                  </a:lnTo>
                  <a:lnTo>
                    <a:pt x="224" y="8"/>
                  </a:lnTo>
                  <a:lnTo>
                    <a:pt x="221" y="8"/>
                  </a:lnTo>
                  <a:lnTo>
                    <a:pt x="221" y="8"/>
                  </a:lnTo>
                  <a:lnTo>
                    <a:pt x="193" y="8"/>
                  </a:lnTo>
                  <a:lnTo>
                    <a:pt x="193" y="8"/>
                  </a:lnTo>
                  <a:lnTo>
                    <a:pt x="190" y="8"/>
                  </a:lnTo>
                  <a:lnTo>
                    <a:pt x="190" y="6"/>
                  </a:lnTo>
                  <a:lnTo>
                    <a:pt x="190" y="6"/>
                  </a:lnTo>
                  <a:lnTo>
                    <a:pt x="190" y="3"/>
                  </a:lnTo>
                  <a:lnTo>
                    <a:pt x="190" y="0"/>
                  </a:lnTo>
                  <a:lnTo>
                    <a:pt x="193" y="0"/>
                  </a:lnTo>
                  <a:lnTo>
                    <a:pt x="193" y="0"/>
                  </a:lnTo>
                  <a:lnTo>
                    <a:pt x="193" y="0"/>
                  </a:lnTo>
                  <a:close/>
                  <a:moveTo>
                    <a:pt x="256" y="0"/>
                  </a:moveTo>
                  <a:lnTo>
                    <a:pt x="282" y="0"/>
                  </a:lnTo>
                  <a:lnTo>
                    <a:pt x="285" y="0"/>
                  </a:lnTo>
                  <a:lnTo>
                    <a:pt x="288" y="0"/>
                  </a:lnTo>
                  <a:lnTo>
                    <a:pt x="288" y="3"/>
                  </a:lnTo>
                  <a:lnTo>
                    <a:pt x="288" y="6"/>
                  </a:lnTo>
                  <a:lnTo>
                    <a:pt x="288" y="6"/>
                  </a:lnTo>
                  <a:lnTo>
                    <a:pt x="288" y="8"/>
                  </a:lnTo>
                  <a:lnTo>
                    <a:pt x="285" y="8"/>
                  </a:lnTo>
                  <a:lnTo>
                    <a:pt x="282" y="8"/>
                  </a:lnTo>
                  <a:lnTo>
                    <a:pt x="256" y="8"/>
                  </a:lnTo>
                  <a:lnTo>
                    <a:pt x="253" y="8"/>
                  </a:lnTo>
                  <a:lnTo>
                    <a:pt x="253" y="8"/>
                  </a:lnTo>
                  <a:lnTo>
                    <a:pt x="253" y="6"/>
                  </a:lnTo>
                  <a:lnTo>
                    <a:pt x="250" y="6"/>
                  </a:lnTo>
                  <a:lnTo>
                    <a:pt x="253" y="3"/>
                  </a:lnTo>
                  <a:lnTo>
                    <a:pt x="253" y="0"/>
                  </a:lnTo>
                  <a:lnTo>
                    <a:pt x="253" y="0"/>
                  </a:lnTo>
                  <a:lnTo>
                    <a:pt x="256" y="0"/>
                  </a:lnTo>
                  <a:lnTo>
                    <a:pt x="256" y="0"/>
                  </a:lnTo>
                  <a:close/>
                  <a:moveTo>
                    <a:pt x="320" y="0"/>
                  </a:moveTo>
                  <a:lnTo>
                    <a:pt x="345" y="0"/>
                  </a:lnTo>
                  <a:lnTo>
                    <a:pt x="348" y="0"/>
                  </a:lnTo>
                  <a:lnTo>
                    <a:pt x="348" y="0"/>
                  </a:lnTo>
                  <a:lnTo>
                    <a:pt x="351" y="3"/>
                  </a:lnTo>
                  <a:lnTo>
                    <a:pt x="351" y="6"/>
                  </a:lnTo>
                  <a:lnTo>
                    <a:pt x="351" y="6"/>
                  </a:lnTo>
                  <a:lnTo>
                    <a:pt x="348" y="8"/>
                  </a:lnTo>
                  <a:lnTo>
                    <a:pt x="348" y="8"/>
                  </a:lnTo>
                  <a:lnTo>
                    <a:pt x="345" y="8"/>
                  </a:lnTo>
                  <a:lnTo>
                    <a:pt x="320" y="8"/>
                  </a:lnTo>
                  <a:lnTo>
                    <a:pt x="317" y="8"/>
                  </a:lnTo>
                  <a:lnTo>
                    <a:pt x="317" y="8"/>
                  </a:lnTo>
                  <a:lnTo>
                    <a:pt x="314" y="6"/>
                  </a:lnTo>
                  <a:lnTo>
                    <a:pt x="314" y="6"/>
                  </a:lnTo>
                  <a:lnTo>
                    <a:pt x="314" y="3"/>
                  </a:lnTo>
                  <a:lnTo>
                    <a:pt x="317" y="0"/>
                  </a:lnTo>
                  <a:lnTo>
                    <a:pt x="317" y="0"/>
                  </a:lnTo>
                  <a:lnTo>
                    <a:pt x="320" y="0"/>
                  </a:lnTo>
                  <a:lnTo>
                    <a:pt x="320" y="0"/>
                  </a:lnTo>
                  <a:close/>
                  <a:moveTo>
                    <a:pt x="383" y="0"/>
                  </a:moveTo>
                  <a:lnTo>
                    <a:pt x="409" y="0"/>
                  </a:lnTo>
                  <a:lnTo>
                    <a:pt x="412" y="0"/>
                  </a:lnTo>
                  <a:lnTo>
                    <a:pt x="412" y="0"/>
                  </a:lnTo>
                  <a:lnTo>
                    <a:pt x="415" y="3"/>
                  </a:lnTo>
                  <a:lnTo>
                    <a:pt x="415" y="6"/>
                  </a:lnTo>
                  <a:lnTo>
                    <a:pt x="415" y="6"/>
                  </a:lnTo>
                  <a:lnTo>
                    <a:pt x="412" y="8"/>
                  </a:lnTo>
                  <a:lnTo>
                    <a:pt x="412" y="8"/>
                  </a:lnTo>
                  <a:lnTo>
                    <a:pt x="409" y="8"/>
                  </a:lnTo>
                  <a:lnTo>
                    <a:pt x="383" y="8"/>
                  </a:lnTo>
                  <a:lnTo>
                    <a:pt x="380" y="8"/>
                  </a:lnTo>
                  <a:lnTo>
                    <a:pt x="380" y="8"/>
                  </a:lnTo>
                  <a:lnTo>
                    <a:pt x="377" y="6"/>
                  </a:lnTo>
                  <a:lnTo>
                    <a:pt x="377" y="6"/>
                  </a:lnTo>
                  <a:lnTo>
                    <a:pt x="377" y="3"/>
                  </a:lnTo>
                  <a:lnTo>
                    <a:pt x="380" y="0"/>
                  </a:lnTo>
                  <a:lnTo>
                    <a:pt x="380" y="0"/>
                  </a:lnTo>
                  <a:lnTo>
                    <a:pt x="383" y="0"/>
                  </a:lnTo>
                  <a:lnTo>
                    <a:pt x="383" y="0"/>
                  </a:lnTo>
                  <a:close/>
                  <a:moveTo>
                    <a:pt x="446" y="0"/>
                  </a:moveTo>
                  <a:lnTo>
                    <a:pt x="472" y="0"/>
                  </a:lnTo>
                  <a:lnTo>
                    <a:pt x="475" y="0"/>
                  </a:lnTo>
                  <a:lnTo>
                    <a:pt x="475" y="0"/>
                  </a:lnTo>
                  <a:lnTo>
                    <a:pt x="475" y="3"/>
                  </a:lnTo>
                  <a:lnTo>
                    <a:pt x="478" y="6"/>
                  </a:lnTo>
                  <a:lnTo>
                    <a:pt x="475" y="6"/>
                  </a:lnTo>
                  <a:lnTo>
                    <a:pt x="475" y="8"/>
                  </a:lnTo>
                  <a:lnTo>
                    <a:pt x="475" y="8"/>
                  </a:lnTo>
                  <a:lnTo>
                    <a:pt x="472" y="8"/>
                  </a:lnTo>
                  <a:lnTo>
                    <a:pt x="446" y="8"/>
                  </a:lnTo>
                  <a:lnTo>
                    <a:pt x="443" y="8"/>
                  </a:lnTo>
                  <a:lnTo>
                    <a:pt x="443" y="8"/>
                  </a:lnTo>
                  <a:lnTo>
                    <a:pt x="441" y="6"/>
                  </a:lnTo>
                  <a:lnTo>
                    <a:pt x="441" y="6"/>
                  </a:lnTo>
                  <a:lnTo>
                    <a:pt x="441" y="3"/>
                  </a:lnTo>
                  <a:lnTo>
                    <a:pt x="443" y="0"/>
                  </a:lnTo>
                  <a:lnTo>
                    <a:pt x="443" y="0"/>
                  </a:lnTo>
                  <a:lnTo>
                    <a:pt x="446" y="0"/>
                  </a:lnTo>
                  <a:lnTo>
                    <a:pt x="446" y="0"/>
                  </a:lnTo>
                  <a:close/>
                  <a:moveTo>
                    <a:pt x="510" y="0"/>
                  </a:moveTo>
                  <a:lnTo>
                    <a:pt x="536" y="0"/>
                  </a:lnTo>
                  <a:lnTo>
                    <a:pt x="539" y="0"/>
                  </a:lnTo>
                  <a:lnTo>
                    <a:pt x="539" y="0"/>
                  </a:lnTo>
                  <a:lnTo>
                    <a:pt x="539" y="3"/>
                  </a:lnTo>
                  <a:lnTo>
                    <a:pt x="539" y="6"/>
                  </a:lnTo>
                  <a:lnTo>
                    <a:pt x="539" y="6"/>
                  </a:lnTo>
                  <a:lnTo>
                    <a:pt x="539" y="8"/>
                  </a:lnTo>
                  <a:lnTo>
                    <a:pt x="539" y="8"/>
                  </a:lnTo>
                  <a:lnTo>
                    <a:pt x="536" y="8"/>
                  </a:lnTo>
                  <a:lnTo>
                    <a:pt x="510" y="8"/>
                  </a:lnTo>
                  <a:lnTo>
                    <a:pt x="507" y="8"/>
                  </a:lnTo>
                  <a:lnTo>
                    <a:pt x="504" y="8"/>
                  </a:lnTo>
                  <a:lnTo>
                    <a:pt x="504" y="6"/>
                  </a:lnTo>
                  <a:lnTo>
                    <a:pt x="504" y="6"/>
                  </a:lnTo>
                  <a:lnTo>
                    <a:pt x="504" y="3"/>
                  </a:lnTo>
                  <a:lnTo>
                    <a:pt x="504" y="0"/>
                  </a:lnTo>
                  <a:lnTo>
                    <a:pt x="507" y="0"/>
                  </a:lnTo>
                  <a:lnTo>
                    <a:pt x="510" y="0"/>
                  </a:lnTo>
                  <a:lnTo>
                    <a:pt x="510" y="0"/>
                  </a:lnTo>
                  <a:close/>
                  <a:moveTo>
                    <a:pt x="570" y="0"/>
                  </a:moveTo>
                  <a:lnTo>
                    <a:pt x="599" y="0"/>
                  </a:lnTo>
                  <a:lnTo>
                    <a:pt x="599" y="0"/>
                  </a:lnTo>
                  <a:lnTo>
                    <a:pt x="602" y="0"/>
                  </a:lnTo>
                  <a:lnTo>
                    <a:pt x="602" y="3"/>
                  </a:lnTo>
                  <a:lnTo>
                    <a:pt x="602" y="6"/>
                  </a:lnTo>
                  <a:lnTo>
                    <a:pt x="602" y="6"/>
                  </a:lnTo>
                  <a:lnTo>
                    <a:pt x="602" y="8"/>
                  </a:lnTo>
                  <a:lnTo>
                    <a:pt x="599" y="8"/>
                  </a:lnTo>
                  <a:lnTo>
                    <a:pt x="599" y="8"/>
                  </a:lnTo>
                  <a:lnTo>
                    <a:pt x="570" y="8"/>
                  </a:lnTo>
                  <a:lnTo>
                    <a:pt x="570" y="8"/>
                  </a:lnTo>
                  <a:lnTo>
                    <a:pt x="567" y="8"/>
                  </a:lnTo>
                  <a:lnTo>
                    <a:pt x="567" y="6"/>
                  </a:lnTo>
                  <a:lnTo>
                    <a:pt x="567" y="6"/>
                  </a:lnTo>
                  <a:lnTo>
                    <a:pt x="567" y="3"/>
                  </a:lnTo>
                  <a:lnTo>
                    <a:pt x="567" y="0"/>
                  </a:lnTo>
                  <a:lnTo>
                    <a:pt x="570" y="0"/>
                  </a:lnTo>
                  <a:lnTo>
                    <a:pt x="570" y="0"/>
                  </a:lnTo>
                  <a:lnTo>
                    <a:pt x="570" y="0"/>
                  </a:lnTo>
                  <a:close/>
                  <a:moveTo>
                    <a:pt x="634" y="0"/>
                  </a:moveTo>
                  <a:lnTo>
                    <a:pt x="663" y="0"/>
                  </a:lnTo>
                  <a:lnTo>
                    <a:pt x="663" y="0"/>
                  </a:lnTo>
                  <a:lnTo>
                    <a:pt x="665" y="0"/>
                  </a:lnTo>
                  <a:lnTo>
                    <a:pt x="665" y="3"/>
                  </a:lnTo>
                  <a:lnTo>
                    <a:pt x="665" y="6"/>
                  </a:lnTo>
                  <a:lnTo>
                    <a:pt x="665" y="6"/>
                  </a:lnTo>
                  <a:lnTo>
                    <a:pt x="665" y="8"/>
                  </a:lnTo>
                  <a:lnTo>
                    <a:pt x="663" y="8"/>
                  </a:lnTo>
                  <a:lnTo>
                    <a:pt x="663" y="8"/>
                  </a:lnTo>
                  <a:lnTo>
                    <a:pt x="634" y="8"/>
                  </a:lnTo>
                  <a:lnTo>
                    <a:pt x="634" y="8"/>
                  </a:lnTo>
                  <a:lnTo>
                    <a:pt x="631" y="8"/>
                  </a:lnTo>
                  <a:lnTo>
                    <a:pt x="631" y="6"/>
                  </a:lnTo>
                  <a:lnTo>
                    <a:pt x="631" y="6"/>
                  </a:lnTo>
                  <a:lnTo>
                    <a:pt x="631" y="3"/>
                  </a:lnTo>
                  <a:lnTo>
                    <a:pt x="631" y="0"/>
                  </a:lnTo>
                  <a:lnTo>
                    <a:pt x="634" y="0"/>
                  </a:lnTo>
                  <a:lnTo>
                    <a:pt x="634" y="0"/>
                  </a:lnTo>
                  <a:lnTo>
                    <a:pt x="634" y="0"/>
                  </a:lnTo>
                  <a:close/>
                  <a:moveTo>
                    <a:pt x="697" y="0"/>
                  </a:moveTo>
                  <a:lnTo>
                    <a:pt x="726" y="0"/>
                  </a:lnTo>
                  <a:lnTo>
                    <a:pt x="726" y="0"/>
                  </a:lnTo>
                  <a:lnTo>
                    <a:pt x="729" y="0"/>
                  </a:lnTo>
                  <a:lnTo>
                    <a:pt x="729" y="3"/>
                  </a:lnTo>
                  <a:lnTo>
                    <a:pt x="729" y="6"/>
                  </a:lnTo>
                  <a:lnTo>
                    <a:pt x="729" y="6"/>
                  </a:lnTo>
                  <a:lnTo>
                    <a:pt x="729" y="8"/>
                  </a:lnTo>
                  <a:lnTo>
                    <a:pt x="726" y="8"/>
                  </a:lnTo>
                  <a:lnTo>
                    <a:pt x="726" y="8"/>
                  </a:lnTo>
                  <a:lnTo>
                    <a:pt x="697" y="8"/>
                  </a:lnTo>
                  <a:lnTo>
                    <a:pt x="697" y="8"/>
                  </a:lnTo>
                  <a:lnTo>
                    <a:pt x="694" y="8"/>
                  </a:lnTo>
                  <a:lnTo>
                    <a:pt x="694" y="6"/>
                  </a:lnTo>
                  <a:lnTo>
                    <a:pt x="694" y="6"/>
                  </a:lnTo>
                  <a:lnTo>
                    <a:pt x="694" y="3"/>
                  </a:lnTo>
                  <a:lnTo>
                    <a:pt x="694" y="0"/>
                  </a:lnTo>
                  <a:lnTo>
                    <a:pt x="697" y="0"/>
                  </a:lnTo>
                  <a:lnTo>
                    <a:pt x="697" y="0"/>
                  </a:lnTo>
                  <a:lnTo>
                    <a:pt x="697" y="0"/>
                  </a:lnTo>
                  <a:close/>
                  <a:moveTo>
                    <a:pt x="761" y="0"/>
                  </a:moveTo>
                  <a:lnTo>
                    <a:pt x="787" y="0"/>
                  </a:lnTo>
                  <a:lnTo>
                    <a:pt x="789" y="0"/>
                  </a:lnTo>
                  <a:lnTo>
                    <a:pt x="792" y="0"/>
                  </a:lnTo>
                  <a:lnTo>
                    <a:pt x="792" y="3"/>
                  </a:lnTo>
                  <a:lnTo>
                    <a:pt x="792" y="6"/>
                  </a:lnTo>
                  <a:lnTo>
                    <a:pt x="792" y="6"/>
                  </a:lnTo>
                  <a:lnTo>
                    <a:pt x="792" y="8"/>
                  </a:lnTo>
                  <a:lnTo>
                    <a:pt x="789" y="8"/>
                  </a:lnTo>
                  <a:lnTo>
                    <a:pt x="787" y="8"/>
                  </a:lnTo>
                  <a:lnTo>
                    <a:pt x="761" y="8"/>
                  </a:lnTo>
                  <a:lnTo>
                    <a:pt x="758" y="8"/>
                  </a:lnTo>
                  <a:lnTo>
                    <a:pt x="758" y="8"/>
                  </a:lnTo>
                  <a:lnTo>
                    <a:pt x="758" y="6"/>
                  </a:lnTo>
                  <a:lnTo>
                    <a:pt x="755" y="6"/>
                  </a:lnTo>
                  <a:lnTo>
                    <a:pt x="758" y="3"/>
                  </a:lnTo>
                  <a:lnTo>
                    <a:pt x="758" y="0"/>
                  </a:lnTo>
                  <a:lnTo>
                    <a:pt x="758" y="0"/>
                  </a:lnTo>
                  <a:lnTo>
                    <a:pt x="761" y="0"/>
                  </a:lnTo>
                  <a:lnTo>
                    <a:pt x="761" y="0"/>
                  </a:lnTo>
                  <a:close/>
                  <a:moveTo>
                    <a:pt x="824" y="0"/>
                  </a:moveTo>
                  <a:lnTo>
                    <a:pt x="850" y="0"/>
                  </a:lnTo>
                  <a:lnTo>
                    <a:pt x="853" y="0"/>
                  </a:lnTo>
                  <a:lnTo>
                    <a:pt x="853" y="0"/>
                  </a:lnTo>
                  <a:lnTo>
                    <a:pt x="856" y="3"/>
                  </a:lnTo>
                  <a:lnTo>
                    <a:pt x="856" y="6"/>
                  </a:lnTo>
                  <a:lnTo>
                    <a:pt x="856" y="6"/>
                  </a:lnTo>
                  <a:lnTo>
                    <a:pt x="853" y="8"/>
                  </a:lnTo>
                  <a:lnTo>
                    <a:pt x="853" y="8"/>
                  </a:lnTo>
                  <a:lnTo>
                    <a:pt x="850" y="8"/>
                  </a:lnTo>
                  <a:lnTo>
                    <a:pt x="824" y="8"/>
                  </a:lnTo>
                  <a:lnTo>
                    <a:pt x="821" y="8"/>
                  </a:lnTo>
                  <a:lnTo>
                    <a:pt x="821" y="8"/>
                  </a:lnTo>
                  <a:lnTo>
                    <a:pt x="818" y="6"/>
                  </a:lnTo>
                  <a:lnTo>
                    <a:pt x="818" y="6"/>
                  </a:lnTo>
                  <a:lnTo>
                    <a:pt x="818" y="3"/>
                  </a:lnTo>
                  <a:lnTo>
                    <a:pt x="821" y="0"/>
                  </a:lnTo>
                  <a:lnTo>
                    <a:pt x="821" y="0"/>
                  </a:lnTo>
                  <a:lnTo>
                    <a:pt x="824" y="0"/>
                  </a:lnTo>
                  <a:lnTo>
                    <a:pt x="824" y="0"/>
                  </a:lnTo>
                  <a:close/>
                  <a:moveTo>
                    <a:pt x="887" y="0"/>
                  </a:moveTo>
                  <a:lnTo>
                    <a:pt x="913" y="0"/>
                  </a:lnTo>
                  <a:lnTo>
                    <a:pt x="916" y="0"/>
                  </a:lnTo>
                  <a:lnTo>
                    <a:pt x="916" y="0"/>
                  </a:lnTo>
                  <a:lnTo>
                    <a:pt x="919" y="3"/>
                  </a:lnTo>
                  <a:lnTo>
                    <a:pt x="919" y="6"/>
                  </a:lnTo>
                  <a:lnTo>
                    <a:pt x="919" y="6"/>
                  </a:lnTo>
                  <a:lnTo>
                    <a:pt x="916" y="8"/>
                  </a:lnTo>
                  <a:lnTo>
                    <a:pt x="916" y="8"/>
                  </a:lnTo>
                  <a:lnTo>
                    <a:pt x="913" y="8"/>
                  </a:lnTo>
                  <a:lnTo>
                    <a:pt x="887" y="8"/>
                  </a:lnTo>
                  <a:lnTo>
                    <a:pt x="885" y="8"/>
                  </a:lnTo>
                  <a:lnTo>
                    <a:pt x="885" y="8"/>
                  </a:lnTo>
                  <a:lnTo>
                    <a:pt x="882" y="6"/>
                  </a:lnTo>
                  <a:lnTo>
                    <a:pt x="882" y="6"/>
                  </a:lnTo>
                  <a:lnTo>
                    <a:pt x="882" y="3"/>
                  </a:lnTo>
                  <a:lnTo>
                    <a:pt x="885" y="0"/>
                  </a:lnTo>
                  <a:lnTo>
                    <a:pt x="885" y="0"/>
                  </a:lnTo>
                  <a:lnTo>
                    <a:pt x="887" y="0"/>
                  </a:lnTo>
                  <a:lnTo>
                    <a:pt x="887" y="0"/>
                  </a:lnTo>
                  <a:close/>
                  <a:moveTo>
                    <a:pt x="951" y="0"/>
                  </a:moveTo>
                  <a:lnTo>
                    <a:pt x="977" y="0"/>
                  </a:lnTo>
                  <a:lnTo>
                    <a:pt x="980" y="0"/>
                  </a:lnTo>
                  <a:lnTo>
                    <a:pt x="980" y="0"/>
                  </a:lnTo>
                  <a:lnTo>
                    <a:pt x="980" y="3"/>
                  </a:lnTo>
                  <a:lnTo>
                    <a:pt x="983" y="6"/>
                  </a:lnTo>
                  <a:lnTo>
                    <a:pt x="980" y="6"/>
                  </a:lnTo>
                  <a:lnTo>
                    <a:pt x="980" y="8"/>
                  </a:lnTo>
                  <a:lnTo>
                    <a:pt x="980" y="8"/>
                  </a:lnTo>
                  <a:lnTo>
                    <a:pt x="977" y="8"/>
                  </a:lnTo>
                  <a:lnTo>
                    <a:pt x="951" y="8"/>
                  </a:lnTo>
                  <a:lnTo>
                    <a:pt x="948" y="8"/>
                  </a:lnTo>
                  <a:lnTo>
                    <a:pt x="948" y="8"/>
                  </a:lnTo>
                  <a:lnTo>
                    <a:pt x="945" y="6"/>
                  </a:lnTo>
                  <a:lnTo>
                    <a:pt x="945" y="6"/>
                  </a:lnTo>
                  <a:lnTo>
                    <a:pt x="945" y="3"/>
                  </a:lnTo>
                  <a:lnTo>
                    <a:pt x="948" y="0"/>
                  </a:lnTo>
                  <a:lnTo>
                    <a:pt x="948" y="0"/>
                  </a:lnTo>
                  <a:lnTo>
                    <a:pt x="951" y="0"/>
                  </a:lnTo>
                  <a:lnTo>
                    <a:pt x="951" y="0"/>
                  </a:lnTo>
                  <a:close/>
                  <a:moveTo>
                    <a:pt x="1014" y="0"/>
                  </a:moveTo>
                  <a:lnTo>
                    <a:pt x="1040" y="0"/>
                  </a:lnTo>
                  <a:lnTo>
                    <a:pt x="1043" y="0"/>
                  </a:lnTo>
                  <a:lnTo>
                    <a:pt x="1043" y="0"/>
                  </a:lnTo>
                  <a:lnTo>
                    <a:pt x="1043" y="3"/>
                  </a:lnTo>
                  <a:lnTo>
                    <a:pt x="1043" y="6"/>
                  </a:lnTo>
                  <a:lnTo>
                    <a:pt x="1043" y="6"/>
                  </a:lnTo>
                  <a:lnTo>
                    <a:pt x="1043" y="8"/>
                  </a:lnTo>
                  <a:lnTo>
                    <a:pt x="1043" y="8"/>
                  </a:lnTo>
                  <a:lnTo>
                    <a:pt x="1040" y="8"/>
                  </a:lnTo>
                  <a:lnTo>
                    <a:pt x="1014" y="8"/>
                  </a:lnTo>
                  <a:lnTo>
                    <a:pt x="1011" y="8"/>
                  </a:lnTo>
                  <a:lnTo>
                    <a:pt x="1009" y="8"/>
                  </a:lnTo>
                  <a:lnTo>
                    <a:pt x="1009" y="6"/>
                  </a:lnTo>
                  <a:lnTo>
                    <a:pt x="1009" y="6"/>
                  </a:lnTo>
                  <a:lnTo>
                    <a:pt x="1009" y="3"/>
                  </a:lnTo>
                  <a:lnTo>
                    <a:pt x="1009" y="0"/>
                  </a:lnTo>
                  <a:lnTo>
                    <a:pt x="1011" y="0"/>
                  </a:lnTo>
                  <a:lnTo>
                    <a:pt x="1014" y="0"/>
                  </a:lnTo>
                  <a:lnTo>
                    <a:pt x="1014" y="0"/>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2000" b="1"/>
            </a:p>
          </p:txBody>
        </p:sp>
        <p:sp>
          <p:nvSpPr>
            <p:cNvPr id="31" name="Freeform 31"/>
            <p:cNvSpPr>
              <a:spLocks noEditPoints="1"/>
            </p:cNvSpPr>
            <p:nvPr/>
          </p:nvSpPr>
          <p:spPr bwMode="auto">
            <a:xfrm>
              <a:off x="974" y="2786"/>
              <a:ext cx="72" cy="234"/>
            </a:xfrm>
            <a:custGeom>
              <a:avLst/>
              <a:gdLst>
                <a:gd name="T0" fmla="*/ 32 w 72"/>
                <a:gd name="T1" fmla="*/ 203 h 234"/>
                <a:gd name="T2" fmla="*/ 32 w 72"/>
                <a:gd name="T3" fmla="*/ 200 h 234"/>
                <a:gd name="T4" fmla="*/ 38 w 72"/>
                <a:gd name="T5" fmla="*/ 200 h 234"/>
                <a:gd name="T6" fmla="*/ 41 w 72"/>
                <a:gd name="T7" fmla="*/ 200 h 234"/>
                <a:gd name="T8" fmla="*/ 41 w 72"/>
                <a:gd name="T9" fmla="*/ 203 h 234"/>
                <a:gd name="T10" fmla="*/ 41 w 72"/>
                <a:gd name="T11" fmla="*/ 232 h 234"/>
                <a:gd name="T12" fmla="*/ 38 w 72"/>
                <a:gd name="T13" fmla="*/ 234 h 234"/>
                <a:gd name="T14" fmla="*/ 35 w 72"/>
                <a:gd name="T15" fmla="*/ 234 h 234"/>
                <a:gd name="T16" fmla="*/ 32 w 72"/>
                <a:gd name="T17" fmla="*/ 232 h 234"/>
                <a:gd name="T18" fmla="*/ 32 w 72"/>
                <a:gd name="T19" fmla="*/ 232 h 234"/>
                <a:gd name="T20" fmla="*/ 32 w 72"/>
                <a:gd name="T21" fmla="*/ 139 h 234"/>
                <a:gd name="T22" fmla="*/ 32 w 72"/>
                <a:gd name="T23" fmla="*/ 136 h 234"/>
                <a:gd name="T24" fmla="*/ 38 w 72"/>
                <a:gd name="T25" fmla="*/ 136 h 234"/>
                <a:gd name="T26" fmla="*/ 41 w 72"/>
                <a:gd name="T27" fmla="*/ 136 h 234"/>
                <a:gd name="T28" fmla="*/ 41 w 72"/>
                <a:gd name="T29" fmla="*/ 139 h 234"/>
                <a:gd name="T30" fmla="*/ 41 w 72"/>
                <a:gd name="T31" fmla="*/ 168 h 234"/>
                <a:gd name="T32" fmla="*/ 38 w 72"/>
                <a:gd name="T33" fmla="*/ 171 h 234"/>
                <a:gd name="T34" fmla="*/ 35 w 72"/>
                <a:gd name="T35" fmla="*/ 171 h 234"/>
                <a:gd name="T36" fmla="*/ 32 w 72"/>
                <a:gd name="T37" fmla="*/ 168 h 234"/>
                <a:gd name="T38" fmla="*/ 32 w 72"/>
                <a:gd name="T39" fmla="*/ 168 h 234"/>
                <a:gd name="T40" fmla="*/ 32 w 72"/>
                <a:gd name="T41" fmla="*/ 75 h 234"/>
                <a:gd name="T42" fmla="*/ 32 w 72"/>
                <a:gd name="T43" fmla="*/ 73 h 234"/>
                <a:gd name="T44" fmla="*/ 38 w 72"/>
                <a:gd name="T45" fmla="*/ 73 h 234"/>
                <a:gd name="T46" fmla="*/ 41 w 72"/>
                <a:gd name="T47" fmla="*/ 73 h 234"/>
                <a:gd name="T48" fmla="*/ 41 w 72"/>
                <a:gd name="T49" fmla="*/ 75 h 234"/>
                <a:gd name="T50" fmla="*/ 41 w 72"/>
                <a:gd name="T51" fmla="*/ 104 h 234"/>
                <a:gd name="T52" fmla="*/ 38 w 72"/>
                <a:gd name="T53" fmla="*/ 107 h 234"/>
                <a:gd name="T54" fmla="*/ 35 w 72"/>
                <a:gd name="T55" fmla="*/ 107 h 234"/>
                <a:gd name="T56" fmla="*/ 32 w 72"/>
                <a:gd name="T57" fmla="*/ 104 h 234"/>
                <a:gd name="T58" fmla="*/ 32 w 72"/>
                <a:gd name="T59" fmla="*/ 104 h 234"/>
                <a:gd name="T60" fmla="*/ 38 w 72"/>
                <a:gd name="T61" fmla="*/ 0 h 234"/>
                <a:gd name="T62" fmla="*/ 0 w 72"/>
                <a:gd name="T63"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234">
                  <a:moveTo>
                    <a:pt x="32" y="232"/>
                  </a:moveTo>
                  <a:lnTo>
                    <a:pt x="32" y="203"/>
                  </a:lnTo>
                  <a:lnTo>
                    <a:pt x="32" y="203"/>
                  </a:lnTo>
                  <a:lnTo>
                    <a:pt x="32" y="200"/>
                  </a:lnTo>
                  <a:lnTo>
                    <a:pt x="35" y="200"/>
                  </a:lnTo>
                  <a:lnTo>
                    <a:pt x="38" y="200"/>
                  </a:lnTo>
                  <a:lnTo>
                    <a:pt x="38" y="200"/>
                  </a:lnTo>
                  <a:lnTo>
                    <a:pt x="41" y="200"/>
                  </a:lnTo>
                  <a:lnTo>
                    <a:pt x="41" y="203"/>
                  </a:lnTo>
                  <a:lnTo>
                    <a:pt x="41" y="203"/>
                  </a:lnTo>
                  <a:lnTo>
                    <a:pt x="41" y="232"/>
                  </a:lnTo>
                  <a:lnTo>
                    <a:pt x="41" y="232"/>
                  </a:lnTo>
                  <a:lnTo>
                    <a:pt x="41" y="234"/>
                  </a:lnTo>
                  <a:lnTo>
                    <a:pt x="38" y="234"/>
                  </a:lnTo>
                  <a:lnTo>
                    <a:pt x="38" y="234"/>
                  </a:lnTo>
                  <a:lnTo>
                    <a:pt x="35" y="234"/>
                  </a:lnTo>
                  <a:lnTo>
                    <a:pt x="32" y="234"/>
                  </a:lnTo>
                  <a:lnTo>
                    <a:pt x="32" y="232"/>
                  </a:lnTo>
                  <a:lnTo>
                    <a:pt x="32" y="232"/>
                  </a:lnTo>
                  <a:lnTo>
                    <a:pt x="32" y="232"/>
                  </a:lnTo>
                  <a:close/>
                  <a:moveTo>
                    <a:pt x="32" y="168"/>
                  </a:moveTo>
                  <a:lnTo>
                    <a:pt x="32" y="139"/>
                  </a:lnTo>
                  <a:lnTo>
                    <a:pt x="32" y="139"/>
                  </a:lnTo>
                  <a:lnTo>
                    <a:pt x="32" y="136"/>
                  </a:lnTo>
                  <a:lnTo>
                    <a:pt x="35" y="136"/>
                  </a:lnTo>
                  <a:lnTo>
                    <a:pt x="38" y="136"/>
                  </a:lnTo>
                  <a:lnTo>
                    <a:pt x="38" y="136"/>
                  </a:lnTo>
                  <a:lnTo>
                    <a:pt x="41" y="136"/>
                  </a:lnTo>
                  <a:lnTo>
                    <a:pt x="41" y="139"/>
                  </a:lnTo>
                  <a:lnTo>
                    <a:pt x="41" y="139"/>
                  </a:lnTo>
                  <a:lnTo>
                    <a:pt x="41" y="168"/>
                  </a:lnTo>
                  <a:lnTo>
                    <a:pt x="41" y="168"/>
                  </a:lnTo>
                  <a:lnTo>
                    <a:pt x="41" y="171"/>
                  </a:lnTo>
                  <a:lnTo>
                    <a:pt x="38" y="171"/>
                  </a:lnTo>
                  <a:lnTo>
                    <a:pt x="38" y="171"/>
                  </a:lnTo>
                  <a:lnTo>
                    <a:pt x="35" y="171"/>
                  </a:lnTo>
                  <a:lnTo>
                    <a:pt x="32" y="171"/>
                  </a:lnTo>
                  <a:lnTo>
                    <a:pt x="32" y="168"/>
                  </a:lnTo>
                  <a:lnTo>
                    <a:pt x="32" y="168"/>
                  </a:lnTo>
                  <a:lnTo>
                    <a:pt x="32" y="168"/>
                  </a:lnTo>
                  <a:close/>
                  <a:moveTo>
                    <a:pt x="32" y="104"/>
                  </a:moveTo>
                  <a:lnTo>
                    <a:pt x="32" y="75"/>
                  </a:lnTo>
                  <a:lnTo>
                    <a:pt x="32" y="75"/>
                  </a:lnTo>
                  <a:lnTo>
                    <a:pt x="32" y="73"/>
                  </a:lnTo>
                  <a:lnTo>
                    <a:pt x="35" y="73"/>
                  </a:lnTo>
                  <a:lnTo>
                    <a:pt x="38" y="73"/>
                  </a:lnTo>
                  <a:lnTo>
                    <a:pt x="38" y="73"/>
                  </a:lnTo>
                  <a:lnTo>
                    <a:pt x="41" y="73"/>
                  </a:lnTo>
                  <a:lnTo>
                    <a:pt x="41" y="75"/>
                  </a:lnTo>
                  <a:lnTo>
                    <a:pt x="41" y="75"/>
                  </a:lnTo>
                  <a:lnTo>
                    <a:pt x="41" y="104"/>
                  </a:lnTo>
                  <a:lnTo>
                    <a:pt x="41" y="104"/>
                  </a:lnTo>
                  <a:lnTo>
                    <a:pt x="41" y="107"/>
                  </a:lnTo>
                  <a:lnTo>
                    <a:pt x="38" y="107"/>
                  </a:lnTo>
                  <a:lnTo>
                    <a:pt x="38" y="107"/>
                  </a:lnTo>
                  <a:lnTo>
                    <a:pt x="35" y="107"/>
                  </a:lnTo>
                  <a:lnTo>
                    <a:pt x="32" y="107"/>
                  </a:lnTo>
                  <a:lnTo>
                    <a:pt x="32" y="104"/>
                  </a:lnTo>
                  <a:lnTo>
                    <a:pt x="32" y="104"/>
                  </a:lnTo>
                  <a:lnTo>
                    <a:pt x="32" y="104"/>
                  </a:lnTo>
                  <a:close/>
                  <a:moveTo>
                    <a:pt x="0" y="73"/>
                  </a:moveTo>
                  <a:lnTo>
                    <a:pt x="38" y="0"/>
                  </a:lnTo>
                  <a:lnTo>
                    <a:pt x="72" y="73"/>
                  </a:lnTo>
                  <a:lnTo>
                    <a:pt x="0" y="73"/>
                  </a:lnTo>
                  <a:close/>
                </a:path>
              </a:pathLst>
            </a:custGeom>
            <a:solidFill>
              <a:srgbClr val="000000"/>
            </a:solid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sz="2000" b="1"/>
            </a:p>
          </p:txBody>
        </p:sp>
      </p:grpSp>
    </p:spTree>
    <p:extLst>
      <p:ext uri="{BB962C8B-B14F-4D97-AF65-F5344CB8AC3E}">
        <p14:creationId xmlns:p14="http://schemas.microsoft.com/office/powerpoint/2010/main" val="146727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0"/>
          <p:cNvPicPr>
            <a:picLocks noGrp="1" noChangeAspect="1" noChangeArrowheads="1"/>
          </p:cNvPicPr>
          <p:nvPr>
            <p:ph/>
          </p:nvPr>
        </p:nvPicPr>
        <p:blipFill>
          <a:blip r:embed="rId2">
            <a:extLst>
              <a:ext uri="{28A0092B-C50C-407E-A947-70E740481C1C}">
                <a14:useLocalDpi xmlns:a14="http://schemas.microsoft.com/office/drawing/2010/main" val="0"/>
              </a:ext>
            </a:extLst>
          </a:blip>
          <a:srcRect l="3366" r="6807" b="3516"/>
          <a:stretch>
            <a:fillRect/>
          </a:stretch>
        </p:blipFill>
        <p:spPr>
          <a:xfrm>
            <a:off x="777875" y="1888749"/>
            <a:ext cx="7920038" cy="4849812"/>
          </a:xfrm>
          <a:solidFill>
            <a:schemeClr val="accent6">
              <a:lumMod val="20000"/>
              <a:lumOff val="80000"/>
            </a:schemeClr>
          </a:solidFill>
        </p:spPr>
      </p:pic>
      <p:sp>
        <p:nvSpPr>
          <p:cNvPr id="4" name="Rectangle 4"/>
          <p:cNvSpPr txBox="1">
            <a:spLocks noRot="1" noChangeArrowheads="1"/>
          </p:cNvSpPr>
          <p:nvPr/>
        </p:nvSpPr>
        <p:spPr>
          <a:xfrm>
            <a:off x="457200" y="737583"/>
            <a:ext cx="8229600" cy="8649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cs-CZ" sz="3600" b="1">
                <a:solidFill>
                  <a:srgbClr val="FF0000"/>
                </a:solidFill>
                <a:latin typeface="Arial" charset="0"/>
              </a:rPr>
              <a:t>Agresivní přístup</a:t>
            </a:r>
            <a:endParaRPr lang="cs-CZ" sz="3600" b="1" dirty="0">
              <a:solidFill>
                <a:srgbClr val="FF0000"/>
              </a:solidFill>
              <a:latin typeface="Arial" charset="0"/>
            </a:endParaRPr>
          </a:p>
        </p:txBody>
      </p:sp>
    </p:spTree>
    <p:extLst>
      <p:ext uri="{BB962C8B-B14F-4D97-AF65-F5344CB8AC3E}">
        <p14:creationId xmlns:p14="http://schemas.microsoft.com/office/powerpoint/2010/main" val="62118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Rot="1" noChangeArrowheads="1"/>
          </p:cNvSpPr>
          <p:nvPr>
            <p:ph type="title"/>
          </p:nvPr>
        </p:nvSpPr>
        <p:spPr>
          <a:xfrm>
            <a:off x="457200" y="566869"/>
            <a:ext cx="8229600" cy="1143000"/>
          </a:xfrm>
        </p:spPr>
        <p:txBody>
          <a:bodyPr/>
          <a:lstStyle/>
          <a:p>
            <a:pPr eaLnBrk="1" hangingPunct="1">
              <a:defRPr/>
            </a:pPr>
            <a:r>
              <a:rPr lang="cs-CZ" b="1" dirty="0">
                <a:solidFill>
                  <a:srgbClr val="FF0000"/>
                </a:solidFill>
                <a:latin typeface="Arial" charset="0"/>
              </a:rPr>
              <a:t>Konzervativní přístup</a:t>
            </a:r>
          </a:p>
        </p:txBody>
      </p:sp>
      <p:sp>
        <p:nvSpPr>
          <p:cNvPr id="33796" name="Text Box 6"/>
          <p:cNvSpPr txBox="1">
            <a:spLocks noChangeArrowheads="1"/>
          </p:cNvSpPr>
          <p:nvPr/>
        </p:nvSpPr>
        <p:spPr bwMode="auto">
          <a:xfrm>
            <a:off x="539750" y="2205038"/>
            <a:ext cx="8424863"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155000"/>
              </a:spcBef>
              <a:buFont typeface="Wingdings" pitchFamily="2" charset="2"/>
              <a:buChar char="ü"/>
            </a:pPr>
            <a:r>
              <a:rPr lang="cs-CZ"/>
              <a:t>  </a:t>
            </a:r>
            <a:r>
              <a:rPr lang="cs-CZ" sz="2400" b="1">
                <a:latin typeface="Arial" charset="0"/>
              </a:rPr>
              <a:t>Využívá dlouhodobý kapitál nejen k financování trvalých aktiv, ale i pro kolísající (sezónní) oběžná aktiva. </a:t>
            </a:r>
          </a:p>
          <a:p>
            <a:pPr eaLnBrk="1" hangingPunct="1">
              <a:spcBef>
                <a:spcPct val="155000"/>
              </a:spcBef>
              <a:buFont typeface="Wingdings" pitchFamily="2" charset="2"/>
              <a:buChar char="ü"/>
            </a:pPr>
            <a:r>
              <a:rPr lang="cs-CZ" sz="2400" b="1">
                <a:latin typeface="Arial" charset="0"/>
              </a:rPr>
              <a:t> Krátkodobý kapitál je používán pouze pro financování špičkových kolísajících oběžných aktiv.</a:t>
            </a:r>
          </a:p>
          <a:p>
            <a:pPr eaLnBrk="1" hangingPunct="1">
              <a:spcBef>
                <a:spcPct val="155000"/>
              </a:spcBef>
              <a:buFont typeface="Wingdings" pitchFamily="2" charset="2"/>
              <a:buChar char="ü"/>
            </a:pPr>
            <a:r>
              <a:rPr lang="cs-CZ" sz="2400" b="1">
                <a:latin typeface="Arial" charset="0"/>
              </a:rPr>
              <a:t> Drahý způsob financování podniku, ale nejméně rizikový.</a:t>
            </a:r>
          </a:p>
        </p:txBody>
      </p:sp>
    </p:spTree>
    <p:extLst>
      <p:ext uri="{BB962C8B-B14F-4D97-AF65-F5344CB8AC3E}">
        <p14:creationId xmlns:p14="http://schemas.microsoft.com/office/powerpoint/2010/main" val="1714687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9" descr="Konzervativní přístup"/>
          <p:cNvPicPr>
            <a:picLocks noGrp="1" noChangeAspect="1" noChangeArrowheads="1"/>
          </p:cNvPicPr>
          <p:nvPr>
            <p:ph/>
          </p:nvPr>
        </p:nvPicPr>
        <p:blipFill>
          <a:blip r:embed="rId2">
            <a:extLst>
              <a:ext uri="{28A0092B-C50C-407E-A947-70E740481C1C}">
                <a14:useLocalDpi xmlns:a14="http://schemas.microsoft.com/office/drawing/2010/main" val="0"/>
              </a:ext>
            </a:extLst>
          </a:blip>
          <a:srcRect l="2341" t="5583" r="6839" b="5705"/>
          <a:stretch>
            <a:fillRect/>
          </a:stretch>
        </p:blipFill>
        <p:spPr>
          <a:xfrm>
            <a:off x="755650" y="1700213"/>
            <a:ext cx="7920038" cy="4937125"/>
          </a:xfrm>
          <a:solidFill>
            <a:schemeClr val="accent2">
              <a:lumMod val="40000"/>
              <a:lumOff val="60000"/>
            </a:schemeClr>
          </a:solidFill>
          <a:extLst/>
        </p:spPr>
      </p:pic>
      <p:sp>
        <p:nvSpPr>
          <p:cNvPr id="4" name="Rectangle 4"/>
          <p:cNvSpPr txBox="1">
            <a:spLocks noRot="1" noChangeArrowheads="1"/>
          </p:cNvSpPr>
          <p:nvPr/>
        </p:nvSpPr>
        <p:spPr>
          <a:xfrm>
            <a:off x="457200" y="750627"/>
            <a:ext cx="8229600" cy="9225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cs-CZ" b="1">
                <a:solidFill>
                  <a:srgbClr val="FF0000"/>
                </a:solidFill>
                <a:latin typeface="Arial" charset="0"/>
              </a:rPr>
              <a:t>Konzervativní přístup</a:t>
            </a:r>
            <a:endParaRPr lang="cs-CZ" b="1" dirty="0">
              <a:solidFill>
                <a:srgbClr val="FF0000"/>
              </a:solidFill>
              <a:latin typeface="Arial" charset="0"/>
            </a:endParaRPr>
          </a:p>
        </p:txBody>
      </p:sp>
    </p:spTree>
    <p:extLst>
      <p:ext uri="{BB962C8B-B14F-4D97-AF65-F5344CB8AC3E}">
        <p14:creationId xmlns:p14="http://schemas.microsoft.com/office/powerpoint/2010/main" val="1431185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8424" y="584994"/>
            <a:ext cx="8893175" cy="792162"/>
          </a:xfrm>
        </p:spPr>
        <p:txBody>
          <a:bodyPr>
            <a:noAutofit/>
          </a:bodyPr>
          <a:lstStyle/>
          <a:p>
            <a:pPr fontAlgn="auto">
              <a:lnSpc>
                <a:spcPts val="3000"/>
              </a:lnSpc>
              <a:spcAft>
                <a:spcPts val="0"/>
              </a:spcAft>
              <a:defRPr/>
            </a:pPr>
            <a:r>
              <a:rPr lang="cs-CZ" sz="3200" b="1" dirty="0">
                <a:solidFill>
                  <a:srgbClr val="FF0000"/>
                </a:solidFill>
              </a:rPr>
              <a:t>Běžné financování - </a:t>
            </a:r>
            <a:br>
              <a:rPr lang="cs-CZ" sz="3200" b="1" dirty="0">
                <a:solidFill>
                  <a:srgbClr val="FF0000"/>
                </a:solidFill>
              </a:rPr>
            </a:br>
            <a:r>
              <a:rPr lang="cs-CZ" sz="3200" b="1" dirty="0">
                <a:solidFill>
                  <a:srgbClr val="FF0000"/>
                </a:solidFill>
              </a:rPr>
              <a:t>řízení pracovního kapitálu</a:t>
            </a:r>
          </a:p>
        </p:txBody>
      </p:sp>
      <p:sp>
        <p:nvSpPr>
          <p:cNvPr id="110595" name="Rectangle 3"/>
          <p:cNvSpPr>
            <a:spLocks noGrp="1" noChangeArrowheads="1"/>
          </p:cNvSpPr>
          <p:nvPr>
            <p:ph type="body" idx="1"/>
          </p:nvPr>
        </p:nvSpPr>
        <p:spPr>
          <a:xfrm>
            <a:off x="323850" y="981075"/>
            <a:ext cx="8820150" cy="5616575"/>
          </a:xfrm>
        </p:spPr>
        <p:txBody>
          <a:bodyPr rtlCol="0">
            <a:normAutofit/>
          </a:bodyPr>
          <a:lstStyle/>
          <a:p>
            <a:pPr fontAlgn="auto">
              <a:lnSpc>
                <a:spcPct val="80000"/>
              </a:lnSpc>
              <a:spcAft>
                <a:spcPts val="0"/>
              </a:spcAft>
              <a:buFontTx/>
              <a:buNone/>
              <a:defRPr/>
            </a:pPr>
            <a:endParaRPr lang="cs-CZ" sz="2000" b="1" dirty="0"/>
          </a:p>
          <a:p>
            <a:pPr algn="just" fontAlgn="auto">
              <a:lnSpc>
                <a:spcPct val="90000"/>
              </a:lnSpc>
              <a:spcAft>
                <a:spcPts val="0"/>
              </a:spcAft>
              <a:buFont typeface="Wingdings" pitchFamily="2" charset="2"/>
              <a:buNone/>
              <a:defRPr/>
            </a:pPr>
            <a:r>
              <a:rPr lang="cs-CZ" sz="2000" b="1" dirty="0"/>
              <a:t>Hrubý pracovní kapitál (Gross </a:t>
            </a:r>
            <a:r>
              <a:rPr lang="cs-CZ" sz="2000" b="1" dirty="0" err="1"/>
              <a:t>working</a:t>
            </a:r>
            <a:r>
              <a:rPr lang="cs-CZ" sz="2000" b="1" dirty="0"/>
              <a:t> </a:t>
            </a:r>
            <a:r>
              <a:rPr lang="cs-CZ" sz="2000" b="1" dirty="0" err="1"/>
              <a:t>capital</a:t>
            </a:r>
            <a:r>
              <a:rPr lang="cs-CZ" sz="2000" b="1" dirty="0"/>
              <a:t>)</a:t>
            </a:r>
          </a:p>
          <a:p>
            <a:pPr algn="just" fontAlgn="auto">
              <a:lnSpc>
                <a:spcPct val="90000"/>
              </a:lnSpc>
              <a:spcAft>
                <a:spcPts val="0"/>
              </a:spcAft>
              <a:defRPr/>
            </a:pPr>
            <a:r>
              <a:rPr lang="cs-CZ" sz="2000" dirty="0"/>
              <a:t>hodnota veškerých oběžných aktiv podniku</a:t>
            </a:r>
          </a:p>
          <a:p>
            <a:pPr algn="just" fontAlgn="auto">
              <a:lnSpc>
                <a:spcPct val="90000"/>
              </a:lnSpc>
              <a:spcAft>
                <a:spcPts val="0"/>
              </a:spcAft>
              <a:defRPr/>
            </a:pPr>
            <a:r>
              <a:rPr lang="cs-CZ" sz="2000" dirty="0"/>
              <a:t>pro firmu je důležité, aby měla právě tolik oběžného majetku, kolik její obchodní aktivity vyžadují </a:t>
            </a:r>
          </a:p>
          <a:p>
            <a:pPr algn="just" fontAlgn="auto">
              <a:lnSpc>
                <a:spcPct val="90000"/>
              </a:lnSpc>
              <a:spcAft>
                <a:spcPts val="0"/>
              </a:spcAft>
              <a:buFont typeface="Wingdings" pitchFamily="2" charset="2"/>
              <a:buNone/>
              <a:defRPr/>
            </a:pPr>
            <a:r>
              <a:rPr lang="cs-CZ" sz="2000" b="1" dirty="0"/>
              <a:t>Čistý pracovní kapitál (Net </a:t>
            </a:r>
            <a:r>
              <a:rPr lang="cs-CZ" sz="2000" b="1" dirty="0" err="1"/>
              <a:t>working</a:t>
            </a:r>
            <a:r>
              <a:rPr lang="cs-CZ" sz="2000" b="1" dirty="0"/>
              <a:t> </a:t>
            </a:r>
            <a:r>
              <a:rPr lang="cs-CZ" sz="2000" b="1" dirty="0" err="1"/>
              <a:t>capital</a:t>
            </a:r>
            <a:r>
              <a:rPr lang="cs-CZ" sz="2000" b="1" dirty="0"/>
              <a:t>)</a:t>
            </a:r>
            <a:r>
              <a:rPr lang="cs-CZ" sz="2000" dirty="0"/>
              <a:t> </a:t>
            </a:r>
          </a:p>
          <a:p>
            <a:pPr algn="just" fontAlgn="auto">
              <a:lnSpc>
                <a:spcPct val="90000"/>
              </a:lnSpc>
              <a:spcAft>
                <a:spcPts val="0"/>
              </a:spcAft>
              <a:defRPr/>
            </a:pPr>
            <a:r>
              <a:rPr lang="cs-CZ" sz="2000" dirty="0"/>
              <a:t>termín "čistý" vyjadřuje, že je kapitál finančně očištěn od povinnosti brzké úhrady krátkodobých závazků, tedy té části oběžného majetku, se kterou není možné disponovat, neboť musí být použita ke splátce krátkodobých dluhů;</a:t>
            </a:r>
          </a:p>
          <a:p>
            <a:pPr algn="just" fontAlgn="auto">
              <a:lnSpc>
                <a:spcPct val="90000"/>
              </a:lnSpc>
              <a:spcAft>
                <a:spcPts val="0"/>
              </a:spcAft>
              <a:defRPr/>
            </a:pPr>
            <a:r>
              <a:rPr lang="cs-CZ" sz="2000" dirty="0"/>
              <a:t>lze definovat jako část OM, který podniku zůstane po úhradě krátkodobých závazků a krátkodobých bankovních úvěrů; </a:t>
            </a:r>
          </a:p>
          <a:p>
            <a:pPr algn="just" fontAlgn="auto">
              <a:lnSpc>
                <a:spcPct val="90000"/>
              </a:lnSpc>
              <a:spcAft>
                <a:spcPts val="0"/>
              </a:spcAft>
              <a:defRPr/>
            </a:pPr>
            <a:r>
              <a:rPr lang="cs-CZ" sz="2000" dirty="0"/>
              <a:t>je důležité, aby aktiva, která se skrývají pod výslednou částkou, byla dobře likvidní (rychle směnitelná za peníze) – důležitá je struktura! </a:t>
            </a:r>
          </a:p>
          <a:p>
            <a:pPr algn="just" fontAlgn="auto">
              <a:lnSpc>
                <a:spcPct val="90000"/>
              </a:lnSpc>
              <a:spcAft>
                <a:spcPts val="0"/>
              </a:spcAft>
              <a:defRPr/>
            </a:pPr>
            <a:r>
              <a:rPr lang="cs-CZ" sz="2000" dirty="0"/>
              <a:t>v opačném případě, kdy krátkodobý cizí kapitál přebývá nad oběžným majetkem a pracovní kapitál je tedy záporná hodnota, hovoříme o nekrytém dluhu (</a:t>
            </a:r>
            <a:r>
              <a:rPr lang="cs-CZ" sz="2000" dirty="0" err="1"/>
              <a:t>floating</a:t>
            </a:r>
            <a:r>
              <a:rPr lang="cs-CZ" sz="2000" dirty="0"/>
              <a:t> </a:t>
            </a:r>
            <a:r>
              <a:rPr lang="cs-CZ" sz="2000" dirty="0" err="1"/>
              <a:t>debt</a:t>
            </a:r>
            <a:r>
              <a:rPr lang="cs-CZ" sz="2000" dirty="0"/>
              <a:t>).</a:t>
            </a:r>
          </a:p>
        </p:txBody>
      </p:sp>
    </p:spTree>
    <p:extLst>
      <p:ext uri="{BB962C8B-B14F-4D97-AF65-F5344CB8AC3E}">
        <p14:creationId xmlns:p14="http://schemas.microsoft.com/office/powerpoint/2010/main" val="301656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adpis 1"/>
          <p:cNvSpPr>
            <a:spLocks noGrp="1"/>
          </p:cNvSpPr>
          <p:nvPr>
            <p:ph type="title"/>
          </p:nvPr>
        </p:nvSpPr>
        <p:spPr>
          <a:xfrm>
            <a:off x="2921672" y="11112"/>
            <a:ext cx="7283450" cy="836613"/>
          </a:xfrm>
        </p:spPr>
        <p:txBody>
          <a:bodyPr/>
          <a:lstStyle/>
          <a:p>
            <a:pPr fontAlgn="auto">
              <a:spcAft>
                <a:spcPts val="0"/>
              </a:spcAft>
              <a:defRPr/>
            </a:pPr>
            <a:r>
              <a:rPr lang="cs-CZ" b="1" dirty="0">
                <a:solidFill>
                  <a:srgbClr val="FF0000"/>
                </a:solidFill>
              </a:rPr>
              <a:t>Čistý pracovní kapitál</a:t>
            </a:r>
          </a:p>
        </p:txBody>
      </p:sp>
      <p:pic>
        <p:nvPicPr>
          <p:cNvPr id="162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847725"/>
            <a:ext cx="6119812"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Obdélník 4"/>
          <p:cNvSpPr/>
          <p:nvPr/>
        </p:nvSpPr>
        <p:spPr>
          <a:xfrm>
            <a:off x="2411413" y="3500438"/>
            <a:ext cx="2520950" cy="187325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extLst>
      <p:ext uri="{BB962C8B-B14F-4D97-AF65-F5344CB8AC3E}">
        <p14:creationId xmlns:p14="http://schemas.microsoft.com/office/powerpoint/2010/main" val="1486869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21161" y="388937"/>
            <a:ext cx="7739062" cy="777875"/>
          </a:xfrm>
        </p:spPr>
        <p:txBody>
          <a:bodyPr/>
          <a:lstStyle/>
          <a:p>
            <a:pPr fontAlgn="auto">
              <a:spcAft>
                <a:spcPts val="0"/>
              </a:spcAft>
              <a:defRPr/>
            </a:pPr>
            <a:r>
              <a:rPr lang="cs-CZ" b="1" dirty="0">
                <a:solidFill>
                  <a:srgbClr val="FF0000"/>
                </a:solidFill>
              </a:rPr>
              <a:t>Řízení pracovního kapitálu</a:t>
            </a:r>
          </a:p>
        </p:txBody>
      </p:sp>
      <p:sp>
        <p:nvSpPr>
          <p:cNvPr id="112643" name="Rectangle 3"/>
          <p:cNvSpPr>
            <a:spLocks noGrp="1" noChangeArrowheads="1"/>
          </p:cNvSpPr>
          <p:nvPr>
            <p:ph type="body" idx="1"/>
          </p:nvPr>
        </p:nvSpPr>
        <p:spPr>
          <a:xfrm>
            <a:off x="250825" y="1338606"/>
            <a:ext cx="8642350" cy="5043144"/>
          </a:xfrm>
        </p:spPr>
        <p:txBody>
          <a:bodyPr rtlCol="0">
            <a:normAutofit/>
          </a:bodyPr>
          <a:lstStyle/>
          <a:p>
            <a:pPr lvl="1" fontAlgn="auto">
              <a:lnSpc>
                <a:spcPct val="80000"/>
              </a:lnSpc>
              <a:spcAft>
                <a:spcPts val="0"/>
              </a:spcAft>
              <a:buClr>
                <a:schemeClr val="tx1"/>
              </a:buClr>
              <a:buFontTx/>
              <a:buChar char="•"/>
              <a:defRPr/>
            </a:pPr>
            <a:r>
              <a:rPr lang="cs-CZ" sz="2000" b="1" dirty="0"/>
              <a:t>čistý pracovní kapitál </a:t>
            </a:r>
            <a:r>
              <a:rPr lang="cs-CZ" sz="2000" dirty="0"/>
              <a:t>= OA – </a:t>
            </a:r>
            <a:r>
              <a:rPr lang="cs-CZ" sz="2000" dirty="0" err="1"/>
              <a:t>kr.</a:t>
            </a:r>
            <a:r>
              <a:rPr lang="cs-CZ" sz="2000" dirty="0"/>
              <a:t> pasiva nebo</a:t>
            </a:r>
          </a:p>
          <a:p>
            <a:pPr lvl="1" fontAlgn="auto">
              <a:lnSpc>
                <a:spcPct val="80000"/>
              </a:lnSpc>
              <a:spcAft>
                <a:spcPts val="0"/>
              </a:spcAft>
              <a:buClr>
                <a:schemeClr val="tx1"/>
              </a:buClr>
              <a:buFontTx/>
              <a:buChar char="•"/>
              <a:defRPr/>
            </a:pPr>
            <a:r>
              <a:rPr lang="cs-CZ" sz="2000" dirty="0"/>
              <a:t>ČPK = dlouhodobý kapitál – SA</a:t>
            </a:r>
          </a:p>
          <a:p>
            <a:pPr lvl="1" fontAlgn="auto">
              <a:lnSpc>
                <a:spcPct val="80000"/>
              </a:lnSpc>
              <a:spcAft>
                <a:spcPts val="0"/>
              </a:spcAft>
              <a:buClr>
                <a:schemeClr val="tx1"/>
              </a:buClr>
              <a:buFontTx/>
              <a:buChar char="•"/>
              <a:defRPr/>
            </a:pPr>
            <a:r>
              <a:rPr lang="cs-CZ" sz="2000" dirty="0"/>
              <a:t>Zjednodušeně si lze ČPK představit jako přebytek oběžného majetku nad krátkodobým cizím kapitálem (rozdíl oběžných aktiv a krátkodobých závazků)</a:t>
            </a:r>
          </a:p>
          <a:p>
            <a:pPr fontAlgn="auto">
              <a:lnSpc>
                <a:spcPct val="80000"/>
              </a:lnSpc>
              <a:spcAft>
                <a:spcPts val="0"/>
              </a:spcAft>
              <a:buClr>
                <a:schemeClr val="tx1"/>
              </a:buClr>
              <a:buFontTx/>
              <a:buNone/>
              <a:defRPr/>
            </a:pPr>
            <a:endParaRPr lang="cs-CZ" sz="2000" dirty="0"/>
          </a:p>
          <a:p>
            <a:pPr algn="ctr" fontAlgn="auto">
              <a:lnSpc>
                <a:spcPct val="80000"/>
              </a:lnSpc>
              <a:spcAft>
                <a:spcPts val="0"/>
              </a:spcAft>
              <a:buClr>
                <a:schemeClr val="tx1"/>
              </a:buClr>
              <a:buFontTx/>
              <a:buNone/>
              <a:defRPr/>
            </a:pPr>
            <a:r>
              <a:rPr lang="cs-CZ" sz="2000" dirty="0"/>
              <a:t>	</a:t>
            </a:r>
            <a:r>
              <a:rPr lang="cs-CZ" sz="2000" b="1" dirty="0"/>
              <a:t>Nebo-</a:t>
            </a:r>
            <a:r>
              <a:rPr lang="cs-CZ" sz="2000" b="1" dirty="0" err="1"/>
              <a:t>li</a:t>
            </a:r>
            <a:r>
              <a:rPr lang="cs-CZ" sz="2000" b="1" dirty="0"/>
              <a:t>: ČPK představuje tu část OM, která je financována z dlouhodobých zdrojů</a:t>
            </a:r>
          </a:p>
          <a:p>
            <a:pPr fontAlgn="auto">
              <a:lnSpc>
                <a:spcPct val="80000"/>
              </a:lnSpc>
              <a:spcAft>
                <a:spcPts val="0"/>
              </a:spcAft>
              <a:buClr>
                <a:schemeClr val="tx1"/>
              </a:buClr>
              <a:buFontTx/>
              <a:buNone/>
              <a:defRPr/>
            </a:pPr>
            <a:endParaRPr lang="cs-CZ" sz="2000" dirty="0"/>
          </a:p>
          <a:p>
            <a:pPr fontAlgn="auto">
              <a:lnSpc>
                <a:spcPct val="80000"/>
              </a:lnSpc>
              <a:spcAft>
                <a:spcPts val="0"/>
              </a:spcAft>
              <a:buClr>
                <a:schemeClr val="tx1"/>
              </a:buClr>
              <a:buFontTx/>
              <a:buNone/>
              <a:defRPr/>
            </a:pPr>
            <a:r>
              <a:rPr lang="cs-CZ" sz="2000" dirty="0"/>
              <a:t>Důležitá je jeho struktura:</a:t>
            </a:r>
          </a:p>
          <a:p>
            <a:pPr lvl="1" fontAlgn="auto">
              <a:lnSpc>
                <a:spcPct val="80000"/>
              </a:lnSpc>
              <a:spcAft>
                <a:spcPts val="0"/>
              </a:spcAft>
              <a:buClr>
                <a:schemeClr val="tx1"/>
              </a:buClr>
              <a:buFontTx/>
              <a:buChar char="•"/>
              <a:defRPr/>
            </a:pPr>
            <a:r>
              <a:rPr lang="cs-CZ" sz="2000" dirty="0"/>
              <a:t>Zásob</a:t>
            </a:r>
          </a:p>
          <a:p>
            <a:pPr lvl="1" fontAlgn="auto">
              <a:lnSpc>
                <a:spcPct val="80000"/>
              </a:lnSpc>
              <a:spcAft>
                <a:spcPts val="0"/>
              </a:spcAft>
              <a:buClr>
                <a:schemeClr val="tx1"/>
              </a:buClr>
              <a:buFontTx/>
              <a:buChar char="•"/>
              <a:defRPr/>
            </a:pPr>
            <a:r>
              <a:rPr lang="cs-CZ" sz="2000" dirty="0"/>
              <a:t>Pohledávek</a:t>
            </a:r>
          </a:p>
          <a:p>
            <a:pPr lvl="1" fontAlgn="auto">
              <a:lnSpc>
                <a:spcPct val="80000"/>
              </a:lnSpc>
              <a:spcAft>
                <a:spcPts val="0"/>
              </a:spcAft>
              <a:buClr>
                <a:schemeClr val="tx1"/>
              </a:buClr>
              <a:buFontTx/>
              <a:buChar char="•"/>
              <a:defRPr/>
            </a:pPr>
            <a:r>
              <a:rPr lang="cs-CZ" sz="2000" dirty="0"/>
              <a:t>Finančního majetku</a:t>
            </a:r>
          </a:p>
          <a:p>
            <a:pPr lvl="1" fontAlgn="auto">
              <a:lnSpc>
                <a:spcPct val="80000"/>
              </a:lnSpc>
              <a:spcAft>
                <a:spcPts val="0"/>
              </a:spcAft>
              <a:buClr>
                <a:schemeClr val="tx1"/>
              </a:buClr>
              <a:buFontTx/>
              <a:buChar char="•"/>
              <a:defRPr/>
            </a:pPr>
            <a:r>
              <a:rPr lang="cs-CZ" sz="2000" dirty="0"/>
              <a:t>Krátkodobých závazku atd.</a:t>
            </a:r>
          </a:p>
          <a:p>
            <a:pPr fontAlgn="auto">
              <a:lnSpc>
                <a:spcPct val="80000"/>
              </a:lnSpc>
              <a:spcAft>
                <a:spcPts val="0"/>
              </a:spcAft>
              <a:buClr>
                <a:schemeClr val="tx1"/>
              </a:buClr>
              <a:buFont typeface="Wingdings" pitchFamily="2" charset="2"/>
              <a:buNone/>
              <a:defRPr/>
            </a:pPr>
            <a:r>
              <a:rPr lang="cs-CZ" sz="2000" dirty="0"/>
              <a:t>	</a:t>
            </a:r>
          </a:p>
          <a:p>
            <a:pPr algn="ctr" fontAlgn="auto">
              <a:lnSpc>
                <a:spcPct val="80000"/>
              </a:lnSpc>
              <a:spcAft>
                <a:spcPts val="0"/>
              </a:spcAft>
              <a:buClr>
                <a:schemeClr val="tx1"/>
              </a:buClr>
              <a:buFont typeface="Wingdings" pitchFamily="2" charset="2"/>
              <a:buNone/>
              <a:defRPr/>
            </a:pPr>
            <a:r>
              <a:rPr lang="cs-CZ" sz="2000" dirty="0"/>
              <a:t>	</a:t>
            </a:r>
            <a:r>
              <a:rPr lang="cs-CZ" sz="2000" b="1" dirty="0"/>
              <a:t>Žádoucí je, aby ČPK v podniku byl v likvidní formě, tzn. především ve formě volných peněžních prostředků.</a:t>
            </a:r>
          </a:p>
        </p:txBody>
      </p:sp>
    </p:spTree>
    <p:extLst>
      <p:ext uri="{BB962C8B-B14F-4D97-AF65-F5344CB8AC3E}">
        <p14:creationId xmlns:p14="http://schemas.microsoft.com/office/powerpoint/2010/main" val="296477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53505" y="569186"/>
            <a:ext cx="8229600" cy="836712"/>
          </a:xfrm>
        </p:spPr>
        <p:txBody>
          <a:bodyPr/>
          <a:lstStyle/>
          <a:p>
            <a:pPr fontAlgn="auto">
              <a:spcAft>
                <a:spcPts val="0"/>
              </a:spcAft>
              <a:defRPr/>
            </a:pPr>
            <a:r>
              <a:rPr lang="cs-CZ" b="1" dirty="0">
                <a:solidFill>
                  <a:srgbClr val="FF0000"/>
                </a:solidFill>
              </a:rPr>
              <a:t>Cash </a:t>
            </a:r>
            <a:r>
              <a:rPr lang="cs-CZ" b="1" dirty="0" err="1">
                <a:solidFill>
                  <a:srgbClr val="FF0000"/>
                </a:solidFill>
              </a:rPr>
              <a:t>flow</a:t>
            </a:r>
            <a:endParaRPr lang="cs-CZ" b="1" dirty="0">
              <a:solidFill>
                <a:srgbClr val="FF0000"/>
              </a:solidFill>
            </a:endParaRPr>
          </a:p>
        </p:txBody>
      </p:sp>
      <p:sp>
        <p:nvSpPr>
          <p:cNvPr id="57347" name="Rectangle 3"/>
          <p:cNvSpPr>
            <a:spLocks noGrp="1" noChangeArrowheads="1"/>
          </p:cNvSpPr>
          <p:nvPr>
            <p:ph type="body" idx="1"/>
          </p:nvPr>
        </p:nvSpPr>
        <p:spPr>
          <a:xfrm>
            <a:off x="107504" y="1338606"/>
            <a:ext cx="8928992" cy="5041557"/>
          </a:xfrm>
        </p:spPr>
        <p:txBody>
          <a:bodyPr rtlCol="0">
            <a:noAutofit/>
          </a:bodyPr>
          <a:lstStyle/>
          <a:p>
            <a:pPr fontAlgn="auto">
              <a:spcBef>
                <a:spcPts val="0"/>
              </a:spcBef>
              <a:spcAft>
                <a:spcPts val="0"/>
              </a:spcAft>
              <a:defRPr/>
            </a:pPr>
            <a:r>
              <a:rPr lang="cs-CZ" sz="2000" dirty="0"/>
              <a:t>Úkolem finančního managementu je zajistit nejen tvorbu zisku, ale i to, aby podnik měl v každém okamžiku dostatečný stav hotovosti.</a:t>
            </a:r>
          </a:p>
          <a:p>
            <a:pPr fontAlgn="auto">
              <a:spcBef>
                <a:spcPts val="0"/>
              </a:spcBef>
              <a:spcAft>
                <a:spcPts val="0"/>
              </a:spcAft>
              <a:defRPr/>
            </a:pPr>
            <a:r>
              <a:rPr lang="cs-CZ" sz="2000" dirty="0"/>
              <a:t>Peněžní příjmy a výdaje představují trvalý peněžní tok - cash </a:t>
            </a:r>
            <a:r>
              <a:rPr lang="cs-CZ" sz="2000" dirty="0" err="1"/>
              <a:t>flow</a:t>
            </a:r>
            <a:r>
              <a:rPr lang="cs-CZ" sz="2000" dirty="0"/>
              <a:t>.</a:t>
            </a:r>
          </a:p>
          <a:p>
            <a:pPr fontAlgn="auto">
              <a:spcBef>
                <a:spcPts val="0"/>
              </a:spcBef>
              <a:spcAft>
                <a:spcPts val="0"/>
              </a:spcAft>
              <a:defRPr/>
            </a:pPr>
            <a:r>
              <a:rPr lang="cs-CZ" sz="2000" dirty="0"/>
              <a:t>Je třeba sledovat </a:t>
            </a:r>
            <a:r>
              <a:rPr lang="cs-CZ" sz="2000" b="1" dirty="0"/>
              <a:t>zisk i cash </a:t>
            </a:r>
            <a:r>
              <a:rPr lang="cs-CZ" sz="2000" b="1" dirty="0" err="1"/>
              <a:t>flow</a:t>
            </a:r>
            <a:r>
              <a:rPr lang="cs-CZ" sz="2000" b="1" dirty="0"/>
              <a:t>.</a:t>
            </a:r>
          </a:p>
          <a:p>
            <a:pPr fontAlgn="auto">
              <a:spcBef>
                <a:spcPts val="0"/>
              </a:spcBef>
              <a:spcAft>
                <a:spcPts val="0"/>
              </a:spcAft>
              <a:defRPr/>
            </a:pPr>
            <a:r>
              <a:rPr lang="cs-CZ" sz="2000" dirty="0"/>
              <a:t>Zobrazuje </a:t>
            </a:r>
            <a:r>
              <a:rPr lang="cs-CZ" sz="2000" b="1" dirty="0"/>
              <a:t>změny peněžních prostředků za určité období.</a:t>
            </a:r>
          </a:p>
          <a:p>
            <a:pPr fontAlgn="auto">
              <a:spcBef>
                <a:spcPts val="0"/>
              </a:spcBef>
              <a:spcAft>
                <a:spcPts val="0"/>
              </a:spcAft>
              <a:buFont typeface="Arial" pitchFamily="34" charset="0"/>
              <a:buNone/>
              <a:defRPr/>
            </a:pPr>
            <a:endParaRPr lang="cs-CZ" sz="2000" b="1" dirty="0"/>
          </a:p>
          <a:p>
            <a:pPr fontAlgn="auto">
              <a:spcBef>
                <a:spcPts val="0"/>
              </a:spcBef>
              <a:spcAft>
                <a:spcPts val="0"/>
              </a:spcAft>
              <a:buFont typeface="Arial" pitchFamily="34" charset="0"/>
              <a:buNone/>
              <a:defRPr/>
            </a:pPr>
            <a:r>
              <a:rPr lang="cs-CZ" sz="2000" b="1" dirty="0"/>
              <a:t>Využití:</a:t>
            </a:r>
          </a:p>
          <a:p>
            <a:pPr fontAlgn="auto">
              <a:spcBef>
                <a:spcPts val="0"/>
              </a:spcBef>
              <a:spcAft>
                <a:spcPts val="0"/>
              </a:spcAft>
              <a:defRPr/>
            </a:pPr>
            <a:r>
              <a:rPr lang="cs-CZ" sz="2000" dirty="0"/>
              <a:t>Při </a:t>
            </a:r>
            <a:r>
              <a:rPr lang="cs-CZ" sz="2000" dirty="0" err="1"/>
              <a:t>krátkod</a:t>
            </a:r>
            <a:r>
              <a:rPr lang="cs-CZ" sz="2000" dirty="0"/>
              <a:t>. i </a:t>
            </a:r>
            <a:r>
              <a:rPr lang="cs-CZ" sz="2000" dirty="0" err="1"/>
              <a:t>dlouhod</a:t>
            </a:r>
            <a:r>
              <a:rPr lang="cs-CZ" sz="2000" dirty="0"/>
              <a:t>. plánování </a:t>
            </a:r>
            <a:r>
              <a:rPr lang="cs-CZ" sz="2000" dirty="0" err="1"/>
              <a:t>fin.prostř</a:t>
            </a:r>
            <a:r>
              <a:rPr lang="cs-CZ" sz="2000" dirty="0"/>
              <a:t>. (rozpočtování peněžních příjmů a výdajů)</a:t>
            </a:r>
          </a:p>
          <a:p>
            <a:pPr fontAlgn="auto">
              <a:spcBef>
                <a:spcPts val="0"/>
              </a:spcBef>
              <a:spcAft>
                <a:spcPts val="0"/>
              </a:spcAft>
              <a:defRPr/>
            </a:pPr>
            <a:r>
              <a:rPr lang="cs-CZ" sz="2000" dirty="0"/>
              <a:t>Při hodnocení platební schopnosti a řízení likvidity</a:t>
            </a:r>
          </a:p>
          <a:p>
            <a:pPr fontAlgn="auto">
              <a:spcBef>
                <a:spcPts val="0"/>
              </a:spcBef>
              <a:spcAft>
                <a:spcPts val="0"/>
              </a:spcAft>
              <a:defRPr/>
            </a:pPr>
            <a:r>
              <a:rPr lang="cs-CZ" sz="2000" dirty="0"/>
              <a:t>Při finanční analýze a hodnocení hospodaření</a:t>
            </a:r>
          </a:p>
          <a:p>
            <a:pPr fontAlgn="auto">
              <a:spcBef>
                <a:spcPts val="0"/>
              </a:spcBef>
              <a:spcAft>
                <a:spcPts val="0"/>
              </a:spcAft>
              <a:defRPr/>
            </a:pPr>
            <a:r>
              <a:rPr lang="cs-CZ" sz="2000" dirty="0"/>
              <a:t>při hodnocení </a:t>
            </a:r>
            <a:r>
              <a:rPr lang="cs-CZ" sz="2000" dirty="0" err="1"/>
              <a:t>invest</a:t>
            </a:r>
            <a:r>
              <a:rPr lang="cs-CZ" sz="2000" dirty="0"/>
              <a:t>. záměrů a plánování </a:t>
            </a:r>
            <a:r>
              <a:rPr lang="cs-CZ" sz="2000" dirty="0" err="1"/>
              <a:t>invest</a:t>
            </a:r>
            <a:r>
              <a:rPr lang="cs-CZ" sz="2000" dirty="0"/>
              <a:t>. akcí a projektů</a:t>
            </a:r>
          </a:p>
          <a:p>
            <a:pPr fontAlgn="auto">
              <a:spcBef>
                <a:spcPts val="0"/>
              </a:spcBef>
              <a:spcAft>
                <a:spcPts val="0"/>
              </a:spcAft>
              <a:defRPr/>
            </a:pPr>
            <a:endParaRPr lang="cs-CZ" sz="2000" dirty="0"/>
          </a:p>
          <a:p>
            <a:pPr fontAlgn="auto">
              <a:spcBef>
                <a:spcPts val="0"/>
              </a:spcBef>
              <a:spcAft>
                <a:spcPts val="0"/>
              </a:spcAft>
              <a:buFont typeface="Arial" pitchFamily="34" charset="0"/>
              <a:buNone/>
              <a:defRPr/>
            </a:pPr>
            <a:r>
              <a:rPr lang="cs-CZ" sz="2000" b="1" dirty="0"/>
              <a:t>Peněžní toky se člení na:</a:t>
            </a:r>
          </a:p>
          <a:p>
            <a:pPr lvl="1" fontAlgn="auto">
              <a:spcBef>
                <a:spcPts val="0"/>
              </a:spcBef>
              <a:spcAft>
                <a:spcPts val="0"/>
              </a:spcAft>
              <a:defRPr/>
            </a:pPr>
            <a:r>
              <a:rPr lang="cs-CZ" sz="2000" dirty="0"/>
              <a:t>Provozní</a:t>
            </a:r>
          </a:p>
          <a:p>
            <a:pPr lvl="1" fontAlgn="auto">
              <a:spcBef>
                <a:spcPts val="0"/>
              </a:spcBef>
              <a:spcAft>
                <a:spcPts val="0"/>
              </a:spcAft>
              <a:defRPr/>
            </a:pPr>
            <a:r>
              <a:rPr lang="cs-CZ" sz="2000" dirty="0"/>
              <a:t>Investiční </a:t>
            </a:r>
          </a:p>
          <a:p>
            <a:pPr lvl="1" fontAlgn="auto">
              <a:spcBef>
                <a:spcPts val="0"/>
              </a:spcBef>
              <a:spcAft>
                <a:spcPts val="0"/>
              </a:spcAft>
              <a:defRPr/>
            </a:pPr>
            <a:r>
              <a:rPr lang="cs-CZ" sz="2000" dirty="0"/>
              <a:t>Finanční</a:t>
            </a:r>
          </a:p>
        </p:txBody>
      </p:sp>
    </p:spTree>
    <p:extLst>
      <p:ext uri="{BB962C8B-B14F-4D97-AF65-F5344CB8AC3E}">
        <p14:creationId xmlns:p14="http://schemas.microsoft.com/office/powerpoint/2010/main" val="3698495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091" y="432048"/>
            <a:ext cx="8229600" cy="764704"/>
          </a:xfrm>
        </p:spPr>
        <p:txBody>
          <a:bodyPr/>
          <a:lstStyle/>
          <a:p>
            <a:r>
              <a:rPr lang="cs-CZ" dirty="0">
                <a:solidFill>
                  <a:srgbClr val="FF0000"/>
                </a:solidFill>
              </a:rPr>
              <a:t>Řízení Cash </a:t>
            </a:r>
            <a:r>
              <a:rPr lang="cs-CZ" dirty="0" err="1">
                <a:solidFill>
                  <a:srgbClr val="FF0000"/>
                </a:solidFill>
              </a:rPr>
              <a:t>flow</a:t>
            </a:r>
            <a:endParaRPr lang="cs-CZ" dirty="0">
              <a:solidFill>
                <a:srgbClr val="FF0000"/>
              </a:solidFill>
            </a:endParaRPr>
          </a:p>
        </p:txBody>
      </p:sp>
      <p:sp>
        <p:nvSpPr>
          <p:cNvPr id="3" name="Zástupný symbol pro obsah 2"/>
          <p:cNvSpPr>
            <a:spLocks noGrp="1"/>
          </p:cNvSpPr>
          <p:nvPr>
            <p:ph idx="1"/>
          </p:nvPr>
        </p:nvSpPr>
        <p:spPr>
          <a:xfrm>
            <a:off x="0" y="1196752"/>
            <a:ext cx="9036496" cy="5289451"/>
          </a:xfrm>
        </p:spPr>
        <p:txBody>
          <a:bodyPr/>
          <a:lstStyle/>
          <a:p>
            <a:pPr marL="0" indent="0">
              <a:buNone/>
            </a:pPr>
            <a:r>
              <a:rPr lang="cs-CZ" sz="2100" b="1" dirty="0"/>
              <a:t>Význam CF ve finančním řízení podniku </a:t>
            </a:r>
          </a:p>
          <a:p>
            <a:r>
              <a:rPr lang="cs-CZ" sz="2100" dirty="0"/>
              <a:t>Koncepce  cash </a:t>
            </a:r>
            <a:r>
              <a:rPr lang="cs-CZ" sz="2100" dirty="0" err="1"/>
              <a:t>flow</a:t>
            </a:r>
            <a:r>
              <a:rPr lang="cs-CZ" sz="2100" dirty="0"/>
              <a:t> vychází z:</a:t>
            </a:r>
          </a:p>
          <a:p>
            <a:pPr lvl="1"/>
            <a:r>
              <a:rPr lang="cs-CZ" sz="2100" b="1" dirty="0"/>
              <a:t>rozdílu mezi pohybem hmotných prostředků a jejich peněžním vyjádřením</a:t>
            </a:r>
            <a:r>
              <a:rPr lang="cs-CZ" sz="2100" dirty="0"/>
              <a:t> (nákup stroje na úvěr, prodej výrobků na fakturu atd.),</a:t>
            </a:r>
          </a:p>
          <a:p>
            <a:pPr lvl="1"/>
            <a:r>
              <a:rPr lang="cs-CZ" sz="2100" b="1" dirty="0"/>
              <a:t>časového nesouladu hospodářských operací</a:t>
            </a:r>
            <a:r>
              <a:rPr lang="cs-CZ" sz="2100" dirty="0"/>
              <a:t>, vyvolávajících náklady, a jejich finančním zachycením (mzdové náklady a výplata mezd – platí se obvykle se zpožděním),</a:t>
            </a:r>
          </a:p>
          <a:p>
            <a:pPr lvl="1"/>
            <a:r>
              <a:rPr lang="cs-CZ" sz="2100" b="1" dirty="0"/>
              <a:t>důsledku používání různých účetních metod </a:t>
            </a:r>
            <a:r>
              <a:rPr lang="cs-CZ" sz="2100" dirty="0"/>
              <a:t>(např.  různých způsobů odepisování).</a:t>
            </a:r>
          </a:p>
          <a:p>
            <a:r>
              <a:rPr lang="cs-CZ" sz="2100" dirty="0"/>
              <a:t>Vzniká </a:t>
            </a:r>
            <a:r>
              <a:rPr lang="cs-CZ" sz="2100" b="1" dirty="0"/>
              <a:t>rozdíl mezi náklady a peněžními výdaji  </a:t>
            </a:r>
            <a:r>
              <a:rPr lang="cs-CZ" sz="2100" dirty="0"/>
              <a:t>na jedné straně a mezi </a:t>
            </a:r>
            <a:r>
              <a:rPr lang="cs-CZ" sz="2100" b="1" dirty="0"/>
              <a:t>výnosy a peněžními příjmy</a:t>
            </a:r>
            <a:r>
              <a:rPr lang="cs-CZ" sz="2100" dirty="0"/>
              <a:t> na straně druhé. V důsledku toho dochází k nesouladu mezi ziskem (ztrátou) a skutečným přírůstkem (úbytkem) peněžních prostředků.</a:t>
            </a:r>
          </a:p>
          <a:p>
            <a:endParaRPr lang="cs-CZ" sz="2100" dirty="0"/>
          </a:p>
        </p:txBody>
      </p:sp>
    </p:spTree>
    <p:extLst>
      <p:ext uri="{BB962C8B-B14F-4D97-AF65-F5344CB8AC3E}">
        <p14:creationId xmlns:p14="http://schemas.microsoft.com/office/powerpoint/2010/main" val="3324630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normAutofit/>
          </a:bodyPr>
          <a:lstStyle/>
          <a:p>
            <a:pPr eaLnBrk="1" hangingPunct="1"/>
            <a:r>
              <a:rPr lang="cs-CZ" sz="4000" b="1" dirty="0">
                <a:solidFill>
                  <a:srgbClr val="FF0000"/>
                </a:solidFill>
              </a:rPr>
              <a:t>Cash </a:t>
            </a:r>
            <a:r>
              <a:rPr lang="cs-CZ" sz="4000" b="1" dirty="0" err="1">
                <a:solidFill>
                  <a:srgbClr val="FF0000"/>
                </a:solidFill>
              </a:rPr>
              <a:t>flow</a:t>
            </a:r>
            <a:r>
              <a:rPr lang="cs-CZ" sz="4000" b="1" dirty="0">
                <a:solidFill>
                  <a:srgbClr val="FF0000"/>
                </a:solidFill>
              </a:rPr>
              <a:t> v podnikové realitě</a:t>
            </a:r>
          </a:p>
        </p:txBody>
      </p:sp>
      <p:sp>
        <p:nvSpPr>
          <p:cNvPr id="4099" name="Zástupný symbol pro obsah 2"/>
          <p:cNvSpPr>
            <a:spLocks noGrp="1"/>
          </p:cNvSpPr>
          <p:nvPr>
            <p:ph idx="1"/>
          </p:nvPr>
        </p:nvSpPr>
        <p:spPr>
          <a:xfrm>
            <a:off x="251520" y="1268760"/>
            <a:ext cx="8712968" cy="5256584"/>
          </a:xfrm>
        </p:spPr>
        <p:txBody>
          <a:bodyPr>
            <a:normAutofit lnSpcReduction="10000"/>
          </a:bodyPr>
          <a:lstStyle/>
          <a:p>
            <a:pPr algn="just" eaLnBrk="1" hangingPunct="1"/>
            <a:r>
              <a:rPr lang="cs-CZ" dirty="0"/>
              <a:t>Sleduje, zda nedochází k hromadění zásob a pohledávek, tj. nerostou neúměrně položky majetku v rozvaze, nebo naopak neohrožuje-li hotovost splácení úvěrů nebo jiných dluhů, tj. neklesají-li položky na straně kapitálu.</a:t>
            </a:r>
          </a:p>
          <a:p>
            <a:pPr algn="just" eaLnBrk="1" hangingPunct="1"/>
            <a:r>
              <a:rPr lang="cs-CZ" b="1" dirty="0"/>
              <a:t>Rozdíl mezi výnosy a příjmy, náklady a výdaji</a:t>
            </a:r>
          </a:p>
          <a:p>
            <a:pPr lvl="1" algn="just"/>
            <a:r>
              <a:rPr lang="cs-CZ" sz="2400" dirty="0"/>
              <a:t>Může mít firma příjmy, které nemohou být výnosy?</a:t>
            </a:r>
          </a:p>
          <a:p>
            <a:pPr lvl="1" algn="just"/>
            <a:r>
              <a:rPr lang="cs-CZ" sz="2400" dirty="0"/>
              <a:t>Takovým příjmem je např. půjčka od banky.</a:t>
            </a:r>
          </a:p>
          <a:p>
            <a:pPr lvl="1" algn="just"/>
            <a:r>
              <a:rPr lang="cs-CZ" sz="2400" dirty="0"/>
              <a:t>Výdajem je splátka půjčky, aniž by byla nákladem.</a:t>
            </a:r>
          </a:p>
          <a:p>
            <a:pPr lvl="1" algn="just"/>
            <a:r>
              <a:rPr lang="cs-CZ" sz="2400" dirty="0"/>
              <a:t>Odpisy jsou nákladem, ne však výdajem.</a:t>
            </a:r>
          </a:p>
          <a:p>
            <a:pPr lvl="1" algn="just"/>
            <a:r>
              <a:rPr lang="cs-CZ" sz="2400" dirty="0"/>
              <a:t>Nákup IM je výdajem, ne však nákladem.</a:t>
            </a:r>
          </a:p>
          <a:p>
            <a:pPr lvl="1" algn="just"/>
            <a:r>
              <a:rPr lang="cs-CZ" sz="2400" dirty="0"/>
              <a:t>…..</a:t>
            </a:r>
          </a:p>
          <a:p>
            <a:pPr algn="just" eaLnBrk="1" hangingPunct="1"/>
            <a:endParaRPr lang="cs-CZ" dirty="0"/>
          </a:p>
          <a:p>
            <a:pPr algn="just" eaLnBrk="1" hangingPunct="1"/>
            <a:endParaRPr lang="cs-CZ" dirty="0"/>
          </a:p>
        </p:txBody>
      </p:sp>
    </p:spTree>
    <p:extLst>
      <p:ext uri="{BB962C8B-B14F-4D97-AF65-F5344CB8AC3E}">
        <p14:creationId xmlns:p14="http://schemas.microsoft.com/office/powerpoint/2010/main" val="706733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457200" y="717569"/>
            <a:ext cx="8229600" cy="836712"/>
          </a:xfrm>
        </p:spPr>
        <p:txBody>
          <a:bodyPr/>
          <a:lstStyle/>
          <a:p>
            <a:r>
              <a:rPr lang="cs-CZ" dirty="0">
                <a:solidFill>
                  <a:srgbClr val="FF0000"/>
                </a:solidFill>
              </a:rPr>
              <a:t>Cash </a:t>
            </a:r>
            <a:r>
              <a:rPr lang="cs-CZ" dirty="0" err="1">
                <a:solidFill>
                  <a:srgbClr val="FF0000"/>
                </a:solidFill>
              </a:rPr>
              <a:t>flow</a:t>
            </a:r>
            <a:r>
              <a:rPr lang="cs-CZ" dirty="0">
                <a:solidFill>
                  <a:srgbClr val="FF0000"/>
                </a:solidFill>
              </a:rPr>
              <a:t> - Příklad</a:t>
            </a:r>
          </a:p>
        </p:txBody>
      </p:sp>
      <p:sp>
        <p:nvSpPr>
          <p:cNvPr id="676867" name="Rectangle 3"/>
          <p:cNvSpPr>
            <a:spLocks noGrp="1" noChangeArrowheads="1"/>
          </p:cNvSpPr>
          <p:nvPr>
            <p:ph type="body" idx="1"/>
          </p:nvPr>
        </p:nvSpPr>
        <p:spPr>
          <a:xfrm>
            <a:off x="107504" y="1556555"/>
            <a:ext cx="9144000" cy="4660900"/>
          </a:xfrm>
        </p:spPr>
        <p:txBody>
          <a:bodyPr>
            <a:normAutofit/>
          </a:bodyPr>
          <a:lstStyle/>
          <a:p>
            <a:pPr>
              <a:lnSpc>
                <a:spcPct val="90000"/>
              </a:lnSpc>
            </a:pPr>
            <a:r>
              <a:rPr lang="cs-CZ" sz="2400" dirty="0">
                <a:cs typeface="Arial" charset="0"/>
              </a:rPr>
              <a:t>Ukažme si časový rozdíl mezi výnosy-příjmy a náklady-výdaji na </a:t>
            </a:r>
            <a:r>
              <a:rPr lang="cs-CZ" sz="2400" dirty="0" err="1">
                <a:cs typeface="Arial" charset="0"/>
              </a:rPr>
              <a:t>příkladě</a:t>
            </a:r>
            <a:r>
              <a:rPr lang="cs-CZ" sz="2400" dirty="0">
                <a:cs typeface="Arial" charset="0"/>
              </a:rPr>
              <a:t>: </a:t>
            </a:r>
          </a:p>
          <a:p>
            <a:pPr>
              <a:lnSpc>
                <a:spcPct val="90000"/>
              </a:lnSpc>
            </a:pPr>
            <a:r>
              <a:rPr lang="cs-CZ" sz="2400" dirty="0">
                <a:cs typeface="Arial" charset="0"/>
              </a:rPr>
              <a:t>Podnik nakoupil v prvním období výrobní materiál za 700 Kč, okamžitě však zaplatil jen </a:t>
            </a:r>
            <a:r>
              <a:rPr lang="cs-CZ" sz="2400" b="1" dirty="0">
                <a:cs typeface="Arial" charset="0"/>
              </a:rPr>
              <a:t>200</a:t>
            </a:r>
            <a:r>
              <a:rPr lang="cs-CZ" sz="2400" dirty="0">
                <a:cs typeface="Arial" charset="0"/>
              </a:rPr>
              <a:t> Kč. </a:t>
            </a:r>
          </a:p>
          <a:p>
            <a:pPr>
              <a:lnSpc>
                <a:spcPct val="90000"/>
              </a:lnSpc>
            </a:pPr>
            <a:r>
              <a:rPr lang="cs-CZ" sz="2400" dirty="0">
                <a:cs typeface="Arial" charset="0"/>
              </a:rPr>
              <a:t>V druhém období materiál spotřeboval a vyrobil výrobky, které prodal za 1 400 Kč (k tomu náklady 1000 Kč) avšak zatím obdržel pouze </a:t>
            </a:r>
            <a:r>
              <a:rPr lang="cs-CZ" sz="2400" b="1" dirty="0">
                <a:cs typeface="Arial" charset="0"/>
              </a:rPr>
              <a:t>800</a:t>
            </a:r>
            <a:r>
              <a:rPr lang="cs-CZ" sz="2400" dirty="0">
                <a:cs typeface="Arial" charset="0"/>
              </a:rPr>
              <a:t> Kč. Zaměstnancům zaplatil </a:t>
            </a:r>
            <a:br>
              <a:rPr lang="cs-CZ" sz="2400" dirty="0">
                <a:cs typeface="Arial" charset="0"/>
              </a:rPr>
            </a:br>
            <a:r>
              <a:rPr lang="cs-CZ" sz="2400" b="1" dirty="0">
                <a:cs typeface="Arial" charset="0"/>
              </a:rPr>
              <a:t>300</a:t>
            </a:r>
            <a:r>
              <a:rPr lang="cs-CZ" sz="2400" dirty="0">
                <a:cs typeface="Arial" charset="0"/>
              </a:rPr>
              <a:t> Kč za práci. </a:t>
            </a:r>
          </a:p>
          <a:p>
            <a:pPr>
              <a:lnSpc>
                <a:spcPct val="90000"/>
              </a:lnSpc>
            </a:pPr>
            <a:r>
              <a:rPr lang="cs-CZ" sz="2400" dirty="0">
                <a:cs typeface="Arial" charset="0"/>
              </a:rPr>
              <a:t>Ve třetím období došlo k vyrovnání všech dlužných částek s odběrateli a dodavateli. </a:t>
            </a:r>
          </a:p>
          <a:p>
            <a:pPr>
              <a:lnSpc>
                <a:spcPct val="90000"/>
              </a:lnSpc>
            </a:pPr>
            <a:r>
              <a:rPr lang="cs-CZ" sz="2400" dirty="0">
                <a:cs typeface="Arial" charset="0"/>
              </a:rPr>
              <a:t>Jaká bude výše výnosů, nákladů, HV, příjmů, výdajů a CF v jednotlivých obdobích a celkem? </a:t>
            </a:r>
          </a:p>
        </p:txBody>
      </p:sp>
    </p:spTree>
    <p:extLst>
      <p:ext uri="{BB962C8B-B14F-4D97-AF65-F5344CB8AC3E}">
        <p14:creationId xmlns:p14="http://schemas.microsoft.com/office/powerpoint/2010/main" val="73593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p:cTn id="7" dur="1000" fill="hold"/>
                                        <p:tgtEl>
                                          <p:spTgt spid="6768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68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68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676867">
                                            <p:txEl>
                                              <p:pRg st="1" end="1"/>
                                            </p:txEl>
                                          </p:spTgt>
                                        </p:tgtEl>
                                        <p:attrNameLst>
                                          <p:attrName>style.visibility</p:attrName>
                                        </p:attrNameLst>
                                      </p:cBhvr>
                                      <p:to>
                                        <p:strVal val="visible"/>
                                      </p:to>
                                    </p:set>
                                    <p:anim calcmode="lin" valueType="num">
                                      <p:cBhvr>
                                        <p:cTn id="14" dur="1000" fill="hold"/>
                                        <p:tgtEl>
                                          <p:spTgt spid="67686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768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768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76867">
                                            <p:txEl>
                                              <p:pRg st="2" end="2"/>
                                            </p:txEl>
                                          </p:spTgt>
                                        </p:tgtEl>
                                        <p:attrNameLst>
                                          <p:attrName>style.visibility</p:attrName>
                                        </p:attrNameLst>
                                      </p:cBhvr>
                                      <p:to>
                                        <p:strVal val="visible"/>
                                      </p:to>
                                    </p:set>
                                    <p:anim calcmode="lin" valueType="num">
                                      <p:cBhvr>
                                        <p:cTn id="21" dur="1000" fill="hold"/>
                                        <p:tgtEl>
                                          <p:spTgt spid="67686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768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768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676867">
                                            <p:txEl>
                                              <p:pRg st="3" end="3"/>
                                            </p:txEl>
                                          </p:spTgt>
                                        </p:tgtEl>
                                        <p:attrNameLst>
                                          <p:attrName>style.visibility</p:attrName>
                                        </p:attrNameLst>
                                      </p:cBhvr>
                                      <p:to>
                                        <p:strVal val="visible"/>
                                      </p:to>
                                    </p:set>
                                    <p:anim calcmode="lin" valueType="num">
                                      <p:cBhvr>
                                        <p:cTn id="28" dur="1000" fill="hold"/>
                                        <p:tgtEl>
                                          <p:spTgt spid="67686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7686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7686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676867">
                                            <p:txEl>
                                              <p:pRg st="4" end="4"/>
                                            </p:txEl>
                                          </p:spTgt>
                                        </p:tgtEl>
                                        <p:attrNameLst>
                                          <p:attrName>style.visibility</p:attrName>
                                        </p:attrNameLst>
                                      </p:cBhvr>
                                      <p:to>
                                        <p:strVal val="visible"/>
                                      </p:to>
                                    </p:set>
                                    <p:anim calcmode="lin" valueType="num">
                                      <p:cBhvr>
                                        <p:cTn id="35" dur="1000" fill="hold"/>
                                        <p:tgtEl>
                                          <p:spTgt spid="67686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7686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7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518474"/>
            <a:ext cx="8229600" cy="1196975"/>
          </a:xfrm>
        </p:spPr>
        <p:txBody>
          <a:bodyPr/>
          <a:lstStyle/>
          <a:p>
            <a:pPr fontAlgn="auto">
              <a:spcAft>
                <a:spcPts val="0"/>
              </a:spcAft>
              <a:defRPr/>
            </a:pPr>
            <a:r>
              <a:rPr lang="cs-CZ" dirty="0">
                <a:solidFill>
                  <a:srgbClr val="FF0000"/>
                </a:solidFill>
              </a:rPr>
              <a:t>Co je pro podnik důležité ?</a:t>
            </a:r>
          </a:p>
        </p:txBody>
      </p:sp>
      <p:sp>
        <p:nvSpPr>
          <p:cNvPr id="145411" name="Rectangle 3"/>
          <p:cNvSpPr>
            <a:spLocks noGrp="1" noChangeArrowheads="1"/>
          </p:cNvSpPr>
          <p:nvPr>
            <p:ph type="body" idx="1"/>
          </p:nvPr>
        </p:nvSpPr>
        <p:spPr>
          <a:xfrm>
            <a:off x="323528" y="1989056"/>
            <a:ext cx="8640960" cy="4137107"/>
          </a:xfrm>
        </p:spPr>
        <p:txBody>
          <a:bodyPr/>
          <a:lstStyle/>
          <a:p>
            <a:pPr algn="just"/>
            <a:r>
              <a:rPr lang="cs-CZ" sz="3200" dirty="0"/>
              <a:t>Zajistit dostatek finančních prostředků  pro podnik je stejně důležité, jako zajistit dostatek jídla pro nás abychom přežili. Protože ani podnik nepřežije, pokud nemá dostatek financí.</a:t>
            </a:r>
          </a:p>
          <a:p>
            <a:pPr algn="just"/>
            <a:r>
              <a:rPr lang="cs-CZ" sz="3200" b="1" dirty="0"/>
              <a:t>Finanční řízení - předvídání potřeby finančních prostředků  a výběr nejvhodnějších možností jak je získat (zdroje financování)</a:t>
            </a:r>
            <a:r>
              <a:rPr lang="cs-CZ" sz="3200" dirty="0"/>
              <a:t>.</a:t>
            </a:r>
          </a:p>
          <a:p>
            <a:pPr algn="just"/>
            <a:endParaRPr lang="cs-CZ" sz="3200" dirty="0"/>
          </a:p>
        </p:txBody>
      </p:sp>
    </p:spTree>
    <p:extLst>
      <p:ext uri="{BB962C8B-B14F-4D97-AF65-F5344CB8AC3E}">
        <p14:creationId xmlns:p14="http://schemas.microsoft.com/office/powerpoint/2010/main" val="345629424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7891" name="Object 3"/>
          <p:cNvGraphicFramePr>
            <a:graphicFrameLocks noChangeAspect="1"/>
          </p:cNvGraphicFramePr>
          <p:nvPr>
            <p:extLst/>
          </p:nvPr>
        </p:nvGraphicFramePr>
        <p:xfrm>
          <a:off x="560388" y="2325688"/>
          <a:ext cx="8418512" cy="2957512"/>
        </p:xfrm>
        <a:graphic>
          <a:graphicData uri="http://schemas.openxmlformats.org/presentationml/2006/ole">
            <mc:AlternateContent xmlns:mc="http://schemas.openxmlformats.org/markup-compatibility/2006">
              <mc:Choice xmlns:v="urn:schemas-microsoft-com:vml" Requires="v">
                <p:oleObj spid="_x0000_s17411" name="Worksheet" r:id="rId3" imgW="3057643" imgH="1142924" progId="Excel.Sheet.8">
                  <p:embed/>
                </p:oleObj>
              </mc:Choice>
              <mc:Fallback>
                <p:oleObj name="Worksheet" r:id="rId3" imgW="3057643" imgH="1142924" progId="Excel.Sheet.8">
                  <p:embed/>
                  <p:pic>
                    <p:nvPicPr>
                      <p:cNvPr id="677891" name="Object 3"/>
                      <p:cNvPicPr>
                        <a:picLocks noChangeAspect="1" noChangeArrowheads="1"/>
                      </p:cNvPicPr>
                      <p:nvPr/>
                    </p:nvPicPr>
                    <p:blipFill>
                      <a:blip r:embed="rId4"/>
                      <a:srcRect/>
                      <a:stretch>
                        <a:fillRect/>
                      </a:stretch>
                    </p:blipFill>
                    <p:spPr bwMode="auto">
                      <a:xfrm>
                        <a:off x="560388" y="2325688"/>
                        <a:ext cx="8418512" cy="2957512"/>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070837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60109"/>
            <a:ext cx="7772400" cy="838200"/>
          </a:xfrm>
        </p:spPr>
        <p:txBody>
          <a:bodyPr>
            <a:normAutofit/>
          </a:bodyPr>
          <a:lstStyle/>
          <a:p>
            <a:pPr fontAlgn="auto">
              <a:spcAft>
                <a:spcPts val="0"/>
              </a:spcAft>
              <a:defRPr/>
            </a:pPr>
            <a:r>
              <a:rPr lang="cs-CZ" sz="3200" b="1" dirty="0">
                <a:solidFill>
                  <a:srgbClr val="FF0000"/>
                </a:solidFill>
                <a:cs typeface="Times New Roman" pitchFamily="18" charset="0"/>
              </a:rPr>
              <a:t>VÝKAZ  TOKU  PENĚZ ( Cash </a:t>
            </a:r>
            <a:r>
              <a:rPr lang="cs-CZ" sz="3200" b="1" dirty="0" err="1">
                <a:solidFill>
                  <a:srgbClr val="FF0000"/>
                </a:solidFill>
                <a:cs typeface="Times New Roman" pitchFamily="18" charset="0"/>
              </a:rPr>
              <a:t>flow</a:t>
            </a:r>
            <a:r>
              <a:rPr lang="cs-CZ" sz="3200" b="1" dirty="0">
                <a:solidFill>
                  <a:srgbClr val="FF0000"/>
                </a:solidFill>
                <a:cs typeface="Times New Roman" pitchFamily="18" charset="0"/>
              </a:rPr>
              <a:t> )</a:t>
            </a:r>
          </a:p>
        </p:txBody>
      </p:sp>
      <p:sp>
        <p:nvSpPr>
          <p:cNvPr id="165891" name="Rectangle 3"/>
          <p:cNvSpPr>
            <a:spLocks noGrp="1" noChangeArrowheads="1"/>
          </p:cNvSpPr>
          <p:nvPr>
            <p:ph type="body" idx="1"/>
          </p:nvPr>
        </p:nvSpPr>
        <p:spPr>
          <a:xfrm>
            <a:off x="251521" y="1545996"/>
            <a:ext cx="8424168" cy="4931004"/>
          </a:xfrm>
        </p:spPr>
        <p:txBody>
          <a:bodyPr/>
          <a:lstStyle/>
          <a:p>
            <a:pPr algn="just"/>
            <a:r>
              <a:rPr lang="cs-CZ" sz="2200" dirty="0">
                <a:cs typeface="Times New Roman" pitchFamily="18" charset="0"/>
              </a:rPr>
              <a:t>Sleduje kdy a odkud peníze skutečně přišly a na co byly použity.</a:t>
            </a:r>
            <a:br>
              <a:rPr lang="cs-CZ" sz="2200" dirty="0">
                <a:cs typeface="Times New Roman" pitchFamily="18" charset="0"/>
              </a:rPr>
            </a:br>
            <a:endParaRPr lang="cs-CZ" sz="2200" dirty="0">
              <a:cs typeface="Times New Roman" pitchFamily="18" charset="0"/>
            </a:endParaRPr>
          </a:p>
          <a:p>
            <a:pPr algn="just"/>
            <a:r>
              <a:rPr lang="cs-CZ" sz="2200" b="1" u="sng" dirty="0">
                <a:cs typeface="Times New Roman" pitchFamily="18" charset="0"/>
              </a:rPr>
              <a:t>Metody výpočtu peněžních toků</a:t>
            </a:r>
            <a:endParaRPr lang="cs-CZ" sz="2200" b="1" i="1" u="sng" dirty="0"/>
          </a:p>
          <a:p>
            <a:pPr algn="just"/>
            <a:r>
              <a:rPr lang="cs-CZ" sz="2200" b="1" i="1" dirty="0"/>
              <a:t>Nepřímá metoda </a:t>
            </a:r>
            <a:r>
              <a:rPr lang="cs-CZ" sz="2200" dirty="0">
                <a:cs typeface="Times New Roman" pitchFamily="18" charset="0"/>
              </a:rPr>
              <a:t>– vhodná pro podniky, které vedou podvojné účetnictví. Porovnává rozvahu na začátku účetního období a na konci účetního období a </a:t>
            </a:r>
            <a:r>
              <a:rPr lang="cs-CZ" sz="2200" b="1" dirty="0">
                <a:cs typeface="Times New Roman" pitchFamily="18" charset="0"/>
              </a:rPr>
              <a:t>hospodářský výsledek</a:t>
            </a:r>
            <a:r>
              <a:rPr lang="cs-CZ" sz="2200" dirty="0">
                <a:cs typeface="Times New Roman" pitchFamily="18" charset="0"/>
              </a:rPr>
              <a:t> vykázaný v rozvaze upravuje o příjmy, které nebyly zinkasovány a o výdaje, které nebyly skutečně</a:t>
            </a:r>
            <a:r>
              <a:rPr lang="cs-CZ" sz="2200" dirty="0"/>
              <a:t> v</a:t>
            </a:r>
            <a:r>
              <a:rPr lang="cs-CZ" sz="2200" dirty="0">
                <a:cs typeface="Times New Roman" pitchFamily="18" charset="0"/>
              </a:rPr>
              <a:t>ynaloženy. (vychází z EAT)</a:t>
            </a:r>
          </a:p>
          <a:p>
            <a:pPr algn="just"/>
            <a:endParaRPr lang="cs-CZ" sz="2200" dirty="0"/>
          </a:p>
          <a:p>
            <a:pPr algn="just"/>
            <a:r>
              <a:rPr lang="cs-CZ" sz="2200" b="1" i="1" dirty="0"/>
              <a:t>Přímá metoda</a:t>
            </a:r>
            <a:r>
              <a:rPr lang="cs-CZ" sz="2200" dirty="0">
                <a:cs typeface="Times New Roman" pitchFamily="18" charset="0"/>
              </a:rPr>
              <a:t> – sleduje příjmy a výdaje pouze z pokladních dokladů a z výpisů z bankovních účtů – veškeré příjmy a výdaje tak, jak skutečně nastanou.</a:t>
            </a:r>
          </a:p>
        </p:txBody>
      </p:sp>
    </p:spTree>
    <p:extLst>
      <p:ext uri="{BB962C8B-B14F-4D97-AF65-F5344CB8AC3E}">
        <p14:creationId xmlns:p14="http://schemas.microsoft.com/office/powerpoint/2010/main" val="1543438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77817"/>
            <a:ext cx="7772400" cy="838200"/>
          </a:xfrm>
        </p:spPr>
        <p:txBody>
          <a:bodyPr/>
          <a:lstStyle/>
          <a:p>
            <a:pPr fontAlgn="auto">
              <a:spcAft>
                <a:spcPts val="0"/>
              </a:spcAft>
              <a:defRPr/>
            </a:pPr>
            <a:r>
              <a:rPr lang="cs-CZ" sz="2800" b="1" dirty="0">
                <a:solidFill>
                  <a:srgbClr val="FF0000"/>
                </a:solidFill>
                <a:cs typeface="Times New Roman" pitchFamily="18" charset="0"/>
              </a:rPr>
              <a:t>VÝKAZ  TOKU  PENĚZ ( Cash </a:t>
            </a:r>
            <a:r>
              <a:rPr lang="cs-CZ" sz="2800" b="1" dirty="0" err="1">
                <a:solidFill>
                  <a:srgbClr val="FF0000"/>
                </a:solidFill>
                <a:cs typeface="Times New Roman" pitchFamily="18" charset="0"/>
              </a:rPr>
              <a:t>flow</a:t>
            </a:r>
            <a:r>
              <a:rPr lang="cs-CZ" sz="2800" b="1" dirty="0">
                <a:solidFill>
                  <a:srgbClr val="FF0000"/>
                </a:solidFill>
                <a:cs typeface="Times New Roman" pitchFamily="18" charset="0"/>
              </a:rPr>
              <a:t> )</a:t>
            </a:r>
          </a:p>
        </p:txBody>
      </p:sp>
      <p:sp>
        <p:nvSpPr>
          <p:cNvPr id="4" name="Rectangle 2"/>
          <p:cNvSpPr txBox="1">
            <a:spLocks noChangeArrowheads="1"/>
          </p:cNvSpPr>
          <p:nvPr/>
        </p:nvSpPr>
        <p:spPr bwMode="auto">
          <a:xfrm>
            <a:off x="468313" y="1412875"/>
            <a:ext cx="8362950" cy="5073650"/>
          </a:xfrm>
          <a:prstGeom prst="rect">
            <a:avLst/>
          </a:prstGeom>
          <a:noFill/>
          <a:ln w="9525">
            <a:noFill/>
            <a:miter lim="800000"/>
            <a:headEnd/>
            <a:tailEnd/>
          </a:ln>
          <a:effectLst/>
        </p:spPr>
        <p:txBody>
          <a:bodyPr/>
          <a:lstStyle/>
          <a:p>
            <a:pPr marL="342900" indent="-342900">
              <a:spcBef>
                <a:spcPct val="20000"/>
              </a:spcBef>
              <a:defRPr/>
            </a:pPr>
            <a:r>
              <a:rPr lang="cs-CZ" sz="2800" kern="0" dirty="0">
                <a:latin typeface="+mj-lt"/>
                <a:cs typeface="Times New Roman" pitchFamily="18" charset="0"/>
              </a:rPr>
              <a:t>Obě metody rozlišují </a:t>
            </a:r>
            <a:r>
              <a:rPr lang="cs-CZ" sz="2800" b="1" kern="0" dirty="0">
                <a:latin typeface="+mj-lt"/>
                <a:cs typeface="Times New Roman" pitchFamily="18" charset="0"/>
              </a:rPr>
              <a:t>tři oblasti činnosti podniku</a:t>
            </a:r>
            <a:r>
              <a:rPr lang="cs-CZ" sz="2800" kern="0" dirty="0">
                <a:latin typeface="+mj-lt"/>
                <a:cs typeface="Times New Roman" pitchFamily="18" charset="0"/>
              </a:rPr>
              <a:t>:</a:t>
            </a:r>
            <a:endParaRPr lang="cs-CZ" sz="2800" b="1" kern="0" dirty="0">
              <a:latin typeface="+mj-lt"/>
              <a:cs typeface="Times New Roman" pitchFamily="18" charset="0"/>
            </a:endParaRPr>
          </a:p>
          <a:p>
            <a:pPr marL="342900" indent="-342900">
              <a:spcBef>
                <a:spcPct val="20000"/>
              </a:spcBef>
              <a:buFontTx/>
              <a:buChar char="•"/>
              <a:defRPr/>
            </a:pPr>
            <a:r>
              <a:rPr lang="cs-CZ" sz="2800" b="1" kern="0" dirty="0">
                <a:latin typeface="+mj-lt"/>
                <a:cs typeface="Times New Roman" pitchFamily="18" charset="0"/>
              </a:rPr>
              <a:t>provoz </a:t>
            </a:r>
            <a:r>
              <a:rPr lang="cs-CZ" sz="2800" kern="0" dirty="0">
                <a:latin typeface="+mj-lt"/>
                <a:cs typeface="Times New Roman" pitchFamily="18" charset="0"/>
              </a:rPr>
              <a:t>(výroba, prodej výrobků a služeb) – v této oblasti se soustřeďují výsledky provozní činnosti (čistý provozní zisk), změny pohledávek u odběratelů, změny dluhů u dodavatelů, změny zásob aj.;</a:t>
            </a:r>
            <a:endParaRPr lang="cs-CZ" sz="2800" b="1" kern="0" dirty="0">
              <a:latin typeface="+mj-lt"/>
              <a:cs typeface="Times New Roman" pitchFamily="18" charset="0"/>
            </a:endParaRPr>
          </a:p>
          <a:p>
            <a:pPr marL="342900" indent="-342900">
              <a:spcBef>
                <a:spcPct val="20000"/>
              </a:spcBef>
              <a:buFontTx/>
              <a:buChar char="•"/>
              <a:defRPr/>
            </a:pPr>
            <a:r>
              <a:rPr lang="cs-CZ" sz="2800" b="1" kern="0" dirty="0">
                <a:latin typeface="+mj-lt"/>
                <a:cs typeface="Times New Roman" pitchFamily="18" charset="0"/>
              </a:rPr>
              <a:t>investice </a:t>
            </a:r>
            <a:r>
              <a:rPr lang="cs-CZ" sz="2800" kern="0" dirty="0">
                <a:latin typeface="+mj-lt"/>
                <a:cs typeface="Times New Roman" pitchFamily="18" charset="0"/>
              </a:rPr>
              <a:t>– v této oblasti se soustřeďují změny investičního majetku a jeho zdrojů</a:t>
            </a:r>
            <a:r>
              <a:rPr lang="en-US" sz="2800" kern="0" dirty="0">
                <a:latin typeface="+mj-lt"/>
                <a:cs typeface="Times New Roman" pitchFamily="18" charset="0"/>
              </a:rPr>
              <a:t>;</a:t>
            </a:r>
            <a:endParaRPr lang="cs-CZ" sz="2800" b="1" kern="0" dirty="0">
              <a:latin typeface="+mj-lt"/>
              <a:cs typeface="Times New Roman" pitchFamily="18" charset="0"/>
            </a:endParaRPr>
          </a:p>
          <a:p>
            <a:pPr marL="342900" indent="-342900">
              <a:spcBef>
                <a:spcPct val="20000"/>
              </a:spcBef>
              <a:buFontTx/>
              <a:buChar char="•"/>
              <a:defRPr/>
            </a:pPr>
            <a:r>
              <a:rPr lang="cs-CZ" sz="2800" b="1" kern="0" dirty="0">
                <a:latin typeface="+mj-lt"/>
                <a:cs typeface="Times New Roman" pitchFamily="18" charset="0"/>
              </a:rPr>
              <a:t>finance</a:t>
            </a:r>
            <a:r>
              <a:rPr lang="cs-CZ" sz="2800" kern="0" dirty="0">
                <a:latin typeface="+mj-lt"/>
                <a:cs typeface="Times New Roman" pitchFamily="18" charset="0"/>
              </a:rPr>
              <a:t> – v této oblasti se soustřeďují fondy plynoucí z použití úvěrů aj. dluhů, společných akcií, splátek dluhů, placení dividend.</a:t>
            </a:r>
          </a:p>
        </p:txBody>
      </p:sp>
    </p:spTree>
    <p:extLst>
      <p:ext uri="{BB962C8B-B14F-4D97-AF65-F5344CB8AC3E}">
        <p14:creationId xmlns:p14="http://schemas.microsoft.com/office/powerpoint/2010/main" val="3908323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11086"/>
            <a:ext cx="8229600" cy="908720"/>
          </a:xfrm>
        </p:spPr>
        <p:txBody>
          <a:bodyPr/>
          <a:lstStyle/>
          <a:p>
            <a:pPr fontAlgn="auto">
              <a:spcAft>
                <a:spcPts val="0"/>
              </a:spcAft>
              <a:defRPr/>
            </a:pPr>
            <a:r>
              <a:rPr lang="cs-CZ" sz="3600" dirty="0">
                <a:solidFill>
                  <a:srgbClr val="FF0000"/>
                </a:solidFill>
              </a:rPr>
              <a:t>Zjišťování cash </a:t>
            </a:r>
            <a:r>
              <a:rPr lang="cs-CZ" sz="3600" dirty="0" err="1">
                <a:solidFill>
                  <a:srgbClr val="FF0000"/>
                </a:solidFill>
              </a:rPr>
              <a:t>flow</a:t>
            </a:r>
            <a:endParaRPr lang="cs-CZ" sz="3600" dirty="0">
              <a:solidFill>
                <a:srgbClr val="FF0000"/>
              </a:solidFill>
            </a:endParaRPr>
          </a:p>
        </p:txBody>
      </p:sp>
      <p:sp>
        <p:nvSpPr>
          <p:cNvPr id="167939" name="Rectangle 3"/>
          <p:cNvSpPr>
            <a:spLocks noGrp="1" noChangeArrowheads="1"/>
          </p:cNvSpPr>
          <p:nvPr>
            <p:ph type="body" idx="1"/>
          </p:nvPr>
        </p:nvSpPr>
        <p:spPr>
          <a:xfrm>
            <a:off x="179512" y="1637198"/>
            <a:ext cx="8569201" cy="5500464"/>
          </a:xfrm>
        </p:spPr>
        <p:txBody>
          <a:bodyPr>
            <a:normAutofit/>
          </a:bodyPr>
          <a:lstStyle/>
          <a:p>
            <a:pPr algn="just">
              <a:lnSpc>
                <a:spcPct val="80000"/>
              </a:lnSpc>
            </a:pPr>
            <a:r>
              <a:rPr lang="cs-CZ" sz="2000" b="1" dirty="0">
                <a:latin typeface="Times New Roman" pitchFamily="18" charset="0"/>
                <a:cs typeface="Times New Roman" pitchFamily="18" charset="0"/>
              </a:rPr>
              <a:t>Přímá metoda </a:t>
            </a:r>
            <a:r>
              <a:rPr lang="cs-CZ" sz="2000" dirty="0">
                <a:latin typeface="Times New Roman" pitchFamily="18" charset="0"/>
                <a:cs typeface="Times New Roman" pitchFamily="18" charset="0"/>
              </a:rPr>
              <a:t>– vykážou se vhodně zvolené a uspořádané skupiny peněžních příjmů a výdajů, např. v návaznosti na členění ve výkazu zisku a ztrát</a:t>
            </a:r>
          </a:p>
          <a:p>
            <a:pPr algn="just">
              <a:lnSpc>
                <a:spcPct val="80000"/>
              </a:lnSpc>
            </a:pPr>
            <a:r>
              <a:rPr lang="cs-CZ" sz="2000" b="1" dirty="0">
                <a:latin typeface="Times New Roman" pitchFamily="18" charset="0"/>
                <a:cs typeface="Times New Roman" pitchFamily="18" charset="0"/>
              </a:rPr>
              <a:t>Nepřímá metoda – </a:t>
            </a:r>
            <a:r>
              <a:rPr lang="cs-CZ" sz="2000" dirty="0">
                <a:latin typeface="Times New Roman" pitchFamily="18" charset="0"/>
                <a:cs typeface="Times New Roman" pitchFamily="18" charset="0"/>
              </a:rPr>
              <a:t>vycházíme z hospodářského výsledku</a:t>
            </a:r>
            <a:r>
              <a:rPr lang="cs-CZ" sz="2000" b="1" dirty="0">
                <a:latin typeface="Times New Roman" pitchFamily="18" charset="0"/>
                <a:cs typeface="Times New Roman" pitchFamily="18" charset="0"/>
              </a:rPr>
              <a:t> </a:t>
            </a:r>
            <a:r>
              <a:rPr lang="cs-CZ" sz="2000" dirty="0">
                <a:latin typeface="Times New Roman" pitchFamily="18" charset="0"/>
                <a:cs typeface="Times New Roman" pitchFamily="18" charset="0"/>
              </a:rPr>
              <a:t>(čistého zisku) za období, který se upravuje o:</a:t>
            </a:r>
          </a:p>
          <a:p>
            <a:pPr lvl="1" algn="just">
              <a:lnSpc>
                <a:spcPct val="80000"/>
              </a:lnSpc>
            </a:pPr>
            <a:r>
              <a:rPr lang="cs-CZ" sz="2000" b="1" dirty="0">
                <a:latin typeface="Times New Roman" pitchFamily="18" charset="0"/>
                <a:cs typeface="Times New Roman" pitchFamily="18" charset="0"/>
              </a:rPr>
              <a:t>Nepeněžní operace </a:t>
            </a:r>
            <a:r>
              <a:rPr lang="cs-CZ" sz="2000" dirty="0">
                <a:latin typeface="Times New Roman" pitchFamily="18" charset="0"/>
                <a:cs typeface="Times New Roman" pitchFamily="18" charset="0"/>
              </a:rPr>
              <a:t>- náklady a výnosy, jež nejsou peněžními výdaji a peněžními příjmy (</a:t>
            </a:r>
            <a:r>
              <a:rPr lang="cs-CZ" sz="2000" dirty="0" err="1">
                <a:latin typeface="Times New Roman" pitchFamily="18" charset="0"/>
                <a:cs typeface="Times New Roman" pitchFamily="18" charset="0"/>
              </a:rPr>
              <a:t>napr</a:t>
            </a:r>
            <a:r>
              <a:rPr lang="cs-CZ" sz="2000" dirty="0">
                <a:latin typeface="Times New Roman" pitchFamily="18" charset="0"/>
                <a:cs typeface="Times New Roman" pitchFamily="18" charset="0"/>
              </a:rPr>
              <a:t>. odpisy)</a:t>
            </a:r>
          </a:p>
          <a:p>
            <a:pPr lvl="1" algn="just">
              <a:lnSpc>
                <a:spcPct val="80000"/>
              </a:lnSpc>
            </a:pPr>
            <a:r>
              <a:rPr lang="cs-CZ" sz="2000" b="1" dirty="0">
                <a:latin typeface="Times New Roman" pitchFamily="18" charset="0"/>
                <a:cs typeface="Times New Roman" pitchFamily="18" charset="0"/>
              </a:rPr>
              <a:t>Položky příjmů a výdajů spojených s finanční a investiční činností</a:t>
            </a:r>
          </a:p>
          <a:p>
            <a:pPr lvl="1" algn="just">
              <a:lnSpc>
                <a:spcPct val="80000"/>
              </a:lnSpc>
            </a:pPr>
            <a:r>
              <a:rPr lang="cs-CZ" sz="2000" dirty="0">
                <a:latin typeface="Times New Roman" pitchFamily="18" charset="0"/>
                <a:cs typeface="Times New Roman" pitchFamily="18" charset="0"/>
              </a:rPr>
              <a:t>Neuhrazené náklady a výnosy minulých či budoucích období, např. prostřednictvím </a:t>
            </a:r>
            <a:r>
              <a:rPr lang="cs-CZ" sz="2000" b="1" dirty="0">
                <a:latin typeface="Times New Roman" pitchFamily="18" charset="0"/>
                <a:cs typeface="Times New Roman" pitchFamily="18" charset="0"/>
              </a:rPr>
              <a:t>změn stavu položek pracovního kapitálu:</a:t>
            </a:r>
          </a:p>
          <a:p>
            <a:pPr lvl="2" algn="just">
              <a:lnSpc>
                <a:spcPct val="80000"/>
              </a:lnSpc>
            </a:pPr>
            <a:r>
              <a:rPr lang="cs-CZ" sz="2000" b="1" dirty="0">
                <a:latin typeface="Times New Roman" pitchFamily="18" charset="0"/>
              </a:rPr>
              <a:t>změny stavu zásob</a:t>
            </a:r>
            <a:r>
              <a:rPr lang="cs-CZ" sz="2000" dirty="0">
                <a:latin typeface="Times New Roman" pitchFamily="18" charset="0"/>
              </a:rPr>
              <a:t> (zvýšení stavu zásob znamená negativní vliv na cash-</a:t>
            </a:r>
            <a:r>
              <a:rPr lang="cs-CZ" sz="2000" dirty="0" err="1">
                <a:latin typeface="Times New Roman" pitchFamily="18" charset="0"/>
              </a:rPr>
              <a:t>flow</a:t>
            </a:r>
            <a:r>
              <a:rPr lang="cs-CZ" sz="2000" dirty="0">
                <a:latin typeface="Times New Roman" pitchFamily="18" charset="0"/>
              </a:rPr>
              <a:t> a naopak), </a:t>
            </a:r>
          </a:p>
          <a:p>
            <a:pPr lvl="2" algn="just">
              <a:lnSpc>
                <a:spcPct val="80000"/>
              </a:lnSpc>
            </a:pPr>
            <a:r>
              <a:rPr lang="cs-CZ" sz="2000" b="1" dirty="0">
                <a:latin typeface="Times New Roman" pitchFamily="18" charset="0"/>
              </a:rPr>
              <a:t>změny stavu pohledávek</a:t>
            </a:r>
            <a:r>
              <a:rPr lang="cs-CZ" sz="2000" dirty="0">
                <a:latin typeface="Times New Roman" pitchFamily="18" charset="0"/>
              </a:rPr>
              <a:t> (zvýšení stavu pohledávek znamená negativní vliv na cash-</a:t>
            </a:r>
            <a:r>
              <a:rPr lang="cs-CZ" sz="2000" dirty="0" err="1">
                <a:latin typeface="Times New Roman" pitchFamily="18" charset="0"/>
              </a:rPr>
              <a:t>flow</a:t>
            </a:r>
            <a:r>
              <a:rPr lang="cs-CZ" sz="2000" dirty="0">
                <a:latin typeface="Times New Roman" pitchFamily="18" charset="0"/>
              </a:rPr>
              <a:t> ) </a:t>
            </a:r>
          </a:p>
          <a:p>
            <a:pPr lvl="2" algn="just">
              <a:lnSpc>
                <a:spcPct val="80000"/>
              </a:lnSpc>
            </a:pPr>
            <a:r>
              <a:rPr lang="cs-CZ" sz="2000" b="1" dirty="0">
                <a:latin typeface="Times New Roman" pitchFamily="18" charset="0"/>
              </a:rPr>
              <a:t>změny stavu závazků</a:t>
            </a:r>
            <a:r>
              <a:rPr lang="cs-CZ" sz="2000" dirty="0">
                <a:latin typeface="Times New Roman" pitchFamily="18" charset="0"/>
              </a:rPr>
              <a:t> (zvýšení stavu závazků znamená pozitivní vliv na cash-</a:t>
            </a:r>
            <a:r>
              <a:rPr lang="cs-CZ" sz="2000" dirty="0" err="1">
                <a:latin typeface="Times New Roman" pitchFamily="18" charset="0"/>
              </a:rPr>
              <a:t>flow</a:t>
            </a:r>
            <a:r>
              <a:rPr lang="cs-CZ" sz="2000" dirty="0">
                <a:latin typeface="Times New Roman" pitchFamily="18" charset="0"/>
              </a:rPr>
              <a:t> a naopak), </a:t>
            </a:r>
          </a:p>
          <a:p>
            <a:pPr>
              <a:lnSpc>
                <a:spcPct val="90000"/>
              </a:lnSpc>
            </a:pPr>
            <a:endParaRPr lang="cs-CZ" sz="2000" b="1" dirty="0">
              <a:latin typeface="Times New Roman" pitchFamily="18" charset="0"/>
            </a:endParaRPr>
          </a:p>
          <a:p>
            <a:pPr lvl="1" algn="just">
              <a:lnSpc>
                <a:spcPct val="80000"/>
              </a:lnSpc>
            </a:pPr>
            <a:endParaRPr lang="cs-CZ"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244859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727435"/>
            <a:ext cx="7772400" cy="838200"/>
          </a:xfrm>
        </p:spPr>
        <p:txBody>
          <a:bodyPr>
            <a:normAutofit/>
          </a:bodyPr>
          <a:lstStyle/>
          <a:p>
            <a:pPr fontAlgn="auto">
              <a:spcAft>
                <a:spcPts val="0"/>
              </a:spcAft>
              <a:defRPr/>
            </a:pPr>
            <a:r>
              <a:rPr lang="cs-CZ" sz="3200" b="1" dirty="0">
                <a:solidFill>
                  <a:srgbClr val="FF0000"/>
                </a:solidFill>
                <a:cs typeface="Times New Roman" pitchFamily="18" charset="0"/>
              </a:rPr>
              <a:t>VÝKAZ  TOKU  PENĚZ ( Cash </a:t>
            </a:r>
            <a:r>
              <a:rPr lang="cs-CZ" sz="3200" b="1" dirty="0" err="1">
                <a:solidFill>
                  <a:srgbClr val="FF0000"/>
                </a:solidFill>
                <a:cs typeface="Times New Roman" pitchFamily="18" charset="0"/>
              </a:rPr>
              <a:t>flow</a:t>
            </a:r>
            <a:r>
              <a:rPr lang="cs-CZ" sz="3200" b="1" dirty="0">
                <a:solidFill>
                  <a:srgbClr val="FF0000"/>
                </a:solidFill>
                <a:cs typeface="Times New Roman" pitchFamily="18" charset="0"/>
              </a:rPr>
              <a:t> )</a:t>
            </a:r>
          </a:p>
        </p:txBody>
      </p:sp>
      <p:sp>
        <p:nvSpPr>
          <p:cNvPr id="168963" name="Rectangle 3"/>
          <p:cNvSpPr>
            <a:spLocks noGrp="1" noChangeArrowheads="1"/>
          </p:cNvSpPr>
          <p:nvPr>
            <p:ph type="body" idx="1"/>
          </p:nvPr>
        </p:nvSpPr>
        <p:spPr>
          <a:xfrm>
            <a:off x="468313" y="1600200"/>
            <a:ext cx="8207375" cy="4876800"/>
          </a:xfrm>
        </p:spPr>
        <p:txBody>
          <a:bodyPr>
            <a:normAutofit lnSpcReduction="10000"/>
          </a:bodyPr>
          <a:lstStyle/>
          <a:p>
            <a:pPr>
              <a:buFont typeface="Arial" pitchFamily="34" charset="0"/>
              <a:buNone/>
            </a:pPr>
            <a:r>
              <a:rPr lang="cs-CZ" b="1">
                <a:latin typeface="Times New Roman" pitchFamily="18" charset="0"/>
                <a:cs typeface="Times New Roman" pitchFamily="18" charset="0"/>
              </a:rPr>
              <a:t>Výhody přehledu CF</a:t>
            </a:r>
          </a:p>
          <a:p>
            <a:r>
              <a:rPr lang="cs-CZ">
                <a:latin typeface="Times New Roman" pitchFamily="18" charset="0"/>
                <a:cs typeface="Times New Roman" pitchFamily="18" charset="0"/>
              </a:rPr>
              <a:t>Není ovlivněn metodou odpisování DM</a:t>
            </a:r>
          </a:p>
          <a:p>
            <a:r>
              <a:rPr lang="cs-CZ">
                <a:latin typeface="Times New Roman" pitchFamily="18" charset="0"/>
                <a:cs typeface="Times New Roman" pitchFamily="18" charset="0"/>
              </a:rPr>
              <a:t>Pen. tok není zkreslován systémem a výší časového rozlišení</a:t>
            </a:r>
          </a:p>
          <a:p>
            <a:r>
              <a:rPr lang="cs-CZ">
                <a:latin typeface="Times New Roman" pitchFamily="18" charset="0"/>
                <a:cs typeface="Times New Roman" pitchFamily="18" charset="0"/>
              </a:rPr>
              <a:t>Účetnictví zachovává princip opatrnosti (zachycení potencionálních ztrát, rizik, znehodnocení apod.-tvorba rezerv,opravných položek apod.) – to se v CF neprojeví</a:t>
            </a:r>
          </a:p>
          <a:p>
            <a:r>
              <a:rPr lang="cs-CZ">
                <a:latin typeface="Times New Roman" pitchFamily="18" charset="0"/>
                <a:cs typeface="Times New Roman" pitchFamily="18" charset="0"/>
              </a:rPr>
              <a:t>Projevení vlivu pohledávek a závazku až při jejich placení</a:t>
            </a:r>
          </a:p>
        </p:txBody>
      </p:sp>
    </p:spTree>
    <p:extLst>
      <p:ext uri="{BB962C8B-B14F-4D97-AF65-F5344CB8AC3E}">
        <p14:creationId xmlns:p14="http://schemas.microsoft.com/office/powerpoint/2010/main" val="3706503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idx="1"/>
          </p:nvPr>
        </p:nvSpPr>
        <p:spPr>
          <a:xfrm>
            <a:off x="179388" y="1341438"/>
            <a:ext cx="8964612" cy="5516562"/>
          </a:xfrm>
        </p:spPr>
        <p:txBody>
          <a:bodyPr/>
          <a:lstStyle/>
          <a:p>
            <a:pPr marL="609600" indent="-609600">
              <a:buFontTx/>
              <a:buNone/>
            </a:pPr>
            <a:r>
              <a:rPr lang="cs-CZ" sz="2800" b="1" u="sng"/>
              <a:t>A) Peněžní tok z provozní činnosti</a:t>
            </a:r>
            <a:endParaRPr lang="cs-CZ" sz="2800" b="1"/>
          </a:p>
          <a:p>
            <a:pPr marL="1009650" lvl="1" indent="-609600">
              <a:buFontTx/>
              <a:buAutoNum type="alphaLcPeriod"/>
            </a:pPr>
            <a:r>
              <a:rPr lang="cs-CZ" sz="2400"/>
              <a:t>přijaté úhrady za vlastní výrobky,</a:t>
            </a:r>
          </a:p>
          <a:p>
            <a:pPr marL="1009650" lvl="1" indent="-609600">
              <a:buFontTx/>
              <a:buAutoNum type="alphaLcPeriod"/>
            </a:pPr>
            <a:r>
              <a:rPr lang="cs-CZ" sz="2400"/>
              <a:t>přijaté úhrady za služby,</a:t>
            </a:r>
          </a:p>
          <a:p>
            <a:pPr marL="1009650" lvl="1" indent="-609600">
              <a:buFontTx/>
              <a:buAutoNum type="alphaLcPeriod"/>
            </a:pPr>
            <a:r>
              <a:rPr lang="cs-CZ" sz="2400"/>
              <a:t>přijaté úhrady za zboží,</a:t>
            </a:r>
          </a:p>
          <a:p>
            <a:pPr marL="1009650" lvl="1" indent="-609600">
              <a:buFontTx/>
              <a:buAutoNum type="alphaLcPeriod"/>
            </a:pPr>
            <a:r>
              <a:rPr lang="cs-CZ" sz="2400"/>
              <a:t>výdaje na zboží,</a:t>
            </a:r>
          </a:p>
          <a:p>
            <a:pPr marL="1009650" lvl="1" indent="-609600">
              <a:buFontTx/>
              <a:buAutoNum type="alphaLcPeriod"/>
            </a:pPr>
            <a:r>
              <a:rPr lang="cs-CZ" sz="2400"/>
              <a:t>materiální výdaje</a:t>
            </a:r>
          </a:p>
          <a:p>
            <a:pPr marL="1009650" lvl="1" indent="-609600">
              <a:buFontTx/>
              <a:buAutoNum type="alphaLcPeriod"/>
            </a:pPr>
            <a:r>
              <a:rPr lang="cs-CZ" sz="2400"/>
              <a:t>výdaje na nakupované služby,</a:t>
            </a:r>
          </a:p>
          <a:p>
            <a:pPr marL="1009650" lvl="1" indent="-609600">
              <a:buFontTx/>
              <a:buAutoNum type="alphaLcPeriod"/>
            </a:pPr>
            <a:r>
              <a:rPr lang="cs-CZ" sz="2400"/>
              <a:t>výdaje na osobní náklady,</a:t>
            </a:r>
          </a:p>
          <a:p>
            <a:pPr marL="1009650" lvl="1" indent="-609600">
              <a:buFontTx/>
              <a:buAutoNum type="alphaLcPeriod"/>
            </a:pPr>
            <a:r>
              <a:rPr lang="cs-CZ" sz="2400"/>
              <a:t>placená daň z příjmu (právnických osob),</a:t>
            </a:r>
          </a:p>
          <a:p>
            <a:pPr marL="1009650" lvl="1" indent="-609600">
              <a:buFontTx/>
              <a:buAutoNum type="alphaLcPeriod"/>
            </a:pPr>
            <a:r>
              <a:rPr lang="cs-CZ" sz="2400"/>
              <a:t>výdaje na úroky,</a:t>
            </a:r>
          </a:p>
          <a:p>
            <a:pPr marL="1009650" lvl="1" indent="-609600">
              <a:buFontTx/>
              <a:buAutoNum type="alphaLcPeriod"/>
            </a:pPr>
            <a:r>
              <a:rPr lang="cs-CZ" sz="2400"/>
              <a:t>příjmy a výdaje z mimořádné činnosti</a:t>
            </a:r>
            <a:endParaRPr lang="cs-CZ" sz="2400" u="sng"/>
          </a:p>
        </p:txBody>
      </p:sp>
      <p:sp>
        <p:nvSpPr>
          <p:cNvPr id="3" name="Rectangle 2"/>
          <p:cNvSpPr>
            <a:spLocks noGrp="1" noChangeArrowheads="1"/>
          </p:cNvSpPr>
          <p:nvPr>
            <p:ph type="title"/>
          </p:nvPr>
        </p:nvSpPr>
        <p:spPr>
          <a:xfrm>
            <a:off x="788825" y="311085"/>
            <a:ext cx="7283450" cy="1143000"/>
          </a:xfrm>
        </p:spPr>
        <p:txBody>
          <a:bodyPr/>
          <a:lstStyle/>
          <a:p>
            <a:pPr fontAlgn="auto">
              <a:spcAft>
                <a:spcPts val="0"/>
              </a:spcAft>
              <a:defRPr/>
            </a:pPr>
            <a:r>
              <a:rPr lang="cs-CZ" sz="3600" dirty="0">
                <a:solidFill>
                  <a:srgbClr val="FF0000"/>
                </a:solidFill>
              </a:rPr>
              <a:t>Cash </a:t>
            </a:r>
            <a:r>
              <a:rPr lang="cs-CZ" sz="3600" dirty="0" err="1">
                <a:solidFill>
                  <a:srgbClr val="FF0000"/>
                </a:solidFill>
              </a:rPr>
              <a:t>flow</a:t>
            </a:r>
            <a:r>
              <a:rPr lang="cs-CZ" sz="3600" dirty="0">
                <a:solidFill>
                  <a:srgbClr val="FF0000"/>
                </a:solidFill>
              </a:rPr>
              <a:t> - přímá metoda</a:t>
            </a:r>
            <a:endParaRPr lang="cs-CZ"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69869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179388" y="1125538"/>
            <a:ext cx="8640762" cy="5472112"/>
          </a:xfrm>
        </p:spPr>
        <p:txBody>
          <a:bodyPr/>
          <a:lstStyle/>
          <a:p>
            <a:pPr marL="609600" indent="-609600">
              <a:lnSpc>
                <a:spcPct val="80000"/>
              </a:lnSpc>
              <a:buFontTx/>
              <a:buNone/>
            </a:pPr>
            <a:r>
              <a:rPr lang="cs-CZ" sz="2800" b="1" u="sng" dirty="0">
                <a:latin typeface="Times New Roman" pitchFamily="18" charset="0"/>
                <a:cs typeface="Times New Roman" pitchFamily="18" charset="0"/>
              </a:rPr>
              <a:t>B) Peněžní tok z investiční činnosti</a:t>
            </a:r>
            <a:endParaRPr lang="cs-CZ" sz="2800" b="1" dirty="0">
              <a:latin typeface="Times New Roman" pitchFamily="18" charset="0"/>
              <a:cs typeface="Times New Roman" pitchFamily="18" charset="0"/>
            </a:endParaRPr>
          </a:p>
          <a:p>
            <a:pPr marL="1009650" lvl="1" indent="-609600">
              <a:lnSpc>
                <a:spcPct val="80000"/>
              </a:lnSpc>
              <a:buFontTx/>
              <a:buAutoNum type="alphaLcPeriod"/>
            </a:pPr>
            <a:r>
              <a:rPr lang="cs-CZ" sz="2400" dirty="0">
                <a:latin typeface="Times New Roman" pitchFamily="18" charset="0"/>
                <a:cs typeface="Times New Roman" pitchFamily="18" charset="0"/>
              </a:rPr>
              <a:t>výdaje na investice,</a:t>
            </a:r>
          </a:p>
          <a:p>
            <a:pPr marL="1009650" lvl="1" indent="-609600">
              <a:lnSpc>
                <a:spcPct val="80000"/>
              </a:lnSpc>
              <a:buFontTx/>
              <a:buAutoNum type="alphaLcPeriod"/>
            </a:pPr>
            <a:r>
              <a:rPr lang="cs-CZ" sz="2400" dirty="0">
                <a:latin typeface="Times New Roman" pitchFamily="18" charset="0"/>
                <a:cs typeface="Times New Roman" pitchFamily="18" charset="0"/>
              </a:rPr>
              <a:t>příjmy z prodeje stálých aktiv,</a:t>
            </a:r>
          </a:p>
          <a:p>
            <a:pPr marL="1009650" lvl="1" indent="-609600">
              <a:lnSpc>
                <a:spcPct val="80000"/>
              </a:lnSpc>
              <a:buFontTx/>
              <a:buAutoNum type="alphaLcPeriod"/>
            </a:pPr>
            <a:r>
              <a:rPr lang="cs-CZ" sz="2400" dirty="0">
                <a:latin typeface="Times New Roman" pitchFamily="18" charset="0"/>
                <a:cs typeface="Times New Roman" pitchFamily="18" charset="0"/>
              </a:rPr>
              <a:t>půjčky a úvěry spřízněným osobám.</a:t>
            </a:r>
            <a:endParaRPr lang="cs-CZ" sz="2400" u="sng" dirty="0">
              <a:latin typeface="Times New Roman" pitchFamily="18" charset="0"/>
              <a:cs typeface="Times New Roman" pitchFamily="18" charset="0"/>
            </a:endParaRPr>
          </a:p>
          <a:p>
            <a:pPr marL="609600" indent="-609600">
              <a:lnSpc>
                <a:spcPct val="80000"/>
              </a:lnSpc>
              <a:buFontTx/>
              <a:buNone/>
            </a:pPr>
            <a:r>
              <a:rPr lang="cs-CZ" sz="2800" b="1" u="sng" dirty="0">
                <a:latin typeface="Times New Roman" pitchFamily="18" charset="0"/>
                <a:cs typeface="Times New Roman" pitchFamily="18" charset="0"/>
              </a:rPr>
              <a:t>C) Peněžní tok z finanční činnosti</a:t>
            </a:r>
            <a:endParaRPr lang="cs-CZ" sz="2800" b="1" dirty="0">
              <a:latin typeface="Times New Roman" pitchFamily="18" charset="0"/>
              <a:cs typeface="Times New Roman" pitchFamily="18" charset="0"/>
            </a:endParaRPr>
          </a:p>
          <a:p>
            <a:pPr marL="1009650" lvl="1" indent="-609600">
              <a:lnSpc>
                <a:spcPct val="80000"/>
              </a:lnSpc>
              <a:buFontTx/>
              <a:buAutoNum type="alphaLcPeriod"/>
            </a:pPr>
            <a:r>
              <a:rPr lang="cs-CZ" sz="2400" dirty="0">
                <a:latin typeface="Times New Roman" pitchFamily="18" charset="0"/>
                <a:cs typeface="Times New Roman" pitchFamily="18" charset="0"/>
              </a:rPr>
              <a:t>změny dlouhodobých, příp. krátkodobých závazků finančních</a:t>
            </a:r>
          </a:p>
          <a:p>
            <a:pPr marL="1009650" lvl="1" indent="-609600">
              <a:lnSpc>
                <a:spcPct val="80000"/>
              </a:lnSpc>
              <a:buFontTx/>
              <a:buAutoNum type="alphaLcPeriod"/>
            </a:pPr>
            <a:r>
              <a:rPr lang="cs-CZ" sz="2400" dirty="0">
                <a:latin typeface="Times New Roman" pitchFamily="18" charset="0"/>
                <a:cs typeface="Times New Roman" pitchFamily="18" charset="0"/>
              </a:rPr>
              <a:t>vybrané operace s vlastním jměním</a:t>
            </a:r>
          </a:p>
          <a:p>
            <a:pPr marL="1390650" lvl="2" indent="-533400">
              <a:lnSpc>
                <a:spcPct val="80000"/>
              </a:lnSpc>
              <a:buFont typeface="Wingdings" pitchFamily="2" charset="2"/>
              <a:buChar char="Ø"/>
            </a:pPr>
            <a:r>
              <a:rPr lang="cs-CZ" sz="2000" dirty="0">
                <a:latin typeface="Times New Roman" pitchFamily="18" charset="0"/>
                <a:cs typeface="Times New Roman" pitchFamily="18" charset="0"/>
              </a:rPr>
              <a:t>zvýšení základního kapitálu</a:t>
            </a:r>
          </a:p>
          <a:p>
            <a:pPr marL="1390650" lvl="2" indent="-533400">
              <a:lnSpc>
                <a:spcPct val="80000"/>
              </a:lnSpc>
              <a:buFont typeface="Wingdings" pitchFamily="2" charset="2"/>
              <a:buChar char="Ø"/>
            </a:pPr>
            <a:r>
              <a:rPr lang="cs-CZ" sz="2000" dirty="0">
                <a:latin typeface="Times New Roman" pitchFamily="18" charset="0"/>
                <a:cs typeface="Times New Roman" pitchFamily="18" charset="0"/>
              </a:rPr>
              <a:t>přímé platby z fondů</a:t>
            </a:r>
          </a:p>
          <a:p>
            <a:pPr marL="1390650" lvl="2" indent="-533400">
              <a:lnSpc>
                <a:spcPct val="80000"/>
              </a:lnSpc>
              <a:buFont typeface="Wingdings" pitchFamily="2" charset="2"/>
              <a:buChar char="Ø"/>
            </a:pPr>
            <a:r>
              <a:rPr lang="cs-CZ" sz="2000" dirty="0">
                <a:latin typeface="Times New Roman" pitchFamily="18" charset="0"/>
                <a:cs typeface="Times New Roman" pitchFamily="18" charset="0"/>
              </a:rPr>
              <a:t>úhrada ztráty společníky,</a:t>
            </a:r>
          </a:p>
          <a:p>
            <a:pPr marL="1390650" lvl="2" indent="-533400">
              <a:lnSpc>
                <a:spcPct val="80000"/>
              </a:lnSpc>
              <a:buFont typeface="Wingdings" pitchFamily="2" charset="2"/>
              <a:buChar char="Ø"/>
            </a:pPr>
            <a:r>
              <a:rPr lang="cs-CZ" sz="2000" dirty="0">
                <a:latin typeface="Times New Roman" pitchFamily="18" charset="0"/>
                <a:cs typeface="Times New Roman" pitchFamily="18" charset="0"/>
              </a:rPr>
              <a:t>vyplacení podílu na vlastní kapitál,</a:t>
            </a:r>
          </a:p>
          <a:p>
            <a:pPr marL="1390650" lvl="2" indent="-533400">
              <a:lnSpc>
                <a:spcPct val="80000"/>
              </a:lnSpc>
              <a:buFont typeface="Wingdings" pitchFamily="2" charset="2"/>
              <a:buChar char="Ø"/>
            </a:pPr>
            <a:r>
              <a:rPr lang="cs-CZ" sz="2000" dirty="0">
                <a:latin typeface="Times New Roman" pitchFamily="18" charset="0"/>
                <a:cs typeface="Times New Roman" pitchFamily="18" charset="0"/>
              </a:rPr>
              <a:t>dotace do vlastního kapitálu</a:t>
            </a:r>
          </a:p>
          <a:p>
            <a:pPr marL="1390650" lvl="2" indent="-533400">
              <a:lnSpc>
                <a:spcPct val="80000"/>
              </a:lnSpc>
              <a:buFont typeface="Wingdings" pitchFamily="2" charset="2"/>
              <a:buChar char="Ø"/>
            </a:pPr>
            <a:r>
              <a:rPr lang="cs-CZ" sz="2000" dirty="0">
                <a:latin typeface="Times New Roman" pitchFamily="18" charset="0"/>
                <a:cs typeface="Times New Roman" pitchFamily="18" charset="0"/>
              </a:rPr>
              <a:t>výplaty dividend</a:t>
            </a:r>
          </a:p>
          <a:p>
            <a:pPr marL="1009650" lvl="1" indent="-609600">
              <a:lnSpc>
                <a:spcPct val="80000"/>
              </a:lnSpc>
              <a:buFontTx/>
              <a:buAutoNum type="alphaLcPeriod"/>
            </a:pPr>
            <a:r>
              <a:rPr lang="cs-CZ" sz="2400" dirty="0">
                <a:latin typeface="Times New Roman" pitchFamily="18" charset="0"/>
                <a:cs typeface="Times New Roman" pitchFamily="18" charset="0"/>
              </a:rPr>
              <a:t>přijaté dividendy a podíly na zisku</a:t>
            </a:r>
          </a:p>
        </p:txBody>
      </p:sp>
      <p:sp>
        <p:nvSpPr>
          <p:cNvPr id="3" name="Rectangle 2"/>
          <p:cNvSpPr>
            <a:spLocks noGrp="1" noChangeArrowheads="1"/>
          </p:cNvSpPr>
          <p:nvPr>
            <p:ph type="title"/>
          </p:nvPr>
        </p:nvSpPr>
        <p:spPr>
          <a:xfrm>
            <a:off x="1118763" y="197963"/>
            <a:ext cx="7283450" cy="1143000"/>
          </a:xfrm>
        </p:spPr>
        <p:txBody>
          <a:bodyPr/>
          <a:lstStyle/>
          <a:p>
            <a:pPr fontAlgn="auto">
              <a:spcAft>
                <a:spcPts val="0"/>
              </a:spcAft>
              <a:defRPr/>
            </a:pPr>
            <a:r>
              <a:rPr lang="cs-CZ" sz="3600" b="1" dirty="0">
                <a:solidFill>
                  <a:srgbClr val="FF0000"/>
                </a:solidFill>
              </a:rPr>
              <a:t>Cash </a:t>
            </a:r>
            <a:r>
              <a:rPr lang="cs-CZ" sz="3600" b="1" dirty="0" err="1">
                <a:solidFill>
                  <a:srgbClr val="FF0000"/>
                </a:solidFill>
              </a:rPr>
              <a:t>flow</a:t>
            </a:r>
            <a:r>
              <a:rPr lang="cs-CZ" sz="3600" b="1" dirty="0">
                <a:solidFill>
                  <a:srgbClr val="FF0000"/>
                </a:solidFill>
              </a:rPr>
              <a:t> - přímá metoda</a:t>
            </a:r>
            <a:endParaRPr lang="cs-CZ"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13388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28319" y="192047"/>
            <a:ext cx="8147050" cy="631825"/>
          </a:xfrm>
        </p:spPr>
        <p:txBody>
          <a:bodyPr/>
          <a:lstStyle/>
          <a:p>
            <a:pPr fontAlgn="auto">
              <a:spcAft>
                <a:spcPts val="0"/>
              </a:spcAft>
              <a:defRPr/>
            </a:pPr>
            <a:r>
              <a:rPr lang="cs-CZ" sz="3200" b="1" dirty="0">
                <a:solidFill>
                  <a:srgbClr val="FF0000"/>
                </a:solidFill>
              </a:rPr>
              <a:t>NEPŘÍMÁ METODA CF</a:t>
            </a:r>
          </a:p>
        </p:txBody>
      </p:sp>
      <p:sp>
        <p:nvSpPr>
          <p:cNvPr id="172035" name="Rectangle 3"/>
          <p:cNvSpPr>
            <a:spLocks noGrp="1" noChangeArrowheads="1"/>
          </p:cNvSpPr>
          <p:nvPr>
            <p:ph type="body" idx="1"/>
          </p:nvPr>
        </p:nvSpPr>
        <p:spPr>
          <a:xfrm>
            <a:off x="251520" y="692696"/>
            <a:ext cx="8640763" cy="5832475"/>
          </a:xfrm>
        </p:spPr>
        <p:txBody>
          <a:bodyPr>
            <a:normAutofit fontScale="85000" lnSpcReduction="20000"/>
          </a:bodyPr>
          <a:lstStyle/>
          <a:p>
            <a:pPr>
              <a:lnSpc>
                <a:spcPct val="80000"/>
              </a:lnSpc>
              <a:buFontTx/>
              <a:buNone/>
            </a:pPr>
            <a:r>
              <a:rPr lang="cs-CZ" b="1" dirty="0"/>
              <a:t>Čistý zisk (EAT)</a:t>
            </a:r>
          </a:p>
          <a:p>
            <a:pPr>
              <a:lnSpc>
                <a:spcPct val="80000"/>
              </a:lnSpc>
              <a:buFontTx/>
              <a:buNone/>
            </a:pPr>
            <a:r>
              <a:rPr lang="cs-CZ" dirty="0"/>
              <a:t>+ odpisy</a:t>
            </a:r>
          </a:p>
          <a:p>
            <a:pPr>
              <a:lnSpc>
                <a:spcPct val="80000"/>
              </a:lnSpc>
              <a:buFontTx/>
              <a:buNone/>
            </a:pPr>
            <a:r>
              <a:rPr lang="cs-CZ" dirty="0"/>
              <a:t>+ jiné náklady, které se neprojevují jako výdaje (např. tvorba rezerv)</a:t>
            </a:r>
          </a:p>
          <a:p>
            <a:pPr>
              <a:lnSpc>
                <a:spcPct val="80000"/>
              </a:lnSpc>
              <a:buFontTx/>
              <a:buNone/>
            </a:pPr>
            <a:r>
              <a:rPr lang="cs-CZ" dirty="0"/>
              <a:t>- výnosy, které se neprojevují jako příjmy (např. čerpání rezerv)</a:t>
            </a:r>
          </a:p>
          <a:p>
            <a:pPr>
              <a:lnSpc>
                <a:spcPct val="80000"/>
              </a:lnSpc>
              <a:buFontTx/>
              <a:buNone/>
            </a:pPr>
            <a:r>
              <a:rPr lang="cs-CZ" b="1" dirty="0"/>
              <a:t>Netto cash </a:t>
            </a:r>
            <a:r>
              <a:rPr lang="cs-CZ" b="1" dirty="0" err="1"/>
              <a:t>flow</a:t>
            </a:r>
            <a:r>
              <a:rPr lang="cs-CZ" b="1" dirty="0"/>
              <a:t> (CF ze samofinancování)</a:t>
            </a:r>
          </a:p>
          <a:p>
            <a:pPr>
              <a:lnSpc>
                <a:spcPct val="80000"/>
              </a:lnSpc>
              <a:buFontTx/>
              <a:buNone/>
            </a:pPr>
            <a:endParaRPr lang="cs-CZ" dirty="0"/>
          </a:p>
          <a:p>
            <a:pPr>
              <a:lnSpc>
                <a:spcPct val="80000"/>
              </a:lnSpc>
              <a:buFontTx/>
              <a:buNone/>
            </a:pPr>
            <a:r>
              <a:rPr lang="cs-CZ" dirty="0"/>
              <a:t>+ úbytek pohledávek</a:t>
            </a:r>
          </a:p>
          <a:p>
            <a:pPr>
              <a:lnSpc>
                <a:spcPct val="80000"/>
              </a:lnSpc>
              <a:buFontTx/>
              <a:buNone/>
            </a:pPr>
            <a:r>
              <a:rPr lang="cs-CZ" dirty="0"/>
              <a:t>- přírůstek pohledávek</a:t>
            </a:r>
          </a:p>
          <a:p>
            <a:pPr>
              <a:lnSpc>
                <a:spcPct val="80000"/>
              </a:lnSpc>
              <a:buFontTx/>
              <a:buNone/>
            </a:pPr>
            <a:r>
              <a:rPr lang="cs-CZ" dirty="0"/>
              <a:t>+ úbytek nakoupených krátkodobých cenných papírů</a:t>
            </a:r>
          </a:p>
          <a:p>
            <a:pPr>
              <a:lnSpc>
                <a:spcPct val="80000"/>
              </a:lnSpc>
              <a:buFontTx/>
              <a:buNone/>
            </a:pPr>
            <a:r>
              <a:rPr lang="cs-CZ" dirty="0"/>
              <a:t>- přírůstek krátkodobých cenných papírů</a:t>
            </a:r>
          </a:p>
          <a:p>
            <a:pPr>
              <a:lnSpc>
                <a:spcPct val="80000"/>
              </a:lnSpc>
              <a:buFontTx/>
              <a:buNone/>
            </a:pPr>
            <a:r>
              <a:rPr lang="cs-CZ" dirty="0"/>
              <a:t>+ úbytek zásob</a:t>
            </a:r>
          </a:p>
          <a:p>
            <a:pPr>
              <a:lnSpc>
                <a:spcPct val="80000"/>
              </a:lnSpc>
              <a:buFontTx/>
              <a:buNone/>
            </a:pPr>
            <a:r>
              <a:rPr lang="cs-CZ" dirty="0"/>
              <a:t>- přírůstek zásob</a:t>
            </a:r>
          </a:p>
          <a:p>
            <a:pPr>
              <a:lnSpc>
                <a:spcPct val="80000"/>
              </a:lnSpc>
              <a:buFontTx/>
              <a:buNone/>
            </a:pPr>
            <a:r>
              <a:rPr lang="cs-CZ" dirty="0"/>
              <a:t>+ přírůstek krátkodobých dluhů</a:t>
            </a:r>
          </a:p>
          <a:p>
            <a:pPr>
              <a:lnSpc>
                <a:spcPct val="80000"/>
              </a:lnSpc>
              <a:buFontTx/>
              <a:buNone/>
            </a:pPr>
            <a:r>
              <a:rPr lang="cs-CZ" dirty="0"/>
              <a:t>- úbytek krátkodobých dluhů</a:t>
            </a:r>
          </a:p>
          <a:p>
            <a:pPr>
              <a:lnSpc>
                <a:spcPct val="80000"/>
              </a:lnSpc>
              <a:buFontTx/>
              <a:buNone/>
            </a:pPr>
            <a:r>
              <a:rPr lang="cs-CZ" b="1" dirty="0"/>
              <a:t>Cash </a:t>
            </a:r>
            <a:r>
              <a:rPr lang="cs-CZ" b="1" dirty="0" err="1"/>
              <a:t>flow</a:t>
            </a:r>
            <a:r>
              <a:rPr lang="cs-CZ" b="1" dirty="0"/>
              <a:t> z provozní činnosti</a:t>
            </a:r>
            <a:r>
              <a:rPr lang="cs-CZ" dirty="0"/>
              <a:t> </a:t>
            </a:r>
            <a:r>
              <a:rPr lang="cs-CZ" b="1" dirty="0"/>
              <a:t>(včetně netto cash </a:t>
            </a:r>
            <a:r>
              <a:rPr lang="cs-CZ" b="1" dirty="0" err="1"/>
              <a:t>flow</a:t>
            </a:r>
            <a:r>
              <a:rPr lang="cs-CZ" b="1" dirty="0"/>
              <a:t>)</a:t>
            </a:r>
          </a:p>
        </p:txBody>
      </p:sp>
    </p:spTree>
    <p:extLst>
      <p:ext uri="{BB962C8B-B14F-4D97-AF65-F5344CB8AC3E}">
        <p14:creationId xmlns:p14="http://schemas.microsoft.com/office/powerpoint/2010/main" val="1786715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3072" y="247847"/>
            <a:ext cx="8147050" cy="631825"/>
          </a:xfrm>
        </p:spPr>
        <p:txBody>
          <a:bodyPr/>
          <a:lstStyle/>
          <a:p>
            <a:pPr fontAlgn="auto">
              <a:spcAft>
                <a:spcPts val="0"/>
              </a:spcAft>
              <a:defRPr/>
            </a:pPr>
            <a:r>
              <a:rPr lang="cs-CZ" sz="3200" b="1">
                <a:solidFill>
                  <a:srgbClr val="FF0000"/>
                </a:solidFill>
              </a:rPr>
              <a:t>NEPŘÍMÁ METODA CF</a:t>
            </a:r>
          </a:p>
        </p:txBody>
      </p:sp>
      <p:sp>
        <p:nvSpPr>
          <p:cNvPr id="9219" name="Rectangle 3"/>
          <p:cNvSpPr>
            <a:spLocks noGrp="1" noChangeArrowheads="1"/>
          </p:cNvSpPr>
          <p:nvPr>
            <p:ph type="body" idx="1"/>
          </p:nvPr>
        </p:nvSpPr>
        <p:spPr>
          <a:xfrm>
            <a:off x="457200" y="1052512"/>
            <a:ext cx="8435280" cy="5400823"/>
          </a:xfrm>
        </p:spPr>
        <p:txBody>
          <a:bodyPr rtlCol="0">
            <a:normAutofit fontScale="85000" lnSpcReduction="20000"/>
          </a:bodyPr>
          <a:lstStyle/>
          <a:p>
            <a:pPr fontAlgn="auto">
              <a:lnSpc>
                <a:spcPct val="90000"/>
              </a:lnSpc>
              <a:spcAft>
                <a:spcPts val="0"/>
              </a:spcAft>
              <a:buFontTx/>
              <a:buNone/>
              <a:defRPr/>
            </a:pPr>
            <a:r>
              <a:rPr lang="cs-CZ" dirty="0"/>
              <a:t>+ úbytek dlouhodobého majetku</a:t>
            </a:r>
          </a:p>
          <a:p>
            <a:pPr fontAlgn="auto">
              <a:lnSpc>
                <a:spcPct val="90000"/>
              </a:lnSpc>
              <a:spcAft>
                <a:spcPts val="0"/>
              </a:spcAft>
              <a:buFontTx/>
              <a:buNone/>
              <a:defRPr/>
            </a:pPr>
            <a:r>
              <a:rPr lang="cs-CZ" dirty="0"/>
              <a:t>- přírůstek dlouhodobého majetku </a:t>
            </a:r>
          </a:p>
          <a:p>
            <a:pPr fontAlgn="auto">
              <a:lnSpc>
                <a:spcPct val="90000"/>
              </a:lnSpc>
              <a:spcAft>
                <a:spcPts val="0"/>
              </a:spcAft>
              <a:buFontTx/>
              <a:buNone/>
              <a:defRPr/>
            </a:pPr>
            <a:r>
              <a:rPr lang="cs-CZ" dirty="0"/>
              <a:t>+ úbytek nakoupených akcií a dluhopisů</a:t>
            </a:r>
          </a:p>
          <a:p>
            <a:pPr fontAlgn="auto">
              <a:lnSpc>
                <a:spcPct val="90000"/>
              </a:lnSpc>
              <a:spcAft>
                <a:spcPts val="0"/>
              </a:spcAft>
              <a:buFontTx/>
              <a:buNone/>
              <a:defRPr/>
            </a:pPr>
            <a:r>
              <a:rPr lang="cs-CZ" dirty="0"/>
              <a:t>- přírůstek nakoupených akcií a dluhopisů</a:t>
            </a:r>
          </a:p>
          <a:p>
            <a:pPr fontAlgn="auto">
              <a:lnSpc>
                <a:spcPct val="90000"/>
              </a:lnSpc>
              <a:spcAft>
                <a:spcPts val="0"/>
              </a:spcAft>
              <a:buFontTx/>
              <a:buNone/>
              <a:defRPr/>
            </a:pPr>
            <a:r>
              <a:rPr lang="cs-CZ" b="1" dirty="0"/>
              <a:t>Cash </a:t>
            </a:r>
            <a:r>
              <a:rPr lang="cs-CZ" b="1" dirty="0" err="1"/>
              <a:t>flow</a:t>
            </a:r>
            <a:r>
              <a:rPr lang="cs-CZ" b="1" dirty="0"/>
              <a:t> z investiční činnosti</a:t>
            </a:r>
          </a:p>
          <a:p>
            <a:pPr fontAlgn="auto">
              <a:lnSpc>
                <a:spcPct val="90000"/>
              </a:lnSpc>
              <a:spcAft>
                <a:spcPts val="0"/>
              </a:spcAft>
              <a:buFontTx/>
              <a:buNone/>
              <a:defRPr/>
            </a:pPr>
            <a:endParaRPr lang="cs-CZ" dirty="0"/>
          </a:p>
          <a:p>
            <a:pPr fontAlgn="auto">
              <a:lnSpc>
                <a:spcPct val="90000"/>
              </a:lnSpc>
              <a:spcAft>
                <a:spcPts val="0"/>
              </a:spcAft>
              <a:buFontTx/>
              <a:buNone/>
              <a:defRPr/>
            </a:pPr>
            <a:r>
              <a:rPr lang="cs-CZ" dirty="0"/>
              <a:t>+ přírůstek dlouhodobých dluhů</a:t>
            </a:r>
          </a:p>
          <a:p>
            <a:pPr fontAlgn="auto">
              <a:lnSpc>
                <a:spcPct val="90000"/>
              </a:lnSpc>
              <a:spcAft>
                <a:spcPts val="0"/>
              </a:spcAft>
              <a:buFontTx/>
              <a:buNone/>
              <a:defRPr/>
            </a:pPr>
            <a:r>
              <a:rPr lang="cs-CZ" dirty="0"/>
              <a:t>- úbytek dlouhodobých dluhů</a:t>
            </a:r>
          </a:p>
          <a:p>
            <a:pPr fontAlgn="auto">
              <a:lnSpc>
                <a:spcPct val="90000"/>
              </a:lnSpc>
              <a:spcAft>
                <a:spcPts val="0"/>
              </a:spcAft>
              <a:buFontTx/>
              <a:buNone/>
              <a:defRPr/>
            </a:pPr>
            <a:r>
              <a:rPr lang="cs-CZ" dirty="0"/>
              <a:t>+ přírůstek vlastního kapitálu z nových vkladů (emise akcií)</a:t>
            </a:r>
          </a:p>
          <a:p>
            <a:pPr fontAlgn="auto">
              <a:lnSpc>
                <a:spcPct val="90000"/>
              </a:lnSpc>
              <a:spcAft>
                <a:spcPts val="0"/>
              </a:spcAft>
              <a:buFontTx/>
              <a:buNone/>
              <a:defRPr/>
            </a:pPr>
            <a:r>
              <a:rPr lang="cs-CZ" dirty="0"/>
              <a:t>- výplata dividend</a:t>
            </a:r>
          </a:p>
          <a:p>
            <a:pPr fontAlgn="auto">
              <a:lnSpc>
                <a:spcPct val="90000"/>
              </a:lnSpc>
              <a:spcAft>
                <a:spcPts val="0"/>
              </a:spcAft>
              <a:buFontTx/>
              <a:buNone/>
              <a:defRPr/>
            </a:pPr>
            <a:r>
              <a:rPr lang="cs-CZ" b="1" dirty="0"/>
              <a:t>Cash </a:t>
            </a:r>
            <a:r>
              <a:rPr lang="cs-CZ" b="1" dirty="0" err="1"/>
              <a:t>flow</a:t>
            </a:r>
            <a:r>
              <a:rPr lang="cs-CZ" b="1" dirty="0"/>
              <a:t> z finanční oblasti</a:t>
            </a:r>
          </a:p>
          <a:p>
            <a:pPr fontAlgn="auto">
              <a:lnSpc>
                <a:spcPct val="90000"/>
              </a:lnSpc>
              <a:spcAft>
                <a:spcPts val="0"/>
              </a:spcAft>
              <a:buFontTx/>
              <a:buNone/>
              <a:defRPr/>
            </a:pPr>
            <a:endParaRPr lang="cs-CZ" b="1" dirty="0"/>
          </a:p>
          <a:p>
            <a:pPr fontAlgn="auto">
              <a:lnSpc>
                <a:spcPct val="90000"/>
              </a:lnSpc>
              <a:spcAft>
                <a:spcPts val="0"/>
              </a:spcAft>
              <a:buFontTx/>
              <a:buNone/>
              <a:defRPr/>
            </a:pPr>
            <a:r>
              <a:rPr lang="cs-CZ" b="1" dirty="0"/>
              <a:t>Celkový cash </a:t>
            </a:r>
            <a:r>
              <a:rPr lang="cs-CZ" b="1" dirty="0" err="1"/>
              <a:t>flow</a:t>
            </a:r>
            <a:r>
              <a:rPr lang="cs-CZ" dirty="0"/>
              <a:t> (součet cash </a:t>
            </a:r>
            <a:r>
              <a:rPr lang="cs-CZ" dirty="0" err="1"/>
              <a:t>flow</a:t>
            </a:r>
            <a:r>
              <a:rPr lang="cs-CZ" dirty="0"/>
              <a:t> z provozní, investiční a finanční oblasti)</a:t>
            </a:r>
          </a:p>
          <a:p>
            <a:pPr fontAlgn="auto">
              <a:lnSpc>
                <a:spcPct val="90000"/>
              </a:lnSpc>
              <a:spcAft>
                <a:spcPts val="0"/>
              </a:spcAft>
              <a:defRPr/>
            </a:pPr>
            <a:endParaRPr lang="cs-CZ" b="1" dirty="0"/>
          </a:p>
        </p:txBody>
      </p:sp>
    </p:spTree>
    <p:extLst>
      <p:ext uri="{BB962C8B-B14F-4D97-AF65-F5344CB8AC3E}">
        <p14:creationId xmlns:p14="http://schemas.microsoft.com/office/powerpoint/2010/main" val="2343137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Rot="1" noChangeArrowheads="1"/>
          </p:cNvSpPr>
          <p:nvPr>
            <p:ph type="title"/>
          </p:nvPr>
        </p:nvSpPr>
        <p:spPr>
          <a:xfrm>
            <a:off x="457200" y="395925"/>
            <a:ext cx="8229600" cy="1052736"/>
          </a:xfrm>
        </p:spPr>
        <p:txBody>
          <a:bodyPr>
            <a:normAutofit/>
          </a:bodyPr>
          <a:lstStyle/>
          <a:p>
            <a:pPr eaLnBrk="1" hangingPunct="1">
              <a:defRPr/>
            </a:pPr>
            <a:r>
              <a:rPr lang="cs-CZ" sz="4000" dirty="0">
                <a:solidFill>
                  <a:srgbClr val="FF0000"/>
                </a:solidFill>
                <a:latin typeface="Arial" charset="0"/>
              </a:rPr>
              <a:t>Použití cash </a:t>
            </a:r>
            <a:r>
              <a:rPr lang="cs-CZ" sz="4000" dirty="0" err="1">
                <a:solidFill>
                  <a:srgbClr val="FF0000"/>
                </a:solidFill>
                <a:latin typeface="Arial" charset="0"/>
              </a:rPr>
              <a:t>flow</a:t>
            </a:r>
            <a:endParaRPr lang="cs-CZ" sz="4000" dirty="0">
              <a:solidFill>
                <a:srgbClr val="FF0000"/>
              </a:solidFill>
              <a:latin typeface="Arial" charset="0"/>
            </a:endParaRPr>
          </a:p>
        </p:txBody>
      </p:sp>
      <p:sp>
        <p:nvSpPr>
          <p:cNvPr id="45060" name="Text Box 6"/>
          <p:cNvSpPr txBox="1">
            <a:spLocks noChangeArrowheads="1"/>
          </p:cNvSpPr>
          <p:nvPr/>
        </p:nvSpPr>
        <p:spPr bwMode="auto">
          <a:xfrm>
            <a:off x="395537" y="1268760"/>
            <a:ext cx="8569076"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80000"/>
              </a:spcBef>
              <a:buFont typeface="Wingdings" pitchFamily="2" charset="2"/>
              <a:buChar char="ü"/>
            </a:pPr>
            <a:r>
              <a:rPr lang="cs-CZ" dirty="0">
                <a:latin typeface="+mj-lt"/>
              </a:rPr>
              <a:t>  </a:t>
            </a:r>
            <a:r>
              <a:rPr lang="cs-CZ" sz="2400" dirty="0">
                <a:latin typeface="+mj-lt"/>
              </a:rPr>
              <a:t>ve finanční analýze pro hodnocení finanční stability podniku a příčin změn stavu peněžních prostředků,</a:t>
            </a:r>
          </a:p>
          <a:p>
            <a:pPr eaLnBrk="1" hangingPunct="1">
              <a:spcBef>
                <a:spcPct val="80000"/>
              </a:spcBef>
              <a:buFont typeface="Wingdings" pitchFamily="2" charset="2"/>
              <a:buChar char="ü"/>
            </a:pPr>
            <a:r>
              <a:rPr lang="cs-CZ" sz="2400" dirty="0">
                <a:latin typeface="+mj-lt"/>
              </a:rPr>
              <a:t> při krátkodobém plánování peněžních příjmů a výdajů,</a:t>
            </a:r>
          </a:p>
          <a:p>
            <a:pPr eaLnBrk="1" hangingPunct="1">
              <a:spcBef>
                <a:spcPct val="80000"/>
              </a:spcBef>
              <a:buFont typeface="Wingdings" pitchFamily="2" charset="2"/>
              <a:buChar char="ü"/>
            </a:pPr>
            <a:r>
              <a:rPr lang="cs-CZ" sz="2400" dirty="0">
                <a:latin typeface="+mj-lt"/>
              </a:rPr>
              <a:t> při střednědobém a dlouhodobém sestavování finančních výhledů podniku,</a:t>
            </a:r>
          </a:p>
          <a:p>
            <a:pPr eaLnBrk="1" hangingPunct="1">
              <a:spcBef>
                <a:spcPct val="80000"/>
              </a:spcBef>
              <a:buFont typeface="Wingdings" pitchFamily="2" charset="2"/>
              <a:buChar char="ü"/>
            </a:pPr>
            <a:r>
              <a:rPr lang="cs-CZ" sz="2400" dirty="0">
                <a:latin typeface="+mj-lt"/>
              </a:rPr>
              <a:t> při hodnocení finanční efektivnosti investičních variant,</a:t>
            </a:r>
          </a:p>
          <a:p>
            <a:pPr eaLnBrk="1" hangingPunct="1">
              <a:spcBef>
                <a:spcPct val="80000"/>
              </a:spcBef>
              <a:buFont typeface="Wingdings" pitchFamily="2" charset="2"/>
              <a:buChar char="ü"/>
            </a:pPr>
            <a:r>
              <a:rPr lang="cs-CZ" sz="2400" dirty="0">
                <a:latin typeface="+mj-lt"/>
              </a:rPr>
              <a:t> jako jedna z forem stanovení základu tržní ceny podniku (diskontovaný CF) – oceňování podniku.</a:t>
            </a:r>
          </a:p>
        </p:txBody>
      </p:sp>
    </p:spTree>
    <p:extLst>
      <p:ext uri="{BB962C8B-B14F-4D97-AF65-F5344CB8AC3E}">
        <p14:creationId xmlns:p14="http://schemas.microsoft.com/office/powerpoint/2010/main" val="3811996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90288"/>
            <a:ext cx="8229600" cy="1196975"/>
          </a:xfrm>
        </p:spPr>
        <p:txBody>
          <a:bodyPr>
            <a:normAutofit fontScale="90000"/>
          </a:bodyPr>
          <a:lstStyle/>
          <a:p>
            <a:pPr fontAlgn="auto">
              <a:spcAft>
                <a:spcPts val="0"/>
              </a:spcAft>
              <a:defRPr/>
            </a:pPr>
            <a:r>
              <a:rPr lang="cs-CZ" sz="4000" dirty="0">
                <a:solidFill>
                  <a:srgbClr val="FF0000"/>
                </a:solidFill>
              </a:rPr>
              <a:t>Co rozumíme pod pojmem finanční řízení podniku ?</a:t>
            </a:r>
          </a:p>
        </p:txBody>
      </p:sp>
      <p:sp>
        <p:nvSpPr>
          <p:cNvPr id="55299" name="Rectangle 3"/>
          <p:cNvSpPr>
            <a:spLocks noGrp="1" noChangeArrowheads="1"/>
          </p:cNvSpPr>
          <p:nvPr>
            <p:ph type="body" idx="1"/>
          </p:nvPr>
        </p:nvSpPr>
        <p:spPr/>
        <p:txBody>
          <a:bodyPr rtlCol="0">
            <a:normAutofit fontScale="92500"/>
          </a:bodyPr>
          <a:lstStyle/>
          <a:p>
            <a:pPr fontAlgn="auto">
              <a:spcAft>
                <a:spcPts val="0"/>
              </a:spcAft>
              <a:defRPr/>
            </a:pPr>
            <a:endParaRPr lang="cs-CZ" dirty="0"/>
          </a:p>
          <a:p>
            <a:pPr fontAlgn="auto">
              <a:spcAft>
                <a:spcPts val="0"/>
              </a:spcAft>
              <a:defRPr/>
            </a:pPr>
            <a:r>
              <a:rPr lang="cs-CZ" sz="4000" b="1" dirty="0"/>
              <a:t>Získávání a účelné a efektivní rozdělování finančních zdrojů</a:t>
            </a:r>
            <a:r>
              <a:rPr lang="cs-CZ" sz="3600" b="1" dirty="0"/>
              <a:t> </a:t>
            </a:r>
          </a:p>
          <a:p>
            <a:pPr fontAlgn="auto">
              <a:spcAft>
                <a:spcPts val="0"/>
              </a:spcAft>
              <a:defRPr/>
            </a:pPr>
            <a:r>
              <a:rPr lang="pl-PL" sz="3600" dirty="0"/>
              <a:t>Co je důležité pro finančního řízení podniku?</a:t>
            </a:r>
          </a:p>
          <a:p>
            <a:pPr lvl="1" fontAlgn="auto">
              <a:spcAft>
                <a:spcPts val="0"/>
              </a:spcAft>
              <a:defRPr/>
            </a:pPr>
            <a:r>
              <a:rPr lang="cs-CZ" sz="2800" dirty="0"/>
              <a:t>Zajistit neustálý přísun financí</a:t>
            </a:r>
          </a:p>
          <a:p>
            <a:pPr lvl="1" fontAlgn="auto">
              <a:spcAft>
                <a:spcPts val="0"/>
              </a:spcAft>
              <a:defRPr/>
            </a:pPr>
            <a:r>
              <a:rPr lang="cs-CZ" sz="2800" dirty="0"/>
              <a:t>Kontrolovat  jednotlivé procesy v podniku </a:t>
            </a:r>
          </a:p>
          <a:p>
            <a:pPr lvl="1" fontAlgn="auto">
              <a:spcAft>
                <a:spcPts val="0"/>
              </a:spcAft>
              <a:defRPr/>
            </a:pPr>
            <a:r>
              <a:rPr lang="cs-CZ" sz="2800" dirty="0"/>
              <a:t>Plánovat  potřebu finančních prostředků</a:t>
            </a:r>
          </a:p>
          <a:p>
            <a:pPr lvl="1" fontAlgn="auto">
              <a:spcAft>
                <a:spcPts val="0"/>
              </a:spcAft>
              <a:defRPr/>
            </a:pPr>
            <a:r>
              <a:rPr lang="cs-CZ" sz="2800" dirty="0"/>
              <a:t>Hledat způsoby jak v podniku uspořit </a:t>
            </a:r>
          </a:p>
          <a:p>
            <a:pPr lvl="1" fontAlgn="auto">
              <a:spcAft>
                <a:spcPts val="0"/>
              </a:spcAft>
              <a:defRPr/>
            </a:pPr>
            <a:endParaRPr lang="cs-CZ" sz="2800" dirty="0"/>
          </a:p>
        </p:txBody>
      </p:sp>
    </p:spTree>
    <p:extLst>
      <p:ext uri="{BB962C8B-B14F-4D97-AF65-F5344CB8AC3E}">
        <p14:creationId xmlns:p14="http://schemas.microsoft.com/office/powerpoint/2010/main" val="411307809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Rot="1" noChangeArrowheads="1"/>
          </p:cNvSpPr>
          <p:nvPr>
            <p:ph type="title"/>
          </p:nvPr>
        </p:nvSpPr>
        <p:spPr>
          <a:xfrm>
            <a:off x="457200" y="600462"/>
            <a:ext cx="8229600" cy="1052736"/>
          </a:xfrm>
        </p:spPr>
        <p:txBody>
          <a:bodyPr>
            <a:normAutofit/>
          </a:bodyPr>
          <a:lstStyle/>
          <a:p>
            <a:pPr eaLnBrk="1" hangingPunct="1">
              <a:defRPr/>
            </a:pPr>
            <a:r>
              <a:rPr lang="cs-CZ" sz="4000" b="1" dirty="0">
                <a:solidFill>
                  <a:srgbClr val="FF0000"/>
                </a:solidFill>
                <a:latin typeface="Arial" charset="0"/>
              </a:rPr>
              <a:t>Propojení CF s VZZ a Rozvahou</a:t>
            </a:r>
          </a:p>
        </p:txBody>
      </p:sp>
      <p:pic>
        <p:nvPicPr>
          <p:cNvPr id="2" name="Obrázek 1">
            <a:extLst>
              <a:ext uri="{FF2B5EF4-FFF2-40B4-BE49-F238E27FC236}">
                <a16:creationId xmlns:a16="http://schemas.microsoft.com/office/drawing/2014/main" id="{E45EE5DF-392D-43FB-8A98-A472B55C8E3D}"/>
              </a:ext>
            </a:extLst>
          </p:cNvPr>
          <p:cNvPicPr>
            <a:picLocks noChangeAspect="1"/>
          </p:cNvPicPr>
          <p:nvPr/>
        </p:nvPicPr>
        <p:blipFill>
          <a:blip r:embed="rId2"/>
          <a:stretch>
            <a:fillRect/>
          </a:stretch>
        </p:blipFill>
        <p:spPr>
          <a:xfrm>
            <a:off x="0" y="1938838"/>
            <a:ext cx="9144000" cy="3964446"/>
          </a:xfrm>
          <a:prstGeom prst="rect">
            <a:avLst/>
          </a:prstGeom>
        </p:spPr>
      </p:pic>
    </p:spTree>
    <p:extLst>
      <p:ext uri="{BB962C8B-B14F-4D97-AF65-F5344CB8AC3E}">
        <p14:creationId xmlns:p14="http://schemas.microsoft.com/office/powerpoint/2010/main" val="1953913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r>
              <a:rPr lang="cs-CZ" b="1" dirty="0">
                <a:solidFill>
                  <a:srgbClr val="FF0000"/>
                </a:solidFill>
              </a:rPr>
              <a:t>Finanční plánování</a:t>
            </a:r>
          </a:p>
        </p:txBody>
      </p:sp>
      <p:sp>
        <p:nvSpPr>
          <p:cNvPr id="691203" name="Rectangle 3"/>
          <p:cNvSpPr>
            <a:spLocks noGrp="1" noChangeArrowheads="1"/>
          </p:cNvSpPr>
          <p:nvPr>
            <p:ph type="body" idx="1"/>
          </p:nvPr>
        </p:nvSpPr>
        <p:spPr>
          <a:xfrm>
            <a:off x="31948" y="1268760"/>
            <a:ext cx="9144000" cy="4718050"/>
          </a:xfrm>
        </p:spPr>
        <p:txBody>
          <a:bodyPr>
            <a:normAutofit fontScale="92500"/>
          </a:bodyPr>
          <a:lstStyle/>
          <a:p>
            <a:r>
              <a:rPr lang="cs-CZ" sz="2800" dirty="0"/>
              <a:t>Úkolem finančního plánování je </a:t>
            </a:r>
            <a:r>
              <a:rPr lang="cs-CZ" sz="2800" b="1" dirty="0"/>
              <a:t>předvídat přebytky či schodky finančních zdrojů</a:t>
            </a:r>
            <a:r>
              <a:rPr lang="cs-CZ" sz="2800" dirty="0"/>
              <a:t>, ať už v krátkodobém či dlouhodobém časovém horizontu a </a:t>
            </a:r>
            <a:r>
              <a:rPr lang="cs-CZ" sz="2800" b="1" dirty="0"/>
              <a:t>rozhodovat o jejich využití či pokrytí</a:t>
            </a:r>
            <a:r>
              <a:rPr lang="cs-CZ" sz="2800" dirty="0"/>
              <a:t>.</a:t>
            </a:r>
          </a:p>
          <a:p>
            <a:r>
              <a:rPr lang="cs-CZ" sz="2800" dirty="0"/>
              <a:t>Finanční plánování zahrnuje tyto činnosti:</a:t>
            </a:r>
          </a:p>
          <a:p>
            <a:pPr lvl="1"/>
            <a:r>
              <a:rPr lang="cs-CZ" sz="2400" dirty="0">
                <a:solidFill>
                  <a:schemeClr val="hlink"/>
                </a:solidFill>
              </a:rPr>
              <a:t>plánování aktiv a pasiv</a:t>
            </a:r>
            <a:r>
              <a:rPr lang="cs-CZ" sz="2400" dirty="0"/>
              <a:t> (plánová rozvaha), tj. plánování majetkové a kapitálové struktury</a:t>
            </a:r>
          </a:p>
          <a:p>
            <a:pPr lvl="1"/>
            <a:r>
              <a:rPr lang="cs-CZ" sz="2400" dirty="0">
                <a:solidFill>
                  <a:schemeClr val="hlink"/>
                </a:solidFill>
              </a:rPr>
              <a:t>plánování výnosů, nákladů a zisku</a:t>
            </a:r>
            <a:r>
              <a:rPr lang="cs-CZ" sz="2400" dirty="0"/>
              <a:t> (plánová výsledovka), tj. plánování tržeb a odpovídajících nákladů z provozní, finanční a mimořádné činnosti</a:t>
            </a:r>
          </a:p>
          <a:p>
            <a:pPr lvl="1"/>
            <a:r>
              <a:rPr lang="cs-CZ" sz="2400" dirty="0">
                <a:solidFill>
                  <a:schemeClr val="hlink"/>
                </a:solidFill>
              </a:rPr>
              <a:t>plánování peněžních příjmů a výdajů</a:t>
            </a:r>
            <a:r>
              <a:rPr lang="cs-CZ" sz="2400" dirty="0"/>
              <a:t> (plánový výkaz cash </a:t>
            </a:r>
            <a:r>
              <a:rPr lang="cs-CZ" sz="2400" dirty="0" err="1"/>
              <a:t>flow</a:t>
            </a:r>
            <a:r>
              <a:rPr lang="cs-CZ" sz="2400" dirty="0"/>
              <a:t>) ve struktuře odpovídající peněžním tokům z provozní, finanční a investiční činnosti</a:t>
            </a:r>
          </a:p>
        </p:txBody>
      </p:sp>
    </p:spTree>
    <p:extLst>
      <p:ext uri="{BB962C8B-B14F-4D97-AF65-F5344CB8AC3E}">
        <p14:creationId xmlns:p14="http://schemas.microsoft.com/office/powerpoint/2010/main" val="1500960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0" y="454360"/>
            <a:ext cx="8229600" cy="908720"/>
          </a:xfrm>
        </p:spPr>
        <p:txBody>
          <a:bodyPr/>
          <a:lstStyle/>
          <a:p>
            <a:r>
              <a:rPr lang="cs-CZ" b="1" dirty="0">
                <a:solidFill>
                  <a:srgbClr val="FF0000"/>
                </a:solidFill>
              </a:rPr>
              <a:t>Finanční plánování</a:t>
            </a:r>
          </a:p>
        </p:txBody>
      </p:sp>
      <p:sp>
        <p:nvSpPr>
          <p:cNvPr id="691203" name="Rectangle 3"/>
          <p:cNvSpPr>
            <a:spLocks noGrp="1" noChangeArrowheads="1"/>
          </p:cNvSpPr>
          <p:nvPr>
            <p:ph type="body" idx="1"/>
          </p:nvPr>
        </p:nvSpPr>
        <p:spPr>
          <a:xfrm>
            <a:off x="107504" y="1193398"/>
            <a:ext cx="8856984" cy="5018248"/>
          </a:xfrm>
        </p:spPr>
        <p:txBody>
          <a:bodyPr>
            <a:noAutofit/>
          </a:bodyPr>
          <a:lstStyle/>
          <a:p>
            <a:pPr marL="0" indent="0">
              <a:buNone/>
            </a:pPr>
            <a:r>
              <a:rPr lang="cs-CZ" sz="2400" b="1" dirty="0"/>
              <a:t>Finanční plán</a:t>
            </a:r>
          </a:p>
          <a:p>
            <a:pPr algn="just">
              <a:lnSpc>
                <a:spcPct val="90000"/>
              </a:lnSpc>
            </a:pPr>
            <a:r>
              <a:rPr lang="cs-CZ" sz="2400" dirty="0"/>
              <a:t>V</a:t>
            </a:r>
            <a:r>
              <a:rPr lang="cs-CZ" sz="2400" dirty="0">
                <a:cs typeface="Times New Roman" pitchFamily="18" charset="0"/>
              </a:rPr>
              <a:t>ychází z dosavadního vývoje a z dosažené úrovně podniku hodnocené finanční analýzou, z vývoje budoucího prodeje a vývoje ekonomického prostředí</a:t>
            </a:r>
          </a:p>
          <a:p>
            <a:pPr algn="just">
              <a:lnSpc>
                <a:spcPct val="90000"/>
              </a:lnSpc>
            </a:pPr>
            <a:r>
              <a:rPr lang="cs-CZ" sz="2400" dirty="0"/>
              <a:t>U</a:t>
            </a:r>
            <a:r>
              <a:rPr lang="cs-CZ" sz="2400" dirty="0">
                <a:cs typeface="Times New Roman" pitchFamily="18" charset="0"/>
              </a:rPr>
              <a:t>možňuje stanovit a analyzovat vazby mezi investičními návrhy a finančními možnostmi podniku</a:t>
            </a:r>
          </a:p>
          <a:p>
            <a:pPr algn="just">
              <a:lnSpc>
                <a:spcPct val="90000"/>
              </a:lnSpc>
            </a:pPr>
            <a:r>
              <a:rPr lang="cs-CZ" sz="2400" dirty="0"/>
              <a:t>U</a:t>
            </a:r>
            <a:r>
              <a:rPr lang="cs-CZ" sz="2400" dirty="0">
                <a:cs typeface="Times New Roman" pitchFamily="18" charset="0"/>
              </a:rPr>
              <a:t>možňuje pracovat podniku s různými investičními a finančními variantami</a:t>
            </a:r>
          </a:p>
          <a:p>
            <a:pPr algn="just">
              <a:lnSpc>
                <a:spcPct val="90000"/>
              </a:lnSpc>
            </a:pPr>
            <a:r>
              <a:rPr lang="cs-CZ" sz="2400" dirty="0"/>
              <a:t>O</a:t>
            </a:r>
            <a:r>
              <a:rPr lang="cs-CZ" sz="2400" dirty="0">
                <a:cs typeface="Times New Roman" pitchFamily="18" charset="0"/>
              </a:rPr>
              <a:t>mezuje finanční riziko</a:t>
            </a:r>
          </a:p>
          <a:p>
            <a:pPr algn="just">
              <a:lnSpc>
                <a:spcPct val="90000"/>
              </a:lnSpc>
            </a:pPr>
            <a:r>
              <a:rPr lang="cs-CZ" sz="2400" dirty="0"/>
              <a:t>J</a:t>
            </a:r>
            <a:r>
              <a:rPr lang="cs-CZ" sz="2400" dirty="0">
                <a:cs typeface="Times New Roman" pitchFamily="18" charset="0"/>
              </a:rPr>
              <a:t>eho úkolem je zajišťovat likviditu, dostatečný zisk před zdaněním a umožňuje sledovat základní podnikatelský cíl– růst tržní hodnoty podniku</a:t>
            </a:r>
          </a:p>
          <a:p>
            <a:pPr algn="just">
              <a:lnSpc>
                <a:spcPct val="90000"/>
              </a:lnSpc>
            </a:pPr>
            <a:r>
              <a:rPr lang="cs-CZ" sz="2400" dirty="0"/>
              <a:t>J</a:t>
            </a:r>
            <a:r>
              <a:rPr lang="cs-CZ" sz="2400" dirty="0">
                <a:cs typeface="Times New Roman" pitchFamily="18" charset="0"/>
              </a:rPr>
              <a:t>eho smyslem je projektování budoucích výsledků současných rozhodnutí </a:t>
            </a:r>
            <a:endParaRPr lang="cs-CZ" sz="2400" dirty="0"/>
          </a:p>
          <a:p>
            <a:pPr marL="0" indent="0">
              <a:buNone/>
            </a:pPr>
            <a:endParaRPr lang="cs-CZ" sz="2400" dirty="0"/>
          </a:p>
        </p:txBody>
      </p:sp>
    </p:spTree>
    <p:extLst>
      <p:ext uri="{BB962C8B-B14F-4D97-AF65-F5344CB8AC3E}">
        <p14:creationId xmlns:p14="http://schemas.microsoft.com/office/powerpoint/2010/main" val="39404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4294967295"/>
          </p:nvPr>
        </p:nvSpPr>
        <p:spPr>
          <a:xfrm>
            <a:off x="250825" y="908050"/>
            <a:ext cx="8893175" cy="5445125"/>
          </a:xfrm>
        </p:spPr>
        <p:txBody>
          <a:bodyPr/>
          <a:lstStyle/>
          <a:p>
            <a:pPr>
              <a:lnSpc>
                <a:spcPct val="80000"/>
              </a:lnSpc>
              <a:buFontTx/>
              <a:buNone/>
            </a:pPr>
            <a:r>
              <a:rPr lang="cs-CZ" sz="1800" b="1">
                <a:solidFill>
                  <a:schemeClr val="tx1"/>
                </a:solidFill>
              </a:rPr>
              <a:t>Výchozí situace</a:t>
            </a:r>
          </a:p>
          <a:p>
            <a:pPr>
              <a:lnSpc>
                <a:spcPct val="80000"/>
              </a:lnSpc>
              <a:buFontTx/>
              <a:buNone/>
            </a:pPr>
            <a:r>
              <a:rPr lang="cs-CZ" sz="1800">
                <a:solidFill>
                  <a:schemeClr val="tx1"/>
                </a:solidFill>
              </a:rPr>
              <a:t>Plán tržeb v jednotlivých čtvrtletích r. 2008:</a:t>
            </a:r>
          </a:p>
          <a:p>
            <a:pPr>
              <a:lnSpc>
                <a:spcPct val="80000"/>
              </a:lnSpc>
              <a:buFontTx/>
              <a:buNone/>
            </a:pPr>
            <a:r>
              <a:rPr lang="cs-CZ" sz="1800">
                <a:solidFill>
                  <a:schemeClr val="tx1"/>
                </a:solidFill>
              </a:rPr>
              <a:t>I.	110 200   tis. Kč</a:t>
            </a:r>
          </a:p>
          <a:p>
            <a:pPr>
              <a:lnSpc>
                <a:spcPct val="80000"/>
              </a:lnSpc>
              <a:buFontTx/>
              <a:buNone/>
            </a:pPr>
            <a:r>
              <a:rPr lang="cs-CZ" sz="1800">
                <a:solidFill>
                  <a:schemeClr val="tx1"/>
                </a:solidFill>
              </a:rPr>
              <a:t>II.	 90 350   tis. Kč</a:t>
            </a:r>
          </a:p>
          <a:p>
            <a:pPr>
              <a:lnSpc>
                <a:spcPct val="80000"/>
              </a:lnSpc>
              <a:buFontTx/>
              <a:buNone/>
            </a:pPr>
            <a:r>
              <a:rPr lang="cs-CZ" sz="1800">
                <a:solidFill>
                  <a:schemeClr val="tx1"/>
                </a:solidFill>
              </a:rPr>
              <a:t>III. 	 71 530   tis. Kč	</a:t>
            </a:r>
          </a:p>
          <a:p>
            <a:pPr>
              <a:lnSpc>
                <a:spcPct val="80000"/>
              </a:lnSpc>
              <a:buFontTx/>
              <a:buNone/>
            </a:pPr>
            <a:r>
              <a:rPr lang="cs-CZ" sz="1800">
                <a:solidFill>
                  <a:schemeClr val="tx1"/>
                </a:solidFill>
              </a:rPr>
              <a:t>IV.	 88 482   tis. Kč	</a:t>
            </a:r>
          </a:p>
          <a:p>
            <a:pPr>
              <a:lnSpc>
                <a:spcPct val="80000"/>
              </a:lnSpc>
              <a:buFontTx/>
              <a:buNone/>
            </a:pPr>
            <a:endParaRPr lang="cs-CZ" sz="1800">
              <a:solidFill>
                <a:schemeClr val="tx1"/>
              </a:solidFill>
            </a:endParaRPr>
          </a:p>
          <a:p>
            <a:pPr>
              <a:lnSpc>
                <a:spcPct val="80000"/>
              </a:lnSpc>
            </a:pPr>
            <a:r>
              <a:rPr lang="cs-CZ" sz="1800">
                <a:solidFill>
                  <a:schemeClr val="tx1"/>
                </a:solidFill>
              </a:rPr>
              <a:t>Skutečné tržby ve IV.Q r. 2007 … 75 200 tis.Kč.			 </a:t>
            </a:r>
          </a:p>
          <a:p>
            <a:pPr>
              <a:lnSpc>
                <a:spcPct val="80000"/>
              </a:lnSpc>
            </a:pPr>
            <a:r>
              <a:rPr lang="cs-CZ" sz="1800">
                <a:solidFill>
                  <a:schemeClr val="tx1"/>
                </a:solidFill>
              </a:rPr>
              <a:t>Pohledávky ve IV. Q. r. 2007 … 52 263 tis.Kč.</a:t>
            </a:r>
          </a:p>
          <a:p>
            <a:pPr>
              <a:lnSpc>
                <a:spcPct val="80000"/>
              </a:lnSpc>
            </a:pPr>
            <a:r>
              <a:rPr lang="cs-CZ" sz="1800">
                <a:solidFill>
                  <a:schemeClr val="tx1"/>
                </a:solidFill>
              </a:rPr>
              <a:t>Očekávaná splatnost pohledávek: 60% v příslušném Q., 40% v následujícím Q. </a:t>
            </a:r>
          </a:p>
          <a:p>
            <a:pPr>
              <a:lnSpc>
                <a:spcPct val="80000"/>
              </a:lnSpc>
            </a:pPr>
            <a:r>
              <a:rPr lang="cs-CZ" sz="1800">
                <a:solidFill>
                  <a:schemeClr val="tx1"/>
                </a:solidFill>
              </a:rPr>
              <a:t>Výdaje na nákup od dodav. …65% tržeb přísl. období.	</a:t>
            </a:r>
          </a:p>
          <a:p>
            <a:pPr>
              <a:lnSpc>
                <a:spcPct val="80000"/>
              </a:lnSpc>
            </a:pPr>
            <a:r>
              <a:rPr lang="cs-CZ" sz="1800">
                <a:solidFill>
                  <a:schemeClr val="tx1"/>
                </a:solidFill>
              </a:rPr>
              <a:t>Mzdové náklady činí 20% tržeb.</a:t>
            </a:r>
          </a:p>
          <a:p>
            <a:pPr>
              <a:lnSpc>
                <a:spcPct val="80000"/>
              </a:lnSpc>
            </a:pPr>
            <a:r>
              <a:rPr lang="cs-CZ" sz="1800">
                <a:solidFill>
                  <a:schemeClr val="tx1"/>
                </a:solidFill>
              </a:rPr>
              <a:t>Platba úroků je plánována na I. čtvrt. ve výši 11 177 tis.Kč.	</a:t>
            </a:r>
          </a:p>
          <a:p>
            <a:pPr>
              <a:lnSpc>
                <a:spcPct val="80000"/>
              </a:lnSpc>
            </a:pPr>
            <a:r>
              <a:rPr lang="cs-CZ" sz="1800">
                <a:solidFill>
                  <a:schemeClr val="tx1"/>
                </a:solidFill>
              </a:rPr>
              <a:t>Platba dividend - III. a IV.Q ve výši 12 400 tis. resp. 14 800 tis.Kč.</a:t>
            </a:r>
          </a:p>
          <a:p>
            <a:pPr>
              <a:lnSpc>
                <a:spcPct val="80000"/>
              </a:lnSpc>
            </a:pPr>
            <a:r>
              <a:rPr lang="cs-CZ" sz="1800">
                <a:solidFill>
                  <a:schemeClr val="tx1"/>
                </a:solidFill>
              </a:rPr>
              <a:t>V každém Q. dále firma platí zálohy na DzPPO ve výši 1 500 tis. Kč.</a:t>
            </a:r>
          </a:p>
          <a:p>
            <a:pPr>
              <a:lnSpc>
                <a:spcPct val="80000"/>
              </a:lnSpc>
            </a:pPr>
            <a:r>
              <a:rPr lang="cs-CZ" sz="1800">
                <a:solidFill>
                  <a:schemeClr val="tx1"/>
                </a:solidFill>
              </a:rPr>
              <a:t>Ve II. Q je navíc očekáván doplatek DzPPO ve výši 1 300 tis. Kč.	</a:t>
            </a:r>
          </a:p>
          <a:p>
            <a:pPr>
              <a:lnSpc>
                <a:spcPct val="80000"/>
              </a:lnSpc>
            </a:pPr>
            <a:r>
              <a:rPr lang="cs-CZ" sz="1800">
                <a:solidFill>
                  <a:schemeClr val="tx1"/>
                </a:solidFill>
              </a:rPr>
              <a:t>Je požadována minimální rezerva hotovosti  5 000  tis. Kč.	</a:t>
            </a:r>
          </a:p>
          <a:p>
            <a:pPr>
              <a:lnSpc>
                <a:spcPct val="80000"/>
              </a:lnSpc>
            </a:pPr>
            <a:r>
              <a:rPr lang="cs-CZ" sz="1800">
                <a:solidFill>
                  <a:schemeClr val="tx1"/>
                </a:solidFill>
              </a:rPr>
              <a:t>Počáteční stav PP v r. 2008 je 11 104 tis. Kč.</a:t>
            </a:r>
          </a:p>
          <a:p>
            <a:pPr>
              <a:lnSpc>
                <a:spcPct val="80000"/>
              </a:lnSpc>
              <a:buFontTx/>
              <a:buNone/>
            </a:pPr>
            <a:endParaRPr lang="cs-CZ" sz="1800">
              <a:solidFill>
                <a:schemeClr val="tx1"/>
              </a:solidFill>
            </a:endParaRPr>
          </a:p>
        </p:txBody>
      </p:sp>
      <p:sp>
        <p:nvSpPr>
          <p:cNvPr id="500739" name="Rectangle 3"/>
          <p:cNvSpPr>
            <a:spLocks noGrp="1" noChangeArrowheads="1"/>
          </p:cNvSpPr>
          <p:nvPr>
            <p:ph type="title" idx="4294967295"/>
          </p:nvPr>
        </p:nvSpPr>
        <p:spPr>
          <a:xfrm>
            <a:off x="1036949" y="388937"/>
            <a:ext cx="8229600" cy="777875"/>
          </a:xfrm>
        </p:spPr>
        <p:txBody>
          <a:bodyPr/>
          <a:lstStyle/>
          <a:p>
            <a:pPr fontAlgn="auto">
              <a:spcAft>
                <a:spcPts val="0"/>
              </a:spcAft>
              <a:defRPr/>
            </a:pPr>
            <a:r>
              <a:rPr lang="cs-CZ" sz="2800" dirty="0">
                <a:solidFill>
                  <a:srgbClr val="FF0000"/>
                </a:solidFill>
              </a:rPr>
              <a:t>Finanční plánování – zjednodušená ukázka </a:t>
            </a:r>
          </a:p>
        </p:txBody>
      </p:sp>
    </p:spTree>
    <p:extLst>
      <p:ext uri="{BB962C8B-B14F-4D97-AF65-F5344CB8AC3E}">
        <p14:creationId xmlns:p14="http://schemas.microsoft.com/office/powerpoint/2010/main" val="2701484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nvGraphicFramePr>
        <p:xfrm>
          <a:off x="684213" y="1989138"/>
          <a:ext cx="8299450" cy="2657475"/>
        </p:xfrm>
        <a:graphic>
          <a:graphicData uri="http://schemas.openxmlformats.org/presentationml/2006/ole">
            <mc:AlternateContent xmlns:mc="http://schemas.openxmlformats.org/markup-compatibility/2006">
              <mc:Choice xmlns:v="urn:schemas-microsoft-com:vml" Requires="v">
                <p:oleObj spid="_x0000_s18435" name="List" r:id="rId3" imgW="5076430" imgH="1626252" progId="Excel.Sheet.8">
                  <p:embed/>
                </p:oleObj>
              </mc:Choice>
              <mc:Fallback>
                <p:oleObj name="List" r:id="rId3" imgW="5076430" imgH="1626252" progId="Excel.Sheet.8">
                  <p:embed/>
                  <p:pic>
                    <p:nvPicPr>
                      <p:cNvPr id="134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89138"/>
                        <a:ext cx="82994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7" name="Rectangle 3"/>
          <p:cNvSpPr>
            <a:spLocks noChangeArrowheads="1"/>
          </p:cNvSpPr>
          <p:nvPr/>
        </p:nvSpPr>
        <p:spPr bwMode="auto">
          <a:xfrm>
            <a:off x="898525" y="342107"/>
            <a:ext cx="79216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eaLnBrk="0" hangingPunct="0"/>
            <a:r>
              <a:rPr lang="cs-CZ" sz="2800" dirty="0">
                <a:solidFill>
                  <a:srgbClr val="FF0000"/>
                </a:solidFill>
              </a:rPr>
              <a:t>Finanční plánování – zjednodušená ukázka </a:t>
            </a:r>
          </a:p>
        </p:txBody>
      </p:sp>
      <p:sp>
        <p:nvSpPr>
          <p:cNvPr id="134148" name="Line 4"/>
          <p:cNvSpPr>
            <a:spLocks noChangeShapeType="1"/>
          </p:cNvSpPr>
          <p:nvPr/>
        </p:nvSpPr>
        <p:spPr bwMode="auto">
          <a:xfrm flipV="1">
            <a:off x="5867400" y="2636838"/>
            <a:ext cx="360363" cy="1511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4149" name="Line 5"/>
          <p:cNvSpPr>
            <a:spLocks noChangeShapeType="1"/>
          </p:cNvSpPr>
          <p:nvPr/>
        </p:nvSpPr>
        <p:spPr bwMode="auto">
          <a:xfrm>
            <a:off x="3995738" y="3357563"/>
            <a:ext cx="93662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4150" name="Line 6"/>
          <p:cNvSpPr>
            <a:spLocks noChangeShapeType="1"/>
          </p:cNvSpPr>
          <p:nvPr/>
        </p:nvSpPr>
        <p:spPr bwMode="auto">
          <a:xfrm>
            <a:off x="3995738" y="3644900"/>
            <a:ext cx="1223962" cy="0"/>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4151" name="Line 7"/>
          <p:cNvSpPr>
            <a:spLocks noChangeShapeType="1"/>
          </p:cNvSpPr>
          <p:nvPr/>
        </p:nvSpPr>
        <p:spPr bwMode="auto">
          <a:xfrm>
            <a:off x="5364163" y="2997200"/>
            <a:ext cx="0" cy="2159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4152" name="Line 8"/>
          <p:cNvSpPr>
            <a:spLocks noChangeShapeType="1"/>
          </p:cNvSpPr>
          <p:nvPr/>
        </p:nvSpPr>
        <p:spPr bwMode="auto">
          <a:xfrm>
            <a:off x="4859338" y="2997200"/>
            <a:ext cx="433387" cy="503238"/>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116285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type="title"/>
          </p:nvPr>
        </p:nvSpPr>
        <p:spPr>
          <a:xfrm>
            <a:off x="914400" y="358579"/>
            <a:ext cx="8229600" cy="7064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Aft>
                <a:spcPts val="0"/>
              </a:spcAft>
              <a:defRPr/>
            </a:pPr>
            <a:r>
              <a:rPr lang="cs-CZ" sz="2800" dirty="0">
                <a:solidFill>
                  <a:srgbClr val="FF0000"/>
                </a:solidFill>
              </a:rPr>
              <a:t>Finanční plánování – zjednodušená ukázka </a:t>
            </a:r>
          </a:p>
        </p:txBody>
      </p:sp>
      <p:graphicFrame>
        <p:nvGraphicFramePr>
          <p:cNvPr id="135171" name="Object 2"/>
          <p:cNvGraphicFramePr>
            <a:graphicFrameLocks noGrp="1" noChangeAspect="1"/>
          </p:cNvGraphicFramePr>
          <p:nvPr>
            <p:ph idx="1"/>
            <p:extLst/>
          </p:nvPr>
        </p:nvGraphicFramePr>
        <p:xfrm>
          <a:off x="1403350" y="1065016"/>
          <a:ext cx="6602413" cy="5805488"/>
        </p:xfrm>
        <a:graphic>
          <a:graphicData uri="http://schemas.openxmlformats.org/presentationml/2006/ole">
            <mc:AlternateContent xmlns:mc="http://schemas.openxmlformats.org/markup-compatibility/2006">
              <mc:Choice xmlns:v="urn:schemas-microsoft-com:vml" Requires="v">
                <p:oleObj spid="_x0000_s19459" name="List" r:id="rId3" imgW="4430365" imgH="3895240" progId="Excel.Sheet.8">
                  <p:embed/>
                </p:oleObj>
              </mc:Choice>
              <mc:Fallback>
                <p:oleObj name="List" r:id="rId3" imgW="4430365" imgH="3895240" progId="Excel.Sheet.8">
                  <p:embed/>
                  <p:pic>
                    <p:nvPicPr>
                      <p:cNvPr id="135171"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065016"/>
                        <a:ext cx="6602413" cy="5805488"/>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3740266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a:extLst>
              <a:ext uri="{FF2B5EF4-FFF2-40B4-BE49-F238E27FC236}">
                <a16:creationId xmlns:a16="http://schemas.microsoft.com/office/drawing/2014/main" id="{E0067C24-6575-43AE-B81A-A9F476F75580}"/>
              </a:ext>
            </a:extLst>
          </p:cNvPr>
          <p:cNvSpPr>
            <a:spLocks noGrp="1"/>
          </p:cNvSpPr>
          <p:nvPr>
            <p:ph type="dt" sz="quarter" idx="10"/>
          </p:nvPr>
        </p:nvSpPr>
        <p:spPr/>
        <p:txBody>
          <a:bodyPr/>
          <a:lstStyle/>
          <a:p>
            <a:pPr>
              <a:defRPr/>
            </a:pPr>
            <a:r>
              <a:rPr lang="en-US"/>
              <a:t>©</a:t>
            </a:r>
            <a:r>
              <a:rPr lang="cs-CZ"/>
              <a:t> Petr NOVÁK</a:t>
            </a:r>
          </a:p>
        </p:txBody>
      </p:sp>
      <p:sp>
        <p:nvSpPr>
          <p:cNvPr id="6" name="Zástupný symbol pro číslo snímku 5">
            <a:extLst>
              <a:ext uri="{FF2B5EF4-FFF2-40B4-BE49-F238E27FC236}">
                <a16:creationId xmlns:a16="http://schemas.microsoft.com/office/drawing/2014/main" id="{2136F1D8-2194-49C3-813B-A23306930643}"/>
              </a:ext>
            </a:extLst>
          </p:cNvPr>
          <p:cNvSpPr>
            <a:spLocks noGrp="1"/>
          </p:cNvSpPr>
          <p:nvPr>
            <p:ph type="sldNum" sz="quarter" idx="12"/>
          </p:nvPr>
        </p:nvSpPr>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fld id="{688BD542-51F7-4E87-9A4A-1BBA14EEC42E}" type="slidenum">
              <a:rPr lang="cs-CZ" altLang="cs-CZ">
                <a:latin typeface="Verdana" panose="020B0604030504040204" pitchFamily="34" charset="0"/>
              </a:rPr>
              <a:pPr eaLnBrk="1" hangingPunct="1"/>
              <a:t>56</a:t>
            </a:fld>
            <a:endParaRPr lang="cs-CZ" altLang="cs-CZ">
              <a:latin typeface="Verdana" panose="020B0604030504040204" pitchFamily="34" charset="0"/>
            </a:endParaRPr>
          </a:p>
        </p:txBody>
      </p:sp>
      <p:sp>
        <p:nvSpPr>
          <p:cNvPr id="86020" name="Rectangle 2">
            <a:extLst>
              <a:ext uri="{FF2B5EF4-FFF2-40B4-BE49-F238E27FC236}">
                <a16:creationId xmlns:a16="http://schemas.microsoft.com/office/drawing/2014/main" id="{BCB1AE2A-84AF-4775-889B-891450BDB5F2}"/>
              </a:ext>
            </a:extLst>
          </p:cNvPr>
          <p:cNvSpPr>
            <a:spLocks noGrp="1" noChangeArrowheads="1"/>
          </p:cNvSpPr>
          <p:nvPr>
            <p:ph type="body" idx="1"/>
          </p:nvPr>
        </p:nvSpPr>
        <p:spPr>
          <a:xfrm>
            <a:off x="468313" y="981075"/>
            <a:ext cx="8507412" cy="647700"/>
          </a:xfrm>
        </p:spPr>
        <p:txBody>
          <a:bodyPr/>
          <a:lstStyle/>
          <a:p>
            <a:pPr algn="ctr" eaLnBrk="1" hangingPunct="1">
              <a:buFont typeface="Wingdings" panose="05000000000000000000" pitchFamily="2" charset="2"/>
              <a:buNone/>
            </a:pPr>
            <a:r>
              <a:rPr lang="cs-CZ" altLang="cs-CZ" b="1"/>
              <a:t>Casf flow v krátkodobém finančním plánování</a:t>
            </a:r>
          </a:p>
        </p:txBody>
      </p:sp>
      <p:pic>
        <p:nvPicPr>
          <p:cNvPr id="86021" name="Picture 3">
            <a:extLst>
              <a:ext uri="{FF2B5EF4-FFF2-40B4-BE49-F238E27FC236}">
                <a16:creationId xmlns:a16="http://schemas.microsoft.com/office/drawing/2014/main" id="{D38A8417-7482-4A03-B9C4-F11B6DB9C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89317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4">
            <a:extLst>
              <a:ext uri="{FF2B5EF4-FFF2-40B4-BE49-F238E27FC236}">
                <a16:creationId xmlns:a16="http://schemas.microsoft.com/office/drawing/2014/main" id="{464162B4-110A-4FBA-939C-FCC1FBA7334A}"/>
              </a:ext>
            </a:extLst>
          </p:cNvPr>
          <p:cNvSpPr>
            <a:spLocks noGrp="1" noChangeArrowheads="1"/>
          </p:cNvSpPr>
          <p:nvPr>
            <p:ph type="title"/>
          </p:nvPr>
        </p:nvSpPr>
        <p:spPr>
          <a:noFill/>
        </p:spPr>
        <p:txBody>
          <a:bodyPr/>
          <a:lstStyle/>
          <a:p>
            <a:pPr eaLnBrk="1" hangingPunct="1"/>
            <a:r>
              <a:rPr lang="cs-CZ" altLang="cs-CZ"/>
              <a:t>Krátkodobé finanční plánování</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1</a:t>
            </a:r>
          </a:p>
        </p:txBody>
      </p:sp>
      <p:sp>
        <p:nvSpPr>
          <p:cNvPr id="3" name="Zástupný symbol pro obsah 2"/>
          <p:cNvSpPr>
            <a:spLocks noGrp="1"/>
          </p:cNvSpPr>
          <p:nvPr>
            <p:ph idx="1"/>
          </p:nvPr>
        </p:nvSpPr>
        <p:spPr>
          <a:xfrm>
            <a:off x="323528" y="1340769"/>
            <a:ext cx="8568952" cy="2736304"/>
          </a:xfrm>
        </p:spPr>
        <p:txBody>
          <a:bodyPr/>
          <a:lstStyle/>
          <a:p>
            <a:r>
              <a:rPr lang="cs-CZ" sz="2400" dirty="0">
                <a:latin typeface="Times New Roman" pitchFamily="18" charset="0"/>
                <a:cs typeface="Times New Roman" pitchFamily="18" charset="0"/>
              </a:rPr>
              <a:t>Podnik fakturoval v roce I. v hodnotě 8 mil. Kč. Zároveň v tomto roce spotřeboval a zaplatil za materiál 5 mil. Kč, odpisy činily 0,3 mil Kč. Daň ze zisku ve výši 19 % bude zaplacena v roce II. V I. roce odběratel zaplatil 80 % fakturované částky. Určete přírůstek peněžní hotovosti za rok I. Využijte přímou i nepřímou metodu </a:t>
            </a:r>
          </a:p>
        </p:txBody>
      </p:sp>
      <p:sp>
        <p:nvSpPr>
          <p:cNvPr id="4" name="Obdélník 3"/>
          <p:cNvSpPr/>
          <p:nvPr/>
        </p:nvSpPr>
        <p:spPr>
          <a:xfrm>
            <a:off x="611560" y="4149080"/>
            <a:ext cx="7560840" cy="830997"/>
          </a:xfrm>
          <a:prstGeom prst="rect">
            <a:avLst/>
          </a:prstGeom>
        </p:spPr>
        <p:txBody>
          <a:bodyPr wrap="square">
            <a:spAutoFit/>
          </a:bodyPr>
          <a:lstStyle/>
          <a:p>
            <a:r>
              <a:rPr lang="cs-CZ" sz="2400" b="1" dirty="0">
                <a:latin typeface="Times New Roman" pitchFamily="18" charset="0"/>
                <a:cs typeface="Times New Roman" pitchFamily="18" charset="0"/>
              </a:rPr>
              <a:t>Řešení:</a:t>
            </a:r>
          </a:p>
          <a:p>
            <a:r>
              <a:rPr lang="cs-CZ" sz="2400" b="1" dirty="0">
                <a:latin typeface="Times New Roman" pitchFamily="18" charset="0"/>
                <a:cs typeface="Times New Roman" pitchFamily="18" charset="0"/>
              </a:rPr>
              <a:t>Přímá metoda:</a:t>
            </a:r>
          </a:p>
        </p:txBody>
      </p:sp>
    </p:spTree>
    <p:extLst>
      <p:ext uri="{BB962C8B-B14F-4D97-AF65-F5344CB8AC3E}">
        <p14:creationId xmlns:p14="http://schemas.microsoft.com/office/powerpoint/2010/main" val="354889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Group 2"/>
          <p:cNvGraphicFramePr>
            <a:graphicFrameLocks noGrp="1"/>
          </p:cNvGraphicFramePr>
          <p:nvPr>
            <p:ph sz="half" idx="1"/>
            <p:extLst/>
          </p:nvPr>
        </p:nvGraphicFramePr>
        <p:xfrm>
          <a:off x="251520" y="2924944"/>
          <a:ext cx="4186238" cy="2377440"/>
        </p:xfrm>
        <a:graphic>
          <a:graphicData uri="http://schemas.openxmlformats.org/drawingml/2006/table">
            <a:tbl>
              <a:tblPr/>
              <a:tblGrid>
                <a:gridCol w="2798763">
                  <a:extLst>
                    <a:ext uri="{9D8B030D-6E8A-4147-A177-3AD203B41FA5}">
                      <a16:colId xmlns:a16="http://schemas.microsoft.com/office/drawing/2014/main" val="20000"/>
                    </a:ext>
                  </a:extLst>
                </a:gridCol>
                <a:gridCol w="1387475">
                  <a:extLst>
                    <a:ext uri="{9D8B030D-6E8A-4147-A177-3AD203B41FA5}">
                      <a16:colId xmlns:a16="http://schemas.microsoft.com/office/drawing/2014/main" val="20001"/>
                    </a:ext>
                  </a:extLst>
                </a:gridCol>
              </a:tblGrid>
              <a:tr h="280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25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Arial" pitchFamily="34" charset="0"/>
                          <a:cs typeface="Arial" pitchFamily="34" charset="0"/>
                        </a:rPr>
                        <a:t>EAT</a:t>
                      </a: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1289" name="Group 25"/>
          <p:cNvGraphicFramePr>
            <a:graphicFrameLocks noGrp="1"/>
          </p:cNvGraphicFramePr>
          <p:nvPr>
            <p:ph sz="quarter" idx="2"/>
            <p:extLst/>
          </p:nvPr>
        </p:nvGraphicFramePr>
        <p:xfrm>
          <a:off x="4932040" y="2924944"/>
          <a:ext cx="4038600" cy="2185989"/>
        </p:xfrm>
        <a:graphic>
          <a:graphicData uri="http://schemas.openxmlformats.org/drawingml/2006/table">
            <a:tbl>
              <a:tblPr/>
              <a:tblGrid>
                <a:gridCol w="26733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tblGrid>
              <a:tr h="436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8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6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5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Arial" pitchFamily="34" charset="0"/>
                          <a:cs typeface="Arial" pitchFamily="34" charset="0"/>
                        </a:rPr>
                        <a:t>CF</a:t>
                      </a: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309" name="Rectangle 45"/>
          <p:cNvSpPr>
            <a:spLocks noGrp="1" noChangeArrowheads="1"/>
          </p:cNvSpPr>
          <p:nvPr>
            <p:ph sz="quarter" idx="3"/>
          </p:nvPr>
        </p:nvSpPr>
        <p:spPr>
          <a:xfrm>
            <a:off x="0" y="1484784"/>
            <a:ext cx="6767512" cy="1008063"/>
          </a:xfrm>
        </p:spPr>
        <p:txBody>
          <a:bodyPr>
            <a:normAutofit fontScale="85000" lnSpcReduction="20000"/>
          </a:bodyPr>
          <a:lstStyle/>
          <a:p>
            <a:pPr algn="ctr">
              <a:buFontTx/>
              <a:buNone/>
            </a:pPr>
            <a:r>
              <a:rPr lang="cs-CZ" sz="2400" b="1" dirty="0"/>
              <a:t>Nepřímá metoda:</a:t>
            </a:r>
          </a:p>
          <a:p>
            <a:pPr algn="ctr">
              <a:buFontTx/>
              <a:buNone/>
            </a:pPr>
            <a:endParaRPr lang="cs-CZ" sz="2400" b="1" dirty="0"/>
          </a:p>
          <a:p>
            <a:pPr>
              <a:buFontTx/>
              <a:buNone/>
            </a:pPr>
            <a:r>
              <a:rPr lang="cs-CZ" sz="2400" b="1" dirty="0"/>
              <a:t>Výkaz zisků a ztrát</a:t>
            </a:r>
          </a:p>
        </p:txBody>
      </p:sp>
      <p:sp>
        <p:nvSpPr>
          <p:cNvPr id="11310" name="Rectangle 46"/>
          <p:cNvSpPr>
            <a:spLocks noChangeArrowheads="1"/>
          </p:cNvSpPr>
          <p:nvPr/>
        </p:nvSpPr>
        <p:spPr bwMode="auto">
          <a:xfrm>
            <a:off x="4860032" y="2348880"/>
            <a:ext cx="4283968" cy="360363"/>
          </a:xfrm>
          <a:prstGeom prst="rect">
            <a:avLst/>
          </a:prstGeom>
          <a:noFill/>
          <a:ln w="9525">
            <a:noFill/>
            <a:miter lim="800000"/>
            <a:headEnd/>
            <a:tailEnd/>
          </a:ln>
          <a:effectLst/>
        </p:spPr>
        <p:txBody>
          <a:bodyPr/>
          <a:lstStyle/>
          <a:p>
            <a:pPr marL="342900" indent="-342900">
              <a:spcBef>
                <a:spcPct val="20000"/>
              </a:spcBef>
            </a:pPr>
            <a:r>
              <a:rPr lang="cs-CZ" sz="2400" b="1" dirty="0"/>
              <a:t>CF</a:t>
            </a:r>
            <a:endParaRPr lang="cs-CZ" sz="2400" dirty="0"/>
          </a:p>
        </p:txBody>
      </p:sp>
      <p:sp>
        <p:nvSpPr>
          <p:cNvPr id="6" name="Nadpis 1"/>
          <p:cNvSpPr>
            <a:spLocks noGrp="1"/>
          </p:cNvSpPr>
          <p:nvPr>
            <p:ph type="title"/>
          </p:nvPr>
        </p:nvSpPr>
        <p:spPr>
          <a:xfrm>
            <a:off x="665507" y="313051"/>
            <a:ext cx="7283450" cy="1143000"/>
          </a:xfrm>
        </p:spPr>
        <p:txBody>
          <a:bodyPr/>
          <a:lstStyle/>
          <a:p>
            <a:r>
              <a:rPr lang="cs-CZ" dirty="0"/>
              <a:t>Příklad 1</a:t>
            </a:r>
          </a:p>
        </p:txBody>
      </p:sp>
    </p:spTree>
    <p:extLst>
      <p:ext uri="{BB962C8B-B14F-4D97-AF65-F5344CB8AC3E}">
        <p14:creationId xmlns:p14="http://schemas.microsoft.com/office/powerpoint/2010/main" val="803264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92231" y="622169"/>
            <a:ext cx="7956376" cy="3212976"/>
          </a:xfrm>
        </p:spPr>
        <p:txBody>
          <a:bodyPr/>
          <a:lstStyle/>
          <a:p>
            <a:pPr>
              <a:buFontTx/>
              <a:buNone/>
            </a:pPr>
            <a:r>
              <a:rPr lang="cs-CZ" sz="2400" dirty="0"/>
              <a:t>	</a:t>
            </a:r>
            <a:r>
              <a:rPr lang="cs-CZ" sz="2400" b="1" dirty="0"/>
              <a:t>Př. 2</a:t>
            </a:r>
            <a:r>
              <a:rPr lang="cs-CZ" sz="2400" dirty="0"/>
              <a:t>: ze zadaných údajů spočtěte cash </a:t>
            </a:r>
            <a:r>
              <a:rPr lang="cs-CZ" sz="2400" dirty="0" err="1"/>
              <a:t>flow</a:t>
            </a:r>
            <a:r>
              <a:rPr lang="cs-CZ" sz="2400" dirty="0"/>
              <a:t> za dané období: EAT=200, byly vyplaceny dividendy 50, podařilo se snížit zásoby o 120 a pohledávky o 50, bylo nutno pořídit nové stroje v hodnotě 500, roční odpisy 200, podnik získal úvěr ve výši 100. Jakou hotovost bude mít podnik k dispozici na konci období, měl-li na začátku období 100?</a:t>
            </a:r>
          </a:p>
        </p:txBody>
      </p:sp>
      <p:sp>
        <p:nvSpPr>
          <p:cNvPr id="12291" name="Rectangle 3"/>
          <p:cNvSpPr>
            <a:spLocks noChangeArrowheads="1"/>
          </p:cNvSpPr>
          <p:nvPr/>
        </p:nvSpPr>
        <p:spPr bwMode="auto">
          <a:xfrm>
            <a:off x="395288" y="3213100"/>
            <a:ext cx="8497887" cy="3240088"/>
          </a:xfrm>
          <a:prstGeom prst="rect">
            <a:avLst/>
          </a:prstGeom>
          <a:noFill/>
          <a:ln w="9525">
            <a:noFill/>
            <a:miter lim="800000"/>
            <a:headEnd/>
            <a:tailEnd/>
          </a:ln>
          <a:effectLst/>
        </p:spPr>
        <p:txBody>
          <a:bodyPr/>
          <a:lstStyle/>
          <a:p>
            <a:pPr marL="342900" indent="-342900">
              <a:spcBef>
                <a:spcPct val="20000"/>
              </a:spcBef>
            </a:pPr>
            <a:r>
              <a:rPr lang="cs-CZ" sz="2400" dirty="0"/>
              <a:t>	Řešení:</a:t>
            </a:r>
          </a:p>
          <a:p>
            <a:pPr marL="342900" indent="-342900">
              <a:spcBef>
                <a:spcPct val="20000"/>
              </a:spcBef>
            </a:pPr>
            <a:r>
              <a:rPr lang="cs-CZ" sz="2400" dirty="0"/>
              <a:t>	</a:t>
            </a:r>
            <a:endParaRPr lang="cs-CZ" sz="2400" b="1" u="sng" dirty="0"/>
          </a:p>
        </p:txBody>
      </p:sp>
    </p:spTree>
    <p:extLst>
      <p:ext uri="{BB962C8B-B14F-4D97-AF65-F5344CB8AC3E}">
        <p14:creationId xmlns:p14="http://schemas.microsoft.com/office/powerpoint/2010/main" val="18625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571435"/>
            <a:ext cx="8229600" cy="1196975"/>
          </a:xfrm>
        </p:spPr>
        <p:txBody>
          <a:bodyPr>
            <a:normAutofit fontScale="90000"/>
          </a:bodyPr>
          <a:lstStyle/>
          <a:p>
            <a:pPr fontAlgn="auto">
              <a:spcAft>
                <a:spcPts val="0"/>
              </a:spcAft>
              <a:defRPr/>
            </a:pPr>
            <a:r>
              <a:rPr lang="cs-CZ" sz="4000" dirty="0">
                <a:solidFill>
                  <a:srgbClr val="FF0000"/>
                </a:solidFill>
              </a:rPr>
              <a:t>Co rozumíme pod pojmem finanční řízení podniku ?</a:t>
            </a:r>
          </a:p>
        </p:txBody>
      </p:sp>
      <p:sp>
        <p:nvSpPr>
          <p:cNvPr id="55299" name="Rectangle 3"/>
          <p:cNvSpPr>
            <a:spLocks noGrp="1" noChangeArrowheads="1"/>
          </p:cNvSpPr>
          <p:nvPr>
            <p:ph type="body" idx="1"/>
          </p:nvPr>
        </p:nvSpPr>
        <p:spPr>
          <a:xfrm>
            <a:off x="457200" y="1600200"/>
            <a:ext cx="8507288" cy="4853136"/>
          </a:xfrm>
        </p:spPr>
        <p:txBody>
          <a:bodyPr rtlCol="0">
            <a:normAutofit/>
          </a:bodyPr>
          <a:lstStyle/>
          <a:p>
            <a:pPr eaLnBrk="1" hangingPunct="1">
              <a:buFont typeface="Arial" charset="0"/>
              <a:buNone/>
            </a:pPr>
            <a:r>
              <a:rPr lang="cs-CZ" sz="2800" dirty="0">
                <a:latin typeface="Arial" charset="0"/>
                <a:cs typeface="Arial" charset="0"/>
              </a:rPr>
              <a:t>V </a:t>
            </a:r>
            <a:r>
              <a:rPr lang="cs-CZ" sz="2800" b="1" dirty="0">
                <a:latin typeface="Arial" charset="0"/>
                <a:cs typeface="Arial" charset="0"/>
              </a:rPr>
              <a:t>tržní ekonomice má následující úkoly:</a:t>
            </a:r>
          </a:p>
          <a:p>
            <a:pPr eaLnBrk="1" hangingPunct="1">
              <a:buFont typeface="Arial" charset="0"/>
              <a:buNone/>
            </a:pPr>
            <a:endParaRPr lang="cs-CZ" sz="1200" b="1" dirty="0">
              <a:latin typeface="Arial" charset="0"/>
              <a:cs typeface="Arial" charset="0"/>
            </a:endParaRPr>
          </a:p>
          <a:p>
            <a:pPr eaLnBrk="1" hangingPunct="1">
              <a:buFont typeface="Arial" charset="0"/>
              <a:buNone/>
            </a:pPr>
            <a:r>
              <a:rPr lang="cs-CZ" sz="2800" b="1" dirty="0">
                <a:solidFill>
                  <a:srgbClr val="FF0000"/>
                </a:solidFill>
                <a:latin typeface="Arial" charset="0"/>
                <a:cs typeface="Arial" charset="0"/>
              </a:rPr>
              <a:t>1) Zajišťovat kapitál </a:t>
            </a:r>
            <a:r>
              <a:rPr lang="cs-CZ" sz="2800" dirty="0">
                <a:latin typeface="Arial" charset="0"/>
                <a:cs typeface="Arial" charset="0"/>
              </a:rPr>
              <a:t>pro běžnou a budoucí potřebu podniku.</a:t>
            </a:r>
          </a:p>
          <a:p>
            <a:pPr eaLnBrk="1" hangingPunct="1">
              <a:buFont typeface="Arial" charset="0"/>
              <a:buNone/>
            </a:pPr>
            <a:r>
              <a:rPr lang="cs-CZ" sz="2800" b="1" dirty="0">
                <a:solidFill>
                  <a:srgbClr val="FF0000"/>
                </a:solidFill>
                <a:latin typeface="Arial" charset="0"/>
                <a:cs typeface="Arial" charset="0"/>
              </a:rPr>
              <a:t>2) Optimálně rozdělovat </a:t>
            </a:r>
            <a:r>
              <a:rPr lang="cs-CZ" sz="2800" dirty="0">
                <a:latin typeface="Arial" charset="0"/>
                <a:cs typeface="Arial" charset="0"/>
              </a:rPr>
              <a:t>zdroje do takových finančních projektů, které přinesou zisk.</a:t>
            </a:r>
          </a:p>
          <a:p>
            <a:pPr eaLnBrk="1" hangingPunct="1">
              <a:buFont typeface="Arial" charset="0"/>
              <a:buNone/>
            </a:pPr>
            <a:r>
              <a:rPr lang="cs-CZ" sz="2800" b="1" dirty="0">
                <a:solidFill>
                  <a:srgbClr val="FF0000"/>
                </a:solidFill>
                <a:latin typeface="Arial" charset="0"/>
                <a:cs typeface="Arial" charset="0"/>
              </a:rPr>
              <a:t>3) Stanovovat</a:t>
            </a:r>
            <a:r>
              <a:rPr lang="cs-CZ" sz="2800" dirty="0">
                <a:solidFill>
                  <a:srgbClr val="FF0000"/>
                </a:solidFill>
                <a:latin typeface="Arial" charset="0"/>
                <a:cs typeface="Arial" charset="0"/>
              </a:rPr>
              <a:t> </a:t>
            </a:r>
            <a:r>
              <a:rPr lang="cs-CZ" sz="2800" dirty="0">
                <a:latin typeface="Arial" charset="0"/>
                <a:cs typeface="Arial" charset="0"/>
              </a:rPr>
              <a:t>zásady rozdělování zisku.</a:t>
            </a:r>
          </a:p>
          <a:p>
            <a:pPr eaLnBrk="1" hangingPunct="1">
              <a:buFont typeface="Arial" charset="0"/>
              <a:buNone/>
            </a:pPr>
            <a:r>
              <a:rPr lang="cs-CZ" sz="2800" b="1" dirty="0">
                <a:solidFill>
                  <a:srgbClr val="FF0000"/>
                </a:solidFill>
                <a:latin typeface="Arial" charset="0"/>
                <a:cs typeface="Arial" charset="0"/>
              </a:rPr>
              <a:t>4) Řídit, analyzovat a kontrolovat </a:t>
            </a:r>
            <a:r>
              <a:rPr lang="cs-CZ" sz="2800" dirty="0">
                <a:latin typeface="Arial" charset="0"/>
                <a:cs typeface="Arial" charset="0"/>
              </a:rPr>
              <a:t>hospodářskou stránku činnosti firmy.</a:t>
            </a:r>
          </a:p>
          <a:p>
            <a:pPr eaLnBrk="1" hangingPunct="1">
              <a:buFont typeface="Arial" charset="0"/>
              <a:buNone/>
            </a:pPr>
            <a:endParaRPr lang="cs-CZ" sz="2800" dirty="0"/>
          </a:p>
          <a:p>
            <a:pPr fontAlgn="auto">
              <a:spcAft>
                <a:spcPts val="0"/>
              </a:spcAft>
              <a:defRPr/>
            </a:pPr>
            <a:endParaRPr lang="cs-CZ" sz="2800" dirty="0"/>
          </a:p>
          <a:p>
            <a:pPr lvl="1" fontAlgn="auto">
              <a:spcAft>
                <a:spcPts val="0"/>
              </a:spcAft>
              <a:defRPr/>
            </a:pPr>
            <a:endParaRPr lang="cs-CZ" sz="3200" dirty="0"/>
          </a:p>
        </p:txBody>
      </p:sp>
    </p:spTree>
    <p:extLst>
      <p:ext uri="{BB962C8B-B14F-4D97-AF65-F5344CB8AC3E}">
        <p14:creationId xmlns:p14="http://schemas.microsoft.com/office/powerpoint/2010/main" val="2783979117"/>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1520" y="113122"/>
            <a:ext cx="8308018" cy="1295400"/>
          </a:xfrm>
          <a:solidFill>
            <a:schemeClr val="bg1"/>
          </a:solidFill>
          <a:effectLst>
            <a:outerShdw blurRad="50800" dist="50800" dir="5400000" algn="ctr" rotWithShape="0">
              <a:schemeClr val="bg1"/>
            </a:outerShdw>
          </a:effectLst>
        </p:spPr>
        <p:txBody>
          <a:bodyPr/>
          <a:lstStyle/>
          <a:p>
            <a:pPr algn="l" eaLnBrk="1" hangingPunct="1"/>
            <a:r>
              <a:rPr lang="cs-CZ" sz="2200" dirty="0">
                <a:latin typeface="Times New Roman" pitchFamily="18" charset="0"/>
              </a:rPr>
              <a:t>Př. 3: Rozvaha podniku ABC (v tis. Kč) na začátku a konci období je v tabulce, podnik v tomto období má čistý zisk ve výši 145 tis. Kč, dividendy nerozděloval.</a:t>
            </a:r>
          </a:p>
        </p:txBody>
      </p:sp>
      <p:graphicFrame>
        <p:nvGraphicFramePr>
          <p:cNvPr id="573501" name="Group 61"/>
          <p:cNvGraphicFramePr>
            <a:graphicFrameLocks noGrp="1"/>
          </p:cNvGraphicFramePr>
          <p:nvPr>
            <p:ph type="tbl" idx="1"/>
          </p:nvPr>
        </p:nvGraphicFramePr>
        <p:xfrm>
          <a:off x="251520" y="1556792"/>
          <a:ext cx="8382000" cy="4707891"/>
        </p:xfrm>
        <a:graphic>
          <a:graphicData uri="http://schemas.openxmlformats.org/drawingml/2006/table">
            <a:tbl>
              <a:tblPr/>
              <a:tblGrid>
                <a:gridCol w="2209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dirty="0">
                          <a:ln>
                            <a:noFill/>
                          </a:ln>
                          <a:solidFill>
                            <a:schemeClr val="tx1"/>
                          </a:solidFill>
                          <a:effectLst/>
                          <a:latin typeface="Times New Roman" pitchFamily="18" charset="0"/>
                        </a:rPr>
                        <a:t>Aktiva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31.12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Pasiva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31.12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DM v PC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Základní kap.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oprávky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- 150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Neroz. Zisk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524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zásoby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Závazky k dodavatelům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pohledávky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Závazky k zaměst.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89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peníze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Times New Roman" pitchFamily="18" charset="0"/>
                        </a:rPr>
                        <a:t>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Dldob. úvěry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Suma aktiv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1430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Suma pasiv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a:ln>
                            <a:noFill/>
                          </a:ln>
                          <a:solidFill>
                            <a:schemeClr val="tx1"/>
                          </a:solidFill>
                          <a:effectLst/>
                          <a:latin typeface="Times New Roman" pitchFamily="18"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1" i="0" u="none" strike="noStrike" cap="none" normalizeH="0" baseline="0" dirty="0">
                          <a:ln>
                            <a:noFill/>
                          </a:ln>
                          <a:solidFill>
                            <a:schemeClr val="tx1"/>
                          </a:solidFill>
                          <a:effectLst/>
                          <a:latin typeface="Times New Roman" pitchFamily="18" charset="0"/>
                        </a:rPr>
                        <a:t>1430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14337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0" y="0"/>
            <a:ext cx="8904288" cy="1224365"/>
          </a:xfrm>
          <a:solidFill>
            <a:schemeClr val="bg1"/>
          </a:solidFill>
        </p:spPr>
        <p:txBody>
          <a:bodyPr>
            <a:noAutofit/>
          </a:bodyPr>
          <a:lstStyle/>
          <a:p>
            <a:pPr indent="-324000">
              <a:lnSpc>
                <a:spcPct val="120000"/>
              </a:lnSpc>
              <a:buFontTx/>
              <a:buNone/>
            </a:pPr>
            <a:r>
              <a:rPr lang="cs-CZ" sz="2400" b="1" dirty="0"/>
              <a:t>	Př. 4:  </a:t>
            </a:r>
            <a:r>
              <a:rPr lang="cs-CZ" sz="2400" dirty="0"/>
              <a:t>Vypočítejte celkový CF podniku, pokud jsou dány následující údaje: </a:t>
            </a:r>
            <a:r>
              <a:rPr lang="cs-CZ" sz="2400" b="1" dirty="0"/>
              <a:t>Rozvaha podniku v mil. Kč: </a:t>
            </a:r>
          </a:p>
          <a:p>
            <a:pPr indent="-324000">
              <a:lnSpc>
                <a:spcPct val="120000"/>
              </a:lnSpc>
              <a:buFontTx/>
              <a:buNone/>
            </a:pPr>
            <a:r>
              <a:rPr lang="cs-CZ" sz="2400" dirty="0"/>
              <a:t>	</a:t>
            </a:r>
          </a:p>
        </p:txBody>
      </p:sp>
      <p:graphicFrame>
        <p:nvGraphicFramePr>
          <p:cNvPr id="13391" name="Group 79"/>
          <p:cNvGraphicFramePr>
            <a:graphicFrameLocks noGrp="1"/>
          </p:cNvGraphicFramePr>
          <p:nvPr>
            <p:ph sz="half" idx="2"/>
            <p:extLst/>
          </p:nvPr>
        </p:nvGraphicFramePr>
        <p:xfrm>
          <a:off x="502407" y="1103434"/>
          <a:ext cx="7704855" cy="4923569"/>
        </p:xfrm>
        <a:graphic>
          <a:graphicData uri="http://schemas.openxmlformats.org/drawingml/2006/table">
            <a:tbl>
              <a:tblPr/>
              <a:tblGrid>
                <a:gridCol w="3704997">
                  <a:extLst>
                    <a:ext uri="{9D8B030D-6E8A-4147-A177-3AD203B41FA5}">
                      <a16:colId xmlns:a16="http://schemas.microsoft.com/office/drawing/2014/main" val="20000"/>
                    </a:ext>
                  </a:extLst>
                </a:gridCol>
                <a:gridCol w="1998326">
                  <a:extLst>
                    <a:ext uri="{9D8B030D-6E8A-4147-A177-3AD203B41FA5}">
                      <a16:colId xmlns:a16="http://schemas.microsoft.com/office/drawing/2014/main" val="20001"/>
                    </a:ext>
                  </a:extLst>
                </a:gridCol>
                <a:gridCol w="2001532">
                  <a:extLst>
                    <a:ext uri="{9D8B030D-6E8A-4147-A177-3AD203B41FA5}">
                      <a16:colId xmlns:a16="http://schemas.microsoft.com/office/drawing/2014/main" val="20002"/>
                    </a:ext>
                  </a:extLst>
                </a:gridCol>
              </a:tblGrid>
              <a:tr h="3515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Aktiva</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31.12.2008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31.12.2009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Peněžní prostředky</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5</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Krátkodobé cenné papíry</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25</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15</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15</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20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25</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35</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Invest.majetek v pořiz. ceně</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150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175</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Oprávky k invest. majetku</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- 40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- 50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Invest. majetek v zůst. ceně</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110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125</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Aktiva celkem</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185</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200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Závazky vůči dodavatelům</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25</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16</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Jiné krátkodobé závazky</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14</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Dlouhodobé dluhy</a:t>
                      </a:r>
                      <a:endParaRPr kumimoji="0" lang="cs-CZ" sz="14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60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70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Prioritní akcie</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Kmenové akcie</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50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50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Nerozdělený zisk</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30</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40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81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Pasiva celkem</a:t>
                      </a:r>
                      <a:endParaRPr kumimoji="0" lang="cs-CZ" sz="14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185</a:t>
                      </a:r>
                      <a:endParaRPr kumimoji="0" lang="cs-CZ" sz="14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200</a:t>
                      </a:r>
                      <a:endParaRPr kumimoji="0" lang="cs-CZ" sz="14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3385" name="Rectangle 73"/>
          <p:cNvSpPr>
            <a:spLocks noChangeArrowheads="1"/>
          </p:cNvSpPr>
          <p:nvPr/>
        </p:nvSpPr>
        <p:spPr bwMode="auto">
          <a:xfrm>
            <a:off x="0" y="6027003"/>
            <a:ext cx="9144000" cy="830997"/>
          </a:xfrm>
          <a:prstGeom prst="rect">
            <a:avLst/>
          </a:prstGeom>
          <a:solidFill>
            <a:schemeClr val="bg1"/>
          </a:solidFill>
          <a:ln w="9525">
            <a:noFill/>
            <a:miter lim="800000"/>
            <a:headEnd/>
            <a:tailEnd/>
          </a:ln>
          <a:effectLst/>
        </p:spPr>
        <p:txBody>
          <a:bodyPr wrap="square" anchor="ctr">
            <a:spAutoFit/>
          </a:bodyPr>
          <a:lstStyle/>
          <a:p>
            <a:r>
              <a:rPr lang="cs-CZ" sz="2400" b="1" dirty="0">
                <a:latin typeface="Times New Roman" pitchFamily="18" charset="0"/>
                <a:cs typeface="Times New Roman" pitchFamily="18" charset="0"/>
              </a:rPr>
              <a:t>Čistý zisk činí 12 mil. Kč, odpisy 10 mil. Kč a vyplacené dividendy </a:t>
            </a:r>
            <a:br>
              <a:rPr lang="cs-CZ" sz="2400" b="1" dirty="0">
                <a:latin typeface="Times New Roman" pitchFamily="18" charset="0"/>
                <a:cs typeface="Times New Roman" pitchFamily="18" charset="0"/>
              </a:rPr>
            </a:br>
            <a:r>
              <a:rPr lang="cs-CZ" sz="2400" b="1" dirty="0">
                <a:latin typeface="Times New Roman" pitchFamily="18" charset="0"/>
                <a:cs typeface="Times New Roman" pitchFamily="18" charset="0"/>
              </a:rPr>
              <a:t>2 mil. Kč.</a:t>
            </a:r>
          </a:p>
        </p:txBody>
      </p:sp>
    </p:spTree>
    <p:extLst>
      <p:ext uri="{BB962C8B-B14F-4D97-AF65-F5344CB8AC3E}">
        <p14:creationId xmlns:p14="http://schemas.microsoft.com/office/powerpoint/2010/main" val="3063585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219239" y="333152"/>
            <a:ext cx="8064500" cy="863600"/>
          </a:xfrm>
        </p:spPr>
        <p:txBody>
          <a:bodyPr/>
          <a:lstStyle/>
          <a:p>
            <a:pPr>
              <a:lnSpc>
                <a:spcPct val="90000"/>
              </a:lnSpc>
              <a:buFontTx/>
              <a:buNone/>
            </a:pPr>
            <a:r>
              <a:rPr lang="cs-CZ" sz="2400" b="1" dirty="0"/>
              <a:t>	Řešení</a:t>
            </a:r>
            <a:endParaRPr lang="cs-CZ" sz="2400" dirty="0"/>
          </a:p>
          <a:p>
            <a:pPr>
              <a:lnSpc>
                <a:spcPct val="90000"/>
              </a:lnSpc>
              <a:buFontTx/>
              <a:buNone/>
            </a:pPr>
            <a:r>
              <a:rPr lang="cs-CZ" sz="2400" dirty="0"/>
              <a:t>	Výsledný pohyb peněžních prostředků v r. 2009:</a:t>
            </a:r>
          </a:p>
        </p:txBody>
      </p:sp>
      <p:graphicFrame>
        <p:nvGraphicFramePr>
          <p:cNvPr id="14394" name="Group 58"/>
          <p:cNvGraphicFramePr>
            <a:graphicFrameLocks noGrp="1"/>
          </p:cNvGraphicFramePr>
          <p:nvPr>
            <p:ph sz="half" idx="2"/>
            <p:extLst/>
          </p:nvPr>
        </p:nvGraphicFramePr>
        <p:xfrm>
          <a:off x="895546" y="1196752"/>
          <a:ext cx="8002587" cy="5492115"/>
        </p:xfrm>
        <a:graphic>
          <a:graphicData uri="http://schemas.openxmlformats.org/drawingml/2006/table">
            <a:tbl>
              <a:tblPr/>
              <a:tblGrid>
                <a:gridCol w="6659562">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tblGrid>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2"/>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8"/>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10"/>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13"/>
                  </a:ext>
                </a:extLst>
              </a:tr>
              <a:tr h="349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246444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Group 3"/>
          <p:cNvGraphicFramePr>
            <a:graphicFrameLocks noGrp="1"/>
          </p:cNvGraphicFramePr>
          <p:nvPr>
            <p:ph sz="half" idx="2"/>
            <p:extLst/>
          </p:nvPr>
        </p:nvGraphicFramePr>
        <p:xfrm>
          <a:off x="395536" y="2420888"/>
          <a:ext cx="8048625" cy="3536952"/>
        </p:xfrm>
        <a:graphic>
          <a:graphicData uri="http://schemas.openxmlformats.org/drawingml/2006/table">
            <a:tbl>
              <a:tblPr/>
              <a:tblGrid>
                <a:gridCol w="6697662">
                  <a:extLst>
                    <a:ext uri="{9D8B030D-6E8A-4147-A177-3AD203B41FA5}">
                      <a16:colId xmlns:a16="http://schemas.microsoft.com/office/drawing/2014/main" val="20000"/>
                    </a:ext>
                  </a:extLst>
                </a:gridCol>
                <a:gridCol w="1350963">
                  <a:extLst>
                    <a:ext uri="{9D8B030D-6E8A-4147-A177-3AD203B41FA5}">
                      <a16:colId xmlns:a16="http://schemas.microsoft.com/office/drawing/2014/main" val="20001"/>
                    </a:ext>
                  </a:extLst>
                </a:gridCol>
              </a:tblGrid>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6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4"/>
                  </a:ext>
                </a:extLst>
              </a:tr>
            </a:tbl>
          </a:graphicData>
        </a:graphic>
      </p:graphicFrame>
      <p:sp>
        <p:nvSpPr>
          <p:cNvPr id="3" name="Zástupný symbol pro text 2">
            <a:extLst>
              <a:ext uri="{FF2B5EF4-FFF2-40B4-BE49-F238E27FC236}">
                <a16:creationId xmlns:a16="http://schemas.microsoft.com/office/drawing/2014/main" id="{4E55DED1-23CF-4881-A591-8055672DA64E}"/>
              </a:ext>
            </a:extLst>
          </p:cNvPr>
          <p:cNvSpPr>
            <a:spLocks noGrp="1"/>
          </p:cNvSpPr>
          <p:nvPr>
            <p:ph type="body" sz="half" idx="1"/>
          </p:nvPr>
        </p:nvSpPr>
        <p:spPr/>
        <p:txBody>
          <a:bodyPr/>
          <a:lstStyle/>
          <a:p>
            <a:endParaRPr lang="cs-CZ"/>
          </a:p>
        </p:txBody>
      </p:sp>
    </p:spTree>
    <p:extLst>
      <p:ext uri="{BB962C8B-B14F-4D97-AF65-F5344CB8AC3E}">
        <p14:creationId xmlns:p14="http://schemas.microsoft.com/office/powerpoint/2010/main" val="2879616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 y="296696"/>
            <a:ext cx="9040304" cy="1323439"/>
          </a:xfrm>
          <a:prstGeom prst="rect">
            <a:avLst/>
          </a:prstGeom>
          <a:solidFill>
            <a:schemeClr val="bg1"/>
          </a:solidFill>
          <a:ln w="9525">
            <a:noFill/>
            <a:miter lim="800000"/>
            <a:headEnd/>
            <a:tailEnd/>
          </a:ln>
          <a:effectLst/>
        </p:spPr>
        <p:txBody>
          <a:bodyPr wrap="square" anchor="ctr">
            <a:spAutoFit/>
          </a:bodyPr>
          <a:lstStyle/>
          <a:p>
            <a:pPr algn="just"/>
            <a:r>
              <a:rPr lang="cs-CZ" sz="2000" b="1" dirty="0">
                <a:cs typeface="Times New Roman" pitchFamily="18" charset="0"/>
              </a:rPr>
              <a:t>Př.</a:t>
            </a:r>
            <a:r>
              <a:rPr lang="cs-CZ" sz="2000" b="1" dirty="0"/>
              <a:t> 4:</a:t>
            </a:r>
            <a:r>
              <a:rPr lang="cs-CZ" sz="2000" b="1" dirty="0">
                <a:cs typeface="Times New Roman" pitchFamily="18" charset="0"/>
              </a:rPr>
              <a:t> </a:t>
            </a:r>
            <a:r>
              <a:rPr lang="cs-CZ" sz="2000" dirty="0">
                <a:cs typeface="Times New Roman" pitchFamily="18" charset="0"/>
              </a:rPr>
              <a:t>Vyfakturovali jsme zboží za 2 000 Kč, materiálové a mzdové náklady byly 1 400 Kč, odpisy 200. Odběratelé zaplatili hotově 60 % fakturované částky, zbytek zaplatí v příštím (2.) období. Za materiál a mzdy platíme v daném období. Daňová sazba je </a:t>
            </a:r>
            <a:r>
              <a:rPr lang="cs-CZ" sz="2000" dirty="0"/>
              <a:t>20 </a:t>
            </a:r>
            <a:r>
              <a:rPr lang="cs-CZ" sz="2000" dirty="0">
                <a:cs typeface="Times New Roman" pitchFamily="18" charset="0"/>
              </a:rPr>
              <a:t>%.  Do tabulky vypočítejte zisk a cash </a:t>
            </a:r>
            <a:r>
              <a:rPr lang="cs-CZ" sz="2000" dirty="0" err="1">
                <a:cs typeface="Times New Roman" pitchFamily="18" charset="0"/>
              </a:rPr>
              <a:t>flow</a:t>
            </a:r>
            <a:r>
              <a:rPr lang="cs-CZ" sz="2000" dirty="0">
                <a:cs typeface="Times New Roman" pitchFamily="18" charset="0"/>
              </a:rPr>
              <a:t> . Rozdíly zdůvodněte. </a:t>
            </a:r>
            <a:endParaRPr lang="cs-CZ" sz="2000" dirty="0"/>
          </a:p>
        </p:txBody>
      </p:sp>
      <p:sp>
        <p:nvSpPr>
          <p:cNvPr id="114691" name="Line 3"/>
          <p:cNvSpPr>
            <a:spLocks noChangeShapeType="1"/>
          </p:cNvSpPr>
          <p:nvPr/>
        </p:nvSpPr>
        <p:spPr bwMode="auto">
          <a:xfrm>
            <a:off x="-2106613" y="1627188"/>
            <a:ext cx="0" cy="0"/>
          </a:xfrm>
          <a:prstGeom prst="line">
            <a:avLst/>
          </a:prstGeom>
          <a:noFill/>
          <a:ln w="12700" cap="rnd">
            <a:solidFill>
              <a:srgbClr val="000000"/>
            </a:solidFill>
            <a:round/>
            <a:headEnd/>
            <a:tailEnd/>
          </a:ln>
          <a:effectLst/>
        </p:spPr>
        <p:txBody>
          <a:bodyPr/>
          <a:lstStyle/>
          <a:p>
            <a:endParaRPr lang="cs-CZ"/>
          </a:p>
        </p:txBody>
      </p:sp>
      <p:sp>
        <p:nvSpPr>
          <p:cNvPr id="115193" name="Line 505"/>
          <p:cNvSpPr>
            <a:spLocks noChangeShapeType="1"/>
          </p:cNvSpPr>
          <p:nvPr/>
        </p:nvSpPr>
        <p:spPr bwMode="auto">
          <a:xfrm>
            <a:off x="4089400" y="2338388"/>
            <a:ext cx="0" cy="0"/>
          </a:xfrm>
          <a:prstGeom prst="line">
            <a:avLst/>
          </a:prstGeom>
          <a:noFill/>
          <a:ln w="12700" cap="rnd">
            <a:solidFill>
              <a:srgbClr val="000000"/>
            </a:solidFill>
            <a:round/>
            <a:headEnd/>
            <a:tailEnd/>
          </a:ln>
          <a:effectLst/>
        </p:spPr>
        <p:txBody>
          <a:bodyPr/>
          <a:lstStyle/>
          <a:p>
            <a:endParaRPr lang="cs-CZ"/>
          </a:p>
        </p:txBody>
      </p:sp>
      <p:graphicFrame>
        <p:nvGraphicFramePr>
          <p:cNvPr id="115328" name="Group 640"/>
          <p:cNvGraphicFramePr>
            <a:graphicFrameLocks noGrp="1"/>
          </p:cNvGraphicFramePr>
          <p:nvPr/>
        </p:nvGraphicFramePr>
        <p:xfrm>
          <a:off x="323850" y="2060575"/>
          <a:ext cx="8496300" cy="4321176"/>
        </p:xfrm>
        <a:graphic>
          <a:graphicData uri="http://schemas.openxmlformats.org/drawingml/2006/table">
            <a:tbl>
              <a:tblPr/>
              <a:tblGrid>
                <a:gridCol w="2439988">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gridCol w="1009650">
                  <a:extLst>
                    <a:ext uri="{9D8B030D-6E8A-4147-A177-3AD203B41FA5}">
                      <a16:colId xmlns:a16="http://schemas.microsoft.com/office/drawing/2014/main" val="20005"/>
                    </a:ext>
                  </a:extLst>
                </a:gridCol>
                <a:gridCol w="1009650">
                  <a:extLst>
                    <a:ext uri="{9D8B030D-6E8A-4147-A177-3AD203B41FA5}">
                      <a16:colId xmlns:a16="http://schemas.microsoft.com/office/drawing/2014/main" val="20006"/>
                    </a:ext>
                  </a:extLst>
                </a:gridCol>
              </a:tblGrid>
              <a:tr h="438150">
                <a:tc row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Zisk</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Cash flow</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57200">
                <a:tc vMerge="1">
                  <a:txBody>
                    <a:bodyPr/>
                    <a:lstStyle/>
                    <a:p>
                      <a:endParaRPr lang="cs-CZ"/>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období</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gridSpan="3">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období</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719138">
                <a:tc vMerge="1">
                  <a:txBody>
                    <a:bodyPr/>
                    <a:lstStyle/>
                    <a:p>
                      <a:endParaRPr lang="cs-CZ"/>
                    </a:p>
                  </a:txBody>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celkem</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tržby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náklady bez odpisů</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odpisy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438">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zisk (CF)</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daně</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0850">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čistý zisk (CF)</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25687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0" y="688156"/>
            <a:ext cx="8974318" cy="5407843"/>
          </a:xfrm>
        </p:spPr>
        <p:txBody>
          <a:bodyPr>
            <a:normAutofit/>
          </a:bodyPr>
          <a:lstStyle/>
          <a:p>
            <a:pPr eaLnBrk="1" hangingPunct="1">
              <a:lnSpc>
                <a:spcPct val="90000"/>
              </a:lnSpc>
              <a:buFont typeface="Wingdings" pitchFamily="2" charset="2"/>
              <a:buNone/>
            </a:pPr>
            <a:r>
              <a:rPr lang="cs-CZ" sz="2400" b="1" dirty="0"/>
              <a:t>	Příklad 5. </a:t>
            </a:r>
            <a:r>
              <a:rPr lang="cs-CZ" sz="2400" dirty="0">
                <a:latin typeface="Times New Roman" pitchFamily="18" charset="0"/>
              </a:rPr>
              <a:t>Sledujte vývoj společnosti ROURA, a.s. a mapujte jeho činnost pomocí zjednodušených účetních výkazů.</a:t>
            </a:r>
          </a:p>
          <a:p>
            <a:pPr eaLnBrk="1" hangingPunct="1">
              <a:lnSpc>
                <a:spcPct val="90000"/>
              </a:lnSpc>
              <a:buFont typeface="Wingdings" pitchFamily="2" charset="2"/>
              <a:buNone/>
            </a:pPr>
            <a:endParaRPr lang="cs-CZ" sz="2400" dirty="0">
              <a:latin typeface="Times New Roman" pitchFamily="18" charset="0"/>
            </a:endParaRPr>
          </a:p>
          <a:p>
            <a:pPr eaLnBrk="1" hangingPunct="1">
              <a:lnSpc>
                <a:spcPct val="90000"/>
              </a:lnSpc>
              <a:spcBef>
                <a:spcPct val="50000"/>
              </a:spcBef>
              <a:buFont typeface="Wingdings" pitchFamily="2" charset="2"/>
              <a:buNone/>
            </a:pPr>
            <a:r>
              <a:rPr lang="cs-CZ" sz="2400" dirty="0">
                <a:latin typeface="Times New Roman" pitchFamily="18" charset="0"/>
              </a:rPr>
              <a:t>	1) Společníci zakládají podnik v právní formě akciové společnosti stanovili vstupující základní kapitál na 2 mil.Kč. Dva z nich vložili peníze (první 600 000 Kč, druhý 400 000 Kč,), třetí vložil stroj v hodnotě 1 000 </a:t>
            </a:r>
            <a:r>
              <a:rPr lang="cs-CZ" sz="2400" dirty="0" err="1">
                <a:latin typeface="Times New Roman" pitchFamily="18" charset="0"/>
              </a:rPr>
              <a:t>000</a:t>
            </a:r>
            <a:r>
              <a:rPr lang="cs-CZ" sz="2400" dirty="0">
                <a:latin typeface="Times New Roman" pitchFamily="18" charset="0"/>
              </a:rPr>
              <a:t> Kč</a:t>
            </a:r>
          </a:p>
          <a:p>
            <a:pPr eaLnBrk="1" hangingPunct="1">
              <a:lnSpc>
                <a:spcPct val="90000"/>
              </a:lnSpc>
              <a:spcBef>
                <a:spcPct val="50000"/>
              </a:spcBef>
              <a:buFont typeface="Wingdings" pitchFamily="2" charset="2"/>
              <a:buNone/>
            </a:pPr>
            <a:r>
              <a:rPr lang="cs-CZ" sz="2400" dirty="0">
                <a:latin typeface="Times New Roman" pitchFamily="18" charset="0"/>
              </a:rPr>
              <a:t>	Z podnikatelského záměru vyplynulo, že k činnosti podniku je nutné postavit výrobní objekt  v hodnotě 1 mil. Kč a nakoupit zásoby materiálu v hodnotě 200 000 Kč. Žádost o úvěr byla kladně vyřízena a podnik dostal potřebné peníze. Podmínky úvěru: splacení během 5let za předpokladu stejného úmoru každý rok, úroková sazba 15%.</a:t>
            </a:r>
          </a:p>
          <a:p>
            <a:pPr eaLnBrk="1" hangingPunct="1">
              <a:lnSpc>
                <a:spcPct val="90000"/>
              </a:lnSpc>
              <a:spcBef>
                <a:spcPct val="50000"/>
              </a:spcBef>
              <a:buFont typeface="Wingdings" pitchFamily="2" charset="2"/>
              <a:buNone/>
            </a:pPr>
            <a:r>
              <a:rPr lang="cs-CZ" sz="2400" dirty="0">
                <a:latin typeface="Times New Roman" pitchFamily="18" charset="0"/>
              </a:rPr>
              <a:t>	2) Podnik využil získané peníze ke stavbě objektu a nákupu zásob.</a:t>
            </a:r>
          </a:p>
          <a:p>
            <a:pPr eaLnBrk="1" hangingPunct="1">
              <a:lnSpc>
                <a:spcPct val="90000"/>
              </a:lnSpc>
              <a:buFont typeface="Wingdings" pitchFamily="2" charset="2"/>
              <a:buNone/>
            </a:pPr>
            <a:endParaRPr lang="cs-CZ" sz="2400" dirty="0">
              <a:latin typeface="Times New Roman" pitchFamily="18" charset="0"/>
            </a:endParaRPr>
          </a:p>
        </p:txBody>
      </p:sp>
    </p:spTree>
    <p:extLst>
      <p:ext uri="{BB962C8B-B14F-4D97-AF65-F5344CB8AC3E}">
        <p14:creationId xmlns:p14="http://schemas.microsoft.com/office/powerpoint/2010/main" val="2210827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79512" y="548680"/>
            <a:ext cx="7848872" cy="5832648"/>
          </a:xfrm>
        </p:spPr>
        <p:txBody>
          <a:bodyPr/>
          <a:lstStyle/>
          <a:p>
            <a:pPr eaLnBrk="1" hangingPunct="1">
              <a:lnSpc>
                <a:spcPct val="90000"/>
              </a:lnSpc>
              <a:buFont typeface="Wingdings" pitchFamily="2" charset="2"/>
              <a:buNone/>
            </a:pPr>
            <a:r>
              <a:rPr lang="cs-CZ" sz="2400" dirty="0">
                <a:latin typeface="Times New Roman" pitchFamily="18" charset="0"/>
                <a:cs typeface="Times New Roman" pitchFamily="18" charset="0"/>
              </a:rPr>
              <a:t>3) V prvním roce činnosti dosáhl podnik následující výsledky: </a:t>
            </a:r>
          </a:p>
          <a:p>
            <a:pPr eaLnBrk="1" hangingPunct="1">
              <a:lnSpc>
                <a:spcPct val="90000"/>
              </a:lnSpc>
              <a:spcBef>
                <a:spcPct val="50000"/>
              </a:spcBef>
            </a:pPr>
            <a:r>
              <a:rPr lang="cs-CZ" sz="2400" dirty="0">
                <a:latin typeface="Times New Roman" pitchFamily="18" charset="0"/>
                <a:cs typeface="Times New Roman" pitchFamily="18" charset="0"/>
              </a:rPr>
              <a:t>Výnosy 2 500 000 Kč</a:t>
            </a:r>
          </a:p>
          <a:p>
            <a:pPr eaLnBrk="1" hangingPunct="1">
              <a:lnSpc>
                <a:spcPct val="90000"/>
              </a:lnSpc>
              <a:spcBef>
                <a:spcPct val="50000"/>
              </a:spcBef>
            </a:pPr>
            <a:r>
              <a:rPr lang="cs-CZ" sz="2400" dirty="0">
                <a:latin typeface="Times New Roman" pitchFamily="18" charset="0"/>
                <a:cs typeface="Times New Roman" pitchFamily="18" charset="0"/>
              </a:rPr>
              <a:t>Odpisy 160 000 Kč</a:t>
            </a:r>
          </a:p>
          <a:p>
            <a:pPr eaLnBrk="1" hangingPunct="1">
              <a:lnSpc>
                <a:spcPct val="90000"/>
              </a:lnSpc>
              <a:spcBef>
                <a:spcPct val="50000"/>
              </a:spcBef>
            </a:pPr>
            <a:r>
              <a:rPr lang="cs-CZ" sz="2400" dirty="0">
                <a:latin typeface="Times New Roman" pitchFamily="18" charset="0"/>
                <a:cs typeface="Times New Roman" pitchFamily="18" charset="0"/>
              </a:rPr>
              <a:t>Spotřeba materiálu 840 000 Kč</a:t>
            </a:r>
          </a:p>
          <a:p>
            <a:pPr eaLnBrk="1" hangingPunct="1">
              <a:lnSpc>
                <a:spcPct val="90000"/>
              </a:lnSpc>
              <a:spcBef>
                <a:spcPct val="50000"/>
              </a:spcBef>
            </a:pPr>
            <a:r>
              <a:rPr lang="cs-CZ" sz="2400" dirty="0">
                <a:latin typeface="Times New Roman" pitchFamily="18" charset="0"/>
                <a:cs typeface="Times New Roman" pitchFamily="18" charset="0"/>
              </a:rPr>
              <a:t>Vyplacené mzdy 720 000 Kč</a:t>
            </a:r>
          </a:p>
          <a:p>
            <a:pPr eaLnBrk="1" hangingPunct="1">
              <a:lnSpc>
                <a:spcPct val="90000"/>
              </a:lnSpc>
              <a:spcBef>
                <a:spcPct val="50000"/>
              </a:spcBef>
            </a:pPr>
            <a:r>
              <a:rPr lang="cs-CZ" sz="2400" dirty="0">
                <a:latin typeface="Times New Roman" pitchFamily="18" charset="0"/>
                <a:cs typeface="Times New Roman" pitchFamily="18" charset="0"/>
              </a:rPr>
              <a:t>Nákladové úroky 180 000 Kč</a:t>
            </a:r>
          </a:p>
          <a:p>
            <a:pPr eaLnBrk="1" hangingPunct="1">
              <a:lnSpc>
                <a:spcPct val="90000"/>
              </a:lnSpc>
              <a:spcBef>
                <a:spcPct val="50000"/>
              </a:spcBef>
            </a:pPr>
            <a:r>
              <a:rPr lang="cs-CZ" sz="2400" dirty="0">
                <a:latin typeface="Times New Roman" pitchFamily="18" charset="0"/>
                <a:cs typeface="Times New Roman" pitchFamily="18" charset="0"/>
              </a:rPr>
              <a:t>200 000 Kč z účetně vykázaných výnosů, 100 000 Kč z účetně vykázané spotřeby a daň ze zisku ve výši 24% z rozdílů mezi výnosy a náklady nebylo v daném roce zaplaceno a podnik tyto částky uhradí ve 2.roce mzdy a nákladové úroky za 1.rok byly plně zaplaceny.V 1.roce podnik splatil pětinu přijatého bankovního úvěru. Ostatní položky se nemění.</a:t>
            </a:r>
          </a:p>
          <a:p>
            <a:pPr eaLnBrk="1" hangingPunct="1">
              <a:lnSpc>
                <a:spcPct val="90000"/>
              </a:lnSpc>
              <a:buFont typeface="Wingdings" pitchFamily="2" charset="2"/>
              <a:buNone/>
            </a:pPr>
            <a:endParaRPr lang="cs-CZ" sz="2400" dirty="0">
              <a:latin typeface="Times New Roman" pitchFamily="18" charset="0"/>
              <a:cs typeface="Times New Roman" pitchFamily="18" charset="0"/>
            </a:endParaRPr>
          </a:p>
        </p:txBody>
      </p:sp>
    </p:spTree>
    <p:extLst>
      <p:ext uri="{BB962C8B-B14F-4D97-AF65-F5344CB8AC3E}">
        <p14:creationId xmlns:p14="http://schemas.microsoft.com/office/powerpoint/2010/main" val="1754909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94268" y="697584"/>
            <a:ext cx="8150140" cy="5683744"/>
          </a:xfrm>
        </p:spPr>
        <p:txBody>
          <a:bodyPr>
            <a:normAutofit lnSpcReduction="10000"/>
          </a:bodyPr>
          <a:lstStyle/>
          <a:p>
            <a:pPr marL="533400" indent="-533400">
              <a:lnSpc>
                <a:spcPct val="90000"/>
              </a:lnSpc>
              <a:buClr>
                <a:schemeClr val="tx1"/>
              </a:buClr>
              <a:buNone/>
            </a:pPr>
            <a:r>
              <a:rPr lang="cs-CZ" sz="2800" b="1" dirty="0">
                <a:latin typeface="Times New Roman" pitchFamily="18" charset="0"/>
              </a:rPr>
              <a:t>Vyberte správnou odpověď</a:t>
            </a:r>
          </a:p>
          <a:p>
            <a:pPr marL="533400" indent="-533400">
              <a:lnSpc>
                <a:spcPct val="90000"/>
              </a:lnSpc>
              <a:buClr>
                <a:schemeClr val="tx1"/>
              </a:buClr>
              <a:buNone/>
            </a:pPr>
            <a:r>
              <a:rPr lang="cs-CZ" sz="2800" b="1" dirty="0">
                <a:latin typeface="Times New Roman" pitchFamily="18" charset="0"/>
              </a:rPr>
              <a:t>Náklady jsou:</a:t>
            </a:r>
            <a:endParaRPr lang="cs-CZ" sz="2600" b="1" dirty="0">
              <a:latin typeface="Times New Roman" pitchFamily="18" charset="0"/>
            </a:endParaRPr>
          </a:p>
          <a:p>
            <a:pPr marL="533400" indent="-533400" eaLnBrk="1" hangingPunct="1">
              <a:spcBef>
                <a:spcPts val="0"/>
              </a:spcBef>
              <a:buClr>
                <a:schemeClr val="tx1"/>
              </a:buClr>
              <a:buFontTx/>
              <a:buAutoNum type="alphaLcParenR"/>
            </a:pPr>
            <a:r>
              <a:rPr lang="cs-CZ" sz="2600" dirty="0">
                <a:latin typeface="Times New Roman" pitchFamily="18" charset="0"/>
              </a:rPr>
              <a:t>Částky zaplacené za nákup materiálu</a:t>
            </a:r>
          </a:p>
          <a:p>
            <a:pPr marL="533400" indent="-533400" eaLnBrk="1" hangingPunct="1">
              <a:spcBef>
                <a:spcPts val="0"/>
              </a:spcBef>
              <a:buClr>
                <a:schemeClr val="tx1"/>
              </a:buClr>
              <a:buFontTx/>
              <a:buAutoNum type="alphaLcParenR"/>
            </a:pPr>
            <a:r>
              <a:rPr lang="cs-CZ" sz="2600" dirty="0">
                <a:latin typeface="Times New Roman" pitchFamily="18" charset="0"/>
              </a:rPr>
              <a:t>Peněžně vyjádřenou spotřebou výrobních faktorů</a:t>
            </a:r>
          </a:p>
          <a:p>
            <a:pPr marL="533400" indent="-533400" eaLnBrk="1" hangingPunct="1">
              <a:spcBef>
                <a:spcPts val="0"/>
              </a:spcBef>
              <a:buClr>
                <a:schemeClr val="tx1"/>
              </a:buClr>
              <a:buFontTx/>
              <a:buAutoNum type="alphaLcParenR"/>
            </a:pPr>
            <a:r>
              <a:rPr lang="cs-CZ" sz="2600" dirty="0">
                <a:latin typeface="Times New Roman" pitchFamily="18" charset="0"/>
              </a:rPr>
              <a:t>Úbytek peněžní hotovosti podniku</a:t>
            </a:r>
          </a:p>
          <a:p>
            <a:pPr marL="533400" indent="-533400" eaLnBrk="1" hangingPunct="1">
              <a:spcBef>
                <a:spcPts val="0"/>
              </a:spcBef>
              <a:buClr>
                <a:schemeClr val="tx1"/>
              </a:buClr>
              <a:buFontTx/>
              <a:buAutoNum type="alphaLcParenR"/>
            </a:pPr>
            <a:r>
              <a:rPr lang="cs-CZ" sz="2600" dirty="0">
                <a:latin typeface="Times New Roman" pitchFamily="18" charset="0"/>
              </a:rPr>
              <a:t>Veškeré částky podnikem vydané</a:t>
            </a:r>
          </a:p>
          <a:p>
            <a:pPr marL="533400" indent="-533400" eaLnBrk="1" hangingPunct="1">
              <a:spcBef>
                <a:spcPts val="0"/>
              </a:spcBef>
              <a:buClr>
                <a:schemeClr val="tx1"/>
              </a:buClr>
              <a:buFontTx/>
              <a:buAutoNum type="alphaLcParenR"/>
            </a:pPr>
            <a:r>
              <a:rPr lang="cs-CZ" sz="2600" dirty="0">
                <a:latin typeface="Times New Roman" pitchFamily="18" charset="0"/>
              </a:rPr>
              <a:t>Peněžní prostředky vydané podnikem za příslušné období</a:t>
            </a:r>
          </a:p>
          <a:p>
            <a:pPr marL="533400" indent="-533400">
              <a:spcBef>
                <a:spcPts val="0"/>
              </a:spcBef>
              <a:buClr>
                <a:schemeClr val="tx1"/>
              </a:buClr>
              <a:buNone/>
            </a:pPr>
            <a:r>
              <a:rPr lang="cs-CZ" sz="2800" b="1" dirty="0">
                <a:latin typeface="Times New Roman" pitchFamily="18" charset="0"/>
              </a:rPr>
              <a:t>Ve výkazu zisku a ztráty se náklady třídí podle základních oblastí podnikové činnosti na:</a:t>
            </a:r>
          </a:p>
          <a:p>
            <a:pPr marL="609600" indent="-609600">
              <a:buClr>
                <a:schemeClr val="tx1"/>
              </a:buClr>
              <a:buFontTx/>
              <a:buAutoNum type="alphaLcParenR"/>
            </a:pPr>
            <a:r>
              <a:rPr lang="cs-CZ" sz="2600" dirty="0">
                <a:latin typeface="Times New Roman" pitchFamily="18" charset="0"/>
              </a:rPr>
              <a:t>Jednotkové a režijní</a:t>
            </a:r>
          </a:p>
          <a:p>
            <a:pPr marL="609600" indent="-609600">
              <a:buClr>
                <a:schemeClr val="tx1"/>
              </a:buClr>
              <a:buFontTx/>
              <a:buAutoNum type="alphaLcParenR"/>
            </a:pPr>
            <a:r>
              <a:rPr lang="cs-CZ" sz="2600" dirty="0">
                <a:latin typeface="Times New Roman" pitchFamily="18" charset="0"/>
              </a:rPr>
              <a:t>Fixní a variabilní</a:t>
            </a:r>
          </a:p>
          <a:p>
            <a:pPr marL="609600" indent="-609600">
              <a:buClr>
                <a:schemeClr val="tx1"/>
              </a:buClr>
              <a:buFontTx/>
              <a:buAutoNum type="alphaLcParenR"/>
            </a:pPr>
            <a:r>
              <a:rPr lang="cs-CZ" sz="2600" dirty="0">
                <a:latin typeface="Times New Roman" pitchFamily="18" charset="0"/>
              </a:rPr>
              <a:t>Provozní, finanční, mimořádné</a:t>
            </a:r>
          </a:p>
          <a:p>
            <a:pPr marL="609600" indent="-609600">
              <a:buClr>
                <a:schemeClr val="tx1"/>
              </a:buClr>
              <a:buFontTx/>
              <a:buAutoNum type="alphaLcParenR"/>
            </a:pPr>
            <a:r>
              <a:rPr lang="cs-CZ" sz="2600" dirty="0">
                <a:latin typeface="Times New Roman" pitchFamily="18" charset="0"/>
              </a:rPr>
              <a:t>Pořizovací a skladovací, výrobní, správní, odbytové</a:t>
            </a:r>
          </a:p>
          <a:p>
            <a:pPr marL="533400" indent="-533400">
              <a:spcBef>
                <a:spcPts val="0"/>
              </a:spcBef>
              <a:buClr>
                <a:schemeClr val="tx1"/>
              </a:buClr>
              <a:buNone/>
            </a:pPr>
            <a:endParaRPr lang="cs-CZ" sz="2600" b="1" dirty="0">
              <a:latin typeface="Times New Roman" pitchFamily="18" charset="0"/>
            </a:endParaRPr>
          </a:p>
        </p:txBody>
      </p:sp>
    </p:spTree>
    <p:extLst>
      <p:ext uri="{BB962C8B-B14F-4D97-AF65-F5344CB8AC3E}">
        <p14:creationId xmlns:p14="http://schemas.microsoft.com/office/powerpoint/2010/main" val="2649472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50828" y="791852"/>
            <a:ext cx="8535971" cy="5334311"/>
          </a:xfrm>
        </p:spPr>
        <p:txBody>
          <a:bodyPr>
            <a:normAutofit fontScale="92500" lnSpcReduction="10000"/>
          </a:bodyPr>
          <a:lstStyle/>
          <a:p>
            <a:pPr marL="609600" indent="-609600">
              <a:buClr>
                <a:schemeClr val="tx1"/>
              </a:buClr>
              <a:buNone/>
            </a:pPr>
            <a:r>
              <a:rPr lang="cs-CZ" sz="2800" b="1" dirty="0">
                <a:latin typeface="Times New Roman" pitchFamily="18" charset="0"/>
              </a:rPr>
              <a:t>Mezi provozní náklady podniku nepatří:</a:t>
            </a:r>
            <a:endParaRPr lang="cs-CZ" sz="2600" b="1" dirty="0">
              <a:latin typeface="Times New Roman" pitchFamily="18" charset="0"/>
            </a:endParaRPr>
          </a:p>
          <a:p>
            <a:pPr marL="609600" indent="-609600" eaLnBrk="1" hangingPunct="1">
              <a:buClr>
                <a:schemeClr val="tx1"/>
              </a:buClr>
              <a:buFontTx/>
              <a:buAutoNum type="alphaLcParenR"/>
            </a:pPr>
            <a:r>
              <a:rPr lang="cs-CZ" sz="2600" dirty="0">
                <a:latin typeface="Times New Roman" pitchFamily="18" charset="0"/>
              </a:rPr>
              <a:t>Náklady na spotřebu materiálu</a:t>
            </a:r>
          </a:p>
          <a:p>
            <a:pPr marL="609600" indent="-609600" eaLnBrk="1" hangingPunct="1">
              <a:buClr>
                <a:schemeClr val="tx1"/>
              </a:buClr>
              <a:buFontTx/>
              <a:buAutoNum type="alphaLcParenR"/>
            </a:pPr>
            <a:r>
              <a:rPr lang="cs-CZ" sz="2600" dirty="0">
                <a:latin typeface="Times New Roman" pitchFamily="18" charset="0"/>
              </a:rPr>
              <a:t>Odpisy</a:t>
            </a:r>
          </a:p>
          <a:p>
            <a:pPr marL="609600" indent="-609600" eaLnBrk="1" hangingPunct="1">
              <a:buClr>
                <a:schemeClr val="tx1"/>
              </a:buClr>
              <a:buFontTx/>
              <a:buAutoNum type="alphaLcParenR"/>
            </a:pPr>
            <a:r>
              <a:rPr lang="cs-CZ" sz="2600" dirty="0">
                <a:latin typeface="Times New Roman" pitchFamily="18" charset="0"/>
              </a:rPr>
              <a:t>Úroky placené za cizí kapitál používaný k provozu podniku</a:t>
            </a:r>
          </a:p>
          <a:p>
            <a:pPr marL="609600" indent="-609600" eaLnBrk="1" hangingPunct="1">
              <a:buClr>
                <a:schemeClr val="tx1"/>
              </a:buClr>
              <a:buFontTx/>
              <a:buAutoNum type="alphaLcParenR"/>
            </a:pPr>
            <a:r>
              <a:rPr lang="cs-CZ" sz="2600" dirty="0">
                <a:latin typeface="Times New Roman" pitchFamily="18" charset="0"/>
              </a:rPr>
              <a:t>Mzdy neprovozních pracovníků</a:t>
            </a:r>
          </a:p>
          <a:p>
            <a:pPr marL="609600" indent="-609600">
              <a:buClr>
                <a:schemeClr val="tx1"/>
              </a:buClr>
              <a:buNone/>
            </a:pPr>
            <a:r>
              <a:rPr lang="cs-CZ" sz="2800" b="1" dirty="0">
                <a:latin typeface="Times New Roman" pitchFamily="18" charset="0"/>
              </a:rPr>
              <a:t>Označte náklad, který určitě není výdajem podniku:</a:t>
            </a:r>
          </a:p>
          <a:p>
            <a:pPr marL="609600" indent="-609600">
              <a:spcBef>
                <a:spcPts val="0"/>
              </a:spcBef>
              <a:buClr>
                <a:schemeClr val="tx1"/>
              </a:buClr>
              <a:buFontTx/>
              <a:buAutoNum type="alphaLcParenR"/>
            </a:pPr>
            <a:r>
              <a:rPr lang="cs-CZ" sz="2800" dirty="0">
                <a:latin typeface="Times New Roman" pitchFamily="18" charset="0"/>
              </a:rPr>
              <a:t>placené úroky</a:t>
            </a:r>
          </a:p>
          <a:p>
            <a:pPr marL="609600" indent="-609600">
              <a:spcBef>
                <a:spcPts val="0"/>
              </a:spcBef>
              <a:buClr>
                <a:schemeClr val="tx1"/>
              </a:buClr>
              <a:buFontTx/>
              <a:buAutoNum type="alphaLcParenR"/>
            </a:pPr>
            <a:r>
              <a:rPr lang="cs-CZ" sz="2800" dirty="0">
                <a:latin typeface="Times New Roman" pitchFamily="18" charset="0"/>
              </a:rPr>
              <a:t>spotřeba energie</a:t>
            </a:r>
          </a:p>
          <a:p>
            <a:pPr marL="609600" indent="-609600">
              <a:spcBef>
                <a:spcPts val="0"/>
              </a:spcBef>
              <a:buClr>
                <a:schemeClr val="tx1"/>
              </a:buClr>
              <a:buFontTx/>
              <a:buAutoNum type="alphaLcParenR"/>
            </a:pPr>
            <a:r>
              <a:rPr lang="cs-CZ" sz="2800" dirty="0">
                <a:latin typeface="Times New Roman" pitchFamily="18" charset="0"/>
              </a:rPr>
              <a:t>odpisy</a:t>
            </a:r>
          </a:p>
          <a:p>
            <a:pPr marL="609600" indent="-609600">
              <a:spcBef>
                <a:spcPts val="0"/>
              </a:spcBef>
              <a:buClr>
                <a:schemeClr val="tx1"/>
              </a:buClr>
              <a:buNone/>
            </a:pPr>
            <a:r>
              <a:rPr lang="cs-CZ" sz="2800" b="1" dirty="0">
                <a:latin typeface="Times New Roman" pitchFamily="18" charset="0"/>
              </a:rPr>
              <a:t>Označte příjem, který určitě není výnosem podniku:</a:t>
            </a:r>
          </a:p>
          <a:p>
            <a:pPr marL="609600" indent="-609600">
              <a:spcBef>
                <a:spcPts val="0"/>
              </a:spcBef>
              <a:buClr>
                <a:schemeClr val="tx1"/>
              </a:buClr>
              <a:buFontTx/>
              <a:buAutoNum type="alphaLcParenR"/>
            </a:pPr>
            <a:r>
              <a:rPr lang="cs-CZ" sz="2800" dirty="0">
                <a:latin typeface="Times New Roman" pitchFamily="18" charset="0"/>
              </a:rPr>
              <a:t>platba za výrobky v hotovosti,</a:t>
            </a:r>
          </a:p>
          <a:p>
            <a:pPr marL="609600" indent="-609600">
              <a:spcBef>
                <a:spcPts val="0"/>
              </a:spcBef>
              <a:buClr>
                <a:schemeClr val="tx1"/>
              </a:buClr>
              <a:buFontTx/>
              <a:buAutoNum type="alphaLcParenR"/>
            </a:pPr>
            <a:r>
              <a:rPr lang="cs-CZ" sz="2800" dirty="0">
                <a:latin typeface="Times New Roman" pitchFamily="18" charset="0"/>
              </a:rPr>
              <a:t>nová půjčka,</a:t>
            </a:r>
          </a:p>
          <a:p>
            <a:pPr marL="609600" indent="-609600">
              <a:spcBef>
                <a:spcPts val="0"/>
              </a:spcBef>
              <a:buClr>
                <a:schemeClr val="tx1"/>
              </a:buClr>
              <a:buFontTx/>
              <a:buAutoNum type="alphaLcParenR"/>
            </a:pPr>
            <a:r>
              <a:rPr lang="cs-CZ" sz="2800" dirty="0">
                <a:latin typeface="Times New Roman" pitchFamily="18" charset="0"/>
              </a:rPr>
              <a:t>úroková platba.</a:t>
            </a:r>
          </a:p>
          <a:p>
            <a:pPr marL="609600" indent="-609600">
              <a:spcBef>
                <a:spcPts val="0"/>
              </a:spcBef>
              <a:buClr>
                <a:schemeClr val="tx1"/>
              </a:buClr>
              <a:buNone/>
            </a:pPr>
            <a:endParaRPr lang="cs-CZ" sz="2800" b="1" dirty="0">
              <a:latin typeface="Times New Roman" pitchFamily="18" charset="0"/>
            </a:endParaRPr>
          </a:p>
          <a:p>
            <a:pPr marL="609600" indent="-609600">
              <a:buClr>
                <a:schemeClr val="tx1"/>
              </a:buClr>
              <a:buNone/>
            </a:pPr>
            <a:endParaRPr lang="cs-CZ" sz="2600" dirty="0">
              <a:latin typeface="Times New Roman" pitchFamily="18" charset="0"/>
            </a:endParaRPr>
          </a:p>
        </p:txBody>
      </p:sp>
    </p:spTree>
    <p:extLst>
      <p:ext uri="{BB962C8B-B14F-4D97-AF65-F5344CB8AC3E}">
        <p14:creationId xmlns:p14="http://schemas.microsoft.com/office/powerpoint/2010/main" val="1372863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169682" y="603314"/>
            <a:ext cx="8832916" cy="6254686"/>
          </a:xfrm>
          <a:solidFill>
            <a:schemeClr val="bg1"/>
          </a:solidFill>
        </p:spPr>
        <p:txBody>
          <a:bodyPr>
            <a:noAutofit/>
          </a:bodyPr>
          <a:lstStyle/>
          <a:p>
            <a:pPr>
              <a:lnSpc>
                <a:spcPct val="80000"/>
              </a:lnSpc>
              <a:buFontTx/>
              <a:buNone/>
            </a:pPr>
            <a:r>
              <a:rPr lang="cs-CZ" sz="1600" dirty="0"/>
              <a:t>	</a:t>
            </a:r>
            <a:r>
              <a:rPr lang="cs-CZ" sz="1600" b="1" dirty="0"/>
              <a:t>Příklad 6: Sestavte výkaz o reálných peněžních tocích v podniku BYTEX podle následujícího zadání:</a:t>
            </a:r>
          </a:p>
          <a:p>
            <a:pPr>
              <a:lnSpc>
                <a:spcPct val="80000"/>
              </a:lnSpc>
              <a:buFontTx/>
              <a:buNone/>
            </a:pPr>
            <a:endParaRPr lang="cs-CZ" sz="1600" b="1" dirty="0"/>
          </a:p>
          <a:p>
            <a:pPr>
              <a:lnSpc>
                <a:spcPct val="80000"/>
              </a:lnSpc>
              <a:buFontTx/>
              <a:buNone/>
            </a:pPr>
            <a:r>
              <a:rPr lang="cs-CZ" sz="1600" b="1" dirty="0"/>
              <a:t>Rozvaha					31.12.2006	     31.12.2007</a:t>
            </a:r>
          </a:p>
          <a:p>
            <a:pPr>
              <a:lnSpc>
                <a:spcPct val="80000"/>
              </a:lnSpc>
              <a:buFontTx/>
              <a:buNone/>
            </a:pPr>
            <a:r>
              <a:rPr lang="cs-CZ" sz="1600" b="1" u="sng" dirty="0"/>
              <a:t>Aktiva(tis.Kč)</a:t>
            </a:r>
          </a:p>
          <a:p>
            <a:pPr>
              <a:lnSpc>
                <a:spcPct val="80000"/>
              </a:lnSpc>
            </a:pPr>
            <a:r>
              <a:rPr lang="cs-CZ" sz="1600" dirty="0"/>
              <a:t>Stálá aktiva </a:t>
            </a:r>
            <a:r>
              <a:rPr lang="cs-CZ" sz="1600" dirty="0" err="1"/>
              <a:t>poř.cena</a:t>
            </a:r>
            <a:r>
              <a:rPr lang="cs-CZ" sz="1600" dirty="0"/>
              <a:t>			280			320</a:t>
            </a:r>
          </a:p>
          <a:p>
            <a:pPr>
              <a:lnSpc>
                <a:spcPct val="80000"/>
              </a:lnSpc>
            </a:pPr>
            <a:r>
              <a:rPr lang="cs-CZ" sz="1600" dirty="0"/>
              <a:t>Oprávky					-50			-70</a:t>
            </a:r>
          </a:p>
          <a:p>
            <a:pPr>
              <a:lnSpc>
                <a:spcPct val="80000"/>
              </a:lnSpc>
            </a:pPr>
            <a:r>
              <a:rPr lang="cs-CZ" sz="1600" dirty="0"/>
              <a:t>Stálá aktiva </a:t>
            </a:r>
            <a:r>
              <a:rPr lang="cs-CZ" sz="1600" dirty="0" err="1"/>
              <a:t>zůst.cena</a:t>
            </a:r>
            <a:r>
              <a:rPr lang="cs-CZ" sz="1600" dirty="0"/>
              <a:t>			230			250</a:t>
            </a:r>
          </a:p>
          <a:p>
            <a:pPr>
              <a:lnSpc>
                <a:spcPct val="80000"/>
              </a:lnSpc>
            </a:pPr>
            <a:r>
              <a:rPr lang="cs-CZ" sz="1600" dirty="0"/>
              <a:t>Zásoby					55			60</a:t>
            </a:r>
          </a:p>
          <a:p>
            <a:pPr>
              <a:lnSpc>
                <a:spcPct val="80000"/>
              </a:lnSpc>
            </a:pPr>
            <a:r>
              <a:rPr lang="cs-CZ" sz="1600" dirty="0"/>
              <a:t>Dl.pohledávky				20			25</a:t>
            </a:r>
          </a:p>
          <a:p>
            <a:pPr>
              <a:lnSpc>
                <a:spcPct val="80000"/>
              </a:lnSpc>
            </a:pPr>
            <a:r>
              <a:rPr lang="cs-CZ" sz="1600" dirty="0" err="1"/>
              <a:t>Kr.pohledávky</a:t>
            </a:r>
            <a:r>
              <a:rPr lang="cs-CZ" sz="1600" dirty="0"/>
              <a:t>				30			20</a:t>
            </a:r>
          </a:p>
          <a:p>
            <a:pPr>
              <a:lnSpc>
                <a:spcPct val="80000"/>
              </a:lnSpc>
            </a:pPr>
            <a:r>
              <a:rPr lang="cs-CZ" sz="1600" dirty="0"/>
              <a:t>Peníze						70			60</a:t>
            </a:r>
          </a:p>
          <a:p>
            <a:pPr>
              <a:lnSpc>
                <a:spcPct val="80000"/>
              </a:lnSpc>
            </a:pPr>
            <a:r>
              <a:rPr lang="cs-CZ" sz="1600" dirty="0" err="1"/>
              <a:t>Kr.finanční</a:t>
            </a:r>
            <a:r>
              <a:rPr lang="cs-CZ" sz="1600" dirty="0"/>
              <a:t> majetek			15			10</a:t>
            </a:r>
          </a:p>
          <a:p>
            <a:pPr>
              <a:lnSpc>
                <a:spcPct val="80000"/>
              </a:lnSpc>
            </a:pPr>
            <a:r>
              <a:rPr lang="cs-CZ" sz="1600" dirty="0"/>
              <a:t>Aktiva celkem				420			425</a:t>
            </a:r>
          </a:p>
          <a:p>
            <a:pPr>
              <a:lnSpc>
                <a:spcPct val="80000"/>
              </a:lnSpc>
              <a:buFontTx/>
              <a:buNone/>
            </a:pPr>
            <a:r>
              <a:rPr lang="cs-CZ" sz="1600" b="1" u="sng" dirty="0"/>
              <a:t>Pasiva(tis.Kč)</a:t>
            </a:r>
            <a:endParaRPr lang="cs-CZ" sz="1600" b="1" dirty="0"/>
          </a:p>
          <a:p>
            <a:pPr>
              <a:lnSpc>
                <a:spcPct val="80000"/>
              </a:lnSpc>
            </a:pPr>
            <a:r>
              <a:rPr lang="cs-CZ" sz="1600" dirty="0"/>
              <a:t>Základní kapitál				150			150</a:t>
            </a:r>
          </a:p>
          <a:p>
            <a:pPr>
              <a:lnSpc>
                <a:spcPct val="80000"/>
              </a:lnSpc>
            </a:pPr>
            <a:r>
              <a:rPr lang="cs-CZ" sz="1600" dirty="0"/>
              <a:t>Nerozdělený zisk				20			30</a:t>
            </a:r>
          </a:p>
          <a:p>
            <a:pPr>
              <a:lnSpc>
                <a:spcPct val="80000"/>
              </a:lnSpc>
            </a:pPr>
            <a:r>
              <a:rPr lang="cs-CZ" sz="1600" dirty="0"/>
              <a:t>Dlouhodobé závazky			80			70</a:t>
            </a:r>
          </a:p>
          <a:p>
            <a:pPr>
              <a:lnSpc>
                <a:spcPct val="80000"/>
              </a:lnSpc>
            </a:pPr>
            <a:r>
              <a:rPr lang="cs-CZ" sz="1600" dirty="0"/>
              <a:t>Závazky z </a:t>
            </a:r>
            <a:r>
              <a:rPr lang="cs-CZ" sz="1600" dirty="0" err="1"/>
              <a:t>obch.styku</a:t>
            </a:r>
            <a:r>
              <a:rPr lang="cs-CZ" sz="1600" dirty="0"/>
              <a:t>			120			100</a:t>
            </a:r>
          </a:p>
          <a:p>
            <a:pPr>
              <a:lnSpc>
                <a:spcPct val="80000"/>
              </a:lnSpc>
            </a:pPr>
            <a:r>
              <a:rPr lang="cs-CZ" sz="1600" dirty="0"/>
              <a:t>Jiné </a:t>
            </a:r>
            <a:r>
              <a:rPr lang="cs-CZ" sz="1600" dirty="0" err="1"/>
              <a:t>kr.závazky</a:t>
            </a:r>
            <a:r>
              <a:rPr lang="cs-CZ" sz="1600" dirty="0"/>
              <a:t>				50			75</a:t>
            </a:r>
          </a:p>
          <a:p>
            <a:pPr>
              <a:lnSpc>
                <a:spcPct val="80000"/>
              </a:lnSpc>
            </a:pPr>
            <a:r>
              <a:rPr lang="cs-CZ" sz="1600" dirty="0"/>
              <a:t>Pasiva celkem				420			425</a:t>
            </a:r>
          </a:p>
          <a:p>
            <a:pPr>
              <a:lnSpc>
                <a:spcPct val="80000"/>
              </a:lnSpc>
            </a:pPr>
            <a:endParaRPr lang="cs-CZ" sz="1600" dirty="0"/>
          </a:p>
          <a:p>
            <a:pPr>
              <a:lnSpc>
                <a:spcPct val="80000"/>
              </a:lnSpc>
              <a:buFontTx/>
              <a:buNone/>
            </a:pPr>
            <a:r>
              <a:rPr lang="cs-CZ" sz="1600" b="1" dirty="0"/>
              <a:t>Čistý zisk po zdanění	15</a:t>
            </a:r>
          </a:p>
          <a:p>
            <a:pPr>
              <a:lnSpc>
                <a:spcPct val="80000"/>
              </a:lnSpc>
              <a:buFontTx/>
              <a:buNone/>
            </a:pPr>
            <a:r>
              <a:rPr lang="cs-CZ" sz="1600" b="1" dirty="0"/>
              <a:t>Vyplacené dividendy	5</a:t>
            </a:r>
          </a:p>
        </p:txBody>
      </p:sp>
    </p:spTree>
    <p:extLst>
      <p:ext uri="{BB962C8B-B14F-4D97-AF65-F5344CB8AC3E}">
        <p14:creationId xmlns:p14="http://schemas.microsoft.com/office/powerpoint/2010/main" val="401242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92919" y="465350"/>
            <a:ext cx="8229600" cy="1195388"/>
          </a:xfrm>
        </p:spPr>
        <p:txBody>
          <a:bodyPr>
            <a:normAutofit fontScale="90000"/>
          </a:bodyPr>
          <a:lstStyle/>
          <a:p>
            <a:pPr fontAlgn="auto">
              <a:spcAft>
                <a:spcPts val="0"/>
              </a:spcAft>
              <a:defRPr/>
            </a:pPr>
            <a:r>
              <a:rPr lang="cs-CZ" sz="4000" dirty="0">
                <a:solidFill>
                  <a:srgbClr val="FF0000"/>
                </a:solidFill>
              </a:rPr>
              <a:t>Jaké jsou úkoly finančního řízení podniku ?</a:t>
            </a:r>
          </a:p>
        </p:txBody>
      </p:sp>
      <p:sp>
        <p:nvSpPr>
          <p:cNvPr id="147459" name="Rectangle 3"/>
          <p:cNvSpPr>
            <a:spLocks noGrp="1" noChangeArrowheads="1"/>
          </p:cNvSpPr>
          <p:nvPr>
            <p:ph type="body" idx="1"/>
          </p:nvPr>
        </p:nvSpPr>
        <p:spPr>
          <a:xfrm>
            <a:off x="250825" y="1557338"/>
            <a:ext cx="8713788" cy="4895850"/>
          </a:xfrm>
        </p:spPr>
        <p:txBody>
          <a:bodyPr/>
          <a:lstStyle/>
          <a:p>
            <a:r>
              <a:rPr lang="cs-CZ" sz="1800" b="1"/>
              <a:t>Získávat kapitál (finanční prostředky)</a:t>
            </a:r>
          </a:p>
          <a:p>
            <a:pPr lvl="1"/>
            <a:r>
              <a:rPr lang="cs-CZ" sz="1800"/>
              <a:t>Peníze, dotace, fondy pro běžné i mimořádné potřeby podniku, </a:t>
            </a:r>
          </a:p>
          <a:p>
            <a:pPr lvl="1"/>
            <a:r>
              <a:rPr lang="cs-CZ" sz="1800"/>
              <a:t>Rozhodovat o struktuře kapitálu a jejích změnách</a:t>
            </a:r>
          </a:p>
          <a:p>
            <a:r>
              <a:rPr lang="cs-CZ" sz="1800" b="1"/>
              <a:t>Rozhodovat o využití získaného kapitálu </a:t>
            </a:r>
          </a:p>
          <a:p>
            <a:pPr lvl="1"/>
            <a:r>
              <a:rPr lang="cs-CZ" sz="1800"/>
              <a:t>nakupovat potřebný majetek pro chod podniku</a:t>
            </a:r>
          </a:p>
          <a:p>
            <a:pPr lvl="1"/>
            <a:r>
              <a:rPr lang="cs-CZ" sz="1800"/>
              <a:t>financovat běžnou činnost podniku (zásobování, výrobu, prodej, pohledávky)</a:t>
            </a:r>
          </a:p>
          <a:p>
            <a:pPr lvl="1"/>
            <a:r>
              <a:rPr lang="cs-CZ" sz="1800"/>
              <a:t>vyvíjet nové výrobky a technologie</a:t>
            </a:r>
          </a:p>
          <a:p>
            <a:pPr lvl="1"/>
            <a:r>
              <a:rPr lang="cs-CZ" sz="1800"/>
              <a:t>vracet vypůjčený kapitál investorům, bankám</a:t>
            </a:r>
          </a:p>
          <a:p>
            <a:pPr lvl="1"/>
            <a:r>
              <a:rPr lang="cs-CZ" sz="1800"/>
              <a:t>volný kapitál investovat do pozemků, akcií, cenných papírů </a:t>
            </a:r>
          </a:p>
          <a:p>
            <a:r>
              <a:rPr lang="cs-CZ" sz="1800" b="1"/>
              <a:t>Rozhodovat o rozdělení vydělaného zisku </a:t>
            </a:r>
          </a:p>
          <a:p>
            <a:pPr lvl="1"/>
            <a:r>
              <a:rPr lang="cs-CZ" sz="1800"/>
              <a:t>reinvestovat</a:t>
            </a:r>
          </a:p>
          <a:p>
            <a:pPr lvl="1"/>
            <a:r>
              <a:rPr lang="cs-CZ" sz="1800"/>
              <a:t>nebo vyplatit dividendy</a:t>
            </a:r>
          </a:p>
          <a:p>
            <a:r>
              <a:rPr lang="cs-CZ" sz="1800" b="1"/>
              <a:t>Prognózovat, plánovat, analyzovat, kontrolovat a řídit hospodářskou stránku činnosti podniku</a:t>
            </a:r>
          </a:p>
        </p:txBody>
      </p:sp>
    </p:spTree>
    <p:extLst>
      <p:ext uri="{BB962C8B-B14F-4D97-AF65-F5344CB8AC3E}">
        <p14:creationId xmlns:p14="http://schemas.microsoft.com/office/powerpoint/2010/main" val="140923764"/>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7544" y="188640"/>
            <a:ext cx="7283450" cy="1143000"/>
          </a:xfrm>
        </p:spPr>
        <p:txBody>
          <a:bodyPr/>
          <a:lstStyle/>
          <a:p>
            <a:pPr eaLnBrk="1" hangingPunct="1"/>
            <a:r>
              <a:rPr lang="cs-CZ" sz="3200" dirty="0">
                <a:latin typeface="Times New Roman" pitchFamily="18" charset="0"/>
              </a:rPr>
              <a:t>Opakování</a:t>
            </a:r>
          </a:p>
        </p:txBody>
      </p:sp>
      <p:sp>
        <p:nvSpPr>
          <p:cNvPr id="62467" name="Rectangle 3"/>
          <p:cNvSpPr>
            <a:spLocks noGrp="1" noChangeArrowheads="1"/>
          </p:cNvSpPr>
          <p:nvPr>
            <p:ph type="body" idx="1"/>
          </p:nvPr>
        </p:nvSpPr>
        <p:spPr>
          <a:xfrm>
            <a:off x="467544" y="1340768"/>
            <a:ext cx="8229600" cy="5112568"/>
          </a:xfrm>
        </p:spPr>
        <p:txBody>
          <a:bodyPr>
            <a:normAutofit/>
          </a:bodyPr>
          <a:lstStyle/>
          <a:p>
            <a:pPr>
              <a:spcBef>
                <a:spcPts val="600"/>
              </a:spcBef>
              <a:buNone/>
            </a:pPr>
            <a:r>
              <a:rPr lang="cs-CZ" sz="2800" b="1" dirty="0">
                <a:latin typeface="Times New Roman" pitchFamily="18" charset="0"/>
              </a:rPr>
              <a:t>Posuďte pravdivost tvrzení:</a:t>
            </a:r>
            <a:endParaRPr lang="cs-CZ" sz="2800" b="1" dirty="0"/>
          </a:p>
          <a:p>
            <a:pPr eaLnBrk="1" hangingPunct="1">
              <a:spcBef>
                <a:spcPts val="600"/>
              </a:spcBef>
              <a:buFont typeface="Wingdings" pitchFamily="2" charset="2"/>
              <a:buNone/>
            </a:pPr>
            <a:r>
              <a:rPr lang="cs-CZ" sz="2800" dirty="0"/>
              <a:t>	</a:t>
            </a:r>
            <a:r>
              <a:rPr lang="cs-CZ" sz="2800" dirty="0">
                <a:latin typeface="Times New Roman" pitchFamily="18" charset="0"/>
              </a:rPr>
              <a:t>Pokud se zvýší zisk, dojde automaticky i ke zvýšení cash </a:t>
            </a:r>
            <a:r>
              <a:rPr lang="cs-CZ" sz="2800" dirty="0" err="1">
                <a:latin typeface="Times New Roman" pitchFamily="18" charset="0"/>
              </a:rPr>
              <a:t>flow</a:t>
            </a:r>
            <a:r>
              <a:rPr lang="cs-CZ" sz="2800" dirty="0">
                <a:latin typeface="Times New Roman" pitchFamily="18" charset="0"/>
              </a:rPr>
              <a:t> podniku.</a:t>
            </a:r>
          </a:p>
          <a:p>
            <a:pPr>
              <a:spcBef>
                <a:spcPts val="600"/>
              </a:spcBef>
              <a:buNone/>
            </a:pPr>
            <a:endParaRPr lang="cs-CZ" sz="2800" b="1" dirty="0">
              <a:latin typeface="Times New Roman" pitchFamily="18" charset="0"/>
            </a:endParaRPr>
          </a:p>
          <a:p>
            <a:pPr>
              <a:spcBef>
                <a:spcPts val="600"/>
              </a:spcBef>
              <a:buNone/>
            </a:pPr>
            <a:r>
              <a:rPr lang="cs-CZ" sz="2800" b="1" dirty="0">
                <a:latin typeface="Times New Roman" pitchFamily="18" charset="0"/>
              </a:rPr>
              <a:t>Cash </a:t>
            </a:r>
            <a:r>
              <a:rPr lang="cs-CZ" sz="2800" b="1" dirty="0" err="1">
                <a:latin typeface="Times New Roman" pitchFamily="18" charset="0"/>
              </a:rPr>
              <a:t>flow</a:t>
            </a:r>
            <a:r>
              <a:rPr lang="cs-CZ" sz="2800" b="1" dirty="0">
                <a:latin typeface="Times New Roman" pitchFamily="18" charset="0"/>
              </a:rPr>
              <a:t> lze zvýšit?</a:t>
            </a:r>
          </a:p>
          <a:p>
            <a:pPr marL="609600" indent="-609600">
              <a:spcBef>
                <a:spcPts val="600"/>
              </a:spcBef>
              <a:buClr>
                <a:schemeClr val="tx1"/>
              </a:buClr>
              <a:buFontTx/>
              <a:buAutoNum type="alphaLcParenR"/>
            </a:pPr>
            <a:r>
              <a:rPr lang="cs-CZ" sz="2800" dirty="0">
                <a:latin typeface="Times New Roman" pitchFamily="18" charset="0"/>
              </a:rPr>
              <a:t>Snížením peněz na běžném účtu,</a:t>
            </a:r>
          </a:p>
          <a:p>
            <a:pPr marL="609600" indent="-609600">
              <a:spcBef>
                <a:spcPts val="600"/>
              </a:spcBef>
              <a:buClr>
                <a:schemeClr val="tx1"/>
              </a:buClr>
              <a:buFontTx/>
              <a:buAutoNum type="alphaLcParenR"/>
            </a:pPr>
            <a:r>
              <a:rPr lang="cs-CZ" sz="2800" dirty="0">
                <a:latin typeface="Times New Roman" pitchFamily="18" charset="0"/>
              </a:rPr>
              <a:t>Získáním nového úvěru,</a:t>
            </a:r>
          </a:p>
          <a:p>
            <a:pPr marL="609600" indent="-609600">
              <a:spcBef>
                <a:spcPts val="600"/>
              </a:spcBef>
              <a:buClr>
                <a:schemeClr val="tx1"/>
              </a:buClr>
              <a:buFontTx/>
              <a:buAutoNum type="alphaLcParenR"/>
            </a:pPr>
            <a:r>
              <a:rPr lang="cs-CZ" sz="2800" dirty="0">
                <a:latin typeface="Times New Roman" pitchFamily="18" charset="0"/>
              </a:rPr>
              <a:t>Získáním nových pohledávek,</a:t>
            </a:r>
          </a:p>
          <a:p>
            <a:pPr marL="609600" indent="-609600">
              <a:spcBef>
                <a:spcPts val="600"/>
              </a:spcBef>
              <a:buClr>
                <a:schemeClr val="tx1"/>
              </a:buClr>
              <a:buFontTx/>
              <a:buAutoNum type="alphaLcParenR"/>
            </a:pPr>
            <a:r>
              <a:rPr lang="cs-CZ" sz="2800" dirty="0">
                <a:latin typeface="Times New Roman" pitchFamily="18" charset="0"/>
              </a:rPr>
              <a:t>Nezaplacením odpisů.</a:t>
            </a:r>
          </a:p>
          <a:p>
            <a:pPr eaLnBrk="1" hangingPunct="1">
              <a:buFont typeface="Wingdings" pitchFamily="2" charset="2"/>
              <a:buNone/>
            </a:pPr>
            <a:endParaRPr lang="cs-CZ" sz="2800" dirty="0">
              <a:latin typeface="Times New Roman" pitchFamily="18" charset="0"/>
            </a:endParaRPr>
          </a:p>
        </p:txBody>
      </p:sp>
    </p:spTree>
    <p:extLst>
      <p:ext uri="{BB962C8B-B14F-4D97-AF65-F5344CB8AC3E}">
        <p14:creationId xmlns:p14="http://schemas.microsoft.com/office/powerpoint/2010/main" val="2065092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23528" y="492356"/>
            <a:ext cx="8229600" cy="836712"/>
          </a:xfrm>
        </p:spPr>
        <p:txBody>
          <a:bodyPr/>
          <a:lstStyle/>
          <a:p>
            <a:r>
              <a:rPr lang="cs-CZ" sz="4800" b="1" dirty="0"/>
              <a:t>Finanční analýza</a:t>
            </a:r>
          </a:p>
        </p:txBody>
      </p:sp>
      <p:sp>
        <p:nvSpPr>
          <p:cNvPr id="683011" name="Rectangle 3"/>
          <p:cNvSpPr>
            <a:spLocks noGrp="1" noChangeArrowheads="1"/>
          </p:cNvSpPr>
          <p:nvPr>
            <p:ph type="body" idx="1"/>
          </p:nvPr>
        </p:nvSpPr>
        <p:spPr>
          <a:xfrm>
            <a:off x="323528" y="1340768"/>
            <a:ext cx="8136904" cy="5517232"/>
          </a:xfrm>
        </p:spPr>
        <p:txBody>
          <a:bodyPr>
            <a:normAutofit/>
          </a:bodyPr>
          <a:lstStyle/>
          <a:p>
            <a:pPr algn="just">
              <a:lnSpc>
                <a:spcPct val="90000"/>
              </a:lnSpc>
            </a:pPr>
            <a:r>
              <a:rPr lang="cs-CZ" sz="2500" dirty="0"/>
              <a:t>= analýza finančního stavu podniku. Je to jedna z nejvýznamnějších součástí finančního řízení. </a:t>
            </a:r>
            <a:r>
              <a:rPr lang="cs-CZ" sz="2500" b="1" dirty="0">
                <a:solidFill>
                  <a:schemeClr val="hlink"/>
                </a:solidFill>
              </a:rPr>
              <a:t>Slouží k celkovému hodnocení podniku i jako východisko pro rozhodování v oblastech kapitálové struktury,  řízení oběžných aktiv a investic, cenové a dividendové politiky, atd</a:t>
            </a:r>
            <a:r>
              <a:rPr lang="cs-CZ" sz="2500" b="1" dirty="0"/>
              <a:t>.</a:t>
            </a:r>
          </a:p>
          <a:p>
            <a:pPr algn="just">
              <a:lnSpc>
                <a:spcPct val="90000"/>
              </a:lnSpc>
            </a:pPr>
            <a:r>
              <a:rPr lang="cs-CZ" sz="2500" dirty="0"/>
              <a:t>Techniky používané ve finanční analýze:</a:t>
            </a:r>
          </a:p>
          <a:p>
            <a:pPr lvl="2" algn="just">
              <a:lnSpc>
                <a:spcPct val="90000"/>
              </a:lnSpc>
            </a:pPr>
            <a:r>
              <a:rPr lang="cs-CZ" sz="2000" dirty="0"/>
              <a:t>procentní rozbor (jednotlivých položek účetních výkazů k agregovaným položkám),</a:t>
            </a:r>
          </a:p>
          <a:p>
            <a:pPr lvl="2" algn="just">
              <a:lnSpc>
                <a:spcPct val="90000"/>
              </a:lnSpc>
            </a:pPr>
            <a:r>
              <a:rPr lang="cs-CZ" sz="2000" dirty="0"/>
              <a:t>poměrová  analýza, resp. poměrové ukazatele,</a:t>
            </a:r>
          </a:p>
          <a:p>
            <a:pPr lvl="2" algn="just">
              <a:lnSpc>
                <a:spcPct val="90000"/>
              </a:lnSpc>
            </a:pPr>
            <a:r>
              <a:rPr lang="cs-CZ" sz="2000" dirty="0"/>
              <a:t>doplňující ukazatele syntetického charakteru.</a:t>
            </a:r>
          </a:p>
        </p:txBody>
      </p:sp>
    </p:spTree>
    <p:extLst>
      <p:ext uri="{BB962C8B-B14F-4D97-AF65-F5344CB8AC3E}">
        <p14:creationId xmlns:p14="http://schemas.microsoft.com/office/powerpoint/2010/main" val="3901340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476598"/>
            <a:ext cx="8229600" cy="792162"/>
          </a:xfrm>
        </p:spPr>
        <p:txBody>
          <a:bodyPr>
            <a:normAutofit/>
          </a:bodyPr>
          <a:lstStyle/>
          <a:p>
            <a:pPr fontAlgn="auto">
              <a:spcAft>
                <a:spcPts val="0"/>
              </a:spcAft>
              <a:defRPr/>
            </a:pPr>
            <a:r>
              <a:rPr lang="cs-CZ" sz="4000" b="1" dirty="0">
                <a:latin typeface="Calibri" panose="020F0502020204030204" pitchFamily="34" charset="0"/>
                <a:cs typeface="Calibri" panose="020F0502020204030204" pitchFamily="34" charset="0"/>
              </a:rPr>
              <a:t>Finanční analýza</a:t>
            </a:r>
          </a:p>
        </p:txBody>
      </p:sp>
      <p:sp>
        <p:nvSpPr>
          <p:cNvPr id="6147" name="Rectangle 3"/>
          <p:cNvSpPr>
            <a:spLocks noGrp="1" noChangeArrowheads="1"/>
          </p:cNvSpPr>
          <p:nvPr>
            <p:ph idx="1"/>
          </p:nvPr>
        </p:nvSpPr>
        <p:spPr>
          <a:xfrm>
            <a:off x="250825" y="1268760"/>
            <a:ext cx="8713663" cy="5473353"/>
          </a:xfrm>
        </p:spPr>
        <p:txBody>
          <a:bodyPr rtlCol="0">
            <a:normAutofit fontScale="85000" lnSpcReduction="10000"/>
          </a:bodyPr>
          <a:lstStyle/>
          <a:p>
            <a:pPr fontAlgn="auto">
              <a:lnSpc>
                <a:spcPct val="90000"/>
              </a:lnSpc>
              <a:spcAft>
                <a:spcPts val="0"/>
              </a:spcAft>
              <a:defRPr/>
            </a:pPr>
            <a:r>
              <a:rPr lang="cs-CZ" dirty="0"/>
              <a:t>Finanční analýza, je činnost, při které podnik hodnotí (identifikuje) slabé stránky, které by mohly v budoucnu působit menší či větší problémy a naopak stanoví jeho silné stránky, o které by mohl v budoucnu opírat svou činnost.</a:t>
            </a:r>
          </a:p>
          <a:p>
            <a:pPr fontAlgn="auto">
              <a:lnSpc>
                <a:spcPct val="20000"/>
              </a:lnSpc>
              <a:spcAft>
                <a:spcPts val="0"/>
              </a:spcAft>
              <a:defRPr/>
            </a:pPr>
            <a:endParaRPr lang="cs-CZ" dirty="0"/>
          </a:p>
          <a:p>
            <a:pPr fontAlgn="auto">
              <a:lnSpc>
                <a:spcPct val="90000"/>
              </a:lnSpc>
              <a:spcAft>
                <a:spcPts val="0"/>
              </a:spcAft>
              <a:defRPr/>
            </a:pPr>
            <a:r>
              <a:rPr lang="cs-CZ" b="1" dirty="0"/>
              <a:t>Předmětem zájmu finanční analýzy je například zjištění úrovně výkonnosti a hospodárnosti firmy, její platební schopnost hradit splatné závazky, míra zadluženosti </a:t>
            </a:r>
            <a:r>
              <a:rPr lang="cs-CZ" dirty="0"/>
              <a:t>apod.</a:t>
            </a:r>
          </a:p>
          <a:p>
            <a:pPr fontAlgn="auto">
              <a:spcAft>
                <a:spcPts val="0"/>
              </a:spcAft>
              <a:defRPr/>
            </a:pPr>
            <a:r>
              <a:rPr lang="cs-CZ" dirty="0"/>
              <a:t>Jakékoliv finanční rozhodování musí být podloženo finanční analýzou, na jejíchž výsledcích je založeno řízení majetkové i finanční struktury podniku, investiční a cenová politika, řízení zásob atd.</a:t>
            </a:r>
          </a:p>
          <a:p>
            <a:pPr fontAlgn="auto">
              <a:spcAft>
                <a:spcPts val="0"/>
              </a:spcAft>
              <a:defRPr/>
            </a:pPr>
            <a:r>
              <a:rPr lang="cs-CZ" dirty="0"/>
              <a:t>Jejím hlavním úkolem je poskytovat informace o </a:t>
            </a:r>
            <a:r>
              <a:rPr lang="cs-CZ" b="1" dirty="0"/>
              <a:t>finančním zdraví podniku</a:t>
            </a:r>
            <a:r>
              <a:rPr lang="cs-CZ" dirty="0"/>
              <a:t>.</a:t>
            </a:r>
          </a:p>
        </p:txBody>
      </p:sp>
    </p:spTree>
    <p:extLst>
      <p:ext uri="{BB962C8B-B14F-4D97-AF65-F5344CB8AC3E}">
        <p14:creationId xmlns:p14="http://schemas.microsoft.com/office/powerpoint/2010/main" val="20971234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620713"/>
            <a:ext cx="8229600" cy="504825"/>
          </a:xfrm>
        </p:spPr>
        <p:txBody>
          <a:bodyPr>
            <a:noAutofit/>
          </a:bodyPr>
          <a:lstStyle/>
          <a:p>
            <a:pPr fontAlgn="auto">
              <a:spcAft>
                <a:spcPts val="0"/>
              </a:spcAft>
              <a:defRPr/>
            </a:pPr>
            <a:r>
              <a:rPr lang="cs-CZ" sz="4000" b="1" dirty="0"/>
              <a:t>Zdroje informací</a:t>
            </a:r>
          </a:p>
        </p:txBody>
      </p:sp>
      <p:sp>
        <p:nvSpPr>
          <p:cNvPr id="7171" name="Rectangle 3"/>
          <p:cNvSpPr>
            <a:spLocks noGrp="1" noChangeArrowheads="1"/>
          </p:cNvSpPr>
          <p:nvPr>
            <p:ph idx="1"/>
          </p:nvPr>
        </p:nvSpPr>
        <p:spPr>
          <a:xfrm>
            <a:off x="118840" y="1387666"/>
            <a:ext cx="8928546" cy="6193433"/>
          </a:xfrm>
          <a:solidFill>
            <a:schemeClr val="bg1"/>
          </a:solidFill>
        </p:spPr>
        <p:txBody>
          <a:bodyPr rtlCol="0">
            <a:normAutofit fontScale="62500" lnSpcReduction="20000"/>
          </a:bodyPr>
          <a:lstStyle/>
          <a:p>
            <a:pPr marL="0" indent="0" fontAlgn="auto">
              <a:spcAft>
                <a:spcPts val="0"/>
              </a:spcAft>
              <a:buFont typeface="Arial" pitchFamily="34" charset="0"/>
              <a:buNone/>
              <a:defRPr/>
            </a:pPr>
            <a:r>
              <a:rPr lang="cs-CZ" dirty="0"/>
              <a:t>Data pro finanční analýzu se čerpají z různých </a:t>
            </a:r>
            <a:r>
              <a:rPr lang="cs-CZ" b="1" dirty="0"/>
              <a:t>finančních i nefinančních zdrojů.</a:t>
            </a:r>
          </a:p>
          <a:p>
            <a:pPr fontAlgn="auto">
              <a:lnSpc>
                <a:spcPct val="20000"/>
              </a:lnSpc>
              <a:spcAft>
                <a:spcPts val="0"/>
              </a:spcAft>
              <a:defRPr/>
            </a:pPr>
            <a:endParaRPr lang="cs-CZ" dirty="0"/>
          </a:p>
          <a:p>
            <a:pPr marL="0" indent="0" fontAlgn="auto">
              <a:spcAft>
                <a:spcPts val="0"/>
              </a:spcAft>
              <a:buFont typeface="Arial" pitchFamily="34" charset="0"/>
              <a:buNone/>
              <a:defRPr/>
            </a:pPr>
            <a:r>
              <a:rPr lang="cs-CZ" dirty="0"/>
              <a:t>K důležitým finančním zdrojům patří </a:t>
            </a:r>
            <a:r>
              <a:rPr lang="cs-CZ" b="1" dirty="0"/>
              <a:t>účetní výkazy včetně příloh a výroční zprávy společnosti.</a:t>
            </a:r>
          </a:p>
          <a:p>
            <a:pPr marL="0" indent="0" fontAlgn="auto">
              <a:spcAft>
                <a:spcPts val="0"/>
              </a:spcAft>
              <a:buFont typeface="Arial" pitchFamily="34" charset="0"/>
              <a:buNone/>
              <a:defRPr/>
            </a:pPr>
            <a:r>
              <a:rPr lang="cs-CZ" dirty="0"/>
              <a:t>Informace jsou obsaženy:</a:t>
            </a:r>
          </a:p>
          <a:p>
            <a:pPr fontAlgn="auto">
              <a:spcAft>
                <a:spcPts val="0"/>
              </a:spcAft>
              <a:defRPr/>
            </a:pPr>
            <a:r>
              <a:rPr lang="cs-CZ" dirty="0"/>
              <a:t>ve vnitropodnikových účetních výkazech (rozvaha, výkaz zisku a ztráty, výkaz cash </a:t>
            </a:r>
            <a:r>
              <a:rPr lang="cs-CZ" dirty="0" err="1"/>
              <a:t>flow</a:t>
            </a:r>
            <a:r>
              <a:rPr lang="cs-CZ" dirty="0"/>
              <a:t>)</a:t>
            </a:r>
          </a:p>
          <a:p>
            <a:pPr fontAlgn="auto">
              <a:spcAft>
                <a:spcPts val="0"/>
              </a:spcAft>
              <a:defRPr/>
            </a:pPr>
            <a:r>
              <a:rPr lang="cs-CZ" dirty="0"/>
              <a:t>v předpovědích finančních analytiků a vrcholového vedení podniku</a:t>
            </a:r>
          </a:p>
          <a:p>
            <a:pPr fontAlgn="auto">
              <a:spcAft>
                <a:spcPts val="0"/>
              </a:spcAft>
              <a:defRPr/>
            </a:pPr>
            <a:r>
              <a:rPr lang="cs-CZ" dirty="0"/>
              <a:t>v burzovním zpravodajství</a:t>
            </a:r>
          </a:p>
          <a:p>
            <a:pPr fontAlgn="auto">
              <a:spcAft>
                <a:spcPts val="0"/>
              </a:spcAft>
              <a:defRPr/>
            </a:pPr>
            <a:r>
              <a:rPr lang="cs-CZ" dirty="0"/>
              <a:t>v hospodářských zprávách informačních médií</a:t>
            </a:r>
          </a:p>
          <a:p>
            <a:pPr fontAlgn="auto">
              <a:spcAft>
                <a:spcPts val="0"/>
              </a:spcAft>
              <a:defRPr/>
            </a:pPr>
            <a:r>
              <a:rPr lang="cs-CZ" dirty="0"/>
              <a:t>z firemní statistiky produkce, poptávky,  aj.</a:t>
            </a:r>
          </a:p>
          <a:p>
            <a:pPr fontAlgn="auto">
              <a:spcAft>
                <a:spcPts val="0"/>
              </a:spcAft>
              <a:defRPr/>
            </a:pPr>
            <a:r>
              <a:rPr lang="cs-CZ" dirty="0"/>
              <a:t>z oficiálních ekonomických statistik</a:t>
            </a:r>
          </a:p>
          <a:p>
            <a:pPr fontAlgn="auto">
              <a:spcAft>
                <a:spcPts val="0"/>
              </a:spcAft>
              <a:defRPr/>
            </a:pPr>
            <a:r>
              <a:rPr lang="cs-CZ" dirty="0"/>
              <a:t>ze zpráv vedoucích pracovníků, manažerů, auditorů</a:t>
            </a:r>
          </a:p>
          <a:p>
            <a:pPr fontAlgn="auto">
              <a:spcAft>
                <a:spcPts val="0"/>
              </a:spcAft>
              <a:defRPr/>
            </a:pPr>
            <a:r>
              <a:rPr lang="cs-CZ" dirty="0"/>
              <a:t>z komentářů odborného tisku, prognóz, aj.</a:t>
            </a:r>
          </a:p>
          <a:p>
            <a:pPr fontAlgn="auto">
              <a:spcAft>
                <a:spcPts val="0"/>
              </a:spcAft>
              <a:defRPr/>
            </a:pPr>
            <a:r>
              <a:rPr lang="cs-CZ" dirty="0"/>
              <a:t>z odhadů analytiků různých institucí.</a:t>
            </a:r>
          </a:p>
          <a:p>
            <a:pPr fontAlgn="auto">
              <a:spcAft>
                <a:spcPts val="0"/>
              </a:spcAft>
              <a:defRPr/>
            </a:pPr>
            <a:endParaRPr lang="cs-CZ" u="sng" dirty="0"/>
          </a:p>
          <a:p>
            <a:pPr fontAlgn="auto">
              <a:lnSpc>
                <a:spcPct val="90000"/>
              </a:lnSpc>
              <a:spcAft>
                <a:spcPts val="0"/>
              </a:spcAft>
              <a:buFont typeface="Wingdings" pitchFamily="2" charset="2"/>
              <a:buNone/>
              <a:defRPr/>
            </a:pPr>
            <a:r>
              <a:rPr lang="cs-CZ" dirty="0"/>
              <a:t>Vypočtené ukazatele jsou vyhodnocovány různými způsoby, například:</a:t>
            </a:r>
          </a:p>
          <a:p>
            <a:pPr lvl="1" fontAlgn="auto">
              <a:lnSpc>
                <a:spcPct val="20000"/>
              </a:lnSpc>
              <a:spcAft>
                <a:spcPts val="0"/>
              </a:spcAft>
              <a:defRPr/>
            </a:pPr>
            <a:endParaRPr lang="cs-CZ" dirty="0"/>
          </a:p>
          <a:p>
            <a:pPr lvl="1" fontAlgn="auto">
              <a:lnSpc>
                <a:spcPct val="90000"/>
              </a:lnSpc>
              <a:spcAft>
                <a:spcPts val="0"/>
              </a:spcAft>
              <a:defRPr/>
            </a:pPr>
            <a:r>
              <a:rPr lang="cs-CZ" sz="2000" dirty="0"/>
              <a:t>porovnávají se zjištěné hodnoty s hodnotami stejných ukazatelů za minulá období</a:t>
            </a:r>
          </a:p>
          <a:p>
            <a:pPr lvl="1" fontAlgn="auto">
              <a:lnSpc>
                <a:spcPct val="20000"/>
              </a:lnSpc>
              <a:spcAft>
                <a:spcPts val="0"/>
              </a:spcAft>
              <a:defRPr/>
            </a:pPr>
            <a:endParaRPr lang="cs-CZ" sz="2000" dirty="0"/>
          </a:p>
          <a:p>
            <a:pPr lvl="1" fontAlgn="auto">
              <a:lnSpc>
                <a:spcPct val="90000"/>
              </a:lnSpc>
              <a:spcAft>
                <a:spcPts val="0"/>
              </a:spcAft>
              <a:defRPr/>
            </a:pPr>
            <a:r>
              <a:rPr lang="cs-CZ" sz="2000" dirty="0"/>
              <a:t>srovnávají se mezi podniky, případně se porovnávají se stanovenými hodnotami daného oboru</a:t>
            </a:r>
          </a:p>
          <a:p>
            <a:pPr lvl="1" fontAlgn="auto">
              <a:lnSpc>
                <a:spcPct val="20000"/>
              </a:lnSpc>
              <a:spcAft>
                <a:spcPts val="0"/>
              </a:spcAft>
              <a:defRPr/>
            </a:pPr>
            <a:endParaRPr lang="cs-CZ" sz="2000" dirty="0"/>
          </a:p>
          <a:p>
            <a:pPr lvl="1" fontAlgn="auto">
              <a:lnSpc>
                <a:spcPct val="90000"/>
              </a:lnSpc>
              <a:spcAft>
                <a:spcPts val="0"/>
              </a:spcAft>
              <a:defRPr/>
            </a:pPr>
            <a:r>
              <a:rPr lang="cs-CZ" sz="2000" dirty="0"/>
              <a:t>porovnávají se skutečně dosažené hodnoty ukazatelů s předpokládanými</a:t>
            </a:r>
          </a:p>
          <a:p>
            <a:pPr fontAlgn="auto">
              <a:spcAft>
                <a:spcPts val="0"/>
              </a:spcAft>
              <a:defRPr/>
            </a:pPr>
            <a:endParaRPr lang="cs-CZ" u="sng" dirty="0"/>
          </a:p>
        </p:txBody>
      </p:sp>
    </p:spTree>
    <p:extLst>
      <p:ext uri="{BB962C8B-B14F-4D97-AF65-F5344CB8AC3E}">
        <p14:creationId xmlns:p14="http://schemas.microsoft.com/office/powerpoint/2010/main" val="3762094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87338"/>
            <a:ext cx="8229600" cy="1196975"/>
          </a:xfrm>
        </p:spPr>
        <p:txBody>
          <a:bodyPr/>
          <a:lstStyle/>
          <a:p>
            <a:pPr fontAlgn="auto">
              <a:spcAft>
                <a:spcPts val="0"/>
              </a:spcAft>
              <a:defRPr/>
            </a:pPr>
            <a:r>
              <a:rPr lang="cs-CZ" sz="3200" b="1" dirty="0"/>
              <a:t>Uživatelé finanční analýzy</a:t>
            </a:r>
          </a:p>
        </p:txBody>
      </p:sp>
      <p:sp>
        <p:nvSpPr>
          <p:cNvPr id="13315" name="Rectangle 3"/>
          <p:cNvSpPr>
            <a:spLocks noGrp="1" noChangeArrowheads="1"/>
          </p:cNvSpPr>
          <p:nvPr>
            <p:ph idx="1"/>
          </p:nvPr>
        </p:nvSpPr>
        <p:spPr>
          <a:xfrm>
            <a:off x="457200" y="1484313"/>
            <a:ext cx="8435975" cy="4824412"/>
          </a:xfrm>
        </p:spPr>
        <p:txBody>
          <a:bodyPr rtlCol="0">
            <a:normAutofit fontScale="92500" lnSpcReduction="20000"/>
          </a:bodyPr>
          <a:lstStyle/>
          <a:p>
            <a:pPr fontAlgn="auto">
              <a:lnSpc>
                <a:spcPct val="90000"/>
              </a:lnSpc>
              <a:spcAft>
                <a:spcPts val="0"/>
              </a:spcAft>
              <a:buFont typeface="Wingdings" pitchFamily="2" charset="2"/>
              <a:buNone/>
              <a:defRPr/>
            </a:pPr>
            <a:r>
              <a:rPr lang="cs-CZ" u="sng" dirty="0"/>
              <a:t>Informace o finanční síle podniku potřebují znát například:</a:t>
            </a:r>
          </a:p>
          <a:p>
            <a:pPr fontAlgn="auto">
              <a:lnSpc>
                <a:spcPct val="20000"/>
              </a:lnSpc>
              <a:spcAft>
                <a:spcPts val="0"/>
              </a:spcAft>
              <a:buFont typeface="Wingdings" pitchFamily="2" charset="2"/>
              <a:buNone/>
              <a:defRPr/>
            </a:pPr>
            <a:endParaRPr lang="cs-CZ" u="sng" dirty="0"/>
          </a:p>
          <a:p>
            <a:pPr fontAlgn="auto">
              <a:lnSpc>
                <a:spcPct val="90000"/>
              </a:lnSpc>
              <a:spcAft>
                <a:spcPts val="0"/>
              </a:spcAft>
              <a:defRPr/>
            </a:pPr>
            <a:r>
              <a:rPr lang="cs-CZ" b="1" dirty="0"/>
              <a:t>současní investoři</a:t>
            </a:r>
            <a:r>
              <a:rPr lang="cs-CZ" dirty="0"/>
              <a:t> (akcionáři, společníci firmy)</a:t>
            </a:r>
          </a:p>
          <a:p>
            <a:pPr lvl="1" fontAlgn="auto">
              <a:lnSpc>
                <a:spcPct val="90000"/>
              </a:lnSpc>
              <a:spcAft>
                <a:spcPts val="0"/>
              </a:spcAft>
              <a:defRPr/>
            </a:pPr>
            <a:r>
              <a:rPr lang="cs-CZ" sz="2000" dirty="0"/>
              <a:t>kteří se chtějí ujistit, že své peníze uložili vhodně a že podnikatelské záměry manažerů zajišťují trvání a rozvoj podniku,</a:t>
            </a:r>
          </a:p>
          <a:p>
            <a:pPr fontAlgn="auto">
              <a:lnSpc>
                <a:spcPct val="20000"/>
              </a:lnSpc>
              <a:spcAft>
                <a:spcPts val="0"/>
              </a:spcAft>
              <a:defRPr/>
            </a:pPr>
            <a:endParaRPr lang="cs-CZ" dirty="0"/>
          </a:p>
          <a:p>
            <a:pPr fontAlgn="auto">
              <a:lnSpc>
                <a:spcPct val="90000"/>
              </a:lnSpc>
              <a:spcAft>
                <a:spcPts val="0"/>
              </a:spcAft>
              <a:defRPr/>
            </a:pPr>
            <a:r>
              <a:rPr lang="cs-CZ" b="1" dirty="0"/>
              <a:t>obchodní partneři</a:t>
            </a:r>
          </a:p>
          <a:p>
            <a:pPr lvl="1" fontAlgn="auto">
              <a:lnSpc>
                <a:spcPct val="90000"/>
              </a:lnSpc>
              <a:spcAft>
                <a:spcPts val="0"/>
              </a:spcAft>
              <a:defRPr/>
            </a:pPr>
            <a:r>
              <a:rPr lang="cs-CZ" sz="2000" dirty="0"/>
              <a:t>např. dodavatelé si na základě znalosti finanční situace podniků vybírají nejvhodnější odběratele,</a:t>
            </a:r>
          </a:p>
          <a:p>
            <a:pPr fontAlgn="auto">
              <a:lnSpc>
                <a:spcPct val="20000"/>
              </a:lnSpc>
              <a:spcAft>
                <a:spcPts val="0"/>
              </a:spcAft>
              <a:defRPr/>
            </a:pPr>
            <a:endParaRPr lang="cs-CZ" dirty="0"/>
          </a:p>
          <a:p>
            <a:pPr fontAlgn="auto">
              <a:lnSpc>
                <a:spcPct val="90000"/>
              </a:lnSpc>
              <a:spcAft>
                <a:spcPts val="0"/>
              </a:spcAft>
              <a:defRPr/>
            </a:pPr>
            <a:r>
              <a:rPr lang="cs-CZ" b="1" dirty="0"/>
              <a:t>banky</a:t>
            </a:r>
          </a:p>
          <a:p>
            <a:pPr lvl="1" fontAlgn="auto">
              <a:lnSpc>
                <a:spcPct val="90000"/>
              </a:lnSpc>
              <a:spcAft>
                <a:spcPts val="0"/>
              </a:spcAft>
              <a:defRPr/>
            </a:pPr>
            <a:r>
              <a:rPr lang="cs-CZ" sz="2000" dirty="0"/>
              <a:t>při poskytnutí úvěru si finanční analýzou ověřují, zda je podnik schopen hradit úroky a splátky.</a:t>
            </a:r>
          </a:p>
          <a:p>
            <a:pPr lvl="1" fontAlgn="auto">
              <a:lnSpc>
                <a:spcPct val="90000"/>
              </a:lnSpc>
              <a:spcAft>
                <a:spcPts val="0"/>
              </a:spcAft>
              <a:defRPr/>
            </a:pPr>
            <a:endParaRPr lang="cs-CZ" sz="2000" dirty="0"/>
          </a:p>
          <a:p>
            <a:pPr fontAlgn="auto">
              <a:lnSpc>
                <a:spcPct val="90000"/>
              </a:lnSpc>
              <a:spcAft>
                <a:spcPts val="0"/>
              </a:spcAft>
              <a:defRPr/>
            </a:pPr>
            <a:r>
              <a:rPr lang="cs-CZ" sz="2800" b="1" dirty="0"/>
              <a:t>Externí a interní FA</a:t>
            </a:r>
          </a:p>
        </p:txBody>
      </p:sp>
    </p:spTree>
    <p:extLst>
      <p:ext uri="{BB962C8B-B14F-4D97-AF65-F5344CB8AC3E}">
        <p14:creationId xmlns:p14="http://schemas.microsoft.com/office/powerpoint/2010/main" val="3815867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58218"/>
            <a:ext cx="8229600" cy="1196975"/>
          </a:xfrm>
        </p:spPr>
        <p:txBody>
          <a:bodyPr>
            <a:normAutofit/>
          </a:bodyPr>
          <a:lstStyle/>
          <a:p>
            <a:pPr fontAlgn="auto">
              <a:spcAft>
                <a:spcPts val="0"/>
              </a:spcAft>
              <a:defRPr/>
            </a:pPr>
            <a:r>
              <a:rPr lang="cs-CZ" b="1" dirty="0"/>
              <a:t>Externí finanční analýza </a:t>
            </a:r>
          </a:p>
        </p:txBody>
      </p:sp>
      <p:sp>
        <p:nvSpPr>
          <p:cNvPr id="3" name="Zástupný symbol pro obsah 2"/>
          <p:cNvSpPr>
            <a:spLocks noGrp="1"/>
          </p:cNvSpPr>
          <p:nvPr>
            <p:ph idx="1"/>
          </p:nvPr>
        </p:nvSpPr>
        <p:spPr>
          <a:xfrm>
            <a:off x="323528" y="1412776"/>
            <a:ext cx="8568952" cy="5184576"/>
          </a:xfrm>
        </p:spPr>
        <p:txBody>
          <a:bodyPr rtlCol="0">
            <a:normAutofit fontScale="70000" lnSpcReduction="20000"/>
          </a:bodyPr>
          <a:lstStyle/>
          <a:p>
            <a:pPr algn="just" fontAlgn="auto">
              <a:spcAft>
                <a:spcPts val="0"/>
              </a:spcAft>
              <a:defRPr/>
            </a:pPr>
            <a:r>
              <a:rPr lang="cs-CZ" b="1" dirty="0"/>
              <a:t>je sestavována pouze na základě veřejně známých informací</a:t>
            </a:r>
            <a:r>
              <a:rPr lang="cs-CZ" dirty="0"/>
              <a:t>. </a:t>
            </a:r>
          </a:p>
          <a:p>
            <a:pPr algn="just" fontAlgn="auto">
              <a:spcAft>
                <a:spcPts val="0"/>
              </a:spcAft>
              <a:defRPr/>
            </a:pPr>
            <a:r>
              <a:rPr lang="cs-CZ" dirty="0"/>
              <a:t>Základními informacemi tak jsou zveřejňované účetní a finanční informace. </a:t>
            </a:r>
          </a:p>
          <a:p>
            <a:pPr algn="just" fontAlgn="auto">
              <a:spcAft>
                <a:spcPts val="0"/>
              </a:spcAft>
              <a:defRPr/>
            </a:pPr>
            <a:r>
              <a:rPr lang="cs-CZ" dirty="0"/>
              <a:t>Za příklad takovýchto informací lze považovat zejména </a:t>
            </a:r>
            <a:r>
              <a:rPr lang="cs-CZ" b="1" dirty="0"/>
              <a:t>údaje z finančních trhů</a:t>
            </a:r>
            <a:r>
              <a:rPr lang="cs-CZ" dirty="0"/>
              <a:t>, dále pak relevantní </a:t>
            </a:r>
            <a:r>
              <a:rPr lang="cs-CZ" b="1" dirty="0"/>
              <a:t>prognózy hospodářského vývoje a prognózy vývoje daného oboru</a:t>
            </a:r>
            <a:r>
              <a:rPr lang="cs-CZ" dirty="0"/>
              <a:t>. </a:t>
            </a:r>
          </a:p>
          <a:p>
            <a:pPr algn="just" fontAlgn="auto">
              <a:spcAft>
                <a:spcPts val="0"/>
              </a:spcAft>
              <a:defRPr/>
            </a:pPr>
            <a:r>
              <a:rPr lang="cs-CZ" dirty="0"/>
              <a:t>Druhou skupinou kalkulovaných údajů jsou očekávané změny, a to </a:t>
            </a:r>
            <a:r>
              <a:rPr lang="cs-CZ" b="1" dirty="0"/>
              <a:t>zejména měnových kurzů a vstupních produktů</a:t>
            </a:r>
            <a:r>
              <a:rPr lang="cs-CZ" dirty="0"/>
              <a:t>, které lze vysledovat . </a:t>
            </a:r>
          </a:p>
          <a:p>
            <a:pPr algn="just" fontAlgn="auto">
              <a:spcAft>
                <a:spcPts val="0"/>
              </a:spcAft>
              <a:defRPr/>
            </a:pPr>
            <a:r>
              <a:rPr lang="cs-CZ" dirty="0"/>
              <a:t>Externí analýza je dělána pro potřeby bank, investorů, strategických partnerů či významných obchodních partnerů, může být prováděna i na žádost samotné firmy, aby získala představu, jakým způsobem působí na své partnery. </a:t>
            </a:r>
          </a:p>
          <a:p>
            <a:pPr algn="just" fontAlgn="auto">
              <a:spcAft>
                <a:spcPts val="0"/>
              </a:spcAft>
              <a:defRPr/>
            </a:pPr>
            <a:r>
              <a:rPr lang="cs-CZ" dirty="0"/>
              <a:t>Tento typ analýzy je ale zajímavý i pro makléře či konkurenci. </a:t>
            </a:r>
            <a:r>
              <a:rPr lang="cs-CZ" b="1" dirty="0"/>
              <a:t>U externí analýzy je důležité si uvědomovat, že se pracuje s ne zcela přesnými daty a její význam by neměl být přeceňován.</a:t>
            </a:r>
          </a:p>
        </p:txBody>
      </p:sp>
    </p:spTree>
    <p:extLst>
      <p:ext uri="{BB962C8B-B14F-4D97-AF65-F5344CB8AC3E}">
        <p14:creationId xmlns:p14="http://schemas.microsoft.com/office/powerpoint/2010/main" val="340637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1212" y="403225"/>
            <a:ext cx="8229600" cy="1196975"/>
          </a:xfrm>
        </p:spPr>
        <p:txBody>
          <a:bodyPr>
            <a:normAutofit/>
          </a:bodyPr>
          <a:lstStyle/>
          <a:p>
            <a:pPr fontAlgn="auto">
              <a:spcAft>
                <a:spcPts val="0"/>
              </a:spcAft>
              <a:defRPr/>
            </a:pPr>
            <a:r>
              <a:rPr lang="cs-CZ" b="1" dirty="0"/>
              <a:t>Interní finanční analýza </a:t>
            </a:r>
          </a:p>
        </p:txBody>
      </p:sp>
      <p:sp>
        <p:nvSpPr>
          <p:cNvPr id="194563" name="Zástupný symbol pro obsah 2"/>
          <p:cNvSpPr>
            <a:spLocks noGrp="1"/>
          </p:cNvSpPr>
          <p:nvPr>
            <p:ph idx="1"/>
          </p:nvPr>
        </p:nvSpPr>
        <p:spPr/>
        <p:txBody>
          <a:bodyPr/>
          <a:lstStyle/>
          <a:p>
            <a:r>
              <a:rPr lang="cs-CZ" sz="2000" dirty="0"/>
              <a:t>je naopak dělána zevnitř firmy a analytikům jsou tak k dispozici veškeré účetní i jiné dokumenty, zejména pak finanční plán a veškeré statistické údaje. </a:t>
            </a:r>
          </a:p>
          <a:p>
            <a:r>
              <a:rPr lang="cs-CZ" sz="2000" dirty="0"/>
              <a:t>Do jejích závěrů se tak promítne prakticky celý chod firmy, včetně takových oblastí jako je např. hodnocení investičních příležitostí.</a:t>
            </a:r>
          </a:p>
          <a:p>
            <a:r>
              <a:rPr lang="cs-CZ" sz="2000" dirty="0"/>
              <a:t>Závěry takové analýzy jsou určeny managementu firmy a jsou zapracovávány do řízení firmy.</a:t>
            </a:r>
          </a:p>
        </p:txBody>
      </p:sp>
    </p:spTree>
    <p:extLst>
      <p:ext uri="{BB962C8B-B14F-4D97-AF65-F5344CB8AC3E}">
        <p14:creationId xmlns:p14="http://schemas.microsoft.com/office/powerpoint/2010/main" val="159770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476250"/>
            <a:ext cx="8229600" cy="1371600"/>
          </a:xfrm>
        </p:spPr>
        <p:txBody>
          <a:bodyPr>
            <a:normAutofit/>
          </a:bodyPr>
          <a:lstStyle/>
          <a:p>
            <a:pPr fontAlgn="auto">
              <a:spcAft>
                <a:spcPts val="0"/>
              </a:spcAft>
              <a:defRPr/>
            </a:pPr>
            <a:r>
              <a:rPr lang="cs-CZ" sz="3200" b="1" dirty="0"/>
              <a:t>Při finanční analýze se používají tyto přístupy:</a:t>
            </a:r>
            <a:br>
              <a:rPr lang="cs-CZ" sz="3200" b="1" dirty="0"/>
            </a:br>
            <a:endParaRPr lang="cs-CZ" sz="3200" b="1" dirty="0"/>
          </a:p>
        </p:txBody>
      </p:sp>
      <p:sp>
        <p:nvSpPr>
          <p:cNvPr id="195587" name="Rectangle 3"/>
          <p:cNvSpPr>
            <a:spLocks noGrp="1" noChangeArrowheads="1"/>
          </p:cNvSpPr>
          <p:nvPr>
            <p:ph idx="1"/>
          </p:nvPr>
        </p:nvSpPr>
        <p:spPr>
          <a:xfrm>
            <a:off x="457200" y="1557338"/>
            <a:ext cx="8229600" cy="4310062"/>
          </a:xfrm>
        </p:spPr>
        <p:txBody>
          <a:bodyPr/>
          <a:lstStyle/>
          <a:p>
            <a:pPr marL="609600" indent="-609600">
              <a:lnSpc>
                <a:spcPct val="90000"/>
              </a:lnSpc>
              <a:buFont typeface="Wingdings" pitchFamily="2" charset="2"/>
              <a:buAutoNum type="alphaLcParenR"/>
            </a:pPr>
            <a:r>
              <a:rPr lang="cs-CZ" b="1" dirty="0"/>
              <a:t>výpočet a vyhodnocení poměrových ukazatelů </a:t>
            </a:r>
          </a:p>
          <a:p>
            <a:pPr marL="990600" lvl="1" indent="-533400">
              <a:lnSpc>
                <a:spcPct val="90000"/>
              </a:lnSpc>
            </a:pPr>
            <a:r>
              <a:rPr lang="cs-CZ" dirty="0"/>
              <a:t>jedná se o matematické vztahy, které poměřují nejrůznější ekonomicko-účetní informace.</a:t>
            </a:r>
          </a:p>
          <a:p>
            <a:pPr marL="609600" indent="-609600">
              <a:lnSpc>
                <a:spcPct val="90000"/>
              </a:lnSpc>
              <a:buFont typeface="Wingdings" pitchFamily="2" charset="2"/>
              <a:buAutoNum type="alphaLcParenR" startAt="2"/>
            </a:pPr>
            <a:r>
              <a:rPr lang="cs-CZ" b="1" dirty="0"/>
              <a:t>srovnání vývoje v čase</a:t>
            </a:r>
          </a:p>
          <a:p>
            <a:pPr marL="990600" lvl="1" indent="-533400">
              <a:lnSpc>
                <a:spcPct val="90000"/>
              </a:lnSpc>
            </a:pPr>
            <a:r>
              <a:rPr lang="cs-CZ" dirty="0"/>
              <a:t>vychází se z údajů účetnictví za určitá období (doporučuje se minimálně za  5 období)</a:t>
            </a:r>
          </a:p>
        </p:txBody>
      </p:sp>
    </p:spTree>
    <p:extLst>
      <p:ext uri="{BB962C8B-B14F-4D97-AF65-F5344CB8AC3E}">
        <p14:creationId xmlns:p14="http://schemas.microsoft.com/office/powerpoint/2010/main" val="1381792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533400"/>
          </a:xfrm>
        </p:spPr>
        <p:txBody>
          <a:bodyPr>
            <a:normAutofit fontScale="90000"/>
          </a:bodyPr>
          <a:lstStyle/>
          <a:p>
            <a:pPr fontAlgn="auto">
              <a:spcAft>
                <a:spcPts val="0"/>
              </a:spcAft>
              <a:defRPr/>
            </a:pPr>
            <a:br>
              <a:rPr lang="cs-CZ" sz="3600" b="1" dirty="0"/>
            </a:br>
            <a:r>
              <a:rPr lang="cs-CZ" sz="3600" b="1" dirty="0"/>
              <a:t>Metody finanční analýzy</a:t>
            </a:r>
            <a:endParaRPr lang="cs-CZ" b="1" dirty="0"/>
          </a:p>
        </p:txBody>
      </p:sp>
      <p:sp>
        <p:nvSpPr>
          <p:cNvPr id="10243" name="Rectangle 3"/>
          <p:cNvSpPr>
            <a:spLocks noGrp="1" noChangeArrowheads="1"/>
          </p:cNvSpPr>
          <p:nvPr>
            <p:ph idx="1"/>
          </p:nvPr>
        </p:nvSpPr>
        <p:spPr>
          <a:xfrm>
            <a:off x="175411" y="1385888"/>
            <a:ext cx="8207375" cy="4970462"/>
          </a:xfrm>
        </p:spPr>
        <p:txBody>
          <a:bodyPr rtlCol="0">
            <a:normAutofit/>
          </a:bodyPr>
          <a:lstStyle/>
          <a:p>
            <a:pPr marL="0" indent="0" algn="just" fontAlgn="auto">
              <a:lnSpc>
                <a:spcPct val="90000"/>
              </a:lnSpc>
              <a:spcBef>
                <a:spcPct val="0"/>
              </a:spcBef>
              <a:spcAft>
                <a:spcPts val="0"/>
              </a:spcAft>
              <a:buFont typeface="Arial" pitchFamily="34" charset="0"/>
              <a:buNone/>
              <a:defRPr/>
            </a:pPr>
            <a:r>
              <a:rPr lang="cs-CZ" sz="2800" b="1" dirty="0"/>
              <a:t>Elementární metody:</a:t>
            </a:r>
          </a:p>
          <a:p>
            <a:pPr algn="just" fontAlgn="auto">
              <a:lnSpc>
                <a:spcPct val="90000"/>
              </a:lnSpc>
              <a:spcBef>
                <a:spcPct val="0"/>
              </a:spcBef>
              <a:spcAft>
                <a:spcPts val="0"/>
              </a:spcAft>
              <a:defRPr/>
            </a:pPr>
            <a:r>
              <a:rPr lang="cs-CZ" sz="2800" b="1" i="1" dirty="0"/>
              <a:t>Analýza stavových (absolutních) ukazatelů (analýza trendů  a procentní rozbor)</a:t>
            </a:r>
          </a:p>
          <a:p>
            <a:pPr algn="just" fontAlgn="auto">
              <a:lnSpc>
                <a:spcPct val="90000"/>
              </a:lnSpc>
              <a:spcBef>
                <a:spcPct val="0"/>
              </a:spcBef>
              <a:spcAft>
                <a:spcPts val="0"/>
              </a:spcAft>
              <a:defRPr/>
            </a:pPr>
            <a:r>
              <a:rPr lang="cs-CZ" sz="2800" b="1" i="1" dirty="0"/>
              <a:t>Analýza rozdílových a tokových ukazatelů</a:t>
            </a:r>
          </a:p>
          <a:p>
            <a:pPr algn="just" fontAlgn="auto">
              <a:lnSpc>
                <a:spcPct val="90000"/>
              </a:lnSpc>
              <a:spcBef>
                <a:spcPct val="0"/>
              </a:spcBef>
              <a:spcAft>
                <a:spcPts val="0"/>
              </a:spcAft>
              <a:defRPr/>
            </a:pPr>
            <a:r>
              <a:rPr lang="cs-CZ" sz="2800" b="1" i="1" dirty="0"/>
              <a:t>Analýza poměrových ukazatelů </a:t>
            </a:r>
            <a:r>
              <a:rPr lang="cs-CZ" sz="2800" dirty="0"/>
              <a:t>(analýza ukazatelů likvidity, rentability, aktivity, zadluženosti, majetkové a finanční struktury, ukazatelů kapitálového trhu a analýza ukazatelů na bázi cash </a:t>
            </a:r>
            <a:r>
              <a:rPr lang="cs-CZ" sz="2800" dirty="0" err="1"/>
              <a:t>flow</a:t>
            </a:r>
            <a:r>
              <a:rPr lang="cs-CZ" sz="2800" dirty="0"/>
              <a:t>)</a:t>
            </a:r>
          </a:p>
          <a:p>
            <a:pPr algn="just" fontAlgn="auto">
              <a:lnSpc>
                <a:spcPct val="90000"/>
              </a:lnSpc>
              <a:spcBef>
                <a:spcPct val="0"/>
              </a:spcBef>
              <a:spcAft>
                <a:spcPts val="0"/>
              </a:spcAft>
              <a:defRPr/>
            </a:pPr>
            <a:endParaRPr lang="cs-CZ" sz="2800" dirty="0"/>
          </a:p>
          <a:p>
            <a:pPr marL="0" indent="0" algn="just" fontAlgn="auto">
              <a:lnSpc>
                <a:spcPct val="90000"/>
              </a:lnSpc>
              <a:spcBef>
                <a:spcPct val="0"/>
              </a:spcBef>
              <a:spcAft>
                <a:spcPts val="0"/>
              </a:spcAft>
              <a:buFont typeface="Arial" pitchFamily="34" charset="0"/>
              <a:buNone/>
              <a:defRPr/>
            </a:pPr>
            <a:r>
              <a:rPr lang="cs-CZ" sz="2800" b="1" dirty="0"/>
              <a:t>Vyšší metody </a:t>
            </a:r>
          </a:p>
          <a:p>
            <a:pPr algn="just" fontAlgn="auto">
              <a:lnSpc>
                <a:spcPct val="90000"/>
              </a:lnSpc>
              <a:spcBef>
                <a:spcPct val="0"/>
              </a:spcBef>
              <a:spcAft>
                <a:spcPts val="0"/>
              </a:spcAft>
              <a:defRPr/>
            </a:pPr>
            <a:r>
              <a:rPr lang="cs-CZ" sz="2800" dirty="0"/>
              <a:t>Matematicko-statistické metody</a:t>
            </a:r>
          </a:p>
          <a:p>
            <a:pPr algn="just" fontAlgn="auto">
              <a:lnSpc>
                <a:spcPct val="90000"/>
              </a:lnSpc>
              <a:spcBef>
                <a:spcPct val="0"/>
              </a:spcBef>
              <a:spcAft>
                <a:spcPts val="0"/>
              </a:spcAft>
              <a:defRPr/>
            </a:pPr>
            <a:r>
              <a:rPr lang="cs-CZ" sz="2800" dirty="0"/>
              <a:t>Nestatistické metody</a:t>
            </a:r>
          </a:p>
          <a:p>
            <a:pPr algn="just" fontAlgn="auto">
              <a:lnSpc>
                <a:spcPct val="90000"/>
              </a:lnSpc>
              <a:spcBef>
                <a:spcPct val="0"/>
              </a:spcBef>
              <a:spcAft>
                <a:spcPts val="0"/>
              </a:spcAft>
              <a:defRPr/>
            </a:pPr>
            <a:endParaRPr lang="cs-CZ" sz="2800" dirty="0"/>
          </a:p>
        </p:txBody>
      </p:sp>
      <p:sp>
        <p:nvSpPr>
          <p:cNvPr id="6" name="Zástupný symbol pro číslo snímku 5"/>
          <p:cNvSpPr>
            <a:spLocks noGrp="1"/>
          </p:cNvSpPr>
          <p:nvPr>
            <p:ph type="sldNum" sz="quarter" idx="12"/>
          </p:nvPr>
        </p:nvSpPr>
        <p:spPr/>
        <p:txBody>
          <a:bodyPr/>
          <a:lstStyle/>
          <a:p>
            <a:pPr>
              <a:defRPr/>
            </a:pPr>
            <a:fld id="{EF95BD52-2146-42C4-B39E-DB9FAA410553}" type="slidenum">
              <a:rPr lang="en-CA"/>
              <a:pPr>
                <a:defRPr/>
              </a:pPr>
              <a:t>78</a:t>
            </a:fld>
            <a:endParaRPr lang="en-CA"/>
          </a:p>
        </p:txBody>
      </p:sp>
    </p:spTree>
    <p:extLst>
      <p:ext uri="{BB962C8B-B14F-4D97-AF65-F5344CB8AC3E}">
        <p14:creationId xmlns:p14="http://schemas.microsoft.com/office/powerpoint/2010/main" val="1494049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Bottom)">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Bottom)">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slide(fromBottom)">
                                      <p:cBhvr>
                                        <p:cTn id="27" dur="500"/>
                                        <p:tgtEl>
                                          <p:spTgt spid="102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slide(fromBottom)">
                                      <p:cBhvr>
                                        <p:cTn id="32" dur="500"/>
                                        <p:tgtEl>
                                          <p:spTgt spid="1024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Effect transition="in" filter="slide(fromBottom)">
                                      <p:cBhvr>
                                        <p:cTn id="3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690923"/>
            <a:ext cx="7772400" cy="720725"/>
          </a:xfrm>
        </p:spPr>
        <p:txBody>
          <a:bodyPr/>
          <a:lstStyle/>
          <a:p>
            <a:pPr fontAlgn="auto">
              <a:spcAft>
                <a:spcPts val="0"/>
              </a:spcAft>
              <a:defRPr/>
            </a:pPr>
            <a:r>
              <a:rPr lang="cs-CZ" sz="3000" b="1" dirty="0"/>
              <a:t>Postup finanční analýzy</a:t>
            </a:r>
          </a:p>
        </p:txBody>
      </p:sp>
      <p:sp>
        <p:nvSpPr>
          <p:cNvPr id="6147" name="Rectangle 3"/>
          <p:cNvSpPr>
            <a:spLocks noGrp="1" noChangeArrowheads="1"/>
          </p:cNvSpPr>
          <p:nvPr>
            <p:ph idx="1"/>
          </p:nvPr>
        </p:nvSpPr>
        <p:spPr>
          <a:xfrm>
            <a:off x="179512" y="1675698"/>
            <a:ext cx="8785101" cy="5616476"/>
          </a:xfrm>
        </p:spPr>
        <p:txBody>
          <a:bodyPr rtlCol="0">
            <a:normAutofit fontScale="77500" lnSpcReduction="20000"/>
          </a:bodyPr>
          <a:lstStyle/>
          <a:p>
            <a:pPr marL="0" indent="0">
              <a:spcBef>
                <a:spcPct val="50000"/>
              </a:spcBef>
              <a:buNone/>
              <a:defRPr/>
            </a:pPr>
            <a:r>
              <a:rPr lang="cs-CZ" sz="2800" b="1" dirty="0"/>
              <a:t>Jakékoli finanční rozhodování musí být podloženo zhodnocením výchozí situace podniku, kterou lze popsat pomocí finanční analýzy!!</a:t>
            </a:r>
          </a:p>
          <a:p>
            <a:pPr marL="0" indent="0" fontAlgn="auto">
              <a:spcBef>
                <a:spcPct val="50000"/>
              </a:spcBef>
              <a:spcAft>
                <a:spcPts val="0"/>
              </a:spcAft>
              <a:buNone/>
              <a:defRPr/>
            </a:pPr>
            <a:r>
              <a:rPr lang="cs-CZ" sz="2600" b="1" dirty="0"/>
              <a:t>Postup:</a:t>
            </a:r>
          </a:p>
          <a:p>
            <a:pPr fontAlgn="auto">
              <a:spcBef>
                <a:spcPct val="50000"/>
              </a:spcBef>
              <a:spcAft>
                <a:spcPts val="0"/>
              </a:spcAft>
              <a:defRPr/>
            </a:pPr>
            <a:r>
              <a:rPr lang="cs-CZ" sz="2600" dirty="0"/>
              <a:t>získání dat pro analýzu (interní x externí),</a:t>
            </a:r>
          </a:p>
          <a:p>
            <a:pPr fontAlgn="auto">
              <a:spcBef>
                <a:spcPct val="50000"/>
              </a:spcBef>
              <a:spcAft>
                <a:spcPts val="0"/>
              </a:spcAft>
              <a:defRPr/>
            </a:pPr>
            <a:r>
              <a:rPr lang="cs-CZ" sz="2600" dirty="0"/>
              <a:t>horizontální a vertikální analýza účetních výkazů,</a:t>
            </a:r>
          </a:p>
          <a:p>
            <a:pPr fontAlgn="auto">
              <a:spcBef>
                <a:spcPct val="50000"/>
              </a:spcBef>
              <a:spcAft>
                <a:spcPts val="0"/>
              </a:spcAft>
              <a:defRPr/>
            </a:pPr>
            <a:r>
              <a:rPr lang="cs-CZ" sz="2600" dirty="0"/>
              <a:t>analýza poměrových ukazatelů a čistého pracovního kapitálu - zhodnocení všech složek finanční rovnováhy: zadluženosti, likvidity, rentability a aktivity</a:t>
            </a:r>
          </a:p>
          <a:p>
            <a:pPr fontAlgn="auto">
              <a:spcBef>
                <a:spcPct val="50000"/>
              </a:spcBef>
              <a:spcAft>
                <a:spcPts val="0"/>
              </a:spcAft>
              <a:defRPr/>
            </a:pPr>
            <a:r>
              <a:rPr lang="cs-CZ" sz="2600" dirty="0"/>
              <a:t>analýza soustav ukazatelů - analýza vztahů uvnitř jednotlivých skupin ukazatelů a mezi skupinami</a:t>
            </a:r>
          </a:p>
          <a:p>
            <a:pPr fontAlgn="auto">
              <a:spcBef>
                <a:spcPct val="50000"/>
              </a:spcBef>
              <a:spcAft>
                <a:spcPts val="0"/>
              </a:spcAft>
              <a:defRPr/>
            </a:pPr>
            <a:r>
              <a:rPr lang="cs-CZ" sz="2600" dirty="0"/>
              <a:t>srovnávání (v čase – trendová analýza, v prostoru – komparativní analýza),</a:t>
            </a:r>
          </a:p>
          <a:p>
            <a:pPr fontAlgn="auto">
              <a:spcBef>
                <a:spcPct val="50000"/>
              </a:spcBef>
              <a:spcAft>
                <a:spcPts val="0"/>
              </a:spcAft>
              <a:defRPr/>
            </a:pPr>
            <a:r>
              <a:rPr lang="cs-CZ" sz="2600" dirty="0"/>
              <a:t>interpretace výsledků, analýza situace (finanční pozice) a problémů podniku (stanovení diagnózy) a návrhy na opatření při dalším řízení podniku.</a:t>
            </a:r>
          </a:p>
        </p:txBody>
      </p:sp>
    </p:spTree>
    <p:extLst>
      <p:ext uri="{BB962C8B-B14F-4D97-AF65-F5344CB8AC3E}">
        <p14:creationId xmlns:p14="http://schemas.microsoft.com/office/powerpoint/2010/main" val="251717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8313" y="465350"/>
            <a:ext cx="8229600" cy="1195388"/>
          </a:xfrm>
        </p:spPr>
        <p:txBody>
          <a:bodyPr>
            <a:normAutofit fontScale="90000"/>
          </a:bodyPr>
          <a:lstStyle/>
          <a:p>
            <a:pPr fontAlgn="auto">
              <a:spcAft>
                <a:spcPts val="0"/>
              </a:spcAft>
              <a:defRPr/>
            </a:pPr>
            <a:r>
              <a:rPr lang="cs-CZ" sz="4000" dirty="0">
                <a:solidFill>
                  <a:srgbClr val="FF0000"/>
                </a:solidFill>
              </a:rPr>
              <a:t>Jaké jsou úkoly finančního řízení podniku ?</a:t>
            </a:r>
          </a:p>
        </p:txBody>
      </p:sp>
      <p:sp>
        <p:nvSpPr>
          <p:cNvPr id="147459" name="Rectangle 3"/>
          <p:cNvSpPr>
            <a:spLocks noGrp="1" noChangeArrowheads="1"/>
          </p:cNvSpPr>
          <p:nvPr>
            <p:ph type="body" idx="1"/>
          </p:nvPr>
        </p:nvSpPr>
        <p:spPr>
          <a:xfrm>
            <a:off x="250825" y="1557338"/>
            <a:ext cx="8713788" cy="4895850"/>
          </a:xfrm>
        </p:spPr>
        <p:txBody>
          <a:bodyPr>
            <a:normAutofit lnSpcReduction="10000"/>
          </a:bodyPr>
          <a:lstStyle/>
          <a:p>
            <a:pPr marL="0" indent="0">
              <a:buNone/>
            </a:pPr>
            <a:r>
              <a:rPr lang="cs-CZ" sz="2800" b="1" dirty="0"/>
              <a:t>Do finančního řízení patří dále:</a:t>
            </a:r>
          </a:p>
          <a:p>
            <a:pPr marL="514350" indent="-514350">
              <a:buFont typeface="+mj-lt"/>
              <a:buAutoNum type="alphaLcParenR"/>
            </a:pPr>
            <a:r>
              <a:rPr lang="cs-CZ" sz="2800" dirty="0"/>
              <a:t>řízení cash </a:t>
            </a:r>
            <a:r>
              <a:rPr lang="cs-CZ" sz="2800" dirty="0" err="1"/>
              <a:t>flow</a:t>
            </a:r>
            <a:endParaRPr lang="cs-CZ" sz="2800" dirty="0"/>
          </a:p>
          <a:p>
            <a:pPr marL="514350" indent="-514350">
              <a:buFont typeface="+mj-lt"/>
              <a:buAutoNum type="alphaLcParenR"/>
            </a:pPr>
            <a:r>
              <a:rPr lang="cs-CZ" sz="2800" dirty="0"/>
              <a:t>finanční analýza (hodnocení finanční výkonnosti podniku v čase)</a:t>
            </a:r>
          </a:p>
          <a:p>
            <a:pPr marL="514350" indent="-514350">
              <a:buFont typeface="+mj-lt"/>
              <a:buAutoNum type="alphaLcParenR"/>
            </a:pPr>
            <a:r>
              <a:rPr lang="cs-CZ" sz="2800" dirty="0"/>
              <a:t>finanční plánování </a:t>
            </a:r>
          </a:p>
          <a:p>
            <a:pPr marL="0" indent="0">
              <a:buNone/>
            </a:pPr>
            <a:endParaRPr lang="cs-CZ" sz="2800" dirty="0"/>
          </a:p>
          <a:p>
            <a:pPr marL="0" indent="0">
              <a:buNone/>
            </a:pPr>
            <a:r>
              <a:rPr lang="cs-CZ" sz="2800" b="1" dirty="0"/>
              <a:t>Finanční řízení má dva základní pohledy</a:t>
            </a:r>
          </a:p>
          <a:p>
            <a:pPr marL="514350" indent="-514350">
              <a:buFont typeface="+mj-lt"/>
              <a:buAutoNum type="arabicPeriod"/>
            </a:pPr>
            <a:r>
              <a:rPr lang="cs-CZ" sz="2800" dirty="0"/>
              <a:t>potřeby a zdroje financování</a:t>
            </a:r>
          </a:p>
          <a:p>
            <a:pPr marL="514350" indent="-514350">
              <a:buFont typeface="+mj-lt"/>
              <a:buAutoNum type="arabicPeriod"/>
            </a:pPr>
            <a:r>
              <a:rPr lang="cs-CZ" sz="2800" dirty="0"/>
              <a:t>náklady a výnosy</a:t>
            </a:r>
          </a:p>
          <a:p>
            <a:pPr marL="0" indent="0">
              <a:buNone/>
            </a:pPr>
            <a:r>
              <a:rPr lang="cs-CZ" sz="2800" dirty="0"/>
              <a:t>	</a:t>
            </a:r>
          </a:p>
          <a:p>
            <a:pPr marL="0" indent="0">
              <a:buNone/>
            </a:pPr>
            <a:endParaRPr lang="cs-CZ" sz="2800" dirty="0"/>
          </a:p>
        </p:txBody>
      </p:sp>
    </p:spTree>
    <p:extLst>
      <p:ext uri="{BB962C8B-B14F-4D97-AF65-F5344CB8AC3E}">
        <p14:creationId xmlns:p14="http://schemas.microsoft.com/office/powerpoint/2010/main" val="2625416040"/>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1794" y="113122"/>
            <a:ext cx="8229600" cy="765175"/>
          </a:xfrm>
        </p:spPr>
        <p:txBody>
          <a:bodyPr>
            <a:normAutofit/>
          </a:bodyPr>
          <a:lstStyle/>
          <a:p>
            <a:pPr fontAlgn="auto">
              <a:spcAft>
                <a:spcPts val="0"/>
              </a:spcAft>
              <a:defRPr/>
            </a:pPr>
            <a:r>
              <a:rPr lang="cs-CZ" dirty="0"/>
              <a:t>Postup analýzy </a:t>
            </a:r>
          </a:p>
        </p:txBody>
      </p:sp>
      <p:sp>
        <p:nvSpPr>
          <p:cNvPr id="3" name="Zástupný symbol pro obsah 2"/>
          <p:cNvSpPr>
            <a:spLocks noGrp="1"/>
          </p:cNvSpPr>
          <p:nvPr>
            <p:ph idx="1"/>
          </p:nvPr>
        </p:nvSpPr>
        <p:spPr>
          <a:xfrm>
            <a:off x="395288" y="981075"/>
            <a:ext cx="8640762" cy="5400675"/>
          </a:xfrm>
        </p:spPr>
        <p:txBody>
          <a:bodyPr rtlCol="0">
            <a:normAutofit fontScale="77500" lnSpcReduction="20000"/>
          </a:bodyPr>
          <a:lstStyle/>
          <a:p>
            <a:pPr marL="457200" indent="-457200" algn="just" fontAlgn="auto">
              <a:spcAft>
                <a:spcPts val="0"/>
              </a:spcAft>
              <a:buFont typeface="+mj-lt"/>
              <a:buAutoNum type="arabicPeriod"/>
              <a:defRPr/>
            </a:pPr>
            <a:r>
              <a:rPr lang="cs-CZ" dirty="0"/>
              <a:t>Agregace ukazatelů rozvahy, výsledovky a výkazu cash </a:t>
            </a:r>
            <a:r>
              <a:rPr lang="cs-CZ" dirty="0" err="1"/>
              <a:t>flow</a:t>
            </a:r>
            <a:endParaRPr lang="cs-CZ" dirty="0"/>
          </a:p>
          <a:p>
            <a:pPr marL="457200" indent="-457200" algn="just" fontAlgn="auto">
              <a:spcAft>
                <a:spcPts val="0"/>
              </a:spcAft>
              <a:buFont typeface="+mj-lt"/>
              <a:buAutoNum type="arabicPeriod"/>
              <a:defRPr/>
            </a:pPr>
            <a:r>
              <a:rPr lang="cs-CZ" b="1" dirty="0"/>
              <a:t>Analýza absolutních ukazatelů </a:t>
            </a:r>
          </a:p>
          <a:p>
            <a:pPr marL="457200" indent="-457200" algn="just" fontAlgn="auto">
              <a:spcAft>
                <a:spcPts val="0"/>
              </a:spcAft>
              <a:buFont typeface="+mj-lt"/>
              <a:buAutoNum type="arabicPeriod"/>
              <a:defRPr/>
            </a:pPr>
            <a:r>
              <a:rPr lang="cs-CZ" b="1" dirty="0"/>
              <a:t>Analýza rozdílových ukazatelů (např. ČPK)</a:t>
            </a:r>
          </a:p>
          <a:p>
            <a:pPr marL="457200" indent="-457200" algn="just" fontAlgn="auto">
              <a:spcAft>
                <a:spcPts val="0"/>
              </a:spcAft>
              <a:buFont typeface="+mj-lt"/>
              <a:buAutoNum type="arabicPeriod"/>
              <a:defRPr/>
            </a:pPr>
            <a:r>
              <a:rPr lang="cs-CZ" dirty="0"/>
              <a:t>Analýza výkazů sestavených v procentním vyjádření</a:t>
            </a:r>
          </a:p>
          <a:p>
            <a:pPr marL="457200" indent="-457200" algn="just" fontAlgn="auto">
              <a:spcAft>
                <a:spcPts val="0"/>
              </a:spcAft>
              <a:buFont typeface="+mj-lt"/>
              <a:buAutoNum type="arabicPeriod"/>
              <a:defRPr/>
            </a:pPr>
            <a:r>
              <a:rPr lang="cs-CZ" b="1" dirty="0"/>
              <a:t>Výpočet poměrových ukazatelů </a:t>
            </a:r>
            <a:r>
              <a:rPr lang="cs-CZ" dirty="0"/>
              <a:t>(</a:t>
            </a:r>
            <a:r>
              <a:rPr lang="cs-CZ" dirty="0" err="1"/>
              <a:t>ratios</a:t>
            </a:r>
            <a:r>
              <a:rPr lang="cs-CZ" dirty="0"/>
              <a:t>=koeficient)</a:t>
            </a:r>
          </a:p>
          <a:p>
            <a:pPr marL="457200" indent="-457200" algn="just" fontAlgn="auto">
              <a:spcAft>
                <a:spcPts val="0"/>
              </a:spcAft>
              <a:buFont typeface="+mj-lt"/>
              <a:buAutoNum type="arabicPeriod"/>
              <a:defRPr/>
            </a:pPr>
            <a:r>
              <a:rPr lang="cs-CZ" b="1" dirty="0"/>
              <a:t>Srovnání poměrových ukazatelů s odvětvovými průměry, se standardními nebo prahovými hodnotami, s konkurenčními podniky nebo s nejlepším podnikem v oboru</a:t>
            </a:r>
          </a:p>
          <a:p>
            <a:pPr marL="457200" indent="-457200" algn="just" fontAlgn="auto">
              <a:spcAft>
                <a:spcPts val="0"/>
              </a:spcAft>
              <a:buFont typeface="+mj-lt"/>
              <a:buAutoNum type="arabicPeriod"/>
              <a:defRPr/>
            </a:pPr>
            <a:r>
              <a:rPr lang="cs-CZ" dirty="0"/>
              <a:t>Hodnocení poměrových ukazatelů v čase</a:t>
            </a:r>
          </a:p>
          <a:p>
            <a:pPr marL="457200" indent="-457200" algn="just" fontAlgn="auto">
              <a:spcAft>
                <a:spcPts val="0"/>
              </a:spcAft>
              <a:buFont typeface="+mj-lt"/>
              <a:buAutoNum type="arabicPeriod"/>
              <a:defRPr/>
            </a:pPr>
            <a:r>
              <a:rPr lang="cs-CZ" dirty="0"/>
              <a:t>Hodnocení vzájemných vztahů mezi ukazateli (systém DuPont, pyramidová soustava ukazatelů)</a:t>
            </a:r>
          </a:p>
          <a:p>
            <a:pPr marL="457200" indent="-457200" algn="just" fontAlgn="auto">
              <a:spcAft>
                <a:spcPts val="0"/>
              </a:spcAft>
              <a:buFont typeface="+mj-lt"/>
              <a:buAutoNum type="arabicPeriod"/>
              <a:defRPr/>
            </a:pPr>
            <a:r>
              <a:rPr lang="cs-CZ" dirty="0"/>
              <a:t>Výpočet a hodnocení dalších ukazatelů (MVA, EVA)</a:t>
            </a:r>
          </a:p>
          <a:p>
            <a:pPr marL="457200" indent="-457200" algn="just" fontAlgn="auto">
              <a:spcAft>
                <a:spcPts val="0"/>
              </a:spcAft>
              <a:buFont typeface="+mj-lt"/>
              <a:buAutoNum type="arabicPeriod"/>
              <a:defRPr/>
            </a:pPr>
            <a:r>
              <a:rPr lang="cs-CZ" dirty="0"/>
              <a:t>Aplikace specifických postupů</a:t>
            </a:r>
          </a:p>
          <a:p>
            <a:pPr marL="457200" indent="-457200" algn="just" fontAlgn="auto">
              <a:spcAft>
                <a:spcPts val="0"/>
              </a:spcAft>
              <a:buFont typeface="+mj-lt"/>
              <a:buAutoNum type="arabicPeriod"/>
              <a:defRPr/>
            </a:pPr>
            <a:r>
              <a:rPr lang="cs-CZ" dirty="0"/>
              <a:t>Návrh na opatření</a:t>
            </a:r>
          </a:p>
          <a:p>
            <a:pPr marL="457200" indent="-457200" algn="just" fontAlgn="auto">
              <a:spcAft>
                <a:spcPts val="0"/>
              </a:spcAft>
              <a:buFont typeface="+mj-lt"/>
              <a:buAutoNum type="arabicPeriod"/>
              <a:defRPr/>
            </a:pPr>
            <a:endParaRPr lang="cs-CZ" dirty="0"/>
          </a:p>
        </p:txBody>
      </p:sp>
    </p:spTree>
    <p:extLst>
      <p:ext uri="{BB962C8B-B14F-4D97-AF65-F5344CB8AC3E}">
        <p14:creationId xmlns:p14="http://schemas.microsoft.com/office/powerpoint/2010/main" val="963509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9955"/>
            <a:ext cx="7772400" cy="1143000"/>
          </a:xfrm>
        </p:spPr>
        <p:txBody>
          <a:bodyPr/>
          <a:lstStyle/>
          <a:p>
            <a:pPr eaLnBrk="1" hangingPunct="1"/>
            <a:r>
              <a:rPr lang="cs-CZ" sz="3000" b="1" dirty="0"/>
              <a:t>Postup finanční analýzy</a:t>
            </a:r>
          </a:p>
        </p:txBody>
      </p:sp>
      <p:sp>
        <p:nvSpPr>
          <p:cNvPr id="6147" name="Rectangle 3"/>
          <p:cNvSpPr>
            <a:spLocks noGrp="1" noChangeArrowheads="1"/>
          </p:cNvSpPr>
          <p:nvPr>
            <p:ph type="body" idx="1"/>
          </p:nvPr>
        </p:nvSpPr>
        <p:spPr>
          <a:xfrm>
            <a:off x="685800" y="1628775"/>
            <a:ext cx="7772400" cy="4752975"/>
          </a:xfrm>
        </p:spPr>
        <p:txBody>
          <a:bodyPr/>
          <a:lstStyle/>
          <a:p>
            <a:pPr eaLnBrk="1" hangingPunct="1">
              <a:spcBef>
                <a:spcPct val="50000"/>
              </a:spcBef>
            </a:pPr>
            <a:r>
              <a:rPr lang="cs-CZ" sz="2600" dirty="0"/>
              <a:t>získání dat pro analýzu (interní x externí),</a:t>
            </a:r>
          </a:p>
          <a:p>
            <a:pPr eaLnBrk="1" hangingPunct="1">
              <a:spcBef>
                <a:spcPct val="50000"/>
              </a:spcBef>
            </a:pPr>
            <a:r>
              <a:rPr lang="cs-CZ" sz="2600" dirty="0"/>
              <a:t>horizontální a vertikální analýza účetních výkazů,</a:t>
            </a:r>
          </a:p>
          <a:p>
            <a:pPr eaLnBrk="1" hangingPunct="1">
              <a:spcBef>
                <a:spcPct val="50000"/>
              </a:spcBef>
            </a:pPr>
            <a:r>
              <a:rPr lang="cs-CZ" sz="2600" dirty="0"/>
              <a:t>analýza poměrových ukazatelů a čistého pracovního kapitálu,</a:t>
            </a:r>
          </a:p>
          <a:p>
            <a:pPr eaLnBrk="1" hangingPunct="1">
              <a:spcBef>
                <a:spcPct val="50000"/>
              </a:spcBef>
            </a:pPr>
            <a:r>
              <a:rPr lang="cs-CZ" sz="2600" dirty="0"/>
              <a:t>analýza soustav ukazatelů.</a:t>
            </a:r>
          </a:p>
          <a:p>
            <a:pPr eaLnBrk="1" hangingPunct="1">
              <a:spcBef>
                <a:spcPct val="50000"/>
              </a:spcBef>
            </a:pPr>
            <a:r>
              <a:rPr lang="cs-CZ" sz="2600" dirty="0"/>
              <a:t>srovnávání (v čase – trendová analýza, v prostoru – komparativní analýza),</a:t>
            </a:r>
          </a:p>
          <a:p>
            <a:pPr eaLnBrk="1" hangingPunct="1">
              <a:spcBef>
                <a:spcPct val="50000"/>
              </a:spcBef>
            </a:pPr>
            <a:r>
              <a:rPr lang="cs-CZ" sz="2600" dirty="0"/>
              <a:t>návrhy na opatření při dalším řízení podniku.</a:t>
            </a:r>
          </a:p>
        </p:txBody>
      </p:sp>
    </p:spTree>
    <p:extLst>
      <p:ext uri="{BB962C8B-B14F-4D97-AF65-F5344CB8AC3E}">
        <p14:creationId xmlns:p14="http://schemas.microsoft.com/office/powerpoint/2010/main" val="40601129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2089" y="679240"/>
            <a:ext cx="7772400" cy="836712"/>
          </a:xfrm>
        </p:spPr>
        <p:txBody>
          <a:bodyPr/>
          <a:lstStyle/>
          <a:p>
            <a:pPr fontAlgn="auto">
              <a:spcAft>
                <a:spcPts val="0"/>
              </a:spcAft>
              <a:defRPr/>
            </a:pPr>
            <a:r>
              <a:rPr lang="cs-CZ" sz="2800" b="1" dirty="0"/>
              <a:t>Horizontální analýza absolutních ukazatelů</a:t>
            </a:r>
          </a:p>
        </p:txBody>
      </p:sp>
      <p:sp>
        <p:nvSpPr>
          <p:cNvPr id="199683" name="Rectangle 3"/>
          <p:cNvSpPr>
            <a:spLocks noGrp="1" noChangeArrowheads="1"/>
          </p:cNvSpPr>
          <p:nvPr>
            <p:ph type="body" sz="half" idx="1"/>
          </p:nvPr>
        </p:nvSpPr>
        <p:spPr>
          <a:xfrm>
            <a:off x="463345" y="1524076"/>
            <a:ext cx="7989888" cy="2663825"/>
          </a:xfrm>
        </p:spPr>
        <p:txBody>
          <a:bodyPr>
            <a:normAutofit/>
          </a:bodyPr>
          <a:lstStyle/>
          <a:p>
            <a:pPr>
              <a:lnSpc>
                <a:spcPct val="80000"/>
              </a:lnSpc>
              <a:spcBef>
                <a:spcPct val="50000"/>
              </a:spcBef>
            </a:pPr>
            <a:r>
              <a:rPr lang="cs-CZ" sz="2400" dirty="0"/>
              <a:t>Poměřujeme, jak se v absolutní i relativní výši změnila určitá položka účetního výkazu.</a:t>
            </a:r>
          </a:p>
          <a:p>
            <a:pPr>
              <a:lnSpc>
                <a:spcPct val="80000"/>
              </a:lnSpc>
              <a:spcBef>
                <a:spcPct val="50000"/>
              </a:spcBef>
            </a:pPr>
            <a:r>
              <a:rPr lang="cs-CZ" sz="2400" dirty="0"/>
              <a:t>Sleduje změny jednotlivých položek v průběhu jednotlivých let.</a:t>
            </a:r>
          </a:p>
          <a:p>
            <a:pPr>
              <a:lnSpc>
                <a:spcPct val="80000"/>
              </a:lnSpc>
              <a:spcBef>
                <a:spcPct val="50000"/>
              </a:spcBef>
            </a:pPr>
            <a:r>
              <a:rPr lang="cs-CZ" sz="2400" b="1" dirty="0"/>
              <a:t>Horizontální porovnávání</a:t>
            </a:r>
            <a:r>
              <a:rPr lang="cs-CZ" sz="2400" dirty="0"/>
              <a:t> = srovnání údajů v jednotlivých řádcích.</a:t>
            </a:r>
          </a:p>
          <a:p>
            <a:pPr>
              <a:lnSpc>
                <a:spcPct val="80000"/>
              </a:lnSpc>
            </a:pPr>
            <a:endParaRPr lang="cs-CZ" sz="2400" dirty="0"/>
          </a:p>
        </p:txBody>
      </p:sp>
      <p:graphicFrame>
        <p:nvGraphicFramePr>
          <p:cNvPr id="630788" name="Group 4"/>
          <p:cNvGraphicFramePr>
            <a:graphicFrameLocks noGrp="1"/>
          </p:cNvGraphicFramePr>
          <p:nvPr>
            <p:ph sz="half" idx="2"/>
            <p:extLst>
              <p:ext uri="{D42A27DB-BD31-4B8C-83A1-F6EECF244321}">
                <p14:modId xmlns:p14="http://schemas.microsoft.com/office/powerpoint/2010/main" val="707395067"/>
              </p:ext>
            </p:extLst>
          </p:nvPr>
        </p:nvGraphicFramePr>
        <p:xfrm>
          <a:off x="561790" y="3952262"/>
          <a:ext cx="8064500" cy="1655763"/>
        </p:xfrm>
        <a:graphic>
          <a:graphicData uri="http://schemas.openxmlformats.org/drawingml/2006/table">
            <a:tbl>
              <a:tblPr/>
              <a:tblGrid>
                <a:gridCol w="1365250">
                  <a:extLst>
                    <a:ext uri="{9D8B030D-6E8A-4147-A177-3AD203B41FA5}">
                      <a16:colId xmlns:a16="http://schemas.microsoft.com/office/drawing/2014/main" val="20000"/>
                    </a:ext>
                  </a:extLst>
                </a:gridCol>
                <a:gridCol w="122555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gridCol w="1008063">
                  <a:extLst>
                    <a:ext uri="{9D8B030D-6E8A-4147-A177-3AD203B41FA5}">
                      <a16:colId xmlns:a16="http://schemas.microsoft.com/office/drawing/2014/main" val="20004"/>
                    </a:ext>
                  </a:extLst>
                </a:gridCol>
                <a:gridCol w="2089150">
                  <a:extLst>
                    <a:ext uri="{9D8B030D-6E8A-4147-A177-3AD203B41FA5}">
                      <a16:colId xmlns:a16="http://schemas.microsoft.com/office/drawing/2014/main" val="20005"/>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položka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běžné období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minulé období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rozdíl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index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navýšení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70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Arial"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Arial"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Arial" charset="0"/>
                        </a:rPr>
                        <a:t>(X/Y-1)*100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556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914" y="-16621"/>
            <a:ext cx="5347908" cy="687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208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545563"/>
          </a:xfrm>
        </p:spPr>
        <p:txBody>
          <a:bodyPr>
            <a:normAutofit fontScale="90000"/>
          </a:bodyPr>
          <a:lstStyle/>
          <a:p>
            <a:r>
              <a:rPr lang="cs-CZ" sz="4400" b="1" dirty="0"/>
              <a:t>Horizontální analýza VZZ</a:t>
            </a:r>
          </a:p>
        </p:txBody>
      </p:sp>
      <p:sp>
        <p:nvSpPr>
          <p:cNvPr id="4" name="Zástupný symbol pro obsah 3"/>
          <p:cNvSpPr>
            <a:spLocks noGrp="1"/>
          </p:cNvSpPr>
          <p:nvPr>
            <p:ph sz="half" idx="2"/>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56758"/>
            <a:ext cx="7416823" cy="618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292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38188" y="275293"/>
            <a:ext cx="7543800" cy="1295400"/>
          </a:xfrm>
        </p:spPr>
        <p:txBody>
          <a:bodyPr>
            <a:normAutofit/>
          </a:bodyPr>
          <a:lstStyle/>
          <a:p>
            <a:pPr fontAlgn="auto">
              <a:spcAft>
                <a:spcPts val="0"/>
              </a:spcAft>
              <a:defRPr/>
            </a:pPr>
            <a:r>
              <a:rPr lang="cs-CZ" sz="3200" b="1" dirty="0"/>
              <a:t>Vertikální analýza</a:t>
            </a:r>
          </a:p>
        </p:txBody>
      </p:sp>
      <p:sp>
        <p:nvSpPr>
          <p:cNvPr id="200707" name="Rectangle 3"/>
          <p:cNvSpPr>
            <a:spLocks noGrp="1" noChangeArrowheads="1"/>
          </p:cNvSpPr>
          <p:nvPr>
            <p:ph type="body" sz="half" idx="1"/>
          </p:nvPr>
        </p:nvSpPr>
        <p:spPr>
          <a:xfrm>
            <a:off x="395288" y="1557338"/>
            <a:ext cx="8229600" cy="2124075"/>
          </a:xfrm>
        </p:spPr>
        <p:txBody>
          <a:bodyPr/>
          <a:lstStyle/>
          <a:p>
            <a:r>
              <a:rPr lang="cs-CZ" sz="2600"/>
              <a:t>Sleduje podíl jednotlivých rozvahových položek na bilanční sumě</a:t>
            </a:r>
          </a:p>
          <a:p>
            <a:r>
              <a:rPr lang="cs-CZ" sz="2600"/>
              <a:t>Technika rozboru zpracována </a:t>
            </a:r>
            <a:r>
              <a:rPr lang="cs-CZ" sz="2600" b="1"/>
              <a:t>v jednotlivých letech od shora dolů</a:t>
            </a:r>
            <a:r>
              <a:rPr lang="cs-CZ" sz="2600"/>
              <a:t> = vertikální analýza</a:t>
            </a:r>
          </a:p>
        </p:txBody>
      </p:sp>
      <p:graphicFrame>
        <p:nvGraphicFramePr>
          <p:cNvPr id="632836" name="Group 4"/>
          <p:cNvGraphicFramePr>
            <a:graphicFrameLocks noGrp="1"/>
          </p:cNvGraphicFramePr>
          <p:nvPr>
            <p:ph sz="half" idx="2"/>
          </p:nvPr>
        </p:nvGraphicFramePr>
        <p:xfrm>
          <a:off x="250825" y="3789363"/>
          <a:ext cx="8569325" cy="2062350"/>
        </p:xfrm>
        <a:graphic>
          <a:graphicData uri="http://schemas.openxmlformats.org/drawingml/2006/table">
            <a:tbl>
              <a:tblPr/>
              <a:tblGrid>
                <a:gridCol w="1267196">
                  <a:extLst>
                    <a:ext uri="{9D8B030D-6E8A-4147-A177-3AD203B41FA5}">
                      <a16:colId xmlns:a16="http://schemas.microsoft.com/office/drawing/2014/main" val="20000"/>
                    </a:ext>
                  </a:extLst>
                </a:gridCol>
                <a:gridCol w="1032660">
                  <a:extLst>
                    <a:ext uri="{9D8B030D-6E8A-4147-A177-3AD203B41FA5}">
                      <a16:colId xmlns:a16="http://schemas.microsoft.com/office/drawing/2014/main" val="20001"/>
                    </a:ext>
                  </a:extLst>
                </a:gridCol>
                <a:gridCol w="1032660">
                  <a:extLst>
                    <a:ext uri="{9D8B030D-6E8A-4147-A177-3AD203B41FA5}">
                      <a16:colId xmlns:a16="http://schemas.microsoft.com/office/drawing/2014/main" val="20002"/>
                    </a:ext>
                  </a:extLst>
                </a:gridCol>
                <a:gridCol w="1428221">
                  <a:extLst>
                    <a:ext uri="{9D8B030D-6E8A-4147-A177-3AD203B41FA5}">
                      <a16:colId xmlns:a16="http://schemas.microsoft.com/office/drawing/2014/main" val="20003"/>
                    </a:ext>
                  </a:extLst>
                </a:gridCol>
                <a:gridCol w="1587496">
                  <a:extLst>
                    <a:ext uri="{9D8B030D-6E8A-4147-A177-3AD203B41FA5}">
                      <a16:colId xmlns:a16="http://schemas.microsoft.com/office/drawing/2014/main" val="20004"/>
                    </a:ext>
                  </a:extLst>
                </a:gridCol>
                <a:gridCol w="2221092">
                  <a:extLst>
                    <a:ext uri="{9D8B030D-6E8A-4147-A177-3AD203B41FA5}">
                      <a16:colId xmlns:a16="http://schemas.microsoft.com/office/drawing/2014/main" val="20005"/>
                    </a:ext>
                  </a:extLst>
                </a:gridCol>
              </a:tblGrid>
              <a:tr h="7009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položka</a:t>
                      </a:r>
                    </a:p>
                  </a:txBody>
                  <a:tcPr marL="91444" marR="9144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Běžné období</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Minulé období</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podíl (%) běžné </a:t>
                      </a:r>
                      <a:r>
                        <a:rPr kumimoji="0" lang="cs-CZ" sz="2000" b="0" i="0" u="none" strike="noStrike" cap="none" normalizeH="0" baseline="0" dirty="0" err="1">
                          <a:ln>
                            <a:noFill/>
                          </a:ln>
                          <a:solidFill>
                            <a:schemeClr val="tx1"/>
                          </a:solidFill>
                          <a:effectLst/>
                          <a:latin typeface="Times New Roman" pitchFamily="18" charset="0"/>
                          <a:cs typeface="Times New Roman" pitchFamily="18" charset="0"/>
                        </a:rPr>
                        <a:t>obd</a:t>
                      </a:r>
                      <a:r>
                        <a:rPr kumimoji="0" lang="cs-CZ" sz="2000" b="0" i="0" u="none" strike="noStrike" cap="none" normalizeH="0" baseline="0" dirty="0">
                          <a:ln>
                            <a:noFill/>
                          </a:ln>
                          <a:solidFill>
                            <a:schemeClr val="tx1"/>
                          </a:solidFill>
                          <a:effectLst/>
                          <a:latin typeface="Times New Roman" pitchFamily="18" charset="0"/>
                          <a:cs typeface="Times New Roman" pitchFamily="18" charset="0"/>
                        </a:rPr>
                        <a:t>.</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Podíl (%) minulé </a:t>
                      </a:r>
                      <a:r>
                        <a:rPr kumimoji="0" lang="cs-CZ" sz="2000" b="0" i="0" u="none" strike="noStrike" cap="none" normalizeH="0" baseline="0" dirty="0" err="1">
                          <a:ln>
                            <a:noFill/>
                          </a:ln>
                          <a:solidFill>
                            <a:schemeClr val="tx1"/>
                          </a:solidFill>
                          <a:effectLst/>
                          <a:latin typeface="Times New Roman" pitchFamily="18" charset="0"/>
                          <a:cs typeface="Times New Roman" pitchFamily="18" charset="0"/>
                        </a:rPr>
                        <a:t>obd</a:t>
                      </a:r>
                      <a:r>
                        <a:rPr kumimoji="0" lang="cs-CZ" sz="2000" b="0" i="0" u="none" strike="noStrike" cap="none" normalizeH="0" baseline="0" dirty="0">
                          <a:ln>
                            <a:noFill/>
                          </a:ln>
                          <a:solidFill>
                            <a:schemeClr val="tx1"/>
                          </a:solidFill>
                          <a:effectLst/>
                          <a:latin typeface="Times New Roman" pitchFamily="18" charset="0"/>
                          <a:cs typeface="Times New Roman" pitchFamily="18" charset="0"/>
                        </a:rPr>
                        <a:t>.</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Změna struktury (%)</a:t>
                      </a:r>
                    </a:p>
                  </a:txBody>
                  <a:tcPr marL="91444" marR="9144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9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Suma aktiv</a:t>
                      </a:r>
                    </a:p>
                  </a:txBody>
                  <a:tcPr marL="91444" marR="9144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Y</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X/X*100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Y/Y*100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(X/X-Y/Y)*100</a:t>
                      </a:r>
                    </a:p>
                  </a:txBody>
                  <a:tcPr marL="91444" marR="9144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0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aktivum1</a:t>
                      </a:r>
                    </a:p>
                  </a:txBody>
                  <a:tcPr marL="91444" marR="9144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X1</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Y1</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X1/X*100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Y1/Y*100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(X1/X-Y1/Y)*100</a:t>
                      </a:r>
                    </a:p>
                  </a:txBody>
                  <a:tcPr marL="91444" marR="9144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58414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686800" cy="620688"/>
          </a:xfrm>
          <a:solidFill>
            <a:schemeClr val="bg1"/>
          </a:solidFill>
        </p:spPr>
        <p:txBody>
          <a:bodyPr>
            <a:normAutofit fontScale="90000"/>
          </a:bodyPr>
          <a:lstStyle/>
          <a:p>
            <a:pPr fontAlgn="auto">
              <a:spcAft>
                <a:spcPts val="0"/>
              </a:spcAft>
              <a:defRPr/>
            </a:pPr>
            <a:r>
              <a:rPr lang="cs-CZ" sz="3600" b="1" dirty="0"/>
              <a:t>Příklad – vertikální analýza</a:t>
            </a:r>
          </a:p>
        </p:txBody>
      </p:sp>
      <p:graphicFrame>
        <p:nvGraphicFramePr>
          <p:cNvPr id="201731" name="Objekt 7"/>
          <p:cNvGraphicFramePr>
            <a:graphicFrameLocks noChangeAspect="1"/>
          </p:cNvGraphicFramePr>
          <p:nvPr>
            <p:extLst>
              <p:ext uri="{D42A27DB-BD31-4B8C-83A1-F6EECF244321}">
                <p14:modId xmlns:p14="http://schemas.microsoft.com/office/powerpoint/2010/main" val="2713898816"/>
              </p:ext>
            </p:extLst>
          </p:nvPr>
        </p:nvGraphicFramePr>
        <p:xfrm>
          <a:off x="9717" y="549275"/>
          <a:ext cx="9070976" cy="3530600"/>
        </p:xfrm>
        <a:graphic>
          <a:graphicData uri="http://schemas.openxmlformats.org/presentationml/2006/ole">
            <mc:AlternateContent xmlns:mc="http://schemas.openxmlformats.org/markup-compatibility/2006">
              <mc:Choice xmlns:v="urn:schemas-microsoft-com:vml" Requires="v">
                <p:oleObj spid="_x0000_s13360" name="List" r:id="rId3" imgW="7781871" imgH="3028988" progId="Excel.Sheet.12">
                  <p:embed/>
                </p:oleObj>
              </mc:Choice>
              <mc:Fallback>
                <p:oleObj name="List" r:id="rId3" imgW="7781871" imgH="3028988" progId="Excel.Sheet.12">
                  <p:embed/>
                  <p:pic>
                    <p:nvPicPr>
                      <p:cNvPr id="201731" name="Objekt 7"/>
                      <p:cNvPicPr>
                        <a:picLocks noChangeAspect="1" noChangeArrowheads="1"/>
                      </p:cNvPicPr>
                      <p:nvPr/>
                    </p:nvPicPr>
                    <p:blipFill>
                      <a:blip r:embed="rId4"/>
                      <a:srcRect/>
                      <a:stretch>
                        <a:fillRect/>
                      </a:stretch>
                    </p:blipFill>
                    <p:spPr bwMode="auto">
                      <a:xfrm>
                        <a:off x="9717" y="549275"/>
                        <a:ext cx="9070976"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1732" name="Objekt 2"/>
          <p:cNvGraphicFramePr>
            <a:graphicFrameLocks noChangeAspect="1"/>
          </p:cNvGraphicFramePr>
          <p:nvPr>
            <p:extLst>
              <p:ext uri="{D42A27DB-BD31-4B8C-83A1-F6EECF244321}">
                <p14:modId xmlns:p14="http://schemas.microsoft.com/office/powerpoint/2010/main" val="2436219030"/>
              </p:ext>
            </p:extLst>
          </p:nvPr>
        </p:nvGraphicFramePr>
        <p:xfrm>
          <a:off x="900113" y="4287838"/>
          <a:ext cx="7310437" cy="2570162"/>
        </p:xfrm>
        <a:graphic>
          <a:graphicData uri="http://schemas.openxmlformats.org/presentationml/2006/ole">
            <mc:AlternateContent xmlns:mc="http://schemas.openxmlformats.org/markup-compatibility/2006">
              <mc:Choice xmlns:v="urn:schemas-microsoft-com:vml" Requires="v">
                <p:oleObj spid="_x0000_s13361" name="List" r:id="rId5" imgW="5200542" imgH="1828953" progId="Excel.Sheet.12">
                  <p:embed/>
                </p:oleObj>
              </mc:Choice>
              <mc:Fallback>
                <p:oleObj name="List" r:id="rId5" imgW="5200542" imgH="1828953" progId="Excel.Sheet.12">
                  <p:embed/>
                  <p:pic>
                    <p:nvPicPr>
                      <p:cNvPr id="201732" name="Objekt 2"/>
                      <p:cNvPicPr>
                        <a:picLocks noChangeAspect="1" noChangeArrowheads="1"/>
                      </p:cNvPicPr>
                      <p:nvPr/>
                    </p:nvPicPr>
                    <p:blipFill>
                      <a:blip r:embed="rId6"/>
                      <a:srcRect/>
                      <a:stretch>
                        <a:fillRect/>
                      </a:stretch>
                    </p:blipFill>
                    <p:spPr bwMode="auto">
                      <a:xfrm>
                        <a:off x="900113" y="4287838"/>
                        <a:ext cx="7310437" cy="2570162"/>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5530900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750" y="386499"/>
            <a:ext cx="7772400" cy="1143000"/>
          </a:xfrm>
        </p:spPr>
        <p:txBody>
          <a:bodyPr/>
          <a:lstStyle/>
          <a:p>
            <a:pPr eaLnBrk="1" hangingPunct="1"/>
            <a:r>
              <a:rPr lang="cs-CZ" sz="2600" b="1" dirty="0"/>
              <a:t>Proveďte horizontální a vertikální analýzu z následujících dat za rok 2018</a:t>
            </a:r>
          </a:p>
        </p:txBody>
      </p:sp>
      <p:graphicFrame>
        <p:nvGraphicFramePr>
          <p:cNvPr id="634883" name="Group 3"/>
          <p:cNvGraphicFramePr>
            <a:graphicFrameLocks noGrp="1"/>
          </p:cNvGraphicFramePr>
          <p:nvPr>
            <p:ph idx="1"/>
            <p:extLst>
              <p:ext uri="{D42A27DB-BD31-4B8C-83A1-F6EECF244321}">
                <p14:modId xmlns:p14="http://schemas.microsoft.com/office/powerpoint/2010/main" val="4047323941"/>
              </p:ext>
            </p:extLst>
          </p:nvPr>
        </p:nvGraphicFramePr>
        <p:xfrm>
          <a:off x="539750" y="1628775"/>
          <a:ext cx="7772400" cy="4724400"/>
        </p:xfrm>
        <a:graphic>
          <a:graphicData uri="http://schemas.openxmlformats.org/drawingml/2006/table">
            <a:tbl>
              <a:tblPr/>
              <a:tblGrid>
                <a:gridCol w="3194050">
                  <a:extLst>
                    <a:ext uri="{9D8B030D-6E8A-4147-A177-3AD203B41FA5}">
                      <a16:colId xmlns:a16="http://schemas.microsoft.com/office/drawing/2014/main" val="20000"/>
                    </a:ext>
                  </a:extLst>
                </a:gridCol>
                <a:gridCol w="1144588">
                  <a:extLst>
                    <a:ext uri="{9D8B030D-6E8A-4147-A177-3AD203B41FA5}">
                      <a16:colId xmlns:a16="http://schemas.microsoft.com/office/drawing/2014/main" val="20001"/>
                    </a:ext>
                  </a:extLst>
                </a:gridCol>
                <a:gridCol w="1144587">
                  <a:extLst>
                    <a:ext uri="{9D8B030D-6E8A-4147-A177-3AD203B41FA5}">
                      <a16:colId xmlns:a16="http://schemas.microsoft.com/office/drawing/2014/main" val="20002"/>
                    </a:ext>
                  </a:extLst>
                </a:gridCol>
                <a:gridCol w="1144588">
                  <a:extLst>
                    <a:ext uri="{9D8B030D-6E8A-4147-A177-3AD203B41FA5}">
                      <a16:colId xmlns:a16="http://schemas.microsoft.com/office/drawing/2014/main" val="20003"/>
                    </a:ext>
                  </a:extLst>
                </a:gridCol>
                <a:gridCol w="1144587">
                  <a:extLst>
                    <a:ext uri="{9D8B030D-6E8A-4147-A177-3AD203B41FA5}">
                      <a16:colId xmlns:a16="http://schemas.microsoft.com/office/drawing/2014/main" val="20004"/>
                    </a:ext>
                  </a:extLst>
                </a:gridCol>
              </a:tblGrid>
              <a:tr h="600075">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Položka</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brutto</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korekce</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netto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Minulé</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 období</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2017</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AKTIVA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10286</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2283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6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Dlouhodobý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3991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2263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nehmotný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3991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2263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stavby</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2100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1542</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558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600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samostatné movité věci</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1891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721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1170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1270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finanční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Oběžná aktiva</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6295</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6275</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987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PASIVA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6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vlastní kapitál</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3477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2503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Cizí zdroje</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4526</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dirty="0">
                          <a:ln>
                            <a:noFill/>
                          </a:ln>
                          <a:solidFill>
                            <a:schemeClr val="tx1"/>
                          </a:solidFill>
                          <a:effectLst/>
                          <a:latin typeface="Arial" charset="0"/>
                          <a:cs typeface="Times New Roman" pitchFamily="18" charset="0"/>
                        </a:rPr>
                        <a:t>357</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955603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282804"/>
            <a:ext cx="7772400" cy="1143000"/>
          </a:xfrm>
        </p:spPr>
        <p:txBody>
          <a:bodyPr>
            <a:normAutofit/>
          </a:bodyPr>
          <a:lstStyle/>
          <a:p>
            <a:pPr eaLnBrk="1" hangingPunct="1"/>
            <a:r>
              <a:rPr lang="cs-CZ" sz="4000" b="0" dirty="0"/>
              <a:t>Horizontální analýza - řešení</a:t>
            </a:r>
          </a:p>
        </p:txBody>
      </p:sp>
      <p:graphicFrame>
        <p:nvGraphicFramePr>
          <p:cNvPr id="635907" name="Group 3"/>
          <p:cNvGraphicFramePr>
            <a:graphicFrameLocks noGrp="1"/>
          </p:cNvGraphicFramePr>
          <p:nvPr>
            <p:ph idx="1"/>
            <p:extLst>
              <p:ext uri="{D42A27DB-BD31-4B8C-83A1-F6EECF244321}">
                <p14:modId xmlns:p14="http://schemas.microsoft.com/office/powerpoint/2010/main" val="3726065170"/>
              </p:ext>
            </p:extLst>
          </p:nvPr>
        </p:nvGraphicFramePr>
        <p:xfrm>
          <a:off x="684213" y="1341438"/>
          <a:ext cx="7772400" cy="4808538"/>
        </p:xfrm>
        <a:graphic>
          <a:graphicData uri="http://schemas.openxmlformats.org/drawingml/2006/table">
            <a:tbl>
              <a:tblPr/>
              <a:tblGrid>
                <a:gridCol w="2374900">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1008062">
                  <a:extLst>
                    <a:ext uri="{9D8B030D-6E8A-4147-A177-3AD203B41FA5}">
                      <a16:colId xmlns:a16="http://schemas.microsoft.com/office/drawing/2014/main" val="20004"/>
                    </a:ext>
                  </a:extLst>
                </a:gridCol>
                <a:gridCol w="1363663">
                  <a:extLst>
                    <a:ext uri="{9D8B030D-6E8A-4147-A177-3AD203B41FA5}">
                      <a16:colId xmlns:a16="http://schemas.microsoft.com/office/drawing/2014/main" val="20005"/>
                    </a:ext>
                  </a:extLst>
                </a:gridCol>
              </a:tblGrid>
              <a:tr h="711200">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Položka</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2018</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2017</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AKTIVA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Dlouhodobý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nehmotný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4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finanční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Arial" charset="0"/>
                          <a:cs typeface="Times New Roman" pitchFamily="18" charset="0"/>
                        </a:rPr>
                        <a:t>0</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Oběžná aktiva</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6275</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987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PASIVA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4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vlastní kapitál</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3477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2503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Cizí zdroje</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4526</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357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482565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63950"/>
            <a:ext cx="9144000" cy="1196975"/>
          </a:xfrm>
        </p:spPr>
        <p:txBody>
          <a:bodyPr/>
          <a:lstStyle/>
          <a:p>
            <a:pPr fontAlgn="auto">
              <a:spcAft>
                <a:spcPts val="0"/>
              </a:spcAft>
              <a:defRPr/>
            </a:pPr>
            <a:r>
              <a:rPr lang="cs-CZ" dirty="0"/>
              <a:t>Vertikální analýza - řešení</a:t>
            </a:r>
          </a:p>
        </p:txBody>
      </p:sp>
      <p:graphicFrame>
        <p:nvGraphicFramePr>
          <p:cNvPr id="636931" name="Group 3"/>
          <p:cNvGraphicFramePr>
            <a:graphicFrameLocks noGrp="1"/>
          </p:cNvGraphicFramePr>
          <p:nvPr>
            <p:ph type="tbl" idx="1"/>
            <p:extLst>
              <p:ext uri="{D42A27DB-BD31-4B8C-83A1-F6EECF244321}">
                <p14:modId xmlns:p14="http://schemas.microsoft.com/office/powerpoint/2010/main" val="2200563942"/>
              </p:ext>
            </p:extLst>
          </p:nvPr>
        </p:nvGraphicFramePr>
        <p:xfrm>
          <a:off x="684213" y="1341438"/>
          <a:ext cx="7772400" cy="4867277"/>
        </p:xfrm>
        <a:graphic>
          <a:graphicData uri="http://schemas.openxmlformats.org/drawingml/2006/table">
            <a:tbl>
              <a:tblPr/>
              <a:tblGrid>
                <a:gridCol w="23749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996950">
                  <a:extLst>
                    <a:ext uri="{9D8B030D-6E8A-4147-A177-3AD203B41FA5}">
                      <a16:colId xmlns:a16="http://schemas.microsoft.com/office/drawing/2014/main" val="20005"/>
                    </a:ext>
                  </a:extLst>
                </a:gridCol>
              </a:tblGrid>
              <a:tr h="935099">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Položka</a:t>
                      </a: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2018</a:t>
                      </a: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2017</a:t>
                      </a: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AKTIVA CELKEM</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rgbClr val="00B0F0"/>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Dlouhodobý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nehmotný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hmotný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finanční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Oběžná aktiva</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6275</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987</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PASIVA CELKEM</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rgbClr val="00B0F0"/>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vlastní kapitál</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3477</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2503</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Cizí zdroje</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4526</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357</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3847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3747"/>
            <a:ext cx="8229600" cy="1143000"/>
          </a:xfrm>
        </p:spPr>
        <p:txBody>
          <a:bodyPr/>
          <a:lstStyle/>
          <a:p>
            <a:r>
              <a:rPr lang="cs-CZ" dirty="0">
                <a:solidFill>
                  <a:srgbClr val="FF0000"/>
                </a:solidFill>
              </a:rPr>
              <a:t>Základní finanční cíle</a:t>
            </a:r>
          </a:p>
        </p:txBody>
      </p:sp>
      <p:sp>
        <p:nvSpPr>
          <p:cNvPr id="3" name="Zástupný symbol pro obsah 2"/>
          <p:cNvSpPr>
            <a:spLocks noGrp="1"/>
          </p:cNvSpPr>
          <p:nvPr>
            <p:ph idx="1"/>
          </p:nvPr>
        </p:nvSpPr>
        <p:spPr>
          <a:xfrm>
            <a:off x="251520" y="1340768"/>
            <a:ext cx="8435280" cy="4785395"/>
          </a:xfrm>
        </p:spPr>
        <p:txBody>
          <a:bodyPr>
            <a:normAutofit fontScale="92500" lnSpcReduction="10000"/>
          </a:bodyPr>
          <a:lstStyle/>
          <a:p>
            <a:pPr marL="514350" indent="-514350" algn="just">
              <a:buFont typeface="+mj-lt"/>
              <a:buAutoNum type="arabicPeriod"/>
            </a:pPr>
            <a:r>
              <a:rPr lang="cs-CZ" b="1" dirty="0"/>
              <a:t>Likvidita</a:t>
            </a:r>
            <a:r>
              <a:rPr lang="cs-CZ" dirty="0"/>
              <a:t> = schopnost podniku uhradit splatné krátkodobé závazky. Finanční pohotovost.</a:t>
            </a:r>
            <a:br>
              <a:rPr lang="cs-CZ" dirty="0"/>
            </a:br>
            <a:r>
              <a:rPr lang="cs-CZ" dirty="0"/>
              <a:t>Likvidnost = schopnost jednotlivých aktiv přeměnit se na peněžní prostředky, jednotlivé složky majetku mají různou míru likvidnosti.</a:t>
            </a:r>
          </a:p>
          <a:p>
            <a:pPr marL="514350" indent="-514350" algn="just">
              <a:buFont typeface="+mj-lt"/>
              <a:buAutoNum type="arabicPeriod"/>
            </a:pPr>
            <a:r>
              <a:rPr lang="cs-CZ" b="1" dirty="0"/>
              <a:t>Solventnost</a:t>
            </a:r>
            <a:r>
              <a:rPr lang="cs-CZ" dirty="0"/>
              <a:t> = schopnost podniku dostát svým finančním závazkům řádně a včas</a:t>
            </a:r>
          </a:p>
          <a:p>
            <a:pPr marL="514350" indent="-514350" algn="just">
              <a:buFont typeface="+mj-lt"/>
              <a:buAutoNum type="arabicPeriod"/>
            </a:pPr>
            <a:r>
              <a:rPr lang="cs-CZ" b="1" dirty="0"/>
              <a:t>Rentabilita</a:t>
            </a:r>
            <a:r>
              <a:rPr lang="cs-CZ" dirty="0"/>
              <a:t> = ziskovost podniku; měří efektivnost, s níž podnik využívá kapitál, tj. podíl zisku k vloženému kapitálu.</a:t>
            </a:r>
          </a:p>
          <a:p>
            <a:pPr algn="just"/>
            <a:endParaRPr lang="cs-CZ" dirty="0"/>
          </a:p>
        </p:txBody>
      </p:sp>
    </p:spTree>
    <p:extLst>
      <p:ext uri="{BB962C8B-B14F-4D97-AF65-F5344CB8AC3E}">
        <p14:creationId xmlns:p14="http://schemas.microsoft.com/office/powerpoint/2010/main" val="11652760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71496"/>
            <a:ext cx="8569325" cy="720080"/>
          </a:xfrm>
        </p:spPr>
        <p:txBody>
          <a:bodyPr/>
          <a:lstStyle/>
          <a:p>
            <a:pPr fontAlgn="auto">
              <a:spcAft>
                <a:spcPts val="0"/>
              </a:spcAft>
              <a:defRPr/>
            </a:pPr>
            <a:r>
              <a:rPr lang="cs-CZ" sz="4000" b="1" dirty="0"/>
              <a:t>Běžné financování – řízení kapitálu</a:t>
            </a:r>
          </a:p>
        </p:txBody>
      </p:sp>
      <p:sp>
        <p:nvSpPr>
          <p:cNvPr id="205827" name="Zástupný symbol pro obsah 2"/>
          <p:cNvSpPr>
            <a:spLocks noGrp="1"/>
          </p:cNvSpPr>
          <p:nvPr>
            <p:ph idx="1"/>
          </p:nvPr>
        </p:nvSpPr>
        <p:spPr>
          <a:xfrm>
            <a:off x="0" y="1068975"/>
            <a:ext cx="9143999" cy="5688632"/>
          </a:xfrm>
          <a:solidFill>
            <a:schemeClr val="bg1"/>
          </a:solidFill>
        </p:spPr>
        <p:txBody>
          <a:bodyPr>
            <a:noAutofit/>
          </a:bodyPr>
          <a:lstStyle/>
          <a:p>
            <a:pPr>
              <a:spcBef>
                <a:spcPct val="50000"/>
              </a:spcBef>
            </a:pPr>
            <a:r>
              <a:rPr lang="cs-CZ" sz="2000" dirty="0">
                <a:cs typeface="Times New Roman" pitchFamily="18" charset="0"/>
              </a:rPr>
              <a:t>Podnik by měl mít právě tolik kapitálu, kolik potřebuje.</a:t>
            </a:r>
          </a:p>
          <a:p>
            <a:pPr>
              <a:spcBef>
                <a:spcPct val="50000"/>
              </a:spcBef>
            </a:pPr>
            <a:r>
              <a:rPr lang="cs-CZ" sz="2000" dirty="0">
                <a:cs typeface="Times New Roman" pitchFamily="18" charset="0"/>
              </a:rPr>
              <a:t>Podnik může být </a:t>
            </a:r>
          </a:p>
          <a:p>
            <a:pPr lvl="1">
              <a:lnSpc>
                <a:spcPct val="90000"/>
              </a:lnSpc>
              <a:spcBef>
                <a:spcPct val="50000"/>
              </a:spcBef>
            </a:pPr>
            <a:r>
              <a:rPr lang="cs-CZ" sz="2000" b="1" dirty="0">
                <a:cs typeface="Times New Roman" pitchFamily="18" charset="0"/>
              </a:rPr>
              <a:t>překapitalizován - VK</a:t>
            </a:r>
            <a:r>
              <a:rPr lang="en-US" sz="2000" b="1" dirty="0">
                <a:cs typeface="Times New Roman" pitchFamily="18" charset="0"/>
              </a:rPr>
              <a:t>&gt;</a:t>
            </a:r>
            <a:r>
              <a:rPr lang="cs-CZ" sz="2000" b="1" dirty="0">
                <a:cs typeface="Times New Roman" pitchFamily="18" charset="0"/>
              </a:rPr>
              <a:t>DM, VK/DM </a:t>
            </a:r>
            <a:r>
              <a:rPr lang="en-US" sz="2000" b="1" dirty="0">
                <a:cs typeface="Times New Roman" pitchFamily="18" charset="0"/>
              </a:rPr>
              <a:t>&gt;</a:t>
            </a:r>
            <a:r>
              <a:rPr lang="cs-CZ" sz="2000" b="1" dirty="0">
                <a:cs typeface="Times New Roman" pitchFamily="18" charset="0"/>
              </a:rPr>
              <a:t>1…</a:t>
            </a:r>
            <a:r>
              <a:rPr lang="cs-CZ" sz="2000" dirty="0"/>
              <a:t>dlouhodobým vlastním i cizím kapitálem je financován i OM </a:t>
            </a:r>
            <a:endParaRPr lang="en-US" sz="2000" dirty="0">
              <a:cs typeface="Times New Roman" pitchFamily="18" charset="0"/>
            </a:endParaRPr>
          </a:p>
          <a:p>
            <a:pPr lvl="1">
              <a:lnSpc>
                <a:spcPct val="90000"/>
              </a:lnSpc>
              <a:spcBef>
                <a:spcPct val="50000"/>
              </a:spcBef>
            </a:pPr>
            <a:r>
              <a:rPr lang="cs-CZ" sz="2000" b="1" dirty="0" err="1">
                <a:cs typeface="Times New Roman" pitchFamily="18" charset="0"/>
              </a:rPr>
              <a:t>podkapitalizován</a:t>
            </a:r>
            <a:r>
              <a:rPr lang="cs-CZ" sz="2000" b="1" dirty="0">
                <a:cs typeface="Times New Roman" pitchFamily="18" charset="0"/>
              </a:rPr>
              <a:t> - DM </a:t>
            </a:r>
            <a:r>
              <a:rPr lang="en-US" sz="2000" b="1" dirty="0">
                <a:cs typeface="Times New Roman" pitchFamily="18" charset="0"/>
              </a:rPr>
              <a:t>&gt;</a:t>
            </a:r>
            <a:r>
              <a:rPr lang="cs-CZ" sz="2000" b="1" dirty="0">
                <a:cs typeface="Times New Roman" pitchFamily="18" charset="0"/>
              </a:rPr>
              <a:t>DZ, DM/DZ </a:t>
            </a:r>
            <a:r>
              <a:rPr lang="en-US" sz="2000" b="1" dirty="0">
                <a:cs typeface="Times New Roman" pitchFamily="18" charset="0"/>
              </a:rPr>
              <a:t>&gt;</a:t>
            </a:r>
            <a:r>
              <a:rPr lang="cs-CZ" sz="2000" b="1" dirty="0">
                <a:cs typeface="Times New Roman" pitchFamily="18" charset="0"/>
              </a:rPr>
              <a:t>1 </a:t>
            </a:r>
            <a:r>
              <a:rPr lang="cs-CZ" sz="2000" b="1" dirty="0"/>
              <a:t>– </a:t>
            </a:r>
            <a:r>
              <a:rPr lang="cs-CZ" sz="2000" dirty="0"/>
              <a:t>poruchy v chodu podniku, většinou při expanzi, krátkodobým kapitálem je kryt i DM.</a:t>
            </a:r>
          </a:p>
          <a:p>
            <a:pPr fontAlgn="auto">
              <a:spcBef>
                <a:spcPct val="50000"/>
              </a:spcBef>
              <a:spcAft>
                <a:spcPts val="0"/>
              </a:spcAft>
              <a:defRPr/>
            </a:pPr>
            <a:r>
              <a:rPr lang="cs-CZ" sz="2000" b="1" dirty="0"/>
              <a:t>Poměr mezi vlastním a cizím kapitálem se u různých podniků liší. (ukazatelé zadluženosti) Závisí na:</a:t>
            </a:r>
          </a:p>
          <a:p>
            <a:pPr fontAlgn="auto">
              <a:spcBef>
                <a:spcPts val="0"/>
              </a:spcBef>
              <a:spcAft>
                <a:spcPts val="0"/>
              </a:spcAft>
              <a:buFontTx/>
              <a:buChar char="-"/>
              <a:defRPr/>
            </a:pPr>
            <a:r>
              <a:rPr lang="cs-CZ" sz="2000" dirty="0"/>
              <a:t>odvětví, v průmyslu převládá většinou VK, v obchodě 50:50, v peněžnictví výrazně převládá CK.</a:t>
            </a:r>
          </a:p>
          <a:p>
            <a:pPr fontAlgn="auto">
              <a:spcBef>
                <a:spcPts val="0"/>
              </a:spcBef>
              <a:spcAft>
                <a:spcPts val="0"/>
              </a:spcAft>
              <a:buFontTx/>
              <a:buChar char="-"/>
              <a:defRPr/>
            </a:pPr>
            <a:r>
              <a:rPr lang="cs-CZ" sz="2000" dirty="0"/>
              <a:t>Na struktuře majetku, čím vyšší podíl DM, tím vyšší podíl VK nebo dlouhodobého CK.</a:t>
            </a:r>
          </a:p>
          <a:p>
            <a:pPr fontAlgn="auto">
              <a:spcBef>
                <a:spcPts val="0"/>
              </a:spcBef>
              <a:spcAft>
                <a:spcPts val="0"/>
              </a:spcAft>
              <a:buFontTx/>
              <a:buChar char="-"/>
              <a:defRPr/>
            </a:pPr>
            <a:r>
              <a:rPr lang="cs-CZ" sz="2000" dirty="0"/>
              <a:t>Na úrokové míře bank.</a:t>
            </a:r>
          </a:p>
          <a:p>
            <a:pPr fontAlgn="auto">
              <a:spcBef>
                <a:spcPts val="0"/>
              </a:spcBef>
              <a:spcAft>
                <a:spcPts val="0"/>
              </a:spcAft>
              <a:buFontTx/>
              <a:buChar char="-"/>
              <a:defRPr/>
            </a:pPr>
            <a:r>
              <a:rPr lang="cs-CZ" sz="2000" dirty="0"/>
              <a:t>Na subjektivním postoji manažerů nebo majitelů.</a:t>
            </a:r>
          </a:p>
          <a:p>
            <a:pPr>
              <a:spcBef>
                <a:spcPts val="0"/>
              </a:spcBef>
              <a:buFontTx/>
              <a:buChar char="-"/>
              <a:defRPr/>
            </a:pPr>
            <a:endParaRPr lang="cs-CZ" sz="2000" dirty="0"/>
          </a:p>
          <a:p>
            <a:pPr>
              <a:spcBef>
                <a:spcPts val="0"/>
              </a:spcBef>
              <a:defRPr/>
            </a:pPr>
            <a:r>
              <a:rPr lang="cs-CZ" sz="2000" b="1" dirty="0"/>
              <a:t>VK by měl krýt ta aktiva, která jsou klíčová pro činnost podniku. Ostatní mohou být kryta CK.</a:t>
            </a:r>
          </a:p>
          <a:p>
            <a:pPr fontAlgn="auto">
              <a:spcBef>
                <a:spcPts val="0"/>
              </a:spcBef>
              <a:spcAft>
                <a:spcPts val="0"/>
              </a:spcAft>
              <a:buFontTx/>
              <a:buChar char="-"/>
              <a:defRPr/>
            </a:pPr>
            <a:endParaRPr lang="cs-CZ" sz="2000" dirty="0">
              <a:cs typeface="Times New Roman" pitchFamily="18" charset="0"/>
            </a:endParaRPr>
          </a:p>
        </p:txBody>
      </p:sp>
    </p:spTree>
    <p:extLst>
      <p:ext uri="{BB962C8B-B14F-4D97-AF65-F5344CB8AC3E}">
        <p14:creationId xmlns:p14="http://schemas.microsoft.com/office/powerpoint/2010/main" val="20506221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07116"/>
            <a:ext cx="8569325" cy="720080"/>
          </a:xfrm>
        </p:spPr>
        <p:txBody>
          <a:bodyPr/>
          <a:lstStyle/>
          <a:p>
            <a:pPr fontAlgn="auto">
              <a:spcAft>
                <a:spcPts val="0"/>
              </a:spcAft>
              <a:defRPr/>
            </a:pPr>
            <a:r>
              <a:rPr lang="cs-CZ" sz="4000" b="1" dirty="0"/>
              <a:t>Běžné financování – řízení kapitálu</a:t>
            </a:r>
          </a:p>
        </p:txBody>
      </p:sp>
      <p:sp>
        <p:nvSpPr>
          <p:cNvPr id="205827" name="Zástupný symbol pro obsah 2"/>
          <p:cNvSpPr>
            <a:spLocks noGrp="1"/>
          </p:cNvSpPr>
          <p:nvPr>
            <p:ph idx="1"/>
          </p:nvPr>
        </p:nvSpPr>
        <p:spPr>
          <a:xfrm>
            <a:off x="323528" y="1838226"/>
            <a:ext cx="8568952" cy="4759125"/>
          </a:xfrm>
        </p:spPr>
        <p:txBody>
          <a:bodyPr>
            <a:noAutofit/>
          </a:bodyPr>
          <a:lstStyle/>
          <a:p>
            <a:pPr fontAlgn="auto">
              <a:spcBef>
                <a:spcPts val="300"/>
              </a:spcBef>
              <a:spcAft>
                <a:spcPts val="0"/>
              </a:spcAft>
              <a:defRPr/>
            </a:pPr>
            <a:r>
              <a:rPr lang="cs-CZ" sz="2400" dirty="0"/>
              <a:t>Čím je vyšší zadluženost, tím je vyšší riziko věřitelů.</a:t>
            </a:r>
          </a:p>
          <a:p>
            <a:pPr fontAlgn="auto">
              <a:spcBef>
                <a:spcPts val="300"/>
              </a:spcBef>
              <a:spcAft>
                <a:spcPts val="0"/>
              </a:spcAft>
              <a:defRPr/>
            </a:pPr>
            <a:r>
              <a:rPr lang="cs-CZ" sz="2400" dirty="0"/>
              <a:t>Snaha financovat podnik kapitálem </a:t>
            </a:r>
            <a:r>
              <a:rPr lang="cs-CZ" sz="2400" b="1" dirty="0"/>
              <a:t>co nejméně  rizikovým a co nejlevnějším</a:t>
            </a:r>
            <a:r>
              <a:rPr lang="cs-CZ" sz="2400" dirty="0"/>
              <a:t>. Analýza nákladů kapitálu.</a:t>
            </a:r>
          </a:p>
          <a:p>
            <a:pPr fontAlgn="auto">
              <a:spcBef>
                <a:spcPts val="300"/>
              </a:spcBef>
              <a:spcAft>
                <a:spcPts val="0"/>
              </a:spcAft>
              <a:defRPr/>
            </a:pPr>
            <a:r>
              <a:rPr lang="cs-CZ" sz="2400" dirty="0"/>
              <a:t>Čím je větší perspektiva zisku a jeho stability, tím vyšší podíl CK lze použít.</a:t>
            </a:r>
          </a:p>
          <a:p>
            <a:pPr fontAlgn="auto">
              <a:spcBef>
                <a:spcPts val="300"/>
              </a:spcBef>
              <a:spcAft>
                <a:spcPts val="0"/>
              </a:spcAft>
              <a:defRPr/>
            </a:pPr>
            <a:r>
              <a:rPr lang="cs-CZ" sz="2400" dirty="0"/>
              <a:t>Sladění finančních zdrojů a aktiv, k jejichž financování jsou určeny.</a:t>
            </a:r>
          </a:p>
          <a:p>
            <a:pPr fontAlgn="auto">
              <a:spcBef>
                <a:spcPts val="300"/>
              </a:spcBef>
              <a:spcAft>
                <a:spcPts val="0"/>
              </a:spcAft>
              <a:defRPr/>
            </a:pPr>
            <a:r>
              <a:rPr lang="cs-CZ" sz="2400" dirty="0"/>
              <a:t>Kapitál pro financování majetku by měl odpovídat stupni likvidity aktiv jednotlivých druhů majetku.</a:t>
            </a:r>
          </a:p>
          <a:p>
            <a:pPr fontAlgn="auto">
              <a:spcBef>
                <a:spcPts val="300"/>
              </a:spcBef>
              <a:spcAft>
                <a:spcPts val="0"/>
              </a:spcAft>
              <a:defRPr/>
            </a:pPr>
            <a:r>
              <a:rPr lang="cs-CZ" sz="2400" dirty="0"/>
              <a:t>VK by měl krýt ta aktiva, která jsou klíčová pro činnost podniku – většinou stálá aktiva. Ostatní mohou být kryta CK.</a:t>
            </a:r>
          </a:p>
          <a:p>
            <a:pPr fontAlgn="auto">
              <a:spcBef>
                <a:spcPts val="300"/>
              </a:spcBef>
              <a:spcAft>
                <a:spcPts val="0"/>
              </a:spcAft>
              <a:defRPr/>
            </a:pPr>
            <a:endParaRPr lang="cs-CZ" sz="2400" dirty="0"/>
          </a:p>
        </p:txBody>
      </p:sp>
    </p:spTree>
    <p:extLst>
      <p:ext uri="{BB962C8B-B14F-4D97-AF65-F5344CB8AC3E}">
        <p14:creationId xmlns:p14="http://schemas.microsoft.com/office/powerpoint/2010/main" val="2517505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8542" y="11013"/>
            <a:ext cx="7283450" cy="836712"/>
          </a:xfrm>
        </p:spPr>
        <p:txBody>
          <a:bodyPr>
            <a:normAutofit/>
          </a:bodyPr>
          <a:lstStyle/>
          <a:p>
            <a:r>
              <a:rPr lang="cs-CZ" sz="3600" b="1" dirty="0"/>
              <a:t>Čistý pracovní kapitál</a:t>
            </a:r>
          </a:p>
        </p:txBody>
      </p:sp>
      <p:pic>
        <p:nvPicPr>
          <p:cNvPr id="4" name="Picture 6"/>
          <p:cNvPicPr>
            <a:picLocks noChangeAspect="1" noChangeArrowheads="1"/>
          </p:cNvPicPr>
          <p:nvPr/>
        </p:nvPicPr>
        <p:blipFill>
          <a:blip r:embed="rId2" cstate="print"/>
          <a:srcRect/>
          <a:stretch>
            <a:fillRect/>
          </a:stretch>
        </p:blipFill>
        <p:spPr bwMode="auto">
          <a:xfrm>
            <a:off x="1331640" y="847725"/>
            <a:ext cx="6120085" cy="5959475"/>
          </a:xfrm>
          <a:prstGeom prst="rect">
            <a:avLst/>
          </a:prstGeom>
          <a:noFill/>
          <a:ln w="9525" algn="ctr">
            <a:noFill/>
            <a:miter lim="800000"/>
            <a:headEnd/>
            <a:tailEnd/>
          </a:ln>
          <a:effectLst/>
        </p:spPr>
      </p:pic>
      <p:sp>
        <p:nvSpPr>
          <p:cNvPr id="5" name="Obdélník 4"/>
          <p:cNvSpPr/>
          <p:nvPr/>
        </p:nvSpPr>
        <p:spPr>
          <a:xfrm>
            <a:off x="2411760" y="3501008"/>
            <a:ext cx="2520280" cy="1872208"/>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533703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79049"/>
            <a:ext cx="8229600" cy="1195388"/>
          </a:xfrm>
        </p:spPr>
        <p:txBody>
          <a:bodyPr>
            <a:normAutofit fontScale="90000"/>
          </a:bodyPr>
          <a:lstStyle/>
          <a:p>
            <a:pPr fontAlgn="auto">
              <a:spcAft>
                <a:spcPts val="0"/>
              </a:spcAft>
              <a:defRPr/>
            </a:pPr>
            <a:r>
              <a:rPr lang="cs-CZ" b="1" dirty="0"/>
              <a:t>Poměrové ukazatele a komparativní analýza</a:t>
            </a:r>
          </a:p>
        </p:txBody>
      </p:sp>
      <p:sp>
        <p:nvSpPr>
          <p:cNvPr id="3" name="Zástupný symbol pro obsah 2"/>
          <p:cNvSpPr>
            <a:spLocks noGrp="1"/>
          </p:cNvSpPr>
          <p:nvPr>
            <p:ph idx="1"/>
          </p:nvPr>
        </p:nvSpPr>
        <p:spPr>
          <a:xfrm>
            <a:off x="467544" y="1772816"/>
            <a:ext cx="8229600" cy="4525963"/>
          </a:xfrm>
        </p:spPr>
        <p:txBody>
          <a:bodyPr rtlCol="0">
            <a:normAutofit fontScale="92500" lnSpcReduction="10000"/>
          </a:bodyPr>
          <a:lstStyle/>
          <a:p>
            <a:pPr fontAlgn="auto">
              <a:spcAft>
                <a:spcPts val="0"/>
              </a:spcAft>
              <a:defRPr/>
            </a:pPr>
            <a:r>
              <a:rPr lang="cs-CZ" dirty="0"/>
              <a:t>Základem finanční analýzy jsou </a:t>
            </a:r>
            <a:r>
              <a:rPr lang="cs-CZ" b="1" dirty="0"/>
              <a:t>finanční poměrové ukazatele </a:t>
            </a:r>
            <a:r>
              <a:rPr lang="cs-CZ" dirty="0"/>
              <a:t>(</a:t>
            </a:r>
            <a:r>
              <a:rPr lang="cs-CZ" dirty="0" err="1"/>
              <a:t>financial</a:t>
            </a:r>
            <a:r>
              <a:rPr lang="cs-CZ" dirty="0"/>
              <a:t> </a:t>
            </a:r>
            <a:r>
              <a:rPr lang="cs-CZ" dirty="0" err="1"/>
              <a:t>ratios</a:t>
            </a:r>
            <a:r>
              <a:rPr lang="cs-CZ" dirty="0"/>
              <a:t>); ty vznikají jako podíl dvou absolutních ukazatelů.</a:t>
            </a:r>
          </a:p>
          <a:p>
            <a:pPr fontAlgn="auto">
              <a:spcAft>
                <a:spcPts val="0"/>
              </a:spcAft>
              <a:defRPr/>
            </a:pPr>
            <a:r>
              <a:rPr lang="cs-CZ" dirty="0"/>
              <a:t>5 hlavních skupin poměrových ukazatelů:</a:t>
            </a:r>
            <a:endParaRPr lang="cs-CZ" b="1" dirty="0"/>
          </a:p>
          <a:p>
            <a:pPr marL="914400" lvl="1" indent="-457200" fontAlgn="auto">
              <a:spcAft>
                <a:spcPts val="0"/>
              </a:spcAft>
              <a:buFont typeface="+mj-lt"/>
              <a:buAutoNum type="arabicPeriod"/>
              <a:defRPr/>
            </a:pPr>
            <a:r>
              <a:rPr lang="cs-CZ" sz="2400" b="1" dirty="0"/>
              <a:t>ukazatele likvidity</a:t>
            </a:r>
          </a:p>
          <a:p>
            <a:pPr marL="914400" lvl="1" indent="-457200" fontAlgn="auto">
              <a:spcAft>
                <a:spcPts val="0"/>
              </a:spcAft>
              <a:buFont typeface="+mj-lt"/>
              <a:buAutoNum type="arabicPeriod"/>
              <a:defRPr/>
            </a:pPr>
            <a:r>
              <a:rPr lang="cs-CZ" sz="2400" b="1" dirty="0"/>
              <a:t>ukazatele aktivity – </a:t>
            </a:r>
            <a:r>
              <a:rPr lang="cs-CZ" sz="2400" dirty="0"/>
              <a:t>měří schopnost podniku využívat své zdroje</a:t>
            </a:r>
          </a:p>
          <a:p>
            <a:pPr marL="914400" lvl="1" indent="-457200" fontAlgn="auto">
              <a:spcAft>
                <a:spcPts val="0"/>
              </a:spcAft>
              <a:buFont typeface="+mj-lt"/>
              <a:buAutoNum type="arabicPeriod"/>
              <a:defRPr/>
            </a:pPr>
            <a:r>
              <a:rPr lang="cs-CZ" sz="2400" b="1" dirty="0"/>
              <a:t>ukazatele zadluženosti – </a:t>
            </a:r>
            <a:r>
              <a:rPr lang="cs-CZ" sz="2400" dirty="0"/>
              <a:t>měří rozsah, v jakém je podnik financován cizím kapitálem</a:t>
            </a:r>
          </a:p>
          <a:p>
            <a:pPr marL="914400" lvl="1" indent="-457200" fontAlgn="auto">
              <a:spcAft>
                <a:spcPts val="0"/>
              </a:spcAft>
              <a:buFont typeface="+mj-lt"/>
              <a:buAutoNum type="arabicPeriod"/>
              <a:defRPr/>
            </a:pPr>
            <a:r>
              <a:rPr lang="cs-CZ" sz="2400" b="1" dirty="0"/>
              <a:t>ukazatele rentability (výnosnosti) – ROE, ROA</a:t>
            </a:r>
          </a:p>
          <a:p>
            <a:pPr marL="914400" lvl="1" indent="-457200" fontAlgn="auto">
              <a:spcAft>
                <a:spcPts val="0"/>
              </a:spcAft>
              <a:buFont typeface="+mj-lt"/>
              <a:buAutoNum type="arabicPeriod"/>
              <a:defRPr/>
            </a:pPr>
            <a:r>
              <a:rPr lang="cs-CZ" sz="2400" b="1" dirty="0"/>
              <a:t>ukazatele tržní hodnoty podniku - EVA</a:t>
            </a:r>
          </a:p>
          <a:p>
            <a:pPr fontAlgn="auto">
              <a:spcAft>
                <a:spcPts val="0"/>
              </a:spcAft>
              <a:defRPr/>
            </a:pPr>
            <a:endParaRPr lang="cs-CZ" dirty="0"/>
          </a:p>
        </p:txBody>
      </p:sp>
    </p:spTree>
    <p:extLst>
      <p:ext uri="{BB962C8B-B14F-4D97-AF65-F5344CB8AC3E}">
        <p14:creationId xmlns:p14="http://schemas.microsoft.com/office/powerpoint/2010/main" val="42811313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1402" y="245096"/>
            <a:ext cx="9144000" cy="1196975"/>
          </a:xfrm>
        </p:spPr>
        <p:txBody>
          <a:bodyPr/>
          <a:lstStyle/>
          <a:p>
            <a:pPr fontAlgn="auto">
              <a:spcAft>
                <a:spcPts val="0"/>
              </a:spcAft>
              <a:defRPr/>
            </a:pPr>
            <a:r>
              <a:rPr lang="cs-CZ" sz="3200" b="1" dirty="0"/>
              <a:t>Ukazatele rentability (výnosnosti,ziskovosti)</a:t>
            </a:r>
          </a:p>
        </p:txBody>
      </p:sp>
      <p:sp>
        <p:nvSpPr>
          <p:cNvPr id="13315" name="Rectangle 3"/>
          <p:cNvSpPr>
            <a:spLocks noGrp="1" noChangeArrowheads="1"/>
          </p:cNvSpPr>
          <p:nvPr>
            <p:ph idx="1"/>
          </p:nvPr>
        </p:nvSpPr>
        <p:spPr>
          <a:xfrm>
            <a:off x="1" y="1070518"/>
            <a:ext cx="9144000" cy="5787482"/>
          </a:xfrm>
        </p:spPr>
        <p:txBody>
          <a:bodyPr rtlCol="0">
            <a:noAutofit/>
          </a:bodyPr>
          <a:lstStyle/>
          <a:p>
            <a:pPr algn="just" fontAlgn="auto">
              <a:lnSpc>
                <a:spcPct val="80000"/>
              </a:lnSpc>
              <a:spcAft>
                <a:spcPts val="0"/>
              </a:spcAft>
              <a:buFont typeface="Arial" pitchFamily="34" charset="0"/>
              <a:buNone/>
              <a:defRPr/>
            </a:pPr>
            <a:r>
              <a:rPr lang="cs-CZ" sz="2200" dirty="0"/>
              <a:t>	Ukazatele měří výsledek podnikového snažení (hrubý, čistý); </a:t>
            </a:r>
            <a:r>
              <a:rPr lang="cs-CZ" sz="2200" b="1" dirty="0"/>
              <a:t>ukazují kombinovaný vliv likvidity, aktivity a zadluženosti na zisk podniku</a:t>
            </a:r>
            <a:r>
              <a:rPr lang="cs-CZ" sz="2200" dirty="0"/>
              <a:t>. Používají se tyto ukazatele:</a:t>
            </a:r>
          </a:p>
          <a:p>
            <a:pPr algn="just" fontAlgn="auto">
              <a:lnSpc>
                <a:spcPct val="80000"/>
              </a:lnSpc>
              <a:spcAft>
                <a:spcPts val="0"/>
              </a:spcAft>
              <a:defRPr/>
            </a:pPr>
            <a:r>
              <a:rPr lang="cs-CZ" sz="2200" b="1" dirty="0"/>
              <a:t>Rentabilita tržeb (ROS)</a:t>
            </a:r>
            <a:r>
              <a:rPr lang="cs-CZ" sz="2200" dirty="0"/>
              <a:t> = podíl čistého zisku na 1 Kč tržeb</a:t>
            </a:r>
          </a:p>
          <a:p>
            <a:pPr algn="just">
              <a:lnSpc>
                <a:spcPct val="80000"/>
              </a:lnSpc>
              <a:spcBef>
                <a:spcPct val="0"/>
              </a:spcBef>
            </a:pPr>
            <a:r>
              <a:rPr lang="cs-CZ" sz="2200" b="1" dirty="0"/>
              <a:t>Rentabilita celkového kapitálu </a:t>
            </a:r>
            <a:r>
              <a:rPr lang="cs-CZ" sz="2200" dirty="0"/>
              <a:t>(celkových aktiv)(ROA) = měří, jaký díl čistého zisku připadá na jednotku majetku zapojeného do podnikatelské činnosti. S veškerými vstupy je však poměřován pouze výstup pro vlastníky.</a:t>
            </a:r>
          </a:p>
          <a:p>
            <a:pPr algn="just">
              <a:lnSpc>
                <a:spcPct val="80000"/>
              </a:lnSpc>
              <a:spcBef>
                <a:spcPct val="0"/>
              </a:spcBef>
            </a:pPr>
            <a:r>
              <a:rPr lang="cs-CZ" sz="2200" b="1" dirty="0"/>
              <a:t>Výdělečná síla podniku (hrubá produkční síla podniku) =</a:t>
            </a:r>
            <a:r>
              <a:rPr lang="cs-CZ" sz="2200" dirty="0"/>
              <a:t> není ovlivněna mírou zdanění zisku ani strukturou kapitálu, nejkomplexnější ukazatel, v čase je oproštěn jak od změn v kapitálové struktuře, tak i výše daní…</a:t>
            </a:r>
          </a:p>
          <a:p>
            <a:pPr algn="just">
              <a:lnSpc>
                <a:spcPct val="80000"/>
              </a:lnSpc>
              <a:defRPr/>
            </a:pPr>
            <a:r>
              <a:rPr lang="cs-CZ" sz="2200" b="1" dirty="0"/>
              <a:t>Čistá produkční síla podniku</a:t>
            </a:r>
            <a:r>
              <a:rPr lang="cs-CZ" sz="2200" dirty="0"/>
              <a:t> = Poměřuje celkový čistý výstup pro akcionáře a věřitele s celkovým kapitálem.. </a:t>
            </a:r>
          </a:p>
          <a:p>
            <a:pPr algn="just">
              <a:lnSpc>
                <a:spcPct val="80000"/>
              </a:lnSpc>
              <a:defRPr/>
            </a:pPr>
            <a:r>
              <a:rPr lang="cs-CZ" sz="2200" b="1" dirty="0"/>
              <a:t>Rentabilita vlastního kapitálu (ROE)</a:t>
            </a:r>
            <a:r>
              <a:rPr lang="cs-CZ" sz="2200" dirty="0"/>
              <a:t> = je ukazatelem rozhodujícím, měří efektivnost s jakou podnik využívá kapitálu vlastníků. </a:t>
            </a:r>
          </a:p>
          <a:p>
            <a:pPr algn="just">
              <a:lnSpc>
                <a:spcPct val="80000"/>
              </a:lnSpc>
              <a:defRPr/>
            </a:pPr>
            <a:r>
              <a:rPr lang="cs-CZ" sz="2200" b="1" dirty="0"/>
              <a:t>Rentabilita dlouhodobě investovaného kapitálu (ROCE)</a:t>
            </a:r>
            <a:r>
              <a:rPr lang="cs-CZ" sz="2200" dirty="0"/>
              <a:t> = měří výnosnost celkového investovaného kapitálu bez ohledu na jeho finanční strukturu. Jakoby byl financován pouze VK.</a:t>
            </a:r>
          </a:p>
        </p:txBody>
      </p:sp>
    </p:spTree>
    <p:extLst>
      <p:ext uri="{BB962C8B-B14F-4D97-AF65-F5344CB8AC3E}">
        <p14:creationId xmlns:p14="http://schemas.microsoft.com/office/powerpoint/2010/main" val="10934500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10315" y="689630"/>
            <a:ext cx="7543800" cy="785812"/>
          </a:xfrm>
        </p:spPr>
        <p:txBody>
          <a:bodyPr/>
          <a:lstStyle/>
          <a:p>
            <a:r>
              <a:rPr lang="cs-CZ" sz="2800" b="1" dirty="0"/>
              <a:t>Ukazatele rentability (výnosnosti,ziskovosti)</a:t>
            </a:r>
            <a:endParaRPr lang="cs-CZ" sz="3000" b="1" dirty="0">
              <a:latin typeface="Times New Roman" pitchFamily="18" charset="0"/>
            </a:endParaRPr>
          </a:p>
        </p:txBody>
      </p:sp>
      <p:graphicFrame>
        <p:nvGraphicFramePr>
          <p:cNvPr id="519198" name="Group 30"/>
          <p:cNvGraphicFramePr>
            <a:graphicFrameLocks noGrp="1"/>
          </p:cNvGraphicFramePr>
          <p:nvPr>
            <p:ph type="tbl" idx="1"/>
            <p:extLst/>
          </p:nvPr>
        </p:nvGraphicFramePr>
        <p:xfrm>
          <a:off x="395288" y="1989138"/>
          <a:ext cx="8218487" cy="3527797"/>
        </p:xfrm>
        <a:graphic>
          <a:graphicData uri="http://schemas.openxmlformats.org/drawingml/2006/table">
            <a:tbl>
              <a:tblPr/>
              <a:tblGrid>
                <a:gridCol w="1368400">
                  <a:extLst>
                    <a:ext uri="{9D8B030D-6E8A-4147-A177-3AD203B41FA5}">
                      <a16:colId xmlns:a16="http://schemas.microsoft.com/office/drawing/2014/main" val="20000"/>
                    </a:ext>
                  </a:extLst>
                </a:gridCol>
                <a:gridCol w="3382987">
                  <a:extLst>
                    <a:ext uri="{9D8B030D-6E8A-4147-A177-3AD203B41FA5}">
                      <a16:colId xmlns:a16="http://schemas.microsoft.com/office/drawing/2014/main" val="20001"/>
                    </a:ext>
                  </a:extLst>
                </a:gridCol>
                <a:gridCol w="3467100">
                  <a:extLst>
                    <a:ext uri="{9D8B030D-6E8A-4147-A177-3AD203B41FA5}">
                      <a16:colId xmlns:a16="http://schemas.microsoft.com/office/drawing/2014/main" val="20002"/>
                    </a:ext>
                  </a:extLst>
                </a:gridCol>
              </a:tblGrid>
              <a:tr h="733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EBIT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43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NOPAT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EBT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0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EBDIT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(EBITDA)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Obdélník 3"/>
          <p:cNvSpPr/>
          <p:nvPr/>
        </p:nvSpPr>
        <p:spPr>
          <a:xfrm>
            <a:off x="395536" y="1484784"/>
            <a:ext cx="3759362" cy="369332"/>
          </a:xfrm>
          <a:prstGeom prst="rect">
            <a:avLst/>
          </a:prstGeom>
        </p:spPr>
        <p:txBody>
          <a:bodyPr wrap="none">
            <a:spAutoFit/>
          </a:bodyPr>
          <a:lstStyle/>
          <a:p>
            <a:r>
              <a:rPr lang="cs-CZ" b="1" dirty="0">
                <a:latin typeface="Times New Roman" pitchFamily="18" charset="0"/>
              </a:rPr>
              <a:t>Přiřaďte zkratkám správný význam</a:t>
            </a:r>
            <a:endParaRPr lang="cs-CZ" b="1" dirty="0"/>
          </a:p>
        </p:txBody>
      </p:sp>
    </p:spTree>
    <p:extLst>
      <p:ext uri="{BB962C8B-B14F-4D97-AF65-F5344CB8AC3E}">
        <p14:creationId xmlns:p14="http://schemas.microsoft.com/office/powerpoint/2010/main" val="23652096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8775" y="329939"/>
            <a:ext cx="8785225" cy="836712"/>
          </a:xfrm>
        </p:spPr>
        <p:txBody>
          <a:bodyPr/>
          <a:lstStyle/>
          <a:p>
            <a:pPr fontAlgn="auto">
              <a:spcAft>
                <a:spcPts val="0"/>
              </a:spcAft>
              <a:defRPr/>
            </a:pPr>
            <a:r>
              <a:rPr lang="cs-CZ" sz="3200" b="1" dirty="0"/>
              <a:t>Ukazatele rentability (výnosnosti,ziskovosti)</a:t>
            </a:r>
          </a:p>
        </p:txBody>
      </p:sp>
      <p:sp>
        <p:nvSpPr>
          <p:cNvPr id="210947" name="Rectangle 3"/>
          <p:cNvSpPr>
            <a:spLocks noGrp="1" noChangeArrowheads="1"/>
          </p:cNvSpPr>
          <p:nvPr>
            <p:ph idx="1"/>
          </p:nvPr>
        </p:nvSpPr>
        <p:spPr>
          <a:xfrm>
            <a:off x="72133" y="1056143"/>
            <a:ext cx="8892480" cy="5877272"/>
          </a:xfrm>
        </p:spPr>
        <p:txBody>
          <a:bodyPr>
            <a:normAutofit/>
          </a:bodyPr>
          <a:lstStyle/>
          <a:p>
            <a:pPr>
              <a:lnSpc>
                <a:spcPct val="80000"/>
              </a:lnSpc>
              <a:buFont typeface="Wingdings" pitchFamily="2" charset="2"/>
              <a:buNone/>
            </a:pPr>
            <a:r>
              <a:rPr lang="cs-CZ" sz="2100" b="1" dirty="0"/>
              <a:t>Rentabilita tržeb (ROS) </a:t>
            </a:r>
            <a:r>
              <a:rPr lang="cs-CZ" sz="2100" dirty="0"/>
              <a:t>= čistý zisk / tržby</a:t>
            </a:r>
          </a:p>
          <a:p>
            <a:pPr>
              <a:lnSpc>
                <a:spcPct val="80000"/>
              </a:lnSpc>
              <a:buFont typeface="Wingdings" pitchFamily="2" charset="2"/>
              <a:buNone/>
            </a:pPr>
            <a:r>
              <a:rPr lang="cs-CZ" sz="2000" dirty="0"/>
              <a:t>= Ilustruje podíl ziskové přirážky na celkových tržbách. </a:t>
            </a:r>
            <a:endParaRPr lang="cs-CZ" sz="2100" dirty="0"/>
          </a:p>
          <a:p>
            <a:pPr>
              <a:lnSpc>
                <a:spcPct val="80000"/>
              </a:lnSpc>
              <a:buFont typeface="Wingdings" pitchFamily="2" charset="2"/>
              <a:buNone/>
            </a:pPr>
            <a:endParaRPr lang="cs-CZ" sz="2100" b="1" dirty="0"/>
          </a:p>
          <a:p>
            <a:pPr>
              <a:lnSpc>
                <a:spcPct val="80000"/>
              </a:lnSpc>
              <a:buFont typeface="Wingdings" pitchFamily="2" charset="2"/>
              <a:buNone/>
            </a:pPr>
            <a:r>
              <a:rPr lang="cs-CZ" sz="2100" b="1" dirty="0"/>
              <a:t>Rentabilita celkového kapitálu (celkových aktiv)(ROA)</a:t>
            </a:r>
          </a:p>
          <a:p>
            <a:pPr>
              <a:lnSpc>
                <a:spcPct val="80000"/>
              </a:lnSpc>
              <a:buFont typeface="Wingdings" pitchFamily="2" charset="2"/>
              <a:buNone/>
            </a:pPr>
            <a:r>
              <a:rPr lang="cs-CZ" sz="2100" dirty="0"/>
              <a:t>= čistý zisk / aktiva</a:t>
            </a:r>
          </a:p>
          <a:p>
            <a:pPr>
              <a:lnSpc>
                <a:spcPct val="80000"/>
              </a:lnSpc>
            </a:pPr>
            <a:r>
              <a:rPr lang="cs-CZ" sz="2100" b="1" dirty="0"/>
              <a:t>Čistá produkční síla podniku</a:t>
            </a:r>
            <a:r>
              <a:rPr lang="cs-CZ" sz="2100" dirty="0"/>
              <a:t> = </a:t>
            </a:r>
            <a:r>
              <a:rPr lang="cs-CZ" sz="2100" b="1" dirty="0"/>
              <a:t>EAT/ A</a:t>
            </a:r>
            <a:r>
              <a:rPr lang="cs-CZ" sz="2100" dirty="0"/>
              <a:t>, nebo (EAT + úroky (1-t)) / A</a:t>
            </a:r>
          </a:p>
          <a:p>
            <a:pPr>
              <a:lnSpc>
                <a:spcPct val="80000"/>
              </a:lnSpc>
            </a:pPr>
            <a:r>
              <a:rPr lang="cs-CZ" sz="2100" b="1" dirty="0"/>
              <a:t>Výdělečná síla podniku</a:t>
            </a:r>
            <a:r>
              <a:rPr lang="cs-CZ" sz="2100" dirty="0"/>
              <a:t> = EBIT / aktiva</a:t>
            </a:r>
          </a:p>
          <a:p>
            <a:pPr>
              <a:lnSpc>
                <a:spcPct val="80000"/>
              </a:lnSpc>
              <a:buFont typeface="Wingdings" pitchFamily="2" charset="2"/>
              <a:buNone/>
            </a:pPr>
            <a:r>
              <a:rPr lang="cs-CZ" sz="2100" dirty="0"/>
              <a:t>	</a:t>
            </a:r>
            <a:endParaRPr lang="cs-CZ" sz="2100" b="1" dirty="0"/>
          </a:p>
          <a:p>
            <a:pPr>
              <a:lnSpc>
                <a:spcPct val="80000"/>
              </a:lnSpc>
              <a:buFont typeface="Wingdings" pitchFamily="2" charset="2"/>
              <a:buNone/>
            </a:pPr>
            <a:r>
              <a:rPr lang="cs-CZ" sz="2100" b="1" dirty="0"/>
              <a:t>Rentabilita vlastního kapitálu (ROE)</a:t>
            </a:r>
          </a:p>
          <a:p>
            <a:pPr>
              <a:lnSpc>
                <a:spcPct val="80000"/>
              </a:lnSpc>
              <a:buFont typeface="Wingdings" pitchFamily="2" charset="2"/>
              <a:buNone/>
            </a:pPr>
            <a:r>
              <a:rPr lang="cs-CZ" sz="2100" dirty="0"/>
              <a:t>= EAT / vlastní kapitál</a:t>
            </a:r>
          </a:p>
          <a:p>
            <a:pPr>
              <a:lnSpc>
                <a:spcPct val="80000"/>
              </a:lnSpc>
              <a:buFont typeface="Wingdings" pitchFamily="2" charset="2"/>
              <a:buNone/>
            </a:pPr>
            <a:r>
              <a:rPr lang="cs-CZ" sz="2100" dirty="0"/>
              <a:t>	</a:t>
            </a:r>
          </a:p>
          <a:p>
            <a:pPr>
              <a:lnSpc>
                <a:spcPct val="80000"/>
              </a:lnSpc>
              <a:buFont typeface="Wingdings" pitchFamily="2" charset="2"/>
              <a:buNone/>
            </a:pPr>
            <a:r>
              <a:rPr lang="cs-CZ" sz="2100" b="1" dirty="0"/>
              <a:t>Rentabilita dlouhodobě investovaného kapitálu (ROCE)</a:t>
            </a:r>
          </a:p>
          <a:p>
            <a:pPr>
              <a:lnSpc>
                <a:spcPct val="80000"/>
              </a:lnSpc>
              <a:buFont typeface="Wingdings" pitchFamily="2" charset="2"/>
              <a:buNone/>
            </a:pPr>
            <a:r>
              <a:rPr lang="cs-CZ" sz="2100" dirty="0"/>
              <a:t>= EBIT / úplatný kapitál </a:t>
            </a:r>
          </a:p>
          <a:p>
            <a:pPr>
              <a:lnSpc>
                <a:spcPct val="80000"/>
              </a:lnSpc>
              <a:buNone/>
            </a:pPr>
            <a:r>
              <a:rPr lang="cs-CZ" sz="2100" dirty="0"/>
              <a:t>	- vychází z pohledu investora, uvažuje pouze zpoplatněný kapitál (</a:t>
            </a:r>
            <a:r>
              <a:rPr lang="cs-CZ" sz="2100" dirty="0" err="1"/>
              <a:t>vl</a:t>
            </a:r>
            <a:r>
              <a:rPr lang="cs-CZ" sz="2100" dirty="0"/>
              <a:t>. kapitál + dlouhodobé závazky + krátkodobé cizí zdroje nesoucí úrok). Názorně ukazuje, jak velký provozní VH generuje z jedné koruny investované akcionáři a věřiteli.</a:t>
            </a:r>
          </a:p>
          <a:p>
            <a:pPr>
              <a:lnSpc>
                <a:spcPct val="80000"/>
              </a:lnSpc>
              <a:buFont typeface="Wingdings" pitchFamily="2" charset="2"/>
              <a:buNone/>
            </a:pPr>
            <a:endParaRPr lang="cs-CZ" sz="2100" dirty="0"/>
          </a:p>
        </p:txBody>
      </p:sp>
    </p:spTree>
    <p:extLst>
      <p:ext uri="{BB962C8B-B14F-4D97-AF65-F5344CB8AC3E}">
        <p14:creationId xmlns:p14="http://schemas.microsoft.com/office/powerpoint/2010/main" val="13590926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87338"/>
            <a:ext cx="9144000" cy="1196975"/>
          </a:xfrm>
        </p:spPr>
        <p:txBody>
          <a:bodyPr/>
          <a:lstStyle/>
          <a:p>
            <a:pPr fontAlgn="auto">
              <a:spcAft>
                <a:spcPts val="0"/>
              </a:spcAft>
              <a:defRPr/>
            </a:pPr>
            <a:r>
              <a:rPr lang="cs-CZ" sz="3200" b="1" dirty="0"/>
              <a:t>Ukazatele rentability (výnosnosti,ziskovosti)</a:t>
            </a:r>
          </a:p>
        </p:txBody>
      </p:sp>
      <p:sp>
        <p:nvSpPr>
          <p:cNvPr id="211971" name="Rectangle 3"/>
          <p:cNvSpPr>
            <a:spLocks noGrp="1" noChangeArrowheads="1"/>
          </p:cNvSpPr>
          <p:nvPr>
            <p:ph idx="1"/>
          </p:nvPr>
        </p:nvSpPr>
        <p:spPr>
          <a:xfrm>
            <a:off x="161131" y="1239216"/>
            <a:ext cx="8821738" cy="5040312"/>
          </a:xfrm>
        </p:spPr>
        <p:txBody>
          <a:bodyPr>
            <a:normAutofit fontScale="92500" lnSpcReduction="10000"/>
          </a:bodyPr>
          <a:lstStyle/>
          <a:p>
            <a:pPr marL="0" indent="0" algn="just">
              <a:buNone/>
            </a:pPr>
            <a:r>
              <a:rPr lang="cs-CZ" b="1" dirty="0"/>
              <a:t>Rentabilita tržeb (ROS – Return on sales)=čistý zisk/tržby</a:t>
            </a:r>
          </a:p>
          <a:p>
            <a:pPr algn="just"/>
            <a:r>
              <a:rPr lang="cs-CZ" dirty="0"/>
              <a:t>Jde o ukazatel ziskové marže. Ukazatel měří podíl čistého zisku připadajících na 1 Kč tržeb. Z porovnání jeho hodnoty s odvětvovým průměrem lze usuzovat na úroveň cen dosahovaných podnikem a výši výrobkových nákladů.</a:t>
            </a:r>
          </a:p>
          <a:p>
            <a:r>
              <a:rPr lang="cs-CZ" dirty="0"/>
              <a:t>Hodnota ukazatele se může v jednotlivých odvětvích velmi výrazně lišit. </a:t>
            </a:r>
          </a:p>
          <a:p>
            <a:r>
              <a:rPr lang="cs-CZ" dirty="0"/>
              <a:t>Firma ALTAIR dosáhla těchto hodnot ukazatele:</a:t>
            </a:r>
          </a:p>
          <a:p>
            <a:r>
              <a:rPr lang="cs-CZ" dirty="0"/>
              <a:t>2009: 								2010:</a:t>
            </a:r>
          </a:p>
          <a:p>
            <a:pPr algn="just"/>
            <a:endParaRPr lang="cs-CZ" dirty="0"/>
          </a:p>
        </p:txBody>
      </p:sp>
    </p:spTree>
    <p:extLst>
      <p:ext uri="{BB962C8B-B14F-4D97-AF65-F5344CB8AC3E}">
        <p14:creationId xmlns:p14="http://schemas.microsoft.com/office/powerpoint/2010/main" val="3500474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550282"/>
            <a:ext cx="8229600" cy="1196975"/>
          </a:xfrm>
        </p:spPr>
        <p:txBody>
          <a:bodyPr>
            <a:normAutofit fontScale="90000"/>
          </a:bodyPr>
          <a:lstStyle/>
          <a:p>
            <a:pPr fontAlgn="auto">
              <a:spcAft>
                <a:spcPts val="0"/>
              </a:spcAft>
              <a:defRPr/>
            </a:pPr>
            <a:r>
              <a:rPr lang="cs-CZ" b="1" dirty="0"/>
              <a:t>Ukazatele výkonnosti (rentability, ziskovosti)</a:t>
            </a:r>
          </a:p>
        </p:txBody>
      </p:sp>
      <p:sp>
        <p:nvSpPr>
          <p:cNvPr id="212995" name="Zástupný symbol pro obsah 2"/>
          <p:cNvSpPr>
            <a:spLocks noGrp="1"/>
          </p:cNvSpPr>
          <p:nvPr>
            <p:ph idx="1"/>
          </p:nvPr>
        </p:nvSpPr>
        <p:spPr>
          <a:xfrm>
            <a:off x="189571" y="1747256"/>
            <a:ext cx="8774917" cy="4994111"/>
          </a:xfrm>
        </p:spPr>
        <p:txBody>
          <a:bodyPr>
            <a:normAutofit/>
          </a:bodyPr>
          <a:lstStyle/>
          <a:p>
            <a:r>
              <a:rPr lang="cs-CZ" sz="2200" b="1" dirty="0"/>
              <a:t>Rentabilita celkových aktiv (ROA – Return on </a:t>
            </a:r>
            <a:r>
              <a:rPr lang="cs-CZ" sz="2200" b="1" dirty="0" err="1"/>
              <a:t>assets</a:t>
            </a:r>
            <a:r>
              <a:rPr lang="cs-CZ" sz="2200" b="1" dirty="0"/>
              <a:t>)=čistý zisk/aktiva</a:t>
            </a:r>
          </a:p>
          <a:p>
            <a:r>
              <a:rPr lang="cs-CZ" sz="2200" dirty="0"/>
              <a:t>Měří čistou výnosnost celkových aktiv podniku. Používá se v tzv. DU PONTOVĚ vzorci</a:t>
            </a:r>
          </a:p>
          <a:p>
            <a:pPr>
              <a:lnSpc>
                <a:spcPct val="80000"/>
              </a:lnSpc>
            </a:pPr>
            <a:r>
              <a:rPr lang="cs-CZ" sz="2200" b="1" dirty="0"/>
              <a:t>Čistá produkční síla podniku</a:t>
            </a:r>
            <a:r>
              <a:rPr lang="cs-CZ" sz="2200" dirty="0"/>
              <a:t> = (ČZ + úroky (1-t)) / aktiva</a:t>
            </a:r>
          </a:p>
          <a:p>
            <a:pPr marL="324000" indent="0">
              <a:lnSpc>
                <a:spcPct val="80000"/>
              </a:lnSpc>
              <a:buNone/>
            </a:pPr>
            <a:r>
              <a:rPr lang="cs-CZ" sz="2200" dirty="0"/>
              <a:t>- Poměřuje celkový čistý výstup pro akcionáře a věřitele s celkovým kapitálem</a:t>
            </a:r>
          </a:p>
          <a:p>
            <a:pPr>
              <a:lnSpc>
                <a:spcPct val="80000"/>
              </a:lnSpc>
            </a:pPr>
            <a:r>
              <a:rPr lang="cs-CZ" sz="2200" b="1" dirty="0"/>
              <a:t>Výdělečná síla podniku</a:t>
            </a:r>
            <a:r>
              <a:rPr lang="cs-CZ" sz="2200" dirty="0"/>
              <a:t> = EBIT / aktiva</a:t>
            </a:r>
          </a:p>
          <a:p>
            <a:pPr>
              <a:lnSpc>
                <a:spcPct val="80000"/>
              </a:lnSpc>
              <a:buFont typeface="Wingdings" pitchFamily="2" charset="2"/>
              <a:buNone/>
            </a:pPr>
            <a:r>
              <a:rPr lang="cs-CZ" sz="2200" dirty="0"/>
              <a:t>	- není ovlivněna mírou zdanění zisku ani strukturou kapitálu, nejkomplexnější ukazatel, v čase je oproštěn jak od změn v kapitálové struktuře, tak i výše daní</a:t>
            </a:r>
          </a:p>
          <a:p>
            <a:r>
              <a:rPr lang="cs-CZ" sz="2200" dirty="0"/>
              <a:t>Firma ALTAIR dosáhla těchto hodnot ukazatele:</a:t>
            </a:r>
          </a:p>
          <a:p>
            <a:r>
              <a:rPr lang="cs-CZ" sz="2200" dirty="0"/>
              <a:t>2009: 								2010:</a:t>
            </a:r>
          </a:p>
          <a:p>
            <a:endParaRPr lang="cs-CZ" sz="2200" dirty="0"/>
          </a:p>
        </p:txBody>
      </p:sp>
    </p:spTree>
    <p:extLst>
      <p:ext uri="{BB962C8B-B14F-4D97-AF65-F5344CB8AC3E}">
        <p14:creationId xmlns:p14="http://schemas.microsoft.com/office/powerpoint/2010/main" val="735393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624158"/>
            <a:ext cx="8229600" cy="1195388"/>
          </a:xfrm>
        </p:spPr>
        <p:txBody>
          <a:bodyPr>
            <a:normAutofit fontScale="90000"/>
          </a:bodyPr>
          <a:lstStyle/>
          <a:p>
            <a:pPr fontAlgn="auto">
              <a:spcAft>
                <a:spcPts val="0"/>
              </a:spcAft>
              <a:defRPr/>
            </a:pPr>
            <a:r>
              <a:rPr lang="cs-CZ" b="1" dirty="0"/>
              <a:t>Ukazatele výkonnosti (rentability, ziskovosti)</a:t>
            </a:r>
          </a:p>
        </p:txBody>
      </p:sp>
      <p:sp>
        <p:nvSpPr>
          <p:cNvPr id="214019" name="Zástupný symbol pro obsah 2"/>
          <p:cNvSpPr>
            <a:spLocks noGrp="1"/>
          </p:cNvSpPr>
          <p:nvPr>
            <p:ph idx="1"/>
          </p:nvPr>
        </p:nvSpPr>
        <p:spPr>
          <a:xfrm>
            <a:off x="395991" y="1800922"/>
            <a:ext cx="8517118" cy="4525963"/>
          </a:xfrm>
        </p:spPr>
        <p:txBody>
          <a:bodyPr>
            <a:normAutofit/>
          </a:bodyPr>
          <a:lstStyle/>
          <a:p>
            <a:r>
              <a:rPr lang="cs-CZ" sz="2800" b="1" dirty="0"/>
              <a:t>Rentabilita vlastního kapitálu (ROE – Return on </a:t>
            </a:r>
            <a:r>
              <a:rPr lang="cs-CZ" sz="2800" b="1" dirty="0" err="1"/>
              <a:t>equity</a:t>
            </a:r>
            <a:r>
              <a:rPr lang="cs-CZ" sz="2800" b="1" dirty="0"/>
              <a:t>)=čistý zisk/vlastní kapitál</a:t>
            </a:r>
          </a:p>
          <a:p>
            <a:r>
              <a:rPr lang="cs-CZ" sz="2800" i="1" dirty="0">
                <a:effectLst>
                  <a:outerShdw blurRad="38100" dist="38100" dir="2700000" algn="tl">
                    <a:srgbClr val="000000">
                      <a:alpha val="43137"/>
                    </a:srgbClr>
                  </a:outerShdw>
                </a:effectLst>
              </a:rPr>
              <a:t>Je ukazatelem rozhodujícím, neboť měří efektivnost, s níž podnik využívá kapitál vlastníků</a:t>
            </a:r>
            <a:r>
              <a:rPr lang="cs-CZ" sz="2800" dirty="0"/>
              <a:t>. Udává kolik Kč čistého zisku připadá na 1Kč investovanou do podniku jeho vlastníky.</a:t>
            </a:r>
          </a:p>
          <a:p>
            <a:endParaRPr lang="cs-CZ" sz="2800" dirty="0"/>
          </a:p>
          <a:p>
            <a:r>
              <a:rPr lang="cs-CZ" sz="2800" dirty="0"/>
              <a:t>Firma ALTAIR dosáhla těchto hodnot ukazatele:</a:t>
            </a:r>
          </a:p>
          <a:p>
            <a:r>
              <a:rPr lang="cs-CZ" sz="2800" dirty="0"/>
              <a:t>2009: 					2010:</a:t>
            </a:r>
          </a:p>
          <a:p>
            <a:endParaRPr lang="cs-CZ" sz="2800" dirty="0"/>
          </a:p>
          <a:p>
            <a:endParaRPr lang="cs-CZ" sz="2800" dirty="0"/>
          </a:p>
        </p:txBody>
      </p:sp>
    </p:spTree>
    <p:extLst>
      <p:ext uri="{BB962C8B-B14F-4D97-AF65-F5344CB8AC3E}">
        <p14:creationId xmlns:p14="http://schemas.microsoft.com/office/powerpoint/2010/main" val="3176512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2327</TotalTime>
  <Words>8334</Words>
  <Application>Microsoft Office PowerPoint</Application>
  <PresentationFormat>Předvádění na obrazovce (4:3)</PresentationFormat>
  <Paragraphs>1943</Paragraphs>
  <Slides>158</Slides>
  <Notes>33</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3</vt:i4>
      </vt:variant>
      <vt:variant>
        <vt:lpstr>Nadpisy snímků</vt:lpstr>
      </vt:variant>
      <vt:variant>
        <vt:i4>158</vt:i4>
      </vt:variant>
    </vt:vector>
  </HeadingPairs>
  <TitlesOfParts>
    <vt:vector size="171" baseType="lpstr">
      <vt:lpstr>Arial</vt:lpstr>
      <vt:lpstr>Calibri</vt:lpstr>
      <vt:lpstr>Century Gothic</vt:lpstr>
      <vt:lpstr>Garamond</vt:lpstr>
      <vt:lpstr>Palatino Linotype</vt:lpstr>
      <vt:lpstr>Symbol</vt:lpstr>
      <vt:lpstr>Times New Roman</vt:lpstr>
      <vt:lpstr>Verdana</vt:lpstr>
      <vt:lpstr>Wingdings</vt:lpstr>
      <vt:lpstr>Office Theme</vt:lpstr>
      <vt:lpstr>List</vt:lpstr>
      <vt:lpstr>Visio</vt:lpstr>
      <vt:lpstr>Worksheet</vt:lpstr>
      <vt:lpstr>Základy finančního řízení podniku  Cash flow Finanční analýza</vt:lpstr>
      <vt:lpstr>Finanční řízení podniku</vt:lpstr>
      <vt:lpstr>Vztah mezi věcnými a peněžními toky v podniku</vt:lpstr>
      <vt:lpstr>Co je pro podnik důležité ?</vt:lpstr>
      <vt:lpstr>Co rozumíme pod pojmem finanční řízení podniku ?</vt:lpstr>
      <vt:lpstr>Co rozumíme pod pojmem finanční řízení podniku ?</vt:lpstr>
      <vt:lpstr>Jaké jsou úkoly finančního řízení podniku ?</vt:lpstr>
      <vt:lpstr>Jaké jsou úkoly finančního řízení podniku ?</vt:lpstr>
      <vt:lpstr>Základní finanční cíle</vt:lpstr>
      <vt:lpstr>Čím je financování ovlivněno? </vt:lpstr>
      <vt:lpstr>Čím je financování ovlivněno?  Faktor času</vt:lpstr>
      <vt:lpstr>Čím je financování ovlivněno?  Faktor rizika</vt:lpstr>
      <vt:lpstr>Jaký je vzájemný vztah jednotlivých faktorů?</vt:lpstr>
      <vt:lpstr>Jakým způsobem snížíme riziko ztráty?</vt:lpstr>
      <vt:lpstr>Prezentace aplikace PowerPoint</vt:lpstr>
      <vt:lpstr>Jakým způsobem členíme financování v podniku?</vt:lpstr>
      <vt:lpstr>Podle pravidelnosti:</vt:lpstr>
      <vt:lpstr>Původ finančních prostředků</vt:lpstr>
      <vt:lpstr>Financování podniku podle původu kapitálu</vt:lpstr>
      <vt:lpstr>Prezentace aplikace PowerPoint</vt:lpstr>
      <vt:lpstr>Podle doby, po kterou je kapitál podniku k dispozici :</vt:lpstr>
      <vt:lpstr>Běžné, krátkodobé, operativní financování</vt:lpstr>
      <vt:lpstr>Trvale vázaná část oběžného majetku</vt:lpstr>
      <vt:lpstr>Jakým způsobem určíme výši oběžného majetku a výši kapitálu ke krytí oběžného majetku? </vt:lpstr>
      <vt:lpstr>Běžné (krátkodobé) financování</vt:lpstr>
      <vt:lpstr>Způsoby financování  oběžného majetku</vt:lpstr>
      <vt:lpstr>Umírněný přístup</vt:lpstr>
      <vt:lpstr>Prezentace aplikace PowerPoint</vt:lpstr>
      <vt:lpstr>Agresivní přístup</vt:lpstr>
      <vt:lpstr>Prezentace aplikace PowerPoint</vt:lpstr>
      <vt:lpstr>Konzervativní přístup</vt:lpstr>
      <vt:lpstr>Prezentace aplikace PowerPoint</vt:lpstr>
      <vt:lpstr>Běžné financování -  řízení pracovního kapitálu</vt:lpstr>
      <vt:lpstr>Čistý pracovní kapitál</vt:lpstr>
      <vt:lpstr>Řízení pracovního kapitálu</vt:lpstr>
      <vt:lpstr>Cash flow</vt:lpstr>
      <vt:lpstr>Řízení Cash flow</vt:lpstr>
      <vt:lpstr>Cash flow v podnikové realitě</vt:lpstr>
      <vt:lpstr>Cash flow - Příklad</vt:lpstr>
      <vt:lpstr>Prezentace aplikace PowerPoint</vt:lpstr>
      <vt:lpstr>VÝKAZ  TOKU  PENĚZ ( Cash flow )</vt:lpstr>
      <vt:lpstr>VÝKAZ  TOKU  PENĚZ ( Cash flow )</vt:lpstr>
      <vt:lpstr>Zjišťování cash flow</vt:lpstr>
      <vt:lpstr>VÝKAZ  TOKU  PENĚZ ( Cash flow )</vt:lpstr>
      <vt:lpstr>Cash flow - přímá metoda</vt:lpstr>
      <vt:lpstr>Cash flow - přímá metoda</vt:lpstr>
      <vt:lpstr>NEPŘÍMÁ METODA CF</vt:lpstr>
      <vt:lpstr>NEPŘÍMÁ METODA CF</vt:lpstr>
      <vt:lpstr>Použití cash flow</vt:lpstr>
      <vt:lpstr>Propojení CF s VZZ a Rozvahou</vt:lpstr>
      <vt:lpstr>Finanční plánování</vt:lpstr>
      <vt:lpstr>Finanční plánování</vt:lpstr>
      <vt:lpstr>Finanční plánování – zjednodušená ukázka </vt:lpstr>
      <vt:lpstr>Prezentace aplikace PowerPoint</vt:lpstr>
      <vt:lpstr>Finanční plánování – zjednodušená ukázka </vt:lpstr>
      <vt:lpstr>Krátkodobé finanční plánování</vt:lpstr>
      <vt:lpstr>Příklad 1</vt:lpstr>
      <vt:lpstr>Příklad 1</vt:lpstr>
      <vt:lpstr>Prezentace aplikace PowerPoint</vt:lpstr>
      <vt:lpstr>Př. 3: Rozvaha podniku ABC (v tis. Kč) na začátku a konci období je v tabulce, podnik v tomto období má čistý zisk ve výši 145 tis. Kč, dividendy nerozděloval.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Opakování</vt:lpstr>
      <vt:lpstr>Finanční analýza</vt:lpstr>
      <vt:lpstr>Finanční analýza</vt:lpstr>
      <vt:lpstr>Zdroje informací</vt:lpstr>
      <vt:lpstr>Uživatelé finanční analýzy</vt:lpstr>
      <vt:lpstr>Externí finanční analýza </vt:lpstr>
      <vt:lpstr>Interní finanční analýza </vt:lpstr>
      <vt:lpstr>Při finanční analýze se používají tyto přístupy: </vt:lpstr>
      <vt:lpstr> Metody finanční analýzy</vt:lpstr>
      <vt:lpstr>Postup finanční analýzy</vt:lpstr>
      <vt:lpstr>Postup analýzy </vt:lpstr>
      <vt:lpstr>Postup finanční analýzy</vt:lpstr>
      <vt:lpstr>Horizontální analýza absolutních ukazatelů</vt:lpstr>
      <vt:lpstr>Prezentace aplikace PowerPoint</vt:lpstr>
      <vt:lpstr>Horizontální analýza VZZ</vt:lpstr>
      <vt:lpstr>Vertikální analýza</vt:lpstr>
      <vt:lpstr>Příklad – vertikální analýza</vt:lpstr>
      <vt:lpstr>Proveďte horizontální a vertikální analýzu z následujících dat za rok 2018</vt:lpstr>
      <vt:lpstr>Horizontální analýza - řešení</vt:lpstr>
      <vt:lpstr>Vertikální analýza - řešení</vt:lpstr>
      <vt:lpstr>Běžné financování – řízení kapitálu</vt:lpstr>
      <vt:lpstr>Běžné financování – řízení kapitálu</vt:lpstr>
      <vt:lpstr>Čistý pracovní kapitál</vt:lpstr>
      <vt:lpstr>Poměrové ukazatele a komparativní analýza</vt:lpstr>
      <vt:lpstr>Ukazatele rentability (výnosnosti,ziskovosti)</vt:lpstr>
      <vt:lpstr>Ukazatele rentability (výnosnosti,ziskovosti)</vt:lpstr>
      <vt:lpstr>Ukazatele rentability (výnosnosti,ziskovosti)</vt:lpstr>
      <vt:lpstr>Ukazatele rentability (výnosnosti,ziskovosti)</vt:lpstr>
      <vt:lpstr>Ukazatele výkonnosti (rentability, ziskovosti)</vt:lpstr>
      <vt:lpstr>Ukazatele výkonnosti (rentability, ziskovosti)</vt:lpstr>
      <vt:lpstr>Hospodářský výsledek versus rentabilita</vt:lpstr>
      <vt:lpstr>Prezentace aplikace PowerPoint</vt:lpstr>
      <vt:lpstr>Ukazatele likvidity</vt:lpstr>
      <vt:lpstr>Ukazatele likvidity</vt:lpstr>
      <vt:lpstr>Ukazatele likvidity</vt:lpstr>
      <vt:lpstr>Ukazatele likvidity</vt:lpstr>
      <vt:lpstr>Prezentace aplikace PowerPoint</vt:lpstr>
      <vt:lpstr>Řešení</vt:lpstr>
      <vt:lpstr>  Formy řešení nedostatku hotovosti </vt:lpstr>
      <vt:lpstr>Řízení krátkodobých přebytků likvidity </vt:lpstr>
      <vt:lpstr>Řízení pracovního kapitálu</vt:lpstr>
      <vt:lpstr>Prezentace aplikace PowerPoint</vt:lpstr>
      <vt:lpstr>Prezentace aplikace PowerPoint</vt:lpstr>
      <vt:lpstr>Prezentace aplikace PowerPoint</vt:lpstr>
      <vt:lpstr>Určení výše OM</vt:lpstr>
      <vt:lpstr>Ukazatele aktivity</vt:lpstr>
      <vt:lpstr>Ukazatele využití aktiv (ukazatele aktivity)</vt:lpstr>
      <vt:lpstr>Ukazatele využití aktiv (ukazatele aktivity)</vt:lpstr>
      <vt:lpstr>Ukazatele využití aktiv (ukazatele aktivity)</vt:lpstr>
      <vt:lpstr>Ukazatele využití aktiv (ukazatele aktivity)</vt:lpstr>
      <vt:lpstr>Ukazatele využití aktiv (ukazatele aktivity)</vt:lpstr>
      <vt:lpstr>Ukazatele využití aktiv (ukazatele aktivity)</vt:lpstr>
      <vt:lpstr>Ukazatele aktivity</vt:lpstr>
      <vt:lpstr>OCP</vt:lpstr>
      <vt:lpstr>Prezentace aplikace PowerPoint</vt:lpstr>
      <vt:lpstr>Prezentace aplikace PowerPoint</vt:lpstr>
      <vt:lpstr>Prezentace aplikace PowerPoint</vt:lpstr>
      <vt:lpstr>Prezentace aplikace PowerPoint</vt:lpstr>
      <vt:lpstr>Ukazatele zadluženosti</vt:lpstr>
      <vt:lpstr>Ukazatele zadluženosti</vt:lpstr>
      <vt:lpstr>Ukazatele zadluženosti</vt:lpstr>
      <vt:lpstr>Ukazatele zadluženosti</vt:lpstr>
      <vt:lpstr>Ukazatele zadluženosti</vt:lpstr>
      <vt:lpstr>Prezentace aplikace PowerPoint</vt:lpstr>
      <vt:lpstr>Př. 4 V tabulkách jsou uvedeny (v mil. Kč) některé položky rozvahy a výkazu zisků a ztrát podniku, zhodnoťte situaci podniku pomocí poměrových ukazatelů. (běžná likvidita, rychlá likvidita, zadluženost, úrokové krytí,obrat aktiv, doba inkasa, obrat zásob, ROA, ROE). </vt:lpstr>
      <vt:lpstr>Řešení</vt:lpstr>
      <vt:lpstr>Řešení</vt:lpstr>
      <vt:lpstr>Prezentace aplikace PowerPoint</vt:lpstr>
      <vt:lpstr>Posuďte pravdivost tvrzení</vt:lpstr>
      <vt:lpstr>Ukazatele kapitálového trhu</vt:lpstr>
      <vt:lpstr>Prezentace aplikace PowerPoint</vt:lpstr>
      <vt:lpstr>Řešení</vt:lpstr>
      <vt:lpstr>Prezentace aplikace PowerPoint</vt:lpstr>
      <vt:lpstr>Řešení:</vt:lpstr>
      <vt:lpstr>Prezentace aplikace PowerPoint</vt:lpstr>
      <vt:lpstr>Prezentace aplikace PowerPoint</vt:lpstr>
      <vt:lpstr>Prezentace aplikace PowerPoint</vt:lpstr>
      <vt:lpstr>Další ukazatele</vt:lpstr>
      <vt:lpstr>Systém ukazatelů Du Pont</vt:lpstr>
      <vt:lpstr>Prezentace aplikace PowerPoint</vt:lpstr>
      <vt:lpstr>Prezentace aplikace PowerPoint</vt:lpstr>
      <vt:lpstr>Souhrnné ukazatele</vt:lpstr>
      <vt:lpstr>Index IN 05</vt:lpstr>
      <vt:lpstr>Spider analýza</vt:lpstr>
      <vt:lpstr>Spider analýza</vt:lpstr>
      <vt:lpstr>Spider analýza</vt:lpstr>
      <vt:lpstr>Ukazatele přidané hodnoty MVA, EVA</vt:lpstr>
      <vt:lpstr>EVA (Economic Value Added - ekonomická přidaná hodnota)</vt:lpstr>
      <vt:lpstr> Slabé stránky finanční analýzy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324</cp:revision>
  <dcterms:created xsi:type="dcterms:W3CDTF">2012-07-19T22:32:54Z</dcterms:created>
  <dcterms:modified xsi:type="dcterms:W3CDTF">2022-03-04T14:34:05Z</dcterms:modified>
</cp:coreProperties>
</file>