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0"/>
  </p:notesMasterIdLst>
  <p:sldIdLst>
    <p:sldId id="256" r:id="rId2"/>
    <p:sldId id="535" r:id="rId3"/>
    <p:sldId id="613" r:id="rId4"/>
    <p:sldId id="632" r:id="rId5"/>
    <p:sldId id="614" r:id="rId6"/>
    <p:sldId id="650" r:id="rId7"/>
    <p:sldId id="615" r:id="rId8"/>
    <p:sldId id="616" r:id="rId9"/>
    <p:sldId id="617" r:id="rId10"/>
    <p:sldId id="618" r:id="rId11"/>
    <p:sldId id="619" r:id="rId12"/>
    <p:sldId id="620" r:id="rId13"/>
    <p:sldId id="621" r:id="rId14"/>
    <p:sldId id="626" r:id="rId15"/>
    <p:sldId id="628" r:id="rId16"/>
    <p:sldId id="629" r:id="rId17"/>
    <p:sldId id="645" r:id="rId18"/>
    <p:sldId id="630" r:id="rId19"/>
    <p:sldId id="631" r:id="rId20"/>
    <p:sldId id="646" r:id="rId21"/>
    <p:sldId id="647" r:id="rId22"/>
    <p:sldId id="380" r:id="rId23"/>
    <p:sldId id="648" r:id="rId24"/>
    <p:sldId id="649" r:id="rId25"/>
    <p:sldId id="633" r:id="rId26"/>
    <p:sldId id="634" r:id="rId27"/>
    <p:sldId id="635" r:id="rId28"/>
    <p:sldId id="636" r:id="rId29"/>
    <p:sldId id="637" r:id="rId30"/>
    <p:sldId id="638" r:id="rId31"/>
    <p:sldId id="639" r:id="rId32"/>
    <p:sldId id="642" r:id="rId33"/>
    <p:sldId id="643" r:id="rId34"/>
    <p:sldId id="644" r:id="rId35"/>
    <p:sldId id="651" r:id="rId36"/>
    <p:sldId id="622" r:id="rId37"/>
    <p:sldId id="623" r:id="rId38"/>
    <p:sldId id="652" r:id="rId39"/>
    <p:sldId id="624" r:id="rId40"/>
    <p:sldId id="653" r:id="rId41"/>
    <p:sldId id="355" r:id="rId42"/>
    <p:sldId id="654" r:id="rId43"/>
    <p:sldId id="655" r:id="rId44"/>
    <p:sldId id="656" r:id="rId45"/>
    <p:sldId id="657" r:id="rId46"/>
    <p:sldId id="659" r:id="rId47"/>
    <p:sldId id="661" r:id="rId48"/>
    <p:sldId id="662" r:id="rId49"/>
    <p:sldId id="663" r:id="rId50"/>
    <p:sldId id="664" r:id="rId51"/>
    <p:sldId id="665" r:id="rId52"/>
    <p:sldId id="666" r:id="rId53"/>
    <p:sldId id="667" r:id="rId54"/>
    <p:sldId id="668" r:id="rId55"/>
    <p:sldId id="669" r:id="rId56"/>
    <p:sldId id="670" r:id="rId57"/>
    <p:sldId id="671" r:id="rId58"/>
    <p:sldId id="672" r:id="rId59"/>
    <p:sldId id="673" r:id="rId60"/>
    <p:sldId id="674" r:id="rId61"/>
    <p:sldId id="675" r:id="rId62"/>
    <p:sldId id="676" r:id="rId63"/>
    <p:sldId id="677" r:id="rId64"/>
    <p:sldId id="678" r:id="rId65"/>
    <p:sldId id="679" r:id="rId66"/>
    <p:sldId id="680" r:id="rId67"/>
    <p:sldId id="689" r:id="rId68"/>
    <p:sldId id="681" r:id="rId69"/>
    <p:sldId id="690" r:id="rId70"/>
    <p:sldId id="691" r:id="rId71"/>
    <p:sldId id="682" r:id="rId72"/>
    <p:sldId id="684" r:id="rId73"/>
    <p:sldId id="692" r:id="rId74"/>
    <p:sldId id="693" r:id="rId75"/>
    <p:sldId id="348" r:id="rId76"/>
    <p:sldId id="349" r:id="rId77"/>
    <p:sldId id="350" r:id="rId78"/>
    <p:sldId id="694" r:id="rId79"/>
    <p:sldId id="740" r:id="rId80"/>
    <p:sldId id="739" r:id="rId81"/>
    <p:sldId id="351" r:id="rId82"/>
    <p:sldId id="695" r:id="rId83"/>
    <p:sldId id="696" r:id="rId84"/>
    <p:sldId id="353" r:id="rId85"/>
    <p:sldId id="741" r:id="rId86"/>
    <p:sldId id="749" r:id="rId87"/>
    <p:sldId id="356" r:id="rId88"/>
    <p:sldId id="358" r:id="rId89"/>
    <p:sldId id="383" r:id="rId90"/>
    <p:sldId id="359" r:id="rId91"/>
    <p:sldId id="360" r:id="rId92"/>
    <p:sldId id="362" r:id="rId93"/>
    <p:sldId id="429" r:id="rId94"/>
    <p:sldId id="363" r:id="rId95"/>
    <p:sldId id="364" r:id="rId96"/>
    <p:sldId id="428" r:id="rId97"/>
    <p:sldId id="365" r:id="rId98"/>
    <p:sldId id="366" r:id="rId99"/>
    <p:sldId id="367" r:id="rId100"/>
    <p:sldId id="368" r:id="rId101"/>
    <p:sldId id="369" r:id="rId102"/>
    <p:sldId id="374" r:id="rId103"/>
    <p:sldId id="376" r:id="rId104"/>
    <p:sldId id="742" r:id="rId105"/>
    <p:sldId id="697" r:id="rId106"/>
    <p:sldId id="699" r:id="rId107"/>
    <p:sldId id="430" r:id="rId108"/>
    <p:sldId id="701" r:id="rId109"/>
    <p:sldId id="702" r:id="rId110"/>
    <p:sldId id="703" r:id="rId111"/>
    <p:sldId id="704" r:id="rId112"/>
    <p:sldId id="705" r:id="rId113"/>
    <p:sldId id="706" r:id="rId114"/>
    <p:sldId id="743" r:id="rId115"/>
    <p:sldId id="744" r:id="rId116"/>
    <p:sldId id="707" r:id="rId117"/>
    <p:sldId id="709" r:id="rId118"/>
    <p:sldId id="711" r:id="rId119"/>
    <p:sldId id="712" r:id="rId120"/>
    <p:sldId id="713" r:id="rId121"/>
    <p:sldId id="714" r:id="rId122"/>
    <p:sldId id="715" r:id="rId123"/>
    <p:sldId id="716" r:id="rId124"/>
    <p:sldId id="717" r:id="rId125"/>
    <p:sldId id="718" r:id="rId126"/>
    <p:sldId id="719" r:id="rId127"/>
    <p:sldId id="720" r:id="rId128"/>
    <p:sldId id="721" r:id="rId129"/>
    <p:sldId id="722" r:id="rId130"/>
    <p:sldId id="745" r:id="rId131"/>
    <p:sldId id="723" r:id="rId132"/>
    <p:sldId id="724" r:id="rId133"/>
    <p:sldId id="725" r:id="rId134"/>
    <p:sldId id="726" r:id="rId135"/>
    <p:sldId id="727" r:id="rId136"/>
    <p:sldId id="728" r:id="rId137"/>
    <p:sldId id="729" r:id="rId138"/>
    <p:sldId id="730" r:id="rId139"/>
    <p:sldId id="731" r:id="rId140"/>
    <p:sldId id="733" r:id="rId141"/>
    <p:sldId id="734" r:id="rId142"/>
    <p:sldId id="746" r:id="rId143"/>
    <p:sldId id="748" r:id="rId144"/>
    <p:sldId id="747" r:id="rId145"/>
    <p:sldId id="735" r:id="rId146"/>
    <p:sldId id="736" r:id="rId147"/>
    <p:sldId id="737" r:id="rId148"/>
    <p:sldId id="738" r:id="rId1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202"/>
    <a:srgbClr val="D1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5" autoAdjust="0"/>
    <p:restoredTop sz="79882" autoAdjust="0"/>
  </p:normalViewPr>
  <p:slideViewPr>
    <p:cSldViewPr snapToGrid="0" snapToObjects="1">
      <p:cViewPr varScale="1">
        <p:scale>
          <a:sx n="73" d="100"/>
          <a:sy n="73" d="100"/>
        </p:scale>
        <p:origin x="1277" y="5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099"/>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28.04.2022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52082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cs-CZ"/>
          </a:p>
        </p:txBody>
      </p:sp>
      <p:sp>
        <p:nvSpPr>
          <p:cNvPr id="5294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EA734B4-37AE-42A6-AC35-CBFB00567F3D}" type="slidenum">
              <a:rPr lang="cs-CZ">
                <a:latin typeface="Arial Unicode MS" pitchFamily="34" charset="-128"/>
              </a:rPr>
              <a:pPr fontAlgn="base">
                <a:spcBef>
                  <a:spcPct val="0"/>
                </a:spcBef>
                <a:spcAft>
                  <a:spcPct val="0"/>
                </a:spcAft>
              </a:pPr>
              <a:t>2</a:t>
            </a:fld>
            <a:endParaRPr lang="cs-CZ">
              <a:latin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1283D0A-62BC-492A-A023-A92AE9395EAB}" type="slidenum">
              <a:rPr lang="cs-CZ">
                <a:latin typeface="Calibri" pitchFamily="34" charset="0"/>
              </a:rPr>
              <a:pPr fontAlgn="base">
                <a:spcBef>
                  <a:spcPct val="0"/>
                </a:spcBef>
                <a:spcAft>
                  <a:spcPct val="0"/>
                </a:spcAft>
              </a:pPr>
              <a:t>35</a:t>
            </a:fld>
            <a:endParaRPr lang="cs-CZ">
              <a:latin typeface="Calibri" pitchFamily="34" charset="0"/>
            </a:endParaRPr>
          </a:p>
        </p:txBody>
      </p:sp>
      <p:sp>
        <p:nvSpPr>
          <p:cNvPr id="574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4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D… celková roční potřeba dodávky určité suroviny</a:t>
            </a:r>
          </a:p>
          <a:p>
            <a:pPr>
              <a:spcBef>
                <a:spcPct val="0"/>
              </a:spcBef>
            </a:pPr>
            <a:r>
              <a:rPr lang="cs-CZ"/>
              <a:t>Nd…náklady na jednu dodávku zásob</a:t>
            </a:r>
          </a:p>
          <a:p>
            <a:pPr>
              <a:spcBef>
                <a:spcPct val="0"/>
              </a:spcBef>
            </a:pPr>
            <a:r>
              <a:rPr lang="cs-CZ"/>
              <a:t>Ns…Náklady na skladování jedné tuny zásob</a:t>
            </a:r>
          </a:p>
          <a:p>
            <a:pPr>
              <a:spcBef>
                <a:spcPct val="0"/>
              </a:spcBef>
            </a:pPr>
            <a:endParaRPr lang="cs-CZ"/>
          </a:p>
          <a:p>
            <a:pPr>
              <a:spcBef>
                <a:spcPct val="0"/>
              </a:spcBef>
            </a:pPr>
            <a:endParaRPr lang="cs-CZ"/>
          </a:p>
          <a:p>
            <a:pPr>
              <a:spcBef>
                <a:spcPct val="0"/>
              </a:spcBef>
            </a:pPr>
            <a:r>
              <a:rPr lang="cs-CZ"/>
              <a:t>gŕaf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8296FA1-D9A3-42F2-BBCD-62927AB0DE7D}" type="slidenum">
              <a:rPr lang="cs-CZ">
                <a:latin typeface="Calibri" pitchFamily="34" charset="0"/>
              </a:rPr>
              <a:pPr fontAlgn="base">
                <a:spcBef>
                  <a:spcPct val="0"/>
                </a:spcBef>
                <a:spcAft>
                  <a:spcPct val="0"/>
                </a:spcAft>
              </a:pPr>
              <a:t>38</a:t>
            </a:fld>
            <a:endParaRPr lang="cs-CZ">
              <a:latin typeface="Calibri" pitchFamily="34" charset="0"/>
            </a:endParaRPr>
          </a:p>
        </p:txBody>
      </p:sp>
      <p:sp>
        <p:nvSpPr>
          <p:cNvPr id="575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5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AC7DBF8-EC05-4BC8-A675-0F0CF9960D69}" type="slidenum">
              <a:rPr lang="cs-CZ">
                <a:latin typeface="Calibri" pitchFamily="34" charset="0"/>
              </a:rPr>
              <a:pPr fontAlgn="base">
                <a:spcBef>
                  <a:spcPct val="0"/>
                </a:spcBef>
                <a:spcAft>
                  <a:spcPct val="0"/>
                </a:spcAft>
              </a:pPr>
              <a:t>40</a:t>
            </a:fld>
            <a:endParaRPr lang="cs-CZ">
              <a:latin typeface="Calibri" pitchFamily="34" charset="0"/>
            </a:endParaRPr>
          </a:p>
        </p:txBody>
      </p:sp>
      <p:sp>
        <p:nvSpPr>
          <p:cNvPr id="576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AF07B3A-9EAF-4AC3-9D1D-503D63F054C1}" type="slidenum">
              <a:rPr lang="cs-CZ">
                <a:latin typeface="Calibri" pitchFamily="34" charset="0"/>
              </a:rPr>
              <a:pPr fontAlgn="base">
                <a:spcBef>
                  <a:spcPct val="0"/>
                </a:spcBef>
                <a:spcAft>
                  <a:spcPct val="0"/>
                </a:spcAft>
              </a:pPr>
              <a:t>45</a:t>
            </a:fld>
            <a:endParaRPr lang="cs-CZ">
              <a:latin typeface="Calibri" pitchFamily="34" charset="0"/>
            </a:endParaRPr>
          </a:p>
        </p:txBody>
      </p:sp>
      <p:sp>
        <p:nvSpPr>
          <p:cNvPr id="577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7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85BF84B-F0DD-4A0C-B4DD-652BC1C345F3}" type="slidenum">
              <a:rPr lang="cs-CZ">
                <a:latin typeface="Calibri" pitchFamily="34" charset="0"/>
              </a:rPr>
              <a:pPr fontAlgn="base">
                <a:spcBef>
                  <a:spcPct val="0"/>
                </a:spcBef>
                <a:spcAft>
                  <a:spcPct val="0"/>
                </a:spcAft>
              </a:pPr>
              <a:t>46</a:t>
            </a:fld>
            <a:endParaRPr lang="cs-CZ">
              <a:latin typeface="Calibri" pitchFamily="34" charset="0"/>
            </a:endParaRPr>
          </a:p>
        </p:txBody>
      </p:sp>
      <p:sp>
        <p:nvSpPr>
          <p:cNvPr id="579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9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8A08CACE-151A-4FAB-B7F0-0B31CE48C568}" type="slidenum">
              <a:rPr lang="cs-CZ">
                <a:latin typeface="Calibri" pitchFamily="34" charset="0"/>
              </a:rPr>
              <a:pPr fontAlgn="base">
                <a:spcBef>
                  <a:spcPct val="0"/>
                </a:spcBef>
                <a:spcAft>
                  <a:spcPct val="0"/>
                </a:spcAft>
              </a:pPr>
              <a:t>47</a:t>
            </a:fld>
            <a:endParaRPr lang="cs-CZ">
              <a:latin typeface="Calibri" pitchFamily="34" charset="0"/>
            </a:endParaRPr>
          </a:p>
        </p:txBody>
      </p:sp>
      <p:sp>
        <p:nvSpPr>
          <p:cNvPr id="580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Podnik s větším počtem druhů zásob – využití předchozích vzorců modelů pro každou zásobu zvlášť.  Což je při vícezáosbovém podniku obtížné. Proto se podnik zaměřuje pouze na významné druhy zásob a u těch optimalizuje dodávky.</a:t>
            </a:r>
          </a:p>
          <a:p>
            <a:pPr>
              <a:spcBef>
                <a:spcPct val="0"/>
              </a:spcBef>
            </a:pPr>
            <a:r>
              <a:rPr lang="cs-CZ"/>
              <a:t>Ve většině podniků se středním až velkým počtem druhů zásob (od 2000 druhů) většinou představuje 5-15% druhů zásob 60-80% podíl na celkové hodnotě spotřeby. (skupina A). Obvykle 15-25% podíl má 15-25% podíl (skupina B), obvykle 60-80% druhů zásob má podíl na spotřebě 5-15% (skupina C).</a:t>
            </a:r>
          </a:p>
          <a:p>
            <a:pPr>
              <a:spcBef>
                <a:spcPct val="0"/>
              </a:spcBef>
            </a:pPr>
            <a:r>
              <a:rPr lang="cs-CZ"/>
              <a:t>Diferenciace umožňuje účinnější opatření a lepší ekonomické efekty.</a:t>
            </a:r>
          </a:p>
          <a:p>
            <a:pPr>
              <a:spcBef>
                <a:spcPct val="0"/>
              </a:spcBef>
            </a:pPr>
            <a:endParaRPr lang="cs-CZ"/>
          </a:p>
          <a:p>
            <a:pPr>
              <a:spcBef>
                <a:spcPct val="0"/>
              </a:spcBef>
            </a:pPr>
            <a:r>
              <a:rPr lang="cs-CZ"/>
              <a:t>U skupiny A optimalizuje.</a:t>
            </a:r>
          </a:p>
          <a:p>
            <a:pPr>
              <a:spcBef>
                <a:spcPct val="0"/>
              </a:spcBef>
            </a:pPr>
            <a:r>
              <a:rPr lang="cs-CZ"/>
              <a:t>Skupina B většinou vyšší pojistné zásoby a větší velikost dodávek.</a:t>
            </a:r>
          </a:p>
          <a:p>
            <a:pPr>
              <a:spcBef>
                <a:spcPct val="0"/>
              </a:spcBef>
            </a:pPr>
            <a:r>
              <a:rPr lang="cs-CZ"/>
              <a:t>Skupina C – nejvyšší pojistná zásoba</a:t>
            </a:r>
          </a:p>
          <a:p>
            <a:pPr>
              <a:spcBef>
                <a:spcPct val="0"/>
              </a:spcBef>
            </a:pPr>
            <a:endParaRPr lang="cs-CZ"/>
          </a:p>
          <a:p>
            <a:pPr>
              <a:spcBef>
                <a:spcPct val="0"/>
              </a:spcBef>
            </a:pPr>
            <a:r>
              <a:rPr lang="cs-CZ"/>
              <a:t>Kritérium pro členění zásob může být i podíl na tržbách</a:t>
            </a:r>
          </a:p>
          <a:p>
            <a:pPr>
              <a:spcBef>
                <a:spcPct val="0"/>
              </a:spcBef>
            </a:pPr>
            <a:r>
              <a:rPr lang="cs-CZ"/>
              <a:t>Obtížnost zásobování</a:t>
            </a:r>
          </a:p>
          <a:p>
            <a:pPr>
              <a:spcBef>
                <a:spcPct val="0"/>
              </a:spcBef>
            </a:pPr>
            <a:r>
              <a:rPr lang="cs-CZ"/>
              <a:t>Zastupitelnost</a:t>
            </a:r>
          </a:p>
          <a:p>
            <a:pPr>
              <a:spcBef>
                <a:spcPct val="0"/>
              </a:spcBef>
            </a:pPr>
            <a:r>
              <a:rPr lang="cs-CZ"/>
              <a:t>Důsledky nedostku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543AB16-9D4A-4CB2-847E-CB20A0D70A60}" type="slidenum">
              <a:rPr lang="cs-CZ">
                <a:latin typeface="Calibri" pitchFamily="34" charset="0"/>
              </a:rPr>
              <a:pPr fontAlgn="base">
                <a:spcBef>
                  <a:spcPct val="0"/>
                </a:spcBef>
                <a:spcAft>
                  <a:spcPct val="0"/>
                </a:spcAft>
              </a:pPr>
              <a:t>48</a:t>
            </a:fld>
            <a:endParaRPr lang="cs-CZ">
              <a:latin typeface="Calibri" pitchFamily="34" charset="0"/>
            </a:endParaRPr>
          </a:p>
        </p:txBody>
      </p:sp>
      <p:sp>
        <p:nvSpPr>
          <p:cNvPr id="581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1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cs-CZ" sz="7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DD6FCD2-C15F-4640-9707-DE94BC963DF7}" type="slidenum">
              <a:rPr lang="cs-CZ">
                <a:latin typeface="Calibri" pitchFamily="34" charset="0"/>
              </a:rPr>
              <a:pPr fontAlgn="base">
                <a:spcBef>
                  <a:spcPct val="0"/>
                </a:spcBef>
                <a:spcAft>
                  <a:spcPct val="0"/>
                </a:spcAft>
              </a:pPr>
              <a:t>50</a:t>
            </a:fld>
            <a:endParaRPr lang="cs-CZ">
              <a:latin typeface="Calibri" pitchFamily="34" charset="0"/>
            </a:endParaRPr>
          </a:p>
        </p:txBody>
      </p:sp>
      <p:sp>
        <p:nvSpPr>
          <p:cNvPr id="582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2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7A997C9-72E8-4171-929C-AFDB5599C0EF}" type="slidenum">
              <a:rPr lang="cs-CZ">
                <a:latin typeface="Calibri" pitchFamily="34" charset="0"/>
              </a:rPr>
              <a:pPr fontAlgn="base">
                <a:spcBef>
                  <a:spcPct val="0"/>
                </a:spcBef>
                <a:spcAft>
                  <a:spcPct val="0"/>
                </a:spcAft>
              </a:pPr>
              <a:t>51</a:t>
            </a:fld>
            <a:endParaRPr lang="cs-CZ">
              <a:latin typeface="Calibri" pitchFamily="34" charset="0"/>
            </a:endParaRPr>
          </a:p>
        </p:txBody>
      </p:sp>
      <p:sp>
        <p:nvSpPr>
          <p:cNvPr id="583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indent="-219075">
              <a:lnSpc>
                <a:spcPct val="90000"/>
              </a:lnSpc>
              <a:spcBef>
                <a:spcPct val="0"/>
              </a:spcBef>
            </a:pPr>
            <a:endParaRPr lang="cs-CZ" sz="900" dirty="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47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Tady bych ale upozornil, že zde vychází 3,99 dodávky… což znamená buď 4 celé dodávky po 2501 kusech, nebo 3 dodávky po 3334 kusech. Tak jako tak vzdycky budeme mít dodáno o nějaký ten kus navíc, a pak by se muselo asi porovnávat úspory při různých dodávkách s cenou navíc objednaných kusů… tady jsou ty kusy levné, takže to problém není, ale pokud by jeden kus stál třeba 5000 Kč, tak už by to mohl být problém…</a:t>
            </a:r>
          </a:p>
        </p:txBody>
      </p:sp>
      <p:sp>
        <p:nvSpPr>
          <p:cNvPr id="5847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8838D35-3D80-40CE-A6B5-16E78C18E68F}" type="slidenum">
              <a:rPr lang="cs-CZ">
                <a:latin typeface="Calibri" pitchFamily="34" charset="0"/>
              </a:rPr>
              <a:pPr fontAlgn="base">
                <a:spcBef>
                  <a:spcPct val="0"/>
                </a:spcBef>
                <a:spcAft>
                  <a:spcPct val="0"/>
                </a:spcAft>
              </a:pPr>
              <a:t>53</a:t>
            </a:fld>
            <a:endParaRPr lang="cs-CZ">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CC6463AF-4C11-425D-B7C6-DAE2B753F4FF}" type="slidenum">
              <a:rPr lang="cs-CZ">
                <a:latin typeface="Calibri" pitchFamily="34" charset="0"/>
              </a:rPr>
              <a:pPr fontAlgn="base">
                <a:spcBef>
                  <a:spcPct val="0"/>
                </a:spcBef>
                <a:spcAft>
                  <a:spcPct val="0"/>
                </a:spcAft>
              </a:pPr>
              <a:t>4</a:t>
            </a:fld>
            <a:endParaRPr lang="cs-CZ">
              <a:latin typeface="Calibri" pitchFamily="34" charset="0"/>
            </a:endParaRPr>
          </a:p>
        </p:txBody>
      </p:sp>
      <p:sp>
        <p:nvSpPr>
          <p:cNvPr id="566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Smyslem zásob je zajistit bezporuchový a plynulý výdej skladovaných položek do spotřeby. Výše zásob bude vždy ovlivněna požadavkem jištění před poruchami (výkyvy či neplnění dodávek dodavateli – objemový faktor x časový faktor), které mohou ovlivnit dispoziční množství zásob v jednotlivých skladech.</a:t>
            </a:r>
          </a:p>
          <a:p>
            <a:pPr>
              <a:spcBef>
                <a:spcPct val="0"/>
              </a:spcBef>
            </a:pPr>
            <a:endParaRPr lang="cs-CZ"/>
          </a:p>
          <a:p>
            <a:pPr>
              <a:spcBef>
                <a:spcPct val="0"/>
              </a:spcBef>
            </a:pPr>
            <a:r>
              <a:rPr lang="cs-CZ"/>
              <a:t>Operativní řízení zásob zabezpečuje udržování jejich potřebných stavů z hlediska množství a struktury.</a:t>
            </a:r>
          </a:p>
          <a:p>
            <a:pPr>
              <a:spcBef>
                <a:spcPct val="0"/>
              </a:spcBef>
            </a:pPr>
            <a:r>
              <a:rPr lang="cs-CZ"/>
              <a:t>Strategické řízení potřeb zásob zahrnuje řízení potřeb zásob (součást řízení aktiv podniku) a potřebných zdrojů (součást finančního řízení podniku).</a:t>
            </a:r>
          </a:p>
          <a:p>
            <a:pPr>
              <a:spcBef>
                <a:spcPct val="0"/>
              </a:spcBef>
            </a:pPr>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E06687D-71C2-43A7-A756-D2D69409F4FE}" type="slidenum">
              <a:rPr lang="cs-CZ">
                <a:latin typeface="Calibri" pitchFamily="34" charset="0"/>
              </a:rPr>
              <a:pPr fontAlgn="base">
                <a:spcBef>
                  <a:spcPct val="0"/>
                </a:spcBef>
                <a:spcAft>
                  <a:spcPct val="0"/>
                </a:spcAft>
              </a:pPr>
              <a:t>54</a:t>
            </a:fld>
            <a:endParaRPr lang="cs-CZ">
              <a:latin typeface="Calibri" pitchFamily="34" charset="0"/>
            </a:endParaRPr>
          </a:p>
        </p:txBody>
      </p:sp>
      <p:sp>
        <p:nvSpPr>
          <p:cNvPr id="585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5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dirty="0"/>
              <a:t>Průměrná výše zásob lze vypočítat jako aritmetický průměr denních (měsíčních) stavů.</a:t>
            </a:r>
          </a:p>
          <a:p>
            <a:pPr>
              <a:spcBef>
                <a:spcPct val="0"/>
              </a:spcBef>
            </a:pPr>
            <a:r>
              <a:rPr lang="cs-CZ" dirty="0"/>
              <a:t>Čím vyšší je OZ, tím rychleji podnik obrací zásoby a aktivněji využívá kapitál vložený do této složky OA. Zásoby tak přispívají k vyšší obrátce celkových aktiv, vedou k vyšší rentabilitě vlastního jmění. Ukazatel můžeme spočítat pro celkové zásoby i pro jednotlivé složky zásob.</a:t>
            </a:r>
          </a:p>
          <a:p>
            <a:pPr>
              <a:spcBef>
                <a:spcPct val="0"/>
              </a:spcBef>
            </a:pPr>
            <a:r>
              <a:rPr lang="cs-CZ" dirty="0"/>
              <a:t>OZ = tržby / průměrná výše zásob  …kolikrát se daná zásoba zaplatí z tržeb</a:t>
            </a:r>
          </a:p>
          <a:p>
            <a:pPr>
              <a:spcBef>
                <a:spcPct val="0"/>
              </a:spcBef>
            </a:pPr>
            <a:endParaRPr lang="cs-CZ" dirty="0"/>
          </a:p>
          <a:p>
            <a:pPr>
              <a:spcBef>
                <a:spcPct val="0"/>
              </a:spcBef>
            </a:pPr>
            <a:r>
              <a:rPr lang="cs-CZ" dirty="0"/>
              <a:t>Vypovídací schopnost DOZ je obdobná jako u OZ. Význam při výpočtu obratového cyklu peněz  a následně k množství kapitálu potřebného k profinancování OA.</a:t>
            </a:r>
          </a:p>
          <a:p>
            <a:pPr>
              <a:spcBef>
                <a:spcPct val="0"/>
              </a:spcBef>
            </a:pPr>
            <a:r>
              <a:rPr lang="cs-CZ" dirty="0"/>
              <a:t>DOZ = (360 x průměrná výše zásob) / T… za kolik dnů se zásoby průměrně vrátí prostřednictvím tržeb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447DD6F8-F8DB-4FAE-AE4E-9A8EA1073393}" type="slidenum">
              <a:rPr lang="cs-CZ">
                <a:latin typeface="Calibri" pitchFamily="34" charset="0"/>
              </a:rPr>
              <a:pPr fontAlgn="base">
                <a:spcBef>
                  <a:spcPct val="0"/>
                </a:spcBef>
                <a:spcAft>
                  <a:spcPct val="0"/>
                </a:spcAft>
              </a:pPr>
              <a:t>55</a:t>
            </a:fld>
            <a:endParaRPr lang="cs-CZ">
              <a:latin typeface="Calibri" pitchFamily="34" charset="0"/>
            </a:endParaRPr>
          </a:p>
        </p:txBody>
      </p:sp>
      <p:sp>
        <p:nvSpPr>
          <p:cNvPr id="586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6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cs-CZ" sz="700"/>
              <a:t>Spočítejte doby obratu zásob všech položek a obrátky zásob. Zhodnoťte s jakou aktivitou jsou řízeny jednotlivé položky, srovnejte s konkurencí, kdy OZ (z nákladů) konkurenční firmy je 4,8 a DOZ (z tržeb) je cca 64 dnů.</a:t>
            </a:r>
          </a:p>
          <a:p>
            <a:pPr>
              <a:lnSpc>
                <a:spcPct val="80000"/>
              </a:lnSpc>
              <a:spcBef>
                <a:spcPct val="0"/>
              </a:spcBef>
            </a:pPr>
            <a:endParaRPr lang="cs-CZ" sz="700"/>
          </a:p>
          <a:p>
            <a:pPr>
              <a:lnSpc>
                <a:spcPct val="80000"/>
              </a:lnSpc>
              <a:spcBef>
                <a:spcPct val="0"/>
              </a:spcBef>
            </a:pPr>
            <a:r>
              <a:rPr lang="cs-CZ" sz="700"/>
              <a:t>Obrátka materiálu = spotřeba materiálu / průměrná zásoba materiálu = 900 / 175,8333 = 5,118</a:t>
            </a:r>
          </a:p>
          <a:p>
            <a:pPr>
              <a:lnSpc>
                <a:spcPct val="80000"/>
              </a:lnSpc>
              <a:spcBef>
                <a:spcPct val="0"/>
              </a:spcBef>
            </a:pPr>
            <a:r>
              <a:rPr lang="cs-CZ" sz="700"/>
              <a:t>Doba obratu materiálu = 360 / obrátka materiálu = 360 / 5,118 = 70,33 dnů</a:t>
            </a:r>
          </a:p>
          <a:p>
            <a:pPr>
              <a:lnSpc>
                <a:spcPct val="80000"/>
              </a:lnSpc>
              <a:spcBef>
                <a:spcPct val="0"/>
              </a:spcBef>
            </a:pPr>
            <a:endParaRPr lang="cs-CZ" sz="700"/>
          </a:p>
          <a:p>
            <a:pPr>
              <a:lnSpc>
                <a:spcPct val="80000"/>
              </a:lnSpc>
              <a:spcBef>
                <a:spcPct val="0"/>
              </a:spcBef>
            </a:pPr>
            <a:r>
              <a:rPr lang="cs-CZ" sz="700"/>
              <a:t>Obrátka výrobků a nedokončené výroby = náklady na výrobky a nedokončeno výrobu / průměrná zásoba výrobků a nedokončené výroby = 1700 / 802,5 = 2,11838</a:t>
            </a:r>
          </a:p>
          <a:p>
            <a:pPr>
              <a:lnSpc>
                <a:spcPct val="80000"/>
              </a:lnSpc>
              <a:spcBef>
                <a:spcPct val="0"/>
              </a:spcBef>
            </a:pPr>
            <a:r>
              <a:rPr lang="cs-CZ" sz="700"/>
              <a:t>Doba obratu výrobků a nedokončené výroby = 360 / obrátka výrobků a nedokončené výroby = 360 / 2,11838 = 169,9412 dnů.</a:t>
            </a:r>
          </a:p>
          <a:p>
            <a:pPr>
              <a:lnSpc>
                <a:spcPct val="80000"/>
              </a:lnSpc>
              <a:spcBef>
                <a:spcPct val="0"/>
              </a:spcBef>
            </a:pPr>
            <a:endParaRPr lang="cs-CZ" sz="700"/>
          </a:p>
          <a:p>
            <a:pPr>
              <a:lnSpc>
                <a:spcPct val="80000"/>
              </a:lnSpc>
              <a:spcBef>
                <a:spcPct val="0"/>
              </a:spcBef>
            </a:pPr>
            <a:r>
              <a:rPr lang="cs-CZ" sz="700"/>
              <a:t>Obrátka zboží = náklady na prodané zboží / průměrná zásoba zboží = 21 500 / 4341,3367 = 4,952392</a:t>
            </a:r>
          </a:p>
          <a:p>
            <a:pPr>
              <a:lnSpc>
                <a:spcPct val="80000"/>
              </a:lnSpc>
              <a:spcBef>
                <a:spcPct val="0"/>
              </a:spcBef>
            </a:pPr>
            <a:r>
              <a:rPr lang="cs-CZ" sz="700"/>
              <a:t>Doba obratu zboží = 360 / obrátka zboží = 360 / 4,952392 = 72,69215 dnů</a:t>
            </a:r>
          </a:p>
          <a:p>
            <a:pPr>
              <a:lnSpc>
                <a:spcPct val="80000"/>
              </a:lnSpc>
              <a:spcBef>
                <a:spcPct val="0"/>
              </a:spcBef>
            </a:pPr>
            <a:endParaRPr lang="cs-CZ" sz="700"/>
          </a:p>
          <a:p>
            <a:pPr>
              <a:lnSpc>
                <a:spcPct val="80000"/>
              </a:lnSpc>
              <a:spcBef>
                <a:spcPct val="0"/>
              </a:spcBef>
            </a:pPr>
            <a:r>
              <a:rPr lang="cs-CZ" sz="700"/>
              <a:t>Obrátka zásob = náklady na prodané zásoby / průměrný stav zásob = (21 500 + 900 – 1 700) / 5 320 = 4,53</a:t>
            </a:r>
          </a:p>
          <a:p>
            <a:pPr>
              <a:lnSpc>
                <a:spcPct val="80000"/>
              </a:lnSpc>
              <a:spcBef>
                <a:spcPct val="0"/>
              </a:spcBef>
            </a:pPr>
            <a:r>
              <a:rPr lang="cs-CZ" sz="700"/>
              <a:t>DOZ = 360 / OZ = 360 / 4,53 = 79,57</a:t>
            </a:r>
          </a:p>
          <a:p>
            <a:pPr>
              <a:lnSpc>
                <a:spcPct val="80000"/>
              </a:lnSpc>
              <a:spcBef>
                <a:spcPct val="0"/>
              </a:spcBef>
            </a:pPr>
            <a:endParaRPr lang="cs-CZ" sz="700"/>
          </a:p>
          <a:p>
            <a:pPr>
              <a:lnSpc>
                <a:spcPct val="80000"/>
              </a:lnSpc>
              <a:spcBef>
                <a:spcPct val="0"/>
              </a:spcBef>
            </a:pPr>
            <a:r>
              <a:rPr lang="cs-CZ" sz="700"/>
              <a:t>Užití tržeb:</a:t>
            </a:r>
          </a:p>
          <a:p>
            <a:pPr>
              <a:lnSpc>
                <a:spcPct val="80000"/>
              </a:lnSpc>
              <a:spcBef>
                <a:spcPct val="0"/>
              </a:spcBef>
            </a:pPr>
            <a:r>
              <a:rPr lang="cs-CZ" sz="700"/>
              <a:t>OZ2 = T/Průměrné zásoby = 37 300 / 5 320 = 7,011278</a:t>
            </a:r>
          </a:p>
          <a:p>
            <a:pPr>
              <a:lnSpc>
                <a:spcPct val="80000"/>
              </a:lnSpc>
              <a:spcBef>
                <a:spcPct val="0"/>
              </a:spcBef>
            </a:pPr>
            <a:r>
              <a:rPr lang="cs-CZ" sz="700"/>
              <a:t>DOZ2 = 360 / OZ2 = 360 / 7,011278 = 51,34584 dnů</a:t>
            </a:r>
          </a:p>
          <a:p>
            <a:pPr>
              <a:lnSpc>
                <a:spcPct val="80000"/>
              </a:lnSpc>
              <a:spcBef>
                <a:spcPct val="0"/>
              </a:spcBef>
            </a:pPr>
            <a:endParaRPr lang="cs-CZ" sz="700"/>
          </a:p>
          <a:p>
            <a:pPr>
              <a:lnSpc>
                <a:spcPct val="80000"/>
              </a:lnSpc>
              <a:spcBef>
                <a:spcPct val="0"/>
              </a:spcBef>
            </a:pPr>
            <a:r>
              <a:rPr lang="cs-CZ" sz="700"/>
              <a:t>Nejhorší hodnoty Oz a DOz nabývá výroba a nedokončené výrobky, vážou kapitál v průměru 170 dní, nejdéle se obracejí. Způsobují také horší ukazatele celkové DOZ a OZ. Naše společnost je na tom lépe v ukazatelích počítaných z tržeb. Máme vyšší obchodní marži a přidanou hodnotu.</a:t>
            </a:r>
          </a:p>
          <a:p>
            <a:pPr>
              <a:lnSpc>
                <a:spcPct val="80000"/>
              </a:lnSpc>
              <a:spcBef>
                <a:spcPct val="0"/>
              </a:spcBef>
            </a:pPr>
            <a:endParaRPr lang="cs-CZ" sz="700"/>
          </a:p>
          <a:p>
            <a:pPr>
              <a:lnSpc>
                <a:spcPct val="80000"/>
              </a:lnSpc>
              <a:spcBef>
                <a:spcPct val="0"/>
              </a:spcBef>
            </a:pPr>
            <a:r>
              <a:rPr lang="cs-CZ" sz="700"/>
              <a:t>Parametry		OZ			DOZ			OZ2			DOZ2</a:t>
            </a:r>
          </a:p>
          <a:p>
            <a:pPr>
              <a:lnSpc>
                <a:spcPct val="80000"/>
              </a:lnSpc>
              <a:spcBef>
                <a:spcPct val="0"/>
              </a:spcBef>
            </a:pPr>
            <a:r>
              <a:rPr lang="cs-CZ" sz="700"/>
              <a:t>Zásoby		4,53			79,5dnů		7,011			51,35dnů</a:t>
            </a:r>
          </a:p>
          <a:p>
            <a:pPr>
              <a:lnSpc>
                <a:spcPct val="80000"/>
              </a:lnSpc>
              <a:spcBef>
                <a:spcPct val="0"/>
              </a:spcBef>
            </a:pPr>
            <a:r>
              <a:rPr lang="cs-CZ" sz="700"/>
              <a:t>Zásoby kce		4,08			75dnů			5,625			64dnů</a:t>
            </a:r>
          </a:p>
          <a:p>
            <a:pPr>
              <a:lnSpc>
                <a:spcPct val="80000"/>
              </a:lnSpc>
              <a:spcBef>
                <a:spcPct val="0"/>
              </a:spcBef>
            </a:pPr>
            <a:endParaRPr lang="cs-CZ" sz="700"/>
          </a:p>
          <a:p>
            <a:pPr>
              <a:lnSpc>
                <a:spcPct val="80000"/>
              </a:lnSpc>
              <a:spcBef>
                <a:spcPct val="0"/>
              </a:spcBef>
            </a:pPr>
            <a:endParaRPr lang="cs-CZ" sz="700"/>
          </a:p>
          <a:p>
            <a:pPr>
              <a:lnSpc>
                <a:spcPct val="80000"/>
              </a:lnSpc>
              <a:spcBef>
                <a:spcPct val="0"/>
              </a:spcBef>
            </a:pPr>
            <a:endParaRPr lang="cs-CZ" sz="7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77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5877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414BD391-8D98-497B-A123-5C381D565226}" type="slidenum">
              <a:rPr lang="cs-CZ">
                <a:latin typeface="Calibri" pitchFamily="34" charset="0"/>
              </a:rPr>
              <a:pPr fontAlgn="base">
                <a:spcBef>
                  <a:spcPct val="0"/>
                </a:spcBef>
                <a:spcAft>
                  <a:spcPct val="0"/>
                </a:spcAft>
              </a:pPr>
              <a:t>58</a:t>
            </a:fld>
            <a:endParaRPr lang="cs-CZ">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88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5888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CC354C7A-433E-4613-A198-F4E0D3DC2A72}" type="slidenum">
              <a:rPr lang="cs-CZ">
                <a:latin typeface="Calibri" pitchFamily="34" charset="0"/>
              </a:rPr>
              <a:pPr fontAlgn="base">
                <a:spcBef>
                  <a:spcPct val="0"/>
                </a:spcBef>
                <a:spcAft>
                  <a:spcPct val="0"/>
                </a:spcAft>
              </a:pPr>
              <a:t>59</a:t>
            </a:fld>
            <a:endParaRPr lang="cs-CZ">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DD760C3-2746-4620-8D75-DA4E20F91F1A}" type="slidenum">
              <a:rPr lang="cs-CZ">
                <a:latin typeface="Calibri" pitchFamily="34" charset="0"/>
              </a:rPr>
              <a:pPr fontAlgn="base">
                <a:spcBef>
                  <a:spcPct val="0"/>
                </a:spcBef>
                <a:spcAft>
                  <a:spcPct val="0"/>
                </a:spcAft>
              </a:pPr>
              <a:t>60</a:t>
            </a:fld>
            <a:endParaRPr lang="cs-CZ">
              <a:latin typeface="Calibri" pitchFamily="34" charset="0"/>
            </a:endParaRPr>
          </a:p>
        </p:txBody>
      </p:sp>
      <p:sp>
        <p:nvSpPr>
          <p:cNvPr id="589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9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2B9C691-6205-4C38-BFEB-A5ACFFE386DF}" type="slidenum">
              <a:rPr lang="cs-CZ">
                <a:latin typeface="Calibri" pitchFamily="34" charset="0"/>
              </a:rPr>
              <a:pPr fontAlgn="base">
                <a:spcBef>
                  <a:spcPct val="0"/>
                </a:spcBef>
                <a:spcAft>
                  <a:spcPct val="0"/>
                </a:spcAft>
              </a:pPr>
              <a:t>61</a:t>
            </a:fld>
            <a:endParaRPr lang="cs-CZ">
              <a:latin typeface="Calibri" pitchFamily="34" charset="0"/>
            </a:endParaRPr>
          </a:p>
        </p:txBody>
      </p:sp>
      <p:sp>
        <p:nvSpPr>
          <p:cNvPr id="590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0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93F3DD6-9305-470C-8CC4-5B30FB624355}" type="slidenum">
              <a:rPr lang="cs-CZ">
                <a:latin typeface="Calibri" pitchFamily="34" charset="0"/>
              </a:rPr>
              <a:pPr fontAlgn="base">
                <a:spcBef>
                  <a:spcPct val="0"/>
                </a:spcBef>
                <a:spcAft>
                  <a:spcPct val="0"/>
                </a:spcAft>
              </a:pPr>
              <a:t>62</a:t>
            </a:fld>
            <a:endParaRPr lang="cs-CZ">
              <a:latin typeface="Calibri" pitchFamily="34" charset="0"/>
            </a:endParaRPr>
          </a:p>
        </p:txBody>
      </p:sp>
      <p:sp>
        <p:nvSpPr>
          <p:cNvPr id="591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1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9C90A19-D78B-44EF-9673-5371ECCCC36A}" type="slidenum">
              <a:rPr lang="cs-CZ">
                <a:latin typeface="Calibri" pitchFamily="34" charset="0"/>
              </a:rPr>
              <a:pPr fontAlgn="base">
                <a:spcBef>
                  <a:spcPct val="0"/>
                </a:spcBef>
                <a:spcAft>
                  <a:spcPct val="0"/>
                </a:spcAft>
              </a:pPr>
              <a:t>63</a:t>
            </a:fld>
            <a:endParaRPr lang="cs-CZ">
              <a:latin typeface="Calibri" pitchFamily="34" charset="0"/>
            </a:endParaRPr>
          </a:p>
        </p:txBody>
      </p:sp>
      <p:sp>
        <p:nvSpPr>
          <p:cNvPr id="592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2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E3E6652-EF59-4C6F-949D-298879CDFB0B}" type="slidenum">
              <a:rPr lang="cs-CZ">
                <a:latin typeface="Calibri" pitchFamily="34" charset="0"/>
              </a:rPr>
              <a:pPr fontAlgn="base">
                <a:spcBef>
                  <a:spcPct val="0"/>
                </a:spcBef>
                <a:spcAft>
                  <a:spcPct val="0"/>
                </a:spcAft>
              </a:pPr>
              <a:t>64</a:t>
            </a:fld>
            <a:endParaRPr lang="cs-CZ">
              <a:latin typeface="Calibri" pitchFamily="34" charset="0"/>
            </a:endParaRPr>
          </a:p>
        </p:txBody>
      </p:sp>
      <p:sp>
        <p:nvSpPr>
          <p:cNvPr id="593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E7B1E85-87EE-44DC-B07E-8B2FC6A94C06}" type="slidenum">
              <a:rPr lang="cs-CZ">
                <a:latin typeface="Calibri" pitchFamily="34" charset="0"/>
              </a:rPr>
              <a:pPr fontAlgn="base">
                <a:spcBef>
                  <a:spcPct val="0"/>
                </a:spcBef>
                <a:spcAft>
                  <a:spcPct val="0"/>
                </a:spcAft>
              </a:pPr>
              <a:t>65</a:t>
            </a:fld>
            <a:endParaRPr lang="cs-CZ">
              <a:latin typeface="Calibri" pitchFamily="34" charset="0"/>
            </a:endParaRPr>
          </a:p>
        </p:txBody>
      </p:sp>
      <p:sp>
        <p:nvSpPr>
          <p:cNvPr id="594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49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spcBef>
                <a:spcPct val="0"/>
              </a:spcBef>
            </a:pPr>
            <a:r>
              <a:rPr lang="cs-CZ"/>
              <a:t>Měří, jak efektivně podnik hospodaří se svými aktivy. Má – li jich více, než je účelné, vznikají mu zbytečné náklady a tím nízký zisk. Má – li jich málo, přichází o tržby, které by mohl získat.</a:t>
            </a:r>
          </a:p>
          <a:p>
            <a:pPr>
              <a:spcBef>
                <a:spcPct val="0"/>
              </a:spcBef>
            </a:pPr>
            <a:r>
              <a:rPr lang="cs-CZ"/>
              <a:t>Zájem je na zvyšování počtu obrátek (zkracování doby obratu), což obvykle vede ke zvyšování zisku, resp. ke snižování potřebného kapitálu při dosahování stejného zisku.</a:t>
            </a:r>
          </a:p>
          <a:p>
            <a:pPr>
              <a:spcBef>
                <a:spcPct val="0"/>
              </a:spcBef>
            </a:pPr>
            <a:r>
              <a:rPr lang="cs-CZ"/>
              <a:t>Protože </a:t>
            </a:r>
            <a:r>
              <a:rPr lang="cs-CZ" b="1"/>
              <a:t>zásoby</a:t>
            </a:r>
            <a:r>
              <a:rPr lang="cs-CZ"/>
              <a:t> jsou obvykle oceněny v nákladech na jejich pořízení, je žádoucí v čitateli místo tržeb použít náklady na prodané zboží. Zpřesnění je i užití ukazatele průměrného stavu zásob, který se počítá zprůměrováním měsíčních stavů nebo počátečního a konečného stavu zásob daného období.</a:t>
            </a:r>
          </a:p>
          <a:p>
            <a:pPr>
              <a:spcBef>
                <a:spcPct val="0"/>
              </a:spcBef>
            </a:pPr>
            <a:r>
              <a:rPr lang="cs-CZ" b="1"/>
              <a:t>Doba obratu aktiv</a:t>
            </a:r>
            <a:r>
              <a:rPr lang="cs-CZ"/>
              <a:t> = jeho nízká hodnota srovnání s meziodvětvovým průměrem obyvkle svědčí o nedostatečném využíváním výrobní kapacity. Doba odpisování – možno počítat v současných cenách</a:t>
            </a:r>
          </a:p>
          <a:p>
            <a:pPr>
              <a:spcBef>
                <a:spcPct val="0"/>
              </a:spcBef>
            </a:pPr>
            <a:r>
              <a:rPr lang="cs-CZ" b="1"/>
              <a:t>Stanovení výše OM pomocí obratového cyklu peněz.</a:t>
            </a:r>
          </a:p>
          <a:p>
            <a:pPr>
              <a:spcBef>
                <a:spcPct val="0"/>
              </a:spcBef>
            </a:pPr>
            <a:r>
              <a:rPr lang="cs-CZ"/>
              <a:t>DOZ je průměrná doba, od nákupu materiálu po prodej výrobků (zahrnuje dodávkový i výrobní cyklus)</a:t>
            </a:r>
          </a:p>
          <a:p>
            <a:pPr>
              <a:spcBef>
                <a:spcPct val="0"/>
              </a:spcBef>
            </a:pPr>
            <a:r>
              <a:rPr lang="cs-CZ"/>
              <a:t>DOP = doba inkasa plateb = doba, která uplyne od fakturace výrobků k jejich inkasu.</a:t>
            </a:r>
          </a:p>
          <a:p>
            <a:pPr>
              <a:spcBef>
                <a:spcPct val="0"/>
              </a:spcBef>
            </a:pPr>
            <a:r>
              <a:rPr lang="cs-CZ"/>
              <a:t>Doba odkladu plateb = doba, která uplyne od nákupu materiálu k jeho uhrazení (tato doba snižuje dobu obratového cyklu peněz)</a:t>
            </a:r>
          </a:p>
          <a:p>
            <a:pPr>
              <a:spcBef>
                <a:spcPct val="0"/>
              </a:spcBef>
            </a:pPr>
            <a:r>
              <a:rPr lang="cs-CZ"/>
              <a:t>DOplateb = dluhy dodavatelům / (tržby /360)Obratový cyklus peněz = DOZ + DI – DOP</a:t>
            </a:r>
          </a:p>
          <a:p>
            <a:pPr>
              <a:spcBef>
                <a:spcPct val="0"/>
              </a:spcBef>
            </a:pPr>
            <a:endParaRPr lang="cs-CZ"/>
          </a:p>
          <a:p>
            <a:pPr>
              <a:spcBef>
                <a:spcPct val="0"/>
              </a:spcBef>
            </a:pPr>
            <a:r>
              <a:rPr lang="cs-CZ"/>
              <a:t>Druhým činitelem jsou jednodenní náklady na prodané zboží:</a:t>
            </a:r>
          </a:p>
          <a:p>
            <a:pPr>
              <a:spcBef>
                <a:spcPct val="0"/>
              </a:spcBef>
            </a:pPr>
            <a:r>
              <a:rPr lang="cs-CZ"/>
              <a:t>Jednodenní náklady = celkové náklady / 360 </a:t>
            </a:r>
          </a:p>
          <a:p>
            <a:pPr>
              <a:spcBef>
                <a:spcPct val="0"/>
              </a:spcBef>
            </a:pPr>
            <a:endParaRPr lang="cs-CZ"/>
          </a:p>
          <a:p>
            <a:pPr>
              <a:spcBef>
                <a:spcPct val="0"/>
              </a:spcBef>
            </a:pPr>
            <a:r>
              <a:rPr lang="cs-CZ"/>
              <a:t>Kapitálová potřeba na oběžný majetek = obratový cyklus x jednodenní náklady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0659D76-C347-4E9E-8430-1EEC964154D2}" type="slidenum">
              <a:rPr lang="cs-CZ">
                <a:latin typeface="Calibri" pitchFamily="34" charset="0"/>
              </a:rPr>
              <a:pPr fontAlgn="base">
                <a:spcBef>
                  <a:spcPct val="0"/>
                </a:spcBef>
                <a:spcAft>
                  <a:spcPct val="0"/>
                </a:spcAft>
              </a:pPr>
              <a:t>6</a:t>
            </a:fld>
            <a:endParaRPr lang="cs-CZ">
              <a:latin typeface="Calibri" pitchFamily="34" charset="0"/>
            </a:endParaRPr>
          </a:p>
        </p:txBody>
      </p:sp>
      <p:sp>
        <p:nvSpPr>
          <p:cNvPr id="567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7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Zp+D = M+Zk</a:t>
            </a:r>
          </a:p>
          <a:p>
            <a:pPr>
              <a:spcBef>
                <a:spcPct val="0"/>
              </a:spcBef>
            </a:pPr>
            <a:r>
              <a:rPr lang="cs-CZ"/>
              <a:t>D = 1500 + 180 – 200 = 1480 tun.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81FDB15B-862D-4935-BD6E-757E22D30864}" type="slidenum">
              <a:rPr lang="cs-CZ">
                <a:latin typeface="Calibri" pitchFamily="34" charset="0"/>
              </a:rPr>
              <a:pPr fontAlgn="base">
                <a:spcBef>
                  <a:spcPct val="0"/>
                </a:spcBef>
                <a:spcAft>
                  <a:spcPct val="0"/>
                </a:spcAft>
              </a:pPr>
              <a:t>66</a:t>
            </a:fld>
            <a:endParaRPr lang="cs-CZ">
              <a:latin typeface="Calibri" pitchFamily="34" charset="0"/>
            </a:endParaRPr>
          </a:p>
        </p:txBody>
      </p:sp>
      <p:sp>
        <p:nvSpPr>
          <p:cNvPr id="595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5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cs-CZ"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EBFD7F0-CF75-4A14-AB2F-C8C5A2D4F42D}" type="slidenum">
              <a:rPr lang="cs-CZ">
                <a:latin typeface="Calibri" pitchFamily="34" charset="0"/>
              </a:rPr>
              <a:pPr fontAlgn="base">
                <a:spcBef>
                  <a:spcPct val="0"/>
                </a:spcBef>
                <a:spcAft>
                  <a:spcPct val="0"/>
                </a:spcAft>
              </a:pPr>
              <a:t>68</a:t>
            </a:fld>
            <a:endParaRPr lang="cs-CZ">
              <a:latin typeface="Calibri" pitchFamily="34" charset="0"/>
            </a:endParaRPr>
          </a:p>
        </p:txBody>
      </p:sp>
      <p:sp>
        <p:nvSpPr>
          <p:cNvPr id="596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6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38830-A33E-4147-BCBB-51B74A2A4909}" type="slidenum">
              <a:rPr lang="cs-CZ"/>
              <a:pPr/>
              <a:t>69</a:t>
            </a:fld>
            <a:endParaRPr lang="cs-CZ"/>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14183" y="4343913"/>
            <a:ext cx="5029635" cy="4114361"/>
          </a:xfrm>
        </p:spPr>
        <p:txBody>
          <a:bodyPr/>
          <a:lstStyle/>
          <a:p>
            <a:endParaRPr lang="cs-CZ"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611EE-AB6B-450B-9E1B-CA3DB4408A90}" type="slidenum">
              <a:rPr lang="cs-CZ"/>
              <a:pPr/>
              <a:t>70</a:t>
            </a:fld>
            <a:endParaRPr lang="cs-CZ"/>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cs-CZ" dirty="0"/>
              <a:t>V období 1 je jasný soulad mezi potřebou ČPK a jeho výší, ve 2. období potřeba ČPK narůstá a skutečná výše ČPK klesá. Podnik se s tímto přístupem může dostat do problémů.</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9DE176B-BEB3-4AC8-8024-A72DA0E81991}" type="slidenum">
              <a:rPr lang="cs-CZ">
                <a:latin typeface="Calibri" pitchFamily="34" charset="0"/>
              </a:rPr>
              <a:pPr fontAlgn="base">
                <a:spcBef>
                  <a:spcPct val="0"/>
                </a:spcBef>
                <a:spcAft>
                  <a:spcPct val="0"/>
                </a:spcAft>
              </a:pPr>
              <a:t>71</a:t>
            </a:fld>
            <a:endParaRPr lang="cs-CZ">
              <a:latin typeface="Calibri" pitchFamily="34" charset="0"/>
            </a:endParaRPr>
          </a:p>
        </p:txBody>
      </p:sp>
      <p:sp>
        <p:nvSpPr>
          <p:cNvPr id="598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80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7602CBE-230D-4064-83C9-D9EA9BAAA087}" type="slidenum">
              <a:rPr lang="cs-CZ">
                <a:latin typeface="Calibri" pitchFamily="34" charset="0"/>
              </a:rPr>
              <a:pPr fontAlgn="base">
                <a:spcBef>
                  <a:spcPct val="0"/>
                </a:spcBef>
                <a:spcAft>
                  <a:spcPct val="0"/>
                </a:spcAft>
              </a:pPr>
              <a:t>72</a:t>
            </a:fld>
            <a:endParaRPr lang="cs-CZ">
              <a:latin typeface="Calibri" pitchFamily="34" charset="0"/>
            </a:endParaRPr>
          </a:p>
        </p:txBody>
      </p:sp>
      <p:sp>
        <p:nvSpPr>
          <p:cNvPr id="599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90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9D229-BDB5-417A-A55B-7E8B21EA2EA8}" type="slidenum">
              <a:rPr lang="cs-CZ"/>
              <a:pPr/>
              <a:t>74</a:t>
            </a:fld>
            <a:endParaRPr lang="cs-CZ"/>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normAutofit fontScale="70000" lnSpcReduction="20000"/>
          </a:bodyPr>
          <a:lstStyle/>
          <a:p>
            <a:r>
              <a:rPr lang="cs-CZ"/>
              <a:t>Výrobní faktory = práce, půda, kapitál</a:t>
            </a:r>
          </a:p>
          <a:p>
            <a:r>
              <a:rPr lang="cs-CZ"/>
              <a:t>Výkon = výrobek a služba včetně služeb obchodních, dopravních a bankovních, …</a:t>
            </a:r>
          </a:p>
          <a:p>
            <a:endParaRPr lang="cs-CZ"/>
          </a:p>
          <a:p>
            <a:r>
              <a:rPr lang="cs-CZ"/>
              <a:t>Výrobou v širším pojetí rozumíme každou kombinaci výrobních faktorů (vstupů) ve výstupy. Výroba tedy zahrnuje veškeré podnikové funkce - investiční činnost, personální činnost, finanční činnost, doprava, skladování, zhotovení výrobků a poskytování služeb, odbyt, správa, kontrola.</a:t>
            </a:r>
          </a:p>
          <a:p>
            <a:r>
              <a:rPr lang="cs-CZ"/>
              <a:t>V užším pojetí jsou  do výroby zahrnuty pouze = vlastní výroba či poskytování služeb, nákup, doprava, skladování, správa a kontrola. Bez odbytu a financování. Pouze tvorba hmotných výstupů.</a:t>
            </a:r>
          </a:p>
          <a:p>
            <a:r>
              <a:rPr lang="cs-CZ"/>
              <a:t>Nejužší pojetí výroby je zahrnuje jen výrobu hmotných výrobků, ne služeb.</a:t>
            </a:r>
          </a:p>
          <a:p>
            <a:endParaRPr lang="cs-CZ"/>
          </a:p>
          <a:p>
            <a:pPr>
              <a:spcBef>
                <a:spcPct val="50000"/>
              </a:spcBef>
            </a:pPr>
            <a:r>
              <a:rPr lang="cs-CZ">
                <a:latin typeface="Times New Roman" pitchFamily="18" charset="0"/>
              </a:rPr>
              <a:t>Výroba ovlivňuje efektivnost podniku a konkurenční schopnost jeho výrobků.</a:t>
            </a:r>
          </a:p>
          <a:p>
            <a:endParaRPr lang="cs-CZ"/>
          </a:p>
          <a:p>
            <a:pPr>
              <a:spcBef>
                <a:spcPct val="50000"/>
              </a:spcBef>
            </a:pPr>
            <a:r>
              <a:rPr lang="cs-CZ" b="1">
                <a:latin typeface="Times New Roman" pitchFamily="18" charset="0"/>
              </a:rPr>
              <a:t>Výrobní proces</a:t>
            </a:r>
            <a:r>
              <a:rPr lang="cs-CZ">
                <a:latin typeface="Times New Roman" pitchFamily="18" charset="0"/>
              </a:rPr>
              <a:t> je činnost, při které se suroviny a materiál postupně mění ve výrobek. Výrobní proces začíná ožením materiálu a končí expedicí výrobku.</a:t>
            </a:r>
          </a:p>
          <a:p>
            <a:endParaRPr lang="cs-CZ"/>
          </a:p>
          <a:p>
            <a:r>
              <a:rPr lang="cs-CZ"/>
              <a:t>Snižování výrobních nákladů, zkracování dodacích lhůt, šíře sortimentu, zvyšování užitečnosti výrobků. Tím výroba zajišťuje splnění hlavního cíle podniku  tržním hospodářství, tj. dlouhodobou maximalizaci zisku a tím zvyšování hodnoty podniku v budoucnosti.</a:t>
            </a:r>
          </a:p>
          <a:p>
            <a:endParaRPr lang="cs-CZ"/>
          </a:p>
          <a:p>
            <a:r>
              <a:rPr lang="cs-CZ"/>
              <a:t>Zdrojů – výrobních faktorů – pracovní síly, materiálu energie, strojů, nářadí, výrobních ploch, pracovních ploch.</a:t>
            </a:r>
          </a:p>
          <a:p>
            <a:r>
              <a:rPr lang="cs-CZ"/>
              <a:t>Výrobního procesu – charakterizováno přeměnou výrobních faktorů ve výrobek</a:t>
            </a:r>
          </a:p>
          <a:p>
            <a:r>
              <a:rPr lang="cs-CZ"/>
              <a:t>Výrobků – s jejich užitnou hodnotou jako výsledku této přeměny</a:t>
            </a:r>
          </a:p>
          <a:p>
            <a:endParaRPr lang="cs-CZ"/>
          </a:p>
          <a:p>
            <a:r>
              <a:rPr lang="cs-CZ"/>
              <a:t>Čtyři základní typy výrobních činností: zakázková výroba, vázaná hromadná výroba, pružná hromadná výroba, plynulá výroba.</a:t>
            </a:r>
          </a:p>
          <a:p>
            <a:endParaRPr lang="cs-CZ"/>
          </a:p>
          <a:p>
            <a:r>
              <a:rPr lang="cs-CZ"/>
              <a:t>Každý výrobce řeší  tržním hospodářství 3 základní otázky:</a:t>
            </a:r>
          </a:p>
          <a:p>
            <a:r>
              <a:rPr lang="cs-CZ"/>
              <a:t>Co vyrábět: jaké výrobky a v jakém množství,</a:t>
            </a:r>
          </a:p>
          <a:p>
            <a:r>
              <a:rPr lang="cs-CZ"/>
              <a:t>Jak vyrábět: jakým technologickým postupem, z jakých surovin produkovat výrobky,</a:t>
            </a:r>
          </a:p>
          <a:p>
            <a:r>
              <a:rPr lang="cs-CZ"/>
              <a:t>Pro koho vyrábět: struktura zákazníků.</a:t>
            </a:r>
          </a:p>
          <a:p>
            <a:r>
              <a:rPr lang="cs-CZ"/>
              <a:t>Co a jak řeší plánování výrobní činnosti, pro koho je otázkou odbytu.</a:t>
            </a:r>
          </a:p>
          <a:p>
            <a:endParaRPr lang="cs-CZ"/>
          </a:p>
          <a:p>
            <a:r>
              <a:rPr lang="cs-CZ"/>
              <a:t>Smysl má jen taková výroba nebo služba, jejíž výsledek nalezne svého spotřebitele. V činnosti podniku platí důležité vztahy mezi výrobou, odbytem, investováním a financováním. V případě vysoké poptávky, pokud poptávka převyšuje nabídku, jediným omezením podniku jsou výrobní kapacity a finanční prostředky (rozšíření výrobních kapacit, investice, zajištění dodatečného financování). Podnikové plánování vychází v takovém případě z plánování výroby, popřípadě z finančního a investičního plánu.</a:t>
            </a:r>
          </a:p>
          <a:p>
            <a:r>
              <a:rPr lang="cs-CZ"/>
              <a:t>Jsou-li omezením podniku požadavky trhu, měl by podnik vycházet z plánování odbytu (z plánovaného prodeje).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580F7-2F33-4C2D-8A4A-7FFEC39A3AA0}" type="slidenum">
              <a:rPr lang="cs-CZ"/>
              <a:pPr/>
              <a:t>78</a:t>
            </a:fld>
            <a:endParaRPr lang="cs-CZ"/>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14184" y="4343913"/>
            <a:ext cx="5029635" cy="4114362"/>
          </a:xfrm>
        </p:spPr>
        <p:txBody>
          <a:bodyPr>
            <a:normAutofit fontScale="92500"/>
          </a:bodyPr>
          <a:lstStyle/>
          <a:p>
            <a:r>
              <a:rPr lang="cs-CZ" sz="900" dirty="0"/>
              <a:t>Ekonomická teorie tvrdí, že každá činnost, která tvoří hodnotu či přináší užitek, je výrobou.Výraz výroba v užším slova smyslu zahrnuje všechny činnosti spojené se zajištěním výrobků a služeb pro konečného spotřebitele. Tři výrobní faktory dle ekonomie: práce, půda, kapitál (fyzický – stroje, budovy)..</a:t>
            </a:r>
          </a:p>
          <a:p>
            <a:endParaRPr lang="cs-CZ" sz="900" dirty="0"/>
          </a:p>
          <a:p>
            <a:r>
              <a:rPr lang="cs-CZ" sz="900" dirty="0"/>
              <a:t>Z hlediska podnikové ekonomiky je členění výrobních faktorů více konkretizováno:</a:t>
            </a:r>
          </a:p>
          <a:p>
            <a:r>
              <a:rPr lang="cs-CZ" sz="900" dirty="0"/>
              <a:t>Rozhodující význam má dispozitivní faktor = </a:t>
            </a:r>
            <a:r>
              <a:rPr lang="cs-CZ" sz="900" b="1" dirty="0"/>
              <a:t>řídící práce</a:t>
            </a:r>
            <a:r>
              <a:rPr lang="cs-CZ" sz="900" dirty="0"/>
              <a:t> (management, organizace, manažerský talent). Bez tohoto faktoru nemohou být ostatní výrobní faktory účelně a hospodárně využívány. Úkolem řídící práce je zajistit optimální kombinaci všech výrobních faktorů. Účelně spojit a kombinovat výrobní faktory do efektivně fungující jednotky je úkolem dispozitivního faktoru.</a:t>
            </a:r>
          </a:p>
          <a:p>
            <a:r>
              <a:rPr lang="cs-CZ" sz="900" b="1" dirty="0"/>
              <a:t>Výkonná práce</a:t>
            </a:r>
            <a:r>
              <a:rPr lang="cs-CZ" sz="900" dirty="0"/>
              <a:t> – lidská energie a duševní schopnosti. Cenou práce je mzda. Účinnost lidské práce, tj. ¨množství výrobků připadajícího na jednoho pracovníka, označujeme jako produktivitu práce.</a:t>
            </a:r>
          </a:p>
          <a:p>
            <a:r>
              <a:rPr lang="cs-CZ" sz="900" b="1" dirty="0"/>
              <a:t>HDM</a:t>
            </a:r>
            <a:r>
              <a:rPr lang="cs-CZ" sz="900" dirty="0"/>
              <a:t> je soubor věcných prostředků, které nejsou spotřebovány v jednom výrobním cyklu, ale slouží podniku delší dobu. Rozlišujeme u nich technickou a ekonomickou životnost.</a:t>
            </a:r>
          </a:p>
          <a:p>
            <a:r>
              <a:rPr lang="cs-CZ" sz="900" dirty="0"/>
              <a:t>Technická životnost je dána schopností produkovat nezávadné výrobky a služby. Ekonomická životnost je dána jejich schopností zajistit potřebnou hospodárnost – vyrábět statky s takovými náklady, které jsou schopné konkurence.</a:t>
            </a:r>
          </a:p>
          <a:p>
            <a:r>
              <a:rPr lang="cs-CZ" sz="900" dirty="0"/>
              <a:t>THIM se postupně opotřebovává. Vyjádřením postupného snížení jejich hodnoty jsou odpisy.</a:t>
            </a:r>
          </a:p>
          <a:p>
            <a:r>
              <a:rPr lang="cs-CZ" sz="900" dirty="0"/>
              <a:t>Důležitou charakteristikou je výrobní kapacita – potenciální schopnost výrobní jednotky produkovat statky.</a:t>
            </a:r>
          </a:p>
          <a:p>
            <a:r>
              <a:rPr lang="cs-CZ" sz="900" b="1" dirty="0"/>
              <a:t>Materiál</a:t>
            </a:r>
            <a:r>
              <a:rPr lang="cs-CZ" sz="900" dirty="0"/>
              <a:t> = pracovní předměty, ze kterých vznikají finální výrobky.Pracovními předměty jsou suroviny (přírodní látky v původním stavu), základní materiál (částečně zpracován, stává se základní </a:t>
            </a:r>
            <a:r>
              <a:rPr lang="cs-CZ" sz="900" dirty="0" err="1"/>
              <a:t>substatncí</a:t>
            </a:r>
            <a:r>
              <a:rPr lang="cs-CZ" sz="900" dirty="0"/>
              <a:t> výrobku), pomocné materiály (lepidla, provozní látky), provozní látky (mazadla,palivo).</a:t>
            </a:r>
          </a:p>
          <a:p>
            <a:r>
              <a:rPr lang="cs-CZ" sz="900" dirty="0"/>
              <a:t>V praxi se materiál dělí na jednicový a režijní.</a:t>
            </a:r>
          </a:p>
          <a:p>
            <a:endParaRPr lang="cs-CZ" sz="900" dirty="0"/>
          </a:p>
          <a:p>
            <a:r>
              <a:rPr lang="cs-CZ" sz="900" dirty="0"/>
              <a:t>Pro uskutečnění výroby je nutné, aby se výrobní faktory účelně a hospodárně spojily. U většiny výrob jde o spojení všech výrobních faktorů, u některých však mohou některé VF chybět (služby bez DM,..). Nikdy nemůže chybět lidská práce!!!</a:t>
            </a:r>
          </a:p>
          <a:p>
            <a:endParaRPr lang="cs-CZ" sz="900" dirty="0"/>
          </a:p>
          <a:p>
            <a:r>
              <a:rPr lang="cs-CZ" sz="900" b="1" dirty="0"/>
              <a:t>Dle převažujícího výrobního faktoru můžeme rozlišit výroby:</a:t>
            </a:r>
          </a:p>
          <a:p>
            <a:pPr>
              <a:buFontTx/>
              <a:buChar char="-"/>
            </a:pPr>
            <a:r>
              <a:rPr lang="cs-CZ" sz="900" b="1" dirty="0"/>
              <a:t>Investičně (kapitálově) náročné</a:t>
            </a:r>
            <a:r>
              <a:rPr lang="cs-CZ" sz="900" dirty="0"/>
              <a:t> – velké investice do strojů a zařízení (výroba el. Energie, těžební průmysl)</a:t>
            </a:r>
          </a:p>
          <a:p>
            <a:pPr>
              <a:buFontTx/>
              <a:buChar char="-"/>
            </a:pPr>
            <a:r>
              <a:rPr lang="cs-CZ" sz="900" b="1" dirty="0"/>
              <a:t>Pracovně náročné</a:t>
            </a:r>
            <a:r>
              <a:rPr lang="cs-CZ" sz="900" dirty="0"/>
              <a:t> – vysoký podíl mzdových N (průmysl skla, porcelánu)</a:t>
            </a:r>
          </a:p>
          <a:p>
            <a:pPr>
              <a:buFontTx/>
              <a:buChar char="-"/>
            </a:pPr>
            <a:r>
              <a:rPr lang="cs-CZ" sz="900" b="1" dirty="0"/>
              <a:t>Materiálově náročné</a:t>
            </a:r>
            <a:r>
              <a:rPr lang="cs-CZ" sz="900" dirty="0"/>
              <a:t> – v N dominují N na spotřebu materiálu (potravinářský, chemický průmysl)</a:t>
            </a:r>
          </a:p>
          <a:p>
            <a:endParaRPr lang="cs-CZ" sz="900" dirty="0"/>
          </a:p>
          <a:p>
            <a:r>
              <a:rPr lang="cs-CZ" sz="900" dirty="0"/>
              <a:t>Princip hospodárnosti – snaha po dosahování nejvyšších výsledků s co nejnižšími náklady.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580F7-2F33-4C2D-8A4A-7FFEC39A3AA0}" type="slidenum">
              <a:rPr lang="cs-CZ"/>
              <a:pPr/>
              <a:t>79</a:t>
            </a:fld>
            <a:endParaRPr lang="cs-CZ"/>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14184" y="4343913"/>
            <a:ext cx="5029635" cy="4114362"/>
          </a:xfrm>
        </p:spPr>
        <p:txBody>
          <a:bodyPr>
            <a:normAutofit fontScale="92500"/>
          </a:bodyPr>
          <a:lstStyle/>
          <a:p>
            <a:r>
              <a:rPr lang="cs-CZ" sz="900" dirty="0"/>
              <a:t>Ekonomická teorie tvrdí, že každá činnost, která tvoří hodnotu či přináší užitek, je výrobou.Výraz výroba v užším slova smyslu zahrnuje všechny činnosti spojené se zajištěním výrobků a služeb pro konečného spotřebitele. Tři výrobní faktory dle ekonomie: práce, půda, kapitál (fyzický – stroje, budovy)..</a:t>
            </a:r>
          </a:p>
          <a:p>
            <a:endParaRPr lang="cs-CZ" sz="900" dirty="0"/>
          </a:p>
          <a:p>
            <a:r>
              <a:rPr lang="cs-CZ" sz="900" dirty="0"/>
              <a:t>Z hlediska podnikové ekonomiky je členění výrobních faktorů více konkretizováno:</a:t>
            </a:r>
          </a:p>
          <a:p>
            <a:r>
              <a:rPr lang="cs-CZ" sz="900" dirty="0"/>
              <a:t>Rozhodující význam má dispozitivní faktor = </a:t>
            </a:r>
            <a:r>
              <a:rPr lang="cs-CZ" sz="900" b="1" dirty="0"/>
              <a:t>řídící práce</a:t>
            </a:r>
            <a:r>
              <a:rPr lang="cs-CZ" sz="900" dirty="0"/>
              <a:t> (management, organizace, manažerský talent). Bez tohoto faktoru nemohou být ostatní výrobní faktory účelně a hospodárně využívány. Úkolem řídící práce je zajistit optimální kombinaci všech výrobních faktorů. Účelně spojit a kombinovat výrobní faktory do efektivně fungující jednotky je úkolem dispozitivního faktoru.</a:t>
            </a:r>
          </a:p>
          <a:p>
            <a:r>
              <a:rPr lang="cs-CZ" sz="900" b="1" dirty="0"/>
              <a:t>Výkonná práce</a:t>
            </a:r>
            <a:r>
              <a:rPr lang="cs-CZ" sz="900" dirty="0"/>
              <a:t> – lidská energie a duševní schopnosti. Cenou práce je mzda. Účinnost lidské práce, tj. ¨množství výrobků připadajícího na jednoho pracovníka, označujeme jako produktivitu práce.</a:t>
            </a:r>
          </a:p>
          <a:p>
            <a:r>
              <a:rPr lang="cs-CZ" sz="900" b="1" dirty="0"/>
              <a:t>HDM</a:t>
            </a:r>
            <a:r>
              <a:rPr lang="cs-CZ" sz="900" dirty="0"/>
              <a:t> je soubor věcných prostředků, které nejsou spotřebovány v jednom výrobním cyklu, ale slouží podniku delší dobu. Rozlišujeme u nich technickou a ekonomickou životnost.</a:t>
            </a:r>
          </a:p>
          <a:p>
            <a:r>
              <a:rPr lang="cs-CZ" sz="900" dirty="0"/>
              <a:t>Technická životnost je dána schopností produkovat nezávadné výrobky a služby. Ekonomická životnost je dána jejich schopností zajistit potřebnou hospodárnost – vyrábět statky s takovými náklady, které jsou schopné konkurence.</a:t>
            </a:r>
          </a:p>
          <a:p>
            <a:r>
              <a:rPr lang="cs-CZ" sz="900" dirty="0"/>
              <a:t>THIM se postupně opotřebovává. Vyjádřením postupného snížení jejich hodnoty jsou odpisy.</a:t>
            </a:r>
          </a:p>
          <a:p>
            <a:r>
              <a:rPr lang="cs-CZ" sz="900" dirty="0"/>
              <a:t>Důležitou charakteristikou je výrobní kapacita – potenciální schopnost výrobní jednotky produkovat statky.</a:t>
            </a:r>
          </a:p>
          <a:p>
            <a:r>
              <a:rPr lang="cs-CZ" sz="900" b="1" dirty="0"/>
              <a:t>Materiál</a:t>
            </a:r>
            <a:r>
              <a:rPr lang="cs-CZ" sz="900" dirty="0"/>
              <a:t> = pracovní předměty, ze kterých vznikají finální výrobky.Pracovními předměty jsou suroviny (přírodní látky v původním stavu), základní materiál (částečně zpracován, stává se základní </a:t>
            </a:r>
            <a:r>
              <a:rPr lang="cs-CZ" sz="900" dirty="0" err="1"/>
              <a:t>substatncí</a:t>
            </a:r>
            <a:r>
              <a:rPr lang="cs-CZ" sz="900" dirty="0"/>
              <a:t> výrobku), pomocné materiály (lepidla, provozní látky), provozní látky (mazadla,palivo).</a:t>
            </a:r>
          </a:p>
          <a:p>
            <a:r>
              <a:rPr lang="cs-CZ" sz="900" dirty="0"/>
              <a:t>V praxi se materiál dělí na jednicový a režijní.</a:t>
            </a:r>
          </a:p>
          <a:p>
            <a:endParaRPr lang="cs-CZ" sz="900" dirty="0"/>
          </a:p>
          <a:p>
            <a:r>
              <a:rPr lang="cs-CZ" sz="900" dirty="0"/>
              <a:t>Pro uskutečnění výroby je nutné, aby se výrobní faktory účelně a hospodárně spojily. U většiny výrob jde o spojení všech výrobních faktorů, u některých však mohou některé VF chybět (služby bez DM,..). Nikdy nemůže chybět lidská práce!!!</a:t>
            </a:r>
          </a:p>
          <a:p>
            <a:endParaRPr lang="cs-CZ" sz="900" dirty="0"/>
          </a:p>
          <a:p>
            <a:r>
              <a:rPr lang="cs-CZ" sz="900" b="1" dirty="0"/>
              <a:t>Dle převažujícího výrobního faktoru můžeme rozlišit výroby:</a:t>
            </a:r>
          </a:p>
          <a:p>
            <a:pPr>
              <a:buFontTx/>
              <a:buChar char="-"/>
            </a:pPr>
            <a:r>
              <a:rPr lang="cs-CZ" sz="900" b="1" dirty="0"/>
              <a:t>Investičně (kapitálově) náročné</a:t>
            </a:r>
            <a:r>
              <a:rPr lang="cs-CZ" sz="900" dirty="0"/>
              <a:t> – velké investice do strojů a zařízení (výroba el. Energie, těžební průmysl)</a:t>
            </a:r>
          </a:p>
          <a:p>
            <a:pPr>
              <a:buFontTx/>
              <a:buChar char="-"/>
            </a:pPr>
            <a:r>
              <a:rPr lang="cs-CZ" sz="900" b="1" dirty="0"/>
              <a:t>Pracovně náročné</a:t>
            </a:r>
            <a:r>
              <a:rPr lang="cs-CZ" sz="900" dirty="0"/>
              <a:t> – vysoký podíl mzdových N (průmysl skla, porcelánu)</a:t>
            </a:r>
          </a:p>
          <a:p>
            <a:pPr>
              <a:buFontTx/>
              <a:buChar char="-"/>
            </a:pPr>
            <a:r>
              <a:rPr lang="cs-CZ" sz="900" b="1" dirty="0"/>
              <a:t>Materiálově náročné</a:t>
            </a:r>
            <a:r>
              <a:rPr lang="cs-CZ" sz="900" dirty="0"/>
              <a:t> – v N dominují N na spotřebu materiálu (potravinářský, chemický průmysl)</a:t>
            </a:r>
          </a:p>
          <a:p>
            <a:endParaRPr lang="cs-CZ" sz="900" dirty="0"/>
          </a:p>
          <a:p>
            <a:r>
              <a:rPr lang="cs-CZ" sz="900" dirty="0"/>
              <a:t>Princip hospodárnosti – snaha po dosahování nejvyšších výsledků s co nejnižšími náklady.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580F7-2F33-4C2D-8A4A-7FFEC39A3AA0}" type="slidenum">
              <a:rPr lang="cs-CZ"/>
              <a:pPr/>
              <a:t>80</a:t>
            </a:fld>
            <a:endParaRPr lang="cs-CZ"/>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14184" y="4343913"/>
            <a:ext cx="5029635" cy="4114362"/>
          </a:xfrm>
        </p:spPr>
        <p:txBody>
          <a:bodyPr>
            <a:normAutofit fontScale="92500"/>
          </a:bodyPr>
          <a:lstStyle/>
          <a:p>
            <a:r>
              <a:rPr lang="cs-CZ" sz="900" dirty="0"/>
              <a:t>Ekonomická teorie tvrdí, že každá činnost, která tvoří hodnotu či přináší užitek, je výrobou.Výraz výroba v užším slova smyslu zahrnuje všechny činnosti spojené se zajištěním výrobků a služeb pro konečného spotřebitele. Tři výrobní faktory dle ekonomie: práce, půda, kapitál (fyzický – stroje, budovy)..</a:t>
            </a:r>
          </a:p>
          <a:p>
            <a:endParaRPr lang="cs-CZ" sz="900" dirty="0"/>
          </a:p>
          <a:p>
            <a:r>
              <a:rPr lang="cs-CZ" sz="900" dirty="0"/>
              <a:t>Z hlediska podnikové ekonomiky je členění výrobních faktorů více konkretizováno:</a:t>
            </a:r>
          </a:p>
          <a:p>
            <a:r>
              <a:rPr lang="cs-CZ" sz="900" dirty="0"/>
              <a:t>Rozhodující význam má dispozitivní faktor = </a:t>
            </a:r>
            <a:r>
              <a:rPr lang="cs-CZ" sz="900" b="1" dirty="0"/>
              <a:t>řídící práce</a:t>
            </a:r>
            <a:r>
              <a:rPr lang="cs-CZ" sz="900" dirty="0"/>
              <a:t> (management, organizace, manažerský talent). Bez tohoto faktoru nemohou být ostatní výrobní faktory účelně a hospodárně využívány. Úkolem řídící práce je zajistit optimální kombinaci všech výrobních faktorů. Účelně spojit a kombinovat výrobní faktory do efektivně fungující jednotky je úkolem dispozitivního faktoru.</a:t>
            </a:r>
          </a:p>
          <a:p>
            <a:r>
              <a:rPr lang="cs-CZ" sz="900" b="1" dirty="0"/>
              <a:t>Výkonná práce</a:t>
            </a:r>
            <a:r>
              <a:rPr lang="cs-CZ" sz="900" dirty="0"/>
              <a:t> – lidská energie a duševní schopnosti. Cenou práce je mzda. Účinnost lidské práce, tj. ¨množství výrobků připadajícího na jednoho pracovníka, označujeme jako produktivitu práce.</a:t>
            </a:r>
          </a:p>
          <a:p>
            <a:r>
              <a:rPr lang="cs-CZ" sz="900" b="1" dirty="0"/>
              <a:t>HDM</a:t>
            </a:r>
            <a:r>
              <a:rPr lang="cs-CZ" sz="900" dirty="0"/>
              <a:t> je soubor věcných prostředků, které nejsou spotřebovány v jednom výrobním cyklu, ale slouží podniku delší dobu. Rozlišujeme u nich technickou a ekonomickou životnost.</a:t>
            </a:r>
          </a:p>
          <a:p>
            <a:r>
              <a:rPr lang="cs-CZ" sz="900" dirty="0"/>
              <a:t>Technická životnost je dána schopností produkovat nezávadné výrobky a služby. Ekonomická životnost je dána jejich schopností zajistit potřebnou hospodárnost – vyrábět statky s takovými náklady, které jsou schopné konkurence.</a:t>
            </a:r>
          </a:p>
          <a:p>
            <a:r>
              <a:rPr lang="cs-CZ" sz="900" dirty="0"/>
              <a:t>THIM se postupně opotřebovává. Vyjádřením postupného snížení jejich hodnoty jsou odpisy.</a:t>
            </a:r>
          </a:p>
          <a:p>
            <a:r>
              <a:rPr lang="cs-CZ" sz="900" dirty="0"/>
              <a:t>Důležitou charakteristikou je výrobní kapacita – potenciální schopnost výrobní jednotky produkovat statky.</a:t>
            </a:r>
          </a:p>
          <a:p>
            <a:r>
              <a:rPr lang="cs-CZ" sz="900" b="1" dirty="0"/>
              <a:t>Materiál</a:t>
            </a:r>
            <a:r>
              <a:rPr lang="cs-CZ" sz="900" dirty="0"/>
              <a:t> = pracovní předměty, ze kterých vznikají finální výrobky.Pracovními předměty jsou suroviny (přírodní látky v původním stavu), základní materiál (částečně zpracován, stává se základní </a:t>
            </a:r>
            <a:r>
              <a:rPr lang="cs-CZ" sz="900" dirty="0" err="1"/>
              <a:t>substatncí</a:t>
            </a:r>
            <a:r>
              <a:rPr lang="cs-CZ" sz="900" dirty="0"/>
              <a:t> výrobku), pomocné materiály (lepidla, provozní látky), provozní látky (mazadla,palivo).</a:t>
            </a:r>
          </a:p>
          <a:p>
            <a:r>
              <a:rPr lang="cs-CZ" sz="900" dirty="0"/>
              <a:t>V praxi se materiál dělí na jednicový a režijní.</a:t>
            </a:r>
          </a:p>
          <a:p>
            <a:endParaRPr lang="cs-CZ" sz="900" dirty="0"/>
          </a:p>
          <a:p>
            <a:r>
              <a:rPr lang="cs-CZ" sz="900" dirty="0"/>
              <a:t>Pro uskutečnění výroby je nutné, aby se výrobní faktory účelně a hospodárně spojily. U většiny výrob jde o spojení všech výrobních faktorů, u některých však mohou některé VF chybět (služby bez DM,..). Nikdy nemůže chybět lidská práce!!!</a:t>
            </a:r>
          </a:p>
          <a:p>
            <a:endParaRPr lang="cs-CZ" sz="900" dirty="0"/>
          </a:p>
          <a:p>
            <a:r>
              <a:rPr lang="cs-CZ" sz="900" b="1" dirty="0"/>
              <a:t>Dle převažujícího výrobního faktoru můžeme rozlišit výroby:</a:t>
            </a:r>
          </a:p>
          <a:p>
            <a:pPr>
              <a:buFontTx/>
              <a:buChar char="-"/>
            </a:pPr>
            <a:r>
              <a:rPr lang="cs-CZ" sz="900" b="1" dirty="0"/>
              <a:t>Investičně (kapitálově) náročné</a:t>
            </a:r>
            <a:r>
              <a:rPr lang="cs-CZ" sz="900" dirty="0"/>
              <a:t> – velké investice do strojů a zařízení (výroba el. Energie, těžební průmysl)</a:t>
            </a:r>
          </a:p>
          <a:p>
            <a:pPr>
              <a:buFontTx/>
              <a:buChar char="-"/>
            </a:pPr>
            <a:r>
              <a:rPr lang="cs-CZ" sz="900" b="1" dirty="0"/>
              <a:t>Pracovně náročné</a:t>
            </a:r>
            <a:r>
              <a:rPr lang="cs-CZ" sz="900" dirty="0"/>
              <a:t> – vysoký podíl mzdových N (průmysl skla, porcelánu)</a:t>
            </a:r>
          </a:p>
          <a:p>
            <a:pPr>
              <a:buFontTx/>
              <a:buChar char="-"/>
            </a:pPr>
            <a:r>
              <a:rPr lang="cs-CZ" sz="900" b="1" dirty="0"/>
              <a:t>Materiálově náročné</a:t>
            </a:r>
            <a:r>
              <a:rPr lang="cs-CZ" sz="900" dirty="0"/>
              <a:t> – v N dominují N na spotřebu materiálu (potravinářský, chemický průmysl)</a:t>
            </a:r>
          </a:p>
          <a:p>
            <a:endParaRPr lang="cs-CZ" sz="900" dirty="0"/>
          </a:p>
          <a:p>
            <a:r>
              <a:rPr lang="cs-CZ" sz="900" dirty="0"/>
              <a:t>Princip hospodárnosti – snaha po dosahování nejvyšších výsledků s co nejnižšími náklady.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1432945-6F1F-4414-8B4D-186F7DFAE568}" type="slidenum">
              <a:rPr lang="cs-CZ">
                <a:latin typeface="Calibri" pitchFamily="34" charset="0"/>
              </a:rPr>
              <a:pPr fontAlgn="base">
                <a:spcBef>
                  <a:spcPct val="0"/>
                </a:spcBef>
                <a:spcAft>
                  <a:spcPct val="0"/>
                </a:spcAft>
              </a:pPr>
              <a:t>17</a:t>
            </a:fld>
            <a:endParaRPr lang="cs-CZ">
              <a:latin typeface="Calibri" pitchFamily="34" charset="0"/>
            </a:endParaRPr>
          </a:p>
        </p:txBody>
      </p:sp>
      <p:sp>
        <p:nvSpPr>
          <p:cNvPr id="568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8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Běžná zásoba = velikost jedné dodávky / 2</a:t>
            </a:r>
          </a:p>
          <a:p>
            <a:pPr>
              <a:spcBef>
                <a:spcPct val="0"/>
              </a:spcBef>
            </a:pPr>
            <a:r>
              <a:rPr lang="cs-CZ"/>
              <a:t>Celková zásoba = pojistná + běžná zásoba</a:t>
            </a:r>
          </a:p>
          <a:p>
            <a:pPr>
              <a:spcBef>
                <a:spcPct val="0"/>
              </a:spcBef>
            </a:pPr>
            <a:endParaRPr lang="cs-CZ"/>
          </a:p>
          <a:p>
            <a:pPr>
              <a:spcBef>
                <a:spcPct val="0"/>
              </a:spcBef>
            </a:pPr>
            <a:r>
              <a:rPr lang="cs-CZ"/>
              <a:t>Objednací zásoba – stav zásob, kdy se musí vystavit objednávka, aby dodávka dorazila nejpozději v den dosažení minimální zásoby.</a:t>
            </a:r>
          </a:p>
          <a:p>
            <a:pPr>
              <a:spcBef>
                <a:spcPct val="0"/>
              </a:spcBef>
            </a:pPr>
            <a:r>
              <a:rPr lang="cs-CZ"/>
              <a:t>Minimální zásoba = 0 nebo pojistné zásobě</a:t>
            </a:r>
          </a:p>
          <a:p>
            <a:pPr>
              <a:spcBef>
                <a:spcPct val="0"/>
              </a:spcBef>
            </a:pPr>
            <a:endParaRPr lang="cs-CZ"/>
          </a:p>
          <a:p>
            <a:pPr>
              <a:spcBef>
                <a:spcPct val="0"/>
              </a:spcBef>
            </a:pPr>
            <a:r>
              <a:rPr lang="cs-CZ"/>
              <a:t>Závislost na zásobě, na dodavateli, na poptávce po výrobku…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3BC03-C39B-4AF5-B59E-53149249FF57}" type="slidenum">
              <a:rPr lang="cs-CZ"/>
              <a:pPr/>
              <a:t>82</a:t>
            </a:fld>
            <a:endParaRPr lang="cs-CZ"/>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spcBef>
                <a:spcPct val="40000"/>
              </a:spcBef>
              <a:buFontTx/>
              <a:buChar char="•"/>
            </a:pPr>
            <a:r>
              <a:rPr lang="cs-CZ" b="1" dirty="0">
                <a:latin typeface="Times New Roman" pitchFamily="18" charset="0"/>
              </a:rPr>
              <a:t>Operace</a:t>
            </a:r>
            <a:r>
              <a:rPr lang="cs-CZ" dirty="0">
                <a:latin typeface="Times New Roman" pitchFamily="18" charset="0"/>
              </a:rPr>
              <a:t> – souvislá nepřerušovaná práce, kterou vykonává jeden pracovník (skupina pracovníků) na určitém předmětu (skupině předmětů) na jednom pracovišti ve stanoveném rozsahu. Je to kalkulační jednotka. Lze ji členit na úseky, úkony, pohyby. Rozsah operace je dán předpisem. Příklady operace – sváření 2 kusů materiálu k sobě, ohoblování prkna síly3cm na sílu 2,5 cm, přišití knoflíku pánského saka.</a:t>
            </a:r>
          </a:p>
          <a:p>
            <a:pPr>
              <a:spcBef>
                <a:spcPct val="40000"/>
              </a:spcBef>
              <a:buFontTx/>
              <a:buChar char="•"/>
            </a:pPr>
            <a:r>
              <a:rPr lang="cs-CZ" b="1" dirty="0">
                <a:latin typeface="Times New Roman" pitchFamily="18" charset="0"/>
              </a:rPr>
              <a:t>Výrobní dávka</a:t>
            </a:r>
            <a:r>
              <a:rPr lang="cs-CZ" dirty="0">
                <a:latin typeface="Times New Roman" pitchFamily="18" charset="0"/>
              </a:rPr>
              <a:t> – konkrétní počet součástí (polotovarů) zadávaných společně do výroby, zpracovávaných postupně nebo současně na jednotlivých pracovištích. Je charakterizována jednorázovou spotřebou času dávkového </a:t>
            </a:r>
            <a:r>
              <a:rPr lang="cs-CZ" dirty="0" err="1">
                <a:latin typeface="Times New Roman" pitchFamily="18" charset="0"/>
              </a:rPr>
              <a:t>tB</a:t>
            </a:r>
            <a:r>
              <a:rPr lang="cs-CZ" dirty="0">
                <a:latin typeface="Times New Roman" pitchFamily="18" charset="0"/>
              </a:rPr>
              <a:t> nebo </a:t>
            </a:r>
            <a:r>
              <a:rPr lang="cs-CZ" dirty="0" err="1">
                <a:latin typeface="Times New Roman" pitchFamily="18" charset="0"/>
              </a:rPr>
              <a:t>tBC</a:t>
            </a:r>
            <a:r>
              <a:rPr lang="cs-CZ" dirty="0">
                <a:latin typeface="Times New Roman" pitchFamily="18" charset="0"/>
              </a:rPr>
              <a:t>.</a:t>
            </a:r>
          </a:p>
          <a:p>
            <a:pPr>
              <a:spcBef>
                <a:spcPct val="40000"/>
              </a:spcBef>
              <a:buFontTx/>
              <a:buChar char="•"/>
            </a:pPr>
            <a:r>
              <a:rPr lang="cs-CZ" b="1" dirty="0">
                <a:latin typeface="Times New Roman" pitchFamily="18" charset="0"/>
              </a:rPr>
              <a:t>Výrobní program</a:t>
            </a:r>
            <a:r>
              <a:rPr lang="cs-CZ" dirty="0">
                <a:latin typeface="Times New Roman" pitchFamily="18" charset="0"/>
              </a:rPr>
              <a:t> – výrobní program výrobní jednotky tvoří druhy a typy výrobků vyráběné v příslušném časovém období. Výrobní program se s časem mění.</a:t>
            </a:r>
          </a:p>
          <a:p>
            <a:pPr>
              <a:spcBef>
                <a:spcPct val="40000"/>
              </a:spcBef>
              <a:buFontTx/>
              <a:buChar char="•"/>
            </a:pPr>
            <a:r>
              <a:rPr lang="cs-CZ" b="1" dirty="0">
                <a:latin typeface="Times New Roman" pitchFamily="18" charset="0"/>
              </a:rPr>
              <a:t>Výrobní profil</a:t>
            </a:r>
            <a:r>
              <a:rPr lang="cs-CZ" dirty="0">
                <a:latin typeface="Times New Roman" pitchFamily="18" charset="0"/>
              </a:rPr>
              <a:t> – je dán počtem a strukturou pracovníků, strojů, zařízení a jejich uspořádání. Tvoří věcnou strukturu výrobního procesu.</a:t>
            </a:r>
          </a:p>
          <a:p>
            <a:pPr>
              <a:spcBef>
                <a:spcPct val="40000"/>
              </a:spcBef>
            </a:pPr>
            <a:r>
              <a:rPr lang="cs-CZ" dirty="0">
                <a:latin typeface="Times New Roman" pitchFamily="18" charset="0"/>
              </a:rPr>
              <a:t>Nutný soulad mezi výrobním programem a výrobním profilem!!!</a:t>
            </a:r>
          </a:p>
          <a:p>
            <a:pPr>
              <a:spcBef>
                <a:spcPct val="40000"/>
              </a:spcBef>
              <a:buFontTx/>
              <a:buChar char="•"/>
            </a:pPr>
            <a:r>
              <a:rPr lang="cs-CZ" b="1" dirty="0">
                <a:latin typeface="Times New Roman" pitchFamily="18" charset="0"/>
              </a:rPr>
              <a:t>Výrobní série</a:t>
            </a:r>
            <a:r>
              <a:rPr lang="cs-CZ" dirty="0">
                <a:latin typeface="Times New Roman" pitchFamily="18" charset="0"/>
              </a:rPr>
              <a:t> – konkrétní počet výrobků shodného konstrukčního provedení. Význam pro objednávání ND.</a:t>
            </a:r>
          </a:p>
          <a:p>
            <a:pPr>
              <a:spcBef>
                <a:spcPct val="40000"/>
              </a:spcBef>
              <a:buFontTx/>
              <a:buChar char="•"/>
            </a:pPr>
            <a:r>
              <a:rPr lang="cs-CZ" dirty="0">
                <a:latin typeface="Times New Roman" pitchFamily="18" charset="0"/>
              </a:rPr>
              <a:t>Směna, směnnost, střídání směn – délka pracovní doby, rozvržení pracovní doby, pružná PD a konto PD dle zákoníku práce.</a:t>
            </a:r>
          </a:p>
          <a:p>
            <a:endParaRPr lang="cs-CZ" dirty="0">
              <a:latin typeface="Times New Roman" pitchFamily="18" charset="0"/>
            </a:endParaRPr>
          </a:p>
          <a:p>
            <a:endParaRPr lang="cs-CZ"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C07FE-3705-4DC3-87D6-3727F060E2E2}" type="slidenum">
              <a:rPr lang="cs-CZ"/>
              <a:pPr/>
              <a:t>83</a:t>
            </a:fld>
            <a:endParaRPr lang="cs-CZ"/>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pPr>
              <a:spcBef>
                <a:spcPct val="40000"/>
              </a:spcBef>
              <a:buFontTx/>
              <a:buChar char="•"/>
            </a:pPr>
            <a:r>
              <a:rPr lang="cs-CZ" dirty="0">
                <a:latin typeface="Times New Roman" pitchFamily="18" charset="0"/>
              </a:rPr>
              <a:t>Prvovýroby ( těžební průmysl, zemědělství, lesnictví) a druhovýroba (hutnictví, strojírenství, potravinářství) – získávání surovin přímo z výroby či jejich zpracování</a:t>
            </a:r>
          </a:p>
          <a:p>
            <a:pPr>
              <a:spcBef>
                <a:spcPct val="40000"/>
              </a:spcBef>
              <a:buFontTx/>
              <a:buChar char="•"/>
            </a:pPr>
            <a:r>
              <a:rPr lang="cs-CZ" dirty="0">
                <a:latin typeface="Times New Roman" pitchFamily="18" charset="0"/>
              </a:rPr>
              <a:t>Dle předmětu výroby </a:t>
            </a:r>
            <a:r>
              <a:rPr lang="cs-CZ" sz="700" dirty="0">
                <a:latin typeface="Times New Roman" pitchFamily="18" charset="0"/>
              </a:rPr>
              <a:t>(průmyslová, zemědělská, stavební).</a:t>
            </a:r>
          </a:p>
          <a:p>
            <a:pPr>
              <a:spcBef>
                <a:spcPct val="40000"/>
              </a:spcBef>
              <a:buFontTx/>
              <a:buChar char="•"/>
            </a:pPr>
            <a:r>
              <a:rPr lang="cs-CZ" dirty="0">
                <a:latin typeface="Times New Roman" pitchFamily="18" charset="0"/>
              </a:rPr>
              <a:t>Druh výroby v podniku </a:t>
            </a:r>
            <a:r>
              <a:rPr lang="cs-CZ" sz="700" dirty="0">
                <a:latin typeface="Times New Roman" pitchFamily="18" charset="0"/>
              </a:rPr>
              <a:t>(hlavní – </a:t>
            </a:r>
            <a:r>
              <a:rPr lang="cs-CZ" sz="700" dirty="0" err="1">
                <a:latin typeface="Times New Roman" pitchFamily="18" charset="0"/>
              </a:rPr>
              <a:t>hlavní</a:t>
            </a:r>
            <a:r>
              <a:rPr lang="cs-CZ" sz="700" dirty="0">
                <a:latin typeface="Times New Roman" pitchFamily="18" charset="0"/>
              </a:rPr>
              <a:t> náplň výroby, vedlejší – polotovary, náhradní díly , doplňková – využití a zpracování odpadů z hlavní a vedlejší výroby, využití kapacity, přidružené – liší se od předcházející charakterem výroby). Kromě základních výrobních procesů probíhá řada pomocných procesů (údržba strojů a budov) a obslužných procesů (skladování, doprava, balení, kontrola). Procesem se obecně rozumí řada věcně a časově návazných činností, které se uskutečňují v daném pořadí a vedou k uskutečnění určitého výkonu. Z procesů vychází proces řízení = management.</a:t>
            </a:r>
          </a:p>
          <a:p>
            <a:pPr>
              <a:spcBef>
                <a:spcPct val="40000"/>
              </a:spcBef>
              <a:buFontTx/>
              <a:buChar char="•"/>
            </a:pPr>
            <a:r>
              <a:rPr lang="cs-CZ" dirty="0">
                <a:latin typeface="Times New Roman" pitchFamily="18" charset="0"/>
              </a:rPr>
              <a:t> Dle velikosti produkce a opakovatelnosti výroby </a:t>
            </a:r>
            <a:r>
              <a:rPr lang="cs-CZ" sz="700" dirty="0">
                <a:latin typeface="Times New Roman" pitchFamily="18" charset="0"/>
              </a:rPr>
              <a:t>(kusová – malé množství, v jednom vyhotovení, sériová – výroba stejného výrobku se opakuje, hromadná – výroba velkého množství jednoho nebo malého počtu druhů výrobků).</a:t>
            </a:r>
          </a:p>
          <a:p>
            <a:pPr>
              <a:spcBef>
                <a:spcPct val="40000"/>
              </a:spcBef>
              <a:buFontTx/>
              <a:buChar char="•"/>
            </a:pPr>
            <a:r>
              <a:rPr lang="cs-CZ" dirty="0">
                <a:latin typeface="Times New Roman" pitchFamily="18" charset="0"/>
              </a:rPr>
              <a:t>Dle povahy technologického procesu </a:t>
            </a:r>
            <a:r>
              <a:rPr lang="cs-CZ" sz="700" dirty="0">
                <a:latin typeface="Times New Roman" pitchFamily="18" charset="0"/>
              </a:rPr>
              <a:t>(mechanicko-fyzikální – látková podstata bývá stejná – zdění, šití, chemická – mění se látková podstat – zpracování ropy, biologická – surovina mění své vlastnosti – pivo, víno, sýr)</a:t>
            </a:r>
          </a:p>
          <a:p>
            <a:pPr>
              <a:spcBef>
                <a:spcPct val="40000"/>
              </a:spcBef>
              <a:buFontTx/>
              <a:buChar char="•"/>
            </a:pPr>
            <a:r>
              <a:rPr lang="cs-CZ" dirty="0">
                <a:latin typeface="Times New Roman" pitchFamily="18" charset="0"/>
              </a:rPr>
              <a:t>Dle doby trvání výrobního procesu </a:t>
            </a:r>
            <a:r>
              <a:rPr lang="cs-CZ" sz="700" dirty="0">
                <a:latin typeface="Times New Roman" pitchFamily="18" charset="0"/>
              </a:rPr>
              <a:t>(diskontinuální – operace navazují, ale můžeme je kdykoliv přerušit, kontinuální – nepřetržitý sled – hutnictví, chemické výroby)</a:t>
            </a:r>
          </a:p>
          <a:p>
            <a:pPr>
              <a:buFontTx/>
              <a:buChar char="•"/>
            </a:pPr>
            <a:endParaRPr lang="cs-CZ"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C07FE-3705-4DC3-87D6-3727F060E2E2}" type="slidenum">
              <a:rPr lang="cs-CZ"/>
              <a:pPr/>
              <a:t>85</a:t>
            </a:fld>
            <a:endParaRPr lang="cs-CZ"/>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pPr>
              <a:spcBef>
                <a:spcPct val="40000"/>
              </a:spcBef>
              <a:buFontTx/>
              <a:buChar char="•"/>
            </a:pPr>
            <a:r>
              <a:rPr lang="cs-CZ" dirty="0">
                <a:latin typeface="Times New Roman" pitchFamily="18" charset="0"/>
              </a:rPr>
              <a:t>Prvovýroby ( těžební průmysl, zemědělství, lesnictví) a druhovýroba (hutnictví, strojírenství, potravinářství) – získávání surovin přímo z výroby či jejich zpracování</a:t>
            </a:r>
          </a:p>
          <a:p>
            <a:pPr>
              <a:spcBef>
                <a:spcPct val="40000"/>
              </a:spcBef>
              <a:buFontTx/>
              <a:buChar char="•"/>
            </a:pPr>
            <a:r>
              <a:rPr lang="cs-CZ" dirty="0">
                <a:latin typeface="Times New Roman" pitchFamily="18" charset="0"/>
              </a:rPr>
              <a:t>Dle předmětu výroby </a:t>
            </a:r>
            <a:r>
              <a:rPr lang="cs-CZ" sz="700" dirty="0">
                <a:latin typeface="Times New Roman" pitchFamily="18" charset="0"/>
              </a:rPr>
              <a:t>(průmyslová, zemědělská, stavební).</a:t>
            </a:r>
          </a:p>
          <a:p>
            <a:pPr>
              <a:spcBef>
                <a:spcPct val="40000"/>
              </a:spcBef>
              <a:buFontTx/>
              <a:buChar char="•"/>
            </a:pPr>
            <a:r>
              <a:rPr lang="cs-CZ" dirty="0">
                <a:latin typeface="Times New Roman" pitchFamily="18" charset="0"/>
              </a:rPr>
              <a:t>Druh výroby v podniku </a:t>
            </a:r>
            <a:r>
              <a:rPr lang="cs-CZ" sz="700" dirty="0">
                <a:latin typeface="Times New Roman" pitchFamily="18" charset="0"/>
              </a:rPr>
              <a:t>(hlavní – </a:t>
            </a:r>
            <a:r>
              <a:rPr lang="cs-CZ" sz="700" dirty="0" err="1">
                <a:latin typeface="Times New Roman" pitchFamily="18" charset="0"/>
              </a:rPr>
              <a:t>hlavní</a:t>
            </a:r>
            <a:r>
              <a:rPr lang="cs-CZ" sz="700" dirty="0">
                <a:latin typeface="Times New Roman" pitchFamily="18" charset="0"/>
              </a:rPr>
              <a:t> náplň výroby, vedlejší – polotovary, náhradní díly , doplňková – využití a zpracování odpadů z hlavní a vedlejší výroby, využití kapacity, přidružené – liší se od předcházející charakterem výroby). Kromě základních výrobních procesů probíhá řada pomocných procesů (údržba strojů a budov) a obslužných procesů (skladování, doprava, balení, kontrola). Procesem se obecně rozumí řada věcně a časově návazných činností, které se uskutečňují v daném pořadí a vedou k uskutečnění určitého výkonu. Z procesů vychází proces řízení = management.</a:t>
            </a:r>
          </a:p>
          <a:p>
            <a:pPr>
              <a:spcBef>
                <a:spcPct val="40000"/>
              </a:spcBef>
              <a:buFontTx/>
              <a:buChar char="•"/>
            </a:pPr>
            <a:r>
              <a:rPr lang="cs-CZ" dirty="0">
                <a:latin typeface="Times New Roman" pitchFamily="18" charset="0"/>
              </a:rPr>
              <a:t> Dle velikosti produkce a opakovatelnosti výroby </a:t>
            </a:r>
            <a:r>
              <a:rPr lang="cs-CZ" sz="700" dirty="0">
                <a:latin typeface="Times New Roman" pitchFamily="18" charset="0"/>
              </a:rPr>
              <a:t>(kusová – malé množství, v jednom vyhotovení, sériová – výroba stejného výrobku se opakuje, hromadná – výroba velkého množství jednoho nebo malého počtu druhů výrobků).</a:t>
            </a:r>
          </a:p>
          <a:p>
            <a:pPr>
              <a:spcBef>
                <a:spcPct val="40000"/>
              </a:spcBef>
              <a:buFontTx/>
              <a:buChar char="•"/>
            </a:pPr>
            <a:r>
              <a:rPr lang="cs-CZ" dirty="0">
                <a:latin typeface="Times New Roman" pitchFamily="18" charset="0"/>
              </a:rPr>
              <a:t>Dle povahy technologického procesu </a:t>
            </a:r>
            <a:r>
              <a:rPr lang="cs-CZ" sz="700" dirty="0">
                <a:latin typeface="Times New Roman" pitchFamily="18" charset="0"/>
              </a:rPr>
              <a:t>(mechanicko-fyzikální – látková podstata bývá stejná – zdění, šití, chemická – mění se látková podstat – zpracování ropy, biologická – surovina mění své vlastnosti – pivo, víno, sýr)</a:t>
            </a:r>
          </a:p>
          <a:p>
            <a:pPr>
              <a:spcBef>
                <a:spcPct val="40000"/>
              </a:spcBef>
              <a:buFontTx/>
              <a:buChar char="•"/>
            </a:pPr>
            <a:r>
              <a:rPr lang="cs-CZ" dirty="0">
                <a:latin typeface="Times New Roman" pitchFamily="18" charset="0"/>
              </a:rPr>
              <a:t>Dle doby trvání výrobního procesu </a:t>
            </a:r>
            <a:r>
              <a:rPr lang="cs-CZ" sz="700" dirty="0">
                <a:latin typeface="Times New Roman" pitchFamily="18" charset="0"/>
              </a:rPr>
              <a:t>(diskontinuální – operace navazují, ale můžeme je kdykoliv přerušit, kontinuální – nepřetržitý sled – hutnictví, chemické výroby)</a:t>
            </a:r>
          </a:p>
          <a:p>
            <a:pPr>
              <a:buFontTx/>
              <a:buChar char="•"/>
            </a:pPr>
            <a:endParaRPr lang="cs-CZ"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2E3CB-17EE-4D47-844C-DE887BF054A9}" type="slidenum">
              <a:rPr lang="cs-CZ"/>
              <a:pPr/>
              <a:t>96</a:t>
            </a:fld>
            <a:endParaRPr lang="cs-CZ"/>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1786320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7B463-B214-4235-815F-F98C099165FD}" type="slidenum">
              <a:rPr lang="cs-CZ"/>
              <a:pPr/>
              <a:t>104</a:t>
            </a:fld>
            <a:endParaRPr lang="cs-CZ"/>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normAutofit fontScale="70000" lnSpcReduction="20000"/>
          </a:bodyPr>
          <a:lstStyle/>
          <a:p>
            <a:r>
              <a:rPr lang="cs-CZ" b="1" dirty="0"/>
              <a:t>Výrobní kapacita vychází z produkční funkce</a:t>
            </a:r>
            <a:r>
              <a:rPr lang="cs-CZ" dirty="0"/>
              <a:t> – matematický vztah mezi objemem výroby a výrobními faktory. Některé výrobní faktory nelze průběžně měnit  (budovy, stroje) – fixní výrobní faktory, variabilní výrobní faktory proměnné v krátké době, práce, materiál, energie.</a:t>
            </a:r>
          </a:p>
          <a:p>
            <a:r>
              <a:rPr lang="cs-CZ" dirty="0"/>
              <a:t>Podnik obvykle nevyrábí maximální možné množství výrobků, ale pouze takové, které co nejvíce přispívá ke splnění jeho cílů, obvykle k maximalizaci zisku nebo zvyšování hodnoty podniku.</a:t>
            </a:r>
          </a:p>
          <a:p>
            <a:r>
              <a:rPr lang="cs-CZ" dirty="0"/>
              <a:t>Vyrábí-li podnik jeden druh výrobku, potom jeho optimální množství je takový objem výroby, při kterém se marginální tržby rovnají marginálním nákladům.</a:t>
            </a:r>
          </a:p>
          <a:p>
            <a:r>
              <a:rPr lang="cs-CZ" dirty="0"/>
              <a:t>Vyrábí-li více druhů výrobků, rozhoduje podnik o struktuře výroby. K tomu se užívají matematické metody př. Lineární programování.</a:t>
            </a:r>
          </a:p>
          <a:p>
            <a:r>
              <a:rPr lang="cs-CZ" dirty="0"/>
              <a:t>Podnik řeší otázku, jaký rozsah produkce přinese zisk. Při rozhodování jsou směrodatné mezní náklady (přírůstek nákladů vyvolaný zvýšením produkce o jednotku). Mezní náklady jsou srovnávány s cenou, kterou za přírůstek resp. Úbytek nákladů obdrží), nebo o kterou v důsledku snížení produkce přijde.</a:t>
            </a:r>
          </a:p>
          <a:p>
            <a:r>
              <a:rPr lang="cs-CZ" dirty="0"/>
              <a:t>Budou.-</a:t>
            </a:r>
            <a:r>
              <a:rPr lang="cs-CZ" dirty="0" err="1"/>
              <a:t>li</a:t>
            </a:r>
            <a:r>
              <a:rPr lang="cs-CZ" dirty="0"/>
              <a:t> mezní náklady </a:t>
            </a:r>
            <a:r>
              <a:rPr lang="cs-CZ" dirty="0" err="1"/>
              <a:t>nižsší</a:t>
            </a:r>
            <a:r>
              <a:rPr lang="cs-CZ" dirty="0"/>
              <a:t> než jednotková cena, bude firma rozsah produkce zvyšovat. Dodatečně vyrobená jednotka jí přinese víc, než kolik ji stojí.</a:t>
            </a:r>
          </a:p>
          <a:p>
            <a:r>
              <a:rPr lang="cs-CZ" dirty="0"/>
              <a:t>Firma bude chtít vyrábět takový rozsah produkce, při kterém se její mezní náklady rovnají ceně. Její zisk je optimalizován.</a:t>
            </a:r>
          </a:p>
          <a:p>
            <a:endParaRPr lang="cs-CZ" dirty="0"/>
          </a:p>
          <a:p>
            <a:r>
              <a:rPr lang="cs-CZ" dirty="0"/>
              <a:t>Dobu (rok, den, hodinu), dobu činnosti vyjadřujeme pomocí </a:t>
            </a:r>
            <a:r>
              <a:rPr lang="cs-CZ" b="1" dirty="0"/>
              <a:t>časových fondů.</a:t>
            </a:r>
          </a:p>
          <a:p>
            <a:r>
              <a:rPr lang="cs-CZ" dirty="0"/>
              <a:t>Výkon nejčastěji za hod, při normované jakosti a přesném dodržení technologického postupu a jakosti výrobků. Výkon je třeba vyjádřit ve výrobcích, doplňkově v technických jednotkách (kW).</a:t>
            </a:r>
          </a:p>
          <a:p>
            <a:r>
              <a:rPr lang="cs-CZ" dirty="0"/>
              <a:t>Výrobní kapacita = součin výkonu výrobní jednotky a doby, po kterou je v činnosti (časového fondu)</a:t>
            </a:r>
          </a:p>
          <a:p>
            <a:endParaRPr lang="cs-CZ" dirty="0"/>
          </a:p>
          <a:p>
            <a:r>
              <a:rPr lang="cs-CZ" b="1" dirty="0">
                <a:latin typeface="Times New Roman" pitchFamily="18" charset="0"/>
              </a:rPr>
              <a:t>Výkon výrobního zařízení</a:t>
            </a:r>
            <a:r>
              <a:rPr lang="cs-CZ" dirty="0">
                <a:latin typeface="Times New Roman" pitchFamily="18" charset="0"/>
              </a:rPr>
              <a:t> se stanoví se na základě kapacitních norem výrobnosti, které určují maximální množství výrobků, které může být na daném výrobním zařízení zhotoveno za časovou jednotku.</a:t>
            </a:r>
          </a:p>
          <a:p>
            <a:r>
              <a:rPr lang="cs-CZ" dirty="0">
                <a:latin typeface="Times New Roman" pitchFamily="18" charset="0"/>
              </a:rPr>
              <a:t>Časový fond výrobního zařízení (kalendářní </a:t>
            </a:r>
            <a:r>
              <a:rPr lang="cs-CZ" dirty="0" err="1">
                <a:latin typeface="Times New Roman" pitchFamily="18" charset="0"/>
              </a:rPr>
              <a:t>Tk</a:t>
            </a:r>
            <a:r>
              <a:rPr lang="cs-CZ" dirty="0">
                <a:latin typeface="Times New Roman" pitchFamily="18" charset="0"/>
              </a:rPr>
              <a:t>, nominální </a:t>
            </a:r>
            <a:r>
              <a:rPr lang="cs-CZ" dirty="0" err="1">
                <a:latin typeface="Times New Roman" pitchFamily="18" charset="0"/>
              </a:rPr>
              <a:t>Tn</a:t>
            </a:r>
            <a:r>
              <a:rPr lang="cs-CZ" dirty="0">
                <a:latin typeface="Times New Roman" pitchFamily="18" charset="0"/>
              </a:rPr>
              <a:t>, využitelný </a:t>
            </a:r>
            <a:r>
              <a:rPr lang="cs-CZ" dirty="0" err="1">
                <a:latin typeface="Times New Roman" pitchFamily="18" charset="0"/>
              </a:rPr>
              <a:t>Tp</a:t>
            </a:r>
            <a:r>
              <a:rPr lang="cs-CZ" dirty="0">
                <a:latin typeface="Times New Roman" pitchFamily="18" charset="0"/>
              </a:rPr>
              <a:t>).</a:t>
            </a:r>
          </a:p>
          <a:p>
            <a:r>
              <a:rPr lang="cs-CZ" b="1" dirty="0">
                <a:latin typeface="Times New Roman" pitchFamily="18" charset="0"/>
              </a:rPr>
              <a:t>Kalendářní časový fond</a:t>
            </a:r>
            <a:r>
              <a:rPr lang="cs-CZ" dirty="0">
                <a:latin typeface="Times New Roman" pitchFamily="18" charset="0"/>
              </a:rPr>
              <a:t> = počet dní v roce 365 (366) dní = 24 x 365 = 8 760 hodin. Využití při výpočtech v nepřetržitých provozech.</a:t>
            </a:r>
          </a:p>
          <a:p>
            <a:r>
              <a:rPr lang="cs-CZ" b="1" dirty="0">
                <a:latin typeface="Times New Roman" pitchFamily="18" charset="0"/>
              </a:rPr>
              <a:t>Nominální časový fond</a:t>
            </a:r>
            <a:r>
              <a:rPr lang="cs-CZ" dirty="0">
                <a:latin typeface="Times New Roman" pitchFamily="18" charset="0"/>
              </a:rPr>
              <a:t> = kalendářní časový fond po odečtení nepracovních dnů, případně celozávodní dovolené.</a:t>
            </a:r>
          </a:p>
          <a:p>
            <a:r>
              <a:rPr lang="cs-CZ" dirty="0" err="1">
                <a:latin typeface="Times New Roman" pitchFamily="18" charset="0"/>
              </a:rPr>
              <a:t>Tn</a:t>
            </a:r>
            <a:r>
              <a:rPr lang="cs-CZ" dirty="0">
                <a:latin typeface="Times New Roman" pitchFamily="18" charset="0"/>
              </a:rPr>
              <a:t> = počet pracovních dnů x počet směn v jednom pracovním dni x počet pracovních hodin v jedné směně.</a:t>
            </a:r>
          </a:p>
          <a:p>
            <a:r>
              <a:rPr lang="cs-CZ" b="1" dirty="0">
                <a:latin typeface="Times New Roman" pitchFamily="18" charset="0"/>
              </a:rPr>
              <a:t>Využitelný časový fond</a:t>
            </a:r>
            <a:r>
              <a:rPr lang="cs-CZ" dirty="0">
                <a:latin typeface="Times New Roman" pitchFamily="18" charset="0"/>
              </a:rPr>
              <a:t> vypočteme z nominálního časového fondu odečtením plánovaných prostojů (opravy, přemístění zařízení v pracovní době, čas na výrobu technologických zmetků...</a:t>
            </a:r>
          </a:p>
          <a:p>
            <a:endParaRPr lang="cs-CZ" dirty="0">
              <a:latin typeface="Times New Roman" pitchFamily="18" charset="0"/>
            </a:endParaRPr>
          </a:p>
          <a:p>
            <a:r>
              <a:rPr lang="cs-CZ" b="1" dirty="0">
                <a:latin typeface="Times New Roman" pitchFamily="18" charset="0"/>
              </a:rPr>
              <a:t>Plánování výrobní kapacity probíhá ve třech časových obdobích:</a:t>
            </a:r>
          </a:p>
          <a:p>
            <a:r>
              <a:rPr lang="cs-CZ" b="1" dirty="0">
                <a:latin typeface="Times New Roman" pitchFamily="18" charset="0"/>
              </a:rPr>
              <a:t>Dlouhodobé</a:t>
            </a:r>
            <a:r>
              <a:rPr lang="cs-CZ" dirty="0">
                <a:latin typeface="Times New Roman" pitchFamily="18" charset="0"/>
              </a:rPr>
              <a:t> – produkční zdroje k jejich opatření je třeba dlouhé období, jako budovy a zařízení,</a:t>
            </a:r>
          </a:p>
          <a:p>
            <a:r>
              <a:rPr lang="cs-CZ" b="1" dirty="0">
                <a:latin typeface="Times New Roman" pitchFamily="18" charset="0"/>
              </a:rPr>
              <a:t>Střednědobé</a:t>
            </a:r>
            <a:r>
              <a:rPr lang="cs-CZ" dirty="0">
                <a:latin typeface="Times New Roman" pitchFamily="18" charset="0"/>
              </a:rPr>
              <a:t> – měsíčně nebo čtvrtletně plánové plánované pro příštích 6-18 měsíců. Tyto kapacity si mohou měnit na základě pronájmu, nákupu zařízení, využití subdodávek.</a:t>
            </a:r>
          </a:p>
          <a:p>
            <a:r>
              <a:rPr lang="cs-CZ" b="1" dirty="0">
                <a:latin typeface="Times New Roman" pitchFamily="18" charset="0"/>
              </a:rPr>
              <a:t>Krátkodobé</a:t>
            </a:r>
            <a:r>
              <a:rPr lang="cs-CZ" dirty="0">
                <a:latin typeface="Times New Roman" pitchFamily="18" charset="0"/>
              </a:rPr>
              <a:t> – kratší než jeden měsíc. Je vázáno na denní nebo týdenní rozvržení výroby a zahrnuje tvorbu opatření k omezení odchylek od plánování výroby. Zahrnuje alternativy, jako práce přesčas, přesuny pracovníků, alternativní výrobní postupy.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7B463-B214-4235-815F-F98C099165FD}" type="slidenum">
              <a:rPr lang="cs-CZ"/>
              <a:pPr/>
              <a:t>105</a:t>
            </a:fld>
            <a:endParaRPr lang="cs-CZ"/>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normAutofit fontScale="70000" lnSpcReduction="20000"/>
          </a:bodyPr>
          <a:lstStyle/>
          <a:p>
            <a:r>
              <a:rPr lang="cs-CZ" b="1" dirty="0"/>
              <a:t>Výrobní kapacita vychází z produkční funkce</a:t>
            </a:r>
            <a:r>
              <a:rPr lang="cs-CZ" dirty="0"/>
              <a:t> – matematický vztah mezi objemem výroby a výrobními faktory. Některé výrobní faktory nelze průběžně měnit  (budovy, stroje) – fixní výrobní faktory, variabilní výrobní faktory proměnné v krátké době, práce, materiál, energie.</a:t>
            </a:r>
          </a:p>
          <a:p>
            <a:r>
              <a:rPr lang="cs-CZ" dirty="0"/>
              <a:t>Podnik obvykle nevyrábí maximální možné množství výrobků, ale pouze takové, které co nejvíce přispívá ke splnění jeho cílů, obvykle k maximalizaci zisku nebo zvyšování hodnoty podniku.</a:t>
            </a:r>
          </a:p>
          <a:p>
            <a:r>
              <a:rPr lang="cs-CZ" dirty="0"/>
              <a:t>Vyrábí-li podnik jeden druh výrobku, potom jeho optimální množství je takový objem výroby, při kterém se marginální tržby rovnají marginálním nákladům.</a:t>
            </a:r>
          </a:p>
          <a:p>
            <a:r>
              <a:rPr lang="cs-CZ" dirty="0"/>
              <a:t>Vyrábí-li více druhů výrobků, rozhoduje podnik o struktuře výroby. K tomu se užívají matematické metody př. Lineární programování.</a:t>
            </a:r>
          </a:p>
          <a:p>
            <a:r>
              <a:rPr lang="cs-CZ" dirty="0"/>
              <a:t>Podnik řeší otázku, jaký rozsah produkce přinese zisk. Při rozhodování jsou směrodatné mezní náklady (přírůstek nákladů vyvolaný zvýšením produkce o jednotku). Mezní náklady jsou srovnávány s cenou, kterou za přírůstek resp. Úbytek nákladů obdrží), nebo o kterou v důsledku snížení produkce přijde.</a:t>
            </a:r>
          </a:p>
          <a:p>
            <a:r>
              <a:rPr lang="cs-CZ" dirty="0"/>
              <a:t>Budou.-</a:t>
            </a:r>
            <a:r>
              <a:rPr lang="cs-CZ" dirty="0" err="1"/>
              <a:t>li</a:t>
            </a:r>
            <a:r>
              <a:rPr lang="cs-CZ" dirty="0"/>
              <a:t> mezní náklady </a:t>
            </a:r>
            <a:r>
              <a:rPr lang="cs-CZ" dirty="0" err="1"/>
              <a:t>nižsší</a:t>
            </a:r>
            <a:r>
              <a:rPr lang="cs-CZ" dirty="0"/>
              <a:t> než jednotková cena, bude firma rozsah produkce zvyšovat. Dodatečně vyrobená jednotka jí přinese víc, než kolik ji stojí.</a:t>
            </a:r>
          </a:p>
          <a:p>
            <a:r>
              <a:rPr lang="cs-CZ" dirty="0"/>
              <a:t>Firma bude chtít vyrábět takový rozsah produkce, při kterém se její mezní náklady rovnají ceně. Její zisk je optimalizován.</a:t>
            </a:r>
          </a:p>
          <a:p>
            <a:endParaRPr lang="cs-CZ" dirty="0"/>
          </a:p>
          <a:p>
            <a:r>
              <a:rPr lang="cs-CZ" dirty="0"/>
              <a:t>Dobu (rok, den, hodinu), dobu činnosti vyjadřujeme pomocí </a:t>
            </a:r>
            <a:r>
              <a:rPr lang="cs-CZ" b="1" dirty="0"/>
              <a:t>časových fondů.</a:t>
            </a:r>
          </a:p>
          <a:p>
            <a:r>
              <a:rPr lang="cs-CZ" dirty="0"/>
              <a:t>Výkon nejčastěji za hod, při normované jakosti a přesném dodržení technologického postupu a jakosti výrobků. Výkon je třeba vyjádřit ve výrobcích, doplňkově v technických jednotkách (kW).</a:t>
            </a:r>
          </a:p>
          <a:p>
            <a:r>
              <a:rPr lang="cs-CZ" dirty="0"/>
              <a:t>Výrobní kapacita = součin výkonu výrobní jednotky a doby, po kterou je v činnosti (časového fondu)</a:t>
            </a:r>
          </a:p>
          <a:p>
            <a:endParaRPr lang="cs-CZ" dirty="0"/>
          </a:p>
          <a:p>
            <a:r>
              <a:rPr lang="cs-CZ" b="1" dirty="0">
                <a:latin typeface="Times New Roman" pitchFamily="18" charset="0"/>
              </a:rPr>
              <a:t>Výkon výrobního zařízení</a:t>
            </a:r>
            <a:r>
              <a:rPr lang="cs-CZ" dirty="0">
                <a:latin typeface="Times New Roman" pitchFamily="18" charset="0"/>
              </a:rPr>
              <a:t> se stanoví se na základě kapacitních norem výrobnosti, které určují maximální množství výrobků, které může být na daném výrobním zařízení zhotoveno za časovou jednotku.</a:t>
            </a:r>
          </a:p>
          <a:p>
            <a:r>
              <a:rPr lang="cs-CZ" dirty="0">
                <a:latin typeface="Times New Roman" pitchFamily="18" charset="0"/>
              </a:rPr>
              <a:t>Časový fond výrobního zařízení (kalendářní </a:t>
            </a:r>
            <a:r>
              <a:rPr lang="cs-CZ" dirty="0" err="1">
                <a:latin typeface="Times New Roman" pitchFamily="18" charset="0"/>
              </a:rPr>
              <a:t>Tk</a:t>
            </a:r>
            <a:r>
              <a:rPr lang="cs-CZ" dirty="0">
                <a:latin typeface="Times New Roman" pitchFamily="18" charset="0"/>
              </a:rPr>
              <a:t>, nominální </a:t>
            </a:r>
            <a:r>
              <a:rPr lang="cs-CZ" dirty="0" err="1">
                <a:latin typeface="Times New Roman" pitchFamily="18" charset="0"/>
              </a:rPr>
              <a:t>Tn</a:t>
            </a:r>
            <a:r>
              <a:rPr lang="cs-CZ" dirty="0">
                <a:latin typeface="Times New Roman" pitchFamily="18" charset="0"/>
              </a:rPr>
              <a:t>, využitelný </a:t>
            </a:r>
            <a:r>
              <a:rPr lang="cs-CZ" dirty="0" err="1">
                <a:latin typeface="Times New Roman" pitchFamily="18" charset="0"/>
              </a:rPr>
              <a:t>Tp</a:t>
            </a:r>
            <a:r>
              <a:rPr lang="cs-CZ" dirty="0">
                <a:latin typeface="Times New Roman" pitchFamily="18" charset="0"/>
              </a:rPr>
              <a:t>).</a:t>
            </a:r>
          </a:p>
          <a:p>
            <a:r>
              <a:rPr lang="cs-CZ" b="1" dirty="0">
                <a:latin typeface="Times New Roman" pitchFamily="18" charset="0"/>
              </a:rPr>
              <a:t>Kalendářní časový fond</a:t>
            </a:r>
            <a:r>
              <a:rPr lang="cs-CZ" dirty="0">
                <a:latin typeface="Times New Roman" pitchFamily="18" charset="0"/>
              </a:rPr>
              <a:t> = počet dní v roce 365 (366) dní = 24 x 365 = 8 760 hodin. Využití při výpočtech v nepřetržitých provozech.</a:t>
            </a:r>
          </a:p>
          <a:p>
            <a:r>
              <a:rPr lang="cs-CZ" b="1" dirty="0">
                <a:latin typeface="Times New Roman" pitchFamily="18" charset="0"/>
              </a:rPr>
              <a:t>Nominální časový fond</a:t>
            </a:r>
            <a:r>
              <a:rPr lang="cs-CZ" dirty="0">
                <a:latin typeface="Times New Roman" pitchFamily="18" charset="0"/>
              </a:rPr>
              <a:t> = kalendářní časový fond po odečtení nepracovních dnů, případně celozávodní dovolené.</a:t>
            </a:r>
          </a:p>
          <a:p>
            <a:r>
              <a:rPr lang="cs-CZ" dirty="0" err="1">
                <a:latin typeface="Times New Roman" pitchFamily="18" charset="0"/>
              </a:rPr>
              <a:t>Tn</a:t>
            </a:r>
            <a:r>
              <a:rPr lang="cs-CZ" dirty="0">
                <a:latin typeface="Times New Roman" pitchFamily="18" charset="0"/>
              </a:rPr>
              <a:t> = počet pracovních dnů x počet směn v jednom pracovním dni x počet pracovních hodin v jedné směně.</a:t>
            </a:r>
          </a:p>
          <a:p>
            <a:r>
              <a:rPr lang="cs-CZ" b="1" dirty="0">
                <a:latin typeface="Times New Roman" pitchFamily="18" charset="0"/>
              </a:rPr>
              <a:t>Využitelný časový fond</a:t>
            </a:r>
            <a:r>
              <a:rPr lang="cs-CZ" dirty="0">
                <a:latin typeface="Times New Roman" pitchFamily="18" charset="0"/>
              </a:rPr>
              <a:t> vypočteme z nominálního časového fondu odečtením plánovaných prostojů (opravy, přemístění zařízení v pracovní době, čas na výrobu technologických zmetků...</a:t>
            </a:r>
          </a:p>
          <a:p>
            <a:endParaRPr lang="cs-CZ" dirty="0">
              <a:latin typeface="Times New Roman" pitchFamily="18" charset="0"/>
            </a:endParaRPr>
          </a:p>
          <a:p>
            <a:r>
              <a:rPr lang="cs-CZ" b="1" dirty="0">
                <a:latin typeface="Times New Roman" pitchFamily="18" charset="0"/>
              </a:rPr>
              <a:t>Plánování výrobní kapacity probíhá ve třech časových obdobích:</a:t>
            </a:r>
          </a:p>
          <a:p>
            <a:r>
              <a:rPr lang="cs-CZ" b="1" dirty="0">
                <a:latin typeface="Times New Roman" pitchFamily="18" charset="0"/>
              </a:rPr>
              <a:t>Dlouhodobé</a:t>
            </a:r>
            <a:r>
              <a:rPr lang="cs-CZ" dirty="0">
                <a:latin typeface="Times New Roman" pitchFamily="18" charset="0"/>
              </a:rPr>
              <a:t> – produkční zdroje k jejich opatření je třeba dlouhé období, jako budovy a zařízení,</a:t>
            </a:r>
          </a:p>
          <a:p>
            <a:r>
              <a:rPr lang="cs-CZ" b="1" dirty="0">
                <a:latin typeface="Times New Roman" pitchFamily="18" charset="0"/>
              </a:rPr>
              <a:t>Střednědobé</a:t>
            </a:r>
            <a:r>
              <a:rPr lang="cs-CZ" dirty="0">
                <a:latin typeface="Times New Roman" pitchFamily="18" charset="0"/>
              </a:rPr>
              <a:t> – měsíčně nebo čtvrtletně plánové plánované pro příštích 6-18 měsíců. Tyto kapacity si mohou měnit na základě pronájmu, nákupu zařízení, využití subdodávek.</a:t>
            </a:r>
          </a:p>
          <a:p>
            <a:r>
              <a:rPr lang="cs-CZ" b="1" dirty="0">
                <a:latin typeface="Times New Roman" pitchFamily="18" charset="0"/>
              </a:rPr>
              <a:t>Krátkodobé</a:t>
            </a:r>
            <a:r>
              <a:rPr lang="cs-CZ" dirty="0">
                <a:latin typeface="Times New Roman" pitchFamily="18" charset="0"/>
              </a:rPr>
              <a:t> – kratší než jeden měsíc. Je vázáno na denní nebo týdenní rozvržení výroby a zahrnuje tvorbu opatření k omezení odchylek od plánování výroby. Zahrnuje alternativy, jako práce přesčas, přesuny pracovníků, alternativní výrobní postupy.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57C30-9DA5-4218-8DAC-B9D5D2AB8490}" type="slidenum">
              <a:rPr lang="cs-CZ"/>
              <a:pPr/>
              <a:t>107</a:t>
            </a:fld>
            <a:endParaRPr lang="cs-CZ"/>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1043248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19B7D-4B33-4650-8D98-6354B67A0567}" type="slidenum">
              <a:rPr lang="cs-CZ"/>
              <a:pPr/>
              <a:t>109</a:t>
            </a:fld>
            <a:endParaRPr lang="cs-CZ"/>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cs-CZ"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DB997-1E34-42C4-8D36-18E6B3CBC6A9}" type="slidenum">
              <a:rPr lang="cs-CZ"/>
              <a:pPr/>
              <a:t>110</a:t>
            </a:fld>
            <a:endParaRPr lang="cs-CZ"/>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fontScale="92500" lnSpcReduction="10000"/>
          </a:bodyPr>
          <a:lstStyle/>
          <a:p>
            <a:endParaRPr lang="cs-CZ"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C7BCB-E5F2-4AD5-AA2B-7AC2FCE897D7}" type="slidenum">
              <a:rPr lang="cs-CZ"/>
              <a:pPr/>
              <a:t>111</a:t>
            </a:fld>
            <a:endParaRPr lang="cs-CZ"/>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79DEBB7-4DEE-4F32-BB27-AF4D9DD0FC1D}" type="slidenum">
              <a:rPr lang="cs-CZ">
                <a:latin typeface="Calibri" pitchFamily="34" charset="0"/>
              </a:rPr>
              <a:pPr fontAlgn="base">
                <a:spcBef>
                  <a:spcPct val="0"/>
                </a:spcBef>
                <a:spcAft>
                  <a:spcPct val="0"/>
                </a:spcAft>
              </a:pPr>
              <a:t>20</a:t>
            </a:fld>
            <a:endParaRPr lang="cs-CZ">
              <a:latin typeface="Calibri" pitchFamily="34" charset="0"/>
            </a:endParaRPr>
          </a:p>
        </p:txBody>
      </p:sp>
      <p:sp>
        <p:nvSpPr>
          <p:cNvPr id="569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9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1F0E7-BBD9-46A7-B9C1-AE05259B81BF}" type="slidenum">
              <a:rPr lang="cs-CZ"/>
              <a:pPr/>
              <a:t>112</a:t>
            </a:fld>
            <a:endParaRPr lang="cs-CZ"/>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pPr marL="220361" indent="-220361">
              <a:lnSpc>
                <a:spcPct val="90000"/>
              </a:lnSpc>
              <a:buFontTx/>
              <a:buChar char="•"/>
            </a:pPr>
            <a:endParaRPr lang="cs-CZ"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2EBB6-DEF8-4673-BA1E-9B27534E885C}" type="slidenum">
              <a:rPr lang="cs-CZ"/>
              <a:pPr/>
              <a:t>116</a:t>
            </a:fld>
            <a:endParaRPr lang="cs-CZ"/>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cs-CZ"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1ADD4-E271-45F6-AD26-14CB3DFADBD8}" type="slidenum">
              <a:rPr lang="cs-CZ"/>
              <a:pPr/>
              <a:t>117</a:t>
            </a:fld>
            <a:endParaRPr lang="cs-CZ"/>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cs-CZ"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C48E3-7265-471D-BD30-CD9C2230BE78}" type="slidenum">
              <a:rPr lang="cs-CZ"/>
              <a:pPr/>
              <a:t>118</a:t>
            </a:fld>
            <a:endParaRPr lang="cs-CZ"/>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cs-CZ"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119</a:t>
            </a:fld>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058BB-3653-4548-9D05-DA8812149FC2}" type="slidenum">
              <a:rPr lang="cs-CZ"/>
              <a:pPr/>
              <a:t>126</a:t>
            </a:fld>
            <a:endParaRPr lang="cs-CZ"/>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cs-CZ"/>
              <a:t>Celková produktivita = výstup / vstup (práce+ kapitál + energie + materiál)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31094-2354-4400-9B3E-41CFA206C61F}" type="slidenum">
              <a:rPr lang="cs-CZ"/>
              <a:pPr/>
              <a:t>127</a:t>
            </a:fld>
            <a:endParaRPr lang="cs-CZ"/>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normAutofit fontScale="85000" lnSpcReduction="20000"/>
          </a:bodyPr>
          <a:lstStyle/>
          <a:p>
            <a:r>
              <a:rPr lang="cs-CZ"/>
              <a:t>Plánování výrobního programu odpovídá na otázku CO?</a:t>
            </a:r>
          </a:p>
          <a:p>
            <a:r>
              <a:rPr lang="cs-CZ"/>
              <a:t>Plánování výrobního procesu odpovídá na otázku JAK?</a:t>
            </a:r>
          </a:p>
          <a:p>
            <a:r>
              <a:rPr lang="cs-CZ"/>
              <a:t>Zajištění výrobních faktorů pro výrobu.</a:t>
            </a:r>
          </a:p>
          <a:p>
            <a:endParaRPr lang="cs-CZ"/>
          </a:p>
          <a:p>
            <a:r>
              <a:rPr lang="cs-CZ"/>
              <a:t>Výrobní program představuje druhovou (sortimentní) skladbu a objem výroby, které se mají v určitém období vyrábět – včetně specifikace objemů a jakosti výroby. Sestavení (optimalizace) výrobního programu probíhá za pomoci lineárního programování, při němž je vždy kladen důraz na maximalizaci celopodnikového zisku.</a:t>
            </a:r>
          </a:p>
          <a:p>
            <a:r>
              <a:rPr lang="cs-CZ"/>
              <a:t>Výrobek vzniká určitým výrobním postupem, který se sestává ze sledu operací přesně stanovených technologií.</a:t>
            </a:r>
          </a:p>
          <a:p>
            <a:endParaRPr lang="cs-CZ"/>
          </a:p>
          <a:p>
            <a:pPr>
              <a:spcBef>
                <a:spcPct val="0"/>
              </a:spcBef>
            </a:pPr>
            <a:r>
              <a:rPr lang="cs-CZ">
                <a:latin typeface="Times New Roman" pitchFamily="18" charset="0"/>
              </a:rPr>
              <a:t>Plánování výrobního procesu:</a:t>
            </a:r>
          </a:p>
          <a:p>
            <a:pPr>
              <a:spcBef>
                <a:spcPct val="0"/>
              </a:spcBef>
              <a:buFontTx/>
              <a:buChar char="-"/>
            </a:pPr>
            <a:r>
              <a:rPr lang="cs-CZ">
                <a:latin typeface="Times New Roman" pitchFamily="18" charset="0"/>
              </a:rPr>
              <a:t>předvýrobní etapa – vývoj, konstrukční a technologická příprava výroby, zajištění materiálů, přípravků)</a:t>
            </a:r>
          </a:p>
          <a:p>
            <a:pPr>
              <a:spcBef>
                <a:spcPct val="0"/>
              </a:spcBef>
              <a:buFontTx/>
              <a:buChar char="-"/>
            </a:pPr>
            <a:r>
              <a:rPr lang="cs-CZ">
                <a:latin typeface="Times New Roman" pitchFamily="18" charset="0"/>
              </a:rPr>
              <a:t>výrobní etapa – vlastní zhotovení výrobků,</a:t>
            </a:r>
          </a:p>
          <a:p>
            <a:pPr>
              <a:spcBef>
                <a:spcPct val="0"/>
              </a:spcBef>
              <a:buFontTx/>
              <a:buChar char="-"/>
            </a:pPr>
            <a:r>
              <a:rPr lang="cs-CZ">
                <a:latin typeface="Times New Roman" pitchFamily="18" charset="0"/>
              </a:rPr>
              <a:t>odbytová etapa – prodejní etapa – realizace produktů na trhu – prodej, distribuce.</a:t>
            </a:r>
          </a:p>
          <a:p>
            <a:pPr>
              <a:spcBef>
                <a:spcPct val="0"/>
              </a:spcBef>
            </a:pPr>
            <a:r>
              <a:rPr lang="cs-CZ">
                <a:latin typeface="Times New Roman" pitchFamily="18" charset="0"/>
              </a:rPr>
              <a:t>Produkt vzniká určitým výrobním postupem, a to při výrobním procesu. Ten se sestává z dílčích výrobních operací.</a:t>
            </a:r>
          </a:p>
          <a:p>
            <a:endParaRPr lang="cs-CZ"/>
          </a:p>
          <a:p>
            <a:r>
              <a:rPr lang="cs-CZ" u="sng"/>
              <a:t>Pro zařazení či vyřazení výrobku z výrobního programu se používá řada kritérií:</a:t>
            </a:r>
          </a:p>
          <a:p>
            <a:r>
              <a:rPr lang="cs-CZ" b="1"/>
              <a:t>Zisk na kus</a:t>
            </a:r>
            <a:r>
              <a:rPr lang="cs-CZ"/>
              <a:t> – vychází z kalkulace úplných nákladů</a:t>
            </a:r>
          </a:p>
          <a:p>
            <a:r>
              <a:rPr lang="cs-CZ" b="1"/>
              <a:t>Příspěvek na úhradu (případně hrubé rozpětí)</a:t>
            </a:r>
            <a:r>
              <a:rPr lang="cs-CZ"/>
              <a:t> – vychází z kalkulace neúplných nákladů</a:t>
            </a:r>
          </a:p>
          <a:p>
            <a:r>
              <a:rPr lang="cs-CZ" b="1"/>
              <a:t>Příspěvek na úhradu (případně hrubé rozpětí) připadající  na jednotku omezení</a:t>
            </a:r>
            <a:r>
              <a:rPr lang="cs-CZ"/>
              <a:t> – příspěvek na úhradu je nutné v případě kapacitních či jiných omezení přenést na hodnotu relativní pro lepší vystižení přínosu jednotlivých výrobků. Výrobky se do výrobního programu zařazují podle velikosti poměrového kritéria až do vyčerpání daného omezení (např. časového fondu, kapacity výroby, kapacity trhu)</a:t>
            </a:r>
          </a:p>
          <a:p>
            <a:endParaRPr lang="cs-CZ"/>
          </a:p>
          <a:p>
            <a:r>
              <a:rPr lang="cs-CZ"/>
              <a:t>Výrobní proces obvykle probíhá v etapách, které se podle oborů zpravidla liší, zejména z hlediska jejich trvání.</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5A902-919D-4F5E-8D71-8F19EF00BEC2}" type="slidenum">
              <a:rPr lang="cs-CZ"/>
              <a:pPr/>
              <a:t>128</a:t>
            </a:fld>
            <a:endParaRPr lang="cs-CZ"/>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cs-CZ" sz="900" dirty="0"/>
              <a:t>Každý výrobce řeší  tržním hospodářství 3 základní otázky:</a:t>
            </a:r>
          </a:p>
          <a:p>
            <a:r>
              <a:rPr lang="cs-CZ" sz="900" dirty="0"/>
              <a:t>Co vyrábět: jaké výrobky a v jakém množství,</a:t>
            </a:r>
          </a:p>
          <a:p>
            <a:r>
              <a:rPr lang="cs-CZ" sz="900" dirty="0"/>
              <a:t>Jak vyrábět: jakým technologickým postupem, z jakých surovin produkovat výrobky,</a:t>
            </a:r>
          </a:p>
          <a:p>
            <a:r>
              <a:rPr lang="cs-CZ" sz="900" dirty="0"/>
              <a:t>Pro koho vyrábět: struktura zákazníků.</a:t>
            </a:r>
          </a:p>
          <a:p>
            <a:r>
              <a:rPr lang="cs-CZ" sz="900" dirty="0"/>
              <a:t>Co a jak řeší plánování výrobní činnosti, pro koho je otázkou odbytu., služeb a postupů ve srovnání s konkurencí a nejlepšími výrobky v odvětví.</a:t>
            </a:r>
          </a:p>
          <a:p>
            <a:endParaRPr lang="cs-CZ" sz="900" dirty="0"/>
          </a:p>
          <a:p>
            <a:r>
              <a:rPr lang="cs-CZ" sz="900" dirty="0" err="1"/>
              <a:t>Benchmarking</a:t>
            </a:r>
            <a:r>
              <a:rPr lang="cs-CZ" sz="900" dirty="0"/>
              <a:t> – soustavné hodnocení výrobků</a:t>
            </a:r>
          </a:p>
          <a:p>
            <a:r>
              <a:rPr lang="cs-CZ" sz="900" dirty="0"/>
              <a:t>TQM – </a:t>
            </a:r>
            <a:r>
              <a:rPr lang="cs-CZ" sz="900" dirty="0" err="1"/>
              <a:t>total</a:t>
            </a:r>
            <a:r>
              <a:rPr lang="cs-CZ" sz="900" dirty="0"/>
              <a:t> </a:t>
            </a:r>
            <a:r>
              <a:rPr lang="cs-CZ" sz="900" dirty="0" err="1"/>
              <a:t>quality</a:t>
            </a:r>
            <a:r>
              <a:rPr lang="cs-CZ" sz="900" dirty="0"/>
              <a:t> management – komplexní řízení kvality</a:t>
            </a:r>
          </a:p>
          <a:p>
            <a:r>
              <a:rPr lang="cs-CZ" sz="900" dirty="0"/>
              <a:t>Hodnotová a inženýrská analýzy</a:t>
            </a:r>
          </a:p>
          <a:p>
            <a:endParaRPr lang="cs-CZ" sz="900" dirty="0"/>
          </a:p>
          <a:p>
            <a:r>
              <a:rPr lang="cs-CZ" sz="900" dirty="0"/>
              <a:t>Důležité je stanovit požadovanou úroveň jakosti. Čím vyšší požadovaná úroveň jakosti , tím vyšší jsou náklady na jeho výrobu a tím i cena. Pro výrobce není jakost fixní ale proměnlivou veličinou, co bylo kvalitní dnes, nemusí být zítra.</a:t>
            </a:r>
          </a:p>
          <a:p>
            <a:endParaRPr lang="cs-CZ" sz="900" dirty="0"/>
          </a:p>
          <a:p>
            <a:r>
              <a:rPr lang="cs-CZ" sz="900" dirty="0"/>
              <a:t>Na základě výroby zboží se počítá i produktivita práce = výroba zboží / počet zaměstnanců.</a:t>
            </a:r>
          </a:p>
          <a:p>
            <a:r>
              <a:rPr lang="cs-CZ" sz="900" dirty="0"/>
              <a:t>Hrubý obrat zahrnuje i produkci, která nevstupuje na trh (</a:t>
            </a:r>
            <a:r>
              <a:rPr lang="cs-CZ" sz="900" dirty="0" err="1"/>
              <a:t>meziprodukce</a:t>
            </a:r>
            <a:r>
              <a:rPr lang="cs-CZ" sz="900" dirty="0"/>
              <a:t> mezi závody v rámci podniku).</a:t>
            </a:r>
          </a:p>
          <a:p>
            <a:r>
              <a:rPr lang="cs-CZ" sz="900" dirty="0" err="1"/>
              <a:t>Mezispotřeba</a:t>
            </a:r>
            <a:r>
              <a:rPr lang="cs-CZ" sz="900" dirty="0"/>
              <a:t> = hodnota nakoupených materiálů, energií a služeb spotřebovaných za účelem výroby zboží.</a:t>
            </a:r>
          </a:p>
          <a:p>
            <a:r>
              <a:rPr lang="cs-CZ" sz="900" dirty="0"/>
              <a:t>Přidaná hodnota = rozdíl mezi hrubým obratem a </a:t>
            </a:r>
            <a:r>
              <a:rPr lang="cs-CZ" sz="900" dirty="0" err="1"/>
              <a:t>mezispotřebou</a:t>
            </a:r>
            <a:r>
              <a:rPr lang="cs-CZ" sz="900" dirty="0"/>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F7F6D-3920-4257-B1CB-E8FFCF753662}" type="slidenum">
              <a:rPr lang="cs-CZ"/>
              <a:pPr/>
              <a:t>129</a:t>
            </a:fld>
            <a:endParaRPr lang="cs-CZ"/>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pPr>
              <a:spcBef>
                <a:spcPct val="50000"/>
              </a:spcBef>
            </a:pPr>
            <a:r>
              <a:rPr lang="cs-CZ" sz="900" dirty="0">
                <a:latin typeface="Times New Roman" pitchFamily="18" charset="0"/>
              </a:rPr>
              <a:t>Volba takového výrobního programu, který podniku přinese největší zisk. Porovnávání jednotlivých disponibilních výrobků pomocí jejich přímých nákladů a výnosů za jejich prodej.</a:t>
            </a:r>
          </a:p>
          <a:p>
            <a:pPr>
              <a:spcBef>
                <a:spcPct val="50000"/>
              </a:spcBef>
            </a:pPr>
            <a:r>
              <a:rPr lang="cs-CZ" sz="900" dirty="0">
                <a:latin typeface="Times New Roman" pitchFamily="18" charset="0"/>
              </a:rPr>
              <a:t>Není snahou mezi jednotlivé výrobky rozvrhnout společné režijní náklady (administrativní, nájem, odpisy). Ty jsou dosahovány ve stejné výši bez ohledu na strukturu výrobkového sortimentu, proto jsou z hlediska volby skladby výrobního programu irelevantní. </a:t>
            </a:r>
          </a:p>
          <a:p>
            <a:pPr>
              <a:spcBef>
                <a:spcPct val="50000"/>
              </a:spcBef>
            </a:pPr>
            <a:r>
              <a:rPr lang="cs-CZ" sz="900" dirty="0">
                <a:latin typeface="Times New Roman" pitchFamily="18" charset="0"/>
              </a:rPr>
              <a:t>Kritériem tedy není zisk na kus, ale tzv. hrubé rozpětí na jeden kus každého výrobku (hrubá marže) = rozdíl prodejní ceny jednoho kusu výrobku a přímých jednicových nákladů </a:t>
            </a:r>
          </a:p>
          <a:p>
            <a:pPr>
              <a:spcBef>
                <a:spcPct val="50000"/>
              </a:spcBef>
            </a:pPr>
            <a:r>
              <a:rPr lang="cs-CZ" sz="900" dirty="0">
                <a:latin typeface="Times New Roman" pitchFamily="18" charset="0"/>
              </a:rPr>
              <a:t>HR = p – </a:t>
            </a:r>
            <a:r>
              <a:rPr lang="cs-CZ" sz="900" dirty="0" err="1">
                <a:latin typeface="Times New Roman" pitchFamily="18" charset="0"/>
              </a:rPr>
              <a:t>pn</a:t>
            </a:r>
            <a:endParaRPr lang="cs-CZ" sz="900" dirty="0">
              <a:latin typeface="Times New Roman" pitchFamily="18" charset="0"/>
            </a:endParaRPr>
          </a:p>
          <a:p>
            <a:pPr>
              <a:spcBef>
                <a:spcPct val="50000"/>
              </a:spcBef>
            </a:pPr>
            <a:r>
              <a:rPr lang="cs-CZ" sz="900" dirty="0">
                <a:latin typeface="Times New Roman" pitchFamily="18" charset="0"/>
              </a:rPr>
              <a:t>Z úhrnu těchto přebytků výnosů nad přímými náklady musí být pokryty veškeré režijní N, zbytek představuje zisk podniku.</a:t>
            </a:r>
          </a:p>
          <a:p>
            <a:pPr>
              <a:spcBef>
                <a:spcPct val="50000"/>
              </a:spcBef>
            </a:pPr>
            <a:endParaRPr lang="cs-CZ" sz="900" dirty="0">
              <a:latin typeface="Times New Roman" pitchFamily="18" charset="0"/>
            </a:endParaRPr>
          </a:p>
          <a:p>
            <a:pPr>
              <a:spcBef>
                <a:spcPct val="50000"/>
              </a:spcBef>
            </a:pPr>
            <a:r>
              <a:rPr lang="cs-CZ" sz="900" dirty="0">
                <a:latin typeface="Times New Roman" pitchFamily="18" charset="0"/>
              </a:rPr>
              <a:t>Kromě finančního pohledu na výrobek je nezbytné do propočtů taktéž zahrnout omezení v podobě velikosti výrobní kapacity podniku. To je obvykle vyjádřeno disponibilním časovým fondem – tj. množstvím času, po který může být zařízení použito k výrobní činnosti. Důležitá je také pracnost výrobku, tedy jeho náročnost na čas pro produkci jednoho kusu.</a:t>
            </a:r>
          </a:p>
          <a:p>
            <a:pPr>
              <a:spcBef>
                <a:spcPct val="50000"/>
              </a:spcBef>
            </a:pPr>
            <a:r>
              <a:rPr lang="cs-CZ" sz="900" dirty="0">
                <a:latin typeface="Times New Roman" pitchFamily="18" charset="0"/>
              </a:rPr>
              <a:t>Konečným kritériem porovnávání výrobků je hrubé </a:t>
            </a:r>
            <a:r>
              <a:rPr lang="cs-CZ" sz="900" dirty="0" err="1">
                <a:latin typeface="Times New Roman" pitchFamily="18" charset="0"/>
              </a:rPr>
              <a:t>rozpěvýrobku</a:t>
            </a:r>
            <a:r>
              <a:rPr lang="cs-CZ" sz="900" dirty="0">
                <a:latin typeface="Times New Roman" pitchFamily="18" charset="0"/>
              </a:rPr>
              <a:t> na jednu </a:t>
            </a:r>
            <a:r>
              <a:rPr lang="cs-CZ" sz="900" dirty="0" err="1">
                <a:latin typeface="Times New Roman" pitchFamily="18" charset="0"/>
              </a:rPr>
              <a:t>normominutu</a:t>
            </a:r>
            <a:r>
              <a:rPr lang="cs-CZ" sz="900" dirty="0">
                <a:latin typeface="Times New Roman" pitchFamily="18" charset="0"/>
              </a:rPr>
              <a:t> produkce. </a:t>
            </a:r>
          </a:p>
          <a:p>
            <a:pPr>
              <a:spcBef>
                <a:spcPct val="50000"/>
              </a:spcBef>
            </a:pPr>
            <a:r>
              <a:rPr lang="cs-CZ" sz="900" dirty="0">
                <a:latin typeface="Times New Roman" pitchFamily="18" charset="0"/>
              </a:rPr>
              <a:t>HR/</a:t>
            </a:r>
            <a:r>
              <a:rPr lang="cs-CZ" sz="900" dirty="0" err="1">
                <a:latin typeface="Times New Roman" pitchFamily="18" charset="0"/>
              </a:rPr>
              <a:t>nm</a:t>
            </a:r>
            <a:r>
              <a:rPr lang="cs-CZ" sz="900" dirty="0">
                <a:latin typeface="Times New Roman" pitchFamily="18" charset="0"/>
              </a:rPr>
              <a:t> = HR/pracnost = výdělek za jednu minutu produkce daného výrobku.</a:t>
            </a:r>
          </a:p>
          <a:p>
            <a:pPr>
              <a:spcBef>
                <a:spcPct val="50000"/>
              </a:spcBef>
            </a:pPr>
            <a:endParaRPr lang="cs-CZ" sz="900" dirty="0">
              <a:latin typeface="Times New Roman" pitchFamily="18" charset="0"/>
            </a:endParaRPr>
          </a:p>
          <a:p>
            <a:pPr>
              <a:spcBef>
                <a:spcPct val="50000"/>
              </a:spcBef>
            </a:pPr>
            <a:r>
              <a:rPr lang="cs-CZ" sz="900" dirty="0">
                <a:latin typeface="Times New Roman" pitchFamily="18" charset="0"/>
              </a:rPr>
              <a:t>Do výrobního programu jsou přednostně zahrnuty výrobky, u nichž každá minuta produkce přinese nejvyšší finanční efekt.</a:t>
            </a:r>
          </a:p>
          <a:p>
            <a:r>
              <a:rPr lang="cs-CZ" sz="900" dirty="0"/>
              <a:t>Uvažovat také poptávku po výrobku!!!</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F7F6D-3920-4257-B1CB-E8FFCF753662}" type="slidenum">
              <a:rPr lang="cs-CZ"/>
              <a:pPr/>
              <a:t>130</a:t>
            </a:fld>
            <a:endParaRPr lang="cs-CZ"/>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pPr>
              <a:spcBef>
                <a:spcPct val="50000"/>
              </a:spcBef>
            </a:pPr>
            <a:r>
              <a:rPr lang="cs-CZ" sz="900" dirty="0">
                <a:latin typeface="Times New Roman" pitchFamily="18" charset="0"/>
              </a:rPr>
              <a:t>Volba takového výrobního programu, který podniku přinese největší zisk. Porovnávání jednotlivých disponibilních výrobků pomocí jejich přímých nákladů a výnosů za jejich prodej.</a:t>
            </a:r>
          </a:p>
          <a:p>
            <a:pPr>
              <a:spcBef>
                <a:spcPct val="50000"/>
              </a:spcBef>
            </a:pPr>
            <a:r>
              <a:rPr lang="cs-CZ" sz="900" dirty="0">
                <a:latin typeface="Times New Roman" pitchFamily="18" charset="0"/>
              </a:rPr>
              <a:t>Není snahou mezi jednotlivé výrobky rozvrhnout společné režijní náklady (administrativní, nájem, odpisy). Ty jsou dosahovány ve stejné výši bez ohledu na strukturu výrobkového sortimentu, proto jsou z hlediska volby skladby výrobního programu irelevantní. </a:t>
            </a:r>
          </a:p>
          <a:p>
            <a:pPr>
              <a:spcBef>
                <a:spcPct val="50000"/>
              </a:spcBef>
            </a:pPr>
            <a:r>
              <a:rPr lang="cs-CZ" sz="900" dirty="0">
                <a:latin typeface="Times New Roman" pitchFamily="18" charset="0"/>
              </a:rPr>
              <a:t>Kritériem tedy není zisk na kus, ale tzv. hrubé rozpětí na jeden kus každého výrobku (hrubá marže) = rozdíl prodejní ceny jednoho kusu výrobku a přímých jednicových nákladů </a:t>
            </a:r>
          </a:p>
          <a:p>
            <a:pPr>
              <a:spcBef>
                <a:spcPct val="50000"/>
              </a:spcBef>
            </a:pPr>
            <a:r>
              <a:rPr lang="cs-CZ" sz="900" dirty="0">
                <a:latin typeface="Times New Roman" pitchFamily="18" charset="0"/>
              </a:rPr>
              <a:t>HR = p – </a:t>
            </a:r>
            <a:r>
              <a:rPr lang="cs-CZ" sz="900" dirty="0" err="1">
                <a:latin typeface="Times New Roman" pitchFamily="18" charset="0"/>
              </a:rPr>
              <a:t>pn</a:t>
            </a:r>
            <a:endParaRPr lang="cs-CZ" sz="900" dirty="0">
              <a:latin typeface="Times New Roman" pitchFamily="18" charset="0"/>
            </a:endParaRPr>
          </a:p>
          <a:p>
            <a:pPr>
              <a:spcBef>
                <a:spcPct val="50000"/>
              </a:spcBef>
            </a:pPr>
            <a:r>
              <a:rPr lang="cs-CZ" sz="900" dirty="0">
                <a:latin typeface="Times New Roman" pitchFamily="18" charset="0"/>
              </a:rPr>
              <a:t>Z úhrnu těchto přebytků výnosů nad přímými náklady musí být pokryty veškeré režijní N, zbytek představuje zisk podniku.</a:t>
            </a:r>
          </a:p>
          <a:p>
            <a:pPr>
              <a:spcBef>
                <a:spcPct val="50000"/>
              </a:spcBef>
            </a:pPr>
            <a:endParaRPr lang="cs-CZ" sz="900" dirty="0">
              <a:latin typeface="Times New Roman" pitchFamily="18" charset="0"/>
            </a:endParaRPr>
          </a:p>
          <a:p>
            <a:pPr>
              <a:spcBef>
                <a:spcPct val="50000"/>
              </a:spcBef>
            </a:pPr>
            <a:r>
              <a:rPr lang="cs-CZ" sz="900" dirty="0">
                <a:latin typeface="Times New Roman" pitchFamily="18" charset="0"/>
              </a:rPr>
              <a:t>Kromě finančního pohledu na výrobek je nezbytné do propočtů taktéž zahrnout omezení v podobě velikosti výrobní kapacity podniku. To je obvykle vyjádřeno disponibilním časovým fondem – tj. množstvím času, po který může být zařízení použito k výrobní činnosti. Důležitá je také pracnost výrobku, tedy jeho náročnost na čas pro produkci jednoho kusu.</a:t>
            </a:r>
          </a:p>
          <a:p>
            <a:pPr>
              <a:spcBef>
                <a:spcPct val="50000"/>
              </a:spcBef>
            </a:pPr>
            <a:r>
              <a:rPr lang="cs-CZ" sz="900" dirty="0">
                <a:latin typeface="Times New Roman" pitchFamily="18" charset="0"/>
              </a:rPr>
              <a:t>Konečným kritériem porovnávání výrobků je hrubé </a:t>
            </a:r>
            <a:r>
              <a:rPr lang="cs-CZ" sz="900" dirty="0" err="1">
                <a:latin typeface="Times New Roman" pitchFamily="18" charset="0"/>
              </a:rPr>
              <a:t>rozpěvýrobku</a:t>
            </a:r>
            <a:r>
              <a:rPr lang="cs-CZ" sz="900" dirty="0">
                <a:latin typeface="Times New Roman" pitchFamily="18" charset="0"/>
              </a:rPr>
              <a:t> na jednu </a:t>
            </a:r>
            <a:r>
              <a:rPr lang="cs-CZ" sz="900" dirty="0" err="1">
                <a:latin typeface="Times New Roman" pitchFamily="18" charset="0"/>
              </a:rPr>
              <a:t>normominutu</a:t>
            </a:r>
            <a:r>
              <a:rPr lang="cs-CZ" sz="900" dirty="0">
                <a:latin typeface="Times New Roman" pitchFamily="18" charset="0"/>
              </a:rPr>
              <a:t> produkce. </a:t>
            </a:r>
          </a:p>
          <a:p>
            <a:pPr>
              <a:spcBef>
                <a:spcPct val="50000"/>
              </a:spcBef>
            </a:pPr>
            <a:r>
              <a:rPr lang="cs-CZ" sz="900" dirty="0">
                <a:latin typeface="Times New Roman" pitchFamily="18" charset="0"/>
              </a:rPr>
              <a:t>HR/</a:t>
            </a:r>
            <a:r>
              <a:rPr lang="cs-CZ" sz="900" dirty="0" err="1">
                <a:latin typeface="Times New Roman" pitchFamily="18" charset="0"/>
              </a:rPr>
              <a:t>nm</a:t>
            </a:r>
            <a:r>
              <a:rPr lang="cs-CZ" sz="900" dirty="0">
                <a:latin typeface="Times New Roman" pitchFamily="18" charset="0"/>
              </a:rPr>
              <a:t> = HR/pracnost = výdělek za jednu minutu produkce daného výrobku.</a:t>
            </a:r>
          </a:p>
          <a:p>
            <a:pPr>
              <a:spcBef>
                <a:spcPct val="50000"/>
              </a:spcBef>
            </a:pPr>
            <a:endParaRPr lang="cs-CZ" sz="900" dirty="0">
              <a:latin typeface="Times New Roman" pitchFamily="18" charset="0"/>
            </a:endParaRPr>
          </a:p>
          <a:p>
            <a:pPr>
              <a:spcBef>
                <a:spcPct val="50000"/>
              </a:spcBef>
            </a:pPr>
            <a:r>
              <a:rPr lang="cs-CZ" sz="900" dirty="0">
                <a:latin typeface="Times New Roman" pitchFamily="18" charset="0"/>
              </a:rPr>
              <a:t>Do výrobního programu jsou přednostně zahrnuty výrobky, u nichž každá minuta produkce přinese nejvyšší finanční efekt.</a:t>
            </a:r>
          </a:p>
          <a:p>
            <a:r>
              <a:rPr lang="cs-CZ" sz="900" dirty="0"/>
              <a:t>Uvažovat také poptávku po výrobku!!!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0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570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BB43705-6A30-4DBC-BBED-1B4779F2C687}" type="slidenum">
              <a:rPr lang="cs-CZ">
                <a:latin typeface="Calibri" pitchFamily="34" charset="0"/>
              </a:rPr>
              <a:pPr fontAlgn="base">
                <a:spcBef>
                  <a:spcPct val="0"/>
                </a:spcBef>
                <a:spcAft>
                  <a:spcPct val="0"/>
                </a:spcAft>
              </a:pPr>
              <a:t>21</a:t>
            </a:fld>
            <a:endParaRPr lang="cs-CZ">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5A67A-35F4-41A2-A6E6-65640879D0CA}" type="slidenum">
              <a:rPr lang="cs-CZ"/>
              <a:pPr/>
              <a:t>131</a:t>
            </a:fld>
            <a:endParaRPr lang="cs-CZ"/>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normAutofit fontScale="92500"/>
          </a:bodyPr>
          <a:lstStyle/>
          <a:p>
            <a:r>
              <a:rPr lang="cs-CZ" dirty="0"/>
              <a:t>Do výrobního programu můžeme zařadit výrobky podle jejich výhodnosti. Z hlediska maximalizace zisku je nejvýhodnější ten výrobek, který má nejvyšší krycí příspěvek (rozdíl ceny a variabilních nákladů), protože tento po uhrazení fixních nákladů přispívá k tvorbě zisku nejvíce. Zde je to výrobek C.</a:t>
            </a:r>
          </a:p>
          <a:p>
            <a:r>
              <a:rPr lang="cs-CZ" dirty="0"/>
              <a:t>Kromě maximálního prodejního množství jednotlivých výrobků zde máme další omezující faktor, kterým je využitelný časový fond 2000hodin. Vhodnějším hodnotícím kritériem pro zařazení výrobku do výrobního programu bude tedy krycí příspěvek připadající na jednu normohodinu. Krycí příspěvek jednotlivých výrobků tedy vydělíme jejich pracností v minutách. Krycí příspěvky na normohodinu budou u A 0,4Kč, u B 0,5Kč a u C 0,45Kč. Po zohlednění pracnosti výrobků je nejvýhodnější výrobek B, dále C a </a:t>
            </a:r>
            <a:r>
              <a:rPr lang="cs-CZ" dirty="0" err="1"/>
              <a:t>A.</a:t>
            </a:r>
            <a:endParaRPr lang="cs-CZ" dirty="0"/>
          </a:p>
          <a:p>
            <a:r>
              <a:rPr lang="cs-CZ" dirty="0"/>
              <a:t>Výrobku B můžeme vyrobit 3000kusů (spotřebujeme 60 000min z VČF, tedy 1000hodin). Dále můžeme vyrobit 2000kusů výrobku C, kterým spotřebujeme rovněž 60 000minut z VČF, tedy 1000hodin. Tím je VČF vyčerpán a výrobek A se nebude vyrábět vůbec.</a:t>
            </a:r>
          </a:p>
          <a:p>
            <a:r>
              <a:rPr lang="cs-CZ" dirty="0"/>
              <a:t>Celkový krycí příspěvek bude 3000ks B x 10Kč + 2000ks C x 13,5Kč = 57 000 Kč.</a:t>
            </a:r>
          </a:p>
          <a:p>
            <a:r>
              <a:rPr lang="cs-CZ" dirty="0"/>
              <a:t>Po odečtení fixních nákladů ve výši 40 000Kč bude dosažený zisk 17 000 Kč.</a:t>
            </a:r>
          </a:p>
          <a:p>
            <a:endParaRPr lang="cs-CZ" dirty="0"/>
          </a:p>
          <a:p>
            <a:r>
              <a:rPr lang="cs-CZ" dirty="0"/>
              <a:t>B) Prioritně musíme vyrobit </a:t>
            </a:r>
            <a:r>
              <a:rPr lang="cs-CZ" dirty="0" err="1"/>
              <a:t>nasmlouvané</a:t>
            </a:r>
            <a:r>
              <a:rPr lang="cs-CZ" dirty="0"/>
              <a:t> množství výrobku A, zbývající časový fond bude věnován výrobku B a poté C. </a:t>
            </a:r>
            <a:r>
              <a:rPr lang="cs-CZ" dirty="0" err="1"/>
              <a:t>Zařezením</a:t>
            </a:r>
            <a:r>
              <a:rPr lang="cs-CZ" dirty="0"/>
              <a:t> méně výhodného výrobku do výrobního programu se sníží zisk.</a:t>
            </a:r>
          </a:p>
          <a:p>
            <a:r>
              <a:rPr lang="cs-CZ" dirty="0"/>
              <a:t>A	3000ks	500hod	KP 12 000	</a:t>
            </a:r>
          </a:p>
          <a:p>
            <a:r>
              <a:rPr lang="cs-CZ" dirty="0"/>
              <a:t>B	3000ks	1000hod	KP 30 000</a:t>
            </a:r>
          </a:p>
          <a:p>
            <a:r>
              <a:rPr lang="cs-CZ" dirty="0"/>
              <a:t>C	1000ks	500hod	KP 13 500</a:t>
            </a:r>
          </a:p>
          <a:p>
            <a:r>
              <a:rPr lang="cs-CZ" dirty="0"/>
              <a:t>Celkem				55 000	FN 40 000	zisk 15 500Kč</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D8666-8439-4880-84BF-30BEAEE6F4B9}" type="slidenum">
              <a:rPr lang="cs-CZ"/>
              <a:pPr/>
              <a:t>134</a:t>
            </a:fld>
            <a:endParaRPr lang="cs-CZ"/>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220361" indent="-220361">
              <a:buFontTx/>
              <a:buAutoNum type="alphaLcParenR"/>
            </a:pPr>
            <a:endParaRPr lang="cs-CZ"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B086B-07A0-4BFC-8C50-A83EB720AD6C}" type="slidenum">
              <a:rPr lang="cs-CZ"/>
              <a:pPr/>
              <a:t>140</a:t>
            </a:fld>
            <a:endParaRPr lang="cs-CZ"/>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pPr>
              <a:lnSpc>
                <a:spcPct val="90000"/>
              </a:lnSpc>
            </a:pPr>
            <a:r>
              <a:rPr lang="cs-CZ" sz="800" dirty="0"/>
              <a:t>Řeší se otázky výroba technologie, jaké suroviny a materiály, rozvoj výrobků s cílem snížit náklady, změny surovin a materiálů. Lidská práce x práce strojů, automaty, roboty.</a:t>
            </a:r>
          </a:p>
          <a:p>
            <a:pPr>
              <a:lnSpc>
                <a:spcPct val="90000"/>
              </a:lnSpc>
            </a:pPr>
            <a:endParaRPr lang="cs-CZ" sz="800" dirty="0"/>
          </a:p>
          <a:p>
            <a:pPr>
              <a:lnSpc>
                <a:spcPct val="90000"/>
              </a:lnSpc>
            </a:pPr>
            <a:r>
              <a:rPr lang="cs-CZ" sz="800" dirty="0"/>
              <a:t>Ve výrobním podniku kromě procesů základních probíhá i celá řada pomocných procesů (údržba strojů a budov, výroba energie) a obslužných procesů (skladování, doprava, balení, kontrola).</a:t>
            </a:r>
          </a:p>
          <a:p>
            <a:pPr>
              <a:lnSpc>
                <a:spcPct val="90000"/>
              </a:lnSpc>
            </a:pPr>
            <a:endParaRPr lang="cs-CZ" sz="800" dirty="0"/>
          </a:p>
          <a:p>
            <a:pPr>
              <a:lnSpc>
                <a:spcPct val="90000"/>
              </a:lnSpc>
            </a:pPr>
            <a:r>
              <a:rPr lang="cs-CZ" sz="800" dirty="0"/>
              <a:t>Výrobní dávka je soubor výrobků vyráběných v těsném sledu za sebou, s jednorázovým vynaložením nákladů na přípravu a zakončení příslušného procesu.. Náklady na přípravu a zakončení výrobní dávky jsou vzhledem k velikosti dávky náklady fixní, s velikostí dávky tyto náklady na jednotku produkce klesají., zatímco ostatní náklady s velikostí dávky rostou (</a:t>
            </a:r>
            <a:r>
              <a:rPr lang="cs-CZ" sz="800" dirty="0" err="1"/>
              <a:t>př.skladování</a:t>
            </a:r>
            <a:r>
              <a:rPr lang="cs-CZ" sz="800" dirty="0"/>
              <a:t> zásob). Velikost výrobní dávky je třeba optimalizovat.</a:t>
            </a:r>
          </a:p>
          <a:p>
            <a:pPr>
              <a:lnSpc>
                <a:spcPct val="90000"/>
              </a:lnSpc>
            </a:pPr>
            <a:r>
              <a:rPr lang="cs-CZ" sz="800" dirty="0"/>
              <a:t>Optimální velikost výrobní dávky je množství, při kterém jsou celkové náklady minimální.</a:t>
            </a:r>
          </a:p>
          <a:p>
            <a:pPr>
              <a:lnSpc>
                <a:spcPct val="90000"/>
              </a:lnSpc>
            </a:pPr>
            <a:r>
              <a:rPr lang="cs-CZ" sz="800" dirty="0"/>
              <a:t>Minimální výrobní dávka – mez vzhledem k velikosti využití výrobnímu zařízení.</a:t>
            </a:r>
          </a:p>
          <a:p>
            <a:pPr>
              <a:lnSpc>
                <a:spcPct val="90000"/>
              </a:lnSpc>
            </a:pPr>
            <a:endParaRPr lang="cs-CZ" sz="800" dirty="0"/>
          </a:p>
          <a:p>
            <a:pPr>
              <a:lnSpc>
                <a:spcPct val="90000"/>
              </a:lnSpc>
            </a:pPr>
            <a:r>
              <a:rPr lang="cs-CZ" sz="800" dirty="0"/>
              <a:t>Optimální výrobní dávka OVD = 2q x </a:t>
            </a:r>
            <a:r>
              <a:rPr lang="cs-CZ" sz="800" dirty="0" err="1"/>
              <a:t>Npy</a:t>
            </a:r>
            <a:r>
              <a:rPr lang="cs-CZ" sz="800" dirty="0"/>
              <a:t> / </a:t>
            </a:r>
            <a:r>
              <a:rPr lang="cs-CZ" sz="800" dirty="0" err="1"/>
              <a:t>Nj</a:t>
            </a:r>
            <a:r>
              <a:rPr lang="cs-CZ" sz="800" dirty="0"/>
              <a:t> x </a:t>
            </a:r>
            <a:r>
              <a:rPr lang="cs-CZ" sz="800" dirty="0" err="1"/>
              <a:t>nz</a:t>
            </a:r>
            <a:endParaRPr lang="cs-CZ" sz="800" dirty="0"/>
          </a:p>
          <a:p>
            <a:pPr>
              <a:lnSpc>
                <a:spcPct val="90000"/>
              </a:lnSpc>
            </a:pPr>
            <a:r>
              <a:rPr lang="cs-CZ" sz="800" dirty="0"/>
              <a:t>q…plánovaný objem výroby v kusech</a:t>
            </a:r>
          </a:p>
          <a:p>
            <a:pPr>
              <a:lnSpc>
                <a:spcPct val="90000"/>
              </a:lnSpc>
            </a:pPr>
            <a:r>
              <a:rPr lang="cs-CZ" sz="800" dirty="0" err="1"/>
              <a:t>Npz</a:t>
            </a:r>
            <a:r>
              <a:rPr lang="cs-CZ" sz="800" dirty="0"/>
              <a:t>…náklady na přípravu a zakončení výrobní dávky</a:t>
            </a:r>
          </a:p>
          <a:p>
            <a:pPr>
              <a:lnSpc>
                <a:spcPct val="90000"/>
              </a:lnSpc>
            </a:pPr>
            <a:r>
              <a:rPr lang="cs-CZ" sz="800" dirty="0" err="1"/>
              <a:t>Nj</a:t>
            </a:r>
            <a:r>
              <a:rPr lang="cs-CZ" sz="800" dirty="0"/>
              <a:t>…jednicové náklady na kus</a:t>
            </a:r>
          </a:p>
          <a:p>
            <a:pPr>
              <a:lnSpc>
                <a:spcPct val="90000"/>
              </a:lnSpc>
            </a:pPr>
            <a:r>
              <a:rPr lang="cs-CZ" sz="800" dirty="0" err="1"/>
              <a:t>Nz</a:t>
            </a:r>
            <a:r>
              <a:rPr lang="cs-CZ" sz="800" dirty="0"/>
              <a:t>… roční náklady na skladování a udržování v haléřích na 1Kč průměrné zásoby</a:t>
            </a:r>
          </a:p>
          <a:p>
            <a:pPr>
              <a:lnSpc>
                <a:spcPct val="90000"/>
              </a:lnSpc>
            </a:pPr>
            <a:r>
              <a:rPr lang="cs-CZ" sz="800" dirty="0"/>
              <a:t>t…časové období vyjádřené zlomkem roku</a:t>
            </a:r>
          </a:p>
          <a:p>
            <a:pPr>
              <a:lnSpc>
                <a:spcPct val="90000"/>
              </a:lnSpc>
            </a:pPr>
            <a:endParaRPr lang="cs-CZ" sz="800" dirty="0"/>
          </a:p>
          <a:p>
            <a:pPr>
              <a:lnSpc>
                <a:spcPct val="90000"/>
              </a:lnSpc>
            </a:pPr>
            <a:r>
              <a:rPr lang="cs-CZ" sz="800" dirty="0"/>
              <a:t>Lhůtové plánování – úkolem lhůtového plánování je stanovení začátku a konce jednotlivých zakázek. Vychází se z plánů výroby, </a:t>
            </a:r>
            <a:r>
              <a:rPr lang="cs-CZ" sz="800" dirty="0" err="1"/>
              <a:t>technicko</a:t>
            </a:r>
            <a:r>
              <a:rPr lang="cs-CZ" sz="800" dirty="0"/>
              <a:t>-</a:t>
            </a:r>
            <a:r>
              <a:rPr lang="cs-CZ" sz="800" dirty="0" err="1"/>
              <a:t>hospodářdkých</a:t>
            </a:r>
            <a:r>
              <a:rPr lang="cs-CZ" sz="800" dirty="0"/>
              <a:t> norem spotřeby a výrobní kapacity.Výpočty se provádí na počítači a liší se typem výroby.</a:t>
            </a:r>
          </a:p>
          <a:p>
            <a:pPr>
              <a:lnSpc>
                <a:spcPct val="90000"/>
              </a:lnSpc>
            </a:pPr>
            <a:r>
              <a:rPr lang="cs-CZ" sz="800" dirty="0"/>
              <a:t>Základními charakteristikami časového průběhu výroby je výrobní takt. Tj. časový interval  dvou po sobě následujících výrobků nebo součástí a průběžná doba výroby výrobku, tj. doba, která uplyne  od předložení požadavku na jeho výrobu do jeho expedice zákazníkovi. Podstatnou část tvoří výrobní cyklus.</a:t>
            </a:r>
          </a:p>
          <a:p>
            <a:pPr>
              <a:lnSpc>
                <a:spcPct val="90000"/>
              </a:lnSpc>
            </a:pPr>
            <a:r>
              <a:rPr lang="cs-CZ" sz="800" dirty="0"/>
              <a:t>Dynamické plánování výroby – simulace </a:t>
            </a:r>
          </a:p>
          <a:p>
            <a:pPr>
              <a:lnSpc>
                <a:spcPct val="90000"/>
              </a:lnSpc>
            </a:pPr>
            <a:endParaRPr lang="cs-CZ" sz="800" dirty="0"/>
          </a:p>
          <a:p>
            <a:pPr>
              <a:lnSpc>
                <a:spcPct val="90000"/>
              </a:lnSpc>
            </a:pPr>
            <a:endParaRPr lang="cs-CZ" sz="8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2E3CB-17EE-4D47-844C-DE887BF054A9}" type="slidenum">
              <a:rPr lang="cs-CZ"/>
              <a:pPr/>
              <a:t>141</a:t>
            </a:fld>
            <a:endParaRPr lang="cs-CZ"/>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cs-CZ"/>
              <a:t>Problematika plánování výrobního procesu vychází z charakteru dané výroby, technologie a úrovně výrobního zařízení. Musí být stanoveny na mítu konkrétního podniku.</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2E3CB-17EE-4D47-844C-DE887BF054A9}" type="slidenum">
              <a:rPr lang="cs-CZ"/>
              <a:pPr/>
              <a:t>142</a:t>
            </a:fld>
            <a:endParaRPr lang="cs-CZ"/>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cs-CZ"/>
              <a:t>Problematika plánování výrobního procesu vychází z charakteru dané výroby, technologie a úrovně výrobního zařízení. Musí být stanoveny na mítu konkrétního podniku.</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2E3CB-17EE-4D47-844C-DE887BF054A9}" type="slidenum">
              <a:rPr lang="cs-CZ"/>
              <a:pPr/>
              <a:t>143</a:t>
            </a:fld>
            <a:endParaRPr lang="cs-CZ"/>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cs-CZ"/>
              <a:t>Problematika plánování výrobního procesu vychází z charakteru dané výroby, technologie a úrovně výrobního zařízení. Musí být stanoveny na mítu konkrétního podniku.</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2E3CB-17EE-4D47-844C-DE887BF054A9}" type="slidenum">
              <a:rPr lang="cs-CZ"/>
              <a:pPr/>
              <a:t>144</a:t>
            </a:fld>
            <a:endParaRPr lang="cs-CZ"/>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cs-CZ"/>
              <a:t>Problematika plánování výrobního procesu vychází z charakteru dané výroby, technologie a úrovně výrobního zařízení. Musí být stanoveny na mítu konkrétního podniku.</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5B067-F3EA-4AF3-B34A-4DEBC76B88F9}" type="slidenum">
              <a:rPr lang="cs-CZ"/>
              <a:pPr/>
              <a:t>145</a:t>
            </a:fld>
            <a:endParaRPr lang="cs-CZ"/>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marL="220361" indent="-220361"/>
            <a:endParaRPr lang="cs-CZ"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DACDC423-2C7F-4741-B45F-69EC5E3AB644}" type="slidenum">
              <a:rPr lang="cs-CZ" smtClean="0"/>
              <a:pPr>
                <a:defRPr/>
              </a:pPr>
              <a:t>146</a:t>
            </a:fld>
            <a:endParaRPr lang="cs-CZ"/>
          </a:p>
        </p:txBody>
      </p:sp>
    </p:spTree>
    <p:extLst>
      <p:ext uri="{BB962C8B-B14F-4D97-AF65-F5344CB8AC3E}">
        <p14:creationId xmlns:p14="http://schemas.microsoft.com/office/powerpoint/2010/main" val="16889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13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5713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E1502865-AD29-4DF1-B705-7AA0511977CA}" type="slidenum">
              <a:rPr lang="cs-CZ">
                <a:latin typeface="Calibri" pitchFamily="34" charset="0"/>
              </a:rPr>
              <a:pPr fontAlgn="base">
                <a:spcBef>
                  <a:spcPct val="0"/>
                </a:spcBef>
                <a:spcAft>
                  <a:spcPct val="0"/>
                </a:spcAft>
              </a:pPr>
              <a:t>23</a:t>
            </a:fld>
            <a:endParaRPr lang="cs-CZ">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C1A3AFDC-4CDB-4C43-B821-2A8331435DAA}" type="slidenum">
              <a:rPr lang="cs-CZ">
                <a:latin typeface="Calibri" pitchFamily="34" charset="0"/>
              </a:rPr>
              <a:pPr fontAlgn="base">
                <a:spcBef>
                  <a:spcPct val="0"/>
                </a:spcBef>
                <a:spcAft>
                  <a:spcPct val="0"/>
                </a:spcAft>
              </a:pPr>
              <a:t>24</a:t>
            </a:fld>
            <a:endParaRPr lang="cs-CZ">
              <a:latin typeface="Calibri" pitchFamily="34" charset="0"/>
            </a:endParaRPr>
          </a:p>
        </p:txBody>
      </p:sp>
      <p:sp>
        <p:nvSpPr>
          <p:cNvPr id="572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2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tc = dodávkový cyklus</a:t>
            </a:r>
          </a:p>
          <a:p>
            <a:pPr>
              <a:spcBef>
                <a:spcPct val="0"/>
              </a:spcBef>
            </a:pPr>
            <a:r>
              <a:rPr lang="cs-CZ"/>
              <a:t>t…počet dní sledovaného období</a:t>
            </a:r>
          </a:p>
          <a:p>
            <a:pPr>
              <a:spcBef>
                <a:spcPct val="0"/>
              </a:spcBef>
            </a:pPr>
            <a:r>
              <a:rPr lang="cs-CZ"/>
              <a:t>Q…předpokládaná potřeba dané položky zásob za sledované období</a:t>
            </a:r>
          </a:p>
          <a:p>
            <a:pPr>
              <a:spcBef>
                <a:spcPct val="0"/>
              </a:spcBef>
            </a:pPr>
            <a:r>
              <a:rPr lang="cs-CZ"/>
              <a:t>q…velikost jedné dodávky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
        <p:nvSpPr>
          <p:cNvPr id="5734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AF8D760-09EC-4194-B83A-205DF87DC0E5}" type="slidenum">
              <a:rPr lang="cs-CZ">
                <a:latin typeface="Calibri" pitchFamily="34" charset="0"/>
              </a:rPr>
              <a:pPr fontAlgn="base">
                <a:spcBef>
                  <a:spcPct val="0"/>
                </a:spcBef>
                <a:spcAft>
                  <a:spcPct val="0"/>
                </a:spcAft>
              </a:pPr>
              <a:t>34</a:t>
            </a:fld>
            <a:endParaRPr lang="cs-CZ">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pPr>
              <a:defRPr/>
            </a:pPr>
            <a:fld id="{B74BBF85-6DB1-4A5C-AF71-6F4D04E1A3D7}" type="slidenum">
              <a:rPr lang="cs-CZ"/>
              <a:pPr>
                <a:defRPr/>
              </a:pPr>
              <a:t>‹#›</a:t>
            </a:fld>
            <a:endParaRPr lang="cs-CZ"/>
          </a:p>
        </p:txBody>
      </p:sp>
    </p:spTree>
    <p:extLst>
      <p:ext uri="{BB962C8B-B14F-4D97-AF65-F5344CB8AC3E}">
        <p14:creationId xmlns:p14="http://schemas.microsoft.com/office/powerpoint/2010/main" val="269368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Kliknutím lze upravit styl.</a:t>
            </a:r>
          </a:p>
        </p:txBody>
      </p:sp>
      <p:sp>
        <p:nvSpPr>
          <p:cNvPr id="3" name="Zástupný symbol pro text 2"/>
          <p:cNvSpPr>
            <a:spLocks noGrp="1"/>
          </p:cNvSpPr>
          <p:nvPr>
            <p:ph type="body" sz="half" idx="1"/>
          </p:nvPr>
        </p:nvSpPr>
        <p:spPr>
          <a:xfrm>
            <a:off x="457200" y="1719263"/>
            <a:ext cx="8229600" cy="2128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57200" y="4000500"/>
            <a:ext cx="8229600" cy="21304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dt" sz="half" idx="10"/>
          </p:nvPr>
        </p:nvSpPr>
        <p:spPr/>
        <p:txBody>
          <a:bodyPr/>
          <a:lstStyle>
            <a:lvl1pPr>
              <a:defRPr>
                <a:solidFill>
                  <a:schemeClr val="tx1"/>
                </a:solidFill>
              </a:defRPr>
            </a:lvl1pPr>
          </a:lstStyle>
          <a:p>
            <a:pPr>
              <a:defRPr/>
            </a:pPr>
            <a:endParaRPr lang="cs-CZ" altLang="en-US"/>
          </a:p>
        </p:txBody>
      </p:sp>
      <p:sp>
        <p:nvSpPr>
          <p:cNvPr id="6" name="Rectangle 6"/>
          <p:cNvSpPr>
            <a:spLocks noGrp="1" noChangeArrowheads="1"/>
          </p:cNvSpPr>
          <p:nvPr>
            <p:ph type="ftr" sz="quarter" idx="11"/>
          </p:nvPr>
        </p:nvSpPr>
        <p:spPr/>
        <p:txBody>
          <a:bodyPr/>
          <a:lstStyle>
            <a:lvl1pPr>
              <a:defRPr>
                <a:solidFill>
                  <a:schemeClr val="tx1"/>
                </a:solidFill>
              </a:defRPr>
            </a:lvl1pPr>
          </a:lstStyle>
          <a:p>
            <a:pPr>
              <a:defRPr/>
            </a:pPr>
            <a:endParaRPr lang="cs-CZ" altLang="en-US"/>
          </a:p>
        </p:txBody>
      </p:sp>
      <p:sp>
        <p:nvSpPr>
          <p:cNvPr id="7" name="Rectangle 7"/>
          <p:cNvSpPr>
            <a:spLocks noGrp="1" noChangeArrowheads="1"/>
          </p:cNvSpPr>
          <p:nvPr>
            <p:ph type="sldNum" sz="quarter" idx="12"/>
          </p:nvPr>
        </p:nvSpPr>
        <p:spPr/>
        <p:txBody>
          <a:bodyPr/>
          <a:lstStyle>
            <a:lvl1pPr>
              <a:defRPr>
                <a:solidFill>
                  <a:schemeClr val="tx1"/>
                </a:solidFill>
              </a:defRPr>
            </a:lvl1pPr>
          </a:lstStyle>
          <a:p>
            <a:pPr>
              <a:defRPr/>
            </a:pPr>
            <a:fld id="{C3A9420E-56CA-430F-8050-BBA2999E88C5}" type="slidenum">
              <a:rPr lang="cs-CZ" altLang="en-US" smtClean="0"/>
              <a:pPr>
                <a:defRPr/>
              </a:pPr>
              <a:t>‹#›</a:t>
            </a:fld>
            <a:endParaRPr lang="cs-CZ" altLang="en-US"/>
          </a:p>
        </p:txBody>
      </p:sp>
    </p:spTree>
    <p:extLst>
      <p:ext uri="{BB962C8B-B14F-4D97-AF65-F5344CB8AC3E}">
        <p14:creationId xmlns:p14="http://schemas.microsoft.com/office/powerpoint/2010/main" val="3740134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Nadpis, 2 obsahy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Klepnutím lze upravit styl předlohy nadpisů.</a:t>
            </a:r>
          </a:p>
        </p:txBody>
      </p:sp>
      <p:sp>
        <p:nvSpPr>
          <p:cNvPr id="3" name="Zástupný symbol pro obsah 2"/>
          <p:cNvSpPr>
            <a:spLocks noGrp="1"/>
          </p:cNvSpPr>
          <p:nvPr>
            <p:ph sz="quarter" idx="1"/>
          </p:nvPr>
        </p:nvSpPr>
        <p:spPr>
          <a:xfrm>
            <a:off x="457200" y="1719263"/>
            <a:ext cx="4038600" cy="2128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quarter" idx="2"/>
          </p:nvPr>
        </p:nvSpPr>
        <p:spPr>
          <a:xfrm>
            <a:off x="457200" y="4000500"/>
            <a:ext cx="4038600" cy="21304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half" idx="3"/>
          </p:nvPr>
        </p:nvSpPr>
        <p:spPr>
          <a:xfrm>
            <a:off x="4648200" y="1719263"/>
            <a:ext cx="4038600" cy="44116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sz="half" idx="10"/>
          </p:nvPr>
        </p:nvSpPr>
        <p:spPr>
          <a:xfrm>
            <a:off x="457200" y="6248400"/>
            <a:ext cx="2133600" cy="457200"/>
          </a:xfrm>
        </p:spPr>
        <p:txBody>
          <a:bodyPr/>
          <a:lstStyle>
            <a:lvl1pPr>
              <a:defRPr/>
            </a:lvl1pPr>
          </a:lstStyle>
          <a:p>
            <a:pPr>
              <a:defRPr/>
            </a:pPr>
            <a:endParaRPr lang="cs-CZ" altLang="en-US"/>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pPr>
              <a:defRPr/>
            </a:pPr>
            <a:endParaRPr lang="cs-CZ" altLang="en-US"/>
          </a:p>
        </p:txBody>
      </p:sp>
      <p:sp>
        <p:nvSpPr>
          <p:cNvPr id="8" name="Zástupný symbol pro číslo snímku 7"/>
          <p:cNvSpPr>
            <a:spLocks noGrp="1"/>
          </p:cNvSpPr>
          <p:nvPr>
            <p:ph type="sldNum" sz="quarter" idx="12"/>
          </p:nvPr>
        </p:nvSpPr>
        <p:spPr>
          <a:xfrm>
            <a:off x="6553200" y="6248400"/>
            <a:ext cx="2133600" cy="457200"/>
          </a:xfrm>
        </p:spPr>
        <p:txBody>
          <a:bodyPr/>
          <a:lstStyle>
            <a:lvl1pPr>
              <a:defRPr/>
            </a:lvl1pPr>
          </a:lstStyle>
          <a:p>
            <a:pPr>
              <a:defRPr/>
            </a:pPr>
            <a:fld id="{32EED2BF-4B69-4797-B159-11963DE04BAD}" type="slidenum">
              <a:rPr lang="cs-CZ" altLang="en-US"/>
              <a:pPr>
                <a:defRPr/>
              </a:pPr>
              <a:t>‹#›</a:t>
            </a:fld>
            <a:endParaRPr lang="cs-CZ" altLang="en-US"/>
          </a:p>
        </p:txBody>
      </p:sp>
    </p:spTree>
    <p:extLst>
      <p:ext uri="{BB962C8B-B14F-4D97-AF65-F5344CB8AC3E}">
        <p14:creationId xmlns:p14="http://schemas.microsoft.com/office/powerpoint/2010/main" val="190598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Kliknutím lze upravit styl.</a:t>
            </a:r>
          </a:p>
        </p:txBody>
      </p:sp>
      <p:sp>
        <p:nvSpPr>
          <p:cNvPr id="3" name="Zástupný symbol pro tabulku 2"/>
          <p:cNvSpPr>
            <a:spLocks noGrp="1"/>
          </p:cNvSpPr>
          <p:nvPr>
            <p:ph type="tbl" idx="1"/>
          </p:nvPr>
        </p:nvSpPr>
        <p:spPr>
          <a:xfrm>
            <a:off x="457200" y="1719263"/>
            <a:ext cx="8229600" cy="4411662"/>
          </a:xfrm>
        </p:spPr>
        <p:txBody>
          <a:bodyPr rtlCol="0">
            <a:normAutofit/>
          </a:bodyPr>
          <a:lstStyle>
            <a:lvl1pPr>
              <a:defRPr>
                <a:solidFill>
                  <a:schemeClr val="tx1"/>
                </a:solidFill>
              </a:defRPr>
            </a:lvl1pPr>
          </a:lstStyle>
          <a:p>
            <a:pPr lvl="0"/>
            <a:endParaRPr lang="cs-CZ" noProof="0"/>
          </a:p>
        </p:txBody>
      </p:sp>
      <p:sp>
        <p:nvSpPr>
          <p:cNvPr id="4" name="Rectangle 5"/>
          <p:cNvSpPr>
            <a:spLocks noGrp="1" noChangeArrowheads="1"/>
          </p:cNvSpPr>
          <p:nvPr>
            <p:ph type="dt" sz="half" idx="10"/>
          </p:nvPr>
        </p:nvSpPr>
        <p:spPr/>
        <p:txBody>
          <a:bodyPr/>
          <a:lstStyle>
            <a:lvl1pPr>
              <a:defRPr/>
            </a:lvl1pPr>
          </a:lstStyle>
          <a:p>
            <a:pPr>
              <a:defRPr/>
            </a:pPr>
            <a:endParaRPr lang="cs-CZ" altLang="en-US"/>
          </a:p>
        </p:txBody>
      </p:sp>
      <p:sp>
        <p:nvSpPr>
          <p:cNvPr id="5" name="Rectangle 6"/>
          <p:cNvSpPr>
            <a:spLocks noGrp="1" noChangeArrowheads="1"/>
          </p:cNvSpPr>
          <p:nvPr>
            <p:ph type="ftr" sz="quarter" idx="11"/>
          </p:nvPr>
        </p:nvSpPr>
        <p:spPr/>
        <p:txBody>
          <a:bodyPr/>
          <a:lstStyle>
            <a:lvl1pPr>
              <a:defRPr/>
            </a:lvl1pPr>
          </a:lstStyle>
          <a:p>
            <a:pPr>
              <a:defRPr/>
            </a:pPr>
            <a:endParaRPr lang="cs-CZ" altLang="en-US"/>
          </a:p>
        </p:txBody>
      </p:sp>
      <p:sp>
        <p:nvSpPr>
          <p:cNvPr id="6" name="Rectangle 7"/>
          <p:cNvSpPr>
            <a:spLocks noGrp="1" noChangeArrowheads="1"/>
          </p:cNvSpPr>
          <p:nvPr>
            <p:ph type="sldNum" sz="quarter" idx="12"/>
          </p:nvPr>
        </p:nvSpPr>
        <p:spPr/>
        <p:txBody>
          <a:bodyPr/>
          <a:lstStyle>
            <a:lvl1pPr>
              <a:defRPr/>
            </a:lvl1pPr>
          </a:lstStyle>
          <a:p>
            <a:pPr>
              <a:defRPr/>
            </a:pPr>
            <a:fld id="{821568E8-4E11-4111-BFD5-BB5B4EB35E5E}" type="slidenum">
              <a:rPr lang="cs-CZ" altLang="en-US"/>
              <a:pPr>
                <a:defRPr/>
              </a:pPr>
              <a:t>‹#›</a:t>
            </a:fld>
            <a:endParaRPr lang="cs-CZ" altLang="en-US"/>
          </a:p>
        </p:txBody>
      </p:sp>
    </p:spTree>
    <p:extLst>
      <p:ext uri="{BB962C8B-B14F-4D97-AF65-F5344CB8AC3E}">
        <p14:creationId xmlns:p14="http://schemas.microsoft.com/office/powerpoint/2010/main" val="212981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719263"/>
            <a:ext cx="8229600" cy="2128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4000500"/>
            <a:ext cx="8229600" cy="21304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cs-CZ" altLang="en-US"/>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cs-CZ" altLang="en-US"/>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0CC381F3-E900-4490-B5B9-BDA4D1E28D93}" type="slidenum">
              <a:rPr lang="cs-CZ" altLang="en-US"/>
              <a:pPr/>
              <a:t>‹#›</a:t>
            </a:fld>
            <a:endParaRPr lang="cs-CZ" altLang="en-US"/>
          </a:p>
        </p:txBody>
      </p:sp>
    </p:spTree>
    <p:extLst>
      <p:ext uri="{BB962C8B-B14F-4D97-AF65-F5344CB8AC3E}">
        <p14:creationId xmlns:p14="http://schemas.microsoft.com/office/powerpoint/2010/main" val="367891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cs-CZ"/>
              <a:t>Click to edit Master title style</a:t>
            </a:r>
            <a:endParaRPr lang="en-US"/>
          </a:p>
        </p:txBody>
      </p:sp>
      <p:sp>
        <p:nvSpPr>
          <p:cNvPr id="3" name="Content Placeholder 2"/>
          <p:cNvSpPr>
            <a:spLocks noGrp="1"/>
          </p:cNvSpPr>
          <p:nvPr>
            <p:ph idx="1"/>
          </p:nvPr>
        </p:nvSpPr>
        <p:spPr>
          <a:xfrm>
            <a:off x="457200" y="1731523"/>
            <a:ext cx="8229600" cy="4394640"/>
          </a:xfrm>
        </p:spPr>
        <p:txBody>
          <a:body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10"/>
          </p:nvPr>
        </p:nvSpPr>
        <p:spPr/>
        <p:txBody>
          <a:bodyPr/>
          <a:lstStyle/>
          <a:p>
            <a:fld id="{A04B1EB3-18E5-3B48-B1FD-09B9226D6C2A}"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5923"/>
            <a:ext cx="8229600" cy="1143000"/>
          </a:xfrm>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4/28/2022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5.bin"/></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051" y="2470137"/>
            <a:ext cx="7858124" cy="1917726"/>
          </a:xfrm>
        </p:spPr>
        <p:txBody>
          <a:bodyPr lIns="0" tIns="0" rIns="0" bIns="0" anchor="t" anchorCtr="0">
            <a:normAutofit fontScale="90000"/>
          </a:bodyPr>
          <a:lstStyle/>
          <a:p>
            <a:br>
              <a:rPr lang="cs-CZ" sz="3200" b="1" dirty="0">
                <a:solidFill>
                  <a:srgbClr val="FF0000"/>
                </a:solidFill>
              </a:rPr>
            </a:br>
            <a:r>
              <a:rPr lang="cs-CZ" sz="4000" b="1" dirty="0">
                <a:solidFill>
                  <a:srgbClr val="FF0000"/>
                </a:solidFill>
              </a:rPr>
              <a:t>Podniková ekonomika 2</a:t>
            </a:r>
            <a:br>
              <a:rPr lang="cs-CZ" sz="3200" b="1" dirty="0">
                <a:solidFill>
                  <a:srgbClr val="FF0000"/>
                </a:solidFill>
              </a:rPr>
            </a:br>
            <a:r>
              <a:rPr lang="cs-CZ" sz="3200" dirty="0"/>
              <a:t>Nákup a zásobování</a:t>
            </a:r>
            <a:br>
              <a:rPr lang="cs-CZ" sz="3200" dirty="0"/>
            </a:br>
            <a:r>
              <a:rPr lang="cs-CZ" sz="3200" dirty="0"/>
              <a:t>Výrobní činnost</a:t>
            </a:r>
            <a:endParaRPr lang="cs-CZ" sz="3200" dirty="0">
              <a:solidFill>
                <a:srgbClr val="FF0000"/>
              </a:solidFill>
            </a:endParaRP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96975"/>
          </a:xfrm>
        </p:spPr>
        <p:txBody>
          <a:bodyPr/>
          <a:lstStyle/>
          <a:p>
            <a:pPr fontAlgn="auto">
              <a:spcAft>
                <a:spcPts val="0"/>
              </a:spcAft>
              <a:defRPr/>
            </a:pPr>
            <a:r>
              <a:rPr lang="cs-CZ"/>
              <a:t>Třídění zásob</a:t>
            </a:r>
          </a:p>
        </p:txBody>
      </p:sp>
      <p:sp>
        <p:nvSpPr>
          <p:cNvPr id="363523" name="Rectangle 3"/>
          <p:cNvSpPr>
            <a:spLocks noGrp="1" noChangeArrowheads="1"/>
          </p:cNvSpPr>
          <p:nvPr>
            <p:ph type="body" idx="1"/>
          </p:nvPr>
        </p:nvSpPr>
        <p:spPr>
          <a:xfrm>
            <a:off x="457200" y="1268413"/>
            <a:ext cx="8291513" cy="4857750"/>
          </a:xfrm>
        </p:spPr>
        <p:txBody>
          <a:bodyPr/>
          <a:lstStyle/>
          <a:p>
            <a:pPr marL="273050" indent="-273050">
              <a:buFontTx/>
              <a:buNone/>
            </a:pPr>
            <a:r>
              <a:rPr lang="cs-CZ" sz="2800">
                <a:latin typeface="Arial Narrow" pitchFamily="34" charset="0"/>
              </a:rPr>
              <a:t>Třídění zásob navazuje na třídění materiálů. </a:t>
            </a:r>
          </a:p>
          <a:p>
            <a:pPr marL="273050" indent="-273050"/>
            <a:r>
              <a:rPr lang="cs-CZ" sz="2800" b="1">
                <a:latin typeface="Arial Narrow" pitchFamily="34" charset="0"/>
              </a:rPr>
              <a:t>Objemově významné materiály</a:t>
            </a:r>
            <a:r>
              <a:rPr lang="cs-CZ" sz="2800">
                <a:latin typeface="Arial Narrow" pitchFamily="34" charset="0"/>
              </a:rPr>
              <a:t> – základní materiály,  </a:t>
            </a:r>
          </a:p>
          <a:p>
            <a:pPr marL="273050" indent="-273050">
              <a:buFontTx/>
              <a:buNone/>
            </a:pPr>
            <a:r>
              <a:rPr lang="cs-CZ" sz="2800">
                <a:latin typeface="Arial Narrow" pitchFamily="34" charset="0"/>
              </a:rPr>
              <a:t>    řídíme jejich množství v zásobách v m.j., jednotkové ceny a náklady v Kč. </a:t>
            </a:r>
          </a:p>
          <a:p>
            <a:pPr marL="273050" indent="-273050"/>
            <a:r>
              <a:rPr lang="cs-CZ" sz="2800" b="1">
                <a:latin typeface="Arial Narrow" pitchFamily="34" charset="0"/>
              </a:rPr>
              <a:t>Ostatní materiály objemově méně významné</a:t>
            </a:r>
          </a:p>
          <a:p>
            <a:pPr marL="273050" indent="-273050">
              <a:buFontTx/>
              <a:buNone/>
            </a:pPr>
            <a:r>
              <a:rPr lang="cs-CZ" sz="2800">
                <a:latin typeface="Arial Narrow" pitchFamily="34" charset="0"/>
              </a:rPr>
              <a:t>    řídíme  úrovni nákladů v Kč. Analýza nákladů se provádí pouze když to vyžádají podmínky v podniku z titulu dodržení hospodárnosti výroby.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492896"/>
            <a:ext cx="8229600" cy="1143000"/>
          </a:xfrm>
          <a:solidFill>
            <a:schemeClr val="bg1"/>
          </a:solidFill>
        </p:spPr>
        <p:txBody>
          <a:bodyPr>
            <a:normAutofit fontScale="90000"/>
          </a:bodyPr>
          <a:lstStyle/>
          <a:p>
            <a:r>
              <a:rPr lang="cs-CZ" b="1" dirty="0"/>
              <a:t>III. Produkční funkce a výrobní kapacita</a:t>
            </a:r>
            <a:endParaRPr lang="en-US" b="1" dirty="0"/>
          </a:p>
        </p:txBody>
      </p:sp>
    </p:spTree>
    <p:extLst>
      <p:ext uri="{BB962C8B-B14F-4D97-AF65-F5344CB8AC3E}">
        <p14:creationId xmlns:p14="http://schemas.microsoft.com/office/powerpoint/2010/main" val="22292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Produkční funkce</a:t>
            </a:r>
            <a:endParaRPr lang="en-US" b="1" dirty="0"/>
          </a:p>
        </p:txBody>
      </p:sp>
      <p:sp>
        <p:nvSpPr>
          <p:cNvPr id="3" name="Zástupný symbol pro obsah 2"/>
          <p:cNvSpPr>
            <a:spLocks noGrp="1"/>
          </p:cNvSpPr>
          <p:nvPr>
            <p:ph idx="1"/>
          </p:nvPr>
        </p:nvSpPr>
        <p:spPr>
          <a:solidFill>
            <a:schemeClr val="bg1"/>
          </a:solidFill>
        </p:spPr>
        <p:txBody>
          <a:bodyPr>
            <a:normAutofit fontScale="92500" lnSpcReduction="10000"/>
          </a:bodyPr>
          <a:lstStyle/>
          <a:p>
            <a:pPr marL="0" indent="0">
              <a:buNone/>
            </a:pPr>
            <a:r>
              <a:rPr lang="cs-CZ" b="1" u="sng" dirty="0">
                <a:solidFill>
                  <a:srgbClr val="FF0000"/>
                </a:solidFill>
              </a:rPr>
              <a:t>Výchozí teze: </a:t>
            </a:r>
            <a:r>
              <a:rPr lang="cs-CZ" dirty="0"/>
              <a:t>Vyjadřuje maximální objem produkce, který lze vyrobit při daném množství výrobních faktorů.</a:t>
            </a:r>
          </a:p>
          <a:p>
            <a:pPr marL="0" indent="0">
              <a:buNone/>
            </a:pPr>
            <a:r>
              <a:rPr lang="cs-CZ" dirty="0"/>
              <a:t>Dle faktoru času rozlišujeme:</a:t>
            </a:r>
          </a:p>
          <a:p>
            <a:pPr lvl="1">
              <a:buFont typeface="Wingdings" panose="05000000000000000000" pitchFamily="2" charset="2"/>
              <a:buChar char="Ø"/>
            </a:pPr>
            <a:r>
              <a:rPr lang="cs-CZ" dirty="0"/>
              <a:t>Produkční funkci v krátkém období (pouze jeden výrobní faktor je variabilní)</a:t>
            </a:r>
          </a:p>
          <a:p>
            <a:pPr lvl="1">
              <a:buFont typeface="Wingdings" panose="05000000000000000000" pitchFamily="2" charset="2"/>
              <a:buChar char="Ø"/>
            </a:pPr>
            <a:r>
              <a:rPr lang="cs-CZ" dirty="0"/>
              <a:t>Produkční funkci v dlouhém období (dva výrobní faktory, oba variabilní)</a:t>
            </a:r>
          </a:p>
          <a:p>
            <a:pPr marL="0" lvl="1" indent="0">
              <a:buNone/>
            </a:pPr>
            <a:r>
              <a:rPr lang="cs-CZ" dirty="0"/>
              <a:t>Produkční funkce v krátkém období:</a:t>
            </a:r>
          </a:p>
          <a:p>
            <a:pPr marL="857250" lvl="2" indent="-457200">
              <a:buFont typeface="Wingdings" panose="05000000000000000000" pitchFamily="2" charset="2"/>
              <a:buChar char="Ø"/>
            </a:pPr>
            <a:r>
              <a:rPr lang="cs-CZ" b="1" dirty="0">
                <a:solidFill>
                  <a:schemeClr val="tx2"/>
                </a:solidFill>
              </a:rPr>
              <a:t>Maximální produkt = mezní produkt z práce je roven nule</a:t>
            </a:r>
            <a:r>
              <a:rPr lang="cs-CZ" dirty="0"/>
              <a:t>! </a:t>
            </a:r>
          </a:p>
        </p:txBody>
      </p:sp>
    </p:spTree>
    <p:extLst>
      <p:ext uri="{BB962C8B-B14F-4D97-AF65-F5344CB8AC3E}">
        <p14:creationId xmlns:p14="http://schemas.microsoft.com/office/powerpoint/2010/main" val="37787545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475" y="171450"/>
            <a:ext cx="8229600" cy="1143000"/>
          </a:xfrm>
        </p:spPr>
        <p:txBody>
          <a:bodyPr/>
          <a:lstStyle/>
          <a:p>
            <a:r>
              <a:rPr lang="cs-CZ" b="1" dirty="0"/>
              <a:t>Výrobní kapacita</a:t>
            </a:r>
            <a:endParaRPr lang="en-US" b="1" dirty="0"/>
          </a:p>
        </p:txBody>
      </p:sp>
      <p:sp>
        <p:nvSpPr>
          <p:cNvPr id="3" name="Zástupný symbol pro obsah 2"/>
          <p:cNvSpPr>
            <a:spLocks noGrp="1"/>
          </p:cNvSpPr>
          <p:nvPr>
            <p:ph idx="1"/>
          </p:nvPr>
        </p:nvSpPr>
        <p:spPr>
          <a:xfrm>
            <a:off x="371475" y="1314450"/>
            <a:ext cx="8515350" cy="4857750"/>
          </a:xfrm>
          <a:solidFill>
            <a:schemeClr val="bg1"/>
          </a:solidFill>
        </p:spPr>
        <p:txBody>
          <a:bodyPr>
            <a:normAutofit fontScale="92500" lnSpcReduction="20000"/>
          </a:bodyPr>
          <a:lstStyle/>
          <a:p>
            <a:pPr marL="0" indent="0">
              <a:buNone/>
            </a:pPr>
            <a:r>
              <a:rPr lang="cs-CZ" dirty="0"/>
              <a:t>Maximální objem produkce, který lze vyrobit za určité období.</a:t>
            </a:r>
          </a:p>
          <a:p>
            <a:pPr lvl="1">
              <a:buFont typeface="Wingdings" panose="05000000000000000000" pitchFamily="2" charset="2"/>
              <a:buChar char="Ø"/>
            </a:pPr>
            <a:r>
              <a:rPr lang="cs-CZ" dirty="0"/>
              <a:t>Označujeme ji jako </a:t>
            </a:r>
            <a:r>
              <a:rPr lang="cs-CZ" b="1" dirty="0" err="1"/>
              <a:t>Qp</a:t>
            </a:r>
            <a:r>
              <a:rPr lang="cs-CZ" b="1" dirty="0"/>
              <a:t>.</a:t>
            </a:r>
          </a:p>
          <a:p>
            <a:pPr lvl="1">
              <a:buFont typeface="Wingdings" panose="05000000000000000000" pitchFamily="2" charset="2"/>
              <a:buChar char="Ø"/>
            </a:pPr>
            <a:r>
              <a:rPr lang="cs-CZ" dirty="0"/>
              <a:t>Můžeme ji chápat jako </a:t>
            </a:r>
            <a:r>
              <a:rPr lang="cs-CZ" b="1" dirty="0"/>
              <a:t>potenciální výkon </a:t>
            </a:r>
            <a:r>
              <a:rPr lang="cs-CZ" dirty="0"/>
              <a:t>výrobní jednotky (podniku)</a:t>
            </a:r>
          </a:p>
          <a:p>
            <a:pPr marL="0" lvl="1" indent="0">
              <a:buNone/>
            </a:pPr>
            <a:r>
              <a:rPr lang="cs-CZ" dirty="0"/>
              <a:t>Výrobní kapacita je zpravidla součinem normy výkonu výrobní jednotky (výkon za určitý čas) a doby, po kterou je v činnosti (využitelný časový fond).</a:t>
            </a:r>
          </a:p>
          <a:p>
            <a:pPr>
              <a:lnSpc>
                <a:spcPct val="90000"/>
              </a:lnSpc>
              <a:spcBef>
                <a:spcPct val="50000"/>
              </a:spcBef>
            </a:pPr>
            <a:r>
              <a:rPr lang="cs-CZ" dirty="0"/>
              <a:t>Výkon výrobního  zařízení je maximální výrobnost za jednotku času. </a:t>
            </a:r>
          </a:p>
          <a:p>
            <a:pPr>
              <a:lnSpc>
                <a:spcPct val="90000"/>
              </a:lnSpc>
              <a:spcBef>
                <a:spcPct val="50000"/>
              </a:spcBef>
            </a:pPr>
            <a:r>
              <a:rPr lang="cs-CZ" dirty="0"/>
              <a:t>Časový fond výrobního zařízení je plánovaný počet dnů nebo hodin činnosti výrobního zařízení za rok.</a:t>
            </a:r>
          </a:p>
          <a:p>
            <a:pPr marL="0" lvl="1" indent="0">
              <a:buNone/>
            </a:pPr>
            <a:endParaRPr lang="en-US" dirty="0"/>
          </a:p>
        </p:txBody>
      </p:sp>
    </p:spTree>
    <p:extLst>
      <p:ext uri="{BB962C8B-B14F-4D97-AF65-F5344CB8AC3E}">
        <p14:creationId xmlns:p14="http://schemas.microsoft.com/office/powerpoint/2010/main" val="28060848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kapacita</a:t>
            </a:r>
            <a:endParaRPr lang="en-US" b="1" dirty="0"/>
          </a:p>
        </p:txBody>
      </p:sp>
      <p:sp>
        <p:nvSpPr>
          <p:cNvPr id="3" name="Zástupný symbol pro obsah 2"/>
          <p:cNvSpPr>
            <a:spLocks noGrp="1"/>
          </p:cNvSpPr>
          <p:nvPr>
            <p:ph idx="1"/>
          </p:nvPr>
        </p:nvSpPr>
        <p:spPr>
          <a:solidFill>
            <a:schemeClr val="bg1"/>
          </a:solidFill>
        </p:spPr>
        <p:txBody>
          <a:bodyPr>
            <a:normAutofit fontScale="92500" lnSpcReduction="20000"/>
          </a:bodyPr>
          <a:lstStyle/>
          <a:p>
            <a:pPr marL="0" indent="0">
              <a:buNone/>
            </a:pPr>
            <a:r>
              <a:rPr lang="cs-CZ" dirty="0"/>
              <a:t>Pro určení výrobní kapacity zpravidla zjišťujeme:</a:t>
            </a:r>
          </a:p>
          <a:p>
            <a:pPr marL="914400" lvl="1" indent="-514350">
              <a:buFont typeface="+mj-lt"/>
              <a:buAutoNum type="arabicPeriod"/>
            </a:pPr>
            <a:r>
              <a:rPr lang="cs-CZ" dirty="0"/>
              <a:t>Normu výkonu za určitý časový úsek (</a:t>
            </a:r>
            <a:r>
              <a:rPr lang="cs-CZ" dirty="0" err="1"/>
              <a:t>Vp</a:t>
            </a:r>
            <a:r>
              <a:rPr lang="cs-CZ" dirty="0"/>
              <a:t>) </a:t>
            </a:r>
          </a:p>
          <a:p>
            <a:pPr marL="914400" lvl="1" indent="-514350">
              <a:buFont typeface="+mj-lt"/>
              <a:buAutoNum type="arabicPeriod"/>
            </a:pPr>
            <a:r>
              <a:rPr lang="cs-CZ" dirty="0"/>
              <a:t>Využitelný časový fond (</a:t>
            </a:r>
            <a:r>
              <a:rPr lang="cs-CZ" dirty="0" err="1"/>
              <a:t>Tp</a:t>
            </a:r>
            <a:r>
              <a:rPr lang="cs-CZ" dirty="0"/>
              <a:t>)</a:t>
            </a:r>
          </a:p>
          <a:p>
            <a:pPr marL="0" lvl="1" indent="0">
              <a:buNone/>
            </a:pPr>
            <a:r>
              <a:rPr lang="cs-CZ" b="1" dirty="0"/>
              <a:t>Kapacitní norma výkonu:</a:t>
            </a:r>
          </a:p>
          <a:p>
            <a:pPr marL="857250" lvl="2" indent="-457200"/>
            <a:r>
              <a:rPr lang="cs-CZ" dirty="0"/>
              <a:t>Množství výrobků vyrobených na daném zařízení za určitý časový úsek (zpravidla 1 hodina) = </a:t>
            </a:r>
            <a:r>
              <a:rPr lang="cs-CZ" dirty="0" err="1"/>
              <a:t>Vp</a:t>
            </a:r>
            <a:r>
              <a:rPr lang="cs-CZ" dirty="0"/>
              <a:t> (Ks/h)</a:t>
            </a:r>
          </a:p>
          <a:p>
            <a:pPr marL="0" lvl="2" indent="0">
              <a:buNone/>
            </a:pPr>
            <a:r>
              <a:rPr lang="cs-CZ" b="1" dirty="0"/>
              <a:t>Využitelný časový fond výrobního zařízení:</a:t>
            </a:r>
          </a:p>
          <a:p>
            <a:pPr marL="800100" lvl="3" indent="-342900">
              <a:buFont typeface="Arial" panose="020B0604020202020204" pitchFamily="34" charset="0"/>
              <a:buChar char="•"/>
            </a:pPr>
            <a:r>
              <a:rPr lang="cs-CZ" dirty="0"/>
              <a:t>Nominální časový fond očištěný o prodlevy (v hodinách)</a:t>
            </a:r>
          </a:p>
          <a:p>
            <a:pPr marL="800100" lvl="3" indent="-342900">
              <a:buFont typeface="Arial" panose="020B0604020202020204" pitchFamily="34" charset="0"/>
              <a:buChar char="•"/>
            </a:pPr>
            <a:r>
              <a:rPr lang="cs-CZ" dirty="0"/>
              <a:t>Existují tyto formy časových fondů</a:t>
            </a:r>
          </a:p>
          <a:p>
            <a:pPr marL="1257300" lvl="4" indent="-342900">
              <a:buFont typeface="Wingdings" panose="05000000000000000000" pitchFamily="2" charset="2"/>
              <a:buChar char="Ø"/>
            </a:pPr>
            <a:r>
              <a:rPr lang="cs-CZ" dirty="0"/>
              <a:t>Kalendářní časový fond </a:t>
            </a:r>
          </a:p>
          <a:p>
            <a:pPr marL="1257300" lvl="4" indent="-342900">
              <a:buFont typeface="Wingdings" panose="05000000000000000000" pitchFamily="2" charset="2"/>
              <a:buChar char="Ø"/>
            </a:pPr>
            <a:r>
              <a:rPr lang="cs-CZ" dirty="0"/>
              <a:t>Nominální časový fond </a:t>
            </a:r>
          </a:p>
          <a:p>
            <a:pPr marL="1257300" lvl="4" indent="-342900">
              <a:buFont typeface="Wingdings" panose="05000000000000000000" pitchFamily="2" charset="2"/>
              <a:buChar char="Ø"/>
            </a:pPr>
            <a:r>
              <a:rPr lang="cs-CZ" dirty="0"/>
              <a:t>Využitelný časový fond</a:t>
            </a:r>
            <a:endParaRPr lang="cs-CZ" b="1" dirty="0"/>
          </a:p>
        </p:txBody>
      </p:sp>
    </p:spTree>
    <p:extLst>
      <p:ext uri="{BB962C8B-B14F-4D97-AF65-F5344CB8AC3E}">
        <p14:creationId xmlns:p14="http://schemas.microsoft.com/office/powerpoint/2010/main" val="32167099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836712"/>
          </a:xfrm>
        </p:spPr>
        <p:txBody>
          <a:bodyPr/>
          <a:lstStyle/>
          <a:p>
            <a:r>
              <a:rPr lang="cs-CZ" sz="3600" b="1" dirty="0">
                <a:latin typeface="Times New Roman" pitchFamily="18" charset="0"/>
              </a:rPr>
              <a:t>Výrobní kapacita</a:t>
            </a:r>
          </a:p>
        </p:txBody>
      </p:sp>
      <p:sp>
        <p:nvSpPr>
          <p:cNvPr id="123907" name="Rectangle 3"/>
          <p:cNvSpPr>
            <a:spLocks noGrp="1" noChangeArrowheads="1"/>
          </p:cNvSpPr>
          <p:nvPr>
            <p:ph type="body" idx="1"/>
          </p:nvPr>
        </p:nvSpPr>
        <p:spPr>
          <a:xfrm>
            <a:off x="0" y="836712"/>
            <a:ext cx="9036496" cy="5832648"/>
          </a:xfrm>
        </p:spPr>
        <p:txBody>
          <a:bodyPr/>
          <a:lstStyle/>
          <a:p>
            <a:pPr>
              <a:lnSpc>
                <a:spcPct val="90000"/>
              </a:lnSpc>
              <a:spcBef>
                <a:spcPct val="50000"/>
              </a:spcBef>
            </a:pPr>
            <a:r>
              <a:rPr lang="cs-CZ" sz="1800" dirty="0"/>
              <a:t>je maximální objem produkce, který může podnik vyrobit za určitou dobu při optimálních podmínkách (při dané technologii).</a:t>
            </a:r>
          </a:p>
          <a:p>
            <a:pPr>
              <a:lnSpc>
                <a:spcPct val="90000"/>
              </a:lnSpc>
              <a:spcBef>
                <a:spcPct val="50000"/>
              </a:spcBef>
            </a:pPr>
            <a:r>
              <a:rPr lang="cs-CZ" sz="1800" b="1" dirty="0"/>
              <a:t>vychází z produkční funkce</a:t>
            </a:r>
            <a:r>
              <a:rPr lang="cs-CZ" sz="1800" dirty="0"/>
              <a:t> – matematický vztah mezi objemem výroby a výrobními faktory. Některé výrobní faktory nelze průběžně měnit  (budovy, stroje) – fixní výrobní faktory, variabilní výrobní faktory proměnné v krátké době, práce, materiál, energie.</a:t>
            </a:r>
          </a:p>
          <a:p>
            <a:pPr marL="0" indent="0" algn="ctr">
              <a:lnSpc>
                <a:spcPct val="90000"/>
              </a:lnSpc>
              <a:spcBef>
                <a:spcPct val="50000"/>
              </a:spcBef>
              <a:buNone/>
            </a:pPr>
            <a:r>
              <a:rPr lang="cs-CZ" sz="1800" b="1" dirty="0"/>
              <a:t>Q = f(X, Y, Z)</a:t>
            </a:r>
          </a:p>
          <a:p>
            <a:r>
              <a:rPr lang="cs-CZ" sz="1800" dirty="0"/>
              <a:t>Podnik obvykle nevyrábí maximální možné množství výrobků, ale pouze takové, které co nejvíce přispívá ke splnění jeho cílů, obvykle k maximalizaci zisku nebo zvyšování hodnoty podniku.</a:t>
            </a:r>
          </a:p>
          <a:p>
            <a:r>
              <a:rPr lang="cs-CZ" sz="1800" dirty="0"/>
              <a:t>optimální množství je takový objem výroby, při kterém se </a:t>
            </a:r>
            <a:r>
              <a:rPr lang="cs-CZ" sz="1800" b="1" dirty="0"/>
              <a:t>marginální tržby (cena) rovnají marginálním nákladům.</a:t>
            </a:r>
          </a:p>
          <a:p>
            <a:r>
              <a:rPr lang="cs-CZ" sz="1800" dirty="0"/>
              <a:t>Vyrábí-li více druhů výrobků, rozhoduje podnik o struktuře výroby. K tomu se užívají matematické metody př. Lineární programování.</a:t>
            </a:r>
          </a:p>
          <a:p>
            <a:r>
              <a:rPr lang="cs-CZ" sz="1800" dirty="0"/>
              <a:t>Podnik řeší otázku, jaký rozsah produkce přinese zisk. Při rozhodování jsou směrodatné mezní náklady (přírůstek nákladů vyvolaný zvýšením produkce o jednotku). Budou.-</a:t>
            </a:r>
            <a:r>
              <a:rPr lang="cs-CZ" sz="1800" dirty="0" err="1"/>
              <a:t>li</a:t>
            </a:r>
            <a:r>
              <a:rPr lang="cs-CZ" sz="1800" dirty="0"/>
              <a:t> mezní náklady </a:t>
            </a:r>
            <a:r>
              <a:rPr lang="cs-CZ" sz="1800" dirty="0" err="1"/>
              <a:t>nižsší</a:t>
            </a:r>
            <a:r>
              <a:rPr lang="cs-CZ" sz="1800" dirty="0"/>
              <a:t> než jednotková cena, bude firma rozsah produkce zvyšovat. Dodatečně vyrobená jednotka jí přinese víc, než kolik ji stojí.</a:t>
            </a:r>
          </a:p>
          <a:p>
            <a:pPr marL="0" indent="0" algn="ctr">
              <a:lnSpc>
                <a:spcPct val="90000"/>
              </a:lnSpc>
              <a:spcBef>
                <a:spcPct val="50000"/>
              </a:spcBef>
              <a:buNone/>
            </a:pPr>
            <a:endParaRPr lang="cs-CZ" sz="1800" b="1" dirty="0"/>
          </a:p>
        </p:txBody>
      </p:sp>
    </p:spTree>
    <p:extLst>
      <p:ext uri="{BB962C8B-B14F-4D97-AF65-F5344CB8AC3E}">
        <p14:creationId xmlns:p14="http://schemas.microsoft.com/office/powerpoint/2010/main" val="37770609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418356"/>
            <a:ext cx="8229600" cy="836712"/>
          </a:xfrm>
        </p:spPr>
        <p:txBody>
          <a:bodyPr/>
          <a:lstStyle/>
          <a:p>
            <a:r>
              <a:rPr lang="cs-CZ" sz="3600" dirty="0">
                <a:latin typeface="Times New Roman" pitchFamily="18" charset="0"/>
              </a:rPr>
              <a:t>Výrobní kapacita</a:t>
            </a:r>
          </a:p>
        </p:txBody>
      </p:sp>
      <p:sp>
        <p:nvSpPr>
          <p:cNvPr id="123907" name="Rectangle 3"/>
          <p:cNvSpPr>
            <a:spLocks noGrp="1" noChangeArrowheads="1"/>
          </p:cNvSpPr>
          <p:nvPr>
            <p:ph type="body" idx="1"/>
          </p:nvPr>
        </p:nvSpPr>
        <p:spPr>
          <a:xfrm>
            <a:off x="323528" y="1255068"/>
            <a:ext cx="8820472" cy="5342284"/>
          </a:xfrm>
        </p:spPr>
        <p:txBody>
          <a:bodyPr/>
          <a:lstStyle/>
          <a:p>
            <a:pPr>
              <a:lnSpc>
                <a:spcPct val="90000"/>
              </a:lnSpc>
              <a:spcBef>
                <a:spcPct val="50000"/>
              </a:spcBef>
            </a:pPr>
            <a:r>
              <a:rPr lang="cs-CZ" sz="2000" b="1" i="1" dirty="0"/>
              <a:t>Výrobní kapacita = výkon zařízení x doba chodu zařízení</a:t>
            </a:r>
          </a:p>
          <a:p>
            <a:pPr>
              <a:lnSpc>
                <a:spcPct val="90000"/>
              </a:lnSpc>
              <a:spcBef>
                <a:spcPct val="50000"/>
              </a:spcBef>
            </a:pPr>
            <a:r>
              <a:rPr lang="cs-CZ" sz="2000" b="1" dirty="0"/>
              <a:t>Výkon výrobního  zařízení</a:t>
            </a:r>
            <a:r>
              <a:rPr lang="cs-CZ" sz="2000" dirty="0"/>
              <a:t> je maximální výrobnost za jednotku času. </a:t>
            </a:r>
          </a:p>
          <a:p>
            <a:pPr>
              <a:lnSpc>
                <a:spcPct val="90000"/>
              </a:lnSpc>
              <a:spcBef>
                <a:spcPct val="50000"/>
              </a:spcBef>
            </a:pPr>
            <a:r>
              <a:rPr lang="cs-CZ" sz="2000" b="1" dirty="0"/>
              <a:t>Časový fond výrobního zařízení</a:t>
            </a:r>
            <a:r>
              <a:rPr lang="cs-CZ" sz="2000" dirty="0"/>
              <a:t> je plánovaný počet dnů nebo hodin činnosti výrobního zařízení za rok.</a:t>
            </a:r>
          </a:p>
          <a:p>
            <a:r>
              <a:rPr lang="cs-CZ" sz="2000" b="1" dirty="0"/>
              <a:t>Kalendářní časový fond</a:t>
            </a:r>
            <a:r>
              <a:rPr lang="cs-CZ" sz="2000" dirty="0"/>
              <a:t> = počet dní v roce 365 (366) dní = 24 x 365 = 8 760 hodin. Využití při výpočtech v nepřetržitých provozech.</a:t>
            </a:r>
          </a:p>
          <a:p>
            <a:r>
              <a:rPr lang="cs-CZ" sz="2000" b="1" dirty="0"/>
              <a:t>Nominální časový fond</a:t>
            </a:r>
            <a:r>
              <a:rPr lang="cs-CZ" sz="2000" dirty="0"/>
              <a:t> = kalendářní časový fond po odečtení nepracovních dnů, případně celozávodní dovolené. </a:t>
            </a:r>
            <a:r>
              <a:rPr lang="cs-CZ" sz="2000" b="1" dirty="0" err="1"/>
              <a:t>Tn</a:t>
            </a:r>
            <a:r>
              <a:rPr lang="cs-CZ" sz="2000" dirty="0"/>
              <a:t> = počet pracovních dnů x počet směn v jednom pracovním dni x počet pracovních hodin v jedné směně.</a:t>
            </a:r>
          </a:p>
          <a:p>
            <a:r>
              <a:rPr lang="cs-CZ" sz="2000" b="1" dirty="0"/>
              <a:t>Využitelný časový fond</a:t>
            </a:r>
            <a:r>
              <a:rPr lang="cs-CZ" sz="2000" dirty="0"/>
              <a:t> vypočteme z nominálního časového fondu odečtením plánovaných prostojů (opravy, přemístění zařízení v pracovní době, čas na výrobu technologických zmetků...</a:t>
            </a:r>
          </a:p>
          <a:p>
            <a:pPr>
              <a:lnSpc>
                <a:spcPct val="90000"/>
              </a:lnSpc>
              <a:spcBef>
                <a:spcPct val="50000"/>
              </a:spcBef>
            </a:pPr>
            <a:endParaRPr lang="cs-CZ" sz="2000" dirty="0"/>
          </a:p>
        </p:txBody>
      </p:sp>
    </p:spTree>
    <p:extLst>
      <p:ext uri="{BB962C8B-B14F-4D97-AF65-F5344CB8AC3E}">
        <p14:creationId xmlns:p14="http://schemas.microsoft.com/office/powerpoint/2010/main" val="15566285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ástupný symbol pro číslo snímku 5"/>
          <p:cNvSpPr>
            <a:spLocks noGrp="1"/>
          </p:cNvSpPr>
          <p:nvPr>
            <p:ph type="sldNum" sz="quarter" idx="12"/>
          </p:nvPr>
        </p:nvSpPr>
        <p:spPr/>
        <p:txBody>
          <a:bodyPr/>
          <a:lstStyle/>
          <a:p>
            <a:fld id="{B8B8E0E6-8CA1-4A12-8403-A5CD0AC0D177}" type="slidenum">
              <a:rPr lang="cs-CZ"/>
              <a:pPr/>
              <a:t>106</a:t>
            </a:fld>
            <a:endParaRPr lang="cs-CZ"/>
          </a:p>
        </p:txBody>
      </p:sp>
      <p:sp>
        <p:nvSpPr>
          <p:cNvPr id="130050" name="Rectangle 2"/>
          <p:cNvSpPr>
            <a:spLocks noGrp="1" noChangeArrowheads="1"/>
          </p:cNvSpPr>
          <p:nvPr>
            <p:ph type="title"/>
          </p:nvPr>
        </p:nvSpPr>
        <p:spPr>
          <a:xfrm>
            <a:off x="539750" y="260350"/>
            <a:ext cx="8255000" cy="387350"/>
          </a:xfrm>
          <a:solidFill>
            <a:schemeClr val="bg1"/>
          </a:solidFill>
        </p:spPr>
        <p:txBody>
          <a:bodyPr>
            <a:normAutofit fontScale="90000"/>
          </a:bodyPr>
          <a:lstStyle/>
          <a:p>
            <a:r>
              <a:rPr lang="cs-CZ" b="1" dirty="0"/>
              <a:t>Výrobní kapacita – časové fondy</a:t>
            </a:r>
          </a:p>
        </p:txBody>
      </p:sp>
      <p:graphicFrame>
        <p:nvGraphicFramePr>
          <p:cNvPr id="130051" name="Group 3"/>
          <p:cNvGraphicFramePr>
            <a:graphicFrameLocks noGrp="1"/>
          </p:cNvGraphicFramePr>
          <p:nvPr>
            <p:extLst>
              <p:ext uri="{D42A27DB-BD31-4B8C-83A1-F6EECF244321}">
                <p14:modId xmlns:p14="http://schemas.microsoft.com/office/powerpoint/2010/main" val="704563825"/>
              </p:ext>
            </p:extLst>
          </p:nvPr>
        </p:nvGraphicFramePr>
        <p:xfrm>
          <a:off x="323403" y="1002703"/>
          <a:ext cx="8497193" cy="2210273"/>
        </p:xfrm>
        <a:graphic>
          <a:graphicData uri="http://schemas.openxmlformats.org/drawingml/2006/table">
            <a:tbl>
              <a:tblPr/>
              <a:tblGrid>
                <a:gridCol w="2831293">
                  <a:extLst>
                    <a:ext uri="{9D8B030D-6E8A-4147-A177-3AD203B41FA5}">
                      <a16:colId xmlns:a16="http://schemas.microsoft.com/office/drawing/2014/main" val="20000"/>
                    </a:ext>
                  </a:extLst>
                </a:gridCol>
                <a:gridCol w="2546174">
                  <a:extLst>
                    <a:ext uri="{9D8B030D-6E8A-4147-A177-3AD203B41FA5}">
                      <a16:colId xmlns:a16="http://schemas.microsoft.com/office/drawing/2014/main" val="20001"/>
                    </a:ext>
                  </a:extLst>
                </a:gridCol>
                <a:gridCol w="3119726">
                  <a:extLst>
                    <a:ext uri="{9D8B030D-6E8A-4147-A177-3AD203B41FA5}">
                      <a16:colId xmlns:a16="http://schemas.microsoft.com/office/drawing/2014/main" val="20002"/>
                    </a:ext>
                  </a:extLst>
                </a:gridCol>
              </a:tblGrid>
              <a:tr h="454829">
                <a:tc gridSpan="3">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Kalendářní časový fond (rok 20xx) – 365 dní, 8760 h</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90302">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Nominální časový fond – 251 pracovních dní, tj. podle počtu směn 2008 až 6024 h</a:t>
                      </a:r>
                      <a:endParaRPr kumimoji="0" lang="cs-CZ" sz="2000" b="1"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Nepracovní dny – neděle, soboty, svátky - 114 dní</a:t>
                      </a:r>
                      <a:endParaRPr kumimoji="0" lang="cs-CZ" sz="2000" b="1"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514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Využitelný časový fond</a:t>
                      </a:r>
                      <a:endParaRPr kumimoji="0" lang="cs-CZ" sz="2000" b="1"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rgbClr val="FF0000"/>
                          </a:solidFill>
                          <a:effectLst/>
                          <a:latin typeface="Times New Roman" pitchFamily="18" charset="0"/>
                          <a:cs typeface="Times New Roman" pitchFamily="18" charset="0"/>
                        </a:rPr>
                        <a:t>Plánované prostoje</a:t>
                      </a:r>
                      <a:endParaRPr kumimoji="0" lang="cs-CZ" sz="2000" b="1" i="0" u="none" strike="noStrike" cap="none" normalizeH="0" baseline="0" dirty="0">
                        <a:ln>
                          <a:noFill/>
                        </a:ln>
                        <a:solidFill>
                          <a:srgbClr val="FF0000"/>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0070" name="Rectangle 22"/>
          <p:cNvSpPr>
            <a:spLocks noChangeArrowheads="1"/>
          </p:cNvSpPr>
          <p:nvPr/>
        </p:nvSpPr>
        <p:spPr bwMode="auto">
          <a:xfrm>
            <a:off x="395536" y="3212976"/>
            <a:ext cx="5251450" cy="701675"/>
          </a:xfrm>
          <a:prstGeom prst="rect">
            <a:avLst/>
          </a:prstGeom>
          <a:noFill/>
          <a:ln w="9525">
            <a:noFill/>
            <a:miter lim="800000"/>
            <a:headEnd/>
            <a:tailEnd/>
          </a:ln>
          <a:effectLst/>
        </p:spPr>
        <p:txBody>
          <a:bodyPr anchor="ctr">
            <a:spAutoFit/>
          </a:bodyPr>
          <a:lstStyle/>
          <a:p>
            <a:r>
              <a:rPr lang="cs-CZ" sz="2000" b="1" u="sng" dirty="0">
                <a:effectLst>
                  <a:outerShdw blurRad="38100" dist="38100" dir="2700000" algn="tl">
                    <a:srgbClr val="000000">
                      <a:alpha val="43137"/>
                    </a:srgbClr>
                  </a:outerShdw>
                </a:effectLst>
                <a:latin typeface="Arial" charset="0"/>
                <a:cs typeface="Times New Roman" pitchFamily="18" charset="0"/>
              </a:rPr>
              <a:t>Obr. 1 – časový fond výrobního zařízení</a:t>
            </a:r>
            <a:endParaRPr lang="cs-CZ" sz="2000" b="1" u="sng" dirty="0">
              <a:effectLst>
                <a:outerShdw blurRad="38100" dist="38100" dir="2700000" algn="tl">
                  <a:srgbClr val="000000">
                    <a:alpha val="43137"/>
                  </a:srgbClr>
                </a:outerShdw>
              </a:effectLst>
              <a:latin typeface="Arial" charset="0"/>
            </a:endParaRPr>
          </a:p>
          <a:p>
            <a:pPr eaLnBrk="0" hangingPunct="0"/>
            <a:endParaRPr lang="cs-CZ" sz="2000" b="1" u="sng" dirty="0">
              <a:effectLst>
                <a:outerShdw blurRad="38100" dist="38100" dir="2700000" algn="tl">
                  <a:srgbClr val="000000">
                    <a:alpha val="43137"/>
                  </a:srgbClr>
                </a:outerShdw>
              </a:effectLst>
              <a:latin typeface="Arial" charset="0"/>
            </a:endParaRPr>
          </a:p>
        </p:txBody>
      </p:sp>
      <p:graphicFrame>
        <p:nvGraphicFramePr>
          <p:cNvPr id="130071" name="Group 23"/>
          <p:cNvGraphicFramePr>
            <a:graphicFrameLocks noGrp="1"/>
          </p:cNvGraphicFramePr>
          <p:nvPr/>
        </p:nvGraphicFramePr>
        <p:xfrm>
          <a:off x="323403" y="4196327"/>
          <a:ext cx="8497193" cy="1934846"/>
        </p:xfrm>
        <a:graphic>
          <a:graphicData uri="http://schemas.openxmlformats.org/drawingml/2006/table">
            <a:tbl>
              <a:tblPr/>
              <a:tblGrid>
                <a:gridCol w="2830148">
                  <a:extLst>
                    <a:ext uri="{9D8B030D-6E8A-4147-A177-3AD203B41FA5}">
                      <a16:colId xmlns:a16="http://schemas.microsoft.com/office/drawing/2014/main" val="20000"/>
                    </a:ext>
                  </a:extLst>
                </a:gridCol>
                <a:gridCol w="2544939">
                  <a:extLst>
                    <a:ext uri="{9D8B030D-6E8A-4147-A177-3AD203B41FA5}">
                      <a16:colId xmlns:a16="http://schemas.microsoft.com/office/drawing/2014/main" val="20001"/>
                    </a:ext>
                  </a:extLst>
                </a:gridCol>
                <a:gridCol w="3122106">
                  <a:extLst>
                    <a:ext uri="{9D8B030D-6E8A-4147-A177-3AD203B41FA5}">
                      <a16:colId xmlns:a16="http://schemas.microsoft.com/office/drawing/2014/main" val="20002"/>
                    </a:ext>
                  </a:extLst>
                </a:gridCol>
              </a:tblGrid>
              <a:tr h="429966">
                <a:tc gridSpan="3">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Kalendářní časový fond – 365 dní, 8760 h</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52440">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Nominální časový fond – 251 pracovních dní, tj. 2008 při 8 h směně (1882,5 h – 7,5 h směna) </a:t>
                      </a:r>
                      <a:endParaRPr kumimoji="0" lang="cs-CZ" sz="2000" b="1"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Nepracovní dny – neděle, soboty, svátky - 114 dní</a:t>
                      </a:r>
                      <a:endParaRPr kumimoji="0" lang="cs-CZ" sz="2000" b="1"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244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Použitelný časový fond</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(cca 223 dní)</a:t>
                      </a: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rgbClr val="FF0000"/>
                          </a:solidFill>
                          <a:effectLst/>
                          <a:latin typeface="Times New Roman" pitchFamily="18" charset="0"/>
                          <a:cs typeface="Times New Roman" pitchFamily="18" charset="0"/>
                        </a:rPr>
                        <a:t>Dovolená </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rgbClr val="FF0000"/>
                          </a:solidFill>
                          <a:effectLst/>
                          <a:latin typeface="Times New Roman" pitchFamily="18" charset="0"/>
                          <a:cs typeface="Times New Roman" pitchFamily="18" charset="0"/>
                        </a:rPr>
                        <a:t>(cca 28 dní)</a:t>
                      </a:r>
                      <a:endParaRPr kumimoji="0" lang="cs-CZ" sz="2000" b="1" i="0" u="none" strike="noStrike" cap="none" normalizeH="0" baseline="0" dirty="0">
                        <a:ln>
                          <a:noFill/>
                        </a:ln>
                        <a:solidFill>
                          <a:srgbClr val="FF0000"/>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1"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0090" name="Rectangle 42"/>
          <p:cNvSpPr>
            <a:spLocks noChangeArrowheads="1"/>
          </p:cNvSpPr>
          <p:nvPr/>
        </p:nvSpPr>
        <p:spPr bwMode="auto">
          <a:xfrm>
            <a:off x="0" y="5819775"/>
            <a:ext cx="9144000" cy="0"/>
          </a:xfrm>
          <a:prstGeom prst="rect">
            <a:avLst/>
          </a:prstGeom>
          <a:noFill/>
          <a:ln w="9525">
            <a:noFill/>
            <a:miter lim="800000"/>
            <a:headEnd/>
            <a:tailEnd/>
          </a:ln>
          <a:effectLst/>
        </p:spPr>
        <p:txBody>
          <a:bodyPr wrap="none" anchor="ctr">
            <a:spAutoFit/>
          </a:bodyPr>
          <a:lstStyle/>
          <a:p>
            <a:endParaRPr lang="cs-CZ" b="0">
              <a:latin typeface="Arial" charset="0"/>
            </a:endParaRPr>
          </a:p>
        </p:txBody>
      </p:sp>
      <p:sp>
        <p:nvSpPr>
          <p:cNvPr id="130091" name="Rectangle 43"/>
          <p:cNvSpPr>
            <a:spLocks noChangeArrowheads="1"/>
          </p:cNvSpPr>
          <p:nvPr/>
        </p:nvSpPr>
        <p:spPr bwMode="auto">
          <a:xfrm>
            <a:off x="756146" y="6156325"/>
            <a:ext cx="5251450" cy="701675"/>
          </a:xfrm>
          <a:prstGeom prst="rect">
            <a:avLst/>
          </a:prstGeom>
          <a:noFill/>
          <a:ln w="9525">
            <a:noFill/>
            <a:miter lim="800000"/>
            <a:headEnd/>
            <a:tailEnd/>
          </a:ln>
          <a:effectLst/>
        </p:spPr>
        <p:txBody>
          <a:bodyPr anchor="ctr">
            <a:spAutoFit/>
          </a:bodyPr>
          <a:lstStyle/>
          <a:p>
            <a:r>
              <a:rPr lang="cs-CZ" sz="2000" b="1" u="sng" dirty="0">
                <a:effectLst>
                  <a:outerShdw blurRad="38100" dist="38100" dir="2700000" algn="tl">
                    <a:srgbClr val="000000">
                      <a:alpha val="43137"/>
                    </a:srgbClr>
                  </a:outerShdw>
                </a:effectLst>
                <a:latin typeface="Arial" charset="0"/>
                <a:cs typeface="Times New Roman" pitchFamily="18" charset="0"/>
              </a:rPr>
              <a:t>Obr. </a:t>
            </a:r>
            <a:r>
              <a:rPr lang="cs-CZ" sz="2000" b="1" u="sng" dirty="0">
                <a:effectLst>
                  <a:outerShdw blurRad="38100" dist="38100" dir="2700000" algn="tl">
                    <a:srgbClr val="000000">
                      <a:alpha val="43137"/>
                    </a:srgbClr>
                  </a:outerShdw>
                </a:effectLst>
                <a:latin typeface="Arial" charset="0"/>
              </a:rPr>
              <a:t>2</a:t>
            </a:r>
            <a:r>
              <a:rPr lang="cs-CZ" sz="2000" b="1" u="sng" dirty="0">
                <a:effectLst>
                  <a:outerShdw blurRad="38100" dist="38100" dir="2700000" algn="tl">
                    <a:srgbClr val="000000">
                      <a:alpha val="43137"/>
                    </a:srgbClr>
                  </a:outerShdw>
                </a:effectLst>
                <a:latin typeface="Arial" charset="0"/>
                <a:cs typeface="Times New Roman" pitchFamily="18" charset="0"/>
              </a:rPr>
              <a:t> – časov</a:t>
            </a:r>
            <a:r>
              <a:rPr lang="cs-CZ" sz="2000" b="1" u="sng" dirty="0">
                <a:effectLst>
                  <a:outerShdw blurRad="38100" dist="38100" dir="2700000" algn="tl">
                    <a:srgbClr val="000000">
                      <a:alpha val="43137"/>
                    </a:srgbClr>
                  </a:outerShdw>
                </a:effectLst>
                <a:latin typeface="Arial" charset="0"/>
              </a:rPr>
              <a:t>é</a:t>
            </a:r>
            <a:r>
              <a:rPr lang="cs-CZ" sz="2000" b="1" u="sng" dirty="0">
                <a:effectLst>
                  <a:outerShdw blurRad="38100" dist="38100" dir="2700000" algn="tl">
                    <a:srgbClr val="000000">
                      <a:alpha val="43137"/>
                    </a:srgbClr>
                  </a:outerShdw>
                </a:effectLst>
                <a:latin typeface="Arial" charset="0"/>
                <a:cs typeface="Times New Roman" pitchFamily="18" charset="0"/>
              </a:rPr>
              <a:t> fond</a:t>
            </a:r>
            <a:r>
              <a:rPr lang="cs-CZ" sz="2000" b="1" u="sng" dirty="0">
                <a:effectLst>
                  <a:outerShdw blurRad="38100" dist="38100" dir="2700000" algn="tl">
                    <a:srgbClr val="000000">
                      <a:alpha val="43137"/>
                    </a:srgbClr>
                  </a:outerShdw>
                </a:effectLst>
                <a:latin typeface="Arial" charset="0"/>
              </a:rPr>
              <a:t>y</a:t>
            </a:r>
            <a:r>
              <a:rPr lang="cs-CZ" sz="2000" b="1" u="sng" dirty="0">
                <a:effectLst>
                  <a:outerShdw blurRad="38100" dist="38100" dir="2700000" algn="tl">
                    <a:srgbClr val="000000">
                      <a:alpha val="43137"/>
                    </a:srgbClr>
                  </a:outerShdw>
                </a:effectLst>
                <a:latin typeface="Arial" charset="0"/>
                <a:cs typeface="Times New Roman" pitchFamily="18" charset="0"/>
              </a:rPr>
              <a:t> </a:t>
            </a:r>
            <a:r>
              <a:rPr lang="cs-CZ" sz="2000" b="1" u="sng" dirty="0">
                <a:effectLst>
                  <a:outerShdw blurRad="38100" dist="38100" dir="2700000" algn="tl">
                    <a:srgbClr val="000000">
                      <a:alpha val="43137"/>
                    </a:srgbClr>
                  </a:outerShdw>
                </a:effectLst>
                <a:latin typeface="Arial" charset="0"/>
              </a:rPr>
              <a:t>pracovníka</a:t>
            </a:r>
          </a:p>
          <a:p>
            <a:pPr eaLnBrk="0" hangingPunct="0"/>
            <a:endParaRPr lang="cs-CZ" sz="2000" b="1" u="sng"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5969621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354263" y="0"/>
            <a:ext cx="8229600" cy="1143000"/>
          </a:xfrm>
        </p:spPr>
        <p:txBody>
          <a:bodyPr/>
          <a:lstStyle/>
          <a:p>
            <a:r>
              <a:rPr lang="cs-CZ" sz="3000" b="1" dirty="0">
                <a:solidFill>
                  <a:srgbClr val="FF0000"/>
                </a:solidFill>
                <a:latin typeface="Times New Roman" pitchFamily="18" charset="0"/>
              </a:rPr>
              <a:t>Stanovení výrobní kapacity</a:t>
            </a:r>
          </a:p>
        </p:txBody>
      </p:sp>
      <p:sp>
        <p:nvSpPr>
          <p:cNvPr id="125955" name="Rectangle 3"/>
          <p:cNvSpPr>
            <a:spLocks noGrp="1" noChangeArrowheads="1"/>
          </p:cNvSpPr>
          <p:nvPr>
            <p:ph type="body" idx="1"/>
          </p:nvPr>
        </p:nvSpPr>
        <p:spPr>
          <a:xfrm>
            <a:off x="107504" y="980728"/>
            <a:ext cx="8579296" cy="5145435"/>
          </a:xfrm>
        </p:spPr>
        <p:txBody>
          <a:bodyPr>
            <a:normAutofit lnSpcReduction="10000"/>
          </a:bodyPr>
          <a:lstStyle/>
          <a:p>
            <a:pPr>
              <a:spcBef>
                <a:spcPct val="40000"/>
              </a:spcBef>
            </a:pPr>
            <a:r>
              <a:rPr lang="cs-CZ" sz="2600" dirty="0">
                <a:latin typeface="Times New Roman" pitchFamily="18" charset="0"/>
              </a:rPr>
              <a:t>Výrobní kapacita v naturálních jednotkách</a:t>
            </a:r>
          </a:p>
          <a:p>
            <a:pPr marL="0" indent="0">
              <a:spcBef>
                <a:spcPct val="40000"/>
              </a:spcBef>
              <a:buNone/>
            </a:pPr>
            <a:r>
              <a:rPr lang="cs-CZ" sz="2600" dirty="0">
                <a:latin typeface="Times New Roman" pitchFamily="18" charset="0"/>
              </a:rPr>
              <a:t>	</a:t>
            </a:r>
            <a:r>
              <a:rPr lang="cs-CZ" sz="2600" b="1" dirty="0" err="1">
                <a:latin typeface="Times New Roman" pitchFamily="18" charset="0"/>
              </a:rPr>
              <a:t>Qp</a:t>
            </a:r>
            <a:r>
              <a:rPr lang="cs-CZ" sz="2600" b="1" dirty="0">
                <a:latin typeface="Times New Roman" pitchFamily="18" charset="0"/>
              </a:rPr>
              <a:t> = </a:t>
            </a:r>
            <a:r>
              <a:rPr lang="cs-CZ" sz="2600" b="1" dirty="0" err="1">
                <a:latin typeface="Times New Roman" pitchFamily="18" charset="0"/>
              </a:rPr>
              <a:t>Tp</a:t>
            </a:r>
            <a:r>
              <a:rPr lang="cs-CZ" sz="2600" b="1" dirty="0">
                <a:latin typeface="Times New Roman" pitchFamily="18" charset="0"/>
              </a:rPr>
              <a:t> x </a:t>
            </a:r>
            <a:r>
              <a:rPr lang="cs-CZ" sz="2600" b="1" dirty="0" err="1">
                <a:latin typeface="Times New Roman" pitchFamily="18" charset="0"/>
              </a:rPr>
              <a:t>Vp</a:t>
            </a:r>
            <a:endParaRPr lang="cs-CZ" sz="2600" b="1" dirty="0">
              <a:latin typeface="Times New Roman" pitchFamily="18" charset="0"/>
            </a:endParaRPr>
          </a:p>
          <a:p>
            <a:pPr lvl="1">
              <a:buNone/>
            </a:pPr>
            <a:r>
              <a:rPr lang="cs-CZ" sz="1400" dirty="0" err="1"/>
              <a:t>Qp</a:t>
            </a:r>
            <a:r>
              <a:rPr lang="cs-CZ" sz="1400" dirty="0"/>
              <a:t>…výrobní kapacita v naturálních jednotkách</a:t>
            </a:r>
          </a:p>
          <a:p>
            <a:pPr lvl="1">
              <a:buNone/>
            </a:pPr>
            <a:r>
              <a:rPr lang="cs-CZ" sz="1400" dirty="0" err="1"/>
              <a:t>Tp</a:t>
            </a:r>
            <a:r>
              <a:rPr lang="cs-CZ" sz="1400" dirty="0"/>
              <a:t>…využitelný časový fond (hodiny / období)</a:t>
            </a:r>
          </a:p>
          <a:p>
            <a:pPr lvl="1">
              <a:buNone/>
            </a:pPr>
            <a:r>
              <a:rPr lang="cs-CZ" sz="1400" dirty="0" err="1"/>
              <a:t>Vp</a:t>
            </a:r>
            <a:r>
              <a:rPr lang="cs-CZ" sz="1400" dirty="0"/>
              <a:t>…Výkon v naturálních jednotkách za jednu hodinu (kapacitní norma výkonnosti)</a:t>
            </a:r>
          </a:p>
          <a:p>
            <a:pPr>
              <a:spcBef>
                <a:spcPct val="40000"/>
              </a:spcBef>
            </a:pPr>
            <a:r>
              <a:rPr lang="cs-CZ" sz="2600" dirty="0">
                <a:latin typeface="Times New Roman" pitchFamily="18" charset="0"/>
              </a:rPr>
              <a:t>Kapacitní norma pracnosti</a:t>
            </a:r>
          </a:p>
          <a:p>
            <a:pPr marL="0" indent="0">
              <a:spcBef>
                <a:spcPct val="40000"/>
              </a:spcBef>
              <a:buNone/>
            </a:pPr>
            <a:r>
              <a:rPr lang="cs-CZ" sz="2600" dirty="0">
                <a:latin typeface="Times New Roman" pitchFamily="18" charset="0"/>
              </a:rPr>
              <a:t>	</a:t>
            </a:r>
            <a:r>
              <a:rPr lang="cs-CZ" sz="2600" b="1" dirty="0" err="1">
                <a:latin typeface="Times New Roman" pitchFamily="18" charset="0"/>
              </a:rPr>
              <a:t>Qp</a:t>
            </a:r>
            <a:r>
              <a:rPr lang="cs-CZ" sz="2600" b="1" dirty="0">
                <a:latin typeface="Times New Roman" pitchFamily="18" charset="0"/>
              </a:rPr>
              <a:t> = </a:t>
            </a:r>
            <a:r>
              <a:rPr lang="cs-CZ" sz="2600" b="1" dirty="0" err="1">
                <a:latin typeface="Times New Roman" pitchFamily="18" charset="0"/>
              </a:rPr>
              <a:t>Tp</a:t>
            </a:r>
            <a:r>
              <a:rPr lang="cs-CZ" sz="2600" b="1" dirty="0">
                <a:latin typeface="Times New Roman" pitchFamily="18" charset="0"/>
              </a:rPr>
              <a:t> / </a:t>
            </a:r>
            <a:r>
              <a:rPr lang="cs-CZ" sz="2600" b="1" dirty="0" err="1">
                <a:latin typeface="Times New Roman" pitchFamily="18" charset="0"/>
              </a:rPr>
              <a:t>Tk</a:t>
            </a:r>
            <a:r>
              <a:rPr lang="cs-CZ" sz="2600" dirty="0">
                <a:latin typeface="Times New Roman" pitchFamily="18" charset="0"/>
              </a:rPr>
              <a:t>,		</a:t>
            </a:r>
          </a:p>
          <a:p>
            <a:pPr lvl="1">
              <a:buNone/>
            </a:pPr>
            <a:r>
              <a:rPr lang="cs-CZ" sz="1400" dirty="0" err="1"/>
              <a:t>Tk</a:t>
            </a:r>
            <a:r>
              <a:rPr lang="cs-CZ" sz="1400" dirty="0"/>
              <a:t>…kapacitní norma pracnosti</a:t>
            </a:r>
          </a:p>
          <a:p>
            <a:pPr lvl="1">
              <a:buNone/>
            </a:pPr>
            <a:r>
              <a:rPr lang="cs-CZ" sz="1400" dirty="0"/>
              <a:t>t…norma pracnosti výrobku v normohodinách</a:t>
            </a:r>
          </a:p>
          <a:p>
            <a:pPr lvl="1">
              <a:buNone/>
            </a:pPr>
            <a:r>
              <a:rPr lang="cs-CZ" sz="1400" dirty="0"/>
              <a:t>K1 … koeficient plnění norem</a:t>
            </a:r>
          </a:p>
          <a:p>
            <a:pPr lvl="1">
              <a:buNone/>
            </a:pPr>
            <a:r>
              <a:rPr lang="cs-CZ" sz="1400" dirty="0"/>
              <a:t>K2… koeficient progrese  (vyjadřující případný nárůst produktivity)</a:t>
            </a:r>
          </a:p>
          <a:p>
            <a:pPr>
              <a:spcBef>
                <a:spcPct val="40000"/>
              </a:spcBef>
            </a:pPr>
            <a:r>
              <a:rPr lang="cs-CZ" sz="2600" dirty="0">
                <a:latin typeface="Times New Roman" pitchFamily="18" charset="0"/>
              </a:rPr>
              <a:t>Výrobní kapacita výrobních ploch</a:t>
            </a:r>
          </a:p>
          <a:p>
            <a:pPr lvl="1">
              <a:buNone/>
            </a:pPr>
            <a:r>
              <a:rPr lang="cs-CZ" sz="1400" dirty="0"/>
              <a:t>M…celková výrobní plocha v m2</a:t>
            </a:r>
          </a:p>
          <a:p>
            <a:pPr lvl="1">
              <a:buNone/>
            </a:pPr>
            <a:r>
              <a:rPr lang="cs-CZ" sz="1400" dirty="0"/>
              <a:t>m…kapacitní norma plochy na výrobu 1 výrobku v m2</a:t>
            </a:r>
          </a:p>
          <a:p>
            <a:pPr lvl="1">
              <a:buNone/>
            </a:pPr>
            <a:r>
              <a:rPr lang="cs-CZ" sz="1400" dirty="0" err="1"/>
              <a:t>Tp</a:t>
            </a:r>
            <a:r>
              <a:rPr lang="cs-CZ" sz="1400" dirty="0"/>
              <a:t>…využitelný časový fond v hodinách</a:t>
            </a:r>
          </a:p>
          <a:p>
            <a:pPr lvl="1">
              <a:buNone/>
            </a:pPr>
            <a:r>
              <a:rPr lang="cs-CZ" sz="1400" dirty="0" err="1"/>
              <a:t>dv</a:t>
            </a:r>
            <a:r>
              <a:rPr lang="cs-CZ" sz="1400" dirty="0"/>
              <a:t>…normovaná průběžná doba výroby (kapacitní norma pracnosti jednoho výrobku v hodinách)</a:t>
            </a:r>
          </a:p>
          <a:p>
            <a:pPr>
              <a:spcBef>
                <a:spcPct val="40000"/>
              </a:spcBef>
            </a:pPr>
            <a:endParaRPr lang="cs-CZ" sz="2600" dirty="0">
              <a:latin typeface="Times New Roman" pitchFamily="18" charset="0"/>
            </a:endParaRPr>
          </a:p>
        </p:txBody>
      </p:sp>
      <p:graphicFrame>
        <p:nvGraphicFramePr>
          <p:cNvPr id="140290" name="Object 2"/>
          <p:cNvGraphicFramePr>
            <a:graphicFrameLocks noChangeAspect="1"/>
          </p:cNvGraphicFramePr>
          <p:nvPr/>
        </p:nvGraphicFramePr>
        <p:xfrm>
          <a:off x="5838428" y="4683993"/>
          <a:ext cx="2172829" cy="1152128"/>
        </p:xfrm>
        <a:graphic>
          <a:graphicData uri="http://schemas.openxmlformats.org/presentationml/2006/ole">
            <mc:AlternateContent xmlns:mc="http://schemas.openxmlformats.org/markup-compatibility/2006">
              <mc:Choice xmlns:v="urn:schemas-microsoft-com:vml" Requires="v">
                <p:oleObj spid="_x0000_s197639" name="Rovnice" r:id="rId4" imgW="863225" imgH="457002" progId="Equation.3">
                  <p:embed/>
                </p:oleObj>
              </mc:Choice>
              <mc:Fallback>
                <p:oleObj name="Rovnice" r:id="rId4" imgW="863225" imgH="457002" progId="Equation.3">
                  <p:embed/>
                  <p:pic>
                    <p:nvPicPr>
                      <p:cNvPr id="1402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428" y="4683993"/>
                        <a:ext cx="2172829"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9241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17525" y="233363"/>
            <a:ext cx="8255000" cy="387350"/>
          </a:xfrm>
        </p:spPr>
        <p:txBody>
          <a:bodyPr>
            <a:normAutofit fontScale="90000"/>
          </a:bodyPr>
          <a:lstStyle/>
          <a:p>
            <a:r>
              <a:rPr lang="cs-CZ" b="1"/>
              <a:t>Výrobní kapacita (VK) </a:t>
            </a:r>
          </a:p>
        </p:txBody>
      </p:sp>
      <p:sp>
        <p:nvSpPr>
          <p:cNvPr id="134147" name="Rectangle 3"/>
          <p:cNvSpPr>
            <a:spLocks noGrp="1" noChangeArrowheads="1"/>
          </p:cNvSpPr>
          <p:nvPr>
            <p:ph type="body" idx="1"/>
          </p:nvPr>
        </p:nvSpPr>
        <p:spPr>
          <a:xfrm>
            <a:off x="468313" y="1125538"/>
            <a:ext cx="8435975" cy="5327650"/>
          </a:xfrm>
        </p:spPr>
        <p:txBody>
          <a:bodyPr>
            <a:normAutofit lnSpcReduction="10000"/>
          </a:bodyPr>
          <a:lstStyle/>
          <a:p>
            <a:pPr marL="609600" indent="-609600">
              <a:lnSpc>
                <a:spcPct val="90000"/>
              </a:lnSpc>
            </a:pPr>
            <a:r>
              <a:rPr lang="cs-CZ" b="1" dirty="0"/>
              <a:t>Využití výrobní kapacity</a:t>
            </a:r>
          </a:p>
          <a:p>
            <a:pPr marL="609600" indent="-609600">
              <a:lnSpc>
                <a:spcPct val="90000"/>
              </a:lnSpc>
            </a:pPr>
            <a:endParaRPr lang="cs-CZ" b="1" dirty="0"/>
          </a:p>
          <a:p>
            <a:pPr marL="609600" indent="-609600">
              <a:lnSpc>
                <a:spcPct val="90000"/>
              </a:lnSpc>
            </a:pPr>
            <a:endParaRPr lang="cs-CZ" b="1" dirty="0"/>
          </a:p>
          <a:p>
            <a:pPr marL="609600" indent="-609600">
              <a:lnSpc>
                <a:spcPct val="90000"/>
              </a:lnSpc>
            </a:pPr>
            <a:endParaRPr lang="cs-CZ" b="1" dirty="0"/>
          </a:p>
          <a:p>
            <a:pPr marL="609600" indent="-609600">
              <a:lnSpc>
                <a:spcPct val="90000"/>
              </a:lnSpc>
            </a:pPr>
            <a:endParaRPr lang="cs-CZ" b="1" dirty="0"/>
          </a:p>
          <a:p>
            <a:pPr marL="609600" indent="-609600">
              <a:lnSpc>
                <a:spcPct val="90000"/>
              </a:lnSpc>
            </a:pPr>
            <a:r>
              <a:rPr lang="cs-CZ" b="1" dirty="0"/>
              <a:t>Kapacitní rezerva – </a:t>
            </a:r>
            <a:r>
              <a:rPr lang="cs-CZ" dirty="0"/>
              <a:t>rozdíl </a:t>
            </a:r>
            <a:r>
              <a:rPr lang="cs-CZ" dirty="0" err="1"/>
              <a:t>Q</a:t>
            </a:r>
            <a:r>
              <a:rPr lang="cs-CZ" baseline="-25000" dirty="0" err="1"/>
              <a:t>p</a:t>
            </a:r>
            <a:r>
              <a:rPr lang="cs-CZ" dirty="0"/>
              <a:t> - </a:t>
            </a:r>
            <a:r>
              <a:rPr lang="cs-CZ" dirty="0" err="1"/>
              <a:t>Q</a:t>
            </a:r>
            <a:r>
              <a:rPr lang="cs-CZ" baseline="-25000" dirty="0" err="1"/>
              <a:t>s</a:t>
            </a:r>
            <a:endParaRPr lang="cs-CZ" b="1" baseline="-25000" dirty="0"/>
          </a:p>
          <a:p>
            <a:pPr marL="609600" indent="-609600">
              <a:lnSpc>
                <a:spcPct val="90000"/>
              </a:lnSpc>
            </a:pPr>
            <a:r>
              <a:rPr lang="cs-CZ" b="1" dirty="0"/>
              <a:t>Extenzivní využití VK (k</a:t>
            </a:r>
            <a:r>
              <a:rPr lang="cs-CZ" b="1" baseline="-25000" dirty="0"/>
              <a:t>e</a:t>
            </a:r>
            <a:r>
              <a:rPr lang="cs-CZ" b="1" dirty="0"/>
              <a:t>)</a:t>
            </a:r>
            <a:r>
              <a:rPr lang="cs-CZ" dirty="0"/>
              <a:t> = </a:t>
            </a:r>
            <a:r>
              <a:rPr lang="cs-CZ" dirty="0" err="1"/>
              <a:t>T</a:t>
            </a:r>
            <a:r>
              <a:rPr lang="cs-CZ" baseline="-25000" dirty="0" err="1"/>
              <a:t>s</a:t>
            </a:r>
            <a:r>
              <a:rPr lang="cs-CZ" dirty="0"/>
              <a:t>/</a:t>
            </a:r>
            <a:r>
              <a:rPr lang="cs-CZ" dirty="0" err="1"/>
              <a:t>T</a:t>
            </a:r>
            <a:r>
              <a:rPr lang="cs-CZ" baseline="-25000" dirty="0" err="1"/>
              <a:t>p</a:t>
            </a:r>
            <a:r>
              <a:rPr lang="cs-CZ" dirty="0"/>
              <a:t> (stupeň využití časového fondu)</a:t>
            </a:r>
            <a:endParaRPr lang="cs-CZ" b="1" dirty="0"/>
          </a:p>
          <a:p>
            <a:pPr marL="609600" indent="-609600">
              <a:lnSpc>
                <a:spcPct val="90000"/>
              </a:lnSpc>
            </a:pPr>
            <a:r>
              <a:rPr lang="cs-CZ" b="1" dirty="0"/>
              <a:t>Intenzivní využití VK (</a:t>
            </a:r>
            <a:r>
              <a:rPr lang="cs-CZ" b="1" dirty="0" err="1"/>
              <a:t>k</a:t>
            </a:r>
            <a:r>
              <a:rPr lang="cs-CZ" b="1" baseline="-25000" dirty="0" err="1"/>
              <a:t>i</a:t>
            </a:r>
            <a:r>
              <a:rPr lang="cs-CZ" b="1" dirty="0"/>
              <a:t>)</a:t>
            </a:r>
            <a:r>
              <a:rPr lang="cs-CZ" dirty="0"/>
              <a:t> = </a:t>
            </a:r>
            <a:r>
              <a:rPr lang="cs-CZ" dirty="0" err="1"/>
              <a:t>V</a:t>
            </a:r>
            <a:r>
              <a:rPr lang="cs-CZ" baseline="-25000" dirty="0" err="1"/>
              <a:t>s</a:t>
            </a:r>
            <a:r>
              <a:rPr lang="cs-CZ" dirty="0"/>
              <a:t>/</a:t>
            </a:r>
            <a:r>
              <a:rPr lang="cs-CZ" dirty="0" err="1"/>
              <a:t>V</a:t>
            </a:r>
            <a:r>
              <a:rPr lang="cs-CZ" baseline="-25000" dirty="0" err="1"/>
              <a:t>p</a:t>
            </a:r>
            <a:r>
              <a:rPr lang="cs-CZ" dirty="0"/>
              <a:t> (stupeň využití výkonnostních parametrů stroje nebo zařízení)</a:t>
            </a:r>
          </a:p>
        </p:txBody>
      </p:sp>
      <p:graphicFrame>
        <p:nvGraphicFramePr>
          <p:cNvPr id="134148" name="Object 4"/>
          <p:cNvGraphicFramePr>
            <a:graphicFrameLocks noChangeAspect="1"/>
          </p:cNvGraphicFramePr>
          <p:nvPr/>
        </p:nvGraphicFramePr>
        <p:xfrm>
          <a:off x="5003800" y="1819275"/>
          <a:ext cx="2736850" cy="1327150"/>
        </p:xfrm>
        <a:graphic>
          <a:graphicData uri="http://schemas.openxmlformats.org/presentationml/2006/ole">
            <mc:AlternateContent xmlns:mc="http://schemas.openxmlformats.org/markup-compatibility/2006">
              <mc:Choice xmlns:v="urn:schemas-microsoft-com:vml" Requires="v">
                <p:oleObj spid="_x0000_s195596" name="Rovnice" r:id="rId3" imgW="533160" imgH="444240" progId="Equation.3">
                  <p:embed/>
                </p:oleObj>
              </mc:Choice>
              <mc:Fallback>
                <p:oleObj name="Rovnice" r:id="rId3" imgW="533160" imgH="444240" progId="Equation.3">
                  <p:embed/>
                  <p:pic>
                    <p:nvPicPr>
                      <p:cNvPr id="134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819275"/>
                        <a:ext cx="2736850" cy="132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49" name="Object 5"/>
          <p:cNvGraphicFramePr>
            <a:graphicFrameLocks noChangeAspect="1"/>
          </p:cNvGraphicFramePr>
          <p:nvPr/>
        </p:nvGraphicFramePr>
        <p:xfrm>
          <a:off x="1258888" y="2133600"/>
          <a:ext cx="2305050" cy="774700"/>
        </p:xfrm>
        <a:graphic>
          <a:graphicData uri="http://schemas.openxmlformats.org/presentationml/2006/ole">
            <mc:AlternateContent xmlns:mc="http://schemas.openxmlformats.org/markup-compatibility/2006">
              <mc:Choice xmlns:v="urn:schemas-microsoft-com:vml" Requires="v">
                <p:oleObj spid="_x0000_s195597" name="Rovnice" r:id="rId5" imgW="672840" imgH="228600" progId="Equation.3">
                  <p:embed/>
                </p:oleObj>
              </mc:Choice>
              <mc:Fallback>
                <p:oleObj name="Rovnice" r:id="rId5" imgW="672840" imgH="228600" progId="Equation.3">
                  <p:embed/>
                  <p:pic>
                    <p:nvPicPr>
                      <p:cNvPr id="13414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133600"/>
                        <a:ext cx="23050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28861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51520" y="304056"/>
            <a:ext cx="8229600" cy="1196752"/>
          </a:xfrm>
        </p:spPr>
        <p:txBody>
          <a:bodyPr/>
          <a:lstStyle/>
          <a:p>
            <a:pPr>
              <a:lnSpc>
                <a:spcPts val="3800"/>
              </a:lnSpc>
            </a:pPr>
            <a:r>
              <a:rPr lang="cs-CZ" sz="3000" b="1" dirty="0">
                <a:latin typeface="Times New Roman" pitchFamily="18" charset="0"/>
              </a:rPr>
              <a:t>Př. 1: Jaký je využitelný časový fond? </a:t>
            </a:r>
            <a:br>
              <a:rPr lang="cs-CZ" sz="3000" b="1" dirty="0">
                <a:latin typeface="Times New Roman" pitchFamily="18" charset="0"/>
              </a:rPr>
            </a:br>
            <a:r>
              <a:rPr lang="cs-CZ" sz="3000" b="1" dirty="0">
                <a:latin typeface="Times New Roman" pitchFamily="18" charset="0"/>
              </a:rPr>
              <a:t>Jaká je výrobní kapacita dílny?</a:t>
            </a:r>
          </a:p>
        </p:txBody>
      </p:sp>
      <p:sp>
        <p:nvSpPr>
          <p:cNvPr id="150531" name="Rectangle 3"/>
          <p:cNvSpPr>
            <a:spLocks noGrp="1" noChangeArrowheads="1"/>
          </p:cNvSpPr>
          <p:nvPr>
            <p:ph type="body" idx="1"/>
          </p:nvPr>
        </p:nvSpPr>
        <p:spPr>
          <a:xfrm>
            <a:off x="251520" y="1412776"/>
            <a:ext cx="8219256" cy="2764904"/>
          </a:xfrm>
        </p:spPr>
        <p:txBody>
          <a:bodyPr/>
          <a:lstStyle/>
          <a:p>
            <a:r>
              <a:rPr lang="cs-CZ" sz="2400" dirty="0">
                <a:latin typeface="Times New Roman" pitchFamily="18" charset="0"/>
              </a:rPr>
              <a:t>V daném období je k dispozici 21 pracovních dní. </a:t>
            </a:r>
          </a:p>
          <a:p>
            <a:r>
              <a:rPr lang="cs-CZ" sz="2400" dirty="0">
                <a:latin typeface="Times New Roman" pitchFamily="18" charset="0"/>
              </a:rPr>
              <a:t>Pracuje se na jednu směnu.</a:t>
            </a:r>
          </a:p>
          <a:p>
            <a:r>
              <a:rPr lang="cs-CZ" sz="2400" dirty="0">
                <a:latin typeface="Times New Roman" pitchFamily="18" charset="0"/>
              </a:rPr>
              <a:t>V dílně současně pracuje 15 dělníků na 15 strojích.</a:t>
            </a:r>
          </a:p>
          <a:p>
            <a:r>
              <a:rPr lang="cs-CZ" sz="2400" dirty="0">
                <a:latin typeface="Times New Roman" pitchFamily="18" charset="0"/>
              </a:rPr>
              <a:t>Plánované prostoje jsou 5%.</a:t>
            </a:r>
          </a:p>
          <a:p>
            <a:r>
              <a:rPr lang="cs-CZ" sz="2400" dirty="0">
                <a:latin typeface="Times New Roman" pitchFamily="18" charset="0"/>
              </a:rPr>
              <a:t>Pracnost jednoho výrobku je 3,4 </a:t>
            </a:r>
            <a:r>
              <a:rPr lang="cs-CZ" sz="2400" dirty="0" err="1">
                <a:latin typeface="Times New Roman" pitchFamily="18" charset="0"/>
              </a:rPr>
              <a:t>nh</a:t>
            </a:r>
            <a:endParaRPr lang="cs-CZ" sz="2400" dirty="0">
              <a:latin typeface="Times New Roman" pitchFamily="18" charset="0"/>
            </a:endParaRPr>
          </a:p>
        </p:txBody>
      </p:sp>
      <p:sp>
        <p:nvSpPr>
          <p:cNvPr id="4" name="Rectangle 3"/>
          <p:cNvSpPr txBox="1">
            <a:spLocks noChangeArrowheads="1"/>
          </p:cNvSpPr>
          <p:nvPr/>
        </p:nvSpPr>
        <p:spPr bwMode="auto">
          <a:xfrm>
            <a:off x="251520" y="3789040"/>
            <a:ext cx="8568952" cy="27649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cs-CZ" sz="2400" b="1" dirty="0"/>
              <a:t>Řešení:</a:t>
            </a:r>
          </a:p>
          <a:p>
            <a:r>
              <a:rPr lang="cs-CZ" sz="2400" dirty="0"/>
              <a:t>VČF = 21dní x 8hodin x 15 x 0,95 = </a:t>
            </a:r>
            <a:r>
              <a:rPr lang="cs-CZ" sz="2400" b="1" dirty="0"/>
              <a:t>2 394 h</a:t>
            </a:r>
          </a:p>
          <a:p>
            <a:r>
              <a:rPr lang="cs-CZ" sz="2400" dirty="0"/>
              <a:t>Výrobní kapacita = VČF/pracnost = </a:t>
            </a:r>
            <a:r>
              <a:rPr lang="cs-CZ" sz="2400" dirty="0" err="1"/>
              <a:t>Tp</a:t>
            </a:r>
            <a:r>
              <a:rPr lang="cs-CZ" sz="2400" dirty="0"/>
              <a:t>/</a:t>
            </a:r>
            <a:r>
              <a:rPr lang="cs-CZ" sz="2400" dirty="0" err="1"/>
              <a:t>Tk</a:t>
            </a:r>
            <a:r>
              <a:rPr lang="cs-CZ" sz="2400" dirty="0"/>
              <a:t> = 2 394/3,4 = 704ks</a:t>
            </a:r>
          </a:p>
          <a:p>
            <a:pPr>
              <a:spcBef>
                <a:spcPct val="50000"/>
              </a:spcBef>
            </a:pPr>
            <a:r>
              <a:rPr lang="cs-CZ" sz="2400" b="1" dirty="0">
                <a:latin typeface="Times New Roman" pitchFamily="18" charset="0"/>
              </a:rPr>
              <a:t>Výrobní kapacita</a:t>
            </a:r>
            <a:r>
              <a:rPr lang="cs-CZ" sz="2400" dirty="0">
                <a:latin typeface="Times New Roman" pitchFamily="18" charset="0"/>
              </a:rPr>
              <a:t> je maximální objem produkce, který může podnik vyrobit za určitou dobu při optimálních podmínkách.</a:t>
            </a:r>
          </a:p>
        </p:txBody>
      </p:sp>
    </p:spTree>
    <p:extLst>
      <p:ext uri="{BB962C8B-B14F-4D97-AF65-F5344CB8AC3E}">
        <p14:creationId xmlns:p14="http://schemas.microsoft.com/office/powerpoint/2010/main" val="42705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750" y="115888"/>
            <a:ext cx="8229600" cy="1196975"/>
          </a:xfrm>
        </p:spPr>
        <p:txBody>
          <a:bodyPr/>
          <a:lstStyle/>
          <a:p>
            <a:pPr fontAlgn="auto">
              <a:lnSpc>
                <a:spcPts val="3800"/>
              </a:lnSpc>
              <a:spcAft>
                <a:spcPts val="0"/>
              </a:spcAft>
              <a:defRPr/>
            </a:pPr>
            <a:r>
              <a:rPr lang="cs-CZ" sz="4000"/>
              <a:t>Dodací množství a množství zásob na skladě </a:t>
            </a:r>
          </a:p>
        </p:txBody>
      </p:sp>
      <p:sp>
        <p:nvSpPr>
          <p:cNvPr id="9219" name="Rectangle 3"/>
          <p:cNvSpPr>
            <a:spLocks noGrp="1" noChangeArrowheads="1"/>
          </p:cNvSpPr>
          <p:nvPr>
            <p:ph type="body" idx="1"/>
          </p:nvPr>
        </p:nvSpPr>
        <p:spPr>
          <a:xfrm>
            <a:off x="250825" y="1341438"/>
            <a:ext cx="8893175" cy="5040312"/>
          </a:xfrm>
        </p:spPr>
        <p:txBody>
          <a:bodyPr rtlCol="0">
            <a:noAutofit/>
          </a:bodyPr>
          <a:lstStyle/>
          <a:p>
            <a:pPr marL="274638" indent="-274638" fontAlgn="auto">
              <a:lnSpc>
                <a:spcPct val="80000"/>
              </a:lnSpc>
              <a:spcAft>
                <a:spcPts val="0"/>
              </a:spcAft>
              <a:buFontTx/>
              <a:buNone/>
              <a:defRPr/>
            </a:pPr>
            <a:r>
              <a:rPr lang="cs-CZ" sz="2800" b="1" dirty="0">
                <a:latin typeface="Arial Narrow" pitchFamily="34" charset="0"/>
              </a:rPr>
              <a:t>Princip  řízení:</a:t>
            </a:r>
          </a:p>
          <a:p>
            <a:pPr marL="274638" indent="-274638" fontAlgn="auto">
              <a:lnSpc>
                <a:spcPct val="80000"/>
              </a:lnSpc>
              <a:spcAft>
                <a:spcPts val="0"/>
              </a:spcAft>
              <a:defRPr/>
            </a:pPr>
            <a:r>
              <a:rPr lang="cs-CZ" sz="2800" dirty="0">
                <a:latin typeface="Arial Narrow" pitchFamily="34" charset="0"/>
              </a:rPr>
              <a:t>musí být </a:t>
            </a:r>
            <a:r>
              <a:rPr lang="cs-CZ" sz="2800" b="1" dirty="0">
                <a:latin typeface="Arial Narrow" pitchFamily="34" charset="0"/>
              </a:rPr>
              <a:t>dostatek zásob pro zajištění plynulé</a:t>
            </a:r>
            <a:r>
              <a:rPr lang="cs-CZ" sz="2800" dirty="0">
                <a:latin typeface="Arial Narrow" pitchFamily="34" charset="0"/>
              </a:rPr>
              <a:t> výroby </a:t>
            </a:r>
          </a:p>
          <a:p>
            <a:pPr marL="274638" indent="-274638" fontAlgn="auto">
              <a:lnSpc>
                <a:spcPct val="80000"/>
              </a:lnSpc>
              <a:spcAft>
                <a:spcPts val="0"/>
              </a:spcAft>
              <a:defRPr/>
            </a:pPr>
            <a:r>
              <a:rPr lang="cs-CZ" sz="2800" dirty="0">
                <a:latin typeface="Arial Narrow" pitchFamily="34" charset="0"/>
              </a:rPr>
              <a:t>zásoby musí </a:t>
            </a:r>
            <a:r>
              <a:rPr lang="cs-CZ" sz="2800" b="1" dirty="0">
                <a:latin typeface="Arial Narrow" pitchFamily="34" charset="0"/>
              </a:rPr>
              <a:t>docházet do skladu v určitých časových   intervalech v určitých velikostech jednotlivých dodávek</a:t>
            </a:r>
            <a:r>
              <a:rPr lang="cs-CZ" sz="2800" dirty="0">
                <a:latin typeface="Arial Narrow" pitchFamily="34" charset="0"/>
              </a:rPr>
              <a:t> (D)</a:t>
            </a:r>
          </a:p>
          <a:p>
            <a:pPr marL="274638" indent="-274638" fontAlgn="auto">
              <a:lnSpc>
                <a:spcPct val="80000"/>
              </a:lnSpc>
              <a:spcAft>
                <a:spcPts val="0"/>
              </a:spcAft>
              <a:defRPr/>
            </a:pPr>
            <a:r>
              <a:rPr lang="cs-CZ" sz="2800" dirty="0">
                <a:latin typeface="Arial Narrow" pitchFamily="34" charset="0"/>
              </a:rPr>
              <a:t>zásoby ze skladu jsou odebírány do výroby (výrobní materiály), nebo do spotřeby (ostatní - nevýrobní materiály) v jednotlivých dávkách (M) </a:t>
            </a:r>
          </a:p>
          <a:p>
            <a:pPr marL="274638" indent="-274638" fontAlgn="auto">
              <a:lnSpc>
                <a:spcPct val="80000"/>
              </a:lnSpc>
              <a:spcAft>
                <a:spcPts val="0"/>
              </a:spcAft>
              <a:defRPr/>
            </a:pPr>
            <a:r>
              <a:rPr lang="cs-CZ" sz="2800" dirty="0">
                <a:latin typeface="Arial Narrow" pitchFamily="34" charset="0"/>
              </a:rPr>
              <a:t>celý proces musí být veden na principu hospodárnosti. </a:t>
            </a:r>
          </a:p>
          <a:p>
            <a:pPr marL="274638" indent="-274638" fontAlgn="auto">
              <a:lnSpc>
                <a:spcPct val="80000"/>
              </a:lnSpc>
              <a:spcAft>
                <a:spcPts val="0"/>
              </a:spcAft>
              <a:buFontTx/>
              <a:buNone/>
              <a:defRPr/>
            </a:pPr>
            <a:endParaRPr lang="cs-CZ" sz="2800" dirty="0">
              <a:latin typeface="Arial Narrow" pitchFamily="34" charset="0"/>
            </a:endParaRPr>
          </a:p>
          <a:p>
            <a:pPr marL="0" indent="0" fontAlgn="auto">
              <a:lnSpc>
                <a:spcPct val="80000"/>
              </a:lnSpc>
              <a:spcAft>
                <a:spcPts val="0"/>
              </a:spcAft>
              <a:buFontTx/>
              <a:buNone/>
              <a:defRPr/>
            </a:pPr>
            <a:r>
              <a:rPr lang="cs-CZ" sz="2800" dirty="0">
                <a:latin typeface="Arial Narrow" pitchFamily="34" charset="0"/>
              </a:rPr>
              <a:t>Množství zásob ve skladě pro výrobní pohotovost je funkcí  časového intervalu jednotlivých dodávek a jejich velikosti. </a:t>
            </a:r>
          </a:p>
          <a:p>
            <a:pPr marL="274638" indent="-274638" algn="ctr" fontAlgn="auto">
              <a:lnSpc>
                <a:spcPct val="80000"/>
              </a:lnSpc>
              <a:spcAft>
                <a:spcPts val="0"/>
              </a:spcAft>
              <a:buFontTx/>
              <a:buNone/>
              <a:defRPr/>
            </a:pPr>
            <a:r>
              <a:rPr lang="cs-CZ" sz="2800" dirty="0">
                <a:latin typeface="Arial Narrow" pitchFamily="34" charset="0"/>
              </a:rPr>
              <a:t>M = f (</a:t>
            </a:r>
            <a:r>
              <a:rPr lang="cs-CZ" sz="2800" dirty="0" err="1">
                <a:latin typeface="Arial Narrow" pitchFamily="34" charset="0"/>
              </a:rPr>
              <a:t>t</a:t>
            </a:r>
            <a:r>
              <a:rPr lang="cs-CZ" sz="2800" baseline="-25000" dirty="0" err="1">
                <a:latin typeface="Arial Narrow" pitchFamily="34" charset="0"/>
              </a:rPr>
              <a:t>DC</a:t>
            </a:r>
            <a:r>
              <a:rPr lang="cs-CZ" sz="2800" dirty="0">
                <a:latin typeface="Arial Narrow" pitchFamily="34" charset="0"/>
              </a:rPr>
              <a:t> , 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cs-CZ" sz="4000">
                <a:latin typeface="Times New Roman" pitchFamily="18" charset="0"/>
              </a:rPr>
              <a:t>Využití výrobní kapacity</a:t>
            </a:r>
          </a:p>
        </p:txBody>
      </p:sp>
      <p:sp>
        <p:nvSpPr>
          <p:cNvPr id="126979" name="Rectangle 3"/>
          <p:cNvSpPr>
            <a:spLocks noGrp="1" noChangeArrowheads="1"/>
          </p:cNvSpPr>
          <p:nvPr>
            <p:ph type="body" idx="1"/>
          </p:nvPr>
        </p:nvSpPr>
        <p:spPr>
          <a:xfrm>
            <a:off x="467544" y="1340768"/>
            <a:ext cx="8496944" cy="5112568"/>
          </a:xfrm>
        </p:spPr>
        <p:txBody>
          <a:bodyPr>
            <a:normAutofit lnSpcReduction="10000"/>
          </a:bodyPr>
          <a:lstStyle/>
          <a:p>
            <a:pPr>
              <a:lnSpc>
                <a:spcPct val="90000"/>
              </a:lnSpc>
              <a:spcBef>
                <a:spcPct val="40000"/>
              </a:spcBef>
            </a:pPr>
            <a:r>
              <a:rPr lang="cs-CZ" sz="2600" b="1" dirty="0">
                <a:latin typeface="Times New Roman" pitchFamily="18" charset="0"/>
              </a:rPr>
              <a:t>Koeficient plánovaného využití výrobní kapacity</a:t>
            </a:r>
            <a:r>
              <a:rPr lang="cs-CZ" sz="2600" dirty="0">
                <a:latin typeface="Times New Roman" pitchFamily="18" charset="0"/>
              </a:rPr>
              <a:t> = plánovaný objem výroby / výrobní kapacita </a:t>
            </a:r>
            <a:r>
              <a:rPr lang="cs-CZ" sz="2600" dirty="0" err="1">
                <a:latin typeface="Times New Roman" pitchFamily="18" charset="0"/>
              </a:rPr>
              <a:t>Qp</a:t>
            </a:r>
            <a:endParaRPr lang="cs-CZ" sz="2600" dirty="0">
              <a:latin typeface="Times New Roman" pitchFamily="18" charset="0"/>
            </a:endParaRPr>
          </a:p>
          <a:p>
            <a:pPr>
              <a:lnSpc>
                <a:spcPct val="90000"/>
              </a:lnSpc>
              <a:spcBef>
                <a:spcPct val="40000"/>
              </a:spcBef>
            </a:pPr>
            <a:r>
              <a:rPr lang="cs-CZ" sz="2600" b="1" dirty="0">
                <a:latin typeface="Times New Roman" pitchFamily="18" charset="0"/>
              </a:rPr>
              <a:t>Kapacitní rezerva</a:t>
            </a:r>
            <a:r>
              <a:rPr lang="cs-CZ" sz="2600" dirty="0">
                <a:latin typeface="Times New Roman" pitchFamily="18" charset="0"/>
              </a:rPr>
              <a:t> = výrobní kapacita - skutečný objem výroby = </a:t>
            </a:r>
            <a:r>
              <a:rPr lang="cs-CZ" sz="2600" dirty="0" err="1">
                <a:latin typeface="Times New Roman" pitchFamily="18" charset="0"/>
              </a:rPr>
              <a:t>Qp</a:t>
            </a:r>
            <a:r>
              <a:rPr lang="cs-CZ" sz="2600" dirty="0">
                <a:latin typeface="Times New Roman" pitchFamily="18" charset="0"/>
              </a:rPr>
              <a:t> – </a:t>
            </a:r>
            <a:r>
              <a:rPr lang="cs-CZ" sz="2600" dirty="0" err="1">
                <a:latin typeface="Times New Roman" pitchFamily="18" charset="0"/>
              </a:rPr>
              <a:t>Qs</a:t>
            </a:r>
            <a:r>
              <a:rPr lang="cs-CZ" sz="2600" dirty="0">
                <a:latin typeface="Times New Roman" pitchFamily="18" charset="0"/>
              </a:rPr>
              <a:t> </a:t>
            </a:r>
          </a:p>
          <a:p>
            <a:pPr>
              <a:lnSpc>
                <a:spcPct val="90000"/>
              </a:lnSpc>
              <a:spcBef>
                <a:spcPct val="40000"/>
              </a:spcBef>
              <a:buFont typeface="Wingdings" pitchFamily="2" charset="2"/>
              <a:buNone/>
            </a:pPr>
            <a:r>
              <a:rPr lang="cs-CZ" sz="2600" dirty="0">
                <a:latin typeface="Times New Roman" pitchFamily="18" charset="0"/>
              </a:rPr>
              <a:t>	</a:t>
            </a:r>
            <a:r>
              <a:rPr lang="cs-CZ" sz="2600" dirty="0" err="1">
                <a:latin typeface="Times New Roman" pitchFamily="18" charset="0"/>
              </a:rPr>
              <a:t>Qs</a:t>
            </a:r>
            <a:r>
              <a:rPr lang="cs-CZ" sz="2600" dirty="0">
                <a:latin typeface="Times New Roman" pitchFamily="18" charset="0"/>
              </a:rPr>
              <a:t> = </a:t>
            </a:r>
            <a:r>
              <a:rPr lang="cs-CZ" sz="2600" dirty="0" err="1">
                <a:latin typeface="Times New Roman" pitchFamily="18" charset="0"/>
              </a:rPr>
              <a:t>Ts</a:t>
            </a:r>
            <a:r>
              <a:rPr lang="cs-CZ" sz="2600" dirty="0">
                <a:latin typeface="Times New Roman" pitchFamily="18" charset="0"/>
              </a:rPr>
              <a:t> x </a:t>
            </a:r>
            <a:r>
              <a:rPr lang="cs-CZ" sz="2600" dirty="0" err="1">
                <a:latin typeface="Times New Roman" pitchFamily="18" charset="0"/>
              </a:rPr>
              <a:t>Vs</a:t>
            </a:r>
            <a:endParaRPr lang="cs-CZ" sz="2600" dirty="0">
              <a:latin typeface="Times New Roman" pitchFamily="18" charset="0"/>
            </a:endParaRPr>
          </a:p>
          <a:p>
            <a:pPr>
              <a:lnSpc>
                <a:spcPct val="90000"/>
              </a:lnSpc>
              <a:spcBef>
                <a:spcPct val="40000"/>
              </a:spcBef>
            </a:pPr>
            <a:r>
              <a:rPr lang="cs-CZ" sz="2600" b="1" dirty="0">
                <a:latin typeface="Times New Roman" pitchFamily="18" charset="0"/>
              </a:rPr>
              <a:t>Koeficient celkového využití výrobní kapacity</a:t>
            </a:r>
            <a:r>
              <a:rPr lang="cs-CZ" sz="2600" dirty="0">
                <a:latin typeface="Times New Roman" pitchFamily="18" charset="0"/>
              </a:rPr>
              <a:t> </a:t>
            </a:r>
          </a:p>
          <a:p>
            <a:pPr>
              <a:lnSpc>
                <a:spcPct val="90000"/>
              </a:lnSpc>
              <a:spcBef>
                <a:spcPct val="40000"/>
              </a:spcBef>
              <a:buFont typeface="Wingdings" pitchFamily="2" charset="2"/>
              <a:buNone/>
            </a:pPr>
            <a:r>
              <a:rPr lang="cs-CZ" sz="2600" dirty="0">
                <a:latin typeface="Times New Roman" pitchFamily="18" charset="0"/>
              </a:rPr>
              <a:t>	</a:t>
            </a:r>
            <a:r>
              <a:rPr lang="cs-CZ" sz="2600" dirty="0" err="1">
                <a:latin typeface="Times New Roman" pitchFamily="18" charset="0"/>
              </a:rPr>
              <a:t>kc</a:t>
            </a:r>
            <a:r>
              <a:rPr lang="cs-CZ" sz="2600" dirty="0">
                <a:latin typeface="Times New Roman" pitchFamily="18" charset="0"/>
              </a:rPr>
              <a:t> = </a:t>
            </a:r>
            <a:r>
              <a:rPr lang="cs-CZ" sz="2600" dirty="0" err="1">
                <a:latin typeface="Times New Roman" pitchFamily="18" charset="0"/>
              </a:rPr>
              <a:t>Qs</a:t>
            </a:r>
            <a:r>
              <a:rPr lang="cs-CZ" sz="2600" dirty="0">
                <a:latin typeface="Times New Roman" pitchFamily="18" charset="0"/>
              </a:rPr>
              <a:t> /</a:t>
            </a:r>
            <a:r>
              <a:rPr lang="cs-CZ" sz="2600" dirty="0" err="1">
                <a:latin typeface="Times New Roman" pitchFamily="18" charset="0"/>
              </a:rPr>
              <a:t>Qp</a:t>
            </a:r>
            <a:r>
              <a:rPr lang="cs-CZ" sz="2600" dirty="0">
                <a:latin typeface="Times New Roman" pitchFamily="18" charset="0"/>
              </a:rPr>
              <a:t> = ke x </a:t>
            </a:r>
            <a:r>
              <a:rPr lang="cs-CZ" sz="2600" dirty="0" err="1">
                <a:latin typeface="Times New Roman" pitchFamily="18" charset="0"/>
              </a:rPr>
              <a:t>ki</a:t>
            </a:r>
            <a:r>
              <a:rPr lang="cs-CZ" sz="2600" dirty="0">
                <a:latin typeface="Times New Roman" pitchFamily="18" charset="0"/>
              </a:rPr>
              <a:t>	</a:t>
            </a:r>
          </a:p>
          <a:p>
            <a:pPr>
              <a:lnSpc>
                <a:spcPct val="90000"/>
              </a:lnSpc>
              <a:spcBef>
                <a:spcPct val="40000"/>
              </a:spcBef>
              <a:buFont typeface="Wingdings" pitchFamily="2" charset="2"/>
              <a:buNone/>
            </a:pPr>
            <a:r>
              <a:rPr lang="cs-CZ" sz="2600" dirty="0">
                <a:latin typeface="Times New Roman" pitchFamily="18" charset="0"/>
              </a:rPr>
              <a:t>	ke = </a:t>
            </a:r>
            <a:r>
              <a:rPr lang="cs-CZ" sz="2600" dirty="0" err="1">
                <a:latin typeface="Times New Roman" pitchFamily="18" charset="0"/>
              </a:rPr>
              <a:t>Ts</a:t>
            </a:r>
            <a:r>
              <a:rPr lang="cs-CZ" sz="2600" dirty="0">
                <a:latin typeface="Times New Roman" pitchFamily="18" charset="0"/>
              </a:rPr>
              <a:t> / </a:t>
            </a:r>
            <a:r>
              <a:rPr lang="cs-CZ" sz="2600" dirty="0" err="1">
                <a:latin typeface="Times New Roman" pitchFamily="18" charset="0"/>
              </a:rPr>
              <a:t>Tp</a:t>
            </a:r>
            <a:endParaRPr lang="cs-CZ" sz="2600" dirty="0">
              <a:latin typeface="Times New Roman" pitchFamily="18" charset="0"/>
            </a:endParaRPr>
          </a:p>
          <a:p>
            <a:pPr>
              <a:lnSpc>
                <a:spcPct val="90000"/>
              </a:lnSpc>
              <a:spcBef>
                <a:spcPct val="40000"/>
              </a:spcBef>
              <a:buFont typeface="Wingdings" pitchFamily="2" charset="2"/>
              <a:buNone/>
            </a:pPr>
            <a:r>
              <a:rPr lang="cs-CZ" sz="2600" dirty="0">
                <a:latin typeface="Times New Roman" pitchFamily="18" charset="0"/>
              </a:rPr>
              <a:t>	</a:t>
            </a:r>
            <a:r>
              <a:rPr lang="cs-CZ" sz="2600" dirty="0" err="1">
                <a:latin typeface="Times New Roman" pitchFamily="18" charset="0"/>
              </a:rPr>
              <a:t>ki</a:t>
            </a:r>
            <a:r>
              <a:rPr lang="cs-CZ" sz="2600" dirty="0">
                <a:latin typeface="Times New Roman" pitchFamily="18" charset="0"/>
              </a:rPr>
              <a:t> = </a:t>
            </a:r>
            <a:r>
              <a:rPr lang="cs-CZ" sz="2600" dirty="0" err="1">
                <a:latin typeface="Times New Roman" pitchFamily="18" charset="0"/>
              </a:rPr>
              <a:t>Vs</a:t>
            </a:r>
            <a:r>
              <a:rPr lang="cs-CZ" sz="2600" dirty="0">
                <a:latin typeface="Times New Roman" pitchFamily="18" charset="0"/>
              </a:rPr>
              <a:t> / </a:t>
            </a:r>
            <a:r>
              <a:rPr lang="cs-CZ" sz="2600" dirty="0" err="1">
                <a:latin typeface="Times New Roman" pitchFamily="18" charset="0"/>
              </a:rPr>
              <a:t>Vp</a:t>
            </a:r>
            <a:endParaRPr lang="cs-CZ" sz="2600" dirty="0">
              <a:latin typeface="Times New Roman" pitchFamily="18" charset="0"/>
            </a:endParaRPr>
          </a:p>
          <a:p>
            <a:pPr>
              <a:lnSpc>
                <a:spcPct val="90000"/>
              </a:lnSpc>
              <a:spcBef>
                <a:spcPct val="40000"/>
              </a:spcBef>
            </a:pPr>
            <a:r>
              <a:rPr lang="cs-CZ" sz="2600" b="1" dirty="0">
                <a:latin typeface="Times New Roman" pitchFamily="18" charset="0"/>
              </a:rPr>
              <a:t>Kritické využití výrobní kapacity</a:t>
            </a:r>
            <a:r>
              <a:rPr lang="cs-CZ" sz="2600" dirty="0">
                <a:latin typeface="Times New Roman" pitchFamily="18" charset="0"/>
              </a:rPr>
              <a:t> </a:t>
            </a:r>
            <a:br>
              <a:rPr lang="cs-CZ" sz="2600" dirty="0">
                <a:latin typeface="Times New Roman" pitchFamily="18" charset="0"/>
              </a:rPr>
            </a:br>
            <a:r>
              <a:rPr lang="cs-CZ" sz="2600" dirty="0" err="1">
                <a:latin typeface="Times New Roman" pitchFamily="18" charset="0"/>
              </a:rPr>
              <a:t>VKkrit</a:t>
            </a:r>
            <a:r>
              <a:rPr lang="cs-CZ" sz="2600" dirty="0">
                <a:latin typeface="Times New Roman" pitchFamily="18" charset="0"/>
              </a:rPr>
              <a:t> = (BZ x 100) / VK</a:t>
            </a:r>
          </a:p>
        </p:txBody>
      </p:sp>
    </p:spTree>
    <p:extLst>
      <p:ext uri="{BB962C8B-B14F-4D97-AF65-F5344CB8AC3E}">
        <p14:creationId xmlns:p14="http://schemas.microsoft.com/office/powerpoint/2010/main" val="28954044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cs-CZ" sz="3000" dirty="0">
                <a:latin typeface="Times New Roman" pitchFamily="18" charset="0"/>
              </a:rPr>
              <a:t>Příklad 2: Výpočet výrobní kapacity</a:t>
            </a:r>
          </a:p>
        </p:txBody>
      </p:sp>
      <p:sp>
        <p:nvSpPr>
          <p:cNvPr id="136195" name="Rectangle 3"/>
          <p:cNvSpPr>
            <a:spLocks noGrp="1" noChangeArrowheads="1"/>
          </p:cNvSpPr>
          <p:nvPr>
            <p:ph type="body" idx="1"/>
          </p:nvPr>
        </p:nvSpPr>
        <p:spPr>
          <a:xfrm>
            <a:off x="457200" y="1600201"/>
            <a:ext cx="8229600" cy="3412976"/>
          </a:xfrm>
        </p:spPr>
        <p:txBody>
          <a:bodyPr/>
          <a:lstStyle/>
          <a:p>
            <a:r>
              <a:rPr lang="cs-CZ" sz="2400" dirty="0">
                <a:latin typeface="Times New Roman" pitchFamily="18" charset="0"/>
              </a:rPr>
              <a:t>Plnící linka pivovaru naplní za hodinu 100 000 ks lahví. </a:t>
            </a:r>
          </a:p>
          <a:p>
            <a:r>
              <a:rPr lang="cs-CZ" sz="2400" dirty="0">
                <a:latin typeface="Times New Roman" pitchFamily="18" charset="0"/>
              </a:rPr>
              <a:t>Je v provozu celoročně (360dní) na tři směny, 1% z nominálního časového fondu se plánuje na prostoje. </a:t>
            </a:r>
          </a:p>
          <a:p>
            <a:r>
              <a:rPr lang="cs-CZ" sz="2400" dirty="0">
                <a:latin typeface="Times New Roman" pitchFamily="18" charset="0"/>
              </a:rPr>
              <a:t>Vypočtěte výrobní kapacitu a zhodnoťte ji z hlediska vztahu k trhu. </a:t>
            </a:r>
          </a:p>
          <a:p>
            <a:r>
              <a:rPr lang="cs-CZ" sz="2400" dirty="0">
                <a:latin typeface="Times New Roman" pitchFamily="18" charset="0"/>
              </a:rPr>
              <a:t>V roce 1 podnik prodal 800 000 </a:t>
            </a:r>
            <a:r>
              <a:rPr lang="cs-CZ" sz="2400" dirty="0" err="1">
                <a:latin typeface="Times New Roman" pitchFamily="18" charset="0"/>
              </a:rPr>
              <a:t>000</a:t>
            </a:r>
            <a:r>
              <a:rPr lang="cs-CZ" sz="2400" dirty="0">
                <a:latin typeface="Times New Roman" pitchFamily="18" charset="0"/>
              </a:rPr>
              <a:t> lahví piva.</a:t>
            </a:r>
          </a:p>
        </p:txBody>
      </p:sp>
      <p:sp>
        <p:nvSpPr>
          <p:cNvPr id="4" name="Obdélník 3"/>
          <p:cNvSpPr/>
          <p:nvPr/>
        </p:nvSpPr>
        <p:spPr>
          <a:xfrm>
            <a:off x="251520" y="4509120"/>
            <a:ext cx="8712968" cy="1569660"/>
          </a:xfrm>
          <a:prstGeom prst="rect">
            <a:avLst/>
          </a:prstGeom>
        </p:spPr>
        <p:txBody>
          <a:bodyPr wrap="square">
            <a:spAutoFit/>
          </a:bodyPr>
          <a:lstStyle/>
          <a:p>
            <a:r>
              <a:rPr lang="cs-CZ" sz="2400" dirty="0"/>
              <a:t>Řešení</a:t>
            </a:r>
          </a:p>
          <a:p>
            <a:r>
              <a:rPr lang="cs-CZ" sz="2400" dirty="0"/>
              <a:t>VK = 360 x 3 x 8 x 0,99 x 100 000 = 855 360 000 lahví</a:t>
            </a:r>
          </a:p>
          <a:p>
            <a:r>
              <a:rPr lang="cs-CZ" sz="2400" dirty="0"/>
              <a:t>Koeficient celkového využití = 800 000 000 / 855 360 000 = </a:t>
            </a:r>
            <a:br>
              <a:rPr lang="cs-CZ" sz="2400" dirty="0"/>
            </a:br>
            <a:r>
              <a:rPr lang="cs-CZ" sz="2400" dirty="0"/>
              <a:t>= </a:t>
            </a:r>
            <a:r>
              <a:rPr lang="cs-CZ" sz="2400" b="1" dirty="0"/>
              <a:t>93,5%</a:t>
            </a:r>
          </a:p>
        </p:txBody>
      </p:sp>
    </p:spTree>
    <p:extLst>
      <p:ext uri="{BB962C8B-B14F-4D97-AF65-F5344CB8AC3E}">
        <p14:creationId xmlns:p14="http://schemas.microsoft.com/office/powerpoint/2010/main" val="26195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0"/>
            <a:ext cx="8892480" cy="1268760"/>
          </a:xfrm>
          <a:solidFill>
            <a:schemeClr val="bg1"/>
          </a:solidFill>
        </p:spPr>
        <p:txBody>
          <a:bodyPr/>
          <a:lstStyle/>
          <a:p>
            <a:pPr algn="l">
              <a:lnSpc>
                <a:spcPts val="3000"/>
              </a:lnSpc>
            </a:pPr>
            <a:r>
              <a:rPr lang="cs-CZ" sz="2400" b="1" dirty="0"/>
              <a:t>Př. 3: Vypočítejte výrobní kapacitu zařízení, výkonové využití, skutečný počet odpracovaných hodin, skutečný výkon zařízení a skutečný počet vyrobených kusů</a:t>
            </a:r>
          </a:p>
        </p:txBody>
      </p:sp>
      <p:sp>
        <p:nvSpPr>
          <p:cNvPr id="152579" name="Rectangle 3"/>
          <p:cNvSpPr>
            <a:spLocks noGrp="1" noChangeArrowheads="1"/>
          </p:cNvSpPr>
          <p:nvPr>
            <p:ph idx="1"/>
          </p:nvPr>
        </p:nvSpPr>
        <p:spPr>
          <a:xfrm>
            <a:off x="251520" y="1340768"/>
            <a:ext cx="8712968" cy="5040560"/>
          </a:xfrm>
        </p:spPr>
        <p:txBody>
          <a:bodyPr/>
          <a:lstStyle/>
          <a:p>
            <a:pPr>
              <a:lnSpc>
                <a:spcPct val="90000"/>
              </a:lnSpc>
            </a:pPr>
            <a:r>
              <a:rPr lang="cs-CZ" sz="2000" dirty="0"/>
              <a:t>Výrobní zařízení, vyžadující obsluhu 1 konkrétního pracovníka, je schopno vyrobit 25 kusů výrobku za hodinu. </a:t>
            </a:r>
          </a:p>
          <a:p>
            <a:pPr>
              <a:lnSpc>
                <a:spcPct val="90000"/>
              </a:lnSpc>
            </a:pPr>
            <a:r>
              <a:rPr lang="cs-CZ" sz="2000" dirty="0"/>
              <a:t>Během roku je 112 sobot, nedělí a svátků. </a:t>
            </a:r>
          </a:p>
          <a:p>
            <a:pPr>
              <a:lnSpc>
                <a:spcPct val="90000"/>
              </a:lnSpc>
            </a:pPr>
            <a:r>
              <a:rPr lang="cs-CZ" sz="2000" dirty="0"/>
              <a:t>Průměrná dovolená na jednoho pracovníka je 20dnů.</a:t>
            </a:r>
          </a:p>
          <a:p>
            <a:pPr>
              <a:lnSpc>
                <a:spcPct val="90000"/>
              </a:lnSpc>
            </a:pPr>
            <a:r>
              <a:rPr lang="cs-CZ" sz="2000" dirty="0"/>
              <a:t>Prostoje jsou plánovány ve výši 4% nominálního časového fondu.</a:t>
            </a:r>
          </a:p>
          <a:p>
            <a:pPr>
              <a:lnSpc>
                <a:spcPct val="90000"/>
              </a:lnSpc>
            </a:pPr>
            <a:r>
              <a:rPr lang="cs-CZ" sz="2000" dirty="0"/>
              <a:t>Pracuje se na 2 směny.</a:t>
            </a:r>
          </a:p>
          <a:p>
            <a:pPr>
              <a:lnSpc>
                <a:spcPct val="90000"/>
              </a:lnSpc>
            </a:pPr>
            <a:r>
              <a:rPr lang="cs-CZ" sz="2000" dirty="0"/>
              <a:t>Využití časového fondu je na 90% a celkové využití kapacity je 89%.</a:t>
            </a:r>
          </a:p>
          <a:p>
            <a:pPr>
              <a:lnSpc>
                <a:spcPct val="90000"/>
              </a:lnSpc>
            </a:pPr>
            <a:r>
              <a:rPr lang="cs-CZ" sz="2000" dirty="0"/>
              <a:t>Zjistěte: </a:t>
            </a:r>
          </a:p>
          <a:p>
            <a:pPr lvl="1">
              <a:lnSpc>
                <a:spcPct val="90000"/>
              </a:lnSpc>
            </a:pPr>
            <a:r>
              <a:rPr lang="cs-CZ" sz="2000" dirty="0"/>
              <a:t>Výrobní kapacitu daného zařízení</a:t>
            </a:r>
          </a:p>
          <a:p>
            <a:pPr lvl="1">
              <a:lnSpc>
                <a:spcPct val="90000"/>
              </a:lnSpc>
            </a:pPr>
            <a:r>
              <a:rPr lang="cs-CZ" sz="2000" dirty="0"/>
              <a:t>Výkonové využití zařízení</a:t>
            </a:r>
          </a:p>
          <a:p>
            <a:pPr lvl="1">
              <a:lnSpc>
                <a:spcPct val="90000"/>
              </a:lnSpc>
            </a:pPr>
            <a:r>
              <a:rPr lang="cs-CZ" sz="2000" dirty="0"/>
              <a:t>Skutečný počet odpracovaných hodin</a:t>
            </a:r>
          </a:p>
          <a:p>
            <a:pPr lvl="1">
              <a:lnSpc>
                <a:spcPct val="90000"/>
              </a:lnSpc>
            </a:pPr>
            <a:r>
              <a:rPr lang="cs-CZ" sz="2000" dirty="0"/>
              <a:t>Skutečný výkon daného zařízení</a:t>
            </a:r>
          </a:p>
          <a:p>
            <a:pPr lvl="1">
              <a:lnSpc>
                <a:spcPct val="90000"/>
              </a:lnSpc>
            </a:pPr>
            <a:r>
              <a:rPr lang="cs-CZ" sz="2000" dirty="0"/>
              <a:t>Skutečný počet vyrobených výrobků</a:t>
            </a:r>
          </a:p>
          <a:p>
            <a:pPr>
              <a:lnSpc>
                <a:spcPct val="90000"/>
              </a:lnSpc>
            </a:pPr>
            <a:endParaRPr lang="cs-CZ" sz="2000" b="1" u="sng" dirty="0"/>
          </a:p>
          <a:p>
            <a:pPr>
              <a:lnSpc>
                <a:spcPct val="90000"/>
              </a:lnSpc>
            </a:pPr>
            <a:endParaRPr lang="cs-CZ" sz="2000" b="1" u="sng" dirty="0"/>
          </a:p>
          <a:p>
            <a:pPr>
              <a:lnSpc>
                <a:spcPct val="90000"/>
              </a:lnSpc>
            </a:pPr>
            <a:endParaRPr lang="cs-CZ" sz="2000" b="1" u="sng" dirty="0"/>
          </a:p>
          <a:p>
            <a:pPr>
              <a:lnSpc>
                <a:spcPct val="90000"/>
              </a:lnSpc>
            </a:pPr>
            <a:endParaRPr lang="cs-CZ" sz="2000" b="1" u="sng" dirty="0"/>
          </a:p>
          <a:p>
            <a:pPr>
              <a:lnSpc>
                <a:spcPct val="90000"/>
              </a:lnSpc>
            </a:pPr>
            <a:endParaRPr lang="cs-CZ" sz="2000" dirty="0"/>
          </a:p>
        </p:txBody>
      </p:sp>
    </p:spTree>
    <p:extLst>
      <p:ext uri="{BB962C8B-B14F-4D97-AF65-F5344CB8AC3E}">
        <p14:creationId xmlns:p14="http://schemas.microsoft.com/office/powerpoint/2010/main" val="17548874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669360"/>
          </a:xfrm>
          <a:solidFill>
            <a:schemeClr val="bg1"/>
          </a:solidFill>
        </p:spPr>
        <p:txBody>
          <a:bodyPr/>
          <a:lstStyle/>
          <a:p>
            <a:pPr marL="230406" indent="-230406">
              <a:lnSpc>
                <a:spcPct val="90000"/>
              </a:lnSpc>
              <a:buFontTx/>
              <a:buAutoNum type="alphaLcParenR"/>
            </a:pPr>
            <a:r>
              <a:rPr lang="cs-CZ" sz="2000" b="1" u="sng" dirty="0"/>
              <a:t>Výrobní kapacitu daného zařízení</a:t>
            </a:r>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r>
              <a:rPr lang="cs-CZ" sz="2000" b="1" u="sng" dirty="0"/>
              <a:t>b)Výkonové využití zařízení</a:t>
            </a:r>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r>
              <a:rPr lang="cs-CZ" sz="2000" b="1" u="sng" dirty="0"/>
              <a:t>c) Skutečný výkon daného zařízení</a:t>
            </a:r>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r>
              <a:rPr lang="cs-CZ" sz="2000" b="1" u="sng" dirty="0"/>
              <a:t>d) Skutečný počet odpracovaných hodin</a:t>
            </a:r>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endParaRPr lang="cs-CZ" sz="2000" b="1" u="sng" dirty="0"/>
          </a:p>
          <a:p>
            <a:pPr marL="230406" indent="-230406">
              <a:lnSpc>
                <a:spcPct val="90000"/>
              </a:lnSpc>
              <a:buNone/>
            </a:pPr>
            <a:r>
              <a:rPr lang="cs-CZ" sz="2000" b="1" u="sng" dirty="0"/>
              <a:t>e) Skutečný počet vyrobených výrobků</a:t>
            </a:r>
          </a:p>
        </p:txBody>
      </p:sp>
    </p:spTree>
    <p:extLst>
      <p:ext uri="{BB962C8B-B14F-4D97-AF65-F5344CB8AC3E}">
        <p14:creationId xmlns:p14="http://schemas.microsoft.com/office/powerpoint/2010/main" val="226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3-1 Pozor na dovolenou!</a:t>
            </a:r>
          </a:p>
        </p:txBody>
      </p:sp>
      <p:sp>
        <p:nvSpPr>
          <p:cNvPr id="3" name="Zástupný symbol pro obsah 2"/>
          <p:cNvSpPr>
            <a:spLocks noGrp="1"/>
          </p:cNvSpPr>
          <p:nvPr>
            <p:ph idx="1"/>
          </p:nvPr>
        </p:nvSpPr>
        <p:spPr>
          <a:xfrm>
            <a:off x="251520" y="1196752"/>
            <a:ext cx="8784976" cy="5328592"/>
          </a:xfrm>
        </p:spPr>
        <p:txBody>
          <a:bodyPr/>
          <a:lstStyle/>
          <a:p>
            <a:r>
              <a:rPr lang="cs-CZ" sz="2000" dirty="0"/>
              <a:t>Výrobní zařízení, vyžadující obsluhu jednoho (jakéhokoliv) pracovníka, je schopno vyrobit 25 kusů výrobku za hodinu. Během roku (365 dní) je 112 sobot, nedělí a svátků. Pracovníci jsou na pozicích zaměnitelní.</a:t>
            </a:r>
          </a:p>
          <a:p>
            <a:r>
              <a:rPr lang="cs-CZ" sz="2000" dirty="0"/>
              <a:t>Průměrná dovolená na jednoho pracovníka je 20 dní. Prostoje a opravy zařízení jsou plánovány ve výši 6 % nominálního časového fondu. Výrobní zařízení pracuje na 2 osmihodinové směny. Skutečné využití časového fondu je na 80 % při celkovém využití výrobní kapacity na 60 %. Zjistěte:</a:t>
            </a:r>
          </a:p>
          <a:p>
            <a:pPr lvl="0"/>
            <a:r>
              <a:rPr lang="cs-CZ" sz="2000" dirty="0"/>
              <a:t>Maximální výrobní kapacitu daného zařízení,</a:t>
            </a:r>
          </a:p>
          <a:p>
            <a:pPr lvl="0"/>
            <a:r>
              <a:rPr lang="cs-CZ" sz="2000" dirty="0"/>
              <a:t>Koeficient výkonového využití zařízení,</a:t>
            </a:r>
          </a:p>
          <a:p>
            <a:pPr lvl="0"/>
            <a:r>
              <a:rPr lang="cs-CZ" sz="2000" dirty="0"/>
              <a:t>Skutečně využitý časový fond zařízení,</a:t>
            </a:r>
          </a:p>
          <a:p>
            <a:pPr lvl="0"/>
            <a:r>
              <a:rPr lang="cs-CZ" sz="2000" dirty="0"/>
              <a:t>skutečný hodinový výkon daného zařízení,</a:t>
            </a:r>
          </a:p>
          <a:p>
            <a:pPr lvl="0"/>
            <a:r>
              <a:rPr lang="cs-CZ" sz="2000" dirty="0"/>
              <a:t>skutečný počet vyrobených výrobků.</a:t>
            </a:r>
          </a:p>
          <a:p>
            <a:endParaRPr lang="cs-CZ" sz="2000" dirty="0"/>
          </a:p>
        </p:txBody>
      </p:sp>
    </p:spTree>
    <p:extLst>
      <p:ext uri="{BB962C8B-B14F-4D97-AF65-F5344CB8AC3E}">
        <p14:creationId xmlns:p14="http://schemas.microsoft.com/office/powerpoint/2010/main" val="21763019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54360"/>
            <a:ext cx="8147248" cy="908720"/>
          </a:xfrm>
        </p:spPr>
        <p:txBody>
          <a:bodyPr/>
          <a:lstStyle/>
          <a:p>
            <a:r>
              <a:rPr lang="cs-CZ" dirty="0"/>
              <a:t>Příklad 3-1 Řešení</a:t>
            </a:r>
          </a:p>
        </p:txBody>
      </p:sp>
      <p:sp>
        <p:nvSpPr>
          <p:cNvPr id="3" name="Zástupný symbol pro obsah 2"/>
          <p:cNvSpPr>
            <a:spLocks noGrp="1"/>
          </p:cNvSpPr>
          <p:nvPr>
            <p:ph idx="1"/>
          </p:nvPr>
        </p:nvSpPr>
        <p:spPr>
          <a:xfrm>
            <a:off x="251520" y="1196752"/>
            <a:ext cx="8784976" cy="5400600"/>
          </a:xfrm>
        </p:spPr>
        <p:txBody>
          <a:bodyPr/>
          <a:lstStyle/>
          <a:p>
            <a:r>
              <a:rPr lang="cs-CZ" sz="2000" b="1" dirty="0"/>
              <a:t>Pozor, zařízení může pracovat, i když pracovník má dovolenou, pokud jej může zastoupit jiný pracovník. Tzn., že musíme rozlišovat časový fond zařízení a časový fond pracovníků.</a:t>
            </a:r>
          </a:p>
          <a:p>
            <a:pPr marL="0" indent="0">
              <a:lnSpc>
                <a:spcPct val="90000"/>
              </a:lnSpc>
              <a:buNone/>
            </a:pPr>
            <a:endParaRPr lang="cs-CZ" sz="2000" b="1" dirty="0"/>
          </a:p>
          <a:p>
            <a:pPr marL="0" indent="0">
              <a:lnSpc>
                <a:spcPct val="90000"/>
              </a:lnSpc>
              <a:buNone/>
            </a:pPr>
            <a:endParaRPr lang="cs-CZ" sz="2000" dirty="0"/>
          </a:p>
          <a:p>
            <a:endParaRPr lang="cs-CZ" sz="2000" dirty="0"/>
          </a:p>
          <a:p>
            <a:endParaRPr lang="cs-CZ" sz="2000" dirty="0"/>
          </a:p>
        </p:txBody>
      </p:sp>
    </p:spTree>
    <p:extLst>
      <p:ext uri="{BB962C8B-B14F-4D97-AF65-F5344CB8AC3E}">
        <p14:creationId xmlns:p14="http://schemas.microsoft.com/office/powerpoint/2010/main" val="5182526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179512" y="1412776"/>
            <a:ext cx="8712968" cy="4713387"/>
          </a:xfrm>
        </p:spPr>
        <p:txBody>
          <a:bodyPr/>
          <a:lstStyle/>
          <a:p>
            <a:pPr>
              <a:lnSpc>
                <a:spcPct val="90000"/>
              </a:lnSpc>
              <a:spcBef>
                <a:spcPct val="50000"/>
              </a:spcBef>
            </a:pPr>
            <a:r>
              <a:rPr lang="cs-CZ" sz="2400" dirty="0">
                <a:latin typeface="Times New Roman" pitchFamily="18" charset="0"/>
              </a:rPr>
              <a:t>Celková plocha dílny je 45m2, na montáž jednoho výrobku je potřeba 5m2, montáž jednoho výrobku trvá 5minut.</a:t>
            </a:r>
          </a:p>
          <a:p>
            <a:pPr>
              <a:lnSpc>
                <a:spcPct val="90000"/>
              </a:lnSpc>
              <a:spcBef>
                <a:spcPct val="50000"/>
              </a:spcBef>
            </a:pPr>
            <a:r>
              <a:rPr lang="cs-CZ" sz="2400" b="1" dirty="0">
                <a:latin typeface="Times New Roman" pitchFamily="18" charset="0"/>
              </a:rPr>
              <a:t>Jaká je kapacita dílny</a:t>
            </a:r>
            <a:r>
              <a:rPr lang="cs-CZ" sz="2400" dirty="0">
                <a:latin typeface="Times New Roman" pitchFamily="18" charset="0"/>
              </a:rPr>
              <a:t>, je-li využitelný časový fond pracoviště 2000 hodin na rok?</a:t>
            </a:r>
          </a:p>
          <a:p>
            <a:pPr>
              <a:lnSpc>
                <a:spcPct val="90000"/>
              </a:lnSpc>
              <a:spcBef>
                <a:spcPct val="50000"/>
              </a:spcBef>
            </a:pPr>
            <a:r>
              <a:rPr lang="cs-CZ" sz="2400" b="1" dirty="0">
                <a:latin typeface="Times New Roman" pitchFamily="18" charset="0"/>
              </a:rPr>
              <a:t>Jaké je celkové využití výrobní kapacity</a:t>
            </a:r>
            <a:r>
              <a:rPr lang="cs-CZ" sz="2400" dirty="0">
                <a:latin typeface="Times New Roman" pitchFamily="18" charset="0"/>
              </a:rPr>
              <a:t>, když se ve skutečnosti vyrobí 100 000ks výrobků s celkovými náklady 200 000Kč.</a:t>
            </a:r>
          </a:p>
          <a:p>
            <a:pPr>
              <a:lnSpc>
                <a:spcPct val="90000"/>
              </a:lnSpc>
              <a:spcBef>
                <a:spcPct val="50000"/>
              </a:spcBef>
            </a:pPr>
            <a:r>
              <a:rPr lang="cs-CZ" sz="2400" dirty="0">
                <a:latin typeface="Times New Roman" pitchFamily="18" charset="0"/>
              </a:rPr>
              <a:t>Při výrobě 50 000ks výrobků byly celkové náklady 150 000 Kč. Jaké lze očekávat celkové náklady při výrobě 80 000ks výrobků?</a:t>
            </a:r>
          </a:p>
          <a:p>
            <a:pPr>
              <a:lnSpc>
                <a:spcPct val="90000"/>
              </a:lnSpc>
              <a:spcBef>
                <a:spcPct val="50000"/>
              </a:spcBef>
            </a:pPr>
            <a:r>
              <a:rPr lang="cs-CZ" sz="2400" b="1" dirty="0">
                <a:latin typeface="Times New Roman" pitchFamily="18" charset="0"/>
              </a:rPr>
              <a:t>Za jakou minimální cenu</a:t>
            </a:r>
            <a:r>
              <a:rPr lang="cs-CZ" sz="2400" dirty="0">
                <a:latin typeface="Times New Roman" pitchFamily="18" charset="0"/>
              </a:rPr>
              <a:t> mohou být prodávány výrobky, chceme – li vyrábět při plném využití výrobní kapacity a požadujeme zisk </a:t>
            </a:r>
            <a:br>
              <a:rPr lang="cs-CZ" sz="2400" dirty="0">
                <a:latin typeface="Times New Roman" pitchFamily="18" charset="0"/>
              </a:rPr>
            </a:br>
            <a:r>
              <a:rPr lang="cs-CZ" sz="2400" dirty="0">
                <a:latin typeface="Times New Roman" pitchFamily="18" charset="0"/>
              </a:rPr>
              <a:t>200 000 Kč.</a:t>
            </a:r>
          </a:p>
        </p:txBody>
      </p:sp>
      <p:sp>
        <p:nvSpPr>
          <p:cNvPr id="3" name="Nadpis 2"/>
          <p:cNvSpPr>
            <a:spLocks noGrp="1"/>
          </p:cNvSpPr>
          <p:nvPr>
            <p:ph type="title"/>
          </p:nvPr>
        </p:nvSpPr>
        <p:spPr>
          <a:xfrm>
            <a:off x="395536" y="314325"/>
            <a:ext cx="7200800" cy="1340768"/>
          </a:xfrm>
        </p:spPr>
        <p:txBody>
          <a:bodyPr/>
          <a:lstStyle/>
          <a:p>
            <a:pPr algn="l"/>
            <a:r>
              <a:rPr lang="cs-CZ" sz="2200" dirty="0"/>
              <a:t>Příklad 4:</a:t>
            </a:r>
          </a:p>
        </p:txBody>
      </p:sp>
    </p:spTree>
    <p:extLst>
      <p:ext uri="{BB962C8B-B14F-4D97-AF65-F5344CB8AC3E}">
        <p14:creationId xmlns:p14="http://schemas.microsoft.com/office/powerpoint/2010/main" val="23264471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457200" y="1412775"/>
            <a:ext cx="8686800" cy="5256585"/>
          </a:xfrm>
        </p:spPr>
        <p:txBody>
          <a:bodyPr/>
          <a:lstStyle/>
          <a:p>
            <a:pPr>
              <a:lnSpc>
                <a:spcPct val="90000"/>
              </a:lnSpc>
              <a:spcBef>
                <a:spcPct val="40000"/>
              </a:spcBef>
            </a:pPr>
            <a:r>
              <a:rPr lang="cs-CZ" sz="2800" dirty="0">
                <a:latin typeface="Times New Roman" pitchFamily="18" charset="0"/>
              </a:rPr>
              <a:t>Roční využitelný časový fond 4000 hodin.</a:t>
            </a:r>
          </a:p>
          <a:p>
            <a:pPr>
              <a:lnSpc>
                <a:spcPct val="90000"/>
              </a:lnSpc>
              <a:spcBef>
                <a:spcPct val="40000"/>
              </a:spcBef>
            </a:pPr>
            <a:r>
              <a:rPr lang="cs-CZ" sz="2800" dirty="0">
                <a:latin typeface="Times New Roman" pitchFamily="18" charset="0"/>
              </a:rPr>
              <a:t>Norma pracnosti jednoho výrobku 0,4nh.</a:t>
            </a:r>
          </a:p>
          <a:p>
            <a:pPr>
              <a:lnSpc>
                <a:spcPct val="90000"/>
              </a:lnSpc>
              <a:spcBef>
                <a:spcPct val="40000"/>
              </a:spcBef>
            </a:pPr>
            <a:r>
              <a:rPr lang="cs-CZ" sz="2800" b="1" dirty="0">
                <a:latin typeface="Times New Roman" pitchFamily="18" charset="0"/>
              </a:rPr>
              <a:t>Jaký zisk bude podnik vykazovat</a:t>
            </a:r>
            <a:r>
              <a:rPr lang="cs-CZ" sz="2800" dirty="0">
                <a:latin typeface="Times New Roman" pitchFamily="18" charset="0"/>
              </a:rPr>
              <a:t> při využití výrobní kapacity 95%, při extenzivním využití 85% a při ceně jednoho výrobku 1500 Kč. </a:t>
            </a:r>
          </a:p>
          <a:p>
            <a:pPr>
              <a:lnSpc>
                <a:spcPct val="90000"/>
              </a:lnSpc>
              <a:spcBef>
                <a:spcPct val="40000"/>
              </a:spcBef>
            </a:pPr>
            <a:r>
              <a:rPr lang="cs-CZ" sz="2800" dirty="0">
                <a:latin typeface="Times New Roman" pitchFamily="18" charset="0"/>
              </a:rPr>
              <a:t>Při výrobě 2000 ks výrobků byly celkové náklady </a:t>
            </a:r>
            <a:br>
              <a:rPr lang="cs-CZ" sz="2800" dirty="0">
                <a:latin typeface="Times New Roman" pitchFamily="18" charset="0"/>
              </a:rPr>
            </a:br>
            <a:r>
              <a:rPr lang="cs-CZ" sz="2800" dirty="0">
                <a:latin typeface="Times New Roman" pitchFamily="18" charset="0"/>
              </a:rPr>
              <a:t>2 800 000 Kč.</a:t>
            </a:r>
          </a:p>
          <a:p>
            <a:pPr>
              <a:lnSpc>
                <a:spcPct val="90000"/>
              </a:lnSpc>
              <a:spcBef>
                <a:spcPct val="40000"/>
              </a:spcBef>
            </a:pPr>
            <a:r>
              <a:rPr lang="cs-CZ" sz="2800" dirty="0">
                <a:latin typeface="Times New Roman" pitchFamily="18" charset="0"/>
              </a:rPr>
              <a:t>Při výrobě 8000 kusů byly celkové náklady </a:t>
            </a:r>
            <a:br>
              <a:rPr lang="cs-CZ" sz="2800" dirty="0">
                <a:latin typeface="Times New Roman" pitchFamily="18" charset="0"/>
              </a:rPr>
            </a:br>
            <a:r>
              <a:rPr lang="cs-CZ" sz="2800" dirty="0">
                <a:latin typeface="Times New Roman" pitchFamily="18" charset="0"/>
              </a:rPr>
              <a:t>8 800 000 Kč.</a:t>
            </a:r>
          </a:p>
          <a:p>
            <a:pPr>
              <a:lnSpc>
                <a:spcPct val="90000"/>
              </a:lnSpc>
              <a:spcBef>
                <a:spcPct val="40000"/>
              </a:spcBef>
            </a:pPr>
            <a:r>
              <a:rPr lang="cs-CZ" sz="2800" b="1" dirty="0">
                <a:latin typeface="Times New Roman" pitchFamily="18" charset="0"/>
              </a:rPr>
              <a:t>Jaké je kritické využití výrobní kapacity?</a:t>
            </a:r>
            <a:endParaRPr lang="cs-CZ" sz="2800" dirty="0">
              <a:latin typeface="Times New Roman" pitchFamily="18" charset="0"/>
            </a:endParaRPr>
          </a:p>
        </p:txBody>
      </p:sp>
      <p:sp>
        <p:nvSpPr>
          <p:cNvPr id="3" name="Nadpis 2"/>
          <p:cNvSpPr>
            <a:spLocks noGrp="1"/>
          </p:cNvSpPr>
          <p:nvPr>
            <p:ph type="title"/>
          </p:nvPr>
        </p:nvSpPr>
        <p:spPr>
          <a:xfrm>
            <a:off x="395536" y="345802"/>
            <a:ext cx="7200800" cy="1340768"/>
          </a:xfrm>
        </p:spPr>
        <p:txBody>
          <a:bodyPr>
            <a:normAutofit/>
          </a:bodyPr>
          <a:lstStyle/>
          <a:p>
            <a:pPr algn="l"/>
            <a:r>
              <a:rPr lang="cs-CZ" sz="3200" b="1" dirty="0"/>
              <a:t>Příklad 5:</a:t>
            </a:r>
          </a:p>
        </p:txBody>
      </p:sp>
    </p:spTree>
    <p:extLst>
      <p:ext uri="{BB962C8B-B14F-4D97-AF65-F5344CB8AC3E}">
        <p14:creationId xmlns:p14="http://schemas.microsoft.com/office/powerpoint/2010/main" val="31216573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cs-CZ" sz="3000" dirty="0">
                <a:latin typeface="Times New Roman" pitchFamily="18" charset="0"/>
              </a:rPr>
              <a:t>Příklad 6: Znáte tyto údaje:</a:t>
            </a:r>
          </a:p>
        </p:txBody>
      </p:sp>
      <p:sp>
        <p:nvSpPr>
          <p:cNvPr id="138243" name="Rectangle 3"/>
          <p:cNvSpPr>
            <a:spLocks noGrp="1" noChangeArrowheads="1"/>
          </p:cNvSpPr>
          <p:nvPr>
            <p:ph type="body" idx="1"/>
          </p:nvPr>
        </p:nvSpPr>
        <p:spPr/>
        <p:txBody>
          <a:bodyPr/>
          <a:lstStyle/>
          <a:p>
            <a:pPr>
              <a:lnSpc>
                <a:spcPct val="90000"/>
              </a:lnSpc>
              <a:spcBef>
                <a:spcPct val="40000"/>
              </a:spcBef>
            </a:pPr>
            <a:r>
              <a:rPr lang="cs-CZ" sz="2600" dirty="0">
                <a:latin typeface="Times New Roman" pitchFamily="18" charset="0"/>
              </a:rPr>
              <a:t>Roční využitelný časový fond 1000 hodin, 10% času je plánováno na nutnou údržbu.</a:t>
            </a:r>
          </a:p>
          <a:p>
            <a:pPr>
              <a:lnSpc>
                <a:spcPct val="90000"/>
              </a:lnSpc>
              <a:spcBef>
                <a:spcPct val="40000"/>
              </a:spcBef>
            </a:pPr>
            <a:r>
              <a:rPr lang="cs-CZ" sz="2600" dirty="0">
                <a:latin typeface="Times New Roman" pitchFamily="18" charset="0"/>
              </a:rPr>
              <a:t>Norma pracnosti jednoho výrobku 0,1nh.</a:t>
            </a:r>
          </a:p>
          <a:p>
            <a:pPr>
              <a:lnSpc>
                <a:spcPct val="90000"/>
              </a:lnSpc>
              <a:spcBef>
                <a:spcPct val="40000"/>
              </a:spcBef>
            </a:pPr>
            <a:r>
              <a:rPr lang="cs-CZ" sz="2600" dirty="0">
                <a:latin typeface="Times New Roman" pitchFamily="18" charset="0"/>
              </a:rPr>
              <a:t>Využití výrobní kapacity činilo 90%, při němž vznikly náklady ve výši 315 100Kč.</a:t>
            </a:r>
          </a:p>
          <a:p>
            <a:pPr>
              <a:lnSpc>
                <a:spcPct val="90000"/>
              </a:lnSpc>
              <a:spcBef>
                <a:spcPct val="40000"/>
              </a:spcBef>
            </a:pPr>
            <a:r>
              <a:rPr lang="cs-CZ" sz="2600" dirty="0">
                <a:latin typeface="Times New Roman" pitchFamily="18" charset="0"/>
              </a:rPr>
              <a:t>Po zlepšení využití výrobní kapacity na 98% byly celkové náklady 320 500Kč.</a:t>
            </a:r>
          </a:p>
          <a:p>
            <a:pPr>
              <a:lnSpc>
                <a:spcPct val="90000"/>
              </a:lnSpc>
              <a:spcBef>
                <a:spcPct val="40000"/>
              </a:spcBef>
            </a:pPr>
            <a:r>
              <a:rPr lang="cs-CZ" sz="2600" dirty="0">
                <a:latin typeface="Times New Roman" pitchFamily="18" charset="0"/>
              </a:rPr>
              <a:t>Jaké množství výrobků by měl podnik vyrábět, je-li maximální možná cena 130 Kč/ks?</a:t>
            </a:r>
          </a:p>
        </p:txBody>
      </p:sp>
    </p:spTree>
    <p:extLst>
      <p:ext uri="{BB962C8B-B14F-4D97-AF65-F5344CB8AC3E}">
        <p14:creationId xmlns:p14="http://schemas.microsoft.com/office/powerpoint/2010/main" val="32818331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a:t>
            </a:r>
          </a:p>
        </p:txBody>
      </p:sp>
      <p:sp>
        <p:nvSpPr>
          <p:cNvPr id="5" name="Zástupný obsah 4">
            <a:extLst>
              <a:ext uri="{FF2B5EF4-FFF2-40B4-BE49-F238E27FC236}">
                <a16:creationId xmlns:a16="http://schemas.microsoft.com/office/drawing/2014/main" id="{C2CC8B2B-8136-4903-A679-8D14A1092A0D}"/>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12302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68362"/>
          </a:xfrm>
        </p:spPr>
        <p:txBody>
          <a:bodyPr/>
          <a:lstStyle/>
          <a:p>
            <a:pPr fontAlgn="auto">
              <a:spcAft>
                <a:spcPts val="0"/>
              </a:spcAft>
              <a:defRPr/>
            </a:pPr>
            <a:r>
              <a:rPr lang="cs-CZ"/>
              <a:t>Tok zásob</a:t>
            </a:r>
          </a:p>
        </p:txBody>
      </p:sp>
      <p:sp>
        <p:nvSpPr>
          <p:cNvPr id="10243" name="Rectangle 3"/>
          <p:cNvSpPr>
            <a:spLocks noGrp="1" noChangeArrowheads="1"/>
          </p:cNvSpPr>
          <p:nvPr>
            <p:ph type="body" idx="1"/>
          </p:nvPr>
        </p:nvSpPr>
        <p:spPr>
          <a:xfrm>
            <a:off x="468313" y="1268413"/>
            <a:ext cx="8229600" cy="5054600"/>
          </a:xfrm>
        </p:spPr>
        <p:txBody>
          <a:bodyPr rtlCol="0">
            <a:normAutofit/>
          </a:bodyPr>
          <a:lstStyle/>
          <a:p>
            <a:pPr fontAlgn="auto">
              <a:spcAft>
                <a:spcPts val="0"/>
              </a:spcAft>
              <a:defRPr/>
            </a:pPr>
            <a:r>
              <a:rPr lang="cs-CZ" sz="2800" b="1" dirty="0">
                <a:latin typeface="Arial Narrow" pitchFamily="34" charset="0"/>
              </a:rPr>
              <a:t>Funkce má tvar lineární</a:t>
            </a:r>
          </a:p>
          <a:p>
            <a:pPr marL="0" indent="0" fontAlgn="auto">
              <a:spcAft>
                <a:spcPts val="0"/>
              </a:spcAft>
              <a:buFontTx/>
              <a:buNone/>
              <a:defRPr/>
            </a:pPr>
            <a:r>
              <a:rPr lang="cs-CZ" sz="2800" dirty="0">
                <a:latin typeface="Arial Narrow" pitchFamily="34" charset="0"/>
              </a:rPr>
              <a:t>Zásoby vstupují do skladu </a:t>
            </a:r>
            <a:r>
              <a:rPr lang="cs-CZ" sz="2800" b="1" dirty="0">
                <a:latin typeface="Arial Narrow" pitchFamily="34" charset="0"/>
              </a:rPr>
              <a:t>rovnoměrně</a:t>
            </a:r>
            <a:r>
              <a:rPr lang="cs-CZ" sz="2800" dirty="0">
                <a:latin typeface="Arial Narrow" pitchFamily="34" charset="0"/>
              </a:rPr>
              <a:t> ve stejných časových intervalech a při konstantní velikosti dodávky. Čerpání zásob ze skladu je rovnoměrné,. Podmínky jsou idealizované. </a:t>
            </a:r>
          </a:p>
          <a:p>
            <a:pPr fontAlgn="auto">
              <a:spcAft>
                <a:spcPts val="0"/>
              </a:spcAft>
              <a:defRPr/>
            </a:pPr>
            <a:r>
              <a:rPr lang="cs-CZ" sz="2800" dirty="0">
                <a:latin typeface="Arial Narrow" pitchFamily="34" charset="0"/>
              </a:rPr>
              <a:t>Průběh funkce je ve skocích</a:t>
            </a:r>
          </a:p>
          <a:p>
            <a:pPr marL="0" indent="0" fontAlgn="auto">
              <a:spcAft>
                <a:spcPts val="0"/>
              </a:spcAft>
              <a:buFontTx/>
              <a:buNone/>
              <a:defRPr/>
            </a:pPr>
            <a:r>
              <a:rPr lang="cs-CZ" sz="2800" dirty="0">
                <a:latin typeface="Arial Narrow" pitchFamily="34" charset="0"/>
              </a:rPr>
              <a:t>Zásoby vstupují do skladu </a:t>
            </a:r>
            <a:r>
              <a:rPr lang="cs-CZ" sz="2800" b="1" dirty="0">
                <a:latin typeface="Arial Narrow" pitchFamily="34" charset="0"/>
              </a:rPr>
              <a:t>nerovnoměrně</a:t>
            </a:r>
            <a:r>
              <a:rPr lang="cs-CZ" sz="2800" dirty="0">
                <a:latin typeface="Arial Narrow" pitchFamily="34" charset="0"/>
              </a:rPr>
              <a:t> tzn. různé délky dodacích cyklů, nebo různé velikosti dodávek, nebo oba vlivy současně. Čerpání ze skladu je nerovnoměrné v různých velikostech dávek.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cs-CZ">
                <a:latin typeface="Times New Roman" pitchFamily="18" charset="0"/>
              </a:rPr>
              <a:t>Kalendářní časový fond je:</a:t>
            </a:r>
          </a:p>
        </p:txBody>
      </p:sp>
      <p:sp>
        <p:nvSpPr>
          <p:cNvPr id="190467" name="Rectangle 3"/>
          <p:cNvSpPr>
            <a:spLocks noGrp="1" noChangeArrowheads="1"/>
          </p:cNvSpPr>
          <p:nvPr>
            <p:ph type="body" idx="1"/>
          </p:nvPr>
        </p:nvSpPr>
        <p:spPr/>
        <p:txBody>
          <a:bodyPr/>
          <a:lstStyle/>
          <a:p>
            <a:pPr marL="609600" indent="-609600">
              <a:buClr>
                <a:schemeClr val="tx1"/>
              </a:buClr>
              <a:buFontTx/>
              <a:buAutoNum type="alphaLcParenR"/>
            </a:pPr>
            <a:r>
              <a:rPr lang="cs-CZ">
                <a:latin typeface="Times New Roman" pitchFamily="18" charset="0"/>
              </a:rPr>
              <a:t>Počet dnů v roce</a:t>
            </a:r>
          </a:p>
          <a:p>
            <a:pPr marL="609600" indent="-609600">
              <a:buClr>
                <a:schemeClr val="tx1"/>
              </a:buClr>
              <a:buFontTx/>
              <a:buAutoNum type="alphaLcParenR"/>
            </a:pPr>
            <a:r>
              <a:rPr lang="cs-CZ">
                <a:latin typeface="Times New Roman" pitchFamily="18" charset="0"/>
              </a:rPr>
              <a:t>Počet kalendářních dní bez sobot a nedělí</a:t>
            </a:r>
          </a:p>
          <a:p>
            <a:pPr marL="609600" indent="-609600">
              <a:buClr>
                <a:schemeClr val="tx1"/>
              </a:buClr>
              <a:buFontTx/>
              <a:buAutoNum type="alphaLcParenR"/>
            </a:pPr>
            <a:r>
              <a:rPr lang="cs-CZ">
                <a:latin typeface="Times New Roman" pitchFamily="18" charset="0"/>
              </a:rPr>
              <a:t>Počet pracovních dní v roce</a:t>
            </a:r>
          </a:p>
          <a:p>
            <a:pPr marL="609600" indent="-609600"/>
            <a:endParaRPr lang="cs-CZ">
              <a:latin typeface="Times New Roman" pitchFamily="18" charset="0"/>
            </a:endParaRPr>
          </a:p>
        </p:txBody>
      </p:sp>
    </p:spTree>
    <p:extLst>
      <p:ext uri="{BB962C8B-B14F-4D97-AF65-F5344CB8AC3E}">
        <p14:creationId xmlns:p14="http://schemas.microsoft.com/office/powerpoint/2010/main" val="3972005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cs-CZ" sz="3000">
                <a:latin typeface="Times New Roman" pitchFamily="18" charset="0"/>
              </a:rPr>
              <a:t>Koeficient integrálního využití měří:</a:t>
            </a:r>
          </a:p>
        </p:txBody>
      </p:sp>
      <p:sp>
        <p:nvSpPr>
          <p:cNvPr id="191491" name="Rectangle 3"/>
          <p:cNvSpPr>
            <a:spLocks noGrp="1" noChangeArrowheads="1"/>
          </p:cNvSpPr>
          <p:nvPr>
            <p:ph type="body" idx="1"/>
          </p:nvPr>
        </p:nvSpPr>
        <p:spPr/>
        <p:txBody>
          <a:bodyPr/>
          <a:lstStyle/>
          <a:p>
            <a:pPr marL="609600" indent="-609600">
              <a:buClr>
                <a:schemeClr val="tx1"/>
              </a:buClr>
              <a:buFontTx/>
              <a:buAutoNum type="alphaLcParenR"/>
            </a:pPr>
            <a:r>
              <a:rPr lang="cs-CZ">
                <a:latin typeface="Times New Roman" pitchFamily="18" charset="0"/>
              </a:rPr>
              <a:t>Využití výkonu</a:t>
            </a:r>
          </a:p>
          <a:p>
            <a:pPr marL="609600" indent="-609600">
              <a:buClr>
                <a:schemeClr val="tx1"/>
              </a:buClr>
              <a:buFontTx/>
              <a:buAutoNum type="alphaLcParenR"/>
            </a:pPr>
            <a:r>
              <a:rPr lang="cs-CZ">
                <a:latin typeface="Times New Roman" pitchFamily="18" charset="0"/>
              </a:rPr>
              <a:t>Využití kapacity</a:t>
            </a:r>
          </a:p>
          <a:p>
            <a:pPr marL="609600" indent="-609600">
              <a:buClr>
                <a:schemeClr val="tx1"/>
              </a:buClr>
              <a:buFontTx/>
              <a:buAutoNum type="alphaLcParenR"/>
            </a:pPr>
            <a:r>
              <a:rPr lang="cs-CZ">
                <a:latin typeface="Times New Roman" pitchFamily="18" charset="0"/>
              </a:rPr>
              <a:t>Využití času</a:t>
            </a:r>
          </a:p>
        </p:txBody>
      </p:sp>
    </p:spTree>
    <p:extLst>
      <p:ext uri="{BB962C8B-B14F-4D97-AF65-F5344CB8AC3E}">
        <p14:creationId xmlns:p14="http://schemas.microsoft.com/office/powerpoint/2010/main" val="5065613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cs-CZ" sz="3000">
                <a:latin typeface="Times New Roman" pitchFamily="18" charset="0"/>
              </a:rPr>
              <a:t>Výkon výrobního zařízení udává:</a:t>
            </a:r>
          </a:p>
        </p:txBody>
      </p:sp>
      <p:sp>
        <p:nvSpPr>
          <p:cNvPr id="192515" name="Rectangle 3"/>
          <p:cNvSpPr>
            <a:spLocks noGrp="1" noChangeArrowheads="1"/>
          </p:cNvSpPr>
          <p:nvPr>
            <p:ph type="body" idx="1"/>
          </p:nvPr>
        </p:nvSpPr>
        <p:spPr/>
        <p:txBody>
          <a:bodyPr/>
          <a:lstStyle/>
          <a:p>
            <a:pPr marL="609600" indent="-609600">
              <a:buClr>
                <a:schemeClr val="tx1"/>
              </a:buClr>
              <a:buFontTx/>
              <a:buAutoNum type="alphaLcParenR"/>
            </a:pPr>
            <a:r>
              <a:rPr lang="cs-CZ">
                <a:latin typeface="Times New Roman" pitchFamily="18" charset="0"/>
              </a:rPr>
              <a:t>Maximální počet výrobků vyrobených za jednotku času</a:t>
            </a:r>
          </a:p>
          <a:p>
            <a:pPr marL="609600" indent="-609600">
              <a:buClr>
                <a:schemeClr val="tx1"/>
              </a:buClr>
              <a:buFontTx/>
              <a:buAutoNum type="alphaLcParenR"/>
            </a:pPr>
            <a:r>
              <a:rPr lang="cs-CZ">
                <a:latin typeface="Times New Roman" pitchFamily="18" charset="0"/>
              </a:rPr>
              <a:t>Průměrný počet výrobků vyrobených za jednotku času</a:t>
            </a:r>
          </a:p>
          <a:p>
            <a:pPr marL="609600" indent="-609600">
              <a:buClr>
                <a:schemeClr val="tx1"/>
              </a:buClr>
              <a:buFontTx/>
              <a:buAutoNum type="alphaLcParenR"/>
            </a:pPr>
            <a:r>
              <a:rPr lang="cs-CZ">
                <a:latin typeface="Times New Roman" pitchFamily="18" charset="0"/>
              </a:rPr>
              <a:t>Dobu, za kterou se průměrně vyrobí jeden výrobek</a:t>
            </a:r>
          </a:p>
        </p:txBody>
      </p:sp>
    </p:spTree>
    <p:extLst>
      <p:ext uri="{BB962C8B-B14F-4D97-AF65-F5344CB8AC3E}">
        <p14:creationId xmlns:p14="http://schemas.microsoft.com/office/powerpoint/2010/main" val="3801647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cs-CZ" sz="3000">
                <a:latin typeface="Times New Roman" pitchFamily="18" charset="0"/>
              </a:rPr>
              <a:t>Benchmarking je</a:t>
            </a:r>
          </a:p>
        </p:txBody>
      </p:sp>
      <p:sp>
        <p:nvSpPr>
          <p:cNvPr id="193539" name="Rectangle 3"/>
          <p:cNvSpPr>
            <a:spLocks noGrp="1" noChangeArrowheads="1"/>
          </p:cNvSpPr>
          <p:nvPr>
            <p:ph type="body" idx="1"/>
          </p:nvPr>
        </p:nvSpPr>
        <p:spPr/>
        <p:txBody>
          <a:bodyPr/>
          <a:lstStyle/>
          <a:p>
            <a:pPr marL="609600" indent="-609600">
              <a:lnSpc>
                <a:spcPct val="90000"/>
              </a:lnSpc>
              <a:spcBef>
                <a:spcPct val="50000"/>
              </a:spcBef>
              <a:buClr>
                <a:schemeClr val="tx1"/>
              </a:buClr>
              <a:buFontTx/>
              <a:buAutoNum type="alphaLcParenR"/>
            </a:pPr>
            <a:r>
              <a:rPr lang="cs-CZ">
                <a:latin typeface="Times New Roman" pitchFamily="18" charset="0"/>
              </a:rPr>
              <a:t>Soustavné hodnocení výrobků, služeb a postupů ve srovnání s konkurencí za účelem zlepšení práce a výrobků své firmy,</a:t>
            </a:r>
          </a:p>
          <a:p>
            <a:pPr marL="609600" indent="-609600">
              <a:lnSpc>
                <a:spcPct val="90000"/>
              </a:lnSpc>
              <a:spcBef>
                <a:spcPct val="50000"/>
              </a:spcBef>
              <a:buClr>
                <a:schemeClr val="tx1"/>
              </a:buClr>
              <a:buFontTx/>
              <a:buAutoNum type="alphaLcParenR"/>
            </a:pPr>
            <a:r>
              <a:rPr lang="cs-CZ">
                <a:latin typeface="Times New Roman" pitchFamily="18" charset="0"/>
              </a:rPr>
              <a:t>Soustavná kontrola se zjišťováním odpovědnosti za chyby,</a:t>
            </a:r>
          </a:p>
          <a:p>
            <a:pPr marL="609600" indent="-609600">
              <a:lnSpc>
                <a:spcPct val="90000"/>
              </a:lnSpc>
              <a:spcBef>
                <a:spcPct val="50000"/>
              </a:spcBef>
              <a:buClr>
                <a:schemeClr val="tx1"/>
              </a:buClr>
              <a:buFontTx/>
              <a:buAutoNum type="alphaLcParenR"/>
            </a:pPr>
            <a:r>
              <a:rPr lang="cs-CZ">
                <a:latin typeface="Times New Roman" pitchFamily="18" charset="0"/>
              </a:rPr>
              <a:t>Direktivní způsob strategického řízení,</a:t>
            </a:r>
          </a:p>
          <a:p>
            <a:pPr marL="609600" indent="-609600">
              <a:lnSpc>
                <a:spcPct val="90000"/>
              </a:lnSpc>
              <a:spcBef>
                <a:spcPct val="50000"/>
              </a:spcBef>
              <a:buClr>
                <a:schemeClr val="tx1"/>
              </a:buClr>
              <a:buFontTx/>
              <a:buAutoNum type="alphaLcParenR"/>
            </a:pPr>
            <a:r>
              <a:rPr lang="cs-CZ">
                <a:latin typeface="Times New Roman" pitchFamily="18" charset="0"/>
              </a:rPr>
              <a:t>Souvztažnost mezi náklady a kapacitním využití.</a:t>
            </a:r>
          </a:p>
          <a:p>
            <a:pPr marL="609600" indent="-609600">
              <a:lnSpc>
                <a:spcPct val="90000"/>
              </a:lnSpc>
            </a:pPr>
            <a:endParaRPr lang="cs-CZ">
              <a:latin typeface="Times New Roman" pitchFamily="18" charset="0"/>
            </a:endParaRPr>
          </a:p>
        </p:txBody>
      </p:sp>
    </p:spTree>
    <p:extLst>
      <p:ext uri="{BB962C8B-B14F-4D97-AF65-F5344CB8AC3E}">
        <p14:creationId xmlns:p14="http://schemas.microsoft.com/office/powerpoint/2010/main" val="4041071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cs-CZ" sz="3000">
                <a:latin typeface="Times New Roman" pitchFamily="18" charset="0"/>
              </a:rPr>
              <a:t>Využití časového fondu nazýváme:</a:t>
            </a:r>
          </a:p>
        </p:txBody>
      </p:sp>
      <p:sp>
        <p:nvSpPr>
          <p:cNvPr id="194563" name="Rectangle 3"/>
          <p:cNvSpPr>
            <a:spLocks noGrp="1" noChangeArrowheads="1"/>
          </p:cNvSpPr>
          <p:nvPr>
            <p:ph type="body" idx="1"/>
          </p:nvPr>
        </p:nvSpPr>
        <p:spPr/>
        <p:txBody>
          <a:bodyPr/>
          <a:lstStyle/>
          <a:p>
            <a:pPr marL="609600" indent="-609600">
              <a:spcBef>
                <a:spcPct val="50000"/>
              </a:spcBef>
              <a:buClr>
                <a:schemeClr val="tx1"/>
              </a:buClr>
              <a:buFontTx/>
              <a:buAutoNum type="alphaLcParenR"/>
            </a:pPr>
            <a:r>
              <a:rPr lang="cs-CZ">
                <a:latin typeface="Times New Roman" pitchFamily="18" charset="0"/>
              </a:rPr>
              <a:t>Extenzivním využitím,</a:t>
            </a:r>
          </a:p>
          <a:p>
            <a:pPr marL="609600" indent="-609600">
              <a:spcBef>
                <a:spcPct val="50000"/>
              </a:spcBef>
              <a:buClr>
                <a:schemeClr val="tx1"/>
              </a:buClr>
              <a:buFontTx/>
              <a:buAutoNum type="alphaLcParenR"/>
            </a:pPr>
            <a:r>
              <a:rPr lang="cs-CZ">
                <a:latin typeface="Times New Roman" pitchFamily="18" charset="0"/>
              </a:rPr>
              <a:t>Intenzivním využitím,</a:t>
            </a:r>
          </a:p>
          <a:p>
            <a:pPr marL="609600" indent="-609600">
              <a:spcBef>
                <a:spcPct val="50000"/>
              </a:spcBef>
              <a:buClr>
                <a:schemeClr val="tx1"/>
              </a:buClr>
              <a:buFontTx/>
              <a:buAutoNum type="alphaLcParenR"/>
            </a:pPr>
            <a:r>
              <a:rPr lang="cs-CZ">
                <a:latin typeface="Times New Roman" pitchFamily="18" charset="0"/>
              </a:rPr>
              <a:t>Integrálním využití,</a:t>
            </a:r>
          </a:p>
          <a:p>
            <a:pPr marL="609600" indent="-609600">
              <a:spcBef>
                <a:spcPct val="50000"/>
              </a:spcBef>
              <a:buClr>
                <a:schemeClr val="tx1"/>
              </a:buClr>
              <a:buFontTx/>
              <a:buAutoNum type="alphaLcParenR"/>
            </a:pPr>
            <a:r>
              <a:rPr lang="cs-CZ">
                <a:latin typeface="Times New Roman" pitchFamily="18" charset="0"/>
              </a:rPr>
              <a:t>Celkovým využitím.</a:t>
            </a:r>
          </a:p>
        </p:txBody>
      </p:sp>
    </p:spTree>
    <p:extLst>
      <p:ext uri="{BB962C8B-B14F-4D97-AF65-F5344CB8AC3E}">
        <p14:creationId xmlns:p14="http://schemas.microsoft.com/office/powerpoint/2010/main" val="19386884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cs-CZ" sz="3000">
                <a:latin typeface="Times New Roman" pitchFamily="18" charset="0"/>
              </a:rPr>
              <a:t>TQM je:</a:t>
            </a:r>
          </a:p>
        </p:txBody>
      </p:sp>
      <p:sp>
        <p:nvSpPr>
          <p:cNvPr id="195587" name="Rectangle 3"/>
          <p:cNvSpPr>
            <a:spLocks noGrp="1" noChangeArrowheads="1"/>
          </p:cNvSpPr>
          <p:nvPr>
            <p:ph type="body" idx="1"/>
          </p:nvPr>
        </p:nvSpPr>
        <p:spPr/>
        <p:txBody>
          <a:bodyPr/>
          <a:lstStyle/>
          <a:p>
            <a:pPr marL="609600" indent="-609600">
              <a:spcBef>
                <a:spcPct val="50000"/>
              </a:spcBef>
              <a:buClr>
                <a:schemeClr val="tx1"/>
              </a:buClr>
              <a:buFontTx/>
              <a:buAutoNum type="alphaLcParenR"/>
            </a:pPr>
            <a:r>
              <a:rPr lang="cs-CZ">
                <a:latin typeface="Times New Roman" pitchFamily="18" charset="0"/>
              </a:rPr>
              <a:t>Systém řízení kvality,</a:t>
            </a:r>
          </a:p>
          <a:p>
            <a:pPr marL="609600" indent="-609600">
              <a:spcBef>
                <a:spcPct val="50000"/>
              </a:spcBef>
              <a:buClr>
                <a:schemeClr val="tx1"/>
              </a:buClr>
              <a:buFontTx/>
              <a:buAutoNum type="alphaLcParenR"/>
            </a:pPr>
            <a:r>
              <a:rPr lang="cs-CZ">
                <a:latin typeface="Times New Roman" pitchFamily="18" charset="0"/>
              </a:rPr>
              <a:t>Hodnotová analýza,</a:t>
            </a:r>
          </a:p>
          <a:p>
            <a:pPr marL="609600" indent="-609600">
              <a:spcBef>
                <a:spcPct val="50000"/>
              </a:spcBef>
              <a:buClr>
                <a:schemeClr val="tx1"/>
              </a:buClr>
              <a:buFontTx/>
              <a:buAutoNum type="alphaLcParenR"/>
            </a:pPr>
            <a:r>
              <a:rPr lang="cs-CZ">
                <a:latin typeface="Times New Roman" pitchFamily="18" charset="0"/>
              </a:rPr>
              <a:t>Management změny,</a:t>
            </a:r>
          </a:p>
          <a:p>
            <a:pPr marL="609600" indent="-609600">
              <a:spcBef>
                <a:spcPct val="50000"/>
              </a:spcBef>
              <a:buClr>
                <a:schemeClr val="tx1"/>
              </a:buClr>
              <a:buFontTx/>
              <a:buAutoNum type="alphaLcParenR"/>
            </a:pPr>
            <a:r>
              <a:rPr lang="cs-CZ">
                <a:latin typeface="Times New Roman" pitchFamily="18" charset="0"/>
              </a:rPr>
              <a:t>Benchmarking pro vybrané výrobky.</a:t>
            </a:r>
          </a:p>
        </p:txBody>
      </p:sp>
    </p:spTree>
    <p:extLst>
      <p:ext uri="{BB962C8B-B14F-4D97-AF65-F5344CB8AC3E}">
        <p14:creationId xmlns:p14="http://schemas.microsoft.com/office/powerpoint/2010/main" val="12475402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cs-CZ" sz="3000">
                <a:latin typeface="Times New Roman" pitchFamily="18" charset="0"/>
              </a:rPr>
              <a:t>Posuďte pravdivost následujícího tvrzení:</a:t>
            </a:r>
          </a:p>
        </p:txBody>
      </p:sp>
      <p:sp>
        <p:nvSpPr>
          <p:cNvPr id="160771" name="Rectangle 3"/>
          <p:cNvSpPr>
            <a:spLocks noGrp="1" noChangeArrowheads="1"/>
          </p:cNvSpPr>
          <p:nvPr>
            <p:ph type="body" idx="1"/>
          </p:nvPr>
        </p:nvSpPr>
        <p:spPr/>
        <p:txBody>
          <a:bodyPr>
            <a:normAutofit lnSpcReduction="10000"/>
          </a:bodyPr>
          <a:lstStyle/>
          <a:p>
            <a:pPr>
              <a:lnSpc>
                <a:spcPct val="90000"/>
              </a:lnSpc>
              <a:spcBef>
                <a:spcPct val="50000"/>
              </a:spcBef>
            </a:pPr>
            <a:r>
              <a:rPr lang="cs-CZ" dirty="0">
                <a:latin typeface="Times New Roman" pitchFamily="18" charset="0"/>
              </a:rPr>
              <a:t>Pokud koeficient směnnosti je 1, pak využitelný časový fond dělníka a výrobního zařízení je shodný.</a:t>
            </a:r>
          </a:p>
          <a:p>
            <a:pPr>
              <a:lnSpc>
                <a:spcPct val="90000"/>
              </a:lnSpc>
              <a:spcBef>
                <a:spcPct val="50000"/>
              </a:spcBef>
            </a:pPr>
            <a:r>
              <a:rPr lang="cs-CZ" dirty="0">
                <a:latin typeface="Times New Roman" pitchFamily="18" charset="0"/>
              </a:rPr>
              <a:t>Pokud jsou v podniku dlouhodobě překračovány normy, pak může být skutečný objem produkce vyšší, než výrobní kapacita.</a:t>
            </a:r>
          </a:p>
          <a:p>
            <a:pPr>
              <a:lnSpc>
                <a:spcPct val="90000"/>
              </a:lnSpc>
              <a:spcBef>
                <a:spcPct val="50000"/>
              </a:spcBef>
            </a:pPr>
            <a:r>
              <a:rPr lang="cs-CZ" dirty="0">
                <a:latin typeface="Times New Roman" pitchFamily="18" charset="0"/>
              </a:rPr>
              <a:t>Je-li index růstu produktivity práce vyšší než index růstu mzdových nákladů, pak výsledným efektem je růst produktivity celkové.</a:t>
            </a:r>
          </a:p>
        </p:txBody>
      </p:sp>
    </p:spTree>
    <p:extLst>
      <p:ext uri="{BB962C8B-B14F-4D97-AF65-F5344CB8AC3E}">
        <p14:creationId xmlns:p14="http://schemas.microsoft.com/office/powerpoint/2010/main" val="42017982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cs-CZ" sz="3000">
                <a:latin typeface="Times New Roman" pitchFamily="18" charset="0"/>
              </a:rPr>
              <a:t>Plánování výroby</a:t>
            </a:r>
          </a:p>
        </p:txBody>
      </p:sp>
      <p:sp>
        <p:nvSpPr>
          <p:cNvPr id="210947" name="Rectangle 3"/>
          <p:cNvSpPr>
            <a:spLocks noGrp="1" noChangeArrowheads="1"/>
          </p:cNvSpPr>
          <p:nvPr>
            <p:ph type="body" idx="1"/>
          </p:nvPr>
        </p:nvSpPr>
        <p:spPr/>
        <p:txBody>
          <a:bodyPr/>
          <a:lstStyle/>
          <a:p>
            <a:pPr>
              <a:spcBef>
                <a:spcPct val="0"/>
              </a:spcBef>
            </a:pPr>
            <a:r>
              <a:rPr lang="cs-CZ">
                <a:latin typeface="Times New Roman" pitchFamily="18" charset="0"/>
              </a:rPr>
              <a:t>Plánování výrobního programu,</a:t>
            </a:r>
          </a:p>
          <a:p>
            <a:pPr>
              <a:spcBef>
                <a:spcPct val="0"/>
              </a:spcBef>
            </a:pPr>
            <a:endParaRPr lang="cs-CZ">
              <a:latin typeface="Times New Roman" pitchFamily="18" charset="0"/>
            </a:endParaRPr>
          </a:p>
          <a:p>
            <a:pPr>
              <a:spcBef>
                <a:spcPct val="0"/>
              </a:spcBef>
            </a:pPr>
            <a:r>
              <a:rPr lang="cs-CZ">
                <a:latin typeface="Times New Roman" pitchFamily="18" charset="0"/>
              </a:rPr>
              <a:t>Plánování výrobního procesu (předvýrobní etapa, výrobní etapa, odbytová etapa),</a:t>
            </a:r>
          </a:p>
          <a:p>
            <a:pPr>
              <a:spcBef>
                <a:spcPct val="0"/>
              </a:spcBef>
            </a:pPr>
            <a:endParaRPr lang="cs-CZ">
              <a:latin typeface="Times New Roman" pitchFamily="18" charset="0"/>
            </a:endParaRPr>
          </a:p>
          <a:p>
            <a:pPr>
              <a:spcBef>
                <a:spcPct val="0"/>
              </a:spcBef>
            </a:pPr>
            <a:r>
              <a:rPr lang="cs-CZ">
                <a:latin typeface="Times New Roman" pitchFamily="18" charset="0"/>
              </a:rPr>
              <a:t>Zajištění výrobních faktorů pro výrobu.</a:t>
            </a:r>
          </a:p>
          <a:p>
            <a:pPr>
              <a:spcBef>
                <a:spcPct val="0"/>
              </a:spcBef>
            </a:pPr>
            <a:endParaRPr lang="cs-CZ">
              <a:latin typeface="Times New Roman" pitchFamily="18" charset="0"/>
            </a:endParaRPr>
          </a:p>
          <a:p>
            <a:pPr>
              <a:spcBef>
                <a:spcPct val="0"/>
              </a:spcBef>
            </a:pPr>
            <a:endParaRPr lang="cs-CZ">
              <a:latin typeface="Times New Roman" pitchFamily="18" charset="0"/>
            </a:endParaRPr>
          </a:p>
          <a:p>
            <a:endParaRPr lang="cs-CZ"/>
          </a:p>
        </p:txBody>
      </p:sp>
    </p:spTree>
    <p:extLst>
      <p:ext uri="{BB962C8B-B14F-4D97-AF65-F5344CB8AC3E}">
        <p14:creationId xmlns:p14="http://schemas.microsoft.com/office/powerpoint/2010/main" val="33633976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cs-CZ" sz="3000">
                <a:latin typeface="Times New Roman" pitchFamily="18" charset="0"/>
              </a:rPr>
              <a:t>Výrobní program</a:t>
            </a:r>
          </a:p>
        </p:txBody>
      </p:sp>
      <p:sp>
        <p:nvSpPr>
          <p:cNvPr id="212995" name="Rectangle 3"/>
          <p:cNvSpPr>
            <a:spLocks noGrp="1" noChangeArrowheads="1"/>
          </p:cNvSpPr>
          <p:nvPr>
            <p:ph type="body" idx="1"/>
          </p:nvPr>
        </p:nvSpPr>
        <p:spPr/>
        <p:txBody>
          <a:bodyPr/>
          <a:lstStyle/>
          <a:p>
            <a:pPr>
              <a:spcBef>
                <a:spcPct val="50000"/>
              </a:spcBef>
            </a:pPr>
            <a:r>
              <a:rPr lang="cs-CZ">
                <a:latin typeface="Times New Roman" pitchFamily="18" charset="0"/>
              </a:rPr>
              <a:t>Druhová sortimentní skladba a objem výroby, které se mají v určitém období vyrábět.</a:t>
            </a:r>
          </a:p>
          <a:p>
            <a:pPr>
              <a:spcBef>
                <a:spcPct val="50000"/>
              </a:spcBef>
            </a:pPr>
            <a:r>
              <a:rPr lang="cs-CZ">
                <a:latin typeface="Times New Roman" pitchFamily="18" charset="0"/>
              </a:rPr>
              <a:t>Otázku co a pro koho vyrábět řeší marketing.</a:t>
            </a:r>
          </a:p>
          <a:p>
            <a:pPr>
              <a:spcBef>
                <a:spcPct val="50000"/>
              </a:spcBef>
            </a:pPr>
            <a:r>
              <a:rPr lang="cs-CZ">
                <a:latin typeface="Times New Roman" pitchFamily="18" charset="0"/>
              </a:rPr>
              <a:t>Plánování jakosti</a:t>
            </a:r>
          </a:p>
        </p:txBody>
      </p:sp>
    </p:spTree>
    <p:extLst>
      <p:ext uri="{BB962C8B-B14F-4D97-AF65-F5344CB8AC3E}">
        <p14:creationId xmlns:p14="http://schemas.microsoft.com/office/powerpoint/2010/main" val="34103964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667866"/>
            <a:ext cx="8229600" cy="764704"/>
          </a:xfrm>
        </p:spPr>
        <p:txBody>
          <a:bodyPr/>
          <a:lstStyle/>
          <a:p>
            <a:r>
              <a:rPr lang="cs-CZ" sz="3600" b="1" dirty="0">
                <a:latin typeface="Times New Roman" pitchFamily="18" charset="0"/>
              </a:rPr>
              <a:t>Optimalizace výrobního programu</a:t>
            </a:r>
          </a:p>
        </p:txBody>
      </p:sp>
      <p:sp>
        <p:nvSpPr>
          <p:cNvPr id="196611" name="Rectangle 3"/>
          <p:cNvSpPr>
            <a:spLocks noGrp="1" noChangeArrowheads="1"/>
          </p:cNvSpPr>
          <p:nvPr>
            <p:ph type="body" idx="1"/>
          </p:nvPr>
        </p:nvSpPr>
        <p:spPr>
          <a:xfrm>
            <a:off x="107504" y="1543050"/>
            <a:ext cx="8784976" cy="4583113"/>
          </a:xfrm>
        </p:spPr>
        <p:txBody>
          <a:bodyPr>
            <a:normAutofit fontScale="77500" lnSpcReduction="20000"/>
          </a:bodyPr>
          <a:lstStyle/>
          <a:p>
            <a:pPr>
              <a:spcBef>
                <a:spcPct val="50000"/>
              </a:spcBef>
            </a:pPr>
            <a:r>
              <a:rPr lang="cs-CZ" dirty="0">
                <a:latin typeface="Times New Roman" pitchFamily="18" charset="0"/>
              </a:rPr>
              <a:t>Volba takového výrobního programu, který podniku přinese největší zisk.</a:t>
            </a:r>
          </a:p>
          <a:p>
            <a:pPr>
              <a:spcBef>
                <a:spcPct val="50000"/>
              </a:spcBef>
            </a:pPr>
            <a:r>
              <a:rPr lang="cs-CZ" dirty="0">
                <a:latin typeface="Times New Roman" pitchFamily="18" charset="0"/>
              </a:rPr>
              <a:t>Porovnávání jednotlivých disponibilních výrobků pomocí jejich přímých nákladů a výnosů za jejich prodej.</a:t>
            </a:r>
          </a:p>
          <a:p>
            <a:pPr>
              <a:spcBef>
                <a:spcPct val="50000"/>
              </a:spcBef>
            </a:pPr>
            <a:r>
              <a:rPr lang="cs-CZ" dirty="0">
                <a:latin typeface="Times New Roman" pitchFamily="18" charset="0"/>
              </a:rPr>
              <a:t>Není snahou mezi jednotlivé výrobky rozvrhnout společné režijní náklady (administrativní, nájem, odpisy). Ty jsou dosahovány ve stejné výši bez ohledu na strukturu výrobkového sortimentu, proto jsou z hlediska volby skladby výrobního programu irelevantní. Kritériem tedy není zisk na kus, ale tzv. hrubé rozpětí na jeden kus každého výrobku (hrubá marže) = p – </a:t>
            </a:r>
            <a:r>
              <a:rPr lang="cs-CZ" dirty="0" err="1">
                <a:latin typeface="Times New Roman" pitchFamily="18" charset="0"/>
              </a:rPr>
              <a:t>pn</a:t>
            </a:r>
            <a:endParaRPr lang="cs-CZ" dirty="0">
              <a:latin typeface="Times New Roman" pitchFamily="18" charset="0"/>
            </a:endParaRPr>
          </a:p>
          <a:p>
            <a:pPr>
              <a:spcBef>
                <a:spcPct val="50000"/>
              </a:spcBef>
            </a:pPr>
            <a:r>
              <a:rPr lang="cs-CZ" dirty="0">
                <a:latin typeface="Times New Roman" pitchFamily="18" charset="0"/>
              </a:rPr>
              <a:t> </a:t>
            </a:r>
          </a:p>
          <a:p>
            <a:endParaRPr lang="cs-CZ" dirty="0"/>
          </a:p>
        </p:txBody>
      </p:sp>
    </p:spTree>
    <p:extLst>
      <p:ext uri="{BB962C8B-B14F-4D97-AF65-F5344CB8AC3E}">
        <p14:creationId xmlns:p14="http://schemas.microsoft.com/office/powerpoint/2010/main" val="371090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95375"/>
            <a:ext cx="935355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649759"/>
            <a:ext cx="8229600" cy="764704"/>
          </a:xfrm>
        </p:spPr>
        <p:txBody>
          <a:bodyPr/>
          <a:lstStyle/>
          <a:p>
            <a:r>
              <a:rPr lang="cs-CZ" sz="3600" b="1" dirty="0">
                <a:latin typeface="Times New Roman" pitchFamily="18" charset="0"/>
              </a:rPr>
              <a:t>Optimalizace výrobního programu</a:t>
            </a:r>
          </a:p>
        </p:txBody>
      </p:sp>
      <p:sp>
        <p:nvSpPr>
          <p:cNvPr id="196611" name="Rectangle 3"/>
          <p:cNvSpPr>
            <a:spLocks noGrp="1" noChangeArrowheads="1"/>
          </p:cNvSpPr>
          <p:nvPr>
            <p:ph type="body" idx="1"/>
          </p:nvPr>
        </p:nvSpPr>
        <p:spPr>
          <a:xfrm>
            <a:off x="107504" y="1414463"/>
            <a:ext cx="8784976" cy="4711700"/>
          </a:xfrm>
        </p:spPr>
        <p:txBody>
          <a:bodyPr/>
          <a:lstStyle/>
          <a:p>
            <a:pPr>
              <a:spcBef>
                <a:spcPct val="50000"/>
              </a:spcBef>
            </a:pPr>
            <a:r>
              <a:rPr lang="cs-CZ" dirty="0">
                <a:latin typeface="Times New Roman" pitchFamily="18" charset="0"/>
              </a:rPr>
              <a:t>Výrobní program musí respektovat: </a:t>
            </a:r>
          </a:p>
          <a:p>
            <a:pPr lvl="1">
              <a:spcBef>
                <a:spcPct val="50000"/>
              </a:spcBef>
            </a:pPr>
            <a:r>
              <a:rPr lang="cs-CZ" sz="2400" dirty="0">
                <a:latin typeface="Times New Roman" pitchFamily="18" charset="0"/>
              </a:rPr>
              <a:t>velikost výrobní kapacity podniku a </a:t>
            </a:r>
          </a:p>
          <a:p>
            <a:pPr lvl="1">
              <a:spcBef>
                <a:spcPct val="50000"/>
              </a:spcBef>
            </a:pPr>
            <a:r>
              <a:rPr lang="cs-CZ" sz="2400" dirty="0">
                <a:latin typeface="Times New Roman" pitchFamily="18" charset="0"/>
              </a:rPr>
              <a:t>poptávku po jednotlivých produktech.</a:t>
            </a:r>
          </a:p>
          <a:p>
            <a:pPr>
              <a:spcBef>
                <a:spcPct val="50000"/>
              </a:spcBef>
            </a:pPr>
            <a:r>
              <a:rPr lang="cs-CZ" dirty="0">
                <a:latin typeface="Times New Roman" pitchFamily="18" charset="0"/>
              </a:rPr>
              <a:t>Konečným kritériem porovnávání výrobků je hrubé rozpětí výrobku na jednu </a:t>
            </a:r>
            <a:r>
              <a:rPr lang="cs-CZ" dirty="0" err="1">
                <a:latin typeface="Times New Roman" pitchFamily="18" charset="0"/>
              </a:rPr>
              <a:t>normominutu</a:t>
            </a:r>
            <a:r>
              <a:rPr lang="cs-CZ" dirty="0">
                <a:latin typeface="Times New Roman" pitchFamily="18" charset="0"/>
              </a:rPr>
              <a:t> produkce. </a:t>
            </a:r>
          </a:p>
          <a:p>
            <a:pPr>
              <a:spcBef>
                <a:spcPct val="50000"/>
              </a:spcBef>
            </a:pPr>
            <a:r>
              <a:rPr lang="cs-CZ" dirty="0">
                <a:latin typeface="Times New Roman" pitchFamily="18" charset="0"/>
              </a:rPr>
              <a:t>HR/</a:t>
            </a:r>
            <a:r>
              <a:rPr lang="cs-CZ" dirty="0" err="1">
                <a:latin typeface="Times New Roman" pitchFamily="18" charset="0"/>
              </a:rPr>
              <a:t>nm</a:t>
            </a:r>
            <a:r>
              <a:rPr lang="cs-CZ" dirty="0">
                <a:latin typeface="Times New Roman" pitchFamily="18" charset="0"/>
              </a:rPr>
              <a:t> = HR/pracnost = výdělek za jednu minutu produkce daného výrobku.</a:t>
            </a:r>
          </a:p>
          <a:p>
            <a:pPr>
              <a:spcBef>
                <a:spcPct val="50000"/>
              </a:spcBef>
            </a:pPr>
            <a:endParaRPr lang="cs-CZ" dirty="0">
              <a:latin typeface="Times New Roman" pitchFamily="18" charset="0"/>
            </a:endParaRPr>
          </a:p>
          <a:p>
            <a:endParaRPr lang="cs-CZ" dirty="0"/>
          </a:p>
        </p:txBody>
      </p:sp>
    </p:spTree>
    <p:extLst>
      <p:ext uri="{BB962C8B-B14F-4D97-AF65-F5344CB8AC3E}">
        <p14:creationId xmlns:p14="http://schemas.microsoft.com/office/powerpoint/2010/main" val="42288557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body" sz="half" idx="1"/>
          </p:nvPr>
        </p:nvSpPr>
        <p:spPr>
          <a:xfrm>
            <a:off x="179512" y="116632"/>
            <a:ext cx="8229352" cy="2546623"/>
          </a:xfrm>
        </p:spPr>
        <p:txBody>
          <a:bodyPr/>
          <a:lstStyle/>
          <a:p>
            <a:pPr marL="419100" indent="-419100">
              <a:lnSpc>
                <a:spcPct val="80000"/>
              </a:lnSpc>
              <a:buNone/>
            </a:pPr>
            <a:r>
              <a:rPr lang="cs-CZ" sz="2200" b="1" dirty="0">
                <a:solidFill>
                  <a:schemeClr val="tx1"/>
                </a:solidFill>
                <a:latin typeface="Times New Roman" pitchFamily="18" charset="0"/>
              </a:rPr>
              <a:t>Příklad 7</a:t>
            </a:r>
          </a:p>
          <a:p>
            <a:pPr marL="419100" indent="-419100">
              <a:lnSpc>
                <a:spcPct val="80000"/>
              </a:lnSpc>
            </a:pPr>
            <a:r>
              <a:rPr lang="cs-CZ" sz="2200" dirty="0">
                <a:solidFill>
                  <a:schemeClr val="tx1"/>
                </a:solidFill>
                <a:latin typeface="Times New Roman" pitchFamily="18" charset="0"/>
              </a:rPr>
              <a:t>Podnik může vyrábět 3 druhy výrobků, které se liší pracností. Využitelný časový fond je 2000 hodin. </a:t>
            </a:r>
          </a:p>
          <a:p>
            <a:pPr marL="419100" indent="-419100">
              <a:lnSpc>
                <a:spcPct val="80000"/>
              </a:lnSpc>
              <a:buFont typeface="Wingdings" pitchFamily="2" charset="2"/>
              <a:buAutoNum type="alphaLcParenR"/>
            </a:pPr>
            <a:r>
              <a:rPr lang="cs-CZ" sz="2200" dirty="0">
                <a:solidFill>
                  <a:schemeClr val="tx1"/>
                </a:solidFill>
                <a:latin typeface="Times New Roman" pitchFamily="18" charset="0"/>
              </a:rPr>
              <a:t>Stanovte výrobní program podniku tak, aby byl maximalizován zisk.</a:t>
            </a:r>
          </a:p>
          <a:p>
            <a:pPr marL="419100" indent="-419100">
              <a:lnSpc>
                <a:spcPct val="80000"/>
              </a:lnSpc>
              <a:buFont typeface="Wingdings" pitchFamily="2" charset="2"/>
              <a:buAutoNum type="alphaLcParenR"/>
            </a:pPr>
            <a:r>
              <a:rPr lang="cs-CZ" sz="2200" dirty="0">
                <a:solidFill>
                  <a:schemeClr val="tx1"/>
                </a:solidFill>
                <a:latin typeface="Times New Roman" pitchFamily="18" charset="0"/>
              </a:rPr>
              <a:t>Jak se změní struktura výrobního programu a celkový zisk , pokud podnik má již uzavřeny smlouvy s odběrateli a musí vyrobit a prodat 3000 kusů výrobků A?</a:t>
            </a:r>
          </a:p>
        </p:txBody>
      </p:sp>
      <p:graphicFrame>
        <p:nvGraphicFramePr>
          <p:cNvPr id="142401" name="Group 65"/>
          <p:cNvGraphicFramePr>
            <a:graphicFrameLocks noGrp="1"/>
          </p:cNvGraphicFramePr>
          <p:nvPr>
            <p:ph sz="half" idx="2"/>
          </p:nvPr>
        </p:nvGraphicFramePr>
        <p:xfrm>
          <a:off x="457200" y="2997200"/>
          <a:ext cx="8229600" cy="3332544"/>
        </p:xfrm>
        <a:graphic>
          <a:graphicData uri="http://schemas.openxmlformats.org/drawingml/2006/table">
            <a:tbl>
              <a:tblPr/>
              <a:tblGrid>
                <a:gridCol w="1306513">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gridCol w="1800225">
                  <a:extLst>
                    <a:ext uri="{9D8B030D-6E8A-4147-A177-3AD203B41FA5}">
                      <a16:colId xmlns:a16="http://schemas.microsoft.com/office/drawing/2014/main" val="20004"/>
                    </a:ext>
                  </a:extLst>
                </a:gridCol>
                <a:gridCol w="1235075">
                  <a:extLst>
                    <a:ext uri="{9D8B030D-6E8A-4147-A177-3AD203B41FA5}">
                      <a16:colId xmlns:a16="http://schemas.microsoft.com/office/drawing/2014/main" val="20005"/>
                    </a:ext>
                  </a:extLst>
                </a:gridCol>
              </a:tblGrid>
              <a:tr h="6254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výrobek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Cena/ks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VN/ks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Pracnost v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Max prodej.</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množství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54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0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4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54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40 000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37007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a:t>
            </a:r>
          </a:p>
        </p:txBody>
      </p:sp>
      <p:sp>
        <p:nvSpPr>
          <p:cNvPr id="3" name="Zástupný symbol pro text 2"/>
          <p:cNvSpPr>
            <a:spLocks noGrp="1"/>
          </p:cNvSpPr>
          <p:nvPr>
            <p:ph type="body" sz="half" idx="1"/>
          </p:nvPr>
        </p:nvSpPr>
        <p:spPr>
          <a:xfrm>
            <a:off x="0" y="5445224"/>
            <a:ext cx="8892480" cy="2128837"/>
          </a:xfrm>
        </p:spPr>
        <p:txBody>
          <a:bodyPr/>
          <a:lstStyle/>
          <a:p>
            <a:r>
              <a:rPr lang="cs-CZ" dirty="0">
                <a:solidFill>
                  <a:schemeClr val="tx1"/>
                </a:solidFill>
              </a:rPr>
              <a:t>Zisk = Ú – FN = 57 000 – </a:t>
            </a:r>
          </a:p>
        </p:txBody>
      </p:sp>
      <p:graphicFrame>
        <p:nvGraphicFramePr>
          <p:cNvPr id="6" name="Zástupný symbol pro obsah 5"/>
          <p:cNvGraphicFramePr>
            <a:graphicFrameLocks noGrp="1"/>
          </p:cNvGraphicFramePr>
          <p:nvPr>
            <p:ph sz="half" idx="2"/>
            <p:extLst>
              <p:ext uri="{D42A27DB-BD31-4B8C-83A1-F6EECF244321}">
                <p14:modId xmlns:p14="http://schemas.microsoft.com/office/powerpoint/2010/main" val="540856159"/>
              </p:ext>
            </p:extLst>
          </p:nvPr>
        </p:nvGraphicFramePr>
        <p:xfrm>
          <a:off x="3" y="1556792"/>
          <a:ext cx="8964485" cy="1601770"/>
        </p:xfrm>
        <a:graphic>
          <a:graphicData uri="http://schemas.openxmlformats.org/drawingml/2006/table">
            <a:tbl>
              <a:tblPr/>
              <a:tblGrid>
                <a:gridCol w="921403">
                  <a:extLst>
                    <a:ext uri="{9D8B030D-6E8A-4147-A177-3AD203B41FA5}">
                      <a16:colId xmlns:a16="http://schemas.microsoft.com/office/drawing/2014/main" val="20000"/>
                    </a:ext>
                  </a:extLst>
                </a:gridCol>
                <a:gridCol w="921403">
                  <a:extLst>
                    <a:ext uri="{9D8B030D-6E8A-4147-A177-3AD203B41FA5}">
                      <a16:colId xmlns:a16="http://schemas.microsoft.com/office/drawing/2014/main" val="20001"/>
                    </a:ext>
                  </a:extLst>
                </a:gridCol>
                <a:gridCol w="921403">
                  <a:extLst>
                    <a:ext uri="{9D8B030D-6E8A-4147-A177-3AD203B41FA5}">
                      <a16:colId xmlns:a16="http://schemas.microsoft.com/office/drawing/2014/main" val="20002"/>
                    </a:ext>
                  </a:extLst>
                </a:gridCol>
                <a:gridCol w="108770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605466">
                  <a:extLst>
                    <a:ext uri="{9D8B030D-6E8A-4147-A177-3AD203B41FA5}">
                      <a16:colId xmlns:a16="http://schemas.microsoft.com/office/drawing/2014/main" val="20006"/>
                    </a:ext>
                  </a:extLst>
                </a:gridCol>
                <a:gridCol w="921403">
                  <a:extLst>
                    <a:ext uri="{9D8B030D-6E8A-4147-A177-3AD203B41FA5}">
                      <a16:colId xmlns:a16="http://schemas.microsoft.com/office/drawing/2014/main" val="20007"/>
                    </a:ext>
                  </a:extLst>
                </a:gridCol>
                <a:gridCol w="921403">
                  <a:extLst>
                    <a:ext uri="{9D8B030D-6E8A-4147-A177-3AD203B41FA5}">
                      <a16:colId xmlns:a16="http://schemas.microsoft.com/office/drawing/2014/main" val="20008"/>
                    </a:ext>
                  </a:extLst>
                </a:gridCol>
              </a:tblGrid>
              <a:tr h="335595">
                <a:tc>
                  <a:txBody>
                    <a:bodyPr/>
                    <a:lstStyle/>
                    <a:p>
                      <a:pPr algn="l" rtl="0" fontAlgn="t"/>
                      <a:r>
                        <a:rPr lang="cs-CZ" sz="1600" b="1" i="0" u="none" strike="noStrike" dirty="0">
                          <a:solidFill>
                            <a:srgbClr val="000000"/>
                          </a:solidFill>
                          <a:latin typeface="Arial"/>
                        </a:rPr>
                        <a:t>výrobek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cs-CZ" sz="1600" b="1" i="0" u="none" strike="noStrike" dirty="0">
                          <a:solidFill>
                            <a:srgbClr val="000000"/>
                          </a:solidFill>
                          <a:latin typeface="Arial"/>
                        </a:rPr>
                        <a:t>Cena/ks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cs-CZ" sz="1600" b="1" i="0" u="none" strike="noStrike" dirty="0">
                          <a:solidFill>
                            <a:srgbClr val="000000"/>
                          </a:solidFill>
                          <a:latin typeface="Arial"/>
                        </a:rPr>
                        <a:t>VN/ks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cs-CZ" sz="1600" b="1" i="0" u="none" strike="noStrike" dirty="0">
                          <a:solidFill>
                            <a:srgbClr val="000000"/>
                          </a:solidFill>
                          <a:latin typeface="Arial"/>
                        </a:rPr>
                        <a:t>Pracnost v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Max prodej. 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FN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a:t>
                      </a:r>
                      <a:r>
                        <a:rPr lang="cs-CZ" sz="1600" b="1" i="0" u="none" strike="noStrike" dirty="0" err="1">
                          <a:solidFill>
                            <a:srgbClr val="000000"/>
                          </a:solidFill>
                          <a:latin typeface="Calibri"/>
                        </a:rPr>
                        <a:t>nmin</a:t>
                      </a:r>
                      <a:endParaRPr lang="cs-CZ"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752">
                <a:tc>
                  <a:txBody>
                    <a:bodyPr/>
                    <a:lstStyle/>
                    <a:p>
                      <a:pPr algn="ctr" rtl="0" fontAlgn="t"/>
                      <a:r>
                        <a:rPr lang="cs-CZ" sz="1600" b="0" i="0" u="none" strike="noStrike">
                          <a:solidFill>
                            <a:srgbClr val="000000"/>
                          </a:solidFill>
                          <a:latin typeface="Arial"/>
                        </a:rPr>
                        <a:t>A</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6000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cs-CZ" sz="16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227">
                <a:tc>
                  <a:txBody>
                    <a:bodyPr/>
                    <a:lstStyle/>
                    <a:p>
                      <a:pPr algn="ctr" rtl="0" fontAlgn="t"/>
                      <a:r>
                        <a:rPr lang="cs-CZ" sz="1600" b="0" i="0" u="none" strike="noStrike">
                          <a:solidFill>
                            <a:srgbClr val="000000"/>
                          </a:solidFill>
                          <a:latin typeface="Arial"/>
                        </a:rPr>
                        <a:t>B</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dirty="0">
                          <a:solidFill>
                            <a:srgbClr val="000000"/>
                          </a:solidFill>
                          <a:latin typeface="Arial"/>
                        </a:rPr>
                        <a:t>3000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cs-CZ" sz="16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227">
                <a:tc>
                  <a:txBody>
                    <a:bodyPr/>
                    <a:lstStyle/>
                    <a:p>
                      <a:pPr algn="ctr" rtl="0" fontAlgn="t"/>
                      <a:r>
                        <a:rPr lang="cs-CZ" sz="1600" b="0" i="0" u="none" strike="noStrike">
                          <a:solidFill>
                            <a:srgbClr val="000000"/>
                          </a:solidFill>
                          <a:latin typeface="Arial"/>
                        </a:rPr>
                        <a:t>C</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dirty="0">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cs-CZ" sz="16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2359">
                <a:tc>
                  <a:txBody>
                    <a:bodyPr/>
                    <a:lstStyle/>
                    <a:p>
                      <a:pPr algn="ctr" fontAlgn="t"/>
                      <a:r>
                        <a:rPr lang="cs-CZ" sz="1600" b="0" i="0" u="none" strike="noStrike" dirty="0">
                          <a:solidFill>
                            <a:srgbClr val="000000"/>
                          </a:solidFill>
                          <a:latin typeface="Arial"/>
                        </a:rPr>
                        <a:t>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dirty="0">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cs-CZ" sz="1600" b="0" i="0" u="none" strike="noStrike" dirty="0">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dirty="0">
                          <a:solidFill>
                            <a:srgbClr val="000000"/>
                          </a:solidFill>
                          <a:latin typeface="Arial"/>
                        </a:rPr>
                        <a:t>40 000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16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6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1346312522"/>
              </p:ext>
            </p:extLst>
          </p:nvPr>
        </p:nvGraphicFramePr>
        <p:xfrm>
          <a:off x="0" y="3501008"/>
          <a:ext cx="8964488" cy="1805813"/>
        </p:xfrm>
        <a:graphic>
          <a:graphicData uri="http://schemas.openxmlformats.org/drawingml/2006/table">
            <a:tbl>
              <a:tblPr/>
              <a:tblGrid>
                <a:gridCol w="1026958">
                  <a:extLst>
                    <a:ext uri="{9D8B030D-6E8A-4147-A177-3AD203B41FA5}">
                      <a16:colId xmlns:a16="http://schemas.microsoft.com/office/drawing/2014/main" val="20000"/>
                    </a:ext>
                  </a:extLst>
                </a:gridCol>
                <a:gridCol w="1549237">
                  <a:extLst>
                    <a:ext uri="{9D8B030D-6E8A-4147-A177-3AD203B41FA5}">
                      <a16:colId xmlns:a16="http://schemas.microsoft.com/office/drawing/2014/main" val="20001"/>
                    </a:ext>
                  </a:extLst>
                </a:gridCol>
                <a:gridCol w="917727">
                  <a:extLst>
                    <a:ext uri="{9D8B030D-6E8A-4147-A177-3AD203B41FA5}">
                      <a16:colId xmlns:a16="http://schemas.microsoft.com/office/drawing/2014/main" val="20002"/>
                    </a:ext>
                  </a:extLst>
                </a:gridCol>
                <a:gridCol w="1200104">
                  <a:extLst>
                    <a:ext uri="{9D8B030D-6E8A-4147-A177-3AD203B41FA5}">
                      <a16:colId xmlns:a16="http://schemas.microsoft.com/office/drawing/2014/main" val="20003"/>
                    </a:ext>
                  </a:extLst>
                </a:gridCol>
                <a:gridCol w="1189587">
                  <a:extLst>
                    <a:ext uri="{9D8B030D-6E8A-4147-A177-3AD203B41FA5}">
                      <a16:colId xmlns:a16="http://schemas.microsoft.com/office/drawing/2014/main" val="20004"/>
                    </a:ext>
                  </a:extLst>
                </a:gridCol>
                <a:gridCol w="1026958">
                  <a:extLst>
                    <a:ext uri="{9D8B030D-6E8A-4147-A177-3AD203B41FA5}">
                      <a16:colId xmlns:a16="http://schemas.microsoft.com/office/drawing/2014/main" val="20005"/>
                    </a:ext>
                  </a:extLst>
                </a:gridCol>
                <a:gridCol w="889606">
                  <a:extLst>
                    <a:ext uri="{9D8B030D-6E8A-4147-A177-3AD203B41FA5}">
                      <a16:colId xmlns:a16="http://schemas.microsoft.com/office/drawing/2014/main" val="20006"/>
                    </a:ext>
                  </a:extLst>
                </a:gridCol>
                <a:gridCol w="1164311">
                  <a:extLst>
                    <a:ext uri="{9D8B030D-6E8A-4147-A177-3AD203B41FA5}">
                      <a16:colId xmlns:a16="http://schemas.microsoft.com/office/drawing/2014/main" val="20007"/>
                    </a:ext>
                  </a:extLst>
                </a:gridCol>
              </a:tblGrid>
              <a:tr h="360040">
                <a:tc>
                  <a:txBody>
                    <a:bodyPr/>
                    <a:lstStyle/>
                    <a:p>
                      <a:pPr algn="ctr" rtl="0" fontAlgn="t"/>
                      <a:r>
                        <a:rPr lang="cs-CZ" sz="1600" b="1" i="0" u="none" strike="noStrike" dirty="0">
                          <a:solidFill>
                            <a:srgbClr val="000000"/>
                          </a:solidFill>
                          <a:latin typeface="Arial"/>
                        </a:rPr>
                        <a:t>výrobek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Pracnost v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1" i="0" u="none" strike="noStrike" dirty="0">
                          <a:solidFill>
                            <a:srgbClr val="000000"/>
                          </a:solidFill>
                          <a:latin typeface="Arial"/>
                        </a:rPr>
                        <a:t>Max prodej.q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err="1">
                          <a:solidFill>
                            <a:srgbClr val="000000"/>
                          </a:solidFill>
                          <a:latin typeface="Calibri"/>
                        </a:rPr>
                        <a:t>Vyr.q</a:t>
                      </a:r>
                      <a:endParaRPr lang="cs-CZ"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Výr.čas (h)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1" i="0" u="none" strike="noStrike" dirty="0">
                          <a:solidFill>
                            <a:srgbClr val="000000"/>
                          </a:solidFill>
                          <a:latin typeface="Calibri"/>
                        </a:rPr>
                        <a:t>Ú (Kč)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805">
                <a:tc>
                  <a:txBody>
                    <a:bodyPr/>
                    <a:lstStyle/>
                    <a:p>
                      <a:pPr algn="ctr" rtl="0" fontAlgn="t"/>
                      <a:r>
                        <a:rPr lang="cs-CZ" sz="1600" b="0" i="0" u="none" strike="noStrike">
                          <a:solidFill>
                            <a:srgbClr val="000000"/>
                          </a:solidFill>
                          <a:latin typeface="Arial"/>
                        </a:rPr>
                        <a:t>A</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6000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805">
                <a:tc>
                  <a:txBody>
                    <a:bodyPr/>
                    <a:lstStyle/>
                    <a:p>
                      <a:pPr algn="ctr" rtl="0" fontAlgn="t"/>
                      <a:r>
                        <a:rPr lang="cs-CZ" sz="1600" b="0" i="0" u="none" strike="noStrike">
                          <a:solidFill>
                            <a:srgbClr val="000000"/>
                          </a:solidFill>
                          <a:latin typeface="Arial"/>
                        </a:rPr>
                        <a:t>B</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3000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6499">
                <a:tc>
                  <a:txBody>
                    <a:bodyPr/>
                    <a:lstStyle/>
                    <a:p>
                      <a:pPr algn="ctr" rtl="0" fontAlgn="t"/>
                      <a:r>
                        <a:rPr lang="cs-CZ" sz="1600" b="0" i="0" u="none" strike="noStrike">
                          <a:solidFill>
                            <a:srgbClr val="000000"/>
                          </a:solidFill>
                          <a:latin typeface="Arial"/>
                        </a:rPr>
                        <a:t>C</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600" b="0" i="0" u="none" strike="noStrike">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6499">
                <a:tc>
                  <a:txBody>
                    <a:bodyPr/>
                    <a:lstStyle/>
                    <a:p>
                      <a:pPr algn="ctr" fontAlgn="t"/>
                      <a:endParaRPr lang="cs-CZ" sz="16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600" b="0" i="0" u="none" strike="noStrike" dirty="0">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6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600" b="0"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cs-CZ" sz="1600" b="1" i="0" u="none" strike="noStrike" dirty="0">
                          <a:solidFill>
                            <a:srgbClr val="000000"/>
                          </a:solidFill>
                          <a:latin typeface="Calibri"/>
                        </a:rPr>
                        <a:t>57000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05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 b)</a:t>
            </a:r>
          </a:p>
        </p:txBody>
      </p:sp>
      <p:graphicFrame>
        <p:nvGraphicFramePr>
          <p:cNvPr id="6" name="Zástupný symbol pro obsah 5"/>
          <p:cNvGraphicFramePr>
            <a:graphicFrameLocks noGrp="1"/>
          </p:cNvGraphicFramePr>
          <p:nvPr>
            <p:ph sz="half" idx="2"/>
            <p:extLst>
              <p:ext uri="{D42A27DB-BD31-4B8C-83A1-F6EECF244321}">
                <p14:modId xmlns:p14="http://schemas.microsoft.com/office/powerpoint/2010/main" val="303079110"/>
              </p:ext>
            </p:extLst>
          </p:nvPr>
        </p:nvGraphicFramePr>
        <p:xfrm>
          <a:off x="0" y="1916832"/>
          <a:ext cx="8964489" cy="2623243"/>
        </p:xfrm>
        <a:graphic>
          <a:graphicData uri="http://schemas.openxmlformats.org/drawingml/2006/table">
            <a:tbl>
              <a:tblPr/>
              <a:tblGrid>
                <a:gridCol w="1026958">
                  <a:extLst>
                    <a:ext uri="{9D8B030D-6E8A-4147-A177-3AD203B41FA5}">
                      <a16:colId xmlns:a16="http://schemas.microsoft.com/office/drawing/2014/main" val="20000"/>
                    </a:ext>
                  </a:extLst>
                </a:gridCol>
                <a:gridCol w="131279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383625">
                  <a:extLst>
                    <a:ext uri="{9D8B030D-6E8A-4147-A177-3AD203B41FA5}">
                      <a16:colId xmlns:a16="http://schemas.microsoft.com/office/drawing/2014/main" val="20004"/>
                    </a:ext>
                  </a:extLst>
                </a:gridCol>
                <a:gridCol w="1026958">
                  <a:extLst>
                    <a:ext uri="{9D8B030D-6E8A-4147-A177-3AD203B41FA5}">
                      <a16:colId xmlns:a16="http://schemas.microsoft.com/office/drawing/2014/main" val="20005"/>
                    </a:ext>
                  </a:extLst>
                </a:gridCol>
                <a:gridCol w="1026958">
                  <a:extLst>
                    <a:ext uri="{9D8B030D-6E8A-4147-A177-3AD203B41FA5}">
                      <a16:colId xmlns:a16="http://schemas.microsoft.com/office/drawing/2014/main" val="20006"/>
                    </a:ext>
                  </a:extLst>
                </a:gridCol>
                <a:gridCol w="1026958">
                  <a:extLst>
                    <a:ext uri="{9D8B030D-6E8A-4147-A177-3AD203B41FA5}">
                      <a16:colId xmlns:a16="http://schemas.microsoft.com/office/drawing/2014/main" val="20007"/>
                    </a:ext>
                  </a:extLst>
                </a:gridCol>
              </a:tblGrid>
              <a:tr h="216024">
                <a:tc>
                  <a:txBody>
                    <a:bodyPr/>
                    <a:lstStyle/>
                    <a:p>
                      <a:pPr algn="ctr" rtl="0" fontAlgn="t"/>
                      <a:r>
                        <a:rPr lang="cs-CZ" sz="1800" b="1" i="0" u="none" strike="noStrike" dirty="0">
                          <a:solidFill>
                            <a:srgbClr val="000000"/>
                          </a:solidFill>
                          <a:latin typeface="Arial"/>
                        </a:rPr>
                        <a:t>výrobek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Pracnost v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Max prodej.q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pořadí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err="1">
                          <a:solidFill>
                            <a:srgbClr val="000000"/>
                          </a:solidFill>
                          <a:latin typeface="Calibri"/>
                        </a:rPr>
                        <a:t>Vyr.q</a:t>
                      </a:r>
                      <a:endParaRPr lang="cs-CZ" sz="18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Výr.čas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Calibri"/>
                        </a:rPr>
                        <a:t>Ú (Kč)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1519">
                <a:tc>
                  <a:txBody>
                    <a:bodyPr/>
                    <a:lstStyle/>
                    <a:p>
                      <a:pPr algn="ctr" rtl="0" fontAlgn="t"/>
                      <a:r>
                        <a:rPr lang="cs-CZ" sz="1800" b="0" i="0" u="none" strike="noStrike">
                          <a:solidFill>
                            <a:srgbClr val="000000"/>
                          </a:solidFill>
                          <a:latin typeface="Arial"/>
                        </a:rPr>
                        <a:t>A</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6000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1519">
                <a:tc>
                  <a:txBody>
                    <a:bodyPr/>
                    <a:lstStyle/>
                    <a:p>
                      <a:pPr algn="ctr" rtl="0" fontAlgn="t"/>
                      <a:r>
                        <a:rPr lang="cs-CZ" sz="1800" b="0" i="0" u="none" strike="noStrike">
                          <a:solidFill>
                            <a:srgbClr val="000000"/>
                          </a:solidFill>
                          <a:latin typeface="Arial"/>
                        </a:rPr>
                        <a:t>B</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3000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1"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1020">
                <a:tc>
                  <a:txBody>
                    <a:bodyPr/>
                    <a:lstStyle/>
                    <a:p>
                      <a:pPr algn="ctr" rtl="0" fontAlgn="t"/>
                      <a:r>
                        <a:rPr lang="cs-CZ" sz="1800" b="0" i="0" u="none" strike="noStrike">
                          <a:solidFill>
                            <a:srgbClr val="000000"/>
                          </a:solidFill>
                          <a:latin typeface="Arial"/>
                        </a:rPr>
                        <a:t>C</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cs-CZ"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1020">
                <a:tc>
                  <a:txBody>
                    <a:bodyPr/>
                    <a:lstStyle/>
                    <a:p>
                      <a:pPr algn="ctr" fontAlgn="t"/>
                      <a:endParaRPr lang="cs-CZ" sz="18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8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cs-CZ" sz="1800" b="0" i="0" u="none" strike="noStrike">
                        <a:solidFill>
                          <a:srgbClr val="000000"/>
                        </a:solidFill>
                        <a:latin typeface="Arial"/>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8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8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cs-CZ" sz="1800" b="0" i="0" u="none" strike="noStrike" dirty="0">
                          <a:solidFill>
                            <a:srgbClr val="000000"/>
                          </a:solidFill>
                          <a:latin typeface="Calibri"/>
                        </a:rPr>
                        <a:t>2000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8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cs-CZ" sz="1800" b="1" i="0" u="none" strike="noStrike" dirty="0">
                          <a:solidFill>
                            <a:srgbClr val="000000"/>
                          </a:solidFill>
                          <a:latin typeface="Calibri"/>
                        </a:rPr>
                        <a:t>55 500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Zástupný symbol pro text 2"/>
          <p:cNvSpPr>
            <a:spLocks noGrp="1"/>
          </p:cNvSpPr>
          <p:nvPr>
            <p:ph type="body" sz="half" idx="1"/>
          </p:nvPr>
        </p:nvSpPr>
        <p:spPr>
          <a:xfrm>
            <a:off x="251520" y="4729163"/>
            <a:ext cx="8892480" cy="2128837"/>
          </a:xfrm>
        </p:spPr>
        <p:txBody>
          <a:bodyPr/>
          <a:lstStyle/>
          <a:p>
            <a:r>
              <a:rPr lang="cs-CZ" dirty="0">
                <a:solidFill>
                  <a:schemeClr val="tx1"/>
                </a:solidFill>
              </a:rPr>
              <a:t>Zisk = Ú – FN = 55 500 – </a:t>
            </a:r>
          </a:p>
        </p:txBody>
      </p:sp>
    </p:spTree>
    <p:extLst>
      <p:ext uri="{BB962C8B-B14F-4D97-AF65-F5344CB8AC3E}">
        <p14:creationId xmlns:p14="http://schemas.microsoft.com/office/powerpoint/2010/main" val="29020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sz="half" idx="1"/>
          </p:nvPr>
        </p:nvSpPr>
        <p:spPr>
          <a:xfrm>
            <a:off x="0" y="0"/>
            <a:ext cx="9036496" cy="2852936"/>
          </a:xfrm>
        </p:spPr>
        <p:txBody>
          <a:bodyPr>
            <a:normAutofit lnSpcReduction="10000"/>
          </a:bodyPr>
          <a:lstStyle/>
          <a:p>
            <a:pPr>
              <a:buNone/>
            </a:pPr>
            <a:r>
              <a:rPr lang="cs-CZ" sz="2000" b="1" dirty="0">
                <a:solidFill>
                  <a:schemeClr val="tx1"/>
                </a:solidFill>
                <a:latin typeface="Times New Roman" pitchFamily="18" charset="0"/>
              </a:rPr>
              <a:t>Příklad 8:</a:t>
            </a:r>
          </a:p>
          <a:p>
            <a:r>
              <a:rPr lang="cs-CZ" sz="2000" dirty="0">
                <a:solidFill>
                  <a:schemeClr val="tx1"/>
                </a:solidFill>
                <a:latin typeface="Times New Roman" pitchFamily="18" charset="0"/>
              </a:rPr>
              <a:t>Podnik má v tomto období strukturu výrobního programu viz tabulka. Fixní náklady činí 40 000Kč. Podnik používá pro sestavení kalkulace výrobku jejich klíčování podle dosažených tržeb. Je dosaženo optimálního využití výrobní kapacity. Výrobky mají stejnou pracnost a jsou kapacitně zaměnitelné.</a:t>
            </a:r>
          </a:p>
          <a:p>
            <a:r>
              <a:rPr lang="cs-CZ" sz="2000" dirty="0">
                <a:solidFill>
                  <a:schemeClr val="tx1"/>
                </a:solidFill>
                <a:latin typeface="Times New Roman" pitchFamily="18" charset="0"/>
              </a:rPr>
              <a:t>Je možné získat zakázku na výrobu výrobku E v předpokládaném množství 250ks, variabilní náklady na kus činily 25Kč a cena 120 Kč. Pokud by byla zakázka přijata, je nutno ze stávajícího programu vyřadit odpovídající množství stávajících výrobků.</a:t>
            </a:r>
          </a:p>
          <a:p>
            <a:endParaRPr lang="cs-CZ" sz="2000" dirty="0">
              <a:solidFill>
                <a:schemeClr val="tx1"/>
              </a:solidFill>
              <a:latin typeface="Times New Roman" pitchFamily="18" charset="0"/>
            </a:endParaRPr>
          </a:p>
          <a:p>
            <a:endParaRPr lang="cs-CZ" sz="2000" dirty="0">
              <a:solidFill>
                <a:schemeClr val="tx1"/>
              </a:solidFill>
              <a:latin typeface="Times New Roman" pitchFamily="18" charset="0"/>
            </a:endParaRPr>
          </a:p>
        </p:txBody>
      </p:sp>
      <p:graphicFrame>
        <p:nvGraphicFramePr>
          <p:cNvPr id="158784" name="Group 64"/>
          <p:cNvGraphicFramePr>
            <a:graphicFrameLocks noGrp="1"/>
          </p:cNvGraphicFramePr>
          <p:nvPr>
            <p:ph sz="half" idx="2"/>
          </p:nvPr>
        </p:nvGraphicFramePr>
        <p:xfrm>
          <a:off x="251520" y="2996952"/>
          <a:ext cx="8136905" cy="1341120"/>
        </p:xfrm>
        <a:graphic>
          <a:graphicData uri="http://schemas.openxmlformats.org/drawingml/2006/table">
            <a:tbl>
              <a:tblPr/>
              <a:tblGrid>
                <a:gridCol w="3347855">
                  <a:extLst>
                    <a:ext uri="{9D8B030D-6E8A-4147-A177-3AD203B41FA5}">
                      <a16:colId xmlns:a16="http://schemas.microsoft.com/office/drawing/2014/main" val="20000"/>
                    </a:ext>
                  </a:extLst>
                </a:gridCol>
                <a:gridCol w="1087693">
                  <a:extLst>
                    <a:ext uri="{9D8B030D-6E8A-4147-A177-3AD203B41FA5}">
                      <a16:colId xmlns:a16="http://schemas.microsoft.com/office/drawing/2014/main" val="20001"/>
                    </a:ext>
                  </a:extLst>
                </a:gridCol>
                <a:gridCol w="1161273">
                  <a:extLst>
                    <a:ext uri="{9D8B030D-6E8A-4147-A177-3AD203B41FA5}">
                      <a16:colId xmlns:a16="http://schemas.microsoft.com/office/drawing/2014/main" val="20002"/>
                    </a:ext>
                  </a:extLst>
                </a:gridCol>
                <a:gridCol w="1233253">
                  <a:extLst>
                    <a:ext uri="{9D8B030D-6E8A-4147-A177-3AD203B41FA5}">
                      <a16:colId xmlns:a16="http://schemas.microsoft.com/office/drawing/2014/main" val="20003"/>
                    </a:ext>
                  </a:extLst>
                </a:gridCol>
                <a:gridCol w="1306831">
                  <a:extLst>
                    <a:ext uri="{9D8B030D-6E8A-4147-A177-3AD203B41FA5}">
                      <a16:colId xmlns:a16="http://schemas.microsoft.com/office/drawing/2014/main" val="20004"/>
                    </a:ext>
                  </a:extLst>
                </a:gridCol>
              </a:tblGrid>
              <a:tr h="235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výrobek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92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Objem produkce v 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74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VN na kus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92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Cena v Kč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1600" b="0" i="0" u="none" strike="noStrike" cap="none" normalizeH="0" baseline="0" dirty="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Obdélník 3"/>
          <p:cNvSpPr/>
          <p:nvPr/>
        </p:nvSpPr>
        <p:spPr>
          <a:xfrm>
            <a:off x="2332" y="4365104"/>
            <a:ext cx="9141668" cy="2308324"/>
          </a:xfrm>
          <a:prstGeom prst="rect">
            <a:avLst/>
          </a:prstGeom>
        </p:spPr>
        <p:txBody>
          <a:bodyPr wrap="square">
            <a:spAutoFit/>
          </a:bodyPr>
          <a:lstStyle/>
          <a:p>
            <a:pPr marL="230406" indent="-230406">
              <a:buFontTx/>
              <a:buAutoNum type="alphaLcParenR"/>
            </a:pPr>
            <a:r>
              <a:rPr lang="cs-CZ" sz="1600" dirty="0"/>
              <a:t>Jak je vysoký zisk na výrobek A, B, C, D? Které výrobky jsou podle kritéria zisk na kus nejlepší a které nejhorší?</a:t>
            </a:r>
          </a:p>
          <a:p>
            <a:pPr marL="230406" indent="-230406">
              <a:buFontTx/>
              <a:buAutoNum type="alphaLcParenR"/>
            </a:pPr>
            <a:r>
              <a:rPr lang="cs-CZ" sz="1600" dirty="0"/>
              <a:t>Jak je vysoký současný celkový zisk?</a:t>
            </a:r>
          </a:p>
          <a:p>
            <a:pPr marL="230406" indent="-230406">
              <a:buFontTx/>
              <a:buAutoNum type="alphaLcParenR"/>
            </a:pPr>
            <a:r>
              <a:rPr lang="cs-CZ" sz="1600" dirty="0"/>
              <a:t>Které výrobky jsou nejhorší a nejlepší podle kriteria příspěvek na úhradu fixních nákladů a zisku?</a:t>
            </a:r>
          </a:p>
          <a:p>
            <a:pPr marL="230406" indent="-230406">
              <a:buFontTx/>
              <a:buAutoNum type="alphaLcParenR"/>
            </a:pPr>
            <a:r>
              <a:rPr lang="cs-CZ" sz="1600" dirty="0"/>
              <a:t>Jak by vypadal výrobní program a celkový zisk, pokud by byly výrobky zahrnuty do výrobního programu podle kriteria zisk na kus?</a:t>
            </a:r>
          </a:p>
          <a:p>
            <a:pPr marL="230406" indent="-230406">
              <a:buFontTx/>
              <a:buAutoNum type="alphaLcParenR"/>
            </a:pPr>
            <a:r>
              <a:rPr lang="cs-CZ" sz="1600" dirty="0"/>
              <a:t>Jak by vypadal výrobní program a celkový zisk, pokud by byly výrobky zahrnuty do výrobního programu podle kritéria příspěvek na úhradu fixních nákladů a zisku?</a:t>
            </a:r>
          </a:p>
        </p:txBody>
      </p:sp>
    </p:spTree>
    <p:extLst>
      <p:ext uri="{BB962C8B-B14F-4D97-AF65-F5344CB8AC3E}">
        <p14:creationId xmlns:p14="http://schemas.microsoft.com/office/powerpoint/2010/main" val="10483408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Řešení a)</a:t>
            </a:r>
          </a:p>
        </p:txBody>
      </p:sp>
      <p:graphicFrame>
        <p:nvGraphicFramePr>
          <p:cNvPr id="5" name="Zástupný symbol pro obsah 4"/>
          <p:cNvGraphicFramePr>
            <a:graphicFrameLocks noGrp="1"/>
          </p:cNvGraphicFramePr>
          <p:nvPr>
            <p:ph sz="half" idx="2"/>
          </p:nvPr>
        </p:nvGraphicFramePr>
        <p:xfrm>
          <a:off x="395536" y="1556792"/>
          <a:ext cx="8136903" cy="2952328"/>
        </p:xfrm>
        <a:graphic>
          <a:graphicData uri="http://schemas.openxmlformats.org/drawingml/2006/table">
            <a:tbl>
              <a:tblPr/>
              <a:tblGrid>
                <a:gridCol w="1686025">
                  <a:extLst>
                    <a:ext uri="{9D8B030D-6E8A-4147-A177-3AD203B41FA5}">
                      <a16:colId xmlns:a16="http://schemas.microsoft.com/office/drawing/2014/main" val="20000"/>
                    </a:ext>
                  </a:extLst>
                </a:gridCol>
                <a:gridCol w="1612720">
                  <a:extLst>
                    <a:ext uri="{9D8B030D-6E8A-4147-A177-3AD203B41FA5}">
                      <a16:colId xmlns:a16="http://schemas.microsoft.com/office/drawing/2014/main" val="20001"/>
                    </a:ext>
                  </a:extLst>
                </a:gridCol>
                <a:gridCol w="1319498">
                  <a:extLst>
                    <a:ext uri="{9D8B030D-6E8A-4147-A177-3AD203B41FA5}">
                      <a16:colId xmlns:a16="http://schemas.microsoft.com/office/drawing/2014/main" val="20002"/>
                    </a:ext>
                  </a:extLst>
                </a:gridCol>
                <a:gridCol w="1539414">
                  <a:extLst>
                    <a:ext uri="{9D8B030D-6E8A-4147-A177-3AD203B41FA5}">
                      <a16:colId xmlns:a16="http://schemas.microsoft.com/office/drawing/2014/main" val="20003"/>
                    </a:ext>
                  </a:extLst>
                </a:gridCol>
                <a:gridCol w="1979246">
                  <a:extLst>
                    <a:ext uri="{9D8B030D-6E8A-4147-A177-3AD203B41FA5}">
                      <a16:colId xmlns:a16="http://schemas.microsoft.com/office/drawing/2014/main" val="20004"/>
                    </a:ext>
                  </a:extLst>
                </a:gridCol>
              </a:tblGrid>
              <a:tr h="307923">
                <a:tc>
                  <a:txBody>
                    <a:bodyPr/>
                    <a:lstStyle/>
                    <a:p>
                      <a:pPr algn="ctr" rtl="0" fontAlgn="t"/>
                      <a:r>
                        <a:rPr lang="cs-CZ" sz="1800" b="1" i="0" u="none" strike="noStrike" dirty="0">
                          <a:solidFill>
                            <a:srgbClr val="000000"/>
                          </a:solidFill>
                          <a:latin typeface="Arial"/>
                        </a:rPr>
                        <a:t>výrobek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a:solidFill>
                            <a:srgbClr val="000000"/>
                          </a:solidFill>
                          <a:latin typeface="Arial"/>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5513">
                <a:tc>
                  <a:txBody>
                    <a:bodyPr/>
                    <a:lstStyle/>
                    <a:p>
                      <a:pPr algn="l" rtl="0" fontAlgn="t"/>
                      <a:r>
                        <a:rPr lang="cs-CZ" sz="1800" b="0" i="0" u="none" strike="noStrike">
                          <a:solidFill>
                            <a:srgbClr val="000000"/>
                          </a:solidFill>
                          <a:latin typeface="Arial"/>
                        </a:rPr>
                        <a:t>Objem produkce v 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3600">
                <a:tc>
                  <a:txBody>
                    <a:bodyPr/>
                    <a:lstStyle/>
                    <a:p>
                      <a:pPr algn="l" rtl="0" fontAlgn="t"/>
                      <a:r>
                        <a:rPr lang="cs-CZ" sz="1800" b="0" i="0" u="none" strike="noStrike">
                          <a:solidFill>
                            <a:srgbClr val="000000"/>
                          </a:solidFill>
                          <a:latin typeface="Arial"/>
                        </a:rPr>
                        <a:t>VN na kus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3600">
                <a:tc>
                  <a:txBody>
                    <a:bodyPr/>
                    <a:lstStyle/>
                    <a:p>
                      <a:pPr algn="l" rtl="0" fontAlgn="t"/>
                      <a:r>
                        <a:rPr lang="cs-CZ" sz="1800" b="0" i="0" u="none" strike="noStrike">
                          <a:solidFill>
                            <a:srgbClr val="000000"/>
                          </a:solidFill>
                          <a:latin typeface="Arial"/>
                        </a:rPr>
                        <a:t>Cena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7923">
                <a:tc>
                  <a:txBody>
                    <a:bodyPr/>
                    <a:lstStyle/>
                    <a:p>
                      <a:pPr algn="l" fontAlgn="b"/>
                      <a:r>
                        <a:rPr lang="cs-CZ" sz="1800" b="0" i="0" u="none" strike="noStrike">
                          <a:solidFill>
                            <a:srgbClr val="000000"/>
                          </a:solidFill>
                          <a:latin typeface="Arial"/>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10 500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26 000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18 000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31 250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7923">
                <a:tc>
                  <a:txBody>
                    <a:bodyPr/>
                    <a:lstStyle/>
                    <a:p>
                      <a:pPr algn="l" fontAlgn="b"/>
                      <a:r>
                        <a:rPr lang="cs-CZ" sz="1800" b="0" i="0" u="none" strike="noStrike" dirty="0" err="1">
                          <a:solidFill>
                            <a:srgbClr val="000000"/>
                          </a:solidFill>
                          <a:latin typeface="Arial"/>
                        </a:rPr>
                        <a:t>fn</a:t>
                      </a:r>
                      <a:r>
                        <a:rPr lang="cs-CZ" sz="1800" b="0" i="0" u="none" strike="noStrike" dirty="0">
                          <a:solidFill>
                            <a:srgbClr val="000000"/>
                          </a:solidFill>
                          <a:latin typeface="Arial"/>
                        </a:rPr>
                        <a:t> (Kč/ks)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7923">
                <a:tc>
                  <a:txBody>
                    <a:bodyPr/>
                    <a:lstStyle/>
                    <a:p>
                      <a:pPr algn="l" fontAlgn="b"/>
                      <a:r>
                        <a:rPr lang="cs-CZ" sz="1800" b="0" i="0" u="none" strike="noStrike">
                          <a:solidFill>
                            <a:srgbClr val="000000"/>
                          </a:solidFill>
                          <a:latin typeface="Arial"/>
                        </a:rPr>
                        <a:t>n (Kč/ks)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7923">
                <a:tc>
                  <a:txBody>
                    <a:bodyPr/>
                    <a:lstStyle/>
                    <a:p>
                      <a:pPr algn="l" fontAlgn="b"/>
                      <a:r>
                        <a:rPr lang="cs-CZ" sz="1800" b="1" i="0" u="none" strike="noStrike" dirty="0">
                          <a:solidFill>
                            <a:srgbClr val="000000"/>
                          </a:solidFill>
                          <a:latin typeface="Arial"/>
                        </a:rPr>
                        <a:t>z (Kč/ks)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Obdélník 5"/>
          <p:cNvSpPr/>
          <p:nvPr/>
        </p:nvSpPr>
        <p:spPr>
          <a:xfrm>
            <a:off x="395536" y="4725144"/>
            <a:ext cx="8748464" cy="461665"/>
          </a:xfrm>
          <a:prstGeom prst="rect">
            <a:avLst/>
          </a:prstGeom>
        </p:spPr>
        <p:txBody>
          <a:bodyPr wrap="square">
            <a:spAutoFit/>
          </a:bodyPr>
          <a:lstStyle/>
          <a:p>
            <a:pPr marL="230406" indent="-230406"/>
            <a:r>
              <a:rPr lang="cs-CZ" sz="2400" b="1" dirty="0"/>
              <a:t>b) Z = 23 000 Kč</a:t>
            </a:r>
          </a:p>
        </p:txBody>
      </p:sp>
    </p:spTree>
    <p:extLst>
      <p:ext uri="{BB962C8B-B14F-4D97-AF65-F5344CB8AC3E}">
        <p14:creationId xmlns:p14="http://schemas.microsoft.com/office/powerpoint/2010/main" val="279970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7543800" cy="1295400"/>
          </a:xfrm>
        </p:spPr>
        <p:txBody>
          <a:bodyPr/>
          <a:lstStyle/>
          <a:p>
            <a:pPr algn="l"/>
            <a:r>
              <a:rPr lang="cs-CZ" sz="3000" dirty="0"/>
              <a:t>Řešení c)</a:t>
            </a:r>
          </a:p>
        </p:txBody>
      </p:sp>
      <p:sp>
        <p:nvSpPr>
          <p:cNvPr id="3" name="Zástupný symbol pro text 2"/>
          <p:cNvSpPr>
            <a:spLocks noGrp="1"/>
          </p:cNvSpPr>
          <p:nvPr>
            <p:ph type="body" sz="half" idx="1"/>
          </p:nvPr>
        </p:nvSpPr>
        <p:spPr>
          <a:xfrm>
            <a:off x="0" y="3068960"/>
            <a:ext cx="8229600" cy="904701"/>
          </a:xfrm>
        </p:spPr>
        <p:txBody>
          <a:bodyPr/>
          <a:lstStyle/>
          <a:p>
            <a:pPr>
              <a:lnSpc>
                <a:spcPts val="5800"/>
              </a:lnSpc>
              <a:spcBef>
                <a:spcPct val="0"/>
              </a:spcBef>
              <a:buNone/>
            </a:pPr>
            <a:r>
              <a:rPr lang="cs-CZ" sz="3000" dirty="0">
                <a:solidFill>
                  <a:schemeClr val="tx2"/>
                </a:solidFill>
                <a:effectLst>
                  <a:outerShdw blurRad="63500" dist="38100" dir="5400000" algn="t" rotWithShape="0">
                    <a:prstClr val="black">
                      <a:alpha val="25000"/>
                    </a:prstClr>
                  </a:outerShdw>
                </a:effectLst>
                <a:latin typeface="+mn-lt"/>
                <a:ea typeface="+mj-ea"/>
                <a:cs typeface="+mj-cs"/>
              </a:rPr>
              <a:t>Řešení d)</a:t>
            </a:r>
          </a:p>
        </p:txBody>
      </p:sp>
      <p:graphicFrame>
        <p:nvGraphicFramePr>
          <p:cNvPr id="5" name="Zástupný symbol pro obsah 4"/>
          <p:cNvGraphicFramePr>
            <a:graphicFrameLocks noGrp="1"/>
          </p:cNvGraphicFramePr>
          <p:nvPr>
            <p:ph sz="half" idx="2"/>
          </p:nvPr>
        </p:nvGraphicFramePr>
        <p:xfrm>
          <a:off x="0" y="1268760"/>
          <a:ext cx="8892479" cy="1703070"/>
        </p:xfrm>
        <a:graphic>
          <a:graphicData uri="http://schemas.openxmlformats.org/drawingml/2006/table">
            <a:tbl>
              <a:tblPr/>
              <a:tblGrid>
                <a:gridCol w="2463816">
                  <a:extLst>
                    <a:ext uri="{9D8B030D-6E8A-4147-A177-3AD203B41FA5}">
                      <a16:colId xmlns:a16="http://schemas.microsoft.com/office/drawing/2014/main" val="20000"/>
                    </a:ext>
                  </a:extLst>
                </a:gridCol>
                <a:gridCol w="1428591">
                  <a:extLst>
                    <a:ext uri="{9D8B030D-6E8A-4147-A177-3AD203B41FA5}">
                      <a16:colId xmlns:a16="http://schemas.microsoft.com/office/drawing/2014/main" val="20001"/>
                    </a:ext>
                  </a:extLst>
                </a:gridCol>
                <a:gridCol w="1571451">
                  <a:extLst>
                    <a:ext uri="{9D8B030D-6E8A-4147-A177-3AD203B41FA5}">
                      <a16:colId xmlns:a16="http://schemas.microsoft.com/office/drawing/2014/main" val="20002"/>
                    </a:ext>
                  </a:extLst>
                </a:gridCol>
                <a:gridCol w="1285732">
                  <a:extLst>
                    <a:ext uri="{9D8B030D-6E8A-4147-A177-3AD203B41FA5}">
                      <a16:colId xmlns:a16="http://schemas.microsoft.com/office/drawing/2014/main" val="20003"/>
                    </a:ext>
                  </a:extLst>
                </a:gridCol>
                <a:gridCol w="2142889">
                  <a:extLst>
                    <a:ext uri="{9D8B030D-6E8A-4147-A177-3AD203B41FA5}">
                      <a16:colId xmlns:a16="http://schemas.microsoft.com/office/drawing/2014/main" val="20004"/>
                    </a:ext>
                  </a:extLst>
                </a:gridCol>
              </a:tblGrid>
              <a:tr h="117420">
                <a:tc>
                  <a:txBody>
                    <a:bodyPr/>
                    <a:lstStyle/>
                    <a:p>
                      <a:pPr algn="ctr" rtl="0" fontAlgn="t"/>
                      <a:r>
                        <a:rPr lang="cs-CZ" sz="1800" b="1" i="0" u="none" strike="noStrike" dirty="0">
                          <a:solidFill>
                            <a:srgbClr val="000000"/>
                          </a:solidFill>
                          <a:latin typeface="Arial"/>
                        </a:rPr>
                        <a:t>výrobek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0219">
                <a:tc>
                  <a:txBody>
                    <a:bodyPr/>
                    <a:lstStyle/>
                    <a:p>
                      <a:pPr algn="l" rtl="0" fontAlgn="t"/>
                      <a:r>
                        <a:rPr lang="cs-CZ" sz="1800" b="1" i="0" u="none" strike="noStrike" dirty="0">
                          <a:solidFill>
                            <a:srgbClr val="000000"/>
                          </a:solidFill>
                          <a:latin typeface="Arial"/>
                        </a:rPr>
                        <a:t>Objem produkce v 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813">
                <a:tc>
                  <a:txBody>
                    <a:bodyPr/>
                    <a:lstStyle/>
                    <a:p>
                      <a:pPr algn="l" rtl="0" fontAlgn="t"/>
                      <a:r>
                        <a:rPr lang="cs-CZ" sz="1800" b="1" i="0" u="none" strike="noStrike" dirty="0">
                          <a:solidFill>
                            <a:srgbClr val="000000"/>
                          </a:solidFill>
                          <a:latin typeface="Arial"/>
                        </a:rPr>
                        <a:t>VN na kus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813">
                <a:tc>
                  <a:txBody>
                    <a:bodyPr/>
                    <a:lstStyle/>
                    <a:p>
                      <a:pPr algn="l" rtl="0" fontAlgn="t"/>
                      <a:r>
                        <a:rPr lang="cs-CZ" sz="1800" b="1" i="0" u="none" strike="noStrike" dirty="0">
                          <a:solidFill>
                            <a:srgbClr val="000000"/>
                          </a:solidFill>
                          <a:latin typeface="Arial"/>
                        </a:rPr>
                        <a:t>Cena v Kč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105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7420">
                <a:tc>
                  <a:txBody>
                    <a:bodyPr/>
                    <a:lstStyle/>
                    <a:p>
                      <a:pPr algn="l" fontAlgn="b"/>
                      <a:r>
                        <a:rPr lang="cs-CZ" sz="1800" b="1" i="0" u="none" strike="noStrike" dirty="0">
                          <a:solidFill>
                            <a:srgbClr val="000000"/>
                          </a:solidFill>
                          <a:latin typeface="Arial"/>
                        </a:rPr>
                        <a:t>ú v Kč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420">
                <a:tc>
                  <a:txBody>
                    <a:bodyPr/>
                    <a:lstStyle/>
                    <a:p>
                      <a:pPr algn="l" fontAlgn="b"/>
                      <a:r>
                        <a:rPr lang="cs-CZ" sz="1800" b="1" i="0" u="none" strike="noStrike" dirty="0">
                          <a:solidFill>
                            <a:srgbClr val="000000"/>
                          </a:solidFill>
                          <a:latin typeface="Arial"/>
                        </a:rPr>
                        <a:t>Pořadí</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Tabulka 5"/>
          <p:cNvGraphicFramePr>
            <a:graphicFrameLocks noGrp="1"/>
          </p:cNvGraphicFramePr>
          <p:nvPr/>
        </p:nvGraphicFramePr>
        <p:xfrm>
          <a:off x="0" y="3933056"/>
          <a:ext cx="8892480" cy="2749955"/>
        </p:xfrm>
        <a:graphic>
          <a:graphicData uri="http://schemas.openxmlformats.org/drawingml/2006/table">
            <a:tbl>
              <a:tblPr/>
              <a:tblGrid>
                <a:gridCol w="255577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2160240">
                  <a:extLst>
                    <a:ext uri="{9D8B030D-6E8A-4147-A177-3AD203B41FA5}">
                      <a16:colId xmlns:a16="http://schemas.microsoft.com/office/drawing/2014/main" val="20004"/>
                    </a:ext>
                  </a:extLst>
                </a:gridCol>
              </a:tblGrid>
              <a:tr h="149555">
                <a:tc>
                  <a:txBody>
                    <a:bodyPr/>
                    <a:lstStyle/>
                    <a:p>
                      <a:pPr algn="ctr" rtl="0" fontAlgn="t"/>
                      <a:r>
                        <a:rPr lang="cs-CZ" sz="1800" b="1" i="0" u="none" strike="noStrike" dirty="0">
                          <a:solidFill>
                            <a:srgbClr val="000000"/>
                          </a:solidFill>
                          <a:latin typeface="Arial"/>
                        </a:rPr>
                        <a:t>výrobek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8665">
                <a:tc>
                  <a:txBody>
                    <a:bodyPr/>
                    <a:lstStyle/>
                    <a:p>
                      <a:pPr algn="l" rtl="0" fontAlgn="t"/>
                      <a:r>
                        <a:rPr lang="cs-CZ" sz="1800" b="1" i="0" u="none" strike="noStrike" dirty="0">
                          <a:solidFill>
                            <a:srgbClr val="000000"/>
                          </a:solidFill>
                          <a:latin typeface="Arial"/>
                        </a:rPr>
                        <a:t>Objem produkce v 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250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9110">
                <a:tc>
                  <a:txBody>
                    <a:bodyPr/>
                    <a:lstStyle/>
                    <a:p>
                      <a:pPr algn="l" rtl="0" fontAlgn="t"/>
                      <a:r>
                        <a:rPr lang="cs-CZ" sz="1800" b="1" i="0" u="none" strike="noStrike" dirty="0">
                          <a:solidFill>
                            <a:srgbClr val="000000"/>
                          </a:solidFill>
                          <a:latin typeface="Arial"/>
                        </a:rPr>
                        <a:t>VN na kus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dirty="0">
                          <a:solidFill>
                            <a:srgbClr val="000000"/>
                          </a:solidFill>
                          <a:latin typeface="Arial"/>
                        </a:rPr>
                        <a:t>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110">
                <a:tc>
                  <a:txBody>
                    <a:bodyPr/>
                    <a:lstStyle/>
                    <a:p>
                      <a:pPr algn="l" rtl="0" fontAlgn="t"/>
                      <a:r>
                        <a:rPr lang="cs-CZ" sz="1800" b="1" i="0" u="none" strike="noStrike" dirty="0">
                          <a:solidFill>
                            <a:srgbClr val="000000"/>
                          </a:solidFill>
                          <a:latin typeface="Arial"/>
                        </a:rPr>
                        <a:t>Cena v Kč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0" i="0" u="none" strike="noStrike">
                          <a:solidFill>
                            <a:srgbClr val="000000"/>
                          </a:solidFill>
                          <a:latin typeface="Arial"/>
                        </a:rPr>
                        <a:t>125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9555">
                <a:tc>
                  <a:txBody>
                    <a:bodyPr/>
                    <a:lstStyle/>
                    <a:p>
                      <a:pPr algn="l" fontAlgn="b"/>
                      <a:r>
                        <a:rPr lang="cs-CZ" sz="1800" b="1" i="0" u="none" strike="noStrike" dirty="0">
                          <a:solidFill>
                            <a:srgbClr val="000000"/>
                          </a:solidFill>
                          <a:latin typeface="Arial"/>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10500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26000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18000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31250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9555">
                <a:tc>
                  <a:txBody>
                    <a:bodyPr/>
                    <a:lstStyle/>
                    <a:p>
                      <a:pPr algn="l" fontAlgn="b"/>
                      <a:r>
                        <a:rPr lang="cs-CZ" sz="1800" b="1" i="0" u="none" strike="noStrike" dirty="0" err="1">
                          <a:solidFill>
                            <a:srgbClr val="000000"/>
                          </a:solidFill>
                          <a:latin typeface="Arial"/>
                        </a:rPr>
                        <a:t>fn</a:t>
                      </a:r>
                      <a:endParaRPr lang="cs-CZ"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9555">
                <a:tc>
                  <a:txBody>
                    <a:bodyPr/>
                    <a:lstStyle/>
                    <a:p>
                      <a:pPr algn="l" fontAlgn="b"/>
                      <a:r>
                        <a:rPr lang="cs-CZ" sz="1800" b="1" i="0" u="none" strike="noStrike" dirty="0">
                          <a:solidFill>
                            <a:srgbClr val="000000"/>
                          </a:solidFill>
                          <a:latin typeface="Arial"/>
                        </a:rPr>
                        <a:t>n (Kč/ks)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dirty="0">
                          <a:solidFill>
                            <a:srgbClr val="000000"/>
                          </a:solidFill>
                          <a:latin typeface="Arial"/>
                        </a:rPr>
                        <a:t>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0" i="0" u="none" strike="noStrike">
                          <a:solidFill>
                            <a:srgbClr val="000000"/>
                          </a:solidFill>
                          <a:latin typeface="Arial"/>
                        </a:rPr>
                        <a:t>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9555">
                <a:tc>
                  <a:txBody>
                    <a:bodyPr/>
                    <a:lstStyle/>
                    <a:p>
                      <a:pPr algn="l" fontAlgn="b"/>
                      <a:r>
                        <a:rPr lang="cs-CZ" sz="1800" b="1" i="0" u="none" strike="noStrike" dirty="0">
                          <a:solidFill>
                            <a:srgbClr val="000000"/>
                          </a:solidFill>
                          <a:latin typeface="Arial"/>
                        </a:rPr>
                        <a:t>z (Kč/ks)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9555">
                <a:tc>
                  <a:txBody>
                    <a:bodyPr/>
                    <a:lstStyle/>
                    <a:p>
                      <a:pPr algn="l" fontAlgn="b"/>
                      <a:r>
                        <a:rPr lang="cs-CZ" sz="1800" b="1" i="0" u="none" strike="noStrike" dirty="0">
                          <a:solidFill>
                            <a:srgbClr val="000000"/>
                          </a:solidFill>
                          <a:latin typeface="Arial"/>
                        </a:rPr>
                        <a:t>Pořadí</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a:solidFill>
                            <a:srgbClr val="000000"/>
                          </a:solidFill>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335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7543800" cy="764704"/>
          </a:xfrm>
        </p:spPr>
        <p:txBody>
          <a:bodyPr/>
          <a:lstStyle/>
          <a:p>
            <a:pPr algn="l"/>
            <a:r>
              <a:rPr lang="cs-CZ" sz="2800" dirty="0"/>
              <a:t>Řešení e)</a:t>
            </a:r>
          </a:p>
        </p:txBody>
      </p:sp>
      <p:sp>
        <p:nvSpPr>
          <p:cNvPr id="3" name="Zástupný symbol pro text 2"/>
          <p:cNvSpPr>
            <a:spLocks noGrp="1"/>
          </p:cNvSpPr>
          <p:nvPr>
            <p:ph type="body" sz="half" idx="1"/>
          </p:nvPr>
        </p:nvSpPr>
        <p:spPr>
          <a:xfrm>
            <a:off x="0" y="5949280"/>
            <a:ext cx="8886383" cy="908720"/>
          </a:xfrm>
        </p:spPr>
        <p:txBody>
          <a:bodyPr/>
          <a:lstStyle/>
          <a:p>
            <a:r>
              <a:rPr lang="cs-CZ" b="1" dirty="0">
                <a:solidFill>
                  <a:schemeClr val="tx1"/>
                </a:solidFill>
              </a:rPr>
              <a:t>Z = 26 250 Kč</a:t>
            </a:r>
          </a:p>
        </p:txBody>
      </p:sp>
      <p:graphicFrame>
        <p:nvGraphicFramePr>
          <p:cNvPr id="5" name="Zástupný symbol pro obsah 4"/>
          <p:cNvGraphicFramePr>
            <a:graphicFrameLocks noGrp="1"/>
          </p:cNvGraphicFramePr>
          <p:nvPr>
            <p:ph sz="half" idx="2"/>
          </p:nvPr>
        </p:nvGraphicFramePr>
        <p:xfrm>
          <a:off x="0" y="764704"/>
          <a:ext cx="8208910" cy="1919104"/>
        </p:xfrm>
        <a:graphic>
          <a:graphicData uri="http://schemas.openxmlformats.org/drawingml/2006/table">
            <a:tbl>
              <a:tblPr/>
              <a:tblGrid>
                <a:gridCol w="2448272">
                  <a:extLst>
                    <a:ext uri="{9D8B030D-6E8A-4147-A177-3AD203B41FA5}">
                      <a16:colId xmlns:a16="http://schemas.microsoft.com/office/drawing/2014/main" val="20000"/>
                    </a:ext>
                  </a:extLst>
                </a:gridCol>
                <a:gridCol w="919486">
                  <a:extLst>
                    <a:ext uri="{9D8B030D-6E8A-4147-A177-3AD203B41FA5}">
                      <a16:colId xmlns:a16="http://schemas.microsoft.com/office/drawing/2014/main" val="20001"/>
                    </a:ext>
                  </a:extLst>
                </a:gridCol>
                <a:gridCol w="1210288">
                  <a:extLst>
                    <a:ext uri="{9D8B030D-6E8A-4147-A177-3AD203B41FA5}">
                      <a16:colId xmlns:a16="http://schemas.microsoft.com/office/drawing/2014/main" val="20002"/>
                    </a:ext>
                  </a:extLst>
                </a:gridCol>
                <a:gridCol w="1210288">
                  <a:extLst>
                    <a:ext uri="{9D8B030D-6E8A-4147-A177-3AD203B41FA5}">
                      <a16:colId xmlns:a16="http://schemas.microsoft.com/office/drawing/2014/main" val="20003"/>
                    </a:ext>
                  </a:extLst>
                </a:gridCol>
                <a:gridCol w="1210288">
                  <a:extLst>
                    <a:ext uri="{9D8B030D-6E8A-4147-A177-3AD203B41FA5}">
                      <a16:colId xmlns:a16="http://schemas.microsoft.com/office/drawing/2014/main" val="20004"/>
                    </a:ext>
                  </a:extLst>
                </a:gridCol>
                <a:gridCol w="1210288">
                  <a:extLst>
                    <a:ext uri="{9D8B030D-6E8A-4147-A177-3AD203B41FA5}">
                      <a16:colId xmlns:a16="http://schemas.microsoft.com/office/drawing/2014/main" val="20005"/>
                    </a:ext>
                  </a:extLst>
                </a:gridCol>
              </a:tblGrid>
              <a:tr h="299756">
                <a:tc>
                  <a:txBody>
                    <a:bodyPr/>
                    <a:lstStyle/>
                    <a:p>
                      <a:pPr algn="ctr" rtl="0" fontAlgn="t"/>
                      <a:r>
                        <a:rPr lang="cs-CZ" sz="1800" b="1" i="0" u="none" strike="noStrike" dirty="0">
                          <a:solidFill>
                            <a:srgbClr val="000000"/>
                          </a:solidFill>
                          <a:latin typeface="Arial"/>
                        </a:rPr>
                        <a:t>výrobek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324">
                <a:tc>
                  <a:txBody>
                    <a:bodyPr/>
                    <a:lstStyle/>
                    <a:p>
                      <a:pPr algn="l" rtl="0" fontAlgn="ctr"/>
                      <a:r>
                        <a:rPr lang="cs-CZ" sz="1800" b="1" i="0" u="none" strike="noStrike" dirty="0">
                          <a:solidFill>
                            <a:srgbClr val="000000"/>
                          </a:solidFill>
                          <a:latin typeface="+mj-lt"/>
                        </a:rPr>
                        <a:t>Objem produkce v 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dirty="0">
                          <a:solidFill>
                            <a:srgbClr val="000000"/>
                          </a:solidFill>
                          <a:latin typeface="Arial"/>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dirty="0">
                          <a:solidFill>
                            <a:srgbClr val="000000"/>
                          </a:solidFill>
                          <a:latin typeface="Arial"/>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dirty="0">
                          <a:solidFill>
                            <a:srgbClr val="000000"/>
                          </a:solidFill>
                          <a:latin typeface="Arial"/>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Arial"/>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9756">
                <a:tc>
                  <a:txBody>
                    <a:bodyPr/>
                    <a:lstStyle/>
                    <a:p>
                      <a:pPr algn="l" rtl="0" fontAlgn="ctr"/>
                      <a:r>
                        <a:rPr lang="cs-CZ" sz="1800" b="1" i="0" u="none" strike="noStrike" dirty="0">
                          <a:solidFill>
                            <a:srgbClr val="000000"/>
                          </a:solidFill>
                          <a:latin typeface="+mj-lt"/>
                        </a:rPr>
                        <a:t>VN na kus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756">
                <a:tc>
                  <a:txBody>
                    <a:bodyPr/>
                    <a:lstStyle/>
                    <a:p>
                      <a:pPr algn="l" rtl="0" fontAlgn="ctr"/>
                      <a:r>
                        <a:rPr lang="cs-CZ" sz="1800" b="1" i="0" u="none" strike="noStrike" dirty="0">
                          <a:solidFill>
                            <a:srgbClr val="000000"/>
                          </a:solidFill>
                          <a:latin typeface="+mj-lt"/>
                        </a:rPr>
                        <a:t>Cena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Arial"/>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756">
                <a:tc>
                  <a:txBody>
                    <a:bodyPr/>
                    <a:lstStyle/>
                    <a:p>
                      <a:pPr algn="l" fontAlgn="ctr"/>
                      <a:r>
                        <a:rPr lang="cs-CZ" sz="1800" b="1" i="0" u="none" strike="noStrike" dirty="0">
                          <a:solidFill>
                            <a:srgbClr val="000000"/>
                          </a:solidFill>
                          <a:latin typeface="+mj-lt"/>
                        </a:rPr>
                        <a:t>ú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756">
                <a:tc>
                  <a:txBody>
                    <a:bodyPr/>
                    <a:lstStyle/>
                    <a:p>
                      <a:pPr algn="l" fontAlgn="ctr"/>
                      <a:r>
                        <a:rPr lang="cs-CZ" sz="1800" b="1" i="0" u="none" strike="noStrike" dirty="0">
                          <a:solidFill>
                            <a:srgbClr val="000000"/>
                          </a:solidFill>
                          <a:latin typeface="+mj-lt"/>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Nadpis 1"/>
          <p:cNvSpPr txBox="1">
            <a:spLocks/>
          </p:cNvSpPr>
          <p:nvPr/>
        </p:nvSpPr>
        <p:spPr bwMode="auto">
          <a:xfrm>
            <a:off x="0" y="2780928"/>
            <a:ext cx="8820472"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1" i="0" u="none" strike="noStrike" kern="0" cap="none" spc="0" normalizeH="0" baseline="0" noProof="0" dirty="0">
                <a:ln>
                  <a:noFill/>
                </a:ln>
                <a:solidFill>
                  <a:schemeClr val="tx1"/>
                </a:solidFill>
                <a:effectLst/>
                <a:uLnTx/>
                <a:uFillTx/>
                <a:latin typeface="+mj-lt"/>
                <a:ea typeface="+mj-ea"/>
                <a:cs typeface="+mj-cs"/>
              </a:rPr>
              <a:t>Zařazení E do výrobního programu a zrušení stávajících výrobků</a:t>
            </a:r>
          </a:p>
        </p:txBody>
      </p:sp>
      <p:graphicFrame>
        <p:nvGraphicFramePr>
          <p:cNvPr id="8" name="Tabulka 7"/>
          <p:cNvGraphicFramePr>
            <a:graphicFrameLocks noGrp="1"/>
          </p:cNvGraphicFramePr>
          <p:nvPr/>
        </p:nvGraphicFramePr>
        <p:xfrm>
          <a:off x="251520" y="3645024"/>
          <a:ext cx="8316416" cy="2207126"/>
        </p:xfrm>
        <a:graphic>
          <a:graphicData uri="http://schemas.openxmlformats.org/drawingml/2006/table">
            <a:tbl>
              <a:tblPr/>
              <a:tblGrid>
                <a:gridCol w="3099755">
                  <a:extLst>
                    <a:ext uri="{9D8B030D-6E8A-4147-A177-3AD203B41FA5}">
                      <a16:colId xmlns:a16="http://schemas.microsoft.com/office/drawing/2014/main" val="20000"/>
                    </a:ext>
                  </a:extLst>
                </a:gridCol>
                <a:gridCol w="1738887">
                  <a:extLst>
                    <a:ext uri="{9D8B030D-6E8A-4147-A177-3AD203B41FA5}">
                      <a16:colId xmlns:a16="http://schemas.microsoft.com/office/drawing/2014/main" val="20001"/>
                    </a:ext>
                  </a:extLst>
                </a:gridCol>
                <a:gridCol w="1738887">
                  <a:extLst>
                    <a:ext uri="{9D8B030D-6E8A-4147-A177-3AD203B41FA5}">
                      <a16:colId xmlns:a16="http://schemas.microsoft.com/office/drawing/2014/main" val="20002"/>
                    </a:ext>
                  </a:extLst>
                </a:gridCol>
                <a:gridCol w="1738887">
                  <a:extLst>
                    <a:ext uri="{9D8B030D-6E8A-4147-A177-3AD203B41FA5}">
                      <a16:colId xmlns:a16="http://schemas.microsoft.com/office/drawing/2014/main" val="20003"/>
                    </a:ext>
                  </a:extLst>
                </a:gridCol>
              </a:tblGrid>
              <a:tr h="252028">
                <a:tc>
                  <a:txBody>
                    <a:bodyPr/>
                    <a:lstStyle/>
                    <a:p>
                      <a:pPr algn="ctr" rtl="0" fontAlgn="t"/>
                      <a:r>
                        <a:rPr lang="cs-CZ" sz="1800" b="1" i="0" u="none" strike="noStrike" dirty="0">
                          <a:solidFill>
                            <a:srgbClr val="000000"/>
                          </a:solidFill>
                          <a:latin typeface="Arial"/>
                        </a:rPr>
                        <a:t>výrobek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cs-CZ" sz="1800" b="1" i="0" u="none" strike="noStrike" dirty="0">
                          <a:solidFill>
                            <a:srgbClr val="000000"/>
                          </a:solidFill>
                          <a:latin typeface="Arial"/>
                        </a:rPr>
                        <a:t>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056">
                <a:tc>
                  <a:txBody>
                    <a:bodyPr/>
                    <a:lstStyle/>
                    <a:p>
                      <a:pPr algn="l" rtl="0" fontAlgn="ctr"/>
                      <a:r>
                        <a:rPr lang="cs-CZ" sz="1800" b="0" i="0" u="none" strike="noStrike">
                          <a:solidFill>
                            <a:srgbClr val="000000"/>
                          </a:solidFill>
                          <a:latin typeface="Arial"/>
                        </a:rPr>
                        <a:t>Objem produkce v 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Arial"/>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028">
                <a:tc>
                  <a:txBody>
                    <a:bodyPr/>
                    <a:lstStyle/>
                    <a:p>
                      <a:pPr algn="l" rtl="0" fontAlgn="ctr"/>
                      <a:r>
                        <a:rPr lang="cs-CZ" sz="1800" b="0" i="0" u="none" strike="noStrike">
                          <a:solidFill>
                            <a:srgbClr val="000000"/>
                          </a:solidFill>
                          <a:latin typeface="Arial"/>
                        </a:rPr>
                        <a:t>VN na kus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028">
                <a:tc>
                  <a:txBody>
                    <a:bodyPr/>
                    <a:lstStyle/>
                    <a:p>
                      <a:pPr algn="l" rtl="0" fontAlgn="ctr"/>
                      <a:r>
                        <a:rPr lang="cs-CZ" sz="1800" b="0" i="0" u="none" strike="noStrike" dirty="0">
                          <a:solidFill>
                            <a:srgbClr val="000000"/>
                          </a:solidFill>
                          <a:latin typeface="Arial"/>
                        </a:rPr>
                        <a:t>Cena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800" b="0" i="0" u="none" strike="noStrike">
                          <a:solidFill>
                            <a:srgbClr val="000000"/>
                          </a:solidFill>
                          <a:latin typeface="Arial"/>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028">
                <a:tc>
                  <a:txBody>
                    <a:bodyPr/>
                    <a:lstStyle/>
                    <a:p>
                      <a:pPr algn="l" fontAlgn="ctr"/>
                      <a:r>
                        <a:rPr lang="cs-CZ" sz="1800" b="0" i="0" u="none" strike="noStrike">
                          <a:solidFill>
                            <a:srgbClr val="000000"/>
                          </a:solidFill>
                          <a:latin typeface="Arial"/>
                        </a:rPr>
                        <a:t>ú v Kč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2028">
                <a:tc>
                  <a:txBody>
                    <a:bodyPr/>
                    <a:lstStyle/>
                    <a:p>
                      <a:pPr algn="l" fontAlgn="ctr"/>
                      <a:r>
                        <a:rPr lang="cs-CZ" sz="1800" b="0" i="0" u="none" strike="noStrike" dirty="0">
                          <a:solidFill>
                            <a:srgbClr val="000000"/>
                          </a:solidFill>
                          <a:latin typeface="Arial"/>
                        </a:rPr>
                        <a:t>Pořadí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2028">
                <a:tc>
                  <a:txBody>
                    <a:bodyPr/>
                    <a:lstStyle/>
                    <a:p>
                      <a:pPr algn="l" fontAlgn="b"/>
                      <a:r>
                        <a:rPr lang="cs-CZ" sz="1800" b="1" i="0" u="none" strike="noStrike" dirty="0">
                          <a:solidFill>
                            <a:srgbClr val="000000"/>
                          </a:solidFill>
                          <a:latin typeface="Arial"/>
                        </a:rPr>
                        <a:t>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22500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800" b="1" i="0" u="none" strike="noStrike" dirty="0">
                          <a:solidFill>
                            <a:srgbClr val="000000"/>
                          </a:solidFill>
                          <a:latin typeface="Arial"/>
                        </a:rPr>
                        <a:t>23750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20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cs-CZ">
                <a:latin typeface="Times New Roman" pitchFamily="18" charset="0"/>
              </a:rPr>
              <a:t>Volba technologické varianty</a:t>
            </a:r>
          </a:p>
        </p:txBody>
      </p:sp>
      <p:sp>
        <p:nvSpPr>
          <p:cNvPr id="198659" name="Rectangle 3"/>
          <p:cNvSpPr>
            <a:spLocks noGrp="1" noChangeArrowheads="1"/>
          </p:cNvSpPr>
          <p:nvPr>
            <p:ph type="body" idx="1"/>
          </p:nvPr>
        </p:nvSpPr>
        <p:spPr>
          <a:xfrm>
            <a:off x="395536" y="1412776"/>
            <a:ext cx="8291264" cy="4713387"/>
          </a:xfrm>
        </p:spPr>
        <p:txBody>
          <a:bodyPr/>
          <a:lstStyle/>
          <a:p>
            <a:pPr>
              <a:buFont typeface="Wingdings" pitchFamily="2" charset="2"/>
              <a:buNone/>
            </a:pPr>
            <a:r>
              <a:rPr lang="cs-CZ" sz="2600" dirty="0">
                <a:latin typeface="Times New Roman" pitchFamily="18" charset="0"/>
              </a:rPr>
              <a:t>	= určení nejefektivnějšího (nejlevnějšího) způsobu produkce výrobků.</a:t>
            </a:r>
          </a:p>
          <a:p>
            <a:r>
              <a:rPr lang="cs-CZ" sz="2600" dirty="0">
                <a:latin typeface="Times New Roman" pitchFamily="18" charset="0"/>
              </a:rPr>
              <a:t>Předpoklad existence více variant, jak produkty vyrobit. </a:t>
            </a:r>
          </a:p>
          <a:p>
            <a:r>
              <a:rPr lang="cs-CZ" sz="2600" dirty="0">
                <a:latin typeface="Times New Roman" pitchFamily="18" charset="0"/>
              </a:rPr>
              <a:t>Jednotlivé varianty se obvykle liší svými nákladovými funkcemi – vývoj N v závislosti na velikosti realizované produkce. (FN, VN)</a:t>
            </a:r>
          </a:p>
          <a:p>
            <a:pPr lvl="1"/>
            <a:r>
              <a:rPr lang="cs-CZ" sz="2200" dirty="0">
                <a:latin typeface="Times New Roman" pitchFamily="18" charset="0"/>
              </a:rPr>
              <a:t>Odhad velikosti produkce.</a:t>
            </a:r>
          </a:p>
          <a:p>
            <a:pPr lvl="1"/>
            <a:r>
              <a:rPr lang="cs-CZ" sz="2200" dirty="0">
                <a:latin typeface="Times New Roman" pitchFamily="18" charset="0"/>
              </a:rPr>
              <a:t>Určení velikosti N pro daný objem produkce a technologickou variantu.</a:t>
            </a:r>
          </a:p>
          <a:p>
            <a:pPr lvl="1"/>
            <a:r>
              <a:rPr lang="cs-CZ" sz="2200" dirty="0">
                <a:latin typeface="Times New Roman" pitchFamily="18" charset="0"/>
              </a:rPr>
              <a:t>Stanovení hranice výhodnosti technologických variant.</a:t>
            </a:r>
          </a:p>
          <a:p>
            <a:endParaRPr lang="cs-CZ" sz="2600" dirty="0">
              <a:latin typeface="Times New Roman" pitchFamily="18" charset="0"/>
            </a:endParaRPr>
          </a:p>
        </p:txBody>
      </p:sp>
    </p:spTree>
    <p:extLst>
      <p:ext uri="{BB962C8B-B14F-4D97-AF65-F5344CB8AC3E}">
        <p14:creationId xmlns:p14="http://schemas.microsoft.com/office/powerpoint/2010/main" val="23337596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79512" y="0"/>
            <a:ext cx="7543800" cy="1295400"/>
          </a:xfrm>
        </p:spPr>
        <p:txBody>
          <a:bodyPr/>
          <a:lstStyle/>
          <a:p>
            <a:pPr algn="l"/>
            <a:r>
              <a:rPr lang="cs-CZ" sz="3600" dirty="0">
                <a:latin typeface="Times New Roman" pitchFamily="18" charset="0"/>
              </a:rPr>
              <a:t>Příklad 9: Volba technologické varianty</a:t>
            </a:r>
          </a:p>
        </p:txBody>
      </p:sp>
      <p:sp>
        <p:nvSpPr>
          <p:cNvPr id="199685" name="Rectangle 5"/>
          <p:cNvSpPr>
            <a:spLocks noGrp="1" noChangeArrowheads="1"/>
          </p:cNvSpPr>
          <p:nvPr>
            <p:ph type="body" sz="half" idx="1"/>
          </p:nvPr>
        </p:nvSpPr>
        <p:spPr>
          <a:xfrm>
            <a:off x="457200" y="1412875"/>
            <a:ext cx="8229600" cy="2435225"/>
          </a:xfrm>
        </p:spPr>
        <p:txBody>
          <a:bodyPr/>
          <a:lstStyle/>
          <a:p>
            <a:pPr marL="419100" indent="-419100">
              <a:lnSpc>
                <a:spcPct val="80000"/>
              </a:lnSpc>
            </a:pPr>
            <a:r>
              <a:rPr lang="cs-CZ" sz="2200" dirty="0">
                <a:solidFill>
                  <a:schemeClr val="tx1"/>
                </a:solidFill>
                <a:latin typeface="Times New Roman" pitchFamily="18" charset="0"/>
              </a:rPr>
              <a:t>Prognóza prodeje výrobku X je okolo 500 kusů ročně.</a:t>
            </a:r>
          </a:p>
          <a:p>
            <a:pPr marL="419100" indent="-419100">
              <a:lnSpc>
                <a:spcPct val="80000"/>
              </a:lnSpc>
            </a:pPr>
            <a:r>
              <a:rPr lang="cs-CZ" sz="2200" dirty="0">
                <a:solidFill>
                  <a:schemeClr val="tx1"/>
                </a:solidFill>
                <a:latin typeface="Times New Roman" pitchFamily="18" charset="0"/>
              </a:rPr>
              <a:t>Volba mezi 3 technologickými variantami A, B, C.</a:t>
            </a:r>
          </a:p>
          <a:p>
            <a:pPr marL="419100" indent="-419100">
              <a:lnSpc>
                <a:spcPct val="80000"/>
              </a:lnSpc>
            </a:pPr>
            <a:r>
              <a:rPr lang="cs-CZ" sz="2200" dirty="0">
                <a:solidFill>
                  <a:schemeClr val="tx1"/>
                </a:solidFill>
                <a:latin typeface="Times New Roman" pitchFamily="18" charset="0"/>
              </a:rPr>
              <a:t>Nákladové charakteristiky v tabulce.</a:t>
            </a:r>
          </a:p>
          <a:p>
            <a:pPr marL="419100" indent="-419100">
              <a:lnSpc>
                <a:spcPct val="80000"/>
              </a:lnSpc>
              <a:buFont typeface="Wingdings" pitchFamily="2" charset="2"/>
              <a:buAutoNum type="alphaLcParenR"/>
            </a:pPr>
            <a:r>
              <a:rPr lang="cs-CZ" sz="2200" dirty="0">
                <a:solidFill>
                  <a:schemeClr val="tx1"/>
                </a:solidFill>
                <a:latin typeface="Times New Roman" pitchFamily="18" charset="0"/>
              </a:rPr>
              <a:t>Zvolte nejvýhodnější technologickou variantu pro daný objem produkce.</a:t>
            </a:r>
          </a:p>
          <a:p>
            <a:pPr marL="419100" indent="-419100">
              <a:lnSpc>
                <a:spcPct val="80000"/>
              </a:lnSpc>
              <a:buFont typeface="Wingdings" pitchFamily="2" charset="2"/>
              <a:buAutoNum type="alphaLcParenR"/>
            </a:pPr>
            <a:r>
              <a:rPr lang="cs-CZ" sz="2200" dirty="0">
                <a:solidFill>
                  <a:schemeClr val="tx1"/>
                </a:solidFill>
                <a:latin typeface="Times New Roman" pitchFamily="18" charset="0"/>
              </a:rPr>
              <a:t>Stanovte hranice výhodnosti variant, určení intervalů produkce, pro něž jsou jednotlivé technologické varianty nejvýhodnější.</a:t>
            </a:r>
          </a:p>
        </p:txBody>
      </p:sp>
      <p:graphicFrame>
        <p:nvGraphicFramePr>
          <p:cNvPr id="199724" name="Group 44"/>
          <p:cNvGraphicFramePr>
            <a:graphicFrameLocks noGrp="1"/>
          </p:cNvGraphicFramePr>
          <p:nvPr>
            <p:ph sz="half" idx="2"/>
          </p:nvPr>
        </p:nvGraphicFramePr>
        <p:xfrm>
          <a:off x="457200" y="4000500"/>
          <a:ext cx="8229600" cy="2130426"/>
        </p:xfrm>
        <a:graphic>
          <a:graphicData uri="http://schemas.openxmlformats.org/drawingml/2006/table">
            <a:tbl>
              <a:tblPr/>
              <a:tblGrid>
                <a:gridCol w="2674938">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gridCol w="18732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33400">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Položka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Varianta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31813">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Fixní N (Kč)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10 000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8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Variabilní N (Kč)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065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96975"/>
          </a:xfrm>
        </p:spPr>
        <p:txBody>
          <a:bodyPr/>
          <a:lstStyle/>
          <a:p>
            <a:pPr fontAlgn="auto">
              <a:spcAft>
                <a:spcPts val="0"/>
              </a:spcAft>
              <a:defRPr/>
            </a:pPr>
            <a:r>
              <a:rPr lang="cs-CZ" dirty="0"/>
              <a:t>Zásoby minimální</a:t>
            </a:r>
          </a:p>
        </p:txBody>
      </p:sp>
      <p:sp>
        <p:nvSpPr>
          <p:cNvPr id="367619" name="Rectangle 3"/>
          <p:cNvSpPr>
            <a:spLocks noGrp="1" noChangeArrowheads="1"/>
          </p:cNvSpPr>
          <p:nvPr>
            <p:ph type="body" idx="1"/>
          </p:nvPr>
        </p:nvSpPr>
        <p:spPr>
          <a:xfrm>
            <a:off x="457200" y="1341438"/>
            <a:ext cx="8507413" cy="5111750"/>
          </a:xfrm>
        </p:spPr>
        <p:txBody>
          <a:bodyPr>
            <a:normAutofit fontScale="92500" lnSpcReduction="10000"/>
          </a:bodyPr>
          <a:lstStyle/>
          <a:p>
            <a:r>
              <a:rPr lang="cs-CZ"/>
              <a:t>je  množství zásob, které je trvale ve skladě pro dodržení plánovaného objemu výroby na předem plánované období</a:t>
            </a:r>
          </a:p>
          <a:p>
            <a:r>
              <a:rPr lang="cs-CZ"/>
              <a:t>tato zásoba může být označena dále jako:</a:t>
            </a:r>
          </a:p>
          <a:p>
            <a:pPr lvl="1"/>
            <a:r>
              <a:rPr lang="cs-CZ" sz="2400" b="1">
                <a:solidFill>
                  <a:schemeClr val="accent2"/>
                </a:solidFill>
              </a:rPr>
              <a:t>rezervní nebo pojistná</a:t>
            </a:r>
            <a:r>
              <a:rPr lang="cs-CZ" sz="2400"/>
              <a:t>. Období po které je tato zásoba stanovena lze označit jako doba rezervní</a:t>
            </a:r>
          </a:p>
          <a:p>
            <a:pPr lvl="1"/>
            <a:r>
              <a:rPr lang="cs-CZ" sz="2400" b="1">
                <a:solidFill>
                  <a:schemeClr val="accent2"/>
                </a:solidFill>
              </a:rPr>
              <a:t>signální</a:t>
            </a:r>
            <a:r>
              <a:rPr lang="cs-CZ" sz="2400">
                <a:solidFill>
                  <a:schemeClr val="accent2"/>
                </a:solidFill>
              </a:rPr>
              <a:t> </a:t>
            </a:r>
            <a:r>
              <a:rPr lang="cs-CZ" sz="2400"/>
              <a:t> pro vystavení objednávky na novou dodávku materiálu do skladu</a:t>
            </a:r>
          </a:p>
          <a:p>
            <a:pPr lvl="1"/>
            <a:endParaRPr lang="cs-CZ" sz="2000">
              <a:latin typeface="Arial Narrow" pitchFamily="34" charset="0"/>
            </a:endParaRPr>
          </a:p>
          <a:p>
            <a:pPr algn="ctr">
              <a:buFont typeface="Arial" pitchFamily="34" charset="0"/>
              <a:buNone/>
            </a:pPr>
            <a:r>
              <a:rPr lang="cs-CZ" sz="2800" b="1">
                <a:solidFill>
                  <a:srgbClr val="990000"/>
                </a:solidFill>
              </a:rPr>
              <a:t>Z</a:t>
            </a:r>
            <a:r>
              <a:rPr lang="cs-CZ" sz="2800" b="1" baseline="-25000">
                <a:solidFill>
                  <a:srgbClr val="990000"/>
                </a:solidFill>
              </a:rPr>
              <a:t>min.</a:t>
            </a:r>
            <a:r>
              <a:rPr lang="cs-CZ" sz="2800" b="1">
                <a:solidFill>
                  <a:srgbClr val="990000"/>
                </a:solidFill>
              </a:rPr>
              <a:t> = t</a:t>
            </a:r>
            <a:r>
              <a:rPr lang="cs-CZ" sz="2800" b="1" baseline="-25000">
                <a:solidFill>
                  <a:srgbClr val="990000"/>
                </a:solidFill>
              </a:rPr>
              <a:t>rez.</a:t>
            </a:r>
            <a:r>
              <a:rPr lang="cs-CZ" sz="2800" b="1">
                <a:solidFill>
                  <a:srgbClr val="990000"/>
                </a:solidFill>
              </a:rPr>
              <a:t> *  S</a:t>
            </a:r>
            <a:r>
              <a:rPr lang="cs-CZ" sz="2800" b="1" baseline="-25000">
                <a:solidFill>
                  <a:srgbClr val="990000"/>
                </a:solidFill>
              </a:rPr>
              <a:t>zás.D</a:t>
            </a:r>
          </a:p>
          <a:p>
            <a:pPr algn="ctr">
              <a:buFont typeface="Arial" pitchFamily="34" charset="0"/>
              <a:buNone/>
            </a:pPr>
            <a:endParaRPr lang="cs-CZ" sz="2000" b="1" baseline="-25000">
              <a:solidFill>
                <a:srgbClr val="990000"/>
              </a:solidFill>
            </a:endParaRPr>
          </a:p>
          <a:p>
            <a:pPr algn="ctr">
              <a:buFont typeface="Arial" pitchFamily="34" charset="0"/>
              <a:buNone/>
            </a:pPr>
            <a:endParaRPr lang="cs-CZ" sz="1800" b="1" baseline="-25000">
              <a:solidFill>
                <a:srgbClr val="990000"/>
              </a:solidFill>
            </a:endParaRPr>
          </a:p>
          <a:p>
            <a:r>
              <a:rPr lang="cs-CZ" sz="1800" b="1"/>
              <a:t>t</a:t>
            </a:r>
            <a:r>
              <a:rPr lang="cs-CZ" sz="1800" b="1" baseline="-25000"/>
              <a:t>rez.</a:t>
            </a:r>
            <a:r>
              <a:rPr lang="cs-CZ" sz="1800" b="1"/>
              <a:t>      </a:t>
            </a:r>
            <a:r>
              <a:rPr lang="cs-CZ" sz="1800"/>
              <a:t>je rezervní doba ve dnech</a:t>
            </a:r>
          </a:p>
          <a:p>
            <a:r>
              <a:rPr lang="cs-CZ" sz="1800" b="1"/>
              <a:t>S</a:t>
            </a:r>
            <a:r>
              <a:rPr lang="cs-CZ" sz="1800" b="1" baseline="-25000"/>
              <a:t>zás.D</a:t>
            </a:r>
            <a:r>
              <a:rPr lang="cs-CZ" sz="1800" b="1"/>
              <a:t>  </a:t>
            </a:r>
            <a:r>
              <a:rPr lang="cs-CZ" sz="1800"/>
              <a:t>je průměrná denní spotřeba v m.j.,</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0"/>
            <a:ext cx="8229600" cy="908720"/>
          </a:xfrm>
        </p:spPr>
        <p:txBody>
          <a:bodyPr/>
          <a:lstStyle/>
          <a:p>
            <a:r>
              <a:rPr lang="cs-CZ" sz="3000" dirty="0">
                <a:latin typeface="Times New Roman" pitchFamily="18" charset="0"/>
              </a:rPr>
              <a:t>Výrobní proces</a:t>
            </a:r>
          </a:p>
        </p:txBody>
      </p:sp>
      <p:sp>
        <p:nvSpPr>
          <p:cNvPr id="219139" name="Rectangle 3"/>
          <p:cNvSpPr>
            <a:spLocks noGrp="1" noChangeArrowheads="1"/>
          </p:cNvSpPr>
          <p:nvPr>
            <p:ph type="body" idx="1"/>
          </p:nvPr>
        </p:nvSpPr>
        <p:spPr>
          <a:xfrm>
            <a:off x="179512" y="908720"/>
            <a:ext cx="8856984" cy="5217443"/>
          </a:xfrm>
        </p:spPr>
        <p:txBody>
          <a:bodyPr/>
          <a:lstStyle/>
          <a:p>
            <a:pPr>
              <a:lnSpc>
                <a:spcPct val="90000"/>
              </a:lnSpc>
            </a:pPr>
            <a:r>
              <a:rPr lang="cs-CZ" sz="2000" dirty="0"/>
              <a:t>Řeší se otázky výroba technologie, jaké suroviny a materiály, rozvoj výrobků s cílem snížit náklady, změny surovin a materiálů. Lidská práce x práce strojů, automaty, roboty.</a:t>
            </a:r>
          </a:p>
          <a:p>
            <a:pPr>
              <a:lnSpc>
                <a:spcPct val="90000"/>
              </a:lnSpc>
            </a:pPr>
            <a:r>
              <a:rPr lang="cs-CZ" sz="2000" dirty="0"/>
              <a:t>Ve výrobním podniku kromě procesů základních probíhá i celá řada pomocných procesů (údržba strojů a budov, výroba energie) a obslužných procesů (skladování, doprava, balení, kontrola).</a:t>
            </a:r>
          </a:p>
          <a:p>
            <a:pPr>
              <a:lnSpc>
                <a:spcPct val="90000"/>
              </a:lnSpc>
            </a:pPr>
            <a:r>
              <a:rPr lang="cs-CZ" sz="2000" dirty="0"/>
              <a:t>Víme co vyrobit a pro koho, ale JAK?</a:t>
            </a:r>
          </a:p>
          <a:p>
            <a:pPr>
              <a:lnSpc>
                <a:spcPct val="90000"/>
              </a:lnSpc>
            </a:pPr>
            <a:r>
              <a:rPr lang="cs-CZ" sz="2000" dirty="0"/>
              <a:t>Výrobní proces se sestává z výrobních procesů pracovních, automatických a přírodních.</a:t>
            </a:r>
          </a:p>
          <a:p>
            <a:pPr>
              <a:lnSpc>
                <a:spcPct val="90000"/>
              </a:lnSpc>
            </a:pPr>
            <a:r>
              <a:rPr lang="cs-CZ" sz="2000" dirty="0"/>
              <a:t>Výrobní proces </a:t>
            </a:r>
          </a:p>
          <a:p>
            <a:pPr lvl="1">
              <a:lnSpc>
                <a:spcPct val="90000"/>
              </a:lnSpc>
              <a:buFontTx/>
              <a:buChar char="•"/>
            </a:pPr>
            <a:r>
              <a:rPr lang="cs-CZ" sz="2000" dirty="0"/>
              <a:t>sestavení výrobní dávky (optimální velikost výrobní dávky),</a:t>
            </a:r>
          </a:p>
          <a:p>
            <a:pPr lvl="1">
              <a:lnSpc>
                <a:spcPct val="90000"/>
              </a:lnSpc>
              <a:buFontTx/>
              <a:buChar char="•"/>
            </a:pPr>
            <a:r>
              <a:rPr lang="cs-CZ" sz="2000" dirty="0"/>
              <a:t>sestavení lhůtového plánu</a:t>
            </a:r>
          </a:p>
          <a:p>
            <a:pPr lvl="1">
              <a:lnSpc>
                <a:spcPct val="90000"/>
              </a:lnSpc>
              <a:buFontTx/>
              <a:buChar char="•"/>
            </a:pPr>
            <a:r>
              <a:rPr lang="cs-CZ" sz="2000" dirty="0"/>
              <a:t>sestavení plánu výrobních kapacit</a:t>
            </a:r>
          </a:p>
        </p:txBody>
      </p:sp>
    </p:spTree>
    <p:extLst>
      <p:ext uri="{BB962C8B-B14F-4D97-AF65-F5344CB8AC3E}">
        <p14:creationId xmlns:p14="http://schemas.microsoft.com/office/powerpoint/2010/main" val="9110761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cs-CZ">
                <a:latin typeface="Times New Roman" pitchFamily="18" charset="0"/>
              </a:rPr>
              <a:t>Plánování výrobního procesu</a:t>
            </a:r>
          </a:p>
        </p:txBody>
      </p:sp>
      <p:sp>
        <p:nvSpPr>
          <p:cNvPr id="202755" name="Rectangle 3"/>
          <p:cNvSpPr>
            <a:spLocks noGrp="1" noChangeArrowheads="1"/>
          </p:cNvSpPr>
          <p:nvPr>
            <p:ph type="body" idx="1"/>
          </p:nvPr>
        </p:nvSpPr>
        <p:spPr/>
        <p:txBody>
          <a:bodyPr>
            <a:normAutofit lnSpcReduction="10000"/>
          </a:bodyPr>
          <a:lstStyle/>
          <a:p>
            <a:r>
              <a:rPr lang="cs-CZ" b="1" dirty="0">
                <a:latin typeface="Times New Roman" pitchFamily="18" charset="0"/>
              </a:rPr>
              <a:t>Rozhodovací problémy</a:t>
            </a:r>
          </a:p>
          <a:p>
            <a:pPr lvl="1"/>
            <a:r>
              <a:rPr lang="cs-CZ" dirty="0">
                <a:latin typeface="Times New Roman" pitchFamily="18" charset="0"/>
              </a:rPr>
              <a:t>určení velikosti výrobních dávek = výrobní takt (optimalizace velikosti výrobní dávky)</a:t>
            </a:r>
          </a:p>
          <a:p>
            <a:pPr lvl="1"/>
            <a:r>
              <a:rPr lang="cs-CZ" dirty="0">
                <a:latin typeface="Times New Roman" pitchFamily="18" charset="0"/>
              </a:rPr>
              <a:t>plánování využití výrobního zařízení</a:t>
            </a:r>
          </a:p>
          <a:p>
            <a:endParaRPr lang="cs-CZ" dirty="0">
              <a:latin typeface="Times New Roman" pitchFamily="18" charset="0"/>
            </a:endParaRPr>
          </a:p>
          <a:p>
            <a:r>
              <a:rPr lang="cs-CZ" b="1" dirty="0">
                <a:latin typeface="Times New Roman" pitchFamily="18" charset="0"/>
              </a:rPr>
              <a:t>Teorie front</a:t>
            </a:r>
            <a:r>
              <a:rPr lang="cs-CZ" dirty="0">
                <a:latin typeface="Times New Roman" pitchFamily="18" charset="0"/>
              </a:rPr>
              <a:t> (počítačová modelace) – systém dvou základních prvků:</a:t>
            </a:r>
          </a:p>
          <a:p>
            <a:pPr lvl="1"/>
            <a:r>
              <a:rPr lang="cs-CZ" dirty="0">
                <a:latin typeface="Times New Roman" pitchFamily="18" charset="0"/>
              </a:rPr>
              <a:t>požadavků jednotlivých výrobků</a:t>
            </a:r>
          </a:p>
          <a:p>
            <a:pPr lvl="1"/>
            <a:r>
              <a:rPr lang="cs-CZ" dirty="0">
                <a:latin typeface="Times New Roman" pitchFamily="18" charset="0"/>
              </a:rPr>
              <a:t>obsluhy (stroje, lidé)</a:t>
            </a:r>
          </a:p>
        </p:txBody>
      </p:sp>
    </p:spTree>
    <p:extLst>
      <p:ext uri="{BB962C8B-B14F-4D97-AF65-F5344CB8AC3E}">
        <p14:creationId xmlns:p14="http://schemas.microsoft.com/office/powerpoint/2010/main" val="7850431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764704"/>
            <a:ext cx="8229600" cy="764704"/>
          </a:xfrm>
        </p:spPr>
        <p:txBody>
          <a:bodyPr/>
          <a:lstStyle/>
          <a:p>
            <a:r>
              <a:rPr lang="cs-CZ" dirty="0">
                <a:latin typeface="Times New Roman" pitchFamily="18" charset="0"/>
              </a:rPr>
              <a:t>Plánování výrobního procesu</a:t>
            </a:r>
          </a:p>
        </p:txBody>
      </p:sp>
      <p:sp>
        <p:nvSpPr>
          <p:cNvPr id="202755" name="Rectangle 3"/>
          <p:cNvSpPr>
            <a:spLocks noGrp="1" noChangeArrowheads="1"/>
          </p:cNvSpPr>
          <p:nvPr>
            <p:ph type="body" idx="1"/>
          </p:nvPr>
        </p:nvSpPr>
        <p:spPr>
          <a:xfrm>
            <a:off x="0" y="1843088"/>
            <a:ext cx="9036496" cy="4283075"/>
          </a:xfrm>
        </p:spPr>
        <p:txBody>
          <a:bodyPr>
            <a:normAutofit/>
          </a:bodyPr>
          <a:lstStyle/>
          <a:p>
            <a:pPr>
              <a:lnSpc>
                <a:spcPct val="90000"/>
              </a:lnSpc>
            </a:pPr>
            <a:r>
              <a:rPr lang="cs-CZ" sz="2400" dirty="0"/>
              <a:t>Výrobní dávka je soubor výrobků vyráběných v těsném sledu za sebou, s jednorázovým vynaložením nákladů na přípravu a zakončení příslušného procesu.. </a:t>
            </a:r>
          </a:p>
          <a:p>
            <a:pPr>
              <a:lnSpc>
                <a:spcPct val="90000"/>
              </a:lnSpc>
            </a:pPr>
            <a:r>
              <a:rPr lang="cs-CZ" sz="2400" dirty="0"/>
              <a:t>Náklady na přípravu a zakončení výrobní dávky jsou vzhledem k velikosti dávky náklady fixní, s velikostí dávky tyto náklady na jednotku produkce klesají., zatímco ostatní náklady s velikostí dávky rostou (</a:t>
            </a:r>
            <a:r>
              <a:rPr lang="cs-CZ" sz="2400" dirty="0" err="1"/>
              <a:t>př.skladování</a:t>
            </a:r>
            <a:r>
              <a:rPr lang="cs-CZ" sz="2400" dirty="0"/>
              <a:t> zásob). Velikost výrobní dávky je třeba optimalizovat.</a:t>
            </a:r>
          </a:p>
          <a:p>
            <a:pPr>
              <a:lnSpc>
                <a:spcPct val="90000"/>
              </a:lnSpc>
            </a:pPr>
            <a:r>
              <a:rPr lang="cs-CZ" sz="2400" dirty="0"/>
              <a:t>Optimální velikost výrobní dávky je množství, při kterém jsou celkové náklady minimální.</a:t>
            </a:r>
          </a:p>
          <a:p>
            <a:pPr>
              <a:lnSpc>
                <a:spcPct val="90000"/>
              </a:lnSpc>
            </a:pPr>
            <a:r>
              <a:rPr lang="cs-CZ" sz="2400" dirty="0"/>
              <a:t>Minimální výrobní dávka – mez vzhledem k velikosti využití výrobnímu zařízení.  </a:t>
            </a:r>
          </a:p>
        </p:txBody>
      </p:sp>
    </p:spTree>
    <p:extLst>
      <p:ext uri="{BB962C8B-B14F-4D97-AF65-F5344CB8AC3E}">
        <p14:creationId xmlns:p14="http://schemas.microsoft.com/office/powerpoint/2010/main" val="311057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0"/>
            <a:ext cx="8229600" cy="764704"/>
          </a:xfrm>
          <a:solidFill>
            <a:schemeClr val="bg1"/>
          </a:solidFill>
        </p:spPr>
        <p:txBody>
          <a:bodyPr/>
          <a:lstStyle/>
          <a:p>
            <a:r>
              <a:rPr lang="cs-CZ" dirty="0">
                <a:latin typeface="Times New Roman" pitchFamily="18" charset="0"/>
              </a:rPr>
              <a:t>Plánování výrobního procesu</a:t>
            </a:r>
          </a:p>
        </p:txBody>
      </p:sp>
      <p:sp>
        <p:nvSpPr>
          <p:cNvPr id="202755" name="Rectangle 3"/>
          <p:cNvSpPr>
            <a:spLocks noGrp="1" noChangeArrowheads="1"/>
          </p:cNvSpPr>
          <p:nvPr>
            <p:ph type="body" idx="1"/>
          </p:nvPr>
        </p:nvSpPr>
        <p:spPr>
          <a:xfrm>
            <a:off x="0" y="620688"/>
            <a:ext cx="9144000" cy="3096344"/>
          </a:xfrm>
        </p:spPr>
        <p:txBody>
          <a:bodyPr/>
          <a:lstStyle/>
          <a:p>
            <a:pPr>
              <a:lnSpc>
                <a:spcPct val="90000"/>
              </a:lnSpc>
            </a:pPr>
            <a:r>
              <a:rPr lang="cs-CZ" sz="2000" dirty="0"/>
              <a:t>Optimální výrobní dávka</a:t>
            </a:r>
          </a:p>
          <a:p>
            <a:pPr>
              <a:lnSpc>
                <a:spcPct val="90000"/>
              </a:lnSpc>
            </a:pPr>
            <a:endParaRPr lang="cs-CZ" sz="2000" b="1" dirty="0"/>
          </a:p>
          <a:p>
            <a:pPr>
              <a:lnSpc>
                <a:spcPct val="90000"/>
              </a:lnSpc>
            </a:pPr>
            <a:endParaRPr lang="cs-CZ" sz="2000" b="1" dirty="0"/>
          </a:p>
          <a:p>
            <a:pPr>
              <a:lnSpc>
                <a:spcPct val="90000"/>
              </a:lnSpc>
            </a:pPr>
            <a:r>
              <a:rPr lang="cs-CZ" sz="2000" dirty="0"/>
              <a:t>q…plánovaný objem výroby v kusech</a:t>
            </a:r>
          </a:p>
          <a:p>
            <a:pPr>
              <a:lnSpc>
                <a:spcPct val="90000"/>
              </a:lnSpc>
            </a:pPr>
            <a:r>
              <a:rPr lang="cs-CZ" sz="2000" dirty="0" err="1"/>
              <a:t>Npz</a:t>
            </a:r>
            <a:r>
              <a:rPr lang="cs-CZ" sz="2000" dirty="0"/>
              <a:t>…náklady na přípravu a zakončení výrobní dávky</a:t>
            </a:r>
          </a:p>
          <a:p>
            <a:pPr>
              <a:lnSpc>
                <a:spcPct val="90000"/>
              </a:lnSpc>
            </a:pPr>
            <a:r>
              <a:rPr lang="cs-CZ" sz="2000" dirty="0" err="1"/>
              <a:t>Nj</a:t>
            </a:r>
            <a:r>
              <a:rPr lang="cs-CZ" sz="2000" dirty="0"/>
              <a:t>…jednicové náklady na kus</a:t>
            </a:r>
          </a:p>
          <a:p>
            <a:pPr>
              <a:lnSpc>
                <a:spcPct val="90000"/>
              </a:lnSpc>
            </a:pPr>
            <a:r>
              <a:rPr lang="cs-CZ" sz="2000" dirty="0" err="1"/>
              <a:t>ns</a:t>
            </a:r>
            <a:r>
              <a:rPr lang="cs-CZ" sz="2000" dirty="0"/>
              <a:t>… roční náklady na skladování a udržování v haléřích na 1Kč průměrné zásoby</a:t>
            </a:r>
          </a:p>
          <a:p>
            <a:pPr>
              <a:lnSpc>
                <a:spcPct val="90000"/>
              </a:lnSpc>
            </a:pPr>
            <a:r>
              <a:rPr lang="cs-CZ" sz="2000" dirty="0"/>
              <a:t>t…časové období vyjádřené zlomkem roku</a:t>
            </a:r>
          </a:p>
          <a:p>
            <a:pPr>
              <a:lnSpc>
                <a:spcPct val="90000"/>
              </a:lnSpc>
            </a:pPr>
            <a:endParaRPr lang="cs-CZ" sz="2000" dirty="0"/>
          </a:p>
        </p:txBody>
      </p:sp>
      <p:graphicFrame>
        <p:nvGraphicFramePr>
          <p:cNvPr id="2" name="Objekt 1"/>
          <p:cNvGraphicFramePr>
            <a:graphicFrameLocks noChangeAspect="1"/>
          </p:cNvGraphicFramePr>
          <p:nvPr/>
        </p:nvGraphicFramePr>
        <p:xfrm>
          <a:off x="4499991" y="692696"/>
          <a:ext cx="2555311" cy="936104"/>
        </p:xfrm>
        <a:graphic>
          <a:graphicData uri="http://schemas.openxmlformats.org/presentationml/2006/ole">
            <mc:AlternateContent xmlns:mc="http://schemas.openxmlformats.org/markup-compatibility/2006">
              <mc:Choice xmlns:v="urn:schemas-microsoft-com:vml" Requires="v">
                <p:oleObj spid="_x0000_s196616" name="Rovnice" r:id="rId4" imgW="1282680" imgH="469800" progId="Equation.3">
                  <p:embed/>
                </p:oleObj>
              </mc:Choice>
              <mc:Fallback>
                <p:oleObj name="Rovnice" r:id="rId4" imgW="1282680" imgH="469800" progId="Equation.3">
                  <p:embed/>
                  <p:pic>
                    <p:nvPicPr>
                      <p:cNvPr id="2" name="Objekt 1"/>
                      <p:cNvPicPr/>
                      <p:nvPr/>
                    </p:nvPicPr>
                    <p:blipFill>
                      <a:blip r:embed="rId5"/>
                      <a:stretch>
                        <a:fillRect/>
                      </a:stretch>
                    </p:blipFill>
                    <p:spPr>
                      <a:xfrm>
                        <a:off x="4499991" y="692696"/>
                        <a:ext cx="2555311" cy="936104"/>
                      </a:xfrm>
                      <a:prstGeom prst="rect">
                        <a:avLst/>
                      </a:prstGeom>
                    </p:spPr>
                  </p:pic>
                </p:oleObj>
              </mc:Fallback>
            </mc:AlternateContent>
          </a:graphicData>
        </a:graphic>
      </p:graphicFrame>
      <p:pic>
        <p:nvPicPr>
          <p:cNvPr id="400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5" y="3645024"/>
            <a:ext cx="6056113"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184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642937"/>
            <a:ext cx="8229600" cy="764704"/>
          </a:xfrm>
        </p:spPr>
        <p:txBody>
          <a:bodyPr/>
          <a:lstStyle/>
          <a:p>
            <a:r>
              <a:rPr lang="cs-CZ" dirty="0">
                <a:latin typeface="Times New Roman" pitchFamily="18" charset="0"/>
              </a:rPr>
              <a:t>Plánování výrobního procesu</a:t>
            </a:r>
          </a:p>
        </p:txBody>
      </p:sp>
      <p:sp>
        <p:nvSpPr>
          <p:cNvPr id="202755" name="Rectangle 3"/>
          <p:cNvSpPr>
            <a:spLocks noGrp="1" noChangeArrowheads="1"/>
          </p:cNvSpPr>
          <p:nvPr>
            <p:ph type="body" idx="1"/>
          </p:nvPr>
        </p:nvSpPr>
        <p:spPr>
          <a:xfrm>
            <a:off x="0" y="1407640"/>
            <a:ext cx="9144000" cy="5261719"/>
          </a:xfrm>
        </p:spPr>
        <p:txBody>
          <a:bodyPr>
            <a:normAutofit/>
          </a:bodyPr>
          <a:lstStyle/>
          <a:p>
            <a:pPr>
              <a:lnSpc>
                <a:spcPct val="90000"/>
              </a:lnSpc>
            </a:pPr>
            <a:endParaRPr lang="cs-CZ" sz="2400" dirty="0"/>
          </a:p>
          <a:p>
            <a:pPr algn="just">
              <a:lnSpc>
                <a:spcPct val="90000"/>
              </a:lnSpc>
            </a:pPr>
            <a:r>
              <a:rPr lang="cs-CZ" sz="2400" dirty="0"/>
              <a:t>Lhůtové plánování – úkolem lhůtového plánování je stanovení začátku a konce jednotlivých zakázek. Vychází se z plánů výroby, </a:t>
            </a:r>
            <a:r>
              <a:rPr lang="cs-CZ" sz="2400" dirty="0" err="1"/>
              <a:t>technicko-hospodářdkých</a:t>
            </a:r>
            <a:r>
              <a:rPr lang="cs-CZ" sz="2400" dirty="0"/>
              <a:t> norem spotřeby a výrobní </a:t>
            </a:r>
            <a:r>
              <a:rPr lang="cs-CZ" sz="2400" dirty="0" err="1"/>
              <a:t>kapacity.Výpočty</a:t>
            </a:r>
            <a:r>
              <a:rPr lang="cs-CZ" sz="2400" dirty="0"/>
              <a:t> se provádí na počítači a liší se typem výroby.</a:t>
            </a:r>
          </a:p>
          <a:p>
            <a:pPr algn="just">
              <a:lnSpc>
                <a:spcPct val="90000"/>
              </a:lnSpc>
            </a:pPr>
            <a:r>
              <a:rPr lang="cs-CZ" sz="2400" dirty="0"/>
              <a:t>Základními charakteristikami časového průběhu výroby je výrobní takt. Tj. časový interval  dvou po sobě následujících výrobků nebo součástí a průběžná doba výroby výrobku, tj. doba, která uplyne  od předložení požadavku na jeho výrobu do jeho expedice zákazníkovi. Podstatnou část tvoří výrobní cyklus.</a:t>
            </a:r>
          </a:p>
        </p:txBody>
      </p:sp>
    </p:spTree>
    <p:extLst>
      <p:ext uri="{BB962C8B-B14F-4D97-AF65-F5344CB8AC3E}">
        <p14:creationId xmlns:p14="http://schemas.microsoft.com/office/powerpoint/2010/main" val="42252372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0"/>
            <a:ext cx="7283450" cy="1143000"/>
          </a:xfrm>
        </p:spPr>
        <p:txBody>
          <a:bodyPr/>
          <a:lstStyle/>
          <a:p>
            <a:pPr algn="l"/>
            <a:r>
              <a:rPr lang="cs-CZ" sz="3000" dirty="0">
                <a:latin typeface="Times New Roman" pitchFamily="18" charset="0"/>
              </a:rPr>
              <a:t>Příklad 10: Znáte tyto údaje:</a:t>
            </a:r>
          </a:p>
        </p:txBody>
      </p:sp>
      <p:sp>
        <p:nvSpPr>
          <p:cNvPr id="129027" name="Rectangle 3"/>
          <p:cNvSpPr>
            <a:spLocks noGrp="1" noChangeArrowheads="1"/>
          </p:cNvSpPr>
          <p:nvPr>
            <p:ph type="body" idx="1"/>
          </p:nvPr>
        </p:nvSpPr>
        <p:spPr>
          <a:xfrm>
            <a:off x="0" y="1124744"/>
            <a:ext cx="8712968" cy="3456384"/>
          </a:xfrm>
        </p:spPr>
        <p:txBody>
          <a:bodyPr/>
          <a:lstStyle/>
          <a:p>
            <a:pPr marL="609600" indent="-609600">
              <a:lnSpc>
                <a:spcPct val="90000"/>
              </a:lnSpc>
            </a:pPr>
            <a:r>
              <a:rPr lang="cs-CZ" sz="2400" dirty="0">
                <a:latin typeface="Times New Roman" pitchFamily="18" charset="0"/>
              </a:rPr>
              <a:t>Roční využitelný fond stroje 8000 hodin, kapacitní výkon </a:t>
            </a:r>
            <a:br>
              <a:rPr lang="cs-CZ" sz="2400" dirty="0">
                <a:latin typeface="Times New Roman" pitchFamily="18" charset="0"/>
              </a:rPr>
            </a:br>
            <a:r>
              <a:rPr lang="cs-CZ" sz="2400" dirty="0">
                <a:latin typeface="Times New Roman" pitchFamily="18" charset="0"/>
              </a:rPr>
              <a:t>20 kusů/hod, celkové využití výrobní kapacity 85% při extenzivním využití 95%. </a:t>
            </a:r>
          </a:p>
          <a:p>
            <a:pPr marL="609600" indent="-609600">
              <a:lnSpc>
                <a:spcPct val="90000"/>
              </a:lnSpc>
            </a:pPr>
            <a:r>
              <a:rPr lang="cs-CZ" sz="2400" dirty="0">
                <a:latin typeface="Times New Roman" pitchFamily="18" charset="0"/>
              </a:rPr>
              <a:t>Zjistěte:</a:t>
            </a:r>
          </a:p>
          <a:p>
            <a:pPr marL="609600" indent="-609600">
              <a:lnSpc>
                <a:spcPct val="90000"/>
              </a:lnSpc>
              <a:buClr>
                <a:schemeClr val="tx1"/>
              </a:buClr>
              <a:buFontTx/>
              <a:buAutoNum type="alphaLcParenR"/>
            </a:pPr>
            <a:r>
              <a:rPr lang="cs-CZ" sz="2400" dirty="0">
                <a:latin typeface="Times New Roman" pitchFamily="18" charset="0"/>
              </a:rPr>
              <a:t>Skutečný počet odpracovaných hodin stroje,</a:t>
            </a:r>
          </a:p>
          <a:p>
            <a:pPr marL="609600" indent="-609600">
              <a:lnSpc>
                <a:spcPct val="90000"/>
              </a:lnSpc>
              <a:buClr>
                <a:schemeClr val="tx1"/>
              </a:buClr>
              <a:buFontTx/>
              <a:buAutoNum type="alphaLcParenR"/>
            </a:pPr>
            <a:r>
              <a:rPr lang="cs-CZ" sz="2400" dirty="0">
                <a:latin typeface="Times New Roman" pitchFamily="18" charset="0"/>
              </a:rPr>
              <a:t>Výkonové využití stroje,</a:t>
            </a:r>
          </a:p>
          <a:p>
            <a:pPr marL="609600" indent="-609600">
              <a:lnSpc>
                <a:spcPct val="90000"/>
              </a:lnSpc>
              <a:buClr>
                <a:schemeClr val="tx1"/>
              </a:buClr>
              <a:buFontTx/>
              <a:buAutoNum type="alphaLcParenR"/>
            </a:pPr>
            <a:r>
              <a:rPr lang="cs-CZ" sz="2400" dirty="0">
                <a:latin typeface="Times New Roman" pitchFamily="18" charset="0"/>
              </a:rPr>
              <a:t>Skutečný hodinový výkon,</a:t>
            </a:r>
          </a:p>
          <a:p>
            <a:pPr marL="609600" indent="-609600">
              <a:lnSpc>
                <a:spcPct val="90000"/>
              </a:lnSpc>
              <a:buClr>
                <a:schemeClr val="tx1"/>
              </a:buClr>
              <a:buFontTx/>
              <a:buAutoNum type="alphaLcParenR"/>
            </a:pPr>
            <a:r>
              <a:rPr lang="cs-CZ" sz="2400" dirty="0">
                <a:latin typeface="Times New Roman" pitchFamily="18" charset="0"/>
              </a:rPr>
              <a:t>Skutečný počet vyrobených výrobků.</a:t>
            </a:r>
          </a:p>
        </p:txBody>
      </p:sp>
      <p:sp>
        <p:nvSpPr>
          <p:cNvPr id="4" name="Rectangle 3"/>
          <p:cNvSpPr txBox="1">
            <a:spLocks noChangeArrowheads="1"/>
          </p:cNvSpPr>
          <p:nvPr/>
        </p:nvSpPr>
        <p:spPr bwMode="auto">
          <a:xfrm>
            <a:off x="0" y="4509120"/>
            <a:ext cx="8712968" cy="2348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r>
              <a:rPr lang="cs-CZ" sz="2200" b="1" dirty="0">
                <a:latin typeface="Times New Roman" pitchFamily="18" charset="0"/>
              </a:rPr>
              <a:t>Řešení</a:t>
            </a:r>
          </a:p>
        </p:txBody>
      </p:sp>
    </p:spTree>
    <p:extLst>
      <p:ext uri="{BB962C8B-B14F-4D97-AF65-F5344CB8AC3E}">
        <p14:creationId xmlns:p14="http://schemas.microsoft.com/office/powerpoint/2010/main" val="20461741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1" y="260648"/>
            <a:ext cx="8460432" cy="6048672"/>
          </a:xfrm>
        </p:spPr>
        <p:txBody>
          <a:bodyPr>
            <a:normAutofit/>
          </a:bodyPr>
          <a:lstStyle/>
          <a:p>
            <a:pPr>
              <a:lnSpc>
                <a:spcPct val="80000"/>
              </a:lnSpc>
              <a:buFont typeface="Wingdings" pitchFamily="2" charset="2"/>
              <a:buNone/>
            </a:pPr>
            <a:r>
              <a:rPr lang="cs-CZ" sz="2400" b="1" dirty="0"/>
              <a:t>	Příklad 11:</a:t>
            </a:r>
            <a:r>
              <a:rPr lang="cs-CZ" sz="2400" dirty="0"/>
              <a:t> Časový fond využitelný k práci je 1000 h, norma pracnosti 0,05 </a:t>
            </a:r>
            <a:r>
              <a:rPr lang="cs-CZ" sz="2400" dirty="0" err="1"/>
              <a:t>nh</a:t>
            </a:r>
            <a:r>
              <a:rPr lang="cs-CZ" sz="2400" dirty="0"/>
              <a:t>, celkové využití kapacity 0,81 při intenzivním využití 0,9.</a:t>
            </a:r>
            <a:br>
              <a:rPr lang="cs-CZ" sz="2400" dirty="0"/>
            </a:br>
            <a:r>
              <a:rPr lang="cs-CZ" sz="2400" b="1" dirty="0"/>
              <a:t>Zjistěte:</a:t>
            </a:r>
            <a:r>
              <a:rPr lang="cs-CZ" sz="2400" dirty="0"/>
              <a:t> </a:t>
            </a:r>
            <a:br>
              <a:rPr lang="cs-CZ" sz="2400" dirty="0"/>
            </a:br>
            <a:r>
              <a:rPr lang="cs-CZ" sz="2400" dirty="0"/>
              <a:t>a) Skutečný počet vyrobených výrobků</a:t>
            </a:r>
            <a:br>
              <a:rPr lang="cs-CZ" sz="2400" dirty="0"/>
            </a:br>
            <a:r>
              <a:rPr lang="cs-CZ" sz="2400" dirty="0"/>
              <a:t>b) Skutečně odpracovaný čas</a:t>
            </a:r>
            <a:br>
              <a:rPr lang="cs-CZ" sz="2400" dirty="0"/>
            </a:br>
            <a:r>
              <a:rPr lang="cs-CZ" sz="2400" dirty="0"/>
              <a:t>c) Kolik výrobků bude skutečně vyrobeno za 1 h</a:t>
            </a:r>
          </a:p>
          <a:p>
            <a:pPr>
              <a:lnSpc>
                <a:spcPct val="80000"/>
              </a:lnSpc>
              <a:buFont typeface="Wingdings" pitchFamily="2" charset="2"/>
              <a:buNone/>
            </a:pPr>
            <a:endParaRPr lang="cs-CZ" sz="2400" dirty="0"/>
          </a:p>
          <a:p>
            <a:pPr>
              <a:lnSpc>
                <a:spcPct val="80000"/>
              </a:lnSpc>
              <a:buFont typeface="Wingdings" pitchFamily="2" charset="2"/>
              <a:buNone/>
            </a:pPr>
            <a:r>
              <a:rPr lang="cs-CZ" sz="2400" b="1" dirty="0"/>
              <a:t>Řešení</a:t>
            </a:r>
          </a:p>
        </p:txBody>
      </p:sp>
    </p:spTree>
    <p:extLst>
      <p:ext uri="{BB962C8B-B14F-4D97-AF65-F5344CB8AC3E}">
        <p14:creationId xmlns:p14="http://schemas.microsoft.com/office/powerpoint/2010/main" val="31694182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ástupný symbol pro datum 4"/>
          <p:cNvSpPr>
            <a:spLocks noGrp="1"/>
          </p:cNvSpPr>
          <p:nvPr>
            <p:ph type="dt" sz="half" idx="10"/>
          </p:nvPr>
        </p:nvSpPr>
        <p:spPr/>
        <p:txBody>
          <a:bodyPr/>
          <a:lstStyle/>
          <a:p>
            <a:r>
              <a:rPr lang="en-US"/>
              <a:t>©</a:t>
            </a:r>
            <a:r>
              <a:rPr lang="cs-CZ"/>
              <a:t> Petr NOVÁK</a:t>
            </a:r>
          </a:p>
        </p:txBody>
      </p:sp>
      <p:sp>
        <p:nvSpPr>
          <p:cNvPr id="31" name="Zástupný symbol pro číslo snímku 6"/>
          <p:cNvSpPr>
            <a:spLocks noGrp="1"/>
          </p:cNvSpPr>
          <p:nvPr>
            <p:ph type="sldNum" sz="quarter" idx="12"/>
          </p:nvPr>
        </p:nvSpPr>
        <p:spPr/>
        <p:txBody>
          <a:bodyPr/>
          <a:lstStyle/>
          <a:p>
            <a:fld id="{EEE8964A-8E2F-4C54-8673-BDF87DFB8F49}" type="slidenum">
              <a:rPr lang="cs-CZ"/>
              <a:pPr/>
              <a:t>147</a:t>
            </a:fld>
            <a:endParaRPr lang="cs-CZ"/>
          </a:p>
        </p:txBody>
      </p:sp>
      <p:sp>
        <p:nvSpPr>
          <p:cNvPr id="147458" name="Rectangle 2"/>
          <p:cNvSpPr>
            <a:spLocks noGrp="1" noChangeArrowheads="1"/>
          </p:cNvSpPr>
          <p:nvPr>
            <p:ph type="body" sz="half" idx="1"/>
          </p:nvPr>
        </p:nvSpPr>
        <p:spPr>
          <a:xfrm>
            <a:off x="179388" y="774705"/>
            <a:ext cx="8507411" cy="935037"/>
          </a:xfrm>
        </p:spPr>
        <p:txBody>
          <a:bodyPr/>
          <a:lstStyle/>
          <a:p>
            <a:pPr>
              <a:buNone/>
            </a:pPr>
            <a:r>
              <a:rPr lang="cs-CZ" sz="2000" b="1" dirty="0">
                <a:solidFill>
                  <a:schemeClr val="tx1"/>
                </a:solidFill>
              </a:rPr>
              <a:t>Příklad 12:</a:t>
            </a:r>
            <a:r>
              <a:rPr lang="cs-CZ" sz="2000" dirty="0">
                <a:solidFill>
                  <a:schemeClr val="tx1"/>
                </a:solidFill>
              </a:rPr>
              <a:t> Podnik navrhuje následující strukturu výrobního programu při plánovaném využití výrobní kapacity na 80 %</a:t>
            </a:r>
          </a:p>
        </p:txBody>
      </p:sp>
      <p:graphicFrame>
        <p:nvGraphicFramePr>
          <p:cNvPr id="147459" name="Group 3"/>
          <p:cNvGraphicFramePr>
            <a:graphicFrameLocks noGrp="1"/>
          </p:cNvGraphicFramePr>
          <p:nvPr>
            <p:ph sz="half" idx="2"/>
            <p:extLst>
              <p:ext uri="{D42A27DB-BD31-4B8C-83A1-F6EECF244321}">
                <p14:modId xmlns:p14="http://schemas.microsoft.com/office/powerpoint/2010/main" val="1449533822"/>
              </p:ext>
            </p:extLst>
          </p:nvPr>
        </p:nvGraphicFramePr>
        <p:xfrm>
          <a:off x="395288" y="1782767"/>
          <a:ext cx="7914896" cy="1439864"/>
        </p:xfrm>
        <a:graphic>
          <a:graphicData uri="http://schemas.openxmlformats.org/drawingml/2006/table">
            <a:tbl>
              <a:tblPr/>
              <a:tblGrid>
                <a:gridCol w="2507434">
                  <a:extLst>
                    <a:ext uri="{9D8B030D-6E8A-4147-A177-3AD203B41FA5}">
                      <a16:colId xmlns:a16="http://schemas.microsoft.com/office/drawing/2014/main" val="20000"/>
                    </a:ext>
                  </a:extLst>
                </a:gridCol>
                <a:gridCol w="1350654">
                  <a:extLst>
                    <a:ext uri="{9D8B030D-6E8A-4147-A177-3AD203B41FA5}">
                      <a16:colId xmlns:a16="http://schemas.microsoft.com/office/drawing/2014/main" val="20001"/>
                    </a:ext>
                  </a:extLst>
                </a:gridCol>
                <a:gridCol w="1352269">
                  <a:extLst>
                    <a:ext uri="{9D8B030D-6E8A-4147-A177-3AD203B41FA5}">
                      <a16:colId xmlns:a16="http://schemas.microsoft.com/office/drawing/2014/main" val="20002"/>
                    </a:ext>
                  </a:extLst>
                </a:gridCol>
                <a:gridCol w="1352270">
                  <a:extLst>
                    <a:ext uri="{9D8B030D-6E8A-4147-A177-3AD203B41FA5}">
                      <a16:colId xmlns:a16="http://schemas.microsoft.com/office/drawing/2014/main" val="20003"/>
                    </a:ext>
                  </a:extLst>
                </a:gridCol>
                <a:gridCol w="1352269">
                  <a:extLst>
                    <a:ext uri="{9D8B030D-6E8A-4147-A177-3AD203B41FA5}">
                      <a16:colId xmlns:a16="http://schemas.microsoft.com/office/drawing/2014/main" val="20004"/>
                    </a:ext>
                  </a:extLst>
                </a:gridCol>
              </a:tblGrid>
              <a:tr h="39846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charset="0"/>
                        </a:rPr>
                        <a:t>Výrobek</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A</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B</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846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q (ks)</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1500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2500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29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charset="0"/>
                        </a:rPr>
                        <a:t>pracnost výrobku v </a:t>
                      </a:r>
                    </a:p>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err="1">
                          <a:ln>
                            <a:noFill/>
                          </a:ln>
                          <a:solidFill>
                            <a:schemeClr val="tx1"/>
                          </a:solidFill>
                          <a:effectLst/>
                          <a:latin typeface="Verdana" pitchFamily="34" charset="0"/>
                          <a:cs typeface="Arial" charset="0"/>
                        </a:rPr>
                        <a:t>Nh</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0,4</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Verdana" pitchFamily="34" charset="0"/>
                          <a:cs typeface="Arial" charset="0"/>
                        </a:rPr>
                        <a:t>0,6</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7485" name="Rectangle 29"/>
          <p:cNvSpPr>
            <a:spLocks noChangeArrowheads="1"/>
          </p:cNvSpPr>
          <p:nvPr/>
        </p:nvSpPr>
        <p:spPr bwMode="auto">
          <a:xfrm>
            <a:off x="179388" y="3582992"/>
            <a:ext cx="8940812" cy="2087563"/>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p"/>
            </a:pPr>
            <a:r>
              <a:rPr lang="cs-CZ" sz="2000" b="0" dirty="0"/>
              <a:t>Jaký se plánuje koeficient extenzivního a intenzivního využití výrobní kapacity, pokud v daném období je k dispozici 300 pracovních dní, koeficient směnnosti 1,5 (směna 8 h) a plánované prostoje činí 5 % z nominálního časového fondu?</a:t>
            </a:r>
          </a:p>
        </p:txBody>
      </p:sp>
    </p:spTree>
    <p:extLst>
      <p:ext uri="{BB962C8B-B14F-4D97-AF65-F5344CB8AC3E}">
        <p14:creationId xmlns:p14="http://schemas.microsoft.com/office/powerpoint/2010/main" val="32450112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Zástupný symbol pro datum 4"/>
          <p:cNvSpPr>
            <a:spLocks noGrp="1"/>
          </p:cNvSpPr>
          <p:nvPr>
            <p:ph type="dt" sz="half" idx="10"/>
          </p:nvPr>
        </p:nvSpPr>
        <p:spPr/>
        <p:txBody>
          <a:bodyPr/>
          <a:lstStyle/>
          <a:p>
            <a:r>
              <a:rPr lang="en-US"/>
              <a:t>©</a:t>
            </a:r>
            <a:r>
              <a:rPr lang="cs-CZ"/>
              <a:t> Petr NOVÁK</a:t>
            </a:r>
          </a:p>
        </p:txBody>
      </p:sp>
      <p:sp>
        <p:nvSpPr>
          <p:cNvPr id="42" name="Zástupný symbol pro číslo snímku 6"/>
          <p:cNvSpPr>
            <a:spLocks noGrp="1"/>
          </p:cNvSpPr>
          <p:nvPr>
            <p:ph type="sldNum" sz="quarter" idx="12"/>
          </p:nvPr>
        </p:nvSpPr>
        <p:spPr/>
        <p:txBody>
          <a:bodyPr/>
          <a:lstStyle/>
          <a:p>
            <a:fld id="{565EEA31-5B4B-44BD-996F-B19268EA73C3}" type="slidenum">
              <a:rPr lang="cs-CZ"/>
              <a:pPr/>
              <a:t>148</a:t>
            </a:fld>
            <a:endParaRPr lang="cs-CZ"/>
          </a:p>
        </p:txBody>
      </p:sp>
      <p:sp>
        <p:nvSpPr>
          <p:cNvPr id="148482" name="Rectangle 2"/>
          <p:cNvSpPr>
            <a:spLocks noGrp="1" noChangeArrowheads="1"/>
          </p:cNvSpPr>
          <p:nvPr>
            <p:ph type="body" sz="half" idx="1"/>
          </p:nvPr>
        </p:nvSpPr>
        <p:spPr>
          <a:xfrm>
            <a:off x="323850" y="87313"/>
            <a:ext cx="8291513" cy="820737"/>
          </a:xfrm>
        </p:spPr>
        <p:txBody>
          <a:bodyPr/>
          <a:lstStyle/>
          <a:p>
            <a:r>
              <a:rPr lang="cs-CZ" sz="2400"/>
              <a:t>Řešení:</a:t>
            </a:r>
          </a:p>
          <a:p>
            <a:endParaRPr lang="cs-CZ" sz="2400"/>
          </a:p>
        </p:txBody>
      </p:sp>
      <p:graphicFrame>
        <p:nvGraphicFramePr>
          <p:cNvPr id="148483" name="Group 3"/>
          <p:cNvGraphicFramePr>
            <a:graphicFrameLocks noGrp="1"/>
          </p:cNvGraphicFramePr>
          <p:nvPr>
            <p:ph sz="half" idx="2"/>
          </p:nvPr>
        </p:nvGraphicFramePr>
        <p:xfrm>
          <a:off x="0" y="1340768"/>
          <a:ext cx="8496300" cy="1735138"/>
        </p:xfrm>
        <a:graphic>
          <a:graphicData uri="http://schemas.openxmlformats.org/drawingml/2006/table">
            <a:tbl>
              <a:tblPr/>
              <a:tblGrid>
                <a:gridCol w="2298700">
                  <a:extLst>
                    <a:ext uri="{9D8B030D-6E8A-4147-A177-3AD203B41FA5}">
                      <a16:colId xmlns:a16="http://schemas.microsoft.com/office/drawing/2014/main" val="20000"/>
                    </a:ext>
                  </a:extLst>
                </a:gridCol>
                <a:gridCol w="1239837">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gridCol w="1239838">
                  <a:extLst>
                    <a:ext uri="{9D8B030D-6E8A-4147-A177-3AD203B41FA5}">
                      <a16:colId xmlns:a16="http://schemas.microsoft.com/office/drawing/2014/main" val="20003"/>
                    </a:ext>
                  </a:extLst>
                </a:gridCol>
                <a:gridCol w="1239837">
                  <a:extLst>
                    <a:ext uri="{9D8B030D-6E8A-4147-A177-3AD203B41FA5}">
                      <a16:colId xmlns:a16="http://schemas.microsoft.com/office/drawing/2014/main" val="20004"/>
                    </a:ext>
                  </a:extLst>
                </a:gridCol>
                <a:gridCol w="1239838">
                  <a:extLst>
                    <a:ext uri="{9D8B030D-6E8A-4147-A177-3AD203B41FA5}">
                      <a16:colId xmlns:a16="http://schemas.microsoft.com/office/drawing/2014/main" val="20005"/>
                    </a:ext>
                  </a:extLst>
                </a:gridCol>
              </a:tblGrid>
              <a:tr h="3651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charset="0"/>
                        </a:rPr>
                        <a:t>Výrobek</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A</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B</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D</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Celkem</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q (ks)</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1500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2500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1000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 </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76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pracnost výrobku </a:t>
                      </a:r>
                    </a:p>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charset="0"/>
                        </a:rPr>
                        <a:t>v Nh</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0,4</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0,5</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0,6</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 </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charset="0"/>
                        </a:rPr>
                        <a:t>spotřeba času v h</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500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600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1250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Verdana" pitchFamily="34" charset="0"/>
                          <a:cs typeface="Arial" charset="0"/>
                        </a:rPr>
                        <a:t>600</a:t>
                      </a:r>
                      <a:endParaRPr kumimoji="0" lang="cs-CZ" sz="16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Verdana" pitchFamily="34" charset="0"/>
                          <a:cs typeface="Arial" charset="0"/>
                        </a:rPr>
                        <a:t>2950</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8520" name="Rectangle 40"/>
          <p:cNvSpPr>
            <a:spLocks noChangeArrowheads="1"/>
          </p:cNvSpPr>
          <p:nvPr/>
        </p:nvSpPr>
        <p:spPr bwMode="auto">
          <a:xfrm>
            <a:off x="179388" y="3284538"/>
            <a:ext cx="8785225" cy="273685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p"/>
            </a:pPr>
            <a:r>
              <a:rPr lang="cs-CZ" sz="2400" b="0" dirty="0"/>
              <a:t>Využitelný časový fond</a:t>
            </a:r>
          </a:p>
          <a:p>
            <a:pPr marL="342900" indent="-342900">
              <a:spcBef>
                <a:spcPct val="20000"/>
              </a:spcBef>
              <a:buClr>
                <a:schemeClr val="bg2"/>
              </a:buClr>
              <a:buSzPct val="75000"/>
              <a:buFont typeface="Wingdings" pitchFamily="2" charset="2"/>
              <a:buChar char="p"/>
            </a:pPr>
            <a:endParaRPr lang="cs-CZ" sz="2400" b="0" dirty="0"/>
          </a:p>
        </p:txBody>
      </p:sp>
    </p:spTree>
    <p:extLst>
      <p:ext uri="{BB962C8B-B14F-4D97-AF65-F5344CB8AC3E}">
        <p14:creationId xmlns:p14="http://schemas.microsoft.com/office/powerpoint/2010/main" val="349769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96975"/>
          </a:xfrm>
        </p:spPr>
        <p:txBody>
          <a:bodyPr/>
          <a:lstStyle/>
          <a:p>
            <a:pPr fontAlgn="auto">
              <a:spcAft>
                <a:spcPts val="0"/>
              </a:spcAft>
              <a:defRPr/>
            </a:pPr>
            <a:r>
              <a:rPr lang="cs-CZ"/>
              <a:t>Zásoby maximální </a:t>
            </a:r>
          </a:p>
        </p:txBody>
      </p:sp>
      <p:sp>
        <p:nvSpPr>
          <p:cNvPr id="368643" name="Rectangle 3"/>
          <p:cNvSpPr>
            <a:spLocks noGrp="1" noChangeArrowheads="1"/>
          </p:cNvSpPr>
          <p:nvPr>
            <p:ph type="body" idx="1"/>
          </p:nvPr>
        </p:nvSpPr>
        <p:spPr/>
        <p:txBody>
          <a:bodyPr/>
          <a:lstStyle/>
          <a:p>
            <a:r>
              <a:rPr lang="cs-CZ" sz="2800">
                <a:latin typeface="Arial Narrow" pitchFamily="34" charset="0"/>
              </a:rPr>
              <a:t>je množství zásob v okamžiku </a:t>
            </a:r>
            <a:r>
              <a:rPr lang="cs-CZ" sz="2800" b="1">
                <a:latin typeface="Arial Narrow" pitchFamily="34" charset="0"/>
              </a:rPr>
              <a:t>vstupu </a:t>
            </a:r>
            <a:r>
              <a:rPr lang="cs-CZ" sz="2800">
                <a:latin typeface="Arial Narrow" pitchFamily="34" charset="0"/>
              </a:rPr>
              <a:t>dodávky materiálu </a:t>
            </a:r>
            <a:r>
              <a:rPr lang="cs-CZ" sz="2800" b="1">
                <a:latin typeface="Arial Narrow" pitchFamily="34" charset="0"/>
              </a:rPr>
              <a:t>do skladu</a:t>
            </a:r>
            <a:r>
              <a:rPr lang="cs-CZ" sz="2800">
                <a:latin typeface="Arial Narrow" pitchFamily="34" charset="0"/>
              </a:rPr>
              <a:t>. Tato zásoba je podmíněna velikostí zásoby minimální a velikosti dodávky do skladu</a:t>
            </a:r>
            <a:endParaRPr lang="cs-CZ" sz="2800" b="1">
              <a:latin typeface="Arial Narrow" pitchFamily="34" charset="0"/>
            </a:endParaRPr>
          </a:p>
          <a:p>
            <a:pPr algn="ctr">
              <a:buFontTx/>
              <a:buNone/>
            </a:pPr>
            <a:r>
              <a:rPr lang="cs-CZ" sz="2800" b="1">
                <a:solidFill>
                  <a:srgbClr val="990000"/>
                </a:solidFill>
                <a:latin typeface="Arial Narrow" pitchFamily="34" charset="0"/>
              </a:rPr>
              <a:t>Z</a:t>
            </a:r>
            <a:r>
              <a:rPr lang="cs-CZ" sz="2800" b="1" baseline="-25000">
                <a:solidFill>
                  <a:srgbClr val="990000"/>
                </a:solidFill>
                <a:latin typeface="Arial Narrow" pitchFamily="34" charset="0"/>
              </a:rPr>
              <a:t>max.</a:t>
            </a:r>
            <a:r>
              <a:rPr lang="cs-CZ" sz="2800">
                <a:solidFill>
                  <a:srgbClr val="990000"/>
                </a:solidFill>
                <a:latin typeface="Arial Narrow" pitchFamily="34" charset="0"/>
              </a:rPr>
              <a:t>  =  </a:t>
            </a:r>
            <a:r>
              <a:rPr lang="cs-CZ" sz="2800" b="1">
                <a:solidFill>
                  <a:srgbClr val="990000"/>
                </a:solidFill>
                <a:latin typeface="Arial Narrow" pitchFamily="34" charset="0"/>
              </a:rPr>
              <a:t>Z</a:t>
            </a:r>
            <a:r>
              <a:rPr lang="cs-CZ" sz="2800" b="1" baseline="-25000">
                <a:solidFill>
                  <a:srgbClr val="990000"/>
                </a:solidFill>
                <a:latin typeface="Arial Narrow" pitchFamily="34" charset="0"/>
              </a:rPr>
              <a:t>min.</a:t>
            </a:r>
            <a:r>
              <a:rPr lang="cs-CZ" sz="2800" b="1">
                <a:solidFill>
                  <a:srgbClr val="990000"/>
                </a:solidFill>
                <a:latin typeface="Arial Narrow" pitchFamily="34" charset="0"/>
              </a:rPr>
              <a:t>   +  D</a:t>
            </a:r>
            <a:endParaRPr lang="cs-CZ" sz="2800">
              <a:solidFill>
                <a:srgbClr val="990000"/>
              </a:solidFill>
              <a:latin typeface="Arial Narrow" pitchFamily="34" charset="0"/>
            </a:endParaRPr>
          </a:p>
          <a:p>
            <a:r>
              <a:rPr lang="cs-CZ" sz="2800" b="1">
                <a:latin typeface="Arial Narrow" pitchFamily="34" charset="0"/>
              </a:rPr>
              <a:t>Z</a:t>
            </a:r>
            <a:r>
              <a:rPr lang="cs-CZ" sz="2800" b="1" baseline="-25000">
                <a:latin typeface="Arial Narrow" pitchFamily="34" charset="0"/>
              </a:rPr>
              <a:t>max    </a:t>
            </a:r>
            <a:r>
              <a:rPr lang="cs-CZ" sz="2800">
                <a:latin typeface="Arial Narrow" pitchFamily="34" charset="0"/>
              </a:rPr>
              <a:t>je maximální zásoba v m.j.</a:t>
            </a:r>
          </a:p>
          <a:p>
            <a:r>
              <a:rPr lang="cs-CZ" sz="2800" b="1">
                <a:latin typeface="Arial Narrow" pitchFamily="34" charset="0"/>
              </a:rPr>
              <a:t>Z</a:t>
            </a:r>
            <a:r>
              <a:rPr lang="cs-CZ" sz="2800" b="1" baseline="-25000">
                <a:latin typeface="Arial Narrow" pitchFamily="34" charset="0"/>
              </a:rPr>
              <a:t>min </a:t>
            </a:r>
            <a:r>
              <a:rPr lang="cs-CZ" sz="2800">
                <a:latin typeface="Arial Narrow" pitchFamily="34" charset="0"/>
              </a:rPr>
              <a:t>  je minimální zásoba v m.j. </a:t>
            </a:r>
          </a:p>
          <a:p>
            <a:r>
              <a:rPr lang="cs-CZ" sz="2800" b="1">
                <a:latin typeface="Arial Narrow" pitchFamily="34" charset="0"/>
              </a:rPr>
              <a:t>D  </a:t>
            </a:r>
            <a:r>
              <a:rPr lang="cs-CZ" sz="2800">
                <a:latin typeface="Arial Narrow" pitchFamily="34" charset="0"/>
              </a:rPr>
              <a:t>     je velikost dodávky materiálu do skladu v m.j.</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68313" y="142875"/>
            <a:ext cx="8229600" cy="765175"/>
          </a:xfrm>
        </p:spPr>
        <p:txBody>
          <a:bodyPr/>
          <a:lstStyle/>
          <a:p>
            <a:pPr fontAlgn="auto">
              <a:spcAft>
                <a:spcPts val="0"/>
              </a:spcAft>
              <a:defRPr/>
            </a:pPr>
            <a:r>
              <a:rPr lang="cs-CZ" sz="3200"/>
              <a:t>Normy zásob</a:t>
            </a:r>
          </a:p>
        </p:txBody>
      </p:sp>
      <p:sp>
        <p:nvSpPr>
          <p:cNvPr id="369667" name="Rectangle 3"/>
          <p:cNvSpPr>
            <a:spLocks noGrp="1" noChangeArrowheads="1"/>
          </p:cNvSpPr>
          <p:nvPr>
            <p:ph type="body" idx="1"/>
          </p:nvPr>
        </p:nvSpPr>
        <p:spPr>
          <a:xfrm>
            <a:off x="468313" y="981075"/>
            <a:ext cx="8362950" cy="5543550"/>
          </a:xfrm>
        </p:spPr>
        <p:txBody>
          <a:bodyPr/>
          <a:lstStyle/>
          <a:p>
            <a:pPr marL="457200" indent="-457200">
              <a:lnSpc>
                <a:spcPct val="80000"/>
              </a:lnSpc>
              <a:buFontTx/>
              <a:buNone/>
            </a:pPr>
            <a:r>
              <a:rPr lang="cs-CZ" sz="2800"/>
              <a:t>	Jde o nejčastěji sledované normy zásob, které určíme násl. způsobem:</a:t>
            </a:r>
          </a:p>
          <a:p>
            <a:pPr marL="457200" indent="-457200">
              <a:lnSpc>
                <a:spcPct val="80000"/>
              </a:lnSpc>
              <a:buFontTx/>
              <a:buNone/>
            </a:pPr>
            <a:endParaRPr lang="cs-CZ" sz="2800"/>
          </a:p>
          <a:p>
            <a:pPr marL="457200" indent="-457200">
              <a:lnSpc>
                <a:spcPct val="80000"/>
              </a:lnSpc>
            </a:pPr>
            <a:r>
              <a:rPr lang="cs-CZ" sz="2800"/>
              <a:t>min. zásoba = P</a:t>
            </a:r>
            <a:r>
              <a:rPr lang="cs-CZ" sz="2800" baseline="-25000"/>
              <a:t>z</a:t>
            </a:r>
            <a:r>
              <a:rPr lang="cs-CZ" sz="2800"/>
              <a:t> + t</a:t>
            </a:r>
            <a:r>
              <a:rPr lang="cs-CZ" sz="2800" baseline="-25000"/>
              <a:t>z</a:t>
            </a:r>
          </a:p>
          <a:p>
            <a:pPr marL="457200" indent="-457200">
              <a:lnSpc>
                <a:spcPct val="80000"/>
              </a:lnSpc>
            </a:pPr>
            <a:r>
              <a:rPr lang="cs-CZ" sz="2800"/>
              <a:t>max. norma = max. bz + P</a:t>
            </a:r>
            <a:r>
              <a:rPr lang="cs-CZ" sz="2800" baseline="-25000"/>
              <a:t>z</a:t>
            </a:r>
            <a:r>
              <a:rPr lang="cs-CZ" sz="2800"/>
              <a:t> + t</a:t>
            </a:r>
            <a:r>
              <a:rPr lang="cs-CZ" sz="2800" baseline="-25000"/>
              <a:t>z</a:t>
            </a:r>
          </a:p>
          <a:p>
            <a:pPr marL="457200" indent="-457200">
              <a:lnSpc>
                <a:spcPct val="80000"/>
              </a:lnSpc>
            </a:pPr>
            <a:r>
              <a:rPr lang="cs-CZ" sz="2800"/>
              <a:t>prům.norma = max. bz/2 + P</a:t>
            </a:r>
            <a:r>
              <a:rPr lang="cs-CZ" sz="2800" baseline="-25000"/>
              <a:t>z</a:t>
            </a:r>
            <a:r>
              <a:rPr lang="cs-CZ" sz="2800"/>
              <a:t> + t</a:t>
            </a:r>
            <a:r>
              <a:rPr lang="cs-CZ" sz="2800" baseline="-25000"/>
              <a:t>z</a:t>
            </a:r>
          </a:p>
          <a:p>
            <a:pPr marL="457200" indent="-457200">
              <a:lnSpc>
                <a:spcPct val="80000"/>
              </a:lnSpc>
            </a:pPr>
            <a:endParaRPr lang="cs-CZ" sz="2800"/>
          </a:p>
          <a:p>
            <a:pPr marL="457200" indent="-457200">
              <a:lnSpc>
                <a:spcPct val="80000"/>
              </a:lnSpc>
            </a:pPr>
            <a:r>
              <a:rPr lang="cs-CZ" sz="2800"/>
              <a:t>P</a:t>
            </a:r>
            <a:r>
              <a:rPr lang="cs-CZ" sz="2800" baseline="-25000"/>
              <a:t>z </a:t>
            </a:r>
            <a:r>
              <a:rPr lang="cs-CZ" sz="2800"/>
              <a:t>– pojistná zásoba</a:t>
            </a:r>
          </a:p>
          <a:p>
            <a:pPr marL="457200" indent="-457200">
              <a:lnSpc>
                <a:spcPct val="80000"/>
              </a:lnSpc>
            </a:pPr>
            <a:r>
              <a:rPr lang="cs-CZ" sz="2800"/>
              <a:t>t</a:t>
            </a:r>
            <a:r>
              <a:rPr lang="cs-CZ" sz="2800" baseline="-25000"/>
              <a:t>z</a:t>
            </a:r>
            <a:r>
              <a:rPr lang="cs-CZ" sz="2800"/>
              <a:t> – technologická zásoba</a:t>
            </a:r>
          </a:p>
          <a:p>
            <a:pPr marL="457200" indent="-457200">
              <a:lnSpc>
                <a:spcPct val="80000"/>
              </a:lnSpc>
            </a:pPr>
            <a:r>
              <a:rPr lang="cs-CZ" sz="2800"/>
              <a:t>max. bz = maximální běžná zásoba (prům. výška dodávky)</a:t>
            </a:r>
          </a:p>
          <a:p>
            <a:pPr marL="457200" indent="-457200">
              <a:lnSpc>
                <a:spcPct val="80000"/>
              </a:lnSpc>
              <a:buFontTx/>
              <a:buNone/>
            </a:pPr>
            <a:endParaRPr lang="cs-CZ" sz="2800" b="1"/>
          </a:p>
          <a:p>
            <a:pPr marL="457200" indent="-457200">
              <a:lnSpc>
                <a:spcPct val="80000"/>
              </a:lnSpc>
              <a:buFontTx/>
              <a:buNone/>
            </a:pPr>
            <a:r>
              <a:rPr lang="cs-CZ" sz="2000" b="1"/>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0"/>
            <a:ext cx="8229600" cy="1196975"/>
          </a:xfrm>
        </p:spPr>
        <p:txBody>
          <a:bodyPr/>
          <a:lstStyle/>
          <a:p>
            <a:pPr fontAlgn="auto">
              <a:spcAft>
                <a:spcPts val="0"/>
              </a:spcAft>
              <a:defRPr/>
            </a:pPr>
            <a:r>
              <a:rPr lang="cs-CZ" sz="3600" dirty="0">
                <a:latin typeface="Times New Roman" pitchFamily="18" charset="0"/>
              </a:rPr>
              <a:t>Klasifikace zásob</a:t>
            </a:r>
            <a:r>
              <a:rPr lang="cs-CZ" dirty="0"/>
              <a:t> - shrnutí</a:t>
            </a:r>
          </a:p>
        </p:txBody>
      </p:sp>
      <p:sp>
        <p:nvSpPr>
          <p:cNvPr id="187395" name="Rectangle 3"/>
          <p:cNvSpPr>
            <a:spLocks noGrp="1" noChangeArrowheads="1"/>
          </p:cNvSpPr>
          <p:nvPr>
            <p:ph type="body" idx="1"/>
          </p:nvPr>
        </p:nvSpPr>
        <p:spPr>
          <a:xfrm>
            <a:off x="323850" y="1341438"/>
            <a:ext cx="8640763" cy="4784725"/>
          </a:xfrm>
        </p:spPr>
        <p:txBody>
          <a:bodyPr rtlCol="0">
            <a:normAutofit lnSpcReduction="10000"/>
          </a:bodyPr>
          <a:lstStyle/>
          <a:p>
            <a:pPr fontAlgn="auto">
              <a:lnSpc>
                <a:spcPct val="90000"/>
              </a:lnSpc>
              <a:spcBef>
                <a:spcPct val="50000"/>
              </a:spcBef>
              <a:spcAft>
                <a:spcPts val="0"/>
              </a:spcAft>
              <a:buClr>
                <a:schemeClr val="tx1"/>
              </a:buClr>
              <a:defRPr/>
            </a:pPr>
            <a:r>
              <a:rPr lang="cs-CZ" sz="2100" b="1" dirty="0">
                <a:latin typeface="Times New Roman" pitchFamily="18" charset="0"/>
              </a:rPr>
              <a:t>Maximální zásoba – </a:t>
            </a:r>
            <a:r>
              <a:rPr lang="cs-CZ" sz="2100" dirty="0">
                <a:latin typeface="Times New Roman" pitchFamily="18" charset="0"/>
              </a:rPr>
              <a:t>stav zásob v okamžiku nové dodávky</a:t>
            </a:r>
            <a:endParaRPr lang="cs-CZ" sz="2100" b="1" dirty="0">
              <a:latin typeface="Times New Roman" pitchFamily="18" charset="0"/>
            </a:endParaRPr>
          </a:p>
          <a:p>
            <a:pPr fontAlgn="auto">
              <a:lnSpc>
                <a:spcPct val="90000"/>
              </a:lnSpc>
              <a:spcBef>
                <a:spcPct val="50000"/>
              </a:spcBef>
              <a:spcAft>
                <a:spcPts val="0"/>
              </a:spcAft>
              <a:buClr>
                <a:schemeClr val="tx1"/>
              </a:buClr>
              <a:defRPr/>
            </a:pPr>
            <a:r>
              <a:rPr lang="cs-CZ" sz="2100" b="1" dirty="0">
                <a:latin typeface="Times New Roman" pitchFamily="18" charset="0"/>
              </a:rPr>
              <a:t>Minimální zásoba – </a:t>
            </a:r>
            <a:r>
              <a:rPr lang="cs-CZ" sz="2100" dirty="0">
                <a:latin typeface="Times New Roman" pitchFamily="18" charset="0"/>
              </a:rPr>
              <a:t>zásoby před dodáním další dodávky</a:t>
            </a:r>
            <a:endParaRPr lang="cs-CZ" sz="2100" b="1" dirty="0">
              <a:latin typeface="Times New Roman" pitchFamily="18" charset="0"/>
            </a:endParaRPr>
          </a:p>
          <a:p>
            <a:pPr fontAlgn="auto">
              <a:lnSpc>
                <a:spcPct val="90000"/>
              </a:lnSpc>
              <a:spcBef>
                <a:spcPct val="50000"/>
              </a:spcBef>
              <a:spcAft>
                <a:spcPts val="0"/>
              </a:spcAft>
              <a:defRPr/>
            </a:pPr>
            <a:r>
              <a:rPr lang="cs-CZ" sz="2100" b="1" dirty="0">
                <a:latin typeface="Times New Roman" pitchFamily="18" charset="0"/>
              </a:rPr>
              <a:t>Běžná (obratová) zásoba</a:t>
            </a:r>
            <a:r>
              <a:rPr lang="cs-CZ" sz="2100" dirty="0">
                <a:latin typeface="Times New Roman" pitchFamily="18" charset="0"/>
              </a:rPr>
              <a:t> – kryje potřeby v období mezi dvěma dodávkami. Stav mezi minimální (pojistnou) zásobou a maximální zásobou bezprostředně po dodávce.</a:t>
            </a:r>
          </a:p>
          <a:p>
            <a:pPr fontAlgn="auto">
              <a:lnSpc>
                <a:spcPct val="90000"/>
              </a:lnSpc>
              <a:spcBef>
                <a:spcPct val="50000"/>
              </a:spcBef>
              <a:spcAft>
                <a:spcPts val="0"/>
              </a:spcAft>
              <a:defRPr/>
            </a:pPr>
            <a:r>
              <a:rPr lang="cs-CZ" sz="2100" b="1" dirty="0">
                <a:latin typeface="Times New Roman" pitchFamily="18" charset="0"/>
              </a:rPr>
              <a:t>Pojistná zásoba</a:t>
            </a:r>
            <a:r>
              <a:rPr lang="cs-CZ" sz="2100" dirty="0">
                <a:latin typeface="Times New Roman" pitchFamily="18" charset="0"/>
              </a:rPr>
              <a:t> – kryje odchylky od plánované spotřeby, odchylky od délky dodacího cyklu, odchylky ve výši dodávek.</a:t>
            </a:r>
          </a:p>
          <a:p>
            <a:pPr fontAlgn="auto">
              <a:lnSpc>
                <a:spcPct val="90000"/>
              </a:lnSpc>
              <a:spcBef>
                <a:spcPct val="50000"/>
              </a:spcBef>
              <a:spcAft>
                <a:spcPts val="0"/>
              </a:spcAft>
              <a:defRPr/>
            </a:pPr>
            <a:r>
              <a:rPr lang="cs-CZ" sz="2100" b="1" dirty="0">
                <a:latin typeface="Times New Roman" pitchFamily="18" charset="0"/>
              </a:rPr>
              <a:t>Technologická zásoby – </a:t>
            </a:r>
            <a:r>
              <a:rPr lang="cs-CZ" sz="2100" dirty="0">
                <a:latin typeface="Times New Roman" pitchFamily="18" charset="0"/>
              </a:rPr>
              <a:t>jedná se o zásobu vyvolanou technologickým postupem (např. při výrobě parket je nezbytné vyschnutí dřeva…apod.)</a:t>
            </a:r>
            <a:endParaRPr lang="cs-CZ" sz="2100" b="1" dirty="0">
              <a:latin typeface="Times New Roman" pitchFamily="18" charset="0"/>
            </a:endParaRPr>
          </a:p>
          <a:p>
            <a:pPr fontAlgn="auto">
              <a:lnSpc>
                <a:spcPct val="90000"/>
              </a:lnSpc>
              <a:spcBef>
                <a:spcPct val="50000"/>
              </a:spcBef>
              <a:spcAft>
                <a:spcPts val="0"/>
              </a:spcAft>
              <a:defRPr/>
            </a:pPr>
            <a:r>
              <a:rPr lang="cs-CZ" sz="2100" b="1" dirty="0">
                <a:latin typeface="Times New Roman" pitchFamily="18" charset="0"/>
              </a:rPr>
              <a:t>Průměrná (celková) zásoba – </a:t>
            </a:r>
            <a:r>
              <a:rPr lang="cs-CZ" sz="2100" dirty="0">
                <a:latin typeface="Times New Roman" pitchFamily="18" charset="0"/>
              </a:rPr>
              <a:t>jedná se o zásobu, která je v průměru na skladě vzhledem k dodanému množství a postupné spotřebě.</a:t>
            </a:r>
            <a:endParaRPr lang="cs-CZ" sz="2100" b="1" dirty="0">
              <a:latin typeface="Times New Roman" pitchFamily="18" charset="0"/>
            </a:endParaRPr>
          </a:p>
          <a:p>
            <a:pPr fontAlgn="auto">
              <a:lnSpc>
                <a:spcPct val="90000"/>
              </a:lnSpc>
              <a:spcBef>
                <a:spcPct val="50000"/>
              </a:spcBef>
              <a:spcAft>
                <a:spcPts val="0"/>
              </a:spcAft>
              <a:defRPr/>
            </a:pPr>
            <a:r>
              <a:rPr lang="cs-CZ" sz="2100" b="1" dirty="0">
                <a:latin typeface="Times New Roman" pitchFamily="18" charset="0"/>
              </a:rPr>
              <a:t>Objednací zásoba (signální) - </a:t>
            </a:r>
            <a:r>
              <a:rPr lang="cs-CZ" sz="2100" dirty="0">
                <a:latin typeface="Times New Roman" pitchFamily="18" charset="0"/>
              </a:rPr>
              <a:t>stav zásob, kdy se musí vystavit objednávka, aby dodávka dorazila nejpozději v den dosažení minimální zásoby</a:t>
            </a:r>
          </a:p>
          <a:p>
            <a:pPr fontAlgn="auto">
              <a:lnSpc>
                <a:spcPct val="90000"/>
              </a:lnSpc>
              <a:spcAft>
                <a:spcPts val="0"/>
              </a:spcAft>
              <a:buFont typeface="Wingdings" pitchFamily="2" charset="2"/>
              <a:buNone/>
              <a:defRPr/>
            </a:pPr>
            <a:endParaRPr lang="cs-CZ" sz="21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3"/>
          <p:cNvSpPr>
            <a:spLocks noGrp="1" noChangeArrowheads="1"/>
          </p:cNvSpPr>
          <p:nvPr>
            <p:ph type="body" idx="1"/>
          </p:nvPr>
        </p:nvSpPr>
        <p:spPr>
          <a:xfrm>
            <a:off x="323850" y="333375"/>
            <a:ext cx="8640763" cy="5792788"/>
          </a:xfrm>
        </p:spPr>
        <p:txBody>
          <a:bodyPr/>
          <a:lstStyle/>
          <a:p>
            <a:pPr algn="just">
              <a:lnSpc>
                <a:spcPct val="80000"/>
              </a:lnSpc>
              <a:buFontTx/>
              <a:buNone/>
            </a:pPr>
            <a:r>
              <a:rPr lang="cs-CZ" b="1"/>
              <a:t>	</a:t>
            </a:r>
            <a:r>
              <a:rPr lang="cs-CZ" sz="2800" b="1"/>
              <a:t>Příklad 1:</a:t>
            </a:r>
            <a:r>
              <a:rPr lang="cs-CZ" sz="2800"/>
              <a:t> Podnik vyrábí dřevěné desky a hranoly. Průměrná výška dodávky dřeva je </a:t>
            </a:r>
            <a:br>
              <a:rPr lang="cs-CZ" sz="2800"/>
            </a:br>
            <a:r>
              <a:rPr lang="cs-CZ" sz="2800"/>
              <a:t>10 250 t. Vzhledem na občasné výkyvy ve spotřebě, resp. v dodávkách si podnik udržuje pojistnou zásobu ve výši 2 100 t dřeva. Z technologických důvodů podnik vytváří i technologickou zásobu v objemu 7 500t.</a:t>
            </a:r>
            <a:endParaRPr lang="cs-CZ" sz="2800" b="1"/>
          </a:p>
          <a:p>
            <a:pPr>
              <a:lnSpc>
                <a:spcPct val="80000"/>
              </a:lnSpc>
            </a:pPr>
            <a:endParaRPr lang="cs-CZ" sz="2800" b="1"/>
          </a:p>
          <a:p>
            <a:pPr>
              <a:lnSpc>
                <a:spcPct val="80000"/>
              </a:lnSpc>
              <a:buFontTx/>
              <a:buNone/>
            </a:pPr>
            <a:r>
              <a:rPr lang="cs-CZ" sz="2800" b="1"/>
              <a:t>Úloha: </a:t>
            </a:r>
            <a:endParaRPr lang="cs-CZ" sz="2800"/>
          </a:p>
          <a:p>
            <a:pPr>
              <a:lnSpc>
                <a:spcPct val="80000"/>
              </a:lnSpc>
              <a:buFontTx/>
              <a:buNone/>
            </a:pPr>
            <a:r>
              <a:rPr lang="cs-CZ" sz="2800"/>
              <a:t>Vypočítejte:</a:t>
            </a:r>
          </a:p>
          <a:p>
            <a:pPr>
              <a:lnSpc>
                <a:spcPct val="80000"/>
              </a:lnSpc>
              <a:buFontTx/>
              <a:buAutoNum type="arabicPeriod"/>
            </a:pPr>
            <a:r>
              <a:rPr lang="cs-CZ" sz="2800"/>
              <a:t>minimální normu zásob,</a:t>
            </a:r>
          </a:p>
          <a:p>
            <a:pPr>
              <a:lnSpc>
                <a:spcPct val="80000"/>
              </a:lnSpc>
              <a:buFontTx/>
              <a:buAutoNum type="arabicPeriod"/>
            </a:pPr>
            <a:r>
              <a:rPr lang="cs-CZ" sz="2800"/>
              <a:t>maximální normu zásob,</a:t>
            </a:r>
          </a:p>
          <a:p>
            <a:pPr>
              <a:lnSpc>
                <a:spcPct val="80000"/>
              </a:lnSpc>
              <a:buFontTx/>
              <a:buAutoNum type="arabicPeriod"/>
            </a:pPr>
            <a:r>
              <a:rPr lang="cs-CZ" sz="2800"/>
              <a:t>průměrnou normu zásob dřeva.</a:t>
            </a:r>
          </a:p>
          <a:p>
            <a:pPr>
              <a:lnSpc>
                <a:spcPct val="80000"/>
              </a:lnSpc>
            </a:pPr>
            <a:endParaRPr lang="cs-CZ"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457200" y="836613"/>
            <a:ext cx="8229600" cy="5289550"/>
          </a:xfrm>
        </p:spPr>
        <p:txBody>
          <a:bodyPr/>
          <a:lstStyle/>
          <a:p>
            <a:pPr marL="609600" indent="-609600">
              <a:buFontTx/>
              <a:buNone/>
            </a:pPr>
            <a:r>
              <a:rPr lang="cs-CZ" dirty="0"/>
              <a:t>Řešení:</a:t>
            </a:r>
          </a:p>
          <a:p>
            <a:pPr marL="609600" indent="-609600">
              <a:buFontTx/>
              <a:buNone/>
            </a:pPr>
            <a:endParaRPr lang="cs-CZ" dirty="0"/>
          </a:p>
          <a:p>
            <a:pPr marL="609600" indent="-609600">
              <a:buFontTx/>
              <a:buAutoNum type="arabicParenR"/>
            </a:pPr>
            <a:r>
              <a:rPr lang="cs-CZ" dirty="0"/>
              <a:t>min. norma = </a:t>
            </a:r>
          </a:p>
          <a:p>
            <a:pPr marL="609600" indent="-609600">
              <a:buFontTx/>
              <a:buAutoNum type="arabicParenR"/>
            </a:pPr>
            <a:r>
              <a:rPr lang="cs-CZ" dirty="0"/>
              <a:t>max. norma =</a:t>
            </a:r>
            <a:endParaRPr lang="cs-CZ" b="1" dirty="0"/>
          </a:p>
          <a:p>
            <a:pPr marL="609600" indent="-609600">
              <a:buFontTx/>
              <a:buAutoNum type="arabicParenR"/>
            </a:pPr>
            <a:r>
              <a:rPr lang="cs-CZ" dirty="0" err="1"/>
              <a:t>prům</a:t>
            </a:r>
            <a:r>
              <a:rPr lang="cs-CZ" dirty="0"/>
              <a:t>. norma =</a:t>
            </a:r>
            <a:endParaRPr lang="cs-CZ" b="1" dirty="0"/>
          </a:p>
          <a:p>
            <a:pPr marL="609600" indent="-609600">
              <a:buFontTx/>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3779">
                                            <p:txEl>
                                              <p:pRg st="2" end="2"/>
                                            </p:txEl>
                                          </p:spTgt>
                                        </p:tgtEl>
                                        <p:attrNameLst>
                                          <p:attrName>style.visibility</p:attrName>
                                        </p:attrNameLst>
                                      </p:cBhvr>
                                      <p:to>
                                        <p:strVal val="visible"/>
                                      </p:to>
                                    </p:set>
                                    <p:animEffect transition="in" filter="checkerboard(across)">
                                      <p:cBhvr>
                                        <p:cTn id="7" dur="500"/>
                                        <p:tgtEl>
                                          <p:spTgt spid="2037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3779">
                                            <p:txEl>
                                              <p:pRg st="3" end="3"/>
                                            </p:txEl>
                                          </p:spTgt>
                                        </p:tgtEl>
                                        <p:attrNameLst>
                                          <p:attrName>style.visibility</p:attrName>
                                        </p:attrNameLst>
                                      </p:cBhvr>
                                      <p:to>
                                        <p:strVal val="visible"/>
                                      </p:to>
                                    </p:set>
                                    <p:animEffect transition="in" filter="checkerboard(across)">
                                      <p:cBhvr>
                                        <p:cTn id="12" dur="500"/>
                                        <p:tgtEl>
                                          <p:spTgt spid="2037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animEffect transition="in" filter="checkerboard(across)">
                                      <p:cBhvr>
                                        <p:cTn id="17" dur="500"/>
                                        <p:tgtEl>
                                          <p:spTgt spid="203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2"/>
          <p:cNvSpPr txBox="1">
            <a:spLocks noChangeArrowheads="1"/>
          </p:cNvSpPr>
          <p:nvPr/>
        </p:nvSpPr>
        <p:spPr bwMode="auto">
          <a:xfrm>
            <a:off x="767112" y="2578100"/>
            <a:ext cx="78077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fontAlgn="auto">
              <a:spcBef>
                <a:spcPts val="0"/>
              </a:spcBef>
              <a:spcAft>
                <a:spcPts val="0"/>
              </a:spcAft>
              <a:defRPr/>
            </a:pPr>
            <a:r>
              <a:rPr lang="cs-CZ" sz="7200" dirty="0">
                <a:solidFill>
                  <a:schemeClr val="tx2"/>
                </a:solidFill>
                <a:effectLst>
                  <a:outerShdw blurRad="63500" dist="38100" dir="5400000" algn="t" rotWithShape="0">
                    <a:prstClr val="black">
                      <a:alpha val="25000"/>
                    </a:prstClr>
                  </a:outerShdw>
                </a:effectLst>
                <a:latin typeface="+mn-lt"/>
                <a:ea typeface="+mj-ea"/>
                <a:cs typeface="+mj-cs"/>
              </a:rPr>
              <a:t>Nákup a zásobování</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68313" y="0"/>
            <a:ext cx="8567737" cy="1125538"/>
          </a:xfrm>
        </p:spPr>
        <p:txBody>
          <a:bodyPr/>
          <a:lstStyle/>
          <a:p>
            <a:pPr fontAlgn="auto">
              <a:lnSpc>
                <a:spcPts val="3800"/>
              </a:lnSpc>
              <a:spcAft>
                <a:spcPts val="0"/>
              </a:spcAft>
              <a:defRPr/>
            </a:pPr>
            <a:r>
              <a:rPr lang="cs-CZ" sz="3000" dirty="0">
                <a:latin typeface="Times New Roman" pitchFamily="18" charset="0"/>
              </a:rPr>
              <a:t>Příklad 2 – pojistná, běžná a celková průměrná zásoba</a:t>
            </a:r>
          </a:p>
        </p:txBody>
      </p:sp>
      <p:sp>
        <p:nvSpPr>
          <p:cNvPr id="373763" name="Rectangle 3"/>
          <p:cNvSpPr>
            <a:spLocks noGrp="1" noChangeArrowheads="1"/>
          </p:cNvSpPr>
          <p:nvPr>
            <p:ph type="body" idx="1"/>
          </p:nvPr>
        </p:nvSpPr>
        <p:spPr>
          <a:xfrm>
            <a:off x="179388" y="1125538"/>
            <a:ext cx="8964612" cy="2663825"/>
          </a:xfrm>
        </p:spPr>
        <p:txBody>
          <a:bodyPr>
            <a:normAutofit fontScale="92500" lnSpcReduction="20000"/>
          </a:bodyPr>
          <a:lstStyle/>
          <a:p>
            <a:r>
              <a:rPr lang="cs-CZ">
                <a:latin typeface="Times New Roman" pitchFamily="18" charset="0"/>
              </a:rPr>
              <a:t>Celková roční spotřeba zásob se plánuje ve výši 8 000 ks.</a:t>
            </a:r>
          </a:p>
          <a:p>
            <a:r>
              <a:rPr lang="cs-CZ">
                <a:latin typeface="Times New Roman" pitchFamily="18" charset="0"/>
              </a:rPr>
              <a:t>Velikost jedné dodávky je 1 000 ks.</a:t>
            </a:r>
          </a:p>
          <a:p>
            <a:r>
              <a:rPr lang="cs-CZ">
                <a:latin typeface="Times New Roman" pitchFamily="18" charset="0"/>
              </a:rPr>
              <a:t>Pojistná zásoba má pokrýt možné výkyvy v dodávce a ve spotřebě po dobu 3 týdnů.</a:t>
            </a:r>
          </a:p>
          <a:p>
            <a:r>
              <a:rPr lang="cs-CZ">
                <a:latin typeface="Times New Roman" pitchFamily="18" charset="0"/>
              </a:rPr>
              <a:t>Propočtěte hladinu běžné, pojistné a celkové zásoby.</a:t>
            </a:r>
          </a:p>
        </p:txBody>
      </p:sp>
      <p:sp>
        <p:nvSpPr>
          <p:cNvPr id="4" name="Obdélník 3"/>
          <p:cNvSpPr>
            <a:spLocks noChangeArrowheads="1"/>
          </p:cNvSpPr>
          <p:nvPr/>
        </p:nvSpPr>
        <p:spPr bwMode="auto">
          <a:xfrm>
            <a:off x="179388" y="3860800"/>
            <a:ext cx="89646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sz="2600" b="1" dirty="0"/>
              <a:t>Řešení</a:t>
            </a:r>
          </a:p>
          <a:p>
            <a:endParaRPr lang="cs-CZ"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8229600" cy="1196975"/>
          </a:xfrm>
        </p:spPr>
        <p:txBody>
          <a:bodyPr/>
          <a:lstStyle/>
          <a:p>
            <a:pPr fontAlgn="auto">
              <a:spcAft>
                <a:spcPts val="0"/>
              </a:spcAft>
              <a:defRPr/>
            </a:pPr>
            <a:r>
              <a:rPr lang="cs-CZ" dirty="0"/>
              <a:t>Signální hladina zásob</a:t>
            </a:r>
          </a:p>
        </p:txBody>
      </p:sp>
      <p:sp>
        <p:nvSpPr>
          <p:cNvPr id="172034" name="Rectangle 2"/>
          <p:cNvSpPr>
            <a:spLocks noGrp="1" noChangeArrowheads="1"/>
          </p:cNvSpPr>
          <p:nvPr>
            <p:ph idx="1"/>
          </p:nvPr>
        </p:nvSpPr>
        <p:spPr>
          <a:xfrm>
            <a:off x="250825" y="1484313"/>
            <a:ext cx="8435975" cy="4392612"/>
          </a:xfrm>
        </p:spPr>
        <p:txBody>
          <a:bodyPr>
            <a:normAutofit fontScale="92500" lnSpcReduction="10000"/>
          </a:bodyPr>
          <a:lstStyle/>
          <a:p>
            <a:pPr>
              <a:lnSpc>
                <a:spcPct val="90000"/>
              </a:lnSpc>
              <a:buFont typeface="Wingdings" pitchFamily="2" charset="2"/>
              <a:buNone/>
            </a:pPr>
            <a:r>
              <a:rPr lang="cs-CZ" b="1"/>
              <a:t>Množství zásoby, při kterém musím provést objednání nové zásoby tak, aby mi včas byla dodána na sklad</a:t>
            </a:r>
          </a:p>
          <a:p>
            <a:pPr>
              <a:lnSpc>
                <a:spcPct val="90000"/>
              </a:lnSpc>
              <a:buFont typeface="Wingdings" pitchFamily="2" charset="2"/>
              <a:buNone/>
            </a:pPr>
            <a:endParaRPr lang="cs-CZ" b="1"/>
          </a:p>
          <a:p>
            <a:pPr>
              <a:lnSpc>
                <a:spcPct val="90000"/>
              </a:lnSpc>
              <a:buFont typeface="Wingdings" pitchFamily="2" charset="2"/>
              <a:buNone/>
            </a:pPr>
            <a:r>
              <a:rPr lang="cs-CZ" b="1"/>
              <a:t>q</a:t>
            </a:r>
            <a:r>
              <a:rPr lang="cs-CZ" b="1" baseline="-25000"/>
              <a:t>i</a:t>
            </a:r>
            <a:r>
              <a:rPr lang="cs-CZ" b="1"/>
              <a:t> = T</a:t>
            </a:r>
            <a:r>
              <a:rPr lang="cs-CZ" b="1" baseline="-25000"/>
              <a:t>i</a:t>
            </a:r>
            <a:r>
              <a:rPr lang="cs-CZ" b="1"/>
              <a:t> * PDS</a:t>
            </a:r>
            <a:r>
              <a:rPr lang="cs-CZ" b="1" baseline="-25000"/>
              <a:t>i</a:t>
            </a:r>
            <a:r>
              <a:rPr lang="cs-CZ" b="1"/>
              <a:t> + P</a:t>
            </a:r>
            <a:r>
              <a:rPr lang="cs-CZ" b="1" baseline="-25000"/>
              <a:t>z</a:t>
            </a:r>
          </a:p>
          <a:p>
            <a:pPr>
              <a:lnSpc>
                <a:spcPct val="90000"/>
              </a:lnSpc>
              <a:buFont typeface="Wingdings" pitchFamily="2" charset="2"/>
              <a:buNone/>
            </a:pPr>
            <a:r>
              <a:rPr lang="cs-CZ"/>
              <a:t>q</a:t>
            </a:r>
            <a:r>
              <a:rPr lang="cs-CZ" baseline="-25000"/>
              <a:t>i</a:t>
            </a:r>
            <a:r>
              <a:rPr lang="cs-CZ"/>
              <a:t> – objem výroby i-tého materiálu, při kterém je třeba zadat novou objednávku</a:t>
            </a:r>
          </a:p>
          <a:p>
            <a:pPr>
              <a:lnSpc>
                <a:spcPct val="90000"/>
              </a:lnSpc>
              <a:buFont typeface="Wingdings" pitchFamily="2" charset="2"/>
              <a:buNone/>
            </a:pPr>
            <a:r>
              <a:rPr lang="cs-CZ"/>
              <a:t>PDS – průměrná denní spotřeba i-tého mat.</a:t>
            </a:r>
          </a:p>
          <a:p>
            <a:pPr>
              <a:lnSpc>
                <a:spcPct val="90000"/>
              </a:lnSpc>
              <a:buFont typeface="Wingdings" pitchFamily="2" charset="2"/>
              <a:buNone/>
            </a:pPr>
            <a:r>
              <a:rPr lang="cs-CZ"/>
              <a:t>T</a:t>
            </a:r>
            <a:r>
              <a:rPr lang="cs-CZ" baseline="-25000"/>
              <a:t>i</a:t>
            </a:r>
            <a:r>
              <a:rPr lang="cs-CZ"/>
              <a:t> – dodací lhůta i-tého materiálu</a:t>
            </a:r>
          </a:p>
          <a:p>
            <a:pPr>
              <a:lnSpc>
                <a:spcPct val="90000"/>
              </a:lnSpc>
              <a:buFont typeface="Wingdings" pitchFamily="2" charset="2"/>
              <a:buNone/>
            </a:pPr>
            <a:r>
              <a:rPr lang="cs-CZ"/>
              <a:t>P</a:t>
            </a:r>
            <a:r>
              <a:rPr lang="cs-CZ" baseline="-25000"/>
              <a:t>z</a:t>
            </a:r>
            <a:r>
              <a:rPr lang="cs-CZ"/>
              <a:t> – pojistná zásoba i-tého materiálu</a:t>
            </a:r>
          </a:p>
          <a:p>
            <a:pPr>
              <a:lnSpc>
                <a:spcPct val="90000"/>
              </a:lnSpc>
              <a:buFont typeface="Wingdings" pitchFamily="2" charset="2"/>
              <a:buNone/>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2034">
                                            <p:txEl>
                                              <p:pRg st="2" end="2"/>
                                            </p:txEl>
                                          </p:spTgt>
                                        </p:tgtEl>
                                        <p:attrNameLst>
                                          <p:attrName>style.visibility</p:attrName>
                                        </p:attrNameLst>
                                      </p:cBhvr>
                                      <p:to>
                                        <p:strVal val="visible"/>
                                      </p:to>
                                    </p:set>
                                    <p:animEffect transition="in" filter="blinds(horizontal)">
                                      <p:cBhvr>
                                        <p:cTn id="7" dur="500"/>
                                        <p:tgtEl>
                                          <p:spTgt spid="17203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2034">
                                            <p:txEl>
                                              <p:pRg st="0" end="0"/>
                                            </p:txEl>
                                          </p:spTgt>
                                        </p:tgtEl>
                                        <p:attrNameLst>
                                          <p:attrName>style.visibility</p:attrName>
                                        </p:attrNameLst>
                                      </p:cBhvr>
                                      <p:to>
                                        <p:strVal val="visible"/>
                                      </p:to>
                                    </p:set>
                                    <p:animEffect transition="in" filter="blinds(horizontal)">
                                      <p:cBhvr>
                                        <p:cTn id="12" dur="500"/>
                                        <p:tgtEl>
                                          <p:spTgt spid="172034">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2034">
                                            <p:txEl>
                                              <p:pRg st="3" end="3"/>
                                            </p:txEl>
                                          </p:spTgt>
                                        </p:tgtEl>
                                        <p:attrNameLst>
                                          <p:attrName>style.visibility</p:attrName>
                                        </p:attrNameLst>
                                      </p:cBhvr>
                                      <p:to>
                                        <p:strVal val="visible"/>
                                      </p:to>
                                    </p:set>
                                    <p:animEffect transition="in" filter="blinds(horizontal)">
                                      <p:cBhvr>
                                        <p:cTn id="15" dur="500"/>
                                        <p:tgtEl>
                                          <p:spTgt spid="17203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72034">
                                            <p:txEl>
                                              <p:pRg st="4" end="4"/>
                                            </p:txEl>
                                          </p:spTgt>
                                        </p:tgtEl>
                                        <p:attrNameLst>
                                          <p:attrName>style.visibility</p:attrName>
                                        </p:attrNameLst>
                                      </p:cBhvr>
                                      <p:to>
                                        <p:strVal val="visible"/>
                                      </p:to>
                                    </p:set>
                                    <p:animEffect transition="in" filter="blinds(horizontal)">
                                      <p:cBhvr>
                                        <p:cTn id="18" dur="500"/>
                                        <p:tgtEl>
                                          <p:spTgt spid="17203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2034">
                                            <p:txEl>
                                              <p:pRg st="5" end="5"/>
                                            </p:txEl>
                                          </p:spTgt>
                                        </p:tgtEl>
                                        <p:attrNameLst>
                                          <p:attrName>style.visibility</p:attrName>
                                        </p:attrNameLst>
                                      </p:cBhvr>
                                      <p:to>
                                        <p:strVal val="visible"/>
                                      </p:to>
                                    </p:set>
                                    <p:animEffect transition="in" filter="blinds(horizontal)">
                                      <p:cBhvr>
                                        <p:cTn id="21" dur="500"/>
                                        <p:tgtEl>
                                          <p:spTgt spid="17203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72034">
                                            <p:txEl>
                                              <p:pRg st="6" end="6"/>
                                            </p:txEl>
                                          </p:spTgt>
                                        </p:tgtEl>
                                        <p:attrNameLst>
                                          <p:attrName>style.visibility</p:attrName>
                                        </p:attrNameLst>
                                      </p:cBhvr>
                                      <p:to>
                                        <p:strVal val="visible"/>
                                      </p:to>
                                    </p:set>
                                    <p:animEffect transition="in" filter="blinds(horizontal)">
                                      <p:cBhvr>
                                        <p:cTn id="24" dur="500"/>
                                        <p:tgtEl>
                                          <p:spTgt spid="1720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68313" y="0"/>
            <a:ext cx="8229600" cy="706438"/>
          </a:xfrm>
        </p:spPr>
        <p:txBody>
          <a:bodyPr/>
          <a:lstStyle/>
          <a:p>
            <a:pPr fontAlgn="auto">
              <a:spcAft>
                <a:spcPts val="0"/>
              </a:spcAft>
              <a:defRPr/>
            </a:pPr>
            <a:r>
              <a:rPr lang="cs-CZ" sz="4000" dirty="0"/>
              <a:t>Signální hladina zásob</a:t>
            </a:r>
          </a:p>
        </p:txBody>
      </p:sp>
      <p:sp>
        <p:nvSpPr>
          <p:cNvPr id="390147" name="Rectangle 3"/>
          <p:cNvSpPr>
            <a:spLocks noGrp="1" noChangeArrowheads="1"/>
          </p:cNvSpPr>
          <p:nvPr>
            <p:ph type="body" idx="4294967295"/>
          </p:nvPr>
        </p:nvSpPr>
        <p:spPr>
          <a:xfrm>
            <a:off x="395288" y="746125"/>
            <a:ext cx="8507412" cy="1368425"/>
          </a:xfrm>
        </p:spPr>
        <p:txBody>
          <a:bodyPr/>
          <a:lstStyle/>
          <a:p>
            <a:pPr>
              <a:lnSpc>
                <a:spcPct val="90000"/>
              </a:lnSpc>
              <a:buFont typeface="Wingdings" pitchFamily="2" charset="2"/>
              <a:buNone/>
            </a:pPr>
            <a:endParaRPr lang="cs-CZ" sz="2000" b="1" dirty="0"/>
          </a:p>
          <a:p>
            <a:pPr>
              <a:lnSpc>
                <a:spcPct val="90000"/>
              </a:lnSpc>
              <a:buFont typeface="Wingdings" pitchFamily="2" charset="2"/>
              <a:buNone/>
            </a:pPr>
            <a:r>
              <a:rPr lang="cs-CZ" sz="2000" b="1" dirty="0"/>
              <a:t>	Množství zásoby, při kterém musím provést objednání nové zásoby tak, aby mi včas byla dodána na sklad</a:t>
            </a:r>
          </a:p>
        </p:txBody>
      </p:sp>
      <p:pic>
        <p:nvPicPr>
          <p:cNvPr id="390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77771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ChangeArrowheads="1"/>
          </p:cNvSpPr>
          <p:nvPr/>
        </p:nvSpPr>
        <p:spPr bwMode="auto">
          <a:xfrm>
            <a:off x="323850" y="5805488"/>
            <a:ext cx="85074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Clr>
                <a:schemeClr val="bg2"/>
              </a:buClr>
              <a:buSzPct val="75000"/>
              <a:buFont typeface="Wingdings" pitchFamily="2" charset="2"/>
              <a:buChar char="p"/>
            </a:pPr>
            <a:r>
              <a:rPr lang="cs-CZ">
                <a:latin typeface="Times New Roman" pitchFamily="18" charset="0"/>
              </a:rPr>
              <a:t>d … předstih objednávky </a:t>
            </a:r>
          </a:p>
          <a:p>
            <a:pPr marL="342900" indent="-342900" algn="just">
              <a:spcBef>
                <a:spcPct val="20000"/>
              </a:spcBef>
              <a:buClr>
                <a:schemeClr val="bg2"/>
              </a:buClr>
              <a:buSzPct val="75000"/>
              <a:buFont typeface="Wingdings" pitchFamily="2" charset="2"/>
              <a:buChar char="p"/>
            </a:pPr>
            <a:r>
              <a:rPr lang="cs-CZ">
                <a:latin typeface="Times New Roman" pitchFamily="18" charset="0"/>
              </a:rPr>
              <a:t>r … bod znovuobjednávky  nebo též objednací úroveň (velikost zásob, při které je nutné  vystavit objednávku)</a:t>
            </a:r>
          </a:p>
        </p:txBody>
      </p:sp>
    </p:spTree>
    <p:extLst>
      <p:ext uri="{BB962C8B-B14F-4D97-AF65-F5344CB8AC3E}">
        <p14:creationId xmlns:p14="http://schemas.microsoft.com/office/powerpoint/2010/main" val="355429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0"/>
            <a:ext cx="8229600" cy="1196975"/>
          </a:xfrm>
        </p:spPr>
        <p:txBody>
          <a:bodyPr/>
          <a:lstStyle/>
          <a:p>
            <a:pPr fontAlgn="auto">
              <a:spcAft>
                <a:spcPts val="0"/>
              </a:spcAft>
              <a:defRPr/>
            </a:pPr>
            <a:r>
              <a:rPr lang="cs-CZ" sz="2800"/>
              <a:t>Bod objednávky (signální hladina zásob)</a:t>
            </a:r>
          </a:p>
        </p:txBody>
      </p:sp>
      <p:sp>
        <p:nvSpPr>
          <p:cNvPr id="24581" name="Rectangle 3"/>
          <p:cNvSpPr>
            <a:spLocks noGrp="1" noChangeArrowheads="1"/>
          </p:cNvSpPr>
          <p:nvPr>
            <p:ph type="body" idx="1"/>
          </p:nvPr>
        </p:nvSpPr>
        <p:spPr>
          <a:xfrm>
            <a:off x="250825" y="1196975"/>
            <a:ext cx="8435975" cy="4929188"/>
          </a:xfrm>
        </p:spPr>
        <p:txBody>
          <a:bodyPr rtlCol="0">
            <a:normAutofit fontScale="85000" lnSpcReduction="20000"/>
          </a:bodyPr>
          <a:lstStyle/>
          <a:p>
            <a:pPr marL="533400" indent="-533400" fontAlgn="auto">
              <a:lnSpc>
                <a:spcPct val="90000"/>
              </a:lnSpc>
              <a:spcAft>
                <a:spcPts val="0"/>
              </a:spcAft>
              <a:buFont typeface="Wingdings" pitchFamily="2" charset="2"/>
              <a:buNone/>
              <a:defRPr/>
            </a:pPr>
            <a:r>
              <a:rPr lang="cs-CZ" b="1" dirty="0">
                <a:latin typeface="Calibri" pitchFamily="34" charset="0"/>
              </a:rPr>
              <a:t>	Příklad</a:t>
            </a:r>
          </a:p>
          <a:p>
            <a:pPr marL="533400" indent="-533400" fontAlgn="auto">
              <a:lnSpc>
                <a:spcPct val="90000"/>
              </a:lnSpc>
              <a:spcAft>
                <a:spcPts val="0"/>
              </a:spcAft>
              <a:buFont typeface="Wingdings" pitchFamily="2" charset="2"/>
              <a:buNone/>
              <a:defRPr/>
            </a:pPr>
            <a:r>
              <a:rPr lang="cs-CZ" b="1" dirty="0">
                <a:latin typeface="Calibri" pitchFamily="34" charset="0"/>
              </a:rPr>
              <a:t>	</a:t>
            </a:r>
            <a:r>
              <a:rPr lang="cs-CZ" dirty="0">
                <a:latin typeface="Calibri" pitchFamily="34" charset="0"/>
              </a:rPr>
              <a:t> Průměrná denní spotřeba železa v ocelárně je 28 </a:t>
            </a:r>
            <a:r>
              <a:rPr lang="cs-CZ" dirty="0" err="1">
                <a:latin typeface="Calibri" pitchFamily="34" charset="0"/>
              </a:rPr>
              <a:t>t</a:t>
            </a:r>
            <a:r>
              <a:rPr lang="cs-CZ" dirty="0">
                <a:latin typeface="Calibri" pitchFamily="34" charset="0"/>
              </a:rPr>
              <a:t>. Dodací lhůta po zadání objednávky je přibližně 40 dní. Vzhledem na výkyvy dodávek železa v minulosti, ale také na výkyvy ve spotřebě, vytváří ocelárna pojistnou zásobu 1 500t.</a:t>
            </a:r>
            <a:endParaRPr lang="cs-CZ" b="1" dirty="0">
              <a:latin typeface="Calibri" pitchFamily="34" charset="0"/>
            </a:endParaRPr>
          </a:p>
          <a:p>
            <a:pPr marL="533400" indent="-533400" fontAlgn="auto">
              <a:lnSpc>
                <a:spcPct val="90000"/>
              </a:lnSpc>
              <a:spcAft>
                <a:spcPts val="0"/>
              </a:spcAft>
              <a:defRPr/>
            </a:pPr>
            <a:endParaRPr lang="cs-CZ" b="1" dirty="0">
              <a:latin typeface="Calibri" pitchFamily="34" charset="0"/>
            </a:endParaRPr>
          </a:p>
          <a:p>
            <a:pPr marL="533400" indent="-533400" fontAlgn="auto">
              <a:lnSpc>
                <a:spcPct val="90000"/>
              </a:lnSpc>
              <a:spcAft>
                <a:spcPts val="0"/>
              </a:spcAft>
              <a:buFont typeface="Wingdings" pitchFamily="2" charset="2"/>
              <a:buNone/>
              <a:defRPr/>
            </a:pPr>
            <a:r>
              <a:rPr lang="cs-CZ" b="1" dirty="0">
                <a:latin typeface="Calibri" pitchFamily="34" charset="0"/>
              </a:rPr>
              <a:t>	Úloha:</a:t>
            </a:r>
            <a:endParaRPr lang="cs-CZ" dirty="0">
              <a:latin typeface="Calibri" pitchFamily="34" charset="0"/>
            </a:endParaRPr>
          </a:p>
          <a:p>
            <a:pPr marL="533400" indent="-533400" fontAlgn="auto">
              <a:lnSpc>
                <a:spcPct val="90000"/>
              </a:lnSpc>
              <a:spcAft>
                <a:spcPts val="0"/>
              </a:spcAft>
              <a:buFont typeface="Wingdings" pitchFamily="2" charset="2"/>
              <a:buNone/>
              <a:defRPr/>
            </a:pPr>
            <a:r>
              <a:rPr lang="cs-CZ" dirty="0">
                <a:latin typeface="Calibri" pitchFamily="34" charset="0"/>
              </a:rPr>
              <a:t>	Vypočítejte signální hladinu zásob, tj. objem zásob, při kterém je potřeba zadat novou objednávku.</a:t>
            </a:r>
          </a:p>
          <a:p>
            <a:pPr marL="533400" indent="-533400" fontAlgn="auto">
              <a:lnSpc>
                <a:spcPct val="90000"/>
              </a:lnSpc>
              <a:spcAft>
                <a:spcPts val="0"/>
              </a:spcAft>
              <a:buFont typeface="Wingdings" pitchFamily="2" charset="2"/>
              <a:buNone/>
              <a:defRPr/>
            </a:pPr>
            <a:endParaRPr lang="cs-CZ" dirty="0">
              <a:latin typeface="Calibri" pitchFamily="34" charset="0"/>
            </a:endParaRPr>
          </a:p>
          <a:p>
            <a:pPr marL="533400" indent="-533400" fontAlgn="auto">
              <a:lnSpc>
                <a:spcPct val="90000"/>
              </a:lnSpc>
              <a:spcAft>
                <a:spcPts val="0"/>
              </a:spcAft>
              <a:buFont typeface="Wingdings" pitchFamily="2" charset="2"/>
              <a:buNone/>
              <a:defRPr/>
            </a:pPr>
            <a:r>
              <a:rPr lang="cs-CZ" dirty="0">
                <a:latin typeface="Calibri" pitchFamily="34" charset="0"/>
              </a:rPr>
              <a:t>	</a:t>
            </a:r>
            <a:r>
              <a:rPr lang="cs-CZ" b="1" dirty="0">
                <a:latin typeface="Calibri" pitchFamily="34" charset="0"/>
              </a:rPr>
              <a:t>Řešení:</a:t>
            </a:r>
          </a:p>
          <a:p>
            <a:pPr fontAlgn="auto">
              <a:lnSpc>
                <a:spcPct val="90000"/>
              </a:lnSpc>
              <a:spcAft>
                <a:spcPts val="0"/>
              </a:spcAft>
              <a:buFont typeface="Arial" pitchFamily="34" charset="0"/>
              <a:buNone/>
              <a:defRPr/>
            </a:pPr>
            <a:r>
              <a:rPr lang="cs-CZ" dirty="0">
                <a:latin typeface="Calibri" pitchFamily="34" charset="0"/>
              </a:rPr>
              <a:t>	</a:t>
            </a:r>
          </a:p>
          <a:p>
            <a:pPr marL="533400" indent="-533400" fontAlgn="auto">
              <a:lnSpc>
                <a:spcPct val="90000"/>
              </a:lnSpc>
              <a:spcAft>
                <a:spcPts val="0"/>
              </a:spcAft>
              <a:buFont typeface="Wingdings" pitchFamily="2" charset="2"/>
              <a:buNone/>
              <a:defRPr/>
            </a:pPr>
            <a:endParaRPr lang="cs-CZ"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0"/>
            <a:ext cx="8229600" cy="1196975"/>
          </a:xfrm>
        </p:spPr>
        <p:txBody>
          <a:bodyPr/>
          <a:lstStyle/>
          <a:p>
            <a:pPr fontAlgn="auto">
              <a:spcAft>
                <a:spcPts val="0"/>
              </a:spcAft>
              <a:defRPr/>
            </a:pPr>
            <a:r>
              <a:rPr lang="cs-CZ" sz="3600">
                <a:latin typeface="Times New Roman" pitchFamily="18" charset="0"/>
              </a:rPr>
              <a:t>Dodávkový cyklus</a:t>
            </a:r>
          </a:p>
        </p:txBody>
      </p:sp>
      <p:sp>
        <p:nvSpPr>
          <p:cNvPr id="376835" name="Rectangle 3"/>
          <p:cNvSpPr>
            <a:spLocks noGrp="1" noChangeArrowheads="1"/>
          </p:cNvSpPr>
          <p:nvPr>
            <p:ph type="body" idx="1"/>
          </p:nvPr>
        </p:nvSpPr>
        <p:spPr>
          <a:xfrm>
            <a:off x="395288" y="1268413"/>
            <a:ext cx="8291512" cy="4857750"/>
          </a:xfrm>
        </p:spPr>
        <p:txBody>
          <a:bodyPr/>
          <a:lstStyle/>
          <a:p>
            <a:r>
              <a:rPr lang="cs-CZ" sz="2800">
                <a:latin typeface="Times New Roman" pitchFamily="18" charset="0"/>
              </a:rPr>
              <a:t>Doba mezi dvěma po sobě jdoucími dodávkami.</a:t>
            </a:r>
          </a:p>
          <a:p>
            <a:r>
              <a:rPr lang="cs-CZ" sz="2800">
                <a:latin typeface="Times New Roman" pitchFamily="18" charset="0"/>
              </a:rPr>
              <a:t>tc = t / (Q /q)</a:t>
            </a:r>
          </a:p>
          <a:p>
            <a:endParaRPr lang="cs-CZ" sz="2800">
              <a:latin typeface="Times New Roman" pitchFamily="18" charset="0"/>
            </a:endParaRPr>
          </a:p>
          <a:p>
            <a:r>
              <a:rPr lang="cs-CZ" sz="2800">
                <a:latin typeface="Times New Roman" pitchFamily="18" charset="0"/>
              </a:rPr>
              <a:t>Počet dodávek za sledovanou periodu =</a:t>
            </a:r>
          </a:p>
          <a:p>
            <a:pPr>
              <a:buFont typeface="Wingdings" pitchFamily="2" charset="2"/>
              <a:buNone/>
            </a:pPr>
            <a:r>
              <a:rPr lang="cs-CZ" sz="2800">
                <a:latin typeface="Times New Roman" pitchFamily="18" charset="0"/>
              </a:rPr>
              <a:t>	Q/q = t/tc</a:t>
            </a:r>
          </a:p>
          <a:p>
            <a:endParaRPr lang="cs-CZ" sz="2000">
              <a:latin typeface="Times New Roman" pitchFamily="18" charset="0"/>
            </a:endParaRPr>
          </a:p>
          <a:p>
            <a:pPr>
              <a:buFont typeface="Arial" pitchFamily="34" charset="0"/>
              <a:buNone/>
            </a:pPr>
            <a:r>
              <a:rPr lang="cs-CZ" sz="2000"/>
              <a:t>tc = dodávkový cyklus</a:t>
            </a:r>
          </a:p>
          <a:p>
            <a:pPr>
              <a:buFont typeface="Arial" pitchFamily="34" charset="0"/>
              <a:buNone/>
            </a:pPr>
            <a:r>
              <a:rPr lang="cs-CZ" sz="2000"/>
              <a:t>t…počet dní sledovaného období</a:t>
            </a:r>
          </a:p>
          <a:p>
            <a:pPr>
              <a:buFont typeface="Arial" pitchFamily="34" charset="0"/>
              <a:buNone/>
            </a:pPr>
            <a:r>
              <a:rPr lang="cs-CZ" sz="2000"/>
              <a:t>Q…předpokládaná potřeba dané položky zásob za sledované období</a:t>
            </a:r>
          </a:p>
          <a:p>
            <a:pPr>
              <a:buFont typeface="Arial" pitchFamily="34" charset="0"/>
              <a:buNone/>
            </a:pPr>
            <a:r>
              <a:rPr lang="cs-CZ" sz="2000"/>
              <a:t>q…velikost jedné dodávky</a:t>
            </a:r>
          </a:p>
          <a:p>
            <a:pPr>
              <a:buFont typeface="Wingdings" pitchFamily="2" charset="2"/>
              <a:buNone/>
            </a:pPr>
            <a:endParaRPr lang="cs-CZ" sz="2800">
              <a:latin typeface="Times New Roman" pitchFamily="18" charset="0"/>
            </a:endParaRPr>
          </a:p>
          <a:p>
            <a:pPr>
              <a:buFont typeface="Wingdings" pitchFamily="2" charset="2"/>
              <a:buNone/>
            </a:pPr>
            <a:endParaRPr lang="cs-CZ" sz="2800">
              <a:latin typeface="Times New Roman" pitchFamily="18" charset="0"/>
            </a:endParaRPr>
          </a:p>
          <a:p>
            <a:endParaRPr lang="cs-CZ" sz="280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96975"/>
          </a:xfrm>
        </p:spPr>
        <p:txBody>
          <a:bodyPr/>
          <a:lstStyle/>
          <a:p>
            <a:pPr fontAlgn="auto">
              <a:spcAft>
                <a:spcPts val="0"/>
              </a:spcAft>
              <a:defRPr/>
            </a:pPr>
            <a:r>
              <a:rPr lang="cs-CZ"/>
              <a:t>Velikost dodávky</a:t>
            </a:r>
          </a:p>
        </p:txBody>
      </p:sp>
      <p:sp>
        <p:nvSpPr>
          <p:cNvPr id="377859" name="Rectangle 3"/>
          <p:cNvSpPr>
            <a:spLocks noGrp="1" noChangeArrowheads="1"/>
          </p:cNvSpPr>
          <p:nvPr>
            <p:ph type="body" idx="1"/>
          </p:nvPr>
        </p:nvSpPr>
        <p:spPr>
          <a:xfrm>
            <a:off x="457200" y="1268413"/>
            <a:ext cx="8362950" cy="4857750"/>
          </a:xfrm>
        </p:spPr>
        <p:txBody>
          <a:bodyPr/>
          <a:lstStyle/>
          <a:p>
            <a:pPr>
              <a:lnSpc>
                <a:spcPct val="90000"/>
              </a:lnSpc>
            </a:pPr>
            <a:endParaRPr lang="cs-CZ" sz="2800" b="1"/>
          </a:p>
          <a:p>
            <a:pPr>
              <a:lnSpc>
                <a:spcPct val="90000"/>
              </a:lnSpc>
            </a:pPr>
            <a:r>
              <a:rPr lang="cs-CZ" sz="2800"/>
              <a:t>je </a:t>
            </a:r>
            <a:r>
              <a:rPr lang="cs-CZ" sz="2800" b="1"/>
              <a:t>množství </a:t>
            </a:r>
            <a:r>
              <a:rPr lang="cs-CZ" sz="2800"/>
              <a:t>materiálu do skladu plánované ze spotřeby pro výrobu za období </a:t>
            </a:r>
            <a:r>
              <a:rPr lang="cs-CZ" sz="2800" b="1"/>
              <a:t>mezi dvěma dodávkami</a:t>
            </a:r>
            <a:r>
              <a:rPr lang="cs-CZ" sz="2800"/>
              <a:t> do skladu </a:t>
            </a:r>
          </a:p>
          <a:p>
            <a:pPr>
              <a:lnSpc>
                <a:spcPct val="90000"/>
              </a:lnSpc>
            </a:pPr>
            <a:r>
              <a:rPr lang="cs-CZ" sz="2800" b="1"/>
              <a:t>při rovnoměrné spotřebě</a:t>
            </a:r>
            <a:r>
              <a:rPr lang="cs-CZ" sz="2800"/>
              <a:t> se vychází z denní průměrné spotřeby kvantifikované na dobu dodací lhůty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96975"/>
          </a:xfrm>
        </p:spPr>
        <p:txBody>
          <a:bodyPr/>
          <a:lstStyle/>
          <a:p>
            <a:pPr fontAlgn="auto">
              <a:spcAft>
                <a:spcPts val="0"/>
              </a:spcAft>
              <a:defRPr/>
            </a:pPr>
            <a:r>
              <a:rPr lang="cs-CZ"/>
              <a:t>Dodací lhůta</a:t>
            </a:r>
          </a:p>
        </p:txBody>
      </p:sp>
      <p:sp>
        <p:nvSpPr>
          <p:cNvPr id="20483" name="Rectangle 3"/>
          <p:cNvSpPr>
            <a:spLocks noGrp="1" noChangeArrowheads="1"/>
          </p:cNvSpPr>
          <p:nvPr>
            <p:ph type="body" idx="1"/>
          </p:nvPr>
        </p:nvSpPr>
        <p:spPr>
          <a:xfrm>
            <a:off x="395288" y="1125538"/>
            <a:ext cx="8291512" cy="5000625"/>
          </a:xfrm>
        </p:spPr>
        <p:txBody>
          <a:bodyPr rtlCol="0">
            <a:normAutofit/>
          </a:bodyPr>
          <a:lstStyle/>
          <a:p>
            <a:pPr marL="1646238" lvl="3" fontAlgn="auto">
              <a:spcAft>
                <a:spcPts val="0"/>
              </a:spcAft>
              <a:defRPr/>
            </a:pPr>
            <a:endParaRPr lang="cs-CZ" sz="1800" dirty="0"/>
          </a:p>
          <a:p>
            <a:pPr fontAlgn="auto">
              <a:spcAft>
                <a:spcPts val="0"/>
              </a:spcAft>
              <a:defRPr/>
            </a:pPr>
            <a:r>
              <a:rPr lang="cs-CZ" sz="2800" dirty="0"/>
              <a:t>je časový interval mezi </a:t>
            </a:r>
            <a:r>
              <a:rPr lang="cs-CZ" sz="2800" b="1" dirty="0">
                <a:solidFill>
                  <a:srgbClr val="990000"/>
                </a:solidFill>
              </a:rPr>
              <a:t>jednotlivými dodávkami</a:t>
            </a:r>
            <a:r>
              <a:rPr lang="cs-CZ" sz="2800" dirty="0"/>
              <a:t> do skladu. </a:t>
            </a:r>
          </a:p>
          <a:p>
            <a:pPr marL="0" indent="0" fontAlgn="auto">
              <a:spcAft>
                <a:spcPts val="0"/>
              </a:spcAft>
              <a:buFontTx/>
              <a:buNone/>
              <a:defRPr/>
            </a:pPr>
            <a:r>
              <a:rPr lang="cs-CZ" sz="2800" dirty="0"/>
              <a:t>Dodací lhůty mohou být :</a:t>
            </a:r>
          </a:p>
          <a:p>
            <a:pPr fontAlgn="auto">
              <a:spcAft>
                <a:spcPts val="0"/>
              </a:spcAft>
              <a:defRPr/>
            </a:pPr>
            <a:r>
              <a:rPr lang="cs-CZ" sz="2800" dirty="0"/>
              <a:t>pravidelné </a:t>
            </a:r>
          </a:p>
          <a:p>
            <a:pPr fontAlgn="auto">
              <a:spcAft>
                <a:spcPts val="0"/>
              </a:spcAft>
              <a:defRPr/>
            </a:pPr>
            <a:r>
              <a:rPr lang="cs-CZ" sz="2800" dirty="0"/>
              <a:t>nepravidelné</a:t>
            </a:r>
          </a:p>
          <a:p>
            <a:pPr marL="0" indent="0" fontAlgn="auto">
              <a:spcAft>
                <a:spcPts val="0"/>
              </a:spcAft>
              <a:buFontTx/>
              <a:buNone/>
              <a:defRPr/>
            </a:pPr>
            <a:r>
              <a:rPr lang="cs-CZ" sz="2800" b="1" dirty="0">
                <a:solidFill>
                  <a:srgbClr val="990000"/>
                </a:solidFill>
              </a:rPr>
              <a:t>Optimální dodací lhůty</a:t>
            </a:r>
            <a:r>
              <a:rPr lang="cs-CZ" sz="2800" dirty="0"/>
              <a:t> jsou stanoveny s ohledem na:</a:t>
            </a:r>
          </a:p>
          <a:p>
            <a:pPr fontAlgn="auto">
              <a:spcAft>
                <a:spcPts val="0"/>
              </a:spcAft>
              <a:defRPr/>
            </a:pPr>
            <a:r>
              <a:rPr lang="cs-CZ" sz="2800" dirty="0"/>
              <a:t>hospodárnost tvorby a čerpání zásob</a:t>
            </a:r>
          </a:p>
          <a:p>
            <a:pPr fontAlgn="auto">
              <a:spcAft>
                <a:spcPts val="0"/>
              </a:spcAft>
              <a:defRPr/>
            </a:pPr>
            <a:r>
              <a:rPr lang="cs-CZ" sz="2800" dirty="0"/>
              <a:t>dodací podmínky poskytované ze strany dodavatele materiálu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96975"/>
          </a:xfrm>
        </p:spPr>
        <p:txBody>
          <a:bodyPr>
            <a:normAutofit fontScale="90000"/>
          </a:bodyPr>
          <a:lstStyle/>
          <a:p>
            <a:pPr fontAlgn="auto">
              <a:spcAft>
                <a:spcPts val="0"/>
              </a:spcAft>
              <a:defRPr/>
            </a:pPr>
            <a:br>
              <a:rPr lang="cs-CZ" sz="4000" dirty="0"/>
            </a:br>
            <a:r>
              <a:rPr lang="cs-CZ" sz="4000" dirty="0"/>
              <a:t>Náklady na zásoby</a:t>
            </a:r>
          </a:p>
        </p:txBody>
      </p:sp>
      <p:sp>
        <p:nvSpPr>
          <p:cNvPr id="379907" name="Rectangle 3"/>
          <p:cNvSpPr>
            <a:spLocks noGrp="1" noChangeArrowheads="1"/>
          </p:cNvSpPr>
          <p:nvPr>
            <p:ph type="body" idx="1"/>
          </p:nvPr>
        </p:nvSpPr>
        <p:spPr/>
        <p:txBody>
          <a:bodyPr/>
          <a:lstStyle/>
          <a:p>
            <a:pPr marL="0" indent="0">
              <a:buFontTx/>
              <a:buNone/>
            </a:pPr>
            <a:r>
              <a:rPr lang="cs-CZ" sz="2800"/>
              <a:t>Pokud budeme pojímat náklady na zásoby jako součást celkových materiálových nákladů rozdělíme je na:</a:t>
            </a:r>
          </a:p>
          <a:p>
            <a:pPr lvl="1"/>
            <a:r>
              <a:rPr lang="cs-CZ" sz="2800" b="1">
                <a:solidFill>
                  <a:schemeClr val="accent2"/>
                </a:solidFill>
              </a:rPr>
              <a:t>nákupní náklady </a:t>
            </a:r>
          </a:p>
          <a:p>
            <a:pPr lvl="1"/>
            <a:r>
              <a:rPr lang="cs-CZ" sz="2800" b="1">
                <a:solidFill>
                  <a:schemeClr val="accent2"/>
                </a:solidFill>
              </a:rPr>
              <a:t>obchodní a skladovací náklady</a:t>
            </a:r>
            <a:endParaRPr lang="cs-CZ" sz="2800" b="1">
              <a:solidFill>
                <a:srgbClr val="FF00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57200" y="0"/>
            <a:ext cx="8229600" cy="1196975"/>
          </a:xfrm>
        </p:spPr>
        <p:txBody>
          <a:bodyPr/>
          <a:lstStyle/>
          <a:p>
            <a:pPr fontAlgn="auto">
              <a:spcAft>
                <a:spcPts val="0"/>
              </a:spcAft>
              <a:defRPr/>
            </a:pPr>
            <a:r>
              <a:rPr lang="cs-CZ" sz="4000" dirty="0"/>
              <a:t>Náklady na zásoby</a:t>
            </a:r>
          </a:p>
        </p:txBody>
      </p:sp>
      <p:pic>
        <p:nvPicPr>
          <p:cNvPr id="3809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550988"/>
            <a:ext cx="8882062" cy="43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96975"/>
          </a:xfrm>
        </p:spPr>
        <p:txBody>
          <a:bodyPr/>
          <a:lstStyle/>
          <a:p>
            <a:pPr fontAlgn="auto">
              <a:spcAft>
                <a:spcPts val="0"/>
              </a:spcAft>
              <a:defRPr/>
            </a:pPr>
            <a:r>
              <a:rPr lang="cs-CZ" sz="4000"/>
              <a:t>Nákupní náklady</a:t>
            </a:r>
          </a:p>
        </p:txBody>
      </p:sp>
      <p:sp>
        <p:nvSpPr>
          <p:cNvPr id="22531" name="Rectangle 3"/>
          <p:cNvSpPr>
            <a:spLocks noGrp="1" noChangeArrowheads="1"/>
          </p:cNvSpPr>
          <p:nvPr>
            <p:ph type="body" idx="1"/>
          </p:nvPr>
        </p:nvSpPr>
        <p:spPr/>
        <p:txBody>
          <a:bodyPr rtlCol="0">
            <a:normAutofit/>
          </a:bodyPr>
          <a:lstStyle/>
          <a:p>
            <a:pPr marL="0" indent="0" fontAlgn="auto">
              <a:spcAft>
                <a:spcPts val="0"/>
              </a:spcAft>
              <a:buFontTx/>
              <a:buNone/>
              <a:defRPr/>
            </a:pPr>
            <a:r>
              <a:rPr lang="cs-CZ" dirty="0"/>
              <a:t>vznikají v souvislosti s nákupem materiálů do zásob z titulu: </a:t>
            </a:r>
          </a:p>
          <a:p>
            <a:pPr fontAlgn="auto">
              <a:spcAft>
                <a:spcPts val="0"/>
              </a:spcAft>
              <a:defRPr/>
            </a:pPr>
            <a:r>
              <a:rPr lang="cs-CZ" dirty="0"/>
              <a:t>    nákupu materiálů pro výrobu</a:t>
            </a:r>
          </a:p>
          <a:p>
            <a:pPr fontAlgn="auto">
              <a:spcAft>
                <a:spcPts val="0"/>
              </a:spcAft>
              <a:defRPr/>
            </a:pPr>
            <a:r>
              <a:rPr lang="cs-CZ" dirty="0"/>
              <a:t>    předčasného vyčerpání zásob  </a:t>
            </a:r>
          </a:p>
          <a:p>
            <a:pPr marL="0" indent="0" fontAlgn="auto">
              <a:spcAft>
                <a:spcPts val="0"/>
              </a:spcAft>
              <a:buFontTx/>
              <a:buNone/>
              <a:defRPr/>
            </a:pPr>
            <a:r>
              <a:rPr lang="cs-CZ" sz="2800" dirty="0"/>
              <a:t>Z hlediska vztahu k množství zásob mohou být:</a:t>
            </a:r>
          </a:p>
          <a:p>
            <a:pPr fontAlgn="auto">
              <a:spcAft>
                <a:spcPts val="0"/>
              </a:spcAft>
              <a:defRPr/>
            </a:pPr>
            <a:r>
              <a:rPr lang="cs-CZ" sz="2800" b="1" dirty="0">
                <a:solidFill>
                  <a:srgbClr val="006600"/>
                </a:solidFill>
              </a:rPr>
              <a:t>variabilní a fixní</a:t>
            </a:r>
          </a:p>
          <a:p>
            <a:pPr marL="0" indent="0" fontAlgn="auto">
              <a:spcAft>
                <a:spcPts val="0"/>
              </a:spcAft>
              <a:buFontTx/>
              <a:buNone/>
              <a:defRPr/>
            </a:pPr>
            <a:r>
              <a:rPr lang="cs-CZ" sz="2800" dirty="0"/>
              <a:t>Z hlediska početně technického je dělíme na:</a:t>
            </a:r>
          </a:p>
          <a:p>
            <a:pPr fontAlgn="auto">
              <a:spcAft>
                <a:spcPts val="0"/>
              </a:spcAft>
              <a:defRPr/>
            </a:pPr>
            <a:r>
              <a:rPr lang="cs-CZ" sz="2800" b="1" dirty="0">
                <a:solidFill>
                  <a:srgbClr val="006600"/>
                </a:solidFill>
              </a:rPr>
              <a:t>přímé a nepřímé </a:t>
            </a:r>
          </a:p>
          <a:p>
            <a:pPr marL="0" indent="0" fontAlgn="auto">
              <a:spcAft>
                <a:spcPts val="0"/>
              </a:spcAft>
              <a:buFontTx/>
              <a:buNone/>
              <a:defRPr/>
            </a:pPr>
            <a:endParaRPr lang="cs-CZ" sz="2800" dirty="0"/>
          </a:p>
          <a:p>
            <a:pPr marL="547688" lvl="1" indent="-368300" fontAlgn="auto">
              <a:spcAft>
                <a:spcPts val="0"/>
              </a:spcAft>
              <a:buFontTx/>
              <a:buNone/>
              <a:defRPr/>
            </a:pPr>
            <a:endParaRPr lang="cs-CZ"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0"/>
            <a:ext cx="8229600" cy="1196975"/>
          </a:xfrm>
        </p:spPr>
        <p:txBody>
          <a:bodyPr/>
          <a:lstStyle/>
          <a:p>
            <a:pPr fontAlgn="auto">
              <a:spcAft>
                <a:spcPts val="0"/>
              </a:spcAft>
              <a:defRPr/>
            </a:pPr>
            <a:r>
              <a:rPr lang="cs-CZ" sz="4000" dirty="0"/>
              <a:t>Zásoby</a:t>
            </a:r>
          </a:p>
        </p:txBody>
      </p:sp>
      <p:sp>
        <p:nvSpPr>
          <p:cNvPr id="356355" name="Rectangle 3"/>
          <p:cNvSpPr>
            <a:spLocks noGrp="1" noChangeArrowheads="1"/>
          </p:cNvSpPr>
          <p:nvPr>
            <p:ph type="body" idx="1"/>
          </p:nvPr>
        </p:nvSpPr>
        <p:spPr>
          <a:xfrm>
            <a:off x="250825" y="1341438"/>
            <a:ext cx="8713788" cy="5111750"/>
          </a:xfrm>
        </p:spPr>
        <p:txBody>
          <a:bodyPr/>
          <a:lstStyle/>
          <a:p>
            <a:pPr algn="just">
              <a:lnSpc>
                <a:spcPct val="90000"/>
              </a:lnSpc>
            </a:pPr>
            <a:r>
              <a:rPr lang="cs-CZ" sz="2800"/>
              <a:t>z hlediska toků výroby je fyzický objem materiálů a surovin </a:t>
            </a:r>
            <a:r>
              <a:rPr lang="cs-CZ" sz="2800" b="1">
                <a:solidFill>
                  <a:srgbClr val="990000"/>
                </a:solidFill>
              </a:rPr>
              <a:t>zajišťujících plynulou výrobu </a:t>
            </a:r>
            <a:r>
              <a:rPr lang="cs-CZ" sz="2800"/>
              <a:t>v podniku </a:t>
            </a:r>
          </a:p>
          <a:p>
            <a:pPr algn="just">
              <a:lnSpc>
                <a:spcPct val="90000"/>
              </a:lnSpc>
            </a:pPr>
            <a:r>
              <a:rPr lang="cs-CZ" sz="2800"/>
              <a:t>tvoří je zejména </a:t>
            </a:r>
            <a:r>
              <a:rPr lang="cs-CZ" sz="2800" b="1">
                <a:solidFill>
                  <a:srgbClr val="990000"/>
                </a:solidFill>
              </a:rPr>
              <a:t>základní materiály</a:t>
            </a:r>
          </a:p>
          <a:p>
            <a:pPr algn="just">
              <a:lnSpc>
                <a:spcPct val="90000"/>
              </a:lnSpc>
            </a:pPr>
            <a:r>
              <a:rPr lang="cs-CZ" sz="2800" b="1">
                <a:solidFill>
                  <a:srgbClr val="990000"/>
                </a:solidFill>
              </a:rPr>
              <a:t>vyžadují finanční prostředky</a:t>
            </a:r>
            <a:r>
              <a:rPr lang="cs-CZ" sz="2800"/>
              <a:t>, jejich nákup vyžaduje od podniku mít určitý objem finančních prostředků, </a:t>
            </a:r>
            <a:r>
              <a:rPr lang="cs-CZ" sz="2800" b="1">
                <a:solidFill>
                  <a:srgbClr val="990000"/>
                </a:solidFill>
              </a:rPr>
              <a:t>které se vrátí prodejem výroby</a:t>
            </a:r>
            <a:r>
              <a:rPr lang="cs-CZ" sz="2800"/>
              <a:t>. Výroba obecně je považována za materiálově náročnou a tyto finanční prostředky jsou objemově významné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96975"/>
          </a:xfrm>
        </p:spPr>
        <p:txBody>
          <a:bodyPr/>
          <a:lstStyle/>
          <a:p>
            <a:pPr fontAlgn="auto">
              <a:spcAft>
                <a:spcPts val="0"/>
              </a:spcAft>
              <a:defRPr/>
            </a:pPr>
            <a:r>
              <a:rPr lang="cs-CZ" sz="4000" dirty="0"/>
              <a:t>Nákupní náklady </a:t>
            </a:r>
          </a:p>
        </p:txBody>
      </p:sp>
      <p:sp>
        <p:nvSpPr>
          <p:cNvPr id="382979" name="Rectangle 3"/>
          <p:cNvSpPr>
            <a:spLocks noGrp="1" noChangeArrowheads="1"/>
          </p:cNvSpPr>
          <p:nvPr>
            <p:ph type="body" idx="1"/>
          </p:nvPr>
        </p:nvSpPr>
        <p:spPr/>
        <p:txBody>
          <a:bodyPr/>
          <a:lstStyle/>
          <a:p>
            <a:pPr>
              <a:lnSpc>
                <a:spcPct val="90000"/>
              </a:lnSpc>
              <a:buFontTx/>
              <a:buNone/>
            </a:pPr>
            <a:endParaRPr lang="cs-CZ">
              <a:solidFill>
                <a:srgbClr val="006600"/>
              </a:solidFill>
            </a:endParaRPr>
          </a:p>
          <a:p>
            <a:pPr>
              <a:lnSpc>
                <a:spcPct val="90000"/>
              </a:lnSpc>
              <a:buFontTx/>
              <a:buNone/>
            </a:pPr>
            <a:r>
              <a:rPr lang="cs-CZ"/>
              <a:t>Základní vztah pro výpočet:                          </a:t>
            </a:r>
          </a:p>
          <a:p>
            <a:pPr algn="ctr">
              <a:lnSpc>
                <a:spcPct val="90000"/>
              </a:lnSpc>
              <a:buFontTx/>
              <a:buNone/>
            </a:pPr>
            <a:r>
              <a:rPr lang="cs-CZ" sz="3600" b="1">
                <a:solidFill>
                  <a:srgbClr val="990000"/>
                </a:solidFill>
              </a:rPr>
              <a:t>N  =    M     *     P</a:t>
            </a:r>
            <a:r>
              <a:rPr lang="cs-CZ">
                <a:solidFill>
                  <a:srgbClr val="990000"/>
                </a:solidFill>
              </a:rPr>
              <a:t> </a:t>
            </a:r>
          </a:p>
          <a:p>
            <a:pPr>
              <a:lnSpc>
                <a:spcPct val="90000"/>
              </a:lnSpc>
              <a:buFontTx/>
              <a:buNone/>
            </a:pPr>
            <a:r>
              <a:rPr lang="cs-CZ"/>
              <a:t>                    Kč =    m.j.    *   Kč/m.j.</a:t>
            </a:r>
          </a:p>
          <a:p>
            <a:pPr>
              <a:lnSpc>
                <a:spcPct val="90000"/>
              </a:lnSpc>
              <a:buFontTx/>
              <a:buNone/>
            </a:pPr>
            <a:r>
              <a:rPr lang="cs-CZ" b="1">
                <a:solidFill>
                  <a:srgbClr val="990000"/>
                </a:solidFill>
              </a:rPr>
              <a:t>N </a:t>
            </a:r>
            <a:r>
              <a:rPr lang="cs-CZ" b="1"/>
              <a:t>  </a:t>
            </a:r>
            <a:r>
              <a:rPr lang="cs-CZ"/>
              <a:t>nákupní náklady </a:t>
            </a:r>
            <a:endParaRPr lang="cs-CZ" b="1"/>
          </a:p>
          <a:p>
            <a:pPr>
              <a:lnSpc>
                <a:spcPct val="90000"/>
              </a:lnSpc>
              <a:buFontTx/>
              <a:buNone/>
            </a:pPr>
            <a:r>
              <a:rPr lang="cs-CZ" b="1">
                <a:solidFill>
                  <a:srgbClr val="990000"/>
                </a:solidFill>
              </a:rPr>
              <a:t>M </a:t>
            </a:r>
            <a:r>
              <a:rPr lang="cs-CZ" b="1"/>
              <a:t>  </a:t>
            </a:r>
            <a:r>
              <a:rPr lang="cs-CZ"/>
              <a:t>množství materiálu v zásobách </a:t>
            </a:r>
          </a:p>
          <a:p>
            <a:pPr>
              <a:lnSpc>
                <a:spcPct val="90000"/>
              </a:lnSpc>
              <a:buFontTx/>
              <a:buNone/>
            </a:pPr>
            <a:r>
              <a:rPr lang="cs-CZ" b="1">
                <a:solidFill>
                  <a:srgbClr val="990000"/>
                </a:solidFill>
              </a:rPr>
              <a:t>P   </a:t>
            </a:r>
            <a:r>
              <a:rPr lang="cs-CZ"/>
              <a:t>pořizovací cena(cena pořízení+náklady na dopravu)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81075"/>
          </a:xfrm>
        </p:spPr>
        <p:txBody>
          <a:bodyPr/>
          <a:lstStyle/>
          <a:p>
            <a:pPr fontAlgn="auto">
              <a:spcAft>
                <a:spcPts val="0"/>
              </a:spcAft>
              <a:defRPr/>
            </a:pPr>
            <a:r>
              <a:rPr lang="cs-CZ" sz="4000" dirty="0"/>
              <a:t>Nákupní náklady </a:t>
            </a:r>
          </a:p>
        </p:txBody>
      </p:sp>
      <p:sp>
        <p:nvSpPr>
          <p:cNvPr id="19459" name="Rectangle 3"/>
          <p:cNvSpPr>
            <a:spLocks noGrp="1" noChangeArrowheads="1"/>
          </p:cNvSpPr>
          <p:nvPr>
            <p:ph type="body" idx="1"/>
          </p:nvPr>
        </p:nvSpPr>
        <p:spPr>
          <a:xfrm>
            <a:off x="323850" y="1196975"/>
            <a:ext cx="8229600" cy="5340350"/>
          </a:xfrm>
        </p:spPr>
        <p:txBody>
          <a:bodyPr rtlCol="0">
            <a:normAutofit lnSpcReduction="10000"/>
          </a:bodyPr>
          <a:lstStyle/>
          <a:p>
            <a:pPr marL="0" indent="0" fontAlgn="auto">
              <a:spcAft>
                <a:spcPts val="0"/>
              </a:spcAft>
              <a:buFont typeface="Arial" pitchFamily="34" charset="0"/>
              <a:buNone/>
              <a:defRPr/>
            </a:pPr>
            <a:r>
              <a:rPr lang="cs-CZ" sz="3200" b="1" dirty="0">
                <a:solidFill>
                  <a:srgbClr val="C00000"/>
                </a:solidFill>
              </a:rPr>
              <a:t>Pořizovací cena</a:t>
            </a:r>
          </a:p>
          <a:p>
            <a:pPr fontAlgn="auto">
              <a:spcAft>
                <a:spcPts val="0"/>
              </a:spcAft>
              <a:defRPr/>
            </a:pPr>
            <a:r>
              <a:rPr lang="cs-CZ" sz="2100" b="1" dirty="0"/>
              <a:t>Cena pořízení</a:t>
            </a:r>
            <a:endParaRPr lang="cs-CZ" sz="2100" b="1" i="1" dirty="0"/>
          </a:p>
          <a:p>
            <a:pPr lvl="1" fontAlgn="auto">
              <a:spcAft>
                <a:spcPts val="0"/>
              </a:spcAft>
              <a:defRPr/>
            </a:pPr>
            <a:r>
              <a:rPr lang="cs-CZ" sz="2100" b="1" i="1" dirty="0"/>
              <a:t>nakupovaného materiálu do zásob </a:t>
            </a:r>
            <a:r>
              <a:rPr lang="cs-CZ" sz="2100" i="1" dirty="0"/>
              <a:t>je cena, za kterou byl materiál nakoupený, bez DPH.</a:t>
            </a:r>
            <a:r>
              <a:rPr lang="cs-CZ" sz="2100" dirty="0"/>
              <a:t> </a:t>
            </a:r>
          </a:p>
          <a:p>
            <a:pPr lvl="1" fontAlgn="auto">
              <a:spcAft>
                <a:spcPts val="0"/>
              </a:spcAft>
              <a:defRPr/>
            </a:pPr>
            <a:r>
              <a:rPr lang="cs-CZ" sz="2100" b="1" i="1" dirty="0"/>
              <a:t>zásob materiálu vstupujícího do výroby </a:t>
            </a:r>
          </a:p>
          <a:p>
            <a:pPr marL="0" indent="0" fontAlgn="auto">
              <a:spcAft>
                <a:spcPts val="0"/>
              </a:spcAft>
              <a:buFontTx/>
              <a:buNone/>
              <a:defRPr/>
            </a:pPr>
            <a:r>
              <a:rPr lang="cs-CZ" sz="2800" i="1" dirty="0"/>
              <a:t>Ocenění zásob do skladu a ze skladu může být rozdílné ( v evidenci zásob prováděné podle zákona je předepsané). Pro vlastní řízení podnik zvolí postup ocenění: cena do skladu, cena ze skladu, průměr</a:t>
            </a:r>
          </a:p>
          <a:p>
            <a:pPr fontAlgn="auto">
              <a:spcAft>
                <a:spcPts val="0"/>
              </a:spcAft>
              <a:defRPr/>
            </a:pPr>
            <a:r>
              <a:rPr lang="cs-CZ" sz="2800" b="1" dirty="0"/>
              <a:t>Vedlejší náklady na pořízení</a:t>
            </a:r>
          </a:p>
          <a:p>
            <a:pPr lvl="1" fontAlgn="auto">
              <a:spcAft>
                <a:spcPts val="0"/>
              </a:spcAft>
              <a:defRPr/>
            </a:pPr>
            <a:r>
              <a:rPr lang="cs-CZ" sz="2000" dirty="0"/>
              <a:t>Náklady na dopravu materiálu do skladu - přesun materiálu od dodavatele do skladu materiálu</a:t>
            </a:r>
          </a:p>
          <a:p>
            <a:pPr lvl="1" fontAlgn="auto">
              <a:spcAft>
                <a:spcPts val="0"/>
              </a:spcAft>
              <a:defRPr/>
            </a:pPr>
            <a:r>
              <a:rPr lang="cs-CZ" sz="2000" b="1" dirty="0"/>
              <a:t>Při řízení těchto nákladů se může podnik rozhodovat např. zda je výhodné zajistit dopravu </a:t>
            </a:r>
            <a:r>
              <a:rPr lang="cs-CZ" sz="2000" b="1" dirty="0">
                <a:solidFill>
                  <a:srgbClr val="006600"/>
                </a:solidFill>
              </a:rPr>
              <a:t>vlastním,</a:t>
            </a:r>
            <a:r>
              <a:rPr lang="cs-CZ" sz="2000" b="1" dirty="0"/>
              <a:t> nebo </a:t>
            </a:r>
            <a:r>
              <a:rPr lang="cs-CZ" sz="2000" b="1" dirty="0">
                <a:solidFill>
                  <a:srgbClr val="006600"/>
                </a:solidFill>
              </a:rPr>
              <a:t>cizím</a:t>
            </a:r>
            <a:r>
              <a:rPr lang="cs-CZ" sz="2000" b="1" dirty="0"/>
              <a:t> subjektem.</a:t>
            </a:r>
            <a:r>
              <a:rPr lang="cs-CZ" sz="2000" dirty="0"/>
              <a:t> </a:t>
            </a:r>
          </a:p>
          <a:p>
            <a:pPr marL="400050" lvl="1" indent="0" fontAlgn="auto">
              <a:spcAft>
                <a:spcPts val="0"/>
              </a:spcAft>
              <a:buFontTx/>
              <a:buNone/>
              <a:defRPr/>
            </a:pPr>
            <a:endParaRPr lang="cs-CZ"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96975"/>
          </a:xfrm>
        </p:spPr>
        <p:txBody>
          <a:bodyPr/>
          <a:lstStyle/>
          <a:p>
            <a:pPr fontAlgn="auto">
              <a:spcAft>
                <a:spcPts val="0"/>
              </a:spcAft>
              <a:defRPr/>
            </a:pPr>
            <a:r>
              <a:rPr lang="cs-CZ" sz="4000" dirty="0"/>
              <a:t>Obchodní náklady</a:t>
            </a:r>
          </a:p>
        </p:txBody>
      </p:sp>
      <p:sp>
        <p:nvSpPr>
          <p:cNvPr id="385027" name="Rectangle 3"/>
          <p:cNvSpPr>
            <a:spLocks noGrp="1" noChangeArrowheads="1"/>
          </p:cNvSpPr>
          <p:nvPr>
            <p:ph type="body" idx="1"/>
          </p:nvPr>
        </p:nvSpPr>
        <p:spPr>
          <a:xfrm>
            <a:off x="457200" y="1412875"/>
            <a:ext cx="8578850" cy="4713288"/>
          </a:xfrm>
        </p:spPr>
        <p:txBody>
          <a:bodyPr/>
          <a:lstStyle/>
          <a:p>
            <a:pPr marL="0" indent="0">
              <a:lnSpc>
                <a:spcPct val="90000"/>
              </a:lnSpc>
            </a:pPr>
            <a:endParaRPr lang="cs-CZ"/>
          </a:p>
          <a:p>
            <a:pPr marL="0" indent="0">
              <a:lnSpc>
                <a:spcPct val="90000"/>
              </a:lnSpc>
              <a:buFontTx/>
              <a:buNone/>
            </a:pPr>
            <a:r>
              <a:rPr lang="cs-CZ"/>
              <a:t>vznikají v důsledku obchodní činnosti spojené s nákupem materiálů jedná se o:</a:t>
            </a:r>
          </a:p>
          <a:p>
            <a:pPr marL="0" indent="0">
              <a:lnSpc>
                <a:spcPct val="90000"/>
              </a:lnSpc>
            </a:pPr>
            <a:r>
              <a:rPr lang="cs-CZ"/>
              <a:t>    příjem a kontrolu dodávek materiálů</a:t>
            </a:r>
          </a:p>
          <a:p>
            <a:pPr marL="0" indent="0">
              <a:lnSpc>
                <a:spcPct val="90000"/>
              </a:lnSpc>
            </a:pPr>
            <a:r>
              <a:rPr lang="cs-CZ"/>
              <a:t>    vystavení objednávek </a:t>
            </a:r>
          </a:p>
          <a:p>
            <a:pPr marL="0" indent="0">
              <a:lnSpc>
                <a:spcPct val="90000"/>
              </a:lnSpc>
            </a:pPr>
            <a:r>
              <a:rPr lang="cs-CZ"/>
              <a:t>    evidenci objednávek a dodavatelských faktur </a:t>
            </a:r>
          </a:p>
          <a:p>
            <a:pPr marL="0" indent="0">
              <a:lnSpc>
                <a:spcPct val="90000"/>
              </a:lnSpc>
              <a:buFontTx/>
              <a:buNone/>
            </a:pPr>
            <a:r>
              <a:rPr lang="cs-CZ"/>
              <a:t>Z hlediska vztahu k množství zásob jsou </a:t>
            </a:r>
            <a:r>
              <a:rPr lang="cs-CZ" b="1">
                <a:solidFill>
                  <a:srgbClr val="006600"/>
                </a:solidFill>
              </a:rPr>
              <a:t>fixní</a:t>
            </a:r>
            <a:r>
              <a:rPr lang="cs-CZ">
                <a:solidFill>
                  <a:srgbClr val="006600"/>
                </a:solidFill>
              </a:rPr>
              <a:t>,</a:t>
            </a:r>
            <a:r>
              <a:rPr lang="cs-CZ"/>
              <a:t> z hlediska početně technického jsou </a:t>
            </a:r>
            <a:r>
              <a:rPr lang="cs-CZ" b="1">
                <a:solidFill>
                  <a:srgbClr val="006600"/>
                </a:solidFill>
              </a:rPr>
              <a:t>nepřímé</a:t>
            </a:r>
            <a:r>
              <a:rPr lang="cs-CZ" b="1"/>
              <a:t>, </a:t>
            </a:r>
            <a:r>
              <a:rPr lang="cs-CZ"/>
              <a:t>stanoví se jako objem </a:t>
            </a:r>
            <a:r>
              <a:rPr lang="cs-CZ" b="1">
                <a:solidFill>
                  <a:srgbClr val="006600"/>
                </a:solidFill>
              </a:rPr>
              <a:t>nákladů období</a:t>
            </a:r>
            <a:r>
              <a:rPr lang="cs-CZ"/>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02336"/>
            <a:ext cx="8229600" cy="1196975"/>
          </a:xfrm>
        </p:spPr>
        <p:txBody>
          <a:bodyPr/>
          <a:lstStyle/>
          <a:p>
            <a:pPr fontAlgn="auto">
              <a:spcAft>
                <a:spcPts val="0"/>
              </a:spcAft>
              <a:defRPr/>
            </a:pPr>
            <a:r>
              <a:rPr lang="cs-CZ" dirty="0"/>
              <a:t>Skladovací náklady</a:t>
            </a:r>
          </a:p>
        </p:txBody>
      </p:sp>
      <p:sp>
        <p:nvSpPr>
          <p:cNvPr id="386051" name="Rectangle 3"/>
          <p:cNvSpPr>
            <a:spLocks noGrp="1" noChangeArrowheads="1"/>
          </p:cNvSpPr>
          <p:nvPr>
            <p:ph type="body" idx="1"/>
          </p:nvPr>
        </p:nvSpPr>
        <p:spPr/>
        <p:txBody>
          <a:bodyPr/>
          <a:lstStyle/>
          <a:p>
            <a:pPr>
              <a:buFontTx/>
              <a:buNone/>
            </a:pPr>
            <a:r>
              <a:rPr lang="cs-CZ"/>
              <a:t>Vznikají při zajištění skladování materiálů. </a:t>
            </a:r>
          </a:p>
          <a:p>
            <a:pPr>
              <a:buFontTx/>
              <a:buNone/>
            </a:pPr>
            <a:r>
              <a:rPr lang="cs-CZ"/>
              <a:t>Zahrnují :</a:t>
            </a:r>
          </a:p>
          <a:p>
            <a:pPr lvl="2"/>
            <a:r>
              <a:rPr lang="cs-CZ" sz="2400" b="1"/>
              <a:t>prostorové náklady</a:t>
            </a:r>
          </a:p>
          <a:p>
            <a:pPr lvl="2"/>
            <a:r>
              <a:rPr lang="cs-CZ" sz="2400" b="1"/>
              <a:t>náklady na udržování zásob</a:t>
            </a:r>
          </a:p>
          <a:p>
            <a:pPr lvl="2"/>
            <a:r>
              <a:rPr lang="cs-CZ" sz="2400" b="1"/>
              <a:t>finanční náklady na úroky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365760"/>
            <a:ext cx="8229600" cy="1196975"/>
          </a:xfrm>
        </p:spPr>
        <p:txBody>
          <a:bodyPr/>
          <a:lstStyle/>
          <a:p>
            <a:pPr fontAlgn="auto">
              <a:spcAft>
                <a:spcPts val="0"/>
              </a:spcAft>
              <a:defRPr/>
            </a:pPr>
            <a:r>
              <a:rPr lang="cs-CZ" sz="3200" dirty="0"/>
              <a:t>OPTIMALIZACE ŘÍZENÍ ZÁSOB </a:t>
            </a:r>
          </a:p>
        </p:txBody>
      </p:sp>
      <p:sp>
        <p:nvSpPr>
          <p:cNvPr id="387075" name="Rectangle 3"/>
          <p:cNvSpPr>
            <a:spLocks noGrp="1" noChangeArrowheads="1"/>
          </p:cNvSpPr>
          <p:nvPr>
            <p:ph type="body" idx="1"/>
          </p:nvPr>
        </p:nvSpPr>
        <p:spPr/>
        <p:txBody>
          <a:bodyPr>
            <a:normAutofit fontScale="92500" lnSpcReduction="10000"/>
          </a:bodyPr>
          <a:lstStyle/>
          <a:p>
            <a:pPr algn="just">
              <a:lnSpc>
                <a:spcPct val="90000"/>
              </a:lnSpc>
            </a:pPr>
            <a:r>
              <a:rPr lang="cs-CZ"/>
              <a:t>Optimalizovaný výrobní program musí být precizně zajištěn </a:t>
            </a:r>
            <a:r>
              <a:rPr lang="cs-CZ" b="1"/>
              <a:t>s minimálními náklady. </a:t>
            </a:r>
            <a:r>
              <a:rPr lang="cs-CZ"/>
              <a:t>To je úkolem zásobovacího (nákupního) oddělení. V následujícím příkladech jsou uvedeny základní propočty nezbytné pro optimalizaci řízení zásob. </a:t>
            </a:r>
          </a:p>
          <a:p>
            <a:pPr algn="just">
              <a:lnSpc>
                <a:spcPct val="90000"/>
              </a:lnSpc>
              <a:buFont typeface="Wingdings" pitchFamily="2" charset="2"/>
              <a:buNone/>
            </a:pPr>
            <a:endParaRPr lang="cs-CZ"/>
          </a:p>
          <a:p>
            <a:pPr algn="just">
              <a:lnSpc>
                <a:spcPct val="90000"/>
              </a:lnSpc>
              <a:buFont typeface="Wingdings" pitchFamily="2" charset="2"/>
              <a:buNone/>
            </a:pPr>
            <a:r>
              <a:rPr lang="cs-CZ"/>
              <a:t>Jde zejména o:</a:t>
            </a:r>
          </a:p>
          <a:p>
            <a:pPr algn="just">
              <a:lnSpc>
                <a:spcPct val="90000"/>
              </a:lnSpc>
            </a:pPr>
            <a:r>
              <a:rPr lang="cs-CZ"/>
              <a:t>propočty spotřeby materiálu,</a:t>
            </a:r>
          </a:p>
          <a:p>
            <a:pPr algn="just">
              <a:lnSpc>
                <a:spcPct val="90000"/>
              </a:lnSpc>
            </a:pPr>
            <a:r>
              <a:rPr lang="cs-CZ"/>
              <a:t>bilanci materiálu,</a:t>
            </a:r>
          </a:p>
          <a:p>
            <a:pPr algn="just">
              <a:lnSpc>
                <a:spcPct val="90000"/>
              </a:lnSpc>
            </a:pPr>
            <a:r>
              <a:rPr lang="cs-CZ"/>
              <a:t>stanovení optimální výše dodávky.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539750" y="549275"/>
            <a:ext cx="8229600" cy="1195388"/>
          </a:xfrm>
        </p:spPr>
        <p:txBody>
          <a:bodyPr/>
          <a:lstStyle/>
          <a:p>
            <a:pPr fontAlgn="auto">
              <a:lnSpc>
                <a:spcPts val="4000"/>
              </a:lnSpc>
              <a:spcAft>
                <a:spcPts val="0"/>
              </a:spcAft>
              <a:defRPr/>
            </a:pPr>
            <a:r>
              <a:rPr lang="cs-CZ" sz="3000" dirty="0">
                <a:latin typeface="Times New Roman" pitchFamily="18" charset="0"/>
              </a:rPr>
              <a:t>Optimalizační výpočet velikosti dodávky (Stanovení optimální výše dodávky, počtu dodávek)</a:t>
            </a:r>
          </a:p>
        </p:txBody>
      </p:sp>
      <p:sp>
        <p:nvSpPr>
          <p:cNvPr id="388099" name="Rectangle 3"/>
          <p:cNvSpPr>
            <a:spLocks noGrp="1" noChangeArrowheads="1"/>
          </p:cNvSpPr>
          <p:nvPr>
            <p:ph type="body" idx="1"/>
          </p:nvPr>
        </p:nvSpPr>
        <p:spPr>
          <a:xfrm>
            <a:off x="323850" y="1844675"/>
            <a:ext cx="8640763" cy="4248150"/>
          </a:xfrm>
        </p:spPr>
        <p:txBody>
          <a:bodyPr/>
          <a:lstStyle/>
          <a:p>
            <a:r>
              <a:rPr lang="cs-CZ" sz="2800">
                <a:latin typeface="Times New Roman" pitchFamily="18" charset="0"/>
              </a:rPr>
              <a:t>Představuje nákladově nejpříznivější objem dodávky, tzn. objem, při kterém jsou celkové náklady na zabezpečení dodávek, skladování a udržení zásob minimální</a:t>
            </a:r>
          </a:p>
          <a:p>
            <a:r>
              <a:rPr lang="cs-CZ" sz="2800">
                <a:latin typeface="Times New Roman" pitchFamily="18" charset="0"/>
              </a:rPr>
              <a:t>S růstem  velikosti jedné dodávky obvykle rostou náklady na skladování a udržování zásob.</a:t>
            </a:r>
          </a:p>
          <a:p>
            <a:r>
              <a:rPr lang="cs-CZ" sz="2800">
                <a:latin typeface="Times New Roman" pitchFamily="18" charset="0"/>
              </a:rPr>
              <a:t>Náklady na dodávky naopak rostou s poklesem velikosti dodávek. (s vyšším počtem dodávek).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68313" y="301752"/>
            <a:ext cx="8229600" cy="1143000"/>
          </a:xfrm>
        </p:spPr>
        <p:txBody>
          <a:bodyPr/>
          <a:lstStyle/>
          <a:p>
            <a:pPr fontAlgn="auto">
              <a:spcAft>
                <a:spcPts val="0"/>
              </a:spcAft>
              <a:defRPr/>
            </a:pPr>
            <a:r>
              <a:rPr lang="cs-CZ" sz="4400" dirty="0"/>
              <a:t>Plánování zásob - optimalizace</a:t>
            </a:r>
          </a:p>
        </p:txBody>
      </p:sp>
      <p:sp>
        <p:nvSpPr>
          <p:cNvPr id="46083" name="Rectangle 9"/>
          <p:cNvSpPr>
            <a:spLocks noGrp="1" noChangeArrowheads="1"/>
          </p:cNvSpPr>
          <p:nvPr>
            <p:ph type="body" idx="4294967295"/>
          </p:nvPr>
        </p:nvSpPr>
        <p:spPr>
          <a:xfrm>
            <a:off x="250825" y="1341438"/>
            <a:ext cx="8675688" cy="5040312"/>
          </a:xfrm>
        </p:spPr>
        <p:txBody>
          <a:bodyPr rtlCol="0">
            <a:normAutofit lnSpcReduction="10000"/>
          </a:bodyPr>
          <a:lstStyle/>
          <a:p>
            <a:pPr fontAlgn="auto">
              <a:spcAft>
                <a:spcPts val="0"/>
              </a:spcAft>
              <a:buFontTx/>
              <a:buNone/>
              <a:defRPr/>
            </a:pPr>
            <a:r>
              <a:rPr lang="cs-CZ" sz="2800" b="1" dirty="0">
                <a:solidFill>
                  <a:schemeClr val="tx1"/>
                </a:solidFill>
              </a:rPr>
              <a:t>Deterministické modely zásob </a:t>
            </a:r>
          </a:p>
          <a:p>
            <a:pPr fontAlgn="auto">
              <a:spcAft>
                <a:spcPts val="0"/>
              </a:spcAft>
              <a:defRPr/>
            </a:pPr>
            <a:r>
              <a:rPr lang="cs-CZ" sz="2800" dirty="0">
                <a:solidFill>
                  <a:schemeClr val="tx1"/>
                </a:solidFill>
              </a:rPr>
              <a:t>Pokud poptávka (a tím také výroba) i pořizovací lhůta dodávky jsou jednoznačně určeny </a:t>
            </a:r>
          </a:p>
          <a:p>
            <a:pPr fontAlgn="auto">
              <a:spcAft>
                <a:spcPts val="0"/>
              </a:spcAft>
              <a:defRPr/>
            </a:pPr>
            <a:r>
              <a:rPr lang="cs-CZ" sz="2800" dirty="0">
                <a:solidFill>
                  <a:schemeClr val="tx1"/>
                </a:solidFill>
              </a:rPr>
              <a:t>Předpoklady:</a:t>
            </a:r>
          </a:p>
          <a:p>
            <a:pPr lvl="1" fontAlgn="auto">
              <a:spcAft>
                <a:spcPts val="0"/>
              </a:spcAft>
              <a:defRPr/>
            </a:pPr>
            <a:r>
              <a:rPr lang="cs-CZ" sz="2400" dirty="0">
                <a:solidFill>
                  <a:schemeClr val="tx1"/>
                </a:solidFill>
              </a:rPr>
              <a:t>zásoby se doplňují v jednom časovém okamžiku, a to po jejich vyčerpání </a:t>
            </a:r>
          </a:p>
          <a:p>
            <a:pPr lvl="1" fontAlgn="auto">
              <a:spcAft>
                <a:spcPts val="0"/>
              </a:spcAft>
              <a:defRPr/>
            </a:pPr>
            <a:r>
              <a:rPr lang="cs-CZ" sz="2400" dirty="0">
                <a:solidFill>
                  <a:schemeClr val="tx1"/>
                </a:solidFill>
              </a:rPr>
              <a:t>je předem znám požadavek na nakupovanou položku za celé zásobovací období (</a:t>
            </a:r>
            <a:r>
              <a:rPr lang="cs-CZ" sz="2400" i="1" dirty="0">
                <a:solidFill>
                  <a:schemeClr val="tx1"/>
                </a:solidFill>
              </a:rPr>
              <a:t>Q</a:t>
            </a:r>
            <a:r>
              <a:rPr lang="cs-CZ" sz="2400" dirty="0">
                <a:solidFill>
                  <a:schemeClr val="tx1"/>
                </a:solidFill>
              </a:rPr>
              <a:t>) </a:t>
            </a:r>
          </a:p>
          <a:p>
            <a:pPr lvl="1" fontAlgn="auto">
              <a:spcAft>
                <a:spcPts val="0"/>
              </a:spcAft>
              <a:defRPr/>
            </a:pPr>
            <a:r>
              <a:rPr lang="cs-CZ" sz="2400" dirty="0">
                <a:solidFill>
                  <a:schemeClr val="tx1"/>
                </a:solidFill>
              </a:rPr>
              <a:t>jsou známy jednotkové objednací a skladovací náklady (</a:t>
            </a:r>
            <a:r>
              <a:rPr lang="cs-CZ" sz="2400" i="1" dirty="0">
                <a:solidFill>
                  <a:schemeClr val="tx1"/>
                </a:solidFill>
              </a:rPr>
              <a:t>c1 </a:t>
            </a:r>
            <a:r>
              <a:rPr lang="cs-CZ" sz="2400" dirty="0">
                <a:solidFill>
                  <a:schemeClr val="tx1"/>
                </a:solidFill>
              </a:rPr>
              <a:t>a </a:t>
            </a:r>
            <a:r>
              <a:rPr lang="cs-CZ" sz="2400" i="1" dirty="0">
                <a:solidFill>
                  <a:schemeClr val="tx1"/>
                </a:solidFill>
              </a:rPr>
              <a:t>c</a:t>
            </a:r>
            <a:r>
              <a:rPr lang="cs-CZ" sz="2400" dirty="0">
                <a:solidFill>
                  <a:schemeClr val="tx1"/>
                </a:solidFill>
              </a:rPr>
              <a:t>2 ) </a:t>
            </a:r>
          </a:p>
          <a:p>
            <a:pPr lvl="1" fontAlgn="auto">
              <a:spcAft>
                <a:spcPts val="0"/>
              </a:spcAft>
              <a:defRPr/>
            </a:pPr>
            <a:r>
              <a:rPr lang="cs-CZ" sz="2400" dirty="0">
                <a:solidFill>
                  <a:schemeClr val="tx1"/>
                </a:solidFill>
              </a:rPr>
              <a:t>v důsledku konstantní poptávky je čerpání zásob rovnoměrné </a:t>
            </a:r>
          </a:p>
          <a:p>
            <a:pPr lvl="1" fontAlgn="auto">
              <a:spcAft>
                <a:spcPts val="0"/>
              </a:spcAft>
              <a:defRPr/>
            </a:pPr>
            <a:r>
              <a:rPr lang="cs-CZ" sz="2400" dirty="0">
                <a:solidFill>
                  <a:schemeClr val="tx1"/>
                </a:solidFill>
              </a:rPr>
              <a:t>nákupní cena je nezávislá na velikosti objednávky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68313" y="0"/>
            <a:ext cx="8229600" cy="706438"/>
          </a:xfrm>
        </p:spPr>
        <p:txBody>
          <a:bodyPr/>
          <a:lstStyle/>
          <a:p>
            <a:pPr fontAlgn="auto">
              <a:spcAft>
                <a:spcPts val="0"/>
              </a:spcAft>
              <a:defRPr/>
            </a:pPr>
            <a:r>
              <a:rPr lang="cs-CZ" sz="4000"/>
              <a:t>Plán zásob</a:t>
            </a:r>
          </a:p>
        </p:txBody>
      </p:sp>
      <p:sp>
        <p:nvSpPr>
          <p:cNvPr id="390147" name="Rectangle 3"/>
          <p:cNvSpPr>
            <a:spLocks noGrp="1" noChangeArrowheads="1"/>
          </p:cNvSpPr>
          <p:nvPr>
            <p:ph type="body" idx="4294967295"/>
          </p:nvPr>
        </p:nvSpPr>
        <p:spPr>
          <a:xfrm>
            <a:off x="395288" y="746125"/>
            <a:ext cx="8507412" cy="1368425"/>
          </a:xfrm>
        </p:spPr>
        <p:txBody>
          <a:bodyPr/>
          <a:lstStyle/>
          <a:p>
            <a:pPr>
              <a:lnSpc>
                <a:spcPct val="80000"/>
              </a:lnSpc>
            </a:pPr>
            <a:r>
              <a:rPr lang="cs-CZ" sz="2000">
                <a:solidFill>
                  <a:schemeClr val="tx1"/>
                </a:solidFill>
              </a:rPr>
              <a:t>Za uvedených předpokladů je možné určit, v jak velkých dodávkách a jak často by měl majitel zásob položku objednávat, aby náklady spojené s pořizováním a udržováním zásob byly co nejnižší. </a:t>
            </a:r>
          </a:p>
        </p:txBody>
      </p:sp>
      <p:pic>
        <p:nvPicPr>
          <p:cNvPr id="390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77771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ChangeArrowheads="1"/>
          </p:cNvSpPr>
          <p:nvPr/>
        </p:nvSpPr>
        <p:spPr bwMode="auto">
          <a:xfrm>
            <a:off x="323850" y="5805488"/>
            <a:ext cx="85074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Clr>
                <a:schemeClr val="bg2"/>
              </a:buClr>
              <a:buSzPct val="75000"/>
              <a:buFont typeface="Wingdings" pitchFamily="2" charset="2"/>
              <a:buChar char="p"/>
            </a:pPr>
            <a:r>
              <a:rPr lang="cs-CZ">
                <a:latin typeface="Times New Roman" pitchFamily="18" charset="0"/>
              </a:rPr>
              <a:t>d … předstih objednávky </a:t>
            </a:r>
          </a:p>
          <a:p>
            <a:pPr marL="342900" indent="-342900" algn="just">
              <a:spcBef>
                <a:spcPct val="20000"/>
              </a:spcBef>
              <a:buClr>
                <a:schemeClr val="bg2"/>
              </a:buClr>
              <a:buSzPct val="75000"/>
              <a:buFont typeface="Wingdings" pitchFamily="2" charset="2"/>
              <a:buChar char="p"/>
            </a:pPr>
            <a:r>
              <a:rPr lang="cs-CZ">
                <a:latin typeface="Times New Roman" pitchFamily="18" charset="0"/>
              </a:rPr>
              <a:t>r … bod znovuobjednávky  nebo též objednací úroveň (velikost zásob, při které je nutné  vystavit objednávku)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360363"/>
            <a:ext cx="8229600" cy="1196975"/>
          </a:xfrm>
        </p:spPr>
        <p:txBody>
          <a:bodyPr/>
          <a:lstStyle/>
          <a:p>
            <a:pPr fontAlgn="auto">
              <a:lnSpc>
                <a:spcPts val="3800"/>
              </a:lnSpc>
              <a:spcAft>
                <a:spcPts val="0"/>
              </a:spcAft>
              <a:defRPr/>
            </a:pPr>
            <a:r>
              <a:rPr lang="cs-CZ" sz="3000" dirty="0">
                <a:latin typeface="Times New Roman" pitchFamily="18" charset="0"/>
              </a:rPr>
              <a:t>Optimalizační výpočet velikosti dodávky (Stanovení optimální výše dodávky, počtu dodávek)</a:t>
            </a:r>
          </a:p>
        </p:txBody>
      </p:sp>
      <p:sp>
        <p:nvSpPr>
          <p:cNvPr id="195587" name="Rectangle 3"/>
          <p:cNvSpPr>
            <a:spLocks noGrp="1" noChangeArrowheads="1"/>
          </p:cNvSpPr>
          <p:nvPr>
            <p:ph type="body" idx="1"/>
          </p:nvPr>
        </p:nvSpPr>
        <p:spPr>
          <a:xfrm>
            <a:off x="323850" y="1773238"/>
            <a:ext cx="8712200" cy="4824412"/>
          </a:xfrm>
        </p:spPr>
        <p:txBody>
          <a:bodyPr rtlCol="0">
            <a:normAutofit fontScale="92500" lnSpcReduction="10000"/>
          </a:bodyPr>
          <a:lstStyle/>
          <a:p>
            <a:pPr marL="0" indent="0" fontAlgn="auto">
              <a:spcAft>
                <a:spcPts val="0"/>
              </a:spcAft>
              <a:buFont typeface="Arial" pitchFamily="34" charset="0"/>
              <a:buNone/>
              <a:defRPr/>
            </a:pPr>
            <a:r>
              <a:rPr lang="cs-CZ" b="1" dirty="0" err="1">
                <a:latin typeface="Times New Roman" pitchFamily="18" charset="0"/>
              </a:rPr>
              <a:t>Harrisův</a:t>
            </a:r>
            <a:r>
              <a:rPr lang="cs-CZ" b="1" dirty="0">
                <a:latin typeface="Times New Roman" pitchFamily="18" charset="0"/>
              </a:rPr>
              <a:t>-Wilsonův model: </a:t>
            </a:r>
          </a:p>
          <a:p>
            <a:pPr fontAlgn="auto">
              <a:spcAft>
                <a:spcPts val="0"/>
              </a:spcAft>
              <a:defRPr/>
            </a:pPr>
            <a:endParaRPr lang="cs-CZ" dirty="0">
              <a:latin typeface="Times New Roman" pitchFamily="18" charset="0"/>
            </a:endParaRPr>
          </a:p>
          <a:p>
            <a:pPr fontAlgn="auto">
              <a:spcAft>
                <a:spcPts val="0"/>
              </a:spcAft>
              <a:defRPr/>
            </a:pPr>
            <a:endParaRPr lang="cs-CZ" dirty="0">
              <a:latin typeface="Times New Roman" pitchFamily="18" charset="0"/>
            </a:endParaRPr>
          </a:p>
          <a:p>
            <a:pPr fontAlgn="auto">
              <a:spcAft>
                <a:spcPts val="0"/>
              </a:spcAft>
              <a:defRPr/>
            </a:pPr>
            <a:endParaRPr lang="cs-CZ" dirty="0">
              <a:latin typeface="Times New Roman" pitchFamily="18" charset="0"/>
            </a:endParaRPr>
          </a:p>
          <a:p>
            <a:pPr fontAlgn="auto">
              <a:spcAft>
                <a:spcPts val="0"/>
              </a:spcAft>
              <a:defRPr/>
            </a:pPr>
            <a:endParaRPr lang="cs-CZ" dirty="0">
              <a:latin typeface="Times New Roman" pitchFamily="18" charset="0"/>
            </a:endParaRPr>
          </a:p>
          <a:p>
            <a:pPr fontAlgn="auto">
              <a:lnSpc>
                <a:spcPct val="90000"/>
              </a:lnSpc>
              <a:spcAft>
                <a:spcPts val="0"/>
              </a:spcAft>
              <a:buFont typeface="Arial" pitchFamily="34" charset="0"/>
              <a:buNone/>
              <a:defRPr/>
            </a:pPr>
            <a:endParaRPr lang="cs-CZ" sz="2200" dirty="0"/>
          </a:p>
          <a:p>
            <a:pPr fontAlgn="auto">
              <a:lnSpc>
                <a:spcPct val="90000"/>
              </a:lnSpc>
              <a:spcAft>
                <a:spcPts val="0"/>
              </a:spcAft>
              <a:buFont typeface="Arial" pitchFamily="34" charset="0"/>
              <a:buNone/>
              <a:defRPr/>
            </a:pPr>
            <a:endParaRPr lang="cs-CZ" sz="2200" dirty="0"/>
          </a:p>
          <a:p>
            <a:pPr fontAlgn="auto">
              <a:lnSpc>
                <a:spcPct val="90000"/>
              </a:lnSpc>
              <a:spcAft>
                <a:spcPts val="0"/>
              </a:spcAft>
              <a:buFont typeface="Arial" pitchFamily="34" charset="0"/>
              <a:buNone/>
              <a:defRPr/>
            </a:pPr>
            <a:endParaRPr lang="cs-CZ" sz="2200" dirty="0"/>
          </a:p>
          <a:p>
            <a:pPr fontAlgn="auto">
              <a:lnSpc>
                <a:spcPct val="90000"/>
              </a:lnSpc>
              <a:spcAft>
                <a:spcPts val="0"/>
              </a:spcAft>
              <a:buFont typeface="Arial" pitchFamily="34" charset="0"/>
              <a:buNone/>
              <a:defRPr/>
            </a:pPr>
            <a:r>
              <a:rPr lang="cs-CZ" sz="2200" dirty="0" err="1"/>
              <a:t>N</a:t>
            </a:r>
            <a:r>
              <a:rPr lang="cs-CZ" sz="2200" baseline="-25000" dirty="0" err="1"/>
              <a:t>di</a:t>
            </a:r>
            <a:r>
              <a:rPr lang="cs-CZ" sz="2200" baseline="-25000" dirty="0"/>
              <a:t> </a:t>
            </a:r>
            <a:r>
              <a:rPr lang="cs-CZ" sz="2200" dirty="0"/>
              <a:t>–  náklady na zajištění jedné dodávky i-</a:t>
            </a:r>
            <a:r>
              <a:rPr lang="cs-CZ" sz="2200" dirty="0" err="1"/>
              <a:t>tého</a:t>
            </a:r>
            <a:r>
              <a:rPr lang="cs-CZ" sz="2200" dirty="0"/>
              <a:t> materiálu</a:t>
            </a:r>
          </a:p>
          <a:p>
            <a:pPr fontAlgn="auto">
              <a:lnSpc>
                <a:spcPct val="90000"/>
              </a:lnSpc>
              <a:spcAft>
                <a:spcPts val="0"/>
              </a:spcAft>
              <a:buFont typeface="Arial" pitchFamily="34" charset="0"/>
              <a:buNone/>
              <a:defRPr/>
            </a:pPr>
            <a:r>
              <a:rPr lang="cs-CZ" sz="2200" dirty="0"/>
              <a:t>D</a:t>
            </a:r>
            <a:r>
              <a:rPr lang="cs-CZ" sz="2200" baseline="-25000" dirty="0"/>
              <a:t>pi </a:t>
            </a:r>
            <a:r>
              <a:rPr lang="cs-CZ" sz="2200" dirty="0"/>
              <a:t>–  velikost dodávky</a:t>
            </a:r>
            <a:endParaRPr lang="cs-CZ" sz="2200" baseline="-25000" dirty="0"/>
          </a:p>
          <a:p>
            <a:pPr fontAlgn="auto">
              <a:lnSpc>
                <a:spcPct val="90000"/>
              </a:lnSpc>
              <a:spcAft>
                <a:spcPts val="0"/>
              </a:spcAft>
              <a:buFont typeface="Arial" pitchFamily="34" charset="0"/>
              <a:buNone/>
              <a:defRPr/>
            </a:pPr>
            <a:r>
              <a:rPr lang="cs-CZ" sz="2200" dirty="0" err="1"/>
              <a:t>N</a:t>
            </a:r>
            <a:r>
              <a:rPr lang="cs-CZ" sz="2200" baseline="-25000" dirty="0" err="1"/>
              <a:t>si</a:t>
            </a:r>
            <a:r>
              <a:rPr lang="cs-CZ" sz="2200" baseline="-25000" dirty="0"/>
              <a:t> </a:t>
            </a:r>
            <a:r>
              <a:rPr lang="cs-CZ" sz="2200" dirty="0"/>
              <a:t>–  náklady na skladování a udržování zásob, v Kč za jednotku zásoby a sledované období</a:t>
            </a:r>
          </a:p>
          <a:p>
            <a:pPr fontAlgn="auto">
              <a:spcAft>
                <a:spcPts val="0"/>
              </a:spcAft>
              <a:defRPr/>
            </a:pPr>
            <a:endParaRPr lang="cs-CZ" dirty="0">
              <a:latin typeface="Times New Roman" pitchFamily="18" charset="0"/>
            </a:endParaRPr>
          </a:p>
        </p:txBody>
      </p:sp>
      <p:graphicFrame>
        <p:nvGraphicFramePr>
          <p:cNvPr id="391172" name="Object 5"/>
          <p:cNvGraphicFramePr>
            <a:graphicFrameLocks noChangeAspect="1"/>
          </p:cNvGraphicFramePr>
          <p:nvPr/>
        </p:nvGraphicFramePr>
        <p:xfrm>
          <a:off x="1979613" y="2781300"/>
          <a:ext cx="5400675" cy="1616075"/>
        </p:xfrm>
        <a:graphic>
          <a:graphicData uri="http://schemas.openxmlformats.org/presentationml/2006/ole">
            <mc:AlternateContent xmlns:mc="http://schemas.openxmlformats.org/markup-compatibility/2006">
              <mc:Choice xmlns:v="urn:schemas-microsoft-com:vml" Requires="v">
                <p:oleObj spid="_x0000_s192520" name="Rovnice" r:id="rId4" imgW="1485255" imgH="444307" progId="Equation.3">
                  <p:embed/>
                </p:oleObj>
              </mc:Choice>
              <mc:Fallback>
                <p:oleObj name="Rovnice" r:id="rId4" imgW="1485255" imgH="444307" progId="Equation.3">
                  <p:embed/>
                  <p:pic>
                    <p:nvPicPr>
                      <p:cNvPr id="39117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781300"/>
                        <a:ext cx="54006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fontAlgn="auto">
              <a:spcAft>
                <a:spcPts val="0"/>
              </a:spcAft>
              <a:defRPr/>
            </a:pPr>
            <a:r>
              <a:rPr lang="cs-CZ"/>
              <a:t>Plán zásob</a:t>
            </a:r>
          </a:p>
        </p:txBody>
      </p:sp>
      <p:sp>
        <p:nvSpPr>
          <p:cNvPr id="392195" name="Rectangle 3"/>
          <p:cNvSpPr>
            <a:spLocks noGrp="1" noChangeArrowheads="1"/>
          </p:cNvSpPr>
          <p:nvPr>
            <p:ph type="body" idx="4294967295"/>
          </p:nvPr>
        </p:nvSpPr>
        <p:spPr>
          <a:xfrm>
            <a:off x="457200" y="1600200"/>
            <a:ext cx="8229600" cy="687388"/>
          </a:xfrm>
        </p:spPr>
        <p:txBody>
          <a:bodyPr>
            <a:normAutofit fontScale="92500"/>
          </a:bodyPr>
          <a:lstStyle/>
          <a:p>
            <a:r>
              <a:rPr lang="cs-CZ" dirty="0">
                <a:solidFill>
                  <a:schemeClr val="tx1"/>
                </a:solidFill>
              </a:rPr>
              <a:t>Graf funkce nákladů deterministického modelu</a:t>
            </a:r>
          </a:p>
        </p:txBody>
      </p:sp>
      <p:pic>
        <p:nvPicPr>
          <p:cNvPr id="392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76475"/>
            <a:ext cx="86756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0"/>
            <a:ext cx="8229600" cy="908050"/>
          </a:xfrm>
        </p:spPr>
        <p:txBody>
          <a:bodyPr/>
          <a:lstStyle/>
          <a:p>
            <a:pPr fontAlgn="auto">
              <a:spcAft>
                <a:spcPts val="0"/>
              </a:spcAft>
              <a:defRPr/>
            </a:pPr>
            <a:r>
              <a:rPr lang="cs-CZ" sz="3600" dirty="0">
                <a:latin typeface="Times New Roman" pitchFamily="18" charset="0"/>
              </a:rPr>
              <a:t>Zásoby</a:t>
            </a:r>
          </a:p>
        </p:txBody>
      </p:sp>
      <p:sp>
        <p:nvSpPr>
          <p:cNvPr id="185347" name="Rectangle 3"/>
          <p:cNvSpPr>
            <a:spLocks noGrp="1" noChangeArrowheads="1"/>
          </p:cNvSpPr>
          <p:nvPr>
            <p:ph type="body" idx="1"/>
          </p:nvPr>
        </p:nvSpPr>
        <p:spPr>
          <a:xfrm>
            <a:off x="250825" y="908050"/>
            <a:ext cx="8713788" cy="5761038"/>
          </a:xfrm>
        </p:spPr>
        <p:txBody>
          <a:bodyPr rtlCol="0">
            <a:normAutofit fontScale="70000" lnSpcReduction="20000"/>
          </a:bodyPr>
          <a:lstStyle/>
          <a:p>
            <a:pPr marL="0" indent="0" fontAlgn="auto">
              <a:spcAft>
                <a:spcPts val="0"/>
              </a:spcAft>
              <a:buFont typeface="Arial" pitchFamily="34" charset="0"/>
              <a:buNone/>
              <a:defRPr/>
            </a:pPr>
            <a:r>
              <a:rPr lang="cs-CZ" b="1" dirty="0"/>
              <a:t>Řízení zásob</a:t>
            </a:r>
          </a:p>
          <a:p>
            <a:pPr fontAlgn="auto">
              <a:spcAft>
                <a:spcPts val="0"/>
              </a:spcAft>
              <a:defRPr/>
            </a:pPr>
            <a:r>
              <a:rPr lang="cs-CZ" dirty="0"/>
              <a:t>Smyslem zásob je zajistit bezporuchový a plynulý výdej skladovaných položek do spotřeby. Výše zásob bude vždy ovlivněna požadavkem jištění před poruchami (výkyvy či neplnění dodávek dodavateli – objemový faktor x časový faktor), které mohou ovlivnit dispoziční množství zásob v jednotlivých skladech.</a:t>
            </a:r>
          </a:p>
          <a:p>
            <a:pPr fontAlgn="auto">
              <a:spcAft>
                <a:spcPts val="0"/>
              </a:spcAft>
              <a:defRPr/>
            </a:pPr>
            <a:endParaRPr lang="cs-CZ" dirty="0"/>
          </a:p>
          <a:p>
            <a:pPr fontAlgn="auto">
              <a:spcAft>
                <a:spcPts val="0"/>
              </a:spcAft>
              <a:defRPr/>
            </a:pPr>
            <a:r>
              <a:rPr lang="cs-CZ" dirty="0"/>
              <a:t>Operativní řízení zásob zabezpečuje udržování jejich potřebných stavů z hlediska množství a struktury.</a:t>
            </a:r>
          </a:p>
          <a:p>
            <a:pPr fontAlgn="auto">
              <a:spcAft>
                <a:spcPts val="0"/>
              </a:spcAft>
              <a:defRPr/>
            </a:pPr>
            <a:r>
              <a:rPr lang="cs-CZ" dirty="0"/>
              <a:t>Strategické řízení potřeb zásob zahrnuje řízení </a:t>
            </a:r>
            <a:r>
              <a:rPr lang="cs-CZ" b="1" dirty="0"/>
              <a:t>potřeb zásob </a:t>
            </a:r>
            <a:r>
              <a:rPr lang="cs-CZ" dirty="0"/>
              <a:t>(součást řízení aktiv podniku) a </a:t>
            </a:r>
            <a:r>
              <a:rPr lang="cs-CZ" b="1" dirty="0"/>
              <a:t>potřebných zdrojů </a:t>
            </a:r>
            <a:r>
              <a:rPr lang="cs-CZ" dirty="0"/>
              <a:t>(součást finančního řízení podniku).</a:t>
            </a:r>
          </a:p>
          <a:p>
            <a:pPr fontAlgn="auto">
              <a:spcAft>
                <a:spcPts val="0"/>
              </a:spcAft>
              <a:buClr>
                <a:schemeClr val="tx1"/>
              </a:buClr>
              <a:defRPr/>
            </a:pPr>
            <a:endParaRPr lang="cs-CZ" dirty="0">
              <a:latin typeface="Times New Roman" pitchFamily="18" charset="0"/>
            </a:endParaRPr>
          </a:p>
          <a:p>
            <a:pPr fontAlgn="auto">
              <a:spcAft>
                <a:spcPts val="0"/>
              </a:spcAft>
              <a:defRPr/>
            </a:pPr>
            <a:r>
              <a:rPr lang="cs-CZ" dirty="0"/>
              <a:t>Výrobní zásoby</a:t>
            </a:r>
          </a:p>
          <a:p>
            <a:pPr fontAlgn="auto">
              <a:spcAft>
                <a:spcPts val="0"/>
              </a:spcAft>
              <a:defRPr/>
            </a:pPr>
            <a:r>
              <a:rPr lang="cs-CZ" dirty="0"/>
              <a:t>Zásoby nedokončené výroby</a:t>
            </a:r>
          </a:p>
          <a:p>
            <a:pPr fontAlgn="auto">
              <a:spcAft>
                <a:spcPts val="0"/>
              </a:spcAft>
              <a:defRPr/>
            </a:pPr>
            <a:r>
              <a:rPr lang="cs-CZ" dirty="0"/>
              <a:t>Zásoby hotových výrobků</a:t>
            </a:r>
          </a:p>
          <a:p>
            <a:pPr fontAlgn="auto">
              <a:spcAft>
                <a:spcPts val="0"/>
              </a:spcAft>
              <a:buFont typeface="Wingdings" pitchFamily="2" charset="2"/>
              <a:buNone/>
              <a:defRPr/>
            </a:pPr>
            <a:endParaRPr lang="cs-CZ" dirty="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38944" y="288925"/>
            <a:ext cx="8229600" cy="908050"/>
          </a:xfrm>
        </p:spPr>
        <p:txBody>
          <a:bodyPr/>
          <a:lstStyle/>
          <a:p>
            <a:pPr fontAlgn="auto">
              <a:spcAft>
                <a:spcPts val="0"/>
              </a:spcAft>
              <a:defRPr/>
            </a:pPr>
            <a:r>
              <a:rPr lang="cs-CZ" sz="3000" dirty="0">
                <a:latin typeface="Times New Roman" pitchFamily="18" charset="0"/>
              </a:rPr>
              <a:t>Příklad 1 – optimalizace velikosti dodávky</a:t>
            </a:r>
          </a:p>
        </p:txBody>
      </p:sp>
      <p:sp>
        <p:nvSpPr>
          <p:cNvPr id="393219" name="Rectangle 3"/>
          <p:cNvSpPr>
            <a:spLocks noGrp="1" noChangeArrowheads="1"/>
          </p:cNvSpPr>
          <p:nvPr>
            <p:ph type="body" idx="1"/>
          </p:nvPr>
        </p:nvSpPr>
        <p:spPr>
          <a:xfrm>
            <a:off x="197644" y="1108869"/>
            <a:ext cx="8712200" cy="4929188"/>
          </a:xfrm>
        </p:spPr>
        <p:txBody>
          <a:bodyPr>
            <a:normAutofit/>
          </a:bodyPr>
          <a:lstStyle/>
          <a:p>
            <a:pPr>
              <a:spcBef>
                <a:spcPct val="50000"/>
              </a:spcBef>
            </a:pPr>
            <a:r>
              <a:rPr lang="cs-CZ" sz="2400" dirty="0">
                <a:latin typeface="Times New Roman" pitchFamily="18" charset="0"/>
              </a:rPr>
              <a:t>Celková roční potřeba dodávky určité suroviny do podniku je 1480 tun, náklady na jednu dodávku zásob jsou 2000 Kč, na skladování jedné tuny zásob jsou náklady 200 Kč (za rok).</a:t>
            </a:r>
          </a:p>
          <a:p>
            <a:pPr>
              <a:spcBef>
                <a:spcPct val="50000"/>
              </a:spcBef>
            </a:pPr>
            <a:r>
              <a:rPr lang="cs-CZ" sz="2400" dirty="0">
                <a:latin typeface="Times New Roman" pitchFamily="18" charset="0"/>
              </a:rPr>
              <a:t>Vypočítejte optimální velikost jedné dodávky, resp. Optimální počet dodávek za rok.</a:t>
            </a:r>
          </a:p>
        </p:txBody>
      </p:sp>
      <p:sp>
        <p:nvSpPr>
          <p:cNvPr id="4" name="Obdélník 3"/>
          <p:cNvSpPr>
            <a:spLocks noChangeArrowheads="1"/>
          </p:cNvSpPr>
          <p:nvPr/>
        </p:nvSpPr>
        <p:spPr bwMode="auto">
          <a:xfrm>
            <a:off x="250825" y="3276600"/>
            <a:ext cx="860583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sz="2600" b="1" dirty="0">
                <a:latin typeface="Times New Roman" pitchFamily="18" charset="0"/>
              </a:rPr>
              <a:t>Řešení:</a:t>
            </a:r>
          </a:p>
          <a:p>
            <a:r>
              <a:rPr lang="cs-CZ" sz="2600" dirty="0" err="1">
                <a:latin typeface="Times New Roman" pitchFamily="18" charset="0"/>
              </a:rPr>
              <a:t>dOPT</a:t>
            </a:r>
            <a:r>
              <a:rPr lang="cs-CZ" sz="2600" dirty="0">
                <a:latin typeface="Times New Roman" pitchFamily="18" charset="0"/>
              </a:rPr>
              <a:t> =  </a:t>
            </a:r>
            <a:r>
              <a:rPr lang="cs-CZ" sz="2600" dirty="0">
                <a:latin typeface="Verdana" pitchFamily="34" charset="0"/>
              </a:rPr>
              <a:t>√</a:t>
            </a:r>
            <a:r>
              <a:rPr lang="cs-CZ" sz="2600" dirty="0">
                <a:latin typeface="Times New Roman" pitchFamily="18" charset="0"/>
              </a:rPr>
              <a:t> 2*D*</a:t>
            </a:r>
            <a:r>
              <a:rPr lang="cs-CZ" sz="2600" dirty="0" err="1">
                <a:latin typeface="Times New Roman" pitchFamily="18" charset="0"/>
              </a:rPr>
              <a:t>Nd</a:t>
            </a:r>
            <a:r>
              <a:rPr lang="cs-CZ" sz="2600" dirty="0">
                <a:latin typeface="Times New Roman" pitchFamily="18" charset="0"/>
              </a:rPr>
              <a:t>/</a:t>
            </a:r>
            <a:r>
              <a:rPr lang="cs-CZ" sz="2600" dirty="0" err="1">
                <a:latin typeface="Times New Roman" pitchFamily="18" charset="0"/>
              </a:rPr>
              <a:t>Ns</a:t>
            </a:r>
            <a:endParaRPr lang="cs-CZ" sz="2600" dirty="0">
              <a:latin typeface="Times New Roman" pitchFamily="18" charset="0"/>
            </a:endParaRPr>
          </a:p>
          <a:p>
            <a:r>
              <a:rPr lang="cs-CZ" sz="2600" dirty="0" err="1"/>
              <a:t>dOPT</a:t>
            </a:r>
            <a:r>
              <a:rPr lang="cs-CZ" sz="2600" dirty="0"/>
              <a:t> =</a:t>
            </a:r>
          </a:p>
          <a:p>
            <a:r>
              <a:rPr lang="cs-CZ" sz="2600" dirty="0"/>
              <a:t>Počet dodávek =</a:t>
            </a:r>
          </a:p>
          <a:p>
            <a:endParaRPr lang="cs-CZ"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32048"/>
            <a:ext cx="8229600" cy="764704"/>
          </a:xfrm>
        </p:spPr>
        <p:txBody>
          <a:bodyPr/>
          <a:lstStyle/>
          <a:p>
            <a:pPr fontAlgn="auto">
              <a:spcAft>
                <a:spcPts val="0"/>
              </a:spcAft>
              <a:defRPr/>
            </a:pPr>
            <a:r>
              <a:rPr lang="cs-CZ" dirty="0"/>
              <a:t>Náklady optimální dodávky</a:t>
            </a:r>
          </a:p>
        </p:txBody>
      </p:sp>
      <p:sp>
        <p:nvSpPr>
          <p:cNvPr id="3" name="Zástupný symbol pro obsah 2"/>
          <p:cNvSpPr>
            <a:spLocks noGrp="1"/>
          </p:cNvSpPr>
          <p:nvPr>
            <p:ph idx="1"/>
          </p:nvPr>
        </p:nvSpPr>
        <p:spPr>
          <a:xfrm>
            <a:off x="395536" y="1196752"/>
            <a:ext cx="8291264" cy="4929411"/>
          </a:xfrm>
        </p:spPr>
        <p:txBody>
          <a:bodyPr rtlCol="0">
            <a:normAutofit fontScale="92500" lnSpcReduction="10000"/>
          </a:bodyPr>
          <a:lstStyle/>
          <a:p>
            <a:pPr>
              <a:buFontTx/>
              <a:buNone/>
            </a:pPr>
            <a:r>
              <a:rPr lang="cs-CZ" dirty="0" err="1"/>
              <a:t>nd</a:t>
            </a:r>
            <a:r>
              <a:rPr lang="cs-CZ" baseline="-25000" dirty="0" err="1"/>
              <a:t>opt</a:t>
            </a:r>
            <a:r>
              <a:rPr lang="cs-CZ" baseline="-25000" dirty="0"/>
              <a:t>.</a:t>
            </a:r>
            <a:r>
              <a:rPr lang="cs-CZ" dirty="0"/>
              <a:t> – počet optimálních dodávek v plán. období </a:t>
            </a:r>
          </a:p>
          <a:p>
            <a:pPr>
              <a:buFontTx/>
              <a:buNone/>
            </a:pPr>
            <a:r>
              <a:rPr lang="cs-CZ" dirty="0"/>
              <a:t>	</a:t>
            </a:r>
            <a:r>
              <a:rPr lang="cs-CZ" dirty="0" err="1"/>
              <a:t>nd</a:t>
            </a:r>
            <a:r>
              <a:rPr lang="cs-CZ" baseline="-25000" dirty="0" err="1"/>
              <a:t>opt</a:t>
            </a:r>
            <a:r>
              <a:rPr lang="cs-CZ" baseline="-25000" dirty="0"/>
              <a:t>.</a:t>
            </a:r>
            <a:r>
              <a:rPr lang="cs-CZ" dirty="0"/>
              <a:t> = Dpi/</a:t>
            </a:r>
            <a:r>
              <a:rPr lang="cs-CZ" dirty="0" err="1"/>
              <a:t>Dopt</a:t>
            </a:r>
            <a:endParaRPr lang="cs-CZ" b="1" dirty="0"/>
          </a:p>
          <a:p>
            <a:pPr>
              <a:buFontTx/>
              <a:buNone/>
            </a:pPr>
            <a:r>
              <a:rPr lang="cs-CZ" dirty="0" err="1"/>
              <a:t>td</a:t>
            </a:r>
            <a:r>
              <a:rPr lang="cs-CZ" baseline="-25000" dirty="0" err="1"/>
              <a:t>opt</a:t>
            </a:r>
            <a:r>
              <a:rPr lang="cs-CZ" baseline="-25000" dirty="0"/>
              <a:t>. </a:t>
            </a:r>
            <a:r>
              <a:rPr lang="cs-CZ" b="1" dirty="0"/>
              <a:t>	</a:t>
            </a:r>
            <a:r>
              <a:rPr lang="cs-CZ" dirty="0"/>
              <a:t>- čas optimálního dodávkového cyklu</a:t>
            </a:r>
          </a:p>
          <a:p>
            <a:pPr>
              <a:buFontTx/>
              <a:buNone/>
            </a:pPr>
            <a:r>
              <a:rPr lang="cs-CZ" dirty="0" err="1"/>
              <a:t>td</a:t>
            </a:r>
            <a:r>
              <a:rPr lang="cs-CZ" baseline="-25000" dirty="0" err="1"/>
              <a:t>opt</a:t>
            </a:r>
            <a:r>
              <a:rPr lang="cs-CZ" baseline="-25000" dirty="0"/>
              <a:t>. </a:t>
            </a:r>
            <a:r>
              <a:rPr lang="cs-CZ" dirty="0"/>
              <a:t>= t * </a:t>
            </a:r>
            <a:r>
              <a:rPr lang="cs-CZ" dirty="0" err="1"/>
              <a:t>Dopt</a:t>
            </a:r>
            <a:r>
              <a:rPr lang="cs-CZ" dirty="0"/>
              <a:t>/Dpi</a:t>
            </a:r>
            <a:endParaRPr lang="cs-CZ" b="1" baseline="-25000" dirty="0"/>
          </a:p>
          <a:p>
            <a:pPr fontAlgn="auto">
              <a:spcAft>
                <a:spcPts val="0"/>
              </a:spcAft>
              <a:buFontTx/>
              <a:buNone/>
              <a:defRPr/>
            </a:pPr>
            <a:endParaRPr lang="cs-CZ" b="1" dirty="0"/>
          </a:p>
          <a:p>
            <a:pPr fontAlgn="auto">
              <a:spcAft>
                <a:spcPts val="0"/>
              </a:spcAft>
              <a:buFontTx/>
              <a:buNone/>
              <a:defRPr/>
            </a:pPr>
            <a:r>
              <a:rPr lang="cs-CZ" b="1" dirty="0" err="1"/>
              <a:t>Nc</a:t>
            </a:r>
            <a:r>
              <a:rPr lang="cs-CZ" b="1" dirty="0"/>
              <a:t> = (</a:t>
            </a:r>
            <a:r>
              <a:rPr lang="cs-CZ" b="1" dirty="0" err="1"/>
              <a:t>ndopt</a:t>
            </a:r>
            <a:r>
              <a:rPr lang="cs-CZ" b="1" dirty="0"/>
              <a:t>. * </a:t>
            </a:r>
            <a:r>
              <a:rPr lang="cs-CZ" b="1" dirty="0" err="1"/>
              <a:t>Ndi</a:t>
            </a:r>
            <a:r>
              <a:rPr lang="cs-CZ" b="1" dirty="0"/>
              <a:t>) + (</a:t>
            </a:r>
            <a:r>
              <a:rPr lang="cs-CZ" b="1" dirty="0" err="1"/>
              <a:t>Zb</a:t>
            </a:r>
            <a:r>
              <a:rPr lang="cs-CZ" b="1" dirty="0"/>
              <a:t> * </a:t>
            </a:r>
            <a:r>
              <a:rPr lang="cs-CZ" b="1" dirty="0" err="1"/>
              <a:t>Nsi</a:t>
            </a:r>
            <a:r>
              <a:rPr lang="cs-CZ" b="1" dirty="0"/>
              <a:t>)</a:t>
            </a:r>
          </a:p>
          <a:p>
            <a:pPr fontAlgn="auto">
              <a:spcAft>
                <a:spcPts val="0"/>
              </a:spcAft>
              <a:buFontTx/>
              <a:buNone/>
              <a:defRPr/>
            </a:pPr>
            <a:endParaRPr lang="cs-CZ" b="1" dirty="0"/>
          </a:p>
          <a:p>
            <a:pPr fontAlgn="auto">
              <a:spcAft>
                <a:spcPts val="0"/>
              </a:spcAft>
              <a:defRPr/>
            </a:pPr>
            <a:r>
              <a:rPr lang="cs-CZ" dirty="0"/>
              <a:t>	</a:t>
            </a:r>
            <a:r>
              <a:rPr lang="cs-CZ" dirty="0" err="1"/>
              <a:t>Nc</a:t>
            </a:r>
            <a:r>
              <a:rPr lang="cs-CZ" dirty="0"/>
              <a:t> – celkové náklady na dodávku a skladování</a:t>
            </a:r>
          </a:p>
          <a:p>
            <a:pPr fontAlgn="auto">
              <a:spcAft>
                <a:spcPts val="0"/>
              </a:spcAft>
              <a:defRPr/>
            </a:pPr>
            <a:r>
              <a:rPr lang="cs-CZ" dirty="0"/>
              <a:t>	</a:t>
            </a:r>
            <a:r>
              <a:rPr lang="cs-CZ" dirty="0" err="1"/>
              <a:t>Zb</a:t>
            </a:r>
            <a:r>
              <a:rPr lang="cs-CZ" dirty="0"/>
              <a:t> – průměrná běžná zásoba = </a:t>
            </a:r>
            <a:r>
              <a:rPr lang="cs-CZ" dirty="0" err="1"/>
              <a:t>Dopt</a:t>
            </a:r>
            <a:r>
              <a:rPr lang="cs-CZ" dirty="0"/>
              <a:t>./2</a:t>
            </a:r>
          </a:p>
          <a:p>
            <a:pPr fontAlgn="auto">
              <a:spcAft>
                <a:spcPts val="0"/>
              </a:spcAft>
              <a:defRPr/>
            </a:pPr>
            <a:endParaRPr lang="cs-CZ" dirty="0"/>
          </a:p>
          <a:p>
            <a:pPr marL="0" indent="0" fontAlgn="auto">
              <a:spcAft>
                <a:spcPts val="0"/>
              </a:spcAft>
              <a:buFont typeface="Arial" pitchFamily="34" charset="0"/>
              <a:buNone/>
              <a:defRPr/>
            </a:pPr>
            <a:endParaRPr lang="cs-CZ" dirty="0"/>
          </a:p>
        </p:txBody>
      </p:sp>
    </p:spTree>
    <p:extLst>
      <p:ext uri="{BB962C8B-B14F-4D97-AF65-F5344CB8AC3E}">
        <p14:creationId xmlns:p14="http://schemas.microsoft.com/office/powerpoint/2010/main" val="2124427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06227"/>
            <a:ext cx="8229600" cy="1196975"/>
          </a:xfrm>
        </p:spPr>
        <p:txBody>
          <a:bodyPr/>
          <a:lstStyle/>
          <a:p>
            <a:pPr fontAlgn="auto">
              <a:spcAft>
                <a:spcPts val="0"/>
              </a:spcAft>
              <a:defRPr/>
            </a:pPr>
            <a:r>
              <a:rPr lang="cs-CZ" dirty="0"/>
              <a:t>Náklady optimální dodávky</a:t>
            </a:r>
          </a:p>
        </p:txBody>
      </p:sp>
      <p:sp>
        <p:nvSpPr>
          <p:cNvPr id="3" name="Zástupný symbol pro obsah 2"/>
          <p:cNvSpPr>
            <a:spLocks noGrp="1"/>
          </p:cNvSpPr>
          <p:nvPr>
            <p:ph idx="1"/>
          </p:nvPr>
        </p:nvSpPr>
        <p:spPr/>
        <p:txBody>
          <a:bodyPr rtlCol="0">
            <a:normAutofit/>
          </a:bodyPr>
          <a:lstStyle/>
          <a:p>
            <a:pPr fontAlgn="auto">
              <a:spcAft>
                <a:spcPts val="0"/>
              </a:spcAft>
              <a:buFontTx/>
              <a:buNone/>
              <a:defRPr/>
            </a:pPr>
            <a:r>
              <a:rPr lang="cs-CZ" dirty="0" err="1"/>
              <a:t>Nc</a:t>
            </a:r>
            <a:r>
              <a:rPr lang="cs-CZ" dirty="0"/>
              <a:t> = (</a:t>
            </a:r>
            <a:r>
              <a:rPr lang="cs-CZ" dirty="0" err="1"/>
              <a:t>ndopt</a:t>
            </a:r>
            <a:r>
              <a:rPr lang="cs-CZ" dirty="0"/>
              <a:t>. * </a:t>
            </a:r>
            <a:r>
              <a:rPr lang="cs-CZ" dirty="0" err="1"/>
              <a:t>Ndi</a:t>
            </a:r>
            <a:r>
              <a:rPr lang="cs-CZ" dirty="0"/>
              <a:t>) + (</a:t>
            </a:r>
            <a:r>
              <a:rPr lang="cs-CZ" dirty="0" err="1"/>
              <a:t>Zb</a:t>
            </a:r>
            <a:r>
              <a:rPr lang="cs-CZ" dirty="0"/>
              <a:t> * </a:t>
            </a:r>
            <a:r>
              <a:rPr lang="cs-CZ" dirty="0" err="1"/>
              <a:t>Nsi</a:t>
            </a:r>
            <a:r>
              <a:rPr lang="cs-CZ" dirty="0"/>
              <a:t>)</a:t>
            </a:r>
          </a:p>
          <a:p>
            <a:pPr fontAlgn="auto">
              <a:spcAft>
                <a:spcPts val="0"/>
              </a:spcAft>
              <a:defRPr/>
            </a:pPr>
            <a:r>
              <a:rPr lang="cs-CZ" dirty="0"/>
              <a:t>	</a:t>
            </a:r>
            <a:r>
              <a:rPr lang="cs-CZ" dirty="0" err="1"/>
              <a:t>Nc</a:t>
            </a:r>
            <a:r>
              <a:rPr lang="cs-CZ" dirty="0"/>
              <a:t> – celkové náklady na dodávku a skladování</a:t>
            </a:r>
          </a:p>
          <a:p>
            <a:pPr fontAlgn="auto">
              <a:spcAft>
                <a:spcPts val="0"/>
              </a:spcAft>
              <a:defRPr/>
            </a:pPr>
            <a:r>
              <a:rPr lang="cs-CZ" dirty="0"/>
              <a:t>	</a:t>
            </a:r>
            <a:r>
              <a:rPr lang="cs-CZ" dirty="0" err="1"/>
              <a:t>Zb</a:t>
            </a:r>
            <a:r>
              <a:rPr lang="cs-CZ" dirty="0"/>
              <a:t> – průměrná běžná zásoba = </a:t>
            </a:r>
            <a:r>
              <a:rPr lang="cs-CZ" dirty="0" err="1"/>
              <a:t>Dopt</a:t>
            </a:r>
            <a:r>
              <a:rPr lang="cs-CZ" dirty="0"/>
              <a:t>./2</a:t>
            </a:r>
          </a:p>
          <a:p>
            <a:pPr fontAlgn="auto">
              <a:spcAft>
                <a:spcPts val="0"/>
              </a:spcAft>
              <a:defRPr/>
            </a:pPr>
            <a:endParaRPr lang="cs-CZ" dirty="0"/>
          </a:p>
          <a:p>
            <a:pPr marL="0" indent="0" fontAlgn="auto">
              <a:spcAft>
                <a:spcPts val="0"/>
              </a:spcAft>
              <a:buFont typeface="Arial" pitchFamily="34" charset="0"/>
              <a:buNone/>
              <a:defRPr/>
            </a:pPr>
            <a:r>
              <a:rPr lang="cs-CZ" dirty="0"/>
              <a:t>Pro náš příklad tedy:</a:t>
            </a:r>
          </a:p>
          <a:p>
            <a:pPr marL="0" indent="0" fontAlgn="auto">
              <a:spcAft>
                <a:spcPts val="0"/>
              </a:spcAft>
              <a:buFont typeface="Arial" pitchFamily="34" charset="0"/>
              <a:buNone/>
              <a:defRPr/>
            </a:pP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3"/>
          <p:cNvSpPr>
            <a:spLocks noGrp="1" noChangeArrowheads="1"/>
          </p:cNvSpPr>
          <p:nvPr>
            <p:ph type="body" idx="1"/>
          </p:nvPr>
        </p:nvSpPr>
        <p:spPr>
          <a:xfrm>
            <a:off x="457200" y="594360"/>
            <a:ext cx="8362950" cy="5531803"/>
          </a:xfrm>
        </p:spPr>
        <p:txBody>
          <a:bodyPr>
            <a:normAutofit fontScale="92500" lnSpcReduction="10000"/>
          </a:bodyPr>
          <a:lstStyle/>
          <a:p>
            <a:pPr marL="457200" indent="-457200">
              <a:lnSpc>
                <a:spcPct val="90000"/>
              </a:lnSpc>
              <a:buFontTx/>
              <a:buNone/>
            </a:pPr>
            <a:r>
              <a:rPr lang="cs-CZ" sz="2000" b="1" dirty="0"/>
              <a:t>	</a:t>
            </a:r>
            <a:r>
              <a:rPr lang="cs-CZ" sz="2600" b="1" dirty="0"/>
              <a:t>Příklad 2:</a:t>
            </a:r>
            <a:r>
              <a:rPr lang="cs-CZ" sz="3900" dirty="0"/>
              <a:t> </a:t>
            </a:r>
            <a:r>
              <a:rPr lang="cs-CZ" dirty="0"/>
              <a:t>Strojírenský podnik spotřebuje na montáž speciálních strojních zařízení 25 000 ks součástek. Náklady na jednu dodávku těchto součástek představují 950,- Kč. Náklady na skladování jedné součástky činí 7,- Kč na den.</a:t>
            </a:r>
            <a:endParaRPr lang="cs-CZ" b="1" dirty="0"/>
          </a:p>
          <a:p>
            <a:pPr marL="457200" indent="-457200">
              <a:lnSpc>
                <a:spcPct val="90000"/>
              </a:lnSpc>
            </a:pPr>
            <a:endParaRPr lang="cs-CZ" b="1" dirty="0"/>
          </a:p>
          <a:p>
            <a:pPr marL="457200" indent="-457200">
              <a:lnSpc>
                <a:spcPct val="90000"/>
              </a:lnSpc>
              <a:buFontTx/>
              <a:buNone/>
            </a:pPr>
            <a:r>
              <a:rPr lang="cs-CZ" b="1" dirty="0"/>
              <a:t>Úlohy:</a:t>
            </a:r>
            <a:endParaRPr lang="cs-CZ" dirty="0"/>
          </a:p>
          <a:p>
            <a:pPr marL="457200" indent="-457200">
              <a:lnSpc>
                <a:spcPct val="90000"/>
              </a:lnSpc>
              <a:buFontTx/>
              <a:buAutoNum type="arabicPeriod"/>
            </a:pPr>
            <a:r>
              <a:rPr lang="cs-CZ" dirty="0"/>
              <a:t>Vypočítejte optimální velikost dodávky.</a:t>
            </a:r>
          </a:p>
          <a:p>
            <a:pPr marL="457200" indent="-457200">
              <a:lnSpc>
                <a:spcPct val="90000"/>
              </a:lnSpc>
              <a:buFontTx/>
              <a:buAutoNum type="arabicPeriod"/>
            </a:pPr>
            <a:r>
              <a:rPr lang="cs-CZ" dirty="0"/>
              <a:t>Určete počet dodávek za rok a délku dodávkového cyklu pro optimální velikost dodávky.</a:t>
            </a:r>
          </a:p>
          <a:p>
            <a:pPr marL="457200" indent="-457200">
              <a:lnSpc>
                <a:spcPct val="90000"/>
              </a:lnSpc>
              <a:buFontTx/>
              <a:buAutoNum type="arabicPeriod"/>
            </a:pPr>
            <a:r>
              <a:rPr lang="cs-CZ" dirty="0"/>
              <a:t>Vypočítejte celkové náklady na dodávku a skladování pro optimální velikost dodávky.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sz="half" idx="1"/>
          </p:nvPr>
        </p:nvSpPr>
        <p:spPr>
          <a:xfrm>
            <a:off x="0" y="612648"/>
            <a:ext cx="9144000" cy="6056440"/>
          </a:xfrm>
        </p:spPr>
        <p:txBody>
          <a:bodyPr/>
          <a:lstStyle/>
          <a:p>
            <a:pPr>
              <a:buFontTx/>
              <a:buNone/>
            </a:pPr>
            <a:r>
              <a:rPr lang="cs-CZ" sz="2800" b="1" dirty="0">
                <a:solidFill>
                  <a:schemeClr val="tx1"/>
                </a:solidFill>
              </a:rPr>
              <a:t>	Řešení:</a:t>
            </a:r>
          </a:p>
          <a:p>
            <a:pPr>
              <a:buFontTx/>
              <a:buNone/>
            </a:pPr>
            <a:r>
              <a:rPr lang="cs-CZ" sz="2800" b="1" dirty="0">
                <a:solidFill>
                  <a:schemeClr val="tx1"/>
                </a:solidFill>
              </a:rPr>
              <a:t>	</a:t>
            </a:r>
          </a:p>
          <a:p>
            <a:pPr>
              <a:buFontTx/>
              <a:buNone/>
            </a:pPr>
            <a:endParaRPr lang="cs-CZ" sz="2800" b="1" dirty="0">
              <a:solidFill>
                <a:schemeClr val="tx1"/>
              </a:solidFill>
            </a:endParaRPr>
          </a:p>
        </p:txBody>
      </p:sp>
      <p:sp>
        <p:nvSpPr>
          <p:cNvPr id="3" name="Zástupný obsah 2">
            <a:extLst>
              <a:ext uri="{FF2B5EF4-FFF2-40B4-BE49-F238E27FC236}">
                <a16:creationId xmlns:a16="http://schemas.microsoft.com/office/drawing/2014/main" id="{2AE5F27A-E7A8-4338-BC1B-7FDCAB6D4C2E}"/>
              </a:ext>
            </a:extLst>
          </p:cNvPr>
          <p:cNvSpPr>
            <a:spLocks noGrp="1"/>
          </p:cNvSpPr>
          <p:nvPr>
            <p:ph sz="half" idx="2"/>
          </p:nvPr>
        </p:nvSpPr>
        <p:spPr/>
        <p:txBody>
          <a:bodyPr/>
          <a:lstStyle/>
          <a:p>
            <a:endParaRPr 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692340"/>
            <a:ext cx="8229600" cy="765175"/>
          </a:xfrm>
        </p:spPr>
        <p:txBody>
          <a:bodyPr/>
          <a:lstStyle/>
          <a:p>
            <a:pPr fontAlgn="auto">
              <a:spcAft>
                <a:spcPts val="0"/>
              </a:spcAft>
              <a:defRPr/>
            </a:pPr>
            <a:r>
              <a:rPr lang="cs-CZ" sz="3000" dirty="0">
                <a:latin typeface="Times New Roman" pitchFamily="18" charset="0"/>
              </a:rPr>
              <a:t>Příklad 3 - Optimalizujte proces zásobování</a:t>
            </a:r>
          </a:p>
        </p:txBody>
      </p:sp>
      <p:sp>
        <p:nvSpPr>
          <p:cNvPr id="397315" name="Rectangle 3"/>
          <p:cNvSpPr>
            <a:spLocks noGrp="1" noChangeArrowheads="1"/>
          </p:cNvSpPr>
          <p:nvPr>
            <p:ph type="body" idx="1"/>
          </p:nvPr>
        </p:nvSpPr>
        <p:spPr/>
        <p:txBody>
          <a:bodyPr/>
          <a:lstStyle/>
          <a:p>
            <a:pPr>
              <a:lnSpc>
                <a:spcPct val="90000"/>
              </a:lnSpc>
            </a:pPr>
            <a:r>
              <a:rPr lang="cs-CZ" sz="2600">
                <a:latin typeface="Times New Roman" pitchFamily="18" charset="0"/>
              </a:rPr>
              <a:t>Náklady na pořízení jedné dodávky jsou 48 000 Kč.</a:t>
            </a:r>
          </a:p>
          <a:p>
            <a:pPr>
              <a:lnSpc>
                <a:spcPct val="90000"/>
              </a:lnSpc>
            </a:pPr>
            <a:r>
              <a:rPr lang="cs-CZ" sz="2600">
                <a:latin typeface="Times New Roman" pitchFamily="18" charset="0"/>
              </a:rPr>
              <a:t>Roční skladovací náklady na 1ks jsou 200Kč.</a:t>
            </a:r>
          </a:p>
          <a:p>
            <a:pPr>
              <a:lnSpc>
                <a:spcPct val="90000"/>
              </a:lnSpc>
            </a:pPr>
            <a:r>
              <a:rPr lang="cs-CZ" sz="2600">
                <a:latin typeface="Times New Roman" pitchFamily="18" charset="0"/>
              </a:rPr>
              <a:t>Počáteční zásoba zboží je 9000 ks.</a:t>
            </a:r>
          </a:p>
          <a:p>
            <a:pPr>
              <a:lnSpc>
                <a:spcPct val="90000"/>
              </a:lnSpc>
            </a:pPr>
            <a:r>
              <a:rPr lang="cs-CZ" sz="2600">
                <a:latin typeface="Times New Roman" pitchFamily="18" charset="0"/>
              </a:rPr>
              <a:t>Požadovaná konečná zásoba zboží na skladě má být 12 000 ks.</a:t>
            </a:r>
          </a:p>
          <a:p>
            <a:pPr>
              <a:lnSpc>
                <a:spcPct val="90000"/>
              </a:lnSpc>
            </a:pPr>
            <a:r>
              <a:rPr lang="cs-CZ" sz="2600">
                <a:latin typeface="Times New Roman" pitchFamily="18" charset="0"/>
              </a:rPr>
              <a:t>Cena za kus je 3 000 Kč.</a:t>
            </a:r>
          </a:p>
          <a:p>
            <a:pPr>
              <a:lnSpc>
                <a:spcPct val="90000"/>
              </a:lnSpc>
            </a:pPr>
            <a:r>
              <a:rPr lang="cs-CZ" sz="2600">
                <a:latin typeface="Times New Roman" pitchFamily="18" charset="0"/>
              </a:rPr>
              <a:t>Potřeba zboží za rok je 150 000 ks.</a:t>
            </a:r>
          </a:p>
          <a:p>
            <a:pPr>
              <a:lnSpc>
                <a:spcPct val="90000"/>
              </a:lnSpc>
            </a:pPr>
            <a:r>
              <a:rPr lang="cs-CZ" sz="2600">
                <a:latin typeface="Times New Roman" pitchFamily="18" charset="0"/>
              </a:rPr>
              <a:t>Určete optimální počet dodávek  za rok, průměrnou délku dodávkového cyklu a zjistěte náklady spojené se zásobováním (bez i s cenou pořízení).</a:t>
            </a:r>
          </a:p>
          <a:p>
            <a:pPr>
              <a:lnSpc>
                <a:spcPct val="90000"/>
              </a:lnSpc>
            </a:pPr>
            <a:endParaRPr lang="cs-CZ" sz="2600">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515371"/>
            <a:ext cx="8229600" cy="1196975"/>
          </a:xfrm>
        </p:spPr>
        <p:txBody>
          <a:bodyPr/>
          <a:lstStyle/>
          <a:p>
            <a:pPr fontAlgn="auto">
              <a:spcAft>
                <a:spcPts val="0"/>
              </a:spcAft>
              <a:defRPr/>
            </a:pPr>
            <a:r>
              <a:rPr lang="cs-CZ" sz="3000" dirty="0">
                <a:latin typeface="Times New Roman" pitchFamily="18" charset="0"/>
              </a:rPr>
              <a:t>Příklad 4 - Optimalizujte proces zásobování</a:t>
            </a:r>
          </a:p>
        </p:txBody>
      </p:sp>
      <p:sp>
        <p:nvSpPr>
          <p:cNvPr id="399363" name="Rectangle 3"/>
          <p:cNvSpPr>
            <a:spLocks noGrp="1" noChangeArrowheads="1"/>
          </p:cNvSpPr>
          <p:nvPr>
            <p:ph type="body" idx="1"/>
          </p:nvPr>
        </p:nvSpPr>
        <p:spPr/>
        <p:txBody>
          <a:bodyPr/>
          <a:lstStyle/>
          <a:p>
            <a:r>
              <a:rPr lang="cs-CZ" sz="2600">
                <a:latin typeface="Times New Roman" pitchFamily="18" charset="0"/>
              </a:rPr>
              <a:t>Náklady na pořízení jedné dodávky jsou </a:t>
            </a:r>
            <a:r>
              <a:rPr lang="cs-CZ" sz="2600" b="1">
                <a:latin typeface="Times New Roman" pitchFamily="18" charset="0"/>
              </a:rPr>
              <a:t>40 000 Kč</a:t>
            </a:r>
            <a:r>
              <a:rPr lang="cs-CZ" sz="2600">
                <a:latin typeface="Times New Roman" pitchFamily="18" charset="0"/>
              </a:rPr>
              <a:t>.</a:t>
            </a:r>
          </a:p>
          <a:p>
            <a:r>
              <a:rPr lang="cs-CZ" sz="2600">
                <a:latin typeface="Times New Roman" pitchFamily="18" charset="0"/>
              </a:rPr>
              <a:t>Roční skladovací náklady na 1ks jsou </a:t>
            </a:r>
            <a:r>
              <a:rPr lang="cs-CZ" sz="2600" b="1">
                <a:latin typeface="Times New Roman" pitchFamily="18" charset="0"/>
              </a:rPr>
              <a:t>300 Kč</a:t>
            </a:r>
            <a:r>
              <a:rPr lang="cs-CZ" sz="2600">
                <a:latin typeface="Times New Roman" pitchFamily="18" charset="0"/>
              </a:rPr>
              <a:t>.</a:t>
            </a:r>
          </a:p>
          <a:p>
            <a:r>
              <a:rPr lang="cs-CZ" sz="2600">
                <a:latin typeface="Times New Roman" pitchFamily="18" charset="0"/>
              </a:rPr>
              <a:t>Počáteční zásoba zboží je 9000 ks.</a:t>
            </a:r>
          </a:p>
          <a:p>
            <a:r>
              <a:rPr lang="cs-CZ" sz="2600">
                <a:latin typeface="Times New Roman" pitchFamily="18" charset="0"/>
              </a:rPr>
              <a:t>Požadovaná konečná zásoba zboží na skladě má být </a:t>
            </a:r>
            <a:br>
              <a:rPr lang="cs-CZ" sz="2600">
                <a:latin typeface="Times New Roman" pitchFamily="18" charset="0"/>
              </a:rPr>
            </a:br>
            <a:r>
              <a:rPr lang="cs-CZ" sz="2600">
                <a:latin typeface="Times New Roman" pitchFamily="18" charset="0"/>
              </a:rPr>
              <a:t>12 000 ks.</a:t>
            </a:r>
          </a:p>
          <a:p>
            <a:r>
              <a:rPr lang="cs-CZ" sz="2600">
                <a:latin typeface="Times New Roman" pitchFamily="18" charset="0"/>
              </a:rPr>
              <a:t>Cena za kus je 3 000 Kč.</a:t>
            </a:r>
          </a:p>
          <a:p>
            <a:r>
              <a:rPr lang="cs-CZ" sz="2600">
                <a:latin typeface="Times New Roman" pitchFamily="18" charset="0"/>
              </a:rPr>
              <a:t>Potřeba zboží za rok je 150 000 ks.</a:t>
            </a:r>
          </a:p>
          <a:p>
            <a:r>
              <a:rPr lang="cs-CZ" sz="2600">
                <a:latin typeface="Times New Roman" pitchFamily="18" charset="0"/>
              </a:rPr>
              <a:t>Určete optimální velikost jedné dodávky a zjistěte celkové roční náklady (včetně ceny pořízení).</a:t>
            </a:r>
          </a:p>
          <a:p>
            <a:endParaRPr lang="cs-CZ" sz="2600">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457200" y="0"/>
            <a:ext cx="8229600" cy="836613"/>
          </a:xfrm>
        </p:spPr>
        <p:txBody>
          <a:bodyPr/>
          <a:lstStyle/>
          <a:p>
            <a:pPr fontAlgn="auto">
              <a:spcAft>
                <a:spcPts val="0"/>
              </a:spcAft>
              <a:defRPr/>
            </a:pPr>
            <a:r>
              <a:rPr lang="cs-CZ" sz="3600" dirty="0">
                <a:latin typeface="Times New Roman" pitchFamily="18" charset="0"/>
              </a:rPr>
              <a:t>Metoda ABC řízení zásob</a:t>
            </a:r>
          </a:p>
        </p:txBody>
      </p:sp>
      <p:sp>
        <p:nvSpPr>
          <p:cNvPr id="331779" name="Rectangle 3"/>
          <p:cNvSpPr>
            <a:spLocks noGrp="1" noChangeArrowheads="1"/>
          </p:cNvSpPr>
          <p:nvPr>
            <p:ph type="body" idx="1"/>
          </p:nvPr>
        </p:nvSpPr>
        <p:spPr>
          <a:xfrm>
            <a:off x="250825" y="765175"/>
            <a:ext cx="8642350" cy="5524500"/>
          </a:xfrm>
        </p:spPr>
        <p:txBody>
          <a:bodyPr rtlCol="0">
            <a:normAutofit fontScale="70000" lnSpcReduction="20000"/>
          </a:bodyPr>
          <a:lstStyle/>
          <a:p>
            <a:pPr algn="just" fontAlgn="auto">
              <a:lnSpc>
                <a:spcPct val="90000"/>
              </a:lnSpc>
              <a:spcBef>
                <a:spcPct val="55000"/>
              </a:spcBef>
              <a:spcAft>
                <a:spcPts val="0"/>
              </a:spcAft>
              <a:defRPr/>
            </a:pPr>
            <a:r>
              <a:rPr lang="cs-CZ" dirty="0"/>
              <a:t>Podnik s větším počtem druhů zásob – využití předchozích vzorců modelů pro každou zásobu zvlášť.  Což je při </a:t>
            </a:r>
            <a:r>
              <a:rPr lang="cs-CZ" dirty="0" err="1"/>
              <a:t>vícezásobovém</a:t>
            </a:r>
            <a:r>
              <a:rPr lang="cs-CZ" dirty="0"/>
              <a:t> podniku obtížné. Proto se podnik zaměřuje pouze na významné druhy zásob a u těch optimalizuje dodávky.</a:t>
            </a:r>
          </a:p>
          <a:p>
            <a:pPr algn="just" fontAlgn="auto">
              <a:lnSpc>
                <a:spcPct val="90000"/>
              </a:lnSpc>
              <a:spcBef>
                <a:spcPct val="55000"/>
              </a:spcBef>
              <a:spcAft>
                <a:spcPts val="0"/>
              </a:spcAft>
              <a:defRPr/>
            </a:pPr>
            <a:r>
              <a:rPr lang="cs-CZ" dirty="0"/>
              <a:t>Je založena na roztřídění sortimentu skladovaných a spotřebovávaných surovin druhů materiálu v zásobách na 3 (případně 4) skupiny podle jejich celkové roční spotřeby.</a:t>
            </a:r>
          </a:p>
          <a:p>
            <a:pPr algn="just" fontAlgn="auto">
              <a:lnSpc>
                <a:spcPct val="90000"/>
              </a:lnSpc>
              <a:spcBef>
                <a:spcPct val="55000"/>
              </a:spcBef>
              <a:spcAft>
                <a:spcPts val="0"/>
              </a:spcAft>
              <a:defRPr/>
            </a:pPr>
            <a:r>
              <a:rPr lang="cs-CZ" dirty="0"/>
              <a:t>Jedná se o diferenciaci postupů a metod vůči takto vymezeným skupinám.</a:t>
            </a:r>
          </a:p>
          <a:p>
            <a:pPr algn="just" fontAlgn="auto">
              <a:lnSpc>
                <a:spcPct val="90000"/>
              </a:lnSpc>
              <a:spcBef>
                <a:spcPct val="55000"/>
              </a:spcBef>
              <a:spcAft>
                <a:spcPts val="0"/>
              </a:spcAft>
              <a:defRPr/>
            </a:pPr>
            <a:endParaRPr lang="cs-CZ" dirty="0"/>
          </a:p>
          <a:p>
            <a:pPr algn="just" fontAlgn="auto">
              <a:lnSpc>
                <a:spcPct val="90000"/>
              </a:lnSpc>
              <a:spcBef>
                <a:spcPct val="55000"/>
              </a:spcBef>
              <a:spcAft>
                <a:spcPts val="0"/>
              </a:spcAft>
              <a:defRPr/>
            </a:pPr>
            <a:r>
              <a:rPr lang="cs-CZ" u="sng" dirty="0"/>
              <a:t>Skupina A</a:t>
            </a:r>
            <a:r>
              <a:rPr lang="cs-CZ" dirty="0"/>
              <a:t>  </a:t>
            </a:r>
            <a:r>
              <a:rPr lang="cs-CZ" b="1" dirty="0"/>
              <a:t>5 – 15%</a:t>
            </a:r>
            <a:r>
              <a:rPr lang="cs-CZ" dirty="0"/>
              <a:t> druhů zásob představuje </a:t>
            </a:r>
            <a:r>
              <a:rPr lang="cs-CZ" b="1" dirty="0"/>
              <a:t>60 – 80%</a:t>
            </a:r>
            <a:r>
              <a:rPr lang="cs-CZ" dirty="0"/>
              <a:t> podíl na celkové hodnotě spotřeby</a:t>
            </a:r>
          </a:p>
          <a:p>
            <a:pPr algn="just" fontAlgn="auto">
              <a:lnSpc>
                <a:spcPct val="90000"/>
              </a:lnSpc>
              <a:spcBef>
                <a:spcPct val="55000"/>
              </a:spcBef>
              <a:spcAft>
                <a:spcPts val="0"/>
              </a:spcAft>
              <a:defRPr/>
            </a:pPr>
            <a:r>
              <a:rPr lang="cs-CZ" u="sng" dirty="0"/>
              <a:t>Skupina B</a:t>
            </a:r>
            <a:r>
              <a:rPr lang="cs-CZ" dirty="0"/>
              <a:t>  </a:t>
            </a:r>
            <a:r>
              <a:rPr lang="cs-CZ" b="1" dirty="0"/>
              <a:t>15 – 25%</a:t>
            </a:r>
            <a:r>
              <a:rPr lang="cs-CZ" dirty="0"/>
              <a:t> druhů zásob představuje </a:t>
            </a:r>
            <a:r>
              <a:rPr lang="cs-CZ" b="1" dirty="0"/>
              <a:t>15 – 25%</a:t>
            </a:r>
            <a:r>
              <a:rPr lang="cs-CZ" dirty="0"/>
              <a:t> podíl na celkové hodnotě spotřeby</a:t>
            </a:r>
          </a:p>
          <a:p>
            <a:pPr algn="just" fontAlgn="auto">
              <a:lnSpc>
                <a:spcPct val="90000"/>
              </a:lnSpc>
              <a:spcBef>
                <a:spcPct val="55000"/>
              </a:spcBef>
              <a:spcAft>
                <a:spcPts val="0"/>
              </a:spcAft>
              <a:defRPr/>
            </a:pPr>
            <a:r>
              <a:rPr lang="cs-CZ" u="sng" dirty="0"/>
              <a:t>Skupina C</a:t>
            </a:r>
            <a:r>
              <a:rPr lang="cs-CZ" dirty="0"/>
              <a:t>  </a:t>
            </a:r>
            <a:r>
              <a:rPr lang="cs-CZ" b="1" dirty="0"/>
              <a:t>60 – 80%</a:t>
            </a:r>
            <a:r>
              <a:rPr lang="cs-CZ" dirty="0"/>
              <a:t>  druhů zásob představuje </a:t>
            </a:r>
            <a:r>
              <a:rPr lang="cs-CZ" b="1" dirty="0"/>
              <a:t>5 – 15%</a:t>
            </a:r>
            <a:r>
              <a:rPr lang="cs-CZ" dirty="0"/>
              <a:t> podíl na celkové hodnotě spotřeby</a:t>
            </a:r>
          </a:p>
          <a:p>
            <a:pPr algn="just" fontAlgn="auto">
              <a:lnSpc>
                <a:spcPct val="90000"/>
              </a:lnSpc>
              <a:spcAft>
                <a:spcPts val="0"/>
              </a:spcAft>
              <a:buFont typeface="Wingdings" pitchFamily="2" charset="2"/>
              <a:buNone/>
              <a:defRPr/>
            </a:pP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5"/>
          <p:cNvSpPr>
            <a:spLocks noGrp="1" noChangeArrowheads="1"/>
          </p:cNvSpPr>
          <p:nvPr>
            <p:ph type="body" sz="half" idx="1"/>
          </p:nvPr>
        </p:nvSpPr>
        <p:spPr>
          <a:xfrm>
            <a:off x="395288" y="188913"/>
            <a:ext cx="8424862" cy="1757362"/>
          </a:xfrm>
        </p:spPr>
        <p:txBody>
          <a:bodyPr/>
          <a:lstStyle/>
          <a:p>
            <a:pPr>
              <a:lnSpc>
                <a:spcPct val="90000"/>
              </a:lnSpc>
              <a:buFont typeface="Arial" pitchFamily="34" charset="0"/>
              <a:buNone/>
            </a:pPr>
            <a:r>
              <a:rPr lang="cs-CZ" sz="2600" b="1">
                <a:solidFill>
                  <a:schemeClr val="tx1"/>
                </a:solidFill>
                <a:latin typeface="Times New Roman" pitchFamily="18" charset="0"/>
              </a:rPr>
              <a:t>Příklad 7</a:t>
            </a:r>
          </a:p>
          <a:p>
            <a:pPr>
              <a:lnSpc>
                <a:spcPct val="90000"/>
              </a:lnSpc>
            </a:pPr>
            <a:r>
              <a:rPr lang="cs-CZ" sz="2600">
                <a:solidFill>
                  <a:schemeClr val="tx1"/>
                </a:solidFill>
                <a:latin typeface="Times New Roman" pitchFamily="18" charset="0"/>
              </a:rPr>
              <a:t>V podniku jsou evidovány zásoby dle tabulky s celkovými ročními náklady za všechny kusy. Rozhodněte, kterým zásobám věnovat jakou míru pozornosti.</a:t>
            </a:r>
          </a:p>
        </p:txBody>
      </p:sp>
      <p:graphicFrame>
        <p:nvGraphicFramePr>
          <p:cNvPr id="210997" name="Group 53"/>
          <p:cNvGraphicFramePr>
            <a:graphicFrameLocks noGrp="1"/>
          </p:cNvGraphicFramePr>
          <p:nvPr>
            <p:ph sz="half" idx="2"/>
          </p:nvPr>
        </p:nvGraphicFramePr>
        <p:xfrm>
          <a:off x="395288" y="1989138"/>
          <a:ext cx="8229600" cy="4359278"/>
        </p:xfrm>
        <a:graphic>
          <a:graphicData uri="http://schemas.openxmlformats.org/drawingml/2006/table">
            <a:tbl>
              <a:tblPr/>
              <a:tblGrid>
                <a:gridCol w="3744912">
                  <a:extLst>
                    <a:ext uri="{9D8B030D-6E8A-4147-A177-3AD203B41FA5}">
                      <a16:colId xmlns:a16="http://schemas.microsoft.com/office/drawing/2014/main" val="20000"/>
                    </a:ext>
                  </a:extLst>
                </a:gridCol>
                <a:gridCol w="4484688">
                  <a:extLst>
                    <a:ext uri="{9D8B030D-6E8A-4147-A177-3AD203B41FA5}">
                      <a16:colId xmlns:a16="http://schemas.microsoft.com/office/drawing/2014/main" val="20001"/>
                    </a:ext>
                  </a:extLst>
                </a:gridCol>
              </a:tblGrid>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rPr>
                        <a:t>položka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rPr>
                        <a:t>Náklady na veškeré zásoby (mil. Kč)</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Anna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4</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Berta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Cecilka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580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Dominika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2</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Emanuel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Filoména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Gusta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70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Homolka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320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Chroust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120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Indián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80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sz="half" idx="2"/>
          </p:nvPr>
        </p:nvGraphicFramePr>
        <p:xfrm>
          <a:off x="250825" y="1125538"/>
          <a:ext cx="8569326" cy="4967285"/>
        </p:xfrm>
        <a:graphic>
          <a:graphicData uri="http://schemas.openxmlformats.org/drawingml/2006/table">
            <a:tbl>
              <a:tblPr/>
              <a:tblGrid>
                <a:gridCol w="1366235">
                  <a:extLst>
                    <a:ext uri="{9D8B030D-6E8A-4147-A177-3AD203B41FA5}">
                      <a16:colId xmlns:a16="http://schemas.microsoft.com/office/drawing/2014/main" val="20000"/>
                    </a:ext>
                  </a:extLst>
                </a:gridCol>
                <a:gridCol w="1669841">
                  <a:extLst>
                    <a:ext uri="{9D8B030D-6E8A-4147-A177-3AD203B41FA5}">
                      <a16:colId xmlns:a16="http://schemas.microsoft.com/office/drawing/2014/main" val="20001"/>
                    </a:ext>
                  </a:extLst>
                </a:gridCol>
                <a:gridCol w="1616711">
                  <a:extLst>
                    <a:ext uri="{9D8B030D-6E8A-4147-A177-3AD203B41FA5}">
                      <a16:colId xmlns:a16="http://schemas.microsoft.com/office/drawing/2014/main" val="20002"/>
                    </a:ext>
                  </a:extLst>
                </a:gridCol>
                <a:gridCol w="2459222">
                  <a:extLst>
                    <a:ext uri="{9D8B030D-6E8A-4147-A177-3AD203B41FA5}">
                      <a16:colId xmlns:a16="http://schemas.microsoft.com/office/drawing/2014/main" val="20003"/>
                    </a:ext>
                  </a:extLst>
                </a:gridCol>
                <a:gridCol w="1457317">
                  <a:extLst>
                    <a:ext uri="{9D8B030D-6E8A-4147-A177-3AD203B41FA5}">
                      <a16:colId xmlns:a16="http://schemas.microsoft.com/office/drawing/2014/main" val="20004"/>
                    </a:ext>
                  </a:extLst>
                </a:gridCol>
              </a:tblGrid>
              <a:tr h="473074">
                <a:tc>
                  <a:txBody>
                    <a:bodyPr/>
                    <a:lstStyle/>
                    <a:p>
                      <a:pPr algn="l" rtl="0" fontAlgn="b"/>
                      <a:r>
                        <a:rPr lang="cs-CZ" sz="2000" b="1" i="0" u="none" strike="noStrike" dirty="0">
                          <a:solidFill>
                            <a:srgbClr val="000000"/>
                          </a:solidFill>
                          <a:latin typeface="Calibri"/>
                        </a:rPr>
                        <a:t>Položka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cs-CZ" sz="2000" b="1" i="0" u="none" strike="noStrike">
                          <a:solidFill>
                            <a:srgbClr val="000000"/>
                          </a:solidFill>
                          <a:latin typeface="Calibri"/>
                        </a:rPr>
                        <a:t>N na zásoby</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cs-CZ" sz="2000" b="1" i="0" u="none" strike="noStrike">
                          <a:solidFill>
                            <a:srgbClr val="000000"/>
                          </a:solidFill>
                          <a:latin typeface="Calibri"/>
                        </a:rPr>
                        <a:t>kumulace N</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cs-CZ" sz="2000" b="1" i="0" u="none" strike="noStrike">
                          <a:solidFill>
                            <a:srgbClr val="000000"/>
                          </a:solidFill>
                          <a:latin typeface="Calibri"/>
                        </a:rPr>
                        <a:t>%kumul. N</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2000" b="1" i="0" u="none" strike="noStrike">
                          <a:solidFill>
                            <a:srgbClr val="000000"/>
                          </a:solidFill>
                          <a:latin typeface="Calibri"/>
                        </a:rPr>
                        <a:t> </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793">
                <a:tc>
                  <a:txBody>
                    <a:bodyPr/>
                    <a:lstStyle/>
                    <a:p>
                      <a:pPr algn="l" rtl="0" fontAlgn="b"/>
                      <a:r>
                        <a:rPr lang="cs-CZ" sz="2000" b="0" i="0" u="none" strike="noStrike">
                          <a:solidFill>
                            <a:srgbClr val="000000"/>
                          </a:solidFill>
                          <a:latin typeface="Calibri"/>
                        </a:rPr>
                        <a:t>Cecilka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cs-CZ" sz="2000" b="0" i="0" u="none" strike="noStrike">
                          <a:solidFill>
                            <a:srgbClr val="000000"/>
                          </a:solidFill>
                          <a:latin typeface="Calibri"/>
                        </a:rPr>
                        <a:t>580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cs-CZ" sz="2000" b="0" i="0" u="none" strike="noStrike">
                          <a:solidFill>
                            <a:srgbClr val="000000"/>
                          </a:solidFill>
                          <a:latin typeface="Calibri"/>
                        </a:rPr>
                        <a:t>580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cs-CZ" sz="2000" b="0" i="0" u="none" strike="noStrike">
                          <a:solidFill>
                            <a:srgbClr val="000000"/>
                          </a:solidFill>
                          <a:latin typeface="Calibri"/>
                        </a:rPr>
                        <a:t>49%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cs-CZ" sz="2000" b="0" i="0" u="none" strike="noStrike">
                          <a:solidFill>
                            <a:srgbClr val="000000"/>
                          </a:solidFill>
                          <a:latin typeface="Calibri"/>
                        </a:rPr>
                        <a:t>A</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446793">
                <a:tc>
                  <a:txBody>
                    <a:bodyPr/>
                    <a:lstStyle/>
                    <a:p>
                      <a:pPr algn="l" rtl="0" fontAlgn="b"/>
                      <a:r>
                        <a:rPr lang="cs-CZ" sz="2000" b="0" i="0" u="none" strike="noStrike">
                          <a:solidFill>
                            <a:srgbClr val="000000"/>
                          </a:solidFill>
                          <a:latin typeface="Calibri"/>
                        </a:rPr>
                        <a:t>Homolka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cs-CZ" sz="2000" b="0" i="0" u="none" strike="noStrike">
                          <a:solidFill>
                            <a:srgbClr val="000000"/>
                          </a:solidFill>
                          <a:latin typeface="Calibri"/>
                        </a:rPr>
                        <a:t>320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cs-CZ" sz="2000" b="0" i="0" u="none" strike="noStrike">
                          <a:solidFill>
                            <a:srgbClr val="000000"/>
                          </a:solidFill>
                          <a:latin typeface="Calibri"/>
                        </a:rPr>
                        <a:t>900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cs-CZ" sz="2000" b="0" i="0" u="none" strike="noStrike">
                          <a:solidFill>
                            <a:srgbClr val="000000"/>
                          </a:solidFill>
                          <a:latin typeface="Calibri"/>
                        </a:rPr>
                        <a:t>76%</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cs-CZ"/>
                    </a:p>
                  </a:txBody>
                  <a:tcPr/>
                </a:tc>
                <a:extLst>
                  <a:ext uri="{0D108BD9-81ED-4DB2-BD59-A6C34878D82A}">
                    <a16:rowId xmlns:a16="http://schemas.microsoft.com/office/drawing/2014/main" val="10002"/>
                  </a:ext>
                </a:extLst>
              </a:tr>
              <a:tr h="446793">
                <a:tc>
                  <a:txBody>
                    <a:bodyPr/>
                    <a:lstStyle/>
                    <a:p>
                      <a:pPr algn="l" rtl="0" fontAlgn="b"/>
                      <a:r>
                        <a:rPr lang="cs-CZ" sz="2000" b="0" i="0" u="none" strike="noStrike">
                          <a:solidFill>
                            <a:srgbClr val="000000"/>
                          </a:solidFill>
                          <a:latin typeface="Calibri"/>
                        </a:rPr>
                        <a:t>Chroust</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cs-CZ" sz="2000" b="0" i="0" u="none" strike="noStrike">
                          <a:solidFill>
                            <a:srgbClr val="000000"/>
                          </a:solidFill>
                          <a:latin typeface="Calibri"/>
                        </a:rPr>
                        <a:t>120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cs-CZ" sz="2000" b="0" i="0" u="none" strike="noStrike">
                          <a:solidFill>
                            <a:srgbClr val="000000"/>
                          </a:solidFill>
                          <a:latin typeface="Calibri"/>
                        </a:rPr>
                        <a:t>1020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cs-CZ" sz="2000" b="0" i="0" u="none" strike="noStrike">
                          <a:solidFill>
                            <a:srgbClr val="000000"/>
                          </a:solidFill>
                          <a:latin typeface="Calibri"/>
                        </a:rPr>
                        <a:t>86%</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cs-CZ" sz="2000" b="0" i="0" u="none" strike="noStrike">
                          <a:solidFill>
                            <a:srgbClr val="000000"/>
                          </a:solidFill>
                          <a:latin typeface="Calibri"/>
                        </a:rPr>
                        <a:t>B</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446793">
                <a:tc>
                  <a:txBody>
                    <a:bodyPr/>
                    <a:lstStyle/>
                    <a:p>
                      <a:pPr algn="l" rtl="0" fontAlgn="b"/>
                      <a:r>
                        <a:rPr lang="cs-CZ" sz="2000" b="0" i="0" u="none" strike="noStrike">
                          <a:solidFill>
                            <a:srgbClr val="000000"/>
                          </a:solidFill>
                          <a:latin typeface="Calibri"/>
                        </a:rPr>
                        <a:t>Indián</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cs-CZ" sz="2000" b="0" i="0" u="none" strike="noStrike">
                          <a:solidFill>
                            <a:srgbClr val="000000"/>
                          </a:solidFill>
                          <a:latin typeface="Calibri"/>
                        </a:rPr>
                        <a:t>80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cs-CZ" sz="2000" b="0" i="0" u="none" strike="noStrike">
                          <a:solidFill>
                            <a:srgbClr val="000000"/>
                          </a:solidFill>
                          <a:latin typeface="Calibri"/>
                        </a:rPr>
                        <a:t>1100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cs-CZ" sz="2000" b="0" i="0" u="none" strike="noStrike">
                          <a:solidFill>
                            <a:srgbClr val="000000"/>
                          </a:solidFill>
                          <a:latin typeface="Calibri"/>
                        </a:rPr>
                        <a:t>92%</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cs-CZ"/>
                    </a:p>
                  </a:txBody>
                  <a:tcPr/>
                </a:tc>
                <a:extLst>
                  <a:ext uri="{0D108BD9-81ED-4DB2-BD59-A6C34878D82A}">
                    <a16:rowId xmlns:a16="http://schemas.microsoft.com/office/drawing/2014/main" val="10004"/>
                  </a:ext>
                </a:extLst>
              </a:tr>
              <a:tr h="446793">
                <a:tc>
                  <a:txBody>
                    <a:bodyPr/>
                    <a:lstStyle/>
                    <a:p>
                      <a:pPr algn="l" rtl="0" fontAlgn="b"/>
                      <a:r>
                        <a:rPr lang="cs-CZ" sz="2000" b="0" i="0" u="none" strike="noStrike">
                          <a:solidFill>
                            <a:srgbClr val="000000"/>
                          </a:solidFill>
                          <a:latin typeface="Calibri"/>
                        </a:rPr>
                        <a:t>Gusta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70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1170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98%</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rowSpan="6">
                  <a:txBody>
                    <a:bodyPr/>
                    <a:lstStyle/>
                    <a:p>
                      <a:pPr algn="ctr" fontAlgn="ctr"/>
                      <a:r>
                        <a:rPr lang="cs-CZ" sz="2000" b="0" i="0" u="none" strike="noStrike">
                          <a:solidFill>
                            <a:srgbClr val="000000"/>
                          </a:solidFill>
                          <a:latin typeface="Calibri"/>
                        </a:rPr>
                        <a:t>C</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5"/>
                  </a:ext>
                </a:extLst>
              </a:tr>
              <a:tr h="446793">
                <a:tc>
                  <a:txBody>
                    <a:bodyPr/>
                    <a:lstStyle/>
                    <a:p>
                      <a:pPr algn="l" rtl="0" fontAlgn="b"/>
                      <a:r>
                        <a:rPr lang="cs-CZ" sz="2000" b="0" i="0" u="none" strike="noStrike">
                          <a:solidFill>
                            <a:srgbClr val="000000"/>
                          </a:solidFill>
                          <a:latin typeface="Calibri"/>
                        </a:rPr>
                        <a:t>Emanuel</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1180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99%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vMerge="1">
                  <a:txBody>
                    <a:bodyPr/>
                    <a:lstStyle/>
                    <a:p>
                      <a:endParaRPr lang="cs-CZ"/>
                    </a:p>
                  </a:txBody>
                  <a:tcPr/>
                </a:tc>
                <a:extLst>
                  <a:ext uri="{0D108BD9-81ED-4DB2-BD59-A6C34878D82A}">
                    <a16:rowId xmlns:a16="http://schemas.microsoft.com/office/drawing/2014/main" val="10006"/>
                  </a:ext>
                </a:extLst>
              </a:tr>
              <a:tr h="446793">
                <a:tc>
                  <a:txBody>
                    <a:bodyPr/>
                    <a:lstStyle/>
                    <a:p>
                      <a:pPr algn="l" rtl="0" fontAlgn="b"/>
                      <a:r>
                        <a:rPr lang="cs-CZ" sz="2000" b="0" i="0" u="none" strike="noStrike">
                          <a:solidFill>
                            <a:srgbClr val="000000"/>
                          </a:solidFill>
                          <a:latin typeface="Calibri"/>
                        </a:rPr>
                        <a:t>Filoména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5</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1185</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99%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vMerge="1">
                  <a:txBody>
                    <a:bodyPr/>
                    <a:lstStyle/>
                    <a:p>
                      <a:endParaRPr lang="cs-CZ"/>
                    </a:p>
                  </a:txBody>
                  <a:tcPr/>
                </a:tc>
                <a:extLst>
                  <a:ext uri="{0D108BD9-81ED-4DB2-BD59-A6C34878D82A}">
                    <a16:rowId xmlns:a16="http://schemas.microsoft.com/office/drawing/2014/main" val="10007"/>
                  </a:ext>
                </a:extLst>
              </a:tr>
              <a:tr h="446793">
                <a:tc>
                  <a:txBody>
                    <a:bodyPr/>
                    <a:lstStyle/>
                    <a:p>
                      <a:pPr algn="l" rtl="0" fontAlgn="b"/>
                      <a:r>
                        <a:rPr lang="cs-CZ" sz="2000" b="0" i="0" u="none" strike="noStrike">
                          <a:solidFill>
                            <a:srgbClr val="000000"/>
                          </a:solidFill>
                          <a:latin typeface="Calibri"/>
                        </a:rPr>
                        <a:t>Anna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4</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1189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vMerge="1">
                  <a:txBody>
                    <a:bodyPr/>
                    <a:lstStyle/>
                    <a:p>
                      <a:endParaRPr lang="cs-CZ"/>
                    </a:p>
                  </a:txBody>
                  <a:tcPr/>
                </a:tc>
                <a:extLst>
                  <a:ext uri="{0D108BD9-81ED-4DB2-BD59-A6C34878D82A}">
                    <a16:rowId xmlns:a16="http://schemas.microsoft.com/office/drawing/2014/main" val="10008"/>
                  </a:ext>
                </a:extLst>
              </a:tr>
              <a:tr h="446793">
                <a:tc>
                  <a:txBody>
                    <a:bodyPr/>
                    <a:lstStyle/>
                    <a:p>
                      <a:pPr algn="l" rtl="0" fontAlgn="b"/>
                      <a:r>
                        <a:rPr lang="cs-CZ" sz="2000" b="0" i="0" u="none" strike="noStrike">
                          <a:solidFill>
                            <a:srgbClr val="000000"/>
                          </a:solidFill>
                          <a:latin typeface="Calibri"/>
                        </a:rPr>
                        <a:t>Dominika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2</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1191</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vMerge="1">
                  <a:txBody>
                    <a:bodyPr/>
                    <a:lstStyle/>
                    <a:p>
                      <a:endParaRPr lang="cs-CZ"/>
                    </a:p>
                  </a:txBody>
                  <a:tcPr/>
                </a:tc>
                <a:extLst>
                  <a:ext uri="{0D108BD9-81ED-4DB2-BD59-A6C34878D82A}">
                    <a16:rowId xmlns:a16="http://schemas.microsoft.com/office/drawing/2014/main" val="10009"/>
                  </a:ext>
                </a:extLst>
              </a:tr>
              <a:tr h="473074">
                <a:tc>
                  <a:txBody>
                    <a:bodyPr/>
                    <a:lstStyle/>
                    <a:p>
                      <a:pPr algn="l" rtl="0" fontAlgn="b"/>
                      <a:r>
                        <a:rPr lang="cs-CZ" sz="2000" b="0" i="0" u="none" strike="noStrike">
                          <a:solidFill>
                            <a:srgbClr val="000000"/>
                          </a:solidFill>
                          <a:latin typeface="Calibri"/>
                        </a:rPr>
                        <a:t>Berta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a:solidFill>
                            <a:srgbClr val="000000"/>
                          </a:solidFill>
                          <a:latin typeface="Calibri"/>
                        </a:rPr>
                        <a:t>1192</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0" fontAlgn="b"/>
                      <a:r>
                        <a:rPr lang="cs-CZ" sz="2000" b="0" i="0" u="none" strike="noStrike" dirty="0">
                          <a:solidFill>
                            <a:srgbClr val="000000"/>
                          </a:solidFill>
                          <a:latin typeface="Calibri"/>
                        </a:rPr>
                        <a:t>100%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vMerge="1">
                  <a:txBody>
                    <a:bodyPr/>
                    <a:lstStyle/>
                    <a:p>
                      <a:endParaRPr lang="cs-CZ"/>
                    </a:p>
                  </a:txBody>
                  <a:tcPr/>
                </a:tc>
                <a:extLst>
                  <a:ext uri="{0D108BD9-81ED-4DB2-BD59-A6C34878D82A}">
                    <a16:rowId xmlns:a16="http://schemas.microsoft.com/office/drawing/2014/main" val="10010"/>
                  </a:ext>
                </a:extLst>
              </a:tr>
            </a:tbl>
          </a:graphicData>
        </a:graphic>
      </p:graphicFrame>
      <p:sp>
        <p:nvSpPr>
          <p:cNvPr id="403525" name="Rectangle 5"/>
          <p:cNvSpPr>
            <a:spLocks noGrp="1" noChangeArrowheads="1"/>
          </p:cNvSpPr>
          <p:nvPr>
            <p:ph type="body" sz="half" idx="1"/>
          </p:nvPr>
        </p:nvSpPr>
        <p:spPr>
          <a:xfrm>
            <a:off x="395288" y="188913"/>
            <a:ext cx="8424862" cy="863600"/>
          </a:xfrm>
        </p:spPr>
        <p:txBody>
          <a:bodyPr/>
          <a:lstStyle/>
          <a:p>
            <a:pPr>
              <a:lnSpc>
                <a:spcPct val="90000"/>
              </a:lnSpc>
              <a:buFont typeface="Arial" pitchFamily="34" charset="0"/>
              <a:buNone/>
            </a:pPr>
            <a:r>
              <a:rPr lang="cs-CZ" sz="2600" b="1">
                <a:solidFill>
                  <a:schemeClr val="tx1"/>
                </a:solidFill>
                <a:latin typeface="Times New Roman" pitchFamily="18" charset="0"/>
              </a:rPr>
              <a:t>Řešení</a:t>
            </a:r>
            <a:endParaRPr lang="cs-CZ" sz="2600">
              <a:solidFill>
                <a:schemeClr val="tx1"/>
              </a:solidFill>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260350"/>
            <a:ext cx="8229600" cy="1196975"/>
          </a:xfrm>
        </p:spPr>
        <p:txBody>
          <a:bodyPr>
            <a:normAutofit fontScale="90000"/>
          </a:bodyPr>
          <a:lstStyle/>
          <a:p>
            <a:pPr fontAlgn="auto">
              <a:spcAft>
                <a:spcPts val="0"/>
              </a:spcAft>
              <a:defRPr/>
            </a:pPr>
            <a:r>
              <a:rPr lang="cs-CZ" sz="4000" dirty="0"/>
              <a:t>Zásoby</a:t>
            </a:r>
            <a:br>
              <a:rPr lang="cs-CZ" sz="4000" dirty="0"/>
            </a:br>
            <a:r>
              <a:rPr lang="cs-CZ" sz="4000" dirty="0"/>
              <a:t>Bilanční rovnice zásob</a:t>
            </a:r>
          </a:p>
        </p:txBody>
      </p:sp>
      <p:sp>
        <p:nvSpPr>
          <p:cNvPr id="8195" name="Rectangle 3"/>
          <p:cNvSpPr>
            <a:spLocks noGrp="1" noChangeArrowheads="1"/>
          </p:cNvSpPr>
          <p:nvPr>
            <p:ph type="body" idx="1"/>
          </p:nvPr>
        </p:nvSpPr>
        <p:spPr>
          <a:xfrm>
            <a:off x="179388" y="1628775"/>
            <a:ext cx="8785225" cy="5040313"/>
          </a:xfrm>
        </p:spPr>
        <p:txBody>
          <a:bodyPr rtlCol="0">
            <a:normAutofit fontScale="92500" lnSpcReduction="20000"/>
          </a:bodyPr>
          <a:lstStyle/>
          <a:p>
            <a:pPr marL="0" indent="0" fontAlgn="auto">
              <a:lnSpc>
                <a:spcPct val="80000"/>
              </a:lnSpc>
              <a:spcAft>
                <a:spcPts val="0"/>
              </a:spcAft>
              <a:buFontTx/>
              <a:buNone/>
              <a:defRPr/>
            </a:pPr>
            <a:r>
              <a:rPr lang="cs-CZ" b="1" dirty="0"/>
              <a:t>vztah mezi potřebou materiálů a zajištěním jejich zdrojů: </a:t>
            </a:r>
          </a:p>
          <a:p>
            <a:pPr marL="0" indent="0" fontAlgn="auto">
              <a:lnSpc>
                <a:spcPct val="80000"/>
              </a:lnSpc>
              <a:spcAft>
                <a:spcPts val="0"/>
              </a:spcAft>
              <a:buFontTx/>
              <a:buNone/>
              <a:defRPr/>
            </a:pPr>
            <a:endParaRPr lang="cs-CZ" dirty="0"/>
          </a:p>
          <a:p>
            <a:pPr marL="0" indent="0" algn="ctr" fontAlgn="auto">
              <a:lnSpc>
                <a:spcPct val="80000"/>
              </a:lnSpc>
              <a:spcAft>
                <a:spcPts val="0"/>
              </a:spcAft>
              <a:buFontTx/>
              <a:buNone/>
              <a:defRPr/>
            </a:pPr>
            <a:r>
              <a:rPr lang="cs-CZ" sz="3500" b="1" dirty="0">
                <a:solidFill>
                  <a:srgbClr val="990000"/>
                </a:solidFill>
              </a:rPr>
              <a:t>Z</a:t>
            </a:r>
            <a:r>
              <a:rPr lang="cs-CZ" sz="3500" b="1" baseline="-25000" dirty="0">
                <a:solidFill>
                  <a:srgbClr val="990000"/>
                </a:solidFill>
              </a:rPr>
              <a:t>P</a:t>
            </a:r>
            <a:r>
              <a:rPr lang="cs-CZ" sz="3500" b="1" dirty="0">
                <a:solidFill>
                  <a:srgbClr val="990000"/>
                </a:solidFill>
              </a:rPr>
              <a:t>   + D  =  M  +  Z</a:t>
            </a:r>
            <a:r>
              <a:rPr lang="cs-CZ" sz="3500" b="1" baseline="-25000" dirty="0">
                <a:solidFill>
                  <a:srgbClr val="990000"/>
                </a:solidFill>
              </a:rPr>
              <a:t>K</a:t>
            </a:r>
          </a:p>
          <a:p>
            <a:pPr marL="0" indent="0" algn="ctr" fontAlgn="auto">
              <a:lnSpc>
                <a:spcPct val="80000"/>
              </a:lnSpc>
              <a:spcAft>
                <a:spcPts val="0"/>
              </a:spcAft>
              <a:buFont typeface="Arial" pitchFamily="34" charset="0"/>
              <a:buNone/>
              <a:defRPr/>
            </a:pPr>
            <a:r>
              <a:rPr lang="cs-CZ" sz="3500" b="1" dirty="0">
                <a:solidFill>
                  <a:srgbClr val="990000"/>
                </a:solidFill>
              </a:rPr>
              <a:t>D = M + (</a:t>
            </a:r>
            <a:r>
              <a:rPr lang="cs-CZ" sz="3500" b="1" dirty="0" err="1">
                <a:solidFill>
                  <a:srgbClr val="990000"/>
                </a:solidFill>
              </a:rPr>
              <a:t>Zk</a:t>
            </a:r>
            <a:r>
              <a:rPr lang="cs-CZ" sz="3500" b="1" dirty="0">
                <a:solidFill>
                  <a:srgbClr val="990000"/>
                </a:solidFill>
              </a:rPr>
              <a:t> – </a:t>
            </a:r>
            <a:r>
              <a:rPr lang="cs-CZ" sz="3500" b="1" dirty="0" err="1">
                <a:solidFill>
                  <a:srgbClr val="990000"/>
                </a:solidFill>
              </a:rPr>
              <a:t>Zp</a:t>
            </a:r>
            <a:r>
              <a:rPr lang="cs-CZ" sz="3500" b="1" dirty="0">
                <a:solidFill>
                  <a:srgbClr val="990000"/>
                </a:solidFill>
              </a:rPr>
              <a:t>)</a:t>
            </a:r>
          </a:p>
          <a:p>
            <a:pPr marL="0" indent="0" algn="ctr" fontAlgn="auto">
              <a:lnSpc>
                <a:spcPct val="80000"/>
              </a:lnSpc>
              <a:spcAft>
                <a:spcPts val="0"/>
              </a:spcAft>
              <a:buFont typeface="Arial" pitchFamily="34" charset="0"/>
              <a:buNone/>
              <a:defRPr/>
            </a:pPr>
            <a:r>
              <a:rPr lang="cs-CZ" sz="3500" b="1" dirty="0" err="1">
                <a:solidFill>
                  <a:srgbClr val="990000"/>
                </a:solidFill>
              </a:rPr>
              <a:t>Zp</a:t>
            </a:r>
            <a:r>
              <a:rPr lang="cs-CZ" sz="3500" b="1" dirty="0">
                <a:solidFill>
                  <a:srgbClr val="990000"/>
                </a:solidFill>
              </a:rPr>
              <a:t>= </a:t>
            </a:r>
            <a:r>
              <a:rPr lang="cs-CZ" sz="3500" b="1" dirty="0" err="1">
                <a:solidFill>
                  <a:srgbClr val="990000"/>
                </a:solidFill>
              </a:rPr>
              <a:t>Zs</a:t>
            </a:r>
            <a:r>
              <a:rPr lang="cs-CZ" sz="3500" b="1" dirty="0">
                <a:solidFill>
                  <a:srgbClr val="990000"/>
                </a:solidFill>
              </a:rPr>
              <a:t> + do – So</a:t>
            </a:r>
          </a:p>
          <a:p>
            <a:pPr marL="0" indent="0" algn="ctr" fontAlgn="auto">
              <a:lnSpc>
                <a:spcPct val="80000"/>
              </a:lnSpc>
              <a:spcAft>
                <a:spcPts val="0"/>
              </a:spcAft>
              <a:buFontTx/>
              <a:buNone/>
              <a:defRPr/>
            </a:pPr>
            <a:endParaRPr lang="cs-CZ" b="1" dirty="0">
              <a:solidFill>
                <a:srgbClr val="990000"/>
              </a:solidFill>
            </a:endParaRPr>
          </a:p>
          <a:p>
            <a:pPr fontAlgn="auto">
              <a:lnSpc>
                <a:spcPct val="90000"/>
              </a:lnSpc>
              <a:spcAft>
                <a:spcPts val="0"/>
              </a:spcAft>
              <a:buFont typeface="Arial" pitchFamily="34" charset="0"/>
              <a:buNone/>
              <a:defRPr/>
            </a:pPr>
            <a:r>
              <a:rPr lang="cs-CZ" sz="2200" dirty="0"/>
              <a:t>ZP– velikost počáteční zásoby materiálu </a:t>
            </a:r>
          </a:p>
          <a:p>
            <a:pPr fontAlgn="auto">
              <a:lnSpc>
                <a:spcPct val="90000"/>
              </a:lnSpc>
              <a:spcAft>
                <a:spcPts val="0"/>
              </a:spcAft>
              <a:buFont typeface="Arial" pitchFamily="34" charset="0"/>
              <a:buNone/>
              <a:defRPr/>
            </a:pPr>
            <a:r>
              <a:rPr lang="cs-CZ" sz="2200" dirty="0"/>
              <a:t>D	– velikost dodávky materiálu potřebné do zásob pro zajištění plynulé výroby do další dodávky, vypočítá se z průměrné spotřeby za období mezi   dvěma dodávkami s ohledem na technické možnosti přepravované dávky </a:t>
            </a:r>
          </a:p>
          <a:p>
            <a:pPr fontAlgn="auto">
              <a:lnSpc>
                <a:spcPct val="90000"/>
              </a:lnSpc>
              <a:spcAft>
                <a:spcPts val="0"/>
              </a:spcAft>
              <a:buFont typeface="Arial" pitchFamily="34" charset="0"/>
              <a:buNone/>
              <a:defRPr/>
            </a:pPr>
            <a:r>
              <a:rPr lang="cs-CZ" sz="2200" dirty="0"/>
              <a:t>M	– velikost spotřeby materiálu pro výrobu za dané období, 	vypočtená z průměrné denní spotřeby materiálu </a:t>
            </a:r>
          </a:p>
          <a:p>
            <a:pPr fontAlgn="auto">
              <a:lnSpc>
                <a:spcPct val="90000"/>
              </a:lnSpc>
              <a:spcAft>
                <a:spcPts val="0"/>
              </a:spcAft>
              <a:buFont typeface="Arial" pitchFamily="34" charset="0"/>
              <a:buNone/>
              <a:defRPr/>
            </a:pPr>
            <a:r>
              <a:rPr lang="cs-CZ" sz="2200" dirty="0"/>
              <a:t>ZK	– velikost konečné zásoby  </a:t>
            </a:r>
          </a:p>
          <a:p>
            <a:pPr fontAlgn="auto">
              <a:lnSpc>
                <a:spcPct val="90000"/>
              </a:lnSpc>
              <a:spcAft>
                <a:spcPts val="0"/>
              </a:spcAft>
              <a:buFont typeface="Wingdings" pitchFamily="2" charset="2"/>
              <a:buNone/>
              <a:defRPr/>
            </a:pPr>
            <a:r>
              <a:rPr lang="cs-CZ" sz="2200" dirty="0"/>
              <a:t>d</a:t>
            </a:r>
            <a:r>
              <a:rPr lang="cs-CZ" sz="2200" baseline="-25000" dirty="0"/>
              <a:t>o</a:t>
            </a:r>
            <a:r>
              <a:rPr lang="cs-CZ" sz="2200" dirty="0"/>
              <a:t> – očekávané dodávky (potvrzené, ještě nedodané)</a:t>
            </a:r>
          </a:p>
          <a:p>
            <a:pPr fontAlgn="auto">
              <a:lnSpc>
                <a:spcPct val="90000"/>
              </a:lnSpc>
              <a:spcAft>
                <a:spcPts val="0"/>
              </a:spcAft>
              <a:buFont typeface="Wingdings" pitchFamily="2" charset="2"/>
              <a:buNone/>
              <a:defRPr/>
            </a:pPr>
            <a:r>
              <a:rPr lang="cs-CZ" sz="2200" dirty="0"/>
              <a:t>S</a:t>
            </a:r>
            <a:r>
              <a:rPr lang="cs-CZ" sz="2200" baseline="-25000" dirty="0"/>
              <a:t>o</a:t>
            </a:r>
            <a:r>
              <a:rPr lang="cs-CZ" sz="2200" dirty="0"/>
              <a:t> – očekávaná spotřeba materiálu do začátku plánovaného období </a:t>
            </a:r>
          </a:p>
          <a:p>
            <a:pPr marL="0" indent="0" fontAlgn="auto">
              <a:lnSpc>
                <a:spcPct val="80000"/>
              </a:lnSpc>
              <a:spcAft>
                <a:spcPts val="0"/>
              </a:spcAft>
              <a:buFontTx/>
              <a:buNone/>
              <a:defRPr/>
            </a:pP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0"/>
            <a:ext cx="8229600" cy="765175"/>
          </a:xfrm>
        </p:spPr>
        <p:txBody>
          <a:bodyPr/>
          <a:lstStyle/>
          <a:p>
            <a:pPr fontAlgn="auto">
              <a:spcAft>
                <a:spcPts val="0"/>
              </a:spcAft>
              <a:defRPr/>
            </a:pPr>
            <a:r>
              <a:rPr lang="cs-CZ" sz="3200" dirty="0">
                <a:latin typeface="Times New Roman" pitchFamily="18" charset="0"/>
              </a:rPr>
              <a:t>Množstevní rabaty a optimalizace zásob</a:t>
            </a:r>
          </a:p>
        </p:txBody>
      </p:sp>
      <p:sp>
        <p:nvSpPr>
          <p:cNvPr id="302083" name="Rectangle 3"/>
          <p:cNvSpPr>
            <a:spLocks noGrp="1" noChangeArrowheads="1"/>
          </p:cNvSpPr>
          <p:nvPr>
            <p:ph type="body" idx="1"/>
          </p:nvPr>
        </p:nvSpPr>
        <p:spPr>
          <a:xfrm>
            <a:off x="250825" y="836613"/>
            <a:ext cx="8785225" cy="5832475"/>
          </a:xfrm>
        </p:spPr>
        <p:txBody>
          <a:bodyPr rtlCol="0">
            <a:normAutofit fontScale="85000" lnSpcReduction="20000"/>
          </a:bodyPr>
          <a:lstStyle/>
          <a:p>
            <a:pPr fontAlgn="auto">
              <a:spcAft>
                <a:spcPts val="0"/>
              </a:spcAft>
              <a:defRPr/>
            </a:pPr>
            <a:r>
              <a:rPr lang="cs-CZ" dirty="0"/>
              <a:t>Rozdíl oproti základnímu optimalizačnímu modelu spočívá v zahrnutí  finančního efektu snížení samotné ceny zásob při vyšší velikosti dodávky. Nebudeme tedy minimalizovat celkové náklady, ale celkový finanční efekt.</a:t>
            </a:r>
          </a:p>
          <a:p>
            <a:pPr fontAlgn="auto">
              <a:spcAft>
                <a:spcPts val="0"/>
              </a:spcAft>
              <a:defRPr/>
            </a:pPr>
            <a:endParaRPr lang="cs-CZ" dirty="0"/>
          </a:p>
          <a:p>
            <a:pPr fontAlgn="auto">
              <a:spcAft>
                <a:spcPts val="0"/>
              </a:spcAft>
              <a:defRPr/>
            </a:pPr>
            <a:r>
              <a:rPr lang="cs-CZ" dirty="0"/>
              <a:t>Minimalizujeme celkový finanční efekt (CFE)</a:t>
            </a:r>
          </a:p>
          <a:p>
            <a:pPr fontAlgn="auto">
              <a:spcAft>
                <a:spcPts val="0"/>
              </a:spcAft>
              <a:buFont typeface="Wingdings" pitchFamily="2" charset="2"/>
              <a:buNone/>
              <a:defRPr/>
            </a:pPr>
            <a:r>
              <a:rPr lang="cs-CZ" dirty="0"/>
              <a:t>		</a:t>
            </a:r>
            <a:r>
              <a:rPr lang="cs-CZ" b="1" dirty="0"/>
              <a:t>CFE = CN – CFU</a:t>
            </a:r>
          </a:p>
          <a:p>
            <a:pPr fontAlgn="auto">
              <a:spcAft>
                <a:spcPts val="0"/>
              </a:spcAft>
              <a:defRPr/>
            </a:pPr>
            <a:r>
              <a:rPr lang="cs-CZ" dirty="0"/>
              <a:t>Celková finanční úspora nákladů z dosaženého rabatu </a:t>
            </a:r>
          </a:p>
          <a:p>
            <a:pPr marL="0" indent="0" fontAlgn="auto">
              <a:spcAft>
                <a:spcPts val="0"/>
              </a:spcAft>
              <a:buFont typeface="Arial" pitchFamily="34" charset="0"/>
              <a:buNone/>
              <a:defRPr/>
            </a:pPr>
            <a:r>
              <a:rPr lang="cs-CZ" dirty="0"/>
              <a:t>	</a:t>
            </a:r>
            <a:r>
              <a:rPr lang="cs-CZ" b="1" dirty="0"/>
              <a:t>CFU = D x </a:t>
            </a:r>
            <a:r>
              <a:rPr lang="cs-CZ" b="1" dirty="0" err="1"/>
              <a:t>r</a:t>
            </a:r>
            <a:r>
              <a:rPr lang="cs-CZ" sz="2000" b="1" dirty="0" err="1"/>
              <a:t>i</a:t>
            </a:r>
            <a:r>
              <a:rPr lang="cs-CZ" sz="2000" b="1" dirty="0"/>
              <a:t> </a:t>
            </a:r>
            <a:r>
              <a:rPr lang="cs-CZ" b="1" dirty="0"/>
              <a:t>x P</a:t>
            </a:r>
          </a:p>
          <a:p>
            <a:pPr fontAlgn="auto">
              <a:spcAft>
                <a:spcPts val="0"/>
              </a:spcAft>
              <a:defRPr/>
            </a:pPr>
            <a:endParaRPr lang="cs-CZ" dirty="0"/>
          </a:p>
          <a:p>
            <a:pPr fontAlgn="auto">
              <a:spcAft>
                <a:spcPts val="0"/>
              </a:spcAft>
              <a:defRPr/>
            </a:pPr>
            <a:r>
              <a:rPr lang="cs-CZ" sz="2100" dirty="0"/>
              <a:t>CN = celkové náklady spojené se zásobováním</a:t>
            </a:r>
          </a:p>
          <a:p>
            <a:pPr fontAlgn="auto">
              <a:spcAft>
                <a:spcPts val="0"/>
              </a:spcAft>
              <a:defRPr/>
            </a:pPr>
            <a:r>
              <a:rPr lang="cs-CZ" sz="2100" dirty="0"/>
              <a:t>CFU = celková finanční úspora nákladů z dosaženého rabatu</a:t>
            </a:r>
          </a:p>
          <a:p>
            <a:pPr fontAlgn="auto">
              <a:spcAft>
                <a:spcPts val="0"/>
              </a:spcAft>
              <a:defRPr/>
            </a:pPr>
            <a:endParaRPr lang="cs-CZ" sz="2100" dirty="0"/>
          </a:p>
          <a:p>
            <a:pPr fontAlgn="auto">
              <a:spcAft>
                <a:spcPts val="0"/>
              </a:spcAft>
              <a:defRPr/>
            </a:pPr>
            <a:r>
              <a:rPr lang="cs-CZ" sz="2100" dirty="0"/>
              <a:t>D = celková potřeba položky zásob za období</a:t>
            </a:r>
          </a:p>
          <a:p>
            <a:pPr fontAlgn="auto">
              <a:spcAft>
                <a:spcPts val="0"/>
              </a:spcAft>
              <a:defRPr/>
            </a:pPr>
            <a:r>
              <a:rPr lang="cs-CZ" sz="2100" dirty="0" err="1"/>
              <a:t>ri</a:t>
            </a:r>
            <a:r>
              <a:rPr lang="cs-CZ" sz="2100" dirty="0"/>
              <a:t> = velikost dosaženého množstevního rabatu v desetinném tvaru v daném cenovém pásmu (i-</a:t>
            </a:r>
            <a:r>
              <a:rPr lang="cs-CZ" sz="2100" dirty="0" err="1"/>
              <a:t>tém</a:t>
            </a:r>
            <a:r>
              <a:rPr lang="cs-CZ" sz="2100" dirty="0"/>
              <a:t>)</a:t>
            </a:r>
          </a:p>
          <a:p>
            <a:pPr fontAlgn="auto">
              <a:spcAft>
                <a:spcPts val="0"/>
              </a:spcAft>
              <a:defRPr/>
            </a:pPr>
            <a:r>
              <a:rPr lang="cs-CZ" sz="2100" dirty="0"/>
              <a:t>P = základní cena sledované položky bez uplatnění rabatu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980377" y="406400"/>
            <a:ext cx="7543800" cy="787400"/>
          </a:xfrm>
        </p:spPr>
        <p:txBody>
          <a:bodyPr/>
          <a:lstStyle/>
          <a:p>
            <a:pPr fontAlgn="auto">
              <a:spcAft>
                <a:spcPts val="0"/>
              </a:spcAft>
              <a:defRPr/>
            </a:pPr>
            <a:r>
              <a:rPr lang="cs-CZ" sz="3200" b="1" dirty="0">
                <a:latin typeface="Times New Roman" pitchFamily="18" charset="0"/>
              </a:rPr>
              <a:t>Množstevní rabaty a optimalizace zásob</a:t>
            </a:r>
          </a:p>
        </p:txBody>
      </p:sp>
      <p:sp>
        <p:nvSpPr>
          <p:cNvPr id="405507" name="Rectangle 3"/>
          <p:cNvSpPr>
            <a:spLocks noGrp="1" noChangeArrowheads="1"/>
          </p:cNvSpPr>
          <p:nvPr>
            <p:ph type="body" sz="half" idx="1"/>
          </p:nvPr>
        </p:nvSpPr>
        <p:spPr>
          <a:xfrm>
            <a:off x="179388" y="908050"/>
            <a:ext cx="8856662" cy="3241675"/>
          </a:xfrm>
        </p:spPr>
        <p:txBody>
          <a:bodyPr/>
          <a:lstStyle/>
          <a:p>
            <a:pPr>
              <a:buFont typeface="Arial" pitchFamily="34" charset="0"/>
              <a:buNone/>
            </a:pPr>
            <a:r>
              <a:rPr lang="cs-CZ" sz="2200" b="1">
                <a:solidFill>
                  <a:schemeClr val="tx1"/>
                </a:solidFill>
                <a:latin typeface="Times New Roman" pitchFamily="18" charset="0"/>
              </a:rPr>
              <a:t>Příklad</a:t>
            </a:r>
          </a:p>
          <a:p>
            <a:r>
              <a:rPr lang="cs-CZ" sz="2200">
                <a:solidFill>
                  <a:schemeClr val="tx1"/>
                </a:solidFill>
                <a:latin typeface="Times New Roman" pitchFamily="18" charset="0"/>
              </a:rPr>
              <a:t>Za rok potřebujeme nakoupit 10 000 ks materiálu.</a:t>
            </a:r>
          </a:p>
          <a:p>
            <a:r>
              <a:rPr lang="cs-CZ" sz="2200">
                <a:solidFill>
                  <a:schemeClr val="tx1"/>
                </a:solidFill>
                <a:latin typeface="Times New Roman" pitchFamily="18" charset="0"/>
              </a:rPr>
              <a:t>Náklady spojené se skladováním 1ks dané součástky jsou 25 Kč za rok.</a:t>
            </a:r>
          </a:p>
          <a:p>
            <a:r>
              <a:rPr lang="cs-CZ" sz="2200">
                <a:solidFill>
                  <a:schemeClr val="tx1"/>
                </a:solidFill>
                <a:latin typeface="Times New Roman" pitchFamily="18" charset="0"/>
              </a:rPr>
              <a:t>Náklady spojené s jednou dodávkou zásob (objednací proces + manipulace) činí 5 000 Kč.</a:t>
            </a:r>
          </a:p>
          <a:p>
            <a:r>
              <a:rPr lang="cs-CZ" sz="2200">
                <a:solidFill>
                  <a:schemeClr val="tx1"/>
                </a:solidFill>
                <a:latin typeface="Times New Roman" pitchFamily="18" charset="0"/>
              </a:rPr>
              <a:t>Základním cena jednoho kusu činí 30 Kč.</a:t>
            </a:r>
          </a:p>
          <a:p>
            <a:r>
              <a:rPr lang="cs-CZ" sz="2200" b="1">
                <a:solidFill>
                  <a:schemeClr val="tx1"/>
                </a:solidFill>
                <a:latin typeface="Times New Roman" pitchFamily="18" charset="0"/>
              </a:rPr>
              <a:t>Stanovte optimální velikost dodávky z hlediska co nejnižšího CFE.</a:t>
            </a:r>
          </a:p>
          <a:p>
            <a:r>
              <a:rPr lang="cs-CZ" sz="2200">
                <a:solidFill>
                  <a:schemeClr val="tx1"/>
                </a:solidFill>
                <a:latin typeface="Times New Roman" pitchFamily="18" charset="0"/>
              </a:rPr>
              <a:t>Dodavatel poskytuje množstevní rabaty v následujících pásmech:</a:t>
            </a:r>
          </a:p>
          <a:p>
            <a:endParaRPr lang="cs-CZ" sz="2200">
              <a:solidFill>
                <a:schemeClr val="tx1"/>
              </a:solidFill>
              <a:latin typeface="Times New Roman" pitchFamily="18" charset="0"/>
            </a:endParaRPr>
          </a:p>
        </p:txBody>
      </p:sp>
      <p:graphicFrame>
        <p:nvGraphicFramePr>
          <p:cNvPr id="305180" name="Group 28"/>
          <p:cNvGraphicFramePr>
            <a:graphicFrameLocks noGrp="1"/>
          </p:cNvGraphicFramePr>
          <p:nvPr>
            <p:ph sz="half" idx="2"/>
          </p:nvPr>
        </p:nvGraphicFramePr>
        <p:xfrm>
          <a:off x="1187450" y="4365625"/>
          <a:ext cx="5832475" cy="2130426"/>
        </p:xfrm>
        <a:graphic>
          <a:graphicData uri="http://schemas.openxmlformats.org/drawingml/2006/table">
            <a:tbl>
              <a:tblPr/>
              <a:tblGrid>
                <a:gridCol w="3167062">
                  <a:extLst>
                    <a:ext uri="{9D8B030D-6E8A-4147-A177-3AD203B41FA5}">
                      <a16:colId xmlns:a16="http://schemas.microsoft.com/office/drawing/2014/main" val="20000"/>
                    </a:ext>
                  </a:extLst>
                </a:gridCol>
                <a:gridCol w="2665413">
                  <a:extLst>
                    <a:ext uri="{9D8B030D-6E8A-4147-A177-3AD203B41FA5}">
                      <a16:colId xmlns:a16="http://schemas.microsoft.com/office/drawing/2014/main" val="20001"/>
                    </a:ext>
                  </a:extLst>
                </a:gridCol>
              </a:tblGrid>
              <a:tr h="425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Množství ks v objednávce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Sleva ze základní ceny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0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0 – 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1001 - 2500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70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2501 – 3500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3501 a více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8229600" cy="1196975"/>
          </a:xfrm>
        </p:spPr>
        <p:txBody>
          <a:bodyPr/>
          <a:lstStyle/>
          <a:p>
            <a:pPr fontAlgn="auto">
              <a:spcAft>
                <a:spcPts val="0"/>
              </a:spcAft>
              <a:defRPr/>
            </a:pPr>
            <a:r>
              <a:rPr lang="cs-CZ" dirty="0"/>
              <a:t>Řešení</a:t>
            </a:r>
          </a:p>
        </p:txBody>
      </p:sp>
      <p:sp>
        <p:nvSpPr>
          <p:cNvPr id="406531" name="Zástupný symbol pro obsah 5"/>
          <p:cNvSpPr>
            <a:spLocks noGrp="1"/>
          </p:cNvSpPr>
          <p:nvPr>
            <p:ph idx="1"/>
          </p:nvPr>
        </p:nvSpPr>
        <p:spPr>
          <a:xfrm>
            <a:off x="179388" y="1052513"/>
            <a:ext cx="8964612" cy="5805487"/>
          </a:xfrm>
        </p:spPr>
        <p:txBody>
          <a:bodyPr/>
          <a:lstStyle/>
          <a:p>
            <a:pPr marL="238125" indent="-238125">
              <a:lnSpc>
                <a:spcPct val="90000"/>
              </a:lnSpc>
              <a:buFontTx/>
              <a:buAutoNum type="arabicPeriod"/>
            </a:pPr>
            <a:r>
              <a:rPr lang="cs-CZ" sz="2200" b="1">
                <a:latin typeface="Times New Roman" pitchFamily="18" charset="0"/>
              </a:rPr>
              <a:t>Výpočet optimální výše dodávky bez ohledu na množstevní rabat</a:t>
            </a:r>
          </a:p>
          <a:p>
            <a:pPr marL="238125" indent="-238125">
              <a:lnSpc>
                <a:spcPct val="90000"/>
              </a:lnSpc>
            </a:pPr>
            <a:r>
              <a:rPr lang="cs-CZ" sz="2200">
                <a:latin typeface="Times New Roman" pitchFamily="18" charset="0"/>
              </a:rPr>
              <a:t>dOPT = odmocnina (2 * 10 000 * 5 000 / 25) = 2000 ks</a:t>
            </a:r>
          </a:p>
          <a:p>
            <a:pPr marL="238125" indent="-238125">
              <a:lnSpc>
                <a:spcPct val="90000"/>
              </a:lnSpc>
            </a:pPr>
            <a:r>
              <a:rPr lang="cs-CZ" sz="2200">
                <a:latin typeface="Times New Roman" pitchFamily="18" charset="0"/>
              </a:rPr>
              <a:t>Z výsledku je patrné, že při tomto objemu bychom dosáhli do cenového pásma odpovídajícímu 1% slevy ze základní ceny produktu.</a:t>
            </a:r>
          </a:p>
          <a:p>
            <a:pPr marL="238125" indent="-238125">
              <a:lnSpc>
                <a:spcPct val="90000"/>
              </a:lnSpc>
            </a:pPr>
            <a:endParaRPr lang="cs-CZ" sz="2200">
              <a:latin typeface="Times New Roman" pitchFamily="18" charset="0"/>
            </a:endParaRPr>
          </a:p>
          <a:p>
            <a:pPr marL="238125" indent="-238125">
              <a:lnSpc>
                <a:spcPct val="90000"/>
              </a:lnSpc>
            </a:pPr>
            <a:r>
              <a:rPr lang="cs-CZ" sz="2200" b="1">
                <a:latin typeface="Times New Roman" pitchFamily="18" charset="0"/>
              </a:rPr>
              <a:t>CFE</a:t>
            </a:r>
            <a:r>
              <a:rPr lang="cs-CZ" sz="2200">
                <a:latin typeface="Times New Roman" pitchFamily="18" charset="0"/>
              </a:rPr>
              <a:t> = CN – CFU = CN - D x ri x P = q/2 x Ns + Nd x Q/q – Q x ri x P = 2000/2 x 25 + 5 000 x 10 000/2 000 – 10 000 x 0,01 x 30 = </a:t>
            </a:r>
            <a:br>
              <a:rPr lang="cs-CZ" sz="2200">
                <a:latin typeface="Times New Roman" pitchFamily="18" charset="0"/>
              </a:rPr>
            </a:br>
            <a:r>
              <a:rPr lang="cs-CZ" sz="2200">
                <a:latin typeface="Times New Roman" pitchFamily="18" charset="0"/>
              </a:rPr>
              <a:t>= 25 000 + 25 000 – 3 000 = </a:t>
            </a:r>
            <a:r>
              <a:rPr lang="cs-CZ" sz="2200" b="1">
                <a:latin typeface="Times New Roman" pitchFamily="18" charset="0"/>
              </a:rPr>
              <a:t>47 000 Kč</a:t>
            </a:r>
          </a:p>
          <a:p>
            <a:pPr marL="238125" indent="-238125">
              <a:lnSpc>
                <a:spcPct val="90000"/>
              </a:lnSpc>
            </a:pPr>
            <a:endParaRPr lang="cs-CZ" sz="2200">
              <a:latin typeface="Times New Roman" pitchFamily="18" charset="0"/>
            </a:endParaRPr>
          </a:p>
          <a:p>
            <a:pPr marL="238125" indent="-238125">
              <a:lnSpc>
                <a:spcPct val="90000"/>
              </a:lnSpc>
            </a:pPr>
            <a:r>
              <a:rPr lang="cs-CZ" sz="2200">
                <a:latin typeface="Times New Roman" pitchFamily="18" charset="0"/>
              </a:rPr>
              <a:t>Při dodávce 2 000 ks, která je z hlediska celkových nákladů CN optimální, je celkový finanční efekt 47 000 Kč. Nevíme však, zda je nejnižší i CFE. Může se stát, že by navýšení celkových nákladů bylo v jiném cenovém pásmu kompenzováno získanou slevou z ceny produkce.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8229600" cy="908050"/>
          </a:xfrm>
        </p:spPr>
        <p:txBody>
          <a:bodyPr/>
          <a:lstStyle/>
          <a:p>
            <a:pPr fontAlgn="auto">
              <a:spcAft>
                <a:spcPts val="0"/>
              </a:spcAft>
              <a:defRPr/>
            </a:pPr>
            <a:r>
              <a:rPr lang="cs-CZ" dirty="0"/>
              <a:t>Řešení</a:t>
            </a:r>
          </a:p>
        </p:txBody>
      </p:sp>
      <p:sp>
        <p:nvSpPr>
          <p:cNvPr id="6" name="Zástupný symbol pro obsah 5"/>
          <p:cNvSpPr>
            <a:spLocks noGrp="1"/>
          </p:cNvSpPr>
          <p:nvPr>
            <p:ph idx="1"/>
          </p:nvPr>
        </p:nvSpPr>
        <p:spPr>
          <a:xfrm>
            <a:off x="179388" y="1052513"/>
            <a:ext cx="8964612" cy="5805487"/>
          </a:xfrm>
        </p:spPr>
        <p:txBody>
          <a:bodyPr rtlCol="0">
            <a:normAutofit/>
          </a:bodyPr>
          <a:lstStyle/>
          <a:p>
            <a:pPr marL="238773" indent="-238773" fontAlgn="auto">
              <a:lnSpc>
                <a:spcPct val="90000"/>
              </a:lnSpc>
              <a:spcAft>
                <a:spcPts val="0"/>
              </a:spcAft>
              <a:defRPr/>
            </a:pPr>
            <a:r>
              <a:rPr lang="cs-CZ" sz="2200" dirty="0">
                <a:latin typeface="Times New Roman" pitchFamily="18" charset="0"/>
              </a:rPr>
              <a:t>2. Propočteme CFE pro ostatní cenová pásma. Víme, že čím více se budeme vzdalovat množstvím q od q optimálního, tím vyšší budou celkové náklady, avšak úroveň slevy roste skokově po dosažení daného intervalu. Postačí proto spočítat CFE pro nejmenší možný objem pásem s vyšší úrovní množstevního rabatu. Pásmo s nižší úrovní rabatu můžeme vynechat rovnou, protože jsou v celé jeho šíři CN vyšší a zároveň nižší sleva na produkci.</a:t>
            </a:r>
          </a:p>
          <a:p>
            <a:pPr marL="238773" indent="-238773" fontAlgn="auto">
              <a:lnSpc>
                <a:spcPct val="90000"/>
              </a:lnSpc>
              <a:spcAft>
                <a:spcPts val="0"/>
              </a:spcAft>
              <a:defRPr/>
            </a:pPr>
            <a:r>
              <a:rPr lang="cs-CZ" sz="2200" dirty="0">
                <a:latin typeface="Times New Roman" pitchFamily="18" charset="0"/>
              </a:rPr>
              <a:t>CFE2501 = 2 501/2 x 25 + 5 000 x 10 000 / 2 501 – 10 000 x 0,02 x 30 = 31 262,5 + 19 992 – 6 000 = 45 254,4 Kč</a:t>
            </a:r>
          </a:p>
          <a:p>
            <a:pPr marL="238773" indent="-238773" fontAlgn="auto">
              <a:lnSpc>
                <a:spcPct val="90000"/>
              </a:lnSpc>
              <a:spcAft>
                <a:spcPts val="0"/>
              </a:spcAft>
              <a:defRPr/>
            </a:pPr>
            <a:r>
              <a:rPr lang="cs-CZ" sz="2200" dirty="0">
                <a:latin typeface="Times New Roman" pitchFamily="18" charset="0"/>
              </a:rPr>
              <a:t>CFE3501 = 3 501 / 2 x 25 + 5 000 x 10 000 / 3 501 – 10 000 x 0,03 x 30 = 43 762,5 + 14 281,63 – 9 000 = 49 044,13 Kč </a:t>
            </a:r>
          </a:p>
          <a:p>
            <a:pPr marL="238773" indent="-238773" fontAlgn="auto">
              <a:lnSpc>
                <a:spcPct val="90000"/>
              </a:lnSpc>
              <a:spcAft>
                <a:spcPts val="0"/>
              </a:spcAft>
              <a:defRPr/>
            </a:pPr>
            <a:endParaRPr lang="cs-CZ" sz="2200" dirty="0">
              <a:latin typeface="Times New Roman" pitchFamily="18" charset="0"/>
            </a:endParaRPr>
          </a:p>
          <a:p>
            <a:pPr marL="238773" indent="-238773" fontAlgn="auto">
              <a:lnSpc>
                <a:spcPct val="90000"/>
              </a:lnSpc>
              <a:spcAft>
                <a:spcPts val="0"/>
              </a:spcAft>
              <a:defRPr/>
            </a:pPr>
            <a:r>
              <a:rPr lang="cs-CZ" sz="2200" dirty="0">
                <a:latin typeface="Times New Roman" pitchFamily="18" charset="0"/>
              </a:rPr>
              <a:t>Za těchto cenových a nákladových podmínek bychom zvolili velikost dodávky ve výši 2 501 ks, kde je celkový finanční efekt nejnižší. Zatímco při navýšení q z 2 000 na 2 501 ks převýšil pozitivní efekt inkasované dodatečné slevy negativní dopad zvýšení celkových nákladů, při navýšení q o dalších 1000 jednotek tomu již bylo naopak. </a:t>
            </a:r>
          </a:p>
          <a:p>
            <a:pPr marL="238773" indent="-238773" fontAlgn="auto">
              <a:lnSpc>
                <a:spcPct val="90000"/>
              </a:lnSpc>
              <a:spcAft>
                <a:spcPts val="0"/>
              </a:spcAft>
              <a:defRPr/>
            </a:pPr>
            <a:endParaRPr lang="cs-CZ" sz="2200" dirty="0">
              <a:latin typeface="Times New Roman" pitchFamily="18" charset="0"/>
            </a:endParaRPr>
          </a:p>
          <a:p>
            <a:pPr marL="238773" indent="-238773" fontAlgn="auto">
              <a:lnSpc>
                <a:spcPct val="90000"/>
              </a:lnSpc>
              <a:spcAft>
                <a:spcPts val="0"/>
              </a:spcAft>
              <a:defRPr/>
            </a:pPr>
            <a:endParaRPr lang="cs-CZ" sz="2200" dirty="0">
              <a:latin typeface="Times New Roman" pitchFamily="18" charset="0"/>
            </a:endParaRPr>
          </a:p>
          <a:p>
            <a:pPr fontAlgn="auto">
              <a:spcAft>
                <a:spcPts val="0"/>
              </a:spcAft>
              <a:defRPr/>
            </a:pPr>
            <a:endParaRPr lang="cs-CZ"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68313" y="188913"/>
            <a:ext cx="8229600" cy="1196975"/>
          </a:xfrm>
        </p:spPr>
        <p:txBody>
          <a:bodyPr>
            <a:normAutofit fontScale="90000"/>
          </a:bodyPr>
          <a:lstStyle/>
          <a:p>
            <a:pPr fontAlgn="auto">
              <a:lnSpc>
                <a:spcPts val="3800"/>
              </a:lnSpc>
              <a:spcAft>
                <a:spcPts val="0"/>
              </a:spcAft>
              <a:defRPr/>
            </a:pPr>
            <a:br>
              <a:rPr lang="cs-CZ" sz="3000">
                <a:latin typeface="Times New Roman" pitchFamily="18" charset="0"/>
              </a:rPr>
            </a:br>
            <a:r>
              <a:rPr lang="cs-CZ" sz="3000">
                <a:latin typeface="Times New Roman" pitchFamily="18" charset="0"/>
              </a:rPr>
              <a:t>Hodnocení efektivnosti řízení zásob</a:t>
            </a:r>
            <a:br>
              <a:rPr lang="cs-CZ" sz="3000">
                <a:latin typeface="Times New Roman" pitchFamily="18" charset="0"/>
              </a:rPr>
            </a:br>
            <a:r>
              <a:rPr lang="cs-CZ" sz="3000">
                <a:latin typeface="Times New Roman" pitchFamily="18" charset="0"/>
              </a:rPr>
              <a:t>Obrátka zásob a doba obratu zásob</a:t>
            </a:r>
          </a:p>
        </p:txBody>
      </p:sp>
      <p:sp>
        <p:nvSpPr>
          <p:cNvPr id="263171" name="Rectangle 3"/>
          <p:cNvSpPr>
            <a:spLocks noGrp="1" noChangeArrowheads="1"/>
          </p:cNvSpPr>
          <p:nvPr>
            <p:ph type="body" idx="1"/>
          </p:nvPr>
        </p:nvSpPr>
        <p:spPr>
          <a:xfrm>
            <a:off x="457200" y="1600200"/>
            <a:ext cx="8507413" cy="4997450"/>
          </a:xfrm>
        </p:spPr>
        <p:txBody>
          <a:bodyPr rtlCol="0">
            <a:normAutofit fontScale="92500" lnSpcReduction="10000"/>
          </a:bodyPr>
          <a:lstStyle/>
          <a:p>
            <a:pPr marL="0" indent="0" fontAlgn="auto">
              <a:lnSpc>
                <a:spcPct val="80000"/>
              </a:lnSpc>
              <a:spcAft>
                <a:spcPts val="0"/>
              </a:spcAft>
              <a:buFont typeface="Arial" pitchFamily="34" charset="0"/>
              <a:buNone/>
              <a:defRPr/>
            </a:pPr>
            <a:r>
              <a:rPr lang="cs-CZ" sz="2800" dirty="0"/>
              <a:t>Základní ukazatele, pomocí kterých hodnotíme efektivnost jsou:</a:t>
            </a:r>
          </a:p>
          <a:p>
            <a:pPr fontAlgn="auto">
              <a:lnSpc>
                <a:spcPct val="80000"/>
              </a:lnSpc>
              <a:spcAft>
                <a:spcPts val="0"/>
              </a:spcAft>
              <a:defRPr/>
            </a:pPr>
            <a:endParaRPr lang="cs-CZ" sz="2600" b="1" dirty="0"/>
          </a:p>
          <a:p>
            <a:pPr fontAlgn="auto">
              <a:lnSpc>
                <a:spcPct val="80000"/>
              </a:lnSpc>
              <a:spcAft>
                <a:spcPts val="0"/>
              </a:spcAft>
              <a:defRPr/>
            </a:pPr>
            <a:r>
              <a:rPr lang="cs-CZ" sz="2600" b="1" dirty="0"/>
              <a:t>Doba obratu zásob</a:t>
            </a:r>
            <a:r>
              <a:rPr lang="cs-CZ" sz="2600" dirty="0"/>
              <a:t> = za jak dlouho (za kolik dnů) se průměrně obrátí zásoby.</a:t>
            </a:r>
          </a:p>
          <a:p>
            <a:pPr fontAlgn="auto">
              <a:lnSpc>
                <a:spcPct val="80000"/>
              </a:lnSpc>
              <a:spcAft>
                <a:spcPts val="0"/>
              </a:spcAft>
              <a:defRPr/>
            </a:pPr>
            <a:endParaRPr lang="cs-CZ" sz="2600" dirty="0"/>
          </a:p>
          <a:p>
            <a:pPr fontAlgn="auto">
              <a:lnSpc>
                <a:spcPct val="80000"/>
              </a:lnSpc>
              <a:spcAft>
                <a:spcPts val="0"/>
              </a:spcAft>
              <a:buFont typeface="Wingdings" pitchFamily="2" charset="2"/>
              <a:buNone/>
              <a:defRPr/>
            </a:pPr>
            <a:r>
              <a:rPr lang="cs-CZ" sz="2600" dirty="0"/>
              <a:t>	DOZ = (360 x průměrná výše zásob) / náklady na prodané zásoby (</a:t>
            </a:r>
            <a:r>
              <a:rPr lang="cs-CZ" sz="1700" dirty="0"/>
              <a:t>spotřeba materiálu</a:t>
            </a:r>
            <a:r>
              <a:rPr lang="cs-CZ" sz="2600" dirty="0"/>
              <a:t>) </a:t>
            </a:r>
          </a:p>
          <a:p>
            <a:pPr fontAlgn="auto">
              <a:lnSpc>
                <a:spcPct val="80000"/>
              </a:lnSpc>
              <a:spcAft>
                <a:spcPts val="0"/>
              </a:spcAft>
              <a:defRPr/>
            </a:pPr>
            <a:endParaRPr lang="cs-CZ" sz="2600" b="1" dirty="0"/>
          </a:p>
          <a:p>
            <a:pPr fontAlgn="auto">
              <a:lnSpc>
                <a:spcPct val="80000"/>
              </a:lnSpc>
              <a:spcAft>
                <a:spcPts val="0"/>
              </a:spcAft>
              <a:defRPr/>
            </a:pPr>
            <a:r>
              <a:rPr lang="cs-CZ" sz="2600" b="1" dirty="0"/>
              <a:t>Obrátka zásob</a:t>
            </a:r>
            <a:r>
              <a:rPr lang="cs-CZ" sz="2600" dirty="0"/>
              <a:t> = kolikrát se zásoby obrátí během daného období (nejčastěji roku).</a:t>
            </a:r>
          </a:p>
          <a:p>
            <a:pPr fontAlgn="auto">
              <a:lnSpc>
                <a:spcPct val="80000"/>
              </a:lnSpc>
              <a:spcAft>
                <a:spcPts val="0"/>
              </a:spcAft>
              <a:buFont typeface="Wingdings" pitchFamily="2" charset="2"/>
              <a:buNone/>
              <a:defRPr/>
            </a:pPr>
            <a:endParaRPr lang="cs-CZ" sz="2600" dirty="0"/>
          </a:p>
          <a:p>
            <a:pPr fontAlgn="auto">
              <a:lnSpc>
                <a:spcPct val="80000"/>
              </a:lnSpc>
              <a:spcAft>
                <a:spcPts val="0"/>
              </a:spcAft>
              <a:buFont typeface="Wingdings" pitchFamily="2" charset="2"/>
              <a:buNone/>
              <a:defRPr/>
            </a:pPr>
            <a:r>
              <a:rPr lang="cs-CZ" sz="2600" dirty="0"/>
              <a:t>	OZ = náklady na prodané zásoby </a:t>
            </a:r>
            <a:r>
              <a:rPr lang="cs-CZ" sz="1700" dirty="0"/>
              <a:t>(spotřeba materiálu)</a:t>
            </a:r>
            <a:r>
              <a:rPr lang="cs-CZ" sz="2600" dirty="0"/>
              <a:t> / průměrná výše zásob</a:t>
            </a:r>
          </a:p>
          <a:p>
            <a:pPr fontAlgn="auto">
              <a:lnSpc>
                <a:spcPct val="80000"/>
              </a:lnSpc>
              <a:spcAft>
                <a:spcPts val="0"/>
              </a:spcAft>
              <a:defRPr/>
            </a:pPr>
            <a:endParaRPr lang="cs-CZ" sz="2600" b="1" dirty="0"/>
          </a:p>
          <a:p>
            <a:pPr fontAlgn="auto">
              <a:lnSpc>
                <a:spcPct val="80000"/>
              </a:lnSpc>
              <a:spcAft>
                <a:spcPts val="0"/>
              </a:spcAft>
              <a:defRPr/>
            </a:pPr>
            <a:r>
              <a:rPr lang="cs-CZ" sz="2600" b="1" dirty="0"/>
              <a:t>Rentabilita zásob = EBIT/</a:t>
            </a:r>
            <a:r>
              <a:rPr lang="cs-CZ" sz="2600" b="1" dirty="0" err="1"/>
              <a:t>prům.stav</a:t>
            </a:r>
            <a:r>
              <a:rPr lang="cs-CZ" sz="2600" b="1" dirty="0"/>
              <a:t> zásob mat.</a:t>
            </a:r>
          </a:p>
          <a:p>
            <a:pPr fontAlgn="auto">
              <a:lnSpc>
                <a:spcPct val="80000"/>
              </a:lnSpc>
              <a:spcAft>
                <a:spcPts val="0"/>
              </a:spcAft>
              <a:buFont typeface="Wingdings" pitchFamily="2" charset="2"/>
              <a:buNone/>
              <a:defRPr/>
            </a:pPr>
            <a:endParaRPr lang="cs-CZ" sz="2600" dirty="0"/>
          </a:p>
          <a:p>
            <a:pPr fontAlgn="auto">
              <a:lnSpc>
                <a:spcPct val="80000"/>
              </a:lnSpc>
              <a:spcAft>
                <a:spcPts val="0"/>
              </a:spcAft>
              <a:defRPr/>
            </a:pPr>
            <a:endParaRPr lang="cs-CZ" sz="2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318" name="Group 102"/>
          <p:cNvGraphicFramePr>
            <a:graphicFrameLocks noGrp="1"/>
          </p:cNvGraphicFramePr>
          <p:nvPr>
            <p:ph sz="quarter" idx="1"/>
          </p:nvPr>
        </p:nvGraphicFramePr>
        <p:xfrm>
          <a:off x="539750" y="1557338"/>
          <a:ext cx="7775575" cy="2185989"/>
        </p:xfrm>
        <a:graphic>
          <a:graphicData uri="http://schemas.openxmlformats.org/drawingml/2006/table">
            <a:tbl>
              <a:tblPr/>
              <a:tblGrid>
                <a:gridCol w="5111750">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tblGrid>
              <a:tr h="436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1" i="0" u="none" strike="noStrike" cap="none" normalizeH="0" baseline="0" dirty="0">
                          <a:ln>
                            <a:noFill/>
                          </a:ln>
                          <a:solidFill>
                            <a:schemeClr val="tx1"/>
                          </a:solidFill>
                          <a:effectLst/>
                          <a:latin typeface="Times New Roman" pitchFamily="18" charset="0"/>
                        </a:rPr>
                        <a:t>Druh zásob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1" i="0" u="none" strike="noStrike" cap="none" normalizeH="0" baseline="0">
                          <a:ln>
                            <a:noFill/>
                          </a:ln>
                          <a:solidFill>
                            <a:schemeClr val="tx1"/>
                          </a:solidFill>
                          <a:effectLst/>
                          <a:latin typeface="Times New Roman" pitchFamily="18" charset="0"/>
                        </a:rPr>
                        <a:t>Prům. zásoba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Zásoby celkem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5320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materiál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Times New Roman" pitchFamily="18" charset="0"/>
                        </a:rPr>
                        <a:t>175,8333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Výrobky a nedokončená výroba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802,500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6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zboží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Times New Roman" pitchFamily="18" charset="0"/>
                        </a:rPr>
                        <a:t>4341,3367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65319" name="Group 103"/>
          <p:cNvGraphicFramePr>
            <a:graphicFrameLocks noGrp="1"/>
          </p:cNvGraphicFramePr>
          <p:nvPr>
            <p:ph sz="quarter" idx="2"/>
          </p:nvPr>
        </p:nvGraphicFramePr>
        <p:xfrm>
          <a:off x="611188" y="4005263"/>
          <a:ext cx="7704137" cy="2560638"/>
        </p:xfrm>
        <a:graphic>
          <a:graphicData uri="http://schemas.openxmlformats.org/drawingml/2006/table">
            <a:tbl>
              <a:tblPr/>
              <a:tblGrid>
                <a:gridCol w="5040312">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tblGrid>
              <a:tr h="42677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1" i="0" u="none" strike="noStrike" cap="none" normalizeH="0" baseline="0">
                          <a:ln>
                            <a:noFill/>
                          </a:ln>
                          <a:solidFill>
                            <a:schemeClr val="tx1"/>
                          </a:solidFill>
                          <a:effectLst/>
                          <a:latin typeface="Times New Roman" pitchFamily="18" charset="0"/>
                        </a:rPr>
                        <a:t>Položka nákladů</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1" i="0" u="none" strike="noStrike" cap="none" normalizeH="0" baseline="0">
                          <a:ln>
                            <a:noFill/>
                          </a:ln>
                          <a:solidFill>
                            <a:schemeClr val="tx1"/>
                          </a:solidFill>
                          <a:effectLst/>
                          <a:latin typeface="Times New Roman" pitchFamily="18" charset="0"/>
                        </a:rPr>
                        <a:t>Částka v tis. Kč</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N vynaložené na prodané zboží</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21 500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Spotřeba materiálu</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900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Změna stavu vnitropodnikových zásob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1 700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Tržby za prodej zboží</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34 600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Times New Roman" pitchFamily="18" charset="0"/>
                        </a:rPr>
                        <a:t>Tržby za prodej vlastních výrobků a služeb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Times New Roman" pitchFamily="18" charset="0"/>
                        </a:rPr>
                        <a:t>2 700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09645" name="Obdélník 3"/>
          <p:cNvSpPr>
            <a:spLocks noChangeArrowheads="1"/>
          </p:cNvSpPr>
          <p:nvPr/>
        </p:nvSpPr>
        <p:spPr bwMode="auto">
          <a:xfrm>
            <a:off x="237745" y="112899"/>
            <a:ext cx="8582406" cy="1182503"/>
          </a:xfrm>
          <a:prstGeom prst="rect">
            <a:avLst/>
          </a:prstGeom>
          <a:solidFill>
            <a:schemeClr val="bg1"/>
          </a:solidFill>
          <a:ln>
            <a:noFill/>
          </a:ln>
        </p:spPr>
        <p:txBody>
          <a:bodyPr wrap="square">
            <a:spAutoFit/>
          </a:bodyPr>
          <a:lstStyle/>
          <a:p>
            <a:pPr>
              <a:lnSpc>
                <a:spcPct val="80000"/>
              </a:lnSpc>
            </a:pPr>
            <a:r>
              <a:rPr lang="cs-CZ" sz="2200" b="1" dirty="0">
                <a:latin typeface="Calibri" pitchFamily="34" charset="0"/>
              </a:rPr>
              <a:t>Příklad 9</a:t>
            </a:r>
          </a:p>
          <a:p>
            <a:pPr>
              <a:lnSpc>
                <a:spcPct val="80000"/>
              </a:lnSpc>
            </a:pPr>
            <a:r>
              <a:rPr lang="cs-CZ" sz="2200" dirty="0">
                <a:latin typeface="Calibri" pitchFamily="34" charset="0"/>
              </a:rPr>
              <a:t>Spočítejte doby obratu zásob všech položek a obrátky zásob. Zhodnoťte s jakou aktivitou jsou řízeny jednotlivé položky, srovnejte s konkurencí, kdy OZ (z nákladů) konkurenční firmy je 4,8 a DOZ (z tržeb) je cca 64 dnů.</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0"/>
            <a:ext cx="8229600" cy="765175"/>
          </a:xfrm>
        </p:spPr>
        <p:txBody>
          <a:bodyPr/>
          <a:lstStyle/>
          <a:p>
            <a:pPr fontAlgn="auto">
              <a:spcAft>
                <a:spcPts val="0"/>
              </a:spcAft>
              <a:defRPr/>
            </a:pPr>
            <a:r>
              <a:rPr lang="cs-CZ" dirty="0"/>
              <a:t>Řešení</a:t>
            </a:r>
          </a:p>
        </p:txBody>
      </p:sp>
      <p:sp>
        <p:nvSpPr>
          <p:cNvPr id="410627" name="Zástupný symbol pro obsah 6"/>
          <p:cNvSpPr>
            <a:spLocks noGrp="1"/>
          </p:cNvSpPr>
          <p:nvPr>
            <p:ph idx="1"/>
          </p:nvPr>
        </p:nvSpPr>
        <p:spPr>
          <a:xfrm>
            <a:off x="323850" y="908050"/>
            <a:ext cx="8640763" cy="5689600"/>
          </a:xfrm>
        </p:spPr>
        <p:txBody>
          <a:bodyPr/>
          <a:lstStyle/>
          <a:p>
            <a:pPr>
              <a:lnSpc>
                <a:spcPct val="80000"/>
              </a:lnSpc>
            </a:pPr>
            <a:r>
              <a:rPr lang="cs-CZ" sz="2000" b="1"/>
              <a:t>Obrátka materiálu </a:t>
            </a:r>
            <a:r>
              <a:rPr lang="cs-CZ" sz="2000"/>
              <a:t>= spotřeba materiálu / průměrná zásoba materiálu = 900 / 175,8333 = </a:t>
            </a:r>
            <a:r>
              <a:rPr lang="cs-CZ" sz="2000" b="1"/>
              <a:t>5,118</a:t>
            </a:r>
          </a:p>
          <a:p>
            <a:pPr>
              <a:lnSpc>
                <a:spcPct val="80000"/>
              </a:lnSpc>
            </a:pPr>
            <a:r>
              <a:rPr lang="cs-CZ" sz="2000" b="1"/>
              <a:t>Doba obratu materiálu </a:t>
            </a:r>
            <a:r>
              <a:rPr lang="cs-CZ" sz="2000"/>
              <a:t>= 360 / obrátka materiálu = 360 / 5,118 = </a:t>
            </a:r>
            <a:r>
              <a:rPr lang="cs-CZ" sz="2000" b="1"/>
              <a:t>70,33</a:t>
            </a:r>
            <a:r>
              <a:rPr lang="cs-CZ" sz="2000"/>
              <a:t> dnů</a:t>
            </a:r>
          </a:p>
          <a:p>
            <a:pPr>
              <a:lnSpc>
                <a:spcPct val="80000"/>
              </a:lnSpc>
            </a:pPr>
            <a:endParaRPr lang="cs-CZ" sz="2000"/>
          </a:p>
          <a:p>
            <a:pPr>
              <a:lnSpc>
                <a:spcPct val="80000"/>
              </a:lnSpc>
            </a:pPr>
            <a:r>
              <a:rPr lang="cs-CZ" sz="2000" b="1"/>
              <a:t>Obrátka výrobků a nedokončené výroby </a:t>
            </a:r>
            <a:r>
              <a:rPr lang="cs-CZ" sz="2000"/>
              <a:t>= náklady na výrobky a nedokončeno výrobu / průměrná zásoba výrobků a nedokončené výroby = 1700 / 802,5 = 2,11838</a:t>
            </a:r>
          </a:p>
          <a:p>
            <a:pPr>
              <a:lnSpc>
                <a:spcPct val="80000"/>
              </a:lnSpc>
            </a:pPr>
            <a:r>
              <a:rPr lang="cs-CZ" sz="2000" b="1"/>
              <a:t>Doba obratu výrobků a nedokončené výroby </a:t>
            </a:r>
            <a:r>
              <a:rPr lang="cs-CZ" sz="2000"/>
              <a:t>= 360 / obrátka výrobků a nedokončené výroby = 360 / 2,11838 = 169,9412 dnů.</a:t>
            </a:r>
          </a:p>
          <a:p>
            <a:pPr>
              <a:lnSpc>
                <a:spcPct val="80000"/>
              </a:lnSpc>
            </a:pPr>
            <a:endParaRPr lang="cs-CZ" sz="2000"/>
          </a:p>
          <a:p>
            <a:pPr>
              <a:lnSpc>
                <a:spcPct val="80000"/>
              </a:lnSpc>
            </a:pPr>
            <a:r>
              <a:rPr lang="cs-CZ" sz="2000" b="1"/>
              <a:t>Obrátka zboží </a:t>
            </a:r>
            <a:r>
              <a:rPr lang="cs-CZ" sz="2000"/>
              <a:t>= náklady na prodané zboží / průměrná zásoba zboží = 21 500 / 4341,3367 = 4,952392</a:t>
            </a:r>
          </a:p>
          <a:p>
            <a:pPr>
              <a:lnSpc>
                <a:spcPct val="80000"/>
              </a:lnSpc>
            </a:pPr>
            <a:r>
              <a:rPr lang="cs-CZ" sz="2000" b="1"/>
              <a:t>Doba obratu zboží </a:t>
            </a:r>
            <a:r>
              <a:rPr lang="cs-CZ" sz="2000"/>
              <a:t>= 360 / obrátka zboží = 360 / 4,952392 = 72,69215 dnů</a:t>
            </a:r>
          </a:p>
          <a:p>
            <a:pPr>
              <a:lnSpc>
                <a:spcPct val="80000"/>
              </a:lnSpc>
            </a:pPr>
            <a:endParaRPr lang="cs-CZ" sz="2000"/>
          </a:p>
          <a:p>
            <a:pPr>
              <a:lnSpc>
                <a:spcPct val="80000"/>
              </a:lnSpc>
            </a:pPr>
            <a:r>
              <a:rPr lang="cs-CZ" sz="2000" b="1"/>
              <a:t>Obrátka zásob </a:t>
            </a:r>
            <a:r>
              <a:rPr lang="cs-CZ" sz="2000"/>
              <a:t>= náklady na prodané zásoby / průměrný stav zásob = (21 500 + 900 – 1 700) / 5 320 = 4,53</a:t>
            </a:r>
          </a:p>
          <a:p>
            <a:pPr>
              <a:lnSpc>
                <a:spcPct val="80000"/>
              </a:lnSpc>
            </a:pPr>
            <a:r>
              <a:rPr lang="cs-CZ" sz="2000" b="1"/>
              <a:t>DOZ</a:t>
            </a:r>
            <a:r>
              <a:rPr lang="cs-CZ" sz="2000"/>
              <a:t> = 360 / OZ = 360 / 4,53 = 79,57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374904"/>
            <a:ext cx="8229600" cy="1196975"/>
          </a:xfrm>
        </p:spPr>
        <p:txBody>
          <a:bodyPr/>
          <a:lstStyle/>
          <a:p>
            <a:pPr fontAlgn="auto">
              <a:spcAft>
                <a:spcPts val="0"/>
              </a:spcAft>
              <a:defRPr/>
            </a:pPr>
            <a:r>
              <a:rPr lang="cs-CZ" dirty="0"/>
              <a:t>Řešení</a:t>
            </a:r>
          </a:p>
        </p:txBody>
      </p:sp>
      <p:sp>
        <p:nvSpPr>
          <p:cNvPr id="7" name="Zástupný symbol pro obsah 6"/>
          <p:cNvSpPr>
            <a:spLocks noGrp="1"/>
          </p:cNvSpPr>
          <p:nvPr>
            <p:ph idx="1"/>
          </p:nvPr>
        </p:nvSpPr>
        <p:spPr>
          <a:xfrm>
            <a:off x="250825" y="1571878"/>
            <a:ext cx="8642350" cy="4665409"/>
          </a:xfrm>
        </p:spPr>
        <p:txBody>
          <a:bodyPr rtlCol="0">
            <a:normAutofit/>
          </a:bodyPr>
          <a:lstStyle/>
          <a:p>
            <a:pPr marL="0" indent="0" fontAlgn="auto">
              <a:lnSpc>
                <a:spcPct val="80000"/>
              </a:lnSpc>
              <a:spcAft>
                <a:spcPts val="0"/>
              </a:spcAft>
              <a:buFont typeface="Arial" pitchFamily="34" charset="0"/>
              <a:buNone/>
              <a:defRPr/>
            </a:pPr>
            <a:r>
              <a:rPr lang="cs-CZ" sz="2400" dirty="0"/>
              <a:t>Užití tržeb:</a:t>
            </a:r>
          </a:p>
          <a:p>
            <a:pPr fontAlgn="auto">
              <a:lnSpc>
                <a:spcPct val="80000"/>
              </a:lnSpc>
              <a:spcAft>
                <a:spcPts val="0"/>
              </a:spcAft>
              <a:defRPr/>
            </a:pPr>
            <a:r>
              <a:rPr lang="cs-CZ" sz="2400" dirty="0"/>
              <a:t>OZ2 = T/Průměrné zásoby = 37 300 / 5 320 = 7,011278</a:t>
            </a:r>
          </a:p>
          <a:p>
            <a:pPr fontAlgn="auto">
              <a:lnSpc>
                <a:spcPct val="80000"/>
              </a:lnSpc>
              <a:spcAft>
                <a:spcPts val="0"/>
              </a:spcAft>
              <a:defRPr/>
            </a:pPr>
            <a:r>
              <a:rPr lang="cs-CZ" sz="2400" dirty="0"/>
              <a:t>DOZ2 = 360 / OZ2 = 360 / 7,011278 = 51,34584 dnů</a:t>
            </a:r>
          </a:p>
          <a:p>
            <a:pPr fontAlgn="auto">
              <a:lnSpc>
                <a:spcPct val="80000"/>
              </a:lnSpc>
              <a:spcAft>
                <a:spcPts val="0"/>
              </a:spcAft>
              <a:defRPr/>
            </a:pPr>
            <a:endParaRPr lang="cs-CZ" sz="2400" dirty="0"/>
          </a:p>
          <a:p>
            <a:pPr fontAlgn="auto">
              <a:lnSpc>
                <a:spcPct val="80000"/>
              </a:lnSpc>
              <a:spcAft>
                <a:spcPts val="0"/>
              </a:spcAft>
              <a:defRPr/>
            </a:pPr>
            <a:r>
              <a:rPr lang="cs-CZ" sz="2400" dirty="0"/>
              <a:t>Nejhorší hodnoty </a:t>
            </a:r>
            <a:r>
              <a:rPr lang="cs-CZ" sz="2400" dirty="0" err="1"/>
              <a:t>Oz</a:t>
            </a:r>
            <a:r>
              <a:rPr lang="cs-CZ" sz="2400" dirty="0"/>
              <a:t> a </a:t>
            </a:r>
            <a:r>
              <a:rPr lang="cs-CZ" sz="2400" dirty="0" err="1"/>
              <a:t>DOz</a:t>
            </a:r>
            <a:r>
              <a:rPr lang="cs-CZ" sz="2400" dirty="0"/>
              <a:t> nabývá výroba a nedokončené výrobky, vážou kapitál v průměru 170 dní, nejdéle se obracejí. Způsobují také horší ukazatele celkové DOZ a OZ. Naše společnost je na tom lépe v ukazatelích počítaných z tržeb. Máme vyšší obchodní marži a přidanou hodnotu.</a:t>
            </a:r>
          </a:p>
          <a:p>
            <a:pPr fontAlgn="auto">
              <a:lnSpc>
                <a:spcPct val="80000"/>
              </a:lnSpc>
              <a:spcAft>
                <a:spcPts val="0"/>
              </a:spcAft>
              <a:defRPr/>
            </a:pPr>
            <a:endParaRPr lang="cs-CZ" sz="2400" dirty="0"/>
          </a:p>
          <a:p>
            <a:pPr fontAlgn="auto">
              <a:lnSpc>
                <a:spcPct val="80000"/>
              </a:lnSpc>
              <a:spcAft>
                <a:spcPts val="0"/>
              </a:spcAft>
              <a:defRPr/>
            </a:pPr>
            <a:r>
              <a:rPr lang="cs-CZ" sz="2400" dirty="0"/>
              <a:t>Parametry	OZ		DOZ		OZ2		DOZ2</a:t>
            </a:r>
          </a:p>
          <a:p>
            <a:pPr fontAlgn="auto">
              <a:lnSpc>
                <a:spcPct val="80000"/>
              </a:lnSpc>
              <a:spcAft>
                <a:spcPts val="0"/>
              </a:spcAft>
              <a:defRPr/>
            </a:pPr>
            <a:r>
              <a:rPr lang="cs-CZ" sz="2400" dirty="0"/>
              <a:t>Zásoby		4,53	79,5dnů	7,011		51,35dnů</a:t>
            </a:r>
          </a:p>
          <a:p>
            <a:pPr fontAlgn="auto">
              <a:lnSpc>
                <a:spcPct val="80000"/>
              </a:lnSpc>
              <a:spcAft>
                <a:spcPts val="0"/>
              </a:spcAft>
              <a:defRPr/>
            </a:pPr>
            <a:r>
              <a:rPr lang="cs-CZ" sz="2400" dirty="0"/>
              <a:t>Zásoby </a:t>
            </a:r>
            <a:r>
              <a:rPr lang="cs-CZ" sz="2400" dirty="0" err="1"/>
              <a:t>kce</a:t>
            </a:r>
            <a:r>
              <a:rPr lang="cs-CZ" sz="2400" dirty="0"/>
              <a:t>	4,08	75dnů		5,625		64dnů</a:t>
            </a:r>
          </a:p>
          <a:p>
            <a:pPr fontAlgn="auto">
              <a:lnSpc>
                <a:spcPct val="80000"/>
              </a:lnSpc>
              <a:spcAft>
                <a:spcPts val="0"/>
              </a:spcAft>
              <a:defRPr/>
            </a:pPr>
            <a:endParaRPr lang="cs-CZ"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530225" y="476249"/>
            <a:ext cx="8229600" cy="720726"/>
          </a:xfrm>
        </p:spPr>
        <p:txBody>
          <a:bodyPr/>
          <a:lstStyle/>
          <a:p>
            <a:pPr fontAlgn="auto">
              <a:spcAft>
                <a:spcPts val="0"/>
              </a:spcAft>
              <a:defRPr/>
            </a:pPr>
            <a:r>
              <a:rPr lang="cs-CZ" sz="2800" b="1" dirty="0"/>
              <a:t>Hodnocení úrovně řízení zásob</a:t>
            </a:r>
          </a:p>
        </p:txBody>
      </p:sp>
      <p:sp>
        <p:nvSpPr>
          <p:cNvPr id="27653" name="Rectangle 3"/>
          <p:cNvSpPr>
            <a:spLocks noGrp="1" noChangeArrowheads="1"/>
          </p:cNvSpPr>
          <p:nvPr>
            <p:ph type="body" idx="1"/>
          </p:nvPr>
        </p:nvSpPr>
        <p:spPr>
          <a:xfrm>
            <a:off x="323850" y="1196975"/>
            <a:ext cx="8435975" cy="4824413"/>
          </a:xfrm>
        </p:spPr>
        <p:txBody>
          <a:bodyPr rtlCol="0">
            <a:normAutofit lnSpcReduction="10000"/>
          </a:bodyPr>
          <a:lstStyle/>
          <a:p>
            <a:pPr marL="609600" indent="-609600" fontAlgn="auto">
              <a:lnSpc>
                <a:spcPct val="90000"/>
              </a:lnSpc>
              <a:spcAft>
                <a:spcPts val="0"/>
              </a:spcAft>
              <a:buFont typeface="Wingdings" pitchFamily="2" charset="2"/>
              <a:buNone/>
              <a:defRPr/>
            </a:pPr>
            <a:r>
              <a:rPr lang="cs-CZ" sz="2000" dirty="0"/>
              <a:t>	</a:t>
            </a:r>
            <a:r>
              <a:rPr lang="cs-CZ" sz="2000" b="1" dirty="0"/>
              <a:t>Příklad 10:</a:t>
            </a:r>
            <a:r>
              <a:rPr lang="cs-CZ" sz="2000" dirty="0"/>
              <a:t> Na hodnocení úrovně řízení zásob základního materiálu, který podnik používá na výrobu svých výrobků, má podnik k dispozici následující údaje: </a:t>
            </a:r>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endParaRPr lang="cs-CZ" sz="2000" b="1" dirty="0"/>
          </a:p>
          <a:p>
            <a:pPr marL="609600" indent="-609600" fontAlgn="auto">
              <a:lnSpc>
                <a:spcPct val="90000"/>
              </a:lnSpc>
              <a:spcAft>
                <a:spcPts val="0"/>
              </a:spcAft>
              <a:buFont typeface="Wingdings" pitchFamily="2" charset="2"/>
              <a:buNone/>
              <a:defRPr/>
            </a:pPr>
            <a:r>
              <a:rPr lang="cs-CZ" sz="2000" b="1" dirty="0"/>
              <a:t>Úlohy:</a:t>
            </a:r>
            <a:endParaRPr lang="cs-CZ" sz="2000" dirty="0"/>
          </a:p>
          <a:p>
            <a:pPr marL="609600" indent="-609600" fontAlgn="auto">
              <a:lnSpc>
                <a:spcPct val="90000"/>
              </a:lnSpc>
              <a:spcAft>
                <a:spcPts val="0"/>
              </a:spcAft>
              <a:buFontTx/>
              <a:buAutoNum type="arabicPeriod"/>
              <a:defRPr/>
            </a:pPr>
            <a:r>
              <a:rPr lang="cs-CZ" sz="2000" dirty="0"/>
              <a:t>Vypočítejte rychlost obratu a dobu obratu zásob základního materiálu.</a:t>
            </a:r>
          </a:p>
          <a:p>
            <a:pPr marL="609600" indent="-609600" fontAlgn="auto">
              <a:lnSpc>
                <a:spcPct val="90000"/>
              </a:lnSpc>
              <a:spcAft>
                <a:spcPts val="0"/>
              </a:spcAft>
              <a:buFontTx/>
              <a:buAutoNum type="arabicPeriod"/>
              <a:defRPr/>
            </a:pPr>
            <a:r>
              <a:rPr lang="cs-CZ" sz="2000" dirty="0"/>
              <a:t>Vypočítejte rentabilitu zásob základního materiálu.</a:t>
            </a:r>
          </a:p>
        </p:txBody>
      </p:sp>
      <p:pic>
        <p:nvPicPr>
          <p:cNvPr id="412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133600"/>
            <a:ext cx="8064500" cy="2281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323850" y="549275"/>
            <a:ext cx="8569325" cy="5543550"/>
          </a:xfrm>
        </p:spPr>
        <p:txBody>
          <a:bodyPr>
            <a:normAutofit/>
          </a:bodyPr>
          <a:lstStyle/>
          <a:p>
            <a:pPr>
              <a:buFont typeface="Wingdings" pitchFamily="2" charset="2"/>
              <a:buNone/>
            </a:pPr>
            <a:r>
              <a:rPr lang="cs-CZ" b="1" dirty="0"/>
              <a:t>Řešení: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0"/>
            <a:ext cx="8229600" cy="1196975"/>
          </a:xfrm>
        </p:spPr>
        <p:txBody>
          <a:bodyPr/>
          <a:lstStyle/>
          <a:p>
            <a:pPr fontAlgn="auto">
              <a:spcAft>
                <a:spcPts val="0"/>
              </a:spcAft>
              <a:defRPr/>
            </a:pPr>
            <a:r>
              <a:rPr lang="cs-CZ" sz="3000" dirty="0">
                <a:latin typeface="Times New Roman" pitchFamily="18" charset="0"/>
              </a:rPr>
              <a:t>Příklad – základní bilanční rovnice zásob</a:t>
            </a:r>
          </a:p>
        </p:txBody>
      </p:sp>
      <p:sp>
        <p:nvSpPr>
          <p:cNvPr id="359427" name="Rectangle 3"/>
          <p:cNvSpPr>
            <a:spLocks noGrp="1" noChangeArrowheads="1"/>
          </p:cNvSpPr>
          <p:nvPr>
            <p:ph type="body" idx="1"/>
          </p:nvPr>
        </p:nvSpPr>
        <p:spPr/>
        <p:txBody>
          <a:bodyPr/>
          <a:lstStyle/>
          <a:p>
            <a:pPr>
              <a:spcBef>
                <a:spcPct val="50000"/>
              </a:spcBef>
            </a:pPr>
            <a:r>
              <a:rPr lang="cs-CZ">
                <a:latin typeface="Times New Roman" pitchFamily="18" charset="0"/>
              </a:rPr>
              <a:t>Zásoba určité suroviny na počátku období je 200 tun. Plánuje se spotřeba této suroviny 1500 tun za období a její zásoba na konci období má být 180 tun. </a:t>
            </a:r>
          </a:p>
          <a:p>
            <a:pPr>
              <a:spcBef>
                <a:spcPct val="50000"/>
              </a:spcBef>
            </a:pPr>
            <a:r>
              <a:rPr lang="cs-CZ">
                <a:latin typeface="Times New Roman" pitchFamily="18" charset="0"/>
              </a:rPr>
              <a:t>Vypočítejte jaká bude celková potřebná výše dodávky této suroviny za období.</a:t>
            </a:r>
          </a:p>
        </p:txBody>
      </p:sp>
      <p:sp>
        <p:nvSpPr>
          <p:cNvPr id="4" name="Obdélník 3"/>
          <p:cNvSpPr>
            <a:spLocks noChangeArrowheads="1"/>
          </p:cNvSpPr>
          <p:nvPr/>
        </p:nvSpPr>
        <p:spPr bwMode="auto">
          <a:xfrm>
            <a:off x="468313" y="3789363"/>
            <a:ext cx="83518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sz="2600" b="1"/>
              <a:t>Řešení </a:t>
            </a:r>
          </a:p>
          <a:p>
            <a:r>
              <a:rPr lang="cs-CZ" sz="2600"/>
              <a:t>Zp+D = M+Zk</a:t>
            </a:r>
          </a:p>
          <a:p>
            <a:r>
              <a:rPr lang="cs-CZ" sz="2600"/>
              <a:t>D = 1500 + 180 – 200 = 1480 tun.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57200" y="0"/>
            <a:ext cx="8229600" cy="1196975"/>
          </a:xfrm>
        </p:spPr>
        <p:txBody>
          <a:bodyPr/>
          <a:lstStyle/>
          <a:p>
            <a:pPr fontAlgn="auto">
              <a:spcAft>
                <a:spcPts val="0"/>
              </a:spcAft>
              <a:defRPr/>
            </a:pPr>
            <a:r>
              <a:rPr lang="cs-CZ" dirty="0">
                <a:latin typeface="Times New Roman" pitchFamily="18" charset="0"/>
              </a:rPr>
              <a:t>Optimální velikost dodávky</a:t>
            </a:r>
          </a:p>
        </p:txBody>
      </p:sp>
      <p:sp>
        <p:nvSpPr>
          <p:cNvPr id="414723" name="Rectangle 3"/>
          <p:cNvSpPr>
            <a:spLocks noGrp="1" noChangeArrowheads="1"/>
          </p:cNvSpPr>
          <p:nvPr>
            <p:ph type="body" idx="1"/>
          </p:nvPr>
        </p:nvSpPr>
        <p:spPr>
          <a:xfrm>
            <a:off x="323850" y="1268413"/>
            <a:ext cx="8712200" cy="4968875"/>
          </a:xfrm>
        </p:spPr>
        <p:txBody>
          <a:bodyPr/>
          <a:lstStyle/>
          <a:p>
            <a:pPr>
              <a:lnSpc>
                <a:spcPct val="90000"/>
              </a:lnSpc>
              <a:buFont typeface="Arial" pitchFamily="34" charset="0"/>
              <a:buNone/>
            </a:pPr>
            <a:r>
              <a:rPr lang="cs-CZ" sz="2800" b="1">
                <a:latin typeface="Times New Roman" pitchFamily="18" charset="0"/>
              </a:rPr>
              <a:t>Příklad k procvičování</a:t>
            </a:r>
          </a:p>
          <a:p>
            <a:pPr>
              <a:lnSpc>
                <a:spcPct val="90000"/>
              </a:lnSpc>
            </a:pPr>
            <a:r>
              <a:rPr lang="cs-CZ" sz="2800">
                <a:latin typeface="Times New Roman" pitchFamily="18" charset="0"/>
              </a:rPr>
              <a:t>Předpokládaná velikost dodávky za rok je 2500 t.</a:t>
            </a:r>
          </a:p>
          <a:p>
            <a:pPr>
              <a:lnSpc>
                <a:spcPct val="90000"/>
              </a:lnSpc>
            </a:pPr>
            <a:r>
              <a:rPr lang="cs-CZ" sz="2800">
                <a:latin typeface="Times New Roman" pitchFamily="18" charset="0"/>
              </a:rPr>
              <a:t>Náklady na jednu dodávku činí 50 000 Kč.</a:t>
            </a:r>
          </a:p>
          <a:p>
            <a:pPr>
              <a:lnSpc>
                <a:spcPct val="90000"/>
              </a:lnSpc>
            </a:pPr>
            <a:r>
              <a:rPr lang="cs-CZ" sz="2800">
                <a:latin typeface="Times New Roman" pitchFamily="18" charset="0"/>
              </a:rPr>
              <a:t> Náklady na skladování a udržování zásob jsou 1000 Kč na 1 tunu za rok.</a:t>
            </a:r>
          </a:p>
          <a:p>
            <a:pPr>
              <a:lnSpc>
                <a:spcPct val="90000"/>
              </a:lnSpc>
            </a:pPr>
            <a:r>
              <a:rPr lang="cs-CZ" sz="2800">
                <a:latin typeface="Times New Roman" pitchFamily="18" charset="0"/>
              </a:rPr>
              <a:t>Cena 1 tuny materiálu činí 8 000 Kč.</a:t>
            </a:r>
          </a:p>
          <a:p>
            <a:pPr>
              <a:lnSpc>
                <a:spcPct val="90000"/>
              </a:lnSpc>
            </a:pPr>
            <a:r>
              <a:rPr lang="cs-CZ" sz="2800">
                <a:latin typeface="Times New Roman" pitchFamily="18" charset="0"/>
              </a:rPr>
              <a:t>Vypočtěte: </a:t>
            </a:r>
          </a:p>
          <a:p>
            <a:pPr lvl="1">
              <a:lnSpc>
                <a:spcPct val="90000"/>
              </a:lnSpc>
            </a:pPr>
            <a:r>
              <a:rPr lang="cs-CZ" sz="2400">
                <a:latin typeface="Times New Roman" pitchFamily="18" charset="0"/>
              </a:rPr>
              <a:t>optimální velikost dodávky, </a:t>
            </a:r>
          </a:p>
          <a:p>
            <a:pPr lvl="1">
              <a:lnSpc>
                <a:spcPct val="90000"/>
              </a:lnSpc>
            </a:pPr>
            <a:r>
              <a:rPr lang="cs-CZ" sz="2400">
                <a:latin typeface="Times New Roman" pitchFamily="18" charset="0"/>
              </a:rPr>
              <a:t>optimální dodávkový cyklus a </a:t>
            </a:r>
          </a:p>
          <a:p>
            <a:pPr lvl="1">
              <a:lnSpc>
                <a:spcPct val="90000"/>
              </a:lnSpc>
            </a:pPr>
            <a:r>
              <a:rPr lang="cs-CZ" sz="2400">
                <a:latin typeface="Times New Roman" pitchFamily="18" charset="0"/>
              </a:rPr>
              <a:t>celkové náklady na zásobování.</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95288" y="476250"/>
            <a:ext cx="8229600" cy="1196975"/>
          </a:xfrm>
        </p:spPr>
        <p:txBody>
          <a:bodyPr/>
          <a:lstStyle/>
          <a:p>
            <a:pPr fontAlgn="auto">
              <a:spcAft>
                <a:spcPts val="0"/>
              </a:spcAft>
              <a:defRPr/>
            </a:pPr>
            <a:r>
              <a:rPr lang="cs-CZ" sz="3000" dirty="0">
                <a:latin typeface="Times New Roman" pitchFamily="18" charset="0"/>
              </a:rPr>
              <a:t>Náklady na skladování s růstem velikosti dodávky:</a:t>
            </a:r>
          </a:p>
        </p:txBody>
      </p:sp>
      <p:sp>
        <p:nvSpPr>
          <p:cNvPr id="415747" name="Rectangle 3"/>
          <p:cNvSpPr>
            <a:spLocks noGrp="1" noChangeArrowheads="1"/>
          </p:cNvSpPr>
          <p:nvPr>
            <p:ph type="body" idx="1"/>
          </p:nvPr>
        </p:nvSpPr>
        <p:spPr>
          <a:xfrm>
            <a:off x="457200" y="1957388"/>
            <a:ext cx="8229600" cy="4173537"/>
          </a:xfrm>
        </p:spPr>
        <p:txBody>
          <a:bodyPr/>
          <a:lstStyle/>
          <a:p>
            <a:pPr marL="609600" indent="-609600">
              <a:spcBef>
                <a:spcPct val="50000"/>
              </a:spcBef>
              <a:buClr>
                <a:schemeClr val="tx1"/>
              </a:buClr>
              <a:buFontTx/>
              <a:buAutoNum type="alphaLcParenR"/>
            </a:pPr>
            <a:r>
              <a:rPr lang="cs-CZ">
                <a:latin typeface="Times New Roman" pitchFamily="18" charset="0"/>
              </a:rPr>
              <a:t>rostou</a:t>
            </a:r>
          </a:p>
          <a:p>
            <a:pPr marL="609600" indent="-609600">
              <a:spcBef>
                <a:spcPct val="50000"/>
              </a:spcBef>
              <a:buClr>
                <a:schemeClr val="tx1"/>
              </a:buClr>
              <a:buFontTx/>
              <a:buAutoNum type="alphaLcParenR"/>
            </a:pPr>
            <a:r>
              <a:rPr lang="cs-CZ">
                <a:latin typeface="Times New Roman" pitchFamily="18" charset="0"/>
              </a:rPr>
              <a:t>klesají</a:t>
            </a:r>
          </a:p>
          <a:p>
            <a:pPr marL="609600" indent="-609600">
              <a:spcBef>
                <a:spcPct val="50000"/>
              </a:spcBef>
              <a:buClr>
                <a:schemeClr val="tx1"/>
              </a:buClr>
              <a:buFontTx/>
              <a:buAutoNum type="alphaLcParenR"/>
            </a:pPr>
            <a:r>
              <a:rPr lang="cs-CZ">
                <a:latin typeface="Times New Roman" pitchFamily="18" charset="0"/>
              </a:rPr>
              <a:t>Nemění se</a:t>
            </a:r>
          </a:p>
          <a:p>
            <a:pPr marL="609600" indent="-609600">
              <a:spcBef>
                <a:spcPct val="50000"/>
              </a:spcBef>
              <a:buClr>
                <a:schemeClr val="tx1"/>
              </a:buClr>
              <a:buFontTx/>
              <a:buAutoNum type="alphaLcParenR"/>
            </a:pPr>
            <a:r>
              <a:rPr lang="cs-CZ">
                <a:latin typeface="Times New Roman" pitchFamily="18" charset="0"/>
              </a:rPr>
              <a:t>Nelze určit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0"/>
            <a:ext cx="8229600" cy="1196975"/>
          </a:xfrm>
        </p:spPr>
        <p:txBody>
          <a:bodyPr/>
          <a:lstStyle/>
          <a:p>
            <a:pPr fontAlgn="auto">
              <a:spcAft>
                <a:spcPts val="0"/>
              </a:spcAft>
              <a:defRPr/>
            </a:pPr>
            <a:r>
              <a:rPr lang="cs-CZ" sz="3000">
                <a:latin typeface="Times New Roman" pitchFamily="18" charset="0"/>
              </a:rPr>
              <a:t>Optimální velikost zásobní dávky ovlivňuje:</a:t>
            </a:r>
          </a:p>
        </p:txBody>
      </p:sp>
      <p:sp>
        <p:nvSpPr>
          <p:cNvPr id="416771" name="Rectangle 3"/>
          <p:cNvSpPr>
            <a:spLocks noGrp="1" noChangeArrowheads="1"/>
          </p:cNvSpPr>
          <p:nvPr>
            <p:ph type="body" idx="1"/>
          </p:nvPr>
        </p:nvSpPr>
        <p:spPr>
          <a:xfrm>
            <a:off x="457200" y="1957388"/>
            <a:ext cx="8229600" cy="4173537"/>
          </a:xfrm>
        </p:spPr>
        <p:txBody>
          <a:bodyPr/>
          <a:lstStyle/>
          <a:p>
            <a:pPr marL="609600" indent="-609600">
              <a:spcBef>
                <a:spcPct val="50000"/>
              </a:spcBef>
              <a:buClr>
                <a:schemeClr val="tx1"/>
              </a:buClr>
              <a:buFontTx/>
              <a:buAutoNum type="alphaLcParenR"/>
            </a:pPr>
            <a:r>
              <a:rPr lang="cs-CZ">
                <a:latin typeface="Times New Roman" pitchFamily="18" charset="0"/>
              </a:rPr>
              <a:t>Čas dodání</a:t>
            </a:r>
          </a:p>
          <a:p>
            <a:pPr marL="609600" indent="-609600">
              <a:spcBef>
                <a:spcPct val="50000"/>
              </a:spcBef>
              <a:buClr>
                <a:schemeClr val="tx1"/>
              </a:buClr>
              <a:buFontTx/>
              <a:buAutoNum type="alphaLcParenR"/>
            </a:pPr>
            <a:r>
              <a:rPr lang="cs-CZ">
                <a:latin typeface="Times New Roman" pitchFamily="18" charset="0"/>
              </a:rPr>
              <a:t>Cena materiálu</a:t>
            </a:r>
          </a:p>
          <a:p>
            <a:pPr marL="609600" indent="-609600">
              <a:spcBef>
                <a:spcPct val="50000"/>
              </a:spcBef>
              <a:buClr>
                <a:schemeClr val="tx1"/>
              </a:buClr>
              <a:buFontTx/>
              <a:buAutoNum type="alphaLcParenR"/>
            </a:pPr>
            <a:r>
              <a:rPr lang="cs-CZ">
                <a:latin typeface="Times New Roman" pitchFamily="18" charset="0"/>
              </a:rPr>
              <a:t>Náklady na dodání</a:t>
            </a:r>
          </a:p>
          <a:p>
            <a:pPr marL="609600" indent="-609600">
              <a:spcBef>
                <a:spcPct val="50000"/>
              </a:spcBef>
              <a:buClr>
                <a:schemeClr val="tx1"/>
              </a:buClr>
              <a:buFontTx/>
              <a:buAutoNum type="alphaLcParenR"/>
            </a:pPr>
            <a:r>
              <a:rPr lang="cs-CZ">
                <a:latin typeface="Times New Roman" pitchFamily="18" charset="0"/>
              </a:rPr>
              <a:t>Náklady na skladování</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0"/>
            <a:ext cx="8229600" cy="1196975"/>
          </a:xfrm>
        </p:spPr>
        <p:txBody>
          <a:bodyPr/>
          <a:lstStyle/>
          <a:p>
            <a:pPr fontAlgn="auto">
              <a:spcAft>
                <a:spcPts val="0"/>
              </a:spcAft>
              <a:defRPr/>
            </a:pPr>
            <a:r>
              <a:rPr lang="cs-CZ" sz="3000">
                <a:latin typeface="Times New Roman" pitchFamily="18" charset="0"/>
              </a:rPr>
              <a:t>Metodou ABC lze roztřídit zásoby do skupin dle:</a:t>
            </a:r>
          </a:p>
        </p:txBody>
      </p:sp>
      <p:sp>
        <p:nvSpPr>
          <p:cNvPr id="417795" name="Rectangle 3"/>
          <p:cNvSpPr>
            <a:spLocks noGrp="1" noChangeArrowheads="1"/>
          </p:cNvSpPr>
          <p:nvPr>
            <p:ph type="body" idx="1"/>
          </p:nvPr>
        </p:nvSpPr>
        <p:spPr>
          <a:xfrm>
            <a:off x="457200" y="1957388"/>
            <a:ext cx="8229600" cy="4173537"/>
          </a:xfrm>
        </p:spPr>
        <p:txBody>
          <a:bodyPr/>
          <a:lstStyle/>
          <a:p>
            <a:pPr marL="609600" indent="-609600">
              <a:spcBef>
                <a:spcPct val="50000"/>
              </a:spcBef>
              <a:buClr>
                <a:schemeClr val="tx1"/>
              </a:buClr>
              <a:buFontTx/>
              <a:buAutoNum type="alphaLcParenR"/>
            </a:pPr>
            <a:r>
              <a:rPr lang="cs-CZ">
                <a:latin typeface="Times New Roman" pitchFamily="18" charset="0"/>
              </a:rPr>
              <a:t>Objemu</a:t>
            </a:r>
          </a:p>
          <a:p>
            <a:pPr marL="609600" indent="-609600">
              <a:spcBef>
                <a:spcPct val="50000"/>
              </a:spcBef>
              <a:buClr>
                <a:schemeClr val="tx1"/>
              </a:buClr>
              <a:buFontTx/>
              <a:buAutoNum type="alphaLcParenR"/>
            </a:pPr>
            <a:r>
              <a:rPr lang="cs-CZ">
                <a:latin typeface="Times New Roman" pitchFamily="18" charset="0"/>
              </a:rPr>
              <a:t>Podílu na celkové spotřebě</a:t>
            </a:r>
          </a:p>
          <a:p>
            <a:pPr marL="609600" indent="-609600">
              <a:spcBef>
                <a:spcPct val="50000"/>
              </a:spcBef>
              <a:buClr>
                <a:schemeClr val="tx1"/>
              </a:buClr>
              <a:buFontTx/>
              <a:buAutoNum type="alphaLcParenR"/>
            </a:pPr>
            <a:r>
              <a:rPr lang="cs-CZ">
                <a:latin typeface="Times New Roman" pitchFamily="18" charset="0"/>
              </a:rPr>
              <a:t>Nákupní ceny</a:t>
            </a:r>
          </a:p>
          <a:p>
            <a:pPr marL="609600" indent="-609600">
              <a:spcBef>
                <a:spcPct val="50000"/>
              </a:spcBef>
              <a:buClr>
                <a:schemeClr val="tx1"/>
              </a:buClr>
              <a:buFontTx/>
              <a:buAutoNum type="alphaLcParenR"/>
            </a:pPr>
            <a:r>
              <a:rPr lang="cs-CZ">
                <a:latin typeface="Times New Roman" pitchFamily="18" charset="0"/>
              </a:rPr>
              <a:t>Náročnosti na skladování</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57200" y="0"/>
            <a:ext cx="8229600" cy="1196975"/>
          </a:xfrm>
        </p:spPr>
        <p:txBody>
          <a:bodyPr/>
          <a:lstStyle/>
          <a:p>
            <a:pPr fontAlgn="auto">
              <a:spcAft>
                <a:spcPts val="0"/>
              </a:spcAft>
              <a:defRPr/>
            </a:pPr>
            <a:r>
              <a:rPr lang="cs-CZ" sz="3000">
                <a:latin typeface="Times New Roman" pitchFamily="18" charset="0"/>
              </a:rPr>
              <a:t>Náklady na dodávky s růstem počtu dodávek:</a:t>
            </a:r>
          </a:p>
        </p:txBody>
      </p:sp>
      <p:sp>
        <p:nvSpPr>
          <p:cNvPr id="418819" name="Rectangle 3"/>
          <p:cNvSpPr>
            <a:spLocks noGrp="1" noChangeArrowheads="1"/>
          </p:cNvSpPr>
          <p:nvPr>
            <p:ph type="body" idx="1"/>
          </p:nvPr>
        </p:nvSpPr>
        <p:spPr>
          <a:xfrm>
            <a:off x="457200" y="1957388"/>
            <a:ext cx="8229600" cy="4173537"/>
          </a:xfrm>
        </p:spPr>
        <p:txBody>
          <a:bodyPr/>
          <a:lstStyle/>
          <a:p>
            <a:pPr marL="609600" indent="-609600">
              <a:spcBef>
                <a:spcPct val="50000"/>
              </a:spcBef>
              <a:buClr>
                <a:schemeClr val="tx1"/>
              </a:buClr>
              <a:buFontTx/>
              <a:buAutoNum type="alphaLcParenR"/>
            </a:pPr>
            <a:r>
              <a:rPr lang="cs-CZ">
                <a:latin typeface="Times New Roman" pitchFamily="18" charset="0"/>
              </a:rPr>
              <a:t>rostou</a:t>
            </a:r>
          </a:p>
          <a:p>
            <a:pPr marL="609600" indent="-609600">
              <a:spcBef>
                <a:spcPct val="50000"/>
              </a:spcBef>
              <a:buClr>
                <a:schemeClr val="tx1"/>
              </a:buClr>
              <a:buFontTx/>
              <a:buAutoNum type="alphaLcParenR"/>
            </a:pPr>
            <a:r>
              <a:rPr lang="cs-CZ">
                <a:latin typeface="Times New Roman" pitchFamily="18" charset="0"/>
              </a:rPr>
              <a:t>klesají</a:t>
            </a:r>
          </a:p>
          <a:p>
            <a:pPr marL="609600" indent="-609600">
              <a:spcBef>
                <a:spcPct val="50000"/>
              </a:spcBef>
              <a:buClr>
                <a:schemeClr val="tx1"/>
              </a:buClr>
              <a:buFontTx/>
              <a:buAutoNum type="alphaLcParenR"/>
            </a:pPr>
            <a:r>
              <a:rPr lang="cs-CZ">
                <a:latin typeface="Times New Roman" pitchFamily="18" charset="0"/>
              </a:rPr>
              <a:t>Nemění se</a:t>
            </a:r>
          </a:p>
          <a:p>
            <a:pPr marL="609600" indent="-609600">
              <a:spcBef>
                <a:spcPct val="50000"/>
              </a:spcBef>
              <a:buClr>
                <a:schemeClr val="tx1"/>
              </a:buClr>
              <a:buFontTx/>
              <a:buAutoNum type="alphaLcParenR"/>
            </a:pPr>
            <a:r>
              <a:rPr lang="cs-CZ">
                <a:latin typeface="Times New Roman" pitchFamily="18" charset="0"/>
              </a:rPr>
              <a:t>Nelze určit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84213" y="0"/>
            <a:ext cx="7772400" cy="1143000"/>
          </a:xfrm>
        </p:spPr>
        <p:txBody>
          <a:bodyPr/>
          <a:lstStyle/>
          <a:p>
            <a:pPr fontAlgn="auto">
              <a:spcAft>
                <a:spcPts val="0"/>
              </a:spcAft>
              <a:defRPr/>
            </a:pPr>
            <a:r>
              <a:rPr lang="cs-CZ" sz="3200">
                <a:latin typeface="Times New Roman" pitchFamily="18" charset="0"/>
              </a:rPr>
              <a:t>Stanovení výše oběžného majetku</a:t>
            </a:r>
          </a:p>
        </p:txBody>
      </p:sp>
      <p:sp>
        <p:nvSpPr>
          <p:cNvPr id="291843" name="Rectangle 3"/>
          <p:cNvSpPr>
            <a:spLocks noGrp="1" noChangeArrowheads="1"/>
          </p:cNvSpPr>
          <p:nvPr>
            <p:ph type="body" idx="1"/>
          </p:nvPr>
        </p:nvSpPr>
        <p:spPr>
          <a:xfrm>
            <a:off x="250825" y="1196975"/>
            <a:ext cx="8713788" cy="4752975"/>
          </a:xfrm>
        </p:spPr>
        <p:txBody>
          <a:bodyPr rtlCol="0">
            <a:normAutofit fontScale="85000" lnSpcReduction="20000"/>
          </a:bodyPr>
          <a:lstStyle/>
          <a:p>
            <a:pPr fontAlgn="auto">
              <a:lnSpc>
                <a:spcPct val="80000"/>
              </a:lnSpc>
              <a:spcAft>
                <a:spcPts val="0"/>
              </a:spcAft>
              <a:buFont typeface="Wingdings" pitchFamily="2" charset="2"/>
              <a:buNone/>
              <a:defRPr/>
            </a:pPr>
            <a:r>
              <a:rPr lang="cs-CZ" b="1" dirty="0">
                <a:latin typeface="Times New Roman" pitchFamily="18" charset="0"/>
              </a:rPr>
              <a:t>Obratový cyklus peněz = DOZ + DI – DOP</a:t>
            </a:r>
          </a:p>
          <a:p>
            <a:pPr fontAlgn="auto">
              <a:lnSpc>
                <a:spcPct val="80000"/>
              </a:lnSpc>
              <a:spcAft>
                <a:spcPts val="0"/>
              </a:spcAft>
              <a:defRPr/>
            </a:pPr>
            <a:endParaRPr lang="cs-CZ" b="1" dirty="0">
              <a:latin typeface="Times New Roman" pitchFamily="18" charset="0"/>
            </a:endParaRPr>
          </a:p>
          <a:p>
            <a:pPr fontAlgn="auto">
              <a:lnSpc>
                <a:spcPct val="80000"/>
              </a:lnSpc>
              <a:spcAft>
                <a:spcPts val="0"/>
              </a:spcAft>
              <a:defRPr/>
            </a:pPr>
            <a:r>
              <a:rPr lang="cs-CZ" b="1" dirty="0">
                <a:latin typeface="Times New Roman" pitchFamily="18" charset="0"/>
              </a:rPr>
              <a:t>DOZ</a:t>
            </a:r>
            <a:r>
              <a:rPr lang="cs-CZ" dirty="0">
                <a:latin typeface="Times New Roman" pitchFamily="18" charset="0"/>
              </a:rPr>
              <a:t> je průměrná doba, od nákupu materiálu po prodej výrobků (zahrnuje dodávkový i výrobní cyklus)</a:t>
            </a:r>
          </a:p>
          <a:p>
            <a:pPr fontAlgn="auto">
              <a:lnSpc>
                <a:spcPct val="80000"/>
              </a:lnSpc>
              <a:spcAft>
                <a:spcPts val="0"/>
              </a:spcAft>
              <a:defRPr/>
            </a:pPr>
            <a:r>
              <a:rPr lang="cs-CZ" b="1" dirty="0">
                <a:latin typeface="Times New Roman" pitchFamily="18" charset="0"/>
              </a:rPr>
              <a:t>DI </a:t>
            </a:r>
            <a:r>
              <a:rPr lang="cs-CZ" dirty="0">
                <a:latin typeface="Times New Roman" pitchFamily="18" charset="0"/>
              </a:rPr>
              <a:t>= doba inkasa plateb = doba, která uplyne od fakturace výrobků k jejich inkasu.</a:t>
            </a:r>
          </a:p>
          <a:p>
            <a:pPr fontAlgn="auto">
              <a:lnSpc>
                <a:spcPct val="80000"/>
              </a:lnSpc>
              <a:spcAft>
                <a:spcPts val="0"/>
              </a:spcAft>
              <a:defRPr/>
            </a:pPr>
            <a:r>
              <a:rPr lang="cs-CZ" b="1" dirty="0">
                <a:latin typeface="Times New Roman" pitchFamily="18" charset="0"/>
              </a:rPr>
              <a:t>Doba odkladu plateb</a:t>
            </a:r>
            <a:r>
              <a:rPr lang="cs-CZ" dirty="0">
                <a:latin typeface="Times New Roman" pitchFamily="18" charset="0"/>
              </a:rPr>
              <a:t> = doba, která uplyne od nákupu materiálu k jeho uhrazení (tato doba snižuje dobu obratového cyklu peněz)</a:t>
            </a:r>
          </a:p>
          <a:p>
            <a:pPr fontAlgn="auto">
              <a:lnSpc>
                <a:spcPct val="80000"/>
              </a:lnSpc>
              <a:spcAft>
                <a:spcPts val="0"/>
              </a:spcAft>
              <a:buFont typeface="Wingdings" pitchFamily="2" charset="2"/>
              <a:buNone/>
              <a:defRPr/>
            </a:pPr>
            <a:r>
              <a:rPr lang="cs-CZ" dirty="0">
                <a:latin typeface="Times New Roman" pitchFamily="18" charset="0"/>
              </a:rPr>
              <a:t>	DOP = dluhy dodavatelům / (tržby /360)</a:t>
            </a:r>
          </a:p>
          <a:p>
            <a:pPr fontAlgn="auto">
              <a:lnSpc>
                <a:spcPct val="80000"/>
              </a:lnSpc>
              <a:spcAft>
                <a:spcPts val="0"/>
              </a:spcAft>
              <a:defRPr/>
            </a:pPr>
            <a:endParaRPr lang="cs-CZ" dirty="0">
              <a:latin typeface="Times New Roman" pitchFamily="18" charset="0"/>
            </a:endParaRPr>
          </a:p>
          <a:p>
            <a:pPr fontAlgn="auto">
              <a:lnSpc>
                <a:spcPct val="80000"/>
              </a:lnSpc>
              <a:spcAft>
                <a:spcPts val="0"/>
              </a:spcAft>
              <a:defRPr/>
            </a:pPr>
            <a:r>
              <a:rPr lang="cs-CZ" b="1" dirty="0">
                <a:latin typeface="Times New Roman" pitchFamily="18" charset="0"/>
              </a:rPr>
              <a:t>Jednodenní náklady</a:t>
            </a:r>
            <a:r>
              <a:rPr lang="cs-CZ" dirty="0">
                <a:latin typeface="Times New Roman" pitchFamily="18" charset="0"/>
              </a:rPr>
              <a:t> = celkové náklady / 360 </a:t>
            </a:r>
          </a:p>
          <a:p>
            <a:pPr fontAlgn="auto">
              <a:lnSpc>
                <a:spcPct val="80000"/>
              </a:lnSpc>
              <a:spcAft>
                <a:spcPts val="0"/>
              </a:spcAft>
              <a:defRPr/>
            </a:pPr>
            <a:endParaRPr lang="cs-CZ" dirty="0">
              <a:latin typeface="Times New Roman" pitchFamily="18" charset="0"/>
            </a:endParaRPr>
          </a:p>
          <a:p>
            <a:pPr fontAlgn="auto">
              <a:lnSpc>
                <a:spcPct val="80000"/>
              </a:lnSpc>
              <a:spcAft>
                <a:spcPts val="0"/>
              </a:spcAft>
              <a:buFont typeface="Wingdings" pitchFamily="2" charset="2"/>
              <a:buNone/>
              <a:defRPr/>
            </a:pPr>
            <a:r>
              <a:rPr lang="cs-CZ" b="1" dirty="0">
                <a:latin typeface="Times New Roman" pitchFamily="18" charset="0"/>
              </a:rPr>
              <a:t>Kapitálová potřeba na oběžný majetek</a:t>
            </a:r>
            <a:r>
              <a:rPr lang="cs-CZ" dirty="0">
                <a:latin typeface="Times New Roman" pitchFamily="18" charset="0"/>
              </a:rPr>
              <a:t> </a:t>
            </a:r>
          </a:p>
          <a:p>
            <a:pPr fontAlgn="auto">
              <a:lnSpc>
                <a:spcPct val="80000"/>
              </a:lnSpc>
              <a:spcAft>
                <a:spcPts val="0"/>
              </a:spcAft>
              <a:buFont typeface="Wingdings" pitchFamily="2" charset="2"/>
              <a:buNone/>
              <a:defRPr/>
            </a:pPr>
            <a:r>
              <a:rPr lang="cs-CZ" dirty="0">
                <a:latin typeface="Times New Roman" pitchFamily="18" charset="0"/>
              </a:rPr>
              <a:t>= obratový cyklus peněz x jednodenní náklady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1"/>
          </p:nvPr>
        </p:nvSpPr>
        <p:spPr>
          <a:xfrm>
            <a:off x="457200" y="549275"/>
            <a:ext cx="8229600" cy="5975350"/>
          </a:xfrm>
        </p:spPr>
        <p:txBody>
          <a:bodyPr rtlCol="0">
            <a:normAutofit lnSpcReduction="10000"/>
          </a:bodyPr>
          <a:lstStyle/>
          <a:p>
            <a:pPr fontAlgn="auto">
              <a:lnSpc>
                <a:spcPct val="90000"/>
              </a:lnSpc>
              <a:spcBef>
                <a:spcPct val="40000"/>
              </a:spcBef>
              <a:spcAft>
                <a:spcPts val="0"/>
              </a:spcAft>
              <a:buFont typeface="Arial" pitchFamily="34" charset="0"/>
              <a:buNone/>
              <a:defRPr/>
            </a:pPr>
            <a:r>
              <a:rPr lang="cs-CZ" sz="2600" b="1" dirty="0">
                <a:latin typeface="Times New Roman" pitchFamily="18" charset="0"/>
              </a:rPr>
              <a:t>Příklad OCP1</a:t>
            </a:r>
          </a:p>
          <a:p>
            <a:pPr fontAlgn="auto">
              <a:lnSpc>
                <a:spcPct val="90000"/>
              </a:lnSpc>
              <a:spcBef>
                <a:spcPct val="40000"/>
              </a:spcBef>
              <a:spcAft>
                <a:spcPts val="0"/>
              </a:spcAft>
              <a:defRPr/>
            </a:pPr>
            <a:r>
              <a:rPr lang="cs-CZ" sz="2600" dirty="0">
                <a:latin typeface="Times New Roman" pitchFamily="18" charset="0"/>
              </a:rPr>
              <a:t>Podnik začíná vyrábět nový výrobek. Dle předběžné kalkulace potřebuje na výrobu jednoho kusu výrobku 200,-Kč (materiál + práce).</a:t>
            </a:r>
          </a:p>
          <a:p>
            <a:pPr fontAlgn="auto">
              <a:lnSpc>
                <a:spcPct val="90000"/>
              </a:lnSpc>
              <a:spcBef>
                <a:spcPct val="40000"/>
              </a:spcBef>
              <a:spcAft>
                <a:spcPts val="0"/>
              </a:spcAft>
              <a:defRPr/>
            </a:pPr>
            <a:r>
              <a:rPr lang="cs-CZ" sz="2600" dirty="0">
                <a:latin typeface="Times New Roman" pitchFamily="18" charset="0"/>
              </a:rPr>
              <a:t>Každý den bude vyrábět 30 kusů.</a:t>
            </a:r>
          </a:p>
          <a:p>
            <a:pPr fontAlgn="auto">
              <a:lnSpc>
                <a:spcPct val="90000"/>
              </a:lnSpc>
              <a:spcBef>
                <a:spcPct val="40000"/>
              </a:spcBef>
              <a:spcAft>
                <a:spcPts val="0"/>
              </a:spcAft>
              <a:defRPr/>
            </a:pPr>
            <a:r>
              <a:rPr lang="cs-CZ" sz="2600" dirty="0">
                <a:latin typeface="Times New Roman" pitchFamily="18" charset="0"/>
              </a:rPr>
              <a:t>Odhad předpokládaných ročních tržeb 27 mil. Kč.</a:t>
            </a:r>
          </a:p>
          <a:p>
            <a:pPr fontAlgn="auto">
              <a:lnSpc>
                <a:spcPct val="90000"/>
              </a:lnSpc>
              <a:spcBef>
                <a:spcPct val="40000"/>
              </a:spcBef>
              <a:spcAft>
                <a:spcPts val="0"/>
              </a:spcAft>
              <a:defRPr/>
            </a:pPr>
            <a:r>
              <a:rPr lang="cs-CZ" sz="2600" dirty="0">
                <a:latin typeface="Times New Roman" pitchFamily="18" charset="0"/>
              </a:rPr>
              <a:t>Průměrná zásoba byla vypočtena ve výši 4,5 mil. Kč.</a:t>
            </a:r>
          </a:p>
          <a:p>
            <a:pPr fontAlgn="auto">
              <a:lnSpc>
                <a:spcPct val="90000"/>
              </a:lnSpc>
              <a:spcBef>
                <a:spcPct val="40000"/>
              </a:spcBef>
              <a:spcAft>
                <a:spcPts val="0"/>
              </a:spcAft>
              <a:defRPr/>
            </a:pPr>
            <a:r>
              <a:rPr lang="cs-CZ" sz="2600" dirty="0">
                <a:latin typeface="Times New Roman" pitchFamily="18" charset="0"/>
              </a:rPr>
              <a:t>Průměrná výše pohledávek se odhaduje na  1,5 mil. Kč.</a:t>
            </a:r>
          </a:p>
          <a:p>
            <a:pPr fontAlgn="auto">
              <a:lnSpc>
                <a:spcPct val="90000"/>
              </a:lnSpc>
              <a:spcBef>
                <a:spcPct val="40000"/>
              </a:spcBef>
              <a:spcAft>
                <a:spcPts val="0"/>
              </a:spcAft>
              <a:defRPr/>
            </a:pPr>
            <a:r>
              <a:rPr lang="cs-CZ" sz="2600" dirty="0">
                <a:latin typeface="Times New Roman" pitchFamily="18" charset="0"/>
              </a:rPr>
              <a:t>Dodavatelské faktury náš podnik splácí za 15 dní.</a:t>
            </a:r>
          </a:p>
          <a:p>
            <a:pPr fontAlgn="auto">
              <a:lnSpc>
                <a:spcPct val="90000"/>
              </a:lnSpc>
              <a:spcBef>
                <a:spcPct val="40000"/>
              </a:spcBef>
              <a:spcAft>
                <a:spcPts val="0"/>
              </a:spcAft>
              <a:defRPr/>
            </a:pPr>
            <a:r>
              <a:rPr lang="cs-CZ" sz="2600" dirty="0">
                <a:latin typeface="Times New Roman" pitchFamily="18" charset="0"/>
              </a:rPr>
              <a:t>Vypočtěte:</a:t>
            </a:r>
          </a:p>
          <a:p>
            <a:pPr lvl="1" fontAlgn="auto">
              <a:lnSpc>
                <a:spcPct val="90000"/>
              </a:lnSpc>
              <a:spcAft>
                <a:spcPts val="0"/>
              </a:spcAft>
              <a:defRPr/>
            </a:pPr>
            <a:r>
              <a:rPr lang="cs-CZ" sz="2200" dirty="0">
                <a:latin typeface="Times New Roman" pitchFamily="18" charset="0"/>
              </a:rPr>
              <a:t>Dobu obratu zásob</a:t>
            </a:r>
          </a:p>
          <a:p>
            <a:pPr lvl="1" fontAlgn="auto">
              <a:lnSpc>
                <a:spcPct val="90000"/>
              </a:lnSpc>
              <a:spcAft>
                <a:spcPts val="0"/>
              </a:spcAft>
              <a:defRPr/>
            </a:pPr>
            <a:r>
              <a:rPr lang="cs-CZ" sz="2200" dirty="0">
                <a:latin typeface="Times New Roman" pitchFamily="18" charset="0"/>
              </a:rPr>
              <a:t>Dobu inkasa pohledávek</a:t>
            </a:r>
          </a:p>
          <a:p>
            <a:pPr lvl="1" fontAlgn="auto">
              <a:lnSpc>
                <a:spcPct val="90000"/>
              </a:lnSpc>
              <a:spcAft>
                <a:spcPts val="0"/>
              </a:spcAft>
              <a:defRPr/>
            </a:pPr>
            <a:r>
              <a:rPr lang="cs-CZ" sz="2200" dirty="0">
                <a:latin typeface="Times New Roman" pitchFamily="18" charset="0"/>
              </a:rPr>
              <a:t>Obratový cyklus peněz</a:t>
            </a:r>
          </a:p>
          <a:p>
            <a:pPr lvl="1" fontAlgn="auto">
              <a:lnSpc>
                <a:spcPct val="90000"/>
              </a:lnSpc>
              <a:spcAft>
                <a:spcPts val="0"/>
              </a:spcAft>
              <a:defRPr/>
            </a:pPr>
            <a:r>
              <a:rPr lang="cs-CZ" sz="2200" dirty="0">
                <a:latin typeface="Times New Roman" pitchFamily="18" charset="0"/>
              </a:rPr>
              <a:t>Denní potřebu peněz</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96975"/>
          </a:xfrm>
        </p:spPr>
        <p:txBody>
          <a:bodyPr/>
          <a:lstStyle/>
          <a:p>
            <a:pPr fontAlgn="auto">
              <a:spcAft>
                <a:spcPts val="0"/>
              </a:spcAft>
              <a:defRPr/>
            </a:pPr>
            <a:r>
              <a:rPr lang="cs-CZ" dirty="0"/>
              <a:t>Řešení</a:t>
            </a:r>
          </a:p>
        </p:txBody>
      </p:sp>
      <p:sp>
        <p:nvSpPr>
          <p:cNvPr id="3" name="Zástupný symbol pro obsah 2"/>
          <p:cNvSpPr>
            <a:spLocks noGrp="1"/>
          </p:cNvSpPr>
          <p:nvPr>
            <p:ph idx="1"/>
          </p:nvPr>
        </p:nvSpPr>
        <p:spPr>
          <a:xfrm>
            <a:off x="457200" y="1341438"/>
            <a:ext cx="8578850" cy="5256212"/>
          </a:xfrm>
        </p:spPr>
        <p:txBody>
          <a:bodyPr rtlCol="0">
            <a:normAutofit/>
          </a:bodyPr>
          <a:lstStyle/>
          <a:p>
            <a:pPr marL="0" indent="0" fontAlgn="auto">
              <a:lnSpc>
                <a:spcPct val="90000"/>
              </a:lnSpc>
              <a:spcAft>
                <a:spcPts val="0"/>
              </a:spcAft>
              <a:buFont typeface="Arial" pitchFamily="34" charset="0"/>
              <a:buNone/>
              <a:defRPr/>
            </a:pPr>
            <a:endParaRPr lang="cs-CZ"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57200" y="315310"/>
            <a:ext cx="8229600" cy="1196975"/>
          </a:xfrm>
        </p:spPr>
        <p:txBody>
          <a:bodyPr/>
          <a:lstStyle/>
          <a:p>
            <a:pPr fontAlgn="auto">
              <a:spcAft>
                <a:spcPts val="0"/>
              </a:spcAft>
              <a:defRPr/>
            </a:pPr>
            <a:r>
              <a:rPr lang="cs-CZ" sz="3200" dirty="0">
                <a:latin typeface="Times New Roman" pitchFamily="18" charset="0"/>
              </a:rPr>
              <a:t>Stanovení výše oběžného majetku</a:t>
            </a:r>
          </a:p>
        </p:txBody>
      </p:sp>
      <p:sp>
        <p:nvSpPr>
          <p:cNvPr id="422915" name="Rectangle 3"/>
          <p:cNvSpPr>
            <a:spLocks noGrp="1" noChangeArrowheads="1"/>
          </p:cNvSpPr>
          <p:nvPr>
            <p:ph type="body" idx="1"/>
          </p:nvPr>
        </p:nvSpPr>
        <p:spPr>
          <a:xfrm>
            <a:off x="541282" y="1342640"/>
            <a:ext cx="8229600" cy="4394640"/>
          </a:xfrm>
        </p:spPr>
        <p:txBody>
          <a:bodyPr>
            <a:normAutofit fontScale="92500" lnSpcReduction="10000"/>
          </a:bodyPr>
          <a:lstStyle/>
          <a:p>
            <a:pPr>
              <a:buFont typeface="Arial" pitchFamily="34" charset="0"/>
              <a:buNone/>
            </a:pPr>
            <a:r>
              <a:rPr lang="cs-CZ" b="1" dirty="0">
                <a:latin typeface="Times New Roman" pitchFamily="18" charset="0"/>
              </a:rPr>
              <a:t>Příklad OCP2</a:t>
            </a:r>
          </a:p>
          <a:p>
            <a:pPr>
              <a:buFont typeface="Arial" pitchFamily="34" charset="0"/>
              <a:buNone/>
            </a:pPr>
            <a:r>
              <a:rPr lang="cs-CZ" dirty="0">
                <a:latin typeface="Times New Roman" pitchFamily="18" charset="0"/>
              </a:rPr>
              <a:t>Určete kapitálovou potřebu oběžného majetku, jestliže znáte:</a:t>
            </a:r>
          </a:p>
          <a:p>
            <a:r>
              <a:rPr lang="cs-CZ" dirty="0">
                <a:latin typeface="Times New Roman" pitchFamily="18" charset="0"/>
              </a:rPr>
              <a:t>Průměrnou výši zásob 14,8 mil. Kč</a:t>
            </a:r>
          </a:p>
          <a:p>
            <a:r>
              <a:rPr lang="cs-CZ" dirty="0">
                <a:latin typeface="Times New Roman" pitchFamily="18" charset="0"/>
              </a:rPr>
              <a:t>Předpokládané tržby 120 mil. Kč</a:t>
            </a:r>
          </a:p>
          <a:p>
            <a:r>
              <a:rPr lang="cs-CZ" dirty="0">
                <a:latin typeface="Times New Roman" pitchFamily="18" charset="0"/>
              </a:rPr>
              <a:t>Průměrná výše pohledávek 7,3 mil. Kč</a:t>
            </a:r>
          </a:p>
          <a:p>
            <a:r>
              <a:rPr lang="cs-CZ" dirty="0">
                <a:latin typeface="Times New Roman" pitchFamily="18" charset="0"/>
              </a:rPr>
              <a:t>Doba odkladu plateb 16 dní</a:t>
            </a:r>
          </a:p>
          <a:p>
            <a:r>
              <a:rPr lang="cs-CZ" dirty="0">
                <a:latin typeface="Times New Roman" pitchFamily="18" charset="0"/>
              </a:rPr>
              <a:t>Průměrná denní potřeba peněžních prostředků 540 000 Kč.</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4213" y="0"/>
            <a:ext cx="7772400" cy="936625"/>
          </a:xfrm>
        </p:spPr>
        <p:txBody>
          <a:bodyPr/>
          <a:lstStyle/>
          <a:p>
            <a:pPr>
              <a:lnSpc>
                <a:spcPts val="3000"/>
              </a:lnSpc>
            </a:pPr>
            <a:r>
              <a:rPr lang="cs-CZ" sz="2800" b="1" dirty="0">
                <a:latin typeface="Times New Roman" pitchFamily="18" charset="0"/>
              </a:rPr>
              <a:t>Porovnejte potřebu ČPK s jeho skutečnou výší. </a:t>
            </a:r>
            <a:br>
              <a:rPr lang="cs-CZ" sz="2800" b="1" dirty="0">
                <a:latin typeface="Times New Roman" pitchFamily="18" charset="0"/>
              </a:rPr>
            </a:br>
            <a:r>
              <a:rPr lang="cs-CZ" sz="2800" b="1" dirty="0">
                <a:latin typeface="Times New Roman" pitchFamily="18" charset="0"/>
              </a:rPr>
              <a:t>Použijte obratový cyklus peněz.</a:t>
            </a:r>
          </a:p>
        </p:txBody>
      </p:sp>
      <p:graphicFrame>
        <p:nvGraphicFramePr>
          <p:cNvPr id="293891" name="Group 3"/>
          <p:cNvGraphicFramePr>
            <a:graphicFrameLocks noGrp="1"/>
          </p:cNvGraphicFramePr>
          <p:nvPr>
            <p:ph idx="1"/>
            <p:extLst>
              <p:ext uri="{D42A27DB-BD31-4B8C-83A1-F6EECF244321}">
                <p14:modId xmlns:p14="http://schemas.microsoft.com/office/powerpoint/2010/main" val="699568100"/>
              </p:ext>
            </p:extLst>
          </p:nvPr>
        </p:nvGraphicFramePr>
        <p:xfrm>
          <a:off x="684213" y="1052513"/>
          <a:ext cx="7772400" cy="5730558"/>
        </p:xfrm>
        <a:graphic>
          <a:graphicData uri="http://schemas.openxmlformats.org/drawingml/2006/table">
            <a:tbl>
              <a:tblPr/>
              <a:tblGrid>
                <a:gridCol w="2644775">
                  <a:extLst>
                    <a:ext uri="{9D8B030D-6E8A-4147-A177-3AD203B41FA5}">
                      <a16:colId xmlns:a16="http://schemas.microsoft.com/office/drawing/2014/main" val="20000"/>
                    </a:ext>
                  </a:extLst>
                </a:gridCol>
                <a:gridCol w="2563812">
                  <a:extLst>
                    <a:ext uri="{9D8B030D-6E8A-4147-A177-3AD203B41FA5}">
                      <a16:colId xmlns:a16="http://schemas.microsoft.com/office/drawing/2014/main" val="20001"/>
                    </a:ext>
                  </a:extLst>
                </a:gridCol>
                <a:gridCol w="2563813">
                  <a:extLst>
                    <a:ext uri="{9D8B030D-6E8A-4147-A177-3AD203B41FA5}">
                      <a16:colId xmlns:a16="http://schemas.microsoft.com/office/drawing/2014/main" val="20002"/>
                    </a:ext>
                  </a:extLst>
                </a:gridCol>
              </a:tblGrid>
              <a:tr h="579438">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Ukazatel</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období 1</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období 2</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428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čistý zisk</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255 360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100 789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Tržby</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2 145 154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1 983 862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osobní N</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486 943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527 266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28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878 024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530 975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1 220 184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1 266 885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Cizí zdroje</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1 048 256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1 135 124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28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Krátkodobé závazky</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528 370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446 329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Běžné úvěry</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225 000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522 904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Oběžná aktiva</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1 814 403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1 789 753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28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N na prodané zboží</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152 616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399 876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majetkové daně</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3 907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4 509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428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ostatní náklady</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9 928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189 612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413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krátkod. pohledávky</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844 292 Kč</a:t>
                      </a:r>
                      <a:endParaRPr kumimoji="0" lang="cs-CZ" sz="20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1 082 971 Kč</a:t>
                      </a:r>
                      <a:endParaRPr kumimoji="0" lang="cs-CZ" sz="20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2866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3"/>
          <p:cNvSpPr>
            <a:spLocks noGrp="1" noChangeArrowheads="1"/>
          </p:cNvSpPr>
          <p:nvPr>
            <p:ph type="body" idx="1"/>
          </p:nvPr>
        </p:nvSpPr>
        <p:spPr>
          <a:xfrm>
            <a:off x="395288" y="928688"/>
            <a:ext cx="8291512" cy="5524500"/>
          </a:xfrm>
        </p:spPr>
        <p:txBody>
          <a:bodyPr/>
          <a:lstStyle/>
          <a:p>
            <a:pPr marL="0" indent="0">
              <a:buFontTx/>
              <a:buNone/>
            </a:pPr>
            <a:r>
              <a:rPr lang="cs-CZ" sz="3200">
                <a:latin typeface="Arial Narrow" pitchFamily="34" charset="0"/>
              </a:rPr>
              <a:t>Aby byla zajištěna plynulost výroby a zásobování, je nutné, aby strany rovnice byly v  rovnováze. </a:t>
            </a:r>
          </a:p>
          <a:p>
            <a:pPr marL="0" indent="0">
              <a:buFontTx/>
              <a:buNone/>
            </a:pPr>
            <a:r>
              <a:rPr lang="cs-CZ" sz="3200">
                <a:latin typeface="Arial Narrow" pitchFamily="34" charset="0"/>
              </a:rPr>
              <a:t>Ztráty vznikají když:</a:t>
            </a:r>
          </a:p>
          <a:p>
            <a:pPr marL="830263" lvl="1"/>
            <a:r>
              <a:rPr lang="cs-CZ" sz="2400">
                <a:latin typeface="Arial Narrow" pitchFamily="34" charset="0"/>
              </a:rPr>
              <a:t> budou v daném období dodávky (D) menší jako spotřeba materiálu (M) po odčerpání konečné zásoby (Z</a:t>
            </a:r>
            <a:r>
              <a:rPr lang="cs-CZ" sz="2400" baseline="-25000">
                <a:latin typeface="Arial Narrow" pitchFamily="34" charset="0"/>
              </a:rPr>
              <a:t>K</a:t>
            </a:r>
            <a:r>
              <a:rPr lang="cs-CZ" sz="2400">
                <a:latin typeface="Arial Narrow" pitchFamily="34" charset="0"/>
              </a:rPr>
              <a:t>) může dojít ke zastavení výroby </a:t>
            </a:r>
          </a:p>
          <a:p>
            <a:pPr marL="830263" lvl="1"/>
            <a:r>
              <a:rPr lang="cs-CZ" sz="2400">
                <a:latin typeface="Arial Narrow" pitchFamily="34" charset="0"/>
              </a:rPr>
              <a:t> budou dodávky (D) větší jako je spotřeba (M) zvýší se zásoby, podnik má v zásobách vázané vložené finanční prostředky</a:t>
            </a:r>
          </a:p>
        </p:txBody>
      </p:sp>
      <p:sp>
        <p:nvSpPr>
          <p:cNvPr id="9219" name="Nadpis 5"/>
          <p:cNvSpPr>
            <a:spLocks noGrp="1"/>
          </p:cNvSpPr>
          <p:nvPr>
            <p:ph type="title"/>
          </p:nvPr>
        </p:nvSpPr>
        <p:spPr>
          <a:xfrm>
            <a:off x="457200" y="274638"/>
            <a:ext cx="8229600" cy="582612"/>
          </a:xfrm>
        </p:spPr>
        <p:txBody>
          <a:bodyPr>
            <a:normAutofit fontScale="90000"/>
          </a:bodyPr>
          <a:lstStyle/>
          <a:p>
            <a:pPr fontAlgn="auto">
              <a:spcAft>
                <a:spcPts val="0"/>
              </a:spcAft>
              <a:defRPr/>
            </a:pPr>
            <a:r>
              <a:rPr lang="cs-CZ"/>
              <a:t>Zásoby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81" name="Rectangle 41"/>
          <p:cNvSpPr>
            <a:spLocks noGrp="1" noChangeArrowheads="1"/>
          </p:cNvSpPr>
          <p:nvPr>
            <p:ph type="title"/>
          </p:nvPr>
        </p:nvSpPr>
        <p:spPr>
          <a:xfrm>
            <a:off x="827584" y="23540"/>
            <a:ext cx="7543800" cy="1008112"/>
          </a:xfrm>
        </p:spPr>
        <p:txBody>
          <a:bodyPr/>
          <a:lstStyle/>
          <a:p>
            <a:r>
              <a:rPr lang="cs-CZ" sz="3600" dirty="0">
                <a:latin typeface="Times New Roman" pitchFamily="18" charset="0"/>
              </a:rPr>
              <a:t>Řešení</a:t>
            </a:r>
          </a:p>
        </p:txBody>
      </p:sp>
      <p:graphicFrame>
        <p:nvGraphicFramePr>
          <p:cNvPr id="343099" name="Group 59"/>
          <p:cNvGraphicFramePr>
            <a:graphicFrameLocks noGrp="1"/>
          </p:cNvGraphicFramePr>
          <p:nvPr>
            <p:ph sz="half" idx="1"/>
            <p:extLst>
              <p:ext uri="{D42A27DB-BD31-4B8C-83A1-F6EECF244321}">
                <p14:modId xmlns:p14="http://schemas.microsoft.com/office/powerpoint/2010/main" val="4097013406"/>
              </p:ext>
            </p:extLst>
          </p:nvPr>
        </p:nvGraphicFramePr>
        <p:xfrm>
          <a:off x="457200" y="967008"/>
          <a:ext cx="8229600" cy="3901440"/>
        </p:xfrm>
        <a:graphic>
          <a:graphicData uri="http://schemas.openxmlformats.org/drawingml/2006/table">
            <a:tbl>
              <a:tblPr/>
              <a:tblGrid>
                <a:gridCol w="4535487">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1820863">
                  <a:extLst>
                    <a:ext uri="{9D8B030D-6E8A-4147-A177-3AD203B41FA5}">
                      <a16:colId xmlns:a16="http://schemas.microsoft.com/office/drawing/2014/main" val="20002"/>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Období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Období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0" i="0" u="none" strike="noStrike" cap="none" normalizeH="0" baseline="0">
                          <a:ln>
                            <a:noFill/>
                          </a:ln>
                          <a:solidFill>
                            <a:schemeClr val="tx1"/>
                          </a:solidFill>
                          <a:effectLst/>
                          <a:latin typeface="Times New Roman" pitchFamily="18" charset="0"/>
                        </a:rPr>
                        <a:t>Doba obratu zásob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0" i="0" u="none" strike="noStrike" cap="none" normalizeH="0" baseline="0">
                          <a:ln>
                            <a:noFill/>
                          </a:ln>
                          <a:solidFill>
                            <a:schemeClr val="tx1"/>
                          </a:solidFill>
                          <a:effectLst/>
                          <a:latin typeface="Times New Roman" pitchFamily="18" charset="0"/>
                        </a:rPr>
                        <a:t>Doba obratu pohledávek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0" i="0" u="none" strike="noStrike" cap="none" normalizeH="0" baseline="0">
                          <a:ln>
                            <a:noFill/>
                          </a:ln>
                          <a:solidFill>
                            <a:schemeClr val="tx1"/>
                          </a:solidFill>
                          <a:effectLst/>
                          <a:latin typeface="Times New Roman" pitchFamily="18" charset="0"/>
                        </a:rPr>
                        <a:t>Doba obratu krátkodobých závazků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0" i="0" u="none" strike="noStrike" cap="none" normalizeH="0" baseline="0">
                          <a:ln>
                            <a:noFill/>
                          </a:ln>
                          <a:solidFill>
                            <a:schemeClr val="tx1"/>
                          </a:solidFill>
                          <a:effectLst/>
                          <a:latin typeface="Times New Roman" pitchFamily="18" charset="0"/>
                        </a:rPr>
                        <a:t>Obratový cyklus peněz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0" i="0" u="none" strike="noStrike" cap="none" normalizeH="0" baseline="0">
                          <a:ln>
                            <a:noFill/>
                          </a:ln>
                          <a:solidFill>
                            <a:schemeClr val="tx1"/>
                          </a:solidFill>
                          <a:effectLst/>
                          <a:latin typeface="Times New Roman" pitchFamily="18" charset="0"/>
                        </a:rPr>
                        <a:t>Denní provozní výdaje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0" i="0" u="none" strike="noStrike" cap="none" normalizeH="0" baseline="0">
                          <a:ln>
                            <a:noFill/>
                          </a:ln>
                          <a:solidFill>
                            <a:schemeClr val="tx1"/>
                          </a:solidFill>
                          <a:effectLst/>
                          <a:latin typeface="Times New Roman" pitchFamily="18" charset="0"/>
                        </a:rPr>
                        <a:t>Potřeba ČPK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0" i="0" u="none" strike="noStrike" cap="none" normalizeH="0" baseline="0" dirty="0">
                          <a:ln>
                            <a:noFill/>
                          </a:ln>
                          <a:solidFill>
                            <a:schemeClr val="tx1"/>
                          </a:solidFill>
                          <a:effectLst/>
                          <a:latin typeface="Times New Roman" pitchFamily="18" charset="0"/>
                        </a:rPr>
                        <a:t>Skutečný ČPK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0476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356616" y="534548"/>
            <a:ext cx="8229600" cy="1196975"/>
          </a:xfrm>
        </p:spPr>
        <p:txBody>
          <a:bodyPr/>
          <a:lstStyle/>
          <a:p>
            <a:pPr fontAlgn="auto">
              <a:spcAft>
                <a:spcPts val="0"/>
              </a:spcAft>
              <a:defRPr/>
            </a:pPr>
            <a:r>
              <a:rPr lang="cs-CZ" sz="3000" b="0" dirty="0"/>
              <a:t>Čistý pracovní kapitál je:</a:t>
            </a:r>
          </a:p>
        </p:txBody>
      </p:sp>
      <p:sp>
        <p:nvSpPr>
          <p:cNvPr id="423939" name="Rectangle 3"/>
          <p:cNvSpPr>
            <a:spLocks noGrp="1" noChangeArrowheads="1"/>
          </p:cNvSpPr>
          <p:nvPr>
            <p:ph type="body" idx="1"/>
          </p:nvPr>
        </p:nvSpPr>
        <p:spPr/>
        <p:txBody>
          <a:bodyPr/>
          <a:lstStyle/>
          <a:p>
            <a:pPr marL="609600" indent="-609600">
              <a:spcBef>
                <a:spcPct val="50000"/>
              </a:spcBef>
              <a:buClr>
                <a:schemeClr val="tx1"/>
              </a:buClr>
              <a:buFontTx/>
              <a:buAutoNum type="alphaLcParenR"/>
            </a:pPr>
            <a:r>
              <a:rPr lang="cs-CZ"/>
              <a:t>rozdíl mezi dlouhodobými aktivy a krátkodobými pasivy,</a:t>
            </a:r>
          </a:p>
          <a:p>
            <a:pPr marL="609600" indent="-609600">
              <a:spcBef>
                <a:spcPct val="50000"/>
              </a:spcBef>
              <a:buClr>
                <a:schemeClr val="tx1"/>
              </a:buClr>
              <a:buFontTx/>
              <a:buAutoNum type="alphaLcParenR"/>
            </a:pPr>
            <a:r>
              <a:rPr lang="cs-CZ"/>
              <a:t>součet krátkodobých aktiv a krátkodobých pasiv,</a:t>
            </a:r>
          </a:p>
          <a:p>
            <a:pPr marL="609600" indent="-609600">
              <a:spcBef>
                <a:spcPct val="50000"/>
              </a:spcBef>
              <a:buClr>
                <a:schemeClr val="tx1"/>
              </a:buClr>
              <a:buFontTx/>
              <a:buAutoNum type="alphaLcParenR"/>
            </a:pPr>
            <a:r>
              <a:rPr lang="cs-CZ"/>
              <a:t>oběžná aktiva bez krátkodobých závazků,</a:t>
            </a:r>
          </a:p>
          <a:p>
            <a:pPr marL="609600" indent="-609600">
              <a:spcBef>
                <a:spcPct val="50000"/>
              </a:spcBef>
              <a:buClr>
                <a:schemeClr val="tx1"/>
              </a:buClr>
              <a:buFontTx/>
              <a:buAutoNum type="alphaLcParenR"/>
            </a:pPr>
            <a:r>
              <a:rPr lang="cs-CZ"/>
              <a:t>oběžná aktiva  s krátkodobými závazky.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457200" y="356616"/>
            <a:ext cx="8229600" cy="1196975"/>
          </a:xfrm>
        </p:spPr>
        <p:txBody>
          <a:bodyPr/>
          <a:lstStyle/>
          <a:p>
            <a:pPr fontAlgn="auto">
              <a:spcAft>
                <a:spcPts val="0"/>
              </a:spcAft>
              <a:defRPr/>
            </a:pPr>
            <a:r>
              <a:rPr lang="cs-CZ" dirty="0">
                <a:latin typeface="Times New Roman" pitchFamily="18" charset="0"/>
              </a:rPr>
              <a:t>Hrubé rozpětí je:</a:t>
            </a:r>
          </a:p>
        </p:txBody>
      </p:sp>
      <p:sp>
        <p:nvSpPr>
          <p:cNvPr id="424963" name="Rectangle 3"/>
          <p:cNvSpPr>
            <a:spLocks noGrp="1" noChangeArrowheads="1"/>
          </p:cNvSpPr>
          <p:nvPr>
            <p:ph type="body" idx="1"/>
          </p:nvPr>
        </p:nvSpPr>
        <p:spPr/>
        <p:txBody>
          <a:bodyPr/>
          <a:lstStyle/>
          <a:p>
            <a:pPr marL="609600" indent="-609600">
              <a:spcBef>
                <a:spcPct val="50000"/>
              </a:spcBef>
              <a:buClr>
                <a:schemeClr val="tx1"/>
              </a:buClr>
              <a:buFontTx/>
              <a:buAutoNum type="alphaLcParenR"/>
            </a:pPr>
            <a:r>
              <a:rPr lang="cs-CZ">
                <a:latin typeface="Times New Roman" pitchFamily="18" charset="0"/>
              </a:rPr>
              <a:t>Rozdíl mezi minimálními a maximálními náklady,</a:t>
            </a:r>
          </a:p>
          <a:p>
            <a:pPr marL="609600" indent="-609600">
              <a:spcBef>
                <a:spcPct val="50000"/>
              </a:spcBef>
              <a:buClr>
                <a:schemeClr val="tx1"/>
              </a:buClr>
              <a:buFontTx/>
              <a:buAutoNum type="alphaLcParenR"/>
            </a:pPr>
            <a:r>
              <a:rPr lang="cs-CZ">
                <a:latin typeface="Times New Roman" pitchFamily="18" charset="0"/>
              </a:rPr>
              <a:t>Přibližná kalkulace ceny,</a:t>
            </a:r>
          </a:p>
          <a:p>
            <a:pPr marL="609600" indent="-609600">
              <a:spcBef>
                <a:spcPct val="50000"/>
              </a:spcBef>
              <a:buClr>
                <a:schemeClr val="tx1"/>
              </a:buClr>
              <a:buFontTx/>
              <a:buAutoNum type="alphaLcParenR"/>
            </a:pPr>
            <a:r>
              <a:rPr lang="cs-CZ">
                <a:latin typeface="Times New Roman" pitchFamily="18" charset="0"/>
              </a:rPr>
              <a:t>Rozdíl mezi fixními a variabilními náklady,</a:t>
            </a:r>
          </a:p>
          <a:p>
            <a:pPr marL="609600" indent="-609600">
              <a:spcBef>
                <a:spcPct val="50000"/>
              </a:spcBef>
              <a:buClr>
                <a:schemeClr val="tx1"/>
              </a:buClr>
              <a:buFontTx/>
              <a:buAutoNum type="alphaLcParenR"/>
            </a:pPr>
            <a:r>
              <a:rPr lang="cs-CZ">
                <a:latin typeface="Times New Roman" pitchFamily="18" charset="0"/>
              </a:rPr>
              <a:t>Rozdíl mezi cenou a přímými náklady.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5800" y="2632964"/>
            <a:ext cx="7772400" cy="1362075"/>
          </a:xfrm>
        </p:spPr>
        <p:txBody>
          <a:bodyPr>
            <a:normAutofit fontScale="90000"/>
          </a:bodyPr>
          <a:lstStyle/>
          <a:p>
            <a:r>
              <a:rPr lang="cs-CZ" sz="5400" b="1" dirty="0"/>
              <a:t>Výroba, výrobní kapacita</a:t>
            </a:r>
          </a:p>
        </p:txBody>
      </p:sp>
    </p:spTree>
    <p:extLst>
      <p:ext uri="{BB962C8B-B14F-4D97-AF65-F5344CB8AC3E}">
        <p14:creationId xmlns:p14="http://schemas.microsoft.com/office/powerpoint/2010/main" val="3042286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cs-CZ" sz="4800" dirty="0">
                <a:latin typeface="Times New Roman" pitchFamily="18" charset="0"/>
              </a:rPr>
              <a:t>Výroba</a:t>
            </a:r>
          </a:p>
        </p:txBody>
      </p:sp>
      <p:sp>
        <p:nvSpPr>
          <p:cNvPr id="120835" name="Rectangle 3"/>
          <p:cNvSpPr>
            <a:spLocks noGrp="1" noChangeArrowheads="1"/>
          </p:cNvSpPr>
          <p:nvPr>
            <p:ph type="body" idx="1"/>
          </p:nvPr>
        </p:nvSpPr>
        <p:spPr/>
        <p:txBody>
          <a:bodyPr/>
          <a:lstStyle/>
          <a:p>
            <a:pPr>
              <a:lnSpc>
                <a:spcPct val="80000"/>
              </a:lnSpc>
              <a:spcBef>
                <a:spcPct val="50000"/>
              </a:spcBef>
            </a:pPr>
            <a:r>
              <a:rPr lang="cs-CZ" sz="2600" b="1" dirty="0">
                <a:latin typeface="Times New Roman" pitchFamily="18" charset="0"/>
              </a:rPr>
              <a:t>Výroba</a:t>
            </a:r>
            <a:r>
              <a:rPr lang="cs-CZ" sz="2600" dirty="0">
                <a:latin typeface="Times New Roman" pitchFamily="18" charset="0"/>
              </a:rPr>
              <a:t> je transformace vstupů na výstupy.</a:t>
            </a:r>
          </a:p>
          <a:p>
            <a:pPr>
              <a:lnSpc>
                <a:spcPct val="80000"/>
              </a:lnSpc>
              <a:spcBef>
                <a:spcPct val="50000"/>
              </a:spcBef>
            </a:pPr>
            <a:r>
              <a:rPr lang="cs-CZ" sz="2600" b="1" dirty="0">
                <a:latin typeface="Times New Roman" pitchFamily="18" charset="0"/>
              </a:rPr>
              <a:t>Výroba je spojení výrobních faktorů</a:t>
            </a:r>
            <a:r>
              <a:rPr lang="cs-CZ" sz="2600" dirty="0">
                <a:latin typeface="Times New Roman" pitchFamily="18" charset="0"/>
              </a:rPr>
              <a:t> za účelem získání určitých výkonů. Výroba = systém sestávající ze zdrojů, výrobního procesu a výrobků.</a:t>
            </a:r>
          </a:p>
          <a:p>
            <a:pPr>
              <a:lnSpc>
                <a:spcPct val="80000"/>
              </a:lnSpc>
              <a:spcBef>
                <a:spcPct val="50000"/>
              </a:spcBef>
            </a:pPr>
            <a:r>
              <a:rPr lang="cs-CZ" sz="2600" b="1" dirty="0">
                <a:latin typeface="Times New Roman" pitchFamily="18" charset="0"/>
              </a:rPr>
              <a:t>Výrobní proces</a:t>
            </a:r>
            <a:r>
              <a:rPr lang="cs-CZ" sz="2600" dirty="0">
                <a:latin typeface="Times New Roman" pitchFamily="18" charset="0"/>
              </a:rPr>
              <a:t> je činnost, při které se suroviny a materiál postupně mění ve výrobek.</a:t>
            </a:r>
          </a:p>
          <a:p>
            <a:pPr>
              <a:lnSpc>
                <a:spcPct val="80000"/>
              </a:lnSpc>
              <a:spcBef>
                <a:spcPct val="50000"/>
              </a:spcBef>
            </a:pPr>
            <a:endParaRPr lang="cs-CZ" sz="2600" dirty="0">
              <a:latin typeface="Times New Roman" pitchFamily="18" charset="0"/>
            </a:endParaRPr>
          </a:p>
          <a:p>
            <a:pPr>
              <a:lnSpc>
                <a:spcPct val="80000"/>
              </a:lnSpc>
              <a:spcBef>
                <a:spcPct val="50000"/>
              </a:spcBef>
            </a:pPr>
            <a:r>
              <a:rPr lang="cs-CZ" sz="2600" i="1" dirty="0">
                <a:latin typeface="Times New Roman" pitchFamily="18" charset="0"/>
              </a:rPr>
              <a:t>Jaké jsou základní výrobní faktory dle ekonomické teorie? Jaká je cena těchto vstupů?</a:t>
            </a:r>
          </a:p>
          <a:p>
            <a:pPr>
              <a:lnSpc>
                <a:spcPct val="80000"/>
              </a:lnSpc>
              <a:spcBef>
                <a:spcPct val="50000"/>
              </a:spcBef>
            </a:pPr>
            <a:r>
              <a:rPr lang="cs-CZ" sz="2600" i="1" dirty="0">
                <a:latin typeface="Times New Roman" pitchFamily="18" charset="0"/>
              </a:rPr>
              <a:t>Jaké jsou tři základní ekonomické otázky?</a:t>
            </a:r>
          </a:p>
          <a:p>
            <a:pPr>
              <a:lnSpc>
                <a:spcPct val="80000"/>
              </a:lnSpc>
              <a:spcBef>
                <a:spcPct val="50000"/>
              </a:spcBef>
              <a:buFont typeface="Wingdings" pitchFamily="2" charset="2"/>
              <a:buNone/>
            </a:pPr>
            <a:endParaRPr lang="cs-CZ" sz="2600" i="1" dirty="0">
              <a:latin typeface="Times New Roman" pitchFamily="18" charset="0"/>
            </a:endParaRPr>
          </a:p>
        </p:txBody>
      </p:sp>
    </p:spTree>
    <p:extLst>
      <p:ext uri="{BB962C8B-B14F-4D97-AF65-F5344CB8AC3E}">
        <p14:creationId xmlns:p14="http://schemas.microsoft.com/office/powerpoint/2010/main" val="2779557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364"/>
            <a:ext cx="8229600" cy="1143000"/>
          </a:xfrm>
        </p:spPr>
        <p:txBody>
          <a:bodyPr>
            <a:normAutofit fontScale="90000"/>
          </a:bodyPr>
          <a:lstStyle/>
          <a:p>
            <a:r>
              <a:rPr lang="cs-CZ" b="1" dirty="0"/>
              <a:t>Výroba v kontextu hodnotového řetězce</a:t>
            </a:r>
          </a:p>
        </p:txBody>
      </p:sp>
      <p:pic>
        <p:nvPicPr>
          <p:cNvPr id="1026" name="Picture 2"/>
          <p:cNvPicPr>
            <a:picLocks noChangeAspect="1" noChangeArrowheads="1"/>
          </p:cNvPicPr>
          <p:nvPr/>
        </p:nvPicPr>
        <p:blipFill>
          <a:blip r:embed="rId2"/>
          <a:srcRect/>
          <a:stretch>
            <a:fillRect/>
          </a:stretch>
        </p:blipFill>
        <p:spPr bwMode="auto">
          <a:xfrm>
            <a:off x="1071538" y="2000240"/>
            <a:ext cx="7000875" cy="3829050"/>
          </a:xfrm>
          <a:prstGeom prst="rect">
            <a:avLst/>
          </a:prstGeom>
          <a:ln>
            <a:noFill/>
          </a:ln>
          <a:effectLst>
            <a:softEdge rad="112500"/>
          </a:effectLst>
        </p:spPr>
      </p:pic>
      <p:sp>
        <p:nvSpPr>
          <p:cNvPr id="5" name="Elipsa 4"/>
          <p:cNvSpPr/>
          <p:nvPr/>
        </p:nvSpPr>
        <p:spPr>
          <a:xfrm>
            <a:off x="2428860" y="3786190"/>
            <a:ext cx="1357322" cy="15716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1000100" y="3786190"/>
            <a:ext cx="6858048" cy="171451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660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Výroba v kontextu účetních informací</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1670" y="1214422"/>
            <a:ext cx="5029201" cy="56435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Elipsa 5"/>
          <p:cNvSpPr/>
          <p:nvPr/>
        </p:nvSpPr>
        <p:spPr>
          <a:xfrm>
            <a:off x="1928794" y="2571744"/>
            <a:ext cx="371477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1714480" y="3143248"/>
            <a:ext cx="371477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Elipsa 7"/>
          <p:cNvSpPr/>
          <p:nvPr/>
        </p:nvSpPr>
        <p:spPr>
          <a:xfrm>
            <a:off x="1785918" y="4500570"/>
            <a:ext cx="371477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350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výrobní firmy</a:t>
            </a:r>
          </a:p>
        </p:txBody>
      </p:sp>
      <p:graphicFrame>
        <p:nvGraphicFramePr>
          <p:cNvPr id="4" name="Tabulka 3"/>
          <p:cNvGraphicFramePr>
            <a:graphicFrameLocks noGrp="1"/>
          </p:cNvGraphicFramePr>
          <p:nvPr/>
        </p:nvGraphicFramePr>
        <p:xfrm>
          <a:off x="214282" y="1714488"/>
          <a:ext cx="8820150" cy="4721227"/>
        </p:xfrm>
        <a:graphic>
          <a:graphicData uri="http://schemas.openxmlformats.org/drawingml/2006/table">
            <a:tbl>
              <a:tblPr/>
              <a:tblGrid>
                <a:gridCol w="2519363">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2205037">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položka (v tis. Kč)</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TIGER</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LION</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FOX</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za prodej zboží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652 129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14 298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377 888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Náklady na prodej zboží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836 134</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8 142</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282 801</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Obchodní marže</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-184 005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6 156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95 087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2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Výkony</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7 521 108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423 807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4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Výkonová spotřeba</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5 673 402</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286 648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69 437</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Osobní náklady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906 924</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98 739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13 408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Odpisy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3 707 345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19 385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1 619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Provozní výsledek hospodaření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-1 507 580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17 016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5 812</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Finanční výnosy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304 240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271</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8 247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Finanční náklady</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1 117 116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2 238</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10 286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82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Finanční výsledek hospodaření</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-812 876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-1 967</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-2 039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VH</a:t>
                      </a: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za běžnou činnost</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-2 320 456</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15 049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3 773</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VH</a:t>
                      </a: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za účetní období</a:t>
                      </a:r>
                      <a:endParaRPr kumimoji="0" lang="cs-CZ"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-2 294 124</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15 049</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2 717</a:t>
                      </a:r>
                      <a:endParaRPr kumimoji="0" lang="cs-CZ" sz="14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5" name="Elipsa 4"/>
          <p:cNvSpPr/>
          <p:nvPr/>
        </p:nvSpPr>
        <p:spPr>
          <a:xfrm>
            <a:off x="-684584" y="2928934"/>
            <a:ext cx="10369152" cy="1364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4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546408" y="260648"/>
            <a:ext cx="7772400" cy="1008112"/>
          </a:xfrm>
        </p:spPr>
        <p:txBody>
          <a:bodyPr/>
          <a:lstStyle/>
          <a:p>
            <a:r>
              <a:rPr lang="cs-CZ" b="1" dirty="0">
                <a:latin typeface="Times New Roman" pitchFamily="18" charset="0"/>
              </a:rPr>
              <a:t>Výrobní faktory</a:t>
            </a:r>
          </a:p>
        </p:txBody>
      </p:sp>
      <p:graphicFrame>
        <p:nvGraphicFramePr>
          <p:cNvPr id="183334" name="Group 38"/>
          <p:cNvGraphicFramePr>
            <a:graphicFrameLocks noGrp="1"/>
          </p:cNvGraphicFramePr>
          <p:nvPr/>
        </p:nvGraphicFramePr>
        <p:xfrm>
          <a:off x="467544" y="1268760"/>
          <a:ext cx="7776864" cy="4051713"/>
        </p:xfrm>
        <a:graphic>
          <a:graphicData uri="http://schemas.openxmlformats.org/drawingml/2006/table">
            <a:tbl>
              <a:tblPr/>
              <a:tblGrid>
                <a:gridCol w="2896696">
                  <a:extLst>
                    <a:ext uri="{9D8B030D-6E8A-4147-A177-3AD203B41FA5}">
                      <a16:colId xmlns:a16="http://schemas.microsoft.com/office/drawing/2014/main" val="20000"/>
                    </a:ext>
                  </a:extLst>
                </a:gridCol>
                <a:gridCol w="2409403">
                  <a:extLst>
                    <a:ext uri="{9D8B030D-6E8A-4147-A177-3AD203B41FA5}">
                      <a16:colId xmlns:a16="http://schemas.microsoft.com/office/drawing/2014/main" val="20001"/>
                    </a:ext>
                  </a:extLst>
                </a:gridCol>
                <a:gridCol w="2470765">
                  <a:extLst>
                    <a:ext uri="{9D8B030D-6E8A-4147-A177-3AD203B41FA5}">
                      <a16:colId xmlns:a16="http://schemas.microsoft.com/office/drawing/2014/main" val="20002"/>
                    </a:ext>
                  </a:extLst>
                </a:gridCol>
              </a:tblGrid>
              <a:tr h="675199">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Times New Roman" pitchFamily="18" charset="0"/>
                        </a:rPr>
                        <a:t>Národohospodářský pohled</a:t>
                      </a:r>
                      <a:endParaRPr kumimoji="0" lang="cs-CZ" sz="17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Times New Roman" pitchFamily="18" charset="0"/>
                        </a:rPr>
                        <a:t>Podnikohospodářský pohled</a:t>
                      </a:r>
                      <a:endParaRPr kumimoji="0" lang="cs-CZ" sz="17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29104">
                <a:tc row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1. práce</a:t>
                      </a:r>
                    </a:p>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1. řídící práce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1"/>
                  </a:ext>
                </a:extLst>
              </a:tr>
              <a:tr h="330892">
                <a:tc vMerge="1">
                  <a:txBody>
                    <a:bodyPr/>
                    <a:lstStyle/>
                    <a:p>
                      <a:endParaRPr lang="cs-CZ"/>
                    </a:p>
                  </a:txBody>
                  <a:tcPr/>
                </a:tc>
                <a:tc grid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2. výkonná práce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2"/>
                  </a:ext>
                </a:extLst>
              </a:tr>
              <a:tr h="329402">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Times New Roman" pitchFamily="18" charset="0"/>
                        </a:rPr>
                        <a:t>2. půda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půda (pozemky)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dirty="0">
                          <a:ln>
                            <a:noFill/>
                          </a:ln>
                          <a:solidFill>
                            <a:schemeClr val="tx1"/>
                          </a:solidFill>
                          <a:effectLst/>
                          <a:latin typeface="Times New Roman" pitchFamily="18" charset="0"/>
                        </a:rPr>
                        <a:t>3. hmotný dlouhodobý majetek</a:t>
                      </a:r>
                      <a:r>
                        <a:rPr kumimoji="0" lang="cs-CZ" sz="1700" b="0" i="0" u="none" strike="noStrike" cap="none" normalizeH="0" baseline="0" dirty="0">
                          <a:ln>
                            <a:noFill/>
                          </a:ln>
                          <a:solidFill>
                            <a:schemeClr val="tx1"/>
                          </a:solidFill>
                          <a:effectLst/>
                          <a:latin typeface="Times New Roman" pitchFamily="18" charset="0"/>
                        </a:rPr>
                        <a:t> </a:t>
                      </a:r>
                      <a:r>
                        <a:rPr kumimoji="0" lang="cs-CZ" sz="1700" b="1" i="0" u="none" strike="noStrike" cap="none" normalizeH="0" baseline="0" dirty="0">
                          <a:ln>
                            <a:noFill/>
                          </a:ln>
                          <a:solidFill>
                            <a:schemeClr val="tx1"/>
                          </a:solidFill>
                          <a:effectLst/>
                          <a:latin typeface="Times New Roman" pitchFamily="18" charset="0"/>
                        </a:rPr>
                        <a:t>DHM</a:t>
                      </a:r>
                      <a:r>
                        <a:rPr kumimoji="0" lang="cs-CZ" sz="1700" b="0" i="0" u="none" strike="noStrike" cap="none" normalizeH="0" baseline="0" dirty="0">
                          <a:ln>
                            <a:noFill/>
                          </a:ln>
                          <a:solidFill>
                            <a:schemeClr val="tx1"/>
                          </a:solidFill>
                          <a:effectLst/>
                          <a:latin typeface="Times New Roman" pitchFamily="18" charset="0"/>
                        </a:rPr>
                        <a:t>(provozní prostředky)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402">
                <a:tc rowSpan="6">
                  <a:txBody>
                    <a:bodyPr/>
                    <a:lstStyle/>
                    <a:p>
                      <a:pPr marL="0" marR="0" lvl="0" indent="0" algn="l" defTabSz="914400" rtl="0" eaLnBrk="1" fontAlgn="t"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dirty="0">
                          <a:ln>
                            <a:noFill/>
                          </a:ln>
                          <a:solidFill>
                            <a:schemeClr val="tx1"/>
                          </a:solidFill>
                          <a:effectLst/>
                          <a:latin typeface="Times New Roman" pitchFamily="18" charset="0"/>
                        </a:rPr>
                        <a:t>3. Kapitál</a:t>
                      </a:r>
                      <a:r>
                        <a:rPr kumimoji="0" lang="cs-CZ" sz="1700" b="0" i="0" u="none" strike="noStrike" cap="none" normalizeH="0" baseline="0" dirty="0">
                          <a:ln>
                            <a:noFill/>
                          </a:ln>
                          <a:solidFill>
                            <a:schemeClr val="tx1"/>
                          </a:solidFill>
                          <a:effectLst/>
                          <a:latin typeface="Times New Roman" pitchFamily="18" charset="0"/>
                        </a:rPr>
                        <a:t> </a:t>
                      </a:r>
                    </a:p>
                    <a:p>
                      <a:pPr marL="0" marR="0" lvl="0" indent="0" algn="l" defTabSz="914400" rtl="0" eaLnBrk="1" fontAlgn="t"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dirty="0">
                          <a:ln>
                            <a:noFill/>
                          </a:ln>
                          <a:solidFill>
                            <a:schemeClr val="tx1"/>
                          </a:solidFill>
                          <a:effectLst/>
                          <a:latin typeface="Times New Roman" pitchFamily="18" charset="0"/>
                        </a:rPr>
                        <a:t>(kapitálové statky)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Budovy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572354">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stroje a výrobní zařízení</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5"/>
                  </a:ext>
                </a:extLst>
              </a:tr>
              <a:tr h="330892">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nástroje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6"/>
                  </a:ext>
                </a:extLst>
              </a:tr>
              <a:tr h="330892">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dopravní prostředky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7"/>
                  </a:ext>
                </a:extLst>
              </a:tr>
              <a:tr h="329402">
                <a:tc vMerge="1">
                  <a:txBody>
                    <a:bodyPr/>
                    <a:lstStyle/>
                    <a:p>
                      <a:endParaRPr lang="cs-CZ"/>
                    </a:p>
                  </a:txBody>
                  <a:tcPr/>
                </a:tc>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rPr>
                        <a:t>výpočetní technika aj.</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8"/>
                  </a:ext>
                </a:extLst>
              </a:tr>
              <a:tr h="330892">
                <a:tc vMerge="1">
                  <a:txBody>
                    <a:bodyPr/>
                    <a:lstStyle/>
                    <a:p>
                      <a:endParaRPr lang="cs-CZ"/>
                    </a:p>
                  </a:txBody>
                  <a:tcPr/>
                </a:tc>
                <a:tc gridSpan="2">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dirty="0">
                          <a:ln>
                            <a:noFill/>
                          </a:ln>
                          <a:solidFill>
                            <a:schemeClr val="tx1"/>
                          </a:solidFill>
                          <a:effectLst/>
                          <a:latin typeface="Times New Roman" pitchFamily="18" charset="0"/>
                        </a:rPr>
                        <a:t>4. materiál</a:t>
                      </a:r>
                      <a:r>
                        <a:rPr kumimoji="0" lang="cs-CZ" sz="1700" b="0" i="0" u="none" strike="noStrike" cap="none" normalizeH="0" baseline="0" dirty="0">
                          <a:ln>
                            <a:noFill/>
                          </a:ln>
                          <a:solidFill>
                            <a:schemeClr val="tx1"/>
                          </a:solidFill>
                          <a:effectLst/>
                          <a:latin typeface="Times New Roman" pitchFamily="18" charset="0"/>
                        </a:rPr>
                        <a:t> (pracovní předměty)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21923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548640"/>
            <a:ext cx="8229600" cy="836712"/>
          </a:xfrm>
        </p:spPr>
        <p:txBody>
          <a:bodyPr/>
          <a:lstStyle/>
          <a:p>
            <a:r>
              <a:rPr lang="cs-CZ" b="1" dirty="0">
                <a:latin typeface="Times New Roman" pitchFamily="18" charset="0"/>
              </a:rPr>
              <a:t>Výrobní faktory</a:t>
            </a:r>
          </a:p>
        </p:txBody>
      </p:sp>
      <p:sp>
        <p:nvSpPr>
          <p:cNvPr id="2" name="Zástupný symbol pro obsah 1"/>
          <p:cNvSpPr>
            <a:spLocks noGrp="1"/>
          </p:cNvSpPr>
          <p:nvPr>
            <p:ph idx="1"/>
          </p:nvPr>
        </p:nvSpPr>
        <p:spPr>
          <a:xfrm>
            <a:off x="0" y="1517904"/>
            <a:ext cx="9144000" cy="5079448"/>
          </a:xfrm>
        </p:spPr>
        <p:txBody>
          <a:bodyPr/>
          <a:lstStyle/>
          <a:p>
            <a:pPr marL="0" indent="0">
              <a:buNone/>
            </a:pPr>
            <a:r>
              <a:rPr lang="cs-CZ" sz="1800" dirty="0"/>
              <a:t>Z hlediska podnikové ekonomiky je členění výrobních faktorů více konkretizováno:</a:t>
            </a:r>
          </a:p>
          <a:p>
            <a:r>
              <a:rPr lang="cs-CZ" sz="1800" dirty="0"/>
              <a:t>Rozhodující význam má dispozitivní faktor = </a:t>
            </a:r>
            <a:r>
              <a:rPr lang="cs-CZ" sz="1800" b="1" dirty="0"/>
              <a:t>řídící práce</a:t>
            </a:r>
            <a:r>
              <a:rPr lang="cs-CZ" sz="1800" dirty="0"/>
              <a:t> (management, organizace, manažerský talent). Bez tohoto faktoru nemohou být ostatní výrobní faktory účelně a hospodárně využívány. Úkolem řídící práce je zajistit optimální kombinaci všech výrobních faktorů. Účelně spojit a kombinovat výrobní faktory do efektivně fungující jednotky je úkolem dispozitivního faktoru.</a:t>
            </a:r>
          </a:p>
          <a:p>
            <a:r>
              <a:rPr lang="cs-CZ" sz="1800" b="1" dirty="0"/>
              <a:t>Výkonná práce</a:t>
            </a:r>
            <a:r>
              <a:rPr lang="cs-CZ" sz="1800" dirty="0"/>
              <a:t> – lidská energie a duševní schopnosti. Cenou práce je mzda. Účinnost lidské práce, tj. ¨množství výrobků připadajícího na jednoho pracovníka, označujeme jako produktivitu práce.</a:t>
            </a:r>
          </a:p>
          <a:p>
            <a:r>
              <a:rPr lang="cs-CZ" sz="1800" b="1" dirty="0"/>
              <a:t>DHM</a:t>
            </a:r>
            <a:r>
              <a:rPr lang="cs-CZ" sz="1800" dirty="0"/>
              <a:t> je soubor věcných prostředků, které nejsou spotřebovány v jednom výrobním cyklu, ale slouží podniku delší dobu. Rozlišujeme u nich technickou a ekonomickou životnost.</a:t>
            </a:r>
          </a:p>
          <a:p>
            <a:r>
              <a:rPr lang="cs-CZ" sz="1800" dirty="0"/>
              <a:t>Technická životnost je dána schopností produkovat nezávadné výrobky a služby. Ekonomická životnost je dána jejich schopností zajistit potřebnou hospodárnost – vyrábět statky s takovými náklady, které jsou schopné konkurence.</a:t>
            </a:r>
          </a:p>
          <a:p>
            <a:r>
              <a:rPr lang="cs-CZ" sz="1800" dirty="0"/>
              <a:t>Důležitou charakteristikou je </a:t>
            </a:r>
            <a:r>
              <a:rPr lang="cs-CZ" sz="1800" b="1" dirty="0"/>
              <a:t>výrobní kapacita </a:t>
            </a:r>
            <a:r>
              <a:rPr lang="cs-CZ" sz="1800" dirty="0"/>
              <a:t>– potenciální schopnost výrobní jednotky produkovat statky.</a:t>
            </a:r>
          </a:p>
          <a:p>
            <a:endParaRPr lang="cs-CZ" sz="1800" dirty="0"/>
          </a:p>
        </p:txBody>
      </p:sp>
    </p:spTree>
    <p:extLst>
      <p:ext uri="{BB962C8B-B14F-4D97-AF65-F5344CB8AC3E}">
        <p14:creationId xmlns:p14="http://schemas.microsoft.com/office/powerpoint/2010/main" val="295082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439737"/>
          </a:xfrm>
        </p:spPr>
        <p:txBody>
          <a:bodyPr>
            <a:normAutofit fontScale="90000"/>
          </a:bodyPr>
          <a:lstStyle/>
          <a:p>
            <a:pPr fontAlgn="auto">
              <a:spcAft>
                <a:spcPts val="0"/>
              </a:spcAft>
              <a:defRPr/>
            </a:pPr>
            <a:br>
              <a:rPr lang="cs-CZ" sz="4000"/>
            </a:br>
            <a:r>
              <a:rPr lang="cs-CZ" sz="3600"/>
              <a:t>Zásoby</a:t>
            </a:r>
            <a:endParaRPr lang="cs-CZ" sz="4000"/>
          </a:p>
        </p:txBody>
      </p:sp>
      <p:sp>
        <p:nvSpPr>
          <p:cNvPr id="361475" name="Rectangle 3"/>
          <p:cNvSpPr>
            <a:spLocks noGrp="1" noChangeArrowheads="1"/>
          </p:cNvSpPr>
          <p:nvPr>
            <p:ph type="body" idx="1"/>
          </p:nvPr>
        </p:nvSpPr>
        <p:spPr>
          <a:xfrm>
            <a:off x="457200" y="1071563"/>
            <a:ext cx="8229600" cy="5054600"/>
          </a:xfrm>
        </p:spPr>
        <p:txBody>
          <a:bodyPr>
            <a:normAutofit fontScale="92500" lnSpcReduction="10000"/>
          </a:bodyPr>
          <a:lstStyle/>
          <a:p>
            <a:pPr marL="185738" indent="-185738">
              <a:buFontTx/>
              <a:buNone/>
            </a:pPr>
            <a:r>
              <a:rPr lang="cs-CZ" b="1"/>
              <a:t>Řízení </a:t>
            </a:r>
            <a:r>
              <a:rPr lang="cs-CZ" b="1">
                <a:solidFill>
                  <a:srgbClr val="FF0066"/>
                </a:solidFill>
              </a:rPr>
              <a:t>nákladů</a:t>
            </a:r>
            <a:r>
              <a:rPr lang="cs-CZ" b="1"/>
              <a:t> na zásoby se provádí:</a:t>
            </a:r>
          </a:p>
          <a:p>
            <a:pPr marL="185738" indent="-185738">
              <a:buFontTx/>
              <a:buNone/>
            </a:pPr>
            <a:endParaRPr lang="cs-CZ"/>
          </a:p>
          <a:p>
            <a:pPr marL="185738" indent="-185738"/>
            <a:r>
              <a:rPr lang="cs-CZ"/>
              <a:t> řízením </a:t>
            </a:r>
            <a:r>
              <a:rPr lang="cs-CZ">
                <a:solidFill>
                  <a:srgbClr val="FF0066"/>
                </a:solidFill>
              </a:rPr>
              <a:t>objemu zásob</a:t>
            </a:r>
            <a:r>
              <a:rPr lang="cs-CZ"/>
              <a:t> </a:t>
            </a:r>
            <a:r>
              <a:rPr lang="cs-CZ" sz="2800">
                <a:latin typeface="Arial Narrow" pitchFamily="34" charset="0"/>
              </a:rPr>
              <a:t>v podniku tak, aby byla zajištěná plynulá výroba</a:t>
            </a:r>
          </a:p>
          <a:p>
            <a:pPr marL="185738" indent="-185738">
              <a:buFontTx/>
              <a:buNone/>
            </a:pPr>
            <a:r>
              <a:rPr lang="cs-CZ"/>
              <a:t> </a:t>
            </a:r>
          </a:p>
          <a:p>
            <a:pPr marL="185738" indent="-185738"/>
            <a:r>
              <a:rPr lang="cs-CZ"/>
              <a:t>řízením </a:t>
            </a:r>
            <a:r>
              <a:rPr lang="cs-CZ">
                <a:solidFill>
                  <a:srgbClr val="FF0066"/>
                </a:solidFill>
              </a:rPr>
              <a:t>cyklu dodávek</a:t>
            </a:r>
            <a:r>
              <a:rPr lang="cs-CZ"/>
              <a:t> </a:t>
            </a:r>
            <a:r>
              <a:rPr lang="cs-CZ" sz="2800">
                <a:latin typeface="Arial Narrow" pitchFamily="34" charset="0"/>
              </a:rPr>
              <a:t>materiálů</a:t>
            </a:r>
            <a:endParaRPr lang="cs-CZ">
              <a:latin typeface="Arial Narrow" pitchFamily="34" charset="0"/>
            </a:endParaRPr>
          </a:p>
          <a:p>
            <a:pPr marL="185738" indent="-185738"/>
            <a:endParaRPr lang="cs-CZ"/>
          </a:p>
          <a:p>
            <a:pPr marL="185738" indent="-185738"/>
            <a:r>
              <a:rPr lang="cs-CZ"/>
              <a:t>řízením </a:t>
            </a:r>
            <a:r>
              <a:rPr lang="cs-CZ">
                <a:solidFill>
                  <a:srgbClr val="FF0066"/>
                </a:solidFill>
              </a:rPr>
              <a:t>velikostí</a:t>
            </a:r>
            <a:r>
              <a:rPr lang="cs-CZ"/>
              <a:t> </a:t>
            </a:r>
            <a:r>
              <a:rPr lang="cs-CZ" sz="2800">
                <a:latin typeface="Arial Narrow" pitchFamily="34" charset="0"/>
              </a:rPr>
              <a:t>jednotlivých dodávek</a:t>
            </a:r>
            <a:endParaRPr lang="cs-CZ">
              <a:latin typeface="Arial Narrow" pitchFamily="34" charset="0"/>
            </a:endParaRPr>
          </a:p>
          <a:p>
            <a:pPr marL="185738" indent="-185738">
              <a:buFontTx/>
              <a:buNone/>
            </a:pPr>
            <a:endParaRPr lang="cs-CZ">
              <a:solidFill>
                <a:srgbClr val="FF0066"/>
              </a:solidFill>
            </a:endParaRPr>
          </a:p>
          <a:p>
            <a:pPr marL="185738" indent="-185738"/>
            <a:r>
              <a:rPr lang="cs-CZ"/>
              <a:t> </a:t>
            </a:r>
            <a:r>
              <a:rPr lang="cs-CZ">
                <a:solidFill>
                  <a:srgbClr val="FF0066"/>
                </a:solidFill>
              </a:rPr>
              <a:t>cenami</a:t>
            </a:r>
            <a:r>
              <a:rPr lang="cs-CZ"/>
              <a:t> </a:t>
            </a:r>
            <a:r>
              <a:rPr lang="cs-CZ" sz="2800">
                <a:latin typeface="Arial Narrow" pitchFamily="34" charset="0"/>
              </a:rPr>
              <a:t>nakupovaných materiálů</a:t>
            </a:r>
            <a:endParaRPr lang="cs-CZ" b="1" i="1">
              <a:latin typeface="Arial Narrow" pitchFamily="34" charset="0"/>
            </a:endParaRPr>
          </a:p>
          <a:p>
            <a:pPr marL="185738" indent="-185738"/>
            <a:endParaRPr lang="cs-CZ"/>
          </a:p>
        </p:txBody>
      </p:sp>
      <p:sp>
        <p:nvSpPr>
          <p:cNvPr id="6" name="Šipka dolů 5"/>
          <p:cNvSpPr/>
          <p:nvPr/>
        </p:nvSpPr>
        <p:spPr>
          <a:xfrm>
            <a:off x="3924300" y="1536700"/>
            <a:ext cx="484188" cy="500063"/>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Šipka dolů 6"/>
          <p:cNvSpPr/>
          <p:nvPr/>
        </p:nvSpPr>
        <p:spPr>
          <a:xfrm>
            <a:off x="3924300" y="2852738"/>
            <a:ext cx="484188" cy="500062"/>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 name="Šipka dolů 7"/>
          <p:cNvSpPr/>
          <p:nvPr/>
        </p:nvSpPr>
        <p:spPr>
          <a:xfrm>
            <a:off x="3924300" y="4868863"/>
            <a:ext cx="484188" cy="500062"/>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Šipka dolů 8"/>
          <p:cNvSpPr/>
          <p:nvPr/>
        </p:nvSpPr>
        <p:spPr>
          <a:xfrm>
            <a:off x="3924300" y="3860800"/>
            <a:ext cx="484188" cy="500063"/>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418356"/>
            <a:ext cx="8229600" cy="836712"/>
          </a:xfrm>
        </p:spPr>
        <p:txBody>
          <a:bodyPr/>
          <a:lstStyle/>
          <a:p>
            <a:r>
              <a:rPr lang="cs-CZ" b="1" dirty="0">
                <a:latin typeface="Times New Roman" pitchFamily="18" charset="0"/>
              </a:rPr>
              <a:t>Výrobní faktory</a:t>
            </a:r>
          </a:p>
        </p:txBody>
      </p:sp>
      <p:sp>
        <p:nvSpPr>
          <p:cNvPr id="2" name="Zástupný symbol pro obsah 1"/>
          <p:cNvSpPr>
            <a:spLocks noGrp="1"/>
          </p:cNvSpPr>
          <p:nvPr>
            <p:ph idx="1"/>
          </p:nvPr>
        </p:nvSpPr>
        <p:spPr>
          <a:xfrm>
            <a:off x="0" y="1371600"/>
            <a:ext cx="9144000" cy="5225752"/>
          </a:xfrm>
        </p:spPr>
        <p:txBody>
          <a:bodyPr/>
          <a:lstStyle/>
          <a:p>
            <a:r>
              <a:rPr lang="cs-CZ" sz="1800" b="1" dirty="0"/>
              <a:t>Materiál</a:t>
            </a:r>
            <a:r>
              <a:rPr lang="cs-CZ" sz="1800" dirty="0"/>
              <a:t> = pracovní předměty, ze kterých vznikají finální výrobky. Pracovními předměty jsou suroviny (přírodní látky v původním stavu), základní materiál (částečně zpracován, stává se základní </a:t>
            </a:r>
            <a:r>
              <a:rPr lang="cs-CZ" sz="1800" dirty="0" err="1"/>
              <a:t>substatncí</a:t>
            </a:r>
            <a:r>
              <a:rPr lang="cs-CZ" sz="1800" dirty="0"/>
              <a:t> výrobku), pomocné materiály (lepidla, provozní látky), provozní látky (</a:t>
            </a:r>
            <a:r>
              <a:rPr lang="cs-CZ" sz="1800" dirty="0" err="1"/>
              <a:t>mazadla,palivo</a:t>
            </a:r>
            <a:r>
              <a:rPr lang="cs-CZ" sz="1800" dirty="0"/>
              <a:t>). V praxi se materiál dělí na </a:t>
            </a:r>
            <a:r>
              <a:rPr lang="cs-CZ" sz="1800" b="1" dirty="0"/>
              <a:t>jednicový a režijní</a:t>
            </a:r>
            <a:r>
              <a:rPr lang="cs-CZ" sz="1800" dirty="0"/>
              <a:t>.</a:t>
            </a:r>
          </a:p>
          <a:p>
            <a:r>
              <a:rPr lang="cs-CZ" sz="1800" dirty="0"/>
              <a:t>Pro uskutečnění výroby je nutné, aby se výrobní faktory účelně a hospodárně spojily. U většiny výrob jde o spojení všech výrobních faktorů, u některých však mohou některé VF chybět (služby bez DM,..). Nikdy nemůže chybět lidská práce!!!</a:t>
            </a:r>
          </a:p>
          <a:p>
            <a:endParaRPr lang="cs-CZ" sz="1800" dirty="0"/>
          </a:p>
          <a:p>
            <a:r>
              <a:rPr lang="cs-CZ" sz="1800" b="1" dirty="0"/>
              <a:t>Dle převažujícího výrobního faktoru můžeme rozlišit výroby:</a:t>
            </a:r>
          </a:p>
          <a:p>
            <a:pPr>
              <a:buFontTx/>
              <a:buChar char="-"/>
            </a:pPr>
            <a:r>
              <a:rPr lang="cs-CZ" sz="1800" b="1" dirty="0"/>
              <a:t>Investičně (kapitálově) náročné</a:t>
            </a:r>
            <a:r>
              <a:rPr lang="cs-CZ" sz="1800" dirty="0"/>
              <a:t> – velké investice do strojů a zařízení (výroba el. Energie, těžební průmysl)</a:t>
            </a:r>
          </a:p>
          <a:p>
            <a:pPr>
              <a:buFontTx/>
              <a:buChar char="-"/>
            </a:pPr>
            <a:r>
              <a:rPr lang="cs-CZ" sz="1800" b="1" dirty="0"/>
              <a:t>Pracovně náročné</a:t>
            </a:r>
            <a:r>
              <a:rPr lang="cs-CZ" sz="1800" dirty="0"/>
              <a:t> – vysoký podíl mzdových N (průmysl skla, porcelánu)</a:t>
            </a:r>
          </a:p>
          <a:p>
            <a:pPr>
              <a:buFontTx/>
              <a:buChar char="-"/>
            </a:pPr>
            <a:r>
              <a:rPr lang="cs-CZ" sz="1800" b="1" dirty="0"/>
              <a:t>Materiálově náročné</a:t>
            </a:r>
            <a:r>
              <a:rPr lang="cs-CZ" sz="1800" dirty="0"/>
              <a:t> – v N dominují N na spotřebu materiálu (potravinářský, chemický průmysl)</a:t>
            </a:r>
          </a:p>
          <a:p>
            <a:endParaRPr lang="cs-CZ" sz="1800" dirty="0"/>
          </a:p>
          <a:p>
            <a:r>
              <a:rPr lang="cs-CZ" sz="1800" dirty="0"/>
              <a:t>Princip hospodárnosti – snaha po dosahování nejvyšších výsledků s co nejnižšími náklady.</a:t>
            </a:r>
          </a:p>
          <a:p>
            <a:endParaRPr lang="cs-CZ" sz="1800" dirty="0"/>
          </a:p>
        </p:txBody>
      </p:sp>
    </p:spTree>
    <p:extLst>
      <p:ext uri="{BB962C8B-B14F-4D97-AF65-F5344CB8AC3E}">
        <p14:creationId xmlns:p14="http://schemas.microsoft.com/office/powerpoint/2010/main" val="107675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971600" y="980728"/>
            <a:ext cx="7128793" cy="4752528"/>
          </a:xfrm>
          <a:prstGeom prst="rect">
            <a:avLst/>
          </a:prstGeom>
          <a:ln>
            <a:noFill/>
          </a:ln>
          <a:effectLst>
            <a:softEdge rad="112500"/>
          </a:effectLst>
        </p:spPr>
      </p:pic>
      <p:sp>
        <p:nvSpPr>
          <p:cNvPr id="20" name="TextovéPole 19"/>
          <p:cNvSpPr txBox="1"/>
          <p:nvPr/>
        </p:nvSpPr>
        <p:spPr>
          <a:xfrm>
            <a:off x="3563888" y="2636912"/>
            <a:ext cx="237626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b="1" dirty="0">
                <a:effectLst>
                  <a:outerShdw blurRad="38100" dist="38100" dir="2700000" algn="tl">
                    <a:srgbClr val="000000">
                      <a:alpha val="43137"/>
                    </a:srgbClr>
                  </a:outerShdw>
                </a:effectLst>
              </a:rPr>
              <a:t>Výrobní proces</a:t>
            </a:r>
            <a:endParaRPr lang="en-US" sz="3200" b="1" dirty="0">
              <a:effectLst>
                <a:outerShdw blurRad="38100" dist="38100" dir="2700000" algn="tl">
                  <a:srgbClr val="000000">
                    <a:alpha val="43137"/>
                  </a:srgbClr>
                </a:outerShdw>
              </a:effectLst>
            </a:endParaRPr>
          </a:p>
        </p:txBody>
      </p:sp>
      <p:sp>
        <p:nvSpPr>
          <p:cNvPr id="21" name="TextovéPole 20"/>
          <p:cNvSpPr txBox="1"/>
          <p:nvPr/>
        </p:nvSpPr>
        <p:spPr>
          <a:xfrm>
            <a:off x="251520" y="1772816"/>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Lidé</a:t>
            </a:r>
            <a:endParaRPr lang="en-US" sz="3200" i="1" dirty="0">
              <a:solidFill>
                <a:srgbClr val="FF0000"/>
              </a:solidFill>
            </a:endParaRPr>
          </a:p>
        </p:txBody>
      </p:sp>
      <p:cxnSp>
        <p:nvCxnSpPr>
          <p:cNvPr id="22" name="Přímá spojnice se šipkou 21"/>
          <p:cNvCxnSpPr>
            <a:endCxn id="20" idx="1"/>
          </p:cNvCxnSpPr>
          <p:nvPr/>
        </p:nvCxnSpPr>
        <p:spPr>
          <a:xfrm>
            <a:off x="1835696" y="2132856"/>
            <a:ext cx="1728192" cy="104266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3" name="TextovéPole 22"/>
          <p:cNvSpPr txBox="1"/>
          <p:nvPr/>
        </p:nvSpPr>
        <p:spPr>
          <a:xfrm>
            <a:off x="-508" y="2860050"/>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Stroje</a:t>
            </a:r>
            <a:endParaRPr lang="en-US" sz="3200" i="1" dirty="0">
              <a:solidFill>
                <a:srgbClr val="FF0000"/>
              </a:solidFill>
            </a:endParaRPr>
          </a:p>
        </p:txBody>
      </p:sp>
      <p:cxnSp>
        <p:nvCxnSpPr>
          <p:cNvPr id="24" name="Přímá spojnice se šipkou 23"/>
          <p:cNvCxnSpPr>
            <a:endCxn id="20" idx="1"/>
          </p:cNvCxnSpPr>
          <p:nvPr/>
        </p:nvCxnSpPr>
        <p:spPr>
          <a:xfrm flipV="1">
            <a:off x="1763688" y="3175521"/>
            <a:ext cx="1800200" cy="1727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5" name="TextovéPole 24"/>
          <p:cNvSpPr txBox="1"/>
          <p:nvPr/>
        </p:nvSpPr>
        <p:spPr>
          <a:xfrm>
            <a:off x="107504" y="3943074"/>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Materiál</a:t>
            </a:r>
            <a:endParaRPr lang="en-US" sz="3200" i="1" dirty="0">
              <a:solidFill>
                <a:srgbClr val="FF0000"/>
              </a:solidFill>
            </a:endParaRPr>
          </a:p>
        </p:txBody>
      </p:sp>
      <p:cxnSp>
        <p:nvCxnSpPr>
          <p:cNvPr id="26" name="Přímá spojnice se šipkou 25"/>
          <p:cNvCxnSpPr>
            <a:endCxn id="20" idx="1"/>
          </p:cNvCxnSpPr>
          <p:nvPr/>
        </p:nvCxnSpPr>
        <p:spPr>
          <a:xfrm flipV="1">
            <a:off x="2051720" y="3175521"/>
            <a:ext cx="1512168" cy="104549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7" name="TextovéPole 26"/>
          <p:cNvSpPr txBox="1"/>
          <p:nvPr/>
        </p:nvSpPr>
        <p:spPr>
          <a:xfrm>
            <a:off x="3563888" y="3978335"/>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 Mzdy</a:t>
            </a:r>
            <a:endParaRPr lang="en-US" sz="3200" i="1" dirty="0">
              <a:solidFill>
                <a:srgbClr val="FF0000"/>
              </a:solidFill>
            </a:endParaRPr>
          </a:p>
        </p:txBody>
      </p:sp>
      <p:sp>
        <p:nvSpPr>
          <p:cNvPr id="28" name="TextovéPole 27"/>
          <p:cNvSpPr txBox="1"/>
          <p:nvPr/>
        </p:nvSpPr>
        <p:spPr>
          <a:xfrm>
            <a:off x="3598354" y="4653136"/>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 Odpisy</a:t>
            </a:r>
            <a:endParaRPr lang="en-US" sz="3200" i="1" dirty="0">
              <a:solidFill>
                <a:srgbClr val="FF0000"/>
              </a:solidFill>
            </a:endParaRPr>
          </a:p>
        </p:txBody>
      </p:sp>
      <p:sp>
        <p:nvSpPr>
          <p:cNvPr id="29" name="TextovéPole 28"/>
          <p:cNvSpPr txBox="1"/>
          <p:nvPr/>
        </p:nvSpPr>
        <p:spPr>
          <a:xfrm>
            <a:off x="3563888" y="5445224"/>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 Spotřeba</a:t>
            </a:r>
            <a:endParaRPr lang="en-US" sz="3200" i="1" dirty="0">
              <a:solidFill>
                <a:srgbClr val="FF0000"/>
              </a:solidFill>
            </a:endParaRPr>
          </a:p>
        </p:txBody>
      </p:sp>
      <p:sp>
        <p:nvSpPr>
          <p:cNvPr id="30" name="TextovéPole 29"/>
          <p:cNvSpPr txBox="1"/>
          <p:nvPr/>
        </p:nvSpPr>
        <p:spPr>
          <a:xfrm>
            <a:off x="6588224" y="1840468"/>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Výrobky</a:t>
            </a:r>
            <a:endParaRPr lang="en-US" sz="3200" i="1" dirty="0">
              <a:solidFill>
                <a:srgbClr val="FF0000"/>
              </a:solidFill>
            </a:endParaRPr>
          </a:p>
        </p:txBody>
      </p:sp>
      <p:sp>
        <p:nvSpPr>
          <p:cNvPr id="31" name="TextovéPole 30"/>
          <p:cNvSpPr txBox="1"/>
          <p:nvPr/>
        </p:nvSpPr>
        <p:spPr>
          <a:xfrm>
            <a:off x="6799684" y="3714130"/>
            <a:ext cx="2376264" cy="584775"/>
          </a:xfrm>
          <a:prstGeom prst="rect">
            <a:avLst/>
          </a:prstGeom>
          <a:solidFill>
            <a:schemeClr val="bg1">
              <a:alpha val="46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3200" i="1" dirty="0">
                <a:solidFill>
                  <a:srgbClr val="FF0000"/>
                </a:solidFill>
              </a:rPr>
              <a:t>Služby</a:t>
            </a:r>
            <a:endParaRPr lang="en-US" sz="3200" i="1" dirty="0">
              <a:solidFill>
                <a:srgbClr val="FF0000"/>
              </a:solidFill>
            </a:endParaRPr>
          </a:p>
        </p:txBody>
      </p:sp>
      <p:cxnSp>
        <p:nvCxnSpPr>
          <p:cNvPr id="32" name="Přímá spojnice se šipkou 31"/>
          <p:cNvCxnSpPr>
            <a:stCxn id="20" idx="3"/>
          </p:cNvCxnSpPr>
          <p:nvPr/>
        </p:nvCxnSpPr>
        <p:spPr>
          <a:xfrm flipV="1">
            <a:off x="5940152" y="2204864"/>
            <a:ext cx="1152128" cy="97065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3" name="Přímá spojnice se šipkou 32"/>
          <p:cNvCxnSpPr>
            <a:stCxn id="20" idx="3"/>
          </p:cNvCxnSpPr>
          <p:nvPr/>
        </p:nvCxnSpPr>
        <p:spPr>
          <a:xfrm>
            <a:off x="5940152" y="3175521"/>
            <a:ext cx="1512168" cy="80281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48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down)">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down)">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5" grpId="0" animBg="1"/>
      <p:bldP spid="27" grpId="0" animBg="1"/>
      <p:bldP spid="28" grpId="0" animBg="1"/>
      <p:bldP spid="29" grpId="0" animBg="1"/>
      <p:bldP spid="30" grpId="0" animBg="1"/>
      <p:bldP spid="3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92024"/>
            <a:ext cx="8229600" cy="908720"/>
          </a:xfrm>
        </p:spPr>
        <p:txBody>
          <a:bodyPr/>
          <a:lstStyle/>
          <a:p>
            <a:r>
              <a:rPr lang="cs-CZ" b="1" dirty="0">
                <a:latin typeface="Times New Roman" pitchFamily="18" charset="0"/>
              </a:rPr>
              <a:t>Základní pojmy</a:t>
            </a:r>
          </a:p>
        </p:txBody>
      </p:sp>
      <p:sp>
        <p:nvSpPr>
          <p:cNvPr id="178179" name="Rectangle 3"/>
          <p:cNvSpPr>
            <a:spLocks noGrp="1" noChangeArrowheads="1"/>
          </p:cNvSpPr>
          <p:nvPr>
            <p:ph type="body" idx="1"/>
          </p:nvPr>
        </p:nvSpPr>
        <p:spPr>
          <a:xfrm>
            <a:off x="0" y="836712"/>
            <a:ext cx="9144000" cy="5760640"/>
          </a:xfrm>
        </p:spPr>
        <p:txBody>
          <a:bodyPr/>
          <a:lstStyle/>
          <a:p>
            <a:pPr algn="just">
              <a:spcBef>
                <a:spcPts val="0"/>
              </a:spcBef>
              <a:buFontTx/>
              <a:buChar char="•"/>
            </a:pPr>
            <a:r>
              <a:rPr lang="cs-CZ" sz="2000" b="1" dirty="0">
                <a:latin typeface="Times New Roman" pitchFamily="18" charset="0"/>
              </a:rPr>
              <a:t>Operace</a:t>
            </a:r>
            <a:r>
              <a:rPr lang="cs-CZ" sz="2000" dirty="0">
                <a:latin typeface="Times New Roman" pitchFamily="18" charset="0"/>
              </a:rPr>
              <a:t> – souvislá nepřerušovaná práce, kterou vykonává jeden pracovník (skupina pracovníků) na určitém předmětu (skupině předmětů) na jednom pracovišti ve stanoveném rozsahu. Je to kalkulační jednotka. Lze ji členit na úseky, úkony, pohyby. Rozsah operace je dán předpisem. Příklady operace – sváření 2 kusů materiálu k sobě, ohoblování prkna síly3cm na sílu 2,5 cm, přišití knoflíku pánského saka.</a:t>
            </a:r>
          </a:p>
          <a:p>
            <a:pPr algn="just">
              <a:spcBef>
                <a:spcPts val="0"/>
              </a:spcBef>
              <a:buFontTx/>
              <a:buChar char="•"/>
            </a:pPr>
            <a:r>
              <a:rPr lang="cs-CZ" sz="2000" b="1" dirty="0">
                <a:latin typeface="Times New Roman" pitchFamily="18" charset="0"/>
              </a:rPr>
              <a:t>Výrobní dávka</a:t>
            </a:r>
            <a:r>
              <a:rPr lang="cs-CZ" sz="2000" dirty="0">
                <a:latin typeface="Times New Roman" pitchFamily="18" charset="0"/>
              </a:rPr>
              <a:t> – konkrétní počet součástí (polotovarů) zadávaných společně do výroby, zpracovávaných postupně nebo současně na jednotlivých pracovištích. Je charakterizována jednorázovou spotřebou času dávkového </a:t>
            </a:r>
            <a:r>
              <a:rPr lang="cs-CZ" sz="2000" dirty="0" err="1">
                <a:latin typeface="Times New Roman" pitchFamily="18" charset="0"/>
              </a:rPr>
              <a:t>tB</a:t>
            </a:r>
            <a:r>
              <a:rPr lang="cs-CZ" sz="2000" dirty="0">
                <a:latin typeface="Times New Roman" pitchFamily="18" charset="0"/>
              </a:rPr>
              <a:t> nebo </a:t>
            </a:r>
            <a:r>
              <a:rPr lang="cs-CZ" sz="2000" dirty="0" err="1">
                <a:latin typeface="Times New Roman" pitchFamily="18" charset="0"/>
              </a:rPr>
              <a:t>tBC</a:t>
            </a:r>
            <a:r>
              <a:rPr lang="cs-CZ" sz="2000" dirty="0">
                <a:latin typeface="Times New Roman" pitchFamily="18" charset="0"/>
              </a:rPr>
              <a:t>.</a:t>
            </a:r>
          </a:p>
          <a:p>
            <a:pPr algn="just">
              <a:spcBef>
                <a:spcPts val="0"/>
              </a:spcBef>
              <a:buFontTx/>
              <a:buChar char="•"/>
            </a:pPr>
            <a:r>
              <a:rPr lang="cs-CZ" sz="2000" b="1" dirty="0">
                <a:latin typeface="Times New Roman" pitchFamily="18" charset="0"/>
              </a:rPr>
              <a:t>Výrobní program</a:t>
            </a:r>
            <a:r>
              <a:rPr lang="cs-CZ" sz="2000" dirty="0">
                <a:latin typeface="Times New Roman" pitchFamily="18" charset="0"/>
              </a:rPr>
              <a:t> – výrobní program výrobní jednotky tvoří druhy a typy výrobků vyráběné v příslušném časovém období. Výrobní program se s časem mění.</a:t>
            </a:r>
          </a:p>
          <a:p>
            <a:pPr algn="just">
              <a:spcBef>
                <a:spcPts val="0"/>
              </a:spcBef>
              <a:buFontTx/>
              <a:buChar char="•"/>
            </a:pPr>
            <a:r>
              <a:rPr lang="cs-CZ" sz="2000" b="1" dirty="0">
                <a:latin typeface="Times New Roman" pitchFamily="18" charset="0"/>
              </a:rPr>
              <a:t>Výrobní profil</a:t>
            </a:r>
            <a:r>
              <a:rPr lang="cs-CZ" sz="2000" dirty="0">
                <a:latin typeface="Times New Roman" pitchFamily="18" charset="0"/>
              </a:rPr>
              <a:t> – je dán počtem a strukturou pracovníků, strojů, zařízení a jejich uspořádání. Tvoří věcnou strukturu výrobního procesu.</a:t>
            </a:r>
          </a:p>
          <a:p>
            <a:pPr algn="just">
              <a:spcBef>
                <a:spcPts val="0"/>
              </a:spcBef>
            </a:pPr>
            <a:r>
              <a:rPr lang="cs-CZ" sz="2000" dirty="0">
                <a:latin typeface="Times New Roman" pitchFamily="18" charset="0"/>
              </a:rPr>
              <a:t>Nutný soulad mezi výrobním programem a výrobním profilem!!!</a:t>
            </a:r>
          </a:p>
          <a:p>
            <a:pPr algn="just">
              <a:spcBef>
                <a:spcPts val="0"/>
              </a:spcBef>
              <a:buFontTx/>
              <a:buChar char="•"/>
            </a:pPr>
            <a:r>
              <a:rPr lang="cs-CZ" sz="2000" b="1" dirty="0">
                <a:latin typeface="Times New Roman" pitchFamily="18" charset="0"/>
              </a:rPr>
              <a:t>Výrobní série</a:t>
            </a:r>
            <a:r>
              <a:rPr lang="cs-CZ" sz="2000" dirty="0">
                <a:latin typeface="Times New Roman" pitchFamily="18" charset="0"/>
              </a:rPr>
              <a:t> – konkrétní počet výrobků shodného konstrukčního provedení. Význam pro objednávání ND.</a:t>
            </a:r>
          </a:p>
          <a:p>
            <a:pPr algn="just">
              <a:spcBef>
                <a:spcPts val="0"/>
              </a:spcBef>
              <a:buFontTx/>
              <a:buChar char="•"/>
            </a:pPr>
            <a:r>
              <a:rPr lang="cs-CZ" sz="2000" dirty="0">
                <a:latin typeface="Times New Roman" pitchFamily="18" charset="0"/>
              </a:rPr>
              <a:t>Směna, směnnost, střídání směn – délka pracovní doby, rozvržení pracovní doby, pružná PD a konto PD dle zákoníku práce.</a:t>
            </a:r>
          </a:p>
          <a:p>
            <a:pPr algn="just">
              <a:spcBef>
                <a:spcPts val="0"/>
              </a:spcBef>
              <a:buFont typeface="Wingdings" pitchFamily="2" charset="2"/>
              <a:buNone/>
            </a:pPr>
            <a:endParaRPr lang="cs-CZ" sz="2000" dirty="0">
              <a:latin typeface="Times New Roman" pitchFamily="18" charset="0"/>
            </a:endParaRPr>
          </a:p>
          <a:p>
            <a:pPr algn="just">
              <a:spcBef>
                <a:spcPts val="0"/>
              </a:spcBef>
            </a:pPr>
            <a:endParaRPr lang="cs-CZ" sz="2000" dirty="0">
              <a:latin typeface="Times New Roman" pitchFamily="18" charset="0"/>
            </a:endParaRPr>
          </a:p>
        </p:txBody>
      </p:sp>
    </p:spTree>
    <p:extLst>
      <p:ext uri="{BB962C8B-B14F-4D97-AF65-F5344CB8AC3E}">
        <p14:creationId xmlns:p14="http://schemas.microsoft.com/office/powerpoint/2010/main" val="30556600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95536" y="283464"/>
            <a:ext cx="8229600" cy="1143000"/>
          </a:xfrm>
        </p:spPr>
        <p:txBody>
          <a:bodyPr/>
          <a:lstStyle/>
          <a:p>
            <a:r>
              <a:rPr lang="cs-CZ" sz="3600" b="1" dirty="0">
                <a:latin typeface="Times New Roman" pitchFamily="18" charset="0"/>
              </a:rPr>
              <a:t>Členění výroby a výrobního procesu</a:t>
            </a:r>
          </a:p>
        </p:txBody>
      </p:sp>
      <p:sp>
        <p:nvSpPr>
          <p:cNvPr id="187395" name="Rectangle 3"/>
          <p:cNvSpPr>
            <a:spLocks noGrp="1" noChangeArrowheads="1"/>
          </p:cNvSpPr>
          <p:nvPr>
            <p:ph type="body" idx="1"/>
          </p:nvPr>
        </p:nvSpPr>
        <p:spPr>
          <a:xfrm>
            <a:off x="395536" y="1196752"/>
            <a:ext cx="8640960" cy="5256584"/>
          </a:xfrm>
        </p:spPr>
        <p:txBody>
          <a:bodyPr/>
          <a:lstStyle/>
          <a:p>
            <a:pPr algn="just">
              <a:spcBef>
                <a:spcPct val="40000"/>
              </a:spcBef>
              <a:buFontTx/>
              <a:buChar char="•"/>
            </a:pPr>
            <a:r>
              <a:rPr lang="cs-CZ" sz="2200" b="1" dirty="0">
                <a:latin typeface="Times New Roman" pitchFamily="18" charset="0"/>
              </a:rPr>
              <a:t>Prvovýroba</a:t>
            </a:r>
            <a:r>
              <a:rPr lang="cs-CZ" sz="2200" dirty="0">
                <a:latin typeface="Times New Roman" pitchFamily="18" charset="0"/>
              </a:rPr>
              <a:t> ( těžební průmysl, zemědělství, lesnictví) a </a:t>
            </a:r>
            <a:r>
              <a:rPr lang="cs-CZ" sz="2200" b="1" dirty="0">
                <a:latin typeface="Times New Roman" pitchFamily="18" charset="0"/>
              </a:rPr>
              <a:t>druhovýroba</a:t>
            </a:r>
            <a:r>
              <a:rPr lang="cs-CZ" sz="2200" dirty="0">
                <a:latin typeface="Times New Roman" pitchFamily="18" charset="0"/>
              </a:rPr>
              <a:t> (hutnictví, strojírenství, potravinářství) – získávání surovin přímo z výroby či jejich zpracování</a:t>
            </a:r>
          </a:p>
          <a:p>
            <a:pPr algn="just">
              <a:spcBef>
                <a:spcPct val="40000"/>
              </a:spcBef>
              <a:buFontTx/>
              <a:buChar char="•"/>
            </a:pPr>
            <a:r>
              <a:rPr lang="cs-CZ" sz="2200" b="1" dirty="0">
                <a:latin typeface="Times New Roman" pitchFamily="18" charset="0"/>
              </a:rPr>
              <a:t>Dle předmětu výroby</a:t>
            </a:r>
            <a:r>
              <a:rPr lang="cs-CZ" sz="2200" dirty="0">
                <a:latin typeface="Times New Roman" pitchFamily="18" charset="0"/>
              </a:rPr>
              <a:t> (průmyslová, zemědělská, stavební).</a:t>
            </a:r>
          </a:p>
          <a:p>
            <a:pPr algn="just">
              <a:spcBef>
                <a:spcPct val="40000"/>
              </a:spcBef>
              <a:buFontTx/>
              <a:buChar char="•"/>
            </a:pPr>
            <a:r>
              <a:rPr lang="cs-CZ" sz="2200" b="1" dirty="0">
                <a:latin typeface="Times New Roman" pitchFamily="18" charset="0"/>
              </a:rPr>
              <a:t>Druh výroby v podniku</a:t>
            </a:r>
            <a:r>
              <a:rPr lang="cs-CZ" sz="2200" dirty="0">
                <a:latin typeface="Times New Roman" pitchFamily="18" charset="0"/>
              </a:rPr>
              <a:t> (hlavní – hlavní náplň výroby, vedlejší – polotovary, náhradní díly , doplňková – využití a zpracování odpadů z hlavní a vedlejší výroby, využití kapacity, přidružené – liší se od předcházející charakterem výroby). Kromě základních výrobních procesů probíhá řada pomocných procesů (údržba strojů a budov) a obslužných procesů (skladování, doprava, balení, kontrola). </a:t>
            </a:r>
            <a:r>
              <a:rPr lang="cs-CZ" sz="2200" b="1" dirty="0">
                <a:latin typeface="Times New Roman" pitchFamily="18" charset="0"/>
              </a:rPr>
              <a:t>Procesem se obecně rozumí řada věcně a časově návazných činností, které se uskutečňují v daném pořadí a vedou k uskutečnění určitého výkonu</a:t>
            </a:r>
            <a:r>
              <a:rPr lang="cs-CZ" sz="2200" dirty="0">
                <a:latin typeface="Times New Roman" pitchFamily="18" charset="0"/>
              </a:rPr>
              <a:t>. Z procesů vychází proces řízení = management.</a:t>
            </a:r>
          </a:p>
        </p:txBody>
      </p:sp>
    </p:spTree>
    <p:extLst>
      <p:ext uri="{BB962C8B-B14F-4D97-AF65-F5344CB8AC3E}">
        <p14:creationId xmlns:p14="http://schemas.microsoft.com/office/powerpoint/2010/main" val="18318040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344"/>
            <a:ext cx="8229600" cy="1143000"/>
          </a:xfrm>
        </p:spPr>
        <p:txBody>
          <a:bodyPr/>
          <a:lstStyle/>
          <a:p>
            <a:r>
              <a:rPr lang="cs-CZ" b="1" dirty="0"/>
              <a:t>Výrobní proces a jeho členění</a:t>
            </a:r>
            <a:endParaRPr lang="en-US" dirty="0"/>
          </a:p>
        </p:txBody>
      </p:sp>
      <p:sp>
        <p:nvSpPr>
          <p:cNvPr id="3" name="Zástupný symbol pro obsah 2"/>
          <p:cNvSpPr>
            <a:spLocks noGrp="1"/>
          </p:cNvSpPr>
          <p:nvPr>
            <p:ph idx="1"/>
          </p:nvPr>
        </p:nvSpPr>
        <p:spPr>
          <a:solidFill>
            <a:schemeClr val="bg1"/>
          </a:solidFill>
        </p:spPr>
        <p:txBody>
          <a:bodyPr>
            <a:normAutofit lnSpcReduction="10000"/>
          </a:bodyPr>
          <a:lstStyle/>
          <a:p>
            <a:r>
              <a:rPr lang="cs-CZ" dirty="0"/>
              <a:t>Ve vztahu k předmětu činnosti členíme výrobu:</a:t>
            </a:r>
          </a:p>
          <a:p>
            <a:pPr lvl="1">
              <a:buFont typeface="Wingdings" panose="05000000000000000000" pitchFamily="2" charset="2"/>
              <a:buChar char="Ø"/>
            </a:pPr>
            <a:r>
              <a:rPr lang="cs-CZ" b="1" dirty="0"/>
              <a:t>Hlavní </a:t>
            </a:r>
            <a:r>
              <a:rPr lang="cs-CZ" dirty="0"/>
              <a:t>(=tvoří převážnou část výkonu podniku)</a:t>
            </a:r>
          </a:p>
          <a:p>
            <a:pPr lvl="1">
              <a:buFont typeface="Wingdings" panose="05000000000000000000" pitchFamily="2" charset="2"/>
              <a:buChar char="Ø"/>
            </a:pPr>
            <a:r>
              <a:rPr lang="cs-CZ" b="1" dirty="0"/>
              <a:t>Vedlejší</a:t>
            </a:r>
            <a:r>
              <a:rPr lang="cs-CZ" dirty="0"/>
              <a:t> (=tvoří menšinovou část výkonu podniku)</a:t>
            </a:r>
          </a:p>
          <a:p>
            <a:pPr lvl="1">
              <a:buFont typeface="Wingdings" panose="05000000000000000000" pitchFamily="2" charset="2"/>
              <a:buChar char="Ø"/>
            </a:pPr>
            <a:r>
              <a:rPr lang="cs-CZ" b="1" dirty="0"/>
              <a:t>Doplňkovou</a:t>
            </a:r>
            <a:r>
              <a:rPr lang="cs-CZ" dirty="0"/>
              <a:t> (=výkony vznikají využitím nevýrobkových výstupů, např. odpadů)</a:t>
            </a:r>
          </a:p>
          <a:p>
            <a:pPr lvl="1">
              <a:buFont typeface="Wingdings" panose="05000000000000000000" pitchFamily="2" charset="2"/>
              <a:buChar char="Ø"/>
            </a:pPr>
            <a:r>
              <a:rPr lang="cs-CZ" b="1" dirty="0"/>
              <a:t>Přidruženou výrobu </a:t>
            </a:r>
            <a:r>
              <a:rPr lang="cs-CZ" dirty="0"/>
              <a:t>(=výkony z rozličných charakterů výroby, např. děláme počítače (V1), auta (V2), TV (V3).</a:t>
            </a:r>
            <a:endParaRPr lang="en-US" dirty="0"/>
          </a:p>
        </p:txBody>
      </p:sp>
    </p:spTree>
    <p:extLst>
      <p:ext uri="{BB962C8B-B14F-4D97-AF65-F5344CB8AC3E}">
        <p14:creationId xmlns:p14="http://schemas.microsoft.com/office/powerpoint/2010/main" val="3839443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529208" y="260648"/>
            <a:ext cx="8229600" cy="1143000"/>
          </a:xfrm>
        </p:spPr>
        <p:txBody>
          <a:bodyPr/>
          <a:lstStyle/>
          <a:p>
            <a:r>
              <a:rPr lang="cs-CZ" sz="3600" dirty="0">
                <a:latin typeface="Times New Roman" pitchFamily="18" charset="0"/>
              </a:rPr>
              <a:t>Členění výroby a výrobního procesu</a:t>
            </a:r>
          </a:p>
        </p:txBody>
      </p:sp>
      <p:sp>
        <p:nvSpPr>
          <p:cNvPr id="187395" name="Rectangle 3"/>
          <p:cNvSpPr>
            <a:spLocks noGrp="1" noChangeArrowheads="1"/>
          </p:cNvSpPr>
          <p:nvPr>
            <p:ph type="body" idx="1"/>
          </p:nvPr>
        </p:nvSpPr>
        <p:spPr>
          <a:xfrm>
            <a:off x="251520" y="1196752"/>
            <a:ext cx="8784976" cy="5400600"/>
          </a:xfrm>
        </p:spPr>
        <p:txBody>
          <a:bodyPr>
            <a:normAutofit fontScale="85000" lnSpcReduction="10000"/>
          </a:bodyPr>
          <a:lstStyle/>
          <a:p>
            <a:pPr algn="just">
              <a:spcBef>
                <a:spcPct val="40000"/>
              </a:spcBef>
              <a:buFontTx/>
              <a:buChar char="•"/>
            </a:pPr>
            <a:r>
              <a:rPr lang="cs-CZ" b="1" dirty="0">
                <a:latin typeface="Times New Roman" pitchFamily="18" charset="0"/>
              </a:rPr>
              <a:t>Dle velikosti produkce a opakovatelnosti výroby </a:t>
            </a:r>
            <a:r>
              <a:rPr lang="cs-CZ" dirty="0">
                <a:latin typeface="Times New Roman" pitchFamily="18" charset="0"/>
              </a:rPr>
              <a:t>(kusová – malé množství, v jednom vyhotovení, sériová – výroba stejného výrobku se opakuje, hromadná – výroba velkého množství jednoho nebo malého počtu druhů výrobků).</a:t>
            </a:r>
          </a:p>
          <a:p>
            <a:pPr algn="just">
              <a:spcBef>
                <a:spcPct val="40000"/>
              </a:spcBef>
              <a:buFontTx/>
              <a:buChar char="•"/>
            </a:pPr>
            <a:r>
              <a:rPr lang="cs-CZ" dirty="0">
                <a:latin typeface="Times New Roman" pitchFamily="18" charset="0"/>
              </a:rPr>
              <a:t>Dle povahy technologického procesu (mechanicko-fyzikální – látková podstata bývá stejná – zdění, šití, chemická – mění se látková podstat – zpracování ropy, biologická – surovina mění své vlastnosti – pivo, víno, sýr)</a:t>
            </a:r>
          </a:p>
          <a:p>
            <a:pPr algn="just">
              <a:spcBef>
                <a:spcPct val="40000"/>
              </a:spcBef>
              <a:buFontTx/>
              <a:buChar char="•"/>
            </a:pPr>
            <a:r>
              <a:rPr lang="cs-CZ" dirty="0">
                <a:latin typeface="Times New Roman" pitchFamily="18" charset="0"/>
              </a:rPr>
              <a:t>Dle doby trvání výrobního procesu (diskontinuální – operace navazují, ale můžeme je kdykoliv přerušit, kontinuální – nepřetržitý sled – hutnictví, chemické výroby)</a:t>
            </a:r>
          </a:p>
          <a:p>
            <a:pPr algn="just">
              <a:spcBef>
                <a:spcPct val="40000"/>
              </a:spcBef>
              <a:buFontTx/>
              <a:buChar char="•"/>
            </a:pPr>
            <a:endParaRPr lang="cs-CZ" dirty="0">
              <a:latin typeface="Times New Roman" pitchFamily="18" charset="0"/>
            </a:endParaRPr>
          </a:p>
        </p:txBody>
      </p:sp>
    </p:spTree>
    <p:extLst>
      <p:ext uri="{BB962C8B-B14F-4D97-AF65-F5344CB8AC3E}">
        <p14:creationId xmlns:p14="http://schemas.microsoft.com/office/powerpoint/2010/main" val="35236026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proces a jeho členění</a:t>
            </a:r>
            <a:endParaRPr lang="en-US" dirty="0"/>
          </a:p>
        </p:txBody>
      </p:sp>
      <p:sp>
        <p:nvSpPr>
          <p:cNvPr id="3" name="Zástupný symbol pro obsah 2"/>
          <p:cNvSpPr>
            <a:spLocks noGrp="1"/>
          </p:cNvSpPr>
          <p:nvPr>
            <p:ph idx="1"/>
          </p:nvPr>
        </p:nvSpPr>
        <p:spPr>
          <a:xfrm>
            <a:off x="457200" y="1295400"/>
            <a:ext cx="8229600" cy="4830763"/>
          </a:xfrm>
          <a:solidFill>
            <a:schemeClr val="bg1"/>
          </a:solidFill>
        </p:spPr>
        <p:txBody>
          <a:bodyPr>
            <a:normAutofit fontScale="85000" lnSpcReduction="10000"/>
          </a:bodyPr>
          <a:lstStyle/>
          <a:p>
            <a:r>
              <a:rPr lang="cs-CZ" dirty="0"/>
              <a:t>Podle velikosti výroby:</a:t>
            </a:r>
          </a:p>
          <a:p>
            <a:pPr lvl="1">
              <a:buFont typeface="Wingdings" panose="05000000000000000000" pitchFamily="2" charset="2"/>
              <a:buChar char="Ø"/>
            </a:pPr>
            <a:r>
              <a:rPr lang="cs-CZ" b="1" dirty="0"/>
              <a:t>Kusová výroba </a:t>
            </a:r>
            <a:r>
              <a:rPr lang="cs-CZ" dirty="0">
                <a:latin typeface="Times New Roman" pitchFamily="18" charset="0"/>
              </a:rPr>
              <a:t>(malé množství, v jednom vyhotovení) </a:t>
            </a:r>
          </a:p>
          <a:p>
            <a:pPr lvl="1">
              <a:buFont typeface="Wingdings" panose="05000000000000000000" pitchFamily="2" charset="2"/>
              <a:buChar char="Ø"/>
            </a:pPr>
            <a:r>
              <a:rPr lang="cs-CZ" b="1" dirty="0"/>
              <a:t>Sériová výroba </a:t>
            </a:r>
            <a:r>
              <a:rPr lang="cs-CZ" dirty="0"/>
              <a:t>(</a:t>
            </a:r>
            <a:r>
              <a:rPr lang="cs-CZ" dirty="0">
                <a:latin typeface="Times New Roman" pitchFamily="18" charset="0"/>
              </a:rPr>
              <a:t>výroba stejného výrobku se opakuje)</a:t>
            </a:r>
            <a:endParaRPr lang="cs-CZ" b="1" dirty="0"/>
          </a:p>
          <a:p>
            <a:pPr lvl="1">
              <a:buFont typeface="Wingdings" panose="05000000000000000000" pitchFamily="2" charset="2"/>
              <a:buChar char="Ø"/>
            </a:pPr>
            <a:r>
              <a:rPr lang="cs-CZ" b="1" dirty="0"/>
              <a:t>Hromadná výroba </a:t>
            </a:r>
            <a:r>
              <a:rPr lang="cs-CZ" dirty="0"/>
              <a:t>(</a:t>
            </a:r>
            <a:r>
              <a:rPr lang="cs-CZ" dirty="0">
                <a:latin typeface="Times New Roman" pitchFamily="18" charset="0"/>
              </a:rPr>
              <a:t>výroba velkého množství jednoho nebo malého počtu druhů výrobků).</a:t>
            </a:r>
            <a:endParaRPr lang="cs-CZ" b="1" dirty="0"/>
          </a:p>
          <a:p>
            <a:pPr lvl="1">
              <a:buFont typeface="Wingdings" panose="05000000000000000000" pitchFamily="2" charset="2"/>
              <a:buChar char="Ø"/>
            </a:pPr>
            <a:endParaRPr lang="cs-CZ" b="1" dirty="0"/>
          </a:p>
          <a:p>
            <a:pPr marL="457200" lvl="1" indent="0">
              <a:buNone/>
            </a:pPr>
            <a:r>
              <a:rPr lang="cs-CZ" dirty="0"/>
              <a:t>Podle </a:t>
            </a:r>
            <a:r>
              <a:rPr lang="cs-CZ" dirty="0" err="1"/>
              <a:t>Druckera</a:t>
            </a:r>
            <a:r>
              <a:rPr lang="cs-CZ" dirty="0"/>
              <a:t> lze výrobu dělit následovně:</a:t>
            </a:r>
          </a:p>
          <a:p>
            <a:pPr lvl="1">
              <a:buFont typeface="Wingdings" panose="05000000000000000000" pitchFamily="2" charset="2"/>
              <a:buChar char="Ø"/>
            </a:pPr>
            <a:r>
              <a:rPr lang="cs-CZ" b="1" dirty="0"/>
              <a:t>Zakázková výroba </a:t>
            </a:r>
            <a:r>
              <a:rPr lang="cs-CZ" dirty="0"/>
              <a:t>(dle přání zákazníka, kusově)</a:t>
            </a:r>
          </a:p>
          <a:p>
            <a:pPr lvl="1">
              <a:buFont typeface="Wingdings" panose="05000000000000000000" pitchFamily="2" charset="2"/>
              <a:buChar char="Ø"/>
            </a:pPr>
            <a:r>
              <a:rPr lang="cs-CZ" b="1" dirty="0"/>
              <a:t>Hromadná výroba </a:t>
            </a:r>
            <a:r>
              <a:rPr lang="cs-CZ" dirty="0"/>
              <a:t>(unifikovaný produkt)</a:t>
            </a:r>
          </a:p>
          <a:p>
            <a:pPr lvl="1">
              <a:buFont typeface="Wingdings" panose="05000000000000000000" pitchFamily="2" charset="2"/>
              <a:buChar char="Ø"/>
            </a:pPr>
            <a:r>
              <a:rPr lang="cs-CZ" b="1" dirty="0"/>
              <a:t>Pružná výroba </a:t>
            </a:r>
            <a:r>
              <a:rPr lang="cs-CZ" dirty="0"/>
              <a:t>(kombinace zakázkové a hromadné výroby)</a:t>
            </a:r>
          </a:p>
          <a:p>
            <a:pPr lvl="1">
              <a:buFont typeface="Wingdings" panose="05000000000000000000" pitchFamily="2" charset="2"/>
              <a:buChar char="Ø"/>
            </a:pPr>
            <a:r>
              <a:rPr lang="cs-CZ" b="1" dirty="0"/>
              <a:t>Plynulá výroba </a:t>
            </a:r>
            <a:r>
              <a:rPr lang="cs-CZ" dirty="0"/>
              <a:t>(vysoce autonomní výrobní proces, hromadná výroba)</a:t>
            </a:r>
            <a:endParaRPr lang="cs-CZ" b="1" dirty="0"/>
          </a:p>
          <a:p>
            <a:pPr lvl="1"/>
            <a:endParaRPr lang="en-US" dirty="0"/>
          </a:p>
        </p:txBody>
      </p:sp>
      <p:pic>
        <p:nvPicPr>
          <p:cNvPr id="4" name="Obrázek 3"/>
          <p:cNvPicPr>
            <a:picLocks noChangeAspect="1"/>
          </p:cNvPicPr>
          <p:nvPr/>
        </p:nvPicPr>
        <p:blipFill>
          <a:blip r:embed="rId2"/>
          <a:stretch>
            <a:fillRect/>
          </a:stretch>
        </p:blipFill>
        <p:spPr>
          <a:xfrm>
            <a:off x="0" y="1596070"/>
            <a:ext cx="864096" cy="549879"/>
          </a:xfrm>
          <a:prstGeom prst="rect">
            <a:avLst/>
          </a:prstGeom>
        </p:spPr>
      </p:pic>
      <p:pic>
        <p:nvPicPr>
          <p:cNvPr id="5" name="Obrázek 4"/>
          <p:cNvPicPr>
            <a:picLocks noChangeAspect="1"/>
          </p:cNvPicPr>
          <p:nvPr/>
        </p:nvPicPr>
        <p:blipFill>
          <a:blip r:embed="rId3"/>
          <a:stretch>
            <a:fillRect/>
          </a:stretch>
        </p:blipFill>
        <p:spPr>
          <a:xfrm>
            <a:off x="206558" y="2145949"/>
            <a:ext cx="600547" cy="432048"/>
          </a:xfrm>
          <a:prstGeom prst="rect">
            <a:avLst/>
          </a:prstGeom>
        </p:spPr>
      </p:pic>
      <p:pic>
        <p:nvPicPr>
          <p:cNvPr id="6" name="Obrázek 5"/>
          <p:cNvPicPr>
            <a:picLocks noChangeAspect="1"/>
          </p:cNvPicPr>
          <p:nvPr/>
        </p:nvPicPr>
        <p:blipFill>
          <a:blip r:embed="rId4"/>
          <a:stretch>
            <a:fillRect/>
          </a:stretch>
        </p:blipFill>
        <p:spPr>
          <a:xfrm>
            <a:off x="107294" y="2695828"/>
            <a:ext cx="699811" cy="576064"/>
          </a:xfrm>
          <a:prstGeom prst="rect">
            <a:avLst/>
          </a:prstGeom>
        </p:spPr>
      </p:pic>
    </p:spTree>
    <p:extLst>
      <p:ext uri="{BB962C8B-B14F-4D97-AF65-F5344CB8AC3E}">
        <p14:creationId xmlns:p14="http://schemas.microsoft.com/office/powerpoint/2010/main" val="116534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83" dur="500"/>
                                        <p:tgtEl>
                                          <p:spTgt spid="3">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Effect transition="in" filter="fade">
                                      <p:cBhvr>
                                        <p:cTn id="88" dur="2000"/>
                                        <p:tgtEl>
                                          <p:spTgt spid="3">
                                            <p:txEl>
                                              <p:pRg st="6" end="6"/>
                                            </p:txEl>
                                          </p:spTgt>
                                        </p:tgtEl>
                                      </p:cBhvr>
                                    </p:animEffect>
                                    <p:anim calcmode="lin" valueType="num">
                                      <p:cBhvr>
                                        <p:cTn id="89"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90" dur="2000" fill="hold"/>
                                        <p:tgtEl>
                                          <p:spTgt spid="3">
                                            <p:txEl>
                                              <p:pRg st="6" end="6"/>
                                            </p:txEl>
                                          </p:spTgt>
                                        </p:tgtEl>
                                        <p:attrNameLst>
                                          <p:attrName>ppt_h</p:attrName>
                                        </p:attrNameLst>
                                      </p:cBhvr>
                                      <p:tavLst>
                                        <p:tav tm="0">
                                          <p:val>
                                            <p:strVal val="#ppt_h"/>
                                          </p:val>
                                        </p:tav>
                                        <p:tav tm="100000">
                                          <p:val>
                                            <p:strVal val="#ppt_h"/>
                                          </p:val>
                                        </p:tav>
                                      </p:tavLst>
                                    </p:anim>
                                  </p:childTnLst>
                                </p:cTn>
                              </p:par>
                              <p:par>
                                <p:cTn id="91" presetID="45" presetClass="entr" presetSubtype="0" fill="hold" nodeType="with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Effect transition="in" filter="fade">
                                      <p:cBhvr>
                                        <p:cTn id="93" dur="2000"/>
                                        <p:tgtEl>
                                          <p:spTgt spid="3">
                                            <p:txEl>
                                              <p:pRg st="7" end="7"/>
                                            </p:txEl>
                                          </p:spTgt>
                                        </p:tgtEl>
                                      </p:cBhvr>
                                    </p:animEffect>
                                    <p:anim calcmode="lin" valueType="num">
                                      <p:cBhvr>
                                        <p:cTn id="94"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95" dur="2000" fill="hold"/>
                                        <p:tgtEl>
                                          <p:spTgt spid="3">
                                            <p:txEl>
                                              <p:pRg st="7" end="7"/>
                                            </p:txEl>
                                          </p:spTgt>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3">
                                            <p:txEl>
                                              <p:pRg st="8" end="8"/>
                                            </p:txEl>
                                          </p:spTgt>
                                        </p:tgtEl>
                                        <p:attrNameLst>
                                          <p:attrName>style.visibility</p:attrName>
                                        </p:attrNameLst>
                                      </p:cBhvr>
                                      <p:to>
                                        <p:strVal val="visible"/>
                                      </p:to>
                                    </p:set>
                                    <p:animEffect transition="in" filter="fade">
                                      <p:cBhvr>
                                        <p:cTn id="98" dur="2000"/>
                                        <p:tgtEl>
                                          <p:spTgt spid="3">
                                            <p:txEl>
                                              <p:pRg st="8" end="8"/>
                                            </p:txEl>
                                          </p:spTgt>
                                        </p:tgtEl>
                                      </p:cBhvr>
                                    </p:animEffect>
                                    <p:anim calcmode="lin" valueType="num">
                                      <p:cBhvr>
                                        <p:cTn id="99"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100" dur="2000" fill="hold"/>
                                        <p:tgtEl>
                                          <p:spTgt spid="3">
                                            <p:txEl>
                                              <p:pRg st="8" end="8"/>
                                            </p:txEl>
                                          </p:spTgt>
                                        </p:tgtEl>
                                        <p:attrNameLst>
                                          <p:attrName>ppt_h</p:attrName>
                                        </p:attrNameLst>
                                      </p:cBhvr>
                                      <p:tavLst>
                                        <p:tav tm="0">
                                          <p:val>
                                            <p:strVal val="#ppt_h"/>
                                          </p:val>
                                        </p:tav>
                                        <p:tav tm="100000">
                                          <p:val>
                                            <p:strVal val="#ppt_h"/>
                                          </p:val>
                                        </p:tav>
                                      </p:tavLst>
                                    </p:anim>
                                  </p:childTnLst>
                                </p:cTn>
                              </p:par>
                              <p:par>
                                <p:cTn id="101" presetID="45" presetClass="entr" presetSubtype="0" fill="hold" nodeType="with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animEffect transition="in" filter="fade">
                                      <p:cBhvr>
                                        <p:cTn id="103" dur="2000"/>
                                        <p:tgtEl>
                                          <p:spTgt spid="3">
                                            <p:txEl>
                                              <p:pRg st="9" end="9"/>
                                            </p:txEl>
                                          </p:spTgt>
                                        </p:tgtEl>
                                      </p:cBhvr>
                                    </p:animEffect>
                                    <p:anim calcmode="lin" valueType="num">
                                      <p:cBhvr>
                                        <p:cTn id="104"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105"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Cíl výrobního procesu</a:t>
            </a:r>
            <a:endParaRPr lang="en-US" dirty="0"/>
          </a:p>
        </p:txBody>
      </p:sp>
      <p:sp>
        <p:nvSpPr>
          <p:cNvPr id="3" name="Zástupný symbol pro obsah 2"/>
          <p:cNvSpPr>
            <a:spLocks noGrp="1"/>
          </p:cNvSpPr>
          <p:nvPr>
            <p:ph idx="1"/>
          </p:nvPr>
        </p:nvSpPr>
        <p:spPr>
          <a:solidFill>
            <a:schemeClr val="bg1"/>
          </a:solidFill>
        </p:spPr>
        <p:txBody>
          <a:bodyPr/>
          <a:lstStyle/>
          <a:p>
            <a:pPr marL="0" indent="0">
              <a:buNone/>
            </a:pPr>
            <a:r>
              <a:rPr lang="cs-CZ" b="1" u="sng" dirty="0"/>
              <a:t>Ústřední teze: </a:t>
            </a:r>
            <a:r>
              <a:rPr lang="cs-CZ" dirty="0"/>
              <a:t>Cílem výroby je vytvořit takové výrobky, které bude možné prodat a dosáhnout zisk.</a:t>
            </a:r>
          </a:p>
          <a:p>
            <a:pPr lvl="1">
              <a:buFont typeface="Wingdings" panose="05000000000000000000" pitchFamily="2" charset="2"/>
              <a:buChar char="Ø"/>
            </a:pPr>
            <a:r>
              <a:rPr lang="cs-CZ" i="1" dirty="0">
                <a:solidFill>
                  <a:srgbClr val="00B050"/>
                </a:solidFill>
              </a:rPr>
              <a:t>Souhlasíte s tím???</a:t>
            </a:r>
            <a:endParaRPr lang="cs-CZ" i="1" dirty="0"/>
          </a:p>
          <a:p>
            <a:pPr marL="0" lvl="1" indent="0">
              <a:buNone/>
            </a:pPr>
            <a:r>
              <a:rPr lang="cs-CZ" b="1" u="sng" dirty="0"/>
              <a:t>Nový pohled: </a:t>
            </a:r>
            <a:r>
              <a:rPr lang="cs-CZ" dirty="0"/>
              <a:t>Cílem výroby je vyrobit něco, co přinese hodnotu zákazníkovi a povede k jeho uspokojení!</a:t>
            </a:r>
          </a:p>
          <a:p>
            <a:pPr marL="0" lvl="1" indent="0">
              <a:buNone/>
            </a:pPr>
            <a:r>
              <a:rPr lang="cs-CZ" dirty="0"/>
              <a:t>Optimálně zvládnutý výrobní proces:</a:t>
            </a:r>
          </a:p>
          <a:p>
            <a:pPr marL="857250" lvl="2" indent="-457200">
              <a:buFont typeface="Wingdings" panose="05000000000000000000" pitchFamily="2" charset="2"/>
              <a:buChar char="Ø"/>
            </a:pPr>
            <a:r>
              <a:rPr lang="cs-CZ" dirty="0"/>
              <a:t>Efektivní přeměna vstupů na požadované výstupy s cílem minimalizace nákladů při zachování požadované jakosti</a:t>
            </a:r>
          </a:p>
          <a:p>
            <a:pPr marL="0" lvl="1" indent="0">
              <a:buNone/>
            </a:pPr>
            <a:endParaRPr lang="cs-CZ" dirty="0"/>
          </a:p>
          <a:p>
            <a:pPr marL="0" lvl="1" indent="0">
              <a:buNone/>
            </a:pPr>
            <a:endParaRPr lang="cs-CZ" dirty="0"/>
          </a:p>
        </p:txBody>
      </p:sp>
    </p:spTree>
    <p:extLst>
      <p:ext uri="{BB962C8B-B14F-4D97-AF65-F5344CB8AC3E}">
        <p14:creationId xmlns:p14="http://schemas.microsoft.com/office/powerpoint/2010/main" val="8420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Klíčové otázky výroby</a:t>
            </a:r>
            <a:endParaRPr lang="en-US" b="1" dirty="0"/>
          </a:p>
        </p:txBody>
      </p:sp>
      <p:sp>
        <p:nvSpPr>
          <p:cNvPr id="3" name="Zástupný symbol pro obsah 2"/>
          <p:cNvSpPr>
            <a:spLocks noGrp="1"/>
          </p:cNvSpPr>
          <p:nvPr>
            <p:ph idx="1"/>
          </p:nvPr>
        </p:nvSpPr>
        <p:spPr>
          <a:solidFill>
            <a:schemeClr val="bg1"/>
          </a:solidFill>
        </p:spPr>
        <p:txBody>
          <a:bodyPr>
            <a:normAutofit fontScale="85000" lnSpcReduction="20000"/>
          </a:bodyPr>
          <a:lstStyle/>
          <a:p>
            <a:pPr marL="0" indent="0">
              <a:buNone/>
            </a:pPr>
            <a:r>
              <a:rPr lang="cs-CZ" b="1" dirty="0"/>
              <a:t>Podle teorie se máme ptát:</a:t>
            </a:r>
          </a:p>
          <a:p>
            <a:pPr marL="514350" indent="-514350">
              <a:buFont typeface="+mj-lt"/>
              <a:buAutoNum type="arabicPeriod"/>
            </a:pPr>
            <a:r>
              <a:rPr lang="cs-CZ" i="1" dirty="0"/>
              <a:t>Co vyrobit?</a:t>
            </a:r>
          </a:p>
          <a:p>
            <a:pPr marL="514350" indent="-514350">
              <a:buFont typeface="+mj-lt"/>
              <a:buAutoNum type="arabicPeriod"/>
            </a:pPr>
            <a:r>
              <a:rPr lang="cs-CZ" i="1" dirty="0"/>
              <a:t>Jak vyrobit?</a:t>
            </a:r>
          </a:p>
          <a:p>
            <a:pPr marL="514350" indent="-514350">
              <a:buFont typeface="+mj-lt"/>
              <a:buAutoNum type="arabicPeriod"/>
            </a:pPr>
            <a:r>
              <a:rPr lang="cs-CZ" i="1" dirty="0"/>
              <a:t>Komu prodat?</a:t>
            </a:r>
          </a:p>
          <a:p>
            <a:pPr marL="0" indent="0">
              <a:buNone/>
            </a:pPr>
            <a:endParaRPr lang="cs-CZ" b="1" dirty="0"/>
          </a:p>
          <a:p>
            <a:pPr marL="0" indent="0">
              <a:buNone/>
            </a:pPr>
            <a:r>
              <a:rPr lang="cs-CZ" b="1" i="1" dirty="0">
                <a:solidFill>
                  <a:schemeClr val="tx2"/>
                </a:solidFill>
              </a:rPr>
              <a:t>Uděláme ovšem lépe, když se budeme ptát:</a:t>
            </a:r>
          </a:p>
          <a:p>
            <a:pPr marL="514350" indent="-514350">
              <a:buAutoNum type="arabicPeriod"/>
            </a:pPr>
            <a:r>
              <a:rPr lang="cs-CZ" i="1" dirty="0"/>
              <a:t>Co vyrobit a </a:t>
            </a:r>
            <a:r>
              <a:rPr lang="cs-CZ" i="1" u="sng" dirty="0">
                <a:effectLst>
                  <a:outerShdw blurRad="38100" dist="38100" dir="2700000" algn="tl">
                    <a:srgbClr val="000000">
                      <a:alpha val="43137"/>
                    </a:srgbClr>
                  </a:outerShdw>
                </a:effectLst>
              </a:rPr>
              <a:t>pro koho</a:t>
            </a:r>
            <a:r>
              <a:rPr lang="cs-CZ" i="1" dirty="0"/>
              <a:t>?</a:t>
            </a:r>
          </a:p>
          <a:p>
            <a:pPr marL="514350" indent="-514350">
              <a:buAutoNum type="arabicPeriod"/>
            </a:pPr>
            <a:r>
              <a:rPr lang="cs-CZ" i="1" dirty="0"/>
              <a:t>Jak vyrobit?</a:t>
            </a:r>
          </a:p>
          <a:p>
            <a:pPr marL="514350" indent="-514350">
              <a:buFont typeface="Arial" pitchFamily="34" charset="0"/>
              <a:buAutoNum type="arabicPeriod"/>
            </a:pPr>
            <a:r>
              <a:rPr lang="cs-CZ" i="1" dirty="0"/>
              <a:t>Kdy vyrobit?</a:t>
            </a:r>
          </a:p>
          <a:p>
            <a:pPr marL="514350" indent="-514350">
              <a:buFont typeface="Arial" pitchFamily="34" charset="0"/>
              <a:buAutoNum type="arabicPeriod"/>
            </a:pPr>
            <a:r>
              <a:rPr lang="cs-CZ" i="1" dirty="0"/>
              <a:t>Za kolik vyrobit?</a:t>
            </a:r>
          </a:p>
          <a:p>
            <a:pPr marL="0" indent="0">
              <a:buNone/>
            </a:pPr>
            <a:endParaRPr lang="cs-CZ" i="1" dirty="0"/>
          </a:p>
        </p:txBody>
      </p:sp>
      <p:cxnSp>
        <p:nvCxnSpPr>
          <p:cNvPr id="5" name="Přímá spojnice 4"/>
          <p:cNvCxnSpPr/>
          <p:nvPr/>
        </p:nvCxnSpPr>
        <p:spPr>
          <a:xfrm>
            <a:off x="539552" y="1916832"/>
            <a:ext cx="2928292" cy="1224136"/>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8" name="Přímá spojnice 7"/>
          <p:cNvCxnSpPr/>
          <p:nvPr/>
        </p:nvCxnSpPr>
        <p:spPr>
          <a:xfrm flipV="1">
            <a:off x="309836" y="2023815"/>
            <a:ext cx="3158008" cy="1039254"/>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100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2000"/>
                                        <p:tgtEl>
                                          <p:spTgt spid="3">
                                            <p:txEl>
                                              <p:pRg st="6" end="6"/>
                                            </p:txEl>
                                          </p:spTgt>
                                        </p:tgtEl>
                                      </p:cBhvr>
                                    </p:animEffect>
                                    <p:anim calcmode="lin" valueType="num">
                                      <p:cBhvr>
                                        <p:cTn id="51"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2" dur="2000" fill="hold"/>
                                        <p:tgtEl>
                                          <p:spTgt spid="3">
                                            <p:txEl>
                                              <p:pRg st="6" end="6"/>
                                            </p:txEl>
                                          </p:spTgt>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2000"/>
                                        <p:tgtEl>
                                          <p:spTgt spid="3">
                                            <p:txEl>
                                              <p:pRg st="7" end="7"/>
                                            </p:txEl>
                                          </p:spTgt>
                                        </p:tgtEl>
                                      </p:cBhvr>
                                    </p:animEffect>
                                    <p:anim calcmode="lin" valueType="num">
                                      <p:cBhvr>
                                        <p:cTn id="56"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7" end="7"/>
                                            </p:txEl>
                                          </p:spTgt>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2000"/>
                                        <p:tgtEl>
                                          <p:spTgt spid="3">
                                            <p:txEl>
                                              <p:pRg st="8" end="8"/>
                                            </p:txEl>
                                          </p:spTgt>
                                        </p:tgtEl>
                                      </p:cBhvr>
                                    </p:animEffect>
                                    <p:anim calcmode="lin" valueType="num">
                                      <p:cBhvr>
                                        <p:cTn id="61"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8" end="8"/>
                                            </p:txEl>
                                          </p:spTgt>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2000"/>
                                        <p:tgtEl>
                                          <p:spTgt spid="3">
                                            <p:txEl>
                                              <p:pRg st="9" end="9"/>
                                            </p:txEl>
                                          </p:spTgt>
                                        </p:tgtEl>
                                      </p:cBhvr>
                                    </p:animEffect>
                                    <p:anim calcmode="lin" valueType="num">
                                      <p:cBhvr>
                                        <p:cTn id="66"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67"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Klíčové otázky výroby</a:t>
            </a:r>
            <a:endParaRPr lang="en-US" b="1" dirty="0"/>
          </a:p>
        </p:txBody>
      </p:sp>
      <p:sp>
        <p:nvSpPr>
          <p:cNvPr id="3" name="Zástupný symbol pro obsah 2"/>
          <p:cNvSpPr>
            <a:spLocks noGrp="1"/>
          </p:cNvSpPr>
          <p:nvPr>
            <p:ph idx="1"/>
          </p:nvPr>
        </p:nvSpPr>
        <p:spPr>
          <a:xfrm>
            <a:off x="161365" y="1272988"/>
            <a:ext cx="8525435" cy="4853175"/>
          </a:xfrm>
          <a:solidFill>
            <a:schemeClr val="bg1"/>
          </a:solidFill>
        </p:spPr>
        <p:txBody>
          <a:bodyPr>
            <a:normAutofit fontScale="85000" lnSpcReduction="10000"/>
          </a:bodyPr>
          <a:lstStyle/>
          <a:p>
            <a:r>
              <a:rPr lang="cs-CZ" dirty="0"/>
              <a:t>Smysl má jen taková výroba nebo služba, jejíž výsledek nalezne svého spotřebitele. V činnosti podniku platí důležité vztahy mezi výrobou, odbytem, investováním a financováním. V případě vysoké poptávky, pokud poptávka převyšuje nabídku, jediným omezením podniku jsou výrobní kapacity a finanční prostředky (rozšíření výrobních kapacit, investice, zajištění dodatečného financování). Podnikové plánování vychází v takovém případě z plánování výroby, popřípadě z finančního a investičního plánu.</a:t>
            </a:r>
          </a:p>
          <a:p>
            <a:r>
              <a:rPr lang="cs-CZ" dirty="0"/>
              <a:t>Jsou-li omezením podniku požadavky trhu, měl by podnik vycházet z plánování odbytu (z plánovaného prodeje).</a:t>
            </a:r>
          </a:p>
          <a:p>
            <a:pPr marL="0" indent="0">
              <a:buNone/>
            </a:pPr>
            <a:endParaRPr lang="cs-CZ" i="1" dirty="0"/>
          </a:p>
        </p:txBody>
      </p:sp>
    </p:spTree>
    <p:extLst>
      <p:ext uri="{BB962C8B-B14F-4D97-AF65-F5344CB8AC3E}">
        <p14:creationId xmlns:p14="http://schemas.microsoft.com/office/powerpoint/2010/main" val="29413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836613"/>
          </a:xfrm>
        </p:spPr>
        <p:txBody>
          <a:bodyPr/>
          <a:lstStyle/>
          <a:p>
            <a:pPr fontAlgn="auto">
              <a:spcAft>
                <a:spcPts val="0"/>
              </a:spcAft>
              <a:defRPr/>
            </a:pPr>
            <a:r>
              <a:rPr lang="cs-CZ" dirty="0"/>
              <a:t>Zásoby</a:t>
            </a:r>
          </a:p>
        </p:txBody>
      </p:sp>
      <p:pic>
        <p:nvPicPr>
          <p:cNvPr id="7172" name="Picture 4" descr="Schéma"/>
          <p:cNvPicPr>
            <a:picLocks noChangeAspect="1" noChangeArrowheads="1"/>
          </p:cNvPicPr>
          <p:nvPr/>
        </p:nvPicPr>
        <p:blipFill>
          <a:blip r:embed="rId2"/>
          <a:srcRect/>
          <a:stretch>
            <a:fillRect/>
          </a:stretch>
        </p:blipFill>
        <p:spPr bwMode="auto">
          <a:xfrm>
            <a:off x="-407138" y="980728"/>
            <a:ext cx="9861097" cy="6034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92896"/>
            <a:ext cx="8229600" cy="1143000"/>
          </a:xfrm>
          <a:solidFill>
            <a:schemeClr val="bg1"/>
          </a:solidFill>
        </p:spPr>
        <p:txBody>
          <a:bodyPr/>
          <a:lstStyle/>
          <a:p>
            <a:r>
              <a:rPr lang="cs-CZ" b="1" dirty="0"/>
              <a:t>II. Řízení výroby </a:t>
            </a:r>
            <a:endParaRPr lang="en-US" b="1" dirty="0"/>
          </a:p>
        </p:txBody>
      </p:sp>
    </p:spTree>
    <p:extLst>
      <p:ext uri="{BB962C8B-B14F-4D97-AF65-F5344CB8AC3E}">
        <p14:creationId xmlns:p14="http://schemas.microsoft.com/office/powerpoint/2010/main" val="410205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výroby</a:t>
            </a:r>
            <a:endParaRPr lang="en-US" b="1" dirty="0"/>
          </a:p>
        </p:txBody>
      </p:sp>
      <p:sp>
        <p:nvSpPr>
          <p:cNvPr id="3" name="Zástupný symbol pro obsah 2"/>
          <p:cNvSpPr>
            <a:spLocks noGrp="1"/>
          </p:cNvSpPr>
          <p:nvPr>
            <p:ph idx="1"/>
          </p:nvPr>
        </p:nvSpPr>
        <p:spPr>
          <a:solidFill>
            <a:schemeClr val="bg1"/>
          </a:solidFill>
        </p:spPr>
        <p:txBody>
          <a:bodyPr/>
          <a:lstStyle/>
          <a:p>
            <a:pPr marL="0" indent="0">
              <a:buNone/>
            </a:pPr>
            <a:r>
              <a:rPr lang="cs-CZ" dirty="0"/>
              <a:t>Řízení a plánování výroby představuje:</a:t>
            </a:r>
          </a:p>
          <a:p>
            <a:pPr marL="514350" indent="-514350">
              <a:buAutoNum type="arabicPeriod"/>
            </a:pPr>
            <a:r>
              <a:rPr lang="cs-CZ" b="1" dirty="0"/>
              <a:t>Plánování výrobního programu</a:t>
            </a:r>
          </a:p>
          <a:p>
            <a:pPr marL="914400" lvl="1" indent="-514350">
              <a:buFont typeface="Wingdings" panose="05000000000000000000" pitchFamily="2" charset="2"/>
              <a:buChar char="Ø"/>
            </a:pPr>
            <a:r>
              <a:rPr lang="cs-CZ" dirty="0"/>
              <a:t>Co budu vyrábět a pro koho?</a:t>
            </a:r>
          </a:p>
          <a:p>
            <a:pPr marL="514350" indent="-514350">
              <a:buAutoNum type="arabicPeriod"/>
            </a:pPr>
            <a:r>
              <a:rPr lang="cs-CZ" b="1" dirty="0"/>
              <a:t>Plánování výrobního procesu</a:t>
            </a:r>
          </a:p>
          <a:p>
            <a:pPr marL="914400" lvl="1" indent="-514350">
              <a:buFont typeface="Wingdings" panose="05000000000000000000" pitchFamily="2" charset="2"/>
              <a:buChar char="Ø"/>
            </a:pPr>
            <a:r>
              <a:rPr lang="cs-CZ" dirty="0"/>
              <a:t>Jak budu vyrábět?</a:t>
            </a:r>
          </a:p>
          <a:p>
            <a:pPr marL="914400" lvl="1" indent="-514350">
              <a:buFont typeface="Wingdings" panose="05000000000000000000" pitchFamily="2" charset="2"/>
              <a:buChar char="Ø"/>
            </a:pPr>
            <a:r>
              <a:rPr lang="cs-CZ" dirty="0"/>
              <a:t>Kdy to budu vyrábět?</a:t>
            </a:r>
          </a:p>
          <a:p>
            <a:pPr marL="514350" indent="-514350">
              <a:buFont typeface="+mj-lt"/>
              <a:buAutoNum type="arabicPeriod"/>
            </a:pPr>
            <a:r>
              <a:rPr lang="cs-CZ" b="1" dirty="0"/>
              <a:t>Plánování zdrojů</a:t>
            </a:r>
          </a:p>
          <a:p>
            <a:pPr lvl="1">
              <a:buFont typeface="Wingdings" panose="05000000000000000000" pitchFamily="2" charset="2"/>
              <a:buChar char="Ø"/>
            </a:pPr>
            <a:r>
              <a:rPr lang="cs-CZ" dirty="0"/>
              <a:t>Za kolik budu vyrábět?</a:t>
            </a:r>
          </a:p>
          <a:p>
            <a:pPr marL="514350" indent="-514350">
              <a:buAutoNum type="arabicPeriod"/>
            </a:pPr>
            <a:endParaRPr lang="en-US" dirty="0"/>
          </a:p>
        </p:txBody>
      </p:sp>
    </p:spTree>
    <p:extLst>
      <p:ext uri="{BB962C8B-B14F-4D97-AF65-F5344CB8AC3E}">
        <p14:creationId xmlns:p14="http://schemas.microsoft.com/office/powerpoint/2010/main" val="28335697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Plánování výrobního programu</a:t>
            </a:r>
            <a:endParaRPr lang="en-US" b="1" dirty="0"/>
          </a:p>
        </p:txBody>
      </p:sp>
      <p:sp>
        <p:nvSpPr>
          <p:cNvPr id="3" name="Zástupný symbol pro obsah 2"/>
          <p:cNvSpPr>
            <a:spLocks noGrp="1"/>
          </p:cNvSpPr>
          <p:nvPr>
            <p:ph idx="1"/>
          </p:nvPr>
        </p:nvSpPr>
        <p:spPr>
          <a:solidFill>
            <a:schemeClr val="bg1"/>
          </a:solidFill>
        </p:spPr>
        <p:txBody>
          <a:bodyPr>
            <a:normAutofit lnSpcReduction="10000"/>
          </a:bodyPr>
          <a:lstStyle/>
          <a:p>
            <a:r>
              <a:rPr lang="cs-CZ" dirty="0"/>
              <a:t>Stanovení sortimentní struktury =) tedy skladba výrobků včetně objemu, který se má vyrábět v určitém období</a:t>
            </a:r>
          </a:p>
          <a:p>
            <a:pPr lvl="1">
              <a:buFont typeface="Wingdings" panose="05000000000000000000" pitchFamily="2" charset="2"/>
              <a:buChar char="Ø"/>
            </a:pPr>
            <a:r>
              <a:rPr lang="cs-CZ" dirty="0"/>
              <a:t>ÚZKÉ MÍSTO: </a:t>
            </a:r>
            <a:r>
              <a:rPr lang="cs-CZ" b="1" u="sng" dirty="0">
                <a:solidFill>
                  <a:srgbClr val="00B050"/>
                </a:solidFill>
              </a:rPr>
              <a:t>Marketing </a:t>
            </a:r>
            <a:r>
              <a:rPr lang="cs-CZ" dirty="0"/>
              <a:t>= definování zákazníka, jeho potřeb a hodnot</a:t>
            </a:r>
          </a:p>
          <a:p>
            <a:r>
              <a:rPr lang="cs-CZ" dirty="0"/>
              <a:t>Na základě marketingu je predikován prodej =) stanovení </a:t>
            </a:r>
            <a:r>
              <a:rPr lang="cs-CZ" b="1" dirty="0">
                <a:solidFill>
                  <a:schemeClr val="accent6"/>
                </a:solidFill>
              </a:rPr>
              <a:t>plánu odbytu</a:t>
            </a:r>
          </a:p>
          <a:p>
            <a:r>
              <a:rPr lang="cs-CZ" b="1" u="sng" dirty="0"/>
              <a:t>Cíl:</a:t>
            </a:r>
            <a:r>
              <a:rPr lang="cs-CZ" b="1" dirty="0"/>
              <a:t> </a:t>
            </a:r>
            <a:r>
              <a:rPr lang="cs-CZ" dirty="0"/>
              <a:t>najít průnik mezi požadavkem trhu (plán odbytu) a kapacitou firmy (plán výroby)</a:t>
            </a:r>
            <a:endParaRPr lang="en-US" dirty="0"/>
          </a:p>
        </p:txBody>
      </p:sp>
    </p:spTree>
    <p:extLst>
      <p:ext uri="{BB962C8B-B14F-4D97-AF65-F5344CB8AC3E}">
        <p14:creationId xmlns:p14="http://schemas.microsoft.com/office/powerpoint/2010/main" val="25971137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Plánování výrobního programu</a:t>
            </a:r>
            <a:endParaRPr lang="en-US" b="1" dirty="0"/>
          </a:p>
        </p:txBody>
      </p:sp>
      <p:sp>
        <p:nvSpPr>
          <p:cNvPr id="3" name="Zástupný symbol pro obsah 2"/>
          <p:cNvSpPr>
            <a:spLocks noGrp="1"/>
          </p:cNvSpPr>
          <p:nvPr>
            <p:ph idx="1"/>
          </p:nvPr>
        </p:nvSpPr>
        <p:spPr>
          <a:solidFill>
            <a:schemeClr val="bg1"/>
          </a:solidFill>
        </p:spPr>
        <p:txBody>
          <a:bodyPr>
            <a:normAutofit fontScale="77500" lnSpcReduction="20000"/>
          </a:bodyPr>
          <a:lstStyle/>
          <a:p>
            <a:pPr marL="0" indent="0">
              <a:buNone/>
            </a:pPr>
            <a:r>
              <a:rPr lang="cs-CZ" b="1" u="sng" dirty="0"/>
              <a:t>Pro zařazení či vyřazení výrobku z výrobního programu se používá řada kritérií:</a:t>
            </a:r>
          </a:p>
          <a:p>
            <a:r>
              <a:rPr lang="cs-CZ" b="1" dirty="0"/>
              <a:t>Zisk na kus</a:t>
            </a:r>
            <a:r>
              <a:rPr lang="cs-CZ" dirty="0"/>
              <a:t> – vychází z kalkulace úplných nákladů</a:t>
            </a:r>
          </a:p>
          <a:p>
            <a:r>
              <a:rPr lang="cs-CZ" b="1" dirty="0"/>
              <a:t>Příspěvek na úhradu (případně hrubé rozpětí)</a:t>
            </a:r>
            <a:r>
              <a:rPr lang="cs-CZ" dirty="0"/>
              <a:t> – vychází z kalkulace neúplných nákladů</a:t>
            </a:r>
          </a:p>
          <a:p>
            <a:r>
              <a:rPr lang="cs-CZ" b="1" dirty="0"/>
              <a:t>Příspěvek na úhradu (případně hrubé rozpětí) připadající  na jednotku omezení</a:t>
            </a:r>
            <a:r>
              <a:rPr lang="cs-CZ" dirty="0"/>
              <a:t> – příspěvek na úhradu je nutné v případě kapacitních či jiných omezení přenést na hodnotu relativní pro lepší vystižení přínosu jednotlivých výrobků. Výrobky se do výrobního programu zařazují podle velikosti poměrového kritéria až do vyčerpání daného omezení (např. časového fondu, kapacity výroby, kapacity trhu)</a:t>
            </a:r>
          </a:p>
        </p:txBody>
      </p:sp>
    </p:spTree>
    <p:extLst>
      <p:ext uri="{BB962C8B-B14F-4D97-AF65-F5344CB8AC3E}">
        <p14:creationId xmlns:p14="http://schemas.microsoft.com/office/powerpoint/2010/main" val="2334871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2366962" y="1728787"/>
            <a:ext cx="4410075" cy="3400425"/>
          </a:xfrm>
          <a:prstGeom prst="rect">
            <a:avLst/>
          </a:prstGeom>
          <a:ln>
            <a:noFill/>
          </a:ln>
          <a:effectLst>
            <a:softEdge rad="112500"/>
          </a:effectLst>
        </p:spPr>
      </p:pic>
    </p:spTree>
    <p:extLst>
      <p:ext uri="{BB962C8B-B14F-4D97-AF65-F5344CB8AC3E}">
        <p14:creationId xmlns:p14="http://schemas.microsoft.com/office/powerpoint/2010/main" val="4473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Plánování výrobního procesu</a:t>
            </a:r>
            <a:endParaRPr lang="en-US" b="1" dirty="0"/>
          </a:p>
        </p:txBody>
      </p:sp>
      <p:sp>
        <p:nvSpPr>
          <p:cNvPr id="3" name="Zástupný symbol pro obsah 2"/>
          <p:cNvSpPr>
            <a:spLocks noGrp="1"/>
          </p:cNvSpPr>
          <p:nvPr>
            <p:ph idx="1"/>
          </p:nvPr>
        </p:nvSpPr>
        <p:spPr>
          <a:xfrm>
            <a:off x="457200" y="1600200"/>
            <a:ext cx="8229600" cy="4853136"/>
          </a:xfrm>
          <a:solidFill>
            <a:schemeClr val="bg1"/>
          </a:solidFill>
        </p:spPr>
        <p:txBody>
          <a:bodyPr>
            <a:normAutofit fontScale="85000" lnSpcReduction="20000"/>
          </a:bodyPr>
          <a:lstStyle/>
          <a:p>
            <a:pPr marL="0" indent="0">
              <a:buNone/>
            </a:pPr>
            <a:r>
              <a:rPr lang="cs-CZ" b="1" u="sng" dirty="0">
                <a:solidFill>
                  <a:schemeClr val="tx2"/>
                </a:solidFill>
              </a:rPr>
              <a:t>Cíl: </a:t>
            </a:r>
            <a:r>
              <a:rPr lang="cs-CZ" dirty="0"/>
              <a:t>najít optimální kombinaci výrobních faktorů, která povede k minimalizaci nákladů při uchování požadovaných vlastností výrobku či služby.</a:t>
            </a:r>
          </a:p>
          <a:p>
            <a:pPr lvl="1">
              <a:buFont typeface="Wingdings" panose="05000000000000000000" pitchFamily="2" charset="2"/>
              <a:buChar char="Ø"/>
            </a:pPr>
            <a:r>
              <a:rPr lang="cs-CZ" b="1" dirty="0">
                <a:solidFill>
                  <a:schemeClr val="accent6"/>
                </a:solidFill>
              </a:rPr>
              <a:t>Úzké místo </a:t>
            </a:r>
            <a:r>
              <a:rPr lang="cs-CZ" dirty="0"/>
              <a:t>= vyřešit protikladnost nízkých nákladů a vysoké kvality</a:t>
            </a:r>
          </a:p>
          <a:p>
            <a:pPr marL="0" indent="0">
              <a:buNone/>
            </a:pPr>
            <a:r>
              <a:rPr lang="cs-CZ" dirty="0"/>
              <a:t>Operativní řízení výroby tvoří:</a:t>
            </a:r>
          </a:p>
          <a:p>
            <a:pPr marL="514350" indent="-514350">
              <a:buAutoNum type="arabicPeriod"/>
            </a:pPr>
            <a:r>
              <a:rPr lang="cs-CZ" dirty="0"/>
              <a:t>Operativní plánování výroby (stanovení </a:t>
            </a:r>
            <a:r>
              <a:rPr lang="cs-CZ" dirty="0">
                <a:solidFill>
                  <a:srgbClr val="00B050"/>
                </a:solidFill>
              </a:rPr>
              <a:t>výrobní dávky</a:t>
            </a:r>
            <a:r>
              <a:rPr lang="cs-CZ" dirty="0"/>
              <a:t>)</a:t>
            </a:r>
          </a:p>
          <a:p>
            <a:pPr marL="514350" indent="-514350">
              <a:buAutoNum type="arabicPeriod"/>
            </a:pPr>
            <a:r>
              <a:rPr lang="cs-CZ" dirty="0"/>
              <a:t>Řízení výrobního procesu (tok informací + plynulost výroby)</a:t>
            </a:r>
          </a:p>
          <a:p>
            <a:pPr marL="514350" indent="-514350">
              <a:buAutoNum type="arabicPeriod"/>
            </a:pPr>
            <a:r>
              <a:rPr lang="cs-CZ" dirty="0"/>
              <a:t>Kontrola výrobního procesu (vyhodnocení plán vs. skutečnost)</a:t>
            </a:r>
          </a:p>
          <a:p>
            <a:pPr marL="514350" indent="-514350">
              <a:buAutoNum type="arabicPeriod"/>
            </a:pPr>
            <a:r>
              <a:rPr lang="cs-CZ" dirty="0"/>
              <a:t>Změnové řízení (aktualizace plánů a cílů výroby)</a:t>
            </a:r>
          </a:p>
          <a:p>
            <a:pPr marL="0" indent="0">
              <a:buNone/>
            </a:pPr>
            <a:endParaRPr lang="en-US" dirty="0"/>
          </a:p>
        </p:txBody>
      </p:sp>
    </p:spTree>
    <p:extLst>
      <p:ext uri="{BB962C8B-B14F-4D97-AF65-F5344CB8AC3E}">
        <p14:creationId xmlns:p14="http://schemas.microsoft.com/office/powerpoint/2010/main" val="31873581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484188"/>
            <a:ext cx="8229600" cy="1143000"/>
          </a:xfrm>
        </p:spPr>
        <p:txBody>
          <a:bodyPr/>
          <a:lstStyle/>
          <a:p>
            <a:r>
              <a:rPr lang="cs-CZ" b="1" dirty="0">
                <a:latin typeface="Times New Roman" pitchFamily="18" charset="0"/>
              </a:rPr>
              <a:t>Plánování výrobního procesu</a:t>
            </a:r>
          </a:p>
        </p:txBody>
      </p:sp>
      <p:sp>
        <p:nvSpPr>
          <p:cNvPr id="202755" name="Rectangle 3"/>
          <p:cNvSpPr>
            <a:spLocks noGrp="1" noChangeArrowheads="1"/>
          </p:cNvSpPr>
          <p:nvPr>
            <p:ph type="body" idx="1"/>
          </p:nvPr>
        </p:nvSpPr>
        <p:spPr/>
        <p:txBody>
          <a:bodyPr>
            <a:normAutofit lnSpcReduction="10000"/>
          </a:bodyPr>
          <a:lstStyle/>
          <a:p>
            <a:r>
              <a:rPr lang="cs-CZ" b="1" dirty="0">
                <a:latin typeface="Times New Roman" pitchFamily="18" charset="0"/>
              </a:rPr>
              <a:t>Rozhodovací problémy</a:t>
            </a:r>
          </a:p>
          <a:p>
            <a:pPr lvl="1"/>
            <a:r>
              <a:rPr lang="cs-CZ" dirty="0">
                <a:latin typeface="Times New Roman" pitchFamily="18" charset="0"/>
              </a:rPr>
              <a:t>určení velikosti výrobních dávek == výrobní takt (optimalizace velikosti výrobní dávky)</a:t>
            </a:r>
          </a:p>
          <a:p>
            <a:pPr lvl="1"/>
            <a:r>
              <a:rPr lang="cs-CZ" dirty="0">
                <a:latin typeface="Times New Roman" pitchFamily="18" charset="0"/>
              </a:rPr>
              <a:t>plánování využití výrobního zařízení</a:t>
            </a:r>
          </a:p>
          <a:p>
            <a:endParaRPr lang="cs-CZ" dirty="0">
              <a:latin typeface="Times New Roman" pitchFamily="18" charset="0"/>
            </a:endParaRPr>
          </a:p>
          <a:p>
            <a:r>
              <a:rPr lang="cs-CZ" b="1" dirty="0">
                <a:latin typeface="Times New Roman" pitchFamily="18" charset="0"/>
              </a:rPr>
              <a:t>Teorie front</a:t>
            </a:r>
            <a:r>
              <a:rPr lang="cs-CZ" dirty="0">
                <a:latin typeface="Times New Roman" pitchFamily="18" charset="0"/>
              </a:rPr>
              <a:t> (počítačová modelace) – systém dvou základních prvků:</a:t>
            </a:r>
          </a:p>
          <a:p>
            <a:pPr lvl="1"/>
            <a:r>
              <a:rPr lang="cs-CZ" dirty="0">
                <a:latin typeface="Times New Roman" pitchFamily="18" charset="0"/>
              </a:rPr>
              <a:t>požadavků jednotlivých výrobků</a:t>
            </a:r>
          </a:p>
          <a:p>
            <a:pPr lvl="1"/>
            <a:r>
              <a:rPr lang="cs-CZ" dirty="0">
                <a:latin typeface="Times New Roman" pitchFamily="18" charset="0"/>
              </a:rPr>
              <a:t>obsluhy (stroje, lidé)</a:t>
            </a:r>
          </a:p>
        </p:txBody>
      </p:sp>
    </p:spTree>
    <p:extLst>
      <p:ext uri="{BB962C8B-B14F-4D97-AF65-F5344CB8AC3E}">
        <p14:creationId xmlns:p14="http://schemas.microsoft.com/office/powerpoint/2010/main" val="6711284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dávka</a:t>
            </a:r>
            <a:endParaRPr lang="en-US" b="1" dirty="0"/>
          </a:p>
        </p:txBody>
      </p:sp>
      <p:sp>
        <p:nvSpPr>
          <p:cNvPr id="3" name="Zástupný symbol pro obsah 2"/>
          <p:cNvSpPr>
            <a:spLocks noGrp="1"/>
          </p:cNvSpPr>
          <p:nvPr>
            <p:ph idx="1"/>
          </p:nvPr>
        </p:nvSpPr>
        <p:spPr>
          <a:solidFill>
            <a:schemeClr val="bg1"/>
          </a:solidFill>
        </p:spPr>
        <p:txBody>
          <a:bodyPr>
            <a:normAutofit fontScale="92500"/>
          </a:bodyPr>
          <a:lstStyle/>
          <a:p>
            <a:pPr marL="0" indent="0">
              <a:buNone/>
            </a:pPr>
            <a:r>
              <a:rPr lang="cs-CZ" dirty="0"/>
              <a:t>Vymezení pojmu:</a:t>
            </a:r>
          </a:p>
          <a:p>
            <a:pPr lvl="1">
              <a:buFont typeface="Wingdings" panose="05000000000000000000" pitchFamily="2" charset="2"/>
              <a:buChar char="Ø"/>
            </a:pPr>
            <a:r>
              <a:rPr lang="cs-CZ" dirty="0"/>
              <a:t>Soubor výrobků vyráběných těsně za sebou (v sérii či dávce) s jednorázovým vkladem výrobních faktorů na přípravu a zakončení daného procesu.</a:t>
            </a:r>
          </a:p>
          <a:p>
            <a:pPr marL="0" indent="0">
              <a:buNone/>
            </a:pPr>
            <a:r>
              <a:rPr lang="cs-CZ" dirty="0"/>
              <a:t>U plánování výrobního procesu se rovněž stanovuje </a:t>
            </a:r>
            <a:r>
              <a:rPr lang="cs-CZ" b="1" u="sng" dirty="0">
                <a:solidFill>
                  <a:schemeClr val="tx2"/>
                </a:solidFill>
              </a:rPr>
              <a:t>optimální velikost výrobní dávka </a:t>
            </a:r>
            <a:r>
              <a:rPr lang="cs-CZ" dirty="0"/>
              <a:t>(OVD):</a:t>
            </a:r>
          </a:p>
          <a:p>
            <a:pPr lvl="1">
              <a:buFont typeface="Wingdings" panose="05000000000000000000" pitchFamily="2" charset="2"/>
              <a:buChar char="Ø"/>
            </a:pPr>
            <a:r>
              <a:rPr lang="cs-CZ" dirty="0"/>
              <a:t> Je to takový objem výroby, při kterém se minimalizují náklady na přípravu a zakončení výrobní dávky a její skladování.</a:t>
            </a:r>
            <a:endParaRPr lang="en-US" dirty="0"/>
          </a:p>
        </p:txBody>
      </p:sp>
    </p:spTree>
    <p:extLst>
      <p:ext uri="{BB962C8B-B14F-4D97-AF65-F5344CB8AC3E}">
        <p14:creationId xmlns:p14="http://schemas.microsoft.com/office/powerpoint/2010/main" val="40200378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Optimální velikost výrobní dávky</a:t>
            </a:r>
            <a:endParaRPr lang="en-US" b="1" dirty="0"/>
          </a:p>
        </p:txBody>
      </p:sp>
      <p:pic>
        <p:nvPicPr>
          <p:cNvPr id="5" name="Obrázek 4"/>
          <p:cNvPicPr>
            <a:picLocks noChangeAspect="1"/>
          </p:cNvPicPr>
          <p:nvPr/>
        </p:nvPicPr>
        <p:blipFill>
          <a:blip r:embed="rId2"/>
          <a:stretch>
            <a:fillRect/>
          </a:stretch>
        </p:blipFill>
        <p:spPr>
          <a:xfrm>
            <a:off x="1323975" y="2119312"/>
            <a:ext cx="6496050" cy="3829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77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Výpočet výrobní dávky</a:t>
            </a:r>
            <a:endParaRPr lang="en-US" b="1" dirty="0"/>
          </a:p>
        </p:txBody>
      </p:sp>
      <p:pic>
        <p:nvPicPr>
          <p:cNvPr id="4" name="Obrázek 3"/>
          <p:cNvPicPr>
            <a:picLocks noChangeAspect="1"/>
          </p:cNvPicPr>
          <p:nvPr/>
        </p:nvPicPr>
        <p:blipFill>
          <a:blip r:embed="rId2"/>
          <a:stretch>
            <a:fillRect/>
          </a:stretch>
        </p:blipFill>
        <p:spPr>
          <a:xfrm>
            <a:off x="1866900" y="1314450"/>
            <a:ext cx="5410200" cy="2228850"/>
          </a:xfrm>
          <a:prstGeom prst="rect">
            <a:avLst/>
          </a:prstGeom>
          <a:ln>
            <a:noFill/>
          </a:ln>
          <a:effectLst>
            <a:outerShdw blurRad="292100" dist="139700" dir="2700000" algn="tl" rotWithShape="0">
              <a:srgbClr val="333333">
                <a:alpha val="65000"/>
              </a:srgbClr>
            </a:outerShdw>
          </a:effectLst>
        </p:spPr>
      </p:pic>
      <p:sp>
        <p:nvSpPr>
          <p:cNvPr id="3" name="Obdélník 2"/>
          <p:cNvSpPr/>
          <p:nvPr/>
        </p:nvSpPr>
        <p:spPr>
          <a:xfrm>
            <a:off x="647700" y="3958087"/>
            <a:ext cx="7677150" cy="1588127"/>
          </a:xfrm>
          <a:prstGeom prst="rect">
            <a:avLst/>
          </a:prstGeom>
        </p:spPr>
        <p:txBody>
          <a:bodyPr wrap="square">
            <a:spAutoFit/>
          </a:bodyPr>
          <a:lstStyle/>
          <a:p>
            <a:pPr marL="285750" indent="-285750">
              <a:lnSpc>
                <a:spcPct val="90000"/>
              </a:lnSpc>
              <a:buFont typeface="Arial" panose="020B0604020202020204" pitchFamily="34" charset="0"/>
              <a:buChar char="•"/>
            </a:pPr>
            <a:r>
              <a:rPr lang="cs-CZ" dirty="0"/>
              <a:t>q…plánovaný objem výroby v kusech</a:t>
            </a:r>
          </a:p>
          <a:p>
            <a:pPr marL="285750" indent="-285750">
              <a:lnSpc>
                <a:spcPct val="90000"/>
              </a:lnSpc>
              <a:buFont typeface="Arial" panose="020B0604020202020204" pitchFamily="34" charset="0"/>
              <a:buChar char="•"/>
            </a:pPr>
            <a:r>
              <a:rPr lang="cs-CZ" dirty="0" err="1"/>
              <a:t>Npz</a:t>
            </a:r>
            <a:r>
              <a:rPr lang="cs-CZ" dirty="0"/>
              <a:t>…náklady na přípravu a zakončení výrobní dávky</a:t>
            </a:r>
          </a:p>
          <a:p>
            <a:pPr marL="285750" indent="-285750">
              <a:lnSpc>
                <a:spcPct val="90000"/>
              </a:lnSpc>
              <a:buFont typeface="Arial" panose="020B0604020202020204" pitchFamily="34" charset="0"/>
              <a:buChar char="•"/>
            </a:pPr>
            <a:r>
              <a:rPr lang="cs-CZ" dirty="0" err="1"/>
              <a:t>Nj</a:t>
            </a:r>
            <a:r>
              <a:rPr lang="cs-CZ" dirty="0"/>
              <a:t>…jednicové náklady na kus</a:t>
            </a:r>
          </a:p>
          <a:p>
            <a:pPr marL="285750" indent="-285750">
              <a:lnSpc>
                <a:spcPct val="90000"/>
              </a:lnSpc>
              <a:buFont typeface="Arial" panose="020B0604020202020204" pitchFamily="34" charset="0"/>
              <a:buChar char="•"/>
            </a:pPr>
            <a:r>
              <a:rPr lang="cs-CZ" dirty="0" err="1"/>
              <a:t>Nz</a:t>
            </a:r>
            <a:r>
              <a:rPr lang="cs-CZ" dirty="0"/>
              <a:t>… roční náklady na skladování a udržování v haléřích na 1Kč průměrné zásoby</a:t>
            </a:r>
          </a:p>
          <a:p>
            <a:pPr marL="285750" indent="-285750">
              <a:lnSpc>
                <a:spcPct val="90000"/>
              </a:lnSpc>
              <a:buFont typeface="Arial" panose="020B0604020202020204" pitchFamily="34" charset="0"/>
              <a:buChar char="•"/>
            </a:pPr>
            <a:r>
              <a:rPr lang="cs-CZ" dirty="0"/>
              <a:t>t…časové období vyjádřené zlomkem roku</a:t>
            </a:r>
          </a:p>
        </p:txBody>
      </p:sp>
    </p:spTree>
    <p:extLst>
      <p:ext uri="{BB962C8B-B14F-4D97-AF65-F5344CB8AC3E}">
        <p14:creationId xmlns:p14="http://schemas.microsoft.com/office/powerpoint/2010/main" val="17944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3477</TotalTime>
  <Words>14320</Words>
  <Application>Microsoft Office PowerPoint</Application>
  <PresentationFormat>Předvádění na obrazovce (4:3)</PresentationFormat>
  <Paragraphs>1902</Paragraphs>
  <Slides>148</Slides>
  <Notes>68</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148</vt:i4>
      </vt:variant>
    </vt:vector>
  </HeadingPairs>
  <TitlesOfParts>
    <vt:vector size="157" baseType="lpstr">
      <vt:lpstr>Arial Unicode MS</vt:lpstr>
      <vt:lpstr>Arial</vt:lpstr>
      <vt:lpstr>Arial Narrow</vt:lpstr>
      <vt:lpstr>Calibri</vt:lpstr>
      <vt:lpstr>Times New Roman</vt:lpstr>
      <vt:lpstr>Verdana</vt:lpstr>
      <vt:lpstr>Wingdings</vt:lpstr>
      <vt:lpstr>Office Theme</vt:lpstr>
      <vt:lpstr>Rovnice</vt:lpstr>
      <vt:lpstr> Podniková ekonomika 2 Nákup a zásobování Výrobní činnost</vt:lpstr>
      <vt:lpstr>Prezentace aplikace PowerPoint</vt:lpstr>
      <vt:lpstr>Zásoby</vt:lpstr>
      <vt:lpstr>Zásoby</vt:lpstr>
      <vt:lpstr>Zásoby Bilanční rovnice zásob</vt:lpstr>
      <vt:lpstr>Příklad – základní bilanční rovnice zásob</vt:lpstr>
      <vt:lpstr>Zásoby</vt:lpstr>
      <vt:lpstr> Zásoby</vt:lpstr>
      <vt:lpstr>Zásoby</vt:lpstr>
      <vt:lpstr>Třídění zásob</vt:lpstr>
      <vt:lpstr>Dodací množství a množství zásob na skladě </vt:lpstr>
      <vt:lpstr>Tok zásob</vt:lpstr>
      <vt:lpstr>Prezentace aplikace PowerPoint</vt:lpstr>
      <vt:lpstr>Zásoby minimální</vt:lpstr>
      <vt:lpstr>Zásoby maximální </vt:lpstr>
      <vt:lpstr>Normy zásob</vt:lpstr>
      <vt:lpstr>Klasifikace zásob - shrnutí</vt:lpstr>
      <vt:lpstr>Prezentace aplikace PowerPoint</vt:lpstr>
      <vt:lpstr>Prezentace aplikace PowerPoint</vt:lpstr>
      <vt:lpstr>Příklad 2 – pojistná, běžná a celková průměrná zásoba</vt:lpstr>
      <vt:lpstr>Signální hladina zásob</vt:lpstr>
      <vt:lpstr>Signální hladina zásob</vt:lpstr>
      <vt:lpstr>Bod objednávky (signální hladina zásob)</vt:lpstr>
      <vt:lpstr>Dodávkový cyklus</vt:lpstr>
      <vt:lpstr>Velikost dodávky</vt:lpstr>
      <vt:lpstr>Dodací lhůta</vt:lpstr>
      <vt:lpstr> Náklady na zásoby</vt:lpstr>
      <vt:lpstr>Náklady na zásoby</vt:lpstr>
      <vt:lpstr>Nákupní náklady</vt:lpstr>
      <vt:lpstr>Nákupní náklady </vt:lpstr>
      <vt:lpstr>Nákupní náklady </vt:lpstr>
      <vt:lpstr>Obchodní náklady</vt:lpstr>
      <vt:lpstr>Skladovací náklady</vt:lpstr>
      <vt:lpstr>OPTIMALIZACE ŘÍZENÍ ZÁSOB </vt:lpstr>
      <vt:lpstr>Optimalizační výpočet velikosti dodávky (Stanovení optimální výše dodávky, počtu dodávek)</vt:lpstr>
      <vt:lpstr>Plánování zásob - optimalizace</vt:lpstr>
      <vt:lpstr>Plán zásob</vt:lpstr>
      <vt:lpstr>Optimalizační výpočet velikosti dodávky (Stanovení optimální výše dodávky, počtu dodávek)</vt:lpstr>
      <vt:lpstr>Plán zásob</vt:lpstr>
      <vt:lpstr>Příklad 1 – optimalizace velikosti dodávky</vt:lpstr>
      <vt:lpstr>Náklady optimální dodávky</vt:lpstr>
      <vt:lpstr>Náklady optimální dodávky</vt:lpstr>
      <vt:lpstr>Prezentace aplikace PowerPoint</vt:lpstr>
      <vt:lpstr>Prezentace aplikace PowerPoint</vt:lpstr>
      <vt:lpstr>Příklad 3 - Optimalizujte proces zásobování</vt:lpstr>
      <vt:lpstr>Příklad 4 - Optimalizujte proces zásobování</vt:lpstr>
      <vt:lpstr>Metoda ABC řízení zásob</vt:lpstr>
      <vt:lpstr>Prezentace aplikace PowerPoint</vt:lpstr>
      <vt:lpstr>Prezentace aplikace PowerPoint</vt:lpstr>
      <vt:lpstr>Množstevní rabaty a optimalizace zásob</vt:lpstr>
      <vt:lpstr>Množstevní rabaty a optimalizace zásob</vt:lpstr>
      <vt:lpstr>Řešení</vt:lpstr>
      <vt:lpstr>Řešení</vt:lpstr>
      <vt:lpstr> Hodnocení efektivnosti řízení zásob Obrátka zásob a doba obratu zásob</vt:lpstr>
      <vt:lpstr>Prezentace aplikace PowerPoint</vt:lpstr>
      <vt:lpstr>Řešení</vt:lpstr>
      <vt:lpstr>Řešení</vt:lpstr>
      <vt:lpstr>Hodnocení úrovně řízení zásob</vt:lpstr>
      <vt:lpstr>Prezentace aplikace PowerPoint</vt:lpstr>
      <vt:lpstr>Optimální velikost dodávky</vt:lpstr>
      <vt:lpstr>Náklady na skladování s růstem velikosti dodávky:</vt:lpstr>
      <vt:lpstr>Optimální velikost zásobní dávky ovlivňuje:</vt:lpstr>
      <vt:lpstr>Metodou ABC lze roztřídit zásoby do skupin dle:</vt:lpstr>
      <vt:lpstr>Náklady na dodávky s růstem počtu dodávek:</vt:lpstr>
      <vt:lpstr>Stanovení výše oběžného majetku</vt:lpstr>
      <vt:lpstr>Prezentace aplikace PowerPoint</vt:lpstr>
      <vt:lpstr>Řešení</vt:lpstr>
      <vt:lpstr>Stanovení výše oběžného majetku</vt:lpstr>
      <vt:lpstr>Porovnejte potřebu ČPK s jeho skutečnou výší.  Použijte obratový cyklus peněz.</vt:lpstr>
      <vt:lpstr>Řešení</vt:lpstr>
      <vt:lpstr>Čistý pracovní kapitál je:</vt:lpstr>
      <vt:lpstr>Hrubé rozpětí je:</vt:lpstr>
      <vt:lpstr>Výroba, výrobní kapacita</vt:lpstr>
      <vt:lpstr>Výroba</vt:lpstr>
      <vt:lpstr>Výroba v kontextu hodnotového řetězce</vt:lpstr>
      <vt:lpstr>Výroba v kontextu účetních informací</vt:lpstr>
      <vt:lpstr>Příklad výrobní firmy</vt:lpstr>
      <vt:lpstr>Výrobní faktory</vt:lpstr>
      <vt:lpstr>Výrobní faktory</vt:lpstr>
      <vt:lpstr>Výrobní faktory</vt:lpstr>
      <vt:lpstr>Prezentace aplikace PowerPoint</vt:lpstr>
      <vt:lpstr>Základní pojmy</vt:lpstr>
      <vt:lpstr>Členění výroby a výrobního procesu</vt:lpstr>
      <vt:lpstr>Výrobní proces a jeho členění</vt:lpstr>
      <vt:lpstr>Členění výroby a výrobního procesu</vt:lpstr>
      <vt:lpstr>Výrobní proces a jeho členění</vt:lpstr>
      <vt:lpstr>Cíl výrobního procesu</vt:lpstr>
      <vt:lpstr>Klíčové otázky výroby</vt:lpstr>
      <vt:lpstr>Klíčové otázky výroby</vt:lpstr>
      <vt:lpstr>II. Řízení výroby </vt:lpstr>
      <vt:lpstr>Řízení výroby</vt:lpstr>
      <vt:lpstr>Plánování výrobního programu</vt:lpstr>
      <vt:lpstr>Plánování výrobního programu</vt:lpstr>
      <vt:lpstr>Prezentace aplikace PowerPoint</vt:lpstr>
      <vt:lpstr>Plánování výrobního procesu</vt:lpstr>
      <vt:lpstr>Plánování výrobního procesu</vt:lpstr>
      <vt:lpstr>Výrobní dávka</vt:lpstr>
      <vt:lpstr>Optimální velikost výrobní dávky</vt:lpstr>
      <vt:lpstr>Výpočet výrobní dávky</vt:lpstr>
      <vt:lpstr>III. Produkční funkce a výrobní kapacita</vt:lpstr>
      <vt:lpstr>Produkční funkce</vt:lpstr>
      <vt:lpstr>Výrobní kapacita</vt:lpstr>
      <vt:lpstr>Výrobní kapacita</vt:lpstr>
      <vt:lpstr>Výrobní kapacita</vt:lpstr>
      <vt:lpstr>Výrobní kapacita</vt:lpstr>
      <vt:lpstr>Výrobní kapacita – časové fondy</vt:lpstr>
      <vt:lpstr>Stanovení výrobní kapacity</vt:lpstr>
      <vt:lpstr>Výrobní kapacita (VK) </vt:lpstr>
      <vt:lpstr>Př. 1: Jaký je využitelný časový fond?  Jaká je výrobní kapacita dílny?</vt:lpstr>
      <vt:lpstr>Využití výrobní kapacity</vt:lpstr>
      <vt:lpstr>Příklad 2: Výpočet výrobní kapacity</vt:lpstr>
      <vt:lpstr>Př. 3: Vypočítejte výrobní kapacitu zařízení, výkonové využití, skutečný počet odpracovaných hodin, skutečný výkon zařízení a skutečný počet vyrobených kusů</vt:lpstr>
      <vt:lpstr>Prezentace aplikace PowerPoint</vt:lpstr>
      <vt:lpstr>Příklad 3-1 Pozor na dovolenou!</vt:lpstr>
      <vt:lpstr>Příklad 3-1 Řešení</vt:lpstr>
      <vt:lpstr>Příklad 4:</vt:lpstr>
      <vt:lpstr>Příklad 5:</vt:lpstr>
      <vt:lpstr>Příklad 6: Znáte tyto údaje:</vt:lpstr>
      <vt:lpstr>Řešení</vt:lpstr>
      <vt:lpstr>Kalendářní časový fond je:</vt:lpstr>
      <vt:lpstr>Koeficient integrálního využití měří:</vt:lpstr>
      <vt:lpstr>Výkon výrobního zařízení udává:</vt:lpstr>
      <vt:lpstr>Benchmarking je</vt:lpstr>
      <vt:lpstr>Využití časového fondu nazýváme:</vt:lpstr>
      <vt:lpstr>TQM je:</vt:lpstr>
      <vt:lpstr>Posuďte pravdivost následujícího tvrzení:</vt:lpstr>
      <vt:lpstr>Plánování výroby</vt:lpstr>
      <vt:lpstr>Výrobní program</vt:lpstr>
      <vt:lpstr>Optimalizace výrobního programu</vt:lpstr>
      <vt:lpstr>Optimalizace výrobního programu</vt:lpstr>
      <vt:lpstr>Prezentace aplikace PowerPoint</vt:lpstr>
      <vt:lpstr>Řešení</vt:lpstr>
      <vt:lpstr>Řešení b)</vt:lpstr>
      <vt:lpstr>Prezentace aplikace PowerPoint</vt:lpstr>
      <vt:lpstr>Řešení a)</vt:lpstr>
      <vt:lpstr>Řešení c)</vt:lpstr>
      <vt:lpstr>Řešení e)</vt:lpstr>
      <vt:lpstr>Volba technologické varianty</vt:lpstr>
      <vt:lpstr>Příklad 9: Volba technologické varianty</vt:lpstr>
      <vt:lpstr>Výrobní proces</vt:lpstr>
      <vt:lpstr>Plánování výrobního procesu</vt:lpstr>
      <vt:lpstr>Plánování výrobního procesu</vt:lpstr>
      <vt:lpstr>Plánování výrobního procesu</vt:lpstr>
      <vt:lpstr>Plánování výrobního procesu</vt:lpstr>
      <vt:lpstr>Příklad 10: Znáte tyto údaje:</vt:lpstr>
      <vt:lpstr>Prezentace aplikace PowerPoint</vt:lpstr>
      <vt:lpstr>Prezentace aplikace PowerPoint</vt:lpstr>
      <vt:lpstr>Prezentace aplikace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467</cp:revision>
  <dcterms:created xsi:type="dcterms:W3CDTF">2012-07-19T22:32:54Z</dcterms:created>
  <dcterms:modified xsi:type="dcterms:W3CDTF">2022-04-28T19:35:50Z</dcterms:modified>
</cp:coreProperties>
</file>